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Ex2.xml" ContentType="application/vnd.ms-office.chartex+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337" r:id="rId3"/>
    <p:sldId id="343" r:id="rId4"/>
    <p:sldId id="345" r:id="rId5"/>
    <p:sldId id="327" r:id="rId6"/>
    <p:sldId id="373" r:id="rId7"/>
    <p:sldId id="371" r:id="rId8"/>
    <p:sldId id="291" r:id="rId9"/>
    <p:sldId id="335" r:id="rId10"/>
    <p:sldId id="336" r:id="rId11"/>
    <p:sldId id="346" r:id="rId12"/>
    <p:sldId id="321" r:id="rId13"/>
    <p:sldId id="375" r:id="rId14"/>
    <p:sldId id="297" r:id="rId15"/>
    <p:sldId id="359" r:id="rId16"/>
    <p:sldId id="319" r:id="rId17"/>
    <p:sldId id="364" r:id="rId18"/>
    <p:sldId id="330" r:id="rId19"/>
    <p:sldId id="349" r:id="rId20"/>
    <p:sldId id="350" r:id="rId21"/>
    <p:sldId id="366" r:id="rId22"/>
    <p:sldId id="333" r:id="rId23"/>
    <p:sldId id="361" r:id="rId24"/>
    <p:sldId id="277" r:id="rId25"/>
    <p:sldId id="376" r:id="rId26"/>
    <p:sldId id="362" r:id="rId27"/>
    <p:sldId id="363" r:id="rId28"/>
    <p:sldId id="303" r:id="rId29"/>
    <p:sldId id="282" r:id="rId30"/>
    <p:sldId id="353" r:id="rId31"/>
    <p:sldId id="283" r:id="rId32"/>
    <p:sldId id="360" r:id="rId33"/>
    <p:sldId id="301" r:id="rId34"/>
    <p:sldId id="355" r:id="rId35"/>
    <p:sldId id="289" r:id="rId36"/>
    <p:sldId id="367" r:id="rId37"/>
    <p:sldId id="290" r:id="rId38"/>
    <p:sldId id="368" r:id="rId39"/>
    <p:sldId id="33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06399E7-088F-4E35-8399-EC049CAFC674}">
          <p14:sldIdLst>
            <p14:sldId id="256"/>
            <p14:sldId id="337"/>
          </p14:sldIdLst>
        </p14:section>
        <p14:section name="Context" id="{E4E514A7-6849-43CD-8A02-530AEB61883A}">
          <p14:sldIdLst>
            <p14:sldId id="343"/>
            <p14:sldId id="345"/>
            <p14:sldId id="327"/>
            <p14:sldId id="373"/>
            <p14:sldId id="371"/>
            <p14:sldId id="291"/>
            <p14:sldId id="335"/>
            <p14:sldId id="336"/>
          </p14:sldIdLst>
        </p14:section>
        <p14:section name="Income" id="{5F8E2591-8A10-45CD-A489-6076D17F19B7}">
          <p14:sldIdLst>
            <p14:sldId id="346"/>
            <p14:sldId id="321"/>
            <p14:sldId id="375"/>
            <p14:sldId id="297"/>
            <p14:sldId id="359"/>
          </p14:sldIdLst>
        </p14:section>
        <p14:section name="Housing costs" id="{C872B3B2-800B-462F-965B-3356C478CAB8}">
          <p14:sldIdLst>
            <p14:sldId id="319"/>
            <p14:sldId id="364"/>
            <p14:sldId id="330"/>
            <p14:sldId id="349"/>
            <p14:sldId id="350"/>
            <p14:sldId id="366"/>
          </p14:sldIdLst>
        </p14:section>
        <p14:section name="Diamond-o-gram" id="{796252C4-EF93-4434-99AA-DAF6FA065D12}">
          <p14:sldIdLst>
            <p14:sldId id="333"/>
            <p14:sldId id="361"/>
            <p14:sldId id="277"/>
            <p14:sldId id="376"/>
            <p14:sldId id="362"/>
            <p14:sldId id="363"/>
            <p14:sldId id="303"/>
            <p14:sldId id="282"/>
          </p14:sldIdLst>
        </p14:section>
        <p14:section name="Diagrams" id="{CC31BD3C-A0FF-40E2-B588-AF30FD050C34}">
          <p14:sldIdLst>
            <p14:sldId id="353"/>
            <p14:sldId id="283"/>
            <p14:sldId id="360"/>
            <p14:sldId id="301"/>
          </p14:sldIdLst>
        </p14:section>
        <p14:section name="Dwelling change" id="{9675CE5A-24D6-4B58-B26F-5F255FE529B2}">
          <p14:sldIdLst>
            <p14:sldId id="355"/>
            <p14:sldId id="289"/>
            <p14:sldId id="367"/>
            <p14:sldId id="290"/>
            <p14:sldId id="368"/>
          </p14:sldIdLst>
        </p14:section>
        <p14:section name="Useful links" id="{6D67B365-0D0E-4041-92E8-3CCBF057EE6C}">
          <p14:sldIdLst>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3" autoAdjust="0"/>
    <p:restoredTop sz="95503" autoAdjust="0"/>
  </p:normalViewPr>
  <p:slideViewPr>
    <p:cSldViewPr snapToGrid="0">
      <p:cViewPr varScale="1">
        <p:scale>
          <a:sx n="85" d="100"/>
          <a:sy n="85" d="100"/>
        </p:scale>
        <p:origin x="48" y="106"/>
      </p:cViewPr>
      <p:guideLst>
        <p:guide orient="horz" pos="2160"/>
        <p:guide pos="3840"/>
      </p:guideLst>
    </p:cSldViewPr>
  </p:slideViewPr>
  <p:outlineViewPr>
    <p:cViewPr>
      <p:scale>
        <a:sx n="33" d="100"/>
        <a:sy n="33" d="100"/>
      </p:scale>
      <p:origin x="0" y="-288"/>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050423.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050423.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microsoft.com/office/2011/relationships/chartColorStyle" Target="colors21.xml"/><Relationship Id="rId1" Type="http://schemas.microsoft.com/office/2011/relationships/chartStyle" Target="style2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050423.xlsb.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050423.xlsb.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eecr1s\AppData\Roaming\Microsoft\Excel\compendium-13-MAR-23%20(version%201).xlsb"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oleObject" Target="file:///\\MH_SHARED_SERVER.ccc.local\SHARED\MH\Data\Strategic%20Housing%20Team%20Plans%20and%20info\Sue%20Beecroft\Housing\7%20Affordability\New%20diamonds%20July%202021\compendium\compendium-050423.xls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 of stock by tenure</a:t>
            </a:r>
          </a:p>
        </c:rich>
      </c:tx>
      <c:layout>
        <c:manualLayout>
          <c:xMode val="edge"/>
          <c:yMode val="edge"/>
          <c:x val="0.3957692566857450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'29a Overview all'!$B$3</c:f>
              <c:strCache>
                <c:ptCount val="1"/>
                <c:pt idx="0">
                  <c:v>LA affordable / social rent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all'!$C$1:$K$2</c:f>
              <c:strCache>
                <c:ptCount val="9"/>
                <c:pt idx="0">
                  <c:v>Cambridge</c:v>
                </c:pt>
                <c:pt idx="1">
                  <c:v>ECDC</c:v>
                </c:pt>
                <c:pt idx="2">
                  <c:v>FDC</c:v>
                </c:pt>
                <c:pt idx="3">
                  <c:v>HDC</c:v>
                </c:pt>
                <c:pt idx="4">
                  <c:v>PCC</c:v>
                </c:pt>
                <c:pt idx="5">
                  <c:v>SCDC</c:v>
                </c:pt>
                <c:pt idx="6">
                  <c:v>WS</c:v>
                </c:pt>
                <c:pt idx="7">
                  <c:v>GC</c:v>
                </c:pt>
                <c:pt idx="8">
                  <c:v>All</c:v>
                </c:pt>
              </c:strCache>
            </c:strRef>
          </c:cat>
          <c:val>
            <c:numRef>
              <c:f>'29a Overview all'!$C$3:$K$3</c:f>
              <c:numCache>
                <c:formatCode>General</c:formatCode>
                <c:ptCount val="9"/>
                <c:pt idx="0" formatCode="0%">
                  <c:v>0.1276247956745882</c:v>
                </c:pt>
                <c:pt idx="5" formatCode="0%">
                  <c:v>8.4213743124072302E-2</c:v>
                </c:pt>
                <c:pt idx="7" formatCode="0%">
                  <c:v>0.10364260505350152</c:v>
                </c:pt>
                <c:pt idx="8" formatCode="0%">
                  <c:v>2.9060498110470581E-2</c:v>
                </c:pt>
              </c:numCache>
            </c:numRef>
          </c:val>
          <c:extLst>
            <c:ext xmlns:c16="http://schemas.microsoft.com/office/drawing/2014/chart" uri="{C3380CC4-5D6E-409C-BE32-E72D297353CC}">
              <c16:uniqueId val="{00000000-54DF-418D-A11B-AEC7BFEB4ABA}"/>
            </c:ext>
          </c:extLst>
        </c:ser>
        <c:ser>
          <c:idx val="1"/>
          <c:order val="1"/>
          <c:tx>
            <c:strRef>
              <c:f>'29a Overview all'!$B$4</c:f>
              <c:strCache>
                <c:ptCount val="1"/>
                <c:pt idx="0">
                  <c:v>HA affordable / social rent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all'!$C$1:$K$2</c:f>
              <c:strCache>
                <c:ptCount val="9"/>
                <c:pt idx="0">
                  <c:v>Cambridge</c:v>
                </c:pt>
                <c:pt idx="1">
                  <c:v>ECDC</c:v>
                </c:pt>
                <c:pt idx="2">
                  <c:v>FDC</c:v>
                </c:pt>
                <c:pt idx="3">
                  <c:v>HDC</c:v>
                </c:pt>
                <c:pt idx="4">
                  <c:v>PCC</c:v>
                </c:pt>
                <c:pt idx="5">
                  <c:v>SCDC</c:v>
                </c:pt>
                <c:pt idx="6">
                  <c:v>WS</c:v>
                </c:pt>
                <c:pt idx="7">
                  <c:v>GC</c:v>
                </c:pt>
                <c:pt idx="8">
                  <c:v>All</c:v>
                </c:pt>
              </c:strCache>
            </c:strRef>
          </c:cat>
          <c:val>
            <c:numRef>
              <c:f>'29a Overview all'!$C$4:$K$4</c:f>
              <c:numCache>
                <c:formatCode>0%</c:formatCode>
                <c:ptCount val="9"/>
                <c:pt idx="0">
                  <c:v>9.5381796626609908E-2</c:v>
                </c:pt>
                <c:pt idx="1">
                  <c:v>0.13878083801070357</c:v>
                </c:pt>
                <c:pt idx="2">
                  <c:v>0.12674451723155797</c:v>
                </c:pt>
                <c:pt idx="3">
                  <c:v>0.13033208816318148</c:v>
                </c:pt>
                <c:pt idx="4">
                  <c:v>0.18717121414042226</c:v>
                </c:pt>
                <c:pt idx="5">
                  <c:v>5.9445851159812567E-2</c:v>
                </c:pt>
                <c:pt idx="6">
                  <c:v>0.15356312694999316</c:v>
                </c:pt>
                <c:pt idx="7">
                  <c:v>7.552918666441566E-2</c:v>
                </c:pt>
                <c:pt idx="8">
                  <c:v>0.13049583286343866</c:v>
                </c:pt>
              </c:numCache>
            </c:numRef>
          </c:val>
          <c:extLst>
            <c:ext xmlns:c16="http://schemas.microsoft.com/office/drawing/2014/chart" uri="{C3380CC4-5D6E-409C-BE32-E72D297353CC}">
              <c16:uniqueId val="{00000001-54DF-418D-A11B-AEC7BFEB4ABA}"/>
            </c:ext>
          </c:extLst>
        </c:ser>
        <c:ser>
          <c:idx val="2"/>
          <c:order val="2"/>
          <c:tx>
            <c:strRef>
              <c:f>'29a Overview all'!$B$5</c:f>
              <c:strCache>
                <c:ptCount val="1"/>
                <c:pt idx="0">
                  <c:v>Private rent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all'!$C$1:$K$2</c:f>
              <c:strCache>
                <c:ptCount val="9"/>
                <c:pt idx="0">
                  <c:v>Cambridge</c:v>
                </c:pt>
                <c:pt idx="1">
                  <c:v>ECDC</c:v>
                </c:pt>
                <c:pt idx="2">
                  <c:v>FDC</c:v>
                </c:pt>
                <c:pt idx="3">
                  <c:v>HDC</c:v>
                </c:pt>
                <c:pt idx="4">
                  <c:v>PCC</c:v>
                </c:pt>
                <c:pt idx="5">
                  <c:v>SCDC</c:v>
                </c:pt>
                <c:pt idx="6">
                  <c:v>WS</c:v>
                </c:pt>
                <c:pt idx="7">
                  <c:v>GC</c:v>
                </c:pt>
                <c:pt idx="8">
                  <c:v>All</c:v>
                </c:pt>
              </c:strCache>
            </c:strRef>
          </c:cat>
          <c:val>
            <c:numRef>
              <c:f>'29a Overview all'!$C$5:$K$5</c:f>
              <c:numCache>
                <c:formatCode>0%</c:formatCode>
                <c:ptCount val="9"/>
                <c:pt idx="0">
                  <c:v>0.27288893678935172</c:v>
                </c:pt>
                <c:pt idx="1">
                  <c:v>0.16582691554627332</c:v>
                </c:pt>
                <c:pt idx="2">
                  <c:v>0.17573340928510395</c:v>
                </c:pt>
                <c:pt idx="3">
                  <c:v>0.15931759540955828</c:v>
                </c:pt>
                <c:pt idx="4">
                  <c:v>0.20807322718664514</c:v>
                </c:pt>
                <c:pt idx="5">
                  <c:v>0.14288832620274164</c:v>
                </c:pt>
                <c:pt idx="6">
                  <c:v>0.20782110405349974</c:v>
                </c:pt>
                <c:pt idx="7">
                  <c:v>0.20107083423775415</c:v>
                </c:pt>
                <c:pt idx="8">
                  <c:v>0.19086126718985294</c:v>
                </c:pt>
              </c:numCache>
            </c:numRef>
          </c:val>
          <c:extLst>
            <c:ext xmlns:c16="http://schemas.microsoft.com/office/drawing/2014/chart" uri="{C3380CC4-5D6E-409C-BE32-E72D297353CC}">
              <c16:uniqueId val="{00000002-54DF-418D-A11B-AEC7BFEB4ABA}"/>
            </c:ext>
          </c:extLst>
        </c:ser>
        <c:ser>
          <c:idx val="3"/>
          <c:order val="3"/>
          <c:tx>
            <c:strRef>
              <c:f>'29a Overview all'!$B$6</c:f>
              <c:strCache>
                <c:ptCount val="1"/>
                <c:pt idx="0">
                  <c:v>Owned with mortgage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all'!$C$1:$K$2</c:f>
              <c:strCache>
                <c:ptCount val="9"/>
                <c:pt idx="0">
                  <c:v>Cambridge</c:v>
                </c:pt>
                <c:pt idx="1">
                  <c:v>ECDC</c:v>
                </c:pt>
                <c:pt idx="2">
                  <c:v>FDC</c:v>
                </c:pt>
                <c:pt idx="3">
                  <c:v>HDC</c:v>
                </c:pt>
                <c:pt idx="4">
                  <c:v>PCC</c:v>
                </c:pt>
                <c:pt idx="5">
                  <c:v>SCDC</c:v>
                </c:pt>
                <c:pt idx="6">
                  <c:v>WS</c:v>
                </c:pt>
                <c:pt idx="7">
                  <c:v>GC</c:v>
                </c:pt>
                <c:pt idx="8">
                  <c:v>All</c:v>
                </c:pt>
              </c:strCache>
            </c:strRef>
          </c:cat>
          <c:val>
            <c:numRef>
              <c:f>'29a Overview all'!$C$6:$K$6</c:f>
              <c:numCache>
                <c:formatCode>0%</c:formatCode>
                <c:ptCount val="9"/>
                <c:pt idx="0">
                  <c:v>0.2030500619712238</c:v>
                </c:pt>
                <c:pt idx="1">
                  <c:v>0.31163033546534397</c:v>
                </c:pt>
                <c:pt idx="2">
                  <c:v>0.28582696141796116</c:v>
                </c:pt>
                <c:pt idx="3">
                  <c:v>0.32620890617578724</c:v>
                </c:pt>
                <c:pt idx="4">
                  <c:v>0.28610507119309814</c:v>
                </c:pt>
                <c:pt idx="5">
                  <c:v>0.30974417183270758</c:v>
                </c:pt>
                <c:pt idx="6">
                  <c:v>0.27009658292831484</c:v>
                </c:pt>
                <c:pt idx="7">
                  <c:v>0.26199261992619927</c:v>
                </c:pt>
                <c:pt idx="8">
                  <c:v>0.28566721727266497</c:v>
                </c:pt>
              </c:numCache>
            </c:numRef>
          </c:val>
          <c:extLst>
            <c:ext xmlns:c16="http://schemas.microsoft.com/office/drawing/2014/chart" uri="{C3380CC4-5D6E-409C-BE32-E72D297353CC}">
              <c16:uniqueId val="{00000003-54DF-418D-A11B-AEC7BFEB4ABA}"/>
            </c:ext>
          </c:extLst>
        </c:ser>
        <c:ser>
          <c:idx val="4"/>
          <c:order val="4"/>
          <c:tx>
            <c:strRef>
              <c:f>'29a Overview all'!$B$7</c:f>
              <c:strCache>
                <c:ptCount val="1"/>
                <c:pt idx="0">
                  <c:v>Owned outright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all'!$C$1:$K$2</c:f>
              <c:strCache>
                <c:ptCount val="9"/>
                <c:pt idx="0">
                  <c:v>Cambridge</c:v>
                </c:pt>
                <c:pt idx="1">
                  <c:v>ECDC</c:v>
                </c:pt>
                <c:pt idx="2">
                  <c:v>FDC</c:v>
                </c:pt>
                <c:pt idx="3">
                  <c:v>HDC</c:v>
                </c:pt>
                <c:pt idx="4">
                  <c:v>PCC</c:v>
                </c:pt>
                <c:pt idx="5">
                  <c:v>SCDC</c:v>
                </c:pt>
                <c:pt idx="6">
                  <c:v>WS</c:v>
                </c:pt>
                <c:pt idx="7">
                  <c:v>GC</c:v>
                </c:pt>
                <c:pt idx="8">
                  <c:v>All</c:v>
                </c:pt>
              </c:strCache>
            </c:strRef>
          </c:cat>
          <c:val>
            <c:numRef>
              <c:f>'29a Overview all'!$C$7:$K$7</c:f>
              <c:numCache>
                <c:formatCode>0%</c:formatCode>
                <c:ptCount val="9"/>
                <c:pt idx="0">
                  <c:v>0.29918629088753568</c:v>
                </c:pt>
                <c:pt idx="1">
                  <c:v>0.38023756689727189</c:v>
                </c:pt>
                <c:pt idx="2">
                  <c:v>0.41095020046885611</c:v>
                </c:pt>
                <c:pt idx="3">
                  <c:v>0.37599003863878511</c:v>
                </c:pt>
                <c:pt idx="4">
                  <c:v>0.31238455963152606</c:v>
                </c:pt>
                <c:pt idx="5">
                  <c:v>0.40370790768066589</c:v>
                </c:pt>
                <c:pt idx="6">
                  <c:v>0.36784795336175713</c:v>
                </c:pt>
                <c:pt idx="7">
                  <c:v>0.35692866732588896</c:v>
                </c:pt>
                <c:pt idx="8">
                  <c:v>0.36115552076492219</c:v>
                </c:pt>
              </c:numCache>
            </c:numRef>
          </c:val>
          <c:extLst>
            <c:ext xmlns:c16="http://schemas.microsoft.com/office/drawing/2014/chart" uri="{C3380CC4-5D6E-409C-BE32-E72D297353CC}">
              <c16:uniqueId val="{00000004-54DF-418D-A11B-AEC7BFEB4ABA}"/>
            </c:ext>
          </c:extLst>
        </c:ser>
        <c:dLbls>
          <c:showLegendKey val="0"/>
          <c:showVal val="0"/>
          <c:showCatName val="0"/>
          <c:showSerName val="0"/>
          <c:showPercent val="0"/>
          <c:showBubbleSize val="0"/>
        </c:dLbls>
        <c:gapWidth val="219"/>
        <c:overlap val="100"/>
        <c:axId val="713229432"/>
        <c:axId val="713233368"/>
        <c:extLst>
          <c:ext xmlns:c15="http://schemas.microsoft.com/office/drawing/2012/chart" uri="{02D57815-91ED-43cb-92C2-25804820EDAC}">
            <c15:filteredBarSeries>
              <c15:ser>
                <c:idx val="5"/>
                <c:order val="5"/>
                <c:tx>
                  <c:strRef>
                    <c:extLst>
                      <c:ext uri="{02D57815-91ED-43cb-92C2-25804820EDAC}">
                        <c15:formulaRef>
                          <c15:sqref>'29a Overview all'!$B$8</c15:sqref>
                        </c15:formulaRef>
                      </c:ext>
                    </c:extLst>
                    <c:strCache>
                      <c:ptCount val="1"/>
                      <c:pt idx="0">
                        <c:v>All owned</c:v>
                      </c:pt>
                    </c:strCache>
                  </c:strRef>
                </c:tx>
                <c:spPr>
                  <a:solidFill>
                    <a:schemeClr val="accent6"/>
                  </a:solidFill>
                  <a:ln>
                    <a:noFill/>
                  </a:ln>
                  <a:effectLst/>
                </c:spPr>
                <c:invertIfNegative val="0"/>
                <c:cat>
                  <c:strRef>
                    <c:extLst>
                      <c:ext uri="{02D57815-91ED-43cb-92C2-25804820EDAC}">
                        <c15:formulaRef>
                          <c15:sqref>'29a Overview all'!$C$1:$K$2</c15:sqref>
                        </c15:formulaRef>
                      </c:ext>
                    </c:extLst>
                    <c:strCache>
                      <c:ptCount val="9"/>
                      <c:pt idx="0">
                        <c:v>Cambridge</c:v>
                      </c:pt>
                      <c:pt idx="1">
                        <c:v>ECDC</c:v>
                      </c:pt>
                      <c:pt idx="2">
                        <c:v>FDC</c:v>
                      </c:pt>
                      <c:pt idx="3">
                        <c:v>HDC</c:v>
                      </c:pt>
                      <c:pt idx="4">
                        <c:v>PCC</c:v>
                      </c:pt>
                      <c:pt idx="5">
                        <c:v>SCDC</c:v>
                      </c:pt>
                      <c:pt idx="6">
                        <c:v>WS</c:v>
                      </c:pt>
                      <c:pt idx="7">
                        <c:v>GC</c:v>
                      </c:pt>
                      <c:pt idx="8">
                        <c:v>All</c:v>
                      </c:pt>
                    </c:strCache>
                  </c:strRef>
                </c:cat>
                <c:val>
                  <c:numRef>
                    <c:extLst>
                      <c:ext uri="{02D57815-91ED-43cb-92C2-25804820EDAC}">
                        <c15:formulaRef>
                          <c15:sqref>'29a Overview all'!$C$8:$K$8</c15:sqref>
                        </c15:formulaRef>
                      </c:ext>
                    </c:extLst>
                    <c:numCache>
                      <c:formatCode>0%</c:formatCode>
                      <c:ptCount val="9"/>
                      <c:pt idx="0">
                        <c:v>0.50223635285875945</c:v>
                      </c:pt>
                      <c:pt idx="1">
                        <c:v>0.69186790236261586</c:v>
                      </c:pt>
                      <c:pt idx="2">
                        <c:v>0.69677716188681726</c:v>
                      </c:pt>
                      <c:pt idx="3">
                        <c:v>0.70219894481457235</c:v>
                      </c:pt>
                      <c:pt idx="4">
                        <c:v>0.59848963082462414</c:v>
                      </c:pt>
                      <c:pt idx="5">
                        <c:v>0.71345207951337342</c:v>
                      </c:pt>
                      <c:pt idx="6">
                        <c:v>0.63794453629007197</c:v>
                      </c:pt>
                      <c:pt idx="7">
                        <c:v>0.61892128725208817</c:v>
                      </c:pt>
                      <c:pt idx="8">
                        <c:v>0.64682273803758716</c:v>
                      </c:pt>
                    </c:numCache>
                  </c:numRef>
                </c:val>
                <c:extLst>
                  <c:ext xmlns:c16="http://schemas.microsoft.com/office/drawing/2014/chart" uri="{C3380CC4-5D6E-409C-BE32-E72D297353CC}">
                    <c16:uniqueId val="{00000005-54DF-418D-A11B-AEC7BFEB4ABA}"/>
                  </c:ext>
                </c:extLst>
              </c15:ser>
            </c15:filteredBarSeries>
          </c:ext>
        </c:extLst>
      </c:barChart>
      <c:catAx>
        <c:axId val="71322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233368"/>
        <c:crosses val="autoZero"/>
        <c:auto val="1"/>
        <c:lblAlgn val="ctr"/>
        <c:lblOffset val="100"/>
        <c:noMultiLvlLbl val="0"/>
      </c:catAx>
      <c:valAx>
        <c:axId val="7132333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2294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CACI'!$A$140</c:f>
              <c:strCache>
                <c:ptCount val="1"/>
                <c:pt idx="0">
                  <c:v>Total 2016-17</c:v>
                </c:pt>
              </c:strCache>
            </c:strRef>
          </c:tx>
          <c:spPr>
            <a:solidFill>
              <a:schemeClr val="accent1"/>
            </a:solidFill>
            <a:ln>
              <a:noFill/>
            </a:ln>
            <a:effectLst/>
          </c:spPr>
          <c:invertIfNegative val="0"/>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CACI'!$B$140:$V$140</c:f>
              <c:numCache>
                <c:formatCode>_-* #,##0_-;\-* #,##0_-;_-* "-"??_-;_-@_-</c:formatCode>
                <c:ptCount val="21"/>
                <c:pt idx="0">
                  <c:v>8264</c:v>
                </c:pt>
                <c:pt idx="1">
                  <c:v>28727</c:v>
                </c:pt>
                <c:pt idx="2">
                  <c:v>37414</c:v>
                </c:pt>
                <c:pt idx="3">
                  <c:v>39454</c:v>
                </c:pt>
                <c:pt idx="4">
                  <c:v>36890</c:v>
                </c:pt>
                <c:pt idx="5">
                  <c:v>35524</c:v>
                </c:pt>
                <c:pt idx="6">
                  <c:v>33357</c:v>
                </c:pt>
                <c:pt idx="7">
                  <c:v>28742</c:v>
                </c:pt>
                <c:pt idx="8">
                  <c:v>26741</c:v>
                </c:pt>
                <c:pt idx="9">
                  <c:v>22041</c:v>
                </c:pt>
                <c:pt idx="10">
                  <c:v>19752</c:v>
                </c:pt>
                <c:pt idx="11">
                  <c:v>17001</c:v>
                </c:pt>
                <c:pt idx="12">
                  <c:v>15211</c:v>
                </c:pt>
                <c:pt idx="13">
                  <c:v>12229</c:v>
                </c:pt>
                <c:pt idx="14">
                  <c:v>9796</c:v>
                </c:pt>
                <c:pt idx="15">
                  <c:v>8000</c:v>
                </c:pt>
                <c:pt idx="16">
                  <c:v>7955</c:v>
                </c:pt>
                <c:pt idx="17">
                  <c:v>6927</c:v>
                </c:pt>
                <c:pt idx="18">
                  <c:v>2804</c:v>
                </c:pt>
                <c:pt idx="19">
                  <c:v>4101</c:v>
                </c:pt>
                <c:pt idx="20">
                  <c:v>24984</c:v>
                </c:pt>
              </c:numCache>
            </c:numRef>
          </c:val>
          <c:extLst xmlns:c15="http://schemas.microsoft.com/office/drawing/2012/chart">
            <c:ext xmlns:c16="http://schemas.microsoft.com/office/drawing/2014/chart" uri="{C3380CC4-5D6E-409C-BE32-E72D297353CC}">
              <c16:uniqueId val="{00000000-B82C-43C5-81C5-7A9E91BC914B}"/>
            </c:ext>
          </c:extLst>
        </c:ser>
        <c:ser>
          <c:idx val="1"/>
          <c:order val="1"/>
          <c:tx>
            <c:strRef>
              <c:f>'30 Data CACI'!$A$141</c:f>
              <c:strCache>
                <c:ptCount val="1"/>
                <c:pt idx="0">
                  <c:v> Total  2020-21 </c:v>
                </c:pt>
              </c:strCache>
            </c:strRef>
          </c:tx>
          <c:spPr>
            <a:solidFill>
              <a:schemeClr val="bg2">
                <a:lumMod val="75000"/>
              </a:schemeClr>
            </a:solidFill>
            <a:ln>
              <a:noFill/>
            </a:ln>
            <a:effectLst/>
          </c:spPr>
          <c:invertIfNegative val="0"/>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CACI'!$B$141:$V$141</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numRef>
          </c:val>
          <c:extLst xmlns:c15="http://schemas.microsoft.com/office/drawing/2012/chart">
            <c:ext xmlns:c16="http://schemas.microsoft.com/office/drawing/2014/chart" uri="{C3380CC4-5D6E-409C-BE32-E72D297353CC}">
              <c16:uniqueId val="{00000001-B82C-43C5-81C5-7A9E91BC914B}"/>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FD43-457D-8A0C-F7853B96A864}"/>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FD43-457D-8A0C-F7853B96A864}"/>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FD43-457D-8A0C-F7853B96A86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FD43-457D-8A0C-F7853B96A864}"/>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FD43-457D-8A0C-F7853B96A86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FD43-457D-8A0C-F7853B96A86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FD43-457D-8A0C-F7853B96A86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FD43-457D-8A0C-F7853B96A86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FD43-457D-8A0C-F7853B96A86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FD43-457D-8A0C-F7853B96A86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FD43-457D-8A0C-F7853B96A86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FD43-457D-8A0C-F7853B96A86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FD43-457D-8A0C-F7853B96A86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FD43-457D-8A0C-F7853B96A86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FD43-457D-8A0C-F7853B96A86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FD43-457D-8A0C-F7853B96A86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FD43-457D-8A0C-F7853B96A864}"/>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FD43-457D-8A0C-F7853B96A86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FD43-457D-8A0C-F7853B96A864}"/>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FD43-457D-8A0C-F7853B96A864}"/>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FD43-457D-8A0C-F7853B96A864}"/>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FD43-457D-8A0C-F7853B96A864}"/>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FD43-457D-8A0C-F7853B96A864}"/>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FD43-457D-8A0C-F7853B96A864}"/>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FD43-457D-8A0C-F7853B96A864}"/>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FD43-457D-8A0C-F7853B96A864}"/>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FD43-457D-8A0C-F7853B96A864}"/>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annual-price'!$D$342:$D$343</c:f>
              <c:strCache>
                <c:ptCount val="2"/>
                <c:pt idx="0">
                  <c:v>Whole area</c:v>
                </c:pt>
                <c:pt idx="1">
                  <c:v> 1bed min </c:v>
                </c:pt>
              </c:strCache>
            </c:strRef>
          </c:tx>
          <c:spPr>
            <a:ln w="19050" cap="rnd">
              <a:solidFill>
                <a:srgbClr val="00B05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642B-436D-AA0B-EF80E42797D6}"/>
            </c:ext>
          </c:extLst>
        </c:ser>
        <c:ser>
          <c:idx val="3"/>
          <c:order val="3"/>
          <c:tx>
            <c:strRef>
              <c:f>'38 Data annual-price'!$G$342:$G$343</c:f>
              <c:strCache>
                <c:ptCount val="2"/>
                <c:pt idx="0">
                  <c:v>Whole area</c:v>
                </c:pt>
                <c:pt idx="1">
                  <c:v> 1bed max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642B-436D-AA0B-EF80E42797D6}"/>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642B-436D-AA0B-EF80E42797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642B-436D-AA0B-EF80E42797D6}"/>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642B-436D-AA0B-EF80E42797D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642B-436D-AA0B-EF80E42797D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642B-436D-AA0B-EF80E42797D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642B-436D-AA0B-EF80E42797D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642B-436D-AA0B-EF80E42797D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642B-436D-AA0B-EF80E42797D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642B-436D-AA0B-EF80E42797D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642B-436D-AA0B-EF80E42797D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642B-436D-AA0B-EF80E42797D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642B-436D-AA0B-EF80E42797D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642B-436D-AA0B-EF80E42797D6}"/>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642B-436D-AA0B-EF80E42797D6}"/>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642B-436D-AA0B-EF80E42797D6}"/>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642B-436D-AA0B-EF80E42797D6}"/>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642B-436D-AA0B-EF80E42797D6}"/>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642B-436D-AA0B-EF80E42797D6}"/>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642B-436D-AA0B-EF80E42797D6}"/>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642B-436D-AA0B-EF80E42797D6}"/>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642B-436D-AA0B-EF80E42797D6}"/>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642B-436D-AA0B-EF80E42797D6}"/>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642B-436D-AA0B-EF80E42797D6}"/>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642B-436D-AA0B-EF80E42797D6}"/>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642B-436D-AA0B-EF80E42797D6}"/>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044810132873351E-2"/>
          <c:y val="0.86645989745467866"/>
          <c:w val="0.98883034722352703"/>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1"/>
          <c:tx>
            <c:strRef>
              <c:f>'38 Data annual-price'!$E$342:$E$343</c:f>
              <c:strCache>
                <c:ptCount val="2"/>
                <c:pt idx="0">
                  <c:v>Whole area</c:v>
                </c:pt>
                <c:pt idx="1">
                  <c:v> 2bed min </c:v>
                </c:pt>
              </c:strCache>
              <c:extLst xmlns:c15="http://schemas.microsoft.com/office/drawing/2012/chart"/>
            </c:strRef>
          </c:tx>
          <c:spPr>
            <a:ln w="19050" cap="rnd">
              <a:solidFill>
                <a:srgbClr val="FFC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annual-price'!$E$344:$E$354</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43CF-4EBC-928C-510EEB9EB85B}"/>
            </c:ext>
          </c:extLst>
        </c:ser>
        <c:ser>
          <c:idx val="1"/>
          <c:order val="4"/>
          <c:tx>
            <c:strRef>
              <c:f>'38 Data annual-price'!$H$342:$H$343</c:f>
              <c:strCache>
                <c:ptCount val="2"/>
                <c:pt idx="0">
                  <c:v>Whole area</c:v>
                </c:pt>
                <c:pt idx="1">
                  <c:v> 2bed max </c:v>
                </c:pt>
              </c:strCache>
              <c:extLst xmlns:c15="http://schemas.microsoft.com/office/drawing/2012/chart"/>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annual-price'!$H$344:$H$354</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43CF-4EBC-928C-510EEB9EB85B}"/>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rgbClr val="00B050"/>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9-43CF-4EBC-928C-510EEB9EB85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43CF-4EBC-928C-510EEB9EB85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rgbClr val="FF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B-43CF-4EBC-928C-510EEB9EB85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43CF-4EBC-928C-510EEB9EB85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43CF-4EBC-928C-510EEB9EB85B}"/>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43CF-4EBC-928C-510EEB9EB85B}"/>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43CF-4EBC-928C-510EEB9EB85B}"/>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43CF-4EBC-928C-510EEB9EB85B}"/>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43CF-4EBC-928C-510EEB9EB85B}"/>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43CF-4EBC-928C-510EEB9EB85B}"/>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43CF-4EBC-928C-510EEB9EB85B}"/>
                  </c:ext>
                </c:extLst>
              </c15:ser>
            </c15:filteredLineSeries>
          </c:ext>
        </c:extLst>
      </c:lineChart>
      <c:scatterChart>
        <c:scatterStyle val="lineMarker"/>
        <c:varyColors val="0"/>
        <c:ser>
          <c:idx val="7"/>
          <c:order val="7"/>
          <c:tx>
            <c:strRef>
              <c:f>'38 Data annual-price'!$K$342:$K$343</c:f>
              <c:strCache>
                <c:ptCount val="2"/>
                <c:pt idx="0">
                  <c:v>Cambridge</c:v>
                </c:pt>
                <c:pt idx="1">
                  <c:v> 2bed </c:v>
                </c:pt>
              </c:strCache>
              <c:extLst xmlns:c15="http://schemas.microsoft.com/office/drawing/2012/chart"/>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annual-price'!$K$344:$K$354</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43CF-4EBC-928C-510EEB9EB85B}"/>
            </c:ext>
          </c:extLst>
        </c:ser>
        <c:ser>
          <c:idx val="10"/>
          <c:order val="10"/>
          <c:tx>
            <c:strRef>
              <c:f>'38 Data annual-price'!$N$342:$N$343</c:f>
              <c:strCache>
                <c:ptCount val="2"/>
                <c:pt idx="0">
                  <c:v>East Cambridgeshire</c:v>
                </c:pt>
                <c:pt idx="1">
                  <c:v> 2bed </c:v>
                </c:pt>
              </c:strCache>
              <c:extLst xmlns:c15="http://schemas.microsoft.com/office/drawing/2012/chart"/>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annual-price'!$N$344:$N$354</c:f>
              <c:numCache>
                <c:formatCode>_-"£"* #,##0_-;\-"£"* #,##0_-;_-"£"* "-"??_-;_-@_-</c:formatCode>
                <c:ptCount val="11"/>
                <c:pt idx="1">
                  <c:v>5236.4000000000005</c:v>
                </c:pt>
                <c:pt idx="2">
                  <c:v>6609.72</c:v>
                </c:pt>
                <c:pt idx="4">
                  <c:v>7228</c:v>
                </c:pt>
                <c:pt idx="5">
                  <c:v>9061</c:v>
                </c:pt>
                <c:pt idx="6">
                  <c:v>10153</c:v>
                </c:pt>
                <c:pt idx="7">
                  <c:v>7475</c:v>
                </c:pt>
                <c:pt idx="8">
                  <c:v>8814</c:v>
                </c:pt>
              </c:numCache>
              <c:extLst xmlns:c15="http://schemas.microsoft.com/office/drawing/2012/chart"/>
            </c:numRef>
          </c:yVal>
          <c:smooth val="0"/>
          <c:extLst>
            <c:ext xmlns:c16="http://schemas.microsoft.com/office/drawing/2014/chart" uri="{C3380CC4-5D6E-409C-BE32-E72D297353CC}">
              <c16:uniqueId val="{00000003-43CF-4EBC-928C-510EEB9EB85B}"/>
            </c:ext>
          </c:extLst>
        </c:ser>
        <c:ser>
          <c:idx val="13"/>
          <c:order val="13"/>
          <c:tx>
            <c:strRef>
              <c:f>'38 Data annual-price'!$Q$342:$Q$343</c:f>
              <c:strCache>
                <c:ptCount val="2"/>
                <c:pt idx="0">
                  <c:v>Fenland </c:v>
                </c:pt>
                <c:pt idx="1">
                  <c:v> 2bed </c:v>
                </c:pt>
              </c:strCache>
              <c:extLst xmlns:c15="http://schemas.microsoft.com/office/drawing/2012/chart"/>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annual-price'!$Q$344:$Q$354</c:f>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extLst xmlns:c15="http://schemas.microsoft.com/office/drawing/2012/chart"/>
            </c:numRef>
          </c:yVal>
          <c:smooth val="0"/>
          <c:extLst>
            <c:ext xmlns:c16="http://schemas.microsoft.com/office/drawing/2014/chart" uri="{C3380CC4-5D6E-409C-BE32-E72D297353CC}">
              <c16:uniqueId val="{00000004-43CF-4EBC-928C-510EEB9EB85B}"/>
            </c:ext>
          </c:extLst>
        </c:ser>
        <c:ser>
          <c:idx val="16"/>
          <c:order val="16"/>
          <c:tx>
            <c:strRef>
              <c:f>'38 Data annual-price'!$T$342:$T$343</c:f>
              <c:strCache>
                <c:ptCount val="2"/>
                <c:pt idx="0">
                  <c:v>Huntingdonshire</c:v>
                </c:pt>
                <c:pt idx="1">
                  <c:v> 2bed </c:v>
                </c:pt>
              </c:strCache>
              <c:extLst xmlns:c15="http://schemas.microsoft.com/office/drawing/2012/chart"/>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annual-price'!$T$344:$T$354</c:f>
              <c:numCache>
                <c:formatCode>_-"£"* #,##0_-;\-"£"* #,##0_-;_-"£"* "-"??_-;_-@_-</c:formatCode>
                <c:ptCount val="11"/>
                <c:pt idx="1">
                  <c:v>4902.04</c:v>
                </c:pt>
                <c:pt idx="2">
                  <c:v>6905.6</c:v>
                </c:pt>
                <c:pt idx="4">
                  <c:v>7280</c:v>
                </c:pt>
                <c:pt idx="5">
                  <c:v>9126</c:v>
                </c:pt>
                <c:pt idx="6">
                  <c:v>9568</c:v>
                </c:pt>
                <c:pt idx="7">
                  <c:v>7878</c:v>
                </c:pt>
                <c:pt idx="8">
                  <c:v>9360</c:v>
                </c:pt>
                <c:pt idx="9">
                  <c:v>11986</c:v>
                </c:pt>
                <c:pt idx="10">
                  <c:v>12506</c:v>
                </c:pt>
              </c:numCache>
              <c:extLst xmlns:c15="http://schemas.microsoft.com/office/drawing/2012/chart"/>
            </c:numRef>
          </c:yVal>
          <c:smooth val="0"/>
          <c:extLst>
            <c:ext xmlns:c16="http://schemas.microsoft.com/office/drawing/2014/chart" uri="{C3380CC4-5D6E-409C-BE32-E72D297353CC}">
              <c16:uniqueId val="{00000005-43CF-4EBC-928C-510EEB9EB85B}"/>
            </c:ext>
          </c:extLst>
        </c:ser>
        <c:ser>
          <c:idx val="19"/>
          <c:order val="19"/>
          <c:tx>
            <c:strRef>
              <c:f>'38 Data annual-price'!$W$342:$W$343</c:f>
              <c:strCache>
                <c:ptCount val="2"/>
                <c:pt idx="0">
                  <c:v>Peterborough </c:v>
                </c:pt>
                <c:pt idx="1">
                  <c:v> 2bed </c:v>
                </c:pt>
              </c:strCache>
              <c:extLst xmlns:c15="http://schemas.microsoft.com/office/drawing/2012/chart"/>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annual-price'!$W$344:$W$354</c:f>
              <c:numCache>
                <c:formatCode>_-"£"* #,##0_-;\-"£"* #,##0_-;_-"£"* "-"??_-;_-@_-</c:formatCode>
                <c:ptCount val="11"/>
                <c:pt idx="1">
                  <c:v>4581.72</c:v>
                </c:pt>
                <c:pt idx="2">
                  <c:v>5805.28</c:v>
                </c:pt>
                <c:pt idx="4">
                  <c:v>6695</c:v>
                </c:pt>
                <c:pt idx="5">
                  <c:v>8359</c:v>
                </c:pt>
                <c:pt idx="6">
                  <c:v>7098</c:v>
                </c:pt>
                <c:pt idx="7">
                  <c:v>5616</c:v>
                </c:pt>
                <c:pt idx="8">
                  <c:v>6643</c:v>
                </c:pt>
                <c:pt idx="9">
                  <c:v>7046</c:v>
                </c:pt>
                <c:pt idx="10">
                  <c:v>7709</c:v>
                </c:pt>
              </c:numCache>
              <c:extLst xmlns:c15="http://schemas.microsoft.com/office/drawing/2012/chart"/>
            </c:numRef>
          </c:yVal>
          <c:smooth val="0"/>
          <c:extLst>
            <c:ext xmlns:c16="http://schemas.microsoft.com/office/drawing/2014/chart" uri="{C3380CC4-5D6E-409C-BE32-E72D297353CC}">
              <c16:uniqueId val="{00000006-43CF-4EBC-928C-510EEB9EB85B}"/>
            </c:ext>
          </c:extLst>
        </c:ser>
        <c:ser>
          <c:idx val="22"/>
          <c:order val="22"/>
          <c:tx>
            <c:strRef>
              <c:f>'38 Data annual-price'!$Z$342:$Z$343</c:f>
              <c:strCache>
                <c:ptCount val="2"/>
                <c:pt idx="0">
                  <c:v>South Cambridgeshire </c:v>
                </c:pt>
                <c:pt idx="1">
                  <c:v> 2bed </c:v>
                </c:pt>
              </c:strCache>
              <c:extLst xmlns:c15="http://schemas.microsoft.com/office/drawing/2012/chart"/>
            </c:strRef>
          </c:tx>
          <c:spPr>
            <a:ln w="25400" cap="rnd">
              <a:noFill/>
              <a:round/>
            </a:ln>
            <a:effectLst/>
          </c:spPr>
          <c:marker>
            <c:symbol val="circle"/>
            <c:size val="5"/>
            <c:spPr>
              <a:solidFill>
                <a:srgbClr val="0070C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annual-price'!$Z$344:$Z$354</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extLst xmlns:c15="http://schemas.microsoft.com/office/drawing/2012/chart"/>
            </c:numRef>
          </c:yVal>
          <c:smooth val="0"/>
          <c:extLst>
            <c:ext xmlns:c16="http://schemas.microsoft.com/office/drawing/2014/chart" uri="{C3380CC4-5D6E-409C-BE32-E72D297353CC}">
              <c16:uniqueId val="{00000007-43CF-4EBC-928C-510EEB9EB85B}"/>
            </c:ext>
          </c:extLst>
        </c:ser>
        <c:ser>
          <c:idx val="25"/>
          <c:order val="25"/>
          <c:tx>
            <c:strRef>
              <c:f>'38 Data annual-price'!$AC$342:$AC$343</c:f>
              <c:strCache>
                <c:ptCount val="2"/>
                <c:pt idx="0">
                  <c:v>West Suffolk</c:v>
                </c:pt>
                <c:pt idx="1">
                  <c:v> 2bed </c:v>
                </c:pt>
              </c:strCache>
              <c:extLst xmlns:c15="http://schemas.microsoft.com/office/drawing/2012/chart"/>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annual-price'!$AC$344:$AC$354</c:f>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extLst xmlns:c15="http://schemas.microsoft.com/office/drawing/2012/chart"/>
            </c:numRef>
          </c:yVal>
          <c:smooth val="0"/>
          <c:extLst>
            <c:ext xmlns:c16="http://schemas.microsoft.com/office/drawing/2014/chart" uri="{C3380CC4-5D6E-409C-BE32-E72D297353CC}">
              <c16:uniqueId val="{00000008-43CF-4EBC-928C-510EEB9EB85B}"/>
            </c:ext>
          </c:extLst>
        </c:ser>
        <c:dLbls>
          <c:showLegendKey val="0"/>
          <c:showVal val="0"/>
          <c:showCatName val="0"/>
          <c:showSerName val="0"/>
          <c:showPercent val="0"/>
          <c:showBubbleSize val="0"/>
        </c:dLbls>
        <c:axId val="1307753952"/>
        <c:axId val="1307752968"/>
        <c:extLst>
          <c:ext xmlns:c15="http://schemas.microsoft.com/office/drawing/2012/chart" uri="{02D57815-91ED-43cb-92C2-25804820EDAC}">
            <c15:filteredScatterSeries>
              <c15:ser>
                <c:idx val="6"/>
                <c:order val="6"/>
                <c:tx>
                  <c:strRef>
                    <c:extLst>
                      <c:ext uri="{02D57815-91ED-43cb-92C2-25804820EDAC}">
                        <c15:formulaRef>
                          <c15:sqref>'38 Data annual-price'!$J$342:$J$343</c15:sqref>
                        </c15:formulaRef>
                      </c:ext>
                    </c:extLst>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c:ex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D-43CF-4EBC-928C-510EEB9EB85B}"/>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xmlns:c15="http://schemas.microsoft.com/office/drawing/2012/chart">
                  <c:ext xmlns:c16="http://schemas.microsoft.com/office/drawing/2014/chart" uri="{C3380CC4-5D6E-409C-BE32-E72D297353CC}">
                    <c16:uniqueId val="{0000000F-43CF-4EBC-928C-510EEB9EB85B}"/>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xmlns:c15="http://schemas.microsoft.com/office/drawing/2012/chart">
                  <c:ext xmlns:c16="http://schemas.microsoft.com/office/drawing/2014/chart" uri="{C3380CC4-5D6E-409C-BE32-E72D297353CC}">
                    <c16:uniqueId val="{00000011-43CF-4EBC-928C-510EEB9EB85B}"/>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xmlns:c15="http://schemas.microsoft.com/office/drawing/2012/chart">
                  <c:ext xmlns:c16="http://schemas.microsoft.com/office/drawing/2014/chart" uri="{C3380CC4-5D6E-409C-BE32-E72D297353CC}">
                    <c16:uniqueId val="{00000013-43CF-4EBC-928C-510EEB9EB85B}"/>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xmlns:c15="http://schemas.microsoft.com/office/drawing/2012/chart">
                  <c:ext xmlns:c16="http://schemas.microsoft.com/office/drawing/2014/chart" uri="{C3380CC4-5D6E-409C-BE32-E72D297353CC}">
                    <c16:uniqueId val="{00000015-43CF-4EBC-928C-510EEB9EB85B}"/>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xmlns:c15="http://schemas.microsoft.com/office/drawing/2012/chart">
                  <c:ext xmlns:c16="http://schemas.microsoft.com/office/drawing/2014/chart" uri="{C3380CC4-5D6E-409C-BE32-E72D297353CC}">
                    <c16:uniqueId val="{00000017-43CF-4EBC-928C-510EEB9EB85B}"/>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xmlns:c15="http://schemas.microsoft.com/office/drawing/2012/chart">
                  <c:ext xmlns:c16="http://schemas.microsoft.com/office/drawing/2014/chart" uri="{C3380CC4-5D6E-409C-BE32-E72D297353CC}">
                    <c16:uniqueId val="{00000019-43CF-4EBC-928C-510EEB9EB85B}"/>
                  </c:ext>
                </c:extLst>
              </c15:ser>
            </c15:filteredScatterSeries>
          </c:ext>
        </c:extLst>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2506683084468895E-2"/>
          <c:y val="0.86645989745467866"/>
          <c:w val="0.96752833423751161"/>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'38 Data annual-price'!$F$342:$F$343</c:f>
              <c:strCache>
                <c:ptCount val="2"/>
                <c:pt idx="0">
                  <c:v>Whole area</c:v>
                </c:pt>
                <c:pt idx="1">
                  <c:v> 3bed min </c:v>
                </c:pt>
              </c:strCache>
              <c:extLst xmlns:c15="http://schemas.microsoft.com/office/drawing/2012/chart"/>
            </c:strRef>
          </c:tx>
          <c:spPr>
            <a:ln w="19050" cap="rnd">
              <a:solidFill>
                <a:srgbClr val="C0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annual-price'!$F$344:$F$354</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FFEB-4F0F-8DEC-CC5E71AB5E1F}"/>
            </c:ext>
          </c:extLst>
        </c:ser>
        <c:ser>
          <c:idx val="5"/>
          <c:order val="5"/>
          <c:tx>
            <c:strRef>
              <c:f>'38 Data annual-price'!$I$342:$I$343</c:f>
              <c:strCache>
                <c:ptCount val="2"/>
                <c:pt idx="0">
                  <c:v>Whole area</c:v>
                </c:pt>
                <c:pt idx="1">
                  <c:v> 3bed max </c:v>
                </c:pt>
              </c:strCache>
              <c:extLst xmlns:c15="http://schemas.microsoft.com/office/drawing/2012/chart"/>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cat>
          <c:val>
            <c:numRef>
              <c:f>'38 Data annual-price'!$I$344:$I$354</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FEB-4F0F-8DEC-CC5E71AB5E1F}"/>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rgbClr val="00B050"/>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9-FFEB-4F0F-8DEC-CC5E71AB5E1F}"/>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A-FFEB-4F0F-8DEC-CC5E71AB5E1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rgbClr val="FF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B-FFEB-4F0F-8DEC-CC5E71AB5E1F}"/>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C-FFEB-4F0F-8DEC-CC5E71AB5E1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E-FFEB-4F0F-8DEC-CC5E71AB5E1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10-FFEB-4F0F-8DEC-CC5E71AB5E1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2-FFEB-4F0F-8DEC-CC5E71AB5E1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4-FFEB-4F0F-8DEC-CC5E71AB5E1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6-FFEB-4F0F-8DEC-CC5E71AB5E1F}"/>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8-FFEB-4F0F-8DEC-CC5E71AB5E1F}"/>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A-FFEB-4F0F-8DEC-CC5E71AB5E1F}"/>
                  </c:ext>
                </c:extLst>
              </c15:ser>
            </c15:filteredLineSeries>
          </c:ext>
        </c:extLst>
      </c:lineChart>
      <c:scatterChart>
        <c:scatterStyle val="lineMarker"/>
        <c:varyColors val="0"/>
        <c:ser>
          <c:idx val="8"/>
          <c:order val="8"/>
          <c:tx>
            <c:strRef>
              <c:f>'38 Data annual-price'!$L$342:$L$343</c:f>
              <c:strCache>
                <c:ptCount val="2"/>
                <c:pt idx="0">
                  <c:v>Cambridge</c:v>
                </c:pt>
                <c:pt idx="1">
                  <c:v> 3bed </c:v>
                </c:pt>
              </c:strCache>
              <c:extLst xmlns:c15="http://schemas.microsoft.com/office/drawing/2012/chart"/>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annual-price'!$L$344:$L$354</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FFEB-4F0F-8DEC-CC5E71AB5E1F}"/>
            </c:ext>
          </c:extLst>
        </c:ser>
        <c:ser>
          <c:idx val="11"/>
          <c:order val="11"/>
          <c:tx>
            <c:strRef>
              <c:f>'38 Data annual-price'!$O$342:$O$343</c:f>
              <c:strCache>
                <c:ptCount val="2"/>
                <c:pt idx="0">
                  <c:v>East Cambridgeshire</c:v>
                </c:pt>
                <c:pt idx="1">
                  <c:v> 3bed </c:v>
                </c:pt>
              </c:strCache>
              <c:extLst xmlns:c15="http://schemas.microsoft.com/office/drawing/2012/chart"/>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annual-price'!$O$344:$O$354</c:f>
              <c:numCache>
                <c:formatCode>_-"£"* #,##0_-;\-"£"* #,##0_-;_-"£"* "-"??_-;_-@_-</c:formatCode>
                <c:ptCount val="11"/>
                <c:pt idx="1">
                  <c:v>5818.8</c:v>
                </c:pt>
                <c:pt idx="2">
                  <c:v>7428.2</c:v>
                </c:pt>
                <c:pt idx="4">
                  <c:v>9087</c:v>
                </c:pt>
                <c:pt idx="5">
                  <c:v>11375</c:v>
                </c:pt>
                <c:pt idx="6">
                  <c:v>13715</c:v>
                </c:pt>
                <c:pt idx="7">
                  <c:v>13481</c:v>
                </c:pt>
                <c:pt idx="8">
                  <c:v>15808</c:v>
                </c:pt>
                <c:pt idx="9">
                  <c:v>15236</c:v>
                </c:pt>
                <c:pt idx="10">
                  <c:v>18616</c:v>
                </c:pt>
              </c:numCache>
              <c:extLst xmlns:c15="http://schemas.microsoft.com/office/drawing/2012/chart"/>
            </c:numRef>
          </c:yVal>
          <c:smooth val="0"/>
          <c:extLst>
            <c:ext xmlns:c16="http://schemas.microsoft.com/office/drawing/2014/chart" uri="{C3380CC4-5D6E-409C-BE32-E72D297353CC}">
              <c16:uniqueId val="{00000003-FFEB-4F0F-8DEC-CC5E71AB5E1F}"/>
            </c:ext>
          </c:extLst>
        </c:ser>
        <c:ser>
          <c:idx val="14"/>
          <c:order val="14"/>
          <c:tx>
            <c:strRef>
              <c:f>'38 Data annual-price'!$R$342:$R$343</c:f>
              <c:strCache>
                <c:ptCount val="2"/>
                <c:pt idx="0">
                  <c:v>Fenland </c:v>
                </c:pt>
                <c:pt idx="1">
                  <c:v> 3bed </c:v>
                </c:pt>
              </c:strCache>
              <c:extLst xmlns:c15="http://schemas.microsoft.com/office/drawing/2012/chart"/>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annual-price'!$R$344:$R$354</c:f>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extLst xmlns:c15="http://schemas.microsoft.com/office/drawing/2012/chart"/>
            </c:numRef>
          </c:yVal>
          <c:smooth val="0"/>
          <c:extLst>
            <c:ext xmlns:c16="http://schemas.microsoft.com/office/drawing/2014/chart" uri="{C3380CC4-5D6E-409C-BE32-E72D297353CC}">
              <c16:uniqueId val="{00000004-FFEB-4F0F-8DEC-CC5E71AB5E1F}"/>
            </c:ext>
          </c:extLst>
        </c:ser>
        <c:ser>
          <c:idx val="17"/>
          <c:order val="17"/>
          <c:tx>
            <c:strRef>
              <c:f>'38 Data annual-price'!$U$342:$U$343</c:f>
              <c:strCache>
                <c:ptCount val="2"/>
                <c:pt idx="0">
                  <c:v>Huntingdonshire</c:v>
                </c:pt>
                <c:pt idx="1">
                  <c:v> 3bed </c:v>
                </c:pt>
              </c:strCache>
              <c:extLst xmlns:c15="http://schemas.microsoft.com/office/drawing/2012/chart"/>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annual-price'!$U$344:$U$354</c:f>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extLst xmlns:c15="http://schemas.microsoft.com/office/drawing/2012/chart"/>
            </c:numRef>
          </c:yVal>
          <c:smooth val="0"/>
          <c:extLst>
            <c:ext xmlns:c16="http://schemas.microsoft.com/office/drawing/2014/chart" uri="{C3380CC4-5D6E-409C-BE32-E72D297353CC}">
              <c16:uniqueId val="{00000005-FFEB-4F0F-8DEC-CC5E71AB5E1F}"/>
            </c:ext>
          </c:extLst>
        </c:ser>
        <c:ser>
          <c:idx val="20"/>
          <c:order val="20"/>
          <c:tx>
            <c:strRef>
              <c:f>'38 Data annual-price'!$X$342:$X$343</c:f>
              <c:strCache>
                <c:ptCount val="2"/>
                <c:pt idx="0">
                  <c:v>Peterborough </c:v>
                </c:pt>
                <c:pt idx="1">
                  <c:v> 3bed </c:v>
                </c:pt>
              </c:strCache>
              <c:extLst xmlns:c15="http://schemas.microsoft.com/office/drawing/2012/chart"/>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annual-price'!$X$344:$X$354</c:f>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extLst xmlns:c15="http://schemas.microsoft.com/office/drawing/2012/chart"/>
            </c:numRef>
          </c:yVal>
          <c:smooth val="0"/>
          <c:extLst>
            <c:ext xmlns:c16="http://schemas.microsoft.com/office/drawing/2014/chart" uri="{C3380CC4-5D6E-409C-BE32-E72D297353CC}">
              <c16:uniqueId val="{00000006-FFEB-4F0F-8DEC-CC5E71AB5E1F}"/>
            </c:ext>
          </c:extLst>
        </c:ser>
        <c:ser>
          <c:idx val="23"/>
          <c:order val="23"/>
          <c:tx>
            <c:strRef>
              <c:f>'38 Data annual-price'!$AA$342:$AA$343</c:f>
              <c:strCache>
                <c:ptCount val="2"/>
                <c:pt idx="0">
                  <c:v>South Cambridgeshire </c:v>
                </c:pt>
                <c:pt idx="1">
                  <c:v> 3bed </c:v>
                </c:pt>
              </c:strCache>
              <c:extLst xmlns:c15="http://schemas.microsoft.com/office/drawing/2012/chart"/>
            </c:strRef>
          </c:tx>
          <c:spPr>
            <a:ln w="25400" cap="rnd">
              <a:noFill/>
              <a:round/>
            </a:ln>
            <a:effectLst/>
          </c:spPr>
          <c:marker>
            <c:symbol val="circle"/>
            <c:size val="5"/>
            <c:spPr>
              <a:solidFill>
                <a:srgbClr val="0070C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annual-price'!$AA$344:$AA$354</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extLst xmlns:c15="http://schemas.microsoft.com/office/drawing/2012/chart"/>
            </c:numRef>
          </c:yVal>
          <c:smooth val="0"/>
          <c:extLst>
            <c:ext xmlns:c16="http://schemas.microsoft.com/office/drawing/2014/chart" uri="{C3380CC4-5D6E-409C-BE32-E72D297353CC}">
              <c16:uniqueId val="{00000007-FFEB-4F0F-8DEC-CC5E71AB5E1F}"/>
            </c:ext>
          </c:extLst>
        </c:ser>
        <c:ser>
          <c:idx val="26"/>
          <c:order val="26"/>
          <c:tx>
            <c:strRef>
              <c:f>'38 Data annual-price'!$AD$342:$AD$343</c:f>
              <c:strCache>
                <c:ptCount val="2"/>
                <c:pt idx="0">
                  <c:v>West Suffolk</c:v>
                </c:pt>
                <c:pt idx="1">
                  <c:v> 3bed </c:v>
                </c:pt>
              </c:strCache>
              <c:extLst xmlns:c15="http://schemas.microsoft.com/office/drawing/2012/chart"/>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extLst xmlns:c15="http://schemas.microsoft.com/office/drawing/2012/chart"/>
            </c:strRef>
          </c:xVal>
          <c:yVal>
            <c:numRef>
              <c:f>'38 Data annual-price'!$AD$344:$AD$354</c:f>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extLst xmlns:c15="http://schemas.microsoft.com/office/drawing/2012/chart"/>
            </c:numRef>
          </c:yVal>
          <c:smooth val="0"/>
          <c:extLst>
            <c:ext xmlns:c16="http://schemas.microsoft.com/office/drawing/2014/chart" uri="{C3380CC4-5D6E-409C-BE32-E72D297353CC}">
              <c16:uniqueId val="{00000008-FFEB-4F0F-8DEC-CC5E71AB5E1F}"/>
            </c:ext>
          </c:extLst>
        </c:ser>
        <c:dLbls>
          <c:showLegendKey val="0"/>
          <c:showVal val="0"/>
          <c:showCatName val="0"/>
          <c:showSerName val="0"/>
          <c:showPercent val="0"/>
          <c:showBubbleSize val="0"/>
        </c:dLbls>
        <c:axId val="1307753952"/>
        <c:axId val="1307752968"/>
        <c:extLst>
          <c:ext xmlns:c15="http://schemas.microsoft.com/office/drawing/2012/chart" uri="{02D57815-91ED-43cb-92C2-25804820EDAC}">
            <c15:filteredScatterSeries>
              <c15:ser>
                <c:idx val="6"/>
                <c:order val="6"/>
                <c:tx>
                  <c:strRef>
                    <c:extLst>
                      <c:ext uri="{02D57815-91ED-43cb-92C2-25804820EDAC}">
                        <c15:formulaRef>
                          <c15:sqref>'38 Data annual-price'!$J$342:$J$343</c15:sqref>
                        </c15:formulaRef>
                      </c:ext>
                    </c:extLst>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c:ex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D-FFEB-4F0F-8DEC-CC5E71AB5E1F}"/>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xmlns:c15="http://schemas.microsoft.com/office/drawing/2012/chart">
                  <c:ext xmlns:c16="http://schemas.microsoft.com/office/drawing/2014/chart" uri="{C3380CC4-5D6E-409C-BE32-E72D297353CC}">
                    <c16:uniqueId val="{0000000F-FFEB-4F0F-8DEC-CC5E71AB5E1F}"/>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xmlns:c15="http://schemas.microsoft.com/office/drawing/2012/chart">
                  <c:ext xmlns:c16="http://schemas.microsoft.com/office/drawing/2014/chart" uri="{C3380CC4-5D6E-409C-BE32-E72D297353CC}">
                    <c16:uniqueId val="{00000011-FFEB-4F0F-8DEC-CC5E71AB5E1F}"/>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xmlns:c15="http://schemas.microsoft.com/office/drawing/2012/chart">
                  <c:ext xmlns:c16="http://schemas.microsoft.com/office/drawing/2014/chart" uri="{C3380CC4-5D6E-409C-BE32-E72D297353CC}">
                    <c16:uniqueId val="{00000013-FFEB-4F0F-8DEC-CC5E71AB5E1F}"/>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xmlns:c15="http://schemas.microsoft.com/office/drawing/2012/chart">
                  <c:ext xmlns:c16="http://schemas.microsoft.com/office/drawing/2014/chart" uri="{C3380CC4-5D6E-409C-BE32-E72D297353CC}">
                    <c16:uniqueId val="{00000015-FFEB-4F0F-8DEC-CC5E71AB5E1F}"/>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xmlns:c15="http://schemas.microsoft.com/office/drawing/2012/chart">
                  <c:ext xmlns:c16="http://schemas.microsoft.com/office/drawing/2014/chart" uri="{C3380CC4-5D6E-409C-BE32-E72D297353CC}">
                    <c16:uniqueId val="{00000017-FFEB-4F0F-8DEC-CC5E71AB5E1F}"/>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xmlns:c15="http://schemas.microsoft.com/office/drawing/2012/chart">
                  <c:ext xmlns:c16="http://schemas.microsoft.com/office/drawing/2014/chart" uri="{C3380CC4-5D6E-409C-BE32-E72D297353CC}">
                    <c16:uniqueId val="{00000019-FFEB-4F0F-8DEC-CC5E71AB5E1F}"/>
                  </c:ext>
                </c:extLst>
              </c15:ser>
            </c15:filteredScatterSeries>
          </c:ext>
        </c:extLst>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8268004698994124E-2"/>
          <c:y val="0.86645989745467866"/>
          <c:w val="0.96176701405284615"/>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i="1" dirty="0"/>
              <a:t>Values = bottom of annual income band needed at</a:t>
            </a:r>
            <a:r>
              <a:rPr lang="en-GB" i="1" baseline="0" dirty="0"/>
              <a:t> 35% affordability</a:t>
            </a:r>
            <a:endParaRPr lang="en-GB" i="1" dirty="0"/>
          </a:p>
        </c:rich>
      </c:tx>
      <c:layout>
        <c:manualLayout>
          <c:xMode val="edge"/>
          <c:yMode val="edge"/>
          <c:x val="0.1472750221625431"/>
          <c:y val="3.0626253837626356E-3"/>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'29a Overview all'!$B$39</c:f>
              <c:strCache>
                <c:ptCount val="1"/>
                <c:pt idx="0">
                  <c:v>LA social &amp; affordable rent</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all'!$C$39:$I$39</c:f>
              <c:numCache>
                <c:formatCode>0</c:formatCode>
                <c:ptCount val="7"/>
                <c:pt idx="0">
                  <c:v>15</c:v>
                </c:pt>
                <c:pt idx="5">
                  <c:v>15</c:v>
                </c:pt>
              </c:numCache>
            </c:numRef>
          </c:val>
          <c:extLst>
            <c:ext xmlns:c16="http://schemas.microsoft.com/office/drawing/2014/chart" uri="{C3380CC4-5D6E-409C-BE32-E72D297353CC}">
              <c16:uniqueId val="{00000000-B4E6-42B1-8E2A-924BAC8F0E65}"/>
            </c:ext>
          </c:extLst>
        </c:ser>
        <c:ser>
          <c:idx val="1"/>
          <c:order val="1"/>
          <c:tx>
            <c:strRef>
              <c:f>'29a Overview all'!$B$40</c:f>
              <c:strCache>
                <c:ptCount val="1"/>
                <c:pt idx="0">
                  <c:v>HA social &amp; affordable rent</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all'!$C$40:$I$40</c:f>
              <c:numCache>
                <c:formatCode>0</c:formatCode>
                <c:ptCount val="7"/>
                <c:pt idx="0">
                  <c:v>15</c:v>
                </c:pt>
                <c:pt idx="1">
                  <c:v>15</c:v>
                </c:pt>
                <c:pt idx="2">
                  <c:v>10</c:v>
                </c:pt>
                <c:pt idx="3">
                  <c:v>10</c:v>
                </c:pt>
                <c:pt idx="4">
                  <c:v>10</c:v>
                </c:pt>
                <c:pt idx="5">
                  <c:v>15</c:v>
                </c:pt>
                <c:pt idx="6">
                  <c:v>10</c:v>
                </c:pt>
              </c:numCache>
            </c:numRef>
          </c:val>
          <c:extLst>
            <c:ext xmlns:c16="http://schemas.microsoft.com/office/drawing/2014/chart" uri="{C3380CC4-5D6E-409C-BE32-E72D297353CC}">
              <c16:uniqueId val="{00000001-B4E6-42B1-8E2A-924BAC8F0E65}"/>
            </c:ext>
          </c:extLst>
        </c:ser>
        <c:ser>
          <c:idx val="2"/>
          <c:order val="2"/>
          <c:tx>
            <c:strRef>
              <c:f>'29a Overview all'!$B$41</c:f>
              <c:strCache>
                <c:ptCount val="1"/>
                <c:pt idx="0">
                  <c:v>Intermediate rented</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all'!$C$41:$I$41</c:f>
              <c:numCache>
                <c:formatCode>0</c:formatCode>
                <c:ptCount val="7"/>
                <c:pt idx="0">
                  <c:v>30</c:v>
                </c:pt>
                <c:pt idx="1">
                  <c:v>20</c:v>
                </c:pt>
                <c:pt idx="2">
                  <c:v>15</c:v>
                </c:pt>
                <c:pt idx="3">
                  <c:v>20</c:v>
                </c:pt>
                <c:pt idx="4">
                  <c:v>15</c:v>
                </c:pt>
                <c:pt idx="5">
                  <c:v>25</c:v>
                </c:pt>
                <c:pt idx="6">
                  <c:v>20</c:v>
                </c:pt>
              </c:numCache>
            </c:numRef>
          </c:val>
          <c:extLst>
            <c:ext xmlns:c16="http://schemas.microsoft.com/office/drawing/2014/chart" uri="{C3380CC4-5D6E-409C-BE32-E72D297353CC}">
              <c16:uniqueId val="{00000002-B4E6-42B1-8E2A-924BAC8F0E65}"/>
            </c:ext>
          </c:extLst>
        </c:ser>
        <c:ser>
          <c:idx val="3"/>
          <c:order val="3"/>
          <c:tx>
            <c:strRef>
              <c:f>'29a Overview all'!$B$42</c:f>
              <c:strCache>
                <c:ptCount val="1"/>
                <c:pt idx="0">
                  <c:v>Private rented</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all'!$C$42:$I$42</c:f>
              <c:numCache>
                <c:formatCode>0</c:formatCode>
                <c:ptCount val="7"/>
                <c:pt idx="0">
                  <c:v>40</c:v>
                </c:pt>
                <c:pt idx="1">
                  <c:v>25</c:v>
                </c:pt>
                <c:pt idx="2">
                  <c:v>20</c:v>
                </c:pt>
                <c:pt idx="3">
                  <c:v>25</c:v>
                </c:pt>
                <c:pt idx="4">
                  <c:v>20</c:v>
                </c:pt>
                <c:pt idx="5">
                  <c:v>30</c:v>
                </c:pt>
                <c:pt idx="6">
                  <c:v>25</c:v>
                </c:pt>
              </c:numCache>
            </c:numRef>
          </c:val>
          <c:extLst>
            <c:ext xmlns:c16="http://schemas.microsoft.com/office/drawing/2014/chart" uri="{C3380CC4-5D6E-409C-BE32-E72D297353CC}">
              <c16:uniqueId val="{00000003-B4E6-42B1-8E2A-924BAC8F0E65}"/>
            </c:ext>
          </c:extLst>
        </c:ser>
        <c:ser>
          <c:idx val="4"/>
          <c:order val="4"/>
          <c:tx>
            <c:strRef>
              <c:f>'29a Overview all'!$B$43</c:f>
              <c:strCache>
                <c:ptCount val="1"/>
                <c:pt idx="0">
                  <c:v>Homebuy</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all'!$C$43:$I$43</c:f>
              <c:numCache>
                <c:formatCode>0</c:formatCode>
                <c:ptCount val="7"/>
                <c:pt idx="0">
                  <c:v>40</c:v>
                </c:pt>
                <c:pt idx="1">
                  <c:v>20</c:v>
                </c:pt>
                <c:pt idx="2">
                  <c:v>15</c:v>
                </c:pt>
                <c:pt idx="3">
                  <c:v>20</c:v>
                </c:pt>
                <c:pt idx="4">
                  <c:v>15</c:v>
                </c:pt>
                <c:pt idx="5">
                  <c:v>30</c:v>
                </c:pt>
                <c:pt idx="6">
                  <c:v>20</c:v>
                </c:pt>
              </c:numCache>
            </c:numRef>
          </c:val>
          <c:extLst>
            <c:ext xmlns:c16="http://schemas.microsoft.com/office/drawing/2014/chart" uri="{C3380CC4-5D6E-409C-BE32-E72D297353CC}">
              <c16:uniqueId val="{00000004-B4E6-42B1-8E2A-924BAC8F0E65}"/>
            </c:ext>
          </c:extLst>
        </c:ser>
        <c:ser>
          <c:idx val="5"/>
          <c:order val="5"/>
          <c:tx>
            <c:strRef>
              <c:f>'29a Overview all'!$B$44</c:f>
              <c:strCache>
                <c:ptCount val="1"/>
                <c:pt idx="0">
                  <c:v>Avg resale</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all'!$C$44:$I$44</c:f>
              <c:numCache>
                <c:formatCode>0</c:formatCode>
                <c:ptCount val="7"/>
                <c:pt idx="0">
                  <c:v>45</c:v>
                </c:pt>
                <c:pt idx="1">
                  <c:v>25</c:v>
                </c:pt>
                <c:pt idx="2">
                  <c:v>10</c:v>
                </c:pt>
                <c:pt idx="3">
                  <c:v>20</c:v>
                </c:pt>
                <c:pt idx="4">
                  <c:v>15</c:v>
                </c:pt>
                <c:pt idx="5">
                  <c:v>30</c:v>
                </c:pt>
                <c:pt idx="6">
                  <c:v>25</c:v>
                </c:pt>
              </c:numCache>
            </c:numRef>
          </c:val>
          <c:extLst>
            <c:ext xmlns:c16="http://schemas.microsoft.com/office/drawing/2014/chart" uri="{C3380CC4-5D6E-409C-BE32-E72D297353CC}">
              <c16:uniqueId val="{00000005-B4E6-42B1-8E2A-924BAC8F0E65}"/>
            </c:ext>
          </c:extLst>
        </c:ser>
        <c:ser>
          <c:idx val="6"/>
          <c:order val="6"/>
          <c:tx>
            <c:strRef>
              <c:f>'29a Overview all'!$B$45</c:f>
              <c:strCache>
                <c:ptCount val="1"/>
                <c:pt idx="0">
                  <c:v>Avg new build</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horzOverflow="clip" vert="horz" wrap="square" lIns="0" tIns="0" rIns="0" bIns="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all'!$C$45:$I$45</c:f>
              <c:numCache>
                <c:formatCode>0</c:formatCode>
                <c:ptCount val="7"/>
                <c:pt idx="0">
                  <c:v>55</c:v>
                </c:pt>
                <c:pt idx="2">
                  <c:v>20</c:v>
                </c:pt>
                <c:pt idx="3">
                  <c:v>35</c:v>
                </c:pt>
                <c:pt idx="4">
                  <c:v>20</c:v>
                </c:pt>
                <c:pt idx="5">
                  <c:v>50</c:v>
                </c:pt>
                <c:pt idx="6">
                  <c:v>35</c:v>
                </c:pt>
              </c:numCache>
            </c:numRef>
          </c:val>
          <c:extLst>
            <c:ext xmlns:c16="http://schemas.microsoft.com/office/drawing/2014/chart" uri="{C3380CC4-5D6E-409C-BE32-E72D297353CC}">
              <c16:uniqueId val="{00000006-B4E6-42B1-8E2A-924BAC8F0E65}"/>
            </c:ext>
          </c:extLst>
        </c:ser>
        <c:dLbls>
          <c:showLegendKey val="0"/>
          <c:showVal val="0"/>
          <c:showCatName val="0"/>
          <c:showSerName val="0"/>
          <c:showPercent val="0"/>
          <c:showBubbleSize val="0"/>
        </c:dLbls>
        <c:gapWidth val="219"/>
        <c:overlap val="-27"/>
        <c:axId val="994119960"/>
        <c:axId val="994130128"/>
      </c:barChart>
      <c:catAx>
        <c:axId val="99411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130128"/>
        <c:crosses val="autoZero"/>
        <c:auto val="1"/>
        <c:lblAlgn val="ctr"/>
        <c:lblOffset val="100"/>
        <c:noMultiLvlLbl val="0"/>
      </c:catAx>
      <c:valAx>
        <c:axId val="994130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119960"/>
        <c:crosses val="autoZero"/>
        <c:crossBetween val="between"/>
      </c:valAx>
      <c:spPr>
        <a:noFill/>
        <a:ln>
          <a:noFill/>
        </a:ln>
        <a:effectLst/>
      </c:spPr>
    </c:plotArea>
    <c:legend>
      <c:legendPos val="b"/>
      <c:layout>
        <c:manualLayout>
          <c:xMode val="edge"/>
          <c:yMode val="edge"/>
          <c:x val="1.8291596654440662E-2"/>
          <c:y val="0.8045210620606067"/>
          <c:w val="0.96726457562138435"/>
          <c:h val="0.177103185636817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6"/>
          <c:tx>
            <c:strRef>
              <c:f>'38 Data annual-price'!$J$342:$J$343</c:f>
              <c:strCache>
                <c:ptCount val="2"/>
                <c:pt idx="0">
                  <c:v>Cambridge</c:v>
                </c:pt>
                <c:pt idx="1">
                  <c:v> 1bed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c:ext xmlns:c16="http://schemas.microsoft.com/office/drawing/2014/chart" uri="{C3380CC4-5D6E-409C-BE32-E72D297353CC}">
              <c16:uniqueId val="{00000000-AF54-4B75-BBC3-EB52754C0879}"/>
            </c:ext>
          </c:extLst>
        </c:ser>
        <c:ser>
          <c:idx val="9"/>
          <c:order val="7"/>
          <c:tx>
            <c:strRef>
              <c:f>'38 Data annual-price'!$M$342:$M$343</c:f>
              <c:strCache>
                <c:ptCount val="2"/>
                <c:pt idx="0">
                  <c:v>East Cambridgeshire</c:v>
                </c:pt>
                <c:pt idx="1">
                  <c:v> 1bed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c:ext xmlns:c16="http://schemas.microsoft.com/office/drawing/2014/chart" uri="{C3380CC4-5D6E-409C-BE32-E72D297353CC}">
              <c16:uniqueId val="{00000001-AF54-4B75-BBC3-EB52754C0879}"/>
            </c:ext>
          </c:extLst>
        </c:ser>
        <c:ser>
          <c:idx val="12"/>
          <c:order val="8"/>
          <c:tx>
            <c:strRef>
              <c:f>'38 Data annual-price'!$P$342:$P$343</c:f>
              <c:strCache>
                <c:ptCount val="2"/>
                <c:pt idx="0">
                  <c:v>Fenland </c:v>
                </c:pt>
                <c:pt idx="1">
                  <c:v> 1bed  </c:v>
                </c:pt>
              </c:strCache>
            </c:strRef>
          </c:tx>
          <c:spPr>
            <a:ln w="19050" cap="rnd">
              <a:solidFill>
                <a:srgbClr val="92D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c:ext xmlns:c16="http://schemas.microsoft.com/office/drawing/2014/chart" uri="{C3380CC4-5D6E-409C-BE32-E72D297353CC}">
              <c16:uniqueId val="{00000002-AF54-4B75-BBC3-EB52754C0879}"/>
            </c:ext>
          </c:extLst>
        </c:ser>
        <c:ser>
          <c:idx val="15"/>
          <c:order val="9"/>
          <c:tx>
            <c:strRef>
              <c:f>'38 Data annual-price'!$S$342:$S$343</c:f>
              <c:strCache>
                <c:ptCount val="2"/>
                <c:pt idx="0">
                  <c:v>Huntingdonshire</c:v>
                </c:pt>
                <c:pt idx="1">
                  <c:v> 1bed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c:ext xmlns:c16="http://schemas.microsoft.com/office/drawing/2014/chart" uri="{C3380CC4-5D6E-409C-BE32-E72D297353CC}">
              <c16:uniqueId val="{00000003-AF54-4B75-BBC3-EB52754C0879}"/>
            </c:ext>
          </c:extLst>
        </c:ser>
        <c:ser>
          <c:idx val="18"/>
          <c:order val="10"/>
          <c:tx>
            <c:strRef>
              <c:f>'38 Data annual-price'!$V$342:$V$343</c:f>
              <c:strCache>
                <c:ptCount val="2"/>
                <c:pt idx="0">
                  <c:v>Peterborough </c:v>
                </c:pt>
                <c:pt idx="1">
                  <c:v> 1bed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c:ext xmlns:c16="http://schemas.microsoft.com/office/drawing/2014/chart" uri="{C3380CC4-5D6E-409C-BE32-E72D297353CC}">
              <c16:uniqueId val="{00000004-AF54-4B75-BBC3-EB52754C0879}"/>
            </c:ext>
          </c:extLst>
        </c:ser>
        <c:ser>
          <c:idx val="21"/>
          <c:order val="11"/>
          <c:tx>
            <c:strRef>
              <c:f>'38 Data annual-price'!$Y$342:$Y$343</c:f>
              <c:strCache>
                <c:ptCount val="2"/>
                <c:pt idx="0">
                  <c:v>South Cambridgeshire </c:v>
                </c:pt>
                <c:pt idx="1">
                  <c:v> 1bed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c:ext xmlns:c16="http://schemas.microsoft.com/office/drawing/2014/chart" uri="{C3380CC4-5D6E-409C-BE32-E72D297353CC}">
              <c16:uniqueId val="{00000005-AF54-4B75-BBC3-EB52754C0879}"/>
            </c:ext>
          </c:extLst>
        </c:ser>
        <c:ser>
          <c:idx val="24"/>
          <c:order val="12"/>
          <c:tx>
            <c:strRef>
              <c:f>'38 Data annual-price'!$AB$342:$AB$343</c:f>
              <c:strCache>
                <c:ptCount val="2"/>
                <c:pt idx="0">
                  <c:v>West Suffolk</c:v>
                </c:pt>
                <c:pt idx="1">
                  <c:v> 1bed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c:ext xmlns:c16="http://schemas.microsoft.com/office/drawing/2014/chart" uri="{C3380CC4-5D6E-409C-BE32-E72D297353CC}">
              <c16:uniqueId val="{00000006-AF54-4B75-BBC3-EB52754C0879}"/>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AF54-4B75-BBC3-EB52754C0879}"/>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AF54-4B75-BBC3-EB52754C087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AF54-4B75-BBC3-EB52754C087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AF54-4B75-BBC3-EB52754C0879}"/>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AF54-4B75-BBC3-EB52754C087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AF54-4B75-BBC3-EB52754C0879}"/>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7"/>
          <c:order val="7"/>
          <c:tx>
            <c:strRef>
              <c:f>'38 Data annual-price'!$K$342:$K$343</c:f>
              <c:strCache>
                <c:ptCount val="2"/>
                <c:pt idx="0">
                  <c:v>Cambridge</c:v>
                </c:pt>
                <c:pt idx="1">
                  <c:v> 2bed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annual-price'!$K$344:$K$354</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0-30CC-49B0-B55A-70C9E1F21CE8}"/>
            </c:ext>
          </c:extLst>
        </c:ser>
        <c:ser>
          <c:idx val="10"/>
          <c:order val="10"/>
          <c:tx>
            <c:strRef>
              <c:f>'38 Data annual-price'!$N$342:$N$343</c:f>
              <c:strCache>
                <c:ptCount val="2"/>
                <c:pt idx="0">
                  <c:v>East Cambridgeshire</c:v>
                </c:pt>
                <c:pt idx="1">
                  <c:v> 2bed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annual-price'!$N$344:$N$354</c:f>
              <c:numCache>
                <c:formatCode>_-"£"* #,##0_-;\-"£"* #,##0_-;_-"£"* "-"??_-;_-@_-</c:formatCode>
                <c:ptCount val="11"/>
                <c:pt idx="1">
                  <c:v>5236.4000000000005</c:v>
                </c:pt>
                <c:pt idx="2">
                  <c:v>6609.72</c:v>
                </c:pt>
                <c:pt idx="4">
                  <c:v>7228</c:v>
                </c:pt>
                <c:pt idx="5">
                  <c:v>9061</c:v>
                </c:pt>
                <c:pt idx="6">
                  <c:v>10153</c:v>
                </c:pt>
                <c:pt idx="7">
                  <c:v>7475</c:v>
                </c:pt>
                <c:pt idx="8">
                  <c:v>8814</c:v>
                </c:pt>
              </c:numCache>
            </c:numRef>
          </c:val>
          <c:smooth val="0"/>
          <c:extLst>
            <c:ext xmlns:c16="http://schemas.microsoft.com/office/drawing/2014/chart" uri="{C3380CC4-5D6E-409C-BE32-E72D297353CC}">
              <c16:uniqueId val="{00000001-30CC-49B0-B55A-70C9E1F21CE8}"/>
            </c:ext>
          </c:extLst>
        </c:ser>
        <c:ser>
          <c:idx val="13"/>
          <c:order val="13"/>
          <c:tx>
            <c:strRef>
              <c:f>'38 Data annual-price'!$Q$342:$Q$343</c:f>
              <c:strCache>
                <c:ptCount val="2"/>
                <c:pt idx="0">
                  <c:v>Fenland </c:v>
                </c:pt>
                <c:pt idx="1">
                  <c:v> 2bed </c:v>
                </c:pt>
              </c:strCache>
            </c:strRef>
          </c:tx>
          <c:spPr>
            <a:ln w="19050" cap="rnd">
              <a:solidFill>
                <a:srgbClr val="92D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annual-price'!$Q$344:$Q$354</c:f>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c:ext xmlns:c16="http://schemas.microsoft.com/office/drawing/2014/chart" uri="{C3380CC4-5D6E-409C-BE32-E72D297353CC}">
              <c16:uniqueId val="{00000002-30CC-49B0-B55A-70C9E1F21CE8}"/>
            </c:ext>
          </c:extLst>
        </c:ser>
        <c:ser>
          <c:idx val="16"/>
          <c:order val="16"/>
          <c:tx>
            <c:strRef>
              <c:f>'38 Data annual-price'!$T$342:$T$343</c:f>
              <c:strCache>
                <c:ptCount val="2"/>
                <c:pt idx="0">
                  <c:v>Huntingdonshire</c:v>
                </c:pt>
                <c:pt idx="1">
                  <c:v> 2bed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annual-price'!$T$344:$T$354</c:f>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c:ext xmlns:c16="http://schemas.microsoft.com/office/drawing/2014/chart" uri="{C3380CC4-5D6E-409C-BE32-E72D297353CC}">
              <c16:uniqueId val="{00000003-30CC-49B0-B55A-70C9E1F21CE8}"/>
            </c:ext>
          </c:extLst>
        </c:ser>
        <c:ser>
          <c:idx val="19"/>
          <c:order val="19"/>
          <c:tx>
            <c:strRef>
              <c:f>'38 Data annual-price'!$W$342:$W$343</c:f>
              <c:strCache>
                <c:ptCount val="2"/>
                <c:pt idx="0">
                  <c:v>Peterborough </c:v>
                </c:pt>
                <c:pt idx="1">
                  <c:v> 2bed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annual-price'!$W$344:$W$354</c:f>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c:ext xmlns:c16="http://schemas.microsoft.com/office/drawing/2014/chart" uri="{C3380CC4-5D6E-409C-BE32-E72D297353CC}">
              <c16:uniqueId val="{00000004-30CC-49B0-B55A-70C9E1F21CE8}"/>
            </c:ext>
          </c:extLst>
        </c:ser>
        <c:ser>
          <c:idx val="22"/>
          <c:order val="22"/>
          <c:tx>
            <c:strRef>
              <c:f>'38 Data annual-price'!$Z$342:$Z$343</c:f>
              <c:strCache>
                <c:ptCount val="2"/>
                <c:pt idx="0">
                  <c:v>South Cambridgeshire </c:v>
                </c:pt>
                <c:pt idx="1">
                  <c:v> 2bed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annual-price'!$Z$344:$Z$354</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c:ext xmlns:c16="http://schemas.microsoft.com/office/drawing/2014/chart" uri="{C3380CC4-5D6E-409C-BE32-E72D297353CC}">
              <c16:uniqueId val="{00000005-30CC-49B0-B55A-70C9E1F21CE8}"/>
            </c:ext>
          </c:extLst>
        </c:ser>
        <c:ser>
          <c:idx val="25"/>
          <c:order val="25"/>
          <c:tx>
            <c:strRef>
              <c:f>'38 Data annual-price'!$AC$342:$AC$343</c:f>
              <c:strCache>
                <c:ptCount val="2"/>
                <c:pt idx="0">
                  <c:v>West Suffolk</c:v>
                </c:pt>
                <c:pt idx="1">
                  <c:v> 2bed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annual-price'!$AC$344:$AC$354</c:f>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c:ext xmlns:c16="http://schemas.microsoft.com/office/drawing/2014/chart" uri="{C3380CC4-5D6E-409C-BE32-E72D297353CC}">
              <c16:uniqueId val="{00000006-30CC-49B0-B55A-70C9E1F21CE8}"/>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30CC-49B0-B55A-70C9E1F21CE8}"/>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30CC-49B0-B55A-70C9E1F21CE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30CC-49B0-B55A-70C9E1F21CE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30CC-49B0-B55A-70C9E1F21CE8}"/>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30CC-49B0-B55A-70C9E1F21CE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30CC-49B0-B55A-70C9E1F21CE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'38 Data annual-price'!$J$342:$J$343</c15:sqref>
                        </c15:formulaRef>
                      </c:ext>
                    </c:extLst>
                    <c:strCache>
                      <c:ptCount val="2"/>
                      <c:pt idx="0">
                        <c:v>Cambridge</c:v>
                      </c:pt>
                      <c:pt idx="1">
                        <c:v> 1bed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xmlns:c15="http://schemas.microsoft.com/office/drawing/2012/chart">
                  <c:ext xmlns:c16="http://schemas.microsoft.com/office/drawing/2014/chart" uri="{C3380CC4-5D6E-409C-BE32-E72D297353CC}">
                    <c16:uniqueId val="{0000000D-30CC-49B0-B55A-70C9E1F21CE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30CC-49B0-B55A-70C9E1F21CE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xmlns:c15="http://schemas.microsoft.com/office/drawing/2012/chart">
                  <c:ext xmlns:c16="http://schemas.microsoft.com/office/drawing/2014/chart" uri="{C3380CC4-5D6E-409C-BE32-E72D297353CC}">
                    <c16:uniqueId val="{0000000F-30CC-49B0-B55A-70C9E1F21CE8}"/>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30CC-49B0-B55A-70C9E1F21CE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19050"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xmlns:c15="http://schemas.microsoft.com/office/drawing/2012/chart">
                  <c:ext xmlns:c16="http://schemas.microsoft.com/office/drawing/2014/chart" uri="{C3380CC4-5D6E-409C-BE32-E72D297353CC}">
                    <c16:uniqueId val="{00000011-30CC-49B0-B55A-70C9E1F21CE8}"/>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30CC-49B0-B55A-70C9E1F21CE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xmlns:c15="http://schemas.microsoft.com/office/drawing/2012/chart">
                  <c:ext xmlns:c16="http://schemas.microsoft.com/office/drawing/2014/chart" uri="{C3380CC4-5D6E-409C-BE32-E72D297353CC}">
                    <c16:uniqueId val="{00000013-30CC-49B0-B55A-70C9E1F21CE8}"/>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30CC-49B0-B55A-70C9E1F21CE8}"/>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xmlns:c15="http://schemas.microsoft.com/office/drawing/2012/chart">
                  <c:ext xmlns:c16="http://schemas.microsoft.com/office/drawing/2014/chart" uri="{C3380CC4-5D6E-409C-BE32-E72D297353CC}">
                    <c16:uniqueId val="{00000015-30CC-49B0-B55A-70C9E1F21CE8}"/>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30CC-49B0-B55A-70C9E1F21CE8}"/>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xmlns:c15="http://schemas.microsoft.com/office/drawing/2012/chart">
                  <c:ext xmlns:c16="http://schemas.microsoft.com/office/drawing/2014/chart" uri="{C3380CC4-5D6E-409C-BE32-E72D297353CC}">
                    <c16:uniqueId val="{00000017-30CC-49B0-B55A-70C9E1F21CE8}"/>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30CC-49B0-B55A-70C9E1F21CE8}"/>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xmlns:c15="http://schemas.microsoft.com/office/drawing/2012/chart">
                  <c:ext xmlns:c16="http://schemas.microsoft.com/office/drawing/2014/chart" uri="{C3380CC4-5D6E-409C-BE32-E72D297353CC}">
                    <c16:uniqueId val="{00000019-30CC-49B0-B55A-70C9E1F21CE8}"/>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30CC-49B0-B55A-70C9E1F21CE8}"/>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8"/>
          <c:tx>
            <c:strRef>
              <c:f>'38 Data annual-price'!$L$342:$L$343</c:f>
              <c:strCache>
                <c:ptCount val="2"/>
                <c:pt idx="0">
                  <c:v>Cambridge</c:v>
                </c:pt>
                <c:pt idx="1">
                  <c:v> 3bed </c:v>
                </c:pt>
              </c:strCache>
            </c:strRef>
          </c:tx>
          <c:spPr>
            <a:ln w="19050" cap="rnd">
              <a:solidFill>
                <a:srgbClr val="C0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annual-price'!$L$344:$L$354</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0-C6AC-471A-8143-DEFEB83BD014}"/>
            </c:ext>
          </c:extLst>
        </c:ser>
        <c:ser>
          <c:idx val="11"/>
          <c:order val="11"/>
          <c:tx>
            <c:strRef>
              <c:f>'38 Data annual-price'!$O$342:$O$343</c:f>
              <c:strCache>
                <c:ptCount val="2"/>
                <c:pt idx="0">
                  <c:v>East Cambridgeshire</c:v>
                </c:pt>
                <c:pt idx="1">
                  <c:v> 3bed </c:v>
                </c:pt>
              </c:strCache>
            </c:strRef>
          </c:tx>
          <c:spPr>
            <a:ln w="19050" cap="rnd">
              <a:solidFill>
                <a:srgbClr val="FFC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annual-price'!$O$344:$O$354</c:f>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c:ext xmlns:c16="http://schemas.microsoft.com/office/drawing/2014/chart" uri="{C3380CC4-5D6E-409C-BE32-E72D297353CC}">
              <c16:uniqueId val="{00000001-C6AC-471A-8143-DEFEB83BD014}"/>
            </c:ext>
          </c:extLst>
        </c:ser>
        <c:ser>
          <c:idx val="14"/>
          <c:order val="14"/>
          <c:tx>
            <c:strRef>
              <c:f>'38 Data annual-price'!$R$342:$R$343</c:f>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annual-price'!$R$344:$R$354</c:f>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c:ext xmlns:c16="http://schemas.microsoft.com/office/drawing/2014/chart" uri="{C3380CC4-5D6E-409C-BE32-E72D297353CC}">
              <c16:uniqueId val="{00000002-C6AC-471A-8143-DEFEB83BD014}"/>
            </c:ext>
          </c:extLst>
        </c:ser>
        <c:ser>
          <c:idx val="17"/>
          <c:order val="17"/>
          <c:tx>
            <c:strRef>
              <c:f>'38 Data annual-price'!$U$342:$U$343</c:f>
              <c:strCache>
                <c:ptCount val="2"/>
                <c:pt idx="0">
                  <c:v>Huntingdonshire</c:v>
                </c:pt>
                <c:pt idx="1">
                  <c:v> 3bed </c:v>
                </c:pt>
              </c:strCache>
            </c:strRef>
          </c:tx>
          <c:spPr>
            <a:ln w="19050" cap="rnd">
              <a:solidFill>
                <a:srgbClr val="00B05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annual-price'!$U$344:$U$354</c:f>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c:ext xmlns:c16="http://schemas.microsoft.com/office/drawing/2014/chart" uri="{C3380CC4-5D6E-409C-BE32-E72D297353CC}">
              <c16:uniqueId val="{00000003-C6AC-471A-8143-DEFEB83BD014}"/>
            </c:ext>
          </c:extLst>
        </c:ser>
        <c:ser>
          <c:idx val="20"/>
          <c:order val="20"/>
          <c:tx>
            <c:strRef>
              <c:f>'38 Data annual-price'!$X$342:$X$343</c:f>
              <c:strCache>
                <c:ptCount val="2"/>
                <c:pt idx="0">
                  <c:v>Peterborough </c:v>
                </c:pt>
                <c:pt idx="1">
                  <c:v> 3bed </c:v>
                </c:pt>
              </c:strCache>
            </c:strRef>
          </c:tx>
          <c:spPr>
            <a:ln w="19050" cap="rnd">
              <a:solidFill>
                <a:srgbClr val="7030A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annual-price'!$X$344:$X$354</c:f>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c:ext xmlns:c16="http://schemas.microsoft.com/office/drawing/2014/chart" uri="{C3380CC4-5D6E-409C-BE32-E72D297353CC}">
              <c16:uniqueId val="{00000004-C6AC-471A-8143-DEFEB83BD014}"/>
            </c:ext>
          </c:extLst>
        </c:ser>
        <c:ser>
          <c:idx val="23"/>
          <c:order val="23"/>
          <c:tx>
            <c:strRef>
              <c:f>'38 Data annual-price'!$AA$342:$AA$343</c:f>
              <c:strCache>
                <c:ptCount val="2"/>
                <c:pt idx="0">
                  <c:v>South Cambridgeshire </c:v>
                </c:pt>
                <c:pt idx="1">
                  <c:v> 3bed </c:v>
                </c:pt>
              </c:strCache>
            </c:strRef>
          </c:tx>
          <c:spPr>
            <a:ln w="19050" cap="rnd">
              <a:solidFill>
                <a:srgbClr val="00B0F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annual-price'!$AA$344:$AA$354</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c:ext xmlns:c16="http://schemas.microsoft.com/office/drawing/2014/chart" uri="{C3380CC4-5D6E-409C-BE32-E72D297353CC}">
              <c16:uniqueId val="{00000005-C6AC-471A-8143-DEFEB83BD014}"/>
            </c:ext>
          </c:extLst>
        </c:ser>
        <c:ser>
          <c:idx val="26"/>
          <c:order val="26"/>
          <c:tx>
            <c:strRef>
              <c:f>'38 Data annual-price'!$AD$342:$AD$343</c:f>
              <c:strCache>
                <c:ptCount val="2"/>
                <c:pt idx="0">
                  <c:v>West Suffolk</c:v>
                </c:pt>
                <c:pt idx="1">
                  <c:v> 3bed </c:v>
                </c:pt>
              </c:strCache>
            </c:strRef>
          </c:tx>
          <c:spPr>
            <a:ln w="19050" cap="rnd">
              <a:solidFill>
                <a:srgbClr val="FF00FF"/>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annual-price'!$AD$344:$AD$354</c:f>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c:ext xmlns:c16="http://schemas.microsoft.com/office/drawing/2014/chart" uri="{C3380CC4-5D6E-409C-BE32-E72D297353CC}">
              <c16:uniqueId val="{00000006-C6AC-471A-8143-DEFEB83BD014}"/>
            </c:ext>
          </c:extLst>
        </c:ser>
        <c:dLbls>
          <c:showLegendKey val="0"/>
          <c:showVal val="0"/>
          <c:showCatName val="0"/>
          <c:showSerName val="0"/>
          <c:showPercent val="0"/>
          <c:showBubbleSize val="0"/>
        </c:dLbls>
        <c:smooth val="0"/>
        <c:axId val="1307753952"/>
        <c:axId val="1307752968"/>
        <c:extLst>
          <c:ext xmlns:c15="http://schemas.microsoft.com/office/drawing/2012/chart" uri="{02D57815-91ED-43cb-92C2-25804820EDAC}">
            <c15:filteredLineSeries>
              <c15:ser>
                <c:idx val="0"/>
                <c:order val="0"/>
                <c:tx>
                  <c:strRef>
                    <c:extLst>
                      <c:ext uri="{02D57815-91ED-43cb-92C2-25804820EDAC}">
                        <c15:formulaRef>
                          <c15:sqref>'38 Data annual-price'!$D$342:$D$343</c15:sqref>
                        </c15:formulaRef>
                      </c:ext>
                    </c:extLst>
                    <c:strCache>
                      <c:ptCount val="2"/>
                      <c:pt idx="0">
                        <c:v>Whole area</c:v>
                      </c:pt>
                      <c:pt idx="1">
                        <c:v> 1bed min </c:v>
                      </c:pt>
                    </c:strCache>
                  </c:strRef>
                </c:tx>
                <c:spPr>
                  <a:ln w="19050" cap="rnd">
                    <a:solidFill>
                      <a:schemeClr val="accent1"/>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annual-price'!$D$344:$D$354</c15:sqref>
                        </c15:formulaRef>
                      </c:ext>
                    </c:extLst>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7-C6AC-471A-8143-DEFEB83BD014}"/>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xmlns:c15="http://schemas.microsoft.com/office/drawing/2012/chart">
                  <c:ext xmlns:c16="http://schemas.microsoft.com/office/drawing/2014/chart" uri="{C3380CC4-5D6E-409C-BE32-E72D297353CC}">
                    <c16:uniqueId val="{00000008-C6AC-471A-8143-DEFEB83BD01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9-C6AC-471A-8143-DEFEB83BD01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'38 Data annual-price'!$G$342:$G$343</c15:sqref>
                        </c15:formulaRef>
                      </c:ext>
                    </c:extLst>
                    <c:strCache>
                      <c:ptCount val="2"/>
                      <c:pt idx="0">
                        <c:v>Whole area</c:v>
                      </c:pt>
                      <c:pt idx="1">
                        <c:v> 1bed max </c:v>
                      </c:pt>
                    </c:strCache>
                  </c:strRef>
                </c:tx>
                <c:spPr>
                  <a:ln w="19050"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annual-price'!$G$344:$G$354</c15:sqref>
                        </c15:formulaRef>
                      </c:ext>
                    </c:extLst>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xmlns:c15="http://schemas.microsoft.com/office/drawing/2012/chart">
                  <c:ext xmlns:c16="http://schemas.microsoft.com/office/drawing/2014/chart" uri="{C3380CC4-5D6E-409C-BE32-E72D297353CC}">
                    <c16:uniqueId val="{0000000A-C6AC-471A-8143-DEFEB83BD014}"/>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C6AC-471A-8143-DEFEB83BD01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C6AC-471A-8143-DEFEB83BD01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'38 Data annual-price'!$J$342:$J$343</c15:sqref>
                        </c15:formulaRef>
                      </c:ext>
                    </c:extLst>
                    <c:strCache>
                      <c:ptCount val="2"/>
                      <c:pt idx="0">
                        <c:v>Cambridge</c:v>
                      </c:pt>
                      <c:pt idx="1">
                        <c:v> 1bed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annual-price'!$J$344:$J$354</c15:sqref>
                        </c15:formulaRef>
                      </c:ext>
                    </c:extLst>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xmlns:c15="http://schemas.microsoft.com/office/drawing/2012/chart">
                  <c:ext xmlns:c16="http://schemas.microsoft.com/office/drawing/2014/chart" uri="{C3380CC4-5D6E-409C-BE32-E72D297353CC}">
                    <c16:uniqueId val="{0000000D-C6AC-471A-8143-DEFEB83BD01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rgbClr val="C00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E-C6AC-471A-8143-DEFEB83BD01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'38 Data annual-price'!$M$342:$M$343</c15:sqref>
                        </c15:formulaRef>
                      </c:ext>
                    </c:extLst>
                    <c:strCache>
                      <c:ptCount val="2"/>
                      <c:pt idx="0">
                        <c:v>East Cambridgeshire</c:v>
                      </c:pt>
                      <c:pt idx="1">
                        <c:v> 1bed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annual-price'!$M$344:$M$354</c15:sqref>
                        </c15:formulaRef>
                      </c:ext>
                    </c:extLst>
                    <c:numCache>
                      <c:formatCode>_-"£"* #,##0_-;\-"£"* #,##0_-;_-"£"* "-"??_-;_-@_-</c:formatCode>
                      <c:ptCount val="11"/>
                      <c:pt idx="1">
                        <c:v>4483.4399999999996</c:v>
                      </c:pt>
                      <c:pt idx="2">
                        <c:v>5847.4000000000005</c:v>
                      </c:pt>
                      <c:pt idx="4">
                        <c:v>6071</c:v>
                      </c:pt>
                      <c:pt idx="5">
                        <c:v>7592</c:v>
                      </c:pt>
                      <c:pt idx="6">
                        <c:v>6955</c:v>
                      </c:pt>
                      <c:pt idx="7">
                        <c:v>5876</c:v>
                      </c:pt>
                      <c:pt idx="8">
                        <c:v>7462</c:v>
                      </c:pt>
                    </c:numCache>
                  </c:numRef>
                </c:val>
                <c:smooth val="0"/>
                <c:extLst xmlns:c15="http://schemas.microsoft.com/office/drawing/2012/chart">
                  <c:ext xmlns:c16="http://schemas.microsoft.com/office/drawing/2014/chart" uri="{C3380CC4-5D6E-409C-BE32-E72D297353CC}">
                    <c16:uniqueId val="{0000000F-C6AC-471A-8143-DEFEB83BD01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10-C6AC-471A-8143-DEFEB83BD01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'38 Data annual-price'!$P$342:$P$343</c15:sqref>
                        </c15:formulaRef>
                      </c:ext>
                    </c:extLst>
                    <c:strCache>
                      <c:ptCount val="2"/>
                      <c:pt idx="0">
                        <c:v>Fenland </c:v>
                      </c:pt>
                      <c:pt idx="1">
                        <c:v> 1bed  </c:v>
                      </c:pt>
                    </c:strCache>
                  </c:strRef>
                </c:tx>
                <c:spPr>
                  <a:ln w="19050"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annual-price'!$P$344:$P$354</c15:sqref>
                        </c15:formulaRef>
                      </c:ext>
                    </c:extLst>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xmlns:c15="http://schemas.microsoft.com/office/drawing/2012/chart">
                  <c:ext xmlns:c16="http://schemas.microsoft.com/office/drawing/2014/chart" uri="{C3380CC4-5D6E-409C-BE32-E72D297353CC}">
                    <c16:uniqueId val="{00000011-C6AC-471A-8143-DEFEB83BD01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2-C6AC-471A-8143-DEFEB83BD01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'38 Data annual-price'!$S$342:$S$343</c15:sqref>
                        </c15:formulaRef>
                      </c:ext>
                    </c:extLst>
                    <c:strCache>
                      <c:ptCount val="2"/>
                      <c:pt idx="0">
                        <c:v>Huntingdonshire</c:v>
                      </c:pt>
                      <c:pt idx="1">
                        <c:v> 1bed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annual-price'!$S$344:$S$354</c15:sqref>
                        </c15:formulaRef>
                      </c:ext>
                    </c:extLst>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xmlns:c15="http://schemas.microsoft.com/office/drawing/2012/chart">
                  <c:ext xmlns:c16="http://schemas.microsoft.com/office/drawing/2014/chart" uri="{C3380CC4-5D6E-409C-BE32-E72D297353CC}">
                    <c16:uniqueId val="{00000013-C6AC-471A-8143-DEFEB83BD01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rgbClr val="00B05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4-C6AC-471A-8143-DEFEB83BD014}"/>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'38 Data annual-price'!$V$342:$V$343</c15:sqref>
                        </c15:formulaRef>
                      </c:ext>
                    </c:extLst>
                    <c:strCache>
                      <c:ptCount val="2"/>
                      <c:pt idx="0">
                        <c:v>Peterborough </c:v>
                      </c:pt>
                      <c:pt idx="1">
                        <c:v> 1bed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annual-price'!$V$344:$V$354</c15:sqref>
                        </c15:formulaRef>
                      </c:ext>
                    </c:extLst>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val>
                <c:smooth val="0"/>
                <c:extLst xmlns:c15="http://schemas.microsoft.com/office/drawing/2012/chart">
                  <c:ext xmlns:c16="http://schemas.microsoft.com/office/drawing/2014/chart" uri="{C3380CC4-5D6E-409C-BE32-E72D297353CC}">
                    <c16:uniqueId val="{00000015-C6AC-471A-8143-DEFEB83BD01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6-C6AC-471A-8143-DEFEB83BD014}"/>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'38 Data annual-price'!$Y$342:$Y$343</c15:sqref>
                        </c15:formulaRef>
                      </c:ext>
                    </c:extLst>
                    <c:strCache>
                      <c:ptCount val="2"/>
                      <c:pt idx="0">
                        <c:v>South Cambridgeshire </c:v>
                      </c:pt>
                      <c:pt idx="1">
                        <c:v> 1bed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annual-price'!$Y$344:$Y$354</c15:sqref>
                        </c15:formulaRef>
                      </c:ext>
                    </c:extLst>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xmlns:c15="http://schemas.microsoft.com/office/drawing/2012/chart">
                  <c:ext xmlns:c16="http://schemas.microsoft.com/office/drawing/2014/chart" uri="{C3380CC4-5D6E-409C-BE32-E72D297353CC}">
                    <c16:uniqueId val="{00000017-C6AC-471A-8143-DEFEB83BD01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rgbClr val="00B0F0"/>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8-C6AC-471A-8143-DEFEB83BD014}"/>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'38 Data annual-price'!$AB$342:$AB$343</c15:sqref>
                        </c15:formulaRef>
                      </c:ext>
                    </c:extLst>
                    <c:strCache>
                      <c:ptCount val="2"/>
                      <c:pt idx="0">
                        <c:v>West Suffolk</c:v>
                      </c:pt>
                      <c:pt idx="1">
                        <c:v> 1bed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annual-price'!$AB$344:$AB$354</c15:sqref>
                        </c15:formulaRef>
                      </c:ext>
                    </c:extLst>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xmlns:c15="http://schemas.microsoft.com/office/drawing/2012/chart">
                  <c:ext xmlns:c16="http://schemas.microsoft.com/office/drawing/2014/chart" uri="{C3380CC4-5D6E-409C-BE32-E72D297353CC}">
                    <c16:uniqueId val="{00000019-C6AC-471A-8143-DEFEB83BD01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A-C6AC-471A-8143-DEFEB83BD014}"/>
                  </c:ext>
                </c:extLst>
              </c15:ser>
            </c15:filteredLineSeries>
          </c:ext>
        </c:extLst>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009A-4647-A6CD-CABDA862553B}"/>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009A-4647-A6CD-CABDA862553B}"/>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009A-4647-A6CD-CABDA862553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009A-4647-A6CD-CABDA862553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b="0" i="0" u="none" strike="noStrike" cap="all" baseline="0" dirty="0">
                <a:effectLst/>
              </a:rPr>
              <a:t>Household &amp; family type</a:t>
            </a:r>
            <a:endParaRPr lang="en-GB" sz="2400" dirty="0"/>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7"/>
          <c:order val="0"/>
          <c:tx>
            <c:strRef>
              <c:f>'29 Context All'!$AF$34</c:f>
              <c:strCache>
                <c:ptCount val="1"/>
                <c:pt idx="0">
                  <c:v>Greater Cambridge</c:v>
                </c:pt>
              </c:strCache>
            </c:strRef>
          </c:tx>
          <c:spPr>
            <a:solidFill>
              <a:schemeClr val="bg2">
                <a:lumMod val="7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All'!$AF$35:$AF$46</c:f>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c:ext xmlns:c16="http://schemas.microsoft.com/office/drawing/2014/chart" uri="{C3380CC4-5D6E-409C-BE32-E72D297353CC}">
              <c16:uniqueId val="{00000000-4322-44DF-A6CA-960223D833E2}"/>
            </c:ext>
          </c:extLst>
        </c:ser>
        <c:ser>
          <c:idx val="3"/>
          <c:order val="4"/>
          <c:tx>
            <c:strRef>
              <c:f>'29 Context All'!$R$34</c:f>
              <c:strCache>
                <c:ptCount val="1"/>
                <c:pt idx="0">
                  <c:v>East Cambridgeshire</c:v>
                </c:pt>
              </c:strCache>
            </c:strRef>
          </c:tx>
          <c:spPr>
            <a:solidFill>
              <a:srgbClr val="FFC00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All'!$R$35:$R$46</c:f>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c:ext xmlns:c16="http://schemas.microsoft.com/office/drawing/2014/chart" uri="{C3380CC4-5D6E-409C-BE32-E72D297353CC}">
              <c16:uniqueId val="{00000001-4322-44DF-A6CA-960223D833E2}"/>
            </c:ext>
          </c:extLst>
        </c:ser>
        <c:ser>
          <c:idx val="5"/>
          <c:order val="6"/>
          <c:tx>
            <c:strRef>
              <c:f>'29 Context All'!$T$34</c:f>
              <c:strCache>
                <c:ptCount val="1"/>
                <c:pt idx="0">
                  <c:v>Fenland</c:v>
                </c:pt>
              </c:strCache>
            </c:strRef>
          </c:tx>
          <c:spPr>
            <a:solidFill>
              <a:srgbClr val="92D05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All'!$T$35:$T$46</c:f>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c:ext xmlns:c16="http://schemas.microsoft.com/office/drawing/2014/chart" uri="{C3380CC4-5D6E-409C-BE32-E72D297353CC}">
              <c16:uniqueId val="{00000002-4322-44DF-A6CA-960223D833E2}"/>
            </c:ext>
          </c:extLst>
        </c:ser>
        <c:ser>
          <c:idx val="7"/>
          <c:order val="8"/>
          <c:tx>
            <c:strRef>
              <c:f>'29 Context All'!$V$34</c:f>
              <c:strCache>
                <c:ptCount val="1"/>
                <c:pt idx="0">
                  <c:v>Huntingdonshire</c:v>
                </c:pt>
              </c:strCache>
            </c:strRef>
          </c:tx>
          <c:spPr>
            <a:solidFill>
              <a:srgbClr val="00B05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All'!$V$35:$V$46</c:f>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c:ext xmlns:c16="http://schemas.microsoft.com/office/drawing/2014/chart" uri="{C3380CC4-5D6E-409C-BE32-E72D297353CC}">
              <c16:uniqueId val="{00000003-4322-44DF-A6CA-960223D833E2}"/>
            </c:ext>
          </c:extLst>
        </c:ser>
        <c:ser>
          <c:idx val="9"/>
          <c:order val="10"/>
          <c:tx>
            <c:strRef>
              <c:f>'29 Context All'!$X$34</c:f>
              <c:strCache>
                <c:ptCount val="1"/>
                <c:pt idx="0">
                  <c:v>Peterborough</c:v>
                </c:pt>
              </c:strCache>
            </c:strRef>
          </c:tx>
          <c:spPr>
            <a:solidFill>
              <a:srgbClr val="7030A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All'!$X$35:$X$46</c:f>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c:ext xmlns:c16="http://schemas.microsoft.com/office/drawing/2014/chart" uri="{C3380CC4-5D6E-409C-BE32-E72D297353CC}">
              <c16:uniqueId val="{00000004-4322-44DF-A6CA-960223D833E2}"/>
            </c:ext>
          </c:extLst>
        </c:ser>
        <c:ser>
          <c:idx val="13"/>
          <c:order val="14"/>
          <c:tx>
            <c:strRef>
              <c:f>'29 Context All'!$AB$34</c:f>
              <c:strCache>
                <c:ptCount val="1"/>
                <c:pt idx="0">
                  <c:v>West Suffolk</c:v>
                </c:pt>
              </c:strCache>
            </c:strRef>
          </c:tx>
          <c:spPr>
            <a:solidFill>
              <a:srgbClr val="FF00FF"/>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All'!$AB$35:$AB$46</c:f>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c:ext xmlns:c16="http://schemas.microsoft.com/office/drawing/2014/chart" uri="{C3380CC4-5D6E-409C-BE32-E72D297353CC}">
              <c16:uniqueId val="{00000005-4322-44DF-A6CA-960223D833E2}"/>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1"/>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6-4322-44DF-A6CA-960223D833E2}"/>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7-4322-44DF-A6CA-960223D833E2}"/>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8-4322-44DF-A6CA-960223D833E2}"/>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9-4322-44DF-A6CA-960223D833E2}"/>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A-4322-44DF-A6CA-960223D833E2}"/>
                  </c:ext>
                </c:extLst>
              </c15:ser>
            </c15:filteredBarSeries>
            <c15:filteredBarSeries>
              <c15:ser>
                <c:idx val="8"/>
                <c:order val="9"/>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B-4322-44DF-A6CA-960223D833E2}"/>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C-4322-44DF-A6CA-960223D833E2}"/>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D-4322-44DF-A6CA-960223D833E2}"/>
                  </c:ext>
                </c:extLst>
              </c15:ser>
            </c15:filteredBarSeries>
            <c15:filteredBarSeries>
              <c15:ser>
                <c:idx val="12"/>
                <c:order val="13"/>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E-4322-44DF-A6CA-960223D833E2}"/>
                  </c:ext>
                </c:extLst>
              </c15:ser>
            </c15:filteredBarSeries>
            <c15:filteredBarSeries>
              <c15:ser>
                <c:idx val="14"/>
                <c:order val="15"/>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4322-44DF-A6CA-960223D833E2}"/>
                  </c:ext>
                </c:extLst>
              </c15:ser>
            </c15:filteredBarSeries>
            <c15:filteredBarSeries>
              <c15:ser>
                <c:idx val="15"/>
                <c:order val="16"/>
                <c:tx>
                  <c:strRef>
                    <c:extLst xmlns:c15="http://schemas.microsoft.com/office/drawing/2012/chart">
                      <c:ext xmlns:c15="http://schemas.microsoft.com/office/drawing/2012/chart" uri="{02D57815-91ED-43cb-92C2-25804820EDAC}">
                        <c15:formulaRef>
                          <c15:sqref>'29 Context All'!$AD$34</c15:sqref>
                        </c15:formulaRef>
                      </c:ext>
                    </c:extLst>
                    <c:strCache>
                      <c:ptCount val="1"/>
                      <c:pt idx="0">
                        <c:v>ALL</c:v>
                      </c:pt>
                    </c:strCache>
                  </c:strRef>
                </c:tx>
                <c:spPr>
                  <a:solidFill>
                    <a:schemeClr val="accent4">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All'!$AD$35:$AD$46</c15:sqref>
                        </c15:formulaRef>
                      </c:ext>
                    </c:extLst>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xmlns:c15="http://schemas.microsoft.com/office/drawing/2012/chart">
                  <c:ext xmlns:c16="http://schemas.microsoft.com/office/drawing/2014/chart" uri="{C3380CC4-5D6E-409C-BE32-E72D297353CC}">
                    <c16:uniqueId val="{00000010-4322-44DF-A6CA-960223D833E2}"/>
                  </c:ext>
                </c:extLst>
              </c15:ser>
            </c15:filteredBarSeries>
            <c15:filteredBarSeries>
              <c15:ser>
                <c:idx val="16"/>
                <c:order val="17"/>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1-4322-44DF-A6CA-960223D833E2}"/>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b"/>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4228891376927"/>
          <c:y val="5.8844911455783726E-3"/>
          <c:w val="0.82848875665697352"/>
          <c:h val="0.76343835914439495"/>
        </c:manualLayout>
      </c:layout>
      <c:barChart>
        <c:barDir val="bar"/>
        <c:grouping val="stacked"/>
        <c:varyColors val="0"/>
        <c:ser>
          <c:idx val="1"/>
          <c:order val="1"/>
          <c:tx>
            <c:strRef>
              <c:f>'53 Data dwells for charts'!$C$87</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7CAA-497D-989C-9021EE7D1678}"/>
            </c:ext>
          </c:extLst>
        </c:ser>
        <c:ser>
          <c:idx val="2"/>
          <c:order val="2"/>
          <c:tx>
            <c:strRef>
              <c:f>'53 Data dwells for charts'!$D$87</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7CAA-497D-989C-9021EE7D1678}"/>
            </c:ext>
          </c:extLst>
        </c:ser>
        <c:ser>
          <c:idx val="3"/>
          <c:order val="3"/>
          <c:tx>
            <c:strRef>
              <c:f>'53 Data dwells for charts'!$E$87</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7CAA-497D-989C-9021EE7D1678}"/>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7CAA-497D-989C-9021EE7D1678}"/>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max val="300000"/>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992C-48D0-86DC-F21DDF2460D1}"/>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992C-48D0-86DC-F21DDF2460D1}"/>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992C-48D0-86DC-F21DDF2460D1}"/>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992C-48D0-86DC-F21DDF2460D1}"/>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dirty="0"/>
              <a:t>% turnover within tenure groups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39802119893611E-2"/>
          <c:y val="0.14942883912560576"/>
          <c:w val="0.73722623152907241"/>
          <c:h val="0.74317181983457736"/>
        </c:manualLayout>
      </c:layout>
      <c:barChart>
        <c:barDir val="col"/>
        <c:grouping val="clustered"/>
        <c:varyColors val="0"/>
        <c:ser>
          <c:idx val="0"/>
          <c:order val="0"/>
          <c:tx>
            <c:strRef>
              <c:f>'29a Overview all'!$B$51</c:f>
              <c:strCache>
                <c:ptCount val="1"/>
                <c:pt idx="0">
                  <c:v>LA social rent &amp; affordable rent</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all'!$C$51:$I$51</c:f>
              <c:numCache>
                <c:formatCode>General</c:formatCode>
                <c:ptCount val="7"/>
                <c:pt idx="0" formatCode="0%">
                  <c:v>2.1669676343936659E-2</c:v>
                </c:pt>
                <c:pt idx="5" formatCode="0%">
                  <c:v>3.5354460523905479E-2</c:v>
                </c:pt>
              </c:numCache>
            </c:numRef>
          </c:val>
          <c:extLst>
            <c:ext xmlns:c16="http://schemas.microsoft.com/office/drawing/2014/chart" uri="{C3380CC4-5D6E-409C-BE32-E72D297353CC}">
              <c16:uniqueId val="{00000000-1D8D-459B-B833-B55FA016685A}"/>
            </c:ext>
          </c:extLst>
        </c:ser>
        <c:ser>
          <c:idx val="1"/>
          <c:order val="1"/>
          <c:tx>
            <c:strRef>
              <c:f>'29a Overview all'!$B$52</c:f>
              <c:strCache>
                <c:ptCount val="1"/>
                <c:pt idx="0">
                  <c:v>HA social rent &amp; affordable rent</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all'!$C$52:$I$52</c:f>
              <c:numCache>
                <c:formatCode>0%</c:formatCode>
                <c:ptCount val="7"/>
                <c:pt idx="0">
                  <c:v>9.1765761723132153E-2</c:v>
                </c:pt>
                <c:pt idx="1">
                  <c:v>0.11036597049243151</c:v>
                </c:pt>
                <c:pt idx="2">
                  <c:v>8.6209917644997372E-2</c:v>
                </c:pt>
                <c:pt idx="3">
                  <c:v>3.855758665467985E-2</c:v>
                </c:pt>
                <c:pt idx="4">
                  <c:v>3.0838709677419356E-2</c:v>
                </c:pt>
                <c:pt idx="5">
                  <c:v>0.1285475792988314</c:v>
                </c:pt>
                <c:pt idx="6">
                  <c:v>8.1735456613584667E-2</c:v>
                </c:pt>
              </c:numCache>
            </c:numRef>
          </c:val>
          <c:extLst>
            <c:ext xmlns:c16="http://schemas.microsoft.com/office/drawing/2014/chart" uri="{C3380CC4-5D6E-409C-BE32-E72D297353CC}">
              <c16:uniqueId val="{00000001-1D8D-459B-B833-B55FA016685A}"/>
            </c:ext>
          </c:extLst>
        </c:ser>
        <c:ser>
          <c:idx val="2"/>
          <c:order val="2"/>
          <c:tx>
            <c:strRef>
              <c:f>'29a Overview all'!$B$53</c:f>
              <c:strCache>
                <c:ptCount val="1"/>
                <c:pt idx="0">
                  <c:v>Homebuy / LCHO</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all'!$C$53:$I$53</c:f>
              <c:numCache>
                <c:formatCode>0%</c:formatCode>
                <c:ptCount val="7"/>
                <c:pt idx="0">
                  <c:v>6.1058344640434192E-2</c:v>
                </c:pt>
                <c:pt idx="1">
                  <c:v>2.391304347826087E-2</c:v>
                </c:pt>
                <c:pt idx="2">
                  <c:v>6.024096385542169E-3</c:v>
                </c:pt>
                <c:pt idx="3">
                  <c:v>1.3292433537832311E-2</c:v>
                </c:pt>
                <c:pt idx="4">
                  <c:v>2.2665457842248413E-2</c:v>
                </c:pt>
                <c:pt idx="5">
                  <c:v>2.7006172839506171E-2</c:v>
                </c:pt>
                <c:pt idx="6">
                  <c:v>9.4786729857819912E-3</c:v>
                </c:pt>
              </c:numCache>
            </c:numRef>
          </c:val>
          <c:extLst>
            <c:ext xmlns:c16="http://schemas.microsoft.com/office/drawing/2014/chart" uri="{C3380CC4-5D6E-409C-BE32-E72D297353CC}">
              <c16:uniqueId val="{00000002-1D8D-459B-B833-B55FA016685A}"/>
            </c:ext>
          </c:extLst>
        </c:ser>
        <c:ser>
          <c:idx val="3"/>
          <c:order val="3"/>
          <c:tx>
            <c:strRef>
              <c:f>'29a Overview all'!$B$54</c:f>
              <c:strCache>
                <c:ptCount val="1"/>
                <c:pt idx="0">
                  <c:v>Ownership</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all'!$C$1:$I$1</c:f>
              <c:strCache>
                <c:ptCount val="7"/>
                <c:pt idx="0">
                  <c:v>Cambridge</c:v>
                </c:pt>
                <c:pt idx="1">
                  <c:v>ECDC</c:v>
                </c:pt>
                <c:pt idx="2">
                  <c:v>FDC</c:v>
                </c:pt>
                <c:pt idx="3">
                  <c:v>HDC</c:v>
                </c:pt>
                <c:pt idx="4">
                  <c:v>PCC</c:v>
                </c:pt>
                <c:pt idx="5">
                  <c:v>SCDC</c:v>
                </c:pt>
                <c:pt idx="6">
                  <c:v>WS</c:v>
                </c:pt>
              </c:strCache>
            </c:strRef>
          </c:cat>
          <c:val>
            <c:numRef>
              <c:f>'29a Overview all'!$C$54:$I$54</c:f>
              <c:numCache>
                <c:formatCode>0%</c:formatCode>
                <c:ptCount val="7"/>
                <c:pt idx="0">
                  <c:v>3.4334763948497854E-2</c:v>
                </c:pt>
                <c:pt idx="1">
                  <c:v>3.6902875254697758E-2</c:v>
                </c:pt>
                <c:pt idx="2">
                  <c:v>3.9241580982926141E-2</c:v>
                </c:pt>
                <c:pt idx="3">
                  <c:v>3.9413549778801509E-2</c:v>
                </c:pt>
                <c:pt idx="4">
                  <c:v>3.6155168372529106E-2</c:v>
                </c:pt>
                <c:pt idx="5">
                  <c:v>3.4348420258225057E-2</c:v>
                </c:pt>
                <c:pt idx="6">
                  <c:v>4.0021822999883092E-2</c:v>
                </c:pt>
              </c:numCache>
            </c:numRef>
          </c:val>
          <c:extLst>
            <c:ext xmlns:c16="http://schemas.microsoft.com/office/drawing/2014/chart" uri="{C3380CC4-5D6E-409C-BE32-E72D297353CC}">
              <c16:uniqueId val="{00000003-1D8D-459B-B833-B55FA016685A}"/>
            </c:ext>
          </c:extLst>
        </c:ser>
        <c:dLbls>
          <c:showLegendKey val="0"/>
          <c:showVal val="0"/>
          <c:showCatName val="0"/>
          <c:showSerName val="0"/>
          <c:showPercent val="0"/>
          <c:showBubbleSize val="0"/>
        </c:dLbls>
        <c:gapWidth val="219"/>
        <c:overlap val="-27"/>
        <c:axId val="994139968"/>
        <c:axId val="994136360"/>
      </c:barChart>
      <c:catAx>
        <c:axId val="99413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4136360"/>
        <c:crosses val="autoZero"/>
        <c:auto val="1"/>
        <c:lblAlgn val="ctr"/>
        <c:lblOffset val="100"/>
        <c:noMultiLvlLbl val="0"/>
      </c:catAx>
      <c:valAx>
        <c:axId val="994136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4139968"/>
        <c:crosses val="autoZero"/>
        <c:crossBetween val="between"/>
      </c:valAx>
      <c:spPr>
        <a:noFill/>
        <a:ln>
          <a:noFill/>
        </a:ln>
        <a:effectLst/>
      </c:spPr>
    </c:plotArea>
    <c:legend>
      <c:legendPos val="r"/>
      <c:layout>
        <c:manualLayout>
          <c:xMode val="edge"/>
          <c:yMode val="edge"/>
          <c:x val="0.78991436587955721"/>
          <c:y val="9.8378536016331272E-2"/>
          <c:w val="0.19895597357508943"/>
          <c:h val="0.8217614464858558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8"/>
          <c:order val="0"/>
          <c:tx>
            <c:strRef>
              <c:f>'46 Data Census size tenure'!$C$213</c:f>
              <c:strCache>
                <c:ptCount val="1"/>
                <c:pt idx="0">
                  <c:v>1 bed</c:v>
                </c:pt>
              </c:strCache>
            </c:strRef>
          </c:tx>
          <c:spPr>
            <a:solidFill>
              <a:schemeClr val="accent3">
                <a:lumMod val="60000"/>
              </a:schemeClr>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tenure'!$C$214:$C$220</c:f>
              <c:numCache>
                <c:formatCode>#,##0</c:formatCode>
                <c:ptCount val="7"/>
                <c:pt idx="0">
                  <c:v>13079</c:v>
                </c:pt>
                <c:pt idx="1">
                  <c:v>2562</c:v>
                </c:pt>
                <c:pt idx="2">
                  <c:v>3571</c:v>
                </c:pt>
                <c:pt idx="3">
                  <c:v>5302</c:v>
                </c:pt>
                <c:pt idx="4">
                  <c:v>8722</c:v>
                </c:pt>
                <c:pt idx="5">
                  <c:v>6182</c:v>
                </c:pt>
                <c:pt idx="6">
                  <c:v>39418</c:v>
                </c:pt>
              </c:numCache>
            </c:numRef>
          </c:val>
          <c:extLst>
            <c:ext xmlns:c16="http://schemas.microsoft.com/office/drawing/2014/chart" uri="{C3380CC4-5D6E-409C-BE32-E72D297353CC}">
              <c16:uniqueId val="{00000000-2B18-4598-B605-0D30D921F261}"/>
            </c:ext>
          </c:extLst>
        </c:ser>
        <c:ser>
          <c:idx val="0"/>
          <c:order val="1"/>
          <c:tx>
            <c:strRef>
              <c:f>'46 Data Census size tenure'!$D$213</c:f>
              <c:strCache>
                <c:ptCount val="1"/>
                <c:pt idx="0">
                  <c:v>2 bed</c:v>
                </c:pt>
              </c:strCache>
            </c:strRef>
          </c:tx>
          <c:spPr>
            <a:solidFill>
              <a:schemeClr val="accent1"/>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tenure'!$D$214:$D$220</c:f>
              <c:numCache>
                <c:formatCode>#,##0</c:formatCode>
                <c:ptCount val="7"/>
                <c:pt idx="0">
                  <c:v>25996</c:v>
                </c:pt>
                <c:pt idx="1">
                  <c:v>9103</c:v>
                </c:pt>
                <c:pt idx="2">
                  <c:v>12655</c:v>
                </c:pt>
                <c:pt idx="3">
                  <c:v>14842</c:v>
                </c:pt>
                <c:pt idx="4">
                  <c:v>17979</c:v>
                </c:pt>
                <c:pt idx="5">
                  <c:v>20115</c:v>
                </c:pt>
                <c:pt idx="6">
                  <c:v>100690</c:v>
                </c:pt>
              </c:numCache>
            </c:numRef>
          </c:val>
          <c:extLst>
            <c:ext xmlns:c16="http://schemas.microsoft.com/office/drawing/2014/chart" uri="{C3380CC4-5D6E-409C-BE32-E72D297353CC}">
              <c16:uniqueId val="{00000001-2B18-4598-B605-0D30D921F261}"/>
            </c:ext>
          </c:extLst>
        </c:ser>
        <c:ser>
          <c:idx val="1"/>
          <c:order val="2"/>
          <c:tx>
            <c:strRef>
              <c:f>'46 Data Census size tenure'!$E$213</c:f>
              <c:strCache>
                <c:ptCount val="1"/>
                <c:pt idx="0">
                  <c:v>3 bed</c:v>
                </c:pt>
              </c:strCache>
            </c:strRef>
          </c:tx>
          <c:spPr>
            <a:solidFill>
              <a:schemeClr val="accent2"/>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tenure'!$E$214:$E$220</c:f>
              <c:numCache>
                <c:formatCode>#,##0</c:formatCode>
                <c:ptCount val="7"/>
                <c:pt idx="0">
                  <c:v>38431</c:v>
                </c:pt>
                <c:pt idx="1">
                  <c:v>13887</c:v>
                </c:pt>
                <c:pt idx="2">
                  <c:v>17338</c:v>
                </c:pt>
                <c:pt idx="3">
                  <c:v>28602</c:v>
                </c:pt>
                <c:pt idx="4">
                  <c:v>32433</c:v>
                </c:pt>
                <c:pt idx="5">
                  <c:v>29928</c:v>
                </c:pt>
                <c:pt idx="6">
                  <c:v>160619</c:v>
                </c:pt>
              </c:numCache>
            </c:numRef>
          </c:val>
          <c:extLst>
            <c:ext xmlns:c16="http://schemas.microsoft.com/office/drawing/2014/chart" uri="{C3380CC4-5D6E-409C-BE32-E72D297353CC}">
              <c16:uniqueId val="{00000002-2B18-4598-B605-0D30D921F261}"/>
            </c:ext>
          </c:extLst>
        </c:ser>
        <c:ser>
          <c:idx val="2"/>
          <c:order val="3"/>
          <c:tx>
            <c:strRef>
              <c:f>'46 Data Census size tenure'!$F$213</c:f>
              <c:strCache>
                <c:ptCount val="1"/>
                <c:pt idx="0">
                  <c:v>4 bed</c:v>
                </c:pt>
              </c:strCache>
            </c:strRef>
          </c:tx>
          <c:spPr>
            <a:solidFill>
              <a:schemeClr val="accent3"/>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tenure'!$F$214:$F$220</c:f>
              <c:numCache>
                <c:formatCode>#,##0</c:formatCode>
                <c:ptCount val="7"/>
                <c:pt idx="0">
                  <c:v>20844</c:v>
                </c:pt>
                <c:pt idx="1">
                  <c:v>6918</c:v>
                </c:pt>
                <c:pt idx="2">
                  <c:v>5610</c:v>
                </c:pt>
                <c:pt idx="3">
                  <c:v>16831</c:v>
                </c:pt>
                <c:pt idx="4">
                  <c:v>11875</c:v>
                </c:pt>
                <c:pt idx="5">
                  <c:v>11797</c:v>
                </c:pt>
                <c:pt idx="6">
                  <c:v>73875</c:v>
                </c:pt>
              </c:numCache>
            </c:numRef>
          </c:val>
          <c:extLst>
            <c:ext xmlns:c16="http://schemas.microsoft.com/office/drawing/2014/chart" uri="{C3380CC4-5D6E-409C-BE32-E72D297353CC}">
              <c16:uniqueId val="{00000003-2B18-4598-B605-0D30D921F261}"/>
            </c:ext>
          </c:extLst>
        </c:ser>
        <c:ser>
          <c:idx val="3"/>
          <c:order val="4"/>
          <c:tx>
            <c:strRef>
              <c:f>'46 Data Census size tenure'!$G$213</c:f>
              <c:strCache>
                <c:ptCount val="1"/>
                <c:pt idx="0">
                  <c:v>5+ bed</c:v>
                </c:pt>
              </c:strCache>
            </c:strRef>
          </c:tx>
          <c:spPr>
            <a:solidFill>
              <a:schemeClr val="accent4"/>
            </a:solidFill>
            <a:ln>
              <a:noFill/>
            </a:ln>
            <a:effectLst>
              <a:outerShdw blurRad="317500" algn="ctr" rotWithShape="0">
                <a:prstClr val="black">
                  <a:alpha val="25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'46 Data Census size tenure'!$B$214:$B$220</c:f>
              <c:strCache>
                <c:ptCount val="7"/>
                <c:pt idx="0">
                  <c:v>Greater Cambridge</c:v>
                </c:pt>
                <c:pt idx="1">
                  <c:v>East Cambridgeshire</c:v>
                </c:pt>
                <c:pt idx="2">
                  <c:v>Fenland</c:v>
                </c:pt>
                <c:pt idx="3">
                  <c:v>Huntingdonshire</c:v>
                </c:pt>
                <c:pt idx="4">
                  <c:v>Peterborough</c:v>
                </c:pt>
                <c:pt idx="5">
                  <c:v>West Suffolk</c:v>
                </c:pt>
                <c:pt idx="6">
                  <c:v>All</c:v>
                </c:pt>
              </c:strCache>
            </c:strRef>
          </c:cat>
          <c:val>
            <c:numRef>
              <c:f>'46 Data Census size tenure'!$G$214:$G$220</c:f>
              <c:numCache>
                <c:formatCode>#,##0</c:formatCode>
                <c:ptCount val="7"/>
                <c:pt idx="0">
                  <c:v>8324</c:v>
                </c:pt>
                <c:pt idx="1">
                  <c:v>2144</c:v>
                </c:pt>
                <c:pt idx="2">
                  <c:v>1446</c:v>
                </c:pt>
                <c:pt idx="3">
                  <c:v>3756</c:v>
                </c:pt>
                <c:pt idx="4">
                  <c:v>3014</c:v>
                </c:pt>
                <c:pt idx="5">
                  <c:v>3156</c:v>
                </c:pt>
                <c:pt idx="6">
                  <c:v>21840</c:v>
                </c:pt>
              </c:numCache>
            </c:numRef>
          </c:val>
          <c:extLst>
            <c:ext xmlns:c16="http://schemas.microsoft.com/office/drawing/2014/chart" uri="{C3380CC4-5D6E-409C-BE32-E72D297353CC}">
              <c16:uniqueId val="{00000004-2B18-4598-B605-0D30D921F261}"/>
            </c:ext>
          </c:extLst>
        </c:ser>
        <c:dLbls>
          <c:showLegendKey val="0"/>
          <c:showVal val="0"/>
          <c:showCatName val="0"/>
          <c:showSerName val="0"/>
          <c:showPercent val="0"/>
          <c:showBubbleSize val="0"/>
        </c:dLbls>
        <c:gapWidth val="100"/>
        <c:overlap val="100"/>
        <c:axId val="1015102312"/>
        <c:axId val="1015102968"/>
      </c:barChart>
      <c:catAx>
        <c:axId val="101510231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1015102968"/>
        <c:crosses val="autoZero"/>
        <c:auto val="1"/>
        <c:lblAlgn val="ctr"/>
        <c:lblOffset val="100"/>
        <c:noMultiLvlLbl val="0"/>
      </c:catAx>
      <c:valAx>
        <c:axId val="101510296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10151023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9EE-4924-8D37-8FD769820A0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9EE-4924-8D37-8FD769820A0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9EE-4924-8D37-8FD769820A0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9EE-4924-8D37-8FD769820A0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9EE-4924-8D37-8FD769820A0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19EE-4924-8D37-8FD769820A0C}"/>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98447977859351E-2"/>
          <c:y val="1.5989842757139581E-2"/>
          <c:w val="0.92208570735434492"/>
          <c:h val="0.84288135548251608"/>
        </c:manualLayout>
      </c:layout>
      <c:barChart>
        <c:barDir val="col"/>
        <c:grouping val="clustered"/>
        <c:varyColors val="0"/>
        <c:ser>
          <c:idx val="0"/>
          <c:order val="0"/>
          <c:tx>
            <c:strRef>
              <c:f>'29a Overview all'!$B$11</c:f>
              <c:strCache>
                <c:ptCount val="1"/>
                <c:pt idx="0">
                  <c:v>Affordable / social</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all'!$C$1:$K$1</c:f>
              <c:strCache>
                <c:ptCount val="9"/>
                <c:pt idx="0">
                  <c:v>Cambridge</c:v>
                </c:pt>
                <c:pt idx="1">
                  <c:v>ECDC</c:v>
                </c:pt>
                <c:pt idx="2">
                  <c:v>FDC</c:v>
                </c:pt>
                <c:pt idx="3">
                  <c:v>HDC</c:v>
                </c:pt>
                <c:pt idx="4">
                  <c:v>PCC</c:v>
                </c:pt>
                <c:pt idx="5">
                  <c:v>SCDC</c:v>
                </c:pt>
                <c:pt idx="6">
                  <c:v>WS</c:v>
                </c:pt>
                <c:pt idx="7">
                  <c:v>GC</c:v>
                </c:pt>
                <c:pt idx="8">
                  <c:v>All</c:v>
                </c:pt>
              </c:strCache>
            </c:strRef>
          </c:cat>
          <c:val>
            <c:numRef>
              <c:f>'29a Overview all'!$C$11:$K$11</c:f>
              <c:numCache>
                <c:formatCode>0%</c:formatCode>
                <c:ptCount val="9"/>
                <c:pt idx="0">
                  <c:v>0.21</c:v>
                </c:pt>
                <c:pt idx="1">
                  <c:v>0.17</c:v>
                </c:pt>
                <c:pt idx="2">
                  <c:v>0.17</c:v>
                </c:pt>
                <c:pt idx="3">
                  <c:v>0.18</c:v>
                </c:pt>
                <c:pt idx="4">
                  <c:v>0.16</c:v>
                </c:pt>
                <c:pt idx="5">
                  <c:v>0.16</c:v>
                </c:pt>
                <c:pt idx="6">
                  <c:v>0.18</c:v>
                </c:pt>
                <c:pt idx="7">
                  <c:v>0.18</c:v>
                </c:pt>
                <c:pt idx="8">
                  <c:v>0.18</c:v>
                </c:pt>
              </c:numCache>
            </c:numRef>
          </c:val>
          <c:extLst>
            <c:ext xmlns:c16="http://schemas.microsoft.com/office/drawing/2014/chart" uri="{C3380CC4-5D6E-409C-BE32-E72D297353CC}">
              <c16:uniqueId val="{00000000-69C5-4F25-B4C2-7602AB114DBB}"/>
            </c:ext>
          </c:extLst>
        </c:ser>
        <c:ser>
          <c:idx val="1"/>
          <c:order val="1"/>
          <c:tx>
            <c:strRef>
              <c:f>'29a Overview all'!$B$12</c:f>
              <c:strCache>
                <c:ptCount val="1"/>
                <c:pt idx="0">
                  <c:v>Private rented</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all'!$C$1:$K$1</c:f>
              <c:strCache>
                <c:ptCount val="9"/>
                <c:pt idx="0">
                  <c:v>Cambridge</c:v>
                </c:pt>
                <c:pt idx="1">
                  <c:v>ECDC</c:v>
                </c:pt>
                <c:pt idx="2">
                  <c:v>FDC</c:v>
                </c:pt>
                <c:pt idx="3">
                  <c:v>HDC</c:v>
                </c:pt>
                <c:pt idx="4">
                  <c:v>PCC</c:v>
                </c:pt>
                <c:pt idx="5">
                  <c:v>SCDC</c:v>
                </c:pt>
                <c:pt idx="6">
                  <c:v>WS</c:v>
                </c:pt>
                <c:pt idx="7">
                  <c:v>GC</c:v>
                </c:pt>
                <c:pt idx="8">
                  <c:v>All</c:v>
                </c:pt>
              </c:strCache>
            </c:strRef>
          </c:cat>
          <c:val>
            <c:numRef>
              <c:f>'29a Overview all'!$C$12:$K$12</c:f>
              <c:numCache>
                <c:formatCode>0%</c:formatCode>
                <c:ptCount val="9"/>
                <c:pt idx="0">
                  <c:v>0.62</c:v>
                </c:pt>
                <c:pt idx="1">
                  <c:v>0.45</c:v>
                </c:pt>
                <c:pt idx="2">
                  <c:v>0.42</c:v>
                </c:pt>
                <c:pt idx="3">
                  <c:v>0.49</c:v>
                </c:pt>
                <c:pt idx="4">
                  <c:v>0.52</c:v>
                </c:pt>
                <c:pt idx="5">
                  <c:v>0.52</c:v>
                </c:pt>
                <c:pt idx="6">
                  <c:v>0.46</c:v>
                </c:pt>
                <c:pt idx="7">
                  <c:v>0.57999999999999996</c:v>
                </c:pt>
                <c:pt idx="8">
                  <c:v>0.5</c:v>
                </c:pt>
              </c:numCache>
            </c:numRef>
          </c:val>
          <c:extLst>
            <c:ext xmlns:c16="http://schemas.microsoft.com/office/drawing/2014/chart" uri="{C3380CC4-5D6E-409C-BE32-E72D297353CC}">
              <c16:uniqueId val="{00000001-69C5-4F25-B4C2-7602AB114DBB}"/>
            </c:ext>
          </c:extLst>
        </c:ser>
        <c:ser>
          <c:idx val="2"/>
          <c:order val="2"/>
          <c:tx>
            <c:strRef>
              <c:f>'29a Overview all'!$B$13</c:f>
              <c:strCache>
                <c:ptCount val="1"/>
                <c:pt idx="0">
                  <c:v>Owners with mortgage</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all'!$C$1:$K$1</c:f>
              <c:strCache>
                <c:ptCount val="9"/>
                <c:pt idx="0">
                  <c:v>Cambridge</c:v>
                </c:pt>
                <c:pt idx="1">
                  <c:v>ECDC</c:v>
                </c:pt>
                <c:pt idx="2">
                  <c:v>FDC</c:v>
                </c:pt>
                <c:pt idx="3">
                  <c:v>HDC</c:v>
                </c:pt>
                <c:pt idx="4">
                  <c:v>PCC</c:v>
                </c:pt>
                <c:pt idx="5">
                  <c:v>SCDC</c:v>
                </c:pt>
                <c:pt idx="6">
                  <c:v>WS</c:v>
                </c:pt>
                <c:pt idx="7">
                  <c:v>GC</c:v>
                </c:pt>
                <c:pt idx="8">
                  <c:v>All</c:v>
                </c:pt>
              </c:strCache>
            </c:strRef>
          </c:cat>
          <c:val>
            <c:numRef>
              <c:f>'29a Overview all'!$C$13:$K$13</c:f>
              <c:numCache>
                <c:formatCode>0%</c:formatCode>
                <c:ptCount val="9"/>
                <c:pt idx="0">
                  <c:v>0.22</c:v>
                </c:pt>
                <c:pt idx="1">
                  <c:v>0.16</c:v>
                </c:pt>
                <c:pt idx="2">
                  <c:v>0.12</c:v>
                </c:pt>
                <c:pt idx="3">
                  <c:v>0.13</c:v>
                </c:pt>
                <c:pt idx="4">
                  <c:v>0.13</c:v>
                </c:pt>
                <c:pt idx="5">
                  <c:v>0.17</c:v>
                </c:pt>
                <c:pt idx="6">
                  <c:v>0.15</c:v>
                </c:pt>
                <c:pt idx="7">
                  <c:v>0.19</c:v>
                </c:pt>
                <c:pt idx="8">
                  <c:v>0.15</c:v>
                </c:pt>
              </c:numCache>
            </c:numRef>
          </c:val>
          <c:extLst>
            <c:ext xmlns:c16="http://schemas.microsoft.com/office/drawing/2014/chart" uri="{C3380CC4-5D6E-409C-BE32-E72D297353CC}">
              <c16:uniqueId val="{00000002-69C5-4F25-B4C2-7602AB114DBB}"/>
            </c:ext>
          </c:extLst>
        </c:ser>
        <c:ser>
          <c:idx val="3"/>
          <c:order val="3"/>
          <c:tx>
            <c:strRef>
              <c:f>'29a Overview all'!$B$14</c:f>
              <c:strCache>
                <c:ptCount val="1"/>
                <c:pt idx="0">
                  <c:v>Own outright</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 Overview all'!$C$1:$K$1</c:f>
              <c:strCache>
                <c:ptCount val="9"/>
                <c:pt idx="0">
                  <c:v>Cambridge</c:v>
                </c:pt>
                <c:pt idx="1">
                  <c:v>ECDC</c:v>
                </c:pt>
                <c:pt idx="2">
                  <c:v>FDC</c:v>
                </c:pt>
                <c:pt idx="3">
                  <c:v>HDC</c:v>
                </c:pt>
                <c:pt idx="4">
                  <c:v>PCC</c:v>
                </c:pt>
                <c:pt idx="5">
                  <c:v>SCDC</c:v>
                </c:pt>
                <c:pt idx="6">
                  <c:v>WS</c:v>
                </c:pt>
                <c:pt idx="7">
                  <c:v>GC</c:v>
                </c:pt>
                <c:pt idx="8">
                  <c:v>All</c:v>
                </c:pt>
              </c:strCache>
            </c:strRef>
          </c:cat>
          <c:val>
            <c:numRef>
              <c:f>'29a Overview all'!$C$14:$K$14</c:f>
              <c:numCache>
                <c:formatCode>0%</c:formatCode>
                <c:ptCount val="9"/>
                <c:pt idx="0">
                  <c:v>0.13</c:v>
                </c:pt>
                <c:pt idx="1">
                  <c:v>0.09</c:v>
                </c:pt>
                <c:pt idx="2">
                  <c:v>7.0000000000000007E-2</c:v>
                </c:pt>
                <c:pt idx="3">
                  <c:v>0.08</c:v>
                </c:pt>
                <c:pt idx="4">
                  <c:v>0.06</c:v>
                </c:pt>
                <c:pt idx="5">
                  <c:v>0.09</c:v>
                </c:pt>
                <c:pt idx="6">
                  <c:v>0.09</c:v>
                </c:pt>
                <c:pt idx="7">
                  <c:v>0.1</c:v>
                </c:pt>
                <c:pt idx="8">
                  <c:v>0.09</c:v>
                </c:pt>
              </c:numCache>
            </c:numRef>
          </c:val>
          <c:extLst>
            <c:ext xmlns:c16="http://schemas.microsoft.com/office/drawing/2014/chart" uri="{C3380CC4-5D6E-409C-BE32-E72D297353CC}">
              <c16:uniqueId val="{00000003-69C5-4F25-B4C2-7602AB114DBB}"/>
            </c:ext>
          </c:extLst>
        </c:ser>
        <c:dLbls>
          <c:showLegendKey val="0"/>
          <c:showVal val="0"/>
          <c:showCatName val="0"/>
          <c:showSerName val="0"/>
          <c:showPercent val="0"/>
          <c:showBubbleSize val="0"/>
        </c:dLbls>
        <c:gapWidth val="219"/>
        <c:axId val="713229432"/>
        <c:axId val="713233368"/>
        <c:extLst/>
      </c:barChart>
      <c:catAx>
        <c:axId val="71322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233368"/>
        <c:crosses val="autoZero"/>
        <c:auto val="1"/>
        <c:lblAlgn val="ctr"/>
        <c:lblOffset val="100"/>
        <c:noMultiLvlLbl val="0"/>
      </c:catAx>
      <c:valAx>
        <c:axId val="713233368"/>
        <c:scaling>
          <c:orientation val="minMax"/>
          <c:max val="0.65000000000000013"/>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229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'47 Data Census moves'!$C$390</c:f>
              <c:strCache>
                <c:ptCount val="1"/>
                <c:pt idx="0">
                  <c:v>Non-movers</c:v>
                </c:pt>
              </c:strCache>
            </c:strRef>
          </c:tx>
          <c:spPr>
            <a:solidFill>
              <a:schemeClr val="accent1"/>
            </a:solidFill>
            <a:ln>
              <a:noFill/>
            </a:ln>
            <a:effectLst/>
          </c:spPr>
          <c:invertIfNegative val="0"/>
          <c:dLbls>
            <c:dLbl>
              <c:idx val="0"/>
              <c:tx>
                <c:rich>
                  <a:bodyPr/>
                  <a:lstStyle/>
                  <a:p>
                    <a:fld id="{9194BF28-8802-4C00-B650-D8F519D4C23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96-48BA-9226-3CDD54B96BB2}"/>
                </c:ext>
              </c:extLst>
            </c:dLbl>
            <c:dLbl>
              <c:idx val="1"/>
              <c:tx>
                <c:rich>
                  <a:bodyPr/>
                  <a:lstStyle/>
                  <a:p>
                    <a:fld id="{9D2FBD97-915B-4638-B7EF-D9E3D7C35B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996-48BA-9226-3CDD54B96BB2}"/>
                </c:ext>
              </c:extLst>
            </c:dLbl>
            <c:dLbl>
              <c:idx val="2"/>
              <c:tx>
                <c:rich>
                  <a:bodyPr/>
                  <a:lstStyle/>
                  <a:p>
                    <a:fld id="{F0038AF6-564F-4F78-B089-729ADA3468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996-48BA-9226-3CDD54B96BB2}"/>
                </c:ext>
              </c:extLst>
            </c:dLbl>
            <c:dLbl>
              <c:idx val="3"/>
              <c:tx>
                <c:rich>
                  <a:bodyPr/>
                  <a:lstStyle/>
                  <a:p>
                    <a:fld id="{22DE54A3-11B4-4064-BDB5-C54B6EA76E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996-48BA-9226-3CDD54B96BB2}"/>
                </c:ext>
              </c:extLst>
            </c:dLbl>
            <c:dLbl>
              <c:idx val="4"/>
              <c:tx>
                <c:rich>
                  <a:bodyPr/>
                  <a:lstStyle/>
                  <a:p>
                    <a:fld id="{B99369A1-8F88-4ABC-906A-C34721DC75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996-48BA-9226-3CDD54B96B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'47 Data Census moves'!$B$391:$B$395</c:f>
              <c:strCache>
                <c:ptCount val="5"/>
                <c:pt idx="0">
                  <c:v>Owned outright</c:v>
                </c:pt>
                <c:pt idx="1">
                  <c:v>Owned with MG / loan or SO</c:v>
                </c:pt>
                <c:pt idx="2">
                  <c:v>Social rented</c:v>
                </c:pt>
                <c:pt idx="3">
                  <c:v>Private rented</c:v>
                </c:pt>
                <c:pt idx="4">
                  <c:v>All tenures</c:v>
                </c:pt>
              </c:strCache>
            </c:strRef>
          </c:cat>
          <c:val>
            <c:numRef>
              <c:f>'47 Data Census moves'!$C$391:$C$395</c:f>
              <c:numCache>
                <c:formatCode>General</c:formatCode>
                <c:ptCount val="5"/>
                <c:pt idx="0">
                  <c:v>114595</c:v>
                </c:pt>
                <c:pt idx="1">
                  <c:v>121814</c:v>
                </c:pt>
                <c:pt idx="2">
                  <c:v>54938</c:v>
                </c:pt>
                <c:pt idx="3">
                  <c:v>44627</c:v>
                </c:pt>
                <c:pt idx="4">
                  <c:v>335974</c:v>
                </c:pt>
              </c:numCache>
            </c:numRef>
          </c:val>
          <c:extLst>
            <c:ext xmlns:c15="http://schemas.microsoft.com/office/drawing/2012/chart" uri="{02D57815-91ED-43cb-92C2-25804820EDAC}">
              <c15:datalabelsRange>
                <c15:f>'47 Data Census moves'!$F$391:$F$395</c15:f>
                <c15:dlblRangeCache>
                  <c:ptCount val="5"/>
                  <c:pt idx="0">
                    <c:v>93%</c:v>
                  </c:pt>
                  <c:pt idx="1">
                    <c:v>87%</c:v>
                  </c:pt>
                  <c:pt idx="2">
                    <c:v>84%</c:v>
                  </c:pt>
                  <c:pt idx="3">
                    <c:v>56%</c:v>
                  </c:pt>
                  <c:pt idx="4">
                    <c:v>82%</c:v>
                  </c:pt>
                </c15:dlblRangeCache>
              </c15:datalabelsRange>
            </c:ext>
            <c:ext xmlns:c16="http://schemas.microsoft.com/office/drawing/2014/chart" uri="{C3380CC4-5D6E-409C-BE32-E72D297353CC}">
              <c16:uniqueId val="{00000005-D996-48BA-9226-3CDD54B96BB2}"/>
            </c:ext>
          </c:extLst>
        </c:ser>
        <c:ser>
          <c:idx val="1"/>
          <c:order val="1"/>
          <c:tx>
            <c:strRef>
              <c:f>'47 Data Census moves'!$D$390</c:f>
              <c:strCache>
                <c:ptCount val="1"/>
                <c:pt idx="0">
                  <c:v>Movers</c:v>
                </c:pt>
              </c:strCache>
            </c:strRef>
          </c:tx>
          <c:spPr>
            <a:solidFill>
              <a:schemeClr val="accent2"/>
            </a:solidFill>
            <a:ln>
              <a:noFill/>
            </a:ln>
            <a:effectLst/>
          </c:spPr>
          <c:invertIfNegative val="0"/>
          <c:dLbls>
            <c:dLbl>
              <c:idx val="0"/>
              <c:tx>
                <c:rich>
                  <a:bodyPr/>
                  <a:lstStyle/>
                  <a:p>
                    <a:fld id="{68FCF248-943B-437F-BD02-387389E6B52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996-48BA-9226-3CDD54B96BB2}"/>
                </c:ext>
              </c:extLst>
            </c:dLbl>
            <c:dLbl>
              <c:idx val="1"/>
              <c:tx>
                <c:rich>
                  <a:bodyPr/>
                  <a:lstStyle/>
                  <a:p>
                    <a:fld id="{91239247-91CC-4258-B50B-315C3D5B536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996-48BA-9226-3CDD54B96BB2}"/>
                </c:ext>
              </c:extLst>
            </c:dLbl>
            <c:dLbl>
              <c:idx val="2"/>
              <c:tx>
                <c:rich>
                  <a:bodyPr/>
                  <a:lstStyle/>
                  <a:p>
                    <a:fld id="{A416C945-4BA9-42E4-B931-4289C3C4FA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996-48BA-9226-3CDD54B96BB2}"/>
                </c:ext>
              </c:extLst>
            </c:dLbl>
            <c:dLbl>
              <c:idx val="3"/>
              <c:tx>
                <c:rich>
                  <a:bodyPr/>
                  <a:lstStyle/>
                  <a:p>
                    <a:fld id="{2171FA50-72AD-4289-A74B-C52265099F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996-48BA-9226-3CDD54B96BB2}"/>
                </c:ext>
              </c:extLst>
            </c:dLbl>
            <c:dLbl>
              <c:idx val="4"/>
              <c:tx>
                <c:rich>
                  <a:bodyPr/>
                  <a:lstStyle/>
                  <a:p>
                    <a:fld id="{2268DAA5-0C50-49D1-A3F0-D5D6DD8338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996-48BA-9226-3CDD54B96B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'47 Data Census moves'!$B$391:$B$395</c:f>
              <c:strCache>
                <c:ptCount val="5"/>
                <c:pt idx="0">
                  <c:v>Owned outright</c:v>
                </c:pt>
                <c:pt idx="1">
                  <c:v>Owned with MG / loan or SO</c:v>
                </c:pt>
                <c:pt idx="2">
                  <c:v>Social rented</c:v>
                </c:pt>
                <c:pt idx="3">
                  <c:v>Private rented</c:v>
                </c:pt>
                <c:pt idx="4">
                  <c:v>All tenures</c:v>
                </c:pt>
              </c:strCache>
            </c:strRef>
          </c:cat>
          <c:val>
            <c:numRef>
              <c:f>'47 Data Census moves'!$D$391:$D$395</c:f>
              <c:numCache>
                <c:formatCode>General</c:formatCode>
                <c:ptCount val="5"/>
                <c:pt idx="0">
                  <c:v>8785</c:v>
                </c:pt>
                <c:pt idx="1">
                  <c:v>18270</c:v>
                </c:pt>
                <c:pt idx="2">
                  <c:v>10304</c:v>
                </c:pt>
                <c:pt idx="3">
                  <c:v>35210</c:v>
                </c:pt>
                <c:pt idx="4">
                  <c:v>72569</c:v>
                </c:pt>
              </c:numCache>
            </c:numRef>
          </c:val>
          <c:extLst>
            <c:ext xmlns:c15="http://schemas.microsoft.com/office/drawing/2012/chart" uri="{02D57815-91ED-43cb-92C2-25804820EDAC}">
              <c15:datalabelsRange>
                <c15:f>'47 Data Census moves'!$G$391:$G$395</c15:f>
                <c15:dlblRangeCache>
                  <c:ptCount val="5"/>
                  <c:pt idx="0">
                    <c:v>7%</c:v>
                  </c:pt>
                  <c:pt idx="1">
                    <c:v>13%</c:v>
                  </c:pt>
                  <c:pt idx="2">
                    <c:v>16%</c:v>
                  </c:pt>
                  <c:pt idx="3">
                    <c:v>44%</c:v>
                  </c:pt>
                  <c:pt idx="4">
                    <c:v>18%</c:v>
                  </c:pt>
                </c15:dlblRangeCache>
              </c15:datalabelsRange>
            </c:ext>
            <c:ext xmlns:c16="http://schemas.microsoft.com/office/drawing/2014/chart" uri="{C3380CC4-5D6E-409C-BE32-E72D297353CC}">
              <c16:uniqueId val="{0000000B-D996-48BA-9226-3CDD54B96BB2}"/>
            </c:ext>
          </c:extLst>
        </c:ser>
        <c:dLbls>
          <c:showLegendKey val="0"/>
          <c:showVal val="0"/>
          <c:showCatName val="0"/>
          <c:showSerName val="0"/>
          <c:showPercent val="0"/>
          <c:showBubbleSize val="0"/>
        </c:dLbls>
        <c:gapWidth val="150"/>
        <c:overlap val="100"/>
        <c:axId val="976352712"/>
        <c:axId val="976357304"/>
      </c:barChart>
      <c:catAx>
        <c:axId val="97635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6357304"/>
        <c:crosses val="autoZero"/>
        <c:auto val="1"/>
        <c:lblAlgn val="ctr"/>
        <c:lblOffset val="100"/>
        <c:noMultiLvlLbl val="0"/>
      </c:catAx>
      <c:valAx>
        <c:axId val="976357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7635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5582697641017E-2"/>
          <c:y val="6.1399561196796688E-2"/>
          <c:w val="0.88835445119654455"/>
          <c:h val="0.80692900872213857"/>
        </c:manualLayout>
      </c:layout>
      <c:barChart>
        <c:barDir val="col"/>
        <c:grouping val="clustered"/>
        <c:varyColors val="0"/>
        <c:ser>
          <c:idx val="8"/>
          <c:order val="8"/>
          <c:tx>
            <c:strRef>
              <c:f>'30 Data CACI'!$A$12</c:f>
              <c:strCache>
                <c:ptCount val="1"/>
                <c:pt idx="0">
                  <c:v>Total</c:v>
                </c:pt>
              </c:strCache>
              <c:extLst xmlns:c15="http://schemas.microsoft.com/office/drawing/2012/chart"/>
            </c:strRef>
          </c:tx>
          <c:spPr>
            <a:solidFill>
              <a:schemeClr val="bg2">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extLst xmlns:c15="http://schemas.microsoft.com/office/drawing/2012/chart">
            <c:ext xmlns:c16="http://schemas.microsoft.com/office/drawing/2014/chart" uri="{C3380CC4-5D6E-409C-BE32-E72D297353CC}">
              <c16:uniqueId val="{00000000-6280-46E6-833A-351F0CBBD8B9}"/>
            </c:ext>
          </c:extLst>
        </c:ser>
        <c:dLbls>
          <c:showLegendKey val="0"/>
          <c:showVal val="0"/>
          <c:showCatName val="0"/>
          <c:showSerName val="0"/>
          <c:showPercent val="0"/>
          <c:showBubbleSize val="0"/>
        </c:dLbls>
        <c:gapWidth val="267"/>
        <c:overlap val="-43"/>
        <c:axId val="603894944"/>
        <c:axId val="603887072"/>
        <c:extLst>
          <c:ext xmlns:c15="http://schemas.microsoft.com/office/drawing/2012/chart" uri="{02D57815-91ED-43cb-92C2-25804820EDAC}">
            <c15:filteredBarSeries>
              <c15:ser>
                <c:idx val="1"/>
                <c:order val="0"/>
                <c:tx>
                  <c:strRef>
                    <c:extLst>
                      <c:ext uri="{02D57815-91ED-43cb-92C2-25804820EDAC}">
                        <c15:formulaRef>
                          <c15:sqref>'30 Data CACI'!$A$4</c15:sqref>
                        </c15:formulaRef>
                      </c:ext>
                    </c:extLst>
                    <c:strCache>
                      <c:ptCount val="1"/>
                      <c:pt idx="0">
                        <c:v>Cambridge</c:v>
                      </c:pt>
                    </c:strCache>
                  </c:strRef>
                </c:tx>
                <c:spPr>
                  <a:solidFill>
                    <a:schemeClr val="accent2"/>
                  </a:solidFill>
                  <a:ln>
                    <a:noFill/>
                  </a:ln>
                  <a:effectLst/>
                </c:spPr>
                <c:invertIfNegative val="0"/>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extLst>
                  <c:ext xmlns:c16="http://schemas.microsoft.com/office/drawing/2014/chart" uri="{C3380CC4-5D6E-409C-BE32-E72D297353CC}">
                    <c16:uniqueId val="{00000001-6280-46E6-833A-351F0CBBD8B9}"/>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extLst xmlns:c15="http://schemas.microsoft.com/office/drawing/2012/chart">
                  <c:ext xmlns:c16="http://schemas.microsoft.com/office/drawing/2014/chart" uri="{C3380CC4-5D6E-409C-BE32-E72D297353CC}">
                    <c16:uniqueId val="{00000002-6280-46E6-833A-351F0CBBD8B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extLst xmlns:c15="http://schemas.microsoft.com/office/drawing/2012/chart">
                  <c:ext xmlns:c16="http://schemas.microsoft.com/office/drawing/2014/chart" uri="{C3380CC4-5D6E-409C-BE32-E72D297353CC}">
                    <c16:uniqueId val="{00000003-6280-46E6-833A-351F0CBBD8B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extLst xmlns:c15="http://schemas.microsoft.com/office/drawing/2012/chart">
                  <c:ext xmlns:c16="http://schemas.microsoft.com/office/drawing/2014/chart" uri="{C3380CC4-5D6E-409C-BE32-E72D297353CC}">
                    <c16:uniqueId val="{00000004-6280-46E6-833A-351F0CBBD8B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extLst xmlns:c15="http://schemas.microsoft.com/office/drawing/2012/chart">
                  <c:ext xmlns:c16="http://schemas.microsoft.com/office/drawing/2014/chart" uri="{C3380CC4-5D6E-409C-BE32-E72D297353CC}">
                    <c16:uniqueId val="{00000005-6280-46E6-833A-351F0CBBD8B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extLst xmlns:c15="http://schemas.microsoft.com/office/drawing/2012/chart">
                  <c:ext xmlns:c16="http://schemas.microsoft.com/office/drawing/2014/chart" uri="{C3380CC4-5D6E-409C-BE32-E72D297353CC}">
                    <c16:uniqueId val="{00000006-6280-46E6-833A-351F0CBBD8B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extLst xmlns:c15="http://schemas.microsoft.com/office/drawing/2012/chart">
                  <c:ext xmlns:c16="http://schemas.microsoft.com/office/drawing/2014/chart" uri="{C3380CC4-5D6E-409C-BE32-E72D297353CC}">
                    <c16:uniqueId val="{00000007-6280-46E6-833A-351F0CBBD8B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extLst xmlns:c15="http://schemas.microsoft.com/office/drawing/2012/chart">
                  <c:ext xmlns:c16="http://schemas.microsoft.com/office/drawing/2014/chart" uri="{C3380CC4-5D6E-409C-BE32-E72D297353CC}">
                    <c16:uniqueId val="{00000008-6280-46E6-833A-351F0CBBD8B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solidFill>
                    <a:schemeClr val="tx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extLst xmlns:c15="http://schemas.microsoft.com/office/drawing/2012/chart">
                  <c:ext xmlns:c16="http://schemas.microsoft.com/office/drawing/2014/chart" uri="{C3380CC4-5D6E-409C-BE32-E72D297353CC}">
                    <c16:uniqueId val="{00000009-6280-46E6-833A-351F0CBBD8B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extLst xmlns:c15="http://schemas.microsoft.com/office/drawing/2012/chart">
                  <c:ext xmlns:c16="http://schemas.microsoft.com/office/drawing/2014/chart" uri="{C3380CC4-5D6E-409C-BE32-E72D297353CC}">
                    <c16:uniqueId val="{0000000A-6280-46E6-833A-351F0CBBD8B9}"/>
                  </c:ext>
                </c:extLst>
              </c15:ser>
            </c15:filteredBarSeries>
          </c:ext>
        </c:extLst>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1834732278215E-2"/>
          <c:y val="3.9901928233694997E-2"/>
          <c:w val="0.89604072567473669"/>
          <c:h val="0.76428496494954401"/>
        </c:manualLayout>
      </c:layout>
      <c:barChart>
        <c:barDir val="col"/>
        <c:grouping val="clustered"/>
        <c:varyColors val="0"/>
        <c:ser>
          <c:idx val="1"/>
          <c:order val="0"/>
          <c:tx>
            <c:strRef>
              <c:f>'30 Data CACI'!$A$4</c:f>
              <c:strCache>
                <c:ptCount val="1"/>
                <c:pt idx="0">
                  <c:v>Cambridge</c:v>
                </c:pt>
              </c:strCache>
            </c:strRef>
          </c:tx>
          <c:spPr>
            <a:solidFill>
              <a:srgbClr val="C0000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CACI'!$B$4:$V$4</c:f>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extLst>
            <c:ext xmlns:c16="http://schemas.microsoft.com/office/drawing/2014/chart" uri="{C3380CC4-5D6E-409C-BE32-E72D297353CC}">
              <c16:uniqueId val="{00000000-CAF8-4F32-BBB9-25EEF2C32607}"/>
            </c:ext>
          </c:extLst>
        </c:ser>
        <c:ser>
          <c:idx val="0"/>
          <c:order val="1"/>
          <c:tx>
            <c:strRef>
              <c:f>'30 Data CACI'!$A$5</c:f>
              <c:strCache>
                <c:ptCount val="1"/>
                <c:pt idx="0">
                  <c:v>East Cambs</c:v>
                </c:pt>
              </c:strCache>
            </c:strRef>
          </c:tx>
          <c:spPr>
            <a:solidFill>
              <a:srgbClr val="FFC00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CACI'!$B$5:$V$5</c:f>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extLst>
            <c:ext xmlns:c16="http://schemas.microsoft.com/office/drawing/2014/chart" uri="{C3380CC4-5D6E-409C-BE32-E72D297353CC}">
              <c16:uniqueId val="{00000001-CAF8-4F32-BBB9-25EEF2C32607}"/>
            </c:ext>
          </c:extLst>
        </c:ser>
        <c:ser>
          <c:idx val="2"/>
          <c:order val="2"/>
          <c:tx>
            <c:strRef>
              <c:f>'30 Data CACI'!$A$6</c:f>
              <c:strCache>
                <c:ptCount val="1"/>
                <c:pt idx="0">
                  <c:v>Fenland</c:v>
                </c:pt>
              </c:strCache>
            </c:strRef>
          </c:tx>
          <c:spPr>
            <a:solidFill>
              <a:srgbClr val="92D05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CACI'!$B$6:$V$6</c:f>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extLst>
            <c:ext xmlns:c16="http://schemas.microsoft.com/office/drawing/2014/chart" uri="{C3380CC4-5D6E-409C-BE32-E72D297353CC}">
              <c16:uniqueId val="{00000002-CAF8-4F32-BBB9-25EEF2C32607}"/>
            </c:ext>
          </c:extLst>
        </c:ser>
        <c:ser>
          <c:idx val="3"/>
          <c:order val="3"/>
          <c:tx>
            <c:strRef>
              <c:f>'30 Data CACI'!$A$7</c:f>
              <c:strCache>
                <c:ptCount val="1"/>
                <c:pt idx="0">
                  <c:v>Huntingdonshire</c:v>
                </c:pt>
              </c:strCache>
            </c:strRef>
          </c:tx>
          <c:spPr>
            <a:solidFill>
              <a:srgbClr val="00B05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CACI'!$B$7:$V$7</c:f>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extLst>
            <c:ext xmlns:c16="http://schemas.microsoft.com/office/drawing/2014/chart" uri="{C3380CC4-5D6E-409C-BE32-E72D297353CC}">
              <c16:uniqueId val="{00000003-CAF8-4F32-BBB9-25EEF2C32607}"/>
            </c:ext>
          </c:extLst>
        </c:ser>
        <c:ser>
          <c:idx val="4"/>
          <c:order val="4"/>
          <c:tx>
            <c:strRef>
              <c:f>'30 Data CACI'!$A$8</c:f>
              <c:strCache>
                <c:ptCount val="1"/>
                <c:pt idx="0">
                  <c:v>South Cambs</c:v>
                </c:pt>
              </c:strCache>
            </c:strRef>
          </c:tx>
          <c:spPr>
            <a:solidFill>
              <a:schemeClr val="accent5"/>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CACI'!$B$8:$V$8</c:f>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extLst>
            <c:ext xmlns:c16="http://schemas.microsoft.com/office/drawing/2014/chart" uri="{C3380CC4-5D6E-409C-BE32-E72D297353CC}">
              <c16:uniqueId val="{00000004-CAF8-4F32-BBB9-25EEF2C32607}"/>
            </c:ext>
          </c:extLst>
        </c:ser>
        <c:ser>
          <c:idx val="7"/>
          <c:order val="7"/>
          <c:tx>
            <c:strRef>
              <c:f>'30 Data CACI'!$A$11</c:f>
              <c:strCache>
                <c:ptCount val="1"/>
                <c:pt idx="0">
                  <c:v>Peterborough</c:v>
                </c:pt>
              </c:strCache>
            </c:strRef>
          </c:tx>
          <c:spPr>
            <a:solidFill>
              <a:srgbClr val="7030A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CACI'!$B$11:$V$11</c:f>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extLst>
            <c:ext xmlns:c16="http://schemas.microsoft.com/office/drawing/2014/chart" uri="{C3380CC4-5D6E-409C-BE32-E72D297353CC}">
              <c16:uniqueId val="{00000005-CAF8-4F32-BBB9-25EEF2C32607}"/>
            </c:ext>
          </c:extLst>
        </c:ser>
        <c:ser>
          <c:idx val="9"/>
          <c:order val="9"/>
          <c:tx>
            <c:strRef>
              <c:f>'30 Data CACI'!$A$13</c:f>
              <c:strCache>
                <c:ptCount val="1"/>
                <c:pt idx="0">
                  <c:v>West Suffolk</c:v>
                </c:pt>
              </c:strCache>
            </c:strRef>
          </c:tx>
          <c:spPr>
            <a:solidFill>
              <a:srgbClr val="FF00FF"/>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CACI'!$B$13:$V$13</c:f>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extLst>
            <c:ext xmlns:c16="http://schemas.microsoft.com/office/drawing/2014/chart" uri="{C3380CC4-5D6E-409C-BE32-E72D297353CC}">
              <c16:uniqueId val="{00000006-CAF8-4F32-BBB9-25EEF2C32607}"/>
            </c:ext>
          </c:extLst>
        </c:ser>
        <c:dLbls>
          <c:showLegendKey val="0"/>
          <c:showVal val="0"/>
          <c:showCatName val="0"/>
          <c:showSerName val="0"/>
          <c:showPercent val="0"/>
          <c:showBubbleSize val="0"/>
        </c:dLbls>
        <c:gapWidth val="267"/>
        <c:overlap val="-43"/>
        <c:axId val="603894944"/>
        <c:axId val="603887072"/>
        <c:extLst>
          <c:ext xmlns:c15="http://schemas.microsoft.com/office/drawing/2012/chart" uri="{02D57815-91ED-43cb-92C2-25804820EDAC}">
            <c15:filteredBarSeries>
              <c15:ser>
                <c:idx val="5"/>
                <c:order val="5"/>
                <c:tx>
                  <c:strRef>
                    <c:extLst>
                      <c:ext uri="{02D57815-91ED-43cb-92C2-25804820EDAC}">
                        <c15:formulaRef>
                          <c15:sqref>'30 Data CACI'!$A$9</c15:sqref>
                        </c15:formulaRef>
                      </c:ext>
                    </c:extLst>
                    <c:strCache>
                      <c:ptCount val="1"/>
                      <c:pt idx="0">
                        <c:v>Forest Heath </c:v>
                      </c:pt>
                    </c:strCache>
                  </c:strRef>
                </c:tx>
                <c:spPr>
                  <a:solidFill>
                    <a:schemeClr val="accent6"/>
                  </a:solidFill>
                  <a:ln>
                    <a:noFill/>
                  </a:ln>
                  <a:effectLst/>
                </c:spPr>
                <c:invertIfNegative val="0"/>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extLst>
                  <c:ext xmlns:c16="http://schemas.microsoft.com/office/drawing/2014/chart" uri="{C3380CC4-5D6E-409C-BE32-E72D297353CC}">
                    <c16:uniqueId val="{00000007-CAF8-4F32-BBB9-25EEF2C3260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extLst xmlns:c15="http://schemas.microsoft.com/office/drawing/2012/chart">
                  <c:ext xmlns:c16="http://schemas.microsoft.com/office/drawing/2014/chart" uri="{C3380CC4-5D6E-409C-BE32-E72D297353CC}">
                    <c16:uniqueId val="{00000008-CAF8-4F32-BBB9-25EEF2C32607}"/>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'30 Data CACI'!$A$12</c15:sqref>
                        </c15:formulaRef>
                      </c:ext>
                    </c:extLst>
                    <c:strCache>
                      <c:ptCount val="1"/>
                      <c:pt idx="0">
                        <c:v>Total</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CACI'!$B$12:$V$12</c15:sqref>
                        </c15:formulaRef>
                      </c:ext>
                    </c:extLst>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numRef>
                </c:val>
                <c:extLst xmlns:c15="http://schemas.microsoft.com/office/drawing/2012/chart">
                  <c:ext xmlns:c16="http://schemas.microsoft.com/office/drawing/2014/chart" uri="{C3380CC4-5D6E-409C-BE32-E72D297353CC}">
                    <c16:uniqueId val="{00000009-CAF8-4F32-BBB9-25EEF2C32607}"/>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extLst xmlns:c15="http://schemas.microsoft.com/office/drawing/2012/chart">
                  <c:ext xmlns:c16="http://schemas.microsoft.com/office/drawing/2014/chart" uri="{C3380CC4-5D6E-409C-BE32-E72D297353CC}">
                    <c16:uniqueId val="{0000000A-CAF8-4F32-BBB9-25EEF2C32607}"/>
                  </c:ext>
                </c:extLst>
              </c15:ser>
            </c15:filteredBarSeries>
          </c:ext>
        </c:extLst>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14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legend>
      <c:legendPos val="b"/>
      <c:layout>
        <c:manualLayout>
          <c:xMode val="edge"/>
          <c:yMode val="edge"/>
          <c:x val="5.8714117475094023E-2"/>
          <c:y val="0.94368950163456988"/>
          <c:w val="0.88257161389150851"/>
          <c:h val="5.016831751882977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02430435919756E-2"/>
          <c:y val="3.8528141541988956E-2"/>
          <c:w val="0.8946140009082385"/>
          <c:h val="0.83039583579903986"/>
        </c:manualLayout>
      </c:layout>
      <c:lineChart>
        <c:grouping val="standard"/>
        <c:varyColors val="0"/>
        <c:ser>
          <c:idx val="0"/>
          <c:order val="0"/>
          <c:tx>
            <c:strRef>
              <c:f>'30 Data CACI'!$A$140</c:f>
              <c:strCache>
                <c:ptCount val="1"/>
                <c:pt idx="0">
                  <c:v>Total 2016-17</c:v>
                </c:pt>
              </c:strCache>
            </c:strRef>
          </c:tx>
          <c:spPr>
            <a:ln w="28575" cap="rnd">
              <a:solidFill>
                <a:schemeClr val="bg1">
                  <a:lumMod val="50000"/>
                </a:schemeClr>
              </a:solidFill>
              <a:prstDash val="sysDash"/>
              <a:round/>
            </a:ln>
            <a:effectLst/>
          </c:spPr>
          <c:marker>
            <c:symbol val="none"/>
          </c:marker>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CACI'!$B$140:$V$140</c:f>
              <c:numCache>
                <c:formatCode>_-* #,##0_-;\-* #,##0_-;_-* "-"??_-;_-@_-</c:formatCode>
                <c:ptCount val="21"/>
                <c:pt idx="0">
                  <c:v>8264</c:v>
                </c:pt>
                <c:pt idx="1">
                  <c:v>28727</c:v>
                </c:pt>
                <c:pt idx="2">
                  <c:v>37414</c:v>
                </c:pt>
                <c:pt idx="3">
                  <c:v>39454</c:v>
                </c:pt>
                <c:pt idx="4">
                  <c:v>36890</c:v>
                </c:pt>
                <c:pt idx="5">
                  <c:v>35524</c:v>
                </c:pt>
                <c:pt idx="6">
                  <c:v>33357</c:v>
                </c:pt>
                <c:pt idx="7">
                  <c:v>28742</c:v>
                </c:pt>
                <c:pt idx="8">
                  <c:v>26741</c:v>
                </c:pt>
                <c:pt idx="9">
                  <c:v>22041</c:v>
                </c:pt>
                <c:pt idx="10">
                  <c:v>19752</c:v>
                </c:pt>
                <c:pt idx="11">
                  <c:v>17001</c:v>
                </c:pt>
                <c:pt idx="12">
                  <c:v>15211</c:v>
                </c:pt>
                <c:pt idx="13">
                  <c:v>12229</c:v>
                </c:pt>
                <c:pt idx="14">
                  <c:v>9796</c:v>
                </c:pt>
                <c:pt idx="15">
                  <c:v>8000</c:v>
                </c:pt>
                <c:pt idx="16">
                  <c:v>7955</c:v>
                </c:pt>
                <c:pt idx="17">
                  <c:v>6927</c:v>
                </c:pt>
                <c:pt idx="18">
                  <c:v>2804</c:v>
                </c:pt>
                <c:pt idx="19">
                  <c:v>4101</c:v>
                </c:pt>
                <c:pt idx="20">
                  <c:v>24984</c:v>
                </c:pt>
              </c:numCache>
            </c:numRef>
          </c:val>
          <c:smooth val="0"/>
          <c:extLst xmlns:c15="http://schemas.microsoft.com/office/drawing/2012/chart">
            <c:ext xmlns:c16="http://schemas.microsoft.com/office/drawing/2014/chart" uri="{C3380CC4-5D6E-409C-BE32-E72D297353CC}">
              <c16:uniqueId val="{00000000-83B7-42FF-9A39-8DE5D8252CE7}"/>
            </c:ext>
          </c:extLst>
        </c:ser>
        <c:ser>
          <c:idx val="1"/>
          <c:order val="1"/>
          <c:tx>
            <c:strRef>
              <c:f>'30 Data CACI'!$A$141</c:f>
              <c:strCache>
                <c:ptCount val="1"/>
                <c:pt idx="0">
                  <c:v> Total  2020-21 </c:v>
                </c:pt>
              </c:strCache>
            </c:strRef>
          </c:tx>
          <c:spPr>
            <a:ln w="28575" cap="rnd">
              <a:solidFill>
                <a:schemeClr val="tx2"/>
              </a:solidFill>
              <a:round/>
            </a:ln>
            <a:effectLst/>
          </c:spPr>
          <c:marker>
            <c:symbol val="none"/>
          </c:marker>
          <c:cat>
            <c:strRef>
              <c:f>'30 Data CACI'!$B$139:$V$139</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CACI'!$B$141:$V$141</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numRef>
          </c:val>
          <c:smooth val="0"/>
          <c:extLst xmlns:c15="http://schemas.microsoft.com/office/drawing/2012/chart">
            <c:ext xmlns:c16="http://schemas.microsoft.com/office/drawing/2014/chart" uri="{C3380CC4-5D6E-409C-BE32-E72D297353CC}">
              <c16:uniqueId val="{00000001-83B7-42FF-9A39-8DE5D8252CE7}"/>
            </c:ext>
          </c:extLst>
        </c:ser>
        <c:dLbls>
          <c:showLegendKey val="0"/>
          <c:showVal val="0"/>
          <c:showCatName val="0"/>
          <c:showSerName val="0"/>
          <c:showPercent val="0"/>
          <c:showBubbleSize val="0"/>
        </c:dLbls>
        <c:smooth val="0"/>
        <c:axId val="335419264"/>
        <c:axId val="335420800"/>
      </c:line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layout>
        <c:manualLayout>
          <c:xMode val="edge"/>
          <c:yMode val="edge"/>
          <c:x val="0.24668635573156886"/>
          <c:y val="2.0630710285882699E-2"/>
          <c:w val="0.54112767361005776"/>
          <c:h val="6.5053340480980992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tenure'!$J$172:$J$186</cx:f>
        <cx:lvl ptCount="15" formatCode="#,##0">
          <cx:pt idx="0">19046</cx:pt>
          <cx:pt idx="1">22245</cx:pt>
          <cx:pt idx="2">19921</cx:pt>
          <cx:pt idx="3">2214</cx:pt>
          <cx:pt idx="4">574</cx:pt>
          <cx:pt idx="5">12586</cx:pt>
          <cx:pt idx="6">26371</cx:pt>
          <cx:pt idx="7">24180</cx:pt>
          <cx:pt idx="8">7608</cx:pt>
          <cx:pt idx="9">2745</cx:pt>
          <cx:pt idx="10">7786</cx:pt>
          <cx:pt idx="11">52074</cx:pt>
          <cx:pt idx="12">116518</cx:pt>
          <cx:pt idx="13">64053</cx:pt>
          <cx:pt idx="14">18521</cx:pt>
        </cx:lvl>
      </cx:numDim>
    </cx:data>
  </cx:chartData>
  <cx:chart>
    <cx:plotArea>
      <cx:plotAreaRegion>
        <cx:series layoutId="sunburst" uniqueId="{5F479E72-8CAE-4606-BEA5-7E80F16E6821}" formatIdx="7">
          <cx:tx>
            <cx:txData>
              <cx:f>'46 Data Census size tenure'!$J$171</cx:f>
              <cx:v>All</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'29a Overview all'!$C$1:$I$1</cx:f>
        <cx:lvl ptCount="7">
          <cx:pt idx="0">Cambridge</cx:pt>
          <cx:pt idx="1">ECDC</cx:pt>
          <cx:pt idx="2">FDC</cx:pt>
          <cx:pt idx="3">HDC</cx:pt>
          <cx:pt idx="4">PCC</cx:pt>
          <cx:pt idx="5">SCDC</cx:pt>
          <cx:pt idx="6">WS</cx:pt>
        </cx:lvl>
      </cx:strDim>
      <cx:numDim type="val">
        <cx:f dir="row">'29a Overview all'!$C$48:$I$48</cx:f>
        <cx:lvl ptCount="7" formatCode="0.0%">
          <cx:pt idx="0">0.012404356827797282</cx:pt>
          <cx:pt idx="1">0.012872083668543845</cx:pt>
          <cx:pt idx="2">0.0080749283322756413</cx:pt>
          <cx:pt idx="3">0.018386212901078076</cx:pt>
          <cx:pt idx="4">0.019171008668426831</cx:pt>
          <cx:pt idx="5">0.024857287376255508</cx:pt>
          <cx:pt idx="6">0.015284568866774229</cx:pt>
        </cx:lvl>
      </cx:numDim>
    </cx:data>
  </cx:chartData>
  <cx:chart>
    <cx:title pos="t" align="ctr" overlay="0">
      <cx:tx>
        <cx:txData>
          <cx:v>New build as % dwellings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New build as % dwellings</a:t>
          </a:r>
        </a:p>
      </cx:txPr>
    </cx:title>
    <cx:plotArea>
      <cx:plotAreaRegion>
        <cx:series layoutId="funnel" uniqueId="{157920A9-4760-475D-8B76-2BBBE99BE806}">
          <cx:tx>
            <cx:txData>
              <cx:f>'29a Overview all'!$B$48</cx:f>
              <cx:v>% stock new build in 2020-21</cx:v>
            </cx:txData>
          </cx:tx>
          <cx:dataPt idx="0">
            <cx:spPr>
              <a:solidFill>
                <a:srgbClr val="C00000"/>
              </a:solidFill>
            </cx:spPr>
          </cx:dataPt>
          <cx:dataPt idx="1">
            <cx:spPr>
              <a:solidFill>
                <a:srgbClr val="FFC000"/>
              </a:solidFill>
            </cx:spPr>
          </cx:dataPt>
          <cx:dataPt idx="2">
            <cx:spPr>
              <a:solidFill>
                <a:srgbClr val="92D050"/>
              </a:solidFill>
            </cx:spPr>
          </cx:dataPt>
          <cx:dataPt idx="3">
            <cx:spPr>
              <a:solidFill>
                <a:srgbClr val="00B050"/>
              </a:solidFill>
            </cx:spPr>
          </cx:dataPt>
          <cx:dataPt idx="4">
            <cx:spPr>
              <a:solidFill>
                <a:srgbClr val="7030A0"/>
              </a:solidFill>
            </cx:spPr>
          </cx:dataPt>
          <cx:dataPt idx="5">
            <cx:spPr>
              <a:solidFill>
                <a:srgbClr val="00B0F0"/>
              </a:solidFill>
            </cx:spPr>
          </cx:dataPt>
          <cx:dataPt idx="6">
            <cx:spPr>
              <a:solidFill>
                <a:srgbClr val="FF00FF"/>
              </a:solidFill>
            </cx:spPr>
          </cx:dataPt>
          <cx:dataLabels>
            <cx:txPr>
              <a:bodyPr spcFirstLastPara="1" vertOverflow="ellipsis" horzOverflow="overflow" wrap="square" lIns="0" tIns="0" rIns="0" bIns="0" anchor="ctr" anchorCtr="1"/>
              <a:lstStyle/>
              <a:p>
                <a:pPr algn="ctr" rtl="0">
                  <a:defRPr sz="1600">
                    <a:solidFill>
                      <a:schemeClr val="tx1"/>
                    </a:solidFill>
                  </a:defRPr>
                </a:pPr>
                <a:endParaRPr lang="en-US" sz="1600" b="0" i="0" u="none" strike="noStrike" baseline="0">
                  <a:solidFill>
                    <a:schemeClr val="tx1"/>
                  </a:solidFill>
                  <a:latin typeface="Calibri" panose="020F0502020204030204"/>
                </a:endParaRPr>
              </a:p>
            </cx:txPr>
            <cx:visibility seriesName="0" categoryName="1" value="1"/>
            <cx:separator> </cx:separator>
          </cx:dataLabels>
          <cx:dataId val="0"/>
        </cx:series>
      </cx:plotAreaRegion>
      <cx:axis id="0" hidden="1">
        <cx:cat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0.18199</cdr:x>
      <cdr:y>0.11559</cdr:y>
    </cdr:from>
    <cdr:to>
      <cdr:x>0.37422</cdr:x>
      <cdr:y>0.4092</cdr:y>
    </cdr:to>
    <cdr:sp macro="" textlink="">
      <cdr:nvSpPr>
        <cdr:cNvPr id="2" name="TextBox 2">
          <a:extLst xmlns:a="http://schemas.openxmlformats.org/drawingml/2006/main">
            <a:ext uri="{FF2B5EF4-FFF2-40B4-BE49-F238E27FC236}">
              <a16:creationId xmlns:a16="http://schemas.microsoft.com/office/drawing/2014/main" id="{8FB11367-10A0-C46A-C693-73296F32514D}"/>
            </a:ext>
          </a:extLst>
        </cdr:cNvPr>
        <cdr:cNvSpPr txBox="1"/>
      </cdr:nvSpPr>
      <cdr:spPr>
        <a:xfrm xmlns:a="http://schemas.openxmlformats.org/drawingml/2006/main">
          <a:off x="1984634" y="643464"/>
          <a:ext cx="2096301" cy="1634490"/>
        </a:xfrm>
        <a:prstGeom xmlns:a="http://schemas.openxmlformats.org/drawingml/2006/main" prst="roundRect">
          <a:avLst/>
        </a:prstGeom>
        <a:solidFill xmlns:a="http://schemas.openxmlformats.org/drawingml/2006/main">
          <a:srgbClr val="92D050"/>
        </a:solidFill>
        <a:ln xmlns:a="http://schemas.openxmlformats.org/drawingml/2006/main">
          <a:solidFill>
            <a:schemeClr val="bg1">
              <a:lumMod val="50000"/>
            </a:schemeClr>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dirty="0"/>
            <a:t>FDC has  the most households where all are 65+, followed by West Suffolk</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Wednesday, April 12,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Sample Footer Text</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Wednesday, April 12,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Wednesday, April 12,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Wednesday, April 12, 2023</a:t>
            </a:fld>
            <a:endParaRPr lang="en-US" dirty="0"/>
          </a:p>
        </p:txBody>
      </p:sp>
      <p:sp>
        <p:nvSpPr>
          <p:cNvPr id="5" name="Footer Placeholder 4"/>
          <p:cNvSpPr>
            <a:spLocks noGrp="1"/>
          </p:cNvSpPr>
          <p:nvPr>
            <p:ph type="ftr" sz="quarter" idx="11"/>
          </p:nvPr>
        </p:nvSpPr>
        <p:spPr/>
        <p:txBody>
          <a:bodyPr/>
          <a:lstStyle/>
          <a:p>
            <a:r>
              <a:rPr lang="en-US" spc="200"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Wednesday, April 12,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Wednesday, April 12,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Wednesday, April 12, 2023</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Wednesday, April 12, 2023</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Wednesday, April 12, 2023</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Wednesday, April 12,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1D3F6BF-A585-41F8-88DF-7E5D069F892A}" type="datetime2">
              <a:rPr lang="en-US" smtClean="0"/>
              <a:t>Wednesday, April 12,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6C2ED-54A4-480D-B5C8-65C0D62359B9}" type="datetime2">
              <a:rPr lang="en-US" smtClean="0"/>
              <a:pPr/>
              <a:t>Wednesday, April 12,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Sample Footer Text</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19.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4/relationships/chartEx" Target="../charts/chartEx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a:ln>
            <a:solidFill>
              <a:schemeClr val="accent1"/>
            </a:solidFill>
          </a:ln>
        </p:spPr>
        <p:txBody>
          <a:bodyPr vert="horz" lIns="91440" tIns="45720" rIns="91440" bIns="45720" rtlCol="0" anchor="ctr">
            <a:normAutofit/>
          </a:bodyPr>
          <a:lstStyle/>
          <a:p>
            <a:pPr algn="ctr"/>
            <a:r>
              <a:rPr lang="en-US" sz="4000" dirty="0">
                <a:solidFill>
                  <a:srgbClr val="454545"/>
                </a:solidFill>
              </a:rPr>
              <a:t>Housing affordability 2022:</a:t>
            </a:r>
            <a:br>
              <a:rPr lang="en-US" sz="4000" dirty="0">
                <a:solidFill>
                  <a:srgbClr val="454545"/>
                </a:solidFill>
              </a:rPr>
            </a:br>
            <a:r>
              <a:rPr lang="en-US" sz="4000" dirty="0">
                <a:solidFill>
                  <a:srgbClr val="454545"/>
                </a:solidFill>
              </a:rPr>
              <a:t>a short summary</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looking at the whole study area</a:t>
            </a: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1F92782C-A045-470B-B015-A59DC852884F}"/>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2" name="Slide Number Placeholder 4">
            <a:extLst>
              <a:ext uri="{FF2B5EF4-FFF2-40B4-BE49-F238E27FC236}">
                <a16:creationId xmlns:a16="http://schemas.microsoft.com/office/drawing/2014/main" id="{FBDB169F-CEAF-4C2E-A137-4BA037B02C4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313629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1" name="Picture 5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7" name="Rectangle 5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r>
              <a:rPr lang="en-US" sz="3600" dirty="0"/>
              <a:t>Comparing movers &amp; non-movers by tenure</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659302" y="3531204"/>
            <a:ext cx="3136977" cy="2313784"/>
          </a:xfrm>
        </p:spPr>
        <p:txBody>
          <a:bodyPr vert="horz" lIns="91440" tIns="91440" rIns="91440" bIns="91440" rtlCol="0">
            <a:normAutofit/>
          </a:bodyPr>
          <a:lstStyle/>
          <a:p>
            <a:pPr marL="0" indent="0">
              <a:lnSpc>
                <a:spcPct val="110000"/>
              </a:lnSpc>
              <a:buNone/>
            </a:pPr>
            <a:r>
              <a:rPr lang="en-US" sz="1600" cap="all" dirty="0"/>
              <a:t>Comparing the proportion of movers and non-movers by tenure group in the year prior to 2011 Census</a:t>
            </a:r>
          </a:p>
        </p:txBody>
      </p:sp>
      <p:cxnSp>
        <p:nvCxnSpPr>
          <p:cNvPr id="61" name="Straight Connector 6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3" name="Group 6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64" name="Rectangle 6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7" name="Rectangle 6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D801C7B8-2FA7-4E3B-B136-5F2EEC1AA270}"/>
              </a:ext>
            </a:extLst>
          </p:cNvPr>
          <p:cNvGraphicFramePr>
            <a:graphicFrameLocks/>
          </p:cNvGraphicFramePr>
          <p:nvPr>
            <p:extLst>
              <p:ext uri="{D42A27DB-BD31-4B8C-83A1-F6EECF244321}">
                <p14:modId xmlns:p14="http://schemas.microsoft.com/office/powerpoint/2010/main" val="3065580530"/>
              </p:ext>
            </p:extLst>
          </p:nvPr>
        </p:nvGraphicFramePr>
        <p:xfrm>
          <a:off x="4455487" y="989466"/>
          <a:ext cx="6615734" cy="4123837"/>
        </p:xfrm>
        <a:graphic>
          <a:graphicData uri="http://schemas.openxmlformats.org/drawingml/2006/chart">
            <c:chart xmlns:c="http://schemas.openxmlformats.org/drawingml/2006/chart" xmlns:r="http://schemas.openxmlformats.org/officeDocument/2006/relationships" r:id="rId3"/>
          </a:graphicData>
        </a:graphic>
      </p:graphicFrame>
      <p:sp>
        <p:nvSpPr>
          <p:cNvPr id="48" name="Footer Placeholder 3">
            <a:extLst>
              <a:ext uri="{FF2B5EF4-FFF2-40B4-BE49-F238E27FC236}">
                <a16:creationId xmlns:a16="http://schemas.microsoft.com/office/drawing/2014/main" id="{39C24370-4DBA-47BC-8B9F-DD68758ADA9E}"/>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9" name="Slide Number Placeholder 4">
            <a:extLst>
              <a:ext uri="{FF2B5EF4-FFF2-40B4-BE49-F238E27FC236}">
                <a16:creationId xmlns:a16="http://schemas.microsoft.com/office/drawing/2014/main" id="{E17D288F-FFBD-48B3-A23F-D1DA8BD1E9C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407040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D8A9E-A646-DEFC-F01A-9D5043B52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A1BA3334-D41D-399B-C5FA-8AF7032A886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 name="Straight Connector 5">
            <a:extLst>
              <a:ext uri="{FF2B5EF4-FFF2-40B4-BE49-F238E27FC236}">
                <a16:creationId xmlns:a16="http://schemas.microsoft.com/office/drawing/2014/main" id="{AD91BAA8-EA81-3B37-205A-C40AE510DE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3E92ED-109A-BDED-12F4-E463D3B856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3BB9A494-5C64-2A9F-E142-96A53C9F9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1BB466B-1BF5-6C04-53CE-264D334B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a:extLst>
              <a:ext uri="{FF2B5EF4-FFF2-40B4-BE49-F238E27FC236}">
                <a16:creationId xmlns:a16="http://schemas.microsoft.com/office/drawing/2014/main" id="{2F092F1B-49B4-8C4E-E91F-86F243759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7392E22-C072-983B-71C1-54FBB32C3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5D39E35-059E-CB4C-0E07-26F6D4F9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6DB5FD16-3676-5FDA-71F1-0122ADA61811}"/>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4" name="Text Placeholder 2">
            <a:extLst>
              <a:ext uri="{FF2B5EF4-FFF2-40B4-BE49-F238E27FC236}">
                <a16:creationId xmlns:a16="http://schemas.microsoft.com/office/drawing/2014/main" id="{18A92EEB-0A8D-6E2E-EBF1-F71763E7AB55}"/>
              </a:ext>
            </a:extLst>
          </p:cNvPr>
          <p:cNvSpPr txBox="1">
            <a:spLocks/>
          </p:cNvSpPr>
          <p:nvPr/>
        </p:nvSpPr>
        <p:spPr>
          <a:xfrm>
            <a:off x="1535372" y="3892734"/>
            <a:ext cx="9120954" cy="984874"/>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5" name="Picture 14">
            <a:extLst>
              <a:ext uri="{FF2B5EF4-FFF2-40B4-BE49-F238E27FC236}">
                <a16:creationId xmlns:a16="http://schemas.microsoft.com/office/drawing/2014/main" id="{CDA6736E-AC6B-3545-F383-ABAD46DD193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962DE391-29FF-2582-482D-7B15E10BBA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5990F519-A509-C5C5-FD7A-086D542BA33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11</a:t>
            </a:fld>
            <a:endParaRPr lang="en-US" dirty="0">
              <a:solidFill>
                <a:schemeClr val="bg1"/>
              </a:solidFill>
            </a:endParaRPr>
          </a:p>
        </p:txBody>
      </p:sp>
      <p:sp>
        <p:nvSpPr>
          <p:cNvPr id="2" name="Footer Placeholder 3">
            <a:extLst>
              <a:ext uri="{FF2B5EF4-FFF2-40B4-BE49-F238E27FC236}">
                <a16:creationId xmlns:a16="http://schemas.microsoft.com/office/drawing/2014/main" id="{5542E64D-68D5-893A-0600-0C5A73F344FD}"/>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86427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6A93AB-498A-48EB-8628-CEEBD6EBA73E}"/>
              </a:ext>
            </a:extLst>
          </p:cNvPr>
          <p:cNvSpPr txBox="1">
            <a:spLocks/>
          </p:cNvSpPr>
          <p:nvPr/>
        </p:nvSpPr>
        <p:spPr>
          <a:xfrm>
            <a:off x="659301" y="1599091"/>
            <a:ext cx="2823919" cy="1744638"/>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285750" indent="-285750">
              <a:buFont typeface="Arial" panose="020B0604020202020204" pitchFamily="34" charset="0"/>
              <a:buChar char="•"/>
            </a:pPr>
            <a:endParaRPr lang="en-US" sz="1400" dirty="0"/>
          </a:p>
        </p:txBody>
      </p:sp>
      <p:graphicFrame>
        <p:nvGraphicFramePr>
          <p:cNvPr id="19" name="Chart 18">
            <a:extLst>
              <a:ext uri="{FF2B5EF4-FFF2-40B4-BE49-F238E27FC236}">
                <a16:creationId xmlns:a16="http://schemas.microsoft.com/office/drawing/2014/main" id="{5991042A-2332-4D09-BF20-CDBC99E76261}"/>
              </a:ext>
            </a:extLst>
          </p:cNvPr>
          <p:cNvGraphicFramePr>
            <a:graphicFrameLocks/>
          </p:cNvGraphicFramePr>
          <p:nvPr>
            <p:extLst>
              <p:ext uri="{D42A27DB-BD31-4B8C-83A1-F6EECF244321}">
                <p14:modId xmlns:p14="http://schemas.microsoft.com/office/powerpoint/2010/main" val="4194982221"/>
              </p:ext>
            </p:extLst>
          </p:nvPr>
        </p:nvGraphicFramePr>
        <p:xfrm>
          <a:off x="4455183" y="708213"/>
          <a:ext cx="7077515" cy="4760258"/>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7">
            <a:extLst>
              <a:ext uri="{FF2B5EF4-FFF2-40B4-BE49-F238E27FC236}">
                <a16:creationId xmlns:a16="http://schemas.microsoft.com/office/drawing/2014/main" id="{2364E62C-00D8-4161-939E-F004AB7BFE2B}"/>
              </a:ext>
            </a:extLst>
          </p:cNvPr>
          <p:cNvSpPr>
            <a:spLocks noGrp="1"/>
          </p:cNvSpPr>
          <p:nvPr>
            <p:ph type="title"/>
          </p:nvPr>
        </p:nvSpPr>
        <p:spPr>
          <a:xfrm>
            <a:off x="1297251" y="874147"/>
            <a:ext cx="3795883" cy="981547"/>
          </a:xfrm>
        </p:spPr>
        <p:txBody>
          <a:bodyPr/>
          <a:lstStyle/>
          <a:p>
            <a:r>
              <a:rPr lang="en-GB" sz="3200" cap="all" dirty="0">
                <a:latin typeface="+mj-lt"/>
                <a:ea typeface="+mj-ea"/>
                <a:cs typeface="+mj-cs"/>
              </a:rPr>
              <a:t>INCOME</a:t>
            </a:r>
            <a:r>
              <a:rPr lang="en-GB" sz="2400" dirty="0"/>
              <a:t> </a:t>
            </a:r>
            <a:r>
              <a:rPr lang="en-GB" sz="3200" cap="all" dirty="0">
                <a:latin typeface="+mj-lt"/>
                <a:ea typeface="+mj-ea"/>
                <a:cs typeface="+mj-cs"/>
              </a:rPr>
              <a:t>DISTRIBUTION</a:t>
            </a:r>
            <a:endParaRPr lang="en-GB" dirty="0"/>
          </a:p>
        </p:txBody>
      </p:sp>
      <p:sp>
        <p:nvSpPr>
          <p:cNvPr id="20" name="Footer Placeholder 3">
            <a:extLst>
              <a:ext uri="{FF2B5EF4-FFF2-40B4-BE49-F238E27FC236}">
                <a16:creationId xmlns:a16="http://schemas.microsoft.com/office/drawing/2014/main" id="{71351F03-162B-455D-B3F7-84357DF60602}"/>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17" name="TextBox 16">
            <a:extLst>
              <a:ext uri="{FF2B5EF4-FFF2-40B4-BE49-F238E27FC236}">
                <a16:creationId xmlns:a16="http://schemas.microsoft.com/office/drawing/2014/main" id="{DDE9B756-5D01-4D1E-B50E-B3F31B4222D9}"/>
              </a:ext>
            </a:extLst>
          </p:cNvPr>
          <p:cNvSpPr txBox="1"/>
          <p:nvPr/>
        </p:nvSpPr>
        <p:spPr>
          <a:xfrm>
            <a:off x="1297250" y="2034988"/>
            <a:ext cx="2823919"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t>Count of households in £5,000 income bands</a:t>
            </a:r>
            <a:br>
              <a:rPr lang="en-US" sz="1800" dirty="0"/>
            </a:br>
            <a:r>
              <a:rPr lang="en-US" sz="1800" dirty="0"/>
              <a:t>(income includes benefits)</a:t>
            </a:r>
          </a:p>
          <a:p>
            <a:pPr marL="285750" indent="-285750">
              <a:buFont typeface="Arial" panose="020B0604020202020204" pitchFamily="34" charset="0"/>
              <a:buChar char="•"/>
            </a:pPr>
            <a:r>
              <a:rPr lang="en-US" sz="1800" dirty="0"/>
              <a:t>This graphs shows the total number of households in each band, across the study area</a:t>
            </a:r>
          </a:p>
          <a:p>
            <a:pPr marL="285750" indent="-285750">
              <a:buFont typeface="Arial" panose="020B0604020202020204" pitchFamily="34" charset="0"/>
              <a:buChar char="•"/>
            </a:pPr>
            <a:endParaRPr lang="en-US" dirty="0"/>
          </a:p>
          <a:p>
            <a:endParaRPr lang="en-US" sz="1800" dirty="0"/>
          </a:p>
        </p:txBody>
      </p:sp>
      <p:sp>
        <p:nvSpPr>
          <p:cNvPr id="7" name="Slide Number Placeholder 4">
            <a:extLst>
              <a:ext uri="{FF2B5EF4-FFF2-40B4-BE49-F238E27FC236}">
                <a16:creationId xmlns:a16="http://schemas.microsoft.com/office/drawing/2014/main" id="{F8ECB65C-0D0E-400C-B3EE-E1BE43A615F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74670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0D48E4D5-C7BD-818F-1DE9-C58D17372FFA}"/>
              </a:ext>
            </a:extLst>
          </p:cNvPr>
          <p:cNvGraphicFramePr>
            <a:graphicFrameLocks/>
          </p:cNvGraphicFramePr>
          <p:nvPr>
            <p:extLst>
              <p:ext uri="{D42A27DB-BD31-4B8C-83A1-F6EECF244321}">
                <p14:modId xmlns:p14="http://schemas.microsoft.com/office/powerpoint/2010/main" val="3048595088"/>
              </p:ext>
            </p:extLst>
          </p:nvPr>
        </p:nvGraphicFramePr>
        <p:xfrm>
          <a:off x="643465" y="643468"/>
          <a:ext cx="10905067" cy="5566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717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387205" y="114708"/>
            <a:ext cx="9657313" cy="926870"/>
          </a:xfrm>
        </p:spPr>
        <p:txBody>
          <a:bodyPr vert="horz" lIns="91440" tIns="45720" rIns="91440" bIns="45720" rtlCol="0" anchor="ctr">
            <a:normAutofit/>
          </a:bodyPr>
          <a:lstStyle/>
          <a:p>
            <a:r>
              <a:rPr lang="en-US" sz="3600" dirty="0"/>
              <a:t>Three ‘groups’ for Income</a:t>
            </a:r>
            <a:r>
              <a:rPr lang="en-US" sz="4800" kern="1200" dirty="0">
                <a:solidFill>
                  <a:schemeClr val="tx1"/>
                </a:solidFill>
                <a:latin typeface="+mj-lt"/>
                <a:ea typeface="+mj-ea"/>
                <a:cs typeface="+mj-cs"/>
              </a:rPr>
              <a:t> </a:t>
            </a:r>
            <a:r>
              <a:rPr lang="en-US" sz="3600" dirty="0"/>
              <a:t>distribution</a:t>
            </a:r>
            <a:r>
              <a:rPr lang="en-US" sz="4800" kern="1200" dirty="0">
                <a:solidFill>
                  <a:schemeClr val="tx1"/>
                </a:solidFill>
                <a:latin typeface="+mj-lt"/>
                <a:ea typeface="+mj-ea"/>
                <a:cs typeface="+mj-cs"/>
              </a:rPr>
              <a:t> </a:t>
            </a:r>
            <a:endParaRPr lang="en-US" sz="3600" dirty="0"/>
          </a:p>
        </p:txBody>
      </p:sp>
      <p:pic>
        <p:nvPicPr>
          <p:cNvPr id="9" name="Picture 8">
            <a:extLst>
              <a:ext uri="{FF2B5EF4-FFF2-40B4-BE49-F238E27FC236}">
                <a16:creationId xmlns:a16="http://schemas.microsoft.com/office/drawing/2014/main" id="{703CB123-BDF0-45EA-BB33-8386D235730C}"/>
              </a:ext>
            </a:extLst>
          </p:cNvPr>
          <p:cNvPicPr/>
          <p:nvPr/>
        </p:nvPicPr>
        <p:blipFill rotWithShape="1">
          <a:blip r:embed="rId2"/>
          <a:srcRect l="15242" t="39345" r="32152" b="9666"/>
          <a:stretch/>
        </p:blipFill>
        <p:spPr bwMode="auto">
          <a:xfrm>
            <a:off x="1418416" y="887505"/>
            <a:ext cx="9626102" cy="4930589"/>
          </a:xfrm>
          <a:prstGeom prst="rect">
            <a:avLst/>
          </a:prstGeom>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2ED8CCCA-8ADF-41ED-BCD0-EAE46B78A1B1}"/>
              </a:ext>
            </a:extLst>
          </p:cNvPr>
          <p:cNvSpPr/>
          <p:nvPr/>
        </p:nvSpPr>
        <p:spPr>
          <a:xfrm>
            <a:off x="1147483" y="3975867"/>
            <a:ext cx="10080978" cy="141909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2FDB967E-D54B-4238-9CE4-5F5DFFF68340}"/>
              </a:ext>
            </a:extLst>
          </p:cNvPr>
          <p:cNvSpPr/>
          <p:nvPr/>
        </p:nvSpPr>
        <p:spPr>
          <a:xfrm>
            <a:off x="1147483" y="2847638"/>
            <a:ext cx="10080978" cy="1094131"/>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542D8B91-70D0-441D-9F1C-D18ADE44BC07}"/>
              </a:ext>
            </a:extLst>
          </p:cNvPr>
          <p:cNvSpPr/>
          <p:nvPr/>
        </p:nvSpPr>
        <p:spPr>
          <a:xfrm>
            <a:off x="1147483" y="1428545"/>
            <a:ext cx="10080978" cy="1384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ooter Placeholder 3">
            <a:extLst>
              <a:ext uri="{FF2B5EF4-FFF2-40B4-BE49-F238E27FC236}">
                <a16:creationId xmlns:a16="http://schemas.microsoft.com/office/drawing/2014/main" id="{D606DA08-B572-4427-AC6E-3C72EB21027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5" name="TextBox 4">
            <a:extLst>
              <a:ext uri="{FF2B5EF4-FFF2-40B4-BE49-F238E27FC236}">
                <a16:creationId xmlns:a16="http://schemas.microsoft.com/office/drawing/2014/main" id="{F8113716-6529-4A6E-885C-2BAC26AE671B}"/>
              </a:ext>
            </a:extLst>
          </p:cNvPr>
          <p:cNvSpPr txBox="1"/>
          <p:nvPr/>
        </p:nvSpPr>
        <p:spPr>
          <a:xfrm>
            <a:off x="97236" y="1075676"/>
            <a:ext cx="1426360" cy="1384995"/>
          </a:xfrm>
          <a:prstGeom prst="rect">
            <a:avLst/>
          </a:prstGeom>
          <a:noFill/>
          <a:ln>
            <a:solidFill>
              <a:srgbClr val="FF0000"/>
            </a:solidFill>
          </a:ln>
        </p:spPr>
        <p:txBody>
          <a:bodyPr wrap="square" rtlCol="0">
            <a:spAutoFit/>
          </a:bodyPr>
          <a:lstStyle/>
          <a:p>
            <a:r>
              <a:rPr lang="en-GB" sz="1400" b="1" dirty="0"/>
              <a:t>ECDC, HDC and WS</a:t>
            </a:r>
            <a:r>
              <a:rPr lang="en-GB" sz="1400" dirty="0"/>
              <a:t>: mid range on lower and mid range on higher incomes</a:t>
            </a:r>
          </a:p>
        </p:txBody>
      </p:sp>
      <p:sp>
        <p:nvSpPr>
          <p:cNvPr id="12" name="TextBox 11">
            <a:extLst>
              <a:ext uri="{FF2B5EF4-FFF2-40B4-BE49-F238E27FC236}">
                <a16:creationId xmlns:a16="http://schemas.microsoft.com/office/drawing/2014/main" id="{25AAF2A3-F910-4E56-8626-976D27B341D2}"/>
              </a:ext>
            </a:extLst>
          </p:cNvPr>
          <p:cNvSpPr txBox="1"/>
          <p:nvPr/>
        </p:nvSpPr>
        <p:spPr>
          <a:xfrm>
            <a:off x="97236" y="2687376"/>
            <a:ext cx="1426359" cy="1600438"/>
          </a:xfrm>
          <a:prstGeom prst="rect">
            <a:avLst/>
          </a:prstGeom>
          <a:noFill/>
          <a:ln>
            <a:solidFill>
              <a:schemeClr val="bg2">
                <a:lumMod val="50000"/>
              </a:schemeClr>
            </a:solidFill>
          </a:ln>
        </p:spPr>
        <p:txBody>
          <a:bodyPr wrap="square" rtlCol="0">
            <a:spAutoFit/>
          </a:bodyPr>
          <a:lstStyle/>
          <a:p>
            <a:r>
              <a:rPr lang="en-GB" sz="1400" b="1" dirty="0"/>
              <a:t>Fenland &amp; Peterborough</a:t>
            </a:r>
            <a:r>
              <a:rPr lang="en-GB" sz="1400" dirty="0"/>
              <a:t>: More households on lower and less on higher incomes</a:t>
            </a:r>
          </a:p>
        </p:txBody>
      </p:sp>
      <p:sp>
        <p:nvSpPr>
          <p:cNvPr id="13" name="TextBox 12">
            <a:extLst>
              <a:ext uri="{FF2B5EF4-FFF2-40B4-BE49-F238E27FC236}">
                <a16:creationId xmlns:a16="http://schemas.microsoft.com/office/drawing/2014/main" id="{0A91D273-EA39-41F3-BEA4-7BF3004AD801}"/>
              </a:ext>
            </a:extLst>
          </p:cNvPr>
          <p:cNvSpPr txBox="1"/>
          <p:nvPr/>
        </p:nvSpPr>
        <p:spPr>
          <a:xfrm>
            <a:off x="97236" y="4514520"/>
            <a:ext cx="1426359" cy="1384995"/>
          </a:xfrm>
          <a:prstGeom prst="rect">
            <a:avLst/>
          </a:prstGeom>
          <a:noFill/>
          <a:ln>
            <a:solidFill>
              <a:schemeClr val="tx2"/>
            </a:solidFill>
          </a:ln>
        </p:spPr>
        <p:txBody>
          <a:bodyPr wrap="square" rtlCol="0">
            <a:spAutoFit/>
          </a:bodyPr>
          <a:lstStyle/>
          <a:p>
            <a:r>
              <a:rPr lang="en-GB" sz="1400" b="1" dirty="0"/>
              <a:t>Greater Cambridge</a:t>
            </a:r>
            <a:r>
              <a:rPr lang="en-GB" sz="1400" dirty="0"/>
              <a:t>:</a:t>
            </a:r>
          </a:p>
          <a:p>
            <a:r>
              <a:rPr lang="en-GB" sz="1400" dirty="0"/>
              <a:t>Less households on lower and more on higher incomes</a:t>
            </a:r>
          </a:p>
        </p:txBody>
      </p:sp>
      <p:sp>
        <p:nvSpPr>
          <p:cNvPr id="14" name="Slide Number Placeholder 4">
            <a:extLst>
              <a:ext uri="{FF2B5EF4-FFF2-40B4-BE49-F238E27FC236}">
                <a16:creationId xmlns:a16="http://schemas.microsoft.com/office/drawing/2014/main" id="{38B5F183-C45A-4B83-9F9A-540E5F6FE4A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16146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5"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D4C5B6-AD7D-43E8-92C9-BB772E717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A85A016-CFD8-4AED-AC0D-1A38E9399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D4BB3A8-CB26-4AB7-A99B-0B24E70B56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14D9ACE-77C4-4743-B2D0-0E84A9FBCF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3945A6DB-577F-49D1-B902-A05A8BBA1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856A85-E653-4E96-9C72-003EC595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A96A93AB-498A-48EB-8628-CEEBD6EBA73E}"/>
              </a:ext>
            </a:extLst>
          </p:cNvPr>
          <p:cNvSpPr txBox="1">
            <a:spLocks/>
          </p:cNvSpPr>
          <p:nvPr/>
        </p:nvSpPr>
        <p:spPr>
          <a:xfrm>
            <a:off x="659301" y="1599091"/>
            <a:ext cx="2823919" cy="1744638"/>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285750" indent="-285750">
              <a:buFont typeface="Arial" panose="020B0604020202020204" pitchFamily="34" charset="0"/>
              <a:buChar char="•"/>
            </a:pPr>
            <a:endParaRPr lang="en-US" sz="1400" dirty="0"/>
          </a:p>
        </p:txBody>
      </p:sp>
      <p:cxnSp>
        <p:nvCxnSpPr>
          <p:cNvPr id="9" name="Straight Connector 8">
            <a:extLst>
              <a:ext uri="{FF2B5EF4-FFF2-40B4-BE49-F238E27FC236}">
                <a16:creationId xmlns:a16="http://schemas.microsoft.com/office/drawing/2014/main" id="{12C3A157-7B82-42AD-82CC-EDCA1C19C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9D950B2E-3525-4D8D-9E4C-B02510927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22">
              <a:extLst>
                <a:ext uri="{FF2B5EF4-FFF2-40B4-BE49-F238E27FC236}">
                  <a16:creationId xmlns:a16="http://schemas.microsoft.com/office/drawing/2014/main" id="{16103409-6486-4228-9C9F-D6FE75278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AEFD27-4EC9-4B3E-9D7A-CA0DD0400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25">
            <a:extLst>
              <a:ext uri="{FF2B5EF4-FFF2-40B4-BE49-F238E27FC236}">
                <a16:creationId xmlns:a16="http://schemas.microsoft.com/office/drawing/2014/main" id="{949175AB-287F-42AB-9491-748BE5776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7">
            <a:extLst>
              <a:ext uri="{FF2B5EF4-FFF2-40B4-BE49-F238E27FC236}">
                <a16:creationId xmlns:a16="http://schemas.microsoft.com/office/drawing/2014/main" id="{2D1BEF74-1840-46DC-AD5D-8DBF504C4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29">
            <a:extLst>
              <a:ext uri="{FF2B5EF4-FFF2-40B4-BE49-F238E27FC236}">
                <a16:creationId xmlns:a16="http://schemas.microsoft.com/office/drawing/2014/main" id="{6A63703C-7F0D-440F-873A-E5F75F741A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4F051F2-5B82-48EB-BE9D-8B0F6E98CB8A}"/>
              </a:ext>
            </a:extLst>
          </p:cNvPr>
          <p:cNvSpPr txBox="1"/>
          <p:nvPr/>
        </p:nvSpPr>
        <p:spPr>
          <a:xfrm>
            <a:off x="570014" y="2090221"/>
            <a:ext cx="3321175" cy="1200329"/>
          </a:xfrm>
          <a:prstGeom prst="rect">
            <a:avLst/>
          </a:prstGeom>
          <a:noFill/>
        </p:spPr>
        <p:txBody>
          <a:bodyPr wrap="square" rtlCol="0">
            <a:spAutoFit/>
          </a:bodyPr>
          <a:lstStyle/>
          <a:p>
            <a:r>
              <a:rPr lang="en-US" sz="3600" dirty="0"/>
              <a:t>CHANGE IN INCOME</a:t>
            </a:r>
          </a:p>
        </p:txBody>
      </p:sp>
      <p:sp>
        <p:nvSpPr>
          <p:cNvPr id="20" name="Footer Placeholder 3">
            <a:extLst>
              <a:ext uri="{FF2B5EF4-FFF2-40B4-BE49-F238E27FC236}">
                <a16:creationId xmlns:a16="http://schemas.microsoft.com/office/drawing/2014/main" id="{71351F03-162B-455D-B3F7-84357DF6060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7" name="TextBox 16">
            <a:extLst>
              <a:ext uri="{FF2B5EF4-FFF2-40B4-BE49-F238E27FC236}">
                <a16:creationId xmlns:a16="http://schemas.microsoft.com/office/drawing/2014/main" id="{473A6E76-DAC2-4137-8004-CAC6329DC844}"/>
              </a:ext>
            </a:extLst>
          </p:cNvPr>
          <p:cNvSpPr txBox="1"/>
          <p:nvPr/>
        </p:nvSpPr>
        <p:spPr>
          <a:xfrm>
            <a:off x="515360" y="3616047"/>
            <a:ext cx="3453902" cy="2462213"/>
          </a:xfrm>
          <a:prstGeom prst="rect">
            <a:avLst/>
          </a:prstGeom>
          <a:noFill/>
        </p:spPr>
        <p:txBody>
          <a:bodyPr wrap="square" rtlCol="0">
            <a:spAutoFit/>
          </a:bodyPr>
          <a:lstStyle/>
          <a:p>
            <a:pPr>
              <a:spcAft>
                <a:spcPts val="600"/>
              </a:spcAft>
            </a:pPr>
            <a:r>
              <a:rPr lang="en-GB" sz="1600" dirty="0"/>
              <a:t>The number of households on incomes of less than £45K has fallen since 2016-17.  </a:t>
            </a:r>
          </a:p>
          <a:p>
            <a:pPr>
              <a:spcAft>
                <a:spcPts val="600"/>
              </a:spcAft>
            </a:pPr>
            <a:r>
              <a:rPr lang="en-GB" sz="1600" dirty="0"/>
              <a:t>The number on incomes above £45K has held fairly steady; some bands slightly more, some slightly less. </a:t>
            </a:r>
          </a:p>
          <a:p>
            <a:pPr>
              <a:spcAft>
                <a:spcPts val="600"/>
              </a:spcAft>
            </a:pPr>
            <a:r>
              <a:rPr lang="en-GB" sz="1600" dirty="0"/>
              <a:t>The number on more than £100K has decreased a good deal (as it has in other areas)</a:t>
            </a:r>
          </a:p>
        </p:txBody>
      </p:sp>
      <p:sp>
        <p:nvSpPr>
          <p:cNvPr id="22" name="Slide Number Placeholder 4">
            <a:extLst>
              <a:ext uri="{FF2B5EF4-FFF2-40B4-BE49-F238E27FC236}">
                <a16:creationId xmlns:a16="http://schemas.microsoft.com/office/drawing/2014/main" id="{C5B6B587-7867-4734-A3F2-F23F750DB96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15</a:t>
            </a:fld>
            <a:endParaRPr lang="en-US" dirty="0">
              <a:solidFill>
                <a:schemeClr val="bg1"/>
              </a:solidFill>
            </a:endParaRPr>
          </a:p>
        </p:txBody>
      </p:sp>
      <p:graphicFrame>
        <p:nvGraphicFramePr>
          <p:cNvPr id="18" name="Chart 17">
            <a:extLst>
              <a:ext uri="{FF2B5EF4-FFF2-40B4-BE49-F238E27FC236}">
                <a16:creationId xmlns:a16="http://schemas.microsoft.com/office/drawing/2014/main" id="{058D2312-1012-46F2-A3AA-AF0ADD332AB6}"/>
              </a:ext>
            </a:extLst>
          </p:cNvPr>
          <p:cNvGraphicFramePr>
            <a:graphicFrameLocks/>
          </p:cNvGraphicFramePr>
          <p:nvPr>
            <p:extLst>
              <p:ext uri="{D42A27DB-BD31-4B8C-83A1-F6EECF244321}">
                <p14:modId xmlns:p14="http://schemas.microsoft.com/office/powerpoint/2010/main" val="2904568166"/>
              </p:ext>
            </p:extLst>
          </p:nvPr>
        </p:nvGraphicFramePr>
        <p:xfrm>
          <a:off x="4455183" y="977965"/>
          <a:ext cx="6626013" cy="4309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416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888EE9B-5FA6-418F-B4A8-67A4DFE32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9">
            <a:extLst>
              <a:ext uri="{FF2B5EF4-FFF2-40B4-BE49-F238E27FC236}">
                <a16:creationId xmlns:a16="http://schemas.microsoft.com/office/drawing/2014/main" id="{749F19B9-49E0-4AB1-8747-34108BAFBE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11">
            <a:extLst>
              <a:ext uri="{FF2B5EF4-FFF2-40B4-BE49-F238E27FC236}">
                <a16:creationId xmlns:a16="http://schemas.microsoft.com/office/drawing/2014/main" id="{BF9BF8BC-B98D-434D-A026-68E2BAAF1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13">
            <a:extLst>
              <a:ext uri="{FF2B5EF4-FFF2-40B4-BE49-F238E27FC236}">
                <a16:creationId xmlns:a16="http://schemas.microsoft.com/office/drawing/2014/main" id="{B69F0801-67CF-480E-8F8E-DC4EA8AC45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15">
            <a:extLst>
              <a:ext uri="{FF2B5EF4-FFF2-40B4-BE49-F238E27FC236}">
                <a16:creationId xmlns:a16="http://schemas.microsoft.com/office/drawing/2014/main" id="{6C54053E-ABE8-44AA-8FA8-862739D10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7">
            <a:extLst>
              <a:ext uri="{FF2B5EF4-FFF2-40B4-BE49-F238E27FC236}">
                <a16:creationId xmlns:a16="http://schemas.microsoft.com/office/drawing/2014/main" id="{62F57CA8-EB16-4AD6-8236-F47CCE470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486B9267-4487-4B60-8E6D-82E898862ACF}"/>
              </a:ext>
            </a:extLst>
          </p:cNvPr>
          <p:cNvSpPr txBox="1">
            <a:spLocks/>
          </p:cNvSpPr>
          <p:nvPr/>
        </p:nvSpPr>
        <p:spPr>
          <a:xfrm>
            <a:off x="652496" y="3516704"/>
            <a:ext cx="3000654" cy="139595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342900" indent="-342900">
              <a:buFont typeface="Arial" panose="020B0604020202020204" pitchFamily="34" charset="0"/>
              <a:buChar char="•"/>
            </a:pPr>
            <a:r>
              <a:rPr lang="en-US" sz="2000" dirty="0"/>
              <a:t>CACI data</a:t>
            </a:r>
            <a:br>
              <a:rPr lang="en-US" sz="2000" dirty="0"/>
            </a:br>
            <a:r>
              <a:rPr lang="en-US" sz="2000" dirty="0"/>
              <a:t>2016-17 &amp; 2020-21</a:t>
            </a:r>
          </a:p>
          <a:p>
            <a:pPr marL="342900" indent="-342900">
              <a:buFont typeface="Arial" panose="020B0604020202020204" pitchFamily="34" charset="0"/>
              <a:buChar char="•"/>
            </a:pPr>
            <a:r>
              <a:rPr lang="en-US" sz="2000" dirty="0"/>
              <a:t>Total for study area</a:t>
            </a:r>
          </a:p>
        </p:txBody>
      </p:sp>
      <p:cxnSp>
        <p:nvCxnSpPr>
          <p:cNvPr id="9" name="Straight Connector 19">
            <a:extLst>
              <a:ext uri="{FF2B5EF4-FFF2-40B4-BE49-F238E27FC236}">
                <a16:creationId xmlns:a16="http://schemas.microsoft.com/office/drawing/2014/main" id="{1BCFBE72-6F69-4630-AAF3-FD56694DFD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21">
            <a:extLst>
              <a:ext uri="{FF2B5EF4-FFF2-40B4-BE49-F238E27FC236}">
                <a16:creationId xmlns:a16="http://schemas.microsoft.com/office/drawing/2014/main" id="{D7D56230-CCD8-4C1F-82C1-6F321B3FE3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2ECE1C97-BF9F-4F31-96C3-AC9560845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3">
              <a:extLst>
                <a:ext uri="{FF2B5EF4-FFF2-40B4-BE49-F238E27FC236}">
                  <a16:creationId xmlns:a16="http://schemas.microsoft.com/office/drawing/2014/main" id="{7B739FF1-C821-4AE3-BE5C-CCD3CB5A8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25">
            <a:extLst>
              <a:ext uri="{FF2B5EF4-FFF2-40B4-BE49-F238E27FC236}">
                <a16:creationId xmlns:a16="http://schemas.microsoft.com/office/drawing/2014/main" id="{065B3EE1-F574-47CD-A13F-553750A09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F7DC11A-BCFF-4B51-AEE7-02FD4A9BC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DE11AD40-6B2B-471D-8D57-615719BC8A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DEB057-A394-4591-9CB7-8DC699BC4ADF}"/>
              </a:ext>
            </a:extLst>
          </p:cNvPr>
          <p:cNvSpPr txBox="1"/>
          <p:nvPr/>
        </p:nvSpPr>
        <p:spPr>
          <a:xfrm>
            <a:off x="577736" y="2092843"/>
            <a:ext cx="2823919" cy="1200329"/>
          </a:xfrm>
          <a:prstGeom prst="rect">
            <a:avLst/>
          </a:prstGeom>
          <a:noFill/>
        </p:spPr>
        <p:txBody>
          <a:bodyPr wrap="square" rtlCol="0">
            <a:spAutoFit/>
          </a:bodyPr>
          <a:lstStyle/>
          <a:p>
            <a:r>
              <a:rPr lang="en-GB" sz="3600" cap="all" dirty="0">
                <a:latin typeface="+mj-lt"/>
                <a:ea typeface="+mj-ea"/>
                <a:cs typeface="+mj-cs"/>
              </a:rPr>
              <a:t>CHANGE</a:t>
            </a:r>
            <a:r>
              <a:rPr lang="en-GB" sz="2800" dirty="0"/>
              <a:t> </a:t>
            </a:r>
            <a:r>
              <a:rPr lang="en-GB" sz="3600" cap="all" dirty="0">
                <a:latin typeface="+mj-lt"/>
                <a:ea typeface="+mj-ea"/>
                <a:cs typeface="+mj-cs"/>
              </a:rPr>
              <a:t>IN</a:t>
            </a:r>
            <a:r>
              <a:rPr lang="en-GB" sz="2800" dirty="0"/>
              <a:t> </a:t>
            </a:r>
            <a:r>
              <a:rPr lang="en-GB" sz="3600" cap="all" dirty="0">
                <a:latin typeface="+mj-lt"/>
                <a:ea typeface="+mj-ea"/>
                <a:cs typeface="+mj-cs"/>
              </a:rPr>
              <a:t>INCOMES</a:t>
            </a:r>
          </a:p>
        </p:txBody>
      </p:sp>
      <p:sp>
        <p:nvSpPr>
          <p:cNvPr id="19" name="Footer Placeholder 3">
            <a:extLst>
              <a:ext uri="{FF2B5EF4-FFF2-40B4-BE49-F238E27FC236}">
                <a16:creationId xmlns:a16="http://schemas.microsoft.com/office/drawing/2014/main" id="{A74D546F-19FE-4A11-8856-E87E47E2FBF6}"/>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20" name="Chart 19">
            <a:extLst>
              <a:ext uri="{FF2B5EF4-FFF2-40B4-BE49-F238E27FC236}">
                <a16:creationId xmlns:a16="http://schemas.microsoft.com/office/drawing/2014/main" id="{FFBFABD0-9200-4442-829B-13E4B3996530}"/>
              </a:ext>
            </a:extLst>
          </p:cNvPr>
          <p:cNvGraphicFramePr>
            <a:graphicFrameLocks/>
          </p:cNvGraphicFramePr>
          <p:nvPr/>
        </p:nvGraphicFramePr>
        <p:xfrm>
          <a:off x="4439270" y="976905"/>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1" name="Slide Number Placeholder 4">
            <a:extLst>
              <a:ext uri="{FF2B5EF4-FFF2-40B4-BE49-F238E27FC236}">
                <a16:creationId xmlns:a16="http://schemas.microsoft.com/office/drawing/2014/main" id="{3A7CADE1-F372-4A93-8799-78BBC99AEB6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16" name="Rectangle 15">
            <a:extLst>
              <a:ext uri="{FF2B5EF4-FFF2-40B4-BE49-F238E27FC236}">
                <a16:creationId xmlns:a16="http://schemas.microsoft.com/office/drawing/2014/main" id="{16780E50-BE24-439F-B46A-535ADDD07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276AAE38-D3F6-ABB6-FCC0-717AF87C3CF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2AC3B601-AF57-48C3-4C07-895CCADC18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B329BB-FFC8-8585-5FAB-6CE692799C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23">
            <a:extLst>
              <a:ext uri="{FF2B5EF4-FFF2-40B4-BE49-F238E27FC236}">
                <a16:creationId xmlns:a16="http://schemas.microsoft.com/office/drawing/2014/main" id="{2270077B-357C-1628-E34C-F1EBA89DE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2276144-8B27-81B3-DD7A-1BDF98C95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6" name="Rectangle 25">
            <a:extLst>
              <a:ext uri="{FF2B5EF4-FFF2-40B4-BE49-F238E27FC236}">
                <a16:creationId xmlns:a16="http://schemas.microsoft.com/office/drawing/2014/main" id="{88C9EBF2-50D7-3C5C-D46F-A713B8907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C88BF62-5F0A-4BF2-8C6F-10F883953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F036668-DA4C-505D-D05F-D4CD280D8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7D3A5C37-F1ED-82D4-E054-3EE5C66B615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D5571E6A-E459-52F8-CF00-F26CC72A7E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1" name="Slide Number Placeholder 4">
            <a:extLst>
              <a:ext uri="{FF2B5EF4-FFF2-40B4-BE49-F238E27FC236}">
                <a16:creationId xmlns:a16="http://schemas.microsoft.com/office/drawing/2014/main" id="{EA481992-E240-E613-6EC6-30A872112781}"/>
              </a:ext>
            </a:extLst>
          </p:cNvPr>
          <p:cNvSpPr txBox="1">
            <a:spLocks/>
          </p:cNvSpPr>
          <p:nvPr/>
        </p:nvSpPr>
        <p:spPr>
          <a:xfrm>
            <a:off x="11380678" y="6324256"/>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309695-DEC3-40DA-9DF5-330280C9D0E8}" type="slidenum">
              <a:rPr lang="en-US" smtClean="0">
                <a:solidFill>
                  <a:schemeClr val="bg1"/>
                </a:solidFill>
              </a:rPr>
              <a:pPr/>
              <a:t>16</a:t>
            </a:fld>
            <a:endParaRPr lang="en-US" dirty="0">
              <a:solidFill>
                <a:schemeClr val="bg1"/>
              </a:solidFill>
            </a:endParaRPr>
          </a:p>
        </p:txBody>
      </p:sp>
      <p:sp>
        <p:nvSpPr>
          <p:cNvPr id="32" name="Title 1">
            <a:extLst>
              <a:ext uri="{FF2B5EF4-FFF2-40B4-BE49-F238E27FC236}">
                <a16:creationId xmlns:a16="http://schemas.microsoft.com/office/drawing/2014/main" id="{D841EC66-B8A1-FE88-7DCA-0BC2DC3B7737}"/>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33" name="Text Placeholder 2">
            <a:extLst>
              <a:ext uri="{FF2B5EF4-FFF2-40B4-BE49-F238E27FC236}">
                <a16:creationId xmlns:a16="http://schemas.microsoft.com/office/drawing/2014/main" id="{B9043DE7-F5F3-BB48-18C8-267CC2EE6248}"/>
              </a:ext>
            </a:extLst>
          </p:cNvPr>
          <p:cNvSpPr txBox="1">
            <a:spLocks/>
          </p:cNvSpPr>
          <p:nvPr/>
        </p:nvSpPr>
        <p:spPr>
          <a:xfrm>
            <a:off x="1535372" y="4315755"/>
            <a:ext cx="9120954" cy="721854"/>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annual housing costs and the range of costs across the study area</a:t>
            </a:r>
          </a:p>
        </p:txBody>
      </p:sp>
      <p:sp>
        <p:nvSpPr>
          <p:cNvPr id="34" name="Footer Placeholder 3">
            <a:extLst>
              <a:ext uri="{FF2B5EF4-FFF2-40B4-BE49-F238E27FC236}">
                <a16:creationId xmlns:a16="http://schemas.microsoft.com/office/drawing/2014/main" id="{B454205A-5093-DF33-565C-1D7E529AABDE}"/>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81378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2C027-8030-6B71-AB78-F6469CF11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2C6C529-8D31-9013-C336-F28506EC32D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32430E16-00F2-5562-58CB-1DBCFD05EE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169D71D-691D-9260-11FA-108D9578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D018E1DA-EAB9-FC8C-FA7E-DB0BAA59F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CFABAF-392B-BAC6-6CB1-5403EFC13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C72556F0-D0C1-7D35-326F-D4516AEBDC64}"/>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9" name="Straight Connector 8">
            <a:extLst>
              <a:ext uri="{FF2B5EF4-FFF2-40B4-BE49-F238E27FC236}">
                <a16:creationId xmlns:a16="http://schemas.microsoft.com/office/drawing/2014/main" id="{02FC3837-60F8-1108-B8A4-E35FB31344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2EAE16F7-98AE-DCF3-AAB4-3B663D4144A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58F91D23-1B1C-37E3-CDB9-70FA7AD1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ABFC576-2B52-99A4-DD28-84B048FC9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29D472-70A1-24BD-5DA8-9C8602CF9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245058D-9F49-0EB7-AC24-7128AA3C2F5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7A6E6B1-1967-39E9-C518-CE91378320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BB73405A-C2A4-198A-DC4B-4F453E94E74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17</a:t>
            </a:fld>
            <a:endParaRPr lang="en-US" dirty="0"/>
          </a:p>
        </p:txBody>
      </p:sp>
      <p:sp>
        <p:nvSpPr>
          <p:cNvPr id="17" name="TextBox 16">
            <a:extLst>
              <a:ext uri="{FF2B5EF4-FFF2-40B4-BE49-F238E27FC236}">
                <a16:creationId xmlns:a16="http://schemas.microsoft.com/office/drawing/2014/main" id="{FBE188AA-B75C-8518-5478-B60433135937}"/>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8" name="Chart 17">
            <a:extLst>
              <a:ext uri="{FF2B5EF4-FFF2-40B4-BE49-F238E27FC236}">
                <a16:creationId xmlns:a16="http://schemas.microsoft.com/office/drawing/2014/main" id="{6E04747F-0D75-AF78-BDE8-0D5ADA1E1212}"/>
              </a:ext>
            </a:extLst>
          </p:cNvPr>
          <p:cNvGraphicFramePr>
            <a:graphicFrameLocks/>
          </p:cNvGraphicFramePr>
          <p:nvPr>
            <p:extLst>
              <p:ext uri="{D42A27DB-BD31-4B8C-83A1-F6EECF244321}">
                <p14:modId xmlns:p14="http://schemas.microsoft.com/office/powerpoint/2010/main" val="3188737787"/>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9B55ECF3-8927-2657-6DE4-937537D5276E}"/>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0" name="TextBox 19">
            <a:extLst>
              <a:ext uri="{FF2B5EF4-FFF2-40B4-BE49-F238E27FC236}">
                <a16:creationId xmlns:a16="http://schemas.microsoft.com/office/drawing/2014/main" id="{E128D63A-B80D-9DB1-75CD-BE7D61E306C8}"/>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1" name="TextBox 20">
            <a:extLst>
              <a:ext uri="{FF2B5EF4-FFF2-40B4-BE49-F238E27FC236}">
                <a16:creationId xmlns:a16="http://schemas.microsoft.com/office/drawing/2014/main" id="{152D7331-66AB-D5DA-11B3-E3085CBF8012}"/>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3" name="TextBox 22">
            <a:extLst>
              <a:ext uri="{FF2B5EF4-FFF2-40B4-BE49-F238E27FC236}">
                <a16:creationId xmlns:a16="http://schemas.microsoft.com/office/drawing/2014/main" id="{A4A7B1CB-2517-96DF-5785-5956EB0F0FA2}"/>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4" name="Footer Placeholder 3">
            <a:extLst>
              <a:ext uri="{FF2B5EF4-FFF2-40B4-BE49-F238E27FC236}">
                <a16:creationId xmlns:a16="http://schemas.microsoft.com/office/drawing/2014/main" id="{05081806-F5F2-A172-AF47-F9C4C6A1F146}"/>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22" name="TextBox 21">
            <a:extLst>
              <a:ext uri="{FF2B5EF4-FFF2-40B4-BE49-F238E27FC236}">
                <a16:creationId xmlns:a16="http://schemas.microsoft.com/office/drawing/2014/main" id="{0632CD80-D310-67BD-DDDD-A133FE4C7721}"/>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Tree>
    <p:extLst>
      <p:ext uri="{BB962C8B-B14F-4D97-AF65-F5344CB8AC3E}">
        <p14:creationId xmlns:p14="http://schemas.microsoft.com/office/powerpoint/2010/main" val="32789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1">
            <a:extLst>
              <a:ext uri="{FF2B5EF4-FFF2-40B4-BE49-F238E27FC236}">
                <a16:creationId xmlns:a16="http://schemas.microsoft.com/office/drawing/2014/main" id="{330B16F5-C793-475E-927A-23F841B296A0}"/>
              </a:ext>
            </a:extLst>
          </p:cNvPr>
          <p:cNvSpPr txBox="1">
            <a:spLocks/>
          </p:cNvSpPr>
          <p:nvPr/>
        </p:nvSpPr>
        <p:spPr>
          <a:xfrm>
            <a:off x="659301" y="1474969"/>
            <a:ext cx="3303871"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2500" dirty="0"/>
              <a:t>housing costs max &amp; min across STUDY AREA: </a:t>
            </a:r>
            <a:r>
              <a:rPr lang="en-US" sz="2500" b="1" dirty="0"/>
              <a:t>1 beds</a:t>
            </a:r>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01916123-A532-490B-8B3D-4C0A63D2DAE5}"/>
              </a:ext>
            </a:extLst>
          </p:cNvPr>
          <p:cNvGraphicFramePr>
            <a:graphicFrameLocks/>
          </p:cNvGraphicFramePr>
          <p:nvPr>
            <p:extLst>
              <p:ext uri="{D42A27DB-BD31-4B8C-83A1-F6EECF244321}">
                <p14:modId xmlns:p14="http://schemas.microsoft.com/office/powerpoint/2010/main" val="721527277"/>
              </p:ext>
            </p:extLst>
          </p:nvPr>
        </p:nvGraphicFramePr>
        <p:xfrm>
          <a:off x="4455184" y="966534"/>
          <a:ext cx="6599668" cy="4146769"/>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4">
            <a:extLst>
              <a:ext uri="{FF2B5EF4-FFF2-40B4-BE49-F238E27FC236}">
                <a16:creationId xmlns:a16="http://schemas.microsoft.com/office/drawing/2014/main" id="{206A65FC-EDBC-4DF9-B327-484072B84F8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gn="l">
              <a:lnSpc>
                <a:spcPct val="90000"/>
              </a:lnSpc>
              <a:spcAft>
                <a:spcPts val="600"/>
              </a:spcAft>
            </a:pPr>
            <a:fld id="{0D309695-DEC3-40DA-9DF5-330280C9D0E8}" type="slidenum">
              <a:rPr lang="en-US" smtClean="0">
                <a:solidFill>
                  <a:schemeClr val="bg1"/>
                </a:solidFill>
              </a:rPr>
              <a:pPr algn="l">
                <a:lnSpc>
                  <a:spcPct val="90000"/>
                </a:lnSpc>
                <a:spcAft>
                  <a:spcPts val="600"/>
                </a:spcAft>
              </a:pPr>
              <a:t>18</a:t>
            </a:fld>
            <a:endParaRPr lang="en-US" dirty="0">
              <a:solidFill>
                <a:schemeClr val="bg1"/>
              </a:solidFill>
            </a:endParaRPr>
          </a:p>
        </p:txBody>
      </p:sp>
      <p:sp>
        <p:nvSpPr>
          <p:cNvPr id="4" name="Footer Placeholder 3">
            <a:extLst>
              <a:ext uri="{FF2B5EF4-FFF2-40B4-BE49-F238E27FC236}">
                <a16:creationId xmlns:a16="http://schemas.microsoft.com/office/drawing/2014/main" id="{E53866BE-43DF-A020-3342-DA6C94352FAA}"/>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26417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1">
            <a:extLst>
              <a:ext uri="{FF2B5EF4-FFF2-40B4-BE49-F238E27FC236}">
                <a16:creationId xmlns:a16="http://schemas.microsoft.com/office/drawing/2014/main" id="{330B16F5-C793-475E-927A-23F841B296A0}"/>
              </a:ext>
            </a:extLst>
          </p:cNvPr>
          <p:cNvSpPr txBox="1">
            <a:spLocks/>
          </p:cNvSpPr>
          <p:nvPr/>
        </p:nvSpPr>
        <p:spPr>
          <a:xfrm>
            <a:off x="659301" y="1474969"/>
            <a:ext cx="3303870"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2500" dirty="0"/>
              <a:t>housing costs max &amp; min across STUDY AREA: </a:t>
            </a:r>
            <a:r>
              <a:rPr lang="en-US" sz="2500" b="1" dirty="0"/>
              <a:t>2 beds</a:t>
            </a:r>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206A65FC-EDBC-4DF9-B327-484072B84F8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gn="l">
              <a:lnSpc>
                <a:spcPct val="90000"/>
              </a:lnSpc>
              <a:spcAft>
                <a:spcPts val="600"/>
              </a:spcAft>
            </a:pPr>
            <a:fld id="{0D309695-DEC3-40DA-9DF5-330280C9D0E8}" type="slidenum">
              <a:rPr lang="en-US" smtClean="0">
                <a:solidFill>
                  <a:schemeClr val="bg1"/>
                </a:solidFill>
              </a:rPr>
              <a:pPr algn="l">
                <a:lnSpc>
                  <a:spcPct val="90000"/>
                </a:lnSpc>
                <a:spcAft>
                  <a:spcPts val="600"/>
                </a:spcAft>
              </a:pPr>
              <a:t>19</a:t>
            </a:fld>
            <a:endParaRPr lang="en-US" dirty="0">
              <a:solidFill>
                <a:schemeClr val="bg1"/>
              </a:solidFill>
            </a:endParaRPr>
          </a:p>
        </p:txBody>
      </p:sp>
      <p:graphicFrame>
        <p:nvGraphicFramePr>
          <p:cNvPr id="3" name="Chart 2">
            <a:extLst>
              <a:ext uri="{FF2B5EF4-FFF2-40B4-BE49-F238E27FC236}">
                <a16:creationId xmlns:a16="http://schemas.microsoft.com/office/drawing/2014/main" id="{FDA66256-AB7F-4D6A-9C73-E91E32752286}"/>
              </a:ext>
            </a:extLst>
          </p:cNvPr>
          <p:cNvGraphicFramePr>
            <a:graphicFrameLocks/>
          </p:cNvGraphicFramePr>
          <p:nvPr>
            <p:extLst>
              <p:ext uri="{D42A27DB-BD31-4B8C-83A1-F6EECF244321}">
                <p14:modId xmlns:p14="http://schemas.microsoft.com/office/powerpoint/2010/main" val="2523181754"/>
              </p:ext>
            </p:extLst>
          </p:nvPr>
        </p:nvGraphicFramePr>
        <p:xfrm>
          <a:off x="4439268" y="976902"/>
          <a:ext cx="6615583" cy="413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3">
            <a:extLst>
              <a:ext uri="{FF2B5EF4-FFF2-40B4-BE49-F238E27FC236}">
                <a16:creationId xmlns:a16="http://schemas.microsoft.com/office/drawing/2014/main" id="{201D6A8E-2A37-A719-A193-E2BC1A6DE9A1}"/>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41645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E38E-EFD0-4172-A422-EF68711DE79C}"/>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GB" sz="3600" dirty="0"/>
          </a:p>
        </p:txBody>
      </p:sp>
      <p:sp>
        <p:nvSpPr>
          <p:cNvPr id="6" name="Title 5">
            <a:extLst>
              <a:ext uri="{FF2B5EF4-FFF2-40B4-BE49-F238E27FC236}">
                <a16:creationId xmlns:a16="http://schemas.microsoft.com/office/drawing/2014/main" id="{D5DF0EFB-97AE-2F06-D1A3-B25AE4FB3E03}"/>
              </a:ext>
            </a:extLst>
          </p:cNvPr>
          <p:cNvSpPr>
            <a:spLocks noGrp="1"/>
          </p:cNvSpPr>
          <p:nvPr>
            <p:ph type="title"/>
          </p:nvPr>
        </p:nvSpPr>
        <p:spPr/>
        <p:txBody>
          <a:bodyPr/>
          <a:lstStyle/>
          <a:p>
            <a:r>
              <a:rPr lang="en-GB" dirty="0"/>
              <a:t>contents</a:t>
            </a:r>
          </a:p>
        </p:txBody>
      </p:sp>
      <p:sp>
        <p:nvSpPr>
          <p:cNvPr id="7" name="Footer Placeholder 3">
            <a:extLst>
              <a:ext uri="{FF2B5EF4-FFF2-40B4-BE49-F238E27FC236}">
                <a16:creationId xmlns:a16="http://schemas.microsoft.com/office/drawing/2014/main" id="{F63343BD-042F-46DA-BC47-4C49FC58CC98}"/>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
        <p:nvSpPr>
          <p:cNvPr id="8" name="Slide Number Placeholder 4">
            <a:extLst>
              <a:ext uri="{FF2B5EF4-FFF2-40B4-BE49-F238E27FC236}">
                <a16:creationId xmlns:a16="http://schemas.microsoft.com/office/drawing/2014/main" id="{A6D2B936-6006-48F2-A988-628C2F90D5A0}"/>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solidFill>
                  <a:schemeClr val="bg1"/>
                </a:solidFill>
              </a:rPr>
              <a:pPr/>
              <a:t>2</a:t>
            </a:fld>
            <a:endParaRPr lang="en-US" dirty="0">
              <a:solidFill>
                <a:schemeClr val="bg1"/>
              </a:solidFill>
            </a:endParaRPr>
          </a:p>
        </p:txBody>
      </p:sp>
      <p:sp>
        <p:nvSpPr>
          <p:cNvPr id="5" name="Content Placeholder 2">
            <a:extLst>
              <a:ext uri="{FF2B5EF4-FFF2-40B4-BE49-F238E27FC236}">
                <a16:creationId xmlns:a16="http://schemas.microsoft.com/office/drawing/2014/main" id="{B4FDD7F1-996A-EE9B-9906-2B206E1016B7}"/>
              </a:ext>
            </a:extLst>
          </p:cNvPr>
          <p:cNvSpPr>
            <a:spLocks noGrp="1"/>
          </p:cNvSpPr>
          <p:nvPr>
            <p:ph sz="half" idx="1"/>
          </p:nvPr>
        </p:nvSpPr>
        <p:spPr>
          <a:xfrm>
            <a:off x="1449217" y="1933168"/>
            <a:ext cx="4645152" cy="3912351"/>
          </a:xfrm>
        </p:spPr>
        <p:txBody>
          <a:bodyPr>
            <a:normAutofit/>
          </a:bodyPr>
          <a:lstStyle/>
          <a:p>
            <a:r>
              <a:rPr lang="en-GB" dirty="0"/>
              <a:t>Context </a:t>
            </a:r>
          </a:p>
          <a:p>
            <a:r>
              <a:rPr lang="en-GB" dirty="0"/>
              <a:t>Income </a:t>
            </a:r>
          </a:p>
          <a:p>
            <a:r>
              <a:rPr lang="en-GB" dirty="0"/>
              <a:t>Housing costs</a:t>
            </a:r>
          </a:p>
          <a:p>
            <a:r>
              <a:rPr lang="en-GB" dirty="0"/>
              <a:t>The diamond-o-gram</a:t>
            </a:r>
          </a:p>
          <a:p>
            <a:r>
              <a:rPr lang="en-GB" dirty="0"/>
              <a:t>Housing market diagrams</a:t>
            </a:r>
          </a:p>
          <a:p>
            <a:endParaRPr lang="en-GB" dirty="0"/>
          </a:p>
        </p:txBody>
      </p:sp>
      <p:sp>
        <p:nvSpPr>
          <p:cNvPr id="9" name="Content Placeholder 3">
            <a:extLst>
              <a:ext uri="{FF2B5EF4-FFF2-40B4-BE49-F238E27FC236}">
                <a16:creationId xmlns:a16="http://schemas.microsoft.com/office/drawing/2014/main" id="{8154CEB1-F5AD-13B8-2769-E7B9721A7908}"/>
              </a:ext>
            </a:extLst>
          </p:cNvPr>
          <p:cNvSpPr txBox="1">
            <a:spLocks/>
          </p:cNvSpPr>
          <p:nvPr/>
        </p:nvSpPr>
        <p:spPr>
          <a:xfrm>
            <a:off x="6409700" y="1937180"/>
            <a:ext cx="4645152" cy="3904325"/>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Dwelling stock, turnover, new build</a:t>
            </a:r>
          </a:p>
          <a:p>
            <a:r>
              <a:rPr lang="en-GB" dirty="0"/>
              <a:t>Applying CACI income bands to Local Plan figures</a:t>
            </a:r>
          </a:p>
          <a:p>
            <a:r>
              <a:rPr lang="en-GB" dirty="0"/>
              <a:t>Links to other parts of the 2022 diamond update</a:t>
            </a:r>
          </a:p>
          <a:p>
            <a:endParaRPr lang="en-GB" dirty="0"/>
          </a:p>
        </p:txBody>
      </p:sp>
    </p:spTree>
    <p:extLst>
      <p:ext uri="{BB962C8B-B14F-4D97-AF65-F5344CB8AC3E}">
        <p14:creationId xmlns:p14="http://schemas.microsoft.com/office/powerpoint/2010/main" val="109042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1">
            <a:extLst>
              <a:ext uri="{FF2B5EF4-FFF2-40B4-BE49-F238E27FC236}">
                <a16:creationId xmlns:a16="http://schemas.microsoft.com/office/drawing/2014/main" id="{330B16F5-C793-475E-927A-23F841B296A0}"/>
              </a:ext>
            </a:extLst>
          </p:cNvPr>
          <p:cNvSpPr txBox="1">
            <a:spLocks/>
          </p:cNvSpPr>
          <p:nvPr/>
        </p:nvSpPr>
        <p:spPr>
          <a:xfrm>
            <a:off x="659301" y="1474969"/>
            <a:ext cx="3314370"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2500" dirty="0"/>
              <a:t>housing costs max &amp; min across STUDY AREA: </a:t>
            </a:r>
            <a:r>
              <a:rPr lang="en-US" sz="2500" b="1" dirty="0"/>
              <a:t>3 beds</a:t>
            </a:r>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206A65FC-EDBC-4DF9-B327-484072B84F8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gn="l">
              <a:lnSpc>
                <a:spcPct val="90000"/>
              </a:lnSpc>
              <a:spcAft>
                <a:spcPts val="600"/>
              </a:spcAft>
            </a:pPr>
            <a:fld id="{0D309695-DEC3-40DA-9DF5-330280C9D0E8}" type="slidenum">
              <a:rPr lang="en-US" smtClean="0">
                <a:solidFill>
                  <a:schemeClr val="bg1"/>
                </a:solidFill>
              </a:rPr>
              <a:pPr algn="l">
                <a:lnSpc>
                  <a:spcPct val="90000"/>
                </a:lnSpc>
                <a:spcAft>
                  <a:spcPts val="600"/>
                </a:spcAft>
              </a:pPr>
              <a:t>20</a:t>
            </a:fld>
            <a:endParaRPr lang="en-US" dirty="0">
              <a:solidFill>
                <a:schemeClr val="bg1"/>
              </a:solidFill>
            </a:endParaRPr>
          </a:p>
        </p:txBody>
      </p:sp>
      <p:graphicFrame>
        <p:nvGraphicFramePr>
          <p:cNvPr id="3" name="Chart 2">
            <a:extLst>
              <a:ext uri="{FF2B5EF4-FFF2-40B4-BE49-F238E27FC236}">
                <a16:creationId xmlns:a16="http://schemas.microsoft.com/office/drawing/2014/main" id="{D71A7759-DF03-44C7-AEDA-8F87B9676DB7}"/>
              </a:ext>
            </a:extLst>
          </p:cNvPr>
          <p:cNvGraphicFramePr>
            <a:graphicFrameLocks/>
          </p:cNvGraphicFramePr>
          <p:nvPr>
            <p:extLst>
              <p:ext uri="{D42A27DB-BD31-4B8C-83A1-F6EECF244321}">
                <p14:modId xmlns:p14="http://schemas.microsoft.com/office/powerpoint/2010/main" val="686097184"/>
              </p:ext>
            </p:extLst>
          </p:nvPr>
        </p:nvGraphicFramePr>
        <p:xfrm>
          <a:off x="4455184" y="966535"/>
          <a:ext cx="6615884" cy="413534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3">
            <a:extLst>
              <a:ext uri="{FF2B5EF4-FFF2-40B4-BE49-F238E27FC236}">
                <a16:creationId xmlns:a16="http://schemas.microsoft.com/office/drawing/2014/main" id="{94EA6266-E54B-A05C-0BB2-88293E46BF2C}"/>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64159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1">
            <a:extLst>
              <a:ext uri="{FF2B5EF4-FFF2-40B4-BE49-F238E27FC236}">
                <a16:creationId xmlns:a16="http://schemas.microsoft.com/office/drawing/2014/main" id="{330B16F5-C793-475E-927A-23F841B296A0}"/>
              </a:ext>
            </a:extLst>
          </p:cNvPr>
          <p:cNvSpPr txBox="1">
            <a:spLocks/>
          </p:cNvSpPr>
          <p:nvPr/>
        </p:nvSpPr>
        <p:spPr>
          <a:xfrm>
            <a:off x="659301" y="1474969"/>
            <a:ext cx="3314370"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sz="2500" dirty="0"/>
              <a:t>Comparison of lowest income needed for one beds</a:t>
            </a:r>
            <a:endParaRPr lang="en-US" sz="2500" b="1" dirty="0"/>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206A65FC-EDBC-4DF9-B327-484072B84F8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gn="l">
              <a:lnSpc>
                <a:spcPct val="90000"/>
              </a:lnSpc>
              <a:spcAft>
                <a:spcPts val="600"/>
              </a:spcAft>
            </a:pPr>
            <a:fld id="{0D309695-DEC3-40DA-9DF5-330280C9D0E8}" type="slidenum">
              <a:rPr lang="en-US" smtClean="0">
                <a:solidFill>
                  <a:schemeClr val="bg1"/>
                </a:solidFill>
              </a:rPr>
              <a:pPr algn="l">
                <a:lnSpc>
                  <a:spcPct val="90000"/>
                </a:lnSpc>
                <a:spcAft>
                  <a:spcPts val="600"/>
                </a:spcAft>
              </a:pPr>
              <a:t>21</a:t>
            </a:fld>
            <a:endParaRPr lang="en-US" dirty="0">
              <a:solidFill>
                <a:schemeClr val="bg1"/>
              </a:solidFill>
            </a:endParaRPr>
          </a:p>
        </p:txBody>
      </p:sp>
      <p:sp>
        <p:nvSpPr>
          <p:cNvPr id="2" name="Footer Placeholder 3">
            <a:extLst>
              <a:ext uri="{FF2B5EF4-FFF2-40B4-BE49-F238E27FC236}">
                <a16:creationId xmlns:a16="http://schemas.microsoft.com/office/drawing/2014/main" id="{94EA6266-E54B-A05C-0BB2-88293E46BF2C}"/>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graphicFrame>
        <p:nvGraphicFramePr>
          <p:cNvPr id="4" name="Chart 3">
            <a:extLst>
              <a:ext uri="{FF2B5EF4-FFF2-40B4-BE49-F238E27FC236}">
                <a16:creationId xmlns:a16="http://schemas.microsoft.com/office/drawing/2014/main" id="{0213B0D2-0080-5C95-ECEF-3BDC73D78D78}"/>
              </a:ext>
            </a:extLst>
          </p:cNvPr>
          <p:cNvGraphicFramePr>
            <a:graphicFrameLocks/>
          </p:cNvGraphicFramePr>
          <p:nvPr>
            <p:extLst>
              <p:ext uri="{D42A27DB-BD31-4B8C-83A1-F6EECF244321}">
                <p14:modId xmlns:p14="http://schemas.microsoft.com/office/powerpoint/2010/main" val="1909854223"/>
              </p:ext>
            </p:extLst>
          </p:nvPr>
        </p:nvGraphicFramePr>
        <p:xfrm>
          <a:off x="4469840" y="966534"/>
          <a:ext cx="6601228" cy="4146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09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nSpc>
                <a:spcPct val="100000"/>
              </a:lnSpc>
            </a:pPr>
            <a:r>
              <a:rPr lang="en-GB" sz="4000" dirty="0"/>
              <a:t>District housing</a:t>
            </a:r>
            <a:r>
              <a:rPr lang="en-GB" dirty="0"/>
              <a:t> </a:t>
            </a:r>
            <a:r>
              <a:rPr lang="en-GB" sz="4000" dirty="0"/>
              <a:t>costs compared</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421341" y="1020193"/>
            <a:ext cx="3664540" cy="369332"/>
          </a:xfrm>
          <a:prstGeom prst="rect">
            <a:avLst/>
          </a:prstGeom>
          <a:noFill/>
        </p:spPr>
        <p:txBody>
          <a:bodyPr wrap="square" rtlCol="0">
            <a:spAutoFit/>
          </a:bodyPr>
          <a:lstStyle/>
          <a:p>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r>
              <a:rPr lang="en-GB" dirty="0"/>
              <a:t>3 BED</a:t>
            </a:r>
          </a:p>
        </p:txBody>
      </p:sp>
      <p:sp>
        <p:nvSpPr>
          <p:cNvPr id="10" name="Footer Placeholder 3">
            <a:extLst>
              <a:ext uri="{FF2B5EF4-FFF2-40B4-BE49-F238E27FC236}">
                <a16:creationId xmlns:a16="http://schemas.microsoft.com/office/drawing/2014/main" id="{2B763D77-0486-4406-BF96-102DD2737FEC}"/>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14" name="Chart 13">
            <a:extLst>
              <a:ext uri="{FF2B5EF4-FFF2-40B4-BE49-F238E27FC236}">
                <a16:creationId xmlns:a16="http://schemas.microsoft.com/office/drawing/2014/main" id="{E3D1D8E5-A0C2-46EB-9C35-5EC7D6D0F1B1}"/>
              </a:ext>
            </a:extLst>
          </p:cNvPr>
          <p:cNvGraphicFramePr>
            <a:graphicFrameLocks/>
          </p:cNvGraphicFramePr>
          <p:nvPr>
            <p:extLst>
              <p:ext uri="{D42A27DB-BD31-4B8C-83A1-F6EECF244321}">
                <p14:modId xmlns:p14="http://schemas.microsoft.com/office/powerpoint/2010/main" val="940157513"/>
              </p:ext>
            </p:extLst>
          </p:nvPr>
        </p:nvGraphicFramePr>
        <p:xfrm>
          <a:off x="421342" y="1406650"/>
          <a:ext cx="3664539" cy="46436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886AD6DB-01AA-4D00-A96E-4B975870FA3F}"/>
              </a:ext>
            </a:extLst>
          </p:cNvPr>
          <p:cNvGraphicFramePr>
            <a:graphicFrameLocks/>
          </p:cNvGraphicFramePr>
          <p:nvPr>
            <p:extLst>
              <p:ext uri="{D42A27DB-BD31-4B8C-83A1-F6EECF244321}">
                <p14:modId xmlns:p14="http://schemas.microsoft.com/office/powerpoint/2010/main" val="411751256"/>
              </p:ext>
            </p:extLst>
          </p:nvPr>
        </p:nvGraphicFramePr>
        <p:xfrm>
          <a:off x="4143741" y="1406648"/>
          <a:ext cx="3960000" cy="4643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94338364-7F5C-41CD-8D1E-CAEDC1A76570}"/>
              </a:ext>
            </a:extLst>
          </p:cNvPr>
          <p:cNvGraphicFramePr>
            <a:graphicFrameLocks/>
          </p:cNvGraphicFramePr>
          <p:nvPr>
            <p:extLst>
              <p:ext uri="{D42A27DB-BD31-4B8C-83A1-F6EECF244321}">
                <p14:modId xmlns:p14="http://schemas.microsoft.com/office/powerpoint/2010/main" val="3710072393"/>
              </p:ext>
            </p:extLst>
          </p:nvPr>
        </p:nvGraphicFramePr>
        <p:xfrm>
          <a:off x="8161599" y="1406648"/>
          <a:ext cx="3904519" cy="4643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2">
            <a:extLst>
              <a:ext uri="{FF2B5EF4-FFF2-40B4-BE49-F238E27FC236}">
                <a16:creationId xmlns:a16="http://schemas.microsoft.com/office/drawing/2014/main" id="{8BEDB7C4-9E6B-4F38-8A20-2DC6456489D4}"/>
              </a:ext>
            </a:extLst>
          </p:cNvPr>
          <p:cNvGraphicFramePr>
            <a:graphicFrameLocks noGrp="1"/>
          </p:cNvGraphicFramePr>
          <p:nvPr>
            <p:extLst>
              <p:ext uri="{D42A27DB-BD31-4B8C-83A1-F6EECF244321}">
                <p14:modId xmlns:p14="http://schemas.microsoft.com/office/powerpoint/2010/main" val="1533536346"/>
              </p:ext>
            </p:extLst>
          </p:nvPr>
        </p:nvGraphicFramePr>
        <p:xfrm>
          <a:off x="421343" y="6195084"/>
          <a:ext cx="11644781" cy="370840"/>
        </p:xfrm>
        <a:graphic>
          <a:graphicData uri="http://schemas.openxmlformats.org/drawingml/2006/table">
            <a:tbl>
              <a:tblPr firstRow="1" bandRow="1">
                <a:tableStyleId>{5C22544A-7EE6-4342-B048-85BDC9FD1C3A}</a:tableStyleId>
              </a:tblPr>
              <a:tblGrid>
                <a:gridCol w="726139">
                  <a:extLst>
                    <a:ext uri="{9D8B030D-6E8A-4147-A177-3AD203B41FA5}">
                      <a16:colId xmlns:a16="http://schemas.microsoft.com/office/drawing/2014/main" val="3539854514"/>
                    </a:ext>
                  </a:extLst>
                </a:gridCol>
                <a:gridCol w="1559806">
                  <a:extLst>
                    <a:ext uri="{9D8B030D-6E8A-4147-A177-3AD203B41FA5}">
                      <a16:colId xmlns:a16="http://schemas.microsoft.com/office/drawing/2014/main" val="3804441714"/>
                    </a:ext>
                  </a:extLst>
                </a:gridCol>
                <a:gridCol w="1559806">
                  <a:extLst>
                    <a:ext uri="{9D8B030D-6E8A-4147-A177-3AD203B41FA5}">
                      <a16:colId xmlns:a16="http://schemas.microsoft.com/office/drawing/2014/main" val="4176658313"/>
                    </a:ext>
                  </a:extLst>
                </a:gridCol>
                <a:gridCol w="1559806">
                  <a:extLst>
                    <a:ext uri="{9D8B030D-6E8A-4147-A177-3AD203B41FA5}">
                      <a16:colId xmlns:a16="http://schemas.microsoft.com/office/drawing/2014/main" val="3140293367"/>
                    </a:ext>
                  </a:extLst>
                </a:gridCol>
                <a:gridCol w="1559806">
                  <a:extLst>
                    <a:ext uri="{9D8B030D-6E8A-4147-A177-3AD203B41FA5}">
                      <a16:colId xmlns:a16="http://schemas.microsoft.com/office/drawing/2014/main" val="827518428"/>
                    </a:ext>
                  </a:extLst>
                </a:gridCol>
                <a:gridCol w="1559806">
                  <a:extLst>
                    <a:ext uri="{9D8B030D-6E8A-4147-A177-3AD203B41FA5}">
                      <a16:colId xmlns:a16="http://schemas.microsoft.com/office/drawing/2014/main" val="1319745041"/>
                    </a:ext>
                  </a:extLst>
                </a:gridCol>
                <a:gridCol w="1559806">
                  <a:extLst>
                    <a:ext uri="{9D8B030D-6E8A-4147-A177-3AD203B41FA5}">
                      <a16:colId xmlns:a16="http://schemas.microsoft.com/office/drawing/2014/main" val="2674361804"/>
                    </a:ext>
                  </a:extLst>
                </a:gridCol>
                <a:gridCol w="1559806">
                  <a:extLst>
                    <a:ext uri="{9D8B030D-6E8A-4147-A177-3AD203B41FA5}">
                      <a16:colId xmlns:a16="http://schemas.microsoft.com/office/drawing/2014/main" val="923071860"/>
                    </a:ext>
                  </a:extLst>
                </a:gridCol>
              </a:tblGrid>
              <a:tr h="370840">
                <a:tc>
                  <a:txBody>
                    <a:bodyPr/>
                    <a:lstStyle/>
                    <a:p>
                      <a:pPr algn="ctr"/>
                      <a:r>
                        <a:rPr lang="en-GB" sz="1400" b="1" dirty="0">
                          <a:solidFill>
                            <a:schemeClr val="tx1"/>
                          </a:solidFill>
                          <a:latin typeface="Abadi Extra Light" panose="020B0204020104020204" pitchFamily="34" charset="0"/>
                        </a:rPr>
                        <a:t>Key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b="0" dirty="0">
                          <a:latin typeface="Abadi Extra Light" panose="020B0204020104020204" pitchFamily="34" charset="0"/>
                        </a:rPr>
                        <a:t>Cambridge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algn="ctr"/>
                      <a:r>
                        <a:rPr lang="en-GB" sz="1400" b="0" dirty="0">
                          <a:latin typeface="Abadi Extra Light" panose="020B0204020104020204" pitchFamily="34" charset="0"/>
                        </a:rPr>
                        <a:t>ECDC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a:txBody>
                    <a:bodyPr/>
                    <a:lstStyle/>
                    <a:p>
                      <a:pPr algn="ctr"/>
                      <a:r>
                        <a:rPr lang="en-GB" sz="1400" b="0" dirty="0">
                          <a:latin typeface="Abadi Extra Light" panose="020B0204020104020204" pitchFamily="34" charset="0"/>
                        </a:rPr>
                        <a:t>FDC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en-GB" sz="1400" b="0" dirty="0">
                          <a:latin typeface="Abadi Extra Light" panose="020B0204020104020204" pitchFamily="34" charset="0"/>
                        </a:rPr>
                        <a:t>HDC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pPr algn="ctr"/>
                      <a:r>
                        <a:rPr lang="en-GB" sz="1400" b="0" dirty="0">
                          <a:latin typeface="Abadi Extra Light" panose="020B0204020104020204" pitchFamily="34" charset="0"/>
                        </a:rPr>
                        <a:t>Peterborough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pPr algn="ctr"/>
                      <a:r>
                        <a:rPr lang="en-GB" sz="1400" b="0" dirty="0">
                          <a:latin typeface="Abadi Extra Light" panose="020B0204020104020204" pitchFamily="34" charset="0"/>
                        </a:rPr>
                        <a:t>SCDC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algn="ctr"/>
                      <a:r>
                        <a:rPr lang="en-GB" sz="1400" b="0" dirty="0">
                          <a:latin typeface="Abadi Extra Light" panose="020B0204020104020204" pitchFamily="34" charset="0"/>
                        </a:rPr>
                        <a:t>West Suffolk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FF"/>
                    </a:solidFill>
                  </a:tcPr>
                </a:tc>
                <a:extLst>
                  <a:ext uri="{0D108BD9-81ED-4DB2-BD59-A6C34878D82A}">
                    <a16:rowId xmlns:a16="http://schemas.microsoft.com/office/drawing/2014/main" val="2536983641"/>
                  </a:ext>
                </a:extLst>
              </a:tr>
            </a:tbl>
          </a:graphicData>
        </a:graphic>
      </p:graphicFrame>
      <p:sp>
        <p:nvSpPr>
          <p:cNvPr id="3" name="Rectangle: Rounded Corners 2">
            <a:extLst>
              <a:ext uri="{FF2B5EF4-FFF2-40B4-BE49-F238E27FC236}">
                <a16:creationId xmlns:a16="http://schemas.microsoft.com/office/drawing/2014/main" id="{04D67EF1-C694-4E1F-9075-4FE782E10772}"/>
              </a:ext>
            </a:extLst>
          </p:cNvPr>
          <p:cNvSpPr/>
          <p:nvPr/>
        </p:nvSpPr>
        <p:spPr>
          <a:xfrm>
            <a:off x="9039497" y="77552"/>
            <a:ext cx="3061457" cy="47672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dirty="0">
                <a:solidFill>
                  <a:schemeClr val="bg1"/>
                </a:solidFill>
              </a:rPr>
              <a:t>Fenland and Peterborough housing costs are the lowest in the study area.</a:t>
            </a:r>
            <a:endParaRPr lang="en-GB" dirty="0">
              <a:solidFill>
                <a:schemeClr val="bg1"/>
              </a:solidFill>
            </a:endParaRPr>
          </a:p>
        </p:txBody>
      </p:sp>
      <p:sp>
        <p:nvSpPr>
          <p:cNvPr id="17" name="Rectangle: Rounded Corners 16">
            <a:extLst>
              <a:ext uri="{FF2B5EF4-FFF2-40B4-BE49-F238E27FC236}">
                <a16:creationId xmlns:a16="http://schemas.microsoft.com/office/drawing/2014/main" id="{D1586AAA-F991-48CF-9A2E-05D2F770F401}"/>
              </a:ext>
            </a:extLst>
          </p:cNvPr>
          <p:cNvSpPr/>
          <p:nvPr/>
        </p:nvSpPr>
        <p:spPr>
          <a:xfrm>
            <a:off x="9048207" y="597270"/>
            <a:ext cx="3052747" cy="66401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dirty="0">
                <a:solidFill>
                  <a:schemeClr val="bg1"/>
                </a:solidFill>
              </a:rPr>
              <a:t>East Cambs, Huntingdonshire and West Suffolk housing costs sit towards the middle of the study area values.</a:t>
            </a:r>
          </a:p>
        </p:txBody>
      </p:sp>
      <p:sp>
        <p:nvSpPr>
          <p:cNvPr id="18" name="Rectangle: Rounded Corners 17">
            <a:extLst>
              <a:ext uri="{FF2B5EF4-FFF2-40B4-BE49-F238E27FC236}">
                <a16:creationId xmlns:a16="http://schemas.microsoft.com/office/drawing/2014/main" id="{A80EAEE2-4F24-40A8-9576-D05D735AD4A0}"/>
              </a:ext>
            </a:extLst>
          </p:cNvPr>
          <p:cNvSpPr/>
          <p:nvPr/>
        </p:nvSpPr>
        <p:spPr>
          <a:xfrm>
            <a:off x="9048207" y="1317659"/>
            <a:ext cx="3052747" cy="47672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dirty="0">
                <a:solidFill>
                  <a:schemeClr val="bg1"/>
                </a:solidFill>
              </a:rPr>
              <a:t>Cambridge and South Cambs see the highest housing costs across the study area</a:t>
            </a:r>
          </a:p>
        </p:txBody>
      </p:sp>
      <p:sp>
        <p:nvSpPr>
          <p:cNvPr id="19" name="Slide Number Placeholder 4">
            <a:extLst>
              <a:ext uri="{FF2B5EF4-FFF2-40B4-BE49-F238E27FC236}">
                <a16:creationId xmlns:a16="http://schemas.microsoft.com/office/drawing/2014/main" id="{87986A14-5413-450E-80E5-20983A5BD44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sp>
        <p:nvSpPr>
          <p:cNvPr id="4" name="Rectangle 3">
            <a:extLst>
              <a:ext uri="{FF2B5EF4-FFF2-40B4-BE49-F238E27FC236}">
                <a16:creationId xmlns:a16="http://schemas.microsoft.com/office/drawing/2014/main" id="{F88F3C5C-2E3F-EE6D-1B4D-696BB7BA4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F0B3BF94-7945-B087-EE62-C3D47E3485F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 name="Straight Connector 6">
            <a:extLst>
              <a:ext uri="{FF2B5EF4-FFF2-40B4-BE49-F238E27FC236}">
                <a16:creationId xmlns:a16="http://schemas.microsoft.com/office/drawing/2014/main" id="{F533F51B-7957-2346-DF1B-D1A498A267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FE3A36-D2A1-7C2F-197C-0F9EAA18F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 name="Rectangle 8">
            <a:extLst>
              <a:ext uri="{FF2B5EF4-FFF2-40B4-BE49-F238E27FC236}">
                <a16:creationId xmlns:a16="http://schemas.microsoft.com/office/drawing/2014/main" id="{9523ABF0-60F5-A9DB-34DC-D9F1625D3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3D2F9A-A93C-6D27-0741-6C7238800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a:extLst>
              <a:ext uri="{FF2B5EF4-FFF2-40B4-BE49-F238E27FC236}">
                <a16:creationId xmlns:a16="http://schemas.microsoft.com/office/drawing/2014/main" id="{A83E6F30-1E86-357C-CEF7-90F79ADF8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B8C582F-D014-7808-24D8-0FF09A8F3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99E3A96-3D45-CAAD-B752-D054E74D6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2F96FE4A-9071-6E94-C7AB-24B5B42A6C2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9515A805-9936-5CE5-6F07-EB7881067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3" name="Slide Number Placeholder 4">
            <a:extLst>
              <a:ext uri="{FF2B5EF4-FFF2-40B4-BE49-F238E27FC236}">
                <a16:creationId xmlns:a16="http://schemas.microsoft.com/office/drawing/2014/main" id="{0EE410B6-579B-E7B8-5007-53242AE528D2}"/>
              </a:ext>
            </a:extLst>
          </p:cNvPr>
          <p:cNvSpPr txBox="1">
            <a:spLocks/>
          </p:cNvSpPr>
          <p:nvPr/>
        </p:nvSpPr>
        <p:spPr>
          <a:xfrm>
            <a:off x="11380678" y="6324256"/>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309695-DEC3-40DA-9DF5-330280C9D0E8}" type="slidenum">
              <a:rPr lang="en-US" smtClean="0">
                <a:solidFill>
                  <a:schemeClr val="bg1"/>
                </a:solidFill>
              </a:rPr>
              <a:pPr/>
              <a:t>22</a:t>
            </a:fld>
            <a:endParaRPr lang="en-US" dirty="0">
              <a:solidFill>
                <a:schemeClr val="bg1"/>
              </a:solidFill>
            </a:endParaRPr>
          </a:p>
        </p:txBody>
      </p:sp>
      <p:sp>
        <p:nvSpPr>
          <p:cNvPr id="24" name="Title 1">
            <a:extLst>
              <a:ext uri="{FF2B5EF4-FFF2-40B4-BE49-F238E27FC236}">
                <a16:creationId xmlns:a16="http://schemas.microsoft.com/office/drawing/2014/main" id="{6BD2139A-D8B9-C40A-BDF0-AA448F64A992}"/>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25" name="Text Placeholder 2">
            <a:extLst>
              <a:ext uri="{FF2B5EF4-FFF2-40B4-BE49-F238E27FC236}">
                <a16:creationId xmlns:a16="http://schemas.microsoft.com/office/drawing/2014/main" id="{FA81E72E-C0A7-39BB-E742-536C93059713}"/>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26" name="Footer Placeholder 3">
            <a:extLst>
              <a:ext uri="{FF2B5EF4-FFF2-40B4-BE49-F238E27FC236}">
                <a16:creationId xmlns:a16="http://schemas.microsoft.com/office/drawing/2014/main" id="{2911FB96-23D1-5057-D804-0C6FA928A3AA}"/>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4938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CC3A9-F0A5-7441-BE8B-0CE32EC0E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A9F7F4BB-3FFC-446C-8935-3F4065928F9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5E18F778-E9CD-DC18-1D8F-F01C7C91D4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CD80257-ACFD-C60B-9403-F7F1D3FAB9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B2DF4608-01A8-90C8-7B1D-E240E8558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B733FE9-EA8D-7089-802F-A9B3382934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DACB8BFE-F37B-0A61-20D9-5DFDD46B64D7}"/>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9" name="Group 8">
            <a:extLst>
              <a:ext uri="{FF2B5EF4-FFF2-40B4-BE49-F238E27FC236}">
                <a16:creationId xmlns:a16="http://schemas.microsoft.com/office/drawing/2014/main" id="{4B5F0BB9-E4DF-65A4-60D6-0F6DF72C62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E45943F2-8DAA-17DA-E8AC-324F4C4C95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D514D3-A799-B502-EB70-613F6EA18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2" name="Picture 11" descr="Graphical user interface, application, PowerPoint&#10;&#10;Description automatically generated">
            <a:extLst>
              <a:ext uri="{FF2B5EF4-FFF2-40B4-BE49-F238E27FC236}">
                <a16:creationId xmlns:a16="http://schemas.microsoft.com/office/drawing/2014/main" id="{8CF9F003-F707-E208-13D8-1F4C8EB40B80}"/>
              </a:ext>
            </a:extLst>
          </p:cNvPr>
          <p:cNvPicPr>
            <a:picLocks noChangeAspect="1"/>
          </p:cNvPicPr>
          <p:nvPr/>
        </p:nvPicPr>
        <p:blipFill rotWithShape="1">
          <a:blip r:embed="rId3"/>
          <a:srcRect l="42307" t="41064" r="30616" b="28582"/>
          <a:stretch/>
        </p:blipFill>
        <p:spPr>
          <a:xfrm>
            <a:off x="755170" y="562708"/>
            <a:ext cx="3479420" cy="1716958"/>
          </a:xfrm>
          <a:prstGeom prst="rect">
            <a:avLst/>
          </a:prstGeom>
        </p:spPr>
      </p:pic>
      <p:cxnSp>
        <p:nvCxnSpPr>
          <p:cNvPr id="13" name="Straight Connector 12">
            <a:extLst>
              <a:ext uri="{FF2B5EF4-FFF2-40B4-BE49-F238E27FC236}">
                <a16:creationId xmlns:a16="http://schemas.microsoft.com/office/drawing/2014/main" id="{4054139D-8534-4BB0-52D6-661A9E26E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4AC7F904-BC5D-4581-1E36-334BE0773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FBB472A-0490-220E-BA39-852FFAFE95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2D633643-821A-0114-34C6-F31C7FE3E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84A0AE8-4D3F-9B02-C5B2-D7E7309F7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05E60221-F596-57F0-2ACC-49333A449A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7F40A709-EA1D-182F-5D06-DC96EAACD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91C5AF9-2FC3-E2EE-8828-4A379EBE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EBA0E450-513F-83E4-6755-CA2E2BB54B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E5B2D1C6-EC64-914A-9889-D832577FD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6AACB51-5754-DADF-1074-036018026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C2182F07-78CC-5DD4-0541-3C7CF430240D}"/>
              </a:ext>
            </a:extLst>
          </p:cNvPr>
          <p:cNvPicPr>
            <a:picLocks noChangeAspect="1"/>
          </p:cNvPicPr>
          <p:nvPr/>
        </p:nvPicPr>
        <p:blipFill rotWithShape="1">
          <a:blip r:embed="rId4"/>
          <a:srcRect l="8280" t="29902" r="17017" b="39898"/>
          <a:stretch/>
        </p:blipFill>
        <p:spPr>
          <a:xfrm>
            <a:off x="729151" y="3061849"/>
            <a:ext cx="3523061" cy="1888367"/>
          </a:xfrm>
          <a:prstGeom prst="rect">
            <a:avLst/>
          </a:prstGeom>
        </p:spPr>
      </p:pic>
      <p:pic>
        <p:nvPicPr>
          <p:cNvPr id="25" name="Picture 24">
            <a:extLst>
              <a:ext uri="{FF2B5EF4-FFF2-40B4-BE49-F238E27FC236}">
                <a16:creationId xmlns:a16="http://schemas.microsoft.com/office/drawing/2014/main" id="{27436584-D086-D1A7-2A76-3DADC723BAB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E2DF9E6-6C8E-E581-663C-5D7E621E6E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7" name="Picture 26" descr="Graphical user interface, application, table, Excel&#10;&#10;Description automatically generated">
            <a:extLst>
              <a:ext uri="{FF2B5EF4-FFF2-40B4-BE49-F238E27FC236}">
                <a16:creationId xmlns:a16="http://schemas.microsoft.com/office/drawing/2014/main" id="{B17A5738-6C17-9A1C-BF67-CA68DC2EA0DD}"/>
              </a:ext>
            </a:extLst>
          </p:cNvPr>
          <p:cNvPicPr>
            <a:picLocks noChangeAspect="1"/>
          </p:cNvPicPr>
          <p:nvPr/>
        </p:nvPicPr>
        <p:blipFill rotWithShape="1">
          <a:blip r:embed="rId5"/>
          <a:srcRect l="6657" t="43826" r="12583" b="18964"/>
          <a:stretch/>
        </p:blipFill>
        <p:spPr>
          <a:xfrm>
            <a:off x="4551877" y="562708"/>
            <a:ext cx="3607385" cy="2914021"/>
          </a:xfrm>
          <a:prstGeom prst="rect">
            <a:avLst/>
          </a:prstGeom>
        </p:spPr>
      </p:pic>
      <p:pic>
        <p:nvPicPr>
          <p:cNvPr id="28" name="Picture 27" descr="Graphical user interface, chart, application, table, Excel&#10;&#10;Description automatically generated">
            <a:extLst>
              <a:ext uri="{FF2B5EF4-FFF2-40B4-BE49-F238E27FC236}">
                <a16:creationId xmlns:a16="http://schemas.microsoft.com/office/drawing/2014/main" id="{7E95DC10-8036-237F-2D70-F103D65D9F88}"/>
              </a:ext>
            </a:extLst>
          </p:cNvPr>
          <p:cNvPicPr>
            <a:picLocks noChangeAspect="1"/>
          </p:cNvPicPr>
          <p:nvPr/>
        </p:nvPicPr>
        <p:blipFill rotWithShape="1">
          <a:blip r:embed="rId4"/>
          <a:srcRect l="8211" t="63365" r="17507" b="6668"/>
          <a:stretch/>
        </p:blipFill>
        <p:spPr>
          <a:xfrm>
            <a:off x="4551903" y="3818375"/>
            <a:ext cx="3547068" cy="1677830"/>
          </a:xfrm>
          <a:prstGeom prst="rect">
            <a:avLst/>
          </a:prstGeom>
        </p:spPr>
      </p:pic>
      <p:sp>
        <p:nvSpPr>
          <p:cNvPr id="29" name="Slide Number Placeholder 4">
            <a:extLst>
              <a:ext uri="{FF2B5EF4-FFF2-40B4-BE49-F238E27FC236}">
                <a16:creationId xmlns:a16="http://schemas.microsoft.com/office/drawing/2014/main" id="{1824B238-6923-CB6C-8CEF-86AF1C1ADE49}"/>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23</a:t>
            </a:fld>
            <a:endParaRPr lang="en-US" dirty="0"/>
          </a:p>
        </p:txBody>
      </p:sp>
      <p:sp>
        <p:nvSpPr>
          <p:cNvPr id="30" name="TextBox 29">
            <a:extLst>
              <a:ext uri="{FF2B5EF4-FFF2-40B4-BE49-F238E27FC236}">
                <a16:creationId xmlns:a16="http://schemas.microsoft.com/office/drawing/2014/main" id="{27A48837-640F-6BC4-4365-7F30A69C95BA}"/>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1" name="TextBox 30">
            <a:extLst>
              <a:ext uri="{FF2B5EF4-FFF2-40B4-BE49-F238E27FC236}">
                <a16:creationId xmlns:a16="http://schemas.microsoft.com/office/drawing/2014/main" id="{96921A2B-F08D-551E-3CDB-3FCE1993D04E}"/>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2" name="TextBox 31">
            <a:extLst>
              <a:ext uri="{FF2B5EF4-FFF2-40B4-BE49-F238E27FC236}">
                <a16:creationId xmlns:a16="http://schemas.microsoft.com/office/drawing/2014/main" id="{CD2B8C01-7B66-DA51-1554-72D2D10BAECB}"/>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33" name="TextBox 32">
            <a:extLst>
              <a:ext uri="{FF2B5EF4-FFF2-40B4-BE49-F238E27FC236}">
                <a16:creationId xmlns:a16="http://schemas.microsoft.com/office/drawing/2014/main" id="{15DF83C9-113A-3EB6-3C55-1FF23106BA6B}"/>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E9E94D02-8127-B888-D661-62D3D23E0149}"/>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5" name="Arrow: Right 34">
            <a:extLst>
              <a:ext uri="{FF2B5EF4-FFF2-40B4-BE49-F238E27FC236}">
                <a16:creationId xmlns:a16="http://schemas.microsoft.com/office/drawing/2014/main" id="{18BE27C1-60FA-0EAC-EA18-CD929F411E85}"/>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36F574C4-D118-91AE-B847-CD8783849CFA}"/>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09AB2F38-C04E-74F9-D671-5C312E4E2F2E}"/>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F5B0FE36-9BBF-031D-9448-C677F9AC8DB1}"/>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408777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41179" y="151744"/>
            <a:ext cx="10909640" cy="1249394"/>
          </a:xfrm>
        </p:spPr>
        <p:txBody>
          <a:bodyPr vert="horz" lIns="91440" tIns="45720" rIns="91440" bIns="45720" rtlCol="0" anchor="ctr">
            <a:normAutofit/>
          </a:bodyPr>
          <a:lstStyle/>
          <a:p>
            <a:pPr algn="ctr"/>
            <a:r>
              <a:rPr lang="en-US" sz="4000" dirty="0"/>
              <a:t>the diamond-o-gram</a:t>
            </a:r>
            <a:br>
              <a:rPr lang="en-US" sz="4000" dirty="0"/>
            </a:br>
            <a:r>
              <a:rPr lang="en-US" sz="1800" dirty="0"/>
              <a:t>use the caci income data to show how many households fall into each £5,000 income band</a:t>
            </a: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CDAAE315-D621-460E-AC6F-008FDF01E4F0}"/>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6" name="Table 8">
            <a:extLst>
              <a:ext uri="{FF2B5EF4-FFF2-40B4-BE49-F238E27FC236}">
                <a16:creationId xmlns:a16="http://schemas.microsoft.com/office/drawing/2014/main" id="{C577A2CC-FB8E-4CFB-A878-868B849C7C1D}"/>
              </a:ext>
            </a:extLst>
          </p:cNvPr>
          <p:cNvGraphicFramePr>
            <a:graphicFrameLocks noGrp="1"/>
          </p:cNvGraphicFramePr>
          <p:nvPr>
            <p:extLst>
              <p:ext uri="{D42A27DB-BD31-4B8C-83A1-F6EECF244321}">
                <p14:modId xmlns:p14="http://schemas.microsoft.com/office/powerpoint/2010/main" val="1494267575"/>
              </p:ext>
            </p:extLst>
          </p:nvPr>
        </p:nvGraphicFramePr>
        <p:xfrm>
          <a:off x="152437" y="5173444"/>
          <a:ext cx="11887126" cy="518160"/>
        </p:xfrm>
        <a:graphic>
          <a:graphicData uri="http://schemas.openxmlformats.org/drawingml/2006/table">
            <a:tbl>
              <a:tblPr firstRow="1" bandRow="1">
                <a:tableStyleId>{2D5ABB26-0587-4C30-8999-92F81FD0307C}</a:tableStyleId>
              </a:tblPr>
              <a:tblGrid>
                <a:gridCol w="3883760">
                  <a:extLst>
                    <a:ext uri="{9D8B030D-6E8A-4147-A177-3AD203B41FA5}">
                      <a16:colId xmlns:a16="http://schemas.microsoft.com/office/drawing/2014/main" val="545593795"/>
                    </a:ext>
                  </a:extLst>
                </a:gridCol>
                <a:gridCol w="3716818">
                  <a:extLst>
                    <a:ext uri="{9D8B030D-6E8A-4147-A177-3AD203B41FA5}">
                      <a16:colId xmlns:a16="http://schemas.microsoft.com/office/drawing/2014/main" val="906472247"/>
                    </a:ext>
                  </a:extLst>
                </a:gridCol>
                <a:gridCol w="4286548">
                  <a:extLst>
                    <a:ext uri="{9D8B030D-6E8A-4147-A177-3AD203B41FA5}">
                      <a16:colId xmlns:a16="http://schemas.microsoft.com/office/drawing/2014/main" val="1254432382"/>
                    </a:ext>
                  </a:extLst>
                </a:gridCol>
              </a:tblGrid>
              <a:tr h="189990">
                <a:tc>
                  <a:txBody>
                    <a:bodyPr/>
                    <a:lstStyle/>
                    <a:p>
                      <a:r>
                        <a:rPr lang="en-US" sz="1100" b="0" dirty="0">
                          <a:solidFill>
                            <a:schemeClr val="tx1"/>
                          </a:solidFill>
                        </a:rPr>
                        <a:t>25% of households in the lower ‘yellow’ zone</a:t>
                      </a:r>
                      <a:endParaRPr lang="en-GB" sz="11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25% of households in the upper ‘pink’ zone</a:t>
                      </a:r>
                      <a:endParaRPr lang="en-GB" sz="1100" dirty="0">
                        <a:solidFill>
                          <a:schemeClr val="tx1"/>
                        </a:solidFill>
                      </a:endParaRPr>
                    </a:p>
                  </a:txBody>
                  <a:tcPr>
                    <a:solidFill>
                      <a:srgbClr val="FFCCFF"/>
                    </a:solidFill>
                  </a:tcPr>
                </a:tc>
                <a:extLst>
                  <a:ext uri="{0D108BD9-81ED-4DB2-BD59-A6C34878D82A}">
                    <a16:rowId xmlns:a16="http://schemas.microsoft.com/office/drawing/2014/main" val="1025458491"/>
                  </a:ext>
                </a:extLst>
              </a:tr>
              <a:tr h="189990">
                <a:tc>
                  <a:txBody>
                    <a:bodyPr/>
                    <a:lstStyle/>
                    <a:p>
                      <a:r>
                        <a:rPr lang="en-GB" sz="1100" b="0" i="1" dirty="0">
                          <a:solidFill>
                            <a:schemeClr val="tx1"/>
                          </a:solidFill>
                        </a:rPr>
                        <a:t>Across the whole study area, incomes up to £20K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rPr>
                        <a:t>Across the whole study area, incomes from £20K to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rPr>
                        <a:t>Across the whole study area, incomes over £55K</a:t>
                      </a:r>
                    </a:p>
                  </a:txBody>
                  <a:tcPr>
                    <a:solidFill>
                      <a:srgbClr val="FFCCFF"/>
                    </a:solidFill>
                  </a:tcPr>
                </a:tc>
                <a:extLst>
                  <a:ext uri="{0D108BD9-81ED-4DB2-BD59-A6C34878D82A}">
                    <a16:rowId xmlns:a16="http://schemas.microsoft.com/office/drawing/2014/main" val="2278373991"/>
                  </a:ext>
                </a:extLst>
              </a:tr>
            </a:tbl>
          </a:graphicData>
        </a:graphic>
      </p:graphicFrame>
      <p:sp>
        <p:nvSpPr>
          <p:cNvPr id="7" name="Slide Number Placeholder 4">
            <a:extLst>
              <a:ext uri="{FF2B5EF4-FFF2-40B4-BE49-F238E27FC236}">
                <a16:creationId xmlns:a16="http://schemas.microsoft.com/office/drawing/2014/main" id="{0B66A97D-294C-407B-93CB-82893D870E1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24</a:t>
            </a:fld>
            <a:endParaRPr lang="en-US" dirty="0">
              <a:solidFill>
                <a:schemeClr val="bg1"/>
              </a:solidFill>
            </a:endParaRPr>
          </a:p>
        </p:txBody>
      </p:sp>
      <p:pic>
        <p:nvPicPr>
          <p:cNvPr id="8" name="Picture 7">
            <a:extLst>
              <a:ext uri="{FF2B5EF4-FFF2-40B4-BE49-F238E27FC236}">
                <a16:creationId xmlns:a16="http://schemas.microsoft.com/office/drawing/2014/main" id="{FD54CBB9-0C60-78B2-4B46-DCCCC189AA21}"/>
              </a:ext>
            </a:extLst>
          </p:cNvPr>
          <p:cNvPicPr>
            <a:picLocks noChangeAspect="1"/>
          </p:cNvPicPr>
          <p:nvPr/>
        </p:nvPicPr>
        <p:blipFill rotWithShape="1">
          <a:blip r:embed="rId2"/>
          <a:srcRect l="9000" t="32930" r="10572" b="32698"/>
          <a:stretch/>
        </p:blipFill>
        <p:spPr>
          <a:xfrm>
            <a:off x="152437" y="1805353"/>
            <a:ext cx="11887125" cy="3317966"/>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DEFF04-8820-1ED8-4897-A16934CBBA2B}"/>
              </a:ext>
            </a:extLst>
          </p:cNvPr>
          <p:cNvPicPr>
            <a:picLocks noChangeAspect="1"/>
          </p:cNvPicPr>
          <p:nvPr/>
        </p:nvPicPr>
        <p:blipFill rotWithShape="1">
          <a:blip r:embed="rId2"/>
          <a:srcRect l="8125" t="28889" r="11250" b="36296"/>
          <a:stretch/>
        </p:blipFill>
        <p:spPr>
          <a:xfrm>
            <a:off x="161357" y="124983"/>
            <a:ext cx="3786653" cy="2162674"/>
          </a:xfrm>
          <a:prstGeom prst="rect">
            <a:avLst/>
          </a:prstGeom>
        </p:spPr>
      </p:pic>
      <p:sp>
        <p:nvSpPr>
          <p:cNvPr id="3" name="TextBox 2">
            <a:extLst>
              <a:ext uri="{FF2B5EF4-FFF2-40B4-BE49-F238E27FC236}">
                <a16:creationId xmlns:a16="http://schemas.microsoft.com/office/drawing/2014/main" id="{540D2A2A-FF14-0B3F-EF43-186264FAF97E}"/>
              </a:ext>
            </a:extLst>
          </p:cNvPr>
          <p:cNvSpPr txBox="1"/>
          <p:nvPr/>
        </p:nvSpPr>
        <p:spPr>
          <a:xfrm>
            <a:off x="403482" y="246286"/>
            <a:ext cx="293084" cy="369332"/>
          </a:xfrm>
          <a:prstGeom prst="rect">
            <a:avLst/>
          </a:prstGeom>
          <a:noFill/>
        </p:spPr>
        <p:txBody>
          <a:bodyPr wrap="none" rtlCol="0">
            <a:spAutoFit/>
          </a:bodyPr>
          <a:lstStyle/>
          <a:p>
            <a:r>
              <a:rPr lang="en-GB" dirty="0"/>
              <a:t>C</a:t>
            </a:r>
          </a:p>
        </p:txBody>
      </p:sp>
      <p:pic>
        <p:nvPicPr>
          <p:cNvPr id="4" name="Picture 3">
            <a:extLst>
              <a:ext uri="{FF2B5EF4-FFF2-40B4-BE49-F238E27FC236}">
                <a16:creationId xmlns:a16="http://schemas.microsoft.com/office/drawing/2014/main" id="{27ACBE63-74CB-AE30-2F76-B8F996F962D2}"/>
              </a:ext>
            </a:extLst>
          </p:cNvPr>
          <p:cNvPicPr>
            <a:picLocks noChangeAspect="1"/>
          </p:cNvPicPr>
          <p:nvPr/>
        </p:nvPicPr>
        <p:blipFill rotWithShape="1">
          <a:blip r:embed="rId3"/>
          <a:srcRect l="8293" t="32635" r="11500" b="34588"/>
          <a:stretch/>
        </p:blipFill>
        <p:spPr>
          <a:xfrm>
            <a:off x="161355" y="4623501"/>
            <a:ext cx="3786653" cy="2162675"/>
          </a:xfrm>
          <a:prstGeom prst="rect">
            <a:avLst/>
          </a:prstGeom>
        </p:spPr>
      </p:pic>
      <p:sp>
        <p:nvSpPr>
          <p:cNvPr id="5" name="TextBox 4">
            <a:extLst>
              <a:ext uri="{FF2B5EF4-FFF2-40B4-BE49-F238E27FC236}">
                <a16:creationId xmlns:a16="http://schemas.microsoft.com/office/drawing/2014/main" id="{D59CAA48-1287-F754-9A9D-C2ED1E1BF601}"/>
              </a:ext>
            </a:extLst>
          </p:cNvPr>
          <p:cNvSpPr txBox="1"/>
          <p:nvPr/>
        </p:nvSpPr>
        <p:spPr>
          <a:xfrm>
            <a:off x="403480" y="4692650"/>
            <a:ext cx="247205" cy="369332"/>
          </a:xfrm>
          <a:prstGeom prst="rect">
            <a:avLst/>
          </a:prstGeom>
          <a:noFill/>
        </p:spPr>
        <p:txBody>
          <a:bodyPr wrap="none" rtlCol="0">
            <a:spAutoFit/>
          </a:bodyPr>
          <a:lstStyle/>
          <a:p>
            <a:r>
              <a:rPr lang="en-GB" dirty="0"/>
              <a:t>F</a:t>
            </a:r>
          </a:p>
        </p:txBody>
      </p:sp>
      <p:pic>
        <p:nvPicPr>
          <p:cNvPr id="6" name="Picture 5">
            <a:extLst>
              <a:ext uri="{FF2B5EF4-FFF2-40B4-BE49-F238E27FC236}">
                <a16:creationId xmlns:a16="http://schemas.microsoft.com/office/drawing/2014/main" id="{31E681D8-8548-B472-2372-B478D41E914B}"/>
              </a:ext>
            </a:extLst>
          </p:cNvPr>
          <p:cNvPicPr>
            <a:picLocks noChangeAspect="1"/>
          </p:cNvPicPr>
          <p:nvPr/>
        </p:nvPicPr>
        <p:blipFill rotWithShape="1">
          <a:blip r:embed="rId4"/>
          <a:srcRect l="7857" t="32381" r="17642" b="35111"/>
          <a:stretch/>
        </p:blipFill>
        <p:spPr>
          <a:xfrm>
            <a:off x="161356" y="2374242"/>
            <a:ext cx="3786653" cy="2162674"/>
          </a:xfrm>
          <a:prstGeom prst="rect">
            <a:avLst/>
          </a:prstGeom>
        </p:spPr>
      </p:pic>
      <p:sp>
        <p:nvSpPr>
          <p:cNvPr id="7" name="TextBox 6">
            <a:extLst>
              <a:ext uri="{FF2B5EF4-FFF2-40B4-BE49-F238E27FC236}">
                <a16:creationId xmlns:a16="http://schemas.microsoft.com/office/drawing/2014/main" id="{CC0D7BB8-383A-B9BE-BAB6-0299ED01184A}"/>
              </a:ext>
            </a:extLst>
          </p:cNvPr>
          <p:cNvSpPr txBox="1"/>
          <p:nvPr/>
        </p:nvSpPr>
        <p:spPr>
          <a:xfrm>
            <a:off x="294005" y="2408960"/>
            <a:ext cx="252603" cy="369332"/>
          </a:xfrm>
          <a:prstGeom prst="rect">
            <a:avLst/>
          </a:prstGeom>
          <a:noFill/>
        </p:spPr>
        <p:txBody>
          <a:bodyPr wrap="none" rtlCol="0">
            <a:spAutoFit/>
          </a:bodyPr>
          <a:lstStyle/>
          <a:p>
            <a:r>
              <a:rPr lang="en-GB" dirty="0"/>
              <a:t>E</a:t>
            </a:r>
          </a:p>
        </p:txBody>
      </p:sp>
      <p:pic>
        <p:nvPicPr>
          <p:cNvPr id="11" name="Picture 10">
            <a:extLst>
              <a:ext uri="{FF2B5EF4-FFF2-40B4-BE49-F238E27FC236}">
                <a16:creationId xmlns:a16="http://schemas.microsoft.com/office/drawing/2014/main" id="{AC49D7EB-1769-F7A3-DB09-CC8E51876813}"/>
              </a:ext>
            </a:extLst>
          </p:cNvPr>
          <p:cNvPicPr>
            <a:picLocks noChangeAspect="1"/>
          </p:cNvPicPr>
          <p:nvPr/>
        </p:nvPicPr>
        <p:blipFill rotWithShape="1">
          <a:blip r:embed="rId5"/>
          <a:srcRect l="8806" t="33255" r="10706" b="33190"/>
          <a:stretch/>
        </p:blipFill>
        <p:spPr>
          <a:xfrm>
            <a:off x="4202674" y="133949"/>
            <a:ext cx="3786652" cy="2162674"/>
          </a:xfrm>
          <a:prstGeom prst="rect">
            <a:avLst/>
          </a:prstGeom>
        </p:spPr>
      </p:pic>
      <p:sp>
        <p:nvSpPr>
          <p:cNvPr id="12" name="TextBox 11">
            <a:extLst>
              <a:ext uri="{FF2B5EF4-FFF2-40B4-BE49-F238E27FC236}">
                <a16:creationId xmlns:a16="http://schemas.microsoft.com/office/drawing/2014/main" id="{C16A6F3D-041F-9A1C-2112-1B7A3B5E7BFE}"/>
              </a:ext>
            </a:extLst>
          </p:cNvPr>
          <p:cNvSpPr txBox="1"/>
          <p:nvPr/>
        </p:nvSpPr>
        <p:spPr>
          <a:xfrm>
            <a:off x="4362914" y="246286"/>
            <a:ext cx="297133" cy="369332"/>
          </a:xfrm>
          <a:prstGeom prst="rect">
            <a:avLst/>
          </a:prstGeom>
          <a:noFill/>
        </p:spPr>
        <p:txBody>
          <a:bodyPr wrap="none" rtlCol="0">
            <a:spAutoFit/>
          </a:bodyPr>
          <a:lstStyle/>
          <a:p>
            <a:r>
              <a:rPr lang="en-GB" dirty="0"/>
              <a:t>H</a:t>
            </a:r>
          </a:p>
        </p:txBody>
      </p:sp>
      <p:pic>
        <p:nvPicPr>
          <p:cNvPr id="13" name="Picture 12">
            <a:extLst>
              <a:ext uri="{FF2B5EF4-FFF2-40B4-BE49-F238E27FC236}">
                <a16:creationId xmlns:a16="http://schemas.microsoft.com/office/drawing/2014/main" id="{C6A4E018-7AFA-E1F8-FFAC-0EAF60A592E2}"/>
              </a:ext>
            </a:extLst>
          </p:cNvPr>
          <p:cNvPicPr>
            <a:picLocks noChangeAspect="1"/>
          </p:cNvPicPr>
          <p:nvPr/>
        </p:nvPicPr>
        <p:blipFill rotWithShape="1">
          <a:blip r:embed="rId6"/>
          <a:srcRect l="9151" t="32399" r="10450" b="32934"/>
          <a:stretch/>
        </p:blipFill>
        <p:spPr>
          <a:xfrm>
            <a:off x="4202674" y="2383207"/>
            <a:ext cx="3786653" cy="2162674"/>
          </a:xfrm>
          <a:prstGeom prst="rect">
            <a:avLst/>
          </a:prstGeom>
        </p:spPr>
      </p:pic>
      <p:sp>
        <p:nvSpPr>
          <p:cNvPr id="15" name="TextBox 14">
            <a:extLst>
              <a:ext uri="{FF2B5EF4-FFF2-40B4-BE49-F238E27FC236}">
                <a16:creationId xmlns:a16="http://schemas.microsoft.com/office/drawing/2014/main" id="{6B10C32B-4FF7-C892-F47E-E0C46A7D318C}"/>
              </a:ext>
            </a:extLst>
          </p:cNvPr>
          <p:cNvSpPr txBox="1"/>
          <p:nvPr/>
        </p:nvSpPr>
        <p:spPr>
          <a:xfrm>
            <a:off x="4362915" y="2408960"/>
            <a:ext cx="253953" cy="369332"/>
          </a:xfrm>
          <a:prstGeom prst="rect">
            <a:avLst/>
          </a:prstGeom>
          <a:noFill/>
        </p:spPr>
        <p:txBody>
          <a:bodyPr wrap="none" rtlCol="0">
            <a:spAutoFit/>
          </a:bodyPr>
          <a:lstStyle/>
          <a:p>
            <a:r>
              <a:rPr lang="en-GB" dirty="0"/>
              <a:t>P</a:t>
            </a:r>
          </a:p>
        </p:txBody>
      </p:sp>
      <p:pic>
        <p:nvPicPr>
          <p:cNvPr id="18" name="Picture 17">
            <a:extLst>
              <a:ext uri="{FF2B5EF4-FFF2-40B4-BE49-F238E27FC236}">
                <a16:creationId xmlns:a16="http://schemas.microsoft.com/office/drawing/2014/main" id="{CC4046FC-2F8B-626F-6B18-CE0A323B9473}"/>
              </a:ext>
            </a:extLst>
          </p:cNvPr>
          <p:cNvPicPr>
            <a:picLocks noChangeAspect="1"/>
          </p:cNvPicPr>
          <p:nvPr/>
        </p:nvPicPr>
        <p:blipFill rotWithShape="1">
          <a:blip r:embed="rId7"/>
          <a:srcRect l="8175" t="32666" r="11426" b="32933"/>
          <a:stretch/>
        </p:blipFill>
        <p:spPr>
          <a:xfrm>
            <a:off x="4202674" y="4632465"/>
            <a:ext cx="3786652" cy="2162676"/>
          </a:xfrm>
          <a:prstGeom prst="rect">
            <a:avLst/>
          </a:prstGeom>
        </p:spPr>
      </p:pic>
      <p:sp>
        <p:nvSpPr>
          <p:cNvPr id="19" name="TextBox 18">
            <a:extLst>
              <a:ext uri="{FF2B5EF4-FFF2-40B4-BE49-F238E27FC236}">
                <a16:creationId xmlns:a16="http://schemas.microsoft.com/office/drawing/2014/main" id="{1EDBD3BE-7F7E-89C5-1BDD-BE637D8B9CA9}"/>
              </a:ext>
            </a:extLst>
          </p:cNvPr>
          <p:cNvSpPr txBox="1"/>
          <p:nvPr/>
        </p:nvSpPr>
        <p:spPr>
          <a:xfrm>
            <a:off x="4343332" y="4692650"/>
            <a:ext cx="244507" cy="369332"/>
          </a:xfrm>
          <a:prstGeom prst="rect">
            <a:avLst/>
          </a:prstGeom>
          <a:noFill/>
        </p:spPr>
        <p:txBody>
          <a:bodyPr wrap="none" rtlCol="0">
            <a:spAutoFit/>
          </a:bodyPr>
          <a:lstStyle/>
          <a:p>
            <a:r>
              <a:rPr lang="en-GB" dirty="0"/>
              <a:t>S</a:t>
            </a:r>
          </a:p>
        </p:txBody>
      </p:sp>
      <p:pic>
        <p:nvPicPr>
          <p:cNvPr id="21" name="Picture 20">
            <a:extLst>
              <a:ext uri="{FF2B5EF4-FFF2-40B4-BE49-F238E27FC236}">
                <a16:creationId xmlns:a16="http://schemas.microsoft.com/office/drawing/2014/main" id="{75652CB9-3008-D9EA-C67A-1ACCC2B46849}"/>
              </a:ext>
            </a:extLst>
          </p:cNvPr>
          <p:cNvPicPr>
            <a:picLocks noChangeAspect="1"/>
          </p:cNvPicPr>
          <p:nvPr/>
        </p:nvPicPr>
        <p:blipFill rotWithShape="1">
          <a:blip r:embed="rId8"/>
          <a:srcRect l="9075" t="29281" r="10514" b="36132"/>
          <a:stretch/>
        </p:blipFill>
        <p:spPr>
          <a:xfrm>
            <a:off x="8261916" y="133949"/>
            <a:ext cx="3786653" cy="2162674"/>
          </a:xfrm>
          <a:prstGeom prst="rect">
            <a:avLst/>
          </a:prstGeom>
        </p:spPr>
      </p:pic>
      <p:sp>
        <p:nvSpPr>
          <p:cNvPr id="22" name="TextBox 21">
            <a:extLst>
              <a:ext uri="{FF2B5EF4-FFF2-40B4-BE49-F238E27FC236}">
                <a16:creationId xmlns:a16="http://schemas.microsoft.com/office/drawing/2014/main" id="{E1A1BB20-EB6E-38AB-8F17-8D03583EE8C3}"/>
              </a:ext>
            </a:extLst>
          </p:cNvPr>
          <p:cNvSpPr txBox="1"/>
          <p:nvPr/>
        </p:nvSpPr>
        <p:spPr>
          <a:xfrm>
            <a:off x="8344905" y="246286"/>
            <a:ext cx="357854" cy="369332"/>
          </a:xfrm>
          <a:prstGeom prst="rect">
            <a:avLst/>
          </a:prstGeom>
          <a:noFill/>
        </p:spPr>
        <p:txBody>
          <a:bodyPr wrap="none" rtlCol="0">
            <a:spAutoFit/>
          </a:bodyPr>
          <a:lstStyle/>
          <a:p>
            <a:r>
              <a:rPr lang="en-GB" dirty="0"/>
              <a:t>W</a:t>
            </a:r>
          </a:p>
        </p:txBody>
      </p:sp>
      <p:pic>
        <p:nvPicPr>
          <p:cNvPr id="24" name="Picture 23">
            <a:extLst>
              <a:ext uri="{FF2B5EF4-FFF2-40B4-BE49-F238E27FC236}">
                <a16:creationId xmlns:a16="http://schemas.microsoft.com/office/drawing/2014/main" id="{79E6E93D-4AF5-D7F0-6835-7263DA554614}"/>
              </a:ext>
            </a:extLst>
          </p:cNvPr>
          <p:cNvPicPr>
            <a:picLocks noChangeAspect="1"/>
          </p:cNvPicPr>
          <p:nvPr/>
        </p:nvPicPr>
        <p:blipFill rotWithShape="1">
          <a:blip r:embed="rId9"/>
          <a:srcRect l="9083" t="32444" r="10666" b="32741"/>
          <a:stretch/>
        </p:blipFill>
        <p:spPr>
          <a:xfrm>
            <a:off x="8261916" y="2383206"/>
            <a:ext cx="3786652" cy="2162674"/>
          </a:xfrm>
          <a:prstGeom prst="rect">
            <a:avLst/>
          </a:prstGeom>
        </p:spPr>
      </p:pic>
      <p:sp>
        <p:nvSpPr>
          <p:cNvPr id="25" name="TextBox 24">
            <a:extLst>
              <a:ext uri="{FF2B5EF4-FFF2-40B4-BE49-F238E27FC236}">
                <a16:creationId xmlns:a16="http://schemas.microsoft.com/office/drawing/2014/main" id="{9BB336D0-7EA1-65C8-5C2E-258B2CA592BE}"/>
              </a:ext>
            </a:extLst>
          </p:cNvPr>
          <p:cNvSpPr txBox="1"/>
          <p:nvPr/>
        </p:nvSpPr>
        <p:spPr>
          <a:xfrm>
            <a:off x="8344905" y="2408960"/>
            <a:ext cx="437468" cy="369332"/>
          </a:xfrm>
          <a:prstGeom prst="rect">
            <a:avLst/>
          </a:prstGeom>
          <a:noFill/>
        </p:spPr>
        <p:txBody>
          <a:bodyPr wrap="none" rtlCol="0">
            <a:spAutoFit/>
          </a:bodyPr>
          <a:lstStyle/>
          <a:p>
            <a:r>
              <a:rPr lang="en-GB" dirty="0"/>
              <a:t>GC</a:t>
            </a:r>
          </a:p>
        </p:txBody>
      </p:sp>
      <p:pic>
        <p:nvPicPr>
          <p:cNvPr id="26" name="Picture 25">
            <a:extLst>
              <a:ext uri="{FF2B5EF4-FFF2-40B4-BE49-F238E27FC236}">
                <a16:creationId xmlns:a16="http://schemas.microsoft.com/office/drawing/2014/main" id="{DEDD2B6E-14AB-C95B-D8EE-D2E78286FAEE}"/>
              </a:ext>
            </a:extLst>
          </p:cNvPr>
          <p:cNvPicPr>
            <a:picLocks noChangeAspect="1"/>
          </p:cNvPicPr>
          <p:nvPr/>
        </p:nvPicPr>
        <p:blipFill rotWithShape="1">
          <a:blip r:embed="rId10"/>
          <a:srcRect l="9000" t="32930" r="10572" b="32698"/>
          <a:stretch/>
        </p:blipFill>
        <p:spPr>
          <a:xfrm>
            <a:off x="8261915" y="4632463"/>
            <a:ext cx="3786653" cy="2162674"/>
          </a:xfrm>
          <a:prstGeom prst="rect">
            <a:avLst/>
          </a:prstGeom>
        </p:spPr>
      </p:pic>
      <p:sp>
        <p:nvSpPr>
          <p:cNvPr id="27" name="TextBox 26">
            <a:extLst>
              <a:ext uri="{FF2B5EF4-FFF2-40B4-BE49-F238E27FC236}">
                <a16:creationId xmlns:a16="http://schemas.microsoft.com/office/drawing/2014/main" id="{6ED0C398-E536-89D1-CF6E-F3016FF00CBD}"/>
              </a:ext>
            </a:extLst>
          </p:cNvPr>
          <p:cNvSpPr txBox="1"/>
          <p:nvPr/>
        </p:nvSpPr>
        <p:spPr>
          <a:xfrm>
            <a:off x="8305097" y="4692650"/>
            <a:ext cx="476600" cy="369332"/>
          </a:xfrm>
          <a:prstGeom prst="rect">
            <a:avLst/>
          </a:prstGeom>
          <a:noFill/>
        </p:spPr>
        <p:txBody>
          <a:bodyPr wrap="none" rtlCol="0">
            <a:spAutoFit/>
          </a:bodyPr>
          <a:lstStyle/>
          <a:p>
            <a:r>
              <a:rPr lang="en-GB" dirty="0"/>
              <a:t>ALL</a:t>
            </a:r>
          </a:p>
        </p:txBody>
      </p:sp>
    </p:spTree>
    <p:extLst>
      <p:ext uri="{BB962C8B-B14F-4D97-AF65-F5344CB8AC3E}">
        <p14:creationId xmlns:p14="http://schemas.microsoft.com/office/powerpoint/2010/main" val="219810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634696-AA91-CC73-10C0-C15CC578B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EF43E9B0-2F17-4E45-DEFB-A6F4FF6DFD5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9C049CB0-3DCC-07E0-31CA-0111D0582E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733079-006F-AF04-DF52-2D57F63735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BB83E046-8492-9FF4-CBE3-F5FA621D0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F562C8-7A90-7E67-B088-E050C3E81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E415E96B-1777-5A06-7D23-6F79C8D77928}"/>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9" name="Group 8">
            <a:extLst>
              <a:ext uri="{FF2B5EF4-FFF2-40B4-BE49-F238E27FC236}">
                <a16:creationId xmlns:a16="http://schemas.microsoft.com/office/drawing/2014/main" id="{CBCB52CF-E651-5159-4D18-A8B33930D4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9187C241-0F63-E26B-2D18-241AA867F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0B67FF3-CBC8-27EC-DFB7-14098ED8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AF3CBAF4-3B10-72A3-4D84-6D7B18D8CA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31156AAA-1663-8DAD-C95B-EC367F186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7A2DA7B6-C545-0583-C4AD-90A7D49B0C1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90BABECF-E081-5BF9-4D42-F6E136879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E7D825-ACE9-BFE7-55E4-AE41A9EA0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5DB35977-EE77-A242-8BF5-877B21A329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BFF1211B-6826-09F7-3265-739F94232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324D418-CC2A-91E2-45C1-382D446CD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98427EDB-54D5-C90A-1993-7BA3F199860A}"/>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1" name="Group 20">
            <a:extLst>
              <a:ext uri="{FF2B5EF4-FFF2-40B4-BE49-F238E27FC236}">
                <a16:creationId xmlns:a16="http://schemas.microsoft.com/office/drawing/2014/main" id="{E537E466-042E-946F-126E-2BB9F92700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C9954986-969B-0D9C-8682-2ABFBD650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7B93DF0-B50B-5478-2387-5FACB43F0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616CD503-2005-F52E-10DE-38B2611E3F6E}"/>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5" name="Picture 24">
            <a:extLst>
              <a:ext uri="{FF2B5EF4-FFF2-40B4-BE49-F238E27FC236}">
                <a16:creationId xmlns:a16="http://schemas.microsoft.com/office/drawing/2014/main" id="{DD7B368C-6F39-EAEC-40A3-B84154A5EB9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AFF3D5D-28EF-989C-F457-54742B11A5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7" name="Slide Number Placeholder 4">
            <a:extLst>
              <a:ext uri="{FF2B5EF4-FFF2-40B4-BE49-F238E27FC236}">
                <a16:creationId xmlns:a16="http://schemas.microsoft.com/office/drawing/2014/main" id="{B90A3D82-3A9D-48F7-A425-B6669B1A7A86}"/>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26</a:t>
            </a:fld>
            <a:endParaRPr lang="en-US" dirty="0"/>
          </a:p>
        </p:txBody>
      </p:sp>
      <p:sp>
        <p:nvSpPr>
          <p:cNvPr id="28" name="TextBox 27">
            <a:extLst>
              <a:ext uri="{FF2B5EF4-FFF2-40B4-BE49-F238E27FC236}">
                <a16:creationId xmlns:a16="http://schemas.microsoft.com/office/drawing/2014/main" id="{7868A4C3-299F-8EF1-40E4-8D81357BFAEC}"/>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1D18205F-00AE-65C0-D211-BE4F108D4C75}"/>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30" name="Picture 29">
            <a:extLst>
              <a:ext uri="{FF2B5EF4-FFF2-40B4-BE49-F238E27FC236}">
                <a16:creationId xmlns:a16="http://schemas.microsoft.com/office/drawing/2014/main" id="{FE977381-50F6-4C15-DC96-13E8251A22FD}"/>
              </a:ext>
            </a:extLst>
          </p:cNvPr>
          <p:cNvPicPr>
            <a:picLocks noChangeAspect="1"/>
          </p:cNvPicPr>
          <p:nvPr/>
        </p:nvPicPr>
        <p:blipFill rotWithShape="1">
          <a:blip r:embed="rId5"/>
          <a:srcRect l="9327" t="32846" r="10577" b="33297"/>
          <a:stretch/>
        </p:blipFill>
        <p:spPr>
          <a:xfrm>
            <a:off x="4612194" y="3808023"/>
            <a:ext cx="3476729" cy="1708414"/>
          </a:xfrm>
          <a:prstGeom prst="rect">
            <a:avLst/>
          </a:prstGeom>
        </p:spPr>
      </p:pic>
      <p:sp>
        <p:nvSpPr>
          <p:cNvPr id="31" name="TextBox 30">
            <a:extLst>
              <a:ext uri="{FF2B5EF4-FFF2-40B4-BE49-F238E27FC236}">
                <a16:creationId xmlns:a16="http://schemas.microsoft.com/office/drawing/2014/main" id="{E72D99B1-8313-CE86-33CD-92307100F07F}"/>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2" name="TextBox 31">
            <a:extLst>
              <a:ext uri="{FF2B5EF4-FFF2-40B4-BE49-F238E27FC236}">
                <a16:creationId xmlns:a16="http://schemas.microsoft.com/office/drawing/2014/main" id="{A623100F-A0ED-9019-47B1-DF43763F3E72}"/>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33" name="Arrow: Right 32">
            <a:extLst>
              <a:ext uri="{FF2B5EF4-FFF2-40B4-BE49-F238E27FC236}">
                <a16:creationId xmlns:a16="http://schemas.microsoft.com/office/drawing/2014/main" id="{CD0801AA-3827-CDF7-F13E-3944EF1657A8}"/>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E2F34435-B9C1-52DA-48C7-9D1FC67A3305}"/>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5" name="Arrow: Right 34">
            <a:extLst>
              <a:ext uri="{FF2B5EF4-FFF2-40B4-BE49-F238E27FC236}">
                <a16:creationId xmlns:a16="http://schemas.microsoft.com/office/drawing/2014/main" id="{0392496F-2501-0667-D874-F0CAD43BEEFE}"/>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92B74AD7-0C19-C15F-1A2A-6C9616103CB1}"/>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93594603-D692-1C2E-5DC0-DDA4C517F9B2}"/>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8" name="TextBox 37">
            <a:extLst>
              <a:ext uri="{FF2B5EF4-FFF2-40B4-BE49-F238E27FC236}">
                <a16:creationId xmlns:a16="http://schemas.microsoft.com/office/drawing/2014/main" id="{AA16D87E-94CD-6F44-6A05-8CFF474146BF}"/>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39" name="TextBox 38">
            <a:extLst>
              <a:ext uri="{FF2B5EF4-FFF2-40B4-BE49-F238E27FC236}">
                <a16:creationId xmlns:a16="http://schemas.microsoft.com/office/drawing/2014/main" id="{F01054AB-CB1B-0B28-DCE7-F1652F90137C}"/>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0" name="TextBox 39">
            <a:extLst>
              <a:ext uri="{FF2B5EF4-FFF2-40B4-BE49-F238E27FC236}">
                <a16:creationId xmlns:a16="http://schemas.microsoft.com/office/drawing/2014/main" id="{35CD8FD4-D9FD-BE8A-1A8F-C94CF2B3AD8F}"/>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41" name="Footer Placeholder 3">
            <a:extLst>
              <a:ext uri="{FF2B5EF4-FFF2-40B4-BE49-F238E27FC236}">
                <a16:creationId xmlns:a16="http://schemas.microsoft.com/office/drawing/2014/main" id="{54D5A9C8-49CD-5EE7-52C1-5D1A86CDBB43}"/>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grpSp>
        <p:nvGrpSpPr>
          <p:cNvPr id="42" name="Group 41">
            <a:extLst>
              <a:ext uri="{FF2B5EF4-FFF2-40B4-BE49-F238E27FC236}">
                <a16:creationId xmlns:a16="http://schemas.microsoft.com/office/drawing/2014/main" id="{B0C729C8-4A61-5310-3C20-CB2BF3B67BB5}"/>
              </a:ext>
            </a:extLst>
          </p:cNvPr>
          <p:cNvGrpSpPr/>
          <p:nvPr/>
        </p:nvGrpSpPr>
        <p:grpSpPr>
          <a:xfrm>
            <a:off x="8186940" y="0"/>
            <a:ext cx="4020450" cy="1794407"/>
            <a:chOff x="8186940" y="0"/>
            <a:chExt cx="4020450" cy="1794407"/>
          </a:xfrm>
        </p:grpSpPr>
        <p:sp>
          <p:nvSpPr>
            <p:cNvPr id="43" name="Thought Bubble: Cloud 42">
              <a:extLst>
                <a:ext uri="{FF2B5EF4-FFF2-40B4-BE49-F238E27FC236}">
                  <a16:creationId xmlns:a16="http://schemas.microsoft.com/office/drawing/2014/main" id="{71BF978E-7222-2A39-7AEC-FBEDE64E561D}"/>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44" name="Chart 43">
              <a:extLst>
                <a:ext uri="{FF2B5EF4-FFF2-40B4-BE49-F238E27FC236}">
                  <a16:creationId xmlns:a16="http://schemas.microsoft.com/office/drawing/2014/main" id="{F9C2F130-7E94-2C4D-BCE9-5016DFBBE6C9}"/>
                </a:ext>
              </a:extLst>
            </p:cNvPr>
            <p:cNvGraphicFramePr>
              <a:graphicFrameLocks/>
            </p:cNvGraphicFramePr>
            <p:nvPr>
              <p:extLst>
                <p:ext uri="{D42A27DB-BD31-4B8C-83A1-F6EECF244321}">
                  <p14:modId xmlns:p14="http://schemas.microsoft.com/office/powerpoint/2010/main" val="1466426938"/>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443FF554-D851-93A9-1981-C32D532CB424}"/>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Tree>
    <p:extLst>
      <p:ext uri="{BB962C8B-B14F-4D97-AF65-F5344CB8AC3E}">
        <p14:creationId xmlns:p14="http://schemas.microsoft.com/office/powerpoint/2010/main" val="17556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296E07-1094-5AED-F061-DA038946F5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6E3A382-BEBC-FFDF-007B-A803C520E7E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29272B99-6C77-3FB1-5676-ED97E4FA17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7536DC4-4336-141B-BFE4-8906988EE7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47858DEB-A362-8FA1-A872-A54BE6BF6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DB46B12-F23F-8218-81ED-E960D1BC4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A51A8D67-B808-22CA-C0B8-E0BB8BD9213F}"/>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9" name="Group 8">
            <a:extLst>
              <a:ext uri="{FF2B5EF4-FFF2-40B4-BE49-F238E27FC236}">
                <a16:creationId xmlns:a16="http://schemas.microsoft.com/office/drawing/2014/main" id="{2ED0B646-1031-B593-009D-3AB06754DA7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C2FA6568-8A03-52B6-9C50-43F0EF398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99390F-E6D6-1430-0A38-4ACFC2D6C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635150C1-E177-A567-EE1B-9812AD79B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58A69C47-B7BD-F13F-6242-8694FF163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EB26CDA-AC73-E9A0-6CCE-E0BA95891FF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6A2682E9-47BE-578A-8F98-43C77F001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4488B3F-3602-345C-C0F6-DE6E7C269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9FE9904-80C8-D15C-3763-7B4ECBDF78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6D0F534B-51F8-3F7B-8D6C-7405B10BD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78CA419-4CB0-C9C3-A868-0F4EB4939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30EC8E9F-2C20-CB70-105E-59E8F99B0B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1" name="Rectangle 20">
              <a:extLst>
                <a:ext uri="{FF2B5EF4-FFF2-40B4-BE49-F238E27FC236}">
                  <a16:creationId xmlns:a16="http://schemas.microsoft.com/office/drawing/2014/main" id="{CFF3C9E9-72DF-86CE-61FF-5D2FB7A48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F17098B-5739-E5DA-0DCB-79DC9C8E2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3" name="Picture 22">
            <a:extLst>
              <a:ext uri="{FF2B5EF4-FFF2-40B4-BE49-F238E27FC236}">
                <a16:creationId xmlns:a16="http://schemas.microsoft.com/office/drawing/2014/main" id="{FEFE4D10-E6EB-1EAD-2051-824B7FBAEDA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E2B659F3-1A59-657D-0EDD-5A0A488A55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61A8A9D3-80C1-CC5C-F0DD-7B5C9C7A4D74}"/>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27</a:t>
            </a:fld>
            <a:endParaRPr lang="en-US" dirty="0"/>
          </a:p>
        </p:txBody>
      </p:sp>
      <p:pic>
        <p:nvPicPr>
          <p:cNvPr id="26" name="Picture 25">
            <a:extLst>
              <a:ext uri="{FF2B5EF4-FFF2-40B4-BE49-F238E27FC236}">
                <a16:creationId xmlns:a16="http://schemas.microsoft.com/office/drawing/2014/main" id="{80A6AD57-8F67-9F8E-6DCB-ADFB361BD5BD}"/>
              </a:ext>
            </a:extLst>
          </p:cNvPr>
          <p:cNvPicPr>
            <a:picLocks noChangeAspect="1"/>
          </p:cNvPicPr>
          <p:nvPr/>
        </p:nvPicPr>
        <p:blipFill rotWithShape="1">
          <a:blip r:embed="rId3"/>
          <a:srcRect l="9327" t="32846" r="10577" b="33297"/>
          <a:stretch/>
        </p:blipFill>
        <p:spPr>
          <a:xfrm>
            <a:off x="751998" y="569670"/>
            <a:ext cx="3476729" cy="1708414"/>
          </a:xfrm>
          <a:prstGeom prst="rect">
            <a:avLst/>
          </a:prstGeom>
        </p:spPr>
      </p:pic>
      <p:sp>
        <p:nvSpPr>
          <p:cNvPr id="27" name="TextBox 26">
            <a:extLst>
              <a:ext uri="{FF2B5EF4-FFF2-40B4-BE49-F238E27FC236}">
                <a16:creationId xmlns:a16="http://schemas.microsoft.com/office/drawing/2014/main" id="{D47C654C-60C2-431D-21E1-1DB835A62539}"/>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graphicFrame>
        <p:nvGraphicFramePr>
          <p:cNvPr id="28" name="Table 27">
            <a:extLst>
              <a:ext uri="{FF2B5EF4-FFF2-40B4-BE49-F238E27FC236}">
                <a16:creationId xmlns:a16="http://schemas.microsoft.com/office/drawing/2014/main" id="{D16D0131-B48E-47CE-32F0-D3D6C540991B}"/>
              </a:ext>
            </a:extLst>
          </p:cNvPr>
          <p:cNvGraphicFramePr>
            <a:graphicFrameLocks noGrp="1"/>
          </p:cNvGraphicFramePr>
          <p:nvPr>
            <p:extLst>
              <p:ext uri="{D42A27DB-BD31-4B8C-83A1-F6EECF244321}">
                <p14:modId xmlns:p14="http://schemas.microsoft.com/office/powerpoint/2010/main" val="3836882828"/>
              </p:ext>
            </p:extLst>
          </p:nvPr>
        </p:nvGraphicFramePr>
        <p:xfrm>
          <a:off x="4651988" y="569670"/>
          <a:ext cx="3435214" cy="2859327"/>
        </p:xfrm>
        <a:graphic>
          <a:graphicData uri="http://schemas.openxmlformats.org/drawingml/2006/table">
            <a:tbl>
              <a:tblPr>
                <a:tableStyleId>{B301B821-A1FF-4177-AEE7-76D212191A09}</a:tableStyleId>
              </a:tblPr>
              <a:tblGrid>
                <a:gridCol w="1123668">
                  <a:extLst>
                    <a:ext uri="{9D8B030D-6E8A-4147-A177-3AD203B41FA5}">
                      <a16:colId xmlns:a16="http://schemas.microsoft.com/office/drawing/2014/main" val="971014645"/>
                    </a:ext>
                  </a:extLst>
                </a:gridCol>
                <a:gridCol w="786568">
                  <a:extLst>
                    <a:ext uri="{9D8B030D-6E8A-4147-A177-3AD203B41FA5}">
                      <a16:colId xmlns:a16="http://schemas.microsoft.com/office/drawing/2014/main" val="3984073459"/>
                    </a:ext>
                  </a:extLst>
                </a:gridCol>
                <a:gridCol w="762489">
                  <a:extLst>
                    <a:ext uri="{9D8B030D-6E8A-4147-A177-3AD203B41FA5}">
                      <a16:colId xmlns:a16="http://schemas.microsoft.com/office/drawing/2014/main" val="1308485106"/>
                    </a:ext>
                  </a:extLst>
                </a:gridCol>
                <a:gridCol w="762489">
                  <a:extLst>
                    <a:ext uri="{9D8B030D-6E8A-4147-A177-3AD203B41FA5}">
                      <a16:colId xmlns:a16="http://schemas.microsoft.com/office/drawing/2014/main" val="503519155"/>
                    </a:ext>
                  </a:extLst>
                </a:gridCol>
              </a:tblGrid>
              <a:tr h="271456">
                <a:tc>
                  <a:txBody>
                    <a:bodyPr/>
                    <a:lstStyle/>
                    <a:p>
                      <a:pPr algn="l" fontAlgn="b"/>
                      <a:r>
                        <a:rPr lang="en-GB" sz="1000" u="none" strike="noStrike" dirty="0">
                          <a:effectLst/>
                        </a:rPr>
                        <a:t> Per year</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extLst>
                  <a:ext uri="{0D108BD9-81ED-4DB2-BD59-A6C34878D82A}">
                    <a16:rowId xmlns:a16="http://schemas.microsoft.com/office/drawing/2014/main" val="537238578"/>
                  </a:ext>
                </a:extLst>
              </a:tr>
              <a:tr h="235261">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£4,476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£5,249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£5,951</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261">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£4,928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£5,820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£6,406</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261">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£6,773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£7,663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£8,747</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261">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£7,095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£8,174</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£9,592</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261">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£9,399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£12,376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£14,040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261">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£11,765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£15,483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£17,563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261">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£12,012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£17,433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£21,580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261">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£11,232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£15,145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£21,749</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261">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£13,429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£18,356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£24,843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261">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£13,819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£21,190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£24,245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261">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£16,705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£23,868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£26,975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29" name="TextBox 28">
            <a:extLst>
              <a:ext uri="{FF2B5EF4-FFF2-40B4-BE49-F238E27FC236}">
                <a16:creationId xmlns:a16="http://schemas.microsoft.com/office/drawing/2014/main" id="{586763B9-1F79-B9BD-BEFB-64110D78F130}"/>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graphicFrame>
        <p:nvGraphicFramePr>
          <p:cNvPr id="30" name="Table 29">
            <a:extLst>
              <a:ext uri="{FF2B5EF4-FFF2-40B4-BE49-F238E27FC236}">
                <a16:creationId xmlns:a16="http://schemas.microsoft.com/office/drawing/2014/main" id="{ED2CB499-38C2-A132-C9DE-2C4A31CE989F}"/>
              </a:ext>
            </a:extLst>
          </p:cNvPr>
          <p:cNvGraphicFramePr>
            <a:graphicFrameLocks noGrp="1"/>
          </p:cNvGraphicFramePr>
          <p:nvPr>
            <p:extLst>
              <p:ext uri="{D42A27DB-BD31-4B8C-83A1-F6EECF244321}">
                <p14:modId xmlns:p14="http://schemas.microsoft.com/office/powerpoint/2010/main" val="343846860"/>
              </p:ext>
            </p:extLst>
          </p:nvPr>
        </p:nvGraphicFramePr>
        <p:xfrm>
          <a:off x="745492" y="2658071"/>
          <a:ext cx="3474939" cy="2788478"/>
        </p:xfrm>
        <a:graphic>
          <a:graphicData uri="http://schemas.openxmlformats.org/drawingml/2006/table">
            <a:tbl>
              <a:tblPr>
                <a:tableStyleId>{1FECB4D8-DB02-4DC6-A0A2-4F2EBAE1DC90}</a:tableStyleId>
              </a:tblPr>
              <a:tblGrid>
                <a:gridCol w="1144686">
                  <a:extLst>
                    <a:ext uri="{9D8B030D-6E8A-4147-A177-3AD203B41FA5}">
                      <a16:colId xmlns:a16="http://schemas.microsoft.com/office/drawing/2014/main" val="971014645"/>
                    </a:ext>
                  </a:extLst>
                </a:gridCol>
                <a:gridCol w="776751">
                  <a:extLst>
                    <a:ext uri="{9D8B030D-6E8A-4147-A177-3AD203B41FA5}">
                      <a16:colId xmlns:a16="http://schemas.microsoft.com/office/drawing/2014/main" val="86044021"/>
                    </a:ext>
                  </a:extLst>
                </a:gridCol>
                <a:gridCol w="776751">
                  <a:extLst>
                    <a:ext uri="{9D8B030D-6E8A-4147-A177-3AD203B41FA5}">
                      <a16:colId xmlns:a16="http://schemas.microsoft.com/office/drawing/2014/main" val="111241238"/>
                    </a:ext>
                  </a:extLst>
                </a:gridCol>
                <a:gridCol w="776751">
                  <a:extLst>
                    <a:ext uri="{9D8B030D-6E8A-4147-A177-3AD203B41FA5}">
                      <a16:colId xmlns:a16="http://schemas.microsoft.com/office/drawing/2014/main" val="303326333"/>
                    </a:ext>
                  </a:extLst>
                </a:gridCol>
              </a:tblGrid>
              <a:tr h="203126">
                <a:tc>
                  <a:txBody>
                    <a:bodyPr/>
                    <a:lstStyle/>
                    <a:p>
                      <a:pPr algn="l" fontAlgn="b"/>
                      <a:r>
                        <a:rPr lang="en-GB" sz="1000" u="none" strike="noStrike" dirty="0">
                          <a:effectLst/>
                        </a:rPr>
                        <a:t>Per year x 3.5</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extLst>
                  <a:ext uri="{0D108BD9-81ED-4DB2-BD59-A6C34878D82A}">
                    <a16:rowId xmlns:a16="http://schemas.microsoft.com/office/drawing/2014/main" val="537238578"/>
                  </a:ext>
                </a:extLst>
              </a:tr>
              <a:tr h="235032">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£15,665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£ 18,371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£20,830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032">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£17,246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£20,369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£22,422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032">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£23,706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£26,821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£30,616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032">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£24,834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£28,610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£33,574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032">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£32,897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£43,316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£49,140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032">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£41,178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£54,191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£61,471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032">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£42,042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£61,016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£75,530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032">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£39,312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£53,008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£76,122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032">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£47,002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£64,246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£86,951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032">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£48,367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£74,165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£84,858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032">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£58,468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£83,538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£94,413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31" name="TextBox 30">
            <a:extLst>
              <a:ext uri="{FF2B5EF4-FFF2-40B4-BE49-F238E27FC236}">
                <a16:creationId xmlns:a16="http://schemas.microsoft.com/office/drawing/2014/main" id="{13D5D0CE-3B2B-4793-3523-023F55DBDB47}"/>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32" name="Picture 31">
            <a:extLst>
              <a:ext uri="{FF2B5EF4-FFF2-40B4-BE49-F238E27FC236}">
                <a16:creationId xmlns:a16="http://schemas.microsoft.com/office/drawing/2014/main" id="{B3BCC191-339F-8024-2580-58F7D551CBA3}"/>
              </a:ext>
            </a:extLst>
          </p:cNvPr>
          <p:cNvPicPr>
            <a:picLocks noChangeAspect="1"/>
          </p:cNvPicPr>
          <p:nvPr/>
        </p:nvPicPr>
        <p:blipFill rotWithShape="1">
          <a:blip r:embed="rId4"/>
          <a:srcRect l="8324" t="32846" r="17747" b="13641"/>
          <a:stretch/>
        </p:blipFill>
        <p:spPr>
          <a:xfrm>
            <a:off x="4544547" y="3768132"/>
            <a:ext cx="3610310" cy="1793629"/>
          </a:xfrm>
          <a:prstGeom prst="rect">
            <a:avLst/>
          </a:prstGeom>
        </p:spPr>
      </p:pic>
      <p:sp>
        <p:nvSpPr>
          <p:cNvPr id="33" name="TextBox 32">
            <a:extLst>
              <a:ext uri="{FF2B5EF4-FFF2-40B4-BE49-F238E27FC236}">
                <a16:creationId xmlns:a16="http://schemas.microsoft.com/office/drawing/2014/main" id="{C3EAD40C-171A-624D-1170-A23E40104580}"/>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80543656-4CE8-EA75-A21A-4BAF49F31ED0}"/>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sp>
        <p:nvSpPr>
          <p:cNvPr id="35" name="Arrow: Right 34">
            <a:extLst>
              <a:ext uri="{FF2B5EF4-FFF2-40B4-BE49-F238E27FC236}">
                <a16:creationId xmlns:a16="http://schemas.microsoft.com/office/drawing/2014/main" id="{D6822270-9E1A-2166-3024-FC6777B28B99}"/>
              </a:ext>
            </a:extLst>
          </p:cNvPr>
          <p:cNvSpPr/>
          <p:nvPr/>
        </p:nvSpPr>
        <p:spPr>
          <a:xfrm>
            <a:off x="4220432" y="735944"/>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D7A031C4-342D-C8C3-AAE9-A09E3930C887}"/>
              </a:ext>
            </a:extLst>
          </p:cNvPr>
          <p:cNvSpPr/>
          <p:nvPr/>
        </p:nvSpPr>
        <p:spPr>
          <a:xfrm rot="10800000">
            <a:off x="4062222"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9FF734FD-7F22-1E67-0BD9-99C15A7E1E13}"/>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BBC03312-B995-8D71-894A-991CF4A5256D}"/>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91464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138591" y="89646"/>
            <a:ext cx="11914815" cy="905436"/>
          </a:xfrm>
        </p:spPr>
        <p:txBody>
          <a:bodyPr vert="horz" lIns="91440" tIns="45720" rIns="91440" bIns="45720" rtlCol="0" anchor="ctr">
            <a:noAutofit/>
          </a:bodyPr>
          <a:lstStyle/>
          <a:p>
            <a:pPr algn="ctr"/>
            <a:r>
              <a:rPr lang="en-GB" sz="3600" dirty="0"/>
              <a:t>MINIMUM Income needed IF housing TAKES UP 35%: SUMMARY by district</a:t>
            </a:r>
            <a:endParaRPr lang="en-US" sz="3600" dirty="0"/>
          </a:p>
        </p:txBody>
      </p:sp>
      <p:sp>
        <p:nvSpPr>
          <p:cNvPr id="10" name="TextBox 9">
            <a:extLst>
              <a:ext uri="{FF2B5EF4-FFF2-40B4-BE49-F238E27FC236}">
                <a16:creationId xmlns:a16="http://schemas.microsoft.com/office/drawing/2014/main" id="{E4191298-2BC8-4CA1-AD5F-A91610F19433}"/>
              </a:ext>
            </a:extLst>
          </p:cNvPr>
          <p:cNvSpPr txBox="1"/>
          <p:nvPr/>
        </p:nvSpPr>
        <p:spPr>
          <a:xfrm>
            <a:off x="94603" y="6101698"/>
            <a:ext cx="11958805" cy="523220"/>
          </a:xfrm>
          <a:prstGeom prst="rect">
            <a:avLst/>
          </a:prstGeom>
          <a:noFill/>
        </p:spPr>
        <p:txBody>
          <a:bodyPr wrap="square" rtlCol="0">
            <a:spAutoFit/>
          </a:bodyPr>
          <a:lstStyle/>
          <a:p>
            <a:pPr algn="ctr"/>
            <a:r>
              <a:rPr lang="en-GB" sz="1400" dirty="0">
                <a:solidFill>
                  <a:schemeClr val="bg1"/>
                </a:solidFill>
              </a:rPr>
              <a:t>Apply a % of income it is reasonable to spend on housing in this district: standard % is 35% and also apply the % identified in GLHearn’s report (which varies from district to district). “Place” each box, representing 1 2 and 3 beds, in line with the diamond-o-gram, to indicate the income needed for each</a:t>
            </a:r>
          </a:p>
        </p:txBody>
      </p:sp>
      <p:sp>
        <p:nvSpPr>
          <p:cNvPr id="5" name="Footer Placeholder 3">
            <a:extLst>
              <a:ext uri="{FF2B5EF4-FFF2-40B4-BE49-F238E27FC236}">
                <a16:creationId xmlns:a16="http://schemas.microsoft.com/office/drawing/2014/main" id="{FF54D2CA-2228-4661-BFCB-F3B04A52F919}"/>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7" name="Slide Number Placeholder 4">
            <a:extLst>
              <a:ext uri="{FF2B5EF4-FFF2-40B4-BE49-F238E27FC236}">
                <a16:creationId xmlns:a16="http://schemas.microsoft.com/office/drawing/2014/main" id="{AFF91A5E-C13F-47DB-B7B7-793A9EFC8F4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28</a:t>
            </a:fld>
            <a:endParaRPr lang="en-US" dirty="0">
              <a:solidFill>
                <a:schemeClr val="bg1"/>
              </a:solidFill>
            </a:endParaRPr>
          </a:p>
        </p:txBody>
      </p:sp>
      <p:pic>
        <p:nvPicPr>
          <p:cNvPr id="4" name="Picture 3">
            <a:extLst>
              <a:ext uri="{FF2B5EF4-FFF2-40B4-BE49-F238E27FC236}">
                <a16:creationId xmlns:a16="http://schemas.microsoft.com/office/drawing/2014/main" id="{F09CC92B-D0DC-107D-7485-6DF80B20F1DA}"/>
              </a:ext>
            </a:extLst>
          </p:cNvPr>
          <p:cNvPicPr>
            <a:picLocks noChangeAspect="1"/>
          </p:cNvPicPr>
          <p:nvPr/>
        </p:nvPicPr>
        <p:blipFill rotWithShape="1">
          <a:blip r:embed="rId2"/>
          <a:srcRect l="9176" t="33098" r="10529" b="12314"/>
          <a:stretch/>
        </p:blipFill>
        <p:spPr>
          <a:xfrm>
            <a:off x="138591" y="1226370"/>
            <a:ext cx="11914815" cy="4711850"/>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85068B-7FA4-64B9-DD34-8A8A9950FBE0}"/>
              </a:ext>
            </a:extLst>
          </p:cNvPr>
          <p:cNvPicPr>
            <a:picLocks noChangeAspect="1"/>
          </p:cNvPicPr>
          <p:nvPr/>
        </p:nvPicPr>
        <p:blipFill rotWithShape="1">
          <a:blip r:embed="rId2"/>
          <a:srcRect l="9000" t="32627" r="10518" b="6313"/>
          <a:stretch/>
        </p:blipFill>
        <p:spPr>
          <a:xfrm>
            <a:off x="139408" y="809232"/>
            <a:ext cx="11865798" cy="5184262"/>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1" y="0"/>
            <a:ext cx="10909640" cy="878541"/>
          </a:xfrm>
        </p:spPr>
        <p:txBody>
          <a:bodyPr vert="horz" lIns="91440" tIns="45720" rIns="91440" bIns="45720" rtlCol="0" anchor="ctr">
            <a:normAutofit/>
          </a:bodyPr>
          <a:lstStyle/>
          <a:p>
            <a:pPr algn="ctr"/>
            <a:r>
              <a:rPr lang="en-GB" sz="3600" dirty="0"/>
              <a:t>Income needed for different tenures</a:t>
            </a:r>
            <a:endParaRPr lang="en-US" sz="3600" dirty="0"/>
          </a:p>
        </p:txBody>
      </p:sp>
      <p:sp>
        <p:nvSpPr>
          <p:cNvPr id="4" name="Footer Placeholder 3">
            <a:extLst>
              <a:ext uri="{FF2B5EF4-FFF2-40B4-BE49-F238E27FC236}">
                <a16:creationId xmlns:a16="http://schemas.microsoft.com/office/drawing/2014/main" id="{EA652FE5-AC6D-4DD6-BF1D-0F670023D905}"/>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6" name="Slide Number Placeholder 4">
            <a:extLst>
              <a:ext uri="{FF2B5EF4-FFF2-40B4-BE49-F238E27FC236}">
                <a16:creationId xmlns:a16="http://schemas.microsoft.com/office/drawing/2014/main" id="{932AEE99-3BC5-43EB-8CBA-9174C85DD60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29</a:t>
            </a:fld>
            <a:endParaRPr lang="en-US" dirty="0">
              <a:solidFill>
                <a:schemeClr val="bg1"/>
              </a:solidFill>
            </a:endParaRPr>
          </a:p>
        </p:txBody>
      </p:sp>
      <p:sp>
        <p:nvSpPr>
          <p:cNvPr id="3" name="Callout: Line 2">
            <a:extLst>
              <a:ext uri="{FF2B5EF4-FFF2-40B4-BE49-F238E27FC236}">
                <a16:creationId xmlns:a16="http://schemas.microsoft.com/office/drawing/2014/main" id="{CB4CB307-79B5-9563-67DD-BDE7086A1ACB}"/>
              </a:ext>
            </a:extLst>
          </p:cNvPr>
          <p:cNvSpPr/>
          <p:nvPr/>
        </p:nvSpPr>
        <p:spPr>
          <a:xfrm>
            <a:off x="9227210" y="4236942"/>
            <a:ext cx="2733367" cy="954107"/>
          </a:xfrm>
          <a:prstGeom prst="borderCallout1">
            <a:avLst>
              <a:gd name="adj1" fmla="val 52855"/>
              <a:gd name="adj2" fmla="val -3264"/>
              <a:gd name="adj3" fmla="val 58267"/>
              <a:gd name="adj4" fmla="val -48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Smaller private rented homes can require higher incomes than resales and Homebuy. Also quite a wide range of costs</a:t>
            </a:r>
          </a:p>
        </p:txBody>
      </p:sp>
      <p:sp>
        <p:nvSpPr>
          <p:cNvPr id="7" name="Callout: Line 6">
            <a:extLst>
              <a:ext uri="{FF2B5EF4-FFF2-40B4-BE49-F238E27FC236}">
                <a16:creationId xmlns:a16="http://schemas.microsoft.com/office/drawing/2014/main" id="{BF8E0D5C-E6EA-EC8E-3F93-3C9F071D968A}"/>
              </a:ext>
            </a:extLst>
          </p:cNvPr>
          <p:cNvSpPr/>
          <p:nvPr/>
        </p:nvSpPr>
        <p:spPr>
          <a:xfrm>
            <a:off x="139408" y="4821717"/>
            <a:ext cx="2291820" cy="1384995"/>
          </a:xfrm>
          <a:prstGeom prst="borderCallout1">
            <a:avLst>
              <a:gd name="adj1" fmla="val 53360"/>
              <a:gd name="adj2" fmla="val 100295"/>
              <a:gd name="adj3" fmla="val 30517"/>
              <a:gd name="adj4" fmla="val 16299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 wide range of incomes are covered by home ownership &amp; Homebuy, reaching well into the highest 25% of households by income particularly for larger homes</a:t>
            </a:r>
          </a:p>
        </p:txBody>
      </p:sp>
      <p:sp>
        <p:nvSpPr>
          <p:cNvPr id="8" name="Callout: Line 7">
            <a:extLst>
              <a:ext uri="{FF2B5EF4-FFF2-40B4-BE49-F238E27FC236}">
                <a16:creationId xmlns:a16="http://schemas.microsoft.com/office/drawing/2014/main" id="{F2A9055A-1B97-05DE-B9C5-3501197D673E}"/>
              </a:ext>
            </a:extLst>
          </p:cNvPr>
          <p:cNvSpPr/>
          <p:nvPr/>
        </p:nvSpPr>
        <p:spPr>
          <a:xfrm>
            <a:off x="9056914" y="3185176"/>
            <a:ext cx="2903663" cy="954107"/>
          </a:xfrm>
          <a:prstGeom prst="borderCallout1">
            <a:avLst>
              <a:gd name="adj1" fmla="val 52855"/>
              <a:gd name="adj2" fmla="val -3264"/>
              <a:gd name="adj3" fmla="val 85558"/>
              <a:gd name="adj4" fmla="val -140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Smaller affordable and social rented is an option for lower income households; but 3+ beds need higher incomes particularly affordable rent</a:t>
            </a:r>
          </a:p>
        </p:txBody>
      </p:sp>
      <p:sp>
        <p:nvSpPr>
          <p:cNvPr id="9" name="Callout: Line 8">
            <a:extLst>
              <a:ext uri="{FF2B5EF4-FFF2-40B4-BE49-F238E27FC236}">
                <a16:creationId xmlns:a16="http://schemas.microsoft.com/office/drawing/2014/main" id="{222106CD-4AB2-850E-B09B-6DB0A2E6A737}"/>
              </a:ext>
            </a:extLst>
          </p:cNvPr>
          <p:cNvSpPr/>
          <p:nvPr/>
        </p:nvSpPr>
        <p:spPr>
          <a:xfrm>
            <a:off x="6810338" y="6115627"/>
            <a:ext cx="4055306" cy="523220"/>
          </a:xfrm>
          <a:prstGeom prst="borderCallout1">
            <a:avLst>
              <a:gd name="adj1" fmla="val 61877"/>
              <a:gd name="adj2" fmla="val -1344"/>
              <a:gd name="adj3" fmla="val -64525"/>
              <a:gd name="adj4" fmla="val -886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can  start fairly low, but requires the highest incomes for 3+ beds</a:t>
            </a:r>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188EB-B0C7-BD28-732B-C62B84F9D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D887EE1-F803-788D-5E99-B4B2C23FA97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 name="Straight Connector 5">
            <a:extLst>
              <a:ext uri="{FF2B5EF4-FFF2-40B4-BE49-F238E27FC236}">
                <a16:creationId xmlns:a16="http://schemas.microsoft.com/office/drawing/2014/main" id="{0AFF3D2A-D932-7ABA-3EE2-EC4E7F40BF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AC9779-8E89-8A68-7796-50977E2A4F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EC3A2793-CF3E-8A03-2F0A-3A84B1C5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99DAEF-EB83-0F49-5A96-57FA2FE2D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a:extLst>
              <a:ext uri="{FF2B5EF4-FFF2-40B4-BE49-F238E27FC236}">
                <a16:creationId xmlns:a16="http://schemas.microsoft.com/office/drawing/2014/main" id="{601B9DDF-DD2F-1790-E37D-AD657B0BA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4C20B8-B9DE-FBFB-EFA4-EAF889C41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0A252D-FC3D-3B3C-FC46-ACCBF4C0B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52E77EE-EF94-8D84-8CB9-9CF96E559B72}"/>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4" name="Text Placeholder 2">
            <a:extLst>
              <a:ext uri="{FF2B5EF4-FFF2-40B4-BE49-F238E27FC236}">
                <a16:creationId xmlns:a16="http://schemas.microsoft.com/office/drawing/2014/main" id="{3D0FF922-3F51-1AC7-4CEE-09DEBD461E86}"/>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5" name="Picture 14">
            <a:extLst>
              <a:ext uri="{FF2B5EF4-FFF2-40B4-BE49-F238E27FC236}">
                <a16:creationId xmlns:a16="http://schemas.microsoft.com/office/drawing/2014/main" id="{8F3D0688-8CFF-70AD-140D-B8EB92C6D7B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037FAC93-48ED-B5BD-6249-85D8097579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68232BAF-BE58-93E3-AAA7-3B472FBC26D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a:t>
            </a:fld>
            <a:endParaRPr lang="en-US" dirty="0">
              <a:solidFill>
                <a:schemeClr val="bg1"/>
              </a:solidFill>
            </a:endParaRPr>
          </a:p>
        </p:txBody>
      </p:sp>
      <p:sp>
        <p:nvSpPr>
          <p:cNvPr id="2" name="Footer Placeholder 3">
            <a:extLst>
              <a:ext uri="{FF2B5EF4-FFF2-40B4-BE49-F238E27FC236}">
                <a16:creationId xmlns:a16="http://schemas.microsoft.com/office/drawing/2014/main" id="{9B6B0079-EC8D-17D6-57D4-60714DFA091A}"/>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1347615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A4130D-A992-291F-D8DD-82CC013919F8}"/>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5" name="Rectangle 4">
            <a:extLst>
              <a:ext uri="{FF2B5EF4-FFF2-40B4-BE49-F238E27FC236}">
                <a16:creationId xmlns:a16="http://schemas.microsoft.com/office/drawing/2014/main" id="{0A4CD585-7310-2F2B-E24E-6BBB4F59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25B878CB-E655-7519-85D1-6AA35084510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 name="Straight Connector 6">
            <a:extLst>
              <a:ext uri="{FF2B5EF4-FFF2-40B4-BE49-F238E27FC236}">
                <a16:creationId xmlns:a16="http://schemas.microsoft.com/office/drawing/2014/main" id="{FBA3612B-77D4-5D59-22FF-FB05A61514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EE8729-F260-A045-A302-96E0EF0E5D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 name="Rectangle 8">
            <a:extLst>
              <a:ext uri="{FF2B5EF4-FFF2-40B4-BE49-F238E27FC236}">
                <a16:creationId xmlns:a16="http://schemas.microsoft.com/office/drawing/2014/main" id="{4A526498-470E-4846-F5C9-06BB77203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A3E7DBA-E95C-35B2-2C38-E6C80DDDB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a:extLst>
              <a:ext uri="{FF2B5EF4-FFF2-40B4-BE49-F238E27FC236}">
                <a16:creationId xmlns:a16="http://schemas.microsoft.com/office/drawing/2014/main" id="{9989874D-4FFF-5341-C4DE-40892866A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B0FB6EF-565F-CCBD-026A-23D2010CE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6A06C66-33DE-1B75-E283-54E2BAD15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2B3B21A6-F9EB-9ED5-EDAC-E714D5877751}"/>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5" name="Text Placeholder 2">
            <a:extLst>
              <a:ext uri="{FF2B5EF4-FFF2-40B4-BE49-F238E27FC236}">
                <a16:creationId xmlns:a16="http://schemas.microsoft.com/office/drawing/2014/main" id="{BEAC6BEB-99ED-5CAE-E229-4771CB410FD6}"/>
              </a:ext>
            </a:extLst>
          </p:cNvPr>
          <p:cNvSpPr txBox="1">
            <a:spLocks/>
          </p:cNvSpPr>
          <p:nvPr/>
        </p:nvSpPr>
        <p:spPr>
          <a:xfrm>
            <a:off x="1535372" y="3329458"/>
            <a:ext cx="9120954" cy="1695388"/>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pic>
        <p:nvPicPr>
          <p:cNvPr id="16" name="Picture 15">
            <a:extLst>
              <a:ext uri="{FF2B5EF4-FFF2-40B4-BE49-F238E27FC236}">
                <a16:creationId xmlns:a16="http://schemas.microsoft.com/office/drawing/2014/main" id="{19DE6B09-BEF8-B6AA-BD82-B320BD63100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D15E099D-B3D0-69DD-6249-8E69DF5EAA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323CEA5E-8580-4EC4-25DA-F7029B82941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30</a:t>
            </a:fld>
            <a:endParaRPr lang="en-US" dirty="0">
              <a:solidFill>
                <a:schemeClr val="bg1"/>
              </a:solidFill>
            </a:endParaRPr>
          </a:p>
        </p:txBody>
      </p:sp>
      <p:sp>
        <p:nvSpPr>
          <p:cNvPr id="2" name="Footer Placeholder 3">
            <a:extLst>
              <a:ext uri="{FF2B5EF4-FFF2-40B4-BE49-F238E27FC236}">
                <a16:creationId xmlns:a16="http://schemas.microsoft.com/office/drawing/2014/main" id="{DDB0D97A-9399-F4AB-49CE-FFA2D3B70D77}"/>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375658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4F1314-B097-DAD5-AB6A-94DDC7CE6704}"/>
              </a:ext>
            </a:extLst>
          </p:cNvPr>
          <p:cNvPicPr>
            <a:picLocks noChangeAspect="1"/>
          </p:cNvPicPr>
          <p:nvPr/>
        </p:nvPicPr>
        <p:blipFill rotWithShape="1">
          <a:blip r:embed="rId2"/>
          <a:srcRect l="9044" t="41830" r="10440" b="12941"/>
          <a:stretch/>
        </p:blipFill>
        <p:spPr>
          <a:xfrm>
            <a:off x="99564" y="1466751"/>
            <a:ext cx="11925331" cy="3768186"/>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212776" y="0"/>
            <a:ext cx="10786917" cy="1402909"/>
          </a:xfrm>
        </p:spPr>
        <p:txBody>
          <a:bodyPr vert="horz" lIns="91440" tIns="45720" rIns="91440" bIns="45720" rtlCol="0" anchor="ctr">
            <a:normAutofit/>
          </a:bodyPr>
          <a:lstStyle/>
          <a:p>
            <a:r>
              <a:rPr lang="en-GB" sz="3600" dirty="0"/>
              <a:t>Scale &amp; cost of housing</a:t>
            </a:r>
            <a:br>
              <a:rPr lang="en-GB" sz="3600" dirty="0"/>
            </a:br>
            <a:r>
              <a:rPr lang="en-GB" sz="1300" dirty="0"/>
              <a:t>this diagram sets out the range of incomes needed </a:t>
            </a:r>
            <a:br>
              <a:rPr lang="en-GB" sz="1300" dirty="0"/>
            </a:br>
            <a:r>
              <a:rPr lang="en-GB" sz="1300" dirty="0"/>
              <a:t>for broad tenures, across the whole study area</a:t>
            </a:r>
            <a:endParaRPr lang="en-US" sz="1300" dirty="0"/>
          </a:p>
        </p:txBody>
      </p:sp>
      <p:sp>
        <p:nvSpPr>
          <p:cNvPr id="10" name="TextBox 9">
            <a:extLst>
              <a:ext uri="{FF2B5EF4-FFF2-40B4-BE49-F238E27FC236}">
                <a16:creationId xmlns:a16="http://schemas.microsoft.com/office/drawing/2014/main" id="{F8B0C763-24AC-4371-9E7C-35FD6CC0D1D6}"/>
              </a:ext>
            </a:extLst>
          </p:cNvPr>
          <p:cNvSpPr txBox="1"/>
          <p:nvPr/>
        </p:nvSpPr>
        <p:spPr>
          <a:xfrm>
            <a:off x="3661090" y="6386720"/>
            <a:ext cx="8125097" cy="390046"/>
          </a:xfrm>
          <a:prstGeom prst="rect">
            <a:avLst/>
          </a:prstGeom>
        </p:spPr>
        <p:txBody>
          <a:bodyPr vert="horz" lIns="91440" tIns="45720" rIns="91440" bIns="45720" rtlCol="0" anchor="ctr">
            <a:noAutofit/>
          </a:bodyPr>
          <a:lstStyle/>
          <a:p>
            <a:pPr defTabSz="914400"/>
            <a:r>
              <a:rPr lang="en-US" sz="1400" dirty="0">
                <a:solidFill>
                  <a:schemeClr val="bg1"/>
                </a:solidFill>
              </a:rPr>
              <a:t>In this diagram the box height is adjusted to indicate the % of stock in this area, of each tenure. Where very small numbers or no consistent data source for stock, a standard height is used (e.g. intermediate rent).</a:t>
            </a:r>
          </a:p>
        </p:txBody>
      </p:sp>
      <p:sp>
        <p:nvSpPr>
          <p:cNvPr id="5" name="Footer Placeholder 3">
            <a:extLst>
              <a:ext uri="{FF2B5EF4-FFF2-40B4-BE49-F238E27FC236}">
                <a16:creationId xmlns:a16="http://schemas.microsoft.com/office/drawing/2014/main" id="{5C86038E-4D36-47EB-A822-A0897FB4D9F9}"/>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7" name="Slide Number Placeholder 4">
            <a:extLst>
              <a:ext uri="{FF2B5EF4-FFF2-40B4-BE49-F238E27FC236}">
                <a16:creationId xmlns:a16="http://schemas.microsoft.com/office/drawing/2014/main" id="{056E7409-FBAD-4D7A-810A-975BBB28329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31</a:t>
            </a:fld>
            <a:endParaRPr lang="en-US" dirty="0">
              <a:solidFill>
                <a:schemeClr val="bg1"/>
              </a:solidFill>
            </a:endParaRPr>
          </a:p>
        </p:txBody>
      </p:sp>
      <p:sp>
        <p:nvSpPr>
          <p:cNvPr id="3" name="Callout: Line 2">
            <a:extLst>
              <a:ext uri="{FF2B5EF4-FFF2-40B4-BE49-F238E27FC236}">
                <a16:creationId xmlns:a16="http://schemas.microsoft.com/office/drawing/2014/main" id="{7EEFA646-C91C-914E-A9C0-91922D89C914}"/>
              </a:ext>
            </a:extLst>
          </p:cNvPr>
          <p:cNvSpPr/>
          <p:nvPr/>
        </p:nvSpPr>
        <p:spPr>
          <a:xfrm>
            <a:off x="9757455" y="2540210"/>
            <a:ext cx="2221769" cy="2031325"/>
          </a:xfrm>
          <a:prstGeom prst="borderCallout1">
            <a:avLst>
              <a:gd name="adj1" fmla="val 51992"/>
              <a:gd name="adj2" fmla="val -1121"/>
              <a:gd name="adj3" fmla="val 38371"/>
              <a:gd name="adj4" fmla="val -36501"/>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Ownership is dominant across the area at 64%. A wide range of incomes are covered by home ownership &amp; Homebuy, reaching well into the highest 25% of households by income particularly for larger homes</a:t>
            </a:r>
          </a:p>
        </p:txBody>
      </p:sp>
      <p:sp>
        <p:nvSpPr>
          <p:cNvPr id="4" name="Callout: Line 3">
            <a:extLst>
              <a:ext uri="{FF2B5EF4-FFF2-40B4-BE49-F238E27FC236}">
                <a16:creationId xmlns:a16="http://schemas.microsoft.com/office/drawing/2014/main" id="{0C101D5C-5D17-A87F-1E98-3361FA6C6329}"/>
              </a:ext>
            </a:extLst>
          </p:cNvPr>
          <p:cNvSpPr/>
          <p:nvPr/>
        </p:nvSpPr>
        <p:spPr>
          <a:xfrm>
            <a:off x="8220890" y="86089"/>
            <a:ext cx="3758334" cy="1169551"/>
          </a:xfrm>
          <a:prstGeom prst="borderCallout1">
            <a:avLst>
              <a:gd name="adj1" fmla="val 52855"/>
              <a:gd name="adj2" fmla="val -3264"/>
              <a:gd name="adj3" fmla="val 138513"/>
              <a:gd name="adj4" fmla="val -95650"/>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Affordable / social rented dwellings make up around 15% of the area’s dwellings. Smaller affordable and social rented is an option for lower income households; but 3+ beds need higher incomes particularly affordable rent</a:t>
            </a:r>
          </a:p>
        </p:txBody>
      </p:sp>
      <p:sp>
        <p:nvSpPr>
          <p:cNvPr id="8" name="Callout: Line 7">
            <a:extLst>
              <a:ext uri="{FF2B5EF4-FFF2-40B4-BE49-F238E27FC236}">
                <a16:creationId xmlns:a16="http://schemas.microsoft.com/office/drawing/2014/main" id="{B2AC670B-9375-A58F-B75B-395FF9F9161C}"/>
              </a:ext>
            </a:extLst>
          </p:cNvPr>
          <p:cNvSpPr/>
          <p:nvPr/>
        </p:nvSpPr>
        <p:spPr>
          <a:xfrm>
            <a:off x="8220890" y="1367010"/>
            <a:ext cx="3758334" cy="954107"/>
          </a:xfrm>
          <a:prstGeom prst="borderCallout1">
            <a:avLst>
              <a:gd name="adj1" fmla="val 52855"/>
              <a:gd name="adj2" fmla="val -3264"/>
              <a:gd name="adj3" fmla="val 95767"/>
              <a:gd name="adj4" fmla="val -17480"/>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Private rented makes up 19% of dwellings across the area. Smaller private rented homes can require higher incomes than resales and Homebuy. Also quite a wide range of costs</a:t>
            </a:r>
          </a:p>
        </p:txBody>
      </p:sp>
      <p:sp>
        <p:nvSpPr>
          <p:cNvPr id="9" name="Callout: Line 8">
            <a:extLst>
              <a:ext uri="{FF2B5EF4-FFF2-40B4-BE49-F238E27FC236}">
                <a16:creationId xmlns:a16="http://schemas.microsoft.com/office/drawing/2014/main" id="{87B50FCF-5159-905A-E59F-556A3446B045}"/>
              </a:ext>
            </a:extLst>
          </p:cNvPr>
          <p:cNvSpPr/>
          <p:nvPr/>
        </p:nvSpPr>
        <p:spPr>
          <a:xfrm>
            <a:off x="99566" y="2256028"/>
            <a:ext cx="2334979" cy="1815882"/>
          </a:xfrm>
          <a:prstGeom prst="borderCallout1">
            <a:avLst>
              <a:gd name="adj1" fmla="val 31471"/>
              <a:gd name="adj2" fmla="val 101275"/>
              <a:gd name="adj3" fmla="val -1345"/>
              <a:gd name="adj4" fmla="val 15337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Intermediate rent could provide useful dwelling supply. Work to compare factors such as access (deposits), mobility (shorter term commitment than purchase) and availability could prove valuable</a:t>
            </a:r>
          </a:p>
        </p:txBody>
      </p:sp>
      <p:sp>
        <p:nvSpPr>
          <p:cNvPr id="11" name="Callout: Line 10">
            <a:extLst>
              <a:ext uri="{FF2B5EF4-FFF2-40B4-BE49-F238E27FC236}">
                <a16:creationId xmlns:a16="http://schemas.microsoft.com/office/drawing/2014/main" id="{DA493512-EBBD-1097-F607-B67FA41FCB10}"/>
              </a:ext>
            </a:extLst>
          </p:cNvPr>
          <p:cNvSpPr/>
          <p:nvPr/>
        </p:nvSpPr>
        <p:spPr>
          <a:xfrm>
            <a:off x="99565" y="4139951"/>
            <a:ext cx="2334979" cy="2246769"/>
          </a:xfrm>
          <a:prstGeom prst="borderCallout1">
            <a:avLst>
              <a:gd name="adj1" fmla="val 50717"/>
              <a:gd name="adj2" fmla="val 99844"/>
              <a:gd name="adj3" fmla="val -54332"/>
              <a:gd name="adj4" fmla="val 167604"/>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Income required for smaller Homebuy is level with intermediate rent levels. And less than a private rent. Lower deposits than traditional ownership may prove very useful, alongside flexibility to purchase a higher share in time. A small but growing supply.</a:t>
            </a:r>
          </a:p>
        </p:txBody>
      </p:sp>
      <p:sp>
        <p:nvSpPr>
          <p:cNvPr id="15" name="Callout: Line 14">
            <a:extLst>
              <a:ext uri="{FF2B5EF4-FFF2-40B4-BE49-F238E27FC236}">
                <a16:creationId xmlns:a16="http://schemas.microsoft.com/office/drawing/2014/main" id="{A1193354-58F4-E15C-7674-9EC2D9C1BB36}"/>
              </a:ext>
            </a:extLst>
          </p:cNvPr>
          <p:cNvSpPr/>
          <p:nvPr/>
        </p:nvSpPr>
        <p:spPr>
          <a:xfrm>
            <a:off x="5662255" y="5035638"/>
            <a:ext cx="4310508" cy="523220"/>
          </a:xfrm>
          <a:prstGeom prst="borderCallout1">
            <a:avLst>
              <a:gd name="adj1" fmla="val 61877"/>
              <a:gd name="adj2" fmla="val -1344"/>
              <a:gd name="adj3" fmla="val -37894"/>
              <a:gd name="adj4" fmla="val -7150"/>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GB" sz="1400" dirty="0">
                <a:solidFill>
                  <a:schemeClr val="tx1"/>
                </a:solidFill>
              </a:rPr>
              <a:t>Income needed for new build can start fairly low, but requires the highest incomes for 3+ beds</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0" y="0"/>
            <a:ext cx="12192000" cy="712624"/>
          </a:xfrm>
        </p:spPr>
        <p:txBody>
          <a:bodyPr vert="horz" lIns="91440" tIns="45720" rIns="91440" bIns="45720" rtlCol="0" anchor="ctr">
            <a:normAutofit/>
          </a:bodyPr>
          <a:lstStyle/>
          <a:p>
            <a:r>
              <a:rPr lang="en-US" sz="3600" dirty="0"/>
              <a:t>1,2 &amp; 3 beds staircase</a:t>
            </a:r>
          </a:p>
        </p:txBody>
      </p:sp>
      <p:sp>
        <p:nvSpPr>
          <p:cNvPr id="4" name="Footer Placeholder 3">
            <a:extLst>
              <a:ext uri="{FF2B5EF4-FFF2-40B4-BE49-F238E27FC236}">
                <a16:creationId xmlns:a16="http://schemas.microsoft.com/office/drawing/2014/main" id="{96A1C224-BF26-4589-BB9F-B32BBE98453E}"/>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6" name="Slide Number Placeholder 4">
            <a:extLst>
              <a:ext uri="{FF2B5EF4-FFF2-40B4-BE49-F238E27FC236}">
                <a16:creationId xmlns:a16="http://schemas.microsoft.com/office/drawing/2014/main" id="{241258FE-24C6-4580-8950-2EFB113C29C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32</a:t>
            </a:fld>
            <a:endParaRPr lang="en-US" dirty="0">
              <a:solidFill>
                <a:schemeClr val="bg1"/>
              </a:solidFill>
            </a:endParaRPr>
          </a:p>
        </p:txBody>
      </p:sp>
      <p:graphicFrame>
        <p:nvGraphicFramePr>
          <p:cNvPr id="3" name="Table 2">
            <a:extLst>
              <a:ext uri="{FF2B5EF4-FFF2-40B4-BE49-F238E27FC236}">
                <a16:creationId xmlns:a16="http://schemas.microsoft.com/office/drawing/2014/main" id="{341233FF-7833-6097-477F-520E5D2D62A1}"/>
              </a:ext>
            </a:extLst>
          </p:cNvPr>
          <p:cNvGraphicFramePr>
            <a:graphicFrameLocks noGrp="1"/>
          </p:cNvGraphicFramePr>
          <p:nvPr>
            <p:extLst>
              <p:ext uri="{D42A27DB-BD31-4B8C-83A1-F6EECF244321}">
                <p14:modId xmlns:p14="http://schemas.microsoft.com/office/powerpoint/2010/main" val="2758173191"/>
              </p:ext>
            </p:extLst>
          </p:nvPr>
        </p:nvGraphicFramePr>
        <p:xfrm>
          <a:off x="285486" y="5664883"/>
          <a:ext cx="9925086" cy="457200"/>
        </p:xfrm>
        <a:graphic>
          <a:graphicData uri="http://schemas.openxmlformats.org/drawingml/2006/table">
            <a:tbl>
              <a:tblPr firstRow="1" bandRow="1">
                <a:tableStyleId>{2D5ABB26-0587-4C30-8999-92F81FD0307C}</a:tableStyleId>
              </a:tblPr>
              <a:tblGrid>
                <a:gridCol w="3242723">
                  <a:extLst>
                    <a:ext uri="{9D8B030D-6E8A-4147-A177-3AD203B41FA5}">
                      <a16:colId xmlns:a16="http://schemas.microsoft.com/office/drawing/2014/main" val="4132194236"/>
                    </a:ext>
                  </a:extLst>
                </a:gridCol>
                <a:gridCol w="3103335">
                  <a:extLst>
                    <a:ext uri="{9D8B030D-6E8A-4147-A177-3AD203B41FA5}">
                      <a16:colId xmlns:a16="http://schemas.microsoft.com/office/drawing/2014/main" val="3685273960"/>
                    </a:ext>
                  </a:extLst>
                </a:gridCol>
                <a:gridCol w="3579028">
                  <a:extLst>
                    <a:ext uri="{9D8B030D-6E8A-4147-A177-3AD203B41FA5}">
                      <a16:colId xmlns:a16="http://schemas.microsoft.com/office/drawing/2014/main" val="3617514218"/>
                    </a:ext>
                  </a:extLst>
                </a:gridCol>
              </a:tblGrid>
              <a:tr h="186149">
                <a:tc>
                  <a:txBody>
                    <a:bodyPr/>
                    <a:lstStyle/>
                    <a:p>
                      <a:r>
                        <a:rPr lang="en-US" sz="900" b="0" dirty="0">
                          <a:solidFill>
                            <a:schemeClr val="tx1"/>
                          </a:solidFill>
                        </a:rPr>
                        <a:t>25% of households in the lower ‘yellow’ zone</a:t>
                      </a:r>
                      <a:endParaRPr lang="en-GB" sz="9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25% of households in the upper ‘pink’ zone</a:t>
                      </a:r>
                      <a:endParaRPr lang="en-GB" sz="900" dirty="0">
                        <a:solidFill>
                          <a:schemeClr val="tx1"/>
                        </a:solidFill>
                      </a:endParaRPr>
                    </a:p>
                  </a:txBody>
                  <a:tcPr>
                    <a:solidFill>
                      <a:srgbClr val="FFCCFF"/>
                    </a:solidFill>
                  </a:tcPr>
                </a:tc>
                <a:extLst>
                  <a:ext uri="{0D108BD9-81ED-4DB2-BD59-A6C34878D82A}">
                    <a16:rowId xmlns:a16="http://schemas.microsoft.com/office/drawing/2014/main" val="243991190"/>
                  </a:ext>
                </a:extLst>
              </a:tr>
              <a:tr h="186149">
                <a:tc>
                  <a:txBody>
                    <a:bodyPr/>
                    <a:lstStyle/>
                    <a:p>
                      <a:r>
                        <a:rPr lang="en-GB" sz="900" b="0" i="1" dirty="0">
                          <a:solidFill>
                            <a:schemeClr val="tx1"/>
                          </a:solidFill>
                        </a:rPr>
                        <a:t>Across the whole study area, incomes up to £20K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1" dirty="0">
                          <a:solidFill>
                            <a:schemeClr val="tx1"/>
                          </a:solidFill>
                        </a:rPr>
                        <a:t>Across the whole study area, incomes from £20K to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i="1" dirty="0">
                          <a:solidFill>
                            <a:schemeClr val="tx1"/>
                          </a:solidFill>
                        </a:rPr>
                        <a:t>Across the whole study area, incomes over £55K</a:t>
                      </a:r>
                    </a:p>
                  </a:txBody>
                  <a:tcPr>
                    <a:solidFill>
                      <a:srgbClr val="FFCCFF"/>
                    </a:solidFill>
                  </a:tcPr>
                </a:tc>
                <a:extLst>
                  <a:ext uri="{0D108BD9-81ED-4DB2-BD59-A6C34878D82A}">
                    <a16:rowId xmlns:a16="http://schemas.microsoft.com/office/drawing/2014/main" val="1592768889"/>
                  </a:ext>
                </a:extLst>
              </a:tr>
            </a:tbl>
          </a:graphicData>
        </a:graphic>
      </p:graphicFrame>
      <p:pic>
        <p:nvPicPr>
          <p:cNvPr id="14" name="Picture 13">
            <a:extLst>
              <a:ext uri="{FF2B5EF4-FFF2-40B4-BE49-F238E27FC236}">
                <a16:creationId xmlns:a16="http://schemas.microsoft.com/office/drawing/2014/main" id="{028458AA-4F63-6BB3-83EC-14006CB60B7A}"/>
              </a:ext>
            </a:extLst>
          </p:cNvPr>
          <p:cNvPicPr>
            <a:picLocks noChangeAspect="1"/>
          </p:cNvPicPr>
          <p:nvPr/>
        </p:nvPicPr>
        <p:blipFill rotWithShape="1">
          <a:blip r:embed="rId2"/>
          <a:srcRect l="9643" t="28952" r="10285" b="22783"/>
          <a:stretch/>
        </p:blipFill>
        <p:spPr>
          <a:xfrm>
            <a:off x="291736" y="712624"/>
            <a:ext cx="9932126" cy="3326264"/>
          </a:xfrm>
          <a:prstGeom prst="rect">
            <a:avLst/>
          </a:prstGeom>
        </p:spPr>
      </p:pic>
      <p:pic>
        <p:nvPicPr>
          <p:cNvPr id="16" name="Picture 15">
            <a:extLst>
              <a:ext uri="{FF2B5EF4-FFF2-40B4-BE49-F238E27FC236}">
                <a16:creationId xmlns:a16="http://schemas.microsoft.com/office/drawing/2014/main" id="{55658856-52ED-65ED-890A-EADDD70755B7}"/>
              </a:ext>
            </a:extLst>
          </p:cNvPr>
          <p:cNvPicPr>
            <a:picLocks noChangeAspect="1"/>
          </p:cNvPicPr>
          <p:nvPr/>
        </p:nvPicPr>
        <p:blipFill rotWithShape="1">
          <a:blip r:embed="rId3"/>
          <a:srcRect l="9966" t="64762" r="10071" b="10476"/>
          <a:stretch/>
        </p:blipFill>
        <p:spPr>
          <a:xfrm>
            <a:off x="291736" y="3956189"/>
            <a:ext cx="9918836" cy="1706505"/>
          </a:xfrm>
          <a:prstGeom prst="rect">
            <a:avLst/>
          </a:prstGeom>
        </p:spPr>
      </p:pic>
      <p:sp>
        <p:nvSpPr>
          <p:cNvPr id="10" name="TextBox 9">
            <a:extLst>
              <a:ext uri="{FF2B5EF4-FFF2-40B4-BE49-F238E27FC236}">
                <a16:creationId xmlns:a16="http://schemas.microsoft.com/office/drawing/2014/main" id="{79DD607C-331E-D8B9-8348-9F404BA432AE}"/>
              </a:ext>
            </a:extLst>
          </p:cNvPr>
          <p:cNvSpPr txBox="1"/>
          <p:nvPr/>
        </p:nvSpPr>
        <p:spPr>
          <a:xfrm>
            <a:off x="285486" y="850758"/>
            <a:ext cx="1445623" cy="369332"/>
          </a:xfrm>
          <a:prstGeom prst="rect">
            <a:avLst/>
          </a:prstGeom>
          <a:noFill/>
        </p:spPr>
        <p:txBody>
          <a:bodyPr wrap="square" rtlCol="0">
            <a:spAutoFit/>
          </a:bodyPr>
          <a:lstStyle/>
          <a:p>
            <a:r>
              <a:rPr lang="en-GB" dirty="0"/>
              <a:t>1 beds</a:t>
            </a:r>
          </a:p>
        </p:txBody>
      </p:sp>
      <p:sp>
        <p:nvSpPr>
          <p:cNvPr id="11" name="TextBox 10">
            <a:extLst>
              <a:ext uri="{FF2B5EF4-FFF2-40B4-BE49-F238E27FC236}">
                <a16:creationId xmlns:a16="http://schemas.microsoft.com/office/drawing/2014/main" id="{BD476B91-AA9D-D1A5-6BB1-9343E51553B2}"/>
              </a:ext>
            </a:extLst>
          </p:cNvPr>
          <p:cNvSpPr txBox="1"/>
          <p:nvPr/>
        </p:nvSpPr>
        <p:spPr>
          <a:xfrm>
            <a:off x="285486" y="2501456"/>
            <a:ext cx="1445623" cy="369332"/>
          </a:xfrm>
          <a:prstGeom prst="rect">
            <a:avLst/>
          </a:prstGeom>
          <a:noFill/>
        </p:spPr>
        <p:txBody>
          <a:bodyPr wrap="square" rtlCol="0">
            <a:spAutoFit/>
          </a:bodyPr>
          <a:lstStyle/>
          <a:p>
            <a:r>
              <a:rPr lang="en-GB" dirty="0"/>
              <a:t>2 beds</a:t>
            </a:r>
          </a:p>
        </p:txBody>
      </p:sp>
      <p:sp>
        <p:nvSpPr>
          <p:cNvPr id="12" name="TextBox 11">
            <a:extLst>
              <a:ext uri="{FF2B5EF4-FFF2-40B4-BE49-F238E27FC236}">
                <a16:creationId xmlns:a16="http://schemas.microsoft.com/office/drawing/2014/main" id="{8726996C-3582-9894-7116-C20FDDFD8D4D}"/>
              </a:ext>
            </a:extLst>
          </p:cNvPr>
          <p:cNvSpPr txBox="1"/>
          <p:nvPr/>
        </p:nvSpPr>
        <p:spPr>
          <a:xfrm>
            <a:off x="285486" y="4152154"/>
            <a:ext cx="1445623" cy="369332"/>
          </a:xfrm>
          <a:prstGeom prst="rect">
            <a:avLst/>
          </a:prstGeom>
          <a:noFill/>
        </p:spPr>
        <p:txBody>
          <a:bodyPr wrap="square" rtlCol="0">
            <a:spAutoFit/>
          </a:bodyPr>
          <a:lstStyle/>
          <a:p>
            <a:r>
              <a:rPr lang="en-GB" dirty="0"/>
              <a:t>3 beds</a:t>
            </a:r>
          </a:p>
        </p:txBody>
      </p:sp>
      <p:sp>
        <p:nvSpPr>
          <p:cNvPr id="9" name="Rectangle: Rounded Corners 8">
            <a:extLst>
              <a:ext uri="{FF2B5EF4-FFF2-40B4-BE49-F238E27FC236}">
                <a16:creationId xmlns:a16="http://schemas.microsoft.com/office/drawing/2014/main" id="{059CC01A-9949-B5B3-AA42-06A41D41FD85}"/>
              </a:ext>
            </a:extLst>
          </p:cNvPr>
          <p:cNvSpPr/>
          <p:nvPr/>
        </p:nvSpPr>
        <p:spPr>
          <a:xfrm>
            <a:off x="7950926" y="227939"/>
            <a:ext cx="4240771" cy="27582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GB" sz="1300" b="1" dirty="0">
                <a:solidFill>
                  <a:schemeClr val="tx1"/>
                </a:solidFill>
              </a:rPr>
              <a:t>1 bed</a:t>
            </a:r>
          </a:p>
          <a:p>
            <a:pPr marL="171450" lvl="1" indent="-171450">
              <a:buFont typeface="Arial" panose="020B0604020202020204" pitchFamily="34" charset="0"/>
              <a:buChar char="•"/>
            </a:pPr>
            <a:r>
              <a:rPr lang="en-GB" sz="1300" dirty="0">
                <a:solidFill>
                  <a:schemeClr val="tx1"/>
                </a:solidFill>
              </a:rPr>
              <a:t>The income needed for 1 bed homes varies across the study area, indicated by the spread of ‘steps’ across the page. The green shading denotes the range of incomes needed across each district in the study area, relative to the whole area diamond-o-gram.</a:t>
            </a:r>
          </a:p>
          <a:p>
            <a:pPr marL="171450" lvl="1" indent="-171450">
              <a:buFont typeface="Arial" panose="020B0604020202020204" pitchFamily="34" charset="0"/>
              <a:buChar char="•"/>
            </a:pPr>
            <a:r>
              <a:rPr lang="en-GB" sz="1300" dirty="0">
                <a:solidFill>
                  <a:schemeClr val="tx1"/>
                </a:solidFill>
              </a:rPr>
              <a:t>The income needed for a 1 bed starts with HA social rented, moving up to the highest income needed for a 1 bed new build.</a:t>
            </a:r>
          </a:p>
          <a:p>
            <a:pPr marL="171450" lvl="1" indent="-171450">
              <a:buFont typeface="Arial" panose="020B0604020202020204" pitchFamily="34" charset="0"/>
              <a:buChar char="•"/>
            </a:pPr>
            <a:r>
              <a:rPr lang="en-GB" sz="1300" dirty="0">
                <a:solidFill>
                  <a:schemeClr val="tx1"/>
                </a:solidFill>
              </a:rPr>
              <a:t>Remember, LA rents are only available in Cambridge and South Cambs so likely to show the narrowest range of incomes needed</a:t>
            </a:r>
          </a:p>
        </p:txBody>
      </p:sp>
      <p:sp>
        <p:nvSpPr>
          <p:cNvPr id="13" name="Rectangle: Rounded Corners 12">
            <a:extLst>
              <a:ext uri="{FF2B5EF4-FFF2-40B4-BE49-F238E27FC236}">
                <a16:creationId xmlns:a16="http://schemas.microsoft.com/office/drawing/2014/main" id="{386B3368-39DF-8890-BF0F-F8E719AC3FCC}"/>
              </a:ext>
            </a:extLst>
          </p:cNvPr>
          <p:cNvSpPr/>
          <p:nvPr/>
        </p:nvSpPr>
        <p:spPr>
          <a:xfrm>
            <a:off x="8734698" y="3118379"/>
            <a:ext cx="3457302" cy="20941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GB" sz="1300" b="1" dirty="0">
                <a:solidFill>
                  <a:schemeClr val="tx1"/>
                </a:solidFill>
              </a:rPr>
              <a:t>2 bed</a:t>
            </a:r>
          </a:p>
          <a:p>
            <a:pPr marL="171450" lvl="1" indent="-171450">
              <a:buFont typeface="Arial" panose="020B0604020202020204" pitchFamily="34" charset="0"/>
              <a:buChar char="•"/>
            </a:pPr>
            <a:r>
              <a:rPr lang="en-GB" sz="1300" dirty="0">
                <a:solidFill>
                  <a:schemeClr val="tx1"/>
                </a:solidFill>
              </a:rPr>
              <a:t>Income needed for 2 beds varies quite widely</a:t>
            </a:r>
          </a:p>
          <a:p>
            <a:pPr marL="171450" lvl="1" indent="-171450">
              <a:buFont typeface="Arial" panose="020B0604020202020204" pitchFamily="34" charset="0"/>
              <a:buChar char="•"/>
            </a:pPr>
            <a:r>
              <a:rPr lang="en-GB" sz="1300" dirty="0">
                <a:solidFill>
                  <a:schemeClr val="tx1"/>
                </a:solidFill>
              </a:rPr>
              <a:t>Income needed starts with LA and HA social rented, moving right across to new build and some resales in the pink zone.</a:t>
            </a:r>
          </a:p>
          <a:p>
            <a:pPr marL="171450" lvl="1" indent="-171450">
              <a:buFont typeface="Arial" panose="020B0604020202020204" pitchFamily="34" charset="0"/>
              <a:buChar char="•"/>
            </a:pPr>
            <a:r>
              <a:rPr lang="en-GB" sz="1300" dirty="0">
                <a:solidFill>
                  <a:schemeClr val="tx1"/>
                </a:solidFill>
              </a:rPr>
              <a:t>Again, the orange shading represents the range of incomes needed across the study area</a:t>
            </a:r>
          </a:p>
        </p:txBody>
      </p:sp>
      <p:sp>
        <p:nvSpPr>
          <p:cNvPr id="15" name="Rectangle: Rounded Corners 14">
            <a:extLst>
              <a:ext uri="{FF2B5EF4-FFF2-40B4-BE49-F238E27FC236}">
                <a16:creationId xmlns:a16="http://schemas.microsoft.com/office/drawing/2014/main" id="{6E455E7E-815B-E473-22E0-2CFA2DBD4CE7}"/>
              </a:ext>
            </a:extLst>
          </p:cNvPr>
          <p:cNvSpPr/>
          <p:nvPr/>
        </p:nvSpPr>
        <p:spPr>
          <a:xfrm>
            <a:off x="7463246" y="5344808"/>
            <a:ext cx="4728451" cy="14301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GB" sz="1300" b="1" dirty="0">
                <a:solidFill>
                  <a:schemeClr val="tx1"/>
                </a:solidFill>
              </a:rPr>
              <a:t>3 bed</a:t>
            </a:r>
          </a:p>
          <a:p>
            <a:pPr marL="171450" lvl="1" indent="-171450">
              <a:buFont typeface="Arial" panose="020B0604020202020204" pitchFamily="34" charset="0"/>
              <a:buChar char="•"/>
            </a:pPr>
            <a:r>
              <a:rPr lang="en-GB" sz="1300" dirty="0">
                <a:solidFill>
                  <a:schemeClr val="tx1"/>
                </a:solidFill>
              </a:rPr>
              <a:t>The income needed for 3 beds varies even more than for 1 and 2 beds</a:t>
            </a:r>
          </a:p>
          <a:p>
            <a:pPr marL="171450" lvl="1" indent="-171450">
              <a:buFont typeface="Arial" panose="020B0604020202020204" pitchFamily="34" charset="0"/>
              <a:buChar char="•"/>
            </a:pPr>
            <a:r>
              <a:rPr lang="en-GB" sz="1300" dirty="0">
                <a:solidFill>
                  <a:schemeClr val="tx1"/>
                </a:solidFill>
              </a:rPr>
              <a:t>Income needed for LA and HA rents are the lowest for 3 beds, followed by rented, then Homebuy and resales. The highest incomes are needed for new build.</a:t>
            </a:r>
          </a:p>
        </p:txBody>
      </p:sp>
    </p:spTree>
    <p:extLst>
      <p:ext uri="{BB962C8B-B14F-4D97-AF65-F5344CB8AC3E}">
        <p14:creationId xmlns:p14="http://schemas.microsoft.com/office/powerpoint/2010/main" val="72780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955E4B-94D6-430D-0AC8-7D1A798316BF}"/>
              </a:ext>
            </a:extLst>
          </p:cNvPr>
          <p:cNvPicPr>
            <a:picLocks noChangeAspect="1"/>
          </p:cNvPicPr>
          <p:nvPr/>
        </p:nvPicPr>
        <p:blipFill rotWithShape="1">
          <a:blip r:embed="rId2"/>
          <a:srcRect l="1903" t="43652" r="10143" b="26177"/>
          <a:stretch/>
        </p:blipFill>
        <p:spPr>
          <a:xfrm>
            <a:off x="3962179" y="-7700"/>
            <a:ext cx="8231837" cy="1588384"/>
          </a:xfrm>
          <a:prstGeom prst="rect">
            <a:avLst/>
          </a:prstGeom>
        </p:spPr>
      </p:pic>
      <p:sp>
        <p:nvSpPr>
          <p:cNvPr id="6" name="Footer Placeholder 3">
            <a:extLst>
              <a:ext uri="{FF2B5EF4-FFF2-40B4-BE49-F238E27FC236}">
                <a16:creationId xmlns:a16="http://schemas.microsoft.com/office/drawing/2014/main" id="{F76AF8F2-88B6-48F3-B100-F15780F6C804}"/>
              </a:ext>
            </a:extLst>
          </p:cNvPr>
          <p:cNvSpPr>
            <a:spLocks noGrp="1"/>
          </p:cNvSpPr>
          <p:nvPr>
            <p:ph type="ftr" sz="quarter" idx="11"/>
          </p:nvPr>
        </p:nvSpPr>
        <p:spPr/>
        <p:txBody>
          <a:bodyPr/>
          <a:lstStyle/>
          <a:p>
            <a:r>
              <a:rPr lang="en-US" spc="200" dirty="0">
                <a:solidFill>
                  <a:schemeClr val="bg1"/>
                </a:solidFill>
              </a:rPr>
              <a:t>Cambridgeshire, Peterborough &amp; West Suffolk </a:t>
            </a:r>
          </a:p>
        </p:txBody>
      </p:sp>
      <p:sp>
        <p:nvSpPr>
          <p:cNvPr id="2" name="Title 1">
            <a:extLst>
              <a:ext uri="{FF2B5EF4-FFF2-40B4-BE49-F238E27FC236}">
                <a16:creationId xmlns:a16="http://schemas.microsoft.com/office/drawing/2014/main" id="{2F9FE33A-296F-4F70-B193-0F96B177B1E7}"/>
              </a:ext>
            </a:extLst>
          </p:cNvPr>
          <p:cNvSpPr>
            <a:spLocks noGrp="1"/>
          </p:cNvSpPr>
          <p:nvPr>
            <p:ph type="title" idx="4294967295"/>
          </p:nvPr>
        </p:nvSpPr>
        <p:spPr>
          <a:xfrm>
            <a:off x="232027" y="442242"/>
            <a:ext cx="3419475" cy="1463675"/>
          </a:xfrm>
        </p:spPr>
        <p:txBody>
          <a:bodyPr vert="horz" lIns="91440" tIns="45720" rIns="91440" bIns="45720" rtlCol="0" anchor="ctr">
            <a:normAutofit fontScale="90000"/>
          </a:bodyPr>
          <a:lstStyle/>
          <a:p>
            <a:r>
              <a:rPr lang="en-US" sz="4000" dirty="0"/>
              <a:t>Broad tenures &amp; pay scales</a:t>
            </a:r>
          </a:p>
        </p:txBody>
      </p:sp>
      <p:pic>
        <p:nvPicPr>
          <p:cNvPr id="9" name="Picture 8">
            <a:extLst>
              <a:ext uri="{FF2B5EF4-FFF2-40B4-BE49-F238E27FC236}">
                <a16:creationId xmlns:a16="http://schemas.microsoft.com/office/drawing/2014/main" id="{8B77C8EE-5A73-407A-9C76-B5A36C8F0884}"/>
              </a:ext>
            </a:extLst>
          </p:cNvPr>
          <p:cNvPicPr/>
          <p:nvPr/>
        </p:nvPicPr>
        <p:blipFill rotWithShape="1">
          <a:blip r:embed="rId3"/>
          <a:srcRect l="1376" t="51798" r="23065" b="7160"/>
          <a:stretch/>
        </p:blipFill>
        <p:spPr bwMode="auto">
          <a:xfrm>
            <a:off x="3959249" y="1582267"/>
            <a:ext cx="8231837" cy="260001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1926E7AB-3CA3-4329-9B1B-23B261064E20}"/>
              </a:ext>
            </a:extLst>
          </p:cNvPr>
          <p:cNvPicPr/>
          <p:nvPr/>
        </p:nvPicPr>
        <p:blipFill rotWithShape="1">
          <a:blip r:embed="rId4"/>
          <a:srcRect l="1491" t="64005" r="23065" b="5622"/>
          <a:stretch/>
        </p:blipFill>
        <p:spPr bwMode="auto">
          <a:xfrm>
            <a:off x="3959249" y="4197527"/>
            <a:ext cx="8215470" cy="2281600"/>
          </a:xfrm>
          <a:prstGeom prst="rect">
            <a:avLst/>
          </a:prstGeom>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A6C24562-01DA-42B9-9D62-A5E790C15F96}"/>
              </a:ext>
            </a:extLst>
          </p:cNvPr>
          <p:cNvSpPr/>
          <p:nvPr/>
        </p:nvSpPr>
        <p:spPr>
          <a:xfrm>
            <a:off x="5867400" y="1602374"/>
            <a:ext cx="2612152" cy="487675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2B52F1E5-65C3-4881-93C1-AD3EEAB2042D}"/>
              </a:ext>
            </a:extLst>
          </p:cNvPr>
          <p:cNvSpPr/>
          <p:nvPr/>
        </p:nvSpPr>
        <p:spPr>
          <a:xfrm>
            <a:off x="6979920" y="1602373"/>
            <a:ext cx="1860042" cy="4876754"/>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564EC0E8-7E8A-4840-AAEC-4ED089B9A6B5}"/>
              </a:ext>
            </a:extLst>
          </p:cNvPr>
          <p:cNvSpPr/>
          <p:nvPr/>
        </p:nvSpPr>
        <p:spPr>
          <a:xfrm>
            <a:off x="7338059" y="747040"/>
            <a:ext cx="2233421" cy="96162"/>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A3442474-BFE5-4928-A359-C34008DA0542}"/>
              </a:ext>
            </a:extLst>
          </p:cNvPr>
          <p:cNvSpPr/>
          <p:nvPr/>
        </p:nvSpPr>
        <p:spPr>
          <a:xfrm>
            <a:off x="6979921" y="860251"/>
            <a:ext cx="3323080" cy="121124"/>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94380CAC-BB4B-4F10-88C6-71F838EBE5B7}"/>
              </a:ext>
            </a:extLst>
          </p:cNvPr>
          <p:cNvSpPr/>
          <p:nvPr/>
        </p:nvSpPr>
        <p:spPr>
          <a:xfrm>
            <a:off x="6188526" y="997411"/>
            <a:ext cx="4480559" cy="251542"/>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8B2D7E46-EDD2-45F1-9542-694A65E0A881}"/>
              </a:ext>
            </a:extLst>
          </p:cNvPr>
          <p:cNvSpPr/>
          <p:nvPr/>
        </p:nvSpPr>
        <p:spPr>
          <a:xfrm>
            <a:off x="7685313" y="1260846"/>
            <a:ext cx="3329939" cy="235691"/>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CE83846B-2E2C-4775-ADBD-FD78FB95F3EE}"/>
              </a:ext>
            </a:extLst>
          </p:cNvPr>
          <p:cNvSpPr/>
          <p:nvPr/>
        </p:nvSpPr>
        <p:spPr>
          <a:xfrm>
            <a:off x="8818868" y="-15249"/>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20" name="Rectangle: Rounded Corners 19">
            <a:extLst>
              <a:ext uri="{FF2B5EF4-FFF2-40B4-BE49-F238E27FC236}">
                <a16:creationId xmlns:a16="http://schemas.microsoft.com/office/drawing/2014/main" id="{AAA3C9E8-7111-414B-8964-2FAC3DFBC6E8}"/>
              </a:ext>
            </a:extLst>
          </p:cNvPr>
          <p:cNvSpPr/>
          <p:nvPr/>
        </p:nvSpPr>
        <p:spPr>
          <a:xfrm>
            <a:off x="9953547" y="-15249"/>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21" name="Rectangle: Rounded Corners 20">
            <a:extLst>
              <a:ext uri="{FF2B5EF4-FFF2-40B4-BE49-F238E27FC236}">
                <a16:creationId xmlns:a16="http://schemas.microsoft.com/office/drawing/2014/main" id="{F41C6664-BB62-4927-8F51-E004938F7BB6}"/>
              </a:ext>
            </a:extLst>
          </p:cNvPr>
          <p:cNvSpPr/>
          <p:nvPr/>
        </p:nvSpPr>
        <p:spPr>
          <a:xfrm>
            <a:off x="9944860" y="454500"/>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22" name="Rectangle: Rounded Corners 21">
            <a:extLst>
              <a:ext uri="{FF2B5EF4-FFF2-40B4-BE49-F238E27FC236}">
                <a16:creationId xmlns:a16="http://schemas.microsoft.com/office/drawing/2014/main" id="{6E00B7F2-EA7D-481E-B082-B8CDEBC48883}"/>
              </a:ext>
            </a:extLst>
          </p:cNvPr>
          <p:cNvSpPr/>
          <p:nvPr/>
        </p:nvSpPr>
        <p:spPr>
          <a:xfrm>
            <a:off x="11111086" y="-15249"/>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23" name="Rectangle: Rounded Corners 22">
            <a:extLst>
              <a:ext uri="{FF2B5EF4-FFF2-40B4-BE49-F238E27FC236}">
                <a16:creationId xmlns:a16="http://schemas.microsoft.com/office/drawing/2014/main" id="{D8F12A62-36AF-41AE-8B34-7AC25AEAA892}"/>
              </a:ext>
            </a:extLst>
          </p:cNvPr>
          <p:cNvSpPr/>
          <p:nvPr/>
        </p:nvSpPr>
        <p:spPr>
          <a:xfrm>
            <a:off x="11094719" y="454500"/>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24" name="Rectangle: Rounded Corners 23">
            <a:extLst>
              <a:ext uri="{FF2B5EF4-FFF2-40B4-BE49-F238E27FC236}">
                <a16:creationId xmlns:a16="http://schemas.microsoft.com/office/drawing/2014/main" id="{737A1498-2DA2-4421-8D8D-8F7E14B36AEC}"/>
              </a:ext>
            </a:extLst>
          </p:cNvPr>
          <p:cNvSpPr/>
          <p:nvPr/>
        </p:nvSpPr>
        <p:spPr>
          <a:xfrm>
            <a:off x="11094719" y="932332"/>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26" name="Slide Number Placeholder 4">
            <a:extLst>
              <a:ext uri="{FF2B5EF4-FFF2-40B4-BE49-F238E27FC236}">
                <a16:creationId xmlns:a16="http://schemas.microsoft.com/office/drawing/2014/main" id="{BC178D7D-3EFE-4FB5-A62C-434C5C811FB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33</a:t>
            </a:fld>
            <a:endParaRPr lang="en-US" dirty="0">
              <a:solidFill>
                <a:schemeClr val="bg1"/>
              </a:solidFill>
            </a:endParaRPr>
          </a:p>
        </p:txBody>
      </p:sp>
      <p:sp>
        <p:nvSpPr>
          <p:cNvPr id="4" name="TextBox 3">
            <a:extLst>
              <a:ext uri="{FF2B5EF4-FFF2-40B4-BE49-F238E27FC236}">
                <a16:creationId xmlns:a16="http://schemas.microsoft.com/office/drawing/2014/main" id="{0C2D114C-00AF-0305-ED55-DE5C81AF12D5}"/>
              </a:ext>
            </a:extLst>
          </p:cNvPr>
          <p:cNvSpPr txBox="1"/>
          <p:nvPr/>
        </p:nvSpPr>
        <p:spPr>
          <a:xfrm>
            <a:off x="232027" y="2159634"/>
            <a:ext cx="341747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Dwelling stock by tenure, size and income needed is compared to pay-scales for various jobs.</a:t>
            </a:r>
          </a:p>
          <a:p>
            <a:pPr marL="285750" indent="-285750">
              <a:buFont typeface="Arial" panose="020B0604020202020204" pitchFamily="34" charset="0"/>
              <a:buChar char="•"/>
            </a:pPr>
            <a:r>
              <a:rPr lang="en-US" sz="1600" dirty="0"/>
              <a:t>Please note the income needed for housing cost is based on CACI income data, so payscales (quoted salaries) and not strictly comparable.</a:t>
            </a:r>
            <a:endParaRPr lang="en-GB" sz="1600" dirty="0"/>
          </a:p>
          <a:p>
            <a:pPr marL="285750" indent="-285750">
              <a:buFont typeface="Arial" panose="020B0604020202020204" pitchFamily="34" charset="0"/>
              <a:buChar char="•"/>
            </a:pPr>
            <a:r>
              <a:rPr lang="en-US" sz="1600" dirty="0"/>
              <a:t>So this diagram can only give an indication of how national and local pay rates compare to housing costs; but we hope help to indicate pressures.</a:t>
            </a:r>
          </a:p>
        </p:txBody>
      </p:sp>
      <p:sp>
        <p:nvSpPr>
          <p:cNvPr id="5" name="Arrow: Left-Right 4">
            <a:extLst>
              <a:ext uri="{FF2B5EF4-FFF2-40B4-BE49-F238E27FC236}">
                <a16:creationId xmlns:a16="http://schemas.microsoft.com/office/drawing/2014/main" id="{6D438796-E9FC-BBCB-0D29-4E2C09D26135}"/>
              </a:ext>
            </a:extLst>
          </p:cNvPr>
          <p:cNvSpPr/>
          <p:nvPr/>
        </p:nvSpPr>
        <p:spPr>
          <a:xfrm>
            <a:off x="5878936" y="1649727"/>
            <a:ext cx="2612152" cy="427970"/>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7" name="Arrow: Left-Right 6">
            <a:extLst>
              <a:ext uri="{FF2B5EF4-FFF2-40B4-BE49-F238E27FC236}">
                <a16:creationId xmlns:a16="http://schemas.microsoft.com/office/drawing/2014/main" id="{D3E6BAD6-434D-8C2B-1FBA-9B4D943C51FE}"/>
              </a:ext>
            </a:extLst>
          </p:cNvPr>
          <p:cNvSpPr/>
          <p:nvPr/>
        </p:nvSpPr>
        <p:spPr>
          <a:xfrm>
            <a:off x="7001338" y="2728228"/>
            <a:ext cx="1836352" cy="504000"/>
          </a:xfrm>
          <a:prstGeom prst="leftRightArrow">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27" name="Arrow: Left-Right 26">
            <a:extLst>
              <a:ext uri="{FF2B5EF4-FFF2-40B4-BE49-F238E27FC236}">
                <a16:creationId xmlns:a16="http://schemas.microsoft.com/office/drawing/2014/main" id="{AD6B53AB-87AB-7220-9CE0-F95355A4B119}"/>
              </a:ext>
            </a:extLst>
          </p:cNvPr>
          <p:cNvSpPr/>
          <p:nvPr/>
        </p:nvSpPr>
        <p:spPr>
          <a:xfrm>
            <a:off x="7338058" y="3548478"/>
            <a:ext cx="2233421"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28" name="Arrow: Left-Right 27">
            <a:extLst>
              <a:ext uri="{FF2B5EF4-FFF2-40B4-BE49-F238E27FC236}">
                <a16:creationId xmlns:a16="http://schemas.microsoft.com/office/drawing/2014/main" id="{6D3D139D-144E-A79A-85A0-8E1C259F1C4E}"/>
              </a:ext>
            </a:extLst>
          </p:cNvPr>
          <p:cNvSpPr/>
          <p:nvPr/>
        </p:nvSpPr>
        <p:spPr>
          <a:xfrm>
            <a:off x="6979919" y="4003128"/>
            <a:ext cx="3298957" cy="427970"/>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29" name="Arrow: Left-Right 28">
            <a:extLst>
              <a:ext uri="{FF2B5EF4-FFF2-40B4-BE49-F238E27FC236}">
                <a16:creationId xmlns:a16="http://schemas.microsoft.com/office/drawing/2014/main" id="{D07AD673-D09B-990D-CDEB-515ABEB6E706}"/>
              </a:ext>
            </a:extLst>
          </p:cNvPr>
          <p:cNvSpPr/>
          <p:nvPr/>
        </p:nvSpPr>
        <p:spPr>
          <a:xfrm>
            <a:off x="6239667" y="4694916"/>
            <a:ext cx="4461657"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0" name="Arrow: Left-Right 29">
            <a:extLst>
              <a:ext uri="{FF2B5EF4-FFF2-40B4-BE49-F238E27FC236}">
                <a16:creationId xmlns:a16="http://schemas.microsoft.com/office/drawing/2014/main" id="{76E5C869-FE04-6CD4-CC1C-834CE495E901}"/>
              </a:ext>
            </a:extLst>
          </p:cNvPr>
          <p:cNvSpPr/>
          <p:nvPr/>
        </p:nvSpPr>
        <p:spPr>
          <a:xfrm>
            <a:off x="7727069" y="5549939"/>
            <a:ext cx="3322799" cy="427970"/>
          </a:xfrm>
          <a:prstGeom prst="leftRightArrow">
            <a:avLst/>
          </a:prstGeom>
          <a:noFill/>
          <a:ln>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
        <p:nvSpPr>
          <p:cNvPr id="25" name="Footer Placeholder 3">
            <a:extLst>
              <a:ext uri="{FF2B5EF4-FFF2-40B4-BE49-F238E27FC236}">
                <a16:creationId xmlns:a16="http://schemas.microsoft.com/office/drawing/2014/main" id="{51F50991-AB55-3B0B-0E5C-F9B38FA30830}"/>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Cambridgeshire, Peterborough &amp; West Suffolk </a:t>
            </a:r>
          </a:p>
        </p:txBody>
      </p:sp>
      <p:sp>
        <p:nvSpPr>
          <p:cNvPr id="11" name="Rectangle: Rounded Corners 10">
            <a:extLst>
              <a:ext uri="{FF2B5EF4-FFF2-40B4-BE49-F238E27FC236}">
                <a16:creationId xmlns:a16="http://schemas.microsoft.com/office/drawing/2014/main" id="{E64E078C-4CD2-D489-39B8-BC3463D8FEFC}"/>
              </a:ext>
            </a:extLst>
          </p:cNvPr>
          <p:cNvSpPr/>
          <p:nvPr/>
        </p:nvSpPr>
        <p:spPr>
          <a:xfrm>
            <a:off x="5822524" y="105139"/>
            <a:ext cx="2612152" cy="505369"/>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493B0464-EA07-4E51-2FAC-89E2138EAD01}"/>
              </a:ext>
            </a:extLst>
          </p:cNvPr>
          <p:cNvSpPr/>
          <p:nvPr/>
        </p:nvSpPr>
        <p:spPr>
          <a:xfrm>
            <a:off x="6954139" y="612292"/>
            <a:ext cx="1860042" cy="134980"/>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54639921-1750-315D-FD7A-4CF1A16F9BEA}"/>
              </a:ext>
            </a:extLst>
          </p:cNvPr>
          <p:cNvSpPr/>
          <p:nvPr/>
        </p:nvSpPr>
        <p:spPr>
          <a:xfrm>
            <a:off x="7338059" y="1614102"/>
            <a:ext cx="2233421" cy="4876753"/>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90C05E7F-1A13-18F8-1F22-C34A8347349E}"/>
              </a:ext>
            </a:extLst>
          </p:cNvPr>
          <p:cNvSpPr/>
          <p:nvPr/>
        </p:nvSpPr>
        <p:spPr>
          <a:xfrm>
            <a:off x="6979921" y="1602373"/>
            <a:ext cx="3323080" cy="4856648"/>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961E4CC1-9ADC-80FC-1897-7CCDF0F2539B}"/>
              </a:ext>
            </a:extLst>
          </p:cNvPr>
          <p:cNvSpPr/>
          <p:nvPr/>
        </p:nvSpPr>
        <p:spPr>
          <a:xfrm>
            <a:off x="6240780" y="1602373"/>
            <a:ext cx="4480559" cy="4888482"/>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CECD8950-5D16-7831-FCD4-F292AA32BD85}"/>
              </a:ext>
            </a:extLst>
          </p:cNvPr>
          <p:cNvSpPr/>
          <p:nvPr/>
        </p:nvSpPr>
        <p:spPr>
          <a:xfrm>
            <a:off x="7711440" y="1602373"/>
            <a:ext cx="3329939" cy="4856648"/>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058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42"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5" grpId="0" animBg="1"/>
      <p:bldP spid="7" grpId="0" animBg="1"/>
      <p:bldP spid="27" grpId="0" animBg="1"/>
      <p:bldP spid="28" grpId="0" animBg="1"/>
      <p:bldP spid="29" grpId="0" animBg="1"/>
      <p:bldP spid="30" grpId="0" animBg="1"/>
      <p:bldP spid="11" grpId="0" animBg="1"/>
      <p:bldP spid="31" grpId="0" animBg="1"/>
      <p:bldP spid="32"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04BA58-1E96-DB21-C995-ECA455D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EDF73C3-E15E-4765-B76E-00B6FD1BADA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50B13779-8256-A92A-2FB9-AA1814DC5F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370C966-27F2-CF50-6CCC-F01273EB84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91F44FB2-594B-0877-2779-D67BEB001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070D5C7-9A94-0A38-7FA4-802998B44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320D7D1F-E90D-BD6A-5D1B-68BFA2A5B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0760351-812E-835B-6D81-9E5F314DC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F8326E7-CCFC-2851-85A2-1A235B566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4433AEB9-EDF8-64C3-10E4-E2967AEF5F5D}"/>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2" name="Text Placeholder 2">
            <a:extLst>
              <a:ext uri="{FF2B5EF4-FFF2-40B4-BE49-F238E27FC236}">
                <a16:creationId xmlns:a16="http://schemas.microsoft.com/office/drawing/2014/main" id="{0B8C3F0E-4F30-1332-903E-78E511C8D608}"/>
              </a:ext>
            </a:extLst>
          </p:cNvPr>
          <p:cNvSpPr txBox="1">
            <a:spLocks/>
          </p:cNvSpPr>
          <p:nvPr/>
        </p:nvSpPr>
        <p:spPr>
          <a:xfrm>
            <a:off x="1535372" y="4121803"/>
            <a:ext cx="9120954" cy="755804"/>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3" name="Picture 12">
            <a:extLst>
              <a:ext uri="{FF2B5EF4-FFF2-40B4-BE49-F238E27FC236}">
                <a16:creationId xmlns:a16="http://schemas.microsoft.com/office/drawing/2014/main" id="{9BCED253-1B86-F16A-6AEE-45659DD6BDD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85B437F1-2A61-8DF5-C498-CFDA659F4E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E9F4BDDF-F516-160B-2F70-CD35BEF4BE7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34</a:t>
            </a:fld>
            <a:endParaRPr lang="en-US" dirty="0">
              <a:solidFill>
                <a:schemeClr val="bg1"/>
              </a:solidFill>
            </a:endParaRPr>
          </a:p>
        </p:txBody>
      </p:sp>
      <p:sp>
        <p:nvSpPr>
          <p:cNvPr id="16" name="Footer Placeholder 3">
            <a:extLst>
              <a:ext uri="{FF2B5EF4-FFF2-40B4-BE49-F238E27FC236}">
                <a16:creationId xmlns:a16="http://schemas.microsoft.com/office/drawing/2014/main" id="{25F9A310-6B34-13DE-4E72-70DB877AAD6D}"/>
              </a:ext>
            </a:extLst>
          </p:cNvPr>
          <p:cNvSpPr>
            <a:spLocks noGrp="1"/>
          </p:cNvSpPr>
          <p:nvPr>
            <p:ph type="ftr" sz="quarter" idx="11"/>
          </p:nvPr>
        </p:nvSpPr>
        <p:spPr>
          <a:xfrm>
            <a:off x="0" y="6548799"/>
            <a:ext cx="5938836" cy="309201"/>
          </a:xfrm>
        </p:spPr>
        <p:txBody>
          <a:bodyPr/>
          <a:lstStyle/>
          <a:p>
            <a:r>
              <a:rPr lang="en-US" spc="200" dirty="0">
                <a:solidFill>
                  <a:schemeClr val="bg1"/>
                </a:solidFill>
              </a:rPr>
              <a:t>Cambridgeshire, Peterborough &amp; West Suffolk </a:t>
            </a:r>
          </a:p>
        </p:txBody>
      </p:sp>
    </p:spTree>
    <p:extLst>
      <p:ext uri="{BB962C8B-B14F-4D97-AF65-F5344CB8AC3E}">
        <p14:creationId xmlns:p14="http://schemas.microsoft.com/office/powerpoint/2010/main" val="2222083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685083"/>
          </a:xfrm>
        </p:spPr>
        <p:txBody>
          <a:bodyPr vert="horz" lIns="91440" tIns="45720" rIns="91440" bIns="45720" rtlCol="0" anchor="ctr">
            <a:normAutofit/>
          </a:bodyPr>
          <a:lstStyle/>
          <a:p>
            <a:pPr algn="ctr"/>
            <a:r>
              <a:rPr lang="en-US" sz="3600" dirty="0"/>
              <a:t>Dwelling stock, turnover, newbuild</a:t>
            </a:r>
          </a:p>
        </p:txBody>
      </p:sp>
      <p:sp>
        <p:nvSpPr>
          <p:cNvPr id="4" name="Footer Placeholder 3">
            <a:extLst>
              <a:ext uri="{FF2B5EF4-FFF2-40B4-BE49-F238E27FC236}">
                <a16:creationId xmlns:a16="http://schemas.microsoft.com/office/drawing/2014/main" id="{8BDF9229-97C7-4C79-A7EE-9C93072C863B}"/>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5" name="Chart 4">
            <a:extLst>
              <a:ext uri="{FF2B5EF4-FFF2-40B4-BE49-F238E27FC236}">
                <a16:creationId xmlns:a16="http://schemas.microsoft.com/office/drawing/2014/main" id="{8D772918-20FE-4F4E-BF46-9D64569BBEFF}"/>
              </a:ext>
            </a:extLst>
          </p:cNvPr>
          <p:cNvGraphicFramePr>
            <a:graphicFrameLocks/>
          </p:cNvGraphicFramePr>
          <p:nvPr>
            <p:extLst>
              <p:ext uri="{D42A27DB-BD31-4B8C-83A1-F6EECF244321}">
                <p14:modId xmlns:p14="http://schemas.microsoft.com/office/powerpoint/2010/main" val="223121785"/>
              </p:ext>
            </p:extLst>
          </p:nvPr>
        </p:nvGraphicFramePr>
        <p:xfrm>
          <a:off x="143434" y="1411862"/>
          <a:ext cx="11860307" cy="446442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FDA27EF0-2347-471F-A60A-E08F5E23C52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35</a:t>
            </a:fld>
            <a:endParaRPr lang="en-US" dirty="0">
              <a:solidFill>
                <a:schemeClr val="bg1"/>
              </a:solidFill>
            </a:endParaRPr>
          </a:p>
        </p:txBody>
      </p:sp>
      <p:sp>
        <p:nvSpPr>
          <p:cNvPr id="3" name="TextBox 2">
            <a:extLst>
              <a:ext uri="{FF2B5EF4-FFF2-40B4-BE49-F238E27FC236}">
                <a16:creationId xmlns:a16="http://schemas.microsoft.com/office/drawing/2014/main" id="{6932536E-5DC4-3D51-9BEF-2689AA912C13}"/>
              </a:ext>
            </a:extLst>
          </p:cNvPr>
          <p:cNvSpPr txBox="1"/>
          <p:nvPr/>
        </p:nvSpPr>
        <p:spPr>
          <a:xfrm>
            <a:off x="7210425" y="2079933"/>
            <a:ext cx="4575762" cy="2485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Tree>
    <p:extLst>
      <p:ext uri="{BB962C8B-B14F-4D97-AF65-F5344CB8AC3E}">
        <p14:creationId xmlns:p14="http://schemas.microsoft.com/office/powerpoint/2010/main" val="25431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6026E4E0-7424-DD0C-1C55-FBD693013507}"/>
                  </a:ext>
                </a:extLst>
              </p:cNvPr>
              <p:cNvGraphicFramePr/>
              <p:nvPr>
                <p:extLst>
                  <p:ext uri="{D42A27DB-BD31-4B8C-83A1-F6EECF244321}">
                    <p14:modId xmlns:p14="http://schemas.microsoft.com/office/powerpoint/2010/main" val="3424514120"/>
                  </p:ext>
                </p:extLst>
              </p:nvPr>
            </p:nvGraphicFramePr>
            <p:xfrm>
              <a:off x="1128098" y="1128098"/>
              <a:ext cx="9943170" cy="459801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Chart 1">
                <a:extLst>
                  <a:ext uri="{FF2B5EF4-FFF2-40B4-BE49-F238E27FC236}">
                    <a16:creationId xmlns:a16="http://schemas.microsoft.com/office/drawing/2014/main" id="{6026E4E0-7424-DD0C-1C55-FBD693013507}"/>
                  </a:ext>
                </a:extLst>
              </p:cNvPr>
              <p:cNvPicPr>
                <a:picLocks noGrp="1" noRot="1" noChangeAspect="1" noMove="1" noResize="1" noEditPoints="1" noAdjustHandles="1" noChangeArrowheads="1" noChangeShapeType="1"/>
              </p:cNvPicPr>
              <p:nvPr/>
            </p:nvPicPr>
            <p:blipFill>
              <a:blip r:embed="rId3"/>
              <a:stretch>
                <a:fillRect/>
              </a:stretch>
            </p:blipFill>
            <p:spPr>
              <a:xfrm>
                <a:off x="1128098" y="1128098"/>
                <a:ext cx="9943170" cy="4598011"/>
              </a:xfrm>
              <a:prstGeom prst="rect">
                <a:avLst/>
              </a:prstGeom>
            </p:spPr>
          </p:pic>
        </mc:Fallback>
      </mc:AlternateContent>
    </p:spTree>
    <p:extLst>
      <p:ext uri="{BB962C8B-B14F-4D97-AF65-F5344CB8AC3E}">
        <p14:creationId xmlns:p14="http://schemas.microsoft.com/office/powerpoint/2010/main" val="1321091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0" y="198672"/>
            <a:ext cx="10909640" cy="1249394"/>
          </a:xfrm>
        </p:spPr>
        <p:txBody>
          <a:bodyPr vert="horz" lIns="91440" tIns="45720" rIns="91440" bIns="45720" rtlCol="0" anchor="ctr">
            <a:normAutofit/>
          </a:bodyPr>
          <a:lstStyle/>
          <a:p>
            <a:pPr algn="ctr"/>
            <a:r>
              <a:rPr lang="en-US" sz="4000" dirty="0"/>
              <a:t>Dwelling stock, turnover, newbuild</a:t>
            </a:r>
            <a:br>
              <a:rPr lang="en-US" sz="4800" kern="1200" dirty="0">
                <a:solidFill>
                  <a:schemeClr val="tx1"/>
                </a:solidFill>
                <a:latin typeface="+mj-lt"/>
                <a:ea typeface="+mj-ea"/>
                <a:cs typeface="+mj-cs"/>
              </a:rPr>
            </a:br>
            <a:r>
              <a:rPr lang="en-GB" sz="2000" dirty="0"/>
              <a:t>Shows turnover and new build as a % of each tenure group. </a:t>
            </a:r>
            <a:br>
              <a:rPr lang="en-GB" sz="2000" dirty="0">
                <a:solidFill>
                  <a:srgbClr val="FF0000"/>
                </a:solidFill>
              </a:rPr>
            </a:b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327C76D8-E307-470E-A120-74745ECE8CD5}"/>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4" name="Chart 3">
            <a:extLst>
              <a:ext uri="{FF2B5EF4-FFF2-40B4-BE49-F238E27FC236}">
                <a16:creationId xmlns:a16="http://schemas.microsoft.com/office/drawing/2014/main" id="{341411C6-803C-4993-BBA7-A7F26D8E4EA0}"/>
              </a:ext>
            </a:extLst>
          </p:cNvPr>
          <p:cNvGraphicFramePr>
            <a:graphicFrameLocks/>
          </p:cNvGraphicFramePr>
          <p:nvPr>
            <p:extLst>
              <p:ext uri="{D42A27DB-BD31-4B8C-83A1-F6EECF244321}">
                <p14:modId xmlns:p14="http://schemas.microsoft.com/office/powerpoint/2010/main" val="3333534825"/>
              </p:ext>
            </p:extLst>
          </p:nvPr>
        </p:nvGraphicFramePr>
        <p:xfrm>
          <a:off x="136653" y="1297577"/>
          <a:ext cx="11914095" cy="440653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FA669B2D-2284-42A6-AFDA-CF0A5646990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37</a:t>
            </a:fld>
            <a:endParaRPr lang="en-US" dirty="0">
              <a:solidFill>
                <a:schemeClr val="bg1"/>
              </a:solidFill>
            </a:endParaRPr>
          </a:p>
        </p:txBody>
      </p:sp>
      <p:sp>
        <p:nvSpPr>
          <p:cNvPr id="6" name="Rectangle: Rounded Corners 5">
            <a:extLst>
              <a:ext uri="{FF2B5EF4-FFF2-40B4-BE49-F238E27FC236}">
                <a16:creationId xmlns:a16="http://schemas.microsoft.com/office/drawing/2014/main" id="{1BD18633-82D6-1BE7-DBC6-C477639128AA}"/>
              </a:ext>
            </a:extLst>
          </p:cNvPr>
          <p:cNvSpPr/>
          <p:nvPr/>
        </p:nvSpPr>
        <p:spPr>
          <a:xfrm>
            <a:off x="5270010" y="2218063"/>
            <a:ext cx="382913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chemeClr val="bg1"/>
                </a:solidFill>
              </a:rPr>
              <a:t>Across the study area, some 7,592 new homes were delivered, representing 1.7% of the area’s stock (around 453,863 dwellings).  </a:t>
            </a:r>
          </a:p>
        </p:txBody>
      </p:sp>
      <p:sp>
        <p:nvSpPr>
          <p:cNvPr id="7" name="Rectangle: Rounded Corners 6">
            <a:extLst>
              <a:ext uri="{FF2B5EF4-FFF2-40B4-BE49-F238E27FC236}">
                <a16:creationId xmlns:a16="http://schemas.microsoft.com/office/drawing/2014/main" id="{072998C6-6DFB-E8BB-3F49-9C72900CDE62}"/>
              </a:ext>
            </a:extLst>
          </p:cNvPr>
          <p:cNvSpPr/>
          <p:nvPr/>
        </p:nvSpPr>
        <p:spPr>
          <a:xfrm>
            <a:off x="5270010" y="3158079"/>
            <a:ext cx="3829132" cy="2009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chemeClr val="bg1"/>
                </a:solidFill>
              </a:rPr>
              <a:t>% turnover rates: </a:t>
            </a:r>
          </a:p>
          <a:p>
            <a:pPr algn="ctr"/>
            <a:r>
              <a:rPr lang="en-GB" sz="1400" dirty="0">
                <a:solidFill>
                  <a:schemeClr val="bg1"/>
                </a:solidFill>
              </a:rPr>
              <a:t>LA social/affordable rent 3%</a:t>
            </a:r>
          </a:p>
          <a:p>
            <a:pPr algn="ctr"/>
            <a:r>
              <a:rPr lang="en-GB" sz="1400" dirty="0">
                <a:solidFill>
                  <a:schemeClr val="bg1"/>
                </a:solidFill>
              </a:rPr>
              <a:t>HA social/affordable rent 7%</a:t>
            </a:r>
          </a:p>
          <a:p>
            <a:pPr algn="ctr"/>
            <a:r>
              <a:rPr lang="en-GB" sz="1400" dirty="0">
                <a:solidFill>
                  <a:schemeClr val="bg1"/>
                </a:solidFill>
              </a:rPr>
              <a:t>Homebuy 2%</a:t>
            </a:r>
          </a:p>
          <a:p>
            <a:pPr algn="ctr"/>
            <a:r>
              <a:rPr lang="en-GB" sz="1400" dirty="0">
                <a:solidFill>
                  <a:schemeClr val="bg1"/>
                </a:solidFill>
              </a:rPr>
              <a:t>Ownership 4%</a:t>
            </a:r>
          </a:p>
          <a:p>
            <a:pPr algn="ctr"/>
            <a:r>
              <a:rPr lang="en-GB" sz="1400" dirty="0">
                <a:solidFill>
                  <a:schemeClr val="bg1"/>
                </a:solidFill>
              </a:rPr>
              <a:t>For all areas we have applied a turnover of 30% in the absence of ore local data on private rented turnover.</a:t>
            </a:r>
          </a:p>
        </p:txBody>
      </p:sp>
      <p:sp>
        <p:nvSpPr>
          <p:cNvPr id="9" name="TextBox 8">
            <a:extLst>
              <a:ext uri="{FF2B5EF4-FFF2-40B4-BE49-F238E27FC236}">
                <a16:creationId xmlns:a16="http://schemas.microsoft.com/office/drawing/2014/main" id="{D8E8F634-EAD0-BC7A-C208-2CBC7C5E2086}"/>
              </a:ext>
            </a:extLst>
          </p:cNvPr>
          <p:cNvSpPr txBox="1"/>
          <p:nvPr/>
        </p:nvSpPr>
        <p:spPr>
          <a:xfrm>
            <a:off x="1437217" y="6098659"/>
            <a:ext cx="1075448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Tree>
    <p:extLst>
      <p:ext uri="{BB962C8B-B14F-4D97-AF65-F5344CB8AC3E}">
        <p14:creationId xmlns:p14="http://schemas.microsoft.com/office/powerpoint/2010/main" val="23510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D77F1A1F-B07F-CD0F-C6E9-2EE4D22DD394}"/>
              </a:ext>
            </a:extLst>
          </p:cNvPr>
          <p:cNvGraphicFramePr>
            <a:graphicFrameLocks/>
          </p:cNvGraphicFramePr>
          <p:nvPr>
            <p:extLst>
              <p:ext uri="{D42A27DB-BD31-4B8C-83A1-F6EECF244321}">
                <p14:modId xmlns:p14="http://schemas.microsoft.com/office/powerpoint/2010/main" val="1792994943"/>
              </p:ext>
            </p:extLst>
          </p:nvPr>
        </p:nvGraphicFramePr>
        <p:xfrm>
          <a:off x="643467" y="643468"/>
          <a:ext cx="10905066" cy="5566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707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F48D2B2B-82C0-4CCE-8C65-C622921AB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1F8B1B2E-838A-4194-940C-DC5E72B30E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0CAC6A5E-E02E-4909-B05E-43BC985C1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5" name="Group 4">
            <a:extLst>
              <a:ext uri="{FF2B5EF4-FFF2-40B4-BE49-F238E27FC236}">
                <a16:creationId xmlns:a16="http://schemas.microsoft.com/office/drawing/2014/main" id="{ABADCA2A-6397-4455-99A6-56540903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6" name="Rectangle 5">
              <a:extLst>
                <a:ext uri="{FF2B5EF4-FFF2-40B4-BE49-F238E27FC236}">
                  <a16:creationId xmlns:a16="http://schemas.microsoft.com/office/drawing/2014/main" id="{4CF87745-093B-436E-B685-1E0229A95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E126C0-166A-4B7B-83E4-C4EE5E9BB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5" descr="A group of people sitting around a table with a board game&#10;&#10;Description automatically generated with low confidence">
            <a:extLst>
              <a:ext uri="{FF2B5EF4-FFF2-40B4-BE49-F238E27FC236}">
                <a16:creationId xmlns:a16="http://schemas.microsoft.com/office/drawing/2014/main" id="{D5BBFEF0-BDB2-4749-ACCB-78907C3A2B28}"/>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9" name="Picture 8">
            <a:extLst>
              <a:ext uri="{FF2B5EF4-FFF2-40B4-BE49-F238E27FC236}">
                <a16:creationId xmlns:a16="http://schemas.microsoft.com/office/drawing/2014/main" id="{A37ED4AE-9887-41C4-84AB-0EE4625B9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9">
            <a:extLst>
              <a:ext uri="{FF2B5EF4-FFF2-40B4-BE49-F238E27FC236}">
                <a16:creationId xmlns:a16="http://schemas.microsoft.com/office/drawing/2014/main" id="{C2C30B13-D59B-4146-AD6C-3DD474970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E759CE-ED9D-4BE4-A4BB-5DAFD6FB5330}"/>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3" name="Content Placeholder 3">
            <a:extLst>
              <a:ext uri="{FF2B5EF4-FFF2-40B4-BE49-F238E27FC236}">
                <a16:creationId xmlns:a16="http://schemas.microsoft.com/office/drawing/2014/main" id="{06F1A631-EDA8-4F32-B59A-BAE300E2A528}"/>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4" name="Footer Placeholder 3">
            <a:extLst>
              <a:ext uri="{FF2B5EF4-FFF2-40B4-BE49-F238E27FC236}">
                <a16:creationId xmlns:a16="http://schemas.microsoft.com/office/drawing/2014/main" id="{B1F09F36-860E-4941-979B-C0D5B25EA2AF}"/>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5" name="Slide Number Placeholder 4">
            <a:extLst>
              <a:ext uri="{FF2B5EF4-FFF2-40B4-BE49-F238E27FC236}">
                <a16:creationId xmlns:a16="http://schemas.microsoft.com/office/drawing/2014/main" id="{8069A829-A860-4CC0-9E70-644EDBC2DCA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15563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27ACE43-E9A7-1455-88C3-B16454237F4B}"/>
              </a:ext>
            </a:extLst>
          </p:cNvPr>
          <p:cNvSpPr>
            <a:spLocks noGrp="1"/>
          </p:cNvSpPr>
          <p:nvPr>
            <p:ph type="sldNum" sz="quarter" idx="12"/>
          </p:nvPr>
        </p:nvSpPr>
        <p:spPr>
          <a:xfrm>
            <a:off x="11380981" y="6342663"/>
            <a:ext cx="811019" cy="503578"/>
          </a:xfrm>
        </p:spPr>
        <p:txBody>
          <a:bodyPr anchor="ctr">
            <a:normAutofit/>
          </a:bodyPr>
          <a:lstStyle/>
          <a:p>
            <a:pPr>
              <a:spcAft>
                <a:spcPts val="600"/>
              </a:spcAft>
            </a:pPr>
            <a:fld id="{0D309695-DEC3-40DA-9DF5-330280C9D0E8}" type="slidenum">
              <a:rPr lang="en-US" sz="2000">
                <a:solidFill>
                  <a:srgbClr val="FFFFFF"/>
                </a:solidFill>
              </a:rPr>
              <a:pPr>
                <a:spcAft>
                  <a:spcPts val="600"/>
                </a:spcAft>
              </a:pPr>
              <a:t>4</a:t>
            </a:fld>
            <a:endParaRPr lang="en-US" sz="2000">
              <a:solidFill>
                <a:srgbClr val="FFFFFF"/>
              </a:solidFill>
            </a:endParaRPr>
          </a:p>
        </p:txBody>
      </p:sp>
      <p:sp>
        <p:nvSpPr>
          <p:cNvPr id="20" name="Rectangle 19">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D78FC2E6-FCF2-73DF-41AC-768327ADD5DF}"/>
              </a:ext>
            </a:extLst>
          </p:cNvPr>
          <p:cNvSpPr>
            <a:spLocks noGrp="1"/>
          </p:cNvSpPr>
          <p:nvPr>
            <p:ph type="ftr" sz="quarter" idx="11"/>
          </p:nvPr>
        </p:nvSpPr>
        <p:spPr>
          <a:xfrm>
            <a:off x="0" y="6439852"/>
            <a:ext cx="5938836" cy="309201"/>
          </a:xfrm>
        </p:spPr>
        <p:txBody>
          <a:bodyPr>
            <a:normAutofit/>
          </a:bodyPr>
          <a:lstStyle/>
          <a:p>
            <a:pPr>
              <a:spcAft>
                <a:spcPts val="600"/>
              </a:spcAft>
            </a:pPr>
            <a:r>
              <a:rPr lang="en-US" spc="200" dirty="0">
                <a:solidFill>
                  <a:srgbClr val="FFFFFF"/>
                </a:solidFill>
              </a:rPr>
              <a:t>Cambridgeshire, Peterborough &amp; West Suffolk </a:t>
            </a:r>
          </a:p>
        </p:txBody>
      </p:sp>
      <p:graphicFrame>
        <p:nvGraphicFramePr>
          <p:cNvPr id="11" name="Chart 10">
            <a:extLst>
              <a:ext uri="{FF2B5EF4-FFF2-40B4-BE49-F238E27FC236}">
                <a16:creationId xmlns:a16="http://schemas.microsoft.com/office/drawing/2014/main" id="{394E1A0F-46E5-6239-4A99-CFED1E604960}"/>
              </a:ext>
            </a:extLst>
          </p:cNvPr>
          <p:cNvGraphicFramePr>
            <a:graphicFrameLocks/>
          </p:cNvGraphicFramePr>
          <p:nvPr>
            <p:extLst>
              <p:ext uri="{D42A27DB-BD31-4B8C-83A1-F6EECF244321}">
                <p14:modId xmlns:p14="http://schemas.microsoft.com/office/powerpoint/2010/main" val="1104382212"/>
              </p:ext>
            </p:extLst>
          </p:nvPr>
        </p:nvGraphicFramePr>
        <p:xfrm>
          <a:off x="842683" y="770568"/>
          <a:ext cx="10443882" cy="531686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4593CC4-670D-602A-6608-FA3321780C69}"/>
              </a:ext>
            </a:extLst>
          </p:cNvPr>
          <p:cNvSpPr txBox="1"/>
          <p:nvPr/>
        </p:nvSpPr>
        <p:spPr>
          <a:xfrm>
            <a:off x="8713692" y="22416"/>
            <a:ext cx="3415553" cy="2826306"/>
          </a:xfrm>
          <a:prstGeom prst="roundRect">
            <a:avLst/>
          </a:prstGeom>
          <a:gradFill flip="none" rotWithShape="1">
            <a:gsLst>
              <a:gs pos="0">
                <a:schemeClr val="accent4"/>
              </a:gs>
              <a:gs pos="100000">
                <a:schemeClr val="accent5"/>
              </a:gs>
            </a:gsLst>
            <a:lin ang="162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sz="1600" b="1" dirty="0"/>
              <a:t>Ownership </a:t>
            </a:r>
            <a:r>
              <a:rPr lang="en-US" sz="1600" dirty="0"/>
              <a:t>(outright and with a mortgage or loan):</a:t>
            </a:r>
          </a:p>
          <a:p>
            <a:pPr marL="285750" lvl="1" indent="-285750">
              <a:buFont typeface="Arial" panose="020B0604020202020204" pitchFamily="34" charset="0"/>
              <a:buChar char="•"/>
            </a:pPr>
            <a:r>
              <a:rPr lang="en-US" sz="1600" dirty="0"/>
              <a:t>Dominates in Huntingdonshire and South Cambs at 71%</a:t>
            </a:r>
          </a:p>
          <a:p>
            <a:pPr marL="285750" lvl="1" indent="-285750">
              <a:buFont typeface="Arial" panose="020B0604020202020204" pitchFamily="34" charset="0"/>
              <a:buChar char="•"/>
            </a:pPr>
            <a:r>
              <a:rPr lang="en-US" sz="1600" dirty="0"/>
              <a:t>Fenland and East Cambridgeshire follow at 70% and 69% respectively. </a:t>
            </a:r>
          </a:p>
          <a:p>
            <a:pPr marL="285750" lvl="1" indent="-285750">
              <a:buFont typeface="Arial" panose="020B0604020202020204" pitchFamily="34" charset="0"/>
              <a:buChar char="•"/>
            </a:pPr>
            <a:r>
              <a:rPr lang="en-US" sz="1600" dirty="0"/>
              <a:t>West Suffolk has 64%, Peterborough 60% </a:t>
            </a:r>
          </a:p>
          <a:p>
            <a:pPr marL="285750" lvl="1" indent="-285750">
              <a:buFont typeface="Arial" panose="020B0604020202020204" pitchFamily="34" charset="0"/>
              <a:buChar char="•"/>
            </a:pPr>
            <a:r>
              <a:rPr lang="en-US" sz="1600" dirty="0"/>
              <a:t>Cambridge is lowest at 50%</a:t>
            </a:r>
          </a:p>
        </p:txBody>
      </p:sp>
      <p:sp>
        <p:nvSpPr>
          <p:cNvPr id="3" name="TextBox 2">
            <a:extLst>
              <a:ext uri="{FF2B5EF4-FFF2-40B4-BE49-F238E27FC236}">
                <a16:creationId xmlns:a16="http://schemas.microsoft.com/office/drawing/2014/main" id="{7DCD9D24-176D-9B57-4629-80A26FE311DD}"/>
              </a:ext>
            </a:extLst>
          </p:cNvPr>
          <p:cNvSpPr txBox="1"/>
          <p:nvPr/>
        </p:nvSpPr>
        <p:spPr>
          <a:xfrm>
            <a:off x="166454" y="175166"/>
            <a:ext cx="5445452" cy="102155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800" b="1" dirty="0">
                <a:solidFill>
                  <a:schemeClr val="tx1"/>
                </a:solidFill>
              </a:rPr>
              <a:t>Private rented: </a:t>
            </a:r>
            <a:r>
              <a:rPr lang="en-US" sz="1800" dirty="0">
                <a:solidFill>
                  <a:schemeClr val="tx1"/>
                </a:solidFill>
              </a:rPr>
              <a:t>Cambridge sees the highest proportion at  26%, followed by Peterborough and West Suffolk at 21%. Other districts see 14% to 18%.</a:t>
            </a:r>
          </a:p>
        </p:txBody>
      </p:sp>
      <p:sp>
        <p:nvSpPr>
          <p:cNvPr id="4" name="TextBox 3">
            <a:extLst>
              <a:ext uri="{FF2B5EF4-FFF2-40B4-BE49-F238E27FC236}">
                <a16:creationId xmlns:a16="http://schemas.microsoft.com/office/drawing/2014/main" id="{554934B5-20D3-C26C-43AE-1DD14FD8A377}"/>
              </a:ext>
            </a:extLst>
          </p:cNvPr>
          <p:cNvSpPr txBox="1"/>
          <p:nvPr/>
        </p:nvSpPr>
        <p:spPr>
          <a:xfrm>
            <a:off x="8881926" y="4452942"/>
            <a:ext cx="3247319" cy="1634490"/>
          </a:xfrm>
          <a:prstGeom prst="roundRect">
            <a:avLst/>
          </a:prstGeom>
          <a:gradFill flip="none" rotWithShape="1">
            <a:gsLst>
              <a:gs pos="0">
                <a:schemeClr val="accent2"/>
              </a:gs>
              <a:gs pos="100000">
                <a:schemeClr val="accent1"/>
              </a:gs>
            </a:gsLst>
            <a:lin ang="54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800" b="1" dirty="0"/>
              <a:t>Council and housing association rented:  </a:t>
            </a:r>
            <a:r>
              <a:rPr lang="en-US" sz="1800" dirty="0"/>
              <a:t>Overall, Cambridge sees the highest proportion at 22% compared with 13% to 19% elsewhere</a:t>
            </a:r>
          </a:p>
        </p:txBody>
      </p:sp>
    </p:spTree>
    <p:extLst>
      <p:ext uri="{BB962C8B-B14F-4D97-AF65-F5344CB8AC3E}">
        <p14:creationId xmlns:p14="http://schemas.microsoft.com/office/powerpoint/2010/main" val="32702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85FDE8EB-9181-A071-0856-147DA4921668}"/>
              </a:ext>
            </a:extLst>
          </p:cNvPr>
          <p:cNvGraphicFramePr>
            <a:graphicFrameLocks/>
          </p:cNvGraphicFramePr>
          <p:nvPr>
            <p:extLst>
              <p:ext uri="{D42A27DB-BD31-4B8C-83A1-F6EECF244321}">
                <p14:modId xmlns:p14="http://schemas.microsoft.com/office/powerpoint/2010/main" val="246359952"/>
              </p:ext>
            </p:extLst>
          </p:nvPr>
        </p:nvGraphicFramePr>
        <p:xfrm>
          <a:off x="643465" y="643468"/>
          <a:ext cx="10905067" cy="55668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FB11367-10A0-C46A-C693-73296F32514D}"/>
              </a:ext>
            </a:extLst>
          </p:cNvPr>
          <p:cNvSpPr txBox="1"/>
          <p:nvPr/>
        </p:nvSpPr>
        <p:spPr>
          <a:xfrm>
            <a:off x="256327" y="254090"/>
            <a:ext cx="2205318" cy="1634490"/>
          </a:xfrm>
          <a:prstGeom prst="roundRect">
            <a:avLst/>
          </a:prstGeom>
          <a:solidFill>
            <a:schemeClr val="bg2">
              <a:lumMod val="90000"/>
            </a:schemeClr>
          </a:solidFill>
          <a:ln>
            <a:solidFill>
              <a:schemeClr val="bg1">
                <a:lumMod val="50000"/>
              </a:schemeClr>
            </a:solidFill>
          </a:ln>
        </p:spPr>
        <p:txBody>
          <a:bodyPr wrap="square" rtlCol="0">
            <a:spAutoFit/>
          </a:bodyPr>
          <a:lstStyle/>
          <a:p>
            <a:r>
              <a:rPr lang="en-GB" sz="1800" dirty="0"/>
              <a:t>Greater Cambridge has the most students and the most “other” households</a:t>
            </a:r>
          </a:p>
        </p:txBody>
      </p:sp>
      <p:sp>
        <p:nvSpPr>
          <p:cNvPr id="4" name="TextBox 3">
            <a:extLst>
              <a:ext uri="{FF2B5EF4-FFF2-40B4-BE49-F238E27FC236}">
                <a16:creationId xmlns:a16="http://schemas.microsoft.com/office/drawing/2014/main" id="{8A42EC1F-72D5-5CB4-C3D8-61AD57750D6E}"/>
              </a:ext>
            </a:extLst>
          </p:cNvPr>
          <p:cNvSpPr txBox="1"/>
          <p:nvPr/>
        </p:nvSpPr>
        <p:spPr>
          <a:xfrm>
            <a:off x="256327" y="2029627"/>
            <a:ext cx="2205318" cy="1328023"/>
          </a:xfrm>
          <a:prstGeom prst="roundRect">
            <a:avLst/>
          </a:prstGeom>
          <a:solidFill>
            <a:srgbClr val="FFC000"/>
          </a:solidFill>
          <a:ln>
            <a:solidFill>
              <a:schemeClr val="bg1">
                <a:lumMod val="50000"/>
              </a:schemeClr>
            </a:solidFill>
          </a:ln>
        </p:spPr>
        <p:txBody>
          <a:bodyPr wrap="square" rtlCol="0">
            <a:spAutoFit/>
          </a:bodyPr>
          <a:lstStyle/>
          <a:p>
            <a:pPr marL="0" lvl="1"/>
            <a:r>
              <a:rPr lang="en-GB" sz="1800" dirty="0"/>
              <a:t>East Cambs </a:t>
            </a:r>
            <a:r>
              <a:rPr lang="en-GB" dirty="0"/>
              <a:t>has</a:t>
            </a:r>
            <a:r>
              <a:rPr lang="en-GB" sz="1800" dirty="0"/>
              <a:t> the most couples, or without with dependent children</a:t>
            </a:r>
          </a:p>
        </p:txBody>
      </p:sp>
      <p:sp>
        <p:nvSpPr>
          <p:cNvPr id="6" name="TextBox 5">
            <a:extLst>
              <a:ext uri="{FF2B5EF4-FFF2-40B4-BE49-F238E27FC236}">
                <a16:creationId xmlns:a16="http://schemas.microsoft.com/office/drawing/2014/main" id="{D860F5A3-4564-7E59-6CF4-68A12B87240A}"/>
              </a:ext>
            </a:extLst>
          </p:cNvPr>
          <p:cNvSpPr txBox="1"/>
          <p:nvPr/>
        </p:nvSpPr>
        <p:spPr>
          <a:xfrm>
            <a:off x="9846896" y="391670"/>
            <a:ext cx="2205318" cy="1021556"/>
          </a:xfrm>
          <a:prstGeom prst="roundRect">
            <a:avLst/>
          </a:prstGeom>
          <a:solidFill>
            <a:srgbClr val="00B050"/>
          </a:solidFill>
          <a:ln>
            <a:solidFill>
              <a:schemeClr val="bg1">
                <a:lumMod val="50000"/>
              </a:schemeClr>
            </a:solidFill>
          </a:ln>
        </p:spPr>
        <p:txBody>
          <a:bodyPr wrap="square" rtlCol="0">
            <a:spAutoFit/>
          </a:bodyPr>
          <a:lstStyle/>
          <a:p>
            <a:r>
              <a:rPr lang="en-GB" sz="1800" dirty="0"/>
              <a:t>HDC has the most couples with non-dependent children</a:t>
            </a:r>
          </a:p>
        </p:txBody>
      </p:sp>
      <p:sp>
        <p:nvSpPr>
          <p:cNvPr id="7" name="TextBox 6">
            <a:extLst>
              <a:ext uri="{FF2B5EF4-FFF2-40B4-BE49-F238E27FC236}">
                <a16:creationId xmlns:a16="http://schemas.microsoft.com/office/drawing/2014/main" id="{3367141D-6780-976D-9FE9-5E1396D2B1DF}"/>
              </a:ext>
            </a:extLst>
          </p:cNvPr>
          <p:cNvSpPr txBox="1"/>
          <p:nvPr/>
        </p:nvSpPr>
        <p:spPr>
          <a:xfrm>
            <a:off x="9846896" y="1580866"/>
            <a:ext cx="2205318" cy="1634490"/>
          </a:xfrm>
          <a:prstGeom prst="roundRect">
            <a:avLst/>
          </a:prstGeom>
          <a:solidFill>
            <a:srgbClr val="7030A0"/>
          </a:solidFill>
          <a:ln>
            <a:solidFill>
              <a:schemeClr val="bg1">
                <a:lumMod val="50000"/>
              </a:schemeClr>
            </a:solidFill>
          </a:ln>
        </p:spPr>
        <p:txBody>
          <a:bodyPr wrap="square" rtlCol="0">
            <a:spAutoFit/>
          </a:bodyPr>
          <a:lstStyle/>
          <a:p>
            <a:r>
              <a:rPr lang="en-GB" sz="1800" dirty="0">
                <a:solidFill>
                  <a:schemeClr val="bg1"/>
                </a:solidFill>
              </a:rPr>
              <a:t>Peterborough has the most lone parents and one person households with no children</a:t>
            </a:r>
          </a:p>
        </p:txBody>
      </p:sp>
    </p:spTree>
    <p:extLst>
      <p:ext uri="{BB962C8B-B14F-4D97-AF65-F5344CB8AC3E}">
        <p14:creationId xmlns:p14="http://schemas.microsoft.com/office/powerpoint/2010/main" val="146538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cx1="http://schemas.microsoft.com/office/drawing/2015/9/8/chartex" Requires="cx1">
          <p:graphicFrame>
            <p:nvGraphicFramePr>
              <p:cNvPr id="2" name="Chart 1">
                <a:extLst>
                  <a:ext uri="{FF2B5EF4-FFF2-40B4-BE49-F238E27FC236}">
                    <a16:creationId xmlns:a16="http://schemas.microsoft.com/office/drawing/2014/main" id="{ADEA1A9D-9D14-F0A8-186B-40F68AC5601C}"/>
                  </a:ext>
                </a:extLst>
              </p:cNvPr>
              <p:cNvGraphicFramePr>
                <a:graphicFrameLocks/>
              </p:cNvGraphicFramePr>
              <p:nvPr>
                <p:extLst>
                  <p:ext uri="{D42A27DB-BD31-4B8C-83A1-F6EECF244321}">
                    <p14:modId xmlns:p14="http://schemas.microsoft.com/office/powerpoint/2010/main" val="2931410987"/>
                  </p:ext>
                </p:extLst>
              </p:nvPr>
            </p:nvGraphicFramePr>
            <p:xfrm>
              <a:off x="5628091" y="331694"/>
              <a:ext cx="6402544" cy="559397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Chart 1">
                <a:extLst>
                  <a:ext uri="{FF2B5EF4-FFF2-40B4-BE49-F238E27FC236}">
                    <a16:creationId xmlns:a16="http://schemas.microsoft.com/office/drawing/2014/main" id="{ADEA1A9D-9D14-F0A8-186B-40F68AC5601C}"/>
                  </a:ext>
                </a:extLst>
              </p:cNvPr>
              <p:cNvPicPr>
                <a:picLocks noGrp="1" noRot="1" noChangeAspect="1" noMove="1" noResize="1" noEditPoints="1" noAdjustHandles="1" noChangeArrowheads="1" noChangeShapeType="1"/>
              </p:cNvPicPr>
              <p:nvPr/>
            </p:nvPicPr>
            <p:blipFill>
              <a:blip r:embed="rId3"/>
              <a:stretch>
                <a:fillRect/>
              </a:stretch>
            </p:blipFill>
            <p:spPr>
              <a:xfrm>
                <a:off x="5628091" y="331694"/>
                <a:ext cx="6402544" cy="5593977"/>
              </a:xfrm>
              <a:prstGeom prst="rect">
                <a:avLst/>
              </a:prstGeom>
            </p:spPr>
          </p:pic>
        </mc:Fallback>
      </mc:AlternateContent>
      <p:sp>
        <p:nvSpPr>
          <p:cNvPr id="3" name="Title 1">
            <a:extLst>
              <a:ext uri="{FF2B5EF4-FFF2-40B4-BE49-F238E27FC236}">
                <a16:creationId xmlns:a16="http://schemas.microsoft.com/office/drawing/2014/main" id="{6FC54615-D2AB-72E5-FB99-277BBDBE5E25}"/>
              </a:ext>
            </a:extLst>
          </p:cNvPr>
          <p:cNvSpPr txBox="1">
            <a:spLocks/>
          </p:cNvSpPr>
          <p:nvPr/>
        </p:nvSpPr>
        <p:spPr>
          <a:xfrm>
            <a:off x="1138519" y="412376"/>
            <a:ext cx="4489573" cy="144137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Broad tenure &amp; beds combined (census 2011)</a:t>
            </a:r>
          </a:p>
        </p:txBody>
      </p:sp>
      <p:sp>
        <p:nvSpPr>
          <p:cNvPr id="4" name="Content Placeholder 2">
            <a:extLst>
              <a:ext uri="{FF2B5EF4-FFF2-40B4-BE49-F238E27FC236}">
                <a16:creationId xmlns:a16="http://schemas.microsoft.com/office/drawing/2014/main" id="{13764997-3AFF-2A34-3E8C-4D53C570BE54}"/>
              </a:ext>
            </a:extLst>
          </p:cNvPr>
          <p:cNvSpPr txBox="1">
            <a:spLocks/>
          </p:cNvSpPr>
          <p:nvPr/>
        </p:nvSpPr>
        <p:spPr>
          <a:xfrm>
            <a:off x="1138519" y="2015732"/>
            <a:ext cx="4589928" cy="4037749"/>
          </a:xfrm>
          <a:prstGeom prst="rect">
            <a:avLst/>
          </a:prstGeom>
        </p:spPr>
        <p:txBody>
          <a:bodyPr>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GB" sz="2400" dirty="0"/>
              <a:t>This 2-layer pie highlights the broad tenure and size breakdown across the study area.</a:t>
            </a:r>
          </a:p>
          <a:p>
            <a:r>
              <a:rPr lang="en-GB" sz="2200" dirty="0"/>
              <a:t>Owned housing is about 65% of the supply, with private rented 19% and social rented 16%.</a:t>
            </a:r>
          </a:p>
          <a:p>
            <a:r>
              <a:rPr lang="en-GB" sz="2200" dirty="0"/>
              <a:t>Within the broad tenure groups, we can see that 3 bed owned homes are most common, followed by 4 beds and 2 beds.</a:t>
            </a:r>
          </a:p>
          <a:p>
            <a:r>
              <a:rPr lang="en-GB" sz="2200" dirty="0"/>
              <a:t>For private renting,  2 beds are most frequent, then 3 beds and a lower proportion of 1, 4 and 5+ beds</a:t>
            </a:r>
          </a:p>
          <a:p>
            <a:r>
              <a:rPr lang="en-GB" sz="2200" dirty="0"/>
              <a:t>For social renting, there is a fairly equal split between 1 2 an 3 beds, and few 4+ beds.</a:t>
            </a:r>
          </a:p>
          <a:p>
            <a:endParaRPr lang="en-GB" sz="2400" dirty="0"/>
          </a:p>
        </p:txBody>
      </p:sp>
    </p:spTree>
    <p:extLst>
      <p:ext uri="{BB962C8B-B14F-4D97-AF65-F5344CB8AC3E}">
        <p14:creationId xmlns:p14="http://schemas.microsoft.com/office/powerpoint/2010/main" val="266162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8E6B6180-FE0B-4595-DBCC-78CFD150E7F6}"/>
              </a:ext>
            </a:extLst>
          </p:cNvPr>
          <p:cNvGraphicFramePr>
            <a:graphicFrameLocks/>
          </p:cNvGraphicFramePr>
          <p:nvPr>
            <p:extLst>
              <p:ext uri="{D42A27DB-BD31-4B8C-83A1-F6EECF244321}">
                <p14:modId xmlns:p14="http://schemas.microsoft.com/office/powerpoint/2010/main" val="122851045"/>
              </p:ext>
            </p:extLst>
          </p:nvPr>
        </p:nvGraphicFramePr>
        <p:xfrm>
          <a:off x="1128098" y="1128098"/>
          <a:ext cx="9943170" cy="4598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97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3600" dirty="0"/>
              <a:t>Likely</a:t>
            </a:r>
            <a:r>
              <a:rPr lang="en-US" dirty="0"/>
              <a:t> </a:t>
            </a:r>
            <a:r>
              <a:rPr lang="en-US" sz="3600" dirty="0"/>
              <a:t>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4191573" cy="3871262"/>
          </a:xfrm>
        </p:spPr>
        <p:txBody>
          <a:bodyPr vert="horz" lIns="91440" tIns="45720" rIns="91440" bIns="45720" rtlCol="0" anchor="t">
            <a:normAutofit fontScale="85000" lnSpcReduction="1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the whole study area</a:t>
            </a:r>
          </a:p>
        </p:txBody>
      </p:sp>
      <p:sp>
        <p:nvSpPr>
          <p:cNvPr id="17" name="Footer Placeholder 3">
            <a:extLst>
              <a:ext uri="{FF2B5EF4-FFF2-40B4-BE49-F238E27FC236}">
                <a16:creationId xmlns:a16="http://schemas.microsoft.com/office/drawing/2014/main" id="{AFE5E50E-7147-47DC-B8DC-B38A0380D1B2}"/>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graphicFrame>
        <p:nvGraphicFramePr>
          <p:cNvPr id="18" name="Chart 17">
            <a:extLst>
              <a:ext uri="{FF2B5EF4-FFF2-40B4-BE49-F238E27FC236}">
                <a16:creationId xmlns:a16="http://schemas.microsoft.com/office/drawing/2014/main" id="{B14BE6AA-B8FC-4B7A-BEBA-6F0A55B88D53}"/>
              </a:ext>
            </a:extLst>
          </p:cNvPr>
          <p:cNvGraphicFramePr>
            <a:graphicFrameLocks/>
          </p:cNvGraphicFramePr>
          <p:nvPr>
            <p:extLst>
              <p:ext uri="{D42A27DB-BD31-4B8C-83A1-F6EECF244321}">
                <p14:modId xmlns:p14="http://schemas.microsoft.com/office/powerpoint/2010/main" val="3158334170"/>
              </p:ext>
            </p:extLst>
          </p:nvPr>
        </p:nvGraphicFramePr>
        <p:xfrm>
          <a:off x="5942076" y="965180"/>
          <a:ext cx="5900299" cy="485291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5A8FFD00-AC88-493C-9ADD-10CA6EA91CD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8</a:t>
            </a:fld>
            <a:endParaRPr lang="en-US" dirty="0">
              <a:solidFill>
                <a:schemeClr val="bg1"/>
              </a:solidFill>
            </a:endParaRPr>
          </a:p>
        </p:txBody>
      </p:sp>
      <p:sp>
        <p:nvSpPr>
          <p:cNvPr id="3" name="TextBox 2">
            <a:extLst>
              <a:ext uri="{FF2B5EF4-FFF2-40B4-BE49-F238E27FC236}">
                <a16:creationId xmlns:a16="http://schemas.microsoft.com/office/drawing/2014/main" id="{91DC2EED-1872-B441-04F2-D3309E257B39}"/>
              </a:ext>
            </a:extLst>
          </p:cNvPr>
          <p:cNvSpPr txBox="1"/>
          <p:nvPr/>
        </p:nvSpPr>
        <p:spPr>
          <a:xfrm>
            <a:off x="9858103" y="5108800"/>
            <a:ext cx="1928084"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82% non-movers</a:t>
            </a:r>
          </a:p>
          <a:p>
            <a:pPr algn="ctr"/>
            <a:r>
              <a:rPr lang="en-GB" dirty="0"/>
              <a:t>18% movers</a:t>
            </a:r>
          </a:p>
        </p:txBody>
      </p:sp>
    </p:spTree>
    <p:extLst>
      <p:ext uri="{BB962C8B-B14F-4D97-AF65-F5344CB8AC3E}">
        <p14:creationId xmlns:p14="http://schemas.microsoft.com/office/powerpoint/2010/main" val="117841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29">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59301" y="1474969"/>
            <a:ext cx="3001311" cy="1868760"/>
          </a:xfrm>
        </p:spPr>
        <p:txBody>
          <a:bodyPr vert="horz" lIns="91440" tIns="45720" rIns="91440" bIns="0" rtlCol="0" anchor="b">
            <a:normAutofit fontScale="90000"/>
          </a:bodyPr>
          <a:lstStyle/>
          <a:p>
            <a:r>
              <a:rPr lang="en-US" sz="3600" dirty="0"/>
              <a:t>Comparing movers &amp; non-movers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659302" y="3531204"/>
            <a:ext cx="2823919" cy="1610643"/>
          </a:xfrm>
        </p:spPr>
        <p:txBody>
          <a:bodyPr vert="horz" lIns="91440" tIns="91440" rIns="91440" bIns="91440" rtlCol="0">
            <a:normAutofit/>
          </a:bodyPr>
          <a:lstStyle/>
          <a:p>
            <a:pPr marL="0" indent="0">
              <a:buNone/>
            </a:pPr>
            <a:r>
              <a:rPr lang="en-US" sz="1600" cap="all" dirty="0"/>
              <a:t>…in the year prior to 2011 Census</a:t>
            </a:r>
          </a:p>
          <a:p>
            <a:pPr marL="0" indent="0">
              <a:buNone/>
            </a:pPr>
            <a:r>
              <a:rPr lang="en-US" sz="1600" cap="all" dirty="0"/>
              <a:t>…Comparing each area to the study area total</a:t>
            </a:r>
          </a:p>
        </p:txBody>
      </p:sp>
      <p:cxnSp>
        <p:nvCxnSpPr>
          <p:cNvPr id="34" name="Straight Connector 33">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6" name="Group 35">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7" name="Rectangle 36">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0" name="Footer Placeholder 3">
            <a:extLst>
              <a:ext uri="{FF2B5EF4-FFF2-40B4-BE49-F238E27FC236}">
                <a16:creationId xmlns:a16="http://schemas.microsoft.com/office/drawing/2014/main" id="{3A92F8DB-06E0-4C08-A619-E00849730921}"/>
              </a:ext>
            </a:extLst>
          </p:cNvPr>
          <p:cNvSpPr>
            <a:spLocks noGrp="1"/>
          </p:cNvSpPr>
          <p:nvPr>
            <p:ph type="ftr" sz="quarter" idx="11"/>
          </p:nvPr>
        </p:nvSpPr>
        <p:spPr>
          <a:xfrm>
            <a:off x="0" y="6548799"/>
            <a:ext cx="4973915" cy="309201"/>
          </a:xfrm>
        </p:spPr>
        <p:txBody>
          <a:bodyPr/>
          <a:lstStyle/>
          <a:p>
            <a:r>
              <a:rPr lang="en-US" spc="200" dirty="0">
                <a:solidFill>
                  <a:schemeClr val="bg1"/>
                </a:solidFill>
              </a:rPr>
              <a:t>Cambridgeshire, Peterborough &amp; West Suffolk </a:t>
            </a:r>
          </a:p>
        </p:txBody>
      </p:sp>
      <p:sp>
        <p:nvSpPr>
          <p:cNvPr id="19" name="Slide Number Placeholder 4">
            <a:extLst>
              <a:ext uri="{FF2B5EF4-FFF2-40B4-BE49-F238E27FC236}">
                <a16:creationId xmlns:a16="http://schemas.microsoft.com/office/drawing/2014/main" id="{0D0853EF-6333-487F-A973-4C33C10D59E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solidFill>
                  <a:schemeClr val="bg1"/>
                </a:solidFill>
              </a:rPr>
              <a:pPr/>
              <a:t>9</a:t>
            </a:fld>
            <a:endParaRPr lang="en-US" dirty="0">
              <a:solidFill>
                <a:schemeClr val="bg1"/>
              </a:solidFill>
            </a:endParaRPr>
          </a:p>
        </p:txBody>
      </p:sp>
      <p:graphicFrame>
        <p:nvGraphicFramePr>
          <p:cNvPr id="4" name="Chart 3">
            <a:extLst>
              <a:ext uri="{FF2B5EF4-FFF2-40B4-BE49-F238E27FC236}">
                <a16:creationId xmlns:a16="http://schemas.microsoft.com/office/drawing/2014/main" id="{24D51864-A4C9-4257-8431-E5A0301818B6}"/>
              </a:ext>
            </a:extLst>
          </p:cNvPr>
          <p:cNvGraphicFramePr>
            <a:graphicFrameLocks/>
          </p:cNvGraphicFramePr>
          <p:nvPr>
            <p:extLst>
              <p:ext uri="{D42A27DB-BD31-4B8C-83A1-F6EECF244321}">
                <p14:modId xmlns:p14="http://schemas.microsoft.com/office/powerpoint/2010/main" val="1083462148"/>
              </p:ext>
            </p:extLst>
          </p:nvPr>
        </p:nvGraphicFramePr>
        <p:xfrm>
          <a:off x="4455183" y="995838"/>
          <a:ext cx="6615885" cy="4146007"/>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Group 47">
            <a:extLst>
              <a:ext uri="{FF2B5EF4-FFF2-40B4-BE49-F238E27FC236}">
                <a16:creationId xmlns:a16="http://schemas.microsoft.com/office/drawing/2014/main" id="{87B4BC64-6636-C1C8-B034-B8712A5B982F}"/>
              </a:ext>
            </a:extLst>
          </p:cNvPr>
          <p:cNvGrpSpPr/>
          <p:nvPr/>
        </p:nvGrpSpPr>
        <p:grpSpPr>
          <a:xfrm>
            <a:off x="1786015" y="0"/>
            <a:ext cx="3187900" cy="2743200"/>
            <a:chOff x="1786015" y="0"/>
            <a:chExt cx="3187900" cy="2743200"/>
          </a:xfrm>
        </p:grpSpPr>
        <p:sp>
          <p:nvSpPr>
            <p:cNvPr id="5" name="TextBox 4">
              <a:extLst>
                <a:ext uri="{FF2B5EF4-FFF2-40B4-BE49-F238E27FC236}">
                  <a16:creationId xmlns:a16="http://schemas.microsoft.com/office/drawing/2014/main" id="{92CA4639-4D90-02B4-CBFE-175A621CB59F}"/>
                </a:ext>
              </a:extLst>
            </p:cNvPr>
            <p:cNvSpPr txBox="1"/>
            <p:nvPr/>
          </p:nvSpPr>
          <p:spPr>
            <a:xfrm>
              <a:off x="1786015" y="0"/>
              <a:ext cx="3082362" cy="13280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Cambridge is the only area to see a higher  proportion of movers in all tenures, than the rest of the study area </a:t>
              </a:r>
            </a:p>
          </p:txBody>
        </p:sp>
        <p:cxnSp>
          <p:nvCxnSpPr>
            <p:cNvPr id="13" name="Straight Arrow Connector 12">
              <a:extLst>
                <a:ext uri="{FF2B5EF4-FFF2-40B4-BE49-F238E27FC236}">
                  <a16:creationId xmlns:a16="http://schemas.microsoft.com/office/drawing/2014/main" id="{9172B40E-D0DB-6C82-182D-11500285CB8E}"/>
                </a:ext>
              </a:extLst>
            </p:cNvPr>
            <p:cNvCxnSpPr>
              <a:stCxn id="5" idx="2"/>
            </p:cNvCxnSpPr>
            <p:nvPr/>
          </p:nvCxnSpPr>
          <p:spPr>
            <a:xfrm>
              <a:off x="3327196" y="1328023"/>
              <a:ext cx="1646719" cy="1415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FB589FB-2C3E-9CC0-A49B-C3AA52028191}"/>
              </a:ext>
            </a:extLst>
          </p:cNvPr>
          <p:cNvGrpSpPr/>
          <p:nvPr/>
        </p:nvGrpSpPr>
        <p:grpSpPr>
          <a:xfrm>
            <a:off x="5217459" y="26223"/>
            <a:ext cx="3216314" cy="2476147"/>
            <a:chOff x="5217459" y="26223"/>
            <a:chExt cx="3216314" cy="2476147"/>
          </a:xfrm>
        </p:grpSpPr>
        <p:sp>
          <p:nvSpPr>
            <p:cNvPr id="6" name="TextBox 5">
              <a:extLst>
                <a:ext uri="{FF2B5EF4-FFF2-40B4-BE49-F238E27FC236}">
                  <a16:creationId xmlns:a16="http://schemas.microsoft.com/office/drawing/2014/main" id="{44ED1BE7-B4BA-45E4-11E9-05518C21028C}"/>
                </a:ext>
              </a:extLst>
            </p:cNvPr>
            <p:cNvSpPr txBox="1"/>
            <p:nvPr/>
          </p:nvSpPr>
          <p:spPr>
            <a:xfrm>
              <a:off x="5217459" y="26223"/>
              <a:ext cx="3216314" cy="1328023"/>
            </a:xfrm>
            <a:prstGeom prst="roundRect">
              <a:avLst/>
            </a:prstGeom>
            <a:solidFill>
              <a:srgbClr val="FFC000"/>
            </a:solidFill>
            <a:ln>
              <a:solidFill>
                <a:schemeClr val="bg1">
                  <a:lumMod val="50000"/>
                </a:schemeClr>
              </a:solidFill>
            </a:ln>
          </p:spPr>
          <p:txBody>
            <a:bodyPr wrap="square" rtlCol="0">
              <a:spAutoFit/>
            </a:bodyPr>
            <a:lstStyle/>
            <a:p>
              <a:r>
                <a:rPr lang="en-GB" dirty="0"/>
                <a:t>East Cambs sees slightly more moves by owners with a mortgage, and fewer moves by both social and private renters</a:t>
              </a:r>
            </a:p>
          </p:txBody>
        </p:sp>
        <p:cxnSp>
          <p:nvCxnSpPr>
            <p:cNvPr id="14" name="Straight Arrow Connector 13">
              <a:extLst>
                <a:ext uri="{FF2B5EF4-FFF2-40B4-BE49-F238E27FC236}">
                  <a16:creationId xmlns:a16="http://schemas.microsoft.com/office/drawing/2014/main" id="{529950A1-7EF5-4C97-7DD8-6FD6357A65CF}"/>
                </a:ext>
              </a:extLst>
            </p:cNvPr>
            <p:cNvCxnSpPr>
              <a:cxnSpLocks/>
              <a:stCxn id="6" idx="2"/>
            </p:cNvCxnSpPr>
            <p:nvPr/>
          </p:nvCxnSpPr>
          <p:spPr>
            <a:xfrm flipH="1">
              <a:off x="5938598" y="1354246"/>
              <a:ext cx="887018" cy="1148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5BE89ACF-A1D2-48E8-8E00-5D626A31F3CF}"/>
              </a:ext>
            </a:extLst>
          </p:cNvPr>
          <p:cNvGrpSpPr/>
          <p:nvPr/>
        </p:nvGrpSpPr>
        <p:grpSpPr>
          <a:xfrm>
            <a:off x="6586156" y="18505"/>
            <a:ext cx="5449516" cy="3122042"/>
            <a:chOff x="6586156" y="18505"/>
            <a:chExt cx="5449516" cy="3122042"/>
          </a:xfrm>
        </p:grpSpPr>
        <p:sp>
          <p:nvSpPr>
            <p:cNvPr id="8" name="TextBox 7">
              <a:extLst>
                <a:ext uri="{FF2B5EF4-FFF2-40B4-BE49-F238E27FC236}">
                  <a16:creationId xmlns:a16="http://schemas.microsoft.com/office/drawing/2014/main" id="{37A97A39-8578-0F32-0090-7668A325BDEB}"/>
                </a:ext>
              </a:extLst>
            </p:cNvPr>
            <p:cNvSpPr txBox="1"/>
            <p:nvPr/>
          </p:nvSpPr>
          <p:spPr>
            <a:xfrm>
              <a:off x="8554327" y="18505"/>
              <a:ext cx="3481345" cy="1328023"/>
            </a:xfrm>
            <a:prstGeom prst="roundRect">
              <a:avLst/>
            </a:prstGeom>
            <a:solidFill>
              <a:srgbClr val="7030A0"/>
            </a:solidFill>
            <a:ln>
              <a:solidFill>
                <a:schemeClr val="bg1">
                  <a:lumMod val="50000"/>
                </a:schemeClr>
              </a:solidFill>
            </a:ln>
          </p:spPr>
          <p:txBody>
            <a:bodyPr wrap="square" rtlCol="0">
              <a:spAutoFit/>
            </a:bodyPr>
            <a:lstStyle/>
            <a:p>
              <a:r>
                <a:rPr lang="en-GB" dirty="0">
                  <a:solidFill>
                    <a:schemeClr val="bg1"/>
                  </a:solidFill>
                </a:rPr>
                <a:t>Fenland and Peterborough both see a lower % of movers across all tenures than across the study area</a:t>
              </a:r>
              <a:endParaRPr lang="en-GB" sz="1800" dirty="0">
                <a:solidFill>
                  <a:schemeClr val="bg1"/>
                </a:solidFill>
              </a:endParaRPr>
            </a:p>
          </p:txBody>
        </p:sp>
        <p:cxnSp>
          <p:nvCxnSpPr>
            <p:cNvPr id="16" name="Straight Arrow Connector 15">
              <a:extLst>
                <a:ext uri="{FF2B5EF4-FFF2-40B4-BE49-F238E27FC236}">
                  <a16:creationId xmlns:a16="http://schemas.microsoft.com/office/drawing/2014/main" id="{ADCF362D-1647-0CBC-4E70-5B07BCA01F71}"/>
                </a:ext>
              </a:extLst>
            </p:cNvPr>
            <p:cNvCxnSpPr>
              <a:cxnSpLocks/>
              <a:stCxn id="8" idx="2"/>
            </p:cNvCxnSpPr>
            <p:nvPr/>
          </p:nvCxnSpPr>
          <p:spPr>
            <a:xfrm flipH="1">
              <a:off x="6586156" y="1346528"/>
              <a:ext cx="3708844" cy="1267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F7111E-F8A8-1F33-A287-213A0BF80499}"/>
                </a:ext>
              </a:extLst>
            </p:cNvPr>
            <p:cNvCxnSpPr>
              <a:cxnSpLocks/>
              <a:stCxn id="8" idx="2"/>
            </p:cNvCxnSpPr>
            <p:nvPr/>
          </p:nvCxnSpPr>
          <p:spPr>
            <a:xfrm flipH="1">
              <a:off x="7974199" y="1346528"/>
              <a:ext cx="2320801" cy="1794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4FA83CB-4E88-A5CC-A5EA-6E8B70775C71}"/>
              </a:ext>
            </a:extLst>
          </p:cNvPr>
          <p:cNvGrpSpPr/>
          <p:nvPr/>
        </p:nvGrpSpPr>
        <p:grpSpPr>
          <a:xfrm>
            <a:off x="426144" y="2884204"/>
            <a:ext cx="6753180" cy="3888236"/>
            <a:chOff x="426144" y="2802992"/>
            <a:chExt cx="6753180" cy="3888236"/>
          </a:xfrm>
        </p:grpSpPr>
        <p:sp>
          <p:nvSpPr>
            <p:cNvPr id="7" name="TextBox 6">
              <a:extLst>
                <a:ext uri="{FF2B5EF4-FFF2-40B4-BE49-F238E27FC236}">
                  <a16:creationId xmlns:a16="http://schemas.microsoft.com/office/drawing/2014/main" id="{35291B72-A9F6-5A9F-528C-F7A81FF0980A}"/>
                </a:ext>
              </a:extLst>
            </p:cNvPr>
            <p:cNvSpPr txBox="1"/>
            <p:nvPr/>
          </p:nvSpPr>
          <p:spPr>
            <a:xfrm>
              <a:off x="426144" y="5363205"/>
              <a:ext cx="3983271" cy="1328023"/>
            </a:xfrm>
            <a:prstGeom prst="roundRect">
              <a:avLst/>
            </a:prstGeom>
            <a:solidFill>
              <a:srgbClr val="00B050"/>
            </a:solidFill>
            <a:ln>
              <a:solidFill>
                <a:schemeClr val="bg1">
                  <a:lumMod val="50000"/>
                </a:schemeClr>
              </a:solidFill>
            </a:ln>
          </p:spPr>
          <p:txBody>
            <a:bodyPr wrap="square" rtlCol="0">
              <a:spAutoFit/>
            </a:bodyPr>
            <a:lstStyle/>
            <a:p>
              <a:r>
                <a:rPr lang="en-GB" dirty="0"/>
                <a:t>Huntingdonshire shows only small differences to the study area totals with slightly fewer owners and private renters moving</a:t>
              </a:r>
            </a:p>
          </p:txBody>
        </p:sp>
        <p:cxnSp>
          <p:nvCxnSpPr>
            <p:cNvPr id="29" name="Straight Arrow Connector 28">
              <a:extLst>
                <a:ext uri="{FF2B5EF4-FFF2-40B4-BE49-F238E27FC236}">
                  <a16:creationId xmlns:a16="http://schemas.microsoft.com/office/drawing/2014/main" id="{9BDBD572-FF30-AB7F-0AC6-AB7E2E9A2BDD}"/>
                </a:ext>
              </a:extLst>
            </p:cNvPr>
            <p:cNvCxnSpPr>
              <a:cxnSpLocks/>
              <a:stCxn id="7" idx="0"/>
            </p:cNvCxnSpPr>
            <p:nvPr/>
          </p:nvCxnSpPr>
          <p:spPr>
            <a:xfrm flipV="1">
              <a:off x="2417780" y="2802992"/>
              <a:ext cx="4761544" cy="2560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2E9D6897-80A4-3B75-3D72-E7FB77B239E7}"/>
              </a:ext>
            </a:extLst>
          </p:cNvPr>
          <p:cNvGrpSpPr/>
          <p:nvPr/>
        </p:nvGrpSpPr>
        <p:grpSpPr>
          <a:xfrm>
            <a:off x="4537856" y="3316466"/>
            <a:ext cx="4016471" cy="3455974"/>
            <a:chOff x="4537856" y="3279377"/>
            <a:chExt cx="4016471" cy="3455974"/>
          </a:xfrm>
        </p:grpSpPr>
        <p:sp>
          <p:nvSpPr>
            <p:cNvPr id="9" name="TextBox 8">
              <a:extLst>
                <a:ext uri="{FF2B5EF4-FFF2-40B4-BE49-F238E27FC236}">
                  <a16:creationId xmlns:a16="http://schemas.microsoft.com/office/drawing/2014/main" id="{476E74F1-D578-ECA7-BE26-9512D7967CAF}"/>
                </a:ext>
              </a:extLst>
            </p:cNvPr>
            <p:cNvSpPr txBox="1"/>
            <p:nvPr/>
          </p:nvSpPr>
          <p:spPr>
            <a:xfrm>
              <a:off x="4537856" y="5407328"/>
              <a:ext cx="3716881" cy="13280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South Cambs sees more owners with a mortgage and private renters moving and slightly fewer social renters moving.</a:t>
              </a:r>
            </a:p>
          </p:txBody>
        </p:sp>
        <p:cxnSp>
          <p:nvCxnSpPr>
            <p:cNvPr id="35" name="Straight Arrow Connector 34">
              <a:extLst>
                <a:ext uri="{FF2B5EF4-FFF2-40B4-BE49-F238E27FC236}">
                  <a16:creationId xmlns:a16="http://schemas.microsoft.com/office/drawing/2014/main" id="{4BFC3ADE-E0FC-587D-B1EB-2E1034DEA4D4}"/>
                </a:ext>
              </a:extLst>
            </p:cNvPr>
            <p:cNvCxnSpPr>
              <a:cxnSpLocks/>
              <a:stCxn id="9" idx="0"/>
            </p:cNvCxnSpPr>
            <p:nvPr/>
          </p:nvCxnSpPr>
          <p:spPr>
            <a:xfrm flipV="1">
              <a:off x="6396297" y="3279377"/>
              <a:ext cx="2158030" cy="212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2C334D9E-3BF9-8DC1-CED0-20CE5204A44F}"/>
              </a:ext>
            </a:extLst>
          </p:cNvPr>
          <p:cNvGrpSpPr/>
          <p:nvPr/>
        </p:nvGrpSpPr>
        <p:grpSpPr>
          <a:xfrm>
            <a:off x="8359096" y="2964837"/>
            <a:ext cx="2711972" cy="3807603"/>
            <a:chOff x="8359096" y="2964837"/>
            <a:chExt cx="2711972" cy="3807603"/>
          </a:xfrm>
        </p:grpSpPr>
        <p:sp>
          <p:nvSpPr>
            <p:cNvPr id="10" name="TextBox 9">
              <a:extLst>
                <a:ext uri="{FF2B5EF4-FFF2-40B4-BE49-F238E27FC236}">
                  <a16:creationId xmlns:a16="http://schemas.microsoft.com/office/drawing/2014/main" id="{65D1823D-46DE-DA46-B6B0-2007B41B6B61}"/>
                </a:ext>
              </a:extLst>
            </p:cNvPr>
            <p:cNvSpPr txBox="1"/>
            <p:nvPr/>
          </p:nvSpPr>
          <p:spPr>
            <a:xfrm>
              <a:off x="8359096" y="5444417"/>
              <a:ext cx="2711972" cy="1328023"/>
            </a:xfrm>
            <a:prstGeom prst="roundRect">
              <a:avLst/>
            </a:prstGeom>
            <a:solidFill>
              <a:srgbClr val="FF00FF"/>
            </a:solidFill>
            <a:ln>
              <a:solidFill>
                <a:schemeClr val="bg1">
                  <a:lumMod val="50000"/>
                </a:schemeClr>
              </a:solidFill>
            </a:ln>
          </p:spPr>
          <p:txBody>
            <a:bodyPr wrap="square" rtlCol="0">
              <a:spAutoFit/>
            </a:bodyPr>
            <a:lstStyle/>
            <a:p>
              <a:r>
                <a:rPr lang="en-GB" dirty="0"/>
                <a:t>West Suffolk reflects the study area totals except for a lower % of moves by private renters.</a:t>
              </a:r>
            </a:p>
          </p:txBody>
        </p:sp>
        <p:cxnSp>
          <p:nvCxnSpPr>
            <p:cNvPr id="43" name="Straight Arrow Connector 42">
              <a:extLst>
                <a:ext uri="{FF2B5EF4-FFF2-40B4-BE49-F238E27FC236}">
                  <a16:creationId xmlns:a16="http://schemas.microsoft.com/office/drawing/2014/main" id="{02279DBF-E08E-EE4F-083B-CECABF6E16F9}"/>
                </a:ext>
              </a:extLst>
            </p:cNvPr>
            <p:cNvCxnSpPr>
              <a:cxnSpLocks/>
              <a:stCxn id="10" idx="0"/>
            </p:cNvCxnSpPr>
            <p:nvPr/>
          </p:nvCxnSpPr>
          <p:spPr>
            <a:xfrm flipH="1" flipV="1">
              <a:off x="9191373" y="2964837"/>
              <a:ext cx="523709" cy="2479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03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Custom 2">
      <a:dk1>
        <a:sysClr val="windowText" lastClr="000000"/>
      </a:dk1>
      <a:lt1>
        <a:sysClr val="window" lastClr="FFFFFF"/>
      </a:lt1>
      <a:dk2>
        <a:srgbClr val="212745"/>
      </a:dk2>
      <a:lt2>
        <a:srgbClr val="CCCCFF"/>
      </a:lt2>
      <a:accent1>
        <a:srgbClr val="7F7F7F"/>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38182</TotalTime>
  <Words>3212</Words>
  <Application>Microsoft Office PowerPoint</Application>
  <PresentationFormat>Widescreen</PresentationFormat>
  <Paragraphs>404</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Abadi Extra Light</vt:lpstr>
      <vt:lpstr>Arial</vt:lpstr>
      <vt:lpstr>Calibri</vt:lpstr>
      <vt:lpstr>Calibri Light</vt:lpstr>
      <vt:lpstr>Gill Sans MT</vt:lpstr>
      <vt:lpstr>Gallery</vt:lpstr>
      <vt:lpstr>Housing affordability 2022: a short summary</vt:lpstr>
      <vt:lpstr>contents</vt:lpstr>
      <vt:lpstr>PowerPoint Presentation</vt:lpstr>
      <vt:lpstr>PowerPoint Presentation</vt:lpstr>
      <vt:lpstr>PowerPoint Presentation</vt:lpstr>
      <vt:lpstr>PowerPoint Presentation</vt:lpstr>
      <vt:lpstr>PowerPoint Presentation</vt:lpstr>
      <vt:lpstr>Likely movers</vt:lpstr>
      <vt:lpstr>Comparing movers &amp; non-movers</vt:lpstr>
      <vt:lpstr>Comparing movers &amp; non-movers by tenure</vt:lpstr>
      <vt:lpstr>PowerPoint Presentation</vt:lpstr>
      <vt:lpstr>INCOME DISTRIBUTION</vt:lpstr>
      <vt:lpstr>PowerPoint Presentation</vt:lpstr>
      <vt:lpstr>Three ‘groups’ for Income distribution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PowerPoint Presentation</vt:lpstr>
      <vt:lpstr>PowerPoint Presentation</vt:lpstr>
      <vt:lpstr>MINIMUM Income needed IF housing TAKES UP 35%: SUMMARY by district</vt:lpstr>
      <vt:lpstr>Income needed for different tenures</vt:lpstr>
      <vt:lpstr>PowerPoint Presentation</vt:lpstr>
      <vt:lpstr>Scale &amp; cost of housing this diagram sets out the range of incomes needed  for broad tenures, across the whole study area</vt:lpstr>
      <vt:lpstr>1,2 &amp; 3 beds staircase</vt:lpstr>
      <vt:lpstr>Broad tenures &amp; pay scales</vt:lpstr>
      <vt:lpstr>PowerPoint Presentation</vt:lpstr>
      <vt:lpstr>Dwelling stock, turnover, newbuild</vt:lpstr>
      <vt:lpstr>PowerPoint Presentation</vt:lpstr>
      <vt:lpstr>Dwelling stock, turnover, newbuild Shows turnover and new build as a % of each tenure group.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80</cp:revision>
  <dcterms:created xsi:type="dcterms:W3CDTF">2022-07-26T07:44:23Z</dcterms:created>
  <dcterms:modified xsi:type="dcterms:W3CDTF">2023-04-12T09:54:24Z</dcterms:modified>
</cp:coreProperties>
</file>