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66"/>
  </p:notesMasterIdLst>
  <p:sldIdLst>
    <p:sldId id="256" r:id="rId3"/>
    <p:sldId id="331" r:id="rId4"/>
    <p:sldId id="257" r:id="rId5"/>
    <p:sldId id="409" r:id="rId6"/>
    <p:sldId id="410" r:id="rId7"/>
    <p:sldId id="353" r:id="rId8"/>
    <p:sldId id="354" r:id="rId9"/>
    <p:sldId id="355" r:id="rId10"/>
    <p:sldId id="356" r:id="rId11"/>
    <p:sldId id="357" r:id="rId12"/>
    <p:sldId id="358" r:id="rId13"/>
    <p:sldId id="402" r:id="rId14"/>
    <p:sldId id="359" r:id="rId15"/>
    <p:sldId id="360" r:id="rId16"/>
    <p:sldId id="361" r:id="rId17"/>
    <p:sldId id="362" r:id="rId18"/>
    <p:sldId id="363" r:id="rId19"/>
    <p:sldId id="364" r:id="rId20"/>
    <p:sldId id="365" r:id="rId21"/>
    <p:sldId id="366" r:id="rId22"/>
    <p:sldId id="403" r:id="rId23"/>
    <p:sldId id="367" r:id="rId24"/>
    <p:sldId id="368" r:id="rId25"/>
    <p:sldId id="369" r:id="rId26"/>
    <p:sldId id="370" r:id="rId27"/>
    <p:sldId id="371" r:id="rId28"/>
    <p:sldId id="372" r:id="rId29"/>
    <p:sldId id="373" r:id="rId30"/>
    <p:sldId id="404" r:id="rId31"/>
    <p:sldId id="395" r:id="rId32"/>
    <p:sldId id="396" r:id="rId33"/>
    <p:sldId id="397" r:id="rId34"/>
    <p:sldId id="398" r:id="rId35"/>
    <p:sldId id="399" r:id="rId36"/>
    <p:sldId id="400" r:id="rId37"/>
    <p:sldId id="401" r:id="rId38"/>
    <p:sldId id="405" r:id="rId39"/>
    <p:sldId id="374" r:id="rId40"/>
    <p:sldId id="375" r:id="rId41"/>
    <p:sldId id="376" r:id="rId42"/>
    <p:sldId id="377" r:id="rId43"/>
    <p:sldId id="378" r:id="rId44"/>
    <p:sldId id="379" r:id="rId45"/>
    <p:sldId id="380" r:id="rId46"/>
    <p:sldId id="406" r:id="rId47"/>
    <p:sldId id="381" r:id="rId48"/>
    <p:sldId id="382" r:id="rId49"/>
    <p:sldId id="383" r:id="rId50"/>
    <p:sldId id="384" r:id="rId51"/>
    <p:sldId id="385" r:id="rId52"/>
    <p:sldId id="386" r:id="rId53"/>
    <p:sldId id="387" r:id="rId54"/>
    <p:sldId id="407" r:id="rId55"/>
    <p:sldId id="394" r:id="rId56"/>
    <p:sldId id="388" r:id="rId57"/>
    <p:sldId id="389" r:id="rId58"/>
    <p:sldId id="390" r:id="rId59"/>
    <p:sldId id="391" r:id="rId60"/>
    <p:sldId id="392" r:id="rId61"/>
    <p:sldId id="393" r:id="rId62"/>
    <p:sldId id="408" r:id="rId63"/>
    <p:sldId id="329" r:id="rId64"/>
    <p:sldId id="33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 id="{92B708F2-79CF-2A8D-839F-B85797ED49F8}" name="Sian Loveday" initials="SL" userId="S::sian.loveday@cambridgeshire.gov.uk::3c467ee9-6672-4447-be23-8e5882dd38cf" providerId="AD"/>
  <p188:author id="{197393F7-CDF3-0087-C06B-57340D72DC4F}" name="Sian Loveday" initials="SL" userId="S::Sian.Loveday@cambridgeshire.gov.uk::3c467ee9-6672-4447-be23-8e5882dd38c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16168-43DB-42CD-9C68-EA655FFA94AB}" v="3" dt="2023-01-09T10:29:51.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8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8/10/relationships/authors" Targe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20F43-2461-4FA0-8AC6-2CABBF059CDF}" type="datetimeFigureOut">
              <a:rPr lang="en-GB" smtClean="0"/>
              <a:t>24/02/2023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82172-FB8A-4DDD-AE5F-66DA08DBDF03}" type="slidenum">
              <a:rPr lang="en-GB" smtClean="0"/>
              <a:t>‹#›</a:t>
            </a:fld>
            <a:endParaRPr lang="en-GB"/>
          </a:p>
        </p:txBody>
      </p:sp>
    </p:spTree>
    <p:extLst>
      <p:ext uri="{BB962C8B-B14F-4D97-AF65-F5344CB8AC3E}">
        <p14:creationId xmlns:p14="http://schemas.microsoft.com/office/powerpoint/2010/main" val="47073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485164-F36F-4C58-8DB1-EFB309A65F00}" type="slidenum">
              <a:rPr lang="en-GB" smtClean="0"/>
              <a:t>2</a:t>
            </a:fld>
            <a:endParaRPr lang="en-GB"/>
          </a:p>
        </p:txBody>
      </p:sp>
    </p:spTree>
    <p:extLst>
      <p:ext uri="{BB962C8B-B14F-4D97-AF65-F5344CB8AC3E}">
        <p14:creationId xmlns:p14="http://schemas.microsoft.com/office/powerpoint/2010/main" val="125483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7</a:t>
            </a:fld>
            <a:endParaRPr lang="en-GB"/>
          </a:p>
        </p:txBody>
      </p:sp>
    </p:spTree>
    <p:extLst>
      <p:ext uri="{BB962C8B-B14F-4D97-AF65-F5344CB8AC3E}">
        <p14:creationId xmlns:p14="http://schemas.microsoft.com/office/powerpoint/2010/main" val="153818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9</a:t>
            </a:fld>
            <a:endParaRPr lang="en-GB"/>
          </a:p>
        </p:txBody>
      </p:sp>
    </p:spTree>
    <p:extLst>
      <p:ext uri="{BB962C8B-B14F-4D97-AF65-F5344CB8AC3E}">
        <p14:creationId xmlns:p14="http://schemas.microsoft.com/office/powerpoint/2010/main" val="370401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11</a:t>
            </a:fld>
            <a:endParaRPr lang="en-GB"/>
          </a:p>
        </p:txBody>
      </p:sp>
    </p:spTree>
    <p:extLst>
      <p:ext uri="{BB962C8B-B14F-4D97-AF65-F5344CB8AC3E}">
        <p14:creationId xmlns:p14="http://schemas.microsoft.com/office/powerpoint/2010/main" val="114344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13</a:t>
            </a:fld>
            <a:endParaRPr lang="en-GB"/>
          </a:p>
        </p:txBody>
      </p:sp>
    </p:spTree>
    <p:extLst>
      <p:ext uri="{BB962C8B-B14F-4D97-AF65-F5344CB8AC3E}">
        <p14:creationId xmlns:p14="http://schemas.microsoft.com/office/powerpoint/2010/main" val="84810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3F18-6DD7-4388-954F-95D39F00D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64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485164-F36F-4C58-8DB1-EFB309A65F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89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551-D6D5-DBDA-1D44-C9384445A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C3840-66C9-B352-9710-D0FA9499F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82E30-DA6D-465C-1FBB-F75A81F1B0B5}"/>
              </a:ext>
            </a:extLst>
          </p:cNvPr>
          <p:cNvSpPr>
            <a:spLocks noGrp="1"/>
          </p:cNvSpPr>
          <p:nvPr>
            <p:ph type="dt" sz="half" idx="10"/>
          </p:nvPr>
        </p:nvSpPr>
        <p:spPr/>
        <p:txBody>
          <a:bodyPr/>
          <a:lstStyle/>
          <a:p>
            <a:fld id="{BBC677C2-E8F6-4BB0-B2FF-BB2AE4B43DAB}" type="datetimeFigureOut">
              <a:rPr lang="en-GB" smtClean="0"/>
              <a:t>24/02/2023</a:t>
            </a:fld>
            <a:endParaRPr lang="en-GB"/>
          </a:p>
        </p:txBody>
      </p:sp>
      <p:sp>
        <p:nvSpPr>
          <p:cNvPr id="5" name="Footer Placeholder 4">
            <a:extLst>
              <a:ext uri="{FF2B5EF4-FFF2-40B4-BE49-F238E27FC236}">
                <a16:creationId xmlns:a16="http://schemas.microsoft.com/office/drawing/2014/main" id="{491812E8-CC21-70BD-AA32-A0522A045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DB2D7-618B-8E6C-77C5-E9725B29ED83}"/>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15007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85A-11FF-5E0B-93DF-98826AEE6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A99A6-AF62-5AD3-EDBC-C5B7FCF37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4AB71-001C-322C-8AC6-EF1A51BAB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61ED9-B219-FF94-F6FE-F810D9B15E82}"/>
              </a:ext>
            </a:extLst>
          </p:cNvPr>
          <p:cNvSpPr>
            <a:spLocks noGrp="1"/>
          </p:cNvSpPr>
          <p:nvPr>
            <p:ph type="dt" sz="half" idx="10"/>
          </p:nvPr>
        </p:nvSpPr>
        <p:spPr/>
        <p:txBody>
          <a:bodyPr/>
          <a:lstStyle/>
          <a:p>
            <a:fld id="{BBC677C2-E8F6-4BB0-B2FF-BB2AE4B43DAB}" type="datetimeFigureOut">
              <a:rPr lang="en-GB" smtClean="0"/>
              <a:t>24/02/2023</a:t>
            </a:fld>
            <a:endParaRPr lang="en-GB"/>
          </a:p>
        </p:txBody>
      </p:sp>
      <p:sp>
        <p:nvSpPr>
          <p:cNvPr id="6" name="Footer Placeholder 5">
            <a:extLst>
              <a:ext uri="{FF2B5EF4-FFF2-40B4-BE49-F238E27FC236}">
                <a16:creationId xmlns:a16="http://schemas.microsoft.com/office/drawing/2014/main" id="{8D57EE3F-D648-96A5-8DE2-37483C1E1B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24C6D9-E034-6165-DB3E-F13C09904D30}"/>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242460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EE62-2069-652A-8B51-2F4E7C2B0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79E189-25DE-40E0-ECFB-2DB1C0423AC1}"/>
              </a:ext>
            </a:extLst>
          </p:cNvPr>
          <p:cNvSpPr>
            <a:spLocks noGrp="1"/>
          </p:cNvSpPr>
          <p:nvPr>
            <p:ph type="dt" sz="half" idx="10"/>
          </p:nvPr>
        </p:nvSpPr>
        <p:spPr/>
        <p:txBody>
          <a:bodyPr/>
          <a:lstStyle/>
          <a:p>
            <a:fld id="{BBC677C2-E8F6-4BB0-B2FF-BB2AE4B43DAB}" type="datetimeFigureOut">
              <a:rPr lang="en-GB" smtClean="0"/>
              <a:t>24/02/2023</a:t>
            </a:fld>
            <a:endParaRPr lang="en-GB"/>
          </a:p>
        </p:txBody>
      </p:sp>
      <p:sp>
        <p:nvSpPr>
          <p:cNvPr id="4" name="Footer Placeholder 3">
            <a:extLst>
              <a:ext uri="{FF2B5EF4-FFF2-40B4-BE49-F238E27FC236}">
                <a16:creationId xmlns:a16="http://schemas.microsoft.com/office/drawing/2014/main" id="{0DFF3270-02D3-98E9-251A-24DB08CA15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687B45-DBD6-73C6-2558-B91FDAC06780}"/>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226393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CCBD-824C-40F0-9CA8-3B8C29DD6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7384C1-A046-49A4-9E25-3D89E72CD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9D84C5-EF63-4AAF-8BFF-D9DA10A0CA76}"/>
              </a:ext>
            </a:extLst>
          </p:cNvPr>
          <p:cNvSpPr>
            <a:spLocks noGrp="1"/>
          </p:cNvSpPr>
          <p:nvPr>
            <p:ph type="dt" sz="half" idx="10"/>
          </p:nvPr>
        </p:nvSpPr>
        <p:spPr/>
        <p:txBody>
          <a:bodyPr/>
          <a:lstStyle/>
          <a:p>
            <a:fld id="{BBC677C2-E8F6-4BB0-B2FF-BB2AE4B43DAB}" type="datetimeFigureOut">
              <a:rPr lang="en-GB" smtClean="0"/>
              <a:t>24/02/2023</a:t>
            </a:fld>
            <a:endParaRPr lang="en-GB"/>
          </a:p>
        </p:txBody>
      </p:sp>
      <p:sp>
        <p:nvSpPr>
          <p:cNvPr id="5" name="Footer Placeholder 4">
            <a:extLst>
              <a:ext uri="{FF2B5EF4-FFF2-40B4-BE49-F238E27FC236}">
                <a16:creationId xmlns:a16="http://schemas.microsoft.com/office/drawing/2014/main" id="{6A76E865-2D1D-48F4-8204-E537816F73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866D38-031E-48E7-8B0E-396F2B22A486}"/>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384910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3B62-7027-4E49-A41B-4750E9C4FBB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93F3D-EF40-4727-8525-B2EBE9856A14}"/>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F7E5B-B2A0-49A6-AF7F-9B34E4047ABF}"/>
              </a:ext>
            </a:extLst>
          </p:cNvPr>
          <p:cNvSpPr>
            <a:spLocks noGrp="1"/>
          </p:cNvSpPr>
          <p:nvPr>
            <p:ph type="dt" sz="half" idx="10"/>
          </p:nvPr>
        </p:nvSpPr>
        <p:spPr/>
        <p:txBody>
          <a:bodyPr/>
          <a:lstStyle/>
          <a:p>
            <a:fld id="{EF929067-F4FE-4BC2-9B35-1138C670D2F5}" type="datetimeFigureOut">
              <a:rPr lang="en-GB" smtClean="0"/>
              <a:t>24/02/2023</a:t>
            </a:fld>
            <a:endParaRPr lang="en-GB"/>
          </a:p>
        </p:txBody>
      </p:sp>
      <p:sp>
        <p:nvSpPr>
          <p:cNvPr id="5" name="Footer Placeholder 4">
            <a:extLst>
              <a:ext uri="{FF2B5EF4-FFF2-40B4-BE49-F238E27FC236}">
                <a16:creationId xmlns:a16="http://schemas.microsoft.com/office/drawing/2014/main" id="{99142B51-8FD8-4A02-8460-CD3565E0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627EC-EF83-410C-9C03-156DD6911337}"/>
              </a:ext>
            </a:extLst>
          </p:cNvPr>
          <p:cNvSpPr>
            <a:spLocks noGrp="1"/>
          </p:cNvSpPr>
          <p:nvPr>
            <p:ph type="sldNum" sz="quarter" idx="12"/>
          </p:nvPr>
        </p:nvSpPr>
        <p:spPr/>
        <p:txBody>
          <a:bodyPr/>
          <a:lstStyle/>
          <a:p>
            <a:fld id="{9280B499-4497-4055-8D9C-2A1A7700C93E}" type="slidenum">
              <a:rPr lang="en-GB" smtClean="0"/>
              <a:t>‹#›</a:t>
            </a:fld>
            <a:endParaRPr lang="en-GB"/>
          </a:p>
        </p:txBody>
      </p:sp>
    </p:spTree>
    <p:extLst>
      <p:ext uri="{BB962C8B-B14F-4D97-AF65-F5344CB8AC3E}">
        <p14:creationId xmlns:p14="http://schemas.microsoft.com/office/powerpoint/2010/main" val="48245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551-D6D5-DBDA-1D44-C9384445A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C3840-66C9-B352-9710-D0FA9499F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82E30-DA6D-465C-1FBB-F75A81F1B0B5}"/>
              </a:ext>
            </a:extLst>
          </p:cNvPr>
          <p:cNvSpPr>
            <a:spLocks noGrp="1"/>
          </p:cNvSpPr>
          <p:nvPr>
            <p:ph type="dt" sz="half" idx="10"/>
          </p:nvPr>
        </p:nvSpPr>
        <p:spPr/>
        <p:txBody>
          <a:bodyPr/>
          <a:lstStyle/>
          <a:p>
            <a:fld id="{39A6AB34-7DAF-488B-A2FB-F20EA433308E}" type="datetimeFigureOut">
              <a:rPr lang="en-GB" smtClean="0"/>
              <a:t>24/02/2023</a:t>
            </a:fld>
            <a:endParaRPr lang="en-GB"/>
          </a:p>
        </p:txBody>
      </p:sp>
      <p:sp>
        <p:nvSpPr>
          <p:cNvPr id="5" name="Footer Placeholder 4">
            <a:extLst>
              <a:ext uri="{FF2B5EF4-FFF2-40B4-BE49-F238E27FC236}">
                <a16:creationId xmlns:a16="http://schemas.microsoft.com/office/drawing/2014/main" id="{491812E8-CC21-70BD-AA32-A0522A045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DB2D7-618B-8E6C-77C5-E9725B29ED83}"/>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346791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85A-11FF-5E0B-93DF-98826AEE6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A99A6-AF62-5AD3-EDBC-C5B7FCF37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4AB71-001C-322C-8AC6-EF1A51BAB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61ED9-B219-FF94-F6FE-F810D9B15E82}"/>
              </a:ext>
            </a:extLst>
          </p:cNvPr>
          <p:cNvSpPr>
            <a:spLocks noGrp="1"/>
          </p:cNvSpPr>
          <p:nvPr>
            <p:ph type="dt" sz="half" idx="10"/>
          </p:nvPr>
        </p:nvSpPr>
        <p:spPr/>
        <p:txBody>
          <a:bodyPr/>
          <a:lstStyle/>
          <a:p>
            <a:fld id="{39A6AB34-7DAF-488B-A2FB-F20EA433308E}" type="datetimeFigureOut">
              <a:rPr lang="en-GB" smtClean="0"/>
              <a:t>24/02/2023</a:t>
            </a:fld>
            <a:endParaRPr lang="en-GB"/>
          </a:p>
        </p:txBody>
      </p:sp>
      <p:sp>
        <p:nvSpPr>
          <p:cNvPr id="6" name="Footer Placeholder 5">
            <a:extLst>
              <a:ext uri="{FF2B5EF4-FFF2-40B4-BE49-F238E27FC236}">
                <a16:creationId xmlns:a16="http://schemas.microsoft.com/office/drawing/2014/main" id="{8D57EE3F-D648-96A5-8DE2-37483C1E1B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24C6D9-E034-6165-DB3E-F13C09904D30}"/>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88348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EE62-2069-652A-8B51-2F4E7C2B0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79E189-25DE-40E0-ECFB-2DB1C0423AC1}"/>
              </a:ext>
            </a:extLst>
          </p:cNvPr>
          <p:cNvSpPr>
            <a:spLocks noGrp="1"/>
          </p:cNvSpPr>
          <p:nvPr>
            <p:ph type="dt" sz="half" idx="10"/>
          </p:nvPr>
        </p:nvSpPr>
        <p:spPr/>
        <p:txBody>
          <a:bodyPr/>
          <a:lstStyle/>
          <a:p>
            <a:fld id="{39A6AB34-7DAF-488B-A2FB-F20EA433308E}" type="datetimeFigureOut">
              <a:rPr lang="en-GB" smtClean="0"/>
              <a:t>24/02/2023</a:t>
            </a:fld>
            <a:endParaRPr lang="en-GB"/>
          </a:p>
        </p:txBody>
      </p:sp>
      <p:sp>
        <p:nvSpPr>
          <p:cNvPr id="4" name="Footer Placeholder 3">
            <a:extLst>
              <a:ext uri="{FF2B5EF4-FFF2-40B4-BE49-F238E27FC236}">
                <a16:creationId xmlns:a16="http://schemas.microsoft.com/office/drawing/2014/main" id="{0DFF3270-02D3-98E9-251A-24DB08CA15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687B45-DBD6-73C6-2558-B91FDAC06780}"/>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61163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ECB8-CC74-4778-9835-714D51562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20CA8F-0AEF-42AA-8EE3-E60CBC3AE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B28473-B511-46C0-B1E6-9F4182AD11D2}"/>
              </a:ext>
            </a:extLst>
          </p:cNvPr>
          <p:cNvSpPr>
            <a:spLocks noGrp="1"/>
          </p:cNvSpPr>
          <p:nvPr>
            <p:ph type="dt" sz="half" idx="10"/>
          </p:nvPr>
        </p:nvSpPr>
        <p:spPr/>
        <p:txBody>
          <a:bodyPr/>
          <a:lstStyle/>
          <a:p>
            <a:fld id="{39A6AB34-7DAF-488B-A2FB-F20EA433308E}" type="datetimeFigureOut">
              <a:rPr lang="en-GB" smtClean="0"/>
              <a:t>24/02/2023</a:t>
            </a:fld>
            <a:endParaRPr lang="en-GB"/>
          </a:p>
        </p:txBody>
      </p:sp>
      <p:sp>
        <p:nvSpPr>
          <p:cNvPr id="5" name="Footer Placeholder 4">
            <a:extLst>
              <a:ext uri="{FF2B5EF4-FFF2-40B4-BE49-F238E27FC236}">
                <a16:creationId xmlns:a16="http://schemas.microsoft.com/office/drawing/2014/main" id="{20F71222-E9B5-4429-93E2-69A6D7BA92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C46968-F612-4D43-8DF8-8BFEFD507178}"/>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72738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A71AE-9F5D-F10B-16D2-EFA2DA782E93}"/>
              </a:ext>
            </a:extLst>
          </p:cNvPr>
          <p:cNvSpPr>
            <a:spLocks noGrp="1"/>
          </p:cNvSpPr>
          <p:nvPr>
            <p:ph type="title"/>
          </p:nvPr>
        </p:nvSpPr>
        <p:spPr>
          <a:xfrm>
            <a:off x="838200" y="307571"/>
            <a:ext cx="6934200" cy="13831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9D160-B8D4-C936-1989-BAD42829D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37BCA-78CE-A631-7E10-0EE5A3559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677C2-E8F6-4BB0-B2FF-BB2AE4B43DAB}" type="datetimeFigureOut">
              <a:rPr lang="en-GB" smtClean="0"/>
              <a:t>24/02/2023</a:t>
            </a:fld>
            <a:endParaRPr lang="en-GB"/>
          </a:p>
        </p:txBody>
      </p:sp>
      <p:sp>
        <p:nvSpPr>
          <p:cNvPr id="5" name="Footer Placeholder 4">
            <a:extLst>
              <a:ext uri="{FF2B5EF4-FFF2-40B4-BE49-F238E27FC236}">
                <a16:creationId xmlns:a16="http://schemas.microsoft.com/office/drawing/2014/main" id="{556DBCD9-3318-E4E3-C44A-DDC36C3D9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11928C-7287-917A-7753-916CB496C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BBDF0-D2F9-452E-A6FF-6F811B1469F6}" type="slidenum">
              <a:rPr lang="en-GB" smtClean="0"/>
              <a:t>‹#›</a:t>
            </a:fld>
            <a:endParaRPr lang="en-GB"/>
          </a:p>
        </p:txBody>
      </p:sp>
      <p:pic>
        <p:nvPicPr>
          <p:cNvPr id="41" name="Picture 40" descr="A picture containing text, tableware, dishware&#10;&#10;Description automatically generated">
            <a:extLst>
              <a:ext uri="{FF2B5EF4-FFF2-40B4-BE49-F238E27FC236}">
                <a16:creationId xmlns:a16="http://schemas.microsoft.com/office/drawing/2014/main" id="{FD1478F6-3B9F-AB4D-6721-2499675C1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474" y="673080"/>
            <a:ext cx="3366869" cy="714336"/>
          </a:xfrm>
          <a:prstGeom prst="rect">
            <a:avLst/>
          </a:prstGeom>
        </p:spPr>
      </p:pic>
      <p:pic>
        <p:nvPicPr>
          <p:cNvPr id="8" name="Picture 7" descr="Icon&#10;&#10;Description automatically generated">
            <a:extLst>
              <a:ext uri="{FF2B5EF4-FFF2-40B4-BE49-F238E27FC236}">
                <a16:creationId xmlns:a16="http://schemas.microsoft.com/office/drawing/2014/main" id="{98FA0355-4BA3-4208-91FB-93DA074E06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8242" y="5652656"/>
            <a:ext cx="2143758" cy="1194712"/>
          </a:xfrm>
          <a:prstGeom prst="rect">
            <a:avLst/>
          </a:prstGeom>
        </p:spPr>
      </p:pic>
    </p:spTree>
    <p:extLst>
      <p:ext uri="{BB962C8B-B14F-4D97-AF65-F5344CB8AC3E}">
        <p14:creationId xmlns:p14="http://schemas.microsoft.com/office/powerpoint/2010/main" val="4112527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A71AE-9F5D-F10B-16D2-EFA2DA782E93}"/>
              </a:ext>
            </a:extLst>
          </p:cNvPr>
          <p:cNvSpPr>
            <a:spLocks noGrp="1"/>
          </p:cNvSpPr>
          <p:nvPr>
            <p:ph type="title"/>
          </p:nvPr>
        </p:nvSpPr>
        <p:spPr>
          <a:xfrm>
            <a:off x="838200" y="307571"/>
            <a:ext cx="6934200" cy="13831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9D160-B8D4-C936-1989-BAD42829D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37BCA-78CE-A631-7E10-0EE5A3559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6AB34-7DAF-488B-A2FB-F20EA433308E}" type="datetimeFigureOut">
              <a:rPr lang="en-GB" smtClean="0"/>
              <a:t>24/02/2023</a:t>
            </a:fld>
            <a:endParaRPr lang="en-GB"/>
          </a:p>
        </p:txBody>
      </p:sp>
      <p:sp>
        <p:nvSpPr>
          <p:cNvPr id="5" name="Footer Placeholder 4">
            <a:extLst>
              <a:ext uri="{FF2B5EF4-FFF2-40B4-BE49-F238E27FC236}">
                <a16:creationId xmlns:a16="http://schemas.microsoft.com/office/drawing/2014/main" id="{556DBCD9-3318-E4E3-C44A-DDC36C3D9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11928C-7287-917A-7753-916CB496C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6FDC8-A1E5-4C8A-A9F3-32B877E9E805}" type="slidenum">
              <a:rPr lang="en-GB" smtClean="0"/>
              <a:t>‹#›</a:t>
            </a:fld>
            <a:endParaRPr lang="en-GB"/>
          </a:p>
        </p:txBody>
      </p:sp>
      <p:pic>
        <p:nvPicPr>
          <p:cNvPr id="41" name="Picture 40" descr="A picture containing text, tableware, dishware&#10;&#10;Description automatically generated">
            <a:extLst>
              <a:ext uri="{FF2B5EF4-FFF2-40B4-BE49-F238E27FC236}">
                <a16:creationId xmlns:a16="http://schemas.microsoft.com/office/drawing/2014/main" id="{FD1478F6-3B9F-AB4D-6721-2499675C16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3474" y="673080"/>
            <a:ext cx="3366869" cy="714336"/>
          </a:xfrm>
          <a:prstGeom prst="rect">
            <a:avLst/>
          </a:prstGeom>
        </p:spPr>
      </p:pic>
      <p:pic>
        <p:nvPicPr>
          <p:cNvPr id="8" name="Picture 7" descr="Icon&#10;&#10;Description automatically generated">
            <a:extLst>
              <a:ext uri="{FF2B5EF4-FFF2-40B4-BE49-F238E27FC236}">
                <a16:creationId xmlns:a16="http://schemas.microsoft.com/office/drawing/2014/main" id="{F22E74F9-34F2-4944-8F7D-0A42B37C8D6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48242" y="5652656"/>
            <a:ext cx="2143758" cy="1194712"/>
          </a:xfrm>
          <a:prstGeom prst="rect">
            <a:avLst/>
          </a:prstGeom>
        </p:spPr>
      </p:pic>
    </p:spTree>
    <p:extLst>
      <p:ext uri="{BB962C8B-B14F-4D97-AF65-F5344CB8AC3E}">
        <p14:creationId xmlns:p14="http://schemas.microsoft.com/office/powerpoint/2010/main" val="22025632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14.xml"/><Relationship Id="rId7" Type="http://schemas.openxmlformats.org/officeDocument/2006/relationships/slide" Target="slide4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0.xml"/><Relationship Id="rId4" Type="http://schemas.openxmlformats.org/officeDocument/2006/relationships/slide" Target="slide22.xml"/><Relationship Id="rId9"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hyperlink" Target="https://www.nomisweb.co.uk/query/select/getdatasetbytheme.asp?theme=93" TargetMode="External"/><Relationship Id="rId3" Type="http://schemas.openxmlformats.org/officeDocument/2006/relationships/hyperlink" Target="https://www.ons.gov.uk/peoplepopulationandcommunity/populationandmigration/populationestimates/articles/demographyandmigrationdatacontent/2022-11-02" TargetMode="External"/><Relationship Id="rId7" Type="http://schemas.openxmlformats.org/officeDocument/2006/relationships/hyperlink" Target="https://cambridgeshireinsight.org.uk/population/reports/?geography_id=f7de925f5608420c825c4c0691de5af2&amp;feature_id=E07000008#/view-report/63aeddf1d7fc44b8b4dffcd868e84eac/E10000003/G3"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cambridgeshireinsight.org.uk/overview/map/" TargetMode="External"/><Relationship Id="rId5" Type="http://schemas.openxmlformats.org/officeDocument/2006/relationships/hyperlink" Target="https://cambridgeshireinsight.org.uk/population/census-2021/" TargetMode="External"/><Relationship Id="rId4" Type="http://schemas.openxmlformats.org/officeDocument/2006/relationships/hyperlink" Target="https://www.ons.gov.uk/census/maps" TargetMode="Externa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498A8-868D-4C36-86D4-A96180405DA9}"/>
              </a:ext>
              <a:ext uri="{C183D7F6-B498-43B3-948B-1728B52AA6E4}">
                <adec:decorative xmlns:adec="http://schemas.microsoft.com/office/drawing/2017/decorative" val="0"/>
              </a:ext>
            </a:extLst>
          </p:cNvPr>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0" i="0" u="none" strike="noStrike" kern="1200" cap="none" spc="0" normalizeH="0" baseline="0" noProof="0" dirty="0">
                <a:ln>
                  <a:noFill/>
                </a:ln>
                <a:solidFill>
                  <a:schemeClr val="tx1"/>
                </a:solidFill>
                <a:effectLst/>
                <a:uLnTx/>
                <a:uFillTx/>
                <a:latin typeface="+mn-lt"/>
                <a:ea typeface="+mn-ea"/>
                <a:cs typeface="+mn-cs"/>
              </a:rPr>
              <a:t>Census 2021: Labour Market Topic Summary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200" b="0" i="0" u="none" strike="noStrike" kern="1200" cap="none" spc="0" normalizeH="0" baseline="0" noProof="0" dirty="0">
                <a:ln>
                  <a:noFill/>
                </a:ln>
                <a:solidFill>
                  <a:schemeClr val="tx1"/>
                </a:solidFill>
                <a:effectLst/>
                <a:uLnTx/>
                <a:uFillTx/>
                <a:latin typeface="+mn-lt"/>
                <a:ea typeface="+mn-ea"/>
                <a:cs typeface="+mn-cs"/>
              </a:rPr>
              <a:t>Overview for Cambridgeshire and Peterborough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Research Team, Business Intelligence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9</a:t>
            </a:r>
            <a:r>
              <a:rPr kumimoji="0" lang="en-GB" sz="2400" b="0" i="0" u="none" strike="noStrike" kern="1200" cap="none" spc="0" normalizeH="0" baseline="30000" noProof="0" dirty="0">
                <a:ln>
                  <a:noFill/>
                </a:ln>
                <a:solidFill>
                  <a:schemeClr val="tx1"/>
                </a:solidFill>
                <a:effectLst/>
                <a:uLnTx/>
                <a:uFillTx/>
                <a:latin typeface="+mn-lt"/>
                <a:ea typeface="+mn-ea"/>
                <a:cs typeface="+mn-cs"/>
              </a:rPr>
              <a:t>th</a:t>
            </a:r>
            <a:r>
              <a:rPr kumimoji="0" lang="en-GB" sz="2400" b="0" i="0" u="none" strike="noStrike" kern="1200" cap="none" spc="0" normalizeH="0" baseline="0" noProof="0" dirty="0">
                <a:ln>
                  <a:noFill/>
                </a:ln>
                <a:solidFill>
                  <a:schemeClr val="tx1"/>
                </a:solidFill>
                <a:effectLst/>
                <a:uLnTx/>
                <a:uFillTx/>
                <a:latin typeface="+mn-lt"/>
                <a:ea typeface="+mn-ea"/>
                <a:cs typeface="+mn-cs"/>
              </a:rPr>
              <a:t> December 2022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Research.group@cambridgeshire.gov.uk</a:t>
            </a:r>
          </a:p>
        </p:txBody>
      </p:sp>
      <p:pic>
        <p:nvPicPr>
          <p:cNvPr id="5" name="Picture 4">
            <a:extLst>
              <a:ext uri="{FF2B5EF4-FFF2-40B4-BE49-F238E27FC236}">
                <a16:creationId xmlns:a16="http://schemas.microsoft.com/office/drawing/2014/main" id="{DE26CA7C-5B75-46B2-87C0-E4CA30D05D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A47053E7-EFB3-4CB4-B730-45141AF0139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610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42234" y="212062"/>
            <a:ext cx="5679332" cy="1403711"/>
          </a:xfrm>
        </p:spPr>
        <p:txBody>
          <a:bodyPr anchor="ctr">
            <a:normAutofit/>
          </a:bodyPr>
          <a:lstStyle/>
          <a:p>
            <a:r>
              <a:rPr lang="en-GB">
                <a:ea typeface="+mj-lt"/>
                <a:cs typeface="+mj-lt"/>
              </a:rPr>
              <a:t>Socio-economic Classification</a:t>
            </a:r>
            <a:endParaRPr lang="en-US"/>
          </a:p>
        </p:txBody>
      </p:sp>
      <p:sp>
        <p:nvSpPr>
          <p:cNvPr id="7" name="Rectangle 6">
            <a:extLst>
              <a:ext uri="{FF2B5EF4-FFF2-40B4-BE49-F238E27FC236}">
                <a16:creationId xmlns:a16="http://schemas.microsoft.com/office/drawing/2014/main" id="{067085F8-C2FA-A24A-0816-E71443E51AFE}"/>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3865B6B-DE24-4EBD-8E66-D6D2CD3FB4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pic>
        <p:nvPicPr>
          <p:cNvPr id="5" name="Picture 4" descr="Chart to show Census 2021 residents by National Statistics Socio-economic classification across the six local authorities, Cambridgeshire and Peterborough overall and England">
            <a:extLst>
              <a:ext uri="{FF2B5EF4-FFF2-40B4-BE49-F238E27FC236}">
                <a16:creationId xmlns:a16="http://schemas.microsoft.com/office/drawing/2014/main" id="{18E2F4AC-0D67-FD1E-470B-5C1FE1CC8681}"/>
              </a:ext>
            </a:extLst>
          </p:cNvPr>
          <p:cNvPicPr>
            <a:picLocks noChangeAspect="1"/>
          </p:cNvPicPr>
          <p:nvPr/>
        </p:nvPicPr>
        <p:blipFill>
          <a:blip r:embed="rId3"/>
          <a:stretch>
            <a:fillRect/>
          </a:stretch>
        </p:blipFill>
        <p:spPr>
          <a:xfrm>
            <a:off x="242234" y="1449435"/>
            <a:ext cx="11744325" cy="5341890"/>
          </a:xfrm>
          <a:prstGeom prst="rect">
            <a:avLst/>
          </a:prstGeom>
        </p:spPr>
      </p:pic>
    </p:spTree>
    <p:extLst>
      <p:ext uri="{BB962C8B-B14F-4D97-AF65-F5344CB8AC3E}">
        <p14:creationId xmlns:p14="http://schemas.microsoft.com/office/powerpoint/2010/main" val="374916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28650" y="241581"/>
            <a:ext cx="6934200" cy="1383117"/>
          </a:xfrm>
        </p:spPr>
        <p:txBody>
          <a:bodyPr/>
          <a:lstStyle/>
          <a:p>
            <a:r>
              <a:rPr lang="en-GB"/>
              <a:t>Unemployment history</a:t>
            </a:r>
          </a:p>
        </p:txBody>
      </p:sp>
      <p:pic>
        <p:nvPicPr>
          <p:cNvPr id="4" name="Picture 3">
            <a:extLst>
              <a:ext uri="{FF2B5EF4-FFF2-40B4-BE49-F238E27FC236}">
                <a16:creationId xmlns:a16="http://schemas.microsoft.com/office/drawing/2014/main" id="{36E360DD-DA5D-43C1-91E2-C17B1CE17F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3" name="Picture 2" descr="Chart to show Census 2021 residents by unemployment history across the six local authorities, Cambridgeshire and Peterborough overall, East of England and England">
            <a:extLst>
              <a:ext uri="{FF2B5EF4-FFF2-40B4-BE49-F238E27FC236}">
                <a16:creationId xmlns:a16="http://schemas.microsoft.com/office/drawing/2014/main" id="{5538244C-92B7-480A-AF94-A156E1F162D6}"/>
              </a:ext>
            </a:extLst>
          </p:cNvPr>
          <p:cNvPicPr>
            <a:picLocks noChangeAspect="1"/>
          </p:cNvPicPr>
          <p:nvPr/>
        </p:nvPicPr>
        <p:blipFill>
          <a:blip r:embed="rId4"/>
          <a:stretch>
            <a:fillRect/>
          </a:stretch>
        </p:blipFill>
        <p:spPr>
          <a:xfrm>
            <a:off x="33888" y="1385355"/>
            <a:ext cx="12011932" cy="5460248"/>
          </a:xfrm>
          <a:prstGeom prst="rect">
            <a:avLst/>
          </a:prstGeom>
        </p:spPr>
      </p:pic>
      <p:sp>
        <p:nvSpPr>
          <p:cNvPr id="6" name="TextBox 5">
            <a:extLst>
              <a:ext uri="{FF2B5EF4-FFF2-40B4-BE49-F238E27FC236}">
                <a16:creationId xmlns:a16="http://schemas.microsoft.com/office/drawing/2014/main" id="{BD0AD230-A048-4F25-AD11-B30720D849E5}"/>
              </a:ext>
            </a:extLst>
          </p:cNvPr>
          <p:cNvSpPr txBox="1"/>
          <p:nvPr/>
        </p:nvSpPr>
        <p:spPr>
          <a:xfrm>
            <a:off x="0" y="56687"/>
            <a:ext cx="11887200" cy="307777"/>
          </a:xfrm>
          <a:prstGeom prst="rect">
            <a:avLst/>
          </a:prstGeom>
          <a:noFill/>
        </p:spPr>
        <p:txBody>
          <a:bodyPr wrap="square" rtlCol="0">
            <a:spAutoFit/>
          </a:bodyPr>
          <a:lstStyle/>
          <a:p>
            <a:r>
              <a:rPr lang="en-GB" sz="1400" b="1" i="1">
                <a:solidFill>
                  <a:srgbClr val="333333"/>
                </a:solidFill>
                <a:effectLst/>
                <a:latin typeface="+mj-lt"/>
              </a:rPr>
              <a:t>*Not comparable to 2011. The question on employment history changed between the 2011 and 2021 census.</a:t>
            </a:r>
            <a:endParaRPr lang="en-GB" sz="1400" b="1" i="1">
              <a:latin typeface="+mj-lt"/>
            </a:endParaRPr>
          </a:p>
        </p:txBody>
      </p:sp>
    </p:spTree>
    <p:extLst>
      <p:ext uri="{BB962C8B-B14F-4D97-AF65-F5344CB8AC3E}">
        <p14:creationId xmlns:p14="http://schemas.microsoft.com/office/powerpoint/2010/main" val="301063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419100" y="307569"/>
            <a:ext cx="6934200" cy="1383117"/>
          </a:xfrm>
        </p:spPr>
        <p:txBody>
          <a:bodyPr/>
          <a:lstStyle/>
          <a:p>
            <a:r>
              <a:rPr lang="en-GB"/>
              <a:t>Economic activity status</a:t>
            </a:r>
          </a:p>
        </p:txBody>
      </p:sp>
      <p:pic>
        <p:nvPicPr>
          <p:cNvPr id="4" name="Picture 3">
            <a:extLst>
              <a:ext uri="{FF2B5EF4-FFF2-40B4-BE49-F238E27FC236}">
                <a16:creationId xmlns:a16="http://schemas.microsoft.com/office/drawing/2014/main" id="{F8A4806B-1D53-4499-84B8-2286B28E690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pic>
        <p:nvPicPr>
          <p:cNvPr id="5" name="Picture 4" descr="Chart to show Census 2011 and Census 2021 residents by economic active/inactive status across the six local authorities, Cambridgeshire and Peterborough overall, East of England and England">
            <a:extLst>
              <a:ext uri="{FF2B5EF4-FFF2-40B4-BE49-F238E27FC236}">
                <a16:creationId xmlns:a16="http://schemas.microsoft.com/office/drawing/2014/main" id="{2B8D7684-5D44-15D2-82D6-4924F406D42F}"/>
              </a:ext>
            </a:extLst>
          </p:cNvPr>
          <p:cNvPicPr>
            <a:picLocks noChangeAspect="1"/>
          </p:cNvPicPr>
          <p:nvPr/>
        </p:nvPicPr>
        <p:blipFill>
          <a:blip r:embed="rId3"/>
          <a:stretch>
            <a:fillRect/>
          </a:stretch>
        </p:blipFill>
        <p:spPr>
          <a:xfrm>
            <a:off x="209550" y="1442041"/>
            <a:ext cx="11772900" cy="5348579"/>
          </a:xfrm>
          <a:prstGeom prst="rect">
            <a:avLst/>
          </a:prstGeom>
        </p:spPr>
      </p:pic>
    </p:spTree>
    <p:extLst>
      <p:ext uri="{BB962C8B-B14F-4D97-AF65-F5344CB8AC3E}">
        <p14:creationId xmlns:p14="http://schemas.microsoft.com/office/powerpoint/2010/main" val="82053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838200" y="259946"/>
            <a:ext cx="6934200" cy="1383117"/>
          </a:xfrm>
        </p:spPr>
        <p:txBody>
          <a:bodyPr/>
          <a:lstStyle/>
          <a:p>
            <a:r>
              <a:rPr lang="en-GB"/>
              <a:t>Economic Inactivity by Reason</a:t>
            </a:r>
          </a:p>
        </p:txBody>
      </p:sp>
      <p:pic>
        <p:nvPicPr>
          <p:cNvPr id="4" name="Picture 3">
            <a:extLst>
              <a:ext uri="{FF2B5EF4-FFF2-40B4-BE49-F238E27FC236}">
                <a16:creationId xmlns:a16="http://schemas.microsoft.com/office/drawing/2014/main" id="{DADE3DA4-45C7-42D3-9206-556B41C1A4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5" name="Picture 4" descr="Chart to show Census 2011 and Census 2021 residents by economically inactive reason across the six local authorities, Cambridgeshire and Peterborough overall, East of England and England">
            <a:extLst>
              <a:ext uri="{FF2B5EF4-FFF2-40B4-BE49-F238E27FC236}">
                <a16:creationId xmlns:a16="http://schemas.microsoft.com/office/drawing/2014/main" id="{DE2D3F81-9D02-D5FC-8146-DB2EB62BFA3F}"/>
              </a:ext>
            </a:extLst>
          </p:cNvPr>
          <p:cNvPicPr>
            <a:picLocks noChangeAspect="1"/>
          </p:cNvPicPr>
          <p:nvPr/>
        </p:nvPicPr>
        <p:blipFill>
          <a:blip r:embed="rId4"/>
          <a:stretch>
            <a:fillRect/>
          </a:stretch>
        </p:blipFill>
        <p:spPr>
          <a:xfrm>
            <a:off x="366980" y="1530849"/>
            <a:ext cx="11753957" cy="5296001"/>
          </a:xfrm>
          <a:prstGeom prst="rect">
            <a:avLst/>
          </a:prstGeom>
        </p:spPr>
      </p:pic>
    </p:spTree>
    <p:extLst>
      <p:ext uri="{BB962C8B-B14F-4D97-AF65-F5344CB8AC3E}">
        <p14:creationId xmlns:p14="http://schemas.microsoft.com/office/powerpoint/2010/main" val="12754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Cambridge</a:t>
            </a:r>
          </a:p>
        </p:txBody>
      </p:sp>
      <p:sp>
        <p:nvSpPr>
          <p:cNvPr id="4" name="Rectangle 3">
            <a:extLst>
              <a:ext uri="{FF2B5EF4-FFF2-40B4-BE49-F238E27FC236}">
                <a16:creationId xmlns:a16="http://schemas.microsoft.com/office/drawing/2014/main" id="{B7039BB8-5877-4CEA-B356-711AA2F61A8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F630C13-26F5-4459-A384-CDB8206AED3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212286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7056" y="307569"/>
            <a:ext cx="6934200" cy="1383117"/>
          </a:xfrm>
        </p:spPr>
        <p:txBody>
          <a:bodyPr/>
          <a:lstStyle/>
          <a:p>
            <a:r>
              <a:rPr lang="en-GB"/>
              <a:t>Cambridge -Hours Worked</a:t>
            </a:r>
          </a:p>
        </p:txBody>
      </p:sp>
      <p:pic>
        <p:nvPicPr>
          <p:cNvPr id="5" name="Picture 4">
            <a:extLst>
              <a:ext uri="{FF2B5EF4-FFF2-40B4-BE49-F238E27FC236}">
                <a16:creationId xmlns:a16="http://schemas.microsoft.com/office/drawing/2014/main" id="{2CEFA7F9-3D5E-444E-95D8-B1E737F5AC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3" name="Rectangle 2">
            <a:extLst>
              <a:ext uri="{FF2B5EF4-FFF2-40B4-BE49-F238E27FC236}">
                <a16:creationId xmlns:a16="http://schemas.microsoft.com/office/drawing/2014/main" id="{03DB44D6-EC5C-48BC-A8E5-179EDE15A831}"/>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 to show Census 2011 and Census 2021 residents by part-time or full-time work across Cambridge and England">
            <a:extLst>
              <a:ext uri="{FF2B5EF4-FFF2-40B4-BE49-F238E27FC236}">
                <a16:creationId xmlns:a16="http://schemas.microsoft.com/office/drawing/2014/main" id="{C9551FAA-7B81-AEE4-344C-EC0EE331A191}"/>
              </a:ext>
            </a:extLst>
          </p:cNvPr>
          <p:cNvPicPr>
            <a:picLocks noChangeAspect="1"/>
          </p:cNvPicPr>
          <p:nvPr/>
        </p:nvPicPr>
        <p:blipFill>
          <a:blip r:embed="rId3"/>
          <a:stretch>
            <a:fillRect/>
          </a:stretch>
        </p:blipFill>
        <p:spPr>
          <a:xfrm>
            <a:off x="688379" y="1939333"/>
            <a:ext cx="10815241" cy="4133446"/>
          </a:xfrm>
          <a:prstGeom prst="rect">
            <a:avLst/>
          </a:prstGeom>
        </p:spPr>
      </p:pic>
    </p:spTree>
    <p:extLst>
      <p:ext uri="{BB962C8B-B14F-4D97-AF65-F5344CB8AC3E}">
        <p14:creationId xmlns:p14="http://schemas.microsoft.com/office/powerpoint/2010/main" val="113821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Cambridge - Industry</a:t>
            </a:r>
          </a:p>
        </p:txBody>
      </p:sp>
      <p:pic>
        <p:nvPicPr>
          <p:cNvPr id="4" name="Picture 3">
            <a:extLst>
              <a:ext uri="{FF2B5EF4-FFF2-40B4-BE49-F238E27FC236}">
                <a16:creationId xmlns:a16="http://schemas.microsoft.com/office/drawing/2014/main" id="{8CDD2AD0-282D-40E0-BC05-40B86AA6A2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9" name="Rectangle 8">
            <a:extLst>
              <a:ext uri="{FF2B5EF4-FFF2-40B4-BE49-F238E27FC236}">
                <a16:creationId xmlns:a16="http://schemas.microsoft.com/office/drawing/2014/main" id="{7DDA7E8D-831C-AF52-D8F9-1E6AB3F9F4BD}"/>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 to show Census 2011 and Census 2021 residents by industry of employment across Cambridge">
            <a:extLst>
              <a:ext uri="{FF2B5EF4-FFF2-40B4-BE49-F238E27FC236}">
                <a16:creationId xmlns:a16="http://schemas.microsoft.com/office/drawing/2014/main" id="{112C9526-B9A5-DC4B-5C63-E52239955A29}"/>
              </a:ext>
            </a:extLst>
          </p:cNvPr>
          <p:cNvPicPr>
            <a:picLocks noChangeAspect="1"/>
          </p:cNvPicPr>
          <p:nvPr/>
        </p:nvPicPr>
        <p:blipFill>
          <a:blip r:embed="rId3"/>
          <a:stretch>
            <a:fillRect/>
          </a:stretch>
        </p:blipFill>
        <p:spPr>
          <a:xfrm>
            <a:off x="767634" y="1912752"/>
            <a:ext cx="10656732" cy="3834716"/>
          </a:xfrm>
          <a:prstGeom prst="rect">
            <a:avLst/>
          </a:prstGeom>
        </p:spPr>
      </p:pic>
    </p:spTree>
    <p:extLst>
      <p:ext uri="{BB962C8B-B14F-4D97-AF65-F5344CB8AC3E}">
        <p14:creationId xmlns:p14="http://schemas.microsoft.com/office/powerpoint/2010/main" val="143427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07848" y="307569"/>
            <a:ext cx="6934200" cy="1383117"/>
          </a:xfrm>
        </p:spPr>
        <p:txBody>
          <a:bodyPr/>
          <a:lstStyle/>
          <a:p>
            <a:r>
              <a:rPr lang="en-GB"/>
              <a:t>Cambridge - Occupation</a:t>
            </a:r>
          </a:p>
        </p:txBody>
      </p:sp>
      <p:pic>
        <p:nvPicPr>
          <p:cNvPr id="5" name="Picture 4">
            <a:extLst>
              <a:ext uri="{FF2B5EF4-FFF2-40B4-BE49-F238E27FC236}">
                <a16:creationId xmlns:a16="http://schemas.microsoft.com/office/drawing/2014/main" id="{FD77809B-5EC3-4F39-A2BA-5548E2C0BC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19418" y="565643"/>
            <a:ext cx="2019300" cy="885825"/>
          </a:xfrm>
          <a:prstGeom prst="rect">
            <a:avLst/>
          </a:prstGeom>
        </p:spPr>
      </p:pic>
      <p:sp>
        <p:nvSpPr>
          <p:cNvPr id="10" name="Rectangle 9">
            <a:extLst>
              <a:ext uri="{FF2B5EF4-FFF2-40B4-BE49-F238E27FC236}">
                <a16:creationId xmlns:a16="http://schemas.microsoft.com/office/drawing/2014/main" id="{4244D37F-AC72-CB36-9B64-DF18FE67E9CB}"/>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E8880B6-17B3-4A7B-A4D3-F8BE9CDB9030}"/>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latin typeface="+mj-lt"/>
              </a:rPr>
              <a:t>*Not comparable to 2011. ONS changed the classification for Census 2021 and combined the categories previously available in the 2011 Census data. Therefore, comparisons are only indicative </a:t>
            </a:r>
          </a:p>
        </p:txBody>
      </p:sp>
      <p:pic>
        <p:nvPicPr>
          <p:cNvPr id="11" name="Picture 10" descr="Chart to show Census 2021 residents by occupation across Cambridge">
            <a:extLst>
              <a:ext uri="{FF2B5EF4-FFF2-40B4-BE49-F238E27FC236}">
                <a16:creationId xmlns:a16="http://schemas.microsoft.com/office/drawing/2014/main" id="{B4D6CA8D-A0ED-6C47-9EFC-8DF224DF8AEB}"/>
              </a:ext>
            </a:extLst>
          </p:cNvPr>
          <p:cNvPicPr>
            <a:picLocks noChangeAspect="1"/>
          </p:cNvPicPr>
          <p:nvPr/>
        </p:nvPicPr>
        <p:blipFill>
          <a:blip r:embed="rId3"/>
          <a:stretch>
            <a:fillRect/>
          </a:stretch>
        </p:blipFill>
        <p:spPr>
          <a:xfrm>
            <a:off x="307848" y="1538865"/>
            <a:ext cx="5785605" cy="4328535"/>
          </a:xfrm>
          <a:prstGeom prst="rect">
            <a:avLst/>
          </a:prstGeom>
        </p:spPr>
      </p:pic>
      <p:pic>
        <p:nvPicPr>
          <p:cNvPr id="12" name="Picture 11" descr="Chart to show Census 2011 residents by occupation across Cambridge">
            <a:extLst>
              <a:ext uri="{FF2B5EF4-FFF2-40B4-BE49-F238E27FC236}">
                <a16:creationId xmlns:a16="http://schemas.microsoft.com/office/drawing/2014/main" id="{8795F3A0-D658-20BA-DE77-A145C726A67B}"/>
              </a:ext>
            </a:extLst>
          </p:cNvPr>
          <p:cNvPicPr>
            <a:picLocks noChangeAspect="1"/>
          </p:cNvPicPr>
          <p:nvPr/>
        </p:nvPicPr>
        <p:blipFill>
          <a:blip r:embed="rId4"/>
          <a:stretch>
            <a:fillRect/>
          </a:stretch>
        </p:blipFill>
        <p:spPr>
          <a:xfrm>
            <a:off x="6253234" y="1538865"/>
            <a:ext cx="5767316" cy="4334632"/>
          </a:xfrm>
          <a:prstGeom prst="rect">
            <a:avLst/>
          </a:prstGeom>
        </p:spPr>
      </p:pic>
    </p:spTree>
    <p:extLst>
      <p:ext uri="{BB962C8B-B14F-4D97-AF65-F5344CB8AC3E}">
        <p14:creationId xmlns:p14="http://schemas.microsoft.com/office/powerpoint/2010/main" val="422186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934200" cy="1383117"/>
          </a:xfrm>
        </p:spPr>
        <p:txBody>
          <a:bodyPr>
            <a:noAutofit/>
          </a:bodyPr>
          <a:lstStyle/>
          <a:p>
            <a:r>
              <a:rPr lang="en-GB">
                <a:ea typeface="+mj-lt"/>
                <a:cs typeface="+mj-lt"/>
              </a:rPr>
              <a:t>Cambridge –</a:t>
            </a:r>
            <a:br>
              <a:rPr lang="en-GB">
                <a:ea typeface="+mj-lt"/>
                <a:cs typeface="+mj-lt"/>
              </a:rPr>
            </a:br>
            <a:r>
              <a:rPr lang="en-GB">
                <a:ea typeface="+mj-lt"/>
                <a:cs typeface="+mj-lt"/>
              </a:rPr>
              <a:t> Socio-economic</a:t>
            </a:r>
            <a:br>
              <a:rPr lang="en-GB">
                <a:ea typeface="+mj-lt"/>
                <a:cs typeface="+mj-lt"/>
              </a:rPr>
            </a:br>
            <a:r>
              <a:rPr lang="en-GB">
                <a:ea typeface="+mj-lt"/>
                <a:cs typeface="+mj-lt"/>
              </a:rPr>
              <a:t>Classification</a:t>
            </a:r>
            <a:endParaRPr lang="en-GB"/>
          </a:p>
        </p:txBody>
      </p:sp>
      <p:pic>
        <p:nvPicPr>
          <p:cNvPr id="4" name="Picture 3">
            <a:extLst>
              <a:ext uri="{FF2B5EF4-FFF2-40B4-BE49-F238E27FC236}">
                <a16:creationId xmlns:a16="http://schemas.microsoft.com/office/drawing/2014/main" id="{A3E75169-2B37-4B91-84D3-4F0D245A711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2" name="Rectangle 11">
            <a:extLst>
              <a:ext uri="{FF2B5EF4-FFF2-40B4-BE49-F238E27FC236}">
                <a16:creationId xmlns:a16="http://schemas.microsoft.com/office/drawing/2014/main" id="{B8F87611-4B68-551F-0D2F-62E278E1DD27}"/>
              </a:ext>
              <a:ext uri="{C183D7F6-B498-43B3-948B-1728B52AA6E4}">
                <adec:decorative xmlns:adec="http://schemas.microsoft.com/office/drawing/2017/decorative" val="1"/>
              </a:ext>
            </a:extLst>
          </p:cNvPr>
          <p:cNvSpPr/>
          <p:nvPr/>
        </p:nvSpPr>
        <p:spPr>
          <a:xfrm>
            <a:off x="10180896" y="5876261"/>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National Statistics Socio-economic classification across Cambridge and  England">
            <a:extLst>
              <a:ext uri="{FF2B5EF4-FFF2-40B4-BE49-F238E27FC236}">
                <a16:creationId xmlns:a16="http://schemas.microsoft.com/office/drawing/2014/main" id="{7167BCF1-F30E-CF6D-429D-91CBA3BEFCD3}"/>
              </a:ext>
            </a:extLst>
          </p:cNvPr>
          <p:cNvPicPr>
            <a:picLocks noGrp="1" noChangeAspect="1"/>
          </p:cNvPicPr>
          <p:nvPr>
            <p:ph idx="1"/>
          </p:nvPr>
        </p:nvPicPr>
        <p:blipFill>
          <a:blip r:embed="rId3"/>
          <a:stretch>
            <a:fillRect/>
          </a:stretch>
        </p:blipFill>
        <p:spPr>
          <a:xfrm>
            <a:off x="838200" y="2243754"/>
            <a:ext cx="10515600" cy="3515079"/>
          </a:xfrm>
          <a:prstGeom prst="rect">
            <a:avLst/>
          </a:prstGeom>
        </p:spPr>
      </p:pic>
    </p:spTree>
    <p:extLst>
      <p:ext uri="{BB962C8B-B14F-4D97-AF65-F5344CB8AC3E}">
        <p14:creationId xmlns:p14="http://schemas.microsoft.com/office/powerpoint/2010/main" val="212175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0" y="0"/>
            <a:ext cx="6934200" cy="1383117"/>
          </a:xfrm>
        </p:spPr>
        <p:txBody>
          <a:bodyPr/>
          <a:lstStyle/>
          <a:p>
            <a:r>
              <a:rPr lang="en-GB"/>
              <a:t>Cambridge - Unemployment history</a:t>
            </a:r>
          </a:p>
        </p:txBody>
      </p:sp>
      <p:pic>
        <p:nvPicPr>
          <p:cNvPr id="5" name="Picture 4">
            <a:extLst>
              <a:ext uri="{FF2B5EF4-FFF2-40B4-BE49-F238E27FC236}">
                <a16:creationId xmlns:a16="http://schemas.microsoft.com/office/drawing/2014/main" id="{D88366C2-B744-44D9-BF0A-9D3459F589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45756" y="629232"/>
            <a:ext cx="2019300" cy="885825"/>
          </a:xfrm>
          <a:prstGeom prst="rect">
            <a:avLst/>
          </a:prstGeom>
        </p:spPr>
      </p:pic>
      <p:sp>
        <p:nvSpPr>
          <p:cNvPr id="6" name="Rectangle 5">
            <a:extLst>
              <a:ext uri="{FF2B5EF4-FFF2-40B4-BE49-F238E27FC236}">
                <a16:creationId xmlns:a16="http://schemas.microsoft.com/office/drawing/2014/main" id="{ECDA525E-F3D3-4DAB-9F78-FEA925ECD5AF}"/>
              </a:ext>
              <a:ext uri="{C183D7F6-B498-43B3-948B-1728B52AA6E4}">
                <adec:decorative xmlns:adec="http://schemas.microsoft.com/office/drawing/2017/decorative" val="1"/>
              </a:ext>
            </a:extLst>
          </p:cNvPr>
          <p:cNvSpPr/>
          <p:nvPr/>
        </p:nvSpPr>
        <p:spPr>
          <a:xfrm>
            <a:off x="10180896" y="5876261"/>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hart to show Census 2021 residents by unemployment history across Cambridge and England">
            <a:extLst>
              <a:ext uri="{FF2B5EF4-FFF2-40B4-BE49-F238E27FC236}">
                <a16:creationId xmlns:a16="http://schemas.microsoft.com/office/drawing/2014/main" id="{5DAB6439-050B-4E7C-B8B8-1C4E4F159F80}"/>
              </a:ext>
            </a:extLst>
          </p:cNvPr>
          <p:cNvPicPr>
            <a:picLocks noChangeAspect="1"/>
          </p:cNvPicPr>
          <p:nvPr/>
        </p:nvPicPr>
        <p:blipFill>
          <a:blip r:embed="rId3"/>
          <a:stretch>
            <a:fillRect/>
          </a:stretch>
        </p:blipFill>
        <p:spPr>
          <a:xfrm>
            <a:off x="688379" y="1805402"/>
            <a:ext cx="10815241" cy="3609145"/>
          </a:xfrm>
          <a:prstGeom prst="rect">
            <a:avLst/>
          </a:prstGeom>
        </p:spPr>
      </p:pic>
      <p:sp>
        <p:nvSpPr>
          <p:cNvPr id="8" name="TextBox 7">
            <a:extLst>
              <a:ext uri="{FF2B5EF4-FFF2-40B4-BE49-F238E27FC236}">
                <a16:creationId xmlns:a16="http://schemas.microsoft.com/office/drawing/2014/main" id="{BA9A434A-BFE0-4569-B1CE-F3E54D8058C9}"/>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129741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C92B0E-9DCF-3DBE-C4C4-7C06DA940818}"/>
              </a:ext>
            </a:extLst>
          </p:cNvPr>
          <p:cNvSpPr txBox="1">
            <a:spLocks noGrp="1"/>
          </p:cNvSpPr>
          <p:nvPr>
            <p:ph type="title" idx="4294967295"/>
          </p:nvPr>
        </p:nvSpPr>
        <p:spPr>
          <a:xfrm>
            <a:off x="838200" y="307571"/>
            <a:ext cx="6934200"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chemeClr val="tx1"/>
                </a:solidFill>
                <a:effectLst/>
                <a:uLnTx/>
                <a:uFillTx/>
                <a:latin typeface="+mj-lt"/>
                <a:ea typeface="+mj-ea"/>
                <a:cs typeface="+mj-cs"/>
              </a:rPr>
              <a:t>Themes</a:t>
            </a:r>
          </a:p>
        </p:txBody>
      </p:sp>
      <p:sp>
        <p:nvSpPr>
          <p:cNvPr id="4" name="Content Placeholder 2">
            <a:extLst>
              <a:ext uri="{FF2B5EF4-FFF2-40B4-BE49-F238E27FC236}">
                <a16:creationId xmlns:a16="http://schemas.microsoft.com/office/drawing/2014/main" id="{C19E016B-05F1-47AC-8B78-0B85425A2FD4}"/>
              </a:ext>
            </a:extLst>
          </p:cNvPr>
          <p:cNvSpPr txBox="1">
            <a:spLocks/>
          </p:cNvSpPr>
          <p:nvPr/>
        </p:nvSpPr>
        <p:spPr>
          <a:xfrm>
            <a:off x="672054" y="2041573"/>
            <a:ext cx="10515600" cy="150018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9600" kern="1200">
                <a:latin typeface="+mn-lt"/>
                <a:ea typeface="+mn-ea"/>
                <a:cs typeface="+mn-cs"/>
              </a:rPr>
              <a:t>A first overview of some of the local authority level Cambridgeshire and Peterborough data from the </a:t>
            </a:r>
            <a:r>
              <a:rPr lang="en-US" sz="9600" kern="1200" err="1">
                <a:latin typeface="+mn-lt"/>
                <a:ea typeface="+mn-ea"/>
                <a:cs typeface="+mn-cs"/>
              </a:rPr>
              <a:t>Labour</a:t>
            </a:r>
            <a:r>
              <a:rPr lang="en-US" sz="9600" kern="1200">
                <a:latin typeface="+mn-lt"/>
                <a:ea typeface="+mn-ea"/>
                <a:cs typeface="+mn-cs"/>
              </a:rPr>
              <a:t> Market topic summary published by the Office for National Statistics (ONS)</a:t>
            </a:r>
          </a:p>
          <a:p>
            <a:pPr algn="just"/>
            <a:r>
              <a:rPr lang="en-US" sz="9600" kern="1200">
                <a:latin typeface="+mn-lt"/>
                <a:ea typeface="+mn-ea"/>
                <a:cs typeface="+mn-cs"/>
              </a:rPr>
              <a:t>By local authority: </a:t>
            </a:r>
          </a:p>
          <a:p>
            <a:pPr lvl="1" algn="just"/>
            <a:r>
              <a:rPr lang="en-US" sz="9600" kern="1200">
                <a:latin typeface="+mn-lt"/>
                <a:ea typeface="+mn-ea"/>
                <a:cs typeface="+mn-cs"/>
              </a:rPr>
              <a:t>Hours Worked</a:t>
            </a:r>
          </a:p>
          <a:p>
            <a:pPr lvl="1" algn="just"/>
            <a:r>
              <a:rPr lang="en-US" sz="9600" kern="1200">
                <a:latin typeface="+mn-lt"/>
                <a:ea typeface="+mn-ea"/>
                <a:cs typeface="+mn-cs"/>
              </a:rPr>
              <a:t>Industry</a:t>
            </a:r>
          </a:p>
          <a:p>
            <a:pPr lvl="1" algn="just"/>
            <a:r>
              <a:rPr lang="en-US" sz="9600" kern="1200">
                <a:latin typeface="+mn-lt"/>
                <a:ea typeface="+mn-ea"/>
                <a:cs typeface="+mn-cs"/>
              </a:rPr>
              <a:t>Occupation</a:t>
            </a:r>
          </a:p>
          <a:p>
            <a:pPr lvl="1" algn="just"/>
            <a:r>
              <a:rPr lang="en-US" sz="9600" kern="1200">
                <a:latin typeface="+mn-lt"/>
                <a:ea typeface="+mn-ea"/>
                <a:cs typeface="+mn-cs"/>
              </a:rPr>
              <a:t>Socio-economic classification</a:t>
            </a:r>
          </a:p>
          <a:p>
            <a:pPr lvl="1" algn="just"/>
            <a:r>
              <a:rPr lang="en-US" sz="9600" kern="1200">
                <a:latin typeface="+mn-lt"/>
                <a:ea typeface="+mn-ea"/>
                <a:cs typeface="+mn-cs"/>
              </a:rPr>
              <a:t>Unemployment history</a:t>
            </a:r>
          </a:p>
          <a:p>
            <a:pPr lvl="1" algn="just"/>
            <a:r>
              <a:rPr lang="en-US" sz="9600" kern="1200">
                <a:latin typeface="+mn-lt"/>
                <a:ea typeface="+mn-ea"/>
                <a:cs typeface="+mn-cs"/>
              </a:rPr>
              <a:t>Economic activity status</a:t>
            </a:r>
          </a:p>
          <a:p>
            <a:pPr lvl="1" algn="just"/>
            <a:r>
              <a:rPr lang="en-US" sz="9600" kern="1200">
                <a:latin typeface="+mn-lt"/>
                <a:ea typeface="+mn-ea"/>
                <a:cs typeface="+mn-cs"/>
              </a:rPr>
              <a:t>Economic inactivity by reason</a:t>
            </a:r>
          </a:p>
          <a:p>
            <a:pPr marL="0" indent="0">
              <a:buNone/>
            </a:pPr>
            <a:endParaRPr lang="en-US" sz="600" kern="1200">
              <a:solidFill>
                <a:schemeClr val="tx1">
                  <a:tint val="75000"/>
                </a:schemeClr>
              </a:solidFill>
              <a:latin typeface="+mn-lt"/>
              <a:ea typeface="+mn-ea"/>
              <a:cs typeface="+mn-cs"/>
            </a:endParaRPr>
          </a:p>
        </p:txBody>
      </p:sp>
      <p:pic>
        <p:nvPicPr>
          <p:cNvPr id="5" name="Picture 4">
            <a:extLst>
              <a:ext uri="{FF2B5EF4-FFF2-40B4-BE49-F238E27FC236}">
                <a16:creationId xmlns:a16="http://schemas.microsoft.com/office/drawing/2014/main" id="{DE12DA8F-EC28-4F98-BB4F-D34DBD9E05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85FAEC85-F7E2-4E0C-94D5-F66BB8068E79}"/>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83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452306" y="307569"/>
            <a:ext cx="6934200" cy="1383117"/>
          </a:xfrm>
        </p:spPr>
        <p:txBody>
          <a:bodyPr/>
          <a:lstStyle/>
          <a:p>
            <a:r>
              <a:rPr lang="en-GB"/>
              <a:t>Cambridge –</a:t>
            </a:r>
            <a:br>
              <a:rPr lang="en-GB"/>
            </a:br>
            <a:r>
              <a:rPr lang="en-GB"/>
              <a:t>Economic activity status</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947742B5-9DE8-4CCE-8550-4C7AECA2F8B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hart to show Census 2011 and Census 2021 residents by economic active/inactive status across Cambridge and England">
            <a:extLst>
              <a:ext uri="{FF2B5EF4-FFF2-40B4-BE49-F238E27FC236}">
                <a16:creationId xmlns:a16="http://schemas.microsoft.com/office/drawing/2014/main" id="{083BEDEF-547B-0C02-0817-6A50C36FA310}"/>
              </a:ext>
            </a:extLst>
          </p:cNvPr>
          <p:cNvPicPr>
            <a:picLocks noChangeAspect="1"/>
          </p:cNvPicPr>
          <p:nvPr/>
        </p:nvPicPr>
        <p:blipFill>
          <a:blip r:embed="rId3"/>
          <a:stretch>
            <a:fillRect/>
          </a:stretch>
        </p:blipFill>
        <p:spPr>
          <a:xfrm>
            <a:off x="697524" y="2069263"/>
            <a:ext cx="10796952" cy="3798137"/>
          </a:xfrm>
          <a:prstGeom prst="rect">
            <a:avLst/>
          </a:prstGeom>
        </p:spPr>
      </p:pic>
    </p:spTree>
    <p:extLst>
      <p:ext uri="{BB962C8B-B14F-4D97-AF65-F5344CB8AC3E}">
        <p14:creationId xmlns:p14="http://schemas.microsoft.com/office/powerpoint/2010/main" val="122648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3583" y="307569"/>
            <a:ext cx="6934200" cy="1383117"/>
          </a:xfrm>
        </p:spPr>
        <p:txBody>
          <a:bodyPr>
            <a:normAutofit fontScale="90000"/>
          </a:bodyPr>
          <a:lstStyle/>
          <a:p>
            <a:r>
              <a:rPr lang="en-GB"/>
              <a:t>Cambridge –</a:t>
            </a:r>
            <a:br>
              <a:rPr lang="en-GB"/>
            </a:br>
            <a:r>
              <a:rPr lang="en-GB"/>
              <a:t>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hart to show Census 2011 and Census 2021 residents by economically inactive reason across Cambridge and England">
            <a:extLst>
              <a:ext uri="{FF2B5EF4-FFF2-40B4-BE49-F238E27FC236}">
                <a16:creationId xmlns:a16="http://schemas.microsoft.com/office/drawing/2014/main" id="{10E43908-A59B-FFAA-67E8-1715AB6BE4D5}"/>
              </a:ext>
            </a:extLst>
          </p:cNvPr>
          <p:cNvPicPr>
            <a:picLocks noChangeAspect="1"/>
          </p:cNvPicPr>
          <p:nvPr/>
        </p:nvPicPr>
        <p:blipFill>
          <a:blip r:embed="rId3"/>
          <a:stretch>
            <a:fillRect/>
          </a:stretch>
        </p:blipFill>
        <p:spPr>
          <a:xfrm>
            <a:off x="821943" y="1893994"/>
            <a:ext cx="10815241" cy="4407790"/>
          </a:xfrm>
          <a:prstGeom prst="rect">
            <a:avLst/>
          </a:prstGeom>
        </p:spPr>
      </p:pic>
    </p:spTree>
    <p:extLst>
      <p:ext uri="{BB962C8B-B14F-4D97-AF65-F5344CB8AC3E}">
        <p14:creationId xmlns:p14="http://schemas.microsoft.com/office/powerpoint/2010/main" val="2201312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East Cambridgeshire</a:t>
            </a:r>
          </a:p>
        </p:txBody>
      </p:sp>
      <p:sp>
        <p:nvSpPr>
          <p:cNvPr id="3" name="Rectangle 2">
            <a:extLst>
              <a:ext uri="{FF2B5EF4-FFF2-40B4-BE49-F238E27FC236}">
                <a16:creationId xmlns:a16="http://schemas.microsoft.com/office/drawing/2014/main" id="{92DD4C49-3DBB-4248-B0FD-DD1C59F9FFE6}"/>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F3F666C-7085-48D1-81DC-9D19469B53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251882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0" y="307569"/>
            <a:ext cx="6096000" cy="1383117"/>
          </a:xfrm>
        </p:spPr>
        <p:txBody>
          <a:bodyPr/>
          <a:lstStyle/>
          <a:p>
            <a:r>
              <a:rPr lang="en-GB"/>
              <a:t>East Cambridgeshire -Hours Worked</a:t>
            </a:r>
          </a:p>
        </p:txBody>
      </p:sp>
      <p:pic>
        <p:nvPicPr>
          <p:cNvPr id="4" name="Picture 3">
            <a:extLst>
              <a:ext uri="{FF2B5EF4-FFF2-40B4-BE49-F238E27FC236}">
                <a16:creationId xmlns:a16="http://schemas.microsoft.com/office/drawing/2014/main" id="{636DF18C-0C54-4A1D-A178-FEDA6300A5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8" name="Rectangle 7">
            <a:extLst>
              <a:ext uri="{FF2B5EF4-FFF2-40B4-BE49-F238E27FC236}">
                <a16:creationId xmlns:a16="http://schemas.microsoft.com/office/drawing/2014/main" id="{1869010D-B161-4D76-9289-B05CC8594FDB}"/>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 to show Census 2011 and Census 2021 residents by part-time or full-time work across East Cambridgeshire and England">
            <a:extLst>
              <a:ext uri="{FF2B5EF4-FFF2-40B4-BE49-F238E27FC236}">
                <a16:creationId xmlns:a16="http://schemas.microsoft.com/office/drawing/2014/main" id="{9E0EFB79-A918-77E6-634D-87AF456175CC}"/>
              </a:ext>
            </a:extLst>
          </p:cNvPr>
          <p:cNvPicPr>
            <a:picLocks noChangeAspect="1"/>
          </p:cNvPicPr>
          <p:nvPr/>
        </p:nvPicPr>
        <p:blipFill>
          <a:blip r:embed="rId3"/>
          <a:stretch>
            <a:fillRect/>
          </a:stretch>
        </p:blipFill>
        <p:spPr>
          <a:xfrm>
            <a:off x="691427" y="2104384"/>
            <a:ext cx="10809145" cy="4005419"/>
          </a:xfrm>
          <a:prstGeom prst="rect">
            <a:avLst/>
          </a:prstGeom>
        </p:spPr>
      </p:pic>
    </p:spTree>
    <p:extLst>
      <p:ext uri="{BB962C8B-B14F-4D97-AF65-F5344CB8AC3E}">
        <p14:creationId xmlns:p14="http://schemas.microsoft.com/office/powerpoint/2010/main" val="34882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1739" y="130018"/>
            <a:ext cx="5772224" cy="1383117"/>
          </a:xfrm>
        </p:spPr>
        <p:txBody>
          <a:bodyPr/>
          <a:lstStyle/>
          <a:p>
            <a:r>
              <a:rPr lang="en-GB"/>
              <a:t>East Cambridgeshire -Industry</a:t>
            </a:r>
          </a:p>
        </p:txBody>
      </p:sp>
      <p:pic>
        <p:nvPicPr>
          <p:cNvPr id="4" name="Picture 3">
            <a:extLst>
              <a:ext uri="{FF2B5EF4-FFF2-40B4-BE49-F238E27FC236}">
                <a16:creationId xmlns:a16="http://schemas.microsoft.com/office/drawing/2014/main" id="{6ED3A16F-7B1E-4A8F-9904-0275740867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2" name="Rectangle 11">
            <a:extLst>
              <a:ext uri="{FF2B5EF4-FFF2-40B4-BE49-F238E27FC236}">
                <a16:creationId xmlns:a16="http://schemas.microsoft.com/office/drawing/2014/main" id="{0975F503-29AF-4D0D-CC75-7E10328FCF98}"/>
              </a:ext>
              <a:ext uri="{C183D7F6-B498-43B3-948B-1728B52AA6E4}">
                <adec:decorative xmlns:adec="http://schemas.microsoft.com/office/drawing/2017/decorative" val="1"/>
              </a:ext>
            </a:extLst>
          </p:cNvPr>
          <p:cNvSpPr/>
          <p:nvPr/>
        </p:nvSpPr>
        <p:spPr>
          <a:xfrm>
            <a:off x="10153748" y="5934075"/>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hart to show Census 2011 and Census 2021 residents by industry of employment across East Cambridgeshire">
            <a:extLst>
              <a:ext uri="{FF2B5EF4-FFF2-40B4-BE49-F238E27FC236}">
                <a16:creationId xmlns:a16="http://schemas.microsoft.com/office/drawing/2014/main" id="{1FDC0656-22F8-0F81-1512-2D41F2EB1D88}"/>
              </a:ext>
            </a:extLst>
          </p:cNvPr>
          <p:cNvPicPr>
            <a:picLocks noChangeAspect="1"/>
          </p:cNvPicPr>
          <p:nvPr/>
        </p:nvPicPr>
        <p:blipFill>
          <a:blip r:embed="rId3"/>
          <a:stretch>
            <a:fillRect/>
          </a:stretch>
        </p:blipFill>
        <p:spPr>
          <a:xfrm>
            <a:off x="1058555" y="2199617"/>
            <a:ext cx="10821338" cy="3895682"/>
          </a:xfrm>
          <a:prstGeom prst="rect">
            <a:avLst/>
          </a:prstGeom>
        </p:spPr>
      </p:pic>
    </p:spTree>
    <p:extLst>
      <p:ext uri="{BB962C8B-B14F-4D97-AF65-F5344CB8AC3E}">
        <p14:creationId xmlns:p14="http://schemas.microsoft.com/office/powerpoint/2010/main" val="2591495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129308" y="122385"/>
            <a:ext cx="6934200" cy="1383117"/>
          </a:xfrm>
        </p:spPr>
        <p:txBody>
          <a:bodyPr/>
          <a:lstStyle/>
          <a:p>
            <a:r>
              <a:rPr lang="en-GB"/>
              <a:t>East Cambridgeshire-Occupation</a:t>
            </a:r>
          </a:p>
        </p:txBody>
      </p:sp>
      <p:pic>
        <p:nvPicPr>
          <p:cNvPr id="5" name="Picture 4">
            <a:extLst>
              <a:ext uri="{FF2B5EF4-FFF2-40B4-BE49-F238E27FC236}">
                <a16:creationId xmlns:a16="http://schemas.microsoft.com/office/drawing/2014/main" id="{24827884-06F9-42BC-93BB-FC3A7996104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06297" y="522094"/>
            <a:ext cx="2019300" cy="885825"/>
          </a:xfrm>
          <a:prstGeom prst="rect">
            <a:avLst/>
          </a:prstGeom>
        </p:spPr>
      </p:pic>
      <p:sp>
        <p:nvSpPr>
          <p:cNvPr id="9" name="Rectangle 8">
            <a:extLst>
              <a:ext uri="{FF2B5EF4-FFF2-40B4-BE49-F238E27FC236}">
                <a16:creationId xmlns:a16="http://schemas.microsoft.com/office/drawing/2014/main" id="{DCAC4BAD-5A5A-C022-09B2-7A6434B703B8}"/>
              </a:ext>
              <a:ext uri="{C183D7F6-B498-43B3-948B-1728B52AA6E4}">
                <adec:decorative xmlns:adec="http://schemas.microsoft.com/office/drawing/2017/decorative" val="1"/>
              </a:ext>
            </a:extLst>
          </p:cNvPr>
          <p:cNvSpPr/>
          <p:nvPr/>
        </p:nvSpPr>
        <p:spPr>
          <a:xfrm>
            <a:off x="10206502" y="5804079"/>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hart to show Census 2021 residents by occupation across East Cambridgeshire">
            <a:extLst>
              <a:ext uri="{FF2B5EF4-FFF2-40B4-BE49-F238E27FC236}">
                <a16:creationId xmlns:a16="http://schemas.microsoft.com/office/drawing/2014/main" id="{6E6035DD-E16D-6955-A481-017F2564D952}"/>
              </a:ext>
            </a:extLst>
          </p:cNvPr>
          <p:cNvPicPr>
            <a:picLocks noChangeAspect="1"/>
          </p:cNvPicPr>
          <p:nvPr/>
        </p:nvPicPr>
        <p:blipFill>
          <a:blip r:embed="rId3"/>
          <a:stretch>
            <a:fillRect/>
          </a:stretch>
        </p:blipFill>
        <p:spPr>
          <a:xfrm>
            <a:off x="128123" y="1505502"/>
            <a:ext cx="5785605" cy="4334632"/>
          </a:xfrm>
          <a:prstGeom prst="rect">
            <a:avLst/>
          </a:prstGeom>
        </p:spPr>
      </p:pic>
      <p:pic>
        <p:nvPicPr>
          <p:cNvPr id="6" name="Picture 5" descr="Chart to show Census 2011 residents by occupation across East Cambridgeshire">
            <a:extLst>
              <a:ext uri="{FF2B5EF4-FFF2-40B4-BE49-F238E27FC236}">
                <a16:creationId xmlns:a16="http://schemas.microsoft.com/office/drawing/2014/main" id="{1914B216-FB32-15C0-28E7-6F25C640EE85}"/>
              </a:ext>
            </a:extLst>
          </p:cNvPr>
          <p:cNvPicPr>
            <a:picLocks noChangeAspect="1"/>
          </p:cNvPicPr>
          <p:nvPr/>
        </p:nvPicPr>
        <p:blipFill>
          <a:blip r:embed="rId4"/>
          <a:stretch>
            <a:fillRect/>
          </a:stretch>
        </p:blipFill>
        <p:spPr>
          <a:xfrm>
            <a:off x="6278274" y="1499406"/>
            <a:ext cx="5779509" cy="4340728"/>
          </a:xfrm>
          <a:prstGeom prst="rect">
            <a:avLst/>
          </a:prstGeom>
        </p:spPr>
      </p:pic>
      <p:sp>
        <p:nvSpPr>
          <p:cNvPr id="8" name="TextBox 7">
            <a:extLst>
              <a:ext uri="{FF2B5EF4-FFF2-40B4-BE49-F238E27FC236}">
                <a16:creationId xmlns:a16="http://schemas.microsoft.com/office/drawing/2014/main" id="{16C7AE2C-CB65-478C-B75F-FFA248DA3010}"/>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effectLst/>
                <a:latin typeface="+mj-lt"/>
              </a:rPr>
              <a:t>*Not directly comparable to 2011. </a:t>
            </a:r>
            <a:r>
              <a:rPr lang="en-GB" sz="1400" b="1" i="1">
                <a:solidFill>
                  <a:srgbClr val="333333"/>
                </a:solidFill>
                <a:latin typeface="+mj-lt"/>
              </a:rPr>
              <a:t>ONS changed the</a:t>
            </a:r>
            <a:r>
              <a:rPr lang="en-GB" sz="1400" b="1" i="1">
                <a:solidFill>
                  <a:srgbClr val="333333"/>
                </a:solidFill>
                <a:effectLst/>
                <a:latin typeface="+mj-lt"/>
              </a:rPr>
              <a:t> classification for Census 2021 and combined the categories previously available in the 2011 Census data. Therefore, comparisons are only indicative </a:t>
            </a:r>
            <a:endParaRPr lang="en-GB" sz="1400" b="1">
              <a:latin typeface="+mj-lt"/>
            </a:endParaRPr>
          </a:p>
        </p:txBody>
      </p:sp>
    </p:spTree>
    <p:extLst>
      <p:ext uri="{BB962C8B-B14F-4D97-AF65-F5344CB8AC3E}">
        <p14:creationId xmlns:p14="http://schemas.microsoft.com/office/powerpoint/2010/main" val="607345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838200" y="307571"/>
            <a:ext cx="5358414" cy="1383117"/>
          </a:xfrm>
        </p:spPr>
        <p:txBody>
          <a:bodyPr>
            <a:normAutofit fontScale="90000"/>
          </a:bodyPr>
          <a:lstStyle/>
          <a:p>
            <a:r>
              <a:rPr lang="en-GB"/>
              <a:t>East Cambridgeshire –Socio-economic Classification</a:t>
            </a:r>
          </a:p>
        </p:txBody>
      </p:sp>
      <p:pic>
        <p:nvPicPr>
          <p:cNvPr id="4" name="Picture 3">
            <a:extLst>
              <a:ext uri="{FF2B5EF4-FFF2-40B4-BE49-F238E27FC236}">
                <a16:creationId xmlns:a16="http://schemas.microsoft.com/office/drawing/2014/main" id="{431A7A3C-EC94-40A4-9659-AA75F2F358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6" name="Rectangle 15">
            <a:extLst>
              <a:ext uri="{FF2B5EF4-FFF2-40B4-BE49-F238E27FC236}">
                <a16:creationId xmlns:a16="http://schemas.microsoft.com/office/drawing/2014/main" id="{692F1184-E65B-73DF-9DAD-B5612F70D694}"/>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National Statistics Socio-economic classification across East Cambridgeshire and England">
            <a:extLst>
              <a:ext uri="{FF2B5EF4-FFF2-40B4-BE49-F238E27FC236}">
                <a16:creationId xmlns:a16="http://schemas.microsoft.com/office/drawing/2014/main" id="{D26858E0-1EB3-8F61-6279-AE9EF16E387A}"/>
              </a:ext>
            </a:extLst>
          </p:cNvPr>
          <p:cNvPicPr>
            <a:picLocks noGrp="1" noChangeAspect="1"/>
          </p:cNvPicPr>
          <p:nvPr>
            <p:ph idx="1"/>
          </p:nvPr>
        </p:nvPicPr>
        <p:blipFill>
          <a:blip r:embed="rId3"/>
          <a:stretch>
            <a:fillRect/>
          </a:stretch>
        </p:blipFill>
        <p:spPr>
          <a:xfrm>
            <a:off x="838200" y="2324980"/>
            <a:ext cx="10515600" cy="3352627"/>
          </a:xfrm>
          <a:prstGeom prst="rect">
            <a:avLst/>
          </a:prstGeom>
        </p:spPr>
      </p:pic>
    </p:spTree>
    <p:extLst>
      <p:ext uri="{BB962C8B-B14F-4D97-AF65-F5344CB8AC3E}">
        <p14:creationId xmlns:p14="http://schemas.microsoft.com/office/powerpoint/2010/main" val="359853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07381" y="307569"/>
            <a:ext cx="6934200" cy="1383117"/>
          </a:xfrm>
        </p:spPr>
        <p:txBody>
          <a:bodyPr>
            <a:normAutofit/>
          </a:bodyPr>
          <a:lstStyle/>
          <a:p>
            <a:r>
              <a:rPr lang="en-GB"/>
              <a:t>East Cambridgeshire -Unemployment history</a:t>
            </a:r>
          </a:p>
        </p:txBody>
      </p:sp>
      <p:pic>
        <p:nvPicPr>
          <p:cNvPr id="4" name="Picture 3">
            <a:extLst>
              <a:ext uri="{FF2B5EF4-FFF2-40B4-BE49-F238E27FC236}">
                <a16:creationId xmlns:a16="http://schemas.microsoft.com/office/drawing/2014/main" id="{794FFC00-EDC4-4C3F-BCDD-C97EB4B175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ABBA6395-E314-49A9-8C3F-DC99E746CDDB}"/>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hart to show Census 2021 residents by unemployment history across East Cambridgeshire and England">
            <a:extLst>
              <a:ext uri="{FF2B5EF4-FFF2-40B4-BE49-F238E27FC236}">
                <a16:creationId xmlns:a16="http://schemas.microsoft.com/office/drawing/2014/main" id="{5ABF3BA1-3AA5-4CD8-914C-414E4170C8DE}"/>
              </a:ext>
            </a:extLst>
          </p:cNvPr>
          <p:cNvPicPr>
            <a:picLocks noChangeAspect="1"/>
          </p:cNvPicPr>
          <p:nvPr/>
        </p:nvPicPr>
        <p:blipFill>
          <a:blip r:embed="rId3"/>
          <a:stretch>
            <a:fillRect/>
          </a:stretch>
        </p:blipFill>
        <p:spPr>
          <a:xfrm>
            <a:off x="607381" y="2191193"/>
            <a:ext cx="10943268" cy="3676207"/>
          </a:xfrm>
          <a:prstGeom prst="rect">
            <a:avLst/>
          </a:prstGeom>
        </p:spPr>
      </p:pic>
      <p:sp>
        <p:nvSpPr>
          <p:cNvPr id="7" name="TextBox 6">
            <a:extLst>
              <a:ext uri="{FF2B5EF4-FFF2-40B4-BE49-F238E27FC236}">
                <a16:creationId xmlns:a16="http://schemas.microsoft.com/office/drawing/2014/main" id="{5F392183-868F-4188-A23C-7C5B7F32E867}"/>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291595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23295" y="307569"/>
            <a:ext cx="6934200" cy="1383117"/>
          </a:xfrm>
        </p:spPr>
        <p:txBody>
          <a:bodyPr/>
          <a:lstStyle/>
          <a:p>
            <a:r>
              <a:rPr lang="en-GB"/>
              <a:t>East Cambridgeshire -Economic activity status</a:t>
            </a:r>
          </a:p>
        </p:txBody>
      </p:sp>
      <p:pic>
        <p:nvPicPr>
          <p:cNvPr id="4" name="Picture 3">
            <a:extLst>
              <a:ext uri="{FF2B5EF4-FFF2-40B4-BE49-F238E27FC236}">
                <a16:creationId xmlns:a16="http://schemas.microsoft.com/office/drawing/2014/main" id="{0FBB8870-9C7B-4737-9956-82AA9509A8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62858" y="556216"/>
            <a:ext cx="2019300" cy="885825"/>
          </a:xfrm>
          <a:prstGeom prst="rect">
            <a:avLst/>
          </a:prstGeom>
        </p:spPr>
      </p:pic>
      <p:sp>
        <p:nvSpPr>
          <p:cNvPr id="6" name="Rectangle 5">
            <a:extLst>
              <a:ext uri="{FF2B5EF4-FFF2-40B4-BE49-F238E27FC236}">
                <a16:creationId xmlns:a16="http://schemas.microsoft.com/office/drawing/2014/main" id="{9DDE6C0E-6B91-4237-AB4B-D594DE4B4706}"/>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11 and Census 2021 residents by economic active/inactive status across East Cambridgeshire and England">
            <a:extLst>
              <a:ext uri="{FF2B5EF4-FFF2-40B4-BE49-F238E27FC236}">
                <a16:creationId xmlns:a16="http://schemas.microsoft.com/office/drawing/2014/main" id="{6A0958C3-DC33-FC7A-B636-46C6FEA7FE4C}"/>
              </a:ext>
            </a:extLst>
          </p:cNvPr>
          <p:cNvPicPr>
            <a:picLocks noChangeAspect="1"/>
          </p:cNvPicPr>
          <p:nvPr/>
        </p:nvPicPr>
        <p:blipFill>
          <a:blip r:embed="rId3"/>
          <a:stretch>
            <a:fillRect/>
          </a:stretch>
        </p:blipFill>
        <p:spPr>
          <a:xfrm>
            <a:off x="697524" y="2213333"/>
            <a:ext cx="10796952" cy="3828620"/>
          </a:xfrm>
          <a:prstGeom prst="rect">
            <a:avLst/>
          </a:prstGeom>
        </p:spPr>
      </p:pic>
    </p:spTree>
    <p:extLst>
      <p:ext uri="{BB962C8B-B14F-4D97-AF65-F5344CB8AC3E}">
        <p14:creationId xmlns:p14="http://schemas.microsoft.com/office/powerpoint/2010/main" val="2939653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3583" y="307569"/>
            <a:ext cx="6934200" cy="1383117"/>
          </a:xfrm>
        </p:spPr>
        <p:txBody>
          <a:bodyPr>
            <a:normAutofit fontScale="90000"/>
          </a:bodyPr>
          <a:lstStyle/>
          <a:p>
            <a:r>
              <a:rPr lang="en-GB"/>
              <a:t>East Cambridgeshire –</a:t>
            </a:r>
            <a:br>
              <a:rPr lang="en-GB"/>
            </a:br>
            <a:r>
              <a:rPr lang="en-GB"/>
              <a:t>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hart to show Census 2011 and Census 2021 residents by economically inactive reason across East Cambridgeshire and England">
            <a:extLst>
              <a:ext uri="{FF2B5EF4-FFF2-40B4-BE49-F238E27FC236}">
                <a16:creationId xmlns:a16="http://schemas.microsoft.com/office/drawing/2014/main" id="{91139127-6B17-7535-8D36-7826209449BC}"/>
              </a:ext>
            </a:extLst>
          </p:cNvPr>
          <p:cNvPicPr>
            <a:picLocks noChangeAspect="1"/>
          </p:cNvPicPr>
          <p:nvPr/>
        </p:nvPicPr>
        <p:blipFill>
          <a:blip r:embed="rId3"/>
          <a:stretch>
            <a:fillRect/>
          </a:stretch>
        </p:blipFill>
        <p:spPr>
          <a:xfrm>
            <a:off x="791121" y="2086884"/>
            <a:ext cx="10815241" cy="3999323"/>
          </a:xfrm>
          <a:prstGeom prst="rect">
            <a:avLst/>
          </a:prstGeom>
        </p:spPr>
      </p:pic>
    </p:spTree>
    <p:extLst>
      <p:ext uri="{BB962C8B-B14F-4D97-AF65-F5344CB8AC3E}">
        <p14:creationId xmlns:p14="http://schemas.microsoft.com/office/powerpoint/2010/main" val="254865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Definitions</a:t>
            </a:r>
          </a:p>
        </p:txBody>
      </p:sp>
      <p:sp>
        <p:nvSpPr>
          <p:cNvPr id="3" name="Content Placeholder 2">
            <a:extLst>
              <a:ext uri="{FF2B5EF4-FFF2-40B4-BE49-F238E27FC236}">
                <a16:creationId xmlns:a16="http://schemas.microsoft.com/office/drawing/2014/main" id="{C97498A8-868D-4C36-86D4-A96180405DA9}"/>
              </a:ext>
            </a:extLst>
          </p:cNvPr>
          <p:cNvSpPr>
            <a:spLocks noGrp="1"/>
          </p:cNvSpPr>
          <p:nvPr>
            <p:ph idx="1"/>
          </p:nvPr>
        </p:nvSpPr>
        <p:spPr>
          <a:xfrm>
            <a:off x="838200" y="1690688"/>
            <a:ext cx="10515600" cy="4351338"/>
          </a:xfrm>
        </p:spPr>
        <p:txBody>
          <a:bodyPr/>
          <a:lstStyle/>
          <a:p>
            <a:r>
              <a:rPr lang="en-GB" sz="1800" dirty="0"/>
              <a:t>Full-time: 31 or more hours worked per week</a:t>
            </a:r>
          </a:p>
          <a:p>
            <a:r>
              <a:rPr lang="en-GB" sz="1800" dirty="0"/>
              <a:t>Part-time: 30 or less hours worked per week</a:t>
            </a:r>
          </a:p>
          <a:p>
            <a:r>
              <a:rPr lang="en-GB" sz="1800" dirty="0"/>
              <a:t>Industry: Classifies people aged 16 years and over who were in employment between 15 March and 21 March 2021 by the Standard Industrial Classification (SIC) code that represents their current industry or business. The SIC code is assigned based on the information provided about a firm or organisation's main activity</a:t>
            </a:r>
          </a:p>
          <a:p>
            <a:r>
              <a:rPr lang="en-GB" sz="1800" dirty="0"/>
              <a:t>Occupation: A person's occupation relates to their main job and is derived from either their job title or details of the activities involved in their job</a:t>
            </a:r>
          </a:p>
          <a:p>
            <a:r>
              <a:rPr lang="en-GB" sz="1800" dirty="0"/>
              <a:t>NS-Sec: The National Statistics Socio-economic Classification (NS-</a:t>
            </a:r>
            <a:r>
              <a:rPr lang="en-GB" sz="1800" dirty="0" err="1"/>
              <a:t>SeC</a:t>
            </a:r>
            <a:r>
              <a:rPr lang="en-GB" sz="1800" dirty="0"/>
              <a:t>) provides an indication of socio-economic position based on occupation. It is an Office for National Statistics standard classification</a:t>
            </a:r>
          </a:p>
          <a:p>
            <a:r>
              <a:rPr lang="en-GB" sz="1800" dirty="0"/>
              <a:t>Economically Active: Economically active is defined as those in employment plus those who are unemployed</a:t>
            </a:r>
          </a:p>
          <a:p>
            <a:r>
              <a:rPr lang="en-GB" sz="1800" dirty="0"/>
              <a:t>Economically Inactive: People not in employment who have not been seeking work within the last 4 weeks and/or are unable to start work within the next 2 weeks</a:t>
            </a:r>
          </a:p>
          <a:p>
            <a:endParaRPr lang="en-GB" sz="1800" dirty="0"/>
          </a:p>
        </p:txBody>
      </p:sp>
      <p:pic>
        <p:nvPicPr>
          <p:cNvPr id="4" name="Picture 3">
            <a:extLst>
              <a:ext uri="{FF2B5EF4-FFF2-40B4-BE49-F238E27FC236}">
                <a16:creationId xmlns:a16="http://schemas.microsoft.com/office/drawing/2014/main" id="{D7F7B681-542F-4579-95D5-ADA7B66E04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5" name="Rectangle 4">
            <a:extLst>
              <a:ext uri="{FF2B5EF4-FFF2-40B4-BE49-F238E27FC236}">
                <a16:creationId xmlns:a16="http://schemas.microsoft.com/office/drawing/2014/main" id="{71904908-7450-4770-A368-207FDA4E3693}"/>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76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Fenland</a:t>
            </a:r>
          </a:p>
        </p:txBody>
      </p:sp>
      <p:pic>
        <p:nvPicPr>
          <p:cNvPr id="3" name="Picture 2">
            <a:extLst>
              <a:ext uri="{FF2B5EF4-FFF2-40B4-BE49-F238E27FC236}">
                <a16:creationId xmlns:a16="http://schemas.microsoft.com/office/drawing/2014/main" id="{1D3AFF13-678A-4C58-80B4-E4DB8E475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19418" y="556216"/>
            <a:ext cx="2019300" cy="885825"/>
          </a:xfrm>
          <a:prstGeom prst="rect">
            <a:avLst/>
          </a:prstGeom>
        </p:spPr>
      </p:pic>
      <p:sp>
        <p:nvSpPr>
          <p:cNvPr id="4" name="Rectangle 3">
            <a:extLst>
              <a:ext uri="{FF2B5EF4-FFF2-40B4-BE49-F238E27FC236}">
                <a16:creationId xmlns:a16="http://schemas.microsoft.com/office/drawing/2014/main" id="{E647C949-9248-40B3-8D9A-78F0747A0BB1}"/>
              </a:ext>
              <a:ext uri="{C183D7F6-B498-43B3-948B-1728B52AA6E4}">
                <adec:decorative xmlns:adec="http://schemas.microsoft.com/office/drawing/2017/decorative" val="1"/>
              </a:ext>
            </a:extLst>
          </p:cNvPr>
          <p:cNvSpPr/>
          <p:nvPr/>
        </p:nvSpPr>
        <p:spPr>
          <a:xfrm>
            <a:off x="10144223" y="5857875"/>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5872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85439" y="307569"/>
            <a:ext cx="6934200" cy="1383117"/>
          </a:xfrm>
        </p:spPr>
        <p:txBody>
          <a:bodyPr/>
          <a:lstStyle/>
          <a:p>
            <a:r>
              <a:rPr lang="en-GB" dirty="0"/>
              <a:t>Fenland - Hours Worked</a:t>
            </a:r>
          </a:p>
        </p:txBody>
      </p:sp>
      <p:pic>
        <p:nvPicPr>
          <p:cNvPr id="4" name="Picture 3">
            <a:extLst>
              <a:ext uri="{FF2B5EF4-FFF2-40B4-BE49-F238E27FC236}">
                <a16:creationId xmlns:a16="http://schemas.microsoft.com/office/drawing/2014/main" id="{4D0D8214-514B-473F-8058-4D1628E3E1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62857" y="546789"/>
            <a:ext cx="2019300" cy="885825"/>
          </a:xfrm>
          <a:prstGeom prst="rect">
            <a:avLst/>
          </a:prstGeom>
        </p:spPr>
      </p:pic>
      <p:sp>
        <p:nvSpPr>
          <p:cNvPr id="7" name="Rectangle 6">
            <a:extLst>
              <a:ext uri="{FF2B5EF4-FFF2-40B4-BE49-F238E27FC236}">
                <a16:creationId xmlns:a16="http://schemas.microsoft.com/office/drawing/2014/main" id="{C7E51CE6-FAAC-45A9-9B55-6482A53507C3}"/>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hart to show Census 2011 and Census 2021 residents by part-time or full-time work across Fenland and England">
            <a:extLst>
              <a:ext uri="{FF2B5EF4-FFF2-40B4-BE49-F238E27FC236}">
                <a16:creationId xmlns:a16="http://schemas.microsoft.com/office/drawing/2014/main" id="{5D7875A7-F585-AB09-7CDF-55FE17EB234E}"/>
              </a:ext>
            </a:extLst>
          </p:cNvPr>
          <p:cNvPicPr>
            <a:picLocks noChangeAspect="1"/>
          </p:cNvPicPr>
          <p:nvPr/>
        </p:nvPicPr>
        <p:blipFill>
          <a:blip r:embed="rId3"/>
          <a:stretch>
            <a:fillRect/>
          </a:stretch>
        </p:blipFill>
        <p:spPr>
          <a:xfrm>
            <a:off x="688379" y="2053394"/>
            <a:ext cx="10815241" cy="4133446"/>
          </a:xfrm>
          <a:prstGeom prst="rect">
            <a:avLst/>
          </a:prstGeom>
        </p:spPr>
      </p:pic>
    </p:spTree>
    <p:extLst>
      <p:ext uri="{BB962C8B-B14F-4D97-AF65-F5344CB8AC3E}">
        <p14:creationId xmlns:p14="http://schemas.microsoft.com/office/powerpoint/2010/main" val="2825860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 Fenland - Industry</a:t>
            </a:r>
          </a:p>
        </p:txBody>
      </p:sp>
      <p:pic>
        <p:nvPicPr>
          <p:cNvPr id="5" name="Picture 4">
            <a:extLst>
              <a:ext uri="{FF2B5EF4-FFF2-40B4-BE49-F238E27FC236}">
                <a16:creationId xmlns:a16="http://schemas.microsoft.com/office/drawing/2014/main" id="{898F4F98-8757-4A48-863B-3065A8AA912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8" name="Rectangle 7">
            <a:extLst>
              <a:ext uri="{FF2B5EF4-FFF2-40B4-BE49-F238E27FC236}">
                <a16:creationId xmlns:a16="http://schemas.microsoft.com/office/drawing/2014/main" id="{F477C685-6A8B-A3E8-DBBA-214254293FE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hart to show Census 2011 and Census 2021 residents by industry of employment across Fenland">
            <a:extLst>
              <a:ext uri="{FF2B5EF4-FFF2-40B4-BE49-F238E27FC236}">
                <a16:creationId xmlns:a16="http://schemas.microsoft.com/office/drawing/2014/main" id="{C9B01A16-6410-ED1C-1AA8-EED3BFCB9263}"/>
              </a:ext>
            </a:extLst>
          </p:cNvPr>
          <p:cNvPicPr>
            <a:picLocks noChangeAspect="1"/>
          </p:cNvPicPr>
          <p:nvPr/>
        </p:nvPicPr>
        <p:blipFill>
          <a:blip r:embed="rId3"/>
          <a:stretch>
            <a:fillRect/>
          </a:stretch>
        </p:blipFill>
        <p:spPr>
          <a:xfrm>
            <a:off x="694365" y="1939333"/>
            <a:ext cx="10967655" cy="3883489"/>
          </a:xfrm>
          <a:prstGeom prst="rect">
            <a:avLst/>
          </a:prstGeom>
        </p:spPr>
      </p:pic>
    </p:spTree>
    <p:extLst>
      <p:ext uri="{BB962C8B-B14F-4D97-AF65-F5344CB8AC3E}">
        <p14:creationId xmlns:p14="http://schemas.microsoft.com/office/powerpoint/2010/main" val="1251086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Fenland - Occupation</a:t>
            </a:r>
          </a:p>
        </p:txBody>
      </p:sp>
      <p:pic>
        <p:nvPicPr>
          <p:cNvPr id="5" name="Picture 4">
            <a:extLst>
              <a:ext uri="{FF2B5EF4-FFF2-40B4-BE49-F238E27FC236}">
                <a16:creationId xmlns:a16="http://schemas.microsoft.com/office/drawing/2014/main" id="{3B2BB7CC-45F6-4AB3-83F4-32D6675374F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4" name="Rectangle 13">
            <a:extLst>
              <a:ext uri="{FF2B5EF4-FFF2-40B4-BE49-F238E27FC236}">
                <a16:creationId xmlns:a16="http://schemas.microsoft.com/office/drawing/2014/main" id="{DBF6B469-6630-93DF-06AA-727758B855C0}"/>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occupation across Fenland">
            <a:extLst>
              <a:ext uri="{FF2B5EF4-FFF2-40B4-BE49-F238E27FC236}">
                <a16:creationId xmlns:a16="http://schemas.microsoft.com/office/drawing/2014/main" id="{39F009CA-A3F4-5B80-17C3-158475B9CB42}"/>
              </a:ext>
            </a:extLst>
          </p:cNvPr>
          <p:cNvPicPr>
            <a:picLocks noGrp="1" noChangeAspect="1"/>
          </p:cNvPicPr>
          <p:nvPr>
            <p:ph idx="1"/>
          </p:nvPr>
        </p:nvPicPr>
        <p:blipFill>
          <a:blip r:embed="rId3"/>
          <a:stretch>
            <a:fillRect/>
          </a:stretch>
        </p:blipFill>
        <p:spPr>
          <a:xfrm>
            <a:off x="217726" y="1637890"/>
            <a:ext cx="5773412" cy="4340728"/>
          </a:xfrm>
          <a:prstGeom prst="rect">
            <a:avLst/>
          </a:prstGeom>
        </p:spPr>
      </p:pic>
      <p:pic>
        <p:nvPicPr>
          <p:cNvPr id="9" name="Picture 8" descr="Chart to show Census 2011 residents by occupation across Fenland">
            <a:extLst>
              <a:ext uri="{FF2B5EF4-FFF2-40B4-BE49-F238E27FC236}">
                <a16:creationId xmlns:a16="http://schemas.microsoft.com/office/drawing/2014/main" id="{70B5987F-B422-6120-16F8-686C1B1BC6BE}"/>
              </a:ext>
            </a:extLst>
          </p:cNvPr>
          <p:cNvPicPr>
            <a:picLocks noChangeAspect="1"/>
          </p:cNvPicPr>
          <p:nvPr/>
        </p:nvPicPr>
        <p:blipFill>
          <a:blip r:embed="rId4"/>
          <a:stretch>
            <a:fillRect/>
          </a:stretch>
        </p:blipFill>
        <p:spPr>
          <a:xfrm>
            <a:off x="6418588" y="1637890"/>
            <a:ext cx="5773412" cy="4340728"/>
          </a:xfrm>
          <a:prstGeom prst="rect">
            <a:avLst/>
          </a:prstGeom>
        </p:spPr>
      </p:pic>
      <p:sp>
        <p:nvSpPr>
          <p:cNvPr id="8" name="TextBox 7">
            <a:extLst>
              <a:ext uri="{FF2B5EF4-FFF2-40B4-BE49-F238E27FC236}">
                <a16:creationId xmlns:a16="http://schemas.microsoft.com/office/drawing/2014/main" id="{1FE96D0C-F476-41C6-9A02-EFA801319AC9}"/>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effectLst/>
                <a:latin typeface="+mj-lt"/>
              </a:rPr>
              <a:t>*Not directly comparable to 2011. </a:t>
            </a:r>
            <a:r>
              <a:rPr lang="en-GB" sz="1400" b="1" i="1">
                <a:solidFill>
                  <a:srgbClr val="333333"/>
                </a:solidFill>
                <a:latin typeface="+mj-lt"/>
              </a:rPr>
              <a:t>ONS changed the</a:t>
            </a:r>
            <a:r>
              <a:rPr lang="en-GB" sz="1400" b="1" i="1">
                <a:solidFill>
                  <a:srgbClr val="333333"/>
                </a:solidFill>
                <a:effectLst/>
                <a:latin typeface="+mj-lt"/>
              </a:rPr>
              <a:t> classification for Census 2021 and combined the categories previously available in the 2011 Census data. Therefore, comparisons are only indicative </a:t>
            </a:r>
            <a:endParaRPr lang="en-GB" sz="1400" b="1">
              <a:latin typeface="+mj-lt"/>
            </a:endParaRPr>
          </a:p>
        </p:txBody>
      </p:sp>
    </p:spTree>
    <p:extLst>
      <p:ext uri="{BB962C8B-B14F-4D97-AF65-F5344CB8AC3E}">
        <p14:creationId xmlns:p14="http://schemas.microsoft.com/office/powerpoint/2010/main" val="698387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normAutofit fontScale="90000"/>
          </a:bodyPr>
          <a:lstStyle/>
          <a:p>
            <a:r>
              <a:rPr lang="en-GB"/>
              <a:t>Fenland - </a:t>
            </a:r>
            <a:br>
              <a:rPr lang="en-GB"/>
            </a:br>
            <a:r>
              <a:rPr lang="en-GB"/>
              <a:t>Socio-economic </a:t>
            </a:r>
            <a:br>
              <a:rPr lang="en-GB"/>
            </a:br>
            <a:r>
              <a:rPr lang="en-GB"/>
              <a:t>Classification</a:t>
            </a:r>
            <a:endParaRPr lang="en-GB">
              <a:cs typeface="Calibri Light"/>
            </a:endParaRPr>
          </a:p>
        </p:txBody>
      </p:sp>
      <p:pic>
        <p:nvPicPr>
          <p:cNvPr id="4" name="Picture 3">
            <a:extLst>
              <a:ext uri="{FF2B5EF4-FFF2-40B4-BE49-F238E27FC236}">
                <a16:creationId xmlns:a16="http://schemas.microsoft.com/office/drawing/2014/main" id="{8C2AB2F3-527D-40FE-8C2B-B60C92E412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0" name="Rectangle 9">
            <a:extLst>
              <a:ext uri="{FF2B5EF4-FFF2-40B4-BE49-F238E27FC236}">
                <a16:creationId xmlns:a16="http://schemas.microsoft.com/office/drawing/2014/main" id="{2DC07E95-0A5F-E5EA-52F3-D22B99692774}"/>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National Statistics Socio-economic classification across Fenland and  England">
            <a:extLst>
              <a:ext uri="{FF2B5EF4-FFF2-40B4-BE49-F238E27FC236}">
                <a16:creationId xmlns:a16="http://schemas.microsoft.com/office/drawing/2014/main" id="{C890488C-6706-38D3-94A4-79B70434D7C8}"/>
              </a:ext>
            </a:extLst>
          </p:cNvPr>
          <p:cNvPicPr>
            <a:picLocks noGrp="1" noChangeAspect="1"/>
          </p:cNvPicPr>
          <p:nvPr>
            <p:ph idx="1"/>
          </p:nvPr>
        </p:nvPicPr>
        <p:blipFill>
          <a:blip r:embed="rId3"/>
          <a:stretch>
            <a:fillRect/>
          </a:stretch>
        </p:blipFill>
        <p:spPr>
          <a:xfrm>
            <a:off x="838200" y="2252646"/>
            <a:ext cx="10515600" cy="3497296"/>
          </a:xfrm>
          <a:prstGeom prst="rect">
            <a:avLst/>
          </a:prstGeom>
        </p:spPr>
      </p:pic>
    </p:spTree>
    <p:extLst>
      <p:ext uri="{BB962C8B-B14F-4D97-AF65-F5344CB8AC3E}">
        <p14:creationId xmlns:p14="http://schemas.microsoft.com/office/powerpoint/2010/main" val="102858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43396" y="307569"/>
            <a:ext cx="6934200" cy="1383117"/>
          </a:xfrm>
        </p:spPr>
        <p:txBody>
          <a:bodyPr/>
          <a:lstStyle/>
          <a:p>
            <a:r>
              <a:rPr lang="en-GB"/>
              <a:t>Fenland -Unemployment history</a:t>
            </a:r>
          </a:p>
        </p:txBody>
      </p:sp>
      <p:pic>
        <p:nvPicPr>
          <p:cNvPr id="4" name="Picture 3">
            <a:extLst>
              <a:ext uri="{FF2B5EF4-FFF2-40B4-BE49-F238E27FC236}">
                <a16:creationId xmlns:a16="http://schemas.microsoft.com/office/drawing/2014/main" id="{174E7E23-530A-4205-A101-716B422A0A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648C81E5-6697-491B-B703-6AD3A212FC0D}"/>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C629C76-B75F-4386-A6EC-BD1903B82CB6}"/>
              </a:ext>
              <a:ext uri="{C183D7F6-B498-43B3-948B-1728B52AA6E4}">
                <adec:decorative xmlns:adec="http://schemas.microsoft.com/office/drawing/2017/decorative" val="1"/>
              </a:ext>
            </a:extLst>
          </p:cNvPr>
          <p:cNvSpPr/>
          <p:nvPr/>
        </p:nvSpPr>
        <p:spPr>
          <a:xfrm>
            <a:off x="10334625" y="5861999"/>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hart to show Census 2021 residents by unemployment history across Fenland and England">
            <a:extLst>
              <a:ext uri="{FF2B5EF4-FFF2-40B4-BE49-F238E27FC236}">
                <a16:creationId xmlns:a16="http://schemas.microsoft.com/office/drawing/2014/main" id="{E5DF05C5-5420-438E-AD06-8696112DAAF5}"/>
              </a:ext>
            </a:extLst>
          </p:cNvPr>
          <p:cNvPicPr>
            <a:picLocks noChangeAspect="1"/>
          </p:cNvPicPr>
          <p:nvPr/>
        </p:nvPicPr>
        <p:blipFill>
          <a:blip r:embed="rId3"/>
          <a:stretch>
            <a:fillRect/>
          </a:stretch>
        </p:blipFill>
        <p:spPr>
          <a:xfrm>
            <a:off x="624366" y="2028745"/>
            <a:ext cx="10943268" cy="3676207"/>
          </a:xfrm>
          <a:prstGeom prst="rect">
            <a:avLst/>
          </a:prstGeom>
        </p:spPr>
      </p:pic>
      <p:sp>
        <p:nvSpPr>
          <p:cNvPr id="8" name="TextBox 7">
            <a:extLst>
              <a:ext uri="{FF2B5EF4-FFF2-40B4-BE49-F238E27FC236}">
                <a16:creationId xmlns:a16="http://schemas.microsoft.com/office/drawing/2014/main" id="{0E810F35-B0C7-4425-9694-1143E89C152E}"/>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2902554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456460" y="307569"/>
            <a:ext cx="5704643" cy="1383117"/>
          </a:xfrm>
        </p:spPr>
        <p:txBody>
          <a:bodyPr/>
          <a:lstStyle/>
          <a:p>
            <a:r>
              <a:rPr lang="en-GB"/>
              <a:t>Fenland -Economic activity status</a:t>
            </a:r>
          </a:p>
        </p:txBody>
      </p:sp>
      <p:pic>
        <p:nvPicPr>
          <p:cNvPr id="4" name="Picture 3">
            <a:extLst>
              <a:ext uri="{FF2B5EF4-FFF2-40B4-BE49-F238E27FC236}">
                <a16:creationId xmlns:a16="http://schemas.microsoft.com/office/drawing/2014/main" id="{8BB2449E-962D-46C1-98DE-7B4C8AD583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93377F90-8F38-44E2-891A-84E501B0DBFE}"/>
              </a:ext>
              <a:ext uri="{C183D7F6-B498-43B3-948B-1728B52AA6E4}">
                <adec:decorative xmlns:adec="http://schemas.microsoft.com/office/drawing/2017/decorative" val="1"/>
              </a:ext>
            </a:extLst>
          </p:cNvPr>
          <p:cNvSpPr/>
          <p:nvPr/>
        </p:nvSpPr>
        <p:spPr>
          <a:xfrm>
            <a:off x="10134894"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hart to show Census 2011 and Census 2021 residents by economic active/inactive status across Fenland and England">
            <a:extLst>
              <a:ext uri="{FF2B5EF4-FFF2-40B4-BE49-F238E27FC236}">
                <a16:creationId xmlns:a16="http://schemas.microsoft.com/office/drawing/2014/main" id="{CAAC6E3B-6FC7-7BD9-4FD1-BD58293E3BE7}"/>
              </a:ext>
            </a:extLst>
          </p:cNvPr>
          <p:cNvPicPr>
            <a:picLocks noChangeAspect="1"/>
          </p:cNvPicPr>
          <p:nvPr/>
        </p:nvPicPr>
        <p:blipFill>
          <a:blip r:embed="rId3"/>
          <a:stretch>
            <a:fillRect/>
          </a:stretch>
        </p:blipFill>
        <p:spPr>
          <a:xfrm>
            <a:off x="697524" y="2336622"/>
            <a:ext cx="10796952" cy="3828620"/>
          </a:xfrm>
          <a:prstGeom prst="rect">
            <a:avLst/>
          </a:prstGeom>
        </p:spPr>
      </p:pic>
    </p:spTree>
    <p:extLst>
      <p:ext uri="{BB962C8B-B14F-4D97-AF65-F5344CB8AC3E}">
        <p14:creationId xmlns:p14="http://schemas.microsoft.com/office/powerpoint/2010/main" val="69014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118375" y="138893"/>
            <a:ext cx="4263125" cy="1383117"/>
          </a:xfrm>
        </p:spPr>
        <p:txBody>
          <a:bodyPr>
            <a:normAutofit fontScale="90000"/>
          </a:bodyPr>
          <a:lstStyle/>
          <a:p>
            <a:r>
              <a:rPr lang="en-GB"/>
              <a:t>Fenland -Economic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hart to show Census 2011 and Census 2021 residents by economically inactive reason across Fenland and England">
            <a:extLst>
              <a:ext uri="{FF2B5EF4-FFF2-40B4-BE49-F238E27FC236}">
                <a16:creationId xmlns:a16="http://schemas.microsoft.com/office/drawing/2014/main" id="{6C845B5E-C655-F4CA-87FE-F5C0E75A4F18}"/>
              </a:ext>
            </a:extLst>
          </p:cNvPr>
          <p:cNvPicPr>
            <a:picLocks noChangeAspect="1"/>
          </p:cNvPicPr>
          <p:nvPr/>
        </p:nvPicPr>
        <p:blipFill>
          <a:blip r:embed="rId3"/>
          <a:stretch>
            <a:fillRect/>
          </a:stretch>
        </p:blipFill>
        <p:spPr>
          <a:xfrm>
            <a:off x="688379" y="2169077"/>
            <a:ext cx="10815241" cy="3999323"/>
          </a:xfrm>
          <a:prstGeom prst="rect">
            <a:avLst/>
          </a:prstGeom>
        </p:spPr>
      </p:pic>
    </p:spTree>
    <p:extLst>
      <p:ext uri="{BB962C8B-B14F-4D97-AF65-F5344CB8AC3E}">
        <p14:creationId xmlns:p14="http://schemas.microsoft.com/office/powerpoint/2010/main" val="2365603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Huntingdonshire</a:t>
            </a:r>
          </a:p>
        </p:txBody>
      </p:sp>
      <p:sp>
        <p:nvSpPr>
          <p:cNvPr id="4" name="Rectangle 3">
            <a:extLst>
              <a:ext uri="{FF2B5EF4-FFF2-40B4-BE49-F238E27FC236}">
                <a16:creationId xmlns:a16="http://schemas.microsoft.com/office/drawing/2014/main" id="{C8492819-D68E-4541-A1A3-2388926409F2}"/>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5F6E49B-77CA-44B5-BA77-668B6388F9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1050655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78907" y="307569"/>
            <a:ext cx="6934200" cy="1383117"/>
          </a:xfrm>
        </p:spPr>
        <p:txBody>
          <a:bodyPr/>
          <a:lstStyle/>
          <a:p>
            <a:r>
              <a:rPr lang="en-GB"/>
              <a:t>Huntingdonshire - Hours Worked</a:t>
            </a:r>
          </a:p>
        </p:txBody>
      </p:sp>
      <p:pic>
        <p:nvPicPr>
          <p:cNvPr id="4" name="Picture 3">
            <a:extLst>
              <a:ext uri="{FF2B5EF4-FFF2-40B4-BE49-F238E27FC236}">
                <a16:creationId xmlns:a16="http://schemas.microsoft.com/office/drawing/2014/main" id="{C1B0457B-C55F-4428-B5C3-7BB88ACB528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8" name="Rectangle 7">
            <a:extLst>
              <a:ext uri="{FF2B5EF4-FFF2-40B4-BE49-F238E27FC236}">
                <a16:creationId xmlns:a16="http://schemas.microsoft.com/office/drawing/2014/main" id="{C193A1CB-73A0-41C7-98A3-1FA1F7DE12F1}"/>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hart to show Census 2011 and Census 2021 residents by part-time or full-time work across Huntingdonshire and England">
            <a:extLst>
              <a:ext uri="{FF2B5EF4-FFF2-40B4-BE49-F238E27FC236}">
                <a16:creationId xmlns:a16="http://schemas.microsoft.com/office/drawing/2014/main" id="{5E8F4434-E75D-B3E5-B344-932646B28133}"/>
              </a:ext>
            </a:extLst>
          </p:cNvPr>
          <p:cNvPicPr>
            <a:picLocks noChangeAspect="1"/>
          </p:cNvPicPr>
          <p:nvPr/>
        </p:nvPicPr>
        <p:blipFill>
          <a:blip r:embed="rId3"/>
          <a:stretch>
            <a:fillRect/>
          </a:stretch>
        </p:blipFill>
        <p:spPr>
          <a:xfrm>
            <a:off x="845663" y="1939333"/>
            <a:ext cx="10809145" cy="4102964"/>
          </a:xfrm>
          <a:prstGeom prst="rect">
            <a:avLst/>
          </a:prstGeom>
        </p:spPr>
      </p:pic>
    </p:spTree>
    <p:extLst>
      <p:ext uri="{BB962C8B-B14F-4D97-AF65-F5344CB8AC3E}">
        <p14:creationId xmlns:p14="http://schemas.microsoft.com/office/powerpoint/2010/main" val="70107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954-4BCF-401E-9E29-C8126D3BA62F}"/>
              </a:ext>
            </a:extLst>
          </p:cNvPr>
          <p:cNvSpPr>
            <a:spLocks noGrp="1"/>
          </p:cNvSpPr>
          <p:nvPr>
            <p:ph type="title"/>
          </p:nvPr>
        </p:nvSpPr>
        <p:spPr>
          <a:xfrm>
            <a:off x="447675" y="250716"/>
            <a:ext cx="6934200" cy="1383117"/>
          </a:xfrm>
        </p:spPr>
        <p:txBody>
          <a:bodyPr/>
          <a:lstStyle/>
          <a:p>
            <a:r>
              <a:rPr lang="en-GB"/>
              <a:t>Census 2021 Headlines</a:t>
            </a:r>
          </a:p>
        </p:txBody>
      </p:sp>
      <p:sp>
        <p:nvSpPr>
          <p:cNvPr id="3" name="Content Placeholder 2">
            <a:extLst>
              <a:ext uri="{FF2B5EF4-FFF2-40B4-BE49-F238E27FC236}">
                <a16:creationId xmlns:a16="http://schemas.microsoft.com/office/drawing/2014/main" id="{45406BD1-1512-4954-A7D0-BBA880F408D0}"/>
              </a:ext>
            </a:extLst>
          </p:cNvPr>
          <p:cNvSpPr>
            <a:spLocks noGrp="1"/>
          </p:cNvSpPr>
          <p:nvPr>
            <p:ph sz="half" idx="1"/>
          </p:nvPr>
        </p:nvSpPr>
        <p:spPr>
          <a:xfrm>
            <a:off x="447675" y="1825625"/>
            <a:ext cx="9965924" cy="4351338"/>
          </a:xfrm>
        </p:spPr>
        <p:txBody>
          <a:bodyPr vert="horz" lIns="91440" tIns="45720" rIns="91440" bIns="45720" rtlCol="0" anchor="t">
            <a:normAutofit fontScale="77500" lnSpcReduction="20000"/>
          </a:bodyPr>
          <a:lstStyle/>
          <a:p>
            <a:r>
              <a:rPr lang="en-GB" sz="2000" dirty="0"/>
              <a:t>72.7% of Cambridgeshire and Peterborough residents who are aged 16+ and in employment work full-time with 27.3% working part-time</a:t>
            </a:r>
            <a:endParaRPr lang="en-GB" sz="2000" dirty="0">
              <a:cs typeface="Calibri"/>
            </a:endParaRPr>
          </a:p>
          <a:p>
            <a:r>
              <a:rPr lang="en-GB" sz="2000" dirty="0"/>
              <a:t>The top three industries for employment are Wholesale and retail trade; repair of motor vehicles and motor cycles (14%), Human health and social work activities (13%) and Education (12%). These were also the top three industries in 2011</a:t>
            </a:r>
            <a:endParaRPr lang="en-GB" sz="2000" dirty="0">
              <a:cs typeface="Calibri"/>
            </a:endParaRPr>
          </a:p>
          <a:p>
            <a:r>
              <a:rPr lang="en-GB" sz="2000" dirty="0"/>
              <a:t>The largest proportion of employed Cambridgeshire and Peterborough residents (24.1%) work in Professional Occupations. Higher proportions of residents working in this occupation in Cambridge (42.4%) and South Cambridgeshire (31.6%)</a:t>
            </a:r>
            <a:endParaRPr lang="en-GB" sz="2000" dirty="0">
              <a:cs typeface="Calibri"/>
            </a:endParaRPr>
          </a:p>
          <a:p>
            <a:r>
              <a:rPr lang="en-GB" sz="2000" dirty="0"/>
              <a:t>The top three socio-economic classifications are Lower managerial, administrative and professional occupations (20.0%), Higher managerial, administrative and professional occupations (16.2%) and Routine occupations (12.5%)</a:t>
            </a:r>
            <a:endParaRPr lang="en-GB" sz="2000" dirty="0">
              <a:ea typeface="+mn-lt"/>
              <a:cs typeface="+mn-lt"/>
            </a:endParaRPr>
          </a:p>
          <a:p>
            <a:r>
              <a:rPr lang="en-GB" sz="2000" dirty="0"/>
              <a:t>The majority of residents who are unemployed in Cambridgeshire and Peterborough have not worked in the last year (62.4%) but have worked prior to this</a:t>
            </a:r>
            <a:endParaRPr lang="en-GB" sz="2000" dirty="0">
              <a:cs typeface="Calibri"/>
            </a:endParaRPr>
          </a:p>
          <a:p>
            <a:r>
              <a:rPr lang="en-GB" sz="2000" dirty="0"/>
              <a:t>The majority of residents in Cambridgeshire and Peterborough are economically active (62.8%) but this ranges from 58.2% in Fenland to 65.2% in South Cambridgeshire</a:t>
            </a:r>
            <a:endParaRPr lang="en-GB" sz="2000" dirty="0">
              <a:cs typeface="Calibri"/>
            </a:endParaRPr>
          </a:p>
          <a:p>
            <a:r>
              <a:rPr lang="en-GB" sz="2000" dirty="0"/>
              <a:t>All local authorities have seen increases in economic inactivity from 2011</a:t>
            </a:r>
            <a:endParaRPr lang="en-GB" sz="2000" dirty="0">
              <a:cs typeface="Calibri"/>
            </a:endParaRPr>
          </a:p>
          <a:p>
            <a:r>
              <a:rPr lang="en-GB" sz="2000" dirty="0"/>
              <a:t>Being retired is the reason given by the majority of economically inactive residents across Cambridgeshire and Peterborough (54.5%) with the exception of Cambridge where most economically inactive residents are students (50.8%)</a:t>
            </a:r>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a:p>
            <a:endParaRPr lang="en-GB" dirty="0">
              <a:cs typeface="Calibri"/>
            </a:endParaRPr>
          </a:p>
          <a:p>
            <a:endParaRPr lang="en-GB" dirty="0">
              <a:cs typeface="Calibri"/>
            </a:endParaRPr>
          </a:p>
        </p:txBody>
      </p:sp>
      <p:pic>
        <p:nvPicPr>
          <p:cNvPr id="5" name="Picture 4">
            <a:extLst>
              <a:ext uri="{FF2B5EF4-FFF2-40B4-BE49-F238E27FC236}">
                <a16:creationId xmlns:a16="http://schemas.microsoft.com/office/drawing/2014/main" id="{C42895FE-498D-4206-B39A-06CB5FDC80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AF0A1230-FBB8-41A5-8DD1-2A7F54317E3E}"/>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865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7322" y="307569"/>
            <a:ext cx="6934200" cy="1383117"/>
          </a:xfrm>
        </p:spPr>
        <p:txBody>
          <a:bodyPr/>
          <a:lstStyle/>
          <a:p>
            <a:r>
              <a:rPr lang="en-GB"/>
              <a:t>Huntingdonshire -Industry</a:t>
            </a:r>
          </a:p>
        </p:txBody>
      </p:sp>
      <p:pic>
        <p:nvPicPr>
          <p:cNvPr id="5" name="Picture 4">
            <a:extLst>
              <a:ext uri="{FF2B5EF4-FFF2-40B4-BE49-F238E27FC236}">
                <a16:creationId xmlns:a16="http://schemas.microsoft.com/office/drawing/2014/main" id="{3B0147C9-187A-4415-998C-3B617121BB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9" name="Rectangle 8">
            <a:extLst>
              <a:ext uri="{FF2B5EF4-FFF2-40B4-BE49-F238E27FC236}">
                <a16:creationId xmlns:a16="http://schemas.microsoft.com/office/drawing/2014/main" id="{9D3F8043-91A0-724F-04D4-15F31E7C96A3}"/>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hart to show Census 2011 and Census 2021 residents by industry of employment across Huntingdonshire">
            <a:extLst>
              <a:ext uri="{FF2B5EF4-FFF2-40B4-BE49-F238E27FC236}">
                <a16:creationId xmlns:a16="http://schemas.microsoft.com/office/drawing/2014/main" id="{7C5D652F-889E-B920-AC56-01C9B0373674}"/>
              </a:ext>
            </a:extLst>
          </p:cNvPr>
          <p:cNvPicPr>
            <a:picLocks noChangeAspect="1"/>
          </p:cNvPicPr>
          <p:nvPr/>
        </p:nvPicPr>
        <p:blipFill>
          <a:blip r:embed="rId3"/>
          <a:stretch>
            <a:fillRect/>
          </a:stretch>
        </p:blipFill>
        <p:spPr>
          <a:xfrm>
            <a:off x="721910" y="1939333"/>
            <a:ext cx="10748180" cy="3816427"/>
          </a:xfrm>
          <a:prstGeom prst="rect">
            <a:avLst/>
          </a:prstGeom>
        </p:spPr>
      </p:pic>
    </p:spTree>
    <p:extLst>
      <p:ext uri="{BB962C8B-B14F-4D97-AF65-F5344CB8AC3E}">
        <p14:creationId xmlns:p14="http://schemas.microsoft.com/office/powerpoint/2010/main" val="4241349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0"/>
            <a:ext cx="5393179" cy="1383117"/>
          </a:xfrm>
        </p:spPr>
        <p:txBody>
          <a:bodyPr/>
          <a:lstStyle/>
          <a:p>
            <a:r>
              <a:rPr lang="en-GB"/>
              <a:t>Huntingdonshire -Occupation</a:t>
            </a:r>
          </a:p>
        </p:txBody>
      </p:sp>
      <p:pic>
        <p:nvPicPr>
          <p:cNvPr id="5" name="Picture 4">
            <a:extLst>
              <a:ext uri="{FF2B5EF4-FFF2-40B4-BE49-F238E27FC236}">
                <a16:creationId xmlns:a16="http://schemas.microsoft.com/office/drawing/2014/main" id="{14F5610F-0065-4999-9398-FA83B5ADBA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1" name="Rectangle 10">
            <a:extLst>
              <a:ext uri="{FF2B5EF4-FFF2-40B4-BE49-F238E27FC236}">
                <a16:creationId xmlns:a16="http://schemas.microsoft.com/office/drawing/2014/main" id="{D9C44D98-6445-FD52-7012-9E4A6B7197C6}"/>
              </a:ext>
              <a:ext uri="{C183D7F6-B498-43B3-948B-1728B52AA6E4}">
                <adec:decorative xmlns:adec="http://schemas.microsoft.com/office/drawing/2017/decorative" val="1"/>
              </a:ext>
            </a:extLst>
          </p:cNvPr>
          <p:cNvSpPr/>
          <p:nvPr/>
        </p:nvSpPr>
        <p:spPr>
          <a:xfrm>
            <a:off x="10153748" y="5903286"/>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occupation across Huntingdonshire">
            <a:extLst>
              <a:ext uri="{FF2B5EF4-FFF2-40B4-BE49-F238E27FC236}">
                <a16:creationId xmlns:a16="http://schemas.microsoft.com/office/drawing/2014/main" id="{B17257D1-4823-969D-D820-EBE276416482}"/>
              </a:ext>
            </a:extLst>
          </p:cNvPr>
          <p:cNvPicPr>
            <a:picLocks noGrp="1" noChangeAspect="1"/>
          </p:cNvPicPr>
          <p:nvPr>
            <p:ph idx="1"/>
          </p:nvPr>
        </p:nvPicPr>
        <p:blipFill>
          <a:blip r:embed="rId3"/>
          <a:stretch>
            <a:fillRect/>
          </a:stretch>
        </p:blipFill>
        <p:spPr>
          <a:xfrm>
            <a:off x="180877" y="1667337"/>
            <a:ext cx="5773412" cy="4334632"/>
          </a:xfrm>
          <a:prstGeom prst="rect">
            <a:avLst/>
          </a:prstGeom>
        </p:spPr>
      </p:pic>
      <p:pic>
        <p:nvPicPr>
          <p:cNvPr id="8" name="Picture 7" descr="Chart to show Census 2011 residents by occupation across Huntingdonshire">
            <a:extLst>
              <a:ext uri="{FF2B5EF4-FFF2-40B4-BE49-F238E27FC236}">
                <a16:creationId xmlns:a16="http://schemas.microsoft.com/office/drawing/2014/main" id="{84BDF32E-7942-B9C6-1532-04A9E8B1ADA5}"/>
              </a:ext>
            </a:extLst>
          </p:cNvPr>
          <p:cNvPicPr>
            <a:picLocks noChangeAspect="1"/>
          </p:cNvPicPr>
          <p:nvPr/>
        </p:nvPicPr>
        <p:blipFill>
          <a:blip r:embed="rId4"/>
          <a:stretch>
            <a:fillRect/>
          </a:stretch>
        </p:blipFill>
        <p:spPr>
          <a:xfrm>
            <a:off x="6237713" y="1673434"/>
            <a:ext cx="5767316" cy="4328535"/>
          </a:xfrm>
          <a:prstGeom prst="rect">
            <a:avLst/>
          </a:prstGeom>
        </p:spPr>
      </p:pic>
      <p:sp>
        <p:nvSpPr>
          <p:cNvPr id="9" name="TextBox 8">
            <a:extLst>
              <a:ext uri="{FF2B5EF4-FFF2-40B4-BE49-F238E27FC236}">
                <a16:creationId xmlns:a16="http://schemas.microsoft.com/office/drawing/2014/main" id="{FED891C3-60E3-4D9E-88F3-C2989DC0861D}"/>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effectLst/>
                <a:latin typeface="+mj-lt"/>
              </a:rPr>
              <a:t>*Not directly comparable to 2011. </a:t>
            </a:r>
            <a:r>
              <a:rPr lang="en-GB" sz="1400" b="1" i="1">
                <a:solidFill>
                  <a:srgbClr val="333333"/>
                </a:solidFill>
                <a:latin typeface="+mj-lt"/>
              </a:rPr>
              <a:t>ONS changed the</a:t>
            </a:r>
            <a:r>
              <a:rPr lang="en-GB" sz="1400" b="1" i="1">
                <a:solidFill>
                  <a:srgbClr val="333333"/>
                </a:solidFill>
                <a:effectLst/>
                <a:latin typeface="+mj-lt"/>
              </a:rPr>
              <a:t> classification for Census 2021 and combined the categories previously available in the 2011 Census data. Therefore, comparisons are only indicative </a:t>
            </a:r>
            <a:endParaRPr lang="en-GB" sz="1400" b="1">
              <a:latin typeface="+mj-lt"/>
            </a:endParaRPr>
          </a:p>
        </p:txBody>
      </p:sp>
    </p:spTree>
    <p:extLst>
      <p:ext uri="{BB962C8B-B14F-4D97-AF65-F5344CB8AC3E}">
        <p14:creationId xmlns:p14="http://schemas.microsoft.com/office/powerpoint/2010/main" val="2915457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0" y="307569"/>
            <a:ext cx="6934200" cy="1383117"/>
          </a:xfrm>
        </p:spPr>
        <p:txBody>
          <a:bodyPr>
            <a:normAutofit fontScale="90000"/>
          </a:bodyPr>
          <a:lstStyle/>
          <a:p>
            <a:r>
              <a:rPr lang="en-GB"/>
              <a:t>Huntingdonshire - </a:t>
            </a:r>
            <a:br>
              <a:rPr lang="en-GB"/>
            </a:br>
            <a:r>
              <a:rPr lang="en-GB"/>
              <a:t>Socio-economic</a:t>
            </a:r>
            <a:br>
              <a:rPr lang="en-GB"/>
            </a:br>
            <a:r>
              <a:rPr lang="en-GB"/>
              <a:t>Classification</a:t>
            </a:r>
          </a:p>
        </p:txBody>
      </p:sp>
      <p:pic>
        <p:nvPicPr>
          <p:cNvPr id="4" name="Picture 3">
            <a:extLst>
              <a:ext uri="{FF2B5EF4-FFF2-40B4-BE49-F238E27FC236}">
                <a16:creationId xmlns:a16="http://schemas.microsoft.com/office/drawing/2014/main" id="{62CC4EC7-350E-4677-9CCB-9351A405F8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24550" y="527936"/>
            <a:ext cx="2019300" cy="885825"/>
          </a:xfrm>
          <a:prstGeom prst="rect">
            <a:avLst/>
          </a:prstGeom>
        </p:spPr>
      </p:pic>
      <p:sp>
        <p:nvSpPr>
          <p:cNvPr id="13" name="Rectangle 12">
            <a:extLst>
              <a:ext uri="{FF2B5EF4-FFF2-40B4-BE49-F238E27FC236}">
                <a16:creationId xmlns:a16="http://schemas.microsoft.com/office/drawing/2014/main" id="{E2708A73-6C81-E1DA-2688-EFEACF65E165}"/>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National Statistics Socio-economic classification across Huntingdonshire and  England">
            <a:extLst>
              <a:ext uri="{FF2B5EF4-FFF2-40B4-BE49-F238E27FC236}">
                <a16:creationId xmlns:a16="http://schemas.microsoft.com/office/drawing/2014/main" id="{26A83968-835C-DC40-6484-973DCCA4E74F}"/>
              </a:ext>
            </a:extLst>
          </p:cNvPr>
          <p:cNvPicPr>
            <a:picLocks noGrp="1" noChangeAspect="1"/>
          </p:cNvPicPr>
          <p:nvPr>
            <p:ph idx="1"/>
          </p:nvPr>
        </p:nvPicPr>
        <p:blipFill>
          <a:blip r:embed="rId3"/>
          <a:stretch>
            <a:fillRect/>
          </a:stretch>
        </p:blipFill>
        <p:spPr>
          <a:xfrm>
            <a:off x="838200" y="2257621"/>
            <a:ext cx="10515600" cy="3487346"/>
          </a:xfrm>
          <a:prstGeom prst="rect">
            <a:avLst/>
          </a:prstGeom>
        </p:spPr>
      </p:pic>
    </p:spTree>
    <p:extLst>
      <p:ext uri="{BB962C8B-B14F-4D97-AF65-F5344CB8AC3E}">
        <p14:creationId xmlns:p14="http://schemas.microsoft.com/office/powerpoint/2010/main" val="2769788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78402" y="307569"/>
            <a:ext cx="6934200" cy="1383117"/>
          </a:xfrm>
        </p:spPr>
        <p:txBody>
          <a:bodyPr/>
          <a:lstStyle/>
          <a:p>
            <a:r>
              <a:rPr lang="en-GB"/>
              <a:t>Huntingdonshire - Unemployment history</a:t>
            </a:r>
          </a:p>
        </p:txBody>
      </p:sp>
      <p:pic>
        <p:nvPicPr>
          <p:cNvPr id="4" name="Picture 3">
            <a:extLst>
              <a:ext uri="{FF2B5EF4-FFF2-40B4-BE49-F238E27FC236}">
                <a16:creationId xmlns:a16="http://schemas.microsoft.com/office/drawing/2014/main" id="{8873117A-A0BD-4C15-A4FD-AEB233D391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AE615443-C089-4B2B-8C88-16A8880DC226}"/>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hart to show Census 2021 residents by unemployment history across Huntingdonshire and England">
            <a:extLst>
              <a:ext uri="{FF2B5EF4-FFF2-40B4-BE49-F238E27FC236}">
                <a16:creationId xmlns:a16="http://schemas.microsoft.com/office/drawing/2014/main" id="{4AECB102-5AF5-466F-BF10-E8CA368A3F3E}"/>
              </a:ext>
            </a:extLst>
          </p:cNvPr>
          <p:cNvPicPr>
            <a:picLocks noChangeAspect="1"/>
          </p:cNvPicPr>
          <p:nvPr/>
        </p:nvPicPr>
        <p:blipFill>
          <a:blip r:embed="rId3"/>
          <a:stretch>
            <a:fillRect/>
          </a:stretch>
        </p:blipFill>
        <p:spPr>
          <a:xfrm>
            <a:off x="624366" y="1857596"/>
            <a:ext cx="10943268" cy="3676207"/>
          </a:xfrm>
          <a:prstGeom prst="rect">
            <a:avLst/>
          </a:prstGeom>
        </p:spPr>
      </p:pic>
      <p:sp>
        <p:nvSpPr>
          <p:cNvPr id="7" name="TextBox 6">
            <a:extLst>
              <a:ext uri="{FF2B5EF4-FFF2-40B4-BE49-F238E27FC236}">
                <a16:creationId xmlns:a16="http://schemas.microsoft.com/office/drawing/2014/main" id="{57C33B59-FE7A-46AA-9C7C-EC69B21ED215}"/>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207732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78907" y="307569"/>
            <a:ext cx="5817093" cy="1383117"/>
          </a:xfrm>
        </p:spPr>
        <p:txBody>
          <a:bodyPr/>
          <a:lstStyle/>
          <a:p>
            <a:r>
              <a:rPr lang="en-GB"/>
              <a:t>Huntingdonshire -Economic activity status</a:t>
            </a:r>
          </a:p>
        </p:txBody>
      </p:sp>
      <p:pic>
        <p:nvPicPr>
          <p:cNvPr id="4" name="Picture 3">
            <a:extLst>
              <a:ext uri="{FF2B5EF4-FFF2-40B4-BE49-F238E27FC236}">
                <a16:creationId xmlns:a16="http://schemas.microsoft.com/office/drawing/2014/main" id="{60826B0E-C14B-4FB3-BB96-A18E4FCFDF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7755EFD5-B955-4FA2-9A36-8D313BDE9AA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hart to show Census 2011 and Census 2021 residents by economic active/inactive status across Huntingdonshire and England">
            <a:extLst>
              <a:ext uri="{FF2B5EF4-FFF2-40B4-BE49-F238E27FC236}">
                <a16:creationId xmlns:a16="http://schemas.microsoft.com/office/drawing/2014/main" id="{9C09C130-DD96-DEC8-4E4D-FC0F66892BD7}"/>
              </a:ext>
            </a:extLst>
          </p:cNvPr>
          <p:cNvPicPr>
            <a:picLocks noChangeAspect="1"/>
          </p:cNvPicPr>
          <p:nvPr/>
        </p:nvPicPr>
        <p:blipFill>
          <a:blip r:embed="rId3"/>
          <a:stretch>
            <a:fillRect/>
          </a:stretch>
        </p:blipFill>
        <p:spPr>
          <a:xfrm>
            <a:off x="700572" y="2120865"/>
            <a:ext cx="10790855" cy="3828620"/>
          </a:xfrm>
          <a:prstGeom prst="rect">
            <a:avLst/>
          </a:prstGeom>
        </p:spPr>
      </p:pic>
    </p:spTree>
    <p:extLst>
      <p:ext uri="{BB962C8B-B14F-4D97-AF65-F5344CB8AC3E}">
        <p14:creationId xmlns:p14="http://schemas.microsoft.com/office/powerpoint/2010/main" val="122688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3583" y="307569"/>
            <a:ext cx="5785275" cy="1383117"/>
          </a:xfrm>
        </p:spPr>
        <p:txBody>
          <a:bodyPr>
            <a:normAutofit fontScale="90000"/>
          </a:bodyPr>
          <a:lstStyle/>
          <a:p>
            <a:r>
              <a:rPr lang="en-GB"/>
              <a:t>Huntingdonshire -Economic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44004" y="52793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hart to show Census 2011 and Census 2021 residents by economically inactive reason across Huntingdonshire and England">
            <a:extLst>
              <a:ext uri="{FF2B5EF4-FFF2-40B4-BE49-F238E27FC236}">
                <a16:creationId xmlns:a16="http://schemas.microsoft.com/office/drawing/2014/main" id="{6D0FE8FF-F318-5295-8B6D-ECFF53D3E2BD}"/>
              </a:ext>
            </a:extLst>
          </p:cNvPr>
          <p:cNvPicPr>
            <a:picLocks noChangeAspect="1"/>
          </p:cNvPicPr>
          <p:nvPr/>
        </p:nvPicPr>
        <p:blipFill>
          <a:blip r:embed="rId3"/>
          <a:stretch>
            <a:fillRect/>
          </a:stretch>
        </p:blipFill>
        <p:spPr>
          <a:xfrm>
            <a:off x="691427" y="2070514"/>
            <a:ext cx="10809145" cy="4011516"/>
          </a:xfrm>
          <a:prstGeom prst="rect">
            <a:avLst/>
          </a:prstGeom>
        </p:spPr>
      </p:pic>
    </p:spTree>
    <p:extLst>
      <p:ext uri="{BB962C8B-B14F-4D97-AF65-F5344CB8AC3E}">
        <p14:creationId xmlns:p14="http://schemas.microsoft.com/office/powerpoint/2010/main" val="205180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South Cambridgeshire</a:t>
            </a:r>
          </a:p>
        </p:txBody>
      </p:sp>
      <p:sp>
        <p:nvSpPr>
          <p:cNvPr id="3" name="Rectangle 2">
            <a:extLst>
              <a:ext uri="{FF2B5EF4-FFF2-40B4-BE49-F238E27FC236}">
                <a16:creationId xmlns:a16="http://schemas.microsoft.com/office/drawing/2014/main" id="{90BF5447-E780-4E80-9E10-BD916642B9D4}"/>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11A4B36-5BA7-4D95-8746-05125C006E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1642822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79691"/>
            <a:ext cx="6254313" cy="1383117"/>
          </a:xfrm>
        </p:spPr>
        <p:txBody>
          <a:bodyPr/>
          <a:lstStyle/>
          <a:p>
            <a:r>
              <a:rPr lang="en-GB"/>
              <a:t>South Cambridgeshire -Hours Worked</a:t>
            </a:r>
          </a:p>
        </p:txBody>
      </p:sp>
      <p:pic>
        <p:nvPicPr>
          <p:cNvPr id="4" name="Picture 3">
            <a:extLst>
              <a:ext uri="{FF2B5EF4-FFF2-40B4-BE49-F238E27FC236}">
                <a16:creationId xmlns:a16="http://schemas.microsoft.com/office/drawing/2014/main" id="{E6F4CC4E-F8B5-4842-81BB-A68C6BE4871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95999" y="635818"/>
            <a:ext cx="2019300" cy="885825"/>
          </a:xfrm>
          <a:prstGeom prst="rect">
            <a:avLst/>
          </a:prstGeom>
        </p:spPr>
      </p:pic>
      <p:sp>
        <p:nvSpPr>
          <p:cNvPr id="7" name="Rectangle 6">
            <a:extLst>
              <a:ext uri="{FF2B5EF4-FFF2-40B4-BE49-F238E27FC236}">
                <a16:creationId xmlns:a16="http://schemas.microsoft.com/office/drawing/2014/main" id="{0688D398-64FB-4C39-A71D-B5A66D9487A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hart to show Census 2011 and Census 2021 residents by part-time or full-time work across South Cambridgeshire and England">
            <a:extLst>
              <a:ext uri="{FF2B5EF4-FFF2-40B4-BE49-F238E27FC236}">
                <a16:creationId xmlns:a16="http://schemas.microsoft.com/office/drawing/2014/main" id="{6DFED687-847C-73CD-ADCB-855D7E18DAA1}"/>
              </a:ext>
            </a:extLst>
          </p:cNvPr>
          <p:cNvPicPr>
            <a:picLocks noChangeAspect="1"/>
          </p:cNvPicPr>
          <p:nvPr/>
        </p:nvPicPr>
        <p:blipFill>
          <a:blip r:embed="rId3"/>
          <a:stretch>
            <a:fillRect/>
          </a:stretch>
        </p:blipFill>
        <p:spPr>
          <a:xfrm>
            <a:off x="688378" y="2018935"/>
            <a:ext cx="10815241" cy="4102964"/>
          </a:xfrm>
          <a:prstGeom prst="rect">
            <a:avLst/>
          </a:prstGeom>
        </p:spPr>
      </p:pic>
    </p:spTree>
    <p:extLst>
      <p:ext uri="{BB962C8B-B14F-4D97-AF65-F5344CB8AC3E}">
        <p14:creationId xmlns:p14="http://schemas.microsoft.com/office/powerpoint/2010/main" val="812988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838200" y="307571"/>
            <a:ext cx="5152938" cy="1383117"/>
          </a:xfrm>
        </p:spPr>
        <p:txBody>
          <a:bodyPr/>
          <a:lstStyle/>
          <a:p>
            <a:r>
              <a:rPr lang="en-GB"/>
              <a:t>South Cambridgeshire - Industry</a:t>
            </a:r>
          </a:p>
        </p:txBody>
      </p:sp>
      <p:pic>
        <p:nvPicPr>
          <p:cNvPr id="5" name="Picture 4">
            <a:extLst>
              <a:ext uri="{FF2B5EF4-FFF2-40B4-BE49-F238E27FC236}">
                <a16:creationId xmlns:a16="http://schemas.microsoft.com/office/drawing/2014/main" id="{DEF8E8B7-78D7-47D6-8BEB-39758644FF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9" name="Rectangle 8">
            <a:extLst>
              <a:ext uri="{FF2B5EF4-FFF2-40B4-BE49-F238E27FC236}">
                <a16:creationId xmlns:a16="http://schemas.microsoft.com/office/drawing/2014/main" id="{C7B33D1C-F0D1-125B-B2F2-755BF84ED865}"/>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 to show Census 2011 and Census 2021 residents by industry of employment across South Cambridgeshire">
            <a:extLst>
              <a:ext uri="{FF2B5EF4-FFF2-40B4-BE49-F238E27FC236}">
                <a16:creationId xmlns:a16="http://schemas.microsoft.com/office/drawing/2014/main" id="{B02A126B-5908-0A78-8F3D-51C4AF52065E}"/>
              </a:ext>
            </a:extLst>
          </p:cNvPr>
          <p:cNvPicPr>
            <a:picLocks noChangeAspect="1"/>
          </p:cNvPicPr>
          <p:nvPr/>
        </p:nvPicPr>
        <p:blipFill>
          <a:blip r:embed="rId3"/>
          <a:stretch>
            <a:fillRect/>
          </a:stretch>
        </p:blipFill>
        <p:spPr>
          <a:xfrm>
            <a:off x="716045" y="2246413"/>
            <a:ext cx="10985944" cy="3865199"/>
          </a:xfrm>
          <a:prstGeom prst="rect">
            <a:avLst/>
          </a:prstGeom>
        </p:spPr>
      </p:pic>
    </p:spTree>
    <p:extLst>
      <p:ext uri="{BB962C8B-B14F-4D97-AF65-F5344CB8AC3E}">
        <p14:creationId xmlns:p14="http://schemas.microsoft.com/office/powerpoint/2010/main" val="2305867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South Cambridgeshire -Occupation</a:t>
            </a:r>
          </a:p>
        </p:txBody>
      </p:sp>
      <p:sp>
        <p:nvSpPr>
          <p:cNvPr id="9" name="Rectangle 8">
            <a:extLst>
              <a:ext uri="{FF2B5EF4-FFF2-40B4-BE49-F238E27FC236}">
                <a16:creationId xmlns:a16="http://schemas.microsoft.com/office/drawing/2014/main" id="{A8B025FC-F5FE-1D63-E223-1F756C98AB92}"/>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69A64A9-DC2D-4C36-9BDC-E827011322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pic>
        <p:nvPicPr>
          <p:cNvPr id="5" name="Picture 4" descr="Chart to show Census 2021 residents by occupation across South Cambridgeshire">
            <a:extLst>
              <a:ext uri="{FF2B5EF4-FFF2-40B4-BE49-F238E27FC236}">
                <a16:creationId xmlns:a16="http://schemas.microsoft.com/office/drawing/2014/main" id="{E95A5AFE-5207-6CD2-A1D0-A026E9420695}"/>
              </a:ext>
            </a:extLst>
          </p:cNvPr>
          <p:cNvPicPr>
            <a:picLocks noChangeAspect="1"/>
          </p:cNvPicPr>
          <p:nvPr/>
        </p:nvPicPr>
        <p:blipFill>
          <a:blip r:embed="rId3"/>
          <a:stretch>
            <a:fillRect/>
          </a:stretch>
        </p:blipFill>
        <p:spPr>
          <a:xfrm>
            <a:off x="171450" y="1580393"/>
            <a:ext cx="5767316" cy="4334632"/>
          </a:xfrm>
          <a:prstGeom prst="rect">
            <a:avLst/>
          </a:prstGeom>
        </p:spPr>
      </p:pic>
      <p:pic>
        <p:nvPicPr>
          <p:cNvPr id="8" name="Picture 7" descr="Chart to show Census 2011 residents by occupation across South Cambridgeshire">
            <a:extLst>
              <a:ext uri="{FF2B5EF4-FFF2-40B4-BE49-F238E27FC236}">
                <a16:creationId xmlns:a16="http://schemas.microsoft.com/office/drawing/2014/main" id="{F3DDE339-60A4-7579-E9CB-B4024D7636A3}"/>
              </a:ext>
            </a:extLst>
          </p:cNvPr>
          <p:cNvPicPr>
            <a:picLocks noChangeAspect="1"/>
          </p:cNvPicPr>
          <p:nvPr/>
        </p:nvPicPr>
        <p:blipFill>
          <a:blip r:embed="rId4"/>
          <a:stretch>
            <a:fillRect/>
          </a:stretch>
        </p:blipFill>
        <p:spPr>
          <a:xfrm>
            <a:off x="6253236" y="1580393"/>
            <a:ext cx="5779509" cy="4334632"/>
          </a:xfrm>
          <a:prstGeom prst="rect">
            <a:avLst/>
          </a:prstGeom>
        </p:spPr>
      </p:pic>
      <p:sp>
        <p:nvSpPr>
          <p:cNvPr id="10" name="TextBox 9">
            <a:extLst>
              <a:ext uri="{FF2B5EF4-FFF2-40B4-BE49-F238E27FC236}">
                <a16:creationId xmlns:a16="http://schemas.microsoft.com/office/drawing/2014/main" id="{DF0B49ED-76FF-44BC-8487-B662ADC745F1}"/>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effectLst/>
                <a:latin typeface="+mj-lt"/>
              </a:rPr>
              <a:t>*Not directly comparable to 2011. </a:t>
            </a:r>
            <a:r>
              <a:rPr lang="en-GB" sz="1400" b="1" i="1">
                <a:solidFill>
                  <a:srgbClr val="333333"/>
                </a:solidFill>
                <a:latin typeface="+mj-lt"/>
              </a:rPr>
              <a:t>ONS changed the</a:t>
            </a:r>
            <a:r>
              <a:rPr lang="en-GB" sz="1400" b="1" i="1">
                <a:solidFill>
                  <a:srgbClr val="333333"/>
                </a:solidFill>
                <a:effectLst/>
                <a:latin typeface="+mj-lt"/>
              </a:rPr>
              <a:t> classification for Census 2021 and combined the categories previously available in the 2011 Census data. Therefore, comparisons are only indicative </a:t>
            </a:r>
            <a:endParaRPr lang="en-GB" sz="1400" b="1">
              <a:latin typeface="+mj-lt"/>
            </a:endParaRPr>
          </a:p>
        </p:txBody>
      </p:sp>
    </p:spTree>
    <p:extLst>
      <p:ext uri="{BB962C8B-B14F-4D97-AF65-F5344CB8AC3E}">
        <p14:creationId xmlns:p14="http://schemas.microsoft.com/office/powerpoint/2010/main" val="338548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954-4BCF-401E-9E29-C8126D3BA62F}"/>
              </a:ext>
            </a:extLst>
          </p:cNvPr>
          <p:cNvSpPr>
            <a:spLocks noGrp="1"/>
          </p:cNvSpPr>
          <p:nvPr>
            <p:ph type="title"/>
          </p:nvPr>
        </p:nvSpPr>
        <p:spPr/>
        <p:txBody>
          <a:bodyPr/>
          <a:lstStyle/>
          <a:p>
            <a:r>
              <a:rPr lang="en-GB"/>
              <a:t>Index</a:t>
            </a:r>
          </a:p>
        </p:txBody>
      </p:sp>
      <p:sp>
        <p:nvSpPr>
          <p:cNvPr id="3" name="Content Placeholder 2">
            <a:extLst>
              <a:ext uri="{FF2B5EF4-FFF2-40B4-BE49-F238E27FC236}">
                <a16:creationId xmlns:a16="http://schemas.microsoft.com/office/drawing/2014/main" id="{45406BD1-1512-4954-A7D0-BBA880F408D0}"/>
              </a:ext>
            </a:extLst>
          </p:cNvPr>
          <p:cNvSpPr>
            <a:spLocks noGrp="1"/>
          </p:cNvSpPr>
          <p:nvPr>
            <p:ph sz="half" idx="1"/>
          </p:nvPr>
        </p:nvSpPr>
        <p:spPr>
          <a:xfrm>
            <a:off x="447675" y="1825625"/>
            <a:ext cx="9965924" cy="4351338"/>
          </a:xfrm>
        </p:spPr>
        <p:txBody>
          <a:bodyPr vert="horz" lIns="91440" tIns="45720" rIns="91440" bIns="45720" rtlCol="0" anchor="t">
            <a:normAutofit/>
          </a:bodyPr>
          <a:lstStyle/>
          <a:p>
            <a:r>
              <a:rPr lang="en-GB">
                <a:cs typeface="Calibri"/>
                <a:hlinkClick r:id="rId2" action="ppaction://hlinksldjump"/>
              </a:rPr>
              <a:t>Cambridgeshire and Peterborough</a:t>
            </a:r>
            <a:endParaRPr lang="en-GB">
              <a:cs typeface="Calibri"/>
            </a:endParaRPr>
          </a:p>
          <a:p>
            <a:r>
              <a:rPr lang="en-GB">
                <a:cs typeface="Calibri"/>
                <a:hlinkClick r:id="rId3" action="ppaction://hlinksldjump"/>
              </a:rPr>
              <a:t>Cambridge</a:t>
            </a:r>
            <a:endParaRPr lang="en-GB">
              <a:cs typeface="Calibri"/>
            </a:endParaRPr>
          </a:p>
          <a:p>
            <a:r>
              <a:rPr lang="en-GB">
                <a:cs typeface="Calibri"/>
                <a:hlinkClick r:id="rId4" action="ppaction://hlinksldjump"/>
              </a:rPr>
              <a:t>East Cambridgeshire</a:t>
            </a:r>
            <a:endParaRPr lang="en-GB">
              <a:cs typeface="Calibri"/>
            </a:endParaRPr>
          </a:p>
          <a:p>
            <a:r>
              <a:rPr lang="en-GB">
                <a:cs typeface="Calibri"/>
                <a:hlinkClick r:id="rId5" action="ppaction://hlinksldjump"/>
              </a:rPr>
              <a:t>Fenland</a:t>
            </a:r>
            <a:endParaRPr lang="en-GB">
              <a:cs typeface="Calibri"/>
            </a:endParaRPr>
          </a:p>
          <a:p>
            <a:r>
              <a:rPr lang="en-GB">
                <a:cs typeface="Calibri"/>
                <a:hlinkClick r:id="rId6" action="ppaction://hlinksldjump"/>
              </a:rPr>
              <a:t>Huntingdonshire</a:t>
            </a:r>
            <a:endParaRPr lang="en-GB">
              <a:cs typeface="Calibri"/>
            </a:endParaRPr>
          </a:p>
          <a:p>
            <a:r>
              <a:rPr lang="en-GB">
                <a:cs typeface="Calibri"/>
                <a:hlinkClick r:id="rId7" action="ppaction://hlinksldjump"/>
              </a:rPr>
              <a:t>South Cambridgeshire</a:t>
            </a:r>
            <a:endParaRPr lang="en-GB">
              <a:cs typeface="Calibri"/>
            </a:endParaRPr>
          </a:p>
          <a:p>
            <a:r>
              <a:rPr lang="en-GB">
                <a:cs typeface="Calibri"/>
                <a:hlinkClick r:id="rId8" action="ppaction://hlinksldjump"/>
              </a:rPr>
              <a:t>Peterborough</a:t>
            </a:r>
            <a:endParaRPr lang="en-GB">
              <a:cs typeface="Calibri"/>
            </a:endParaRPr>
          </a:p>
          <a:p>
            <a:endParaRPr lang="en-GB">
              <a:cs typeface="Calibri"/>
            </a:endParaRPr>
          </a:p>
          <a:p>
            <a:endParaRPr lang="en-GB" sz="2000">
              <a:cs typeface="Calibri"/>
            </a:endParaRPr>
          </a:p>
          <a:p>
            <a:endParaRPr lang="en-GB" sz="2000">
              <a:cs typeface="Calibri"/>
            </a:endParaRPr>
          </a:p>
          <a:p>
            <a:endParaRPr lang="en-GB" sz="2000">
              <a:cs typeface="Calibri"/>
            </a:endParaRPr>
          </a:p>
          <a:p>
            <a:endParaRPr lang="en-GB">
              <a:cs typeface="Calibri"/>
            </a:endParaRPr>
          </a:p>
          <a:p>
            <a:endParaRPr lang="en-GB">
              <a:cs typeface="Calibri"/>
            </a:endParaRPr>
          </a:p>
        </p:txBody>
      </p:sp>
      <p:pic>
        <p:nvPicPr>
          <p:cNvPr id="4" name="Picture 3">
            <a:extLst>
              <a:ext uri="{FF2B5EF4-FFF2-40B4-BE49-F238E27FC236}">
                <a16:creationId xmlns:a16="http://schemas.microsoft.com/office/drawing/2014/main" id="{F77A35FE-2584-451D-B04D-90EC1C4BFAA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991138" y="556216"/>
            <a:ext cx="2019300" cy="885825"/>
          </a:xfrm>
          <a:prstGeom prst="rect">
            <a:avLst/>
          </a:prstGeom>
        </p:spPr>
      </p:pic>
      <p:sp>
        <p:nvSpPr>
          <p:cNvPr id="5" name="Rectangle 4">
            <a:extLst>
              <a:ext uri="{FF2B5EF4-FFF2-40B4-BE49-F238E27FC236}">
                <a16:creationId xmlns:a16="http://schemas.microsoft.com/office/drawing/2014/main" id="{9513C83F-E7EF-4DBD-BE46-78424D9B3C7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3955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76561" y="307569"/>
            <a:ext cx="6934200" cy="1383117"/>
          </a:xfrm>
        </p:spPr>
        <p:txBody>
          <a:bodyPr>
            <a:normAutofit fontScale="90000"/>
          </a:bodyPr>
          <a:lstStyle/>
          <a:p>
            <a:r>
              <a:rPr lang="en-GB"/>
              <a:t>South Cambridgeshire –</a:t>
            </a:r>
            <a:br>
              <a:rPr lang="en-GB"/>
            </a:br>
            <a:r>
              <a:rPr lang="en-GB"/>
              <a:t>Socio-economic </a:t>
            </a:r>
            <a:br>
              <a:rPr lang="en-GB"/>
            </a:br>
            <a:r>
              <a:rPr lang="en-GB"/>
              <a:t>Classification</a:t>
            </a:r>
          </a:p>
        </p:txBody>
      </p:sp>
      <p:pic>
        <p:nvPicPr>
          <p:cNvPr id="4" name="Picture 3">
            <a:extLst>
              <a:ext uri="{FF2B5EF4-FFF2-40B4-BE49-F238E27FC236}">
                <a16:creationId xmlns:a16="http://schemas.microsoft.com/office/drawing/2014/main" id="{100DB346-ACB1-496B-9ABD-FFF1F30D9DF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0" name="Rectangle 9">
            <a:extLst>
              <a:ext uri="{FF2B5EF4-FFF2-40B4-BE49-F238E27FC236}">
                <a16:creationId xmlns:a16="http://schemas.microsoft.com/office/drawing/2014/main" id="{5AAC3AAF-1BD8-54A9-57B0-D3792F155584}"/>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National Statistics Socio-economic classification across South Cambridgeshire and England">
            <a:extLst>
              <a:ext uri="{FF2B5EF4-FFF2-40B4-BE49-F238E27FC236}">
                <a16:creationId xmlns:a16="http://schemas.microsoft.com/office/drawing/2014/main" id="{9226C468-9409-6485-F307-FADD2B264F80}"/>
              </a:ext>
            </a:extLst>
          </p:cNvPr>
          <p:cNvPicPr>
            <a:picLocks noGrp="1" noChangeAspect="1"/>
          </p:cNvPicPr>
          <p:nvPr>
            <p:ph idx="1"/>
          </p:nvPr>
        </p:nvPicPr>
        <p:blipFill>
          <a:blip r:embed="rId3"/>
          <a:stretch>
            <a:fillRect/>
          </a:stretch>
        </p:blipFill>
        <p:spPr>
          <a:xfrm>
            <a:off x="838200" y="2217719"/>
            <a:ext cx="10515600" cy="3567150"/>
          </a:xfrm>
          <a:prstGeom prst="rect">
            <a:avLst/>
          </a:prstGeom>
        </p:spPr>
      </p:pic>
    </p:spTree>
    <p:extLst>
      <p:ext uri="{BB962C8B-B14F-4D97-AF65-F5344CB8AC3E}">
        <p14:creationId xmlns:p14="http://schemas.microsoft.com/office/powerpoint/2010/main" val="1345756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510825" y="307569"/>
            <a:ext cx="6934200" cy="1383117"/>
          </a:xfrm>
        </p:spPr>
        <p:txBody>
          <a:bodyPr>
            <a:normAutofit/>
          </a:bodyPr>
          <a:lstStyle/>
          <a:p>
            <a:r>
              <a:rPr lang="en-GB"/>
              <a:t>South Cambridgeshire -Unemployment history</a:t>
            </a:r>
          </a:p>
        </p:txBody>
      </p:sp>
      <p:pic>
        <p:nvPicPr>
          <p:cNvPr id="4" name="Picture 3">
            <a:extLst>
              <a:ext uri="{FF2B5EF4-FFF2-40B4-BE49-F238E27FC236}">
                <a16:creationId xmlns:a16="http://schemas.microsoft.com/office/drawing/2014/main" id="{12F24B6A-D52A-47E8-AE5A-09D74A283E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7" name="Rectangle 6">
            <a:extLst>
              <a:ext uri="{FF2B5EF4-FFF2-40B4-BE49-F238E27FC236}">
                <a16:creationId xmlns:a16="http://schemas.microsoft.com/office/drawing/2014/main" id="{001B3F29-832E-4466-A034-0341D3F53BDE}"/>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21 residents by unemployment history across South Cambridgeshire and England">
            <a:extLst>
              <a:ext uri="{FF2B5EF4-FFF2-40B4-BE49-F238E27FC236}">
                <a16:creationId xmlns:a16="http://schemas.microsoft.com/office/drawing/2014/main" id="{55C1628E-9BF9-49B9-B12A-B4EA4F4D9A9B}"/>
              </a:ext>
            </a:extLst>
          </p:cNvPr>
          <p:cNvPicPr>
            <a:picLocks noChangeAspect="1"/>
          </p:cNvPicPr>
          <p:nvPr/>
        </p:nvPicPr>
        <p:blipFill>
          <a:blip r:embed="rId3"/>
          <a:stretch>
            <a:fillRect/>
          </a:stretch>
        </p:blipFill>
        <p:spPr>
          <a:xfrm>
            <a:off x="688379" y="2032800"/>
            <a:ext cx="10815241" cy="3609145"/>
          </a:xfrm>
          <a:prstGeom prst="rect">
            <a:avLst/>
          </a:prstGeom>
        </p:spPr>
      </p:pic>
      <p:sp>
        <p:nvSpPr>
          <p:cNvPr id="6" name="TextBox 5">
            <a:extLst>
              <a:ext uri="{FF2B5EF4-FFF2-40B4-BE49-F238E27FC236}">
                <a16:creationId xmlns:a16="http://schemas.microsoft.com/office/drawing/2014/main" id="{97B7B194-071B-436A-A096-B5F6ED5CC910}"/>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1275769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70029" y="307569"/>
            <a:ext cx="6934200" cy="1383117"/>
          </a:xfrm>
        </p:spPr>
        <p:txBody>
          <a:bodyPr>
            <a:normAutofit/>
          </a:bodyPr>
          <a:lstStyle/>
          <a:p>
            <a:r>
              <a:rPr lang="en-GB"/>
              <a:t>South Cambridgeshire -Economic activity status</a:t>
            </a:r>
          </a:p>
        </p:txBody>
      </p:sp>
      <p:pic>
        <p:nvPicPr>
          <p:cNvPr id="4" name="Picture 3">
            <a:extLst>
              <a:ext uri="{FF2B5EF4-FFF2-40B4-BE49-F238E27FC236}">
                <a16:creationId xmlns:a16="http://schemas.microsoft.com/office/drawing/2014/main" id="{B7D0270D-C37C-40AE-86EF-09D86CF8F6E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96000" y="556216"/>
            <a:ext cx="2019300" cy="885825"/>
          </a:xfrm>
          <a:prstGeom prst="rect">
            <a:avLst/>
          </a:prstGeom>
        </p:spPr>
      </p:pic>
      <p:sp>
        <p:nvSpPr>
          <p:cNvPr id="6" name="Rectangle 5">
            <a:extLst>
              <a:ext uri="{FF2B5EF4-FFF2-40B4-BE49-F238E27FC236}">
                <a16:creationId xmlns:a16="http://schemas.microsoft.com/office/drawing/2014/main" id="{90DD6ACF-F636-4DC8-99B3-F7138879F170}"/>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hart to show Census 2011 and Census 2021 residents by economic active/inactive status across South Cambridgeshire and England">
            <a:extLst>
              <a:ext uri="{FF2B5EF4-FFF2-40B4-BE49-F238E27FC236}">
                <a16:creationId xmlns:a16="http://schemas.microsoft.com/office/drawing/2014/main" id="{33B570D3-E723-5B37-79F5-67C74B76F6F0}"/>
              </a:ext>
            </a:extLst>
          </p:cNvPr>
          <p:cNvPicPr>
            <a:picLocks noChangeAspect="1"/>
          </p:cNvPicPr>
          <p:nvPr/>
        </p:nvPicPr>
        <p:blipFill>
          <a:blip r:embed="rId3"/>
          <a:stretch>
            <a:fillRect/>
          </a:stretch>
        </p:blipFill>
        <p:spPr>
          <a:xfrm>
            <a:off x="697524" y="2063166"/>
            <a:ext cx="10796952" cy="3804234"/>
          </a:xfrm>
          <a:prstGeom prst="rect">
            <a:avLst/>
          </a:prstGeom>
        </p:spPr>
      </p:pic>
    </p:spTree>
    <p:extLst>
      <p:ext uri="{BB962C8B-B14F-4D97-AF65-F5344CB8AC3E}">
        <p14:creationId xmlns:p14="http://schemas.microsoft.com/office/powerpoint/2010/main" val="944516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3583" y="307569"/>
            <a:ext cx="6934200" cy="1383117"/>
          </a:xfrm>
        </p:spPr>
        <p:txBody>
          <a:bodyPr>
            <a:normAutofit fontScale="90000"/>
          </a:bodyPr>
          <a:lstStyle/>
          <a:p>
            <a:r>
              <a:rPr lang="en-GB"/>
              <a:t>South Cambridgeshire -Economic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19418" y="55621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hart to show Census 2011 and Census 2021 residents by economically inactive reason across South Cambridgeshire and England">
            <a:extLst>
              <a:ext uri="{FF2B5EF4-FFF2-40B4-BE49-F238E27FC236}">
                <a16:creationId xmlns:a16="http://schemas.microsoft.com/office/drawing/2014/main" id="{7344DFED-AF2E-789E-2761-466B67976574}"/>
              </a:ext>
            </a:extLst>
          </p:cNvPr>
          <p:cNvPicPr>
            <a:picLocks noChangeAspect="1"/>
          </p:cNvPicPr>
          <p:nvPr/>
        </p:nvPicPr>
        <p:blipFill>
          <a:blip r:embed="rId3"/>
          <a:stretch>
            <a:fillRect/>
          </a:stretch>
        </p:blipFill>
        <p:spPr>
          <a:xfrm>
            <a:off x="688379" y="2149660"/>
            <a:ext cx="10815241" cy="4017612"/>
          </a:xfrm>
          <a:prstGeom prst="rect">
            <a:avLst/>
          </a:prstGeom>
        </p:spPr>
      </p:pic>
    </p:spTree>
    <p:extLst>
      <p:ext uri="{BB962C8B-B14F-4D97-AF65-F5344CB8AC3E}">
        <p14:creationId xmlns:p14="http://schemas.microsoft.com/office/powerpoint/2010/main" val="213726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Peterborough</a:t>
            </a:r>
          </a:p>
        </p:txBody>
      </p:sp>
      <p:sp>
        <p:nvSpPr>
          <p:cNvPr id="3" name="Rectangle 2">
            <a:extLst>
              <a:ext uri="{FF2B5EF4-FFF2-40B4-BE49-F238E27FC236}">
                <a16:creationId xmlns:a16="http://schemas.microsoft.com/office/drawing/2014/main" id="{EA764223-1379-484F-8988-F130946476B3}"/>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E5C8548-3D36-4F4A-99C2-1CC357851B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3478894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4316" y="307569"/>
            <a:ext cx="6934200" cy="1383117"/>
          </a:xfrm>
        </p:spPr>
        <p:txBody>
          <a:bodyPr/>
          <a:lstStyle/>
          <a:p>
            <a:r>
              <a:rPr lang="en-GB"/>
              <a:t>Peterborough –</a:t>
            </a:r>
            <a:br>
              <a:rPr lang="en-GB"/>
            </a:br>
            <a:r>
              <a:rPr lang="en-GB"/>
              <a:t>Hours Worked</a:t>
            </a:r>
          </a:p>
        </p:txBody>
      </p:sp>
      <p:pic>
        <p:nvPicPr>
          <p:cNvPr id="4" name="Picture 3">
            <a:extLst>
              <a:ext uri="{FF2B5EF4-FFF2-40B4-BE49-F238E27FC236}">
                <a16:creationId xmlns:a16="http://schemas.microsoft.com/office/drawing/2014/main" id="{750DFFBD-D1D0-4150-B9EF-A3897238E8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9EFB053B-0DB7-4058-8E5A-871673173FDE}"/>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hart to show Census 2011 and Census 2021 residents by part-time or full-time work across Peterborough and England">
            <a:extLst>
              <a:ext uri="{FF2B5EF4-FFF2-40B4-BE49-F238E27FC236}">
                <a16:creationId xmlns:a16="http://schemas.microsoft.com/office/drawing/2014/main" id="{387E6329-C52E-7AF1-F5E9-D3D9852495EA}"/>
              </a:ext>
            </a:extLst>
          </p:cNvPr>
          <p:cNvPicPr>
            <a:picLocks noChangeAspect="1"/>
          </p:cNvPicPr>
          <p:nvPr/>
        </p:nvPicPr>
        <p:blipFill>
          <a:blip r:embed="rId3"/>
          <a:stretch>
            <a:fillRect/>
          </a:stretch>
        </p:blipFill>
        <p:spPr>
          <a:xfrm>
            <a:off x="752393" y="1857355"/>
            <a:ext cx="10687214" cy="4109060"/>
          </a:xfrm>
          <a:prstGeom prst="rect">
            <a:avLst/>
          </a:prstGeom>
        </p:spPr>
      </p:pic>
    </p:spTree>
    <p:extLst>
      <p:ext uri="{BB962C8B-B14F-4D97-AF65-F5344CB8AC3E}">
        <p14:creationId xmlns:p14="http://schemas.microsoft.com/office/powerpoint/2010/main" val="2455348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Peterborough – </a:t>
            </a:r>
            <a:br>
              <a:rPr lang="en-GB"/>
            </a:br>
            <a:r>
              <a:rPr lang="en-GB"/>
              <a:t>Industry</a:t>
            </a:r>
          </a:p>
        </p:txBody>
      </p:sp>
      <p:pic>
        <p:nvPicPr>
          <p:cNvPr id="4" name="Picture 3">
            <a:extLst>
              <a:ext uri="{FF2B5EF4-FFF2-40B4-BE49-F238E27FC236}">
                <a16:creationId xmlns:a16="http://schemas.microsoft.com/office/drawing/2014/main" id="{A4B4E328-330E-45A2-BE1C-D6215F477C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9" name="Rectangle 8">
            <a:extLst>
              <a:ext uri="{FF2B5EF4-FFF2-40B4-BE49-F238E27FC236}">
                <a16:creationId xmlns:a16="http://schemas.microsoft.com/office/drawing/2014/main" id="{02BD1625-798F-628A-8D17-F95B539F5F93}"/>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 to show Census 2011 and Census 2021 residents by industry of employment across Peterborough">
            <a:extLst>
              <a:ext uri="{FF2B5EF4-FFF2-40B4-BE49-F238E27FC236}">
                <a16:creationId xmlns:a16="http://schemas.microsoft.com/office/drawing/2014/main" id="{CD64E142-BBC8-FC7F-D75B-BEA4185D2A4F}"/>
              </a:ext>
            </a:extLst>
          </p:cNvPr>
          <p:cNvPicPr>
            <a:picLocks noChangeAspect="1"/>
          </p:cNvPicPr>
          <p:nvPr/>
        </p:nvPicPr>
        <p:blipFill>
          <a:blip r:embed="rId3"/>
          <a:stretch>
            <a:fillRect/>
          </a:stretch>
        </p:blipFill>
        <p:spPr>
          <a:xfrm>
            <a:off x="838200" y="2356830"/>
            <a:ext cx="10717697" cy="3767655"/>
          </a:xfrm>
          <a:prstGeom prst="rect">
            <a:avLst/>
          </a:prstGeom>
        </p:spPr>
      </p:pic>
    </p:spTree>
    <p:extLst>
      <p:ext uri="{BB962C8B-B14F-4D97-AF65-F5344CB8AC3E}">
        <p14:creationId xmlns:p14="http://schemas.microsoft.com/office/powerpoint/2010/main" val="235385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130018"/>
            <a:ext cx="5064705" cy="1383117"/>
          </a:xfrm>
        </p:spPr>
        <p:txBody>
          <a:bodyPr/>
          <a:lstStyle/>
          <a:p>
            <a:r>
              <a:rPr lang="en-GB"/>
              <a:t>Peterborough -Occupation</a:t>
            </a:r>
          </a:p>
        </p:txBody>
      </p:sp>
      <p:pic>
        <p:nvPicPr>
          <p:cNvPr id="4" name="Picture 3" descr="Chart to show Census 2021 residents by occupation across Peterborough">
            <a:extLst>
              <a:ext uri="{FF2B5EF4-FFF2-40B4-BE49-F238E27FC236}">
                <a16:creationId xmlns:a16="http://schemas.microsoft.com/office/drawing/2014/main" id="{A7D11D0C-0D1C-FBF6-EE4D-ABEE5D18D6B8}"/>
              </a:ext>
            </a:extLst>
          </p:cNvPr>
          <p:cNvPicPr>
            <a:picLocks noChangeAspect="1"/>
          </p:cNvPicPr>
          <p:nvPr/>
        </p:nvPicPr>
        <p:blipFill>
          <a:blip r:embed="rId2"/>
          <a:stretch>
            <a:fillRect/>
          </a:stretch>
        </p:blipFill>
        <p:spPr>
          <a:xfrm>
            <a:off x="66588" y="1538866"/>
            <a:ext cx="5773412" cy="4328535"/>
          </a:xfrm>
          <a:prstGeom prst="rect">
            <a:avLst/>
          </a:prstGeom>
        </p:spPr>
      </p:pic>
      <p:pic>
        <p:nvPicPr>
          <p:cNvPr id="3" name="Picture 2" descr="Chart to show Census 2011 residents by occupation across Peterborough ">
            <a:extLst>
              <a:ext uri="{FF2B5EF4-FFF2-40B4-BE49-F238E27FC236}">
                <a16:creationId xmlns:a16="http://schemas.microsoft.com/office/drawing/2014/main" id="{BD124B01-71A7-0379-8AE1-8C337AD5F07F}"/>
              </a:ext>
            </a:extLst>
          </p:cNvPr>
          <p:cNvPicPr>
            <a:picLocks noChangeAspect="1"/>
          </p:cNvPicPr>
          <p:nvPr/>
        </p:nvPicPr>
        <p:blipFill>
          <a:blip r:embed="rId3"/>
          <a:stretch>
            <a:fillRect/>
          </a:stretch>
        </p:blipFill>
        <p:spPr>
          <a:xfrm>
            <a:off x="6358096" y="1538866"/>
            <a:ext cx="5767316" cy="4328534"/>
          </a:xfrm>
          <a:prstGeom prst="rect">
            <a:avLst/>
          </a:prstGeom>
        </p:spPr>
      </p:pic>
      <p:sp>
        <p:nvSpPr>
          <p:cNvPr id="8" name="TextBox 7">
            <a:extLst>
              <a:ext uri="{FF2B5EF4-FFF2-40B4-BE49-F238E27FC236}">
                <a16:creationId xmlns:a16="http://schemas.microsoft.com/office/drawing/2014/main" id="{06BF47CC-AB84-49FB-A7A1-05469EDDCD6E}"/>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effectLst/>
                <a:latin typeface="+mj-lt"/>
              </a:rPr>
              <a:t>*Not directly comparable to 2011. </a:t>
            </a:r>
            <a:r>
              <a:rPr lang="en-GB" sz="1400" b="1" i="1">
                <a:solidFill>
                  <a:srgbClr val="333333"/>
                </a:solidFill>
                <a:latin typeface="+mj-lt"/>
              </a:rPr>
              <a:t>ONS changed the</a:t>
            </a:r>
            <a:r>
              <a:rPr lang="en-GB" sz="1400" b="1" i="1">
                <a:solidFill>
                  <a:srgbClr val="333333"/>
                </a:solidFill>
                <a:effectLst/>
                <a:latin typeface="+mj-lt"/>
              </a:rPr>
              <a:t> classification for Census 2021 and combined the categories previously available in the 2011 Census data. Therefore, comparisons are only indicative </a:t>
            </a:r>
            <a:endParaRPr lang="en-GB" sz="1400" b="1">
              <a:latin typeface="+mj-lt"/>
            </a:endParaRPr>
          </a:p>
        </p:txBody>
      </p:sp>
      <p:pic>
        <p:nvPicPr>
          <p:cNvPr id="5" name="Picture 4">
            <a:extLst>
              <a:ext uri="{FF2B5EF4-FFF2-40B4-BE49-F238E27FC236}">
                <a16:creationId xmlns:a16="http://schemas.microsoft.com/office/drawing/2014/main" id="{2171916F-10ED-472F-97EB-6D6F0279CB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91138" y="556216"/>
            <a:ext cx="2019300" cy="885825"/>
          </a:xfrm>
          <a:prstGeom prst="rect">
            <a:avLst/>
          </a:prstGeom>
        </p:spPr>
      </p:pic>
      <p:sp>
        <p:nvSpPr>
          <p:cNvPr id="12" name="Rectangle 11">
            <a:extLst>
              <a:ext uri="{FF2B5EF4-FFF2-40B4-BE49-F238E27FC236}">
                <a16:creationId xmlns:a16="http://schemas.microsoft.com/office/drawing/2014/main" id="{06145056-81E1-0CC0-38C3-7EAD3F51E1A1}"/>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971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B69B83-D5BA-5C02-575D-455F9B9443D2}"/>
              </a:ext>
              <a:ext uri="{C183D7F6-B498-43B3-948B-1728B52AA6E4}">
                <adec:decorative xmlns:adec="http://schemas.microsoft.com/office/drawing/2017/decorative" val="1"/>
              </a:ext>
            </a:extLst>
          </p:cNvPr>
          <p:cNvSpPr/>
          <p:nvPr/>
        </p:nvSpPr>
        <p:spPr>
          <a:xfrm>
            <a:off x="10144322" y="5849937"/>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normAutofit fontScale="90000"/>
          </a:bodyPr>
          <a:lstStyle/>
          <a:p>
            <a:r>
              <a:rPr lang="en-GB"/>
              <a:t>Peterborough – </a:t>
            </a:r>
            <a:br>
              <a:rPr lang="en-GB"/>
            </a:br>
            <a:r>
              <a:rPr lang="en-GB"/>
              <a:t>Socio-economic </a:t>
            </a:r>
            <a:br>
              <a:rPr lang="en-GB"/>
            </a:br>
            <a:r>
              <a:rPr lang="en-GB"/>
              <a:t>Classification</a:t>
            </a:r>
          </a:p>
        </p:txBody>
      </p:sp>
      <p:pic>
        <p:nvPicPr>
          <p:cNvPr id="4" name="Picture 3">
            <a:extLst>
              <a:ext uri="{FF2B5EF4-FFF2-40B4-BE49-F238E27FC236}">
                <a16:creationId xmlns:a16="http://schemas.microsoft.com/office/drawing/2014/main" id="{E69DB680-9050-4962-877E-37DA4B402E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pic>
        <p:nvPicPr>
          <p:cNvPr id="7" name="Content Placeholder 6" descr="Chart to show Census 2021 residents by National Statistics Socio-economic classification across Peterborough and  England">
            <a:extLst>
              <a:ext uri="{FF2B5EF4-FFF2-40B4-BE49-F238E27FC236}">
                <a16:creationId xmlns:a16="http://schemas.microsoft.com/office/drawing/2014/main" id="{B9CB2C16-DD68-AB49-D371-89F45F6F477D}"/>
              </a:ext>
            </a:extLst>
          </p:cNvPr>
          <p:cNvPicPr>
            <a:picLocks noGrp="1" noChangeAspect="1"/>
          </p:cNvPicPr>
          <p:nvPr>
            <p:ph idx="1"/>
          </p:nvPr>
        </p:nvPicPr>
        <p:blipFill>
          <a:blip r:embed="rId3"/>
          <a:stretch>
            <a:fillRect/>
          </a:stretch>
        </p:blipFill>
        <p:spPr>
          <a:xfrm>
            <a:off x="838200" y="2244738"/>
            <a:ext cx="10515600" cy="3513112"/>
          </a:xfrm>
          <a:prstGeom prst="rect">
            <a:avLst/>
          </a:prstGeom>
        </p:spPr>
      </p:pic>
    </p:spTree>
    <p:extLst>
      <p:ext uri="{BB962C8B-B14F-4D97-AF65-F5344CB8AC3E}">
        <p14:creationId xmlns:p14="http://schemas.microsoft.com/office/powerpoint/2010/main" val="1614336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583517" y="330874"/>
            <a:ext cx="6934200" cy="1383117"/>
          </a:xfrm>
        </p:spPr>
        <p:txBody>
          <a:bodyPr/>
          <a:lstStyle/>
          <a:p>
            <a:r>
              <a:rPr lang="en-GB"/>
              <a:t>Peterborough -Unemployment history</a:t>
            </a:r>
          </a:p>
        </p:txBody>
      </p:sp>
      <p:pic>
        <p:nvPicPr>
          <p:cNvPr id="4" name="Picture 3">
            <a:extLst>
              <a:ext uri="{FF2B5EF4-FFF2-40B4-BE49-F238E27FC236}">
                <a16:creationId xmlns:a16="http://schemas.microsoft.com/office/drawing/2014/main" id="{FD95E8D7-337C-4562-9EE6-A27EBDF7AF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7" name="Rectangle 6">
            <a:extLst>
              <a:ext uri="{FF2B5EF4-FFF2-40B4-BE49-F238E27FC236}">
                <a16:creationId xmlns:a16="http://schemas.microsoft.com/office/drawing/2014/main" id="{C2AF6AB2-B55A-4835-A36D-6AC0A3A380F1}"/>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21 residents by unemployment history across Peterborough and England&#10;">
            <a:extLst>
              <a:ext uri="{FF2B5EF4-FFF2-40B4-BE49-F238E27FC236}">
                <a16:creationId xmlns:a16="http://schemas.microsoft.com/office/drawing/2014/main" id="{2600A809-5217-4D2F-8D05-FE297EBE4F52}"/>
              </a:ext>
            </a:extLst>
          </p:cNvPr>
          <p:cNvPicPr>
            <a:picLocks noChangeAspect="1"/>
          </p:cNvPicPr>
          <p:nvPr/>
        </p:nvPicPr>
        <p:blipFill>
          <a:blip r:embed="rId3"/>
          <a:stretch>
            <a:fillRect/>
          </a:stretch>
        </p:blipFill>
        <p:spPr>
          <a:xfrm>
            <a:off x="691427" y="2258255"/>
            <a:ext cx="10809145" cy="3609145"/>
          </a:xfrm>
          <a:prstGeom prst="rect">
            <a:avLst/>
          </a:prstGeom>
        </p:spPr>
      </p:pic>
      <p:sp>
        <p:nvSpPr>
          <p:cNvPr id="6" name="TextBox 5">
            <a:extLst>
              <a:ext uri="{FF2B5EF4-FFF2-40B4-BE49-F238E27FC236}">
                <a16:creationId xmlns:a16="http://schemas.microsoft.com/office/drawing/2014/main" id="{238ECAED-31D5-4287-8CD3-D0AB2AB09405}"/>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144027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Cambridgeshire and Peterborough</a:t>
            </a:r>
          </a:p>
        </p:txBody>
      </p:sp>
      <p:pic>
        <p:nvPicPr>
          <p:cNvPr id="3" name="Picture 2">
            <a:extLst>
              <a:ext uri="{FF2B5EF4-FFF2-40B4-BE49-F238E27FC236}">
                <a16:creationId xmlns:a16="http://schemas.microsoft.com/office/drawing/2014/main" id="{202FA862-5651-4722-8ABF-F8A53CFA1B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4" name="Rectangle 3">
            <a:extLst>
              <a:ext uri="{FF2B5EF4-FFF2-40B4-BE49-F238E27FC236}">
                <a16:creationId xmlns:a16="http://schemas.microsoft.com/office/drawing/2014/main" id="{E3EB8B23-561B-4DFE-8E5D-FB3C4AE25ECD}"/>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3213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58806" y="307569"/>
            <a:ext cx="6934200" cy="1383117"/>
          </a:xfrm>
        </p:spPr>
        <p:txBody>
          <a:bodyPr/>
          <a:lstStyle/>
          <a:p>
            <a:r>
              <a:rPr lang="en-GB"/>
              <a:t>Peterborough –</a:t>
            </a:r>
            <a:br>
              <a:rPr lang="en-GB"/>
            </a:br>
            <a:r>
              <a:rPr lang="en-GB"/>
              <a:t>Economic activity status</a:t>
            </a:r>
          </a:p>
        </p:txBody>
      </p:sp>
      <p:pic>
        <p:nvPicPr>
          <p:cNvPr id="4" name="Picture 3">
            <a:extLst>
              <a:ext uri="{FF2B5EF4-FFF2-40B4-BE49-F238E27FC236}">
                <a16:creationId xmlns:a16="http://schemas.microsoft.com/office/drawing/2014/main" id="{CC0FC05D-84CA-404B-A9B2-56E8C00871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C492BC16-AF5E-4A81-BD9C-D7245635ADB8}"/>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hart to show Census 2011 and Census 2021 residents by economic active/inactive status across Peterborough and England">
            <a:extLst>
              <a:ext uri="{FF2B5EF4-FFF2-40B4-BE49-F238E27FC236}">
                <a16:creationId xmlns:a16="http://schemas.microsoft.com/office/drawing/2014/main" id="{BA1D341B-8069-CEED-8AD5-38DFE6FABAD8}"/>
              </a:ext>
            </a:extLst>
          </p:cNvPr>
          <p:cNvPicPr>
            <a:picLocks noChangeAspect="1"/>
          </p:cNvPicPr>
          <p:nvPr/>
        </p:nvPicPr>
        <p:blipFill>
          <a:blip r:embed="rId3"/>
          <a:stretch>
            <a:fillRect/>
          </a:stretch>
        </p:blipFill>
        <p:spPr>
          <a:xfrm>
            <a:off x="700572" y="2311896"/>
            <a:ext cx="10790855" cy="3816427"/>
          </a:xfrm>
          <a:prstGeom prst="rect">
            <a:avLst/>
          </a:prstGeom>
        </p:spPr>
      </p:pic>
    </p:spTree>
    <p:extLst>
      <p:ext uri="{BB962C8B-B14F-4D97-AF65-F5344CB8AC3E}">
        <p14:creationId xmlns:p14="http://schemas.microsoft.com/office/powerpoint/2010/main" val="2314589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3583" y="307569"/>
            <a:ext cx="6934200" cy="1383117"/>
          </a:xfrm>
        </p:spPr>
        <p:txBody>
          <a:bodyPr>
            <a:normAutofit fontScale="90000"/>
          </a:bodyPr>
          <a:lstStyle/>
          <a:p>
            <a:r>
              <a:rPr lang="en-GB"/>
              <a:t>Peterborough –</a:t>
            </a:r>
            <a:br>
              <a:rPr lang="en-GB"/>
            </a:br>
            <a:r>
              <a:rPr lang="en-GB"/>
              <a:t>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hart to show Census 2011 and Census 2021 residents by economically inactive reason across Peterborough and England">
            <a:extLst>
              <a:ext uri="{FF2B5EF4-FFF2-40B4-BE49-F238E27FC236}">
                <a16:creationId xmlns:a16="http://schemas.microsoft.com/office/drawing/2014/main" id="{CF0E5D66-A8D4-80BE-1866-8AA3885AC699}"/>
              </a:ext>
            </a:extLst>
          </p:cNvPr>
          <p:cNvPicPr>
            <a:picLocks noChangeAspect="1"/>
          </p:cNvPicPr>
          <p:nvPr/>
        </p:nvPicPr>
        <p:blipFill>
          <a:blip r:embed="rId3"/>
          <a:stretch>
            <a:fillRect/>
          </a:stretch>
        </p:blipFill>
        <p:spPr>
          <a:xfrm>
            <a:off x="835265" y="1995360"/>
            <a:ext cx="10809145" cy="3999323"/>
          </a:xfrm>
          <a:prstGeom prst="rect">
            <a:avLst/>
          </a:prstGeom>
        </p:spPr>
      </p:pic>
    </p:spTree>
    <p:extLst>
      <p:ext uri="{BB962C8B-B14F-4D97-AF65-F5344CB8AC3E}">
        <p14:creationId xmlns:p14="http://schemas.microsoft.com/office/powerpoint/2010/main" val="1637615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2D55-0C12-4610-BB28-DA51C98E90D0}"/>
              </a:ext>
            </a:extLst>
          </p:cNvPr>
          <p:cNvSpPr>
            <a:spLocks noGrp="1"/>
          </p:cNvSpPr>
          <p:nvPr>
            <p:ph type="title"/>
          </p:nvPr>
        </p:nvSpPr>
        <p:spPr>
          <a:xfrm>
            <a:off x="394282" y="307569"/>
            <a:ext cx="7259053" cy="1383117"/>
          </a:xfrm>
        </p:spPr>
        <p:txBody>
          <a:bodyPr/>
          <a:lstStyle/>
          <a:p>
            <a:r>
              <a:rPr lang="en-GB"/>
              <a:t>When is the next release</a:t>
            </a:r>
            <a:br>
              <a:rPr lang="en-GB"/>
            </a:br>
            <a:r>
              <a:rPr lang="en-GB"/>
              <a:t>of data by the ONS?</a:t>
            </a:r>
          </a:p>
        </p:txBody>
      </p:sp>
      <p:sp>
        <p:nvSpPr>
          <p:cNvPr id="3" name="Content Placeholder 2">
            <a:extLst>
              <a:ext uri="{FF2B5EF4-FFF2-40B4-BE49-F238E27FC236}">
                <a16:creationId xmlns:a16="http://schemas.microsoft.com/office/drawing/2014/main" id="{1B8EE5F6-E66C-46E3-AAE3-8DC138E8C0AA}"/>
              </a:ext>
            </a:extLst>
          </p:cNvPr>
          <p:cNvSpPr>
            <a:spLocks noGrp="1"/>
          </p:cNvSpPr>
          <p:nvPr>
            <p:ph idx="1"/>
          </p:nvPr>
        </p:nvSpPr>
        <p:spPr/>
        <p:txBody>
          <a:bodyPr vert="horz" lIns="91440" tIns="45720" rIns="91440" bIns="45720" rtlCol="0" anchor="t">
            <a:normAutofit fontScale="85000" lnSpcReduction="10000"/>
          </a:bodyPr>
          <a:lstStyle/>
          <a:p>
            <a:r>
              <a:rPr lang="en-GB"/>
              <a:t>8 topic summaries and area profiles, releasing between November 2022 and January 2023:</a:t>
            </a:r>
          </a:p>
          <a:p>
            <a:pPr marL="914400" lvl="1" indent="-457200">
              <a:buFont typeface="+mj-lt"/>
              <a:buAutoNum type="arabicPeriod"/>
            </a:pPr>
            <a:r>
              <a:rPr lang="en-GB"/>
              <a:t>Demography and migration – 2nd November 2022 (published)</a:t>
            </a:r>
          </a:p>
          <a:p>
            <a:pPr marL="914400" lvl="1" indent="-457200">
              <a:buFont typeface="+mj-lt"/>
              <a:buAutoNum type="arabicPeriod"/>
            </a:pPr>
            <a:r>
              <a:rPr lang="en-GB"/>
              <a:t>UK armed forces veterans – 10th November 2022 (published)</a:t>
            </a:r>
          </a:p>
          <a:p>
            <a:pPr marL="914400" lvl="1" indent="-457200">
              <a:buFont typeface="+mj-lt"/>
              <a:buAutoNum type="arabicPeriod"/>
            </a:pPr>
            <a:r>
              <a:rPr lang="en-GB"/>
              <a:t>Ethnic group, national identity, language and religion – 29th November 2022 (published)</a:t>
            </a:r>
          </a:p>
          <a:p>
            <a:pPr marL="914400" lvl="1" indent="-457200">
              <a:buFont typeface="+mj-lt"/>
              <a:buAutoNum type="arabicPeriod"/>
            </a:pPr>
            <a:r>
              <a:rPr lang="en-GB"/>
              <a:t>Labour market and travel to work – 8th December 2022 (published)</a:t>
            </a:r>
          </a:p>
          <a:p>
            <a:pPr marL="914400" lvl="1" indent="-457200">
              <a:buFont typeface="+mj-lt"/>
              <a:buAutoNum type="arabicPeriod"/>
            </a:pPr>
            <a:r>
              <a:rPr lang="en-GB"/>
              <a:t>Housing – 5th January 2023 (provisional)</a:t>
            </a:r>
          </a:p>
          <a:p>
            <a:pPr marL="914400" lvl="1" indent="-457200">
              <a:buFont typeface="+mj-lt"/>
              <a:buAutoNum type="arabicPeriod"/>
            </a:pPr>
            <a:r>
              <a:rPr lang="en-GB"/>
              <a:t>Sexual orientation and gender identity – 6th January 2023 (provisional)</a:t>
            </a:r>
          </a:p>
          <a:p>
            <a:pPr marL="914400" lvl="1" indent="-457200">
              <a:buFont typeface="+mj-lt"/>
              <a:buAutoNum type="arabicPeriod"/>
            </a:pPr>
            <a:r>
              <a:rPr lang="en-GB"/>
              <a:t>Education – 10th January 2023 (provisional)</a:t>
            </a:r>
          </a:p>
          <a:p>
            <a:pPr marL="914400" lvl="1" indent="-457200">
              <a:buFont typeface="+mj-lt"/>
              <a:buAutoNum type="arabicPeriod"/>
            </a:pPr>
            <a:r>
              <a:rPr lang="en-GB"/>
              <a:t>Health, disability, and unpaid care – 19th January 2023 (provisional)</a:t>
            </a:r>
          </a:p>
          <a:p>
            <a:r>
              <a:rPr lang="en-GB"/>
              <a:t>Phase 2, early 2023 – multivariate data</a:t>
            </a:r>
          </a:p>
          <a:p>
            <a:r>
              <a:rPr lang="en-GB"/>
              <a:t>Phase 3, Spring 2023 - data related to alternative population bases, small population data, origin destination data and micro-data</a:t>
            </a:r>
          </a:p>
        </p:txBody>
      </p:sp>
      <p:sp>
        <p:nvSpPr>
          <p:cNvPr id="4" name="Rectangle 3">
            <a:extLst>
              <a:ext uri="{FF2B5EF4-FFF2-40B4-BE49-F238E27FC236}">
                <a16:creationId xmlns:a16="http://schemas.microsoft.com/office/drawing/2014/main" id="{4D7F53EF-45D1-4730-A75C-8EA2DD5687BF}"/>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DE0420E-3079-43F5-88B5-08E2E257DD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59566" y="674177"/>
            <a:ext cx="1734762" cy="761004"/>
          </a:xfrm>
          <a:prstGeom prst="rect">
            <a:avLst/>
          </a:prstGeom>
        </p:spPr>
      </p:pic>
    </p:spTree>
    <p:extLst>
      <p:ext uri="{BB962C8B-B14F-4D97-AF65-F5344CB8AC3E}">
        <p14:creationId xmlns:p14="http://schemas.microsoft.com/office/powerpoint/2010/main" val="1396474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FC80-3FA6-4556-BC03-B0789A6DF21F}"/>
              </a:ext>
            </a:extLst>
          </p:cNvPr>
          <p:cNvSpPr>
            <a:spLocks noGrp="1"/>
          </p:cNvSpPr>
          <p:nvPr>
            <p:ph type="title"/>
          </p:nvPr>
        </p:nvSpPr>
        <p:spPr/>
        <p:txBody>
          <a:bodyPr/>
          <a:lstStyle/>
          <a:p>
            <a:r>
              <a:rPr lang="en-GB"/>
              <a:t>Useful links</a:t>
            </a:r>
          </a:p>
        </p:txBody>
      </p:sp>
      <p:sp>
        <p:nvSpPr>
          <p:cNvPr id="3" name="Content Placeholder 2">
            <a:extLst>
              <a:ext uri="{FF2B5EF4-FFF2-40B4-BE49-F238E27FC236}">
                <a16:creationId xmlns:a16="http://schemas.microsoft.com/office/drawing/2014/main" id="{5F5CE903-0FE9-458F-A030-90FF3B4BD85A}"/>
              </a:ext>
            </a:extLst>
          </p:cNvPr>
          <p:cNvSpPr>
            <a:spLocks noGrp="1"/>
          </p:cNvSpPr>
          <p:nvPr>
            <p:ph idx="1"/>
          </p:nvPr>
        </p:nvSpPr>
        <p:spPr>
          <a:xfrm>
            <a:off x="838200" y="1528445"/>
            <a:ext cx="10515600" cy="4351338"/>
          </a:xfrm>
        </p:spPr>
        <p:txBody>
          <a:bodyPr>
            <a:normAutofit fontScale="92500" lnSpcReduction="20000"/>
          </a:bodyPr>
          <a:lstStyle/>
          <a:p>
            <a:r>
              <a:rPr lang="en-GB"/>
              <a:t>Demography and Migration topic summary published by the Office for National Statistics (ONS) </a:t>
            </a:r>
            <a:r>
              <a:rPr lang="en-GB">
                <a:hlinkClick r:id="rId3"/>
              </a:rPr>
              <a:t>Demography and migration data, England and Wales - Office for National Statistics (ons.gov.uk)</a:t>
            </a:r>
            <a:endParaRPr lang="en-GB"/>
          </a:p>
          <a:p>
            <a:r>
              <a:rPr lang="en-GB"/>
              <a:t>ONS mapping tool</a:t>
            </a:r>
            <a:r>
              <a:rPr lang="en-GB">
                <a:effectLst/>
                <a:ea typeface="Calibri" panose="020F0502020204030204" pitchFamily="34" charset="0"/>
              </a:rPr>
              <a:t> </a:t>
            </a:r>
            <a:r>
              <a:rPr lang="en-GB" u="sng">
                <a:solidFill>
                  <a:srgbClr val="0563C1"/>
                </a:solidFill>
                <a:effectLst/>
                <a:ea typeface="Calibri" panose="020F0502020204030204" pitchFamily="34" charset="0"/>
                <a:hlinkClick r:id="rId4"/>
              </a:rPr>
              <a:t>ONS Census maps</a:t>
            </a:r>
            <a:endParaRPr lang="en-GB" u="sng">
              <a:solidFill>
                <a:srgbClr val="0563C1"/>
              </a:solidFill>
              <a:effectLst/>
              <a:ea typeface="Calibri" panose="020F0502020204030204" pitchFamily="34" charset="0"/>
            </a:endParaRPr>
          </a:p>
          <a:p>
            <a:r>
              <a:rPr lang="en-GB"/>
              <a:t>Cambridgeshire Insight: Census 2021 updates and </a:t>
            </a:r>
            <a:r>
              <a:rPr lang="en-GB">
                <a:hlinkClick r:id="rId5"/>
              </a:rPr>
              <a:t>Cambridgeshire Insight Census 2021</a:t>
            </a:r>
            <a:endParaRPr lang="en-GB"/>
          </a:p>
          <a:p>
            <a:r>
              <a:rPr lang="en-GB"/>
              <a:t>Census 2021 data in the tools available on Cambridgeshire Insight, such as the </a:t>
            </a:r>
            <a:r>
              <a:rPr lang="en-GB">
                <a:hlinkClick r:id="rId6"/>
              </a:rPr>
              <a:t>Map Explorer </a:t>
            </a:r>
            <a:r>
              <a:rPr lang="en-GB"/>
              <a:t>and </a:t>
            </a:r>
            <a:r>
              <a:rPr lang="en-GB">
                <a:hlinkClick r:id="rId7"/>
              </a:rPr>
              <a:t>Interactive Reports</a:t>
            </a:r>
            <a:endParaRPr lang="en-GB"/>
          </a:p>
          <a:p>
            <a:r>
              <a:rPr lang="en-GB"/>
              <a:t>Further analysis and ward level estimates, where possible at this stage, are being progressed and will be published on Cambridgeshire Insight</a:t>
            </a:r>
          </a:p>
          <a:p>
            <a:r>
              <a:rPr lang="en-GB"/>
              <a:t>Census data published by the ONS is also available on the Nomis website </a:t>
            </a:r>
            <a:r>
              <a:rPr lang="en-GB">
                <a:hlinkClick r:id="rId8"/>
              </a:rPr>
              <a:t>Dataset Selection - Query - Nomis - Official Census and Labour Market Statistics (nomisweb.co.uk)</a:t>
            </a:r>
            <a:endParaRPr lang="en-GB"/>
          </a:p>
          <a:p>
            <a:endParaRPr lang="en-GB"/>
          </a:p>
        </p:txBody>
      </p:sp>
      <p:sp>
        <p:nvSpPr>
          <p:cNvPr id="4" name="Rectangle 3">
            <a:extLst>
              <a:ext uri="{FF2B5EF4-FFF2-40B4-BE49-F238E27FC236}">
                <a16:creationId xmlns:a16="http://schemas.microsoft.com/office/drawing/2014/main" id="{0C0B2D1F-9523-4837-8F3B-D360E8BE5421}"/>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E5402FB-5619-4FCC-B220-5A5B55C15D2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277100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Hours Worked</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9" name="Picture 8" descr="Chart to show Census 2011 and Census 2021 residents by part-time or full-time work across the six local authorities, Cambridgeshire and Peterborough overall, East of England and England">
            <a:extLst>
              <a:ext uri="{FF2B5EF4-FFF2-40B4-BE49-F238E27FC236}">
                <a16:creationId xmlns:a16="http://schemas.microsoft.com/office/drawing/2014/main" id="{A2FC4E48-19C9-8962-559A-4389FA4DE74C}"/>
              </a:ext>
            </a:extLst>
          </p:cNvPr>
          <p:cNvPicPr>
            <a:picLocks noChangeAspect="1"/>
          </p:cNvPicPr>
          <p:nvPr/>
        </p:nvPicPr>
        <p:blipFill>
          <a:blip r:embed="rId4"/>
          <a:stretch>
            <a:fillRect/>
          </a:stretch>
        </p:blipFill>
        <p:spPr>
          <a:xfrm>
            <a:off x="534361" y="1442041"/>
            <a:ext cx="11502129" cy="5371598"/>
          </a:xfrm>
          <a:prstGeom prst="rect">
            <a:avLst/>
          </a:prstGeom>
        </p:spPr>
      </p:pic>
    </p:spTree>
    <p:extLst>
      <p:ext uri="{BB962C8B-B14F-4D97-AF65-F5344CB8AC3E}">
        <p14:creationId xmlns:p14="http://schemas.microsoft.com/office/powerpoint/2010/main" val="71870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0146BB-3FBB-4982-A297-A2AA1D21CFF2}"/>
              </a:ext>
              <a:ext uri="{C183D7F6-B498-43B3-948B-1728B52AA6E4}">
                <adec:decorative xmlns:adec="http://schemas.microsoft.com/office/drawing/2017/decorative" val="1"/>
              </a:ext>
            </a:extLst>
          </p:cNvPr>
          <p:cNvSpPr/>
          <p:nvPr/>
        </p:nvSpPr>
        <p:spPr>
          <a:xfrm>
            <a:off x="10182225" y="5849937"/>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838200" y="307571"/>
            <a:ext cx="6934200" cy="1383117"/>
          </a:xfrm>
        </p:spPr>
        <p:txBody>
          <a:bodyPr anchor="ctr">
            <a:normAutofit/>
          </a:bodyPr>
          <a:lstStyle/>
          <a:p>
            <a:r>
              <a:rPr lang="en-GB"/>
              <a:t>Industry</a:t>
            </a:r>
          </a:p>
        </p:txBody>
      </p:sp>
      <p:pic>
        <p:nvPicPr>
          <p:cNvPr id="4" name="Picture 3">
            <a:extLst>
              <a:ext uri="{FF2B5EF4-FFF2-40B4-BE49-F238E27FC236}">
                <a16:creationId xmlns:a16="http://schemas.microsoft.com/office/drawing/2014/main" id="{C9A49337-0620-4FD9-B739-3156B001A0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pic>
        <p:nvPicPr>
          <p:cNvPr id="9" name="Picture 8" descr="Chart to show Census 2011 and Census 2021 residents by industry of employment across Cambridgeshire and Peterborough">
            <a:extLst>
              <a:ext uri="{FF2B5EF4-FFF2-40B4-BE49-F238E27FC236}">
                <a16:creationId xmlns:a16="http://schemas.microsoft.com/office/drawing/2014/main" id="{AB02A0B2-AA33-2E34-916A-9B4D514FA755}"/>
              </a:ext>
            </a:extLst>
          </p:cNvPr>
          <p:cNvPicPr>
            <a:picLocks noChangeAspect="1"/>
          </p:cNvPicPr>
          <p:nvPr/>
        </p:nvPicPr>
        <p:blipFill>
          <a:blip r:embed="rId3"/>
          <a:stretch>
            <a:fillRect/>
          </a:stretch>
        </p:blipFill>
        <p:spPr>
          <a:xfrm>
            <a:off x="862130" y="1731442"/>
            <a:ext cx="10467739" cy="4840644"/>
          </a:xfrm>
          <a:prstGeom prst="rect">
            <a:avLst/>
          </a:prstGeom>
        </p:spPr>
      </p:pic>
    </p:spTree>
    <p:extLst>
      <p:ext uri="{BB962C8B-B14F-4D97-AF65-F5344CB8AC3E}">
        <p14:creationId xmlns:p14="http://schemas.microsoft.com/office/powerpoint/2010/main" val="217937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Occupation</a:t>
            </a:r>
          </a:p>
        </p:txBody>
      </p:sp>
      <p:pic>
        <p:nvPicPr>
          <p:cNvPr id="6" name="Picture 5">
            <a:extLst>
              <a:ext uri="{FF2B5EF4-FFF2-40B4-BE49-F238E27FC236}">
                <a16:creationId xmlns:a16="http://schemas.microsoft.com/office/drawing/2014/main" id="{1CB46067-BFDF-45B2-B67B-F88A6AC165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
        <p:nvSpPr>
          <p:cNvPr id="10" name="Rectangle 9">
            <a:extLst>
              <a:ext uri="{FF2B5EF4-FFF2-40B4-BE49-F238E27FC236}">
                <a16:creationId xmlns:a16="http://schemas.microsoft.com/office/drawing/2014/main" id="{568DCBA6-E338-BB92-0842-EE53B6B3A762}"/>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0975533-7BE8-4284-AF13-BCF8C6B1E5AA}"/>
              </a:ext>
            </a:extLst>
          </p:cNvPr>
          <p:cNvSpPr txBox="1"/>
          <p:nvPr/>
        </p:nvSpPr>
        <p:spPr>
          <a:xfrm>
            <a:off x="0" y="56687"/>
            <a:ext cx="11887200" cy="307777"/>
          </a:xfrm>
          <a:prstGeom prst="rect">
            <a:avLst/>
          </a:prstGeom>
          <a:noFill/>
        </p:spPr>
        <p:txBody>
          <a:bodyPr wrap="square" rtlCol="0">
            <a:spAutoFit/>
          </a:bodyPr>
          <a:lstStyle/>
          <a:p>
            <a:r>
              <a:rPr lang="en-GB" sz="1400" b="1" i="1" dirty="0">
                <a:solidFill>
                  <a:srgbClr val="333333"/>
                </a:solidFill>
                <a:effectLst/>
                <a:latin typeface="+mj-lt"/>
              </a:rPr>
              <a:t>*Not directly comparable to 2011. </a:t>
            </a:r>
            <a:r>
              <a:rPr lang="en-GB" sz="1400" b="1" i="1" dirty="0">
                <a:solidFill>
                  <a:srgbClr val="333333"/>
                </a:solidFill>
                <a:latin typeface="+mj-lt"/>
              </a:rPr>
              <a:t>ONS changed the</a:t>
            </a:r>
            <a:r>
              <a:rPr lang="en-GB" sz="1400" b="1" i="1" dirty="0">
                <a:solidFill>
                  <a:srgbClr val="333333"/>
                </a:solidFill>
                <a:effectLst/>
                <a:latin typeface="+mj-lt"/>
              </a:rPr>
              <a:t> classification for Census 2021 and combined the categories previously available in the 2011 Census data.</a:t>
            </a:r>
            <a:endParaRPr lang="en-GB" sz="1400" b="1" i="1" dirty="0">
              <a:latin typeface="+mj-lt"/>
            </a:endParaRPr>
          </a:p>
        </p:txBody>
      </p:sp>
      <p:pic>
        <p:nvPicPr>
          <p:cNvPr id="5" name="Picture 4" descr="Chart to show Census 2021 residents by occupation across the six local authorities, Cambridgeshire and Peterborough overall and England ">
            <a:extLst>
              <a:ext uri="{FF2B5EF4-FFF2-40B4-BE49-F238E27FC236}">
                <a16:creationId xmlns:a16="http://schemas.microsoft.com/office/drawing/2014/main" id="{E96346D5-0B69-47A5-88D4-D8FDED8DB2CE}"/>
              </a:ext>
            </a:extLst>
          </p:cNvPr>
          <p:cNvPicPr>
            <a:picLocks noChangeAspect="1"/>
          </p:cNvPicPr>
          <p:nvPr/>
        </p:nvPicPr>
        <p:blipFill>
          <a:blip r:embed="rId4"/>
          <a:stretch>
            <a:fillRect/>
          </a:stretch>
        </p:blipFill>
        <p:spPr>
          <a:xfrm>
            <a:off x="85725" y="1393273"/>
            <a:ext cx="12020550" cy="5464727"/>
          </a:xfrm>
          <a:prstGeom prst="rect">
            <a:avLst/>
          </a:prstGeom>
        </p:spPr>
      </p:pic>
    </p:spTree>
    <p:extLst>
      <p:ext uri="{BB962C8B-B14F-4D97-AF65-F5344CB8AC3E}">
        <p14:creationId xmlns:p14="http://schemas.microsoft.com/office/powerpoint/2010/main" val="3497058098"/>
      </p:ext>
    </p:extLst>
  </p:cSld>
  <p:clrMapOvr>
    <a:masterClrMapping/>
  </p:clrMapOvr>
</p:sld>
</file>

<file path=ppt/theme/theme1.xml><?xml version="1.0" encoding="utf-8"?>
<a:theme xmlns:a="http://schemas.openxmlformats.org/drawingml/2006/main" name="CCC Census 2021 theme">
  <a:themeElements>
    <a:clrScheme name="Accessible CCC 1">
      <a:dk1>
        <a:srgbClr val="000000"/>
      </a:dk1>
      <a:lt1>
        <a:sysClr val="window" lastClr="FFFFFF"/>
      </a:lt1>
      <a:dk2>
        <a:srgbClr val="536C76"/>
      </a:dk2>
      <a:lt2>
        <a:srgbClr val="8CBED6"/>
      </a:lt2>
      <a:accent1>
        <a:srgbClr val="6072A9"/>
      </a:accent1>
      <a:accent2>
        <a:srgbClr val="6B9E73"/>
      </a:accent2>
      <a:accent3>
        <a:srgbClr val="C2DDA7"/>
      </a:accent3>
      <a:accent4>
        <a:srgbClr val="F5DD90"/>
      </a:accent4>
      <a:accent5>
        <a:srgbClr val="F68E5F"/>
      </a:accent5>
      <a:accent6>
        <a:srgbClr val="F76C5E"/>
      </a:accent6>
      <a:hlink>
        <a:srgbClr val="0563C1"/>
      </a:hlink>
      <a:folHlink>
        <a:srgbClr val="A5E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Census 2021 theme" id="{F0885865-3E9C-43B3-BA0C-70B01BE2B124}" vid="{5703C4DC-FBB8-4988-97D8-CFBAFCBFDAC9}"/>
    </a:ext>
  </a:extLst>
</a:theme>
</file>

<file path=ppt/theme/theme2.xml><?xml version="1.0" encoding="utf-8"?>
<a:theme xmlns:a="http://schemas.openxmlformats.org/drawingml/2006/main" name="Accessible template theme">
  <a:themeElements>
    <a:clrScheme name="Accessible CCC 1">
      <a:dk1>
        <a:srgbClr val="000000"/>
      </a:dk1>
      <a:lt1>
        <a:sysClr val="window" lastClr="FFFFFF"/>
      </a:lt1>
      <a:dk2>
        <a:srgbClr val="536C76"/>
      </a:dk2>
      <a:lt2>
        <a:srgbClr val="8CBED6"/>
      </a:lt2>
      <a:accent1>
        <a:srgbClr val="6072A9"/>
      </a:accent1>
      <a:accent2>
        <a:srgbClr val="6B9E73"/>
      </a:accent2>
      <a:accent3>
        <a:srgbClr val="C2DDA7"/>
      </a:accent3>
      <a:accent4>
        <a:srgbClr val="F5DD90"/>
      </a:accent4>
      <a:accent5>
        <a:srgbClr val="F68E5F"/>
      </a:accent5>
      <a:accent6>
        <a:srgbClr val="F76C5E"/>
      </a:accent6>
      <a:hlink>
        <a:srgbClr val="0563C1"/>
      </a:hlink>
      <a:folHlink>
        <a:srgbClr val="A5E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 template theme" id="{CD62CD74-2BF1-4605-9169-238AA4E9C9AB}" vid="{FEB47974-2F15-4277-B361-F84F86F135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CCC Census 2021 theme</Template>
  <TotalTime>317</TotalTime>
  <Words>1378</Words>
  <Application>Microsoft Office PowerPoint</Application>
  <PresentationFormat>Widescreen</PresentationFormat>
  <Paragraphs>144</Paragraphs>
  <Slides>63</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63</vt:i4>
      </vt:variant>
    </vt:vector>
  </HeadingPairs>
  <TitlesOfParts>
    <vt:vector size="68" baseType="lpstr">
      <vt:lpstr>Arial</vt:lpstr>
      <vt:lpstr>Calibri</vt:lpstr>
      <vt:lpstr>Calibri Light</vt:lpstr>
      <vt:lpstr>CCC Census 2021 theme</vt:lpstr>
      <vt:lpstr>Accessible template theme</vt:lpstr>
      <vt:lpstr>Census 2021: Labour Market Topic Summary Overview for Cambridgeshire and Peterborough Research Team, Business Intelligence 9th December 2022 Research.group@cambridgeshire.gov.uk</vt:lpstr>
      <vt:lpstr>Themes</vt:lpstr>
      <vt:lpstr>Definitions</vt:lpstr>
      <vt:lpstr>Census 2021 Headlines</vt:lpstr>
      <vt:lpstr>Index</vt:lpstr>
      <vt:lpstr>Cambridgeshire and Peterborough</vt:lpstr>
      <vt:lpstr>Hours Worked</vt:lpstr>
      <vt:lpstr>Industry</vt:lpstr>
      <vt:lpstr>Occupation</vt:lpstr>
      <vt:lpstr>Socio-economic Classification</vt:lpstr>
      <vt:lpstr>Unemployment history</vt:lpstr>
      <vt:lpstr>Economic activity status</vt:lpstr>
      <vt:lpstr>Economic Inactivity by Reason</vt:lpstr>
      <vt:lpstr>Cambridge</vt:lpstr>
      <vt:lpstr>Cambridge -Hours Worked</vt:lpstr>
      <vt:lpstr>Cambridge - Industry</vt:lpstr>
      <vt:lpstr>Cambridge - Occupation</vt:lpstr>
      <vt:lpstr>Cambridge –  Socio-economic Classification</vt:lpstr>
      <vt:lpstr>Cambridge - Unemployment history</vt:lpstr>
      <vt:lpstr>Cambridge – Economic activity status</vt:lpstr>
      <vt:lpstr>Cambridge – Economic inactivity by  reason</vt:lpstr>
      <vt:lpstr>East Cambridgeshire</vt:lpstr>
      <vt:lpstr>East Cambridgeshire -Hours Worked</vt:lpstr>
      <vt:lpstr>East Cambridgeshire -Industry</vt:lpstr>
      <vt:lpstr>East Cambridgeshire-Occupation</vt:lpstr>
      <vt:lpstr>East Cambridgeshire –Socio-economic Classification</vt:lpstr>
      <vt:lpstr>East Cambridgeshire -Unemployment history</vt:lpstr>
      <vt:lpstr>East Cambridgeshire -Economic activity status</vt:lpstr>
      <vt:lpstr>East Cambridgeshire – Economic inactivity by  reason</vt:lpstr>
      <vt:lpstr>Fenland</vt:lpstr>
      <vt:lpstr>Fenland - Hours Worked</vt:lpstr>
      <vt:lpstr> Fenland - Industry</vt:lpstr>
      <vt:lpstr>Fenland - Occupation</vt:lpstr>
      <vt:lpstr>Fenland -  Socio-economic  Classification</vt:lpstr>
      <vt:lpstr>Fenland -Unemployment history</vt:lpstr>
      <vt:lpstr>Fenland -Economic activity status</vt:lpstr>
      <vt:lpstr>Fenland -Economic inactivity by  reason</vt:lpstr>
      <vt:lpstr>Huntingdonshire</vt:lpstr>
      <vt:lpstr>Huntingdonshire - Hours Worked</vt:lpstr>
      <vt:lpstr>Huntingdonshire -Industry</vt:lpstr>
      <vt:lpstr>Huntingdonshire -Occupation</vt:lpstr>
      <vt:lpstr>Huntingdonshire -  Socio-economic Classification</vt:lpstr>
      <vt:lpstr>Huntingdonshire - Unemployment history</vt:lpstr>
      <vt:lpstr>Huntingdonshire -Economic activity status</vt:lpstr>
      <vt:lpstr>Huntingdonshire -Economic inactivity by  reason</vt:lpstr>
      <vt:lpstr>South Cambridgeshire</vt:lpstr>
      <vt:lpstr>South Cambridgeshire -Hours Worked</vt:lpstr>
      <vt:lpstr>South Cambridgeshire - Industry</vt:lpstr>
      <vt:lpstr>South Cambridgeshire -Occupation</vt:lpstr>
      <vt:lpstr>South Cambridgeshire – Socio-economic  Classification</vt:lpstr>
      <vt:lpstr>South Cambridgeshire -Unemployment history</vt:lpstr>
      <vt:lpstr>South Cambridgeshire -Economic activity status</vt:lpstr>
      <vt:lpstr>South Cambridgeshire -Economic inactivity by  reason</vt:lpstr>
      <vt:lpstr>Peterborough</vt:lpstr>
      <vt:lpstr>Peterborough – Hours Worked</vt:lpstr>
      <vt:lpstr>Peterborough –  Industry</vt:lpstr>
      <vt:lpstr>Peterborough -Occupation</vt:lpstr>
      <vt:lpstr>Peterborough –  Socio-economic  Classification</vt:lpstr>
      <vt:lpstr>Peterborough -Unemployment history</vt:lpstr>
      <vt:lpstr>Peterborough – Economic activity status</vt:lpstr>
      <vt:lpstr>Peterborough – Economic inactivity by  reason</vt:lpstr>
      <vt:lpstr>When is the next release of data by the ONS?</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Milham</dc:creator>
  <cp:lastModifiedBy>Dominic Milham</cp:lastModifiedBy>
  <cp:revision>7</cp:revision>
  <dcterms:created xsi:type="dcterms:W3CDTF">2022-12-08T07:59:02Z</dcterms:created>
  <dcterms:modified xsi:type="dcterms:W3CDTF">2023-02-24T15:08:54Z</dcterms:modified>
</cp:coreProperties>
</file>