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437" r:id="rId5"/>
    <p:sldId id="444" r:id="rId6"/>
    <p:sldId id="445" r:id="rId7"/>
    <p:sldId id="428" r:id="rId8"/>
    <p:sldId id="407" r:id="rId9"/>
    <p:sldId id="429" r:id="rId10"/>
    <p:sldId id="418" r:id="rId11"/>
    <p:sldId id="421" r:id="rId12"/>
    <p:sldId id="422" r:id="rId13"/>
    <p:sldId id="430" r:id="rId14"/>
    <p:sldId id="474" r:id="rId15"/>
    <p:sldId id="468" r:id="rId16"/>
    <p:sldId id="463" r:id="rId17"/>
    <p:sldId id="461" r:id="rId18"/>
    <p:sldId id="469" r:id="rId19"/>
    <p:sldId id="464" r:id="rId20"/>
    <p:sldId id="472" r:id="rId21"/>
    <p:sldId id="447" r:id="rId22"/>
    <p:sldId id="475" r:id="rId23"/>
    <p:sldId id="410" r:id="rId24"/>
    <p:sldId id="476" r:id="rId25"/>
    <p:sldId id="460" r:id="rId26"/>
    <p:sldId id="473" r:id="rId27"/>
    <p:sldId id="448" r:id="rId28"/>
    <p:sldId id="477" r:id="rId29"/>
    <p:sldId id="415" r:id="rId30"/>
    <p:sldId id="382" r:id="rId31"/>
    <p:sldId id="416" r:id="rId32"/>
    <p:sldId id="406" r:id="rId33"/>
    <p:sldId id="431" r:id="rId34"/>
    <p:sldId id="466" r:id="rId35"/>
    <p:sldId id="450" r:id="rId36"/>
    <p:sldId id="471" r:id="rId37"/>
    <p:sldId id="432" r:id="rId38"/>
    <p:sldId id="377" r:id="rId39"/>
    <p:sldId id="388" r:id="rId40"/>
    <p:sldId id="433" r:id="rId41"/>
    <p:sldId id="456" r:id="rId42"/>
    <p:sldId id="442" r:id="rId43"/>
    <p:sldId id="455" r:id="rId44"/>
    <p:sldId id="443" r:id="rId45"/>
    <p:sldId id="465" r:id="rId46"/>
    <p:sldId id="439" r:id="rId47"/>
    <p:sldId id="42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37713F-0FAB-78BD-B0CF-C4D0BA03A03F}" name="Rudolfs Millins" initials="RM" userId="S::Rudolfs.Millins@cambridgeshire.gov.uk::79b8c084-522b-430f-a337-03f0dccfdee6" providerId="AD"/>
  <p188:author id="{0AED1C8A-9137-31C9-C047-EDD1D359613D}" name="Dominic Milham" initials="DM" userId="S::Dominic.Milham@cambridgeshire.gov.uk::d852ccbe-f955-41c6-ba59-765581eb65a4" providerId="AD"/>
  <p188:author id="{FA48E8B1-B145-1D33-FCB4-338445089B4C}" name="Ellen Pollard" initials="EP" userId="S::Ellen.Pollard@cambridgeshire.gov.uk::1bb0be40-2395-4b16-8b02-ec28fb870a9e" providerId="AD"/>
  <p188:author id="{92B708F2-79CF-2A8D-839F-B85797ED49F8}" name="Sian Loveday" initials="SL" userId="S::sian.loveday@cambridgeshire.gov.uk::3c467ee9-6672-4447-be23-8e5882dd38cf" providerId="AD"/>
  <p188:author id="{0C1301F6-F582-FC1B-822B-BE1043A157FE}" name="Ellen Pollard" initials="EP" userId="S::ellen.pollard@cambridgeshire.gov.uk::1bb0be40-2395-4b16-8b02-ec28fb870a9e" providerId="AD"/>
  <p188:author id="{197393F7-CDF3-0087-C06B-57340D72DC4F}" name="Sian Loveday" initials="SL" userId="S::Sian.Loveday@cambridgeshire.gov.uk::3c467ee9-6672-4447-be23-8e5882dd3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an Loveday" initials="SL" lastIdx="68" clrIdx="0">
    <p:extLst>
      <p:ext uri="{19B8F6BF-5375-455C-9EA6-DF929625EA0E}">
        <p15:presenceInfo xmlns:p15="http://schemas.microsoft.com/office/powerpoint/2012/main" userId="S::Sian.Loveday@cambridgeshire.gov.uk::3c467ee9-6672-4447-be23-8e5882dd38cf" providerId="AD"/>
      </p:ext>
    </p:extLst>
  </p:cmAuthor>
  <p:cmAuthor id="2" name="Dominic Milham" initials="DM" lastIdx="6" clrIdx="1">
    <p:extLst>
      <p:ext uri="{19B8F6BF-5375-455C-9EA6-DF929625EA0E}">
        <p15:presenceInfo xmlns:p15="http://schemas.microsoft.com/office/powerpoint/2012/main" userId="S::Dominic.Milham@cambridgeshire.gov.uk::d852ccbe-f955-41c6-ba59-765581eb65a4" providerId="AD"/>
      </p:ext>
    </p:extLst>
  </p:cmAuthor>
  <p:cmAuthor id="3" name="Ellen Pollard" initials="EP" lastIdx="16" clrIdx="2">
    <p:extLst>
      <p:ext uri="{19B8F6BF-5375-455C-9EA6-DF929625EA0E}">
        <p15:presenceInfo xmlns:p15="http://schemas.microsoft.com/office/powerpoint/2012/main" userId="S::Ellen.Pollard@cambridgeshire.gov.uk::1bb0be40-2395-4b16-8b02-ec28fb870a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45537F"/>
    <a:srgbClr val="56689F"/>
    <a:srgbClr val="F5DD90"/>
    <a:srgbClr val="000000"/>
    <a:srgbClr val="B2D69A"/>
    <a:srgbClr val="F76C5E"/>
    <a:srgbClr val="E9AFD2"/>
    <a:srgbClr val="92DDD6"/>
    <a:srgbClr val="F68E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49" autoAdjust="0"/>
  </p:normalViewPr>
  <p:slideViewPr>
    <p:cSldViewPr snapToGrid="0">
      <p:cViewPr varScale="1">
        <p:scale>
          <a:sx n="60" d="100"/>
          <a:sy n="60" d="100"/>
        </p:scale>
        <p:origin x="11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CAB45-2DAA-410D-87A9-FA44B97E7CA9}" type="datetimeFigureOut">
              <a:rPr lang="en-GB" smtClean="0"/>
              <a:t>20/01/2023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2205D-5FA4-42AE-8470-588BCE34BAB7}" type="slidenum">
              <a:rPr lang="en-GB" smtClean="0"/>
              <a:t>‹#›</a:t>
            </a:fld>
            <a:endParaRPr lang="en-GB"/>
          </a:p>
        </p:txBody>
      </p:sp>
    </p:spTree>
    <p:extLst>
      <p:ext uri="{BB962C8B-B14F-4D97-AF65-F5344CB8AC3E}">
        <p14:creationId xmlns:p14="http://schemas.microsoft.com/office/powerpoint/2010/main" val="176330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a:t>
            </a:fld>
            <a:endParaRPr lang="en-GB"/>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10</a:t>
            </a:fld>
            <a:endParaRPr lang="en-GB"/>
          </a:p>
        </p:txBody>
      </p:sp>
    </p:spTree>
    <p:extLst>
      <p:ext uri="{BB962C8B-B14F-4D97-AF65-F5344CB8AC3E}">
        <p14:creationId xmlns:p14="http://schemas.microsoft.com/office/powerpoint/2010/main" val="396724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171450" indent="-171450">
              <a:buFontTx/>
              <a:buChar char="-"/>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Motor vehicles dominate in all years. Active travel has decreased to 21% of total counts in June 2022.</a:t>
            </a:r>
          </a:p>
          <a:p>
            <a:pPr marL="171450" indent="-171450">
              <a:buFontTx/>
              <a:buChar char="-"/>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Cars make up more than 60% of total traffic counts </a:t>
            </a:r>
            <a:r>
              <a:rPr lang="en-GB" dirty="0">
                <a:solidFill>
                  <a:prstClr val="black"/>
                </a:solidFill>
                <a:latin typeface="Calibri" panose="020F0502020204030204"/>
              </a:rPr>
              <a:t>passing the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Vivacity sensors in every year suggesting the car is the dominant form of transport on these roads.</a:t>
            </a:r>
            <a:endParaRPr lang="en-GB"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Whilst transport volumes have decreased during the pandemic, the modal split of transport methods has remained similar throughout.</a:t>
            </a:r>
            <a:b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4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171450" indent="-171450">
              <a:buFontTx/>
              <a:buChar char="-"/>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Motor vehicles dominate in all quarters. Active travel has decreased 2022 to 21% of total counts in Q2 2022.</a:t>
            </a:r>
          </a:p>
          <a:p>
            <a:pPr marL="171450" indent="-171450">
              <a:buFontTx/>
              <a:buChar char="-"/>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Cars make up more than 60% of total traffic counts </a:t>
            </a:r>
            <a:r>
              <a:rPr lang="en-GB" dirty="0">
                <a:solidFill>
                  <a:prstClr val="black"/>
                </a:solidFill>
                <a:latin typeface="Calibri" panose="020F0502020204030204"/>
              </a:rPr>
              <a:t>passing the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Vivacity sensors in every year suggesting the car is the dominant form of transport on these roads.</a:t>
            </a:r>
            <a:endParaRPr lang="en-GB"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Whilst transport volumes have decreased during the pandemic, the modal split of transport methods has remained similar throughout.</a:t>
            </a:r>
            <a:b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358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Cars are the largest category at all sites in all years.</a:t>
            </a:r>
            <a:endParaRPr lang="en-GB" sz="12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Whilst absolute volumes decreased during the pandemic, the impact on modal split at sites has not been significant at most locations. Exceptions to this are: Mill Road (East and West), Histon Road (North) and Tenison Road which saw significant decreases in the proportion of cars travelling on the roads in comparison to other modes of transport.</a:t>
            </a:r>
            <a:endParaRPr lang="en-GB" sz="12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8 of the 13 sites have active travel proportions of 20% or higher in June 2022. The proportion of motor vehicles to active travel has changed little since June 2019 at most sites.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 the high proportion of pedestrians recorded at Histon Road (North) in March 2021 appears to be due to construction workers. The Histon Road scheme site compound was near to the sensor and any workers nearby may have been picked up repeatedly.</a:t>
            </a:r>
            <a:br>
              <a:rPr lang="en-GB" sz="1200" b="1" i="0" u="none" strike="noStrike" kern="1200" cap="none" spc="0" normalizeH="0" baseline="0" noProof="0" dirty="0">
                <a:ln>
                  <a:noFill/>
                </a:ln>
                <a:effectLst/>
                <a:uLnTx/>
                <a:uFillTx/>
                <a:latin typeface="Calibri" panose="020F0502020204030204"/>
                <a:cs typeface="Calibri"/>
              </a:rPr>
            </a:b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28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Cars are the largest category at all sites in all years.</a:t>
            </a:r>
            <a:endParaRPr lang="en-GB" sz="12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Whilst absolute volumes decreased during the pandemic, the impact on modal split at sites has not been significant at most locations. Exceptions to this are: Mill Road (East and West), Histon Road (North) and Tenison Road which saw significant decreases in the proportion of cars travelling on the roads in comparison to other modes of transport.</a:t>
            </a:r>
            <a:endParaRPr lang="en-GB" sz="12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8 of the 13 sites have active travel proportions of 20% or higher in Q2 2022. The proportion of motor vehicles to active travel has changed little since Q2 2019 at most sites.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 the high proportion of pedestrians recorded at Histon Road (North) in March 2021 appears to be due to construction workers. The Histon Road scheme site compound was near to the sensor and any workers nearby may have been picked up repeatedly.</a:t>
            </a:r>
            <a:br>
              <a:rPr lang="en-GB" sz="1200" b="1" i="0" u="none" strike="noStrike" kern="1200" cap="none" spc="0" normalizeH="0" baseline="0" noProof="0" dirty="0">
                <a:ln>
                  <a:noFill/>
                </a:ln>
                <a:effectLst/>
                <a:uLnTx/>
                <a:uFillTx/>
                <a:latin typeface="Calibri" panose="020F0502020204030204"/>
                <a:cs typeface="Calibri"/>
              </a:rPr>
            </a:b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12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Most modes of transport are showing a decrease from June 2019 levels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Coldham’s Lane and Tenison Road have seen minor overall increases in actives modes of travel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OGVs, Buses and Pedestrians show the largest average decreases with % differences at some sites as low as -65% compared to June 2019.</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Cambridge Vivacity sensors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53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Most modes of transport are showing a decrease from Q2 2019 levels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Coldham’s Lane and Mill Road (West) have seen a significant increase of cyclists (~30% compared to 2019 levels)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OGVs, Buses and Pedestrians show the largest average decreases with % differences at some sites as low as -67% compared to Q2 2019.</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Cambridge Vivacity sensors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83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18</a:t>
            </a:fld>
            <a:endParaRPr lang="en-GB"/>
          </a:p>
        </p:txBody>
      </p:sp>
    </p:spTree>
    <p:extLst>
      <p:ext uri="{BB962C8B-B14F-4D97-AF65-F5344CB8AC3E}">
        <p14:creationId xmlns:p14="http://schemas.microsoft.com/office/powerpoint/2010/main" val="26642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Very small decreases in motorised vehicles in Cambridge since May 2022 (-2% Mon-Sun).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Slight increases in motorised vehicles since June 2021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a:rPr>
              <a:t>Cambridge flows still below June 2019 ‘pre-COVID’ levels, particularly at weekdays.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Cambridge Vivacity sensors</a:t>
            </a:r>
          </a:p>
          <a:p>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252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Very small increase in motorised vehicles in Cambridge since Q1 2022 (+2% Mon-Sun).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10% increase in motor vehicles from Q2 2021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a:rPr>
              <a:t>Cambridge flows still slightly below Q2 2019 ‘pre-COVID’ levels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Cambridge Vivacity sensors</a:t>
            </a:r>
          </a:p>
          <a:p>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65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2</a:t>
            </a:fld>
            <a:endParaRPr lang="en-GB"/>
          </a:p>
        </p:txBody>
      </p:sp>
    </p:spTree>
    <p:extLst>
      <p:ext uri="{BB962C8B-B14F-4D97-AF65-F5344CB8AC3E}">
        <p14:creationId xmlns:p14="http://schemas.microsoft.com/office/powerpoint/2010/main" val="3176740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Weekdays in June 2022: current flows are nearing the levels seen pre-COVID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Weekends in June </a:t>
            </a:r>
            <a:r>
              <a:rPr lang="en-GB" sz="1200" b="0" dirty="0">
                <a:solidFill>
                  <a:prstClr val="black"/>
                </a:solidFill>
                <a:latin typeface="Calibri" panose="020F0502020204030204"/>
              </a:rPr>
              <a:t>2022: most hours have returned almost to pre-COVID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Cambridge Vivacity sensors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16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Weekdays in Q2 2022: current flows are nearing the levels seen pre-COVID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Weekends in Q2 </a:t>
            </a:r>
            <a:r>
              <a:rPr lang="en-GB" sz="1200" b="0" dirty="0">
                <a:solidFill>
                  <a:prstClr val="black"/>
                </a:solidFill>
                <a:latin typeface="Calibri" panose="020F0502020204030204"/>
              </a:rPr>
              <a:t>2022: many hours have returned to at/near pre-COVID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Cambridge Vivacity sensors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180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24</a:t>
            </a:fld>
            <a:endParaRPr lang="en-GB"/>
          </a:p>
        </p:txBody>
      </p:sp>
    </p:spTree>
    <p:extLst>
      <p:ext uri="{BB962C8B-B14F-4D97-AF65-F5344CB8AC3E}">
        <p14:creationId xmlns:p14="http://schemas.microsoft.com/office/powerpoint/2010/main" val="4171495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Long term trends: Expected seasonal variation can be seen in the data, with peaks during the summer months and decreases in the winter. </a:t>
            </a:r>
          </a:p>
          <a:p>
            <a:r>
              <a:rPr lang="en-GB" dirty="0"/>
              <a:t>Cycling trends have picked up significantly since the start of 2022, though weekday trends still remain well below 2019 volumes, possibly the result of continued hybrid working for some.</a:t>
            </a:r>
          </a:p>
          <a:p>
            <a:r>
              <a:rPr lang="en-GB" dirty="0"/>
              <a:t>Cycling trends show a significant increase from June 2020 and Q2 of 2022</a:t>
            </a:r>
          </a:p>
          <a:p>
            <a:endParaRPr kumimoji="0" lang="en-GB" sz="1200" b="1"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a:t>
            </a:r>
            <a:r>
              <a:rPr kumimoji="0" lang="en-GB" sz="1200" b="0" i="1" u="none" strike="noStrike" kern="1200" cap="none" spc="0" normalizeH="0" baseline="0" noProof="0" dirty="0">
                <a:ln>
                  <a:noFill/>
                </a:ln>
                <a:solidFill>
                  <a:prstClr val="black"/>
                </a:solidFill>
                <a:effectLst/>
                <a:uLnTx/>
                <a:uFillTx/>
                <a:latin typeface="+mn-lt"/>
                <a:ea typeface="+mn-ea"/>
                <a:cs typeface="+mn-cs"/>
              </a:rPr>
              <a:t> 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849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Pedestrian trends remain well below the 2019 pre-pandemic level, particularly on weekdays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Significant increases in Q2 2022 compared to the previous quarter – likely attributable to more favourable weather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a:p>
            <a:pPr marL="0" marR="0" lvl="0" indent="0" algn="l" defTabSz="914400">
              <a:lnSpc>
                <a:spcPct val="100000"/>
              </a:lnSpc>
              <a:spcBef>
                <a:spcPts val="0"/>
              </a:spcBef>
              <a:spcAft>
                <a:spcPts val="0"/>
              </a:spcAft>
              <a:buClrTx/>
              <a:buSzTx/>
              <a:buFontTx/>
              <a:buNone/>
              <a:tabLst/>
              <a:defRPr/>
            </a:pPr>
            <a:endParaRPr lang="en-GB" sz="1200" i="1"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747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1" u="none" strike="noStrike" dirty="0">
                <a:solidFill>
                  <a:srgbClr val="000000"/>
                </a:solidFill>
                <a:effectLst/>
                <a:latin typeface="Calibri" panose="020F0502020204030204" pitchFamily="34" charset="0"/>
              </a:rPr>
              <a:t>Commentary:</a:t>
            </a:r>
            <a:r>
              <a:rPr lang="en-US" sz="1800"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Central Cambridge footfall exceeding Q2 2019 and Q2 2020 volumes both at overall and across weekdays and weekends</a:t>
            </a:r>
          </a:p>
          <a:p>
            <a:pPr algn="l" rtl="0" fontAlgn="base">
              <a:buFont typeface="Arial" panose="020B0604020202020204" pitchFamily="34" charset="0"/>
              <a:buChar char="•"/>
            </a:pPr>
            <a:endParaRPr lang="en-GB"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1800" b="1" i="0" u="none" strike="noStrike" dirty="0">
                <a:solidFill>
                  <a:srgbClr val="000000"/>
                </a:solidFill>
                <a:effectLst/>
                <a:latin typeface="Calibri" panose="020F0502020204030204" pitchFamily="34" charset="0"/>
              </a:rPr>
              <a:t>Source: </a:t>
            </a:r>
            <a:r>
              <a:rPr lang="en-GB" sz="1800" b="0" i="0" u="none" strike="noStrike" dirty="0">
                <a:solidFill>
                  <a:srgbClr val="000000"/>
                </a:solidFill>
                <a:effectLst/>
                <a:latin typeface="Calibri" panose="020F0502020204030204" pitchFamily="34" charset="0"/>
              </a:rPr>
              <a:t>Cambridge BID footfall data</a:t>
            </a:r>
            <a:r>
              <a:rPr lang="en-GB" sz="1800" b="0" i="0" dirty="0">
                <a:solidFill>
                  <a:srgbClr val="444444"/>
                </a:solidFill>
                <a:effectLst/>
                <a:latin typeface="Calibri" panose="020F0502020204030204" pitchFamily="34" charset="0"/>
              </a:rPr>
              <a:t>​</a:t>
            </a:r>
          </a:p>
          <a:p>
            <a:pPr algn="l" rtl="0" fontAlgn="base"/>
            <a:r>
              <a:rPr lang="en-GB" sz="1800" b="0" i="1" u="none" strike="noStrike" dirty="0">
                <a:solidFill>
                  <a:srgbClr val="000000"/>
                </a:solidFill>
                <a:effectLst/>
                <a:latin typeface="Calibri" panose="020F0502020204030204" pitchFamily="34" charset="0"/>
              </a:rPr>
              <a:t>*Q2 2019 and Q2 2020 data includes all locations except for King’s Parade. The King’s Parade sensor was recalibrated in 2021 and therefore counts are no longer comparable.</a:t>
            </a:r>
            <a:r>
              <a:rPr lang="en-US" sz="18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415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Calibri" panose="020F0502020204030204" pitchFamily="34" charset="0"/>
              </a:rPr>
              <a:t>Commentary: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a:cs typeface="Calibri"/>
              </a:rPr>
              <a:t>Q1 2020 has been used as a Pre-Covid comparison as there is no data for Q2 2019 for One Station Square. The last weeks of March 2020 (14</a:t>
            </a:r>
            <a:r>
              <a:rPr lang="en-GB" sz="1800" b="0" i="0" u="none" strike="noStrike" baseline="30000" dirty="0">
                <a:solidFill>
                  <a:srgbClr val="000000"/>
                </a:solidFill>
                <a:effectLst/>
                <a:latin typeface="Calibri"/>
                <a:cs typeface="Calibri"/>
              </a:rPr>
              <a:t>th</a:t>
            </a:r>
            <a:r>
              <a:rPr lang="en-GB" sz="1800" b="0" i="0" u="none" strike="noStrike" dirty="0">
                <a:solidFill>
                  <a:srgbClr val="000000"/>
                </a:solidFill>
                <a:effectLst/>
                <a:latin typeface="Calibri"/>
                <a:cs typeface="Calibri"/>
              </a:rPr>
              <a:t> -31</a:t>
            </a:r>
            <a:r>
              <a:rPr lang="en-GB" sz="1800" b="0" i="0" u="none" strike="noStrike" baseline="30000" dirty="0">
                <a:solidFill>
                  <a:srgbClr val="000000"/>
                </a:solidFill>
                <a:effectLst/>
                <a:latin typeface="Calibri"/>
                <a:cs typeface="Calibri"/>
              </a:rPr>
              <a:t>st</a:t>
            </a:r>
            <a:r>
              <a:rPr lang="en-GB" sz="1800" b="0" i="0" u="none" strike="noStrike" dirty="0">
                <a:solidFill>
                  <a:srgbClr val="000000"/>
                </a:solidFill>
                <a:effectLst/>
                <a:latin typeface="Calibri"/>
                <a:cs typeface="Calibri"/>
              </a:rPr>
              <a:t>) have been excluded from Q1 2020 owing to the increasing impact of Covid-19</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800" b="0" i="0" u="none" strike="noStrike" dirty="0">
              <a:solidFill>
                <a:srgbClr val="000000"/>
              </a:solidFill>
              <a:effectLst/>
              <a:latin typeface="Calibri"/>
              <a:cs typeface="Calibri"/>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One Station square footfall exceeding Q2 2020 volumes but below Q1 2020 volumes apart from at the weekends</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Calibri" panose="020F0502020204030204" pitchFamily="34" charset="0"/>
              </a:rPr>
              <a:t>Source: </a:t>
            </a:r>
            <a:r>
              <a:rPr lang="en-GB" sz="1800" b="0" i="0" u="none" strike="noStrike" dirty="0">
                <a:solidFill>
                  <a:srgbClr val="000000"/>
                </a:solidFill>
                <a:effectLst/>
                <a:latin typeface="Calibri" panose="020F0502020204030204" pitchFamily="34" charset="0"/>
              </a:rPr>
              <a:t>Cambridge BID footfall data</a:t>
            </a:r>
            <a:r>
              <a:rPr lang="en-GB" sz="1800" b="0" i="0" dirty="0">
                <a:solidFill>
                  <a:srgbClr val="444444"/>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sz="1800" b="0" i="1" u="none" strike="noStrike" dirty="0">
                <a:solidFill>
                  <a:srgbClr val="000000"/>
                </a:solidFill>
                <a:effectLst/>
                <a:latin typeface="Calibri" panose="020F0502020204030204" pitchFamily="34" charset="0"/>
              </a:rPr>
              <a:t>*The One Station Square sensor was fitted in December 2019</a:t>
            </a:r>
            <a:r>
              <a:rPr lang="en-US" sz="1800" b="0" i="0" dirty="0">
                <a:solidFill>
                  <a:srgbClr val="444444"/>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1" dirty="0">
                <a:solidFill>
                  <a:srgbClr val="444444"/>
                </a:solidFill>
                <a:effectLst/>
                <a:latin typeface="Calibri" panose="020F0502020204030204" pitchFamily="34" charset="0"/>
              </a:rPr>
              <a:t>*Data may be impacted by strike action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1" u="none" strike="noStrike" dirty="0">
                <a:solidFill>
                  <a:srgbClr val="444444"/>
                </a:solidFill>
                <a:effectLst/>
                <a:latin typeface="Calibri" panose="020F0502020204030204" pitchFamily="34" charset="0"/>
                <a:cs typeface="Calibri"/>
              </a:rPr>
              <a:t>*</a:t>
            </a:r>
            <a:r>
              <a:rPr lang="en-GB" sz="1800" b="0" i="1" u="none" strike="noStrike" dirty="0">
                <a:solidFill>
                  <a:srgbClr val="000000"/>
                </a:solidFill>
                <a:effectLst/>
                <a:latin typeface="Calibri"/>
                <a:cs typeface="Calibri"/>
              </a:rPr>
              <a:t>Note that the substantial increase between 2020 and 2022 figures will be explained by lockdown restrictions in May 2020.</a:t>
            </a:r>
            <a:endParaRPr lang="en-US" sz="1800" b="0" i="1" dirty="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808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1" u="none" strike="noStrike" dirty="0">
                <a:solidFill>
                  <a:srgbClr val="000000"/>
                </a:solidFill>
                <a:effectLst/>
                <a:latin typeface="Calibri"/>
                <a:cs typeface="Calibri"/>
              </a:rPr>
              <a:t>Commentary:</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a:cs typeface="Calibri"/>
              </a:rPr>
              <a:t>Q1 2020 has been used as a Pre-Covid comparison as there is no data for Q2 2019. The last weeks of March 2020 (14</a:t>
            </a:r>
            <a:r>
              <a:rPr lang="en-GB" sz="1800" b="0" i="0" u="none" strike="noStrike" baseline="30000" dirty="0">
                <a:solidFill>
                  <a:srgbClr val="000000"/>
                </a:solidFill>
                <a:effectLst/>
                <a:latin typeface="Calibri"/>
                <a:cs typeface="Calibri"/>
              </a:rPr>
              <a:t>th</a:t>
            </a:r>
            <a:r>
              <a:rPr lang="en-GB" sz="1800" b="0" i="0" u="none" strike="noStrike" dirty="0">
                <a:solidFill>
                  <a:srgbClr val="000000"/>
                </a:solidFill>
                <a:effectLst/>
                <a:latin typeface="Calibri"/>
                <a:cs typeface="Calibri"/>
              </a:rPr>
              <a:t> -31</a:t>
            </a:r>
            <a:r>
              <a:rPr lang="en-GB" sz="1800" b="0" i="0" u="none" strike="noStrike" baseline="30000" dirty="0">
                <a:solidFill>
                  <a:srgbClr val="000000"/>
                </a:solidFill>
                <a:effectLst/>
                <a:latin typeface="Calibri"/>
                <a:cs typeface="Calibri"/>
              </a:rPr>
              <a:t>st</a:t>
            </a:r>
            <a:r>
              <a:rPr lang="en-GB" sz="1800" b="0" i="0" u="none" strike="noStrike" dirty="0">
                <a:solidFill>
                  <a:srgbClr val="000000"/>
                </a:solidFill>
                <a:effectLst/>
                <a:latin typeface="Calibri"/>
                <a:cs typeface="Calibri"/>
              </a:rPr>
              <a:t>) have been excluded from Q1 2020 owing to the increasing impact of Covid-19.</a:t>
            </a:r>
          </a:p>
          <a:p>
            <a:pPr algn="l" rtl="0" fontAlgn="base">
              <a:buFont typeface="Arial" panose="020B0604020202020204" pitchFamily="34" charset="0"/>
              <a:buChar char="•"/>
            </a:pPr>
            <a:r>
              <a:rPr lang="en-GB" sz="1800" b="0" i="0" u="none" strike="noStrike" dirty="0">
                <a:solidFill>
                  <a:srgbClr val="000000"/>
                </a:solidFill>
                <a:effectLst/>
                <a:latin typeface="Calibri"/>
                <a:cs typeface="Calibri"/>
              </a:rPr>
              <a:t>Note that the substantial increase between 2020 and 2022 figures will be explained by lockdown restrictions in March – June 2020.</a:t>
            </a:r>
            <a:endParaRPr lang="en-US" sz="1800" b="0" i="0" dirty="0">
              <a:solidFill>
                <a:srgbClr val="444444"/>
              </a:solidFill>
              <a:effectLst/>
              <a:latin typeface="Calibri"/>
              <a:cs typeface="Calibri"/>
            </a:endParaRPr>
          </a:p>
          <a:p>
            <a:pPr algn="l" rtl="0" fontAlgn="base">
              <a:buFont typeface="Arial" panose="020B0604020202020204" pitchFamily="34" charset="0"/>
              <a:buChar char="•"/>
            </a:pPr>
            <a:r>
              <a:rPr lang="en-US" sz="1800" b="0" i="0" dirty="0">
                <a:solidFill>
                  <a:srgbClr val="444444"/>
                </a:solidFill>
                <a:effectLst/>
                <a:latin typeface="Calibri"/>
                <a:cs typeface="Calibri"/>
              </a:rPr>
              <a:t>For weekdays, Thursdays in Q2 2022 are closest to pre-pandemic Q1 2020 levels (-9%).</a:t>
            </a:r>
          </a:p>
          <a:p>
            <a:pPr fontAlgn="base">
              <a:buFont typeface="Arial" panose="020B0604020202020204" pitchFamily="34" charset="0"/>
              <a:buChar char="•"/>
            </a:pPr>
            <a:r>
              <a:rPr lang="en-US" sz="1800" b="0" i="0" dirty="0">
                <a:solidFill>
                  <a:srgbClr val="444444"/>
                </a:solidFill>
                <a:effectLst/>
                <a:latin typeface="Calibri"/>
                <a:cs typeface="Calibri"/>
              </a:rPr>
              <a:t>Saturdays and Sundays in Q2 2022 exceed pre-pandemic Q1 2020 (+14% and +10% respectively).</a:t>
            </a:r>
          </a:p>
          <a:p>
            <a:pPr fontAlgn="base">
              <a:buFont typeface="Arial" panose="020B0604020202020204" pitchFamily="34" charset="0"/>
              <a:buChar char="•"/>
            </a:pPr>
            <a:r>
              <a:rPr lang="en-US" sz="1800" b="0" i="0" dirty="0">
                <a:solidFill>
                  <a:srgbClr val="444444"/>
                </a:solidFill>
                <a:effectLst/>
                <a:latin typeface="Calibri"/>
                <a:cs typeface="Calibri"/>
              </a:rPr>
              <a:t>Weekend increases on pre-COVID are likely in part driven by the fact that people are more likely be out and about more in the warmer Q2 months than they would in the colder Q1 months at the weekends due to better weather, Easter holidays etc.</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GB" sz="1800" b="1" i="1" u="none" strike="noStrike" dirty="0">
                <a:solidFill>
                  <a:srgbClr val="000000"/>
                </a:solidFill>
                <a:effectLst/>
                <a:latin typeface="Calibri"/>
                <a:cs typeface="Calibri"/>
              </a:rPr>
              <a:t>Source: </a:t>
            </a:r>
            <a:r>
              <a:rPr lang="en-GB" sz="1800" b="0" i="1" u="none" strike="noStrike" dirty="0">
                <a:solidFill>
                  <a:srgbClr val="000000"/>
                </a:solidFill>
                <a:effectLst/>
                <a:latin typeface="Calibri"/>
                <a:cs typeface="Calibri"/>
              </a:rPr>
              <a:t>Cambridge BID footfall data</a:t>
            </a:r>
            <a:r>
              <a:rPr lang="en-US" sz="1800" b="0" i="0" dirty="0">
                <a:solidFill>
                  <a:srgbClr val="444444"/>
                </a:solidFill>
                <a:effectLst/>
                <a:latin typeface="Calibri"/>
                <a:cs typeface="Calibri"/>
              </a:rPr>
              <a:t>​</a:t>
            </a:r>
          </a:p>
          <a:p>
            <a:pPr algn="l" rtl="0" fontAlgn="base"/>
            <a:r>
              <a:rPr lang="en-GB" sz="1200" b="0" i="1" u="none" strike="noStrike" dirty="0">
                <a:solidFill>
                  <a:srgbClr val="000000"/>
                </a:solidFill>
                <a:effectLst/>
                <a:latin typeface="Calibri" panose="020F0502020204030204" pitchFamily="34" charset="0"/>
              </a:rPr>
              <a:t>*The One Station Square sensor was fitted in December 2019</a:t>
            </a:r>
            <a:r>
              <a:rPr lang="en-US" sz="1200" b="0" i="0" dirty="0">
                <a:solidFill>
                  <a:srgbClr val="444444"/>
                </a:solidFill>
                <a:effectLst/>
                <a:latin typeface="Calibri" panose="020F0502020204030204" pitchFamily="34" charset="0"/>
              </a:rPr>
              <a:t>​</a:t>
            </a:r>
          </a:p>
          <a:p>
            <a:pPr algn="l" rtl="0" fontAlgn="base"/>
            <a:r>
              <a:rPr lang="en-US" sz="1200" b="0" i="1" dirty="0">
                <a:solidFill>
                  <a:srgbClr val="444444"/>
                </a:solidFill>
                <a:effectLst/>
                <a:latin typeface="Calibri" panose="020F0502020204030204" pitchFamily="34" charset="0"/>
              </a:rPr>
              <a:t>*Data may be impacted by strike action</a:t>
            </a:r>
          </a:p>
        </p:txBody>
      </p:sp>
      <p:sp>
        <p:nvSpPr>
          <p:cNvPr id="4" name="Slide Number Placeholder 3"/>
          <p:cNvSpPr>
            <a:spLocks noGrp="1"/>
          </p:cNvSpPr>
          <p:nvPr>
            <p:ph type="sldNum" sz="quarter" idx="5"/>
          </p:nvPr>
        </p:nvSpPr>
        <p:spPr/>
        <p:txBody>
          <a:bodyPr/>
          <a:lstStyle/>
          <a:p>
            <a:fld id="{1F29BFED-29D6-4DAE-9693-E577AD6C3CA5}" type="slidenum">
              <a:rPr lang="en-GB" smtClean="0"/>
              <a:t>29</a:t>
            </a:fld>
            <a:endParaRPr lang="en-GB"/>
          </a:p>
        </p:txBody>
      </p:sp>
    </p:spTree>
    <p:extLst>
      <p:ext uri="{BB962C8B-B14F-4D97-AF65-F5344CB8AC3E}">
        <p14:creationId xmlns:p14="http://schemas.microsoft.com/office/powerpoint/2010/main" val="3317777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30</a:t>
            </a:fld>
            <a:endParaRPr lang="en-GB"/>
          </a:p>
        </p:txBody>
      </p:sp>
    </p:spTree>
    <p:extLst>
      <p:ext uri="{BB962C8B-B14F-4D97-AF65-F5344CB8AC3E}">
        <p14:creationId xmlns:p14="http://schemas.microsoft.com/office/powerpoint/2010/main" val="2240456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cap="none" spc="0" normalizeH="0" baseline="0" noProof="0" dirty="0">
                <a:ln>
                  <a:noFill/>
                </a:ln>
                <a:solidFill>
                  <a:prstClr val="black"/>
                </a:solidFill>
                <a:effectLst/>
                <a:uLnTx/>
                <a:uFillTx/>
                <a:latin typeface="Calibri" panose="020F0502020204030204"/>
                <a:cs typeface="Calibri"/>
              </a:rPr>
              <a:t>Q2 2022 parking is overall slightly above Q2 2021 (+8%) but still below pre-pandemic Q2 2019 (-16%)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cap="none" spc="0" normalizeH="0" baseline="0" noProof="0" dirty="0">
                <a:ln>
                  <a:noFill/>
                </a:ln>
                <a:solidFill>
                  <a:prstClr val="black"/>
                </a:solidFill>
                <a:effectLst/>
                <a:uLnTx/>
                <a:uFillTx/>
                <a:latin typeface="Calibri" panose="020F0502020204030204"/>
                <a:cs typeface="Calibri"/>
              </a:rPr>
              <a:t>June 2022 parking is slightly below June 2021 (-8%) and remains well below pre-pandemic (2019) level (-20%).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b="0" dirty="0"/>
              <a:t>Cambridge Car Parking data (Cambridge City Council)</a:t>
            </a:r>
            <a:endParaRPr lang="en-GB" b="1" dirty="0"/>
          </a:p>
        </p:txBody>
      </p:sp>
      <p:sp>
        <p:nvSpPr>
          <p:cNvPr id="4" name="Slide Number Placeholder 3"/>
          <p:cNvSpPr>
            <a:spLocks noGrp="1"/>
          </p:cNvSpPr>
          <p:nvPr>
            <p:ph type="sldNum" sz="quarter" idx="5"/>
          </p:nvPr>
        </p:nvSpPr>
        <p:spPr/>
        <p:txBody>
          <a:bodyPr/>
          <a:lstStyle/>
          <a:p>
            <a:fld id="{1F29BFED-29D6-4DAE-9693-E577AD6C3CA5}" type="slidenum">
              <a:rPr lang="en-GB" smtClean="0"/>
              <a:t>31</a:t>
            </a:fld>
            <a:endParaRPr lang="en-GB"/>
          </a:p>
        </p:txBody>
      </p:sp>
    </p:spTree>
    <p:extLst>
      <p:ext uri="{BB962C8B-B14F-4D97-AF65-F5344CB8AC3E}">
        <p14:creationId xmlns:p14="http://schemas.microsoft.com/office/powerpoint/2010/main" val="86057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a:t>
            </a:fld>
            <a:endParaRPr lang="en-GB"/>
          </a:p>
        </p:txBody>
      </p:sp>
    </p:spTree>
    <p:extLst>
      <p:ext uri="{BB962C8B-B14F-4D97-AF65-F5344CB8AC3E}">
        <p14:creationId xmlns:p14="http://schemas.microsoft.com/office/powerpoint/2010/main" val="2051285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171450" indent="-171450">
              <a:buFontTx/>
              <a:buChar char="-"/>
            </a:pPr>
            <a:r>
              <a:rPr lang="en-GB" dirty="0"/>
              <a:t>Shorter stays of &lt; 1 hour more prominent in May 2020 compared to May 2019 (pre-COVID)</a:t>
            </a:r>
          </a:p>
          <a:p>
            <a:pPr marL="171450" indent="-171450">
              <a:buFontTx/>
              <a:buChar char="-"/>
            </a:pPr>
            <a:r>
              <a:rPr lang="en-GB" dirty="0"/>
              <a:t>May 2021 sees a return of longer car park stays</a:t>
            </a:r>
          </a:p>
          <a:p>
            <a:pPr marL="171450" indent="-171450">
              <a:buFontTx/>
              <a:buChar char="-"/>
            </a:pPr>
            <a:r>
              <a:rPr lang="en-GB" dirty="0"/>
              <a:t>May 2022 length of stay profile now almost mirrors the pre-COVID profile. The majority of car park visits in the centre of Cambridge are less than 3 hours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b="0" i="1" dirty="0"/>
              <a:t>Cambridge Car Parking data (Cambridge City Council)</a:t>
            </a:r>
          </a:p>
        </p:txBody>
      </p:sp>
      <p:sp>
        <p:nvSpPr>
          <p:cNvPr id="4" name="Slide Number Placeholder 3"/>
          <p:cNvSpPr>
            <a:spLocks noGrp="1"/>
          </p:cNvSpPr>
          <p:nvPr>
            <p:ph type="sldNum" sz="quarter" idx="5"/>
          </p:nvPr>
        </p:nvSpPr>
        <p:spPr/>
        <p:txBody>
          <a:bodyPr/>
          <a:lstStyle/>
          <a:p>
            <a:fld id="{1F29BFED-29D6-4DAE-9693-E577AD6C3CA5}" type="slidenum">
              <a:rPr lang="en-GB" smtClean="0"/>
              <a:t>32</a:t>
            </a:fld>
            <a:endParaRPr lang="en-GB"/>
          </a:p>
        </p:txBody>
      </p:sp>
    </p:spTree>
    <p:extLst>
      <p:ext uri="{BB962C8B-B14F-4D97-AF65-F5344CB8AC3E}">
        <p14:creationId xmlns:p14="http://schemas.microsoft.com/office/powerpoint/2010/main" val="1455968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Shorter stays of &lt; 1 hour more prominent in Q2 2020 compared to Q2 2019 (pre-COVID)</a:t>
            </a:r>
          </a:p>
          <a:p>
            <a:pPr marL="171450" indent="-171450">
              <a:buFontTx/>
              <a:buChar char="-"/>
            </a:pPr>
            <a:r>
              <a:rPr lang="en-GB" dirty="0"/>
              <a:t>Q2 2021 sees a return of longer car park stays</a:t>
            </a:r>
          </a:p>
          <a:p>
            <a:pPr marL="171450" indent="-171450">
              <a:buFontTx/>
              <a:buChar char="-"/>
            </a:pPr>
            <a:r>
              <a:rPr lang="en-GB" dirty="0"/>
              <a:t>Q2 2022 length of stay profile now almost mirrors the pre-COVID profile. The majority of car park visits in the centre of Cambridge are less than 3 hours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b="0" i="1" dirty="0"/>
              <a:t>Cambridge Car Parking data (Cambridge City Council)</a:t>
            </a:r>
          </a:p>
        </p:txBody>
      </p:sp>
      <p:sp>
        <p:nvSpPr>
          <p:cNvPr id="4" name="Slide Number Placeholder 3"/>
          <p:cNvSpPr>
            <a:spLocks noGrp="1"/>
          </p:cNvSpPr>
          <p:nvPr>
            <p:ph type="sldNum" sz="quarter" idx="5"/>
          </p:nvPr>
        </p:nvSpPr>
        <p:spPr/>
        <p:txBody>
          <a:bodyPr/>
          <a:lstStyle/>
          <a:p>
            <a:fld id="{1F29BFED-29D6-4DAE-9693-E577AD6C3CA5}" type="slidenum">
              <a:rPr lang="en-GB" smtClean="0"/>
              <a:t>33</a:t>
            </a:fld>
            <a:endParaRPr lang="en-GB"/>
          </a:p>
        </p:txBody>
      </p:sp>
    </p:spTree>
    <p:extLst>
      <p:ext uri="{BB962C8B-B14F-4D97-AF65-F5344CB8AC3E}">
        <p14:creationId xmlns:p14="http://schemas.microsoft.com/office/powerpoint/2010/main" val="234661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34</a:t>
            </a:fld>
            <a:endParaRPr lang="en-GB"/>
          </a:p>
        </p:txBody>
      </p:sp>
    </p:spTree>
    <p:extLst>
      <p:ext uri="{BB962C8B-B14F-4D97-AF65-F5344CB8AC3E}">
        <p14:creationId xmlns:p14="http://schemas.microsoft.com/office/powerpoint/2010/main" val="2405792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Commentary:</a:t>
            </a:r>
          </a:p>
          <a:p>
            <a:r>
              <a:rPr lang="en-GB" b="1"/>
              <a:t>CPCA Area passengers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Passenger numbers have seen an increase from April 2022 onwards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Passenger numbers have increased a lot from Feb 2022 in both Cambridge (+22%) and Peterborough (+28%), though this will be in part affected by reductions in bus travel during February half term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Passengers numbers are still below pre-COVID levels in Cambridge (-23%)</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1"/>
              <a:t>P&amp;R passengers</a:t>
            </a:r>
          </a:p>
          <a:p>
            <a:pPr marL="171450" indent="-171450">
              <a:buFont typeface="Arial" panose="020B0604020202020204" pitchFamily="34" charset="0"/>
              <a:buChar char="•"/>
            </a:pPr>
            <a:r>
              <a:rPr lang="en-GB"/>
              <a:t>P&amp;R passenger numbers have shown an overall increasing trend since the start of the year peaking during the school holidays (half terms and Easter holidays).</a:t>
            </a:r>
          </a:p>
          <a:p>
            <a:pPr marL="171450" indent="-171450">
              <a:buFont typeface="Arial" panose="020B0604020202020204" pitchFamily="34" charset="0"/>
              <a:buChar char="•"/>
            </a:pPr>
            <a:r>
              <a:rPr lang="en-GB"/>
              <a:t>Milton and Babraham Road still remain distinctly below their pre-pandemic volumes, whilst the other sites have seen better recovery to at/near pre-pandemic volumes</a:t>
            </a:r>
          </a:p>
          <a:p>
            <a:pPr marL="171450" indent="-171450">
              <a:buFont typeface="Arial" panose="020B0604020202020204" pitchFamily="34" charset="0"/>
              <a:buChar char="•"/>
            </a:pPr>
            <a:r>
              <a:rPr lang="en-GB"/>
              <a:t>Trumpington and Babraham Road have the highest volumes of passengers in June 2022</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1"/>
              <a:t>Source: </a:t>
            </a:r>
            <a:r>
              <a:rPr lang="en-GB" i="1"/>
              <a:t>Stagecoach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294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FF0000"/>
                </a:solidFill>
              </a:rPr>
              <a:t>Source: </a:t>
            </a:r>
            <a:r>
              <a:rPr lang="en-GB" sz="1200" b="0" i="1">
                <a:solidFill>
                  <a:srgbClr val="FF0000"/>
                </a:solidFill>
              </a:rPr>
              <a:t>Stagecoach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123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37</a:t>
            </a:fld>
            <a:endParaRPr lang="en-GB"/>
          </a:p>
        </p:txBody>
      </p:sp>
    </p:spTree>
    <p:extLst>
      <p:ext uri="{BB962C8B-B14F-4D97-AF65-F5344CB8AC3E}">
        <p14:creationId xmlns:p14="http://schemas.microsoft.com/office/powerpoint/2010/main" val="601134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171450" indent="-171450">
              <a:buFontTx/>
              <a:buChar char="-"/>
            </a:pPr>
            <a:r>
              <a:rPr lang="en-GB" b="0" dirty="0"/>
              <a:t>E-scooter usage has increased month on month in 2022 with the number of rides in Q2 of 2022 131% higher than in Q2 of 2021</a:t>
            </a:r>
          </a:p>
          <a:p>
            <a:pPr marL="171450" indent="-171450">
              <a:buFontTx/>
              <a:buChar char="-"/>
            </a:pPr>
            <a:r>
              <a:rPr lang="en-GB" b="0" dirty="0"/>
              <a:t>The number of unique riders is increasing again since a plateau over the winter months</a:t>
            </a:r>
          </a:p>
          <a:p>
            <a:pPr marL="171450" indent="-171450">
              <a:buFontTx/>
              <a:buChar char="-"/>
            </a:pPr>
            <a:r>
              <a:rPr lang="en-GB" b="0" dirty="0"/>
              <a:t>The most popular trip origins 1 and 2 remain unchanged from May 2022 but the 3</a:t>
            </a:r>
            <a:r>
              <a:rPr lang="en-GB" b="0" baseline="30000" dirty="0"/>
              <a:t>rd</a:t>
            </a:r>
            <a:r>
              <a:rPr lang="en-GB" b="0" dirty="0"/>
              <a:t> most popular spot varies between Market Square and the Hills Road/Cherry Hinton Road junction – perhaps related to school terms and e-scooter use by young adults attending college on Cherry Hinton Road</a:t>
            </a:r>
          </a:p>
          <a:p>
            <a:pPr marL="171450" indent="-171450">
              <a:buFontTx/>
              <a:buChar char="-"/>
            </a:pPr>
            <a:r>
              <a:rPr lang="en-GB" b="0" dirty="0"/>
              <a:t>The average journey statistics remain fairly stable each month – suggesting that e-scooters are most popular for short journeys of around 10 minutes</a:t>
            </a:r>
          </a:p>
          <a:p>
            <a:pPr marL="171450" indent="-171450">
              <a:buFontTx/>
              <a:buChar char="-"/>
            </a:pPr>
            <a:endParaRPr lang="en-GB" b="0" dirty="0"/>
          </a:p>
          <a:p>
            <a:pPr marL="0" indent="0">
              <a:buFontTx/>
              <a:buNone/>
            </a:pPr>
            <a:r>
              <a:rPr lang="en-GB" b="1" dirty="0"/>
              <a:t>Source: </a:t>
            </a:r>
            <a:r>
              <a:rPr lang="en-GB" b="0" dirty="0"/>
              <a:t>Voi e-scooter dashboard</a:t>
            </a:r>
          </a:p>
        </p:txBody>
      </p:sp>
      <p:sp>
        <p:nvSpPr>
          <p:cNvPr id="4" name="Slide Number Placeholder 3"/>
          <p:cNvSpPr>
            <a:spLocks noGrp="1"/>
          </p:cNvSpPr>
          <p:nvPr>
            <p:ph type="sldNum" sz="quarter" idx="5"/>
          </p:nvPr>
        </p:nvSpPr>
        <p:spPr/>
        <p:txBody>
          <a:bodyPr/>
          <a:lstStyle/>
          <a:p>
            <a:fld id="{1F29BFED-29D6-4DAE-9693-E577AD6C3CA5}" type="slidenum">
              <a:rPr lang="en-GB" smtClean="0"/>
              <a:t>38</a:t>
            </a:fld>
            <a:endParaRPr lang="en-GB"/>
          </a:p>
        </p:txBody>
      </p:sp>
    </p:spTree>
    <p:extLst>
      <p:ext uri="{BB962C8B-B14F-4D97-AF65-F5344CB8AC3E}">
        <p14:creationId xmlns:p14="http://schemas.microsoft.com/office/powerpoint/2010/main" val="3239498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39</a:t>
            </a:fld>
            <a:endParaRPr lang="en-GB"/>
          </a:p>
        </p:txBody>
      </p:sp>
    </p:spTree>
    <p:extLst>
      <p:ext uri="{BB962C8B-B14F-4D97-AF65-F5344CB8AC3E}">
        <p14:creationId xmlns:p14="http://schemas.microsoft.com/office/powerpoint/2010/main" val="3497171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 </a:t>
            </a:r>
          </a:p>
          <a:p>
            <a:r>
              <a:rPr lang="en-GB" dirty="0"/>
              <a:t>This data in this pack is from the permanent air quality monitoring sites only. The permanent monitors measure Nitrogen Dioxide on primary routes into the city centre. There are also around 80 non-automatic Nitrogen Dioxide diffusion tubes around the city which provide a supplementary but not continual source of data.</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a:t>
            </a:r>
            <a:r>
              <a:rPr lang="en-GB" i="1" dirty="0"/>
              <a:t>Cambridge City Council air quality team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402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 </a:t>
            </a:r>
          </a:p>
          <a:p>
            <a:r>
              <a:rPr lang="en-GB" dirty="0"/>
              <a:t>For all of 2022 so far, NO2 measurements remained below the 2017 – 2019 baseline.</a:t>
            </a:r>
          </a:p>
          <a:p>
            <a:r>
              <a:rPr lang="en-GB" dirty="0"/>
              <a:t>After increases in January and March 2022, NO2 concentrations have again decreased.</a:t>
            </a:r>
          </a:p>
          <a:p>
            <a:r>
              <a:rPr lang="en-GB" dirty="0"/>
              <a:t>NO2 monitoring is susceptible to seasonal changes and daily weather/general climate patterns. It is expected that NO2 levels are higher in the winter than in the summer.</a:t>
            </a:r>
          </a:p>
          <a:p>
            <a:r>
              <a:rPr lang="en-GB" dirty="0"/>
              <a:t>The monthly averaged data from 2020 and 2021 will be affected by the COVID-19 lockdowns (e.g. April 2020 and Jan 2021) and the associated reductions in traffic on main routes into the city.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a:t>
            </a:r>
            <a:r>
              <a:rPr lang="en-GB" i="1" dirty="0"/>
              <a:t>Cambridge City Council air quality team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87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a:t>
            </a:fld>
            <a:endParaRPr lang="en-GB"/>
          </a:p>
        </p:txBody>
      </p:sp>
    </p:spTree>
    <p:extLst>
      <p:ext uri="{BB962C8B-B14F-4D97-AF65-F5344CB8AC3E}">
        <p14:creationId xmlns:p14="http://schemas.microsoft.com/office/powerpoint/2010/main" val="2570505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 </a:t>
            </a:r>
          </a:p>
          <a:p>
            <a:r>
              <a:rPr lang="en-GB" b="0" dirty="0"/>
              <a:t>The graph shows the absolute monthly average NO2 for each site for each month.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an increase in NO2 in March 2022, NO2 concentrations have decreased.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locations remain below the baseline in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NO2 monitoring is susceptible to seasonal changes and daily weather/general climate patterns and will have been affected by the national COVID-19 lockdowns.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a:t>
            </a:r>
            <a:r>
              <a:rPr lang="en-GB" i="1" dirty="0"/>
              <a:t>Cambridge City Council air quality team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770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43</a:t>
            </a:fld>
            <a:endParaRPr lang="en-GB"/>
          </a:p>
        </p:txBody>
      </p:sp>
    </p:spTree>
    <p:extLst>
      <p:ext uri="{BB962C8B-B14F-4D97-AF65-F5344CB8AC3E}">
        <p14:creationId xmlns:p14="http://schemas.microsoft.com/office/powerpoint/2010/main" val="3585468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44</a:t>
            </a:fld>
            <a:endParaRPr lang="en-GB"/>
          </a:p>
        </p:txBody>
      </p:sp>
    </p:spTree>
    <p:extLst>
      <p:ext uri="{BB962C8B-B14F-4D97-AF65-F5344CB8AC3E}">
        <p14:creationId xmlns:p14="http://schemas.microsoft.com/office/powerpoint/2010/main" val="58363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Please note the graph shows a 7-day rolling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p>
          <a:p>
            <a:pPr>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Cambridge: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Cambridge grocery and pharmacy visits have recovered to above pre-pandemic levels but retail and recreation visits are at -19%, suggesting people have returned to their essential shopping habits but are perhaps not doing as much for leisure. The proportion of people making workplace visits is still distinctly below the baseline at -25%. Decreases in workplace visits on the right hand side of the graph are likely due to the Easter weekend/Easter holiday period. Residential visits remain higher than the baseline, in part likely due to the proportion of people still hybrid working.</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South Cambridgeshire: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Retail and recreation and grocery and pharmacy visits have both recovered to above pre-pandemic levels in South Cambridgeshire, suggesting that people’s shopping and leisure habits are returning to normal. Workplace visits are down on the baseline (-12%) but this is to be expected due to an increased move towards hybrid working for some businesses. This is also likely an influence on the higher rate of residential visits, as a greater proportion of people are probably home-working compared to pre-pandemic.</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Google LLC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"Google COVID-19 Community Mobility Reports"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https://www.google.com/covid19/mobility/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Data is gathered from Google account holders location history. This helps to demonstrate where people are spending their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The data is based on the most recent month (June 2022) compared to the median of the corresponding day in the baseline </a:t>
            </a:r>
            <a:r>
              <a:rPr lang="en-GB" sz="1200" b="0" dirty="0">
                <a:latin typeface="+mn-lt"/>
              </a:rPr>
              <a:t>period (3</a:t>
            </a:r>
            <a:r>
              <a:rPr lang="en-GB" sz="1200" b="0" baseline="30000" dirty="0">
                <a:latin typeface="+mn-lt"/>
              </a:rPr>
              <a:t>rd</a:t>
            </a:r>
            <a:r>
              <a:rPr lang="en-GB" sz="1200" b="0" dirty="0">
                <a:latin typeface="+mn-lt"/>
              </a:rPr>
              <a:t> Jan-6</a:t>
            </a:r>
            <a:r>
              <a:rPr lang="en-GB" sz="1200" b="0" baseline="30000" dirty="0">
                <a:latin typeface="+mn-lt"/>
              </a:rPr>
              <a:t>th</a:t>
            </a:r>
            <a:r>
              <a:rPr lang="en-GB" sz="1200" b="0" dirty="0">
                <a:latin typeface="+mn-lt"/>
              </a:rPr>
              <a:t> Feb 2020) as calculated by Google.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Tabulated percentages represent the change from the baseline (3</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Jan – 6</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Feb) to the most recent month.</a:t>
            </a:r>
            <a:endParaRPr lang="en-GB" b="0" i="0" dirty="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4"/>
                </a:solidFill>
                <a:effectLst/>
                <a:latin typeface="Roboto" panose="02000000000000000000" pitchFamily="2" charset="0"/>
              </a:rPr>
              <a:t>“Community Mobility Reports aim to provide insights into what has changed in response to policies aimed at combating COVID-19. The reports chart movement trends over time by geography, across different categories of places such as retail and recreation, groceries and pharmacies, parks, transit stations, workplaces, and residential.”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2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6</a:t>
            </a:fld>
            <a:endParaRPr lang="en-GB"/>
          </a:p>
        </p:txBody>
      </p:sp>
    </p:spTree>
    <p:extLst>
      <p:ext uri="{BB962C8B-B14F-4D97-AF65-F5344CB8AC3E}">
        <p14:creationId xmlns:p14="http://schemas.microsoft.com/office/powerpoint/2010/main" val="370710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prstClr val="black"/>
                </a:solidFill>
                <a:effectLst/>
                <a:uLnTx/>
                <a:uFillTx/>
                <a:latin typeface="+mn-lt"/>
                <a:ea typeface="+mn-ea"/>
                <a:cs typeface="+mn-cs"/>
              </a:rPr>
              <a:t>National Highways </a:t>
            </a:r>
            <a:r>
              <a:rPr kumimoji="0" lang="en-GB" sz="1000" b="1" i="1" u="none" strike="noStrike" kern="1200" cap="none" spc="0" normalizeH="0" baseline="0" noProof="0" dirty="0" err="1">
                <a:ln>
                  <a:noFill/>
                </a:ln>
                <a:solidFill>
                  <a:prstClr val="black"/>
                </a:solidFill>
                <a:effectLst/>
                <a:uLnTx/>
                <a:uFillTx/>
                <a:latin typeface="+mn-lt"/>
                <a:ea typeface="+mn-ea"/>
                <a:cs typeface="+mn-cs"/>
              </a:rPr>
              <a:t>WebTRIS</a:t>
            </a:r>
            <a:r>
              <a:rPr kumimoji="0" lang="en-GB" sz="1000" b="1" i="1" u="none" strike="noStrike" kern="1200" cap="none" spc="0" normalizeH="0" baseline="0" noProof="0" dirty="0">
                <a:ln>
                  <a:noFill/>
                </a:ln>
                <a:solidFill>
                  <a:prstClr val="black"/>
                </a:solidFill>
                <a:effectLst/>
                <a:uLnTx/>
                <a:uFillTx/>
                <a:latin typeface="+mn-lt"/>
                <a:ea typeface="+mn-ea"/>
                <a:cs typeface="+mn-cs"/>
              </a:rPr>
              <a: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mn-lt"/>
                <a:ea typeface="+mn-ea"/>
                <a:cs typeface="+mn-cs"/>
              </a:rPr>
              <a:t>Site locations:</a:t>
            </a:r>
          </a:p>
          <a:p>
            <a:pPr marL="0" algn="l" rtl="0" eaLnBrk="1" fontAlgn="b" latinLnBrk="0" hangingPunct="1">
              <a:spcBef>
                <a:spcPts val="0"/>
              </a:spcBef>
              <a:spcAft>
                <a:spcPts val="0"/>
              </a:spcAft>
            </a:pPr>
            <a:r>
              <a:rPr lang="pt-BR" sz="1800" b="1" i="0" u="none" strike="noStrike" kern="1200" dirty="0">
                <a:solidFill>
                  <a:srgbClr val="000000"/>
                </a:solidFill>
                <a:effectLst/>
                <a:latin typeface="Calibri" panose="020F0502020204030204" pitchFamily="34" charset="0"/>
              </a:rPr>
              <a:t>Cambridge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pt-BR" sz="1800" b="0" i="0" u="none" strike="noStrike" kern="1200" dirty="0">
                <a:solidFill>
                  <a:srgbClr val="000000"/>
                </a:solidFill>
                <a:effectLst/>
                <a:latin typeface="Arial" panose="020B0604020202020204" pitchFamily="34" charset="0"/>
              </a:rPr>
              <a:t>M11 near Trumpington roundabout</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pt-BR" sz="1800" b="0" i="0" u="none" strike="noStrike" kern="1200" dirty="0">
                <a:solidFill>
                  <a:srgbClr val="000000"/>
                </a:solidFill>
                <a:effectLst/>
                <a:latin typeface="Calibri" panose="020F0502020204030204" pitchFamily="34" charset="0"/>
              </a:rPr>
              <a:t>MIDAS site at M11/6820A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Peterborough</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A47 near Eye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TMU Site 6351/1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East Cambridgeshire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A11 North of Six Mile Bottom</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MIDAS site at A11/0883A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Fenland</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A47 near Wisbech St Mary</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TMU Site 6349/1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Huntingdonshire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A1(M) South of Sawtry</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MIDAS site at A1M/2115B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South Cambridgeshire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A428 North of Cambourne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TMU Site 7124/2</a:t>
            </a:r>
            <a:endParaRPr lang="en-GB" sz="1800" b="0" i="0" u="none" strike="noStrike"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30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All locations are close to or above June 2021 volumes and all sites are above 2020 volumes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Cambridge and Peterborough are now just above pre-pandemic 2019 volumes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Change from May 2022 is variable, but most sites show a stable or increasing trend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National Highways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WebTRIS</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data.</a:t>
            </a:r>
            <a:r>
              <a:rPr lang="en-GB" sz="1000" b="0" dirty="0"/>
              <a:t> Average </a:t>
            </a:r>
            <a:r>
              <a:rPr lang="en-GB" sz="1000" dirty="0"/>
              <a:t>Daily Flow in the month</a:t>
            </a:r>
            <a:r>
              <a:rPr lang="en-GB" sz="1000" baseline="0" dirty="0"/>
              <a:t> for 6 individual, main carriageway monitors , one in </a:t>
            </a:r>
            <a:r>
              <a:rPr lang="en-GB" sz="1000" dirty="0"/>
              <a:t>each district.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97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Note the use of ‘normal’ days which allow for a ‘like-for-like’ comparison between comparable days. For example, bank holidays and school holidays are excluded from average flow calculations for ‘normal’ days. As such, this dataset does not account for the Christmas period, bank holidays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Flow rates still below June 2019 but are now above June 2020 on all days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Sundays closest to pre-pandemic 2019 volumes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All days except Friday see an increase from May 2022, this is particularly notable at the weekends which see a +9% and +13% increase from May 2022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Weekday/weekday flow ratios returned to close to pre-pandemic proportions suggesting similar proportions of travel on weekdays/weekends despite lower volumes remaining lower than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National Highways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WebTRIS</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data.</a:t>
            </a:r>
            <a:r>
              <a:rPr lang="en-GB" sz="1000" b="0" dirty="0"/>
              <a:t>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Average Daily Flow in the week for 6 individual, main carriageway monitors , one in each district.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56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3AE2-CF36-452A-BB66-977A84A9F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AFABE5-C4C6-4B61-AE28-729BEED5A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9141CA-11EA-4A2E-B770-CCA88F0694C5}"/>
              </a:ext>
            </a:extLst>
          </p:cNvPr>
          <p:cNvSpPr>
            <a:spLocks noGrp="1"/>
          </p:cNvSpPr>
          <p:nvPr>
            <p:ph type="dt" sz="half" idx="10"/>
          </p:nvPr>
        </p:nvSpPr>
        <p:spPr/>
        <p:txBody>
          <a:bodyPr/>
          <a:lstStyle/>
          <a:p>
            <a:fld id="{DFA66334-E3F3-4AD4-AC8A-CBB0D5F7E872}" type="datetime1">
              <a:rPr lang="en-GB" smtClean="0"/>
              <a:t>20/01/2023</a:t>
            </a:fld>
            <a:endParaRPr lang="en-GB"/>
          </a:p>
        </p:txBody>
      </p:sp>
      <p:sp>
        <p:nvSpPr>
          <p:cNvPr id="5" name="Footer Placeholder 4">
            <a:extLst>
              <a:ext uri="{FF2B5EF4-FFF2-40B4-BE49-F238E27FC236}">
                <a16:creationId xmlns:a16="http://schemas.microsoft.com/office/drawing/2014/main" id="{1CCEA804-9621-4BA7-B621-08E92BA6E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A7ED5-6ECE-47F3-B134-D56AAB2B08A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28940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8736-5069-420A-9877-8471937574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F90BF9-AEFA-477B-BCBB-54FCE6145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01378-934A-484A-AE23-8B44BECF611E}"/>
              </a:ext>
            </a:extLst>
          </p:cNvPr>
          <p:cNvSpPr>
            <a:spLocks noGrp="1"/>
          </p:cNvSpPr>
          <p:nvPr>
            <p:ph type="dt" sz="half" idx="10"/>
          </p:nvPr>
        </p:nvSpPr>
        <p:spPr/>
        <p:txBody>
          <a:bodyPr/>
          <a:lstStyle/>
          <a:p>
            <a:fld id="{E527889B-846B-4711-B61D-F1B4BF34CF31}" type="datetime1">
              <a:rPr lang="en-GB" smtClean="0"/>
              <a:t>20/01/2023</a:t>
            </a:fld>
            <a:endParaRPr lang="en-GB"/>
          </a:p>
        </p:txBody>
      </p:sp>
      <p:sp>
        <p:nvSpPr>
          <p:cNvPr id="5" name="Footer Placeholder 4">
            <a:extLst>
              <a:ext uri="{FF2B5EF4-FFF2-40B4-BE49-F238E27FC236}">
                <a16:creationId xmlns:a16="http://schemas.microsoft.com/office/drawing/2014/main" id="{A33E3E73-7BD5-4B40-BC8E-BD8ADAA38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B2D7C-8D2C-4348-A0F9-BF6C276B760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87796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4099-E20C-43A6-8BC4-841FC80AEA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F69B6-C3F0-4037-8AD1-80930DBF3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69753-543C-43E4-871D-362D629F1689}"/>
              </a:ext>
            </a:extLst>
          </p:cNvPr>
          <p:cNvSpPr>
            <a:spLocks noGrp="1"/>
          </p:cNvSpPr>
          <p:nvPr>
            <p:ph type="dt" sz="half" idx="10"/>
          </p:nvPr>
        </p:nvSpPr>
        <p:spPr/>
        <p:txBody>
          <a:bodyPr/>
          <a:lstStyle/>
          <a:p>
            <a:fld id="{6379136C-BBD2-4EB6-AC3F-D0D6ED250303}" type="datetime1">
              <a:rPr lang="en-GB" smtClean="0"/>
              <a:t>20/01/2023</a:t>
            </a:fld>
            <a:endParaRPr lang="en-GB"/>
          </a:p>
        </p:txBody>
      </p:sp>
      <p:sp>
        <p:nvSpPr>
          <p:cNvPr id="5" name="Footer Placeholder 4">
            <a:extLst>
              <a:ext uri="{FF2B5EF4-FFF2-40B4-BE49-F238E27FC236}">
                <a16:creationId xmlns:a16="http://schemas.microsoft.com/office/drawing/2014/main" id="{A6D2E91D-DCD1-4FE2-B297-6A97996E9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BF12A-80C6-464B-A135-8A275BA57077}"/>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73772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20/01/2023</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3754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05C3-491A-4541-8EA5-479947DA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4ED765-093E-4E44-BA5A-BF1156668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68BAD-6C61-4AF5-BA36-34691CCCBA40}"/>
              </a:ext>
            </a:extLst>
          </p:cNvPr>
          <p:cNvSpPr>
            <a:spLocks noGrp="1"/>
          </p:cNvSpPr>
          <p:nvPr>
            <p:ph type="dt" sz="half" idx="10"/>
          </p:nvPr>
        </p:nvSpPr>
        <p:spPr/>
        <p:txBody>
          <a:bodyPr/>
          <a:lstStyle/>
          <a:p>
            <a:fld id="{7BB0EC57-4F45-41CE-AC57-5732AFD6D542}" type="datetime1">
              <a:rPr lang="en-GB" smtClean="0"/>
              <a:t>20/01/2023</a:t>
            </a:fld>
            <a:endParaRPr lang="en-GB"/>
          </a:p>
        </p:txBody>
      </p:sp>
      <p:sp>
        <p:nvSpPr>
          <p:cNvPr id="5" name="Footer Placeholder 4">
            <a:extLst>
              <a:ext uri="{FF2B5EF4-FFF2-40B4-BE49-F238E27FC236}">
                <a16:creationId xmlns:a16="http://schemas.microsoft.com/office/drawing/2014/main" id="{F1F5C16B-D1B5-420C-AABD-72B4A2A3B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8249F-BD38-4A89-A8BD-600399D08B4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22549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B555-FED5-497B-A171-8E2DB5D65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E0B36-F7EE-47D9-AC25-3A1C78F1D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06312A-2AEB-4960-8BA1-92D56E1E0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DA0885-0332-4C4F-839A-3A5EBF97C269}"/>
              </a:ext>
            </a:extLst>
          </p:cNvPr>
          <p:cNvSpPr>
            <a:spLocks noGrp="1"/>
          </p:cNvSpPr>
          <p:nvPr>
            <p:ph type="dt" sz="half" idx="10"/>
          </p:nvPr>
        </p:nvSpPr>
        <p:spPr/>
        <p:txBody>
          <a:bodyPr/>
          <a:lstStyle/>
          <a:p>
            <a:fld id="{1FEF602E-90F4-4D8B-8BDC-03C7D6B107AF}" type="datetime1">
              <a:rPr lang="en-GB" smtClean="0"/>
              <a:t>20/01/2023</a:t>
            </a:fld>
            <a:endParaRPr lang="en-GB"/>
          </a:p>
        </p:txBody>
      </p:sp>
      <p:sp>
        <p:nvSpPr>
          <p:cNvPr id="6" name="Footer Placeholder 5">
            <a:extLst>
              <a:ext uri="{FF2B5EF4-FFF2-40B4-BE49-F238E27FC236}">
                <a16:creationId xmlns:a16="http://schemas.microsoft.com/office/drawing/2014/main" id="{BA29992C-0F3B-4721-93BC-9F5AE26B4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15FF-044B-46DF-886F-8D2065DBED6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0649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F311-C613-47B5-A613-AB39D9C7A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B930A-D530-4DFC-A175-68748097E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7C3CC-4976-4E11-A4DE-434E9CC18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6CFAA-A2E6-4606-86CD-2D038E4CC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65825-4661-4D04-A96D-1B2D4FB78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5A186D-D3F1-41C8-A429-BAD13FF8D580}"/>
              </a:ext>
            </a:extLst>
          </p:cNvPr>
          <p:cNvSpPr>
            <a:spLocks noGrp="1"/>
          </p:cNvSpPr>
          <p:nvPr>
            <p:ph type="dt" sz="half" idx="10"/>
          </p:nvPr>
        </p:nvSpPr>
        <p:spPr/>
        <p:txBody>
          <a:bodyPr/>
          <a:lstStyle/>
          <a:p>
            <a:fld id="{0BF8D2C3-FACA-493A-ABEA-87856B370E21}" type="datetime1">
              <a:rPr lang="en-GB" smtClean="0"/>
              <a:t>20/01/2023</a:t>
            </a:fld>
            <a:endParaRPr lang="en-GB"/>
          </a:p>
        </p:txBody>
      </p:sp>
      <p:sp>
        <p:nvSpPr>
          <p:cNvPr id="8" name="Footer Placeholder 7">
            <a:extLst>
              <a:ext uri="{FF2B5EF4-FFF2-40B4-BE49-F238E27FC236}">
                <a16:creationId xmlns:a16="http://schemas.microsoft.com/office/drawing/2014/main" id="{55805510-CA97-42C8-B696-30171B6B7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CEE85-D369-4770-B7EA-66BB83AD20D9}"/>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66413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FE52-F255-4328-B0E2-30995DC23F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3FA442-4C8F-4D3C-8D90-B54BF8076551}"/>
              </a:ext>
            </a:extLst>
          </p:cNvPr>
          <p:cNvSpPr>
            <a:spLocks noGrp="1"/>
          </p:cNvSpPr>
          <p:nvPr>
            <p:ph type="dt" sz="half" idx="10"/>
          </p:nvPr>
        </p:nvSpPr>
        <p:spPr/>
        <p:txBody>
          <a:bodyPr/>
          <a:lstStyle/>
          <a:p>
            <a:fld id="{FA1E7086-3C50-46EC-B8FF-347159A35E6D}" type="datetime1">
              <a:rPr lang="en-GB" smtClean="0"/>
              <a:t>20/01/2023</a:t>
            </a:fld>
            <a:endParaRPr lang="en-GB"/>
          </a:p>
        </p:txBody>
      </p:sp>
      <p:sp>
        <p:nvSpPr>
          <p:cNvPr id="4" name="Footer Placeholder 3">
            <a:extLst>
              <a:ext uri="{FF2B5EF4-FFF2-40B4-BE49-F238E27FC236}">
                <a16:creationId xmlns:a16="http://schemas.microsoft.com/office/drawing/2014/main" id="{71DFF7B7-57B0-42AC-BC59-69B925674B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AE72C-5C1A-4A4A-B5AA-1A191F47885E}"/>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18219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6DD6F-2BC4-4868-B7A9-9F5A40977150}"/>
              </a:ext>
            </a:extLst>
          </p:cNvPr>
          <p:cNvSpPr>
            <a:spLocks noGrp="1"/>
          </p:cNvSpPr>
          <p:nvPr>
            <p:ph type="dt" sz="half" idx="10"/>
          </p:nvPr>
        </p:nvSpPr>
        <p:spPr/>
        <p:txBody>
          <a:bodyPr/>
          <a:lstStyle/>
          <a:p>
            <a:fld id="{EB985245-5DF9-46F4-9666-747E5B515BF1}" type="datetime1">
              <a:rPr lang="en-GB" smtClean="0"/>
              <a:t>20/01/2023</a:t>
            </a:fld>
            <a:endParaRPr lang="en-GB"/>
          </a:p>
        </p:txBody>
      </p:sp>
      <p:sp>
        <p:nvSpPr>
          <p:cNvPr id="3" name="Footer Placeholder 2">
            <a:extLst>
              <a:ext uri="{FF2B5EF4-FFF2-40B4-BE49-F238E27FC236}">
                <a16:creationId xmlns:a16="http://schemas.microsoft.com/office/drawing/2014/main" id="{167DE4A5-0C75-4C60-89A4-8F02FDFF5C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9C53A-78A2-480B-A2C5-6F1A6DD94CC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423463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CFB3-EA73-4851-9B5A-85430F3BB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2CBE8-82C7-406A-B744-B286086EE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1DE9A8-D356-480E-97B4-3BD975761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EDDDC-5253-4087-8484-95A37D4EB1D3}"/>
              </a:ext>
            </a:extLst>
          </p:cNvPr>
          <p:cNvSpPr>
            <a:spLocks noGrp="1"/>
          </p:cNvSpPr>
          <p:nvPr>
            <p:ph type="dt" sz="half" idx="10"/>
          </p:nvPr>
        </p:nvSpPr>
        <p:spPr/>
        <p:txBody>
          <a:bodyPr/>
          <a:lstStyle/>
          <a:p>
            <a:fld id="{D1459A52-441B-4475-AD82-28920DAD9D10}" type="datetime1">
              <a:rPr lang="en-GB" smtClean="0"/>
              <a:t>20/01/2023</a:t>
            </a:fld>
            <a:endParaRPr lang="en-GB"/>
          </a:p>
        </p:txBody>
      </p:sp>
      <p:sp>
        <p:nvSpPr>
          <p:cNvPr id="6" name="Footer Placeholder 5">
            <a:extLst>
              <a:ext uri="{FF2B5EF4-FFF2-40B4-BE49-F238E27FC236}">
                <a16:creationId xmlns:a16="http://schemas.microsoft.com/office/drawing/2014/main" id="{7FA81BC3-387C-4CF5-AECC-155901DD0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AA8B7-239D-4195-8231-225B9ACB3060}"/>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95545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F57C-44C7-48B3-9C73-9869D7F04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E35545-87EB-41EB-9393-CB1EE231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051CD5-819C-4ABA-B559-79A961D1D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8E99-D573-4527-9CBD-4C5E9B83F0F5}"/>
              </a:ext>
            </a:extLst>
          </p:cNvPr>
          <p:cNvSpPr>
            <a:spLocks noGrp="1"/>
          </p:cNvSpPr>
          <p:nvPr>
            <p:ph type="dt" sz="half" idx="10"/>
          </p:nvPr>
        </p:nvSpPr>
        <p:spPr/>
        <p:txBody>
          <a:bodyPr/>
          <a:lstStyle/>
          <a:p>
            <a:fld id="{0D5D3115-9412-4A10-800A-898EAC8728B7}" type="datetime1">
              <a:rPr lang="en-GB" smtClean="0"/>
              <a:t>20/01/2023</a:t>
            </a:fld>
            <a:endParaRPr lang="en-GB"/>
          </a:p>
        </p:txBody>
      </p:sp>
      <p:sp>
        <p:nvSpPr>
          <p:cNvPr id="6" name="Footer Placeholder 5">
            <a:extLst>
              <a:ext uri="{FF2B5EF4-FFF2-40B4-BE49-F238E27FC236}">
                <a16:creationId xmlns:a16="http://schemas.microsoft.com/office/drawing/2014/main" id="{85C159F7-3639-4E5F-8E90-D8AA87F0E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A3288-CB6B-4F09-B78F-695D89491DE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5362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BE21A-8932-453B-9A16-3144B9DF2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74F6AC-3178-4DAF-8F36-FDC9633BA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EF0B9-A3D6-4A91-8AF0-2E7CB9DC1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5F7E4-1A96-48A0-A9BB-74490823C4D2}" type="datetime1">
              <a:rPr lang="en-GB" smtClean="0"/>
              <a:t>20/01/2023</a:t>
            </a:fld>
            <a:endParaRPr lang="en-GB"/>
          </a:p>
        </p:txBody>
      </p:sp>
      <p:sp>
        <p:nvSpPr>
          <p:cNvPr id="5" name="Footer Placeholder 4">
            <a:extLst>
              <a:ext uri="{FF2B5EF4-FFF2-40B4-BE49-F238E27FC236}">
                <a16:creationId xmlns:a16="http://schemas.microsoft.com/office/drawing/2014/main" id="{9EB40746-7555-470D-9C63-F8D25E6CA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8CA7A8-54F6-4343-BB64-D9129F6DF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6028F-813B-4E02-837E-17CD63D81F9F}" type="slidenum">
              <a:rPr lang="en-GB" smtClean="0"/>
              <a:t>‹#›</a:t>
            </a:fld>
            <a:endParaRPr lang="en-GB"/>
          </a:p>
        </p:txBody>
      </p:sp>
    </p:spTree>
    <p:extLst>
      <p:ext uri="{BB962C8B-B14F-4D97-AF65-F5344CB8AC3E}">
        <p14:creationId xmlns:p14="http://schemas.microsoft.com/office/powerpoint/2010/main" val="16546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0.png"/><Relationship Id="rId5" Type="http://schemas.openxmlformats.org/officeDocument/2006/relationships/image" Target="../media/image26.sv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1.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0.png"/><Relationship Id="rId5" Type="http://schemas.openxmlformats.org/officeDocument/2006/relationships/image" Target="../media/image26.sv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13.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49.png"/><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notesSlide" Target="../notesSlides/notesSlide36.xml"/><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26.svg"/><Relationship Id="rId3" Type="http://schemas.openxmlformats.org/officeDocument/2006/relationships/image" Target="../media/image66.png"/><Relationship Id="rId7" Type="http://schemas.openxmlformats.org/officeDocument/2006/relationships/image" Target="../media/image69.png"/><Relationship Id="rId12"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5.svg"/><Relationship Id="rId5" Type="http://schemas.openxmlformats.org/officeDocument/2006/relationships/image" Target="../media/image68.jpeg"/><Relationship Id="rId10" Type="http://schemas.openxmlformats.org/officeDocument/2006/relationships/image" Target="../media/image4.png"/><Relationship Id="rId4" Type="http://schemas.openxmlformats.org/officeDocument/2006/relationships/image" Target="../media/image67.png"/><Relationship Id="rId9"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3563422"/>
            <a:ext cx="9092014" cy="1754376"/>
          </a:xfrm>
        </p:spPr>
        <p:txBody>
          <a:bodyPr vert="horz" lIns="91440" tIns="45720" rIns="91440" bIns="45720" rtlCol="0" anchor="b">
            <a:normAutofit/>
          </a:bodyPr>
          <a:lstStyle/>
          <a:p>
            <a:r>
              <a:rPr lang="en-US" b="1"/>
              <a:t>GCP Transport</a:t>
            </a:r>
            <a:r>
              <a:rPr lang="en-US" b="1" kern="1200">
                <a:latin typeface="+mj-lt"/>
                <a:ea typeface="+mj-ea"/>
                <a:cs typeface="+mj-cs"/>
              </a:rPr>
              <a:t> Working Group</a:t>
            </a:r>
            <a:br>
              <a:rPr lang="en-US" b="1" kern="1200">
                <a:solidFill>
                  <a:schemeClr val="tx1"/>
                </a:solidFill>
                <a:latin typeface="+mj-lt"/>
                <a:ea typeface="+mj-ea"/>
                <a:cs typeface="+mj-cs"/>
              </a:rPr>
            </a:br>
            <a:r>
              <a:rPr lang="en-US" sz="2800" b="1" kern="1200">
                <a:latin typeface="+mj-lt"/>
                <a:ea typeface="+mj-ea"/>
                <a:cs typeface="+mj-cs"/>
              </a:rPr>
              <a:t>COVID-19 transport impacts</a:t>
            </a:r>
            <a:r>
              <a:rPr lang="en-US" sz="2800" b="1"/>
              <a:t>:</a:t>
            </a:r>
            <a:r>
              <a:rPr lang="en-US" sz="2800" b="1" kern="1200">
                <a:latin typeface="+mj-lt"/>
                <a:ea typeface="+mj-ea"/>
                <a:cs typeface="+mj-cs"/>
              </a:rPr>
              <a:t> data and monitoring report</a:t>
            </a:r>
            <a:endParaRPr lang="en-US" b="1" kern="1200">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a:lnSpc>
                <a:spcPct val="90000"/>
              </a:lnSpc>
              <a:spcBef>
                <a:spcPts val="1000"/>
              </a:spcBef>
            </a:pPr>
            <a:r>
              <a:rPr lang="en-US" sz="1600" b="1"/>
              <a:t>July</a:t>
            </a:r>
            <a:r>
              <a:rPr lang="en-US" sz="1600" b="1" kern="1200">
                <a:latin typeface="+mn-lt"/>
                <a:ea typeface="+mn-ea"/>
                <a:cs typeface="+mn-cs"/>
              </a:rPr>
              <a:t> 2022</a:t>
            </a:r>
          </a:p>
          <a:p>
            <a:pPr>
              <a:lnSpc>
                <a:spcPct val="90000"/>
              </a:lnSpc>
              <a:spcBef>
                <a:spcPts val="1000"/>
              </a:spcBef>
            </a:pPr>
            <a:r>
              <a:rPr lang="en-US" sz="1600" b="1" kern="1200">
                <a:solidFill>
                  <a:schemeClr val="tx1"/>
                </a:solidFill>
                <a:latin typeface="+mn-lt"/>
                <a:ea typeface="+mn-ea"/>
                <a:cs typeface="+mn-cs"/>
              </a:rPr>
              <a:t>Research Team, Cambridgeshire County Council</a:t>
            </a:r>
          </a:p>
        </p:txBody>
      </p:sp>
      <p:pic>
        <p:nvPicPr>
          <p:cNvPr id="4" name="Picture 3">
            <a:extLst>
              <a:ext uri="{FF2B5EF4-FFF2-40B4-BE49-F238E27FC236}">
                <a16:creationId xmlns:a16="http://schemas.microsoft.com/office/drawing/2014/main" id="{0371F944-83DC-43A0-9D4F-E4DF376ADB05}"/>
              </a:ext>
            </a:extLst>
          </p:cNvPr>
          <p:cNvPicPr>
            <a:picLocks noChangeAspect="1"/>
          </p:cNvPicPr>
          <p:nvPr/>
        </p:nvPicPr>
        <p:blipFill>
          <a:blip r:embed="rId3"/>
          <a:stretch>
            <a:fillRect/>
          </a:stretch>
        </p:blipFill>
        <p:spPr>
          <a:xfrm>
            <a:off x="5324475" y="1256349"/>
            <a:ext cx="6153150" cy="1353692"/>
          </a:xfrm>
          <a:prstGeom prst="rect">
            <a:avLst/>
          </a:prstGeom>
        </p:spPr>
      </p:pic>
      <p:sp>
        <p:nvSpPr>
          <p:cNvPr id="5" name="Slide Number Placeholder 4">
            <a:extLst>
              <a:ext uri="{FF2B5EF4-FFF2-40B4-BE49-F238E27FC236}">
                <a16:creationId xmlns:a16="http://schemas.microsoft.com/office/drawing/2014/main" id="{F68C85EC-CB0A-4DDE-B5D2-ECD489B97A7C}"/>
              </a:ext>
            </a:extLst>
          </p:cNvPr>
          <p:cNvSpPr>
            <a:spLocks noGrp="1"/>
          </p:cNvSpPr>
          <p:nvPr>
            <p:ph type="sldNum" sz="quarter" idx="12"/>
          </p:nvPr>
        </p:nvSpPr>
        <p:spPr/>
        <p:txBody>
          <a:bodyPr/>
          <a:lstStyle/>
          <a:p>
            <a:fld id="{AE56028F-813B-4E02-837E-17CD63D81F9F}" type="slidenum">
              <a:rPr lang="en-GB" smtClean="0"/>
              <a:t>1</a:t>
            </a:fld>
            <a:endParaRPr lang="en-GB"/>
          </a:p>
        </p:txBody>
      </p:sp>
    </p:spTree>
    <p:extLst>
      <p:ext uri="{BB962C8B-B14F-4D97-AF65-F5344CB8AC3E}">
        <p14:creationId xmlns:p14="http://schemas.microsoft.com/office/powerpoint/2010/main" val="413608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Cambridge: Modal split</a:t>
            </a:r>
          </a:p>
        </p:txBody>
      </p:sp>
      <p:sp>
        <p:nvSpPr>
          <p:cNvPr id="3" name="Slide Number Placeholder 2">
            <a:extLst>
              <a:ext uri="{FF2B5EF4-FFF2-40B4-BE49-F238E27FC236}">
                <a16:creationId xmlns:a16="http://schemas.microsoft.com/office/drawing/2014/main" id="{D64040FF-61FA-4662-9533-6BFC882ED620}"/>
              </a:ext>
            </a:extLst>
          </p:cNvPr>
          <p:cNvSpPr>
            <a:spLocks noGrp="1"/>
          </p:cNvSpPr>
          <p:nvPr>
            <p:ph type="sldNum" sz="quarter" idx="12"/>
          </p:nvPr>
        </p:nvSpPr>
        <p:spPr/>
        <p:txBody>
          <a:bodyPr/>
          <a:lstStyle/>
          <a:p>
            <a:fld id="{AE56028F-813B-4E02-837E-17CD63D81F9F}" type="slidenum">
              <a:rPr lang="en-GB" smtClean="0"/>
              <a:t>10</a:t>
            </a:fld>
            <a:endParaRPr lang="en-GB"/>
          </a:p>
        </p:txBody>
      </p:sp>
    </p:spTree>
    <p:extLst>
      <p:ext uri="{BB962C8B-B14F-4D97-AF65-F5344CB8AC3E}">
        <p14:creationId xmlns:p14="http://schemas.microsoft.com/office/powerpoint/2010/main" val="367765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Map&#10;&#10;Description automatically generated">
            <a:extLst>
              <a:ext uri="{FF2B5EF4-FFF2-40B4-BE49-F238E27FC236}">
                <a16:creationId xmlns:a16="http://schemas.microsoft.com/office/drawing/2014/main" id="{C90949E4-8FB8-675A-5108-28D1D0CAF5D0}"/>
              </a:ext>
            </a:extLst>
          </p:cNvPr>
          <p:cNvPicPr>
            <a:picLocks noChangeAspect="1"/>
          </p:cNvPicPr>
          <p:nvPr/>
        </p:nvPicPr>
        <p:blipFill>
          <a:blip r:embed="rId2"/>
          <a:stretch>
            <a:fillRect/>
          </a:stretch>
        </p:blipFill>
        <p:spPr>
          <a:xfrm>
            <a:off x="480483" y="1013098"/>
            <a:ext cx="6383866" cy="5487970"/>
          </a:xfrm>
          <a:prstGeom prst="rect">
            <a:avLst/>
          </a:prstGeom>
        </p:spPr>
      </p:pic>
      <p:sp>
        <p:nvSpPr>
          <p:cNvPr id="4" name="Slide Number Placeholder 3">
            <a:extLst>
              <a:ext uri="{FF2B5EF4-FFF2-40B4-BE49-F238E27FC236}">
                <a16:creationId xmlns:a16="http://schemas.microsoft.com/office/drawing/2014/main" id="{58E6943F-269A-7473-348A-2EB4C8CCE85F}"/>
              </a:ext>
            </a:extLst>
          </p:cNvPr>
          <p:cNvSpPr>
            <a:spLocks noGrp="1"/>
          </p:cNvSpPr>
          <p:nvPr>
            <p:ph type="sldNum" sz="quarter" idx="12"/>
          </p:nvPr>
        </p:nvSpPr>
        <p:spPr>
          <a:xfrm>
            <a:off x="9442938" y="6555642"/>
            <a:ext cx="2743200" cy="365125"/>
          </a:xfrm>
        </p:spPr>
        <p:txBody>
          <a:bodyPr/>
          <a:lstStyle/>
          <a:p>
            <a:fld id="{AAF418BE-BCB6-4C98-A916-6B92AFF934A4}" type="slidenum">
              <a:rPr lang="en-GB" smtClean="0"/>
              <a:t>11</a:t>
            </a:fld>
            <a:endParaRPr lang="en-GB"/>
          </a:p>
        </p:txBody>
      </p:sp>
      <p:sp>
        <p:nvSpPr>
          <p:cNvPr id="9" name="Rectangle 8">
            <a:extLst>
              <a:ext uri="{FF2B5EF4-FFF2-40B4-BE49-F238E27FC236}">
                <a16:creationId xmlns:a16="http://schemas.microsoft.com/office/drawing/2014/main" id="{687FBF31-3342-4563-B913-99B69D89B709}"/>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Cambridge Traffic</a:t>
            </a:r>
            <a:r>
              <a:rPr kumimoji="0" lang="en-GB" sz="2800" b="1" i="0" u="none" strike="noStrike" kern="1200" cap="none" spc="0" normalizeH="0" baseline="0" noProof="0">
                <a:ln>
                  <a:noFill/>
                </a:ln>
                <a:effectLst/>
                <a:uLnTx/>
                <a:uFillTx/>
                <a:latin typeface="Calibri" panose="020F0502020204030204"/>
                <a:ea typeface="+mn-ea"/>
                <a:cs typeface="+mn-cs"/>
              </a:rPr>
              <a:t> Sensor Locations</a:t>
            </a:r>
          </a:p>
        </p:txBody>
      </p:sp>
      <p:sp>
        <p:nvSpPr>
          <p:cNvPr id="2" name="Cross 1">
            <a:extLst>
              <a:ext uri="{FF2B5EF4-FFF2-40B4-BE49-F238E27FC236}">
                <a16:creationId xmlns:a16="http://schemas.microsoft.com/office/drawing/2014/main" id="{579ABAF9-4565-06B7-2BEB-BD1BEA4A1395}"/>
              </a:ext>
            </a:extLst>
          </p:cNvPr>
          <p:cNvSpPr/>
          <p:nvPr/>
        </p:nvSpPr>
        <p:spPr>
          <a:xfrm rot="2700000">
            <a:off x="1154942" y="1115352"/>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ross 7">
            <a:extLst>
              <a:ext uri="{FF2B5EF4-FFF2-40B4-BE49-F238E27FC236}">
                <a16:creationId xmlns:a16="http://schemas.microsoft.com/office/drawing/2014/main" id="{61293072-1C33-47E3-8CCF-6A03DED5D34C}"/>
              </a:ext>
            </a:extLst>
          </p:cNvPr>
          <p:cNvSpPr/>
          <p:nvPr/>
        </p:nvSpPr>
        <p:spPr>
          <a:xfrm rot="2700000">
            <a:off x="1181224" y="3014559"/>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ross 9">
            <a:extLst>
              <a:ext uri="{FF2B5EF4-FFF2-40B4-BE49-F238E27FC236}">
                <a16:creationId xmlns:a16="http://schemas.microsoft.com/office/drawing/2014/main" id="{1136EA2F-0554-4E2C-BDE2-6C2E09322ACD}"/>
              </a:ext>
            </a:extLst>
          </p:cNvPr>
          <p:cNvSpPr/>
          <p:nvPr/>
        </p:nvSpPr>
        <p:spPr>
          <a:xfrm rot="2700000">
            <a:off x="3601420" y="1522643"/>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78FA59F-0681-4E22-92B1-9897229B1C50}"/>
              </a:ext>
            </a:extLst>
          </p:cNvPr>
          <p:cNvSpPr txBox="1"/>
          <p:nvPr/>
        </p:nvSpPr>
        <p:spPr>
          <a:xfrm>
            <a:off x="7173041" y="4270807"/>
            <a:ext cx="4438550" cy="2292935"/>
          </a:xfrm>
          <a:prstGeom prst="rect">
            <a:avLst/>
          </a:prstGeom>
          <a:noFill/>
        </p:spPr>
        <p:txBody>
          <a:bodyPr wrap="square" lIns="91440" tIns="45720" rIns="91440" bIns="45720" rtlCol="0" anchor="t">
            <a:spAutoFit/>
          </a:bodyPr>
          <a:lstStyle/>
          <a:p>
            <a:r>
              <a:rPr lang="en-GB" sz="1300">
                <a:solidFill>
                  <a:srgbClr val="FF0000"/>
                </a:solidFill>
              </a:rPr>
              <a:t>Histon Road and Milton Road are excluded from the combined all-sites analysis as the sensors weren't installed until Sept-2019 so no pre-COVID 2019 Q2</a:t>
            </a:r>
            <a:r>
              <a:rPr lang="en-GB" sz="1300">
                <a:solidFill>
                  <a:srgbClr val="FF0000"/>
                </a:solidFill>
                <a:ea typeface="+mn-lt"/>
                <a:cs typeface="+mn-lt"/>
              </a:rPr>
              <a:t> </a:t>
            </a:r>
            <a:r>
              <a:rPr lang="en-GB" sz="1300">
                <a:solidFill>
                  <a:srgbClr val="FF0000"/>
                </a:solidFill>
              </a:rPr>
              <a:t>data is available. These locations are included within the site-by-site analysis however so that the 2020-2022 volumes can be seen. </a:t>
            </a:r>
          </a:p>
          <a:p>
            <a:endParaRPr lang="en-GB" sz="1300">
              <a:solidFill>
                <a:srgbClr val="FF0000"/>
              </a:solidFill>
            </a:endParaRPr>
          </a:p>
          <a:p>
            <a:r>
              <a:rPr lang="en-GB" sz="1300">
                <a:solidFill>
                  <a:srgbClr val="FF0000"/>
                </a:solidFill>
              </a:rPr>
              <a:t>Cherry Hinton Road is also excluded due to tree growth affecting counts.</a:t>
            </a:r>
          </a:p>
          <a:p>
            <a:endParaRPr lang="en-GB" sz="1300">
              <a:solidFill>
                <a:srgbClr val="FF0000"/>
              </a:solidFill>
              <a:ea typeface="Calibri" panose="020F0502020204030204"/>
              <a:cs typeface="Calibri" panose="020F0502020204030204"/>
            </a:endParaRPr>
          </a:p>
          <a:p>
            <a:r>
              <a:rPr lang="en-GB" sz="1300">
                <a:solidFill>
                  <a:srgbClr val="FF0000"/>
                </a:solidFill>
                <a:ea typeface="Calibri" panose="020F0502020204030204"/>
                <a:cs typeface="Calibri" panose="020F0502020204030204"/>
              </a:rPr>
              <a:t>Please note that 2019 Q2 analysis does not include April since sensors were only installed in the May of that year.</a:t>
            </a:r>
          </a:p>
        </p:txBody>
      </p:sp>
      <p:sp>
        <p:nvSpPr>
          <p:cNvPr id="12" name="Cross 11">
            <a:extLst>
              <a:ext uri="{FF2B5EF4-FFF2-40B4-BE49-F238E27FC236}">
                <a16:creationId xmlns:a16="http://schemas.microsoft.com/office/drawing/2014/main" id="{B81E9DDD-4106-48D6-804D-5DBFCF14B1E0}"/>
              </a:ext>
            </a:extLst>
          </p:cNvPr>
          <p:cNvSpPr/>
          <p:nvPr/>
        </p:nvSpPr>
        <p:spPr>
          <a:xfrm rot="2700000">
            <a:off x="3557231" y="6098479"/>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ross 13">
            <a:extLst>
              <a:ext uri="{FF2B5EF4-FFF2-40B4-BE49-F238E27FC236}">
                <a16:creationId xmlns:a16="http://schemas.microsoft.com/office/drawing/2014/main" id="{45320CA9-92A2-ADF6-4257-F321E8F9839B}"/>
              </a:ext>
            </a:extLst>
          </p:cNvPr>
          <p:cNvSpPr/>
          <p:nvPr/>
        </p:nvSpPr>
        <p:spPr>
          <a:xfrm rot="2700000">
            <a:off x="2342003" y="2750309"/>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0805410E-45E9-DCE7-BF9E-79F89549EC99}"/>
              </a:ext>
            </a:extLst>
          </p:cNvPr>
          <p:cNvGraphicFramePr>
            <a:graphicFrameLocks noGrp="1"/>
          </p:cNvGraphicFramePr>
          <p:nvPr>
            <p:extLst>
              <p:ext uri="{D42A27DB-BD31-4B8C-83A1-F6EECF244321}">
                <p14:modId xmlns:p14="http://schemas.microsoft.com/office/powerpoint/2010/main" val="3601961787"/>
              </p:ext>
            </p:extLst>
          </p:nvPr>
        </p:nvGraphicFramePr>
        <p:xfrm>
          <a:off x="7170234" y="1034872"/>
          <a:ext cx="4434414" cy="3131395"/>
        </p:xfrm>
        <a:graphic>
          <a:graphicData uri="http://schemas.openxmlformats.org/drawingml/2006/table">
            <a:tbl>
              <a:tblPr firstRow="1" bandRow="1">
                <a:tableStyleId>{5940675A-B579-460E-94D1-54222C63F5DA}</a:tableStyleId>
              </a:tblPr>
              <a:tblGrid>
                <a:gridCol w="1407581">
                  <a:extLst>
                    <a:ext uri="{9D8B030D-6E8A-4147-A177-3AD203B41FA5}">
                      <a16:colId xmlns:a16="http://schemas.microsoft.com/office/drawing/2014/main" val="1191812419"/>
                    </a:ext>
                  </a:extLst>
                </a:gridCol>
                <a:gridCol w="2201333">
                  <a:extLst>
                    <a:ext uri="{9D8B030D-6E8A-4147-A177-3AD203B41FA5}">
                      <a16:colId xmlns:a16="http://schemas.microsoft.com/office/drawing/2014/main" val="481079558"/>
                    </a:ext>
                  </a:extLst>
                </a:gridCol>
                <a:gridCol w="825500">
                  <a:extLst>
                    <a:ext uri="{9D8B030D-6E8A-4147-A177-3AD203B41FA5}">
                      <a16:colId xmlns:a16="http://schemas.microsoft.com/office/drawing/2014/main" val="1547344765"/>
                    </a:ext>
                  </a:extLst>
                </a:gridCol>
              </a:tblGrid>
              <a:tr h="0">
                <a:tc>
                  <a:txBody>
                    <a:bodyPr/>
                    <a:lstStyle/>
                    <a:p>
                      <a:r>
                        <a:rPr lang="en-GB" sz="1200" b="1">
                          <a:effectLst/>
                        </a:rPr>
                        <a:t> Sensor Location​​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Location description​​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Installed​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54137971"/>
                  </a:ext>
                </a:extLst>
              </a:tr>
              <a:tr h="209550">
                <a:tc>
                  <a:txBody>
                    <a:bodyPr/>
                    <a:lstStyle/>
                    <a:p>
                      <a:r>
                        <a:rPr lang="en-GB" sz="1200">
                          <a:solidFill>
                            <a:srgbClr val="FF0000"/>
                          </a:solidFill>
                          <a:effectLst/>
                        </a:rPr>
                        <a:t>Cherry Hinton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Near Rock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91169372"/>
                  </a:ext>
                </a:extLst>
              </a:tr>
              <a:tr h="209550">
                <a:tc>
                  <a:txBody>
                    <a:bodyPr/>
                    <a:lstStyle/>
                    <a:p>
                      <a:r>
                        <a:rPr lang="en-GB" sz="1200">
                          <a:effectLst/>
                        </a:rPr>
                        <a:t>Coldham’s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Coldham’s Common​​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322488"/>
                  </a:ext>
                </a:extLst>
              </a:tr>
              <a:tr h="190500">
                <a:tc>
                  <a:txBody>
                    <a:bodyPr/>
                    <a:lstStyle/>
                    <a:p>
                      <a:r>
                        <a:rPr lang="en-GB" sz="1200">
                          <a:effectLst/>
                        </a:rPr>
                        <a:t>Coleridge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Coleridge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06056800"/>
                  </a:ext>
                </a:extLst>
              </a:tr>
              <a:tr h="209550">
                <a:tc>
                  <a:txBody>
                    <a:bodyPr/>
                    <a:lstStyle/>
                    <a:p>
                      <a:r>
                        <a:rPr lang="en-GB" sz="1200">
                          <a:effectLst/>
                        </a:rPr>
                        <a:t>East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Close to ARU site​​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1192294"/>
                  </a:ext>
                </a:extLst>
              </a:tr>
              <a:tr h="209549">
                <a:tc>
                  <a:txBody>
                    <a:bodyPr/>
                    <a:lstStyle/>
                    <a:p>
                      <a:r>
                        <a:rPr lang="en-GB" sz="1200">
                          <a:effectLst/>
                        </a:rPr>
                        <a:t>Hills Road Bridge​​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Cherry Hinton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21578486"/>
                  </a:ext>
                </a:extLst>
              </a:tr>
              <a:tr h="209550">
                <a:tc>
                  <a:txBody>
                    <a:bodyPr/>
                    <a:lstStyle/>
                    <a:p>
                      <a:r>
                        <a:rPr lang="en-GB" sz="1200">
                          <a:solidFill>
                            <a:srgbClr val="FF0000"/>
                          </a:solidFill>
                          <a:effectLst/>
                        </a:rPr>
                        <a:t>Histon Road (North)​​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Just south of A14​</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71920672"/>
                  </a:ext>
                </a:extLst>
              </a:tr>
              <a:tr h="209550">
                <a:tc>
                  <a:txBody>
                    <a:bodyPr/>
                    <a:lstStyle/>
                    <a:p>
                      <a:r>
                        <a:rPr lang="en-GB" sz="1200">
                          <a:solidFill>
                            <a:srgbClr val="FF0000"/>
                          </a:solidFill>
                          <a:effectLst/>
                        </a:rPr>
                        <a:t>Histon Road (South)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Near Victoria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37692815"/>
                  </a:ext>
                </a:extLst>
              </a:tr>
              <a:tr h="209550">
                <a:tc>
                  <a:txBody>
                    <a:bodyPr/>
                    <a:lstStyle/>
                    <a:p>
                      <a:r>
                        <a:rPr lang="en-GB" sz="1200">
                          <a:effectLst/>
                        </a:rPr>
                        <a:t>Mill Road (East)​​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Close to Brookfield’s hospital​​</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9478729"/>
                  </a:ext>
                </a:extLst>
              </a:tr>
              <a:tr h="209550">
                <a:tc>
                  <a:txBody>
                    <a:bodyPr/>
                    <a:lstStyle/>
                    <a:p>
                      <a:r>
                        <a:rPr lang="en-GB" sz="1200">
                          <a:effectLst/>
                        </a:rPr>
                        <a:t>Mill Road (West)​​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200">
                          <a:effectLst/>
                        </a:rPr>
                        <a:t>Close to Parker’s Piece​​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15974204"/>
                  </a:ext>
                </a:extLst>
              </a:tr>
              <a:tr h="209550">
                <a:tc>
                  <a:txBody>
                    <a:bodyPr/>
                    <a:lstStyle/>
                    <a:p>
                      <a:r>
                        <a:rPr lang="en-GB" sz="1200">
                          <a:effectLst/>
                        </a:rPr>
                        <a:t>Milton Road (Mid)​​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Union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2981906"/>
                  </a:ext>
                </a:extLst>
              </a:tr>
              <a:tr h="209550">
                <a:tc>
                  <a:txBody>
                    <a:bodyPr/>
                    <a:lstStyle/>
                    <a:p>
                      <a:r>
                        <a:rPr lang="en-GB" sz="1200">
                          <a:solidFill>
                            <a:srgbClr val="FF0000"/>
                          </a:solidFill>
                          <a:effectLst/>
                        </a:rPr>
                        <a:t>Milton Road (North)​​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Near King’s Hedges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80872126"/>
                  </a:ext>
                </a:extLst>
              </a:tr>
              <a:tr h="209550">
                <a:tc>
                  <a:txBody>
                    <a:bodyPr/>
                    <a:lstStyle/>
                    <a:p>
                      <a:r>
                        <a:rPr lang="en-GB" sz="1200">
                          <a:solidFill>
                            <a:srgbClr val="FF0000"/>
                          </a:solidFill>
                          <a:effectLst/>
                        </a:rPr>
                        <a:t>Milton Road (South)​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200">
                          <a:solidFill>
                            <a:srgbClr val="FF0000"/>
                          </a:solidFill>
                          <a:effectLst/>
                        </a:rPr>
                        <a:t>Near Gilbert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9502090"/>
                  </a:ext>
                </a:extLst>
              </a:tr>
              <a:tr h="209550">
                <a:tc>
                  <a:txBody>
                    <a:bodyPr/>
                    <a:lstStyle/>
                    <a:p>
                      <a:r>
                        <a:rPr lang="en-GB" sz="1200">
                          <a:effectLst/>
                        </a:rPr>
                        <a:t>Tenison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Mill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13523308"/>
                  </a:ext>
                </a:extLst>
              </a:tr>
              <a:tr h="243416">
                <a:tc>
                  <a:txBody>
                    <a:bodyPr/>
                    <a:lstStyle/>
                    <a:p>
                      <a:r>
                        <a:rPr lang="en-GB" sz="1200">
                          <a:effectLst/>
                        </a:rPr>
                        <a:t>Vinery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Romsey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4402491"/>
                  </a:ext>
                </a:extLst>
              </a:tr>
            </a:tbl>
          </a:graphicData>
        </a:graphic>
      </p:graphicFrame>
    </p:spTree>
    <p:extLst>
      <p:ext uri="{BB962C8B-B14F-4D97-AF65-F5344CB8AC3E}">
        <p14:creationId xmlns:p14="http://schemas.microsoft.com/office/powerpoint/2010/main" val="77959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740025-4FA7-4E21-8C09-B006B6BFCE75}"/>
              </a:ext>
            </a:extLst>
          </p:cNvPr>
          <p:cNvPicPr>
            <a:picLocks noChangeAspect="1"/>
          </p:cNvPicPr>
          <p:nvPr/>
        </p:nvPicPr>
        <p:blipFill>
          <a:blip r:embed="rId3"/>
          <a:stretch>
            <a:fillRect/>
          </a:stretch>
        </p:blipFill>
        <p:spPr>
          <a:xfrm>
            <a:off x="100005" y="1460988"/>
            <a:ext cx="9937341" cy="4913802"/>
          </a:xfrm>
          <a:prstGeom prst="rect">
            <a:avLst/>
          </a:prstGeom>
        </p:spPr>
      </p:pic>
      <p:sp>
        <p:nvSpPr>
          <p:cNvPr id="21" name="Rectangle 20">
            <a:extLst>
              <a:ext uri="{FF2B5EF4-FFF2-40B4-BE49-F238E27FC236}">
                <a16:creationId xmlns:a16="http://schemas.microsoft.com/office/drawing/2014/main" id="{277D3BBE-5C13-4C24-85D2-B9A1E9AAE2BB}"/>
              </a:ext>
            </a:extLst>
          </p:cNvPr>
          <p:cNvSpPr/>
          <p:nvPr/>
        </p:nvSpPr>
        <p:spPr>
          <a:xfrm>
            <a:off x="0" y="385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Traffic Sensor Modal Split: Cambridge – monthly analysis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987C3EE-FE78-45C9-B641-5CC7A88B89E9}"/>
              </a:ext>
            </a:extLst>
          </p:cNvPr>
          <p:cNvSpPr txBox="1"/>
          <p:nvPr/>
        </p:nvSpPr>
        <p:spPr>
          <a:xfrm>
            <a:off x="-1" y="735580"/>
            <a:ext cx="12191999" cy="369332"/>
          </a:xfrm>
          <a:prstGeom prst="rect">
            <a:avLst/>
          </a:prstGeom>
          <a:noFill/>
        </p:spPr>
        <p:txBody>
          <a:bodyPr wrap="square" lIns="91440" tIns="45720" rIns="91440" bIns="45720" rtlCol="0" anchor="t">
            <a:spAutoFit/>
          </a:bodyPr>
          <a:lstStyle/>
          <a:p>
            <a:pPr algn="ctr"/>
            <a:r>
              <a:rPr lang="en-GB" b="1"/>
              <a:t>Transport mode split – all sensors in Cambridge: June comparison</a:t>
            </a:r>
          </a:p>
        </p:txBody>
      </p:sp>
      <p:sp>
        <p:nvSpPr>
          <p:cNvPr id="8" name="Slide Number Placeholder 7">
            <a:extLst>
              <a:ext uri="{FF2B5EF4-FFF2-40B4-BE49-F238E27FC236}">
                <a16:creationId xmlns:a16="http://schemas.microsoft.com/office/drawing/2014/main" id="{D17FEF82-48B4-41AC-91CD-4088F2119B59}"/>
              </a:ext>
            </a:extLst>
          </p:cNvPr>
          <p:cNvSpPr>
            <a:spLocks noGrp="1"/>
          </p:cNvSpPr>
          <p:nvPr>
            <p:ph type="sldNum" sz="quarter" idx="12"/>
          </p:nvPr>
        </p:nvSpPr>
        <p:spPr>
          <a:xfrm>
            <a:off x="9501195" y="6584160"/>
            <a:ext cx="2743200" cy="365125"/>
          </a:xfrm>
        </p:spPr>
        <p:txBody>
          <a:bodyPr/>
          <a:lstStyle/>
          <a:p>
            <a:fld id="{AE56028F-813B-4E02-837E-17CD63D81F9F}" type="slidenum">
              <a:rPr lang="en-GB" smtClean="0"/>
              <a:t>12</a:t>
            </a:fld>
            <a:endParaRPr lang="en-GB"/>
          </a:p>
        </p:txBody>
      </p:sp>
      <p:graphicFrame>
        <p:nvGraphicFramePr>
          <p:cNvPr id="5" name="Table 5">
            <a:extLst>
              <a:ext uri="{FF2B5EF4-FFF2-40B4-BE49-F238E27FC236}">
                <a16:creationId xmlns:a16="http://schemas.microsoft.com/office/drawing/2014/main" id="{0FA7F2D6-C1C5-471A-9733-ACD374B72E44}"/>
              </a:ext>
            </a:extLst>
          </p:cNvPr>
          <p:cNvGraphicFramePr>
            <a:graphicFrameLocks noGrp="1"/>
          </p:cNvGraphicFramePr>
          <p:nvPr>
            <p:extLst>
              <p:ext uri="{D42A27DB-BD31-4B8C-83A1-F6EECF244321}">
                <p14:modId xmlns:p14="http://schemas.microsoft.com/office/powerpoint/2010/main" val="616485684"/>
              </p:ext>
            </p:extLst>
          </p:nvPr>
        </p:nvGraphicFramePr>
        <p:xfrm>
          <a:off x="9501195" y="2719430"/>
          <a:ext cx="2590800" cy="173736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24627856"/>
                    </a:ext>
                  </a:extLst>
                </a:gridCol>
                <a:gridCol w="781050">
                  <a:extLst>
                    <a:ext uri="{9D8B030D-6E8A-4147-A177-3AD203B41FA5}">
                      <a16:colId xmlns:a16="http://schemas.microsoft.com/office/drawing/2014/main" val="3103132331"/>
                    </a:ext>
                  </a:extLst>
                </a:gridCol>
                <a:gridCol w="838200">
                  <a:extLst>
                    <a:ext uri="{9D8B030D-6E8A-4147-A177-3AD203B41FA5}">
                      <a16:colId xmlns:a16="http://schemas.microsoft.com/office/drawing/2014/main" val="69069862"/>
                    </a:ext>
                  </a:extLst>
                </a:gridCol>
              </a:tblGrid>
              <a:tr h="436666">
                <a:tc>
                  <a:txBody>
                    <a:bodyPr/>
                    <a:lstStyle/>
                    <a:p>
                      <a:pPr algn="ctr"/>
                      <a:r>
                        <a:rPr lang="en-GB" sz="1200">
                          <a:solidFill>
                            <a:schemeClr val="tx1"/>
                          </a:solidFill>
                        </a:rPr>
                        <a: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a:solidFill>
                            <a:schemeClr val="tx1"/>
                          </a:solidFill>
                        </a:rPr>
                        <a:t>Motor vehicle*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a:solidFill>
                            <a:schemeClr val="tx1"/>
                          </a:solidFill>
                        </a:rPr>
                        <a:t>Active travel*</a:t>
                      </a:r>
                      <a:endParaRPr lang="en-US"/>
                    </a:p>
                    <a:p>
                      <a:pPr lvl="0" algn="ctr">
                        <a:buNone/>
                      </a:pPr>
                      <a:r>
                        <a:rPr lang="en-GB" sz="120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5740684"/>
                  </a:ext>
                </a:extLst>
              </a:tr>
              <a:tr h="270387">
                <a:tc>
                  <a:txBody>
                    <a:bodyPr/>
                    <a:lstStyle/>
                    <a:p>
                      <a:pPr algn="ctr"/>
                      <a:r>
                        <a:rPr lang="en-GB" sz="1200">
                          <a:solidFill>
                            <a:schemeClr val="tx1"/>
                          </a:solidFill>
                        </a:rPr>
                        <a:t>June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391317"/>
                  </a:ext>
                </a:extLst>
              </a:tr>
              <a:tr h="270387">
                <a:tc>
                  <a:txBody>
                    <a:bodyPr/>
                    <a:lstStyle/>
                    <a:p>
                      <a:pPr algn="ctr"/>
                      <a:r>
                        <a:rPr lang="en-GB" sz="1200">
                          <a:solidFill>
                            <a:schemeClr val="tx1"/>
                          </a:solidFill>
                        </a:rPr>
                        <a:t>June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3325792"/>
                  </a:ext>
                </a:extLst>
              </a:tr>
              <a:tr h="270387">
                <a:tc>
                  <a:txBody>
                    <a:bodyPr/>
                    <a:lstStyle/>
                    <a:p>
                      <a:pPr algn="ctr"/>
                      <a:r>
                        <a:rPr lang="en-GB" sz="1200">
                          <a:solidFill>
                            <a:schemeClr val="tx1"/>
                          </a:solidFill>
                        </a:rPr>
                        <a:t>June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006868"/>
                  </a:ext>
                </a:extLst>
              </a:tr>
              <a:tr h="270387">
                <a:tc>
                  <a:txBody>
                    <a:bodyPr/>
                    <a:lstStyle/>
                    <a:p>
                      <a:pPr algn="ctr"/>
                      <a:r>
                        <a:rPr lang="en-GB" sz="1200">
                          <a:solidFill>
                            <a:schemeClr val="tx1"/>
                          </a:solidFill>
                        </a:rPr>
                        <a:t>June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622328"/>
                  </a:ext>
                </a:extLst>
              </a:tr>
            </a:tbl>
          </a:graphicData>
        </a:graphic>
      </p:graphicFrame>
      <p:sp>
        <p:nvSpPr>
          <p:cNvPr id="13" name="TextBox 12">
            <a:extLst>
              <a:ext uri="{FF2B5EF4-FFF2-40B4-BE49-F238E27FC236}">
                <a16:creationId xmlns:a16="http://schemas.microsoft.com/office/drawing/2014/main" id="{128167BD-8964-4CD4-8A83-85EAFCF0A941}"/>
              </a:ext>
            </a:extLst>
          </p:cNvPr>
          <p:cNvSpPr txBox="1"/>
          <p:nvPr/>
        </p:nvSpPr>
        <p:spPr>
          <a:xfrm>
            <a:off x="9382721" y="4563322"/>
            <a:ext cx="2743200" cy="369332"/>
          </a:xfrm>
          <a:prstGeom prst="rect">
            <a:avLst/>
          </a:prstGeom>
          <a:solidFill>
            <a:schemeClr val="bg1"/>
          </a:solidFill>
        </p:spPr>
        <p:txBody>
          <a:bodyPr wrap="square" lIns="91440" tIns="45720" rIns="91440" bIns="45720" rtlCol="0" anchor="t">
            <a:spAutoFit/>
          </a:bodyPr>
          <a:lstStyle/>
          <a:p>
            <a:pPr algn="ctr"/>
            <a:r>
              <a:rPr lang="en-GB" sz="900" b="1"/>
              <a:t>*Motor vehicles</a:t>
            </a:r>
            <a:r>
              <a:rPr lang="en-GB" sz="900"/>
              <a:t>: Car, Motorbike, LGV, OGV, Bus. </a:t>
            </a:r>
            <a:r>
              <a:rPr lang="en-GB" sz="900" b="1"/>
              <a:t>Active travel</a:t>
            </a:r>
            <a:r>
              <a:rPr lang="en-GB" sz="900"/>
              <a:t>: Cyclist, Pedestrian</a:t>
            </a:r>
          </a:p>
        </p:txBody>
      </p:sp>
    </p:spTree>
    <p:extLst>
      <p:ext uri="{BB962C8B-B14F-4D97-AF65-F5344CB8AC3E}">
        <p14:creationId xmlns:p14="http://schemas.microsoft.com/office/powerpoint/2010/main" val="404366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090DA7-621D-425D-8C41-F4750992A515}"/>
              </a:ext>
            </a:extLst>
          </p:cNvPr>
          <p:cNvPicPr>
            <a:picLocks noChangeAspect="1"/>
          </p:cNvPicPr>
          <p:nvPr/>
        </p:nvPicPr>
        <p:blipFill>
          <a:blip r:embed="rId3"/>
          <a:stretch>
            <a:fillRect/>
          </a:stretch>
        </p:blipFill>
        <p:spPr>
          <a:xfrm>
            <a:off x="53745" y="1349176"/>
            <a:ext cx="10059272" cy="4950381"/>
          </a:xfrm>
          <a:prstGeom prst="rect">
            <a:avLst/>
          </a:prstGeom>
        </p:spPr>
      </p:pic>
      <p:sp>
        <p:nvSpPr>
          <p:cNvPr id="21" name="Rectangle 20">
            <a:extLst>
              <a:ext uri="{FF2B5EF4-FFF2-40B4-BE49-F238E27FC236}">
                <a16:creationId xmlns:a16="http://schemas.microsoft.com/office/drawing/2014/main" id="{277D3BBE-5C13-4C24-85D2-B9A1E9AAE2BB}"/>
              </a:ext>
            </a:extLst>
          </p:cNvPr>
          <p:cNvSpPr/>
          <p:nvPr/>
        </p:nvSpPr>
        <p:spPr>
          <a:xfrm>
            <a:off x="0" y="385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Traffic Sensor Modal Split: Cambridge – quarterly analysis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987C3EE-FE78-45C9-B641-5CC7A88B89E9}"/>
              </a:ext>
            </a:extLst>
          </p:cNvPr>
          <p:cNvSpPr txBox="1"/>
          <p:nvPr/>
        </p:nvSpPr>
        <p:spPr>
          <a:xfrm>
            <a:off x="-1" y="735580"/>
            <a:ext cx="12191999" cy="369332"/>
          </a:xfrm>
          <a:prstGeom prst="rect">
            <a:avLst/>
          </a:prstGeom>
          <a:noFill/>
        </p:spPr>
        <p:txBody>
          <a:bodyPr wrap="square" lIns="91440" tIns="45720" rIns="91440" bIns="45720" rtlCol="0" anchor="t">
            <a:spAutoFit/>
          </a:bodyPr>
          <a:lstStyle/>
          <a:p>
            <a:pPr algn="ctr"/>
            <a:r>
              <a:rPr lang="en-GB" b="1"/>
              <a:t>Transport mode split – all sensors in Cambridge: Q2 comparison</a:t>
            </a:r>
          </a:p>
        </p:txBody>
      </p:sp>
      <p:sp>
        <p:nvSpPr>
          <p:cNvPr id="8" name="Slide Number Placeholder 7">
            <a:extLst>
              <a:ext uri="{FF2B5EF4-FFF2-40B4-BE49-F238E27FC236}">
                <a16:creationId xmlns:a16="http://schemas.microsoft.com/office/drawing/2014/main" id="{D17FEF82-48B4-41AC-91CD-4088F2119B59}"/>
              </a:ext>
            </a:extLst>
          </p:cNvPr>
          <p:cNvSpPr>
            <a:spLocks noGrp="1"/>
          </p:cNvSpPr>
          <p:nvPr>
            <p:ph type="sldNum" sz="quarter" idx="12"/>
          </p:nvPr>
        </p:nvSpPr>
        <p:spPr>
          <a:xfrm>
            <a:off x="9501195" y="6584160"/>
            <a:ext cx="2743200" cy="365125"/>
          </a:xfrm>
        </p:spPr>
        <p:txBody>
          <a:bodyPr/>
          <a:lstStyle/>
          <a:p>
            <a:fld id="{AE56028F-813B-4E02-837E-17CD63D81F9F}" type="slidenum">
              <a:rPr lang="en-GB" smtClean="0"/>
              <a:t>13</a:t>
            </a:fld>
            <a:endParaRPr lang="en-GB"/>
          </a:p>
        </p:txBody>
      </p:sp>
      <p:graphicFrame>
        <p:nvGraphicFramePr>
          <p:cNvPr id="5" name="Table 5">
            <a:extLst>
              <a:ext uri="{FF2B5EF4-FFF2-40B4-BE49-F238E27FC236}">
                <a16:creationId xmlns:a16="http://schemas.microsoft.com/office/drawing/2014/main" id="{0FA7F2D6-C1C5-471A-9733-ACD374B72E44}"/>
              </a:ext>
            </a:extLst>
          </p:cNvPr>
          <p:cNvGraphicFramePr>
            <a:graphicFrameLocks noGrp="1"/>
          </p:cNvGraphicFramePr>
          <p:nvPr>
            <p:extLst>
              <p:ext uri="{D42A27DB-BD31-4B8C-83A1-F6EECF244321}">
                <p14:modId xmlns:p14="http://schemas.microsoft.com/office/powerpoint/2010/main" val="2924923358"/>
              </p:ext>
            </p:extLst>
          </p:nvPr>
        </p:nvGraphicFramePr>
        <p:xfrm>
          <a:off x="9547455" y="2635756"/>
          <a:ext cx="2590800" cy="173736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24627856"/>
                    </a:ext>
                  </a:extLst>
                </a:gridCol>
                <a:gridCol w="781050">
                  <a:extLst>
                    <a:ext uri="{9D8B030D-6E8A-4147-A177-3AD203B41FA5}">
                      <a16:colId xmlns:a16="http://schemas.microsoft.com/office/drawing/2014/main" val="3103132331"/>
                    </a:ext>
                  </a:extLst>
                </a:gridCol>
                <a:gridCol w="838200">
                  <a:extLst>
                    <a:ext uri="{9D8B030D-6E8A-4147-A177-3AD203B41FA5}">
                      <a16:colId xmlns:a16="http://schemas.microsoft.com/office/drawing/2014/main" val="69069862"/>
                    </a:ext>
                  </a:extLst>
                </a:gridCol>
              </a:tblGrid>
              <a:tr h="436666">
                <a:tc>
                  <a:txBody>
                    <a:bodyPr/>
                    <a:lstStyle/>
                    <a:p>
                      <a:pPr algn="ctr"/>
                      <a:r>
                        <a:rPr lang="en-GB" sz="1200">
                          <a:solidFill>
                            <a:schemeClr val="tx1"/>
                          </a:solidFill>
                        </a:rPr>
                        <a: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a:solidFill>
                            <a:schemeClr val="tx1"/>
                          </a:solidFill>
                        </a:rPr>
                        <a:t>Motor vehicle*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a:solidFill>
                            <a:schemeClr val="tx1"/>
                          </a:solidFill>
                        </a:rPr>
                        <a:t>Active travel*</a:t>
                      </a:r>
                      <a:endParaRPr lang="en-US"/>
                    </a:p>
                    <a:p>
                      <a:pPr lvl="0" algn="ctr">
                        <a:buNone/>
                      </a:pPr>
                      <a:r>
                        <a:rPr lang="en-GB" sz="120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5740684"/>
                  </a:ext>
                </a:extLst>
              </a:tr>
              <a:tr h="270387">
                <a:tc>
                  <a:txBody>
                    <a:bodyPr/>
                    <a:lstStyle/>
                    <a:p>
                      <a:pPr algn="ctr"/>
                      <a:r>
                        <a:rPr lang="en-GB" sz="1200">
                          <a:solidFill>
                            <a:schemeClr val="tx1"/>
                          </a:solidFill>
                        </a:rPr>
                        <a:t>Q2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391317"/>
                  </a:ext>
                </a:extLst>
              </a:tr>
              <a:tr h="270387">
                <a:tc>
                  <a:txBody>
                    <a:bodyPr/>
                    <a:lstStyle/>
                    <a:p>
                      <a:pPr algn="ctr"/>
                      <a:r>
                        <a:rPr lang="en-GB" sz="1200">
                          <a:solidFill>
                            <a:schemeClr val="tx1"/>
                          </a:solidFill>
                        </a:rPr>
                        <a:t>Q2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3325792"/>
                  </a:ext>
                </a:extLst>
              </a:tr>
              <a:tr h="270387">
                <a:tc>
                  <a:txBody>
                    <a:bodyPr/>
                    <a:lstStyle/>
                    <a:p>
                      <a:pPr algn="ctr"/>
                      <a:r>
                        <a:rPr lang="en-GB" sz="1200">
                          <a:solidFill>
                            <a:schemeClr val="tx1"/>
                          </a:solidFill>
                        </a:rPr>
                        <a:t>Q2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006868"/>
                  </a:ext>
                </a:extLst>
              </a:tr>
              <a:tr h="270387">
                <a:tc>
                  <a:txBody>
                    <a:bodyPr/>
                    <a:lstStyle/>
                    <a:p>
                      <a:pPr algn="ctr"/>
                      <a:r>
                        <a:rPr lang="en-GB" sz="1200">
                          <a:solidFill>
                            <a:schemeClr val="tx1"/>
                          </a:solidFill>
                        </a:rPr>
                        <a:t>Q2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622328"/>
                  </a:ext>
                </a:extLst>
              </a:tr>
            </a:tbl>
          </a:graphicData>
        </a:graphic>
      </p:graphicFrame>
      <p:sp>
        <p:nvSpPr>
          <p:cNvPr id="13" name="TextBox 12">
            <a:extLst>
              <a:ext uri="{FF2B5EF4-FFF2-40B4-BE49-F238E27FC236}">
                <a16:creationId xmlns:a16="http://schemas.microsoft.com/office/drawing/2014/main" id="{128167BD-8964-4CD4-8A83-85EAFCF0A941}"/>
              </a:ext>
            </a:extLst>
          </p:cNvPr>
          <p:cNvSpPr txBox="1"/>
          <p:nvPr/>
        </p:nvSpPr>
        <p:spPr>
          <a:xfrm>
            <a:off x="9532920" y="4528435"/>
            <a:ext cx="2382527" cy="369332"/>
          </a:xfrm>
          <a:prstGeom prst="rect">
            <a:avLst/>
          </a:prstGeom>
          <a:solidFill>
            <a:schemeClr val="bg1"/>
          </a:solidFill>
        </p:spPr>
        <p:txBody>
          <a:bodyPr wrap="square" lIns="91440" tIns="45720" rIns="91440" bIns="45720" rtlCol="0" anchor="t">
            <a:spAutoFit/>
          </a:bodyPr>
          <a:lstStyle/>
          <a:p>
            <a:pPr algn="ctr"/>
            <a:r>
              <a:rPr lang="en-GB" sz="900" b="1"/>
              <a:t>*Motor vehicles</a:t>
            </a:r>
            <a:r>
              <a:rPr lang="en-GB" sz="900"/>
              <a:t>: Car, Motorbike, LGV, OGV, Bus. </a:t>
            </a:r>
            <a:r>
              <a:rPr lang="en-GB" sz="900" b="1"/>
              <a:t>Active travel</a:t>
            </a:r>
            <a:r>
              <a:rPr lang="en-GB" sz="900"/>
              <a:t>: Cyclist, Pedestrian</a:t>
            </a:r>
          </a:p>
        </p:txBody>
      </p:sp>
    </p:spTree>
    <p:extLst>
      <p:ext uri="{BB962C8B-B14F-4D97-AF65-F5344CB8AC3E}">
        <p14:creationId xmlns:p14="http://schemas.microsoft.com/office/powerpoint/2010/main" val="240479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466C80-5DD1-4A5A-963C-05B36A24C606}"/>
              </a:ext>
            </a:extLst>
          </p:cNvPr>
          <p:cNvPicPr>
            <a:picLocks noChangeAspect="1"/>
          </p:cNvPicPr>
          <p:nvPr/>
        </p:nvPicPr>
        <p:blipFill>
          <a:blip r:embed="rId3"/>
          <a:stretch>
            <a:fillRect/>
          </a:stretch>
        </p:blipFill>
        <p:spPr>
          <a:xfrm>
            <a:off x="334950" y="914252"/>
            <a:ext cx="9361500" cy="5956051"/>
          </a:xfrm>
          <a:prstGeom prst="rect">
            <a:avLst/>
          </a:prstGeom>
        </p:spPr>
      </p:pic>
      <p:sp>
        <p:nvSpPr>
          <p:cNvPr id="21" name="Rectangle 20">
            <a:extLst>
              <a:ext uri="{FF2B5EF4-FFF2-40B4-BE49-F238E27FC236}">
                <a16:creationId xmlns:a16="http://schemas.microsoft.com/office/drawing/2014/main" id="{277D3BBE-5C13-4C24-85D2-B9A1E9AAE2BB}"/>
              </a:ext>
            </a:extLst>
          </p:cNvPr>
          <p:cNvSpPr/>
          <p:nvPr/>
        </p:nvSpPr>
        <p:spPr>
          <a:xfrm>
            <a:off x="0" y="385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Traffic Sensor Modal Split: Cambridge – June analysis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9459089-0F05-431F-B72E-2B8DE01E333F}"/>
              </a:ext>
            </a:extLst>
          </p:cNvPr>
          <p:cNvSpPr>
            <a:spLocks noGrp="1"/>
          </p:cNvSpPr>
          <p:nvPr>
            <p:ph type="sldNum" sz="quarter" idx="12"/>
          </p:nvPr>
        </p:nvSpPr>
        <p:spPr>
          <a:xfrm>
            <a:off x="9382661" y="6519141"/>
            <a:ext cx="2743200" cy="365125"/>
          </a:xfrm>
        </p:spPr>
        <p:txBody>
          <a:bodyPr/>
          <a:lstStyle/>
          <a:p>
            <a:fld id="{AE56028F-813B-4E02-837E-17CD63D81F9F}" type="slidenum">
              <a:rPr lang="en-GB" smtClean="0"/>
              <a:t>14</a:t>
            </a:fld>
            <a:endParaRPr lang="en-GB"/>
          </a:p>
        </p:txBody>
      </p:sp>
      <p:sp>
        <p:nvSpPr>
          <p:cNvPr id="17" name="TextBox 16">
            <a:extLst>
              <a:ext uri="{FF2B5EF4-FFF2-40B4-BE49-F238E27FC236}">
                <a16:creationId xmlns:a16="http://schemas.microsoft.com/office/drawing/2014/main" id="{5B23B55F-88AA-466D-B391-F39C5DE80E3E}"/>
              </a:ext>
            </a:extLst>
          </p:cNvPr>
          <p:cNvSpPr txBox="1"/>
          <p:nvPr/>
        </p:nvSpPr>
        <p:spPr>
          <a:xfrm>
            <a:off x="933781" y="654913"/>
            <a:ext cx="10324437" cy="276999"/>
          </a:xfrm>
          <a:prstGeom prst="rect">
            <a:avLst/>
          </a:prstGeom>
          <a:noFill/>
        </p:spPr>
        <p:txBody>
          <a:bodyPr wrap="square" lIns="91440" tIns="45720" rIns="91440" bIns="45720" rtlCol="0" anchor="t">
            <a:spAutoFit/>
          </a:bodyPr>
          <a:lstStyle/>
          <a:p>
            <a:pPr algn="ctr"/>
            <a:r>
              <a:rPr lang="en-GB" sz="1200"/>
              <a:t>Average two-way daily flow during June for the last four years.</a:t>
            </a:r>
            <a:endParaRPr lang="en-GB" sz="1100" u="sng">
              <a:solidFill>
                <a:srgbClr val="00B050"/>
              </a:solidFill>
            </a:endParaRPr>
          </a:p>
        </p:txBody>
      </p:sp>
      <p:sp>
        <p:nvSpPr>
          <p:cNvPr id="11" name="TextBox 10">
            <a:extLst>
              <a:ext uri="{FF2B5EF4-FFF2-40B4-BE49-F238E27FC236}">
                <a16:creationId xmlns:a16="http://schemas.microsoft.com/office/drawing/2014/main" id="{FC627DD2-4A3E-4BA9-9B3D-7626509A0632}"/>
              </a:ext>
            </a:extLst>
          </p:cNvPr>
          <p:cNvSpPr txBox="1"/>
          <p:nvPr/>
        </p:nvSpPr>
        <p:spPr>
          <a:xfrm>
            <a:off x="8074703" y="6155822"/>
            <a:ext cx="3243494" cy="369332"/>
          </a:xfrm>
          <a:prstGeom prst="rect">
            <a:avLst/>
          </a:prstGeom>
          <a:noFill/>
        </p:spPr>
        <p:txBody>
          <a:bodyPr wrap="square" lIns="91440" tIns="45720" rIns="91440" bIns="45720" rtlCol="0" anchor="t">
            <a:spAutoFit/>
          </a:bodyPr>
          <a:lstStyle/>
          <a:p>
            <a:pPr algn="ctr"/>
            <a:r>
              <a:rPr lang="en-GB" sz="900" b="1"/>
              <a:t>*Motor vehicles</a:t>
            </a:r>
            <a:r>
              <a:rPr lang="en-GB" sz="900"/>
              <a:t>: Car, Motorbike, LGV, OGV, Bus </a:t>
            </a:r>
          </a:p>
          <a:p>
            <a:pPr algn="ctr"/>
            <a:r>
              <a:rPr lang="en-GB" sz="900" b="1"/>
              <a:t>Active travel</a:t>
            </a:r>
            <a:r>
              <a:rPr lang="en-GB" sz="900"/>
              <a:t>: Cyclist, Pedestrian</a:t>
            </a:r>
          </a:p>
        </p:txBody>
      </p:sp>
      <p:graphicFrame>
        <p:nvGraphicFramePr>
          <p:cNvPr id="8" name="Table 7">
            <a:extLst>
              <a:ext uri="{FF2B5EF4-FFF2-40B4-BE49-F238E27FC236}">
                <a16:creationId xmlns:a16="http://schemas.microsoft.com/office/drawing/2014/main" id="{09A92B7D-7DD1-45F3-AD6B-DB106DC3A4DF}"/>
              </a:ext>
            </a:extLst>
          </p:cNvPr>
          <p:cNvGraphicFramePr>
            <a:graphicFrameLocks noGrp="1"/>
          </p:cNvGraphicFramePr>
          <p:nvPr>
            <p:extLst>
              <p:ext uri="{D42A27DB-BD31-4B8C-83A1-F6EECF244321}">
                <p14:modId xmlns:p14="http://schemas.microsoft.com/office/powerpoint/2010/main" val="1993293095"/>
              </p:ext>
            </p:extLst>
          </p:nvPr>
        </p:nvGraphicFramePr>
        <p:xfrm>
          <a:off x="8074703" y="2876953"/>
          <a:ext cx="3632200" cy="3200400"/>
        </p:xfrm>
        <a:graphic>
          <a:graphicData uri="http://schemas.openxmlformats.org/drawingml/2006/table">
            <a:tbl>
              <a:tblPr/>
              <a:tblGrid>
                <a:gridCol w="1270000">
                  <a:extLst>
                    <a:ext uri="{9D8B030D-6E8A-4147-A177-3AD203B41FA5}">
                      <a16:colId xmlns:a16="http://schemas.microsoft.com/office/drawing/2014/main" val="2909968136"/>
                    </a:ext>
                  </a:extLst>
                </a:gridCol>
                <a:gridCol w="1231900">
                  <a:extLst>
                    <a:ext uri="{9D8B030D-6E8A-4147-A177-3AD203B41FA5}">
                      <a16:colId xmlns:a16="http://schemas.microsoft.com/office/drawing/2014/main" val="3221349383"/>
                    </a:ext>
                  </a:extLst>
                </a:gridCol>
                <a:gridCol w="1130300">
                  <a:extLst>
                    <a:ext uri="{9D8B030D-6E8A-4147-A177-3AD203B41FA5}">
                      <a16:colId xmlns:a16="http://schemas.microsoft.com/office/drawing/2014/main" val="3474933118"/>
                    </a:ext>
                  </a:extLst>
                </a:gridCol>
              </a:tblGrid>
              <a:tr h="200025">
                <a:tc gridSpan="3">
                  <a:txBody>
                    <a:bodyPr/>
                    <a:lstStyle/>
                    <a:p>
                      <a:pPr algn="ctr" fontAlgn="ctr"/>
                      <a:r>
                        <a:rPr lang="en-GB" sz="1100" b="1" i="0" u="none" strike="noStrike">
                          <a:solidFill>
                            <a:srgbClr val="000000"/>
                          </a:solidFill>
                          <a:effectLst/>
                          <a:latin typeface="Calibri" panose="020F0502020204030204" pitchFamily="34" charset="0"/>
                        </a:rPr>
                        <a:t>June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86300934"/>
                  </a:ext>
                </a:extLst>
              </a:tr>
              <a:tr h="200025">
                <a:tc>
                  <a:txBody>
                    <a:bodyPr/>
                    <a:lstStyle/>
                    <a:p>
                      <a:pPr algn="l" fontAlgn="ctr"/>
                      <a:r>
                        <a:rPr lang="en-GB" sz="1100" b="1" i="0" u="none" strike="noStrike">
                          <a:solidFill>
                            <a:srgbClr val="000000"/>
                          </a:solidFill>
                          <a:effectLst/>
                          <a:latin typeface="Calibri" panose="020F0502020204030204" pitchFamily="34" charset="0"/>
                        </a:rPr>
                        <a:t>Location</a:t>
                      </a:r>
                      <a:r>
                        <a:rPr lang="en-GB" sz="1100" b="0" i="0" u="none" strike="noStrike">
                          <a:solidFill>
                            <a:srgbClr val="000000"/>
                          </a:solidFill>
                          <a:effectLst/>
                          <a:latin typeface="Calibri" panose="020F0502020204030204" pitchFamily="34" charset="0"/>
                        </a:rPr>
                        <a:t>​</a:t>
                      </a:r>
                      <a:endParaRPr lang="en-GB" sz="11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Motorised %</a:t>
                      </a:r>
                      <a:r>
                        <a:rPr lang="en-GB" sz="1100" b="0" i="0" u="none" strike="noStrike">
                          <a:solidFill>
                            <a:srgbClr val="000000"/>
                          </a:solidFill>
                          <a:effectLst/>
                          <a:latin typeface="Calibri" panose="020F0502020204030204" pitchFamily="34" charset="0"/>
                        </a:rPr>
                        <a:t>​</a:t>
                      </a:r>
                      <a:endParaRPr lang="en-GB" sz="11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Active %</a:t>
                      </a:r>
                      <a:r>
                        <a:rPr lang="en-GB" sz="1100" b="0" i="0" u="none" strike="noStrike">
                          <a:solidFill>
                            <a:srgbClr val="000000"/>
                          </a:solidFill>
                          <a:effectLst/>
                          <a:latin typeface="Calibri" panose="020F0502020204030204" pitchFamily="34" charset="0"/>
                        </a:rPr>
                        <a:t>​</a:t>
                      </a:r>
                      <a:endParaRPr lang="en-GB" sz="11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00025">
                <a:tc>
                  <a:txBody>
                    <a:bodyPr/>
                    <a:lstStyle/>
                    <a:p>
                      <a:pPr algn="l" fontAlgn="ctr"/>
                      <a:r>
                        <a:rPr lang="en-GB" sz="1100" b="0" i="0" u="none" strike="noStrike">
                          <a:solidFill>
                            <a:srgbClr val="000000"/>
                          </a:solidFill>
                          <a:effectLst/>
                          <a:latin typeface="Calibri" panose="020F0502020204030204" pitchFamily="34" charset="0"/>
                        </a:rPr>
                        <a:t>Tenison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833809"/>
                  </a:ext>
                </a:extLst>
              </a:tr>
              <a:tr h="200025">
                <a:tc>
                  <a:txBody>
                    <a:bodyPr/>
                    <a:lstStyle/>
                    <a:p>
                      <a:pPr algn="l" fontAlgn="ctr"/>
                      <a:r>
                        <a:rPr lang="en-GB" sz="1100" b="0" i="0" u="none" strike="noStrike">
                          <a:solidFill>
                            <a:srgbClr val="000000"/>
                          </a:solidFill>
                          <a:effectLst/>
                          <a:latin typeface="Calibri" panose="020F0502020204030204" pitchFamily="34" charset="0"/>
                        </a:rPr>
                        <a:t>Mill Road (West)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r h="200025">
                <a:tc>
                  <a:txBody>
                    <a:bodyPr/>
                    <a:lstStyle/>
                    <a:p>
                      <a:pPr algn="l" fontAlgn="ctr"/>
                      <a:r>
                        <a:rPr lang="en-GB" sz="1100" b="0" i="0" u="none" strike="noStrike">
                          <a:solidFill>
                            <a:srgbClr val="000000"/>
                          </a:solidFill>
                          <a:effectLst/>
                          <a:latin typeface="Calibri" panose="020F0502020204030204" pitchFamily="34" charset="0"/>
                        </a:rPr>
                        <a:t>Histon Road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050846"/>
                  </a:ext>
                </a:extLst>
              </a:tr>
              <a:tr h="200025">
                <a:tc>
                  <a:txBody>
                    <a:bodyPr/>
                    <a:lstStyle/>
                    <a:p>
                      <a:pPr algn="l" fontAlgn="ctr"/>
                      <a:r>
                        <a:rPr lang="en-GB" sz="1100" b="0" i="0" u="none" strike="noStrike">
                          <a:solidFill>
                            <a:srgbClr val="000000"/>
                          </a:solidFill>
                          <a:effectLst/>
                          <a:latin typeface="Calibri" panose="020F0502020204030204" pitchFamily="34" charset="0"/>
                        </a:rPr>
                        <a:t>Milton Road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56940"/>
                  </a:ext>
                </a:extLst>
              </a:tr>
              <a:tr h="200025">
                <a:tc>
                  <a:txBody>
                    <a:bodyPr/>
                    <a:lstStyle/>
                    <a:p>
                      <a:pPr algn="l" fontAlgn="ctr"/>
                      <a:r>
                        <a:rPr lang="en-GB" sz="1100" b="0" i="0" u="none" strike="noStrike">
                          <a:solidFill>
                            <a:srgbClr val="000000"/>
                          </a:solidFill>
                          <a:effectLst/>
                          <a:latin typeface="Calibri" panose="020F0502020204030204" pitchFamily="34" charset="0"/>
                        </a:rPr>
                        <a:t>Mill Road (East)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589279"/>
                  </a:ext>
                </a:extLst>
              </a:tr>
              <a:tr h="200025">
                <a:tc>
                  <a:txBody>
                    <a:bodyPr/>
                    <a:lstStyle/>
                    <a:p>
                      <a:pPr algn="l" fontAlgn="ctr"/>
                      <a:r>
                        <a:rPr lang="en-GB" sz="1100" b="0" i="0" u="none" strike="noStrike">
                          <a:solidFill>
                            <a:srgbClr val="000000"/>
                          </a:solidFill>
                          <a:effectLst/>
                          <a:latin typeface="Calibri" panose="020F0502020204030204" pitchFamily="34" charset="0"/>
                        </a:rPr>
                        <a:t>Vinery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786439"/>
                  </a:ext>
                </a:extLst>
              </a:tr>
              <a:tr h="200025">
                <a:tc>
                  <a:txBody>
                    <a:bodyPr/>
                    <a:lstStyle/>
                    <a:p>
                      <a:pPr algn="l" fontAlgn="ctr"/>
                      <a:r>
                        <a:rPr lang="en-GB" sz="1100" b="0" i="0" u="none" strike="noStrike">
                          <a:solidFill>
                            <a:srgbClr val="000000"/>
                          </a:solidFill>
                          <a:effectLst/>
                          <a:latin typeface="Calibri" panose="020F0502020204030204" pitchFamily="34" charset="0"/>
                        </a:rPr>
                        <a:t>Hills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435267"/>
                  </a:ext>
                </a:extLst>
              </a:tr>
              <a:tr h="200025">
                <a:tc>
                  <a:txBody>
                    <a:bodyPr/>
                    <a:lstStyle/>
                    <a:p>
                      <a:pPr algn="l" fontAlgn="ctr"/>
                      <a:r>
                        <a:rPr lang="en-GB" sz="1100" b="0" i="0" u="none" strike="noStrike">
                          <a:solidFill>
                            <a:srgbClr val="000000"/>
                          </a:solidFill>
                          <a:effectLst/>
                          <a:latin typeface="Calibri" panose="020F0502020204030204" pitchFamily="34" charset="0"/>
                        </a:rPr>
                        <a:t>Coleridge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710308"/>
                  </a:ext>
                </a:extLst>
              </a:tr>
              <a:tr h="200025">
                <a:tc>
                  <a:txBody>
                    <a:bodyPr/>
                    <a:lstStyle/>
                    <a:p>
                      <a:pPr algn="l" fontAlgn="ctr"/>
                      <a:r>
                        <a:rPr lang="en-GB" sz="1100" b="0" i="0" u="none" strike="noStrike">
                          <a:solidFill>
                            <a:srgbClr val="000000"/>
                          </a:solidFill>
                          <a:effectLst/>
                          <a:latin typeface="Calibri" panose="020F0502020204030204" pitchFamily="34" charset="0"/>
                        </a:rPr>
                        <a:t>Milton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438275"/>
                  </a:ext>
                </a:extLst>
              </a:tr>
              <a:tr h="200025">
                <a:tc>
                  <a:txBody>
                    <a:bodyPr/>
                    <a:lstStyle/>
                    <a:p>
                      <a:pPr algn="l" fontAlgn="ctr"/>
                      <a:r>
                        <a:rPr lang="en-GB" sz="1100" b="0" i="0" u="none" strike="noStrike">
                          <a:solidFill>
                            <a:srgbClr val="000000"/>
                          </a:solidFill>
                          <a:effectLst/>
                          <a:latin typeface="Calibri" panose="020F0502020204030204" pitchFamily="34" charset="0"/>
                        </a:rPr>
                        <a:t>East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2335733"/>
                  </a:ext>
                </a:extLst>
              </a:tr>
              <a:tr h="200025">
                <a:tc>
                  <a:txBody>
                    <a:bodyPr/>
                    <a:lstStyle/>
                    <a:p>
                      <a:pPr algn="l" fontAlgn="ctr"/>
                      <a:r>
                        <a:rPr lang="en-GB" sz="1100" b="0" i="0" u="none" strike="noStrike">
                          <a:solidFill>
                            <a:srgbClr val="000000"/>
                          </a:solidFill>
                          <a:effectLst/>
                          <a:latin typeface="Calibri" panose="020F0502020204030204" pitchFamily="34" charset="0"/>
                        </a:rPr>
                        <a:t>Histon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126722"/>
                  </a:ext>
                </a:extLst>
              </a:tr>
              <a:tr h="200025">
                <a:tc>
                  <a:txBody>
                    <a:bodyPr/>
                    <a:lstStyle/>
                    <a:p>
                      <a:pPr algn="l" fontAlgn="ctr"/>
                      <a:r>
                        <a:rPr lang="en-GB" sz="1100" b="0" i="0" u="none" strike="noStrike">
                          <a:solidFill>
                            <a:srgbClr val="000000"/>
                          </a:solidFill>
                          <a:effectLst/>
                          <a:latin typeface="Calibri" panose="020F0502020204030204" pitchFamily="34" charset="0"/>
                        </a:rPr>
                        <a:t>Milton Road (Mid)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26809"/>
                  </a:ext>
                </a:extLst>
              </a:tr>
              <a:tr h="200025">
                <a:tc>
                  <a:txBody>
                    <a:bodyPr/>
                    <a:lstStyle/>
                    <a:p>
                      <a:pPr algn="l" fontAlgn="ctr"/>
                      <a:r>
                        <a:rPr lang="en-GB" sz="1100" b="0" i="0" u="none" strike="noStrike">
                          <a:solidFill>
                            <a:srgbClr val="000000"/>
                          </a:solidFill>
                          <a:effectLst/>
                          <a:latin typeface="Calibri" panose="020F0502020204030204" pitchFamily="34" charset="0"/>
                        </a:rPr>
                        <a:t>Coldham's Lane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099408"/>
                  </a:ext>
                </a:extLst>
              </a:tr>
              <a:tr h="200025">
                <a:tc>
                  <a:txBody>
                    <a:bodyPr/>
                    <a:lstStyle/>
                    <a:p>
                      <a:pPr algn="l" fontAlgn="ctr"/>
                      <a:r>
                        <a:rPr lang="en-GB" sz="1100" b="1" i="0" u="none" strike="noStrike">
                          <a:solidFill>
                            <a:srgbClr val="000000"/>
                          </a:solidFill>
                          <a:effectLst/>
                          <a:latin typeface="Calibri" panose="020F0502020204030204" pitchFamily="34" charset="0"/>
                        </a:rPr>
                        <a:t>ALL SITES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565285"/>
                  </a:ext>
                </a:extLst>
              </a:tr>
            </a:tbl>
          </a:graphicData>
        </a:graphic>
      </p:graphicFrame>
    </p:spTree>
    <p:extLst>
      <p:ext uri="{BB962C8B-B14F-4D97-AF65-F5344CB8AC3E}">
        <p14:creationId xmlns:p14="http://schemas.microsoft.com/office/powerpoint/2010/main" val="98179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6B636-A2EA-4076-B788-AD18FA6D4EF8}"/>
              </a:ext>
            </a:extLst>
          </p:cNvPr>
          <p:cNvPicPr>
            <a:picLocks noChangeAspect="1"/>
          </p:cNvPicPr>
          <p:nvPr/>
        </p:nvPicPr>
        <p:blipFill>
          <a:blip r:embed="rId3"/>
          <a:stretch>
            <a:fillRect/>
          </a:stretch>
        </p:blipFill>
        <p:spPr>
          <a:xfrm>
            <a:off x="433486" y="858603"/>
            <a:ext cx="9423577" cy="5995546"/>
          </a:xfrm>
          <a:prstGeom prst="rect">
            <a:avLst/>
          </a:prstGeom>
        </p:spPr>
      </p:pic>
      <p:sp>
        <p:nvSpPr>
          <p:cNvPr id="21" name="Rectangle 20">
            <a:extLst>
              <a:ext uri="{FF2B5EF4-FFF2-40B4-BE49-F238E27FC236}">
                <a16:creationId xmlns:a16="http://schemas.microsoft.com/office/drawing/2014/main" id="{277D3BBE-5C13-4C24-85D2-B9A1E9AAE2BB}"/>
              </a:ext>
            </a:extLst>
          </p:cNvPr>
          <p:cNvSpPr/>
          <p:nvPr/>
        </p:nvSpPr>
        <p:spPr>
          <a:xfrm>
            <a:off x="0" y="3851"/>
            <a:ext cx="12191998" cy="607654"/>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Traffic Sensor Modal Split: Cambridge – quarterly analysis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9459089-0F05-431F-B72E-2B8DE01E333F}"/>
              </a:ext>
            </a:extLst>
          </p:cNvPr>
          <p:cNvSpPr>
            <a:spLocks noGrp="1"/>
          </p:cNvSpPr>
          <p:nvPr>
            <p:ph type="sldNum" sz="quarter" idx="12"/>
          </p:nvPr>
        </p:nvSpPr>
        <p:spPr>
          <a:xfrm>
            <a:off x="9382661" y="6519141"/>
            <a:ext cx="2743200" cy="365125"/>
          </a:xfrm>
        </p:spPr>
        <p:txBody>
          <a:bodyPr/>
          <a:lstStyle/>
          <a:p>
            <a:fld id="{AE56028F-813B-4E02-837E-17CD63D81F9F}" type="slidenum">
              <a:rPr lang="en-GB" smtClean="0"/>
              <a:t>15</a:t>
            </a:fld>
            <a:endParaRPr lang="en-GB"/>
          </a:p>
        </p:txBody>
      </p:sp>
      <p:sp>
        <p:nvSpPr>
          <p:cNvPr id="11" name="TextBox 10">
            <a:extLst>
              <a:ext uri="{FF2B5EF4-FFF2-40B4-BE49-F238E27FC236}">
                <a16:creationId xmlns:a16="http://schemas.microsoft.com/office/drawing/2014/main" id="{FC627DD2-4A3E-4BA9-9B3D-7626509A0632}"/>
              </a:ext>
            </a:extLst>
          </p:cNvPr>
          <p:cNvSpPr txBox="1"/>
          <p:nvPr/>
        </p:nvSpPr>
        <p:spPr>
          <a:xfrm>
            <a:off x="8235316" y="6166555"/>
            <a:ext cx="3243494" cy="369332"/>
          </a:xfrm>
          <a:prstGeom prst="rect">
            <a:avLst/>
          </a:prstGeom>
          <a:noFill/>
        </p:spPr>
        <p:txBody>
          <a:bodyPr wrap="square" lIns="91440" tIns="45720" rIns="91440" bIns="45720" rtlCol="0" anchor="t">
            <a:spAutoFit/>
          </a:bodyPr>
          <a:lstStyle/>
          <a:p>
            <a:pPr algn="ctr"/>
            <a:r>
              <a:rPr lang="en-GB" sz="900" b="1"/>
              <a:t>*Motor vehicles</a:t>
            </a:r>
            <a:r>
              <a:rPr lang="en-GB" sz="900"/>
              <a:t>: Car, Motorbike, LGV, OGV, Bus </a:t>
            </a:r>
          </a:p>
          <a:p>
            <a:pPr algn="ctr"/>
            <a:r>
              <a:rPr lang="en-GB" sz="900" b="1"/>
              <a:t>Active travel</a:t>
            </a:r>
            <a:r>
              <a:rPr lang="en-GB" sz="900"/>
              <a:t>: Cyclist, Pedestrian</a:t>
            </a:r>
          </a:p>
        </p:txBody>
      </p:sp>
      <p:sp>
        <p:nvSpPr>
          <p:cNvPr id="12" name="TextBox 11">
            <a:extLst>
              <a:ext uri="{FF2B5EF4-FFF2-40B4-BE49-F238E27FC236}">
                <a16:creationId xmlns:a16="http://schemas.microsoft.com/office/drawing/2014/main" id="{FF8E0C39-7A75-478A-B233-ACB55F5E9762}"/>
              </a:ext>
            </a:extLst>
          </p:cNvPr>
          <p:cNvSpPr txBox="1"/>
          <p:nvPr/>
        </p:nvSpPr>
        <p:spPr>
          <a:xfrm>
            <a:off x="933781" y="654913"/>
            <a:ext cx="10324437" cy="276999"/>
          </a:xfrm>
          <a:prstGeom prst="rect">
            <a:avLst/>
          </a:prstGeom>
          <a:noFill/>
        </p:spPr>
        <p:txBody>
          <a:bodyPr wrap="square" lIns="91440" tIns="45720" rIns="91440" bIns="45720" rtlCol="0" anchor="t">
            <a:spAutoFit/>
          </a:bodyPr>
          <a:lstStyle/>
          <a:p>
            <a:pPr algn="ctr"/>
            <a:r>
              <a:rPr lang="en-GB" sz="1200"/>
              <a:t>Average two-way daily flow during quarter 2 (Apr-June) for the last four years.</a:t>
            </a:r>
            <a:endParaRPr lang="en-GB" sz="1100" u="sng">
              <a:solidFill>
                <a:srgbClr val="00B050"/>
              </a:solidFill>
            </a:endParaRPr>
          </a:p>
        </p:txBody>
      </p:sp>
      <p:graphicFrame>
        <p:nvGraphicFramePr>
          <p:cNvPr id="7" name="Table 6">
            <a:extLst>
              <a:ext uri="{FF2B5EF4-FFF2-40B4-BE49-F238E27FC236}">
                <a16:creationId xmlns:a16="http://schemas.microsoft.com/office/drawing/2014/main" id="{C5E04509-FAC0-457C-BAAF-5AE5A2362AFD}"/>
              </a:ext>
            </a:extLst>
          </p:cNvPr>
          <p:cNvGraphicFramePr>
            <a:graphicFrameLocks noGrp="1"/>
          </p:cNvGraphicFramePr>
          <p:nvPr>
            <p:extLst>
              <p:ext uri="{D42A27DB-BD31-4B8C-83A1-F6EECF244321}">
                <p14:modId xmlns:p14="http://schemas.microsoft.com/office/powerpoint/2010/main" val="661429527"/>
              </p:ext>
            </p:extLst>
          </p:nvPr>
        </p:nvGraphicFramePr>
        <p:xfrm>
          <a:off x="8040963" y="2842606"/>
          <a:ext cx="3632200" cy="3200400"/>
        </p:xfrm>
        <a:graphic>
          <a:graphicData uri="http://schemas.openxmlformats.org/drawingml/2006/table">
            <a:tbl>
              <a:tblPr/>
              <a:tblGrid>
                <a:gridCol w="1270000">
                  <a:extLst>
                    <a:ext uri="{9D8B030D-6E8A-4147-A177-3AD203B41FA5}">
                      <a16:colId xmlns:a16="http://schemas.microsoft.com/office/drawing/2014/main" val="3933509822"/>
                    </a:ext>
                  </a:extLst>
                </a:gridCol>
                <a:gridCol w="1231900">
                  <a:extLst>
                    <a:ext uri="{9D8B030D-6E8A-4147-A177-3AD203B41FA5}">
                      <a16:colId xmlns:a16="http://schemas.microsoft.com/office/drawing/2014/main" val="2709462522"/>
                    </a:ext>
                  </a:extLst>
                </a:gridCol>
                <a:gridCol w="1130300">
                  <a:extLst>
                    <a:ext uri="{9D8B030D-6E8A-4147-A177-3AD203B41FA5}">
                      <a16:colId xmlns:a16="http://schemas.microsoft.com/office/drawing/2014/main" val="575570823"/>
                    </a:ext>
                  </a:extLst>
                </a:gridCol>
              </a:tblGrid>
              <a:tr h="200025">
                <a:tc gridSpan="3">
                  <a:txBody>
                    <a:bodyPr/>
                    <a:lstStyle/>
                    <a:p>
                      <a:pPr algn="ctr" fontAlgn="ctr"/>
                      <a:r>
                        <a:rPr lang="en-GB" sz="1100" b="1" i="0" u="none" strike="noStrike">
                          <a:solidFill>
                            <a:srgbClr val="000000"/>
                          </a:solidFill>
                          <a:effectLst/>
                          <a:latin typeface="Calibri" panose="020F0502020204030204" pitchFamily="34" charset="0"/>
                        </a:rPr>
                        <a:t>Q2-2022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7923252"/>
                  </a:ext>
                </a:extLst>
              </a:tr>
              <a:tr h="200025">
                <a:tc>
                  <a:txBody>
                    <a:bodyPr/>
                    <a:lstStyle/>
                    <a:p>
                      <a:pPr algn="l" fontAlgn="ctr"/>
                      <a:r>
                        <a:rPr lang="en-GB" sz="1100" b="1" i="0" u="none" strike="noStrike">
                          <a:solidFill>
                            <a:srgbClr val="000000"/>
                          </a:solidFill>
                          <a:effectLst/>
                          <a:latin typeface="Calibri" panose="020F0502020204030204" pitchFamily="34" charset="0"/>
                        </a:rPr>
                        <a:t>Location</a:t>
                      </a:r>
                      <a:r>
                        <a:rPr lang="en-GB" sz="1100" b="0" i="0" u="none" strike="noStrike">
                          <a:solidFill>
                            <a:srgbClr val="000000"/>
                          </a:solidFill>
                          <a:effectLst/>
                          <a:latin typeface="Calibri" panose="020F0502020204030204" pitchFamily="34" charset="0"/>
                        </a:rPr>
                        <a:t>​</a:t>
                      </a:r>
                      <a:endParaRPr lang="en-GB" sz="11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Motorised %</a:t>
                      </a:r>
                      <a:r>
                        <a:rPr lang="en-GB" sz="1100" b="0" i="0" u="none" strike="noStrike">
                          <a:solidFill>
                            <a:srgbClr val="000000"/>
                          </a:solidFill>
                          <a:effectLst/>
                          <a:latin typeface="Calibri" panose="020F0502020204030204" pitchFamily="34" charset="0"/>
                        </a:rPr>
                        <a:t>​</a:t>
                      </a:r>
                      <a:endParaRPr lang="en-GB" sz="11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Active %</a:t>
                      </a:r>
                      <a:r>
                        <a:rPr lang="en-GB" sz="1100" b="0" i="0" u="none" strike="noStrike">
                          <a:solidFill>
                            <a:srgbClr val="000000"/>
                          </a:solidFill>
                          <a:effectLst/>
                          <a:latin typeface="Calibri" panose="020F0502020204030204" pitchFamily="34" charset="0"/>
                        </a:rPr>
                        <a:t>​</a:t>
                      </a:r>
                      <a:endParaRPr lang="en-GB" sz="11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46519767"/>
                  </a:ext>
                </a:extLst>
              </a:tr>
              <a:tr h="200025">
                <a:tc>
                  <a:txBody>
                    <a:bodyPr/>
                    <a:lstStyle/>
                    <a:p>
                      <a:pPr algn="l" fontAlgn="ctr"/>
                      <a:r>
                        <a:rPr lang="en-GB" sz="1100" b="0" i="0" u="none" strike="noStrike">
                          <a:solidFill>
                            <a:srgbClr val="000000"/>
                          </a:solidFill>
                          <a:effectLst/>
                          <a:latin typeface="Calibri" panose="020F0502020204030204" pitchFamily="34" charset="0"/>
                        </a:rPr>
                        <a:t>Tenison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390566"/>
                  </a:ext>
                </a:extLst>
              </a:tr>
              <a:tr h="200025">
                <a:tc>
                  <a:txBody>
                    <a:bodyPr/>
                    <a:lstStyle/>
                    <a:p>
                      <a:pPr algn="l" fontAlgn="ctr"/>
                      <a:r>
                        <a:rPr lang="en-GB" sz="1100" b="0" i="0" u="none" strike="noStrike">
                          <a:solidFill>
                            <a:srgbClr val="000000"/>
                          </a:solidFill>
                          <a:effectLst/>
                          <a:latin typeface="Calibri" panose="020F0502020204030204" pitchFamily="34" charset="0"/>
                        </a:rPr>
                        <a:t>Mill Road (West)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6212073"/>
                  </a:ext>
                </a:extLst>
              </a:tr>
              <a:tr h="200025">
                <a:tc>
                  <a:txBody>
                    <a:bodyPr/>
                    <a:lstStyle/>
                    <a:p>
                      <a:pPr algn="l" fontAlgn="ctr"/>
                      <a:r>
                        <a:rPr lang="en-GB" sz="1100" b="0" i="0" u="none" strike="noStrike">
                          <a:solidFill>
                            <a:srgbClr val="000000"/>
                          </a:solidFill>
                          <a:effectLst/>
                          <a:latin typeface="Calibri" panose="020F0502020204030204" pitchFamily="34" charset="0"/>
                        </a:rPr>
                        <a:t>Milton Road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216873"/>
                  </a:ext>
                </a:extLst>
              </a:tr>
              <a:tr h="200025">
                <a:tc>
                  <a:txBody>
                    <a:bodyPr/>
                    <a:lstStyle/>
                    <a:p>
                      <a:pPr algn="l" fontAlgn="ctr"/>
                      <a:r>
                        <a:rPr lang="en-GB" sz="1100" b="0" i="0" u="none" strike="noStrike">
                          <a:solidFill>
                            <a:srgbClr val="000000"/>
                          </a:solidFill>
                          <a:effectLst/>
                          <a:latin typeface="Calibri" panose="020F0502020204030204" pitchFamily="34" charset="0"/>
                        </a:rPr>
                        <a:t>Mill Road (East)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686364"/>
                  </a:ext>
                </a:extLst>
              </a:tr>
              <a:tr h="200025">
                <a:tc>
                  <a:txBody>
                    <a:bodyPr/>
                    <a:lstStyle/>
                    <a:p>
                      <a:pPr algn="l" fontAlgn="ctr"/>
                      <a:r>
                        <a:rPr lang="en-GB" sz="1100" b="0" i="0" u="none" strike="noStrike">
                          <a:solidFill>
                            <a:srgbClr val="000000"/>
                          </a:solidFill>
                          <a:effectLst/>
                          <a:latin typeface="Calibri" panose="020F0502020204030204" pitchFamily="34" charset="0"/>
                        </a:rPr>
                        <a:t>Hills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487249"/>
                  </a:ext>
                </a:extLst>
              </a:tr>
              <a:tr h="200025">
                <a:tc>
                  <a:txBody>
                    <a:bodyPr/>
                    <a:lstStyle/>
                    <a:p>
                      <a:pPr algn="l" fontAlgn="ctr"/>
                      <a:r>
                        <a:rPr lang="en-GB" sz="1100" b="0" i="0" u="none" strike="noStrike">
                          <a:solidFill>
                            <a:srgbClr val="000000"/>
                          </a:solidFill>
                          <a:effectLst/>
                          <a:latin typeface="Calibri" panose="020F0502020204030204" pitchFamily="34" charset="0"/>
                        </a:rPr>
                        <a:t>Histon Road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16294"/>
                  </a:ext>
                </a:extLst>
              </a:tr>
              <a:tr h="200025">
                <a:tc>
                  <a:txBody>
                    <a:bodyPr/>
                    <a:lstStyle/>
                    <a:p>
                      <a:pPr algn="l" fontAlgn="ctr"/>
                      <a:r>
                        <a:rPr lang="en-GB" sz="1100" b="0" i="0" u="none" strike="noStrike">
                          <a:solidFill>
                            <a:srgbClr val="000000"/>
                          </a:solidFill>
                          <a:effectLst/>
                          <a:latin typeface="Calibri" panose="020F0502020204030204" pitchFamily="34" charset="0"/>
                        </a:rPr>
                        <a:t>Vinery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488110"/>
                  </a:ext>
                </a:extLst>
              </a:tr>
              <a:tr h="200025">
                <a:tc>
                  <a:txBody>
                    <a:bodyPr/>
                    <a:lstStyle/>
                    <a:p>
                      <a:pPr algn="l" fontAlgn="ctr"/>
                      <a:r>
                        <a:rPr lang="en-GB" sz="1100" b="0" i="0" u="none" strike="noStrike">
                          <a:solidFill>
                            <a:srgbClr val="000000"/>
                          </a:solidFill>
                          <a:effectLst/>
                          <a:latin typeface="Calibri" panose="020F0502020204030204" pitchFamily="34" charset="0"/>
                        </a:rPr>
                        <a:t>Coleridge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477659"/>
                  </a:ext>
                </a:extLst>
              </a:tr>
              <a:tr h="200025">
                <a:tc>
                  <a:txBody>
                    <a:bodyPr/>
                    <a:lstStyle/>
                    <a:p>
                      <a:pPr algn="l" fontAlgn="ctr"/>
                      <a:r>
                        <a:rPr lang="en-GB" sz="1100" b="0" i="0" u="none" strike="noStrike">
                          <a:solidFill>
                            <a:srgbClr val="000000"/>
                          </a:solidFill>
                          <a:effectLst/>
                          <a:latin typeface="Calibri" panose="020F0502020204030204" pitchFamily="34" charset="0"/>
                        </a:rPr>
                        <a:t>East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266905"/>
                  </a:ext>
                </a:extLst>
              </a:tr>
              <a:tr h="200025">
                <a:tc>
                  <a:txBody>
                    <a:bodyPr/>
                    <a:lstStyle/>
                    <a:p>
                      <a:pPr algn="l" fontAlgn="ctr"/>
                      <a:r>
                        <a:rPr lang="en-GB" sz="1100" b="0" i="0" u="none" strike="noStrike">
                          <a:solidFill>
                            <a:srgbClr val="000000"/>
                          </a:solidFill>
                          <a:effectLst/>
                          <a:latin typeface="Calibri" panose="020F0502020204030204" pitchFamily="34" charset="0"/>
                        </a:rPr>
                        <a:t>Milton Road (Mid)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655392"/>
                  </a:ext>
                </a:extLst>
              </a:tr>
              <a:tr h="200025">
                <a:tc>
                  <a:txBody>
                    <a:bodyPr/>
                    <a:lstStyle/>
                    <a:p>
                      <a:pPr algn="l" fontAlgn="ctr"/>
                      <a:r>
                        <a:rPr lang="en-GB" sz="1100" b="0" i="0" u="none" strike="noStrike">
                          <a:solidFill>
                            <a:srgbClr val="000000"/>
                          </a:solidFill>
                          <a:effectLst/>
                          <a:latin typeface="Calibri" panose="020F0502020204030204" pitchFamily="34" charset="0"/>
                        </a:rPr>
                        <a:t>Milton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112559"/>
                  </a:ext>
                </a:extLst>
              </a:tr>
              <a:tr h="200025">
                <a:tc>
                  <a:txBody>
                    <a:bodyPr/>
                    <a:lstStyle/>
                    <a:p>
                      <a:pPr algn="l" fontAlgn="ctr"/>
                      <a:r>
                        <a:rPr lang="en-GB" sz="1100" b="0" i="0" u="none" strike="noStrike">
                          <a:solidFill>
                            <a:srgbClr val="000000"/>
                          </a:solidFill>
                          <a:effectLst/>
                          <a:latin typeface="Calibri" panose="020F0502020204030204" pitchFamily="34" charset="0"/>
                        </a:rPr>
                        <a:t>Histon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129124"/>
                  </a:ext>
                </a:extLst>
              </a:tr>
              <a:tr h="200025">
                <a:tc>
                  <a:txBody>
                    <a:bodyPr/>
                    <a:lstStyle/>
                    <a:p>
                      <a:pPr algn="l" fontAlgn="ctr"/>
                      <a:r>
                        <a:rPr lang="en-GB" sz="1100" b="0" i="0" u="none" strike="noStrike">
                          <a:solidFill>
                            <a:srgbClr val="000000"/>
                          </a:solidFill>
                          <a:effectLst/>
                          <a:latin typeface="Calibri" panose="020F0502020204030204" pitchFamily="34" charset="0"/>
                        </a:rPr>
                        <a:t>Coldham's Lane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998737"/>
                  </a:ext>
                </a:extLst>
              </a:tr>
              <a:tr h="200025">
                <a:tc>
                  <a:txBody>
                    <a:bodyPr/>
                    <a:lstStyle/>
                    <a:p>
                      <a:pPr algn="l" fontAlgn="ctr"/>
                      <a:r>
                        <a:rPr lang="en-GB" sz="1100" b="1" i="0" u="none" strike="noStrike">
                          <a:solidFill>
                            <a:srgbClr val="000000"/>
                          </a:solidFill>
                          <a:effectLst/>
                          <a:latin typeface="Calibri" panose="020F0502020204030204" pitchFamily="34" charset="0"/>
                        </a:rPr>
                        <a:t>ALL SITES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762147"/>
                  </a:ext>
                </a:extLst>
              </a:tr>
            </a:tbl>
          </a:graphicData>
        </a:graphic>
      </p:graphicFrame>
    </p:spTree>
    <p:extLst>
      <p:ext uri="{BB962C8B-B14F-4D97-AF65-F5344CB8AC3E}">
        <p14:creationId xmlns:p14="http://schemas.microsoft.com/office/powerpoint/2010/main" val="129691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E3AA86-9A26-4C34-AC06-081E218946D3}"/>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latin typeface="Calibri" panose="020F0502020204030204"/>
              </a:rPr>
              <a:t>Traffic Sensor Change: Cambridge by Location and Mode – June analysis</a:t>
            </a:r>
            <a:endParaRPr kumimoji="0" lang="en-GB" sz="2800" b="1" i="0" u="none" strike="noStrike" kern="1200" cap="none" spc="0" normalizeH="0" baseline="0" noProof="0" dirty="0">
              <a:ln>
                <a:noFill/>
              </a:ln>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68A6FC3B-5DC2-40EF-ADBE-929D6123CACE}"/>
              </a:ext>
            </a:extLst>
          </p:cNvPr>
          <p:cNvGrpSpPr/>
          <p:nvPr/>
        </p:nvGrpSpPr>
        <p:grpSpPr>
          <a:xfrm>
            <a:off x="192506" y="5252745"/>
            <a:ext cx="2274494" cy="1538411"/>
            <a:chOff x="468696" y="5158924"/>
            <a:chExt cx="2274494" cy="1538411"/>
          </a:xfrm>
        </p:grpSpPr>
        <p:grpSp>
          <p:nvGrpSpPr>
            <p:cNvPr id="54" name="Group 53">
              <a:extLst>
                <a:ext uri="{FF2B5EF4-FFF2-40B4-BE49-F238E27FC236}">
                  <a16:creationId xmlns:a16="http://schemas.microsoft.com/office/drawing/2014/main" id="{0DA73B59-94F8-4C43-B32F-6CCFFCF133FC}"/>
                </a:ext>
              </a:extLst>
            </p:cNvPr>
            <p:cNvGrpSpPr/>
            <p:nvPr/>
          </p:nvGrpSpPr>
          <p:grpSpPr>
            <a:xfrm>
              <a:off x="468696" y="5159946"/>
              <a:ext cx="1088152" cy="1537389"/>
              <a:chOff x="2197204" y="5161998"/>
              <a:chExt cx="1088152" cy="1537389"/>
            </a:xfrm>
          </p:grpSpPr>
          <p:sp>
            <p:nvSpPr>
              <p:cNvPr id="63" name="Rectangle 62">
                <a:extLst>
                  <a:ext uri="{FF2B5EF4-FFF2-40B4-BE49-F238E27FC236}">
                    <a16:creationId xmlns:a16="http://schemas.microsoft.com/office/drawing/2014/main" id="{A834AD0E-E58F-435C-9DA3-9EB7AB343C07}"/>
                  </a:ext>
                </a:extLst>
              </p:cNvPr>
              <p:cNvSpPr/>
              <p:nvPr/>
            </p:nvSpPr>
            <p:spPr>
              <a:xfrm>
                <a:off x="2215860" y="5161998"/>
                <a:ext cx="1069496" cy="1537389"/>
              </a:xfrm>
              <a:prstGeom prst="rect">
                <a:avLst/>
              </a:prstGeom>
              <a:no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highlight>
                    <a:srgbClr val="FFFF00"/>
                  </a:highlight>
                </a:endParaRPr>
              </a:p>
            </p:txBody>
          </p:sp>
          <p:grpSp>
            <p:nvGrpSpPr>
              <p:cNvPr id="66" name="Group 65">
                <a:extLst>
                  <a:ext uri="{FF2B5EF4-FFF2-40B4-BE49-F238E27FC236}">
                    <a16:creationId xmlns:a16="http://schemas.microsoft.com/office/drawing/2014/main" id="{0CE883CE-B6BB-4949-9226-AF0140899108}"/>
                  </a:ext>
                </a:extLst>
              </p:cNvPr>
              <p:cNvGrpSpPr/>
              <p:nvPr/>
            </p:nvGrpSpPr>
            <p:grpSpPr>
              <a:xfrm>
                <a:off x="2197204" y="5254555"/>
                <a:ext cx="1050841" cy="1400312"/>
                <a:chOff x="2197204" y="5265454"/>
                <a:chExt cx="1050841" cy="1400312"/>
              </a:xfrm>
            </p:grpSpPr>
            <p:sp>
              <p:nvSpPr>
                <p:cNvPr id="67" name="TextBox 66">
                  <a:extLst>
                    <a:ext uri="{FF2B5EF4-FFF2-40B4-BE49-F238E27FC236}">
                      <a16:creationId xmlns:a16="http://schemas.microsoft.com/office/drawing/2014/main" id="{C9190CEE-74B3-4F82-82F0-A99395F343CF}"/>
                    </a:ext>
                  </a:extLst>
                </p:cNvPr>
                <p:cNvSpPr txBox="1"/>
                <p:nvPr/>
              </p:nvSpPr>
              <p:spPr>
                <a:xfrm>
                  <a:off x="2197204" y="5665492"/>
                  <a:ext cx="1050841" cy="1000274"/>
                </a:xfrm>
                <a:prstGeom prst="rect">
                  <a:avLst/>
                </a:prstGeom>
                <a:noFill/>
                <a:ln w="12700">
                  <a:noFill/>
                </a:ln>
              </p:spPr>
              <p:txBody>
                <a:bodyPr wrap="square" lIns="91440" tIns="45720" rIns="91440" bIns="45720" rtlCol="0" anchor="t">
                  <a:spAutoFit/>
                </a:bodyPr>
                <a:lstStyle/>
                <a:p>
                  <a:pPr algn="ctr"/>
                  <a:r>
                    <a:rPr lang="en-GB" sz="1400" b="1"/>
                    <a:t>All motor transport:</a:t>
                  </a:r>
                </a:p>
                <a:p>
                  <a:pPr algn="ctr"/>
                  <a:r>
                    <a:rPr lang="en-GB" sz="2000" b="1">
                      <a:solidFill>
                        <a:srgbClr val="FF0000"/>
                      </a:solidFill>
                      <a:ea typeface="Calibri"/>
                      <a:cs typeface="Calibri"/>
                    </a:rPr>
                    <a:t>-10%</a:t>
                  </a:r>
                </a:p>
                <a:p>
                  <a:pPr algn="ctr"/>
                  <a:r>
                    <a:rPr lang="en-GB" sz="1100"/>
                    <a:t>Since 2019</a:t>
                  </a:r>
                </a:p>
              </p:txBody>
            </p:sp>
            <p:pic>
              <p:nvPicPr>
                <p:cNvPr id="68" name="Picture 4" descr="Travelling Vehicles Of A Road">
                  <a:extLst>
                    <a:ext uri="{FF2B5EF4-FFF2-40B4-BE49-F238E27FC236}">
                      <a16:creationId xmlns:a16="http://schemas.microsoft.com/office/drawing/2014/main" id="{41431DC2-D82C-4EDC-9173-199F99B8C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910" y="5265454"/>
                  <a:ext cx="764712" cy="45401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7" name="Group 56">
              <a:extLst>
                <a:ext uri="{FF2B5EF4-FFF2-40B4-BE49-F238E27FC236}">
                  <a16:creationId xmlns:a16="http://schemas.microsoft.com/office/drawing/2014/main" id="{A7B0A4A2-8CFF-4B2B-B107-0A330C309F81}"/>
                </a:ext>
              </a:extLst>
            </p:cNvPr>
            <p:cNvGrpSpPr/>
            <p:nvPr/>
          </p:nvGrpSpPr>
          <p:grpSpPr>
            <a:xfrm>
              <a:off x="1655780" y="5158924"/>
              <a:ext cx="1087410" cy="1537389"/>
              <a:chOff x="2197204" y="5145862"/>
              <a:chExt cx="1087410" cy="1537389"/>
            </a:xfrm>
          </p:grpSpPr>
          <p:sp>
            <p:nvSpPr>
              <p:cNvPr id="61" name="Rectangle 60">
                <a:extLst>
                  <a:ext uri="{FF2B5EF4-FFF2-40B4-BE49-F238E27FC236}">
                    <a16:creationId xmlns:a16="http://schemas.microsoft.com/office/drawing/2014/main" id="{3B1D0EEB-8AF9-46EA-A2B2-792CCEECBC19}"/>
                  </a:ext>
                </a:extLst>
              </p:cNvPr>
              <p:cNvSpPr/>
              <p:nvPr/>
            </p:nvSpPr>
            <p:spPr>
              <a:xfrm>
                <a:off x="2215118" y="5145862"/>
                <a:ext cx="1069496" cy="1537389"/>
              </a:xfrm>
              <a:prstGeom prst="rect">
                <a:avLst/>
              </a:prstGeom>
              <a:no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highlight>
                    <a:srgbClr val="FFFF00"/>
                  </a:highlight>
                </a:endParaRPr>
              </a:p>
            </p:txBody>
          </p:sp>
          <p:sp>
            <p:nvSpPr>
              <p:cNvPr id="62" name="TextBox 61">
                <a:extLst>
                  <a:ext uri="{FF2B5EF4-FFF2-40B4-BE49-F238E27FC236}">
                    <a16:creationId xmlns:a16="http://schemas.microsoft.com/office/drawing/2014/main" id="{7E0D861D-DF3B-446E-8A68-93368FFF2BAE}"/>
                  </a:ext>
                </a:extLst>
              </p:cNvPr>
              <p:cNvSpPr txBox="1"/>
              <p:nvPr/>
            </p:nvSpPr>
            <p:spPr>
              <a:xfrm>
                <a:off x="2197204" y="5654593"/>
                <a:ext cx="1050841" cy="1000274"/>
              </a:xfrm>
              <a:prstGeom prst="rect">
                <a:avLst/>
              </a:prstGeom>
              <a:noFill/>
              <a:ln w="12700">
                <a:noFill/>
              </a:ln>
            </p:spPr>
            <p:txBody>
              <a:bodyPr wrap="square" rtlCol="0">
                <a:spAutoFit/>
              </a:bodyPr>
              <a:lstStyle/>
              <a:p>
                <a:pPr algn="ctr"/>
                <a:r>
                  <a:rPr lang="en-GB" sz="1400" b="1"/>
                  <a:t>All active transport:</a:t>
                </a:r>
              </a:p>
              <a:p>
                <a:pPr algn="ctr"/>
                <a:r>
                  <a:rPr lang="en-GB" sz="2000" b="1">
                    <a:solidFill>
                      <a:srgbClr val="FF0000"/>
                    </a:solidFill>
                  </a:rPr>
                  <a:t>-20%</a:t>
                </a:r>
              </a:p>
              <a:p>
                <a:pPr algn="ctr"/>
                <a:r>
                  <a:rPr lang="en-GB" sz="1100"/>
                  <a:t>Since 2019</a:t>
                </a:r>
              </a:p>
            </p:txBody>
          </p:sp>
        </p:grpSp>
        <p:pic>
          <p:nvPicPr>
            <p:cNvPr id="58" name="Graphic 57" descr="Shoe footprints with solid fill">
              <a:extLst>
                <a:ext uri="{FF2B5EF4-FFF2-40B4-BE49-F238E27FC236}">
                  <a16:creationId xmlns:a16="http://schemas.microsoft.com/office/drawing/2014/main" id="{303E27AB-5C06-4E5C-9CCA-E2E8D831C3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4603" y="5227588"/>
              <a:ext cx="495004" cy="495004"/>
            </a:xfrm>
            <a:prstGeom prst="rect">
              <a:avLst/>
            </a:prstGeom>
          </p:spPr>
        </p:pic>
      </p:grpSp>
      <p:grpSp>
        <p:nvGrpSpPr>
          <p:cNvPr id="23" name="Group 22">
            <a:extLst>
              <a:ext uri="{FF2B5EF4-FFF2-40B4-BE49-F238E27FC236}">
                <a16:creationId xmlns:a16="http://schemas.microsoft.com/office/drawing/2014/main" id="{966AEA62-3FE6-49D7-9B3E-97C3F36BC305}"/>
              </a:ext>
            </a:extLst>
          </p:cNvPr>
          <p:cNvGrpSpPr/>
          <p:nvPr/>
        </p:nvGrpSpPr>
        <p:grpSpPr>
          <a:xfrm>
            <a:off x="3816495" y="5252745"/>
            <a:ext cx="7998517" cy="1545778"/>
            <a:chOff x="3151779" y="5215714"/>
            <a:chExt cx="7998517" cy="1545778"/>
          </a:xfrm>
        </p:grpSpPr>
        <p:grpSp>
          <p:nvGrpSpPr>
            <p:cNvPr id="6" name="Group 5">
              <a:extLst>
                <a:ext uri="{FF2B5EF4-FFF2-40B4-BE49-F238E27FC236}">
                  <a16:creationId xmlns:a16="http://schemas.microsoft.com/office/drawing/2014/main" id="{1682E1BE-3786-4F96-8211-EEED8B2EC93D}"/>
                </a:ext>
              </a:extLst>
            </p:cNvPr>
            <p:cNvGrpSpPr/>
            <p:nvPr/>
          </p:nvGrpSpPr>
          <p:grpSpPr>
            <a:xfrm>
              <a:off x="3151779" y="5215714"/>
              <a:ext cx="5643833" cy="1545778"/>
              <a:chOff x="3199409" y="5112873"/>
              <a:chExt cx="5643833" cy="1545778"/>
            </a:xfrm>
          </p:grpSpPr>
          <p:grpSp>
            <p:nvGrpSpPr>
              <p:cNvPr id="11" name="Group 10">
                <a:extLst>
                  <a:ext uri="{FF2B5EF4-FFF2-40B4-BE49-F238E27FC236}">
                    <a16:creationId xmlns:a16="http://schemas.microsoft.com/office/drawing/2014/main" id="{BD8E6BB1-4FBC-4C12-A092-12A9AC0B5C79}"/>
                  </a:ext>
                </a:extLst>
              </p:cNvPr>
              <p:cNvGrpSpPr/>
              <p:nvPr/>
            </p:nvGrpSpPr>
            <p:grpSpPr>
              <a:xfrm>
                <a:off x="3199409" y="5113509"/>
                <a:ext cx="1069496" cy="1541371"/>
                <a:chOff x="4772045" y="5405416"/>
                <a:chExt cx="1069496" cy="1541371"/>
              </a:xfrm>
            </p:grpSpPr>
            <p:pic>
              <p:nvPicPr>
                <p:cNvPr id="13" name="Picture 12">
                  <a:extLst>
                    <a:ext uri="{FF2B5EF4-FFF2-40B4-BE49-F238E27FC236}">
                      <a16:creationId xmlns:a16="http://schemas.microsoft.com/office/drawing/2014/main" id="{A5C1F9A9-D57B-40E9-B54C-3295704109B3}"/>
                    </a:ext>
                  </a:extLst>
                </p:cNvPr>
                <p:cNvPicPr>
                  <a:picLocks noChangeAspect="1"/>
                </p:cNvPicPr>
                <p:nvPr/>
              </p:nvPicPr>
              <p:blipFill>
                <a:blip r:embed="rId6"/>
                <a:stretch>
                  <a:fillRect/>
                </a:stretch>
              </p:blipFill>
              <p:spPr>
                <a:xfrm>
                  <a:off x="4830768" y="5405416"/>
                  <a:ext cx="949599" cy="891890"/>
                </a:xfrm>
                <a:prstGeom prst="rect">
                  <a:avLst/>
                </a:prstGeom>
              </p:spPr>
            </p:pic>
            <p:grpSp>
              <p:nvGrpSpPr>
                <p:cNvPr id="12" name="Group 11">
                  <a:extLst>
                    <a:ext uri="{FF2B5EF4-FFF2-40B4-BE49-F238E27FC236}">
                      <a16:creationId xmlns:a16="http://schemas.microsoft.com/office/drawing/2014/main" id="{396C311B-8E2F-4C97-9CCD-11E2CF8F20D7}"/>
                    </a:ext>
                  </a:extLst>
                </p:cNvPr>
                <p:cNvGrpSpPr/>
                <p:nvPr/>
              </p:nvGrpSpPr>
              <p:grpSpPr>
                <a:xfrm>
                  <a:off x="4772045" y="5409398"/>
                  <a:ext cx="1069496" cy="1537389"/>
                  <a:chOff x="685117" y="5647948"/>
                  <a:chExt cx="1535437" cy="1450617"/>
                </a:xfrm>
              </p:grpSpPr>
              <p:sp>
                <p:nvSpPr>
                  <p:cNvPr id="15" name="Rectangle 14">
                    <a:extLst>
                      <a:ext uri="{FF2B5EF4-FFF2-40B4-BE49-F238E27FC236}">
                        <a16:creationId xmlns:a16="http://schemas.microsoft.com/office/drawing/2014/main" id="{AA50D49F-B5A2-4A5B-8E1B-EA4E19F0A743}"/>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14" name="TextBox 13">
                    <a:extLst>
                      <a:ext uri="{FF2B5EF4-FFF2-40B4-BE49-F238E27FC236}">
                        <a16:creationId xmlns:a16="http://schemas.microsoft.com/office/drawing/2014/main" id="{CFBE14FD-5821-4079-B14A-9E19D361B254}"/>
                      </a:ext>
                    </a:extLst>
                  </p:cNvPr>
                  <p:cNvSpPr txBox="1"/>
                  <p:nvPr/>
                </p:nvSpPr>
                <p:spPr>
                  <a:xfrm>
                    <a:off x="685117" y="6326623"/>
                    <a:ext cx="1508654" cy="740533"/>
                  </a:xfrm>
                  <a:prstGeom prst="rect">
                    <a:avLst/>
                  </a:prstGeom>
                  <a:noFill/>
                  <a:ln w="12700">
                    <a:noFill/>
                  </a:ln>
                </p:spPr>
                <p:txBody>
                  <a:bodyPr wrap="square" rtlCol="0">
                    <a:spAutoFit/>
                  </a:bodyPr>
                  <a:lstStyle/>
                  <a:p>
                    <a:pPr algn="ctr"/>
                    <a:r>
                      <a:rPr lang="en-GB" sz="1400" b="1"/>
                      <a:t>Car:</a:t>
                    </a:r>
                  </a:p>
                  <a:p>
                    <a:pPr algn="ctr"/>
                    <a:r>
                      <a:rPr lang="en-GB" sz="2000" b="1">
                        <a:solidFill>
                          <a:srgbClr val="FF0000"/>
                        </a:solidFill>
                      </a:rPr>
                      <a:t>-11%</a:t>
                    </a:r>
                  </a:p>
                  <a:p>
                    <a:pPr algn="ctr"/>
                    <a:r>
                      <a:rPr lang="en-GB" sz="1100"/>
                      <a:t>Since 2019</a:t>
                    </a:r>
                  </a:p>
                </p:txBody>
              </p:sp>
            </p:grpSp>
          </p:grpSp>
          <p:grpSp>
            <p:nvGrpSpPr>
              <p:cNvPr id="18" name="Group 17">
                <a:extLst>
                  <a:ext uri="{FF2B5EF4-FFF2-40B4-BE49-F238E27FC236}">
                    <a16:creationId xmlns:a16="http://schemas.microsoft.com/office/drawing/2014/main" id="{84D2F46C-81ED-48A2-86FA-1D224901A7BB}"/>
                  </a:ext>
                </a:extLst>
              </p:cNvPr>
              <p:cNvGrpSpPr/>
              <p:nvPr/>
            </p:nvGrpSpPr>
            <p:grpSpPr>
              <a:xfrm>
                <a:off x="4268906" y="5121262"/>
                <a:ext cx="1189394" cy="1537389"/>
                <a:chOff x="685117" y="5644192"/>
                <a:chExt cx="1707570" cy="1450617"/>
              </a:xfrm>
            </p:grpSpPr>
            <p:sp>
              <p:nvSpPr>
                <p:cNvPr id="19" name="Rectangle 18">
                  <a:extLst>
                    <a:ext uri="{FF2B5EF4-FFF2-40B4-BE49-F238E27FC236}">
                      <a16:creationId xmlns:a16="http://schemas.microsoft.com/office/drawing/2014/main" id="{6CEE6A19-B368-43AF-ADEB-E9466D4F5A49}"/>
                    </a:ext>
                  </a:extLst>
                </p:cNvPr>
                <p:cNvSpPr/>
                <p:nvPr/>
              </p:nvSpPr>
              <p:spPr>
                <a:xfrm>
                  <a:off x="772944" y="5644192"/>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20" name="TextBox 19">
                  <a:extLst>
                    <a:ext uri="{FF2B5EF4-FFF2-40B4-BE49-F238E27FC236}">
                      <a16:creationId xmlns:a16="http://schemas.microsoft.com/office/drawing/2014/main" id="{18E32BB9-1225-4EF4-9BA9-92E29C12E44B}"/>
                    </a:ext>
                  </a:extLst>
                </p:cNvPr>
                <p:cNvSpPr txBox="1"/>
                <p:nvPr/>
              </p:nvSpPr>
              <p:spPr>
                <a:xfrm>
                  <a:off x="685117" y="6326623"/>
                  <a:ext cx="1707570" cy="740533"/>
                </a:xfrm>
                <a:prstGeom prst="rect">
                  <a:avLst/>
                </a:prstGeom>
                <a:noFill/>
                <a:ln w="12700">
                  <a:noFill/>
                </a:ln>
              </p:spPr>
              <p:txBody>
                <a:bodyPr wrap="square" rtlCol="0">
                  <a:spAutoFit/>
                </a:bodyPr>
                <a:lstStyle/>
                <a:p>
                  <a:pPr algn="ctr"/>
                  <a:r>
                    <a:rPr lang="en-GB" sz="1400" b="1"/>
                    <a:t>Motorbike:</a:t>
                  </a:r>
                  <a:endParaRPr lang="en-GB" sz="1400" b="1">
                    <a:solidFill>
                      <a:srgbClr val="00B050"/>
                    </a:solidFill>
                  </a:endParaRPr>
                </a:p>
                <a:p>
                  <a:pPr algn="ctr"/>
                  <a:r>
                    <a:rPr lang="en-GB" sz="2000" b="1">
                      <a:solidFill>
                        <a:srgbClr val="00B050"/>
                      </a:solidFill>
                    </a:rPr>
                    <a:t>+55%</a:t>
                  </a:r>
                </a:p>
                <a:p>
                  <a:pPr algn="ctr"/>
                  <a:r>
                    <a:rPr lang="en-GB" sz="1100"/>
                    <a:t>Since 2019</a:t>
                  </a:r>
                </a:p>
              </p:txBody>
            </p:sp>
          </p:grpSp>
          <p:pic>
            <p:nvPicPr>
              <p:cNvPr id="21" name="Picture 6" descr="Motorcycle - icon by Adioma">
                <a:extLst>
                  <a:ext uri="{FF2B5EF4-FFF2-40B4-BE49-F238E27FC236}">
                    <a16:creationId xmlns:a16="http://schemas.microsoft.com/office/drawing/2014/main" id="{EC542319-30AD-47D9-BA85-412E305CA7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6013" y="5237240"/>
                <a:ext cx="633750" cy="564517"/>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2698E593-2248-45CB-A7CF-F3E31023B1C1}"/>
                  </a:ext>
                </a:extLst>
              </p:cNvPr>
              <p:cNvGrpSpPr/>
              <p:nvPr/>
            </p:nvGrpSpPr>
            <p:grpSpPr>
              <a:xfrm>
                <a:off x="5476956" y="5116853"/>
                <a:ext cx="1069496" cy="1537389"/>
                <a:chOff x="685117" y="5647948"/>
                <a:chExt cx="1535437" cy="1450617"/>
              </a:xfrm>
            </p:grpSpPr>
            <p:sp>
              <p:nvSpPr>
                <p:cNvPr id="25" name="Rectangle 24">
                  <a:extLst>
                    <a:ext uri="{FF2B5EF4-FFF2-40B4-BE49-F238E27FC236}">
                      <a16:creationId xmlns:a16="http://schemas.microsoft.com/office/drawing/2014/main" id="{9578ABFA-2FCA-43ED-8CF8-281D8C342E8A}"/>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26" name="TextBox 25">
                  <a:extLst>
                    <a:ext uri="{FF2B5EF4-FFF2-40B4-BE49-F238E27FC236}">
                      <a16:creationId xmlns:a16="http://schemas.microsoft.com/office/drawing/2014/main" id="{CC3F8D7E-4EF2-4F05-B9BC-1F886A7CC637}"/>
                    </a:ext>
                  </a:extLst>
                </p:cNvPr>
                <p:cNvSpPr txBox="1"/>
                <p:nvPr/>
              </p:nvSpPr>
              <p:spPr>
                <a:xfrm>
                  <a:off x="685117" y="6326623"/>
                  <a:ext cx="1535437" cy="740533"/>
                </a:xfrm>
                <a:prstGeom prst="rect">
                  <a:avLst/>
                </a:prstGeom>
                <a:noFill/>
                <a:ln w="12700">
                  <a:noFill/>
                </a:ln>
              </p:spPr>
              <p:txBody>
                <a:bodyPr wrap="square" rtlCol="0">
                  <a:spAutoFit/>
                </a:bodyPr>
                <a:lstStyle/>
                <a:p>
                  <a:pPr algn="ctr"/>
                  <a:r>
                    <a:rPr lang="en-GB" sz="1400" b="1"/>
                    <a:t>LGV:</a:t>
                  </a:r>
                </a:p>
                <a:p>
                  <a:pPr algn="ctr"/>
                  <a:r>
                    <a:rPr lang="en-GB" sz="2000" b="1">
                      <a:solidFill>
                        <a:srgbClr val="FF0000"/>
                      </a:solidFill>
                    </a:rPr>
                    <a:t>-10%</a:t>
                  </a:r>
                </a:p>
                <a:p>
                  <a:pPr algn="ctr"/>
                  <a:r>
                    <a:rPr lang="en-GB" sz="1100"/>
                    <a:t>Since 2019</a:t>
                  </a:r>
                </a:p>
              </p:txBody>
            </p:sp>
          </p:grpSp>
          <p:pic>
            <p:nvPicPr>
              <p:cNvPr id="27" name="Picture 10" descr="Lorry Truck stock vector. Illustration of isolated, lorry - 5827205">
                <a:extLst>
                  <a:ext uri="{FF2B5EF4-FFF2-40B4-BE49-F238E27FC236}">
                    <a16:creationId xmlns:a16="http://schemas.microsoft.com/office/drawing/2014/main" id="{A272E312-F96F-4E71-9B06-70CC15CDA8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5467" y="5319112"/>
                <a:ext cx="772305" cy="54640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BCB0ECA2-ACB6-414A-8A2F-7B1366654645}"/>
                  </a:ext>
                </a:extLst>
              </p:cNvPr>
              <p:cNvGrpSpPr/>
              <p:nvPr/>
            </p:nvGrpSpPr>
            <p:grpSpPr>
              <a:xfrm>
                <a:off x="6626871" y="5113509"/>
                <a:ext cx="1069496" cy="1537389"/>
                <a:chOff x="685117" y="5647948"/>
                <a:chExt cx="1535437" cy="1450617"/>
              </a:xfrm>
            </p:grpSpPr>
            <p:sp>
              <p:nvSpPr>
                <p:cNvPr id="29" name="Rectangle 28">
                  <a:extLst>
                    <a:ext uri="{FF2B5EF4-FFF2-40B4-BE49-F238E27FC236}">
                      <a16:creationId xmlns:a16="http://schemas.microsoft.com/office/drawing/2014/main" id="{C89A2A3A-E425-4684-B790-3410AF92D332}"/>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30" name="TextBox 29">
                  <a:extLst>
                    <a:ext uri="{FF2B5EF4-FFF2-40B4-BE49-F238E27FC236}">
                      <a16:creationId xmlns:a16="http://schemas.microsoft.com/office/drawing/2014/main" id="{024A17F4-00C3-4A17-B681-88948AA7E6E5}"/>
                    </a:ext>
                  </a:extLst>
                </p:cNvPr>
                <p:cNvSpPr txBox="1"/>
                <p:nvPr/>
              </p:nvSpPr>
              <p:spPr>
                <a:xfrm>
                  <a:off x="685117" y="6326623"/>
                  <a:ext cx="1535437" cy="740533"/>
                </a:xfrm>
                <a:prstGeom prst="rect">
                  <a:avLst/>
                </a:prstGeom>
                <a:noFill/>
                <a:ln w="12700">
                  <a:noFill/>
                </a:ln>
              </p:spPr>
              <p:txBody>
                <a:bodyPr wrap="square" rtlCol="0">
                  <a:spAutoFit/>
                </a:bodyPr>
                <a:lstStyle/>
                <a:p>
                  <a:pPr algn="ctr"/>
                  <a:r>
                    <a:rPr lang="en-GB" sz="1400" b="1"/>
                    <a:t>OGV:</a:t>
                  </a:r>
                </a:p>
                <a:p>
                  <a:pPr algn="ctr"/>
                  <a:r>
                    <a:rPr lang="en-GB" sz="2000" b="1">
                      <a:solidFill>
                        <a:srgbClr val="FF0000"/>
                      </a:solidFill>
                    </a:rPr>
                    <a:t>-29%</a:t>
                  </a:r>
                </a:p>
                <a:p>
                  <a:pPr algn="ctr"/>
                  <a:r>
                    <a:rPr lang="en-GB" sz="1100"/>
                    <a:t>Since 2019</a:t>
                  </a:r>
                </a:p>
              </p:txBody>
            </p:sp>
          </p:grpSp>
          <p:pic>
            <p:nvPicPr>
              <p:cNvPr id="31" name="Picture 12" descr="Lorry Truck Vector SVG Icon (2) - SVG Repo">
                <a:extLst>
                  <a:ext uri="{FF2B5EF4-FFF2-40B4-BE49-F238E27FC236}">
                    <a16:creationId xmlns:a16="http://schemas.microsoft.com/office/drawing/2014/main" id="{3785CE45-0ED4-4BBB-B49A-257C42D792F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8529" b="20733"/>
              <a:stretch/>
            </p:blipFill>
            <p:spPr bwMode="auto">
              <a:xfrm>
                <a:off x="6685468" y="5215521"/>
                <a:ext cx="949598" cy="576768"/>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AAEF1B0D-403D-4D31-AF05-B01929C63582}"/>
                  </a:ext>
                </a:extLst>
              </p:cNvPr>
              <p:cNvGrpSpPr/>
              <p:nvPr/>
            </p:nvGrpSpPr>
            <p:grpSpPr>
              <a:xfrm>
                <a:off x="7773746" y="5112873"/>
                <a:ext cx="1069496" cy="1537389"/>
                <a:chOff x="685117" y="5647948"/>
                <a:chExt cx="1535437" cy="1450617"/>
              </a:xfrm>
            </p:grpSpPr>
            <p:sp>
              <p:nvSpPr>
                <p:cNvPr id="33" name="Rectangle 32">
                  <a:extLst>
                    <a:ext uri="{FF2B5EF4-FFF2-40B4-BE49-F238E27FC236}">
                      <a16:creationId xmlns:a16="http://schemas.microsoft.com/office/drawing/2014/main" id="{B0377DB6-7E7C-4EF6-885D-1E355B7D08DC}"/>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34" name="TextBox 33">
                  <a:extLst>
                    <a:ext uri="{FF2B5EF4-FFF2-40B4-BE49-F238E27FC236}">
                      <a16:creationId xmlns:a16="http://schemas.microsoft.com/office/drawing/2014/main" id="{B5B0CDCE-AA97-4D97-BB1F-C19A480385D4}"/>
                    </a:ext>
                  </a:extLst>
                </p:cNvPr>
                <p:cNvSpPr txBox="1"/>
                <p:nvPr/>
              </p:nvSpPr>
              <p:spPr>
                <a:xfrm>
                  <a:off x="685117" y="6326623"/>
                  <a:ext cx="1535437" cy="740533"/>
                </a:xfrm>
                <a:prstGeom prst="rect">
                  <a:avLst/>
                </a:prstGeom>
                <a:noFill/>
                <a:ln w="12700">
                  <a:noFill/>
                </a:ln>
              </p:spPr>
              <p:txBody>
                <a:bodyPr wrap="square" rtlCol="0">
                  <a:spAutoFit/>
                </a:bodyPr>
                <a:lstStyle/>
                <a:p>
                  <a:pPr algn="ctr"/>
                  <a:r>
                    <a:rPr lang="en-GB" sz="1400" b="1"/>
                    <a:t>Bus:</a:t>
                  </a:r>
                </a:p>
                <a:p>
                  <a:pPr algn="ctr"/>
                  <a:r>
                    <a:rPr lang="en-GB" sz="2000" b="1">
                      <a:solidFill>
                        <a:srgbClr val="FF0000"/>
                      </a:solidFill>
                    </a:rPr>
                    <a:t>-34%</a:t>
                  </a:r>
                </a:p>
                <a:p>
                  <a:pPr algn="ctr"/>
                  <a:r>
                    <a:rPr lang="en-GB" sz="1100"/>
                    <a:t>Since 2019</a:t>
                  </a:r>
                </a:p>
              </p:txBody>
            </p:sp>
          </p:grpSp>
          <p:pic>
            <p:nvPicPr>
              <p:cNvPr id="35" name="Picture 14" descr="Free Bus Icon. SVG, EPS, JPG, PNG. Download Bus Icon.">
                <a:extLst>
                  <a:ext uri="{FF2B5EF4-FFF2-40B4-BE49-F238E27FC236}">
                    <a16:creationId xmlns:a16="http://schemas.microsoft.com/office/drawing/2014/main" id="{000E0D8E-99CD-43DD-8485-D5BD57BC75D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412" t="19280" r="12720" b="20730"/>
              <a:stretch/>
            </p:blipFill>
            <p:spPr bwMode="auto">
              <a:xfrm>
                <a:off x="7999092" y="5204793"/>
                <a:ext cx="736250" cy="6528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0265E954-3951-4639-A9E0-AF5140A2E7A1}"/>
                </a:ext>
              </a:extLst>
            </p:cNvPr>
            <p:cNvGrpSpPr/>
            <p:nvPr/>
          </p:nvGrpSpPr>
          <p:grpSpPr>
            <a:xfrm>
              <a:off x="8883356" y="5215714"/>
              <a:ext cx="2266940" cy="1538411"/>
              <a:chOff x="487352" y="5158924"/>
              <a:chExt cx="2266940" cy="1538411"/>
            </a:xfrm>
          </p:grpSpPr>
          <p:grpSp>
            <p:nvGrpSpPr>
              <p:cNvPr id="77" name="Group 76">
                <a:extLst>
                  <a:ext uri="{FF2B5EF4-FFF2-40B4-BE49-F238E27FC236}">
                    <a16:creationId xmlns:a16="http://schemas.microsoft.com/office/drawing/2014/main" id="{8AD4C990-5E48-4154-9E6F-D31CC36383DC}"/>
                  </a:ext>
                </a:extLst>
              </p:cNvPr>
              <p:cNvGrpSpPr/>
              <p:nvPr/>
            </p:nvGrpSpPr>
            <p:grpSpPr>
              <a:xfrm>
                <a:off x="487352" y="5159946"/>
                <a:ext cx="1080203" cy="1537389"/>
                <a:chOff x="2215860" y="5161998"/>
                <a:chExt cx="1080203" cy="1537389"/>
              </a:xfrm>
            </p:grpSpPr>
            <p:sp>
              <p:nvSpPr>
                <p:cNvPr id="71" name="Rectangle 70">
                  <a:extLst>
                    <a:ext uri="{FF2B5EF4-FFF2-40B4-BE49-F238E27FC236}">
                      <a16:creationId xmlns:a16="http://schemas.microsoft.com/office/drawing/2014/main" id="{902CC821-D30B-49DF-910E-39B363C220DA}"/>
                    </a:ext>
                  </a:extLst>
                </p:cNvPr>
                <p:cNvSpPr/>
                <p:nvPr/>
              </p:nvSpPr>
              <p:spPr>
                <a:xfrm>
                  <a:off x="2215860" y="5161998"/>
                  <a:ext cx="1069496" cy="1537389"/>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72" name="TextBox 71">
                  <a:extLst>
                    <a:ext uri="{FF2B5EF4-FFF2-40B4-BE49-F238E27FC236}">
                      <a16:creationId xmlns:a16="http://schemas.microsoft.com/office/drawing/2014/main" id="{33300F37-9683-4882-9A7E-15AEC1A4991A}"/>
                    </a:ext>
                  </a:extLst>
                </p:cNvPr>
                <p:cNvSpPr txBox="1"/>
                <p:nvPr/>
              </p:nvSpPr>
              <p:spPr>
                <a:xfrm>
                  <a:off x="2245222" y="5884228"/>
                  <a:ext cx="1050841" cy="784830"/>
                </a:xfrm>
                <a:prstGeom prst="rect">
                  <a:avLst/>
                </a:prstGeom>
                <a:noFill/>
                <a:ln w="12700">
                  <a:noFill/>
                </a:ln>
              </p:spPr>
              <p:txBody>
                <a:bodyPr wrap="square" rtlCol="0">
                  <a:spAutoFit/>
                </a:bodyPr>
                <a:lstStyle/>
                <a:p>
                  <a:pPr algn="ctr"/>
                  <a:r>
                    <a:rPr lang="en-GB" sz="1400" b="1"/>
                    <a:t>Cyclist:</a:t>
                  </a:r>
                </a:p>
                <a:p>
                  <a:pPr algn="ctr"/>
                  <a:r>
                    <a:rPr lang="en-GB" sz="2000" b="1">
                      <a:solidFill>
                        <a:srgbClr val="FF0000"/>
                      </a:solidFill>
                    </a:rPr>
                    <a:t>-11%</a:t>
                  </a:r>
                </a:p>
                <a:p>
                  <a:pPr algn="ctr"/>
                  <a:r>
                    <a:rPr lang="en-GB" sz="1100"/>
                    <a:t>Since 2019</a:t>
                  </a:r>
                </a:p>
              </p:txBody>
            </p:sp>
          </p:grpSp>
          <p:grpSp>
            <p:nvGrpSpPr>
              <p:cNvPr id="45" name="Group 44">
                <a:extLst>
                  <a:ext uri="{FF2B5EF4-FFF2-40B4-BE49-F238E27FC236}">
                    <a16:creationId xmlns:a16="http://schemas.microsoft.com/office/drawing/2014/main" id="{60910EC8-42EB-4E38-9157-EF7120B1A990}"/>
                  </a:ext>
                </a:extLst>
              </p:cNvPr>
              <p:cNvGrpSpPr/>
              <p:nvPr/>
            </p:nvGrpSpPr>
            <p:grpSpPr>
              <a:xfrm>
                <a:off x="1673694" y="5158924"/>
                <a:ext cx="1080598" cy="1537389"/>
                <a:chOff x="2215118" y="5145862"/>
                <a:chExt cx="1080598" cy="1537389"/>
              </a:xfrm>
            </p:grpSpPr>
            <p:sp>
              <p:nvSpPr>
                <p:cNvPr id="46" name="Rectangle 45">
                  <a:extLst>
                    <a:ext uri="{FF2B5EF4-FFF2-40B4-BE49-F238E27FC236}">
                      <a16:creationId xmlns:a16="http://schemas.microsoft.com/office/drawing/2014/main" id="{34B56899-2168-4DF5-B709-D7A1981548CC}"/>
                    </a:ext>
                  </a:extLst>
                </p:cNvPr>
                <p:cNvSpPr/>
                <p:nvPr/>
              </p:nvSpPr>
              <p:spPr>
                <a:xfrm>
                  <a:off x="2215118" y="5145862"/>
                  <a:ext cx="1069496" cy="1537389"/>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48" name="TextBox 47">
                  <a:extLst>
                    <a:ext uri="{FF2B5EF4-FFF2-40B4-BE49-F238E27FC236}">
                      <a16:creationId xmlns:a16="http://schemas.microsoft.com/office/drawing/2014/main" id="{001CEE28-A495-4988-9F8A-22A0843E35C8}"/>
                    </a:ext>
                  </a:extLst>
                </p:cNvPr>
                <p:cNvSpPr txBox="1"/>
                <p:nvPr/>
              </p:nvSpPr>
              <p:spPr>
                <a:xfrm>
                  <a:off x="2244875" y="5874458"/>
                  <a:ext cx="1050841" cy="784830"/>
                </a:xfrm>
                <a:prstGeom prst="rect">
                  <a:avLst/>
                </a:prstGeom>
                <a:noFill/>
                <a:ln w="12700">
                  <a:noFill/>
                </a:ln>
              </p:spPr>
              <p:txBody>
                <a:bodyPr wrap="square" rtlCol="0">
                  <a:spAutoFit/>
                </a:bodyPr>
                <a:lstStyle/>
                <a:p>
                  <a:pPr algn="ctr"/>
                  <a:r>
                    <a:rPr lang="en-GB" sz="1400" b="1"/>
                    <a:t>Pedestrian:</a:t>
                  </a:r>
                </a:p>
                <a:p>
                  <a:pPr algn="ctr"/>
                  <a:r>
                    <a:rPr lang="en-GB" sz="2000" b="1">
                      <a:solidFill>
                        <a:srgbClr val="FF0000"/>
                      </a:solidFill>
                    </a:rPr>
                    <a:t>-29%</a:t>
                  </a:r>
                </a:p>
                <a:p>
                  <a:pPr algn="ctr"/>
                  <a:r>
                    <a:rPr lang="en-GB" sz="1100"/>
                    <a:t>Since 2019</a:t>
                  </a:r>
                </a:p>
              </p:txBody>
            </p:sp>
          </p:grpSp>
        </p:grpSp>
        <p:pic>
          <p:nvPicPr>
            <p:cNvPr id="16" name="Graphic 15" descr="Walk with solid fill">
              <a:extLst>
                <a:ext uri="{FF2B5EF4-FFF2-40B4-BE49-F238E27FC236}">
                  <a16:creationId xmlns:a16="http://schemas.microsoft.com/office/drawing/2014/main" id="{50506EBE-A590-4EB8-8D8D-FE23A016D4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89497" y="5318362"/>
              <a:ext cx="628911" cy="628911"/>
            </a:xfrm>
            <a:prstGeom prst="rect">
              <a:avLst/>
            </a:prstGeom>
          </p:spPr>
        </p:pic>
        <p:pic>
          <p:nvPicPr>
            <p:cNvPr id="22" name="Graphic 21" descr="Cycling with solid fill">
              <a:extLst>
                <a:ext uri="{FF2B5EF4-FFF2-40B4-BE49-F238E27FC236}">
                  <a16:creationId xmlns:a16="http://schemas.microsoft.com/office/drawing/2014/main" id="{7FB580B3-6E59-45C0-AB26-567859BC9B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47162" y="5318362"/>
              <a:ext cx="570986" cy="570986"/>
            </a:xfrm>
            <a:prstGeom prst="rect">
              <a:avLst/>
            </a:prstGeom>
          </p:spPr>
        </p:pic>
      </p:grpSp>
      <p:sp>
        <p:nvSpPr>
          <p:cNvPr id="69" name="TextBox 68">
            <a:extLst>
              <a:ext uri="{FF2B5EF4-FFF2-40B4-BE49-F238E27FC236}">
                <a16:creationId xmlns:a16="http://schemas.microsoft.com/office/drawing/2014/main" id="{27DF51A5-A119-4264-9BAD-82124B52C644}"/>
              </a:ext>
            </a:extLst>
          </p:cNvPr>
          <p:cNvSpPr txBox="1"/>
          <p:nvPr/>
        </p:nvSpPr>
        <p:spPr>
          <a:xfrm>
            <a:off x="2536570" y="5544385"/>
            <a:ext cx="1207988" cy="738664"/>
          </a:xfrm>
          <a:prstGeom prst="rect">
            <a:avLst/>
          </a:prstGeom>
          <a:noFill/>
        </p:spPr>
        <p:txBody>
          <a:bodyPr wrap="square" lIns="91440" tIns="45720" rIns="91440" bIns="45720" rtlCol="0" anchor="t">
            <a:spAutoFit/>
          </a:bodyPr>
          <a:lstStyle/>
          <a:p>
            <a:pPr algn="ctr"/>
            <a:r>
              <a:rPr lang="en-GB" sz="1400" b="1"/>
              <a:t>All sites:</a:t>
            </a:r>
          </a:p>
          <a:p>
            <a:pPr algn="ctr"/>
            <a:r>
              <a:rPr lang="en-GB" sz="1400" b="1"/>
              <a:t> June 2019 vs June 2022</a:t>
            </a:r>
            <a:endParaRPr lang="en-GB" sz="1400">
              <a:cs typeface="Calibri"/>
            </a:endParaRPr>
          </a:p>
        </p:txBody>
      </p:sp>
      <p:sp>
        <p:nvSpPr>
          <p:cNvPr id="3" name="Slide Number Placeholder 2">
            <a:extLst>
              <a:ext uri="{FF2B5EF4-FFF2-40B4-BE49-F238E27FC236}">
                <a16:creationId xmlns:a16="http://schemas.microsoft.com/office/drawing/2014/main" id="{CC8255FB-63AB-41C5-A3C8-1991327AD83C}"/>
              </a:ext>
            </a:extLst>
          </p:cNvPr>
          <p:cNvSpPr>
            <a:spLocks noGrp="1"/>
          </p:cNvSpPr>
          <p:nvPr>
            <p:ph type="sldNum" sz="quarter" idx="12"/>
          </p:nvPr>
        </p:nvSpPr>
        <p:spPr>
          <a:xfrm>
            <a:off x="9419568" y="6530975"/>
            <a:ext cx="2743200" cy="365125"/>
          </a:xfrm>
        </p:spPr>
        <p:txBody>
          <a:bodyPr/>
          <a:lstStyle/>
          <a:p>
            <a:fld id="{AE56028F-813B-4E02-837E-17CD63D81F9F}" type="slidenum">
              <a:rPr lang="en-GB" smtClean="0"/>
              <a:t>16</a:t>
            </a:fld>
            <a:endParaRPr lang="en-GB"/>
          </a:p>
        </p:txBody>
      </p:sp>
      <p:sp>
        <p:nvSpPr>
          <p:cNvPr id="82" name="TextBox 81">
            <a:extLst>
              <a:ext uri="{FF2B5EF4-FFF2-40B4-BE49-F238E27FC236}">
                <a16:creationId xmlns:a16="http://schemas.microsoft.com/office/drawing/2014/main" id="{8AE65A3D-AED4-40A6-9B3B-0E02885B830B}"/>
              </a:ext>
            </a:extLst>
          </p:cNvPr>
          <p:cNvSpPr txBox="1"/>
          <p:nvPr/>
        </p:nvSpPr>
        <p:spPr>
          <a:xfrm>
            <a:off x="2681043" y="926850"/>
            <a:ext cx="8134349" cy="369332"/>
          </a:xfrm>
          <a:prstGeom prst="rect">
            <a:avLst/>
          </a:prstGeom>
          <a:noFill/>
        </p:spPr>
        <p:txBody>
          <a:bodyPr wrap="square" lIns="91440" tIns="45720" rIns="91440" bIns="45720" rtlCol="0" anchor="t">
            <a:spAutoFit/>
          </a:bodyPr>
          <a:lstStyle/>
          <a:p>
            <a:pPr algn="ctr"/>
            <a:r>
              <a:rPr lang="en-GB" b="1"/>
              <a:t>% increase in traffic volume: June 2019 to June 2022</a:t>
            </a:r>
          </a:p>
        </p:txBody>
      </p:sp>
      <p:cxnSp>
        <p:nvCxnSpPr>
          <p:cNvPr id="9" name="Straight Arrow Connector 8">
            <a:extLst>
              <a:ext uri="{FF2B5EF4-FFF2-40B4-BE49-F238E27FC236}">
                <a16:creationId xmlns:a16="http://schemas.microsoft.com/office/drawing/2014/main" id="{37BB7474-8F5E-42EC-830C-09486676A36A}"/>
              </a:ext>
            </a:extLst>
          </p:cNvPr>
          <p:cNvCxnSpPr>
            <a:cxnSpLocks/>
          </p:cNvCxnSpPr>
          <p:nvPr/>
        </p:nvCxnSpPr>
        <p:spPr>
          <a:xfrm flipV="1">
            <a:off x="6495959" y="3937216"/>
            <a:ext cx="0" cy="239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6D92C5F1-EC50-43FE-8ECD-41760D7C9A7B}"/>
              </a:ext>
            </a:extLst>
          </p:cNvPr>
          <p:cNvSpPr txBox="1"/>
          <p:nvPr/>
        </p:nvSpPr>
        <p:spPr>
          <a:xfrm>
            <a:off x="3517426" y="4119944"/>
            <a:ext cx="2160609" cy="830997"/>
          </a:xfrm>
          <a:prstGeom prst="rect">
            <a:avLst/>
          </a:prstGeom>
          <a:noFill/>
        </p:spPr>
        <p:txBody>
          <a:bodyPr wrap="square" rtlCol="0">
            <a:spAutoFit/>
          </a:bodyPr>
          <a:lstStyle/>
          <a:p>
            <a:pPr algn="ctr"/>
            <a:r>
              <a:rPr lang="en-GB" sz="1200"/>
              <a:t>Motorbike volumes increased at most locations – possibly due to popularity of food delivery services.</a:t>
            </a:r>
          </a:p>
        </p:txBody>
      </p:sp>
      <p:sp>
        <p:nvSpPr>
          <p:cNvPr id="60" name="TextBox 59">
            <a:extLst>
              <a:ext uri="{FF2B5EF4-FFF2-40B4-BE49-F238E27FC236}">
                <a16:creationId xmlns:a16="http://schemas.microsoft.com/office/drawing/2014/main" id="{B5CACF63-0732-4A20-8D5D-83D987EFD9A1}"/>
              </a:ext>
            </a:extLst>
          </p:cNvPr>
          <p:cNvSpPr txBox="1"/>
          <p:nvPr/>
        </p:nvSpPr>
        <p:spPr>
          <a:xfrm>
            <a:off x="1122924" y="4168168"/>
            <a:ext cx="2247054" cy="646331"/>
          </a:xfrm>
          <a:prstGeom prst="rect">
            <a:avLst/>
          </a:prstGeom>
          <a:noFill/>
        </p:spPr>
        <p:txBody>
          <a:bodyPr wrap="square" rtlCol="0">
            <a:spAutoFit/>
          </a:bodyPr>
          <a:lstStyle/>
          <a:p>
            <a:pPr algn="ctr"/>
            <a:r>
              <a:rPr lang="en-GB" sz="1200"/>
              <a:t>Car use in 2022 still lower than pre-pandemic levels in Cambridge</a:t>
            </a:r>
          </a:p>
        </p:txBody>
      </p:sp>
      <p:sp>
        <p:nvSpPr>
          <p:cNvPr id="70" name="TextBox 69">
            <a:extLst>
              <a:ext uri="{FF2B5EF4-FFF2-40B4-BE49-F238E27FC236}">
                <a16:creationId xmlns:a16="http://schemas.microsoft.com/office/drawing/2014/main" id="{334B3BB0-25E0-4712-9AC8-19D6943DD89D}"/>
              </a:ext>
            </a:extLst>
          </p:cNvPr>
          <p:cNvSpPr txBox="1"/>
          <p:nvPr/>
        </p:nvSpPr>
        <p:spPr>
          <a:xfrm>
            <a:off x="-34681" y="676261"/>
            <a:ext cx="4211623" cy="830997"/>
          </a:xfrm>
          <a:prstGeom prst="rect">
            <a:avLst/>
          </a:prstGeom>
          <a:noFill/>
        </p:spPr>
        <p:txBody>
          <a:bodyPr wrap="square" rtlCol="0">
            <a:spAutoFit/>
          </a:bodyPr>
          <a:lstStyle/>
          <a:p>
            <a:pPr algn="ctr"/>
            <a:r>
              <a:rPr lang="en-GB" sz="1200">
                <a:solidFill>
                  <a:schemeClr val="bg2">
                    <a:lumMod val="25000"/>
                  </a:schemeClr>
                </a:solidFill>
              </a:rPr>
              <a:t>All locations and the majority of modes still below pre-pandemic levels – potentially linked to continued working from home and/or long-term changes to habits such as increased online shopping?</a:t>
            </a:r>
          </a:p>
        </p:txBody>
      </p:sp>
      <p:sp>
        <p:nvSpPr>
          <p:cNvPr id="78" name="TextBox 77">
            <a:extLst>
              <a:ext uri="{FF2B5EF4-FFF2-40B4-BE49-F238E27FC236}">
                <a16:creationId xmlns:a16="http://schemas.microsoft.com/office/drawing/2014/main" id="{1C1D2CE8-FC46-4699-959A-ADF770173EAE}"/>
              </a:ext>
            </a:extLst>
          </p:cNvPr>
          <p:cNvSpPr txBox="1"/>
          <p:nvPr/>
        </p:nvSpPr>
        <p:spPr>
          <a:xfrm>
            <a:off x="5765109" y="4149109"/>
            <a:ext cx="2439184" cy="646331"/>
          </a:xfrm>
          <a:prstGeom prst="rect">
            <a:avLst/>
          </a:prstGeom>
          <a:noFill/>
        </p:spPr>
        <p:txBody>
          <a:bodyPr wrap="square" rtlCol="0">
            <a:spAutoFit/>
          </a:bodyPr>
          <a:lstStyle/>
          <a:p>
            <a:pPr algn="ctr"/>
            <a:r>
              <a:rPr lang="en-GB" sz="1200"/>
              <a:t>Decrease in buses/coaches likely the result of reduced patronage/services since COVID-19</a:t>
            </a:r>
          </a:p>
        </p:txBody>
      </p:sp>
      <p:cxnSp>
        <p:nvCxnSpPr>
          <p:cNvPr id="79" name="Straight Arrow Connector 78">
            <a:extLst>
              <a:ext uri="{FF2B5EF4-FFF2-40B4-BE49-F238E27FC236}">
                <a16:creationId xmlns:a16="http://schemas.microsoft.com/office/drawing/2014/main" id="{C3175069-2C38-4386-9604-5F71ECC105D4}"/>
              </a:ext>
            </a:extLst>
          </p:cNvPr>
          <p:cNvCxnSpPr>
            <a:cxnSpLocks/>
          </p:cNvCxnSpPr>
          <p:nvPr/>
        </p:nvCxnSpPr>
        <p:spPr>
          <a:xfrm flipV="1">
            <a:off x="3995169" y="3937216"/>
            <a:ext cx="0" cy="203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0887A9B4-17F9-4DC2-A2D7-A35B92B5B07F}"/>
              </a:ext>
            </a:extLst>
          </p:cNvPr>
          <p:cNvSpPr txBox="1"/>
          <p:nvPr/>
        </p:nvSpPr>
        <p:spPr>
          <a:xfrm>
            <a:off x="8530689" y="4061451"/>
            <a:ext cx="1894111" cy="646331"/>
          </a:xfrm>
          <a:prstGeom prst="rect">
            <a:avLst/>
          </a:prstGeom>
          <a:noFill/>
        </p:spPr>
        <p:txBody>
          <a:bodyPr wrap="square" rtlCol="0">
            <a:spAutoFit/>
          </a:bodyPr>
          <a:lstStyle/>
          <a:p>
            <a:pPr algn="ctr"/>
            <a:r>
              <a:rPr lang="en-GB" sz="1200"/>
              <a:t>Walking and cycling both lower than pre-pandemic volumes in most locations</a:t>
            </a:r>
          </a:p>
        </p:txBody>
      </p:sp>
      <p:cxnSp>
        <p:nvCxnSpPr>
          <p:cNvPr id="65" name="Straight Arrow Connector 64">
            <a:extLst>
              <a:ext uri="{FF2B5EF4-FFF2-40B4-BE49-F238E27FC236}">
                <a16:creationId xmlns:a16="http://schemas.microsoft.com/office/drawing/2014/main" id="{C8438610-E0C0-46C2-8711-01AA5AB016CE}"/>
              </a:ext>
            </a:extLst>
          </p:cNvPr>
          <p:cNvCxnSpPr>
            <a:cxnSpLocks/>
          </p:cNvCxnSpPr>
          <p:nvPr/>
        </p:nvCxnSpPr>
        <p:spPr>
          <a:xfrm flipH="1" flipV="1">
            <a:off x="7888872" y="3905057"/>
            <a:ext cx="727306" cy="3610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1AB9B19-2825-4E7B-845B-5B0188B4DE6B}"/>
              </a:ext>
            </a:extLst>
          </p:cNvPr>
          <p:cNvCxnSpPr>
            <a:cxnSpLocks/>
          </p:cNvCxnSpPr>
          <p:nvPr/>
        </p:nvCxnSpPr>
        <p:spPr>
          <a:xfrm flipV="1">
            <a:off x="2463030" y="3937216"/>
            <a:ext cx="321689" cy="239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36" name="Table 35">
            <a:extLst>
              <a:ext uri="{FF2B5EF4-FFF2-40B4-BE49-F238E27FC236}">
                <a16:creationId xmlns:a16="http://schemas.microsoft.com/office/drawing/2014/main" id="{C0F20B05-D3B4-4DCB-865D-12ECFD7E0582}"/>
              </a:ext>
            </a:extLst>
          </p:cNvPr>
          <p:cNvGraphicFramePr>
            <a:graphicFrameLocks noGrp="1"/>
          </p:cNvGraphicFramePr>
          <p:nvPr>
            <p:extLst>
              <p:ext uri="{D42A27DB-BD31-4B8C-83A1-F6EECF244321}">
                <p14:modId xmlns:p14="http://schemas.microsoft.com/office/powerpoint/2010/main" val="187484694"/>
              </p:ext>
            </p:extLst>
          </p:nvPr>
        </p:nvGraphicFramePr>
        <p:xfrm>
          <a:off x="994753" y="1598622"/>
          <a:ext cx="10515600" cy="2274623"/>
        </p:xfrm>
        <a:graphic>
          <a:graphicData uri="http://schemas.openxmlformats.org/drawingml/2006/table">
            <a:tbl>
              <a:tblPr/>
              <a:tblGrid>
                <a:gridCol w="1463236">
                  <a:extLst>
                    <a:ext uri="{9D8B030D-6E8A-4147-A177-3AD203B41FA5}">
                      <a16:colId xmlns:a16="http://schemas.microsoft.com/office/drawing/2014/main" val="631607880"/>
                    </a:ext>
                  </a:extLst>
                </a:gridCol>
                <a:gridCol w="1024265">
                  <a:extLst>
                    <a:ext uri="{9D8B030D-6E8A-4147-A177-3AD203B41FA5}">
                      <a16:colId xmlns:a16="http://schemas.microsoft.com/office/drawing/2014/main" val="663718438"/>
                    </a:ext>
                  </a:extLst>
                </a:gridCol>
                <a:gridCol w="835733">
                  <a:extLst>
                    <a:ext uri="{9D8B030D-6E8A-4147-A177-3AD203B41FA5}">
                      <a16:colId xmlns:a16="http://schemas.microsoft.com/office/drawing/2014/main" val="2859413172"/>
                    </a:ext>
                  </a:extLst>
                </a:gridCol>
                <a:gridCol w="835733">
                  <a:extLst>
                    <a:ext uri="{9D8B030D-6E8A-4147-A177-3AD203B41FA5}">
                      <a16:colId xmlns:a16="http://schemas.microsoft.com/office/drawing/2014/main" val="1958862471"/>
                    </a:ext>
                  </a:extLst>
                </a:gridCol>
                <a:gridCol w="835733">
                  <a:extLst>
                    <a:ext uri="{9D8B030D-6E8A-4147-A177-3AD203B41FA5}">
                      <a16:colId xmlns:a16="http://schemas.microsoft.com/office/drawing/2014/main" val="1348908872"/>
                    </a:ext>
                  </a:extLst>
                </a:gridCol>
                <a:gridCol w="835733">
                  <a:extLst>
                    <a:ext uri="{9D8B030D-6E8A-4147-A177-3AD203B41FA5}">
                      <a16:colId xmlns:a16="http://schemas.microsoft.com/office/drawing/2014/main" val="1112766279"/>
                    </a:ext>
                  </a:extLst>
                </a:gridCol>
                <a:gridCol w="835733">
                  <a:extLst>
                    <a:ext uri="{9D8B030D-6E8A-4147-A177-3AD203B41FA5}">
                      <a16:colId xmlns:a16="http://schemas.microsoft.com/office/drawing/2014/main" val="3353278320"/>
                    </a:ext>
                  </a:extLst>
                </a:gridCol>
                <a:gridCol w="835733">
                  <a:extLst>
                    <a:ext uri="{9D8B030D-6E8A-4147-A177-3AD203B41FA5}">
                      <a16:colId xmlns:a16="http://schemas.microsoft.com/office/drawing/2014/main" val="3808252114"/>
                    </a:ext>
                  </a:extLst>
                </a:gridCol>
                <a:gridCol w="1004567">
                  <a:extLst>
                    <a:ext uri="{9D8B030D-6E8A-4147-A177-3AD203B41FA5}">
                      <a16:colId xmlns:a16="http://schemas.microsoft.com/office/drawing/2014/main" val="591904416"/>
                    </a:ext>
                  </a:extLst>
                </a:gridCol>
                <a:gridCol w="1004567">
                  <a:extLst>
                    <a:ext uri="{9D8B030D-6E8A-4147-A177-3AD203B41FA5}">
                      <a16:colId xmlns:a16="http://schemas.microsoft.com/office/drawing/2014/main" val="1548084431"/>
                    </a:ext>
                  </a:extLst>
                </a:gridCol>
                <a:gridCol w="1004567">
                  <a:extLst>
                    <a:ext uri="{9D8B030D-6E8A-4147-A177-3AD203B41FA5}">
                      <a16:colId xmlns:a16="http://schemas.microsoft.com/office/drawing/2014/main" val="2579994677"/>
                    </a:ext>
                  </a:extLst>
                </a:gridCol>
              </a:tblGrid>
              <a:tr h="379103">
                <a:tc>
                  <a:txBody>
                    <a:bodyPr/>
                    <a:lstStyle/>
                    <a:p>
                      <a:pPr algn="l" fontAlgn="ctr"/>
                      <a:r>
                        <a:rPr lang="en-GB" sz="1200" b="0" i="0" u="none" strike="noStrike">
                          <a:solidFill>
                            <a:srgbClr val="56689F"/>
                          </a:solidFill>
                          <a:effectLst/>
                          <a:latin typeface="Arial" panose="020B0604020202020204" pitchFamily="34" charset="0"/>
                        </a:rPr>
                        <a:t> </a:t>
                      </a:r>
                      <a:r>
                        <a:rPr lang="en-GB" sz="1200" b="0" i="0" u="none" strike="noStrike">
                          <a:solidFill>
                            <a:srgbClr val="000000"/>
                          </a:solidFill>
                          <a:effectLst/>
                          <a:latin typeface="Arial" panose="020B0604020202020204" pitchFamily="34" charset="0"/>
                        </a:rPr>
                        <a:t>​</a:t>
                      </a:r>
                      <a:endParaRPr lang="en-GB" sz="1200" b="0" i="0" u="none" strike="noStrike">
                        <a:solidFill>
                          <a:srgbClr val="56689F"/>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Car</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Motorbike</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LGV</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OGV</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Bus</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Cyclist</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Pedestrian</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All modes</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Motorised Vehicles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Active Modes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4204826"/>
                  </a:ext>
                </a:extLst>
              </a:tr>
              <a:tr h="189552">
                <a:tc>
                  <a:txBody>
                    <a:bodyPr/>
                    <a:lstStyle/>
                    <a:p>
                      <a:pPr algn="l" fontAlgn="ctr"/>
                      <a:r>
                        <a:rPr lang="en-GB" sz="1200" b="1" i="0" u="none" strike="noStrike">
                          <a:solidFill>
                            <a:srgbClr val="000000"/>
                          </a:solidFill>
                          <a:effectLst/>
                          <a:latin typeface="Calibri" panose="020F0502020204030204" pitchFamily="34" charset="0"/>
                        </a:rPr>
                        <a:t>Coldham's Lane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439762"/>
                  </a:ext>
                </a:extLst>
              </a:tr>
              <a:tr h="189552">
                <a:tc>
                  <a:txBody>
                    <a:bodyPr/>
                    <a:lstStyle/>
                    <a:p>
                      <a:pPr algn="l" fontAlgn="ctr"/>
                      <a:r>
                        <a:rPr lang="en-GB" sz="1200" b="1" i="0" u="none" strike="noStrike">
                          <a:solidFill>
                            <a:srgbClr val="000000"/>
                          </a:solidFill>
                          <a:effectLst/>
                          <a:latin typeface="Calibri" panose="020F0502020204030204" pitchFamily="34" charset="0"/>
                        </a:rPr>
                        <a:t>Coleridge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-48%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795370"/>
                  </a:ext>
                </a:extLst>
              </a:tr>
              <a:tr h="189552">
                <a:tc>
                  <a:txBody>
                    <a:bodyPr/>
                    <a:lstStyle/>
                    <a:p>
                      <a:pPr algn="l" fontAlgn="ctr"/>
                      <a:r>
                        <a:rPr lang="en-GB" sz="1200" b="1" i="0" u="none" strike="noStrike">
                          <a:solidFill>
                            <a:srgbClr val="000000"/>
                          </a:solidFill>
                          <a:effectLst/>
                          <a:latin typeface="Calibri" panose="020F0502020204030204" pitchFamily="34" charset="0"/>
                        </a:rPr>
                        <a:t>East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655491"/>
                  </a:ext>
                </a:extLst>
              </a:tr>
              <a:tr h="189552">
                <a:tc>
                  <a:txBody>
                    <a:bodyPr/>
                    <a:lstStyle/>
                    <a:p>
                      <a:pPr algn="l" fontAlgn="ctr"/>
                      <a:r>
                        <a:rPr lang="en-GB" sz="1200" b="1" i="0" u="none" strike="noStrike">
                          <a:solidFill>
                            <a:srgbClr val="000000"/>
                          </a:solidFill>
                          <a:effectLst/>
                          <a:latin typeface="Calibri" panose="020F0502020204030204" pitchFamily="34" charset="0"/>
                        </a:rPr>
                        <a:t>Hills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503625"/>
                  </a:ext>
                </a:extLst>
              </a:tr>
              <a:tr h="189552">
                <a:tc>
                  <a:txBody>
                    <a:bodyPr/>
                    <a:lstStyle/>
                    <a:p>
                      <a:pPr algn="l" fontAlgn="ctr"/>
                      <a:r>
                        <a:rPr lang="en-GB" sz="1200" b="1" i="0" u="none" strike="noStrike">
                          <a:solidFill>
                            <a:srgbClr val="000000"/>
                          </a:solidFill>
                          <a:effectLst/>
                          <a:latin typeface="Calibri" panose="020F0502020204030204" pitchFamily="34" charset="0"/>
                        </a:rPr>
                        <a:t>Mill Road (East)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523230"/>
                  </a:ext>
                </a:extLst>
              </a:tr>
              <a:tr h="189552">
                <a:tc>
                  <a:txBody>
                    <a:bodyPr/>
                    <a:lstStyle/>
                    <a:p>
                      <a:pPr algn="l" fontAlgn="ctr"/>
                      <a:r>
                        <a:rPr lang="en-GB" sz="1200" b="1" i="0" u="none" strike="noStrike">
                          <a:solidFill>
                            <a:srgbClr val="000000"/>
                          </a:solidFill>
                          <a:effectLst/>
                          <a:latin typeface="Calibri" panose="020F0502020204030204" pitchFamily="34" charset="0"/>
                        </a:rPr>
                        <a:t>Mill Road (West)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+108%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887148"/>
                  </a:ext>
                </a:extLst>
              </a:tr>
              <a:tr h="189552">
                <a:tc>
                  <a:txBody>
                    <a:bodyPr/>
                    <a:lstStyle/>
                    <a:p>
                      <a:pPr algn="l" fontAlgn="ctr"/>
                      <a:r>
                        <a:rPr lang="en-GB" sz="1200" b="1" i="0" u="none" strike="noStrike">
                          <a:solidFill>
                            <a:srgbClr val="000000"/>
                          </a:solidFill>
                          <a:effectLst/>
                          <a:latin typeface="Calibri" panose="020F0502020204030204" pitchFamily="34" charset="0"/>
                        </a:rPr>
                        <a:t>Milton Road (Mid)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140724"/>
                  </a:ext>
                </a:extLst>
              </a:tr>
              <a:tr h="189552">
                <a:tc>
                  <a:txBody>
                    <a:bodyPr/>
                    <a:lstStyle/>
                    <a:p>
                      <a:pPr algn="l" fontAlgn="ctr"/>
                      <a:r>
                        <a:rPr lang="en-GB" sz="1200" b="1" i="0" u="none" strike="noStrike">
                          <a:solidFill>
                            <a:srgbClr val="000000"/>
                          </a:solidFill>
                          <a:effectLst/>
                          <a:latin typeface="Calibri" panose="020F0502020204030204" pitchFamily="34" charset="0"/>
                        </a:rPr>
                        <a:t>Tenison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489102"/>
                  </a:ext>
                </a:extLst>
              </a:tr>
              <a:tr h="189552">
                <a:tc>
                  <a:txBody>
                    <a:bodyPr/>
                    <a:lstStyle/>
                    <a:p>
                      <a:pPr algn="l" fontAlgn="ctr"/>
                      <a:r>
                        <a:rPr lang="en-GB" sz="1200" b="1" i="0" u="none" strike="noStrike">
                          <a:solidFill>
                            <a:srgbClr val="000000"/>
                          </a:solidFill>
                          <a:effectLst/>
                          <a:latin typeface="Calibri" panose="020F0502020204030204" pitchFamily="34" charset="0"/>
                        </a:rPr>
                        <a:t>Vinery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90597"/>
                  </a:ext>
                </a:extLst>
              </a:tr>
              <a:tr h="189552">
                <a:tc>
                  <a:txBody>
                    <a:bodyPr/>
                    <a:lstStyle/>
                    <a:p>
                      <a:pPr algn="l" fontAlgn="ctr"/>
                      <a:r>
                        <a:rPr lang="en-GB" sz="1200" b="1" i="0" u="none" strike="noStrike">
                          <a:solidFill>
                            <a:srgbClr val="000000"/>
                          </a:solidFill>
                          <a:effectLst/>
                          <a:latin typeface="Calibri" panose="020F0502020204030204" pitchFamily="34" charset="0"/>
                        </a:rPr>
                        <a:t>ALL SITES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6B9E73"/>
                          </a:solidFill>
                          <a:effectLst/>
                          <a:latin typeface="Calibri" panose="020F0502020204030204" pitchFamily="34" charset="0"/>
                        </a:rPr>
                        <a:t>+55%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47384371"/>
                  </a:ext>
                </a:extLst>
              </a:tr>
            </a:tbl>
          </a:graphicData>
        </a:graphic>
      </p:graphicFrame>
    </p:spTree>
    <p:extLst>
      <p:ext uri="{BB962C8B-B14F-4D97-AF65-F5344CB8AC3E}">
        <p14:creationId xmlns:p14="http://schemas.microsoft.com/office/powerpoint/2010/main" val="3656316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E3AA86-9A26-4C34-AC06-081E218946D3}"/>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Traffic Sensor Change: Cambridge by Location and Mode – quarterly analysis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68A6FC3B-5DC2-40EF-ADBE-929D6123CACE}"/>
              </a:ext>
            </a:extLst>
          </p:cNvPr>
          <p:cNvGrpSpPr/>
          <p:nvPr/>
        </p:nvGrpSpPr>
        <p:grpSpPr>
          <a:xfrm>
            <a:off x="192506" y="5252745"/>
            <a:ext cx="2274494" cy="1538411"/>
            <a:chOff x="468696" y="5158924"/>
            <a:chExt cx="2274494" cy="1538411"/>
          </a:xfrm>
        </p:grpSpPr>
        <p:grpSp>
          <p:nvGrpSpPr>
            <p:cNvPr id="54" name="Group 53">
              <a:extLst>
                <a:ext uri="{FF2B5EF4-FFF2-40B4-BE49-F238E27FC236}">
                  <a16:creationId xmlns:a16="http://schemas.microsoft.com/office/drawing/2014/main" id="{0DA73B59-94F8-4C43-B32F-6CCFFCF133FC}"/>
                </a:ext>
              </a:extLst>
            </p:cNvPr>
            <p:cNvGrpSpPr/>
            <p:nvPr/>
          </p:nvGrpSpPr>
          <p:grpSpPr>
            <a:xfrm>
              <a:off x="468696" y="5159946"/>
              <a:ext cx="1088152" cy="1537389"/>
              <a:chOff x="2197204" y="5161998"/>
              <a:chExt cx="1088152" cy="1537389"/>
            </a:xfrm>
          </p:grpSpPr>
          <p:sp>
            <p:nvSpPr>
              <p:cNvPr id="63" name="Rectangle 62">
                <a:extLst>
                  <a:ext uri="{FF2B5EF4-FFF2-40B4-BE49-F238E27FC236}">
                    <a16:creationId xmlns:a16="http://schemas.microsoft.com/office/drawing/2014/main" id="{A834AD0E-E58F-435C-9DA3-9EB7AB343C07}"/>
                  </a:ext>
                </a:extLst>
              </p:cNvPr>
              <p:cNvSpPr/>
              <p:nvPr/>
            </p:nvSpPr>
            <p:spPr>
              <a:xfrm>
                <a:off x="2215860" y="5161998"/>
                <a:ext cx="1069496" cy="1537389"/>
              </a:xfrm>
              <a:prstGeom prst="rect">
                <a:avLst/>
              </a:prstGeom>
              <a:no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highlight>
                    <a:srgbClr val="FFFF00"/>
                  </a:highlight>
                </a:endParaRPr>
              </a:p>
            </p:txBody>
          </p:sp>
          <p:grpSp>
            <p:nvGrpSpPr>
              <p:cNvPr id="66" name="Group 65">
                <a:extLst>
                  <a:ext uri="{FF2B5EF4-FFF2-40B4-BE49-F238E27FC236}">
                    <a16:creationId xmlns:a16="http://schemas.microsoft.com/office/drawing/2014/main" id="{0CE883CE-B6BB-4949-9226-AF0140899108}"/>
                  </a:ext>
                </a:extLst>
              </p:cNvPr>
              <p:cNvGrpSpPr/>
              <p:nvPr/>
            </p:nvGrpSpPr>
            <p:grpSpPr>
              <a:xfrm>
                <a:off x="2197204" y="5254555"/>
                <a:ext cx="1050841" cy="1400312"/>
                <a:chOff x="2197204" y="5265454"/>
                <a:chExt cx="1050841" cy="1400312"/>
              </a:xfrm>
            </p:grpSpPr>
            <p:sp>
              <p:nvSpPr>
                <p:cNvPr id="67" name="TextBox 66">
                  <a:extLst>
                    <a:ext uri="{FF2B5EF4-FFF2-40B4-BE49-F238E27FC236}">
                      <a16:creationId xmlns:a16="http://schemas.microsoft.com/office/drawing/2014/main" id="{C9190CEE-74B3-4F82-82F0-A99395F343CF}"/>
                    </a:ext>
                  </a:extLst>
                </p:cNvPr>
                <p:cNvSpPr txBox="1"/>
                <p:nvPr/>
              </p:nvSpPr>
              <p:spPr>
                <a:xfrm>
                  <a:off x="2197204" y="5665492"/>
                  <a:ext cx="1050841" cy="1000274"/>
                </a:xfrm>
                <a:prstGeom prst="rect">
                  <a:avLst/>
                </a:prstGeom>
                <a:noFill/>
                <a:ln w="12700">
                  <a:noFill/>
                </a:ln>
              </p:spPr>
              <p:txBody>
                <a:bodyPr wrap="square" lIns="91440" tIns="45720" rIns="91440" bIns="45720" rtlCol="0" anchor="t">
                  <a:spAutoFit/>
                </a:bodyPr>
                <a:lstStyle/>
                <a:p>
                  <a:pPr algn="ctr"/>
                  <a:r>
                    <a:rPr lang="en-GB" sz="1400" b="1"/>
                    <a:t>All motor transport:</a:t>
                  </a:r>
                </a:p>
                <a:p>
                  <a:pPr algn="ctr"/>
                  <a:r>
                    <a:rPr lang="en-GB" sz="2000" b="1">
                      <a:solidFill>
                        <a:srgbClr val="FF0000"/>
                      </a:solidFill>
                      <a:ea typeface="Calibri"/>
                      <a:cs typeface="Calibri"/>
                    </a:rPr>
                    <a:t>-9%</a:t>
                  </a:r>
                </a:p>
                <a:p>
                  <a:pPr algn="ctr"/>
                  <a:r>
                    <a:rPr lang="en-GB" sz="1100"/>
                    <a:t>Since Q2 2019</a:t>
                  </a:r>
                </a:p>
              </p:txBody>
            </p:sp>
            <p:pic>
              <p:nvPicPr>
                <p:cNvPr id="68" name="Picture 4" descr="Travelling Vehicles Of A Road">
                  <a:extLst>
                    <a:ext uri="{FF2B5EF4-FFF2-40B4-BE49-F238E27FC236}">
                      <a16:creationId xmlns:a16="http://schemas.microsoft.com/office/drawing/2014/main" id="{41431DC2-D82C-4EDC-9173-199F99B8C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910" y="5265454"/>
                  <a:ext cx="764712" cy="45401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7" name="Group 56">
              <a:extLst>
                <a:ext uri="{FF2B5EF4-FFF2-40B4-BE49-F238E27FC236}">
                  <a16:creationId xmlns:a16="http://schemas.microsoft.com/office/drawing/2014/main" id="{A7B0A4A2-8CFF-4B2B-B107-0A330C309F81}"/>
                </a:ext>
              </a:extLst>
            </p:cNvPr>
            <p:cNvGrpSpPr/>
            <p:nvPr/>
          </p:nvGrpSpPr>
          <p:grpSpPr>
            <a:xfrm>
              <a:off x="1655780" y="5158924"/>
              <a:ext cx="1087410" cy="1537389"/>
              <a:chOff x="2197204" y="5145862"/>
              <a:chExt cx="1087410" cy="1537389"/>
            </a:xfrm>
          </p:grpSpPr>
          <p:sp>
            <p:nvSpPr>
              <p:cNvPr id="61" name="Rectangle 60">
                <a:extLst>
                  <a:ext uri="{FF2B5EF4-FFF2-40B4-BE49-F238E27FC236}">
                    <a16:creationId xmlns:a16="http://schemas.microsoft.com/office/drawing/2014/main" id="{3B1D0EEB-8AF9-46EA-A2B2-792CCEECBC19}"/>
                  </a:ext>
                </a:extLst>
              </p:cNvPr>
              <p:cNvSpPr/>
              <p:nvPr/>
            </p:nvSpPr>
            <p:spPr>
              <a:xfrm>
                <a:off x="2215118" y="5145862"/>
                <a:ext cx="1069496" cy="1537389"/>
              </a:xfrm>
              <a:prstGeom prst="rect">
                <a:avLst/>
              </a:prstGeom>
              <a:no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highlight>
                    <a:srgbClr val="FFFF00"/>
                  </a:highlight>
                </a:endParaRPr>
              </a:p>
            </p:txBody>
          </p:sp>
          <p:sp>
            <p:nvSpPr>
              <p:cNvPr id="62" name="TextBox 61">
                <a:extLst>
                  <a:ext uri="{FF2B5EF4-FFF2-40B4-BE49-F238E27FC236}">
                    <a16:creationId xmlns:a16="http://schemas.microsoft.com/office/drawing/2014/main" id="{7E0D861D-DF3B-446E-8A68-93368FFF2BAE}"/>
                  </a:ext>
                </a:extLst>
              </p:cNvPr>
              <p:cNvSpPr txBox="1"/>
              <p:nvPr/>
            </p:nvSpPr>
            <p:spPr>
              <a:xfrm>
                <a:off x="2197204" y="5654593"/>
                <a:ext cx="1050841" cy="1000274"/>
              </a:xfrm>
              <a:prstGeom prst="rect">
                <a:avLst/>
              </a:prstGeom>
              <a:noFill/>
              <a:ln w="12700">
                <a:noFill/>
              </a:ln>
            </p:spPr>
            <p:txBody>
              <a:bodyPr wrap="square" rtlCol="0">
                <a:spAutoFit/>
              </a:bodyPr>
              <a:lstStyle/>
              <a:p>
                <a:pPr algn="ctr"/>
                <a:r>
                  <a:rPr lang="en-GB" sz="1400" b="1"/>
                  <a:t>All active transport:</a:t>
                </a:r>
              </a:p>
              <a:p>
                <a:pPr algn="ctr"/>
                <a:r>
                  <a:rPr lang="en-GB" sz="2000" b="1">
                    <a:solidFill>
                      <a:srgbClr val="FF0000"/>
                    </a:solidFill>
                  </a:rPr>
                  <a:t>-21%</a:t>
                </a:r>
              </a:p>
              <a:p>
                <a:pPr algn="ctr"/>
                <a:r>
                  <a:rPr lang="en-GB" sz="1100"/>
                  <a:t>Since Q2 2019</a:t>
                </a:r>
              </a:p>
            </p:txBody>
          </p:sp>
        </p:grpSp>
        <p:pic>
          <p:nvPicPr>
            <p:cNvPr id="58" name="Graphic 57" descr="Shoe footprints with solid fill">
              <a:extLst>
                <a:ext uri="{FF2B5EF4-FFF2-40B4-BE49-F238E27FC236}">
                  <a16:creationId xmlns:a16="http://schemas.microsoft.com/office/drawing/2014/main" id="{303E27AB-5C06-4E5C-9CCA-E2E8D831C3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4603" y="5227588"/>
              <a:ext cx="495004" cy="495004"/>
            </a:xfrm>
            <a:prstGeom prst="rect">
              <a:avLst/>
            </a:prstGeom>
          </p:spPr>
        </p:pic>
      </p:grpSp>
      <p:grpSp>
        <p:nvGrpSpPr>
          <p:cNvPr id="23" name="Group 22">
            <a:extLst>
              <a:ext uri="{FF2B5EF4-FFF2-40B4-BE49-F238E27FC236}">
                <a16:creationId xmlns:a16="http://schemas.microsoft.com/office/drawing/2014/main" id="{966AEA62-3FE6-49D7-9B3E-97C3F36BC305}"/>
              </a:ext>
            </a:extLst>
          </p:cNvPr>
          <p:cNvGrpSpPr/>
          <p:nvPr/>
        </p:nvGrpSpPr>
        <p:grpSpPr>
          <a:xfrm>
            <a:off x="3816495" y="5252745"/>
            <a:ext cx="7998517" cy="1545778"/>
            <a:chOff x="3151779" y="5215714"/>
            <a:chExt cx="7998517" cy="1545778"/>
          </a:xfrm>
        </p:grpSpPr>
        <p:grpSp>
          <p:nvGrpSpPr>
            <p:cNvPr id="6" name="Group 5">
              <a:extLst>
                <a:ext uri="{FF2B5EF4-FFF2-40B4-BE49-F238E27FC236}">
                  <a16:creationId xmlns:a16="http://schemas.microsoft.com/office/drawing/2014/main" id="{1682E1BE-3786-4F96-8211-EEED8B2EC93D}"/>
                </a:ext>
              </a:extLst>
            </p:cNvPr>
            <p:cNvGrpSpPr/>
            <p:nvPr/>
          </p:nvGrpSpPr>
          <p:grpSpPr>
            <a:xfrm>
              <a:off x="3151779" y="5215714"/>
              <a:ext cx="5643833" cy="1545778"/>
              <a:chOff x="3199409" y="5112873"/>
              <a:chExt cx="5643833" cy="1545778"/>
            </a:xfrm>
          </p:grpSpPr>
          <p:grpSp>
            <p:nvGrpSpPr>
              <p:cNvPr id="11" name="Group 10">
                <a:extLst>
                  <a:ext uri="{FF2B5EF4-FFF2-40B4-BE49-F238E27FC236}">
                    <a16:creationId xmlns:a16="http://schemas.microsoft.com/office/drawing/2014/main" id="{BD8E6BB1-4FBC-4C12-A092-12A9AC0B5C79}"/>
                  </a:ext>
                </a:extLst>
              </p:cNvPr>
              <p:cNvGrpSpPr/>
              <p:nvPr/>
            </p:nvGrpSpPr>
            <p:grpSpPr>
              <a:xfrm>
                <a:off x="3199409" y="5113509"/>
                <a:ext cx="1069496" cy="1541371"/>
                <a:chOff x="4772045" y="5405416"/>
                <a:chExt cx="1069496" cy="1541371"/>
              </a:xfrm>
            </p:grpSpPr>
            <p:pic>
              <p:nvPicPr>
                <p:cNvPr id="13" name="Picture 12">
                  <a:extLst>
                    <a:ext uri="{FF2B5EF4-FFF2-40B4-BE49-F238E27FC236}">
                      <a16:creationId xmlns:a16="http://schemas.microsoft.com/office/drawing/2014/main" id="{A5C1F9A9-D57B-40E9-B54C-3295704109B3}"/>
                    </a:ext>
                  </a:extLst>
                </p:cNvPr>
                <p:cNvPicPr>
                  <a:picLocks noChangeAspect="1"/>
                </p:cNvPicPr>
                <p:nvPr/>
              </p:nvPicPr>
              <p:blipFill>
                <a:blip r:embed="rId6"/>
                <a:stretch>
                  <a:fillRect/>
                </a:stretch>
              </p:blipFill>
              <p:spPr>
                <a:xfrm>
                  <a:off x="4830768" y="5405416"/>
                  <a:ext cx="949599" cy="891890"/>
                </a:xfrm>
                <a:prstGeom prst="rect">
                  <a:avLst/>
                </a:prstGeom>
              </p:spPr>
            </p:pic>
            <p:grpSp>
              <p:nvGrpSpPr>
                <p:cNvPr id="12" name="Group 11">
                  <a:extLst>
                    <a:ext uri="{FF2B5EF4-FFF2-40B4-BE49-F238E27FC236}">
                      <a16:creationId xmlns:a16="http://schemas.microsoft.com/office/drawing/2014/main" id="{396C311B-8E2F-4C97-9CCD-11E2CF8F20D7}"/>
                    </a:ext>
                  </a:extLst>
                </p:cNvPr>
                <p:cNvGrpSpPr/>
                <p:nvPr/>
              </p:nvGrpSpPr>
              <p:grpSpPr>
                <a:xfrm>
                  <a:off x="4772045" y="5409398"/>
                  <a:ext cx="1069496" cy="1537389"/>
                  <a:chOff x="685117" y="5647948"/>
                  <a:chExt cx="1535437" cy="1450617"/>
                </a:xfrm>
              </p:grpSpPr>
              <p:sp>
                <p:nvSpPr>
                  <p:cNvPr id="15" name="Rectangle 14">
                    <a:extLst>
                      <a:ext uri="{FF2B5EF4-FFF2-40B4-BE49-F238E27FC236}">
                        <a16:creationId xmlns:a16="http://schemas.microsoft.com/office/drawing/2014/main" id="{AA50D49F-B5A2-4A5B-8E1B-EA4E19F0A743}"/>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14" name="TextBox 13">
                    <a:extLst>
                      <a:ext uri="{FF2B5EF4-FFF2-40B4-BE49-F238E27FC236}">
                        <a16:creationId xmlns:a16="http://schemas.microsoft.com/office/drawing/2014/main" id="{CFBE14FD-5821-4079-B14A-9E19D361B254}"/>
                      </a:ext>
                    </a:extLst>
                  </p:cNvPr>
                  <p:cNvSpPr txBox="1"/>
                  <p:nvPr/>
                </p:nvSpPr>
                <p:spPr>
                  <a:xfrm>
                    <a:off x="685117" y="6326623"/>
                    <a:ext cx="1508654" cy="740533"/>
                  </a:xfrm>
                  <a:prstGeom prst="rect">
                    <a:avLst/>
                  </a:prstGeom>
                  <a:noFill/>
                  <a:ln w="12700">
                    <a:noFill/>
                  </a:ln>
                </p:spPr>
                <p:txBody>
                  <a:bodyPr wrap="square" rtlCol="0">
                    <a:spAutoFit/>
                  </a:bodyPr>
                  <a:lstStyle/>
                  <a:p>
                    <a:pPr algn="ctr"/>
                    <a:r>
                      <a:rPr lang="en-GB" sz="1400" b="1"/>
                      <a:t>Car:</a:t>
                    </a:r>
                  </a:p>
                  <a:p>
                    <a:pPr algn="ctr"/>
                    <a:r>
                      <a:rPr lang="en-GB" sz="2000" b="1">
                        <a:solidFill>
                          <a:srgbClr val="FF0000"/>
                        </a:solidFill>
                      </a:rPr>
                      <a:t>-10%</a:t>
                    </a:r>
                  </a:p>
                  <a:p>
                    <a:pPr algn="ctr"/>
                    <a:r>
                      <a:rPr lang="en-GB" sz="1100"/>
                      <a:t>Since Q2 2019</a:t>
                    </a:r>
                  </a:p>
                </p:txBody>
              </p:sp>
            </p:grpSp>
          </p:grpSp>
          <p:grpSp>
            <p:nvGrpSpPr>
              <p:cNvPr id="18" name="Group 17">
                <a:extLst>
                  <a:ext uri="{FF2B5EF4-FFF2-40B4-BE49-F238E27FC236}">
                    <a16:creationId xmlns:a16="http://schemas.microsoft.com/office/drawing/2014/main" id="{84D2F46C-81ED-48A2-86FA-1D224901A7BB}"/>
                  </a:ext>
                </a:extLst>
              </p:cNvPr>
              <p:cNvGrpSpPr/>
              <p:nvPr/>
            </p:nvGrpSpPr>
            <p:grpSpPr>
              <a:xfrm>
                <a:off x="4268906" y="5121262"/>
                <a:ext cx="1189394" cy="1537389"/>
                <a:chOff x="685117" y="5644192"/>
                <a:chExt cx="1707570" cy="1450617"/>
              </a:xfrm>
            </p:grpSpPr>
            <p:sp>
              <p:nvSpPr>
                <p:cNvPr id="19" name="Rectangle 18">
                  <a:extLst>
                    <a:ext uri="{FF2B5EF4-FFF2-40B4-BE49-F238E27FC236}">
                      <a16:creationId xmlns:a16="http://schemas.microsoft.com/office/drawing/2014/main" id="{6CEE6A19-B368-43AF-ADEB-E9466D4F5A49}"/>
                    </a:ext>
                  </a:extLst>
                </p:cNvPr>
                <p:cNvSpPr/>
                <p:nvPr/>
              </p:nvSpPr>
              <p:spPr>
                <a:xfrm>
                  <a:off x="772944" y="5644192"/>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20" name="TextBox 19">
                  <a:extLst>
                    <a:ext uri="{FF2B5EF4-FFF2-40B4-BE49-F238E27FC236}">
                      <a16:creationId xmlns:a16="http://schemas.microsoft.com/office/drawing/2014/main" id="{18E32BB9-1225-4EF4-9BA9-92E29C12E44B}"/>
                    </a:ext>
                  </a:extLst>
                </p:cNvPr>
                <p:cNvSpPr txBox="1"/>
                <p:nvPr/>
              </p:nvSpPr>
              <p:spPr>
                <a:xfrm>
                  <a:off x="685117" y="6326623"/>
                  <a:ext cx="1707570" cy="740533"/>
                </a:xfrm>
                <a:prstGeom prst="rect">
                  <a:avLst/>
                </a:prstGeom>
                <a:noFill/>
                <a:ln w="12700">
                  <a:noFill/>
                </a:ln>
              </p:spPr>
              <p:txBody>
                <a:bodyPr wrap="square" rtlCol="0">
                  <a:spAutoFit/>
                </a:bodyPr>
                <a:lstStyle/>
                <a:p>
                  <a:pPr algn="ctr"/>
                  <a:r>
                    <a:rPr lang="en-GB" sz="1400" b="1"/>
                    <a:t>Motorbike:</a:t>
                  </a:r>
                  <a:endParaRPr lang="en-GB" sz="1400" b="1">
                    <a:solidFill>
                      <a:srgbClr val="00B050"/>
                    </a:solidFill>
                  </a:endParaRPr>
                </a:p>
                <a:p>
                  <a:pPr algn="ctr"/>
                  <a:r>
                    <a:rPr lang="en-GB" sz="2000" b="1">
                      <a:solidFill>
                        <a:srgbClr val="00B050"/>
                      </a:solidFill>
                    </a:rPr>
                    <a:t>+52%</a:t>
                  </a:r>
                </a:p>
                <a:p>
                  <a:pPr algn="ctr"/>
                  <a:r>
                    <a:rPr lang="en-GB" sz="1100"/>
                    <a:t>Since Q2 2019</a:t>
                  </a:r>
                </a:p>
              </p:txBody>
            </p:sp>
          </p:grpSp>
          <p:pic>
            <p:nvPicPr>
              <p:cNvPr id="21" name="Picture 6" descr="Motorcycle - icon by Adioma">
                <a:extLst>
                  <a:ext uri="{FF2B5EF4-FFF2-40B4-BE49-F238E27FC236}">
                    <a16:creationId xmlns:a16="http://schemas.microsoft.com/office/drawing/2014/main" id="{EC542319-30AD-47D9-BA85-412E305CA7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6013" y="5237240"/>
                <a:ext cx="633750" cy="564517"/>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2698E593-2248-45CB-A7CF-F3E31023B1C1}"/>
                  </a:ext>
                </a:extLst>
              </p:cNvPr>
              <p:cNvGrpSpPr/>
              <p:nvPr/>
            </p:nvGrpSpPr>
            <p:grpSpPr>
              <a:xfrm>
                <a:off x="5476956" y="5116853"/>
                <a:ext cx="1069496" cy="1537389"/>
                <a:chOff x="685117" y="5647948"/>
                <a:chExt cx="1535437" cy="1450617"/>
              </a:xfrm>
            </p:grpSpPr>
            <p:sp>
              <p:nvSpPr>
                <p:cNvPr id="25" name="Rectangle 24">
                  <a:extLst>
                    <a:ext uri="{FF2B5EF4-FFF2-40B4-BE49-F238E27FC236}">
                      <a16:creationId xmlns:a16="http://schemas.microsoft.com/office/drawing/2014/main" id="{9578ABFA-2FCA-43ED-8CF8-281D8C342E8A}"/>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26" name="TextBox 25">
                  <a:extLst>
                    <a:ext uri="{FF2B5EF4-FFF2-40B4-BE49-F238E27FC236}">
                      <a16:creationId xmlns:a16="http://schemas.microsoft.com/office/drawing/2014/main" id="{CC3F8D7E-4EF2-4F05-B9BC-1F886A7CC637}"/>
                    </a:ext>
                  </a:extLst>
                </p:cNvPr>
                <p:cNvSpPr txBox="1"/>
                <p:nvPr/>
              </p:nvSpPr>
              <p:spPr>
                <a:xfrm>
                  <a:off x="685117" y="6326623"/>
                  <a:ext cx="1535437" cy="740533"/>
                </a:xfrm>
                <a:prstGeom prst="rect">
                  <a:avLst/>
                </a:prstGeom>
                <a:noFill/>
                <a:ln w="12700">
                  <a:noFill/>
                </a:ln>
              </p:spPr>
              <p:txBody>
                <a:bodyPr wrap="square" rtlCol="0">
                  <a:spAutoFit/>
                </a:bodyPr>
                <a:lstStyle/>
                <a:p>
                  <a:pPr algn="ctr"/>
                  <a:r>
                    <a:rPr lang="en-GB" sz="1400" b="1"/>
                    <a:t>LGV:</a:t>
                  </a:r>
                </a:p>
                <a:p>
                  <a:pPr algn="ctr"/>
                  <a:r>
                    <a:rPr lang="en-GB" sz="2000" b="1">
                      <a:solidFill>
                        <a:srgbClr val="FF0000"/>
                      </a:solidFill>
                    </a:rPr>
                    <a:t>-10%</a:t>
                  </a:r>
                </a:p>
                <a:p>
                  <a:pPr algn="ctr"/>
                  <a:r>
                    <a:rPr lang="en-GB" sz="1100"/>
                    <a:t>Since Q2 2019</a:t>
                  </a:r>
                </a:p>
              </p:txBody>
            </p:sp>
          </p:grpSp>
          <p:pic>
            <p:nvPicPr>
              <p:cNvPr id="27" name="Picture 10" descr="Lorry Truck stock vector. Illustration of isolated, lorry - 5827205">
                <a:extLst>
                  <a:ext uri="{FF2B5EF4-FFF2-40B4-BE49-F238E27FC236}">
                    <a16:creationId xmlns:a16="http://schemas.microsoft.com/office/drawing/2014/main" id="{A272E312-F96F-4E71-9B06-70CC15CDA8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5467" y="5319112"/>
                <a:ext cx="772305" cy="54640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BCB0ECA2-ACB6-414A-8A2F-7B1366654645}"/>
                  </a:ext>
                </a:extLst>
              </p:cNvPr>
              <p:cNvGrpSpPr/>
              <p:nvPr/>
            </p:nvGrpSpPr>
            <p:grpSpPr>
              <a:xfrm>
                <a:off x="6626871" y="5113509"/>
                <a:ext cx="1069496" cy="1537389"/>
                <a:chOff x="685117" y="5647948"/>
                <a:chExt cx="1535437" cy="1450617"/>
              </a:xfrm>
            </p:grpSpPr>
            <p:sp>
              <p:nvSpPr>
                <p:cNvPr id="29" name="Rectangle 28">
                  <a:extLst>
                    <a:ext uri="{FF2B5EF4-FFF2-40B4-BE49-F238E27FC236}">
                      <a16:creationId xmlns:a16="http://schemas.microsoft.com/office/drawing/2014/main" id="{C89A2A3A-E425-4684-B790-3410AF92D332}"/>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30" name="TextBox 29">
                  <a:extLst>
                    <a:ext uri="{FF2B5EF4-FFF2-40B4-BE49-F238E27FC236}">
                      <a16:creationId xmlns:a16="http://schemas.microsoft.com/office/drawing/2014/main" id="{024A17F4-00C3-4A17-B681-88948AA7E6E5}"/>
                    </a:ext>
                  </a:extLst>
                </p:cNvPr>
                <p:cNvSpPr txBox="1"/>
                <p:nvPr/>
              </p:nvSpPr>
              <p:spPr>
                <a:xfrm>
                  <a:off x="685117" y="6326623"/>
                  <a:ext cx="1535437" cy="740533"/>
                </a:xfrm>
                <a:prstGeom prst="rect">
                  <a:avLst/>
                </a:prstGeom>
                <a:noFill/>
                <a:ln w="12700">
                  <a:noFill/>
                </a:ln>
              </p:spPr>
              <p:txBody>
                <a:bodyPr wrap="square" rtlCol="0">
                  <a:spAutoFit/>
                </a:bodyPr>
                <a:lstStyle/>
                <a:p>
                  <a:pPr algn="ctr"/>
                  <a:r>
                    <a:rPr lang="en-GB" sz="1400" b="1"/>
                    <a:t>OGV:</a:t>
                  </a:r>
                </a:p>
                <a:p>
                  <a:pPr algn="ctr"/>
                  <a:r>
                    <a:rPr lang="en-GB" sz="2000" b="1">
                      <a:solidFill>
                        <a:srgbClr val="FF0000"/>
                      </a:solidFill>
                    </a:rPr>
                    <a:t>-27%</a:t>
                  </a:r>
                </a:p>
                <a:p>
                  <a:pPr algn="ctr"/>
                  <a:r>
                    <a:rPr lang="en-GB" sz="1100"/>
                    <a:t>Since Q2 2019</a:t>
                  </a:r>
                </a:p>
              </p:txBody>
            </p:sp>
          </p:grpSp>
          <p:pic>
            <p:nvPicPr>
              <p:cNvPr id="31" name="Picture 12" descr="Lorry Truck Vector SVG Icon (2) - SVG Repo">
                <a:extLst>
                  <a:ext uri="{FF2B5EF4-FFF2-40B4-BE49-F238E27FC236}">
                    <a16:creationId xmlns:a16="http://schemas.microsoft.com/office/drawing/2014/main" id="{3785CE45-0ED4-4BBB-B49A-257C42D792F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8529" b="20733"/>
              <a:stretch/>
            </p:blipFill>
            <p:spPr bwMode="auto">
              <a:xfrm>
                <a:off x="6685468" y="5215521"/>
                <a:ext cx="949598" cy="576768"/>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AAEF1B0D-403D-4D31-AF05-B01929C63582}"/>
                  </a:ext>
                </a:extLst>
              </p:cNvPr>
              <p:cNvGrpSpPr/>
              <p:nvPr/>
            </p:nvGrpSpPr>
            <p:grpSpPr>
              <a:xfrm>
                <a:off x="7773746" y="5112873"/>
                <a:ext cx="1069496" cy="1537389"/>
                <a:chOff x="685117" y="5647948"/>
                <a:chExt cx="1535437" cy="1450617"/>
              </a:xfrm>
            </p:grpSpPr>
            <p:sp>
              <p:nvSpPr>
                <p:cNvPr id="33" name="Rectangle 32">
                  <a:extLst>
                    <a:ext uri="{FF2B5EF4-FFF2-40B4-BE49-F238E27FC236}">
                      <a16:creationId xmlns:a16="http://schemas.microsoft.com/office/drawing/2014/main" id="{B0377DB6-7E7C-4EF6-885D-1E355B7D08DC}"/>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34" name="TextBox 33">
                  <a:extLst>
                    <a:ext uri="{FF2B5EF4-FFF2-40B4-BE49-F238E27FC236}">
                      <a16:creationId xmlns:a16="http://schemas.microsoft.com/office/drawing/2014/main" id="{B5B0CDCE-AA97-4D97-BB1F-C19A480385D4}"/>
                    </a:ext>
                  </a:extLst>
                </p:cNvPr>
                <p:cNvSpPr txBox="1"/>
                <p:nvPr/>
              </p:nvSpPr>
              <p:spPr>
                <a:xfrm>
                  <a:off x="685117" y="6326623"/>
                  <a:ext cx="1535437" cy="740533"/>
                </a:xfrm>
                <a:prstGeom prst="rect">
                  <a:avLst/>
                </a:prstGeom>
                <a:noFill/>
                <a:ln w="12700">
                  <a:noFill/>
                </a:ln>
              </p:spPr>
              <p:txBody>
                <a:bodyPr wrap="square" rtlCol="0">
                  <a:spAutoFit/>
                </a:bodyPr>
                <a:lstStyle/>
                <a:p>
                  <a:pPr algn="ctr"/>
                  <a:r>
                    <a:rPr lang="en-GB" sz="1400" b="1"/>
                    <a:t>Bus:</a:t>
                  </a:r>
                </a:p>
                <a:p>
                  <a:pPr algn="ctr"/>
                  <a:r>
                    <a:rPr lang="en-GB" sz="2000" b="1">
                      <a:solidFill>
                        <a:srgbClr val="FF0000"/>
                      </a:solidFill>
                    </a:rPr>
                    <a:t>-34%</a:t>
                  </a:r>
                </a:p>
                <a:p>
                  <a:pPr algn="ctr"/>
                  <a:r>
                    <a:rPr lang="en-GB" sz="1100"/>
                    <a:t>Since Q2 2019</a:t>
                  </a:r>
                </a:p>
              </p:txBody>
            </p:sp>
          </p:grpSp>
          <p:pic>
            <p:nvPicPr>
              <p:cNvPr id="35" name="Picture 14" descr="Free Bus Icon. SVG, EPS, JPG, PNG. Download Bus Icon.">
                <a:extLst>
                  <a:ext uri="{FF2B5EF4-FFF2-40B4-BE49-F238E27FC236}">
                    <a16:creationId xmlns:a16="http://schemas.microsoft.com/office/drawing/2014/main" id="{000E0D8E-99CD-43DD-8485-D5BD57BC75D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412" t="19280" r="12720" b="20730"/>
              <a:stretch/>
            </p:blipFill>
            <p:spPr bwMode="auto">
              <a:xfrm>
                <a:off x="7999092" y="5204793"/>
                <a:ext cx="736250" cy="6528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0265E954-3951-4639-A9E0-AF5140A2E7A1}"/>
                </a:ext>
              </a:extLst>
            </p:cNvPr>
            <p:cNvGrpSpPr/>
            <p:nvPr/>
          </p:nvGrpSpPr>
          <p:grpSpPr>
            <a:xfrm>
              <a:off x="8883356" y="5215714"/>
              <a:ext cx="2266940" cy="1538411"/>
              <a:chOff x="487352" y="5158924"/>
              <a:chExt cx="2266940" cy="1538411"/>
            </a:xfrm>
          </p:grpSpPr>
          <p:grpSp>
            <p:nvGrpSpPr>
              <p:cNvPr id="77" name="Group 76">
                <a:extLst>
                  <a:ext uri="{FF2B5EF4-FFF2-40B4-BE49-F238E27FC236}">
                    <a16:creationId xmlns:a16="http://schemas.microsoft.com/office/drawing/2014/main" id="{8AD4C990-5E48-4154-9E6F-D31CC36383DC}"/>
                  </a:ext>
                </a:extLst>
              </p:cNvPr>
              <p:cNvGrpSpPr/>
              <p:nvPr/>
            </p:nvGrpSpPr>
            <p:grpSpPr>
              <a:xfrm>
                <a:off x="487352" y="5159946"/>
                <a:ext cx="1080203" cy="1537389"/>
                <a:chOff x="2215860" y="5161998"/>
                <a:chExt cx="1080203" cy="1537389"/>
              </a:xfrm>
            </p:grpSpPr>
            <p:sp>
              <p:nvSpPr>
                <p:cNvPr id="71" name="Rectangle 70">
                  <a:extLst>
                    <a:ext uri="{FF2B5EF4-FFF2-40B4-BE49-F238E27FC236}">
                      <a16:creationId xmlns:a16="http://schemas.microsoft.com/office/drawing/2014/main" id="{902CC821-D30B-49DF-910E-39B363C220DA}"/>
                    </a:ext>
                  </a:extLst>
                </p:cNvPr>
                <p:cNvSpPr/>
                <p:nvPr/>
              </p:nvSpPr>
              <p:spPr>
                <a:xfrm>
                  <a:off x="2215860" y="5161998"/>
                  <a:ext cx="1069496" cy="1537389"/>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72" name="TextBox 71">
                  <a:extLst>
                    <a:ext uri="{FF2B5EF4-FFF2-40B4-BE49-F238E27FC236}">
                      <a16:creationId xmlns:a16="http://schemas.microsoft.com/office/drawing/2014/main" id="{33300F37-9683-4882-9A7E-15AEC1A4991A}"/>
                    </a:ext>
                  </a:extLst>
                </p:cNvPr>
                <p:cNvSpPr txBox="1"/>
                <p:nvPr/>
              </p:nvSpPr>
              <p:spPr>
                <a:xfrm>
                  <a:off x="2245222" y="5884228"/>
                  <a:ext cx="1050841" cy="784830"/>
                </a:xfrm>
                <a:prstGeom prst="rect">
                  <a:avLst/>
                </a:prstGeom>
                <a:noFill/>
                <a:ln w="12700">
                  <a:noFill/>
                </a:ln>
              </p:spPr>
              <p:txBody>
                <a:bodyPr wrap="square" rtlCol="0">
                  <a:spAutoFit/>
                </a:bodyPr>
                <a:lstStyle/>
                <a:p>
                  <a:pPr algn="ctr"/>
                  <a:r>
                    <a:rPr lang="en-GB" sz="1400" b="1"/>
                    <a:t>Cyclist:</a:t>
                  </a:r>
                </a:p>
                <a:p>
                  <a:pPr algn="ctr"/>
                  <a:r>
                    <a:rPr lang="en-GB" sz="2000" b="1">
                      <a:solidFill>
                        <a:srgbClr val="FF0000"/>
                      </a:solidFill>
                    </a:rPr>
                    <a:t>-15%</a:t>
                  </a:r>
                </a:p>
                <a:p>
                  <a:pPr algn="ctr"/>
                  <a:r>
                    <a:rPr lang="en-GB" sz="1100"/>
                    <a:t>Since Q2 2019</a:t>
                  </a:r>
                </a:p>
              </p:txBody>
            </p:sp>
          </p:grpSp>
          <p:grpSp>
            <p:nvGrpSpPr>
              <p:cNvPr id="45" name="Group 44">
                <a:extLst>
                  <a:ext uri="{FF2B5EF4-FFF2-40B4-BE49-F238E27FC236}">
                    <a16:creationId xmlns:a16="http://schemas.microsoft.com/office/drawing/2014/main" id="{60910EC8-42EB-4E38-9157-EF7120B1A990}"/>
                  </a:ext>
                </a:extLst>
              </p:cNvPr>
              <p:cNvGrpSpPr/>
              <p:nvPr/>
            </p:nvGrpSpPr>
            <p:grpSpPr>
              <a:xfrm>
                <a:off x="1673694" y="5158924"/>
                <a:ext cx="1080598" cy="1537389"/>
                <a:chOff x="2215118" y="5145862"/>
                <a:chExt cx="1080598" cy="1537389"/>
              </a:xfrm>
            </p:grpSpPr>
            <p:sp>
              <p:nvSpPr>
                <p:cNvPr id="46" name="Rectangle 45">
                  <a:extLst>
                    <a:ext uri="{FF2B5EF4-FFF2-40B4-BE49-F238E27FC236}">
                      <a16:creationId xmlns:a16="http://schemas.microsoft.com/office/drawing/2014/main" id="{34B56899-2168-4DF5-B709-D7A1981548CC}"/>
                    </a:ext>
                  </a:extLst>
                </p:cNvPr>
                <p:cNvSpPr/>
                <p:nvPr/>
              </p:nvSpPr>
              <p:spPr>
                <a:xfrm>
                  <a:off x="2215118" y="5145862"/>
                  <a:ext cx="1069496" cy="1537389"/>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48" name="TextBox 47">
                  <a:extLst>
                    <a:ext uri="{FF2B5EF4-FFF2-40B4-BE49-F238E27FC236}">
                      <a16:creationId xmlns:a16="http://schemas.microsoft.com/office/drawing/2014/main" id="{001CEE28-A495-4988-9F8A-22A0843E35C8}"/>
                    </a:ext>
                  </a:extLst>
                </p:cNvPr>
                <p:cNvSpPr txBox="1"/>
                <p:nvPr/>
              </p:nvSpPr>
              <p:spPr>
                <a:xfrm>
                  <a:off x="2244875" y="5874458"/>
                  <a:ext cx="1050841" cy="784830"/>
                </a:xfrm>
                <a:prstGeom prst="rect">
                  <a:avLst/>
                </a:prstGeom>
                <a:noFill/>
                <a:ln w="12700">
                  <a:noFill/>
                </a:ln>
              </p:spPr>
              <p:txBody>
                <a:bodyPr wrap="square" rtlCol="0">
                  <a:spAutoFit/>
                </a:bodyPr>
                <a:lstStyle/>
                <a:p>
                  <a:pPr algn="ctr"/>
                  <a:r>
                    <a:rPr lang="en-GB" sz="1400" b="1"/>
                    <a:t>Pedestrian:</a:t>
                  </a:r>
                </a:p>
                <a:p>
                  <a:pPr algn="ctr"/>
                  <a:r>
                    <a:rPr lang="en-GB" sz="2000" b="1">
                      <a:solidFill>
                        <a:srgbClr val="FF0000"/>
                      </a:solidFill>
                    </a:rPr>
                    <a:t>-27%</a:t>
                  </a:r>
                </a:p>
                <a:p>
                  <a:pPr algn="ctr"/>
                  <a:r>
                    <a:rPr lang="en-GB" sz="1100"/>
                    <a:t>Since Q2 2019</a:t>
                  </a:r>
                </a:p>
              </p:txBody>
            </p:sp>
          </p:grpSp>
        </p:grpSp>
        <p:pic>
          <p:nvPicPr>
            <p:cNvPr id="16" name="Graphic 15" descr="Walk with solid fill">
              <a:extLst>
                <a:ext uri="{FF2B5EF4-FFF2-40B4-BE49-F238E27FC236}">
                  <a16:creationId xmlns:a16="http://schemas.microsoft.com/office/drawing/2014/main" id="{50506EBE-A590-4EB8-8D8D-FE23A016D4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89497" y="5318362"/>
              <a:ext cx="628911" cy="628911"/>
            </a:xfrm>
            <a:prstGeom prst="rect">
              <a:avLst/>
            </a:prstGeom>
          </p:spPr>
        </p:pic>
        <p:pic>
          <p:nvPicPr>
            <p:cNvPr id="22" name="Graphic 21" descr="Cycling with solid fill">
              <a:extLst>
                <a:ext uri="{FF2B5EF4-FFF2-40B4-BE49-F238E27FC236}">
                  <a16:creationId xmlns:a16="http://schemas.microsoft.com/office/drawing/2014/main" id="{7FB580B3-6E59-45C0-AB26-567859BC9B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47162" y="5318362"/>
              <a:ext cx="570986" cy="570986"/>
            </a:xfrm>
            <a:prstGeom prst="rect">
              <a:avLst/>
            </a:prstGeom>
          </p:spPr>
        </p:pic>
      </p:grpSp>
      <p:sp>
        <p:nvSpPr>
          <p:cNvPr id="69" name="TextBox 68">
            <a:extLst>
              <a:ext uri="{FF2B5EF4-FFF2-40B4-BE49-F238E27FC236}">
                <a16:creationId xmlns:a16="http://schemas.microsoft.com/office/drawing/2014/main" id="{27DF51A5-A119-4264-9BAD-82124B52C644}"/>
              </a:ext>
            </a:extLst>
          </p:cNvPr>
          <p:cNvSpPr txBox="1"/>
          <p:nvPr/>
        </p:nvSpPr>
        <p:spPr>
          <a:xfrm>
            <a:off x="2536570" y="5544385"/>
            <a:ext cx="1207988" cy="738664"/>
          </a:xfrm>
          <a:prstGeom prst="rect">
            <a:avLst/>
          </a:prstGeom>
          <a:noFill/>
        </p:spPr>
        <p:txBody>
          <a:bodyPr wrap="square" lIns="91440" tIns="45720" rIns="91440" bIns="45720" rtlCol="0" anchor="t">
            <a:spAutoFit/>
          </a:bodyPr>
          <a:lstStyle/>
          <a:p>
            <a:pPr algn="ctr"/>
            <a:r>
              <a:rPr lang="en-GB" sz="1400" b="1"/>
              <a:t>All sites:</a:t>
            </a:r>
          </a:p>
          <a:p>
            <a:pPr algn="ctr"/>
            <a:r>
              <a:rPr lang="en-GB" sz="1400" b="1"/>
              <a:t> Q2 2019 vs Q2 2022</a:t>
            </a:r>
            <a:endParaRPr lang="en-GB" sz="1400">
              <a:cs typeface="Calibri"/>
            </a:endParaRPr>
          </a:p>
        </p:txBody>
      </p:sp>
      <p:sp>
        <p:nvSpPr>
          <p:cNvPr id="3" name="Slide Number Placeholder 2">
            <a:extLst>
              <a:ext uri="{FF2B5EF4-FFF2-40B4-BE49-F238E27FC236}">
                <a16:creationId xmlns:a16="http://schemas.microsoft.com/office/drawing/2014/main" id="{CC8255FB-63AB-41C5-A3C8-1991327AD83C}"/>
              </a:ext>
            </a:extLst>
          </p:cNvPr>
          <p:cNvSpPr>
            <a:spLocks noGrp="1"/>
          </p:cNvSpPr>
          <p:nvPr>
            <p:ph type="sldNum" sz="quarter" idx="12"/>
          </p:nvPr>
        </p:nvSpPr>
        <p:spPr>
          <a:xfrm>
            <a:off x="9419568" y="6530975"/>
            <a:ext cx="2743200" cy="365125"/>
          </a:xfrm>
        </p:spPr>
        <p:txBody>
          <a:bodyPr/>
          <a:lstStyle/>
          <a:p>
            <a:fld id="{AE56028F-813B-4E02-837E-17CD63D81F9F}" type="slidenum">
              <a:rPr lang="en-GB" smtClean="0"/>
              <a:t>17</a:t>
            </a:fld>
            <a:endParaRPr lang="en-GB"/>
          </a:p>
        </p:txBody>
      </p:sp>
      <p:sp>
        <p:nvSpPr>
          <p:cNvPr id="82" name="TextBox 81">
            <a:extLst>
              <a:ext uri="{FF2B5EF4-FFF2-40B4-BE49-F238E27FC236}">
                <a16:creationId xmlns:a16="http://schemas.microsoft.com/office/drawing/2014/main" id="{8AE65A3D-AED4-40A6-9B3B-0E02885B830B}"/>
              </a:ext>
            </a:extLst>
          </p:cNvPr>
          <p:cNvSpPr txBox="1"/>
          <p:nvPr/>
        </p:nvSpPr>
        <p:spPr>
          <a:xfrm>
            <a:off x="2708611" y="975586"/>
            <a:ext cx="8134349" cy="369332"/>
          </a:xfrm>
          <a:prstGeom prst="rect">
            <a:avLst/>
          </a:prstGeom>
          <a:noFill/>
        </p:spPr>
        <p:txBody>
          <a:bodyPr wrap="square" lIns="91440" tIns="45720" rIns="91440" bIns="45720" rtlCol="0" anchor="t">
            <a:spAutoFit/>
          </a:bodyPr>
          <a:lstStyle/>
          <a:p>
            <a:pPr algn="ctr"/>
            <a:r>
              <a:rPr lang="en-GB" b="1"/>
              <a:t>% increase in traffic volume: Q2 2019 to Q2 2022</a:t>
            </a:r>
          </a:p>
        </p:txBody>
      </p:sp>
      <p:cxnSp>
        <p:nvCxnSpPr>
          <p:cNvPr id="9" name="Straight Arrow Connector 8">
            <a:extLst>
              <a:ext uri="{FF2B5EF4-FFF2-40B4-BE49-F238E27FC236}">
                <a16:creationId xmlns:a16="http://schemas.microsoft.com/office/drawing/2014/main" id="{37BB7474-8F5E-42EC-830C-09486676A36A}"/>
              </a:ext>
            </a:extLst>
          </p:cNvPr>
          <p:cNvCxnSpPr>
            <a:cxnSpLocks/>
          </p:cNvCxnSpPr>
          <p:nvPr/>
        </p:nvCxnSpPr>
        <p:spPr>
          <a:xfrm flipV="1">
            <a:off x="6524534" y="3903394"/>
            <a:ext cx="0" cy="2046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6D92C5F1-EC50-43FE-8ECD-41760D7C9A7B}"/>
              </a:ext>
            </a:extLst>
          </p:cNvPr>
          <p:cNvSpPr txBox="1"/>
          <p:nvPr/>
        </p:nvSpPr>
        <p:spPr>
          <a:xfrm>
            <a:off x="3464480" y="4108072"/>
            <a:ext cx="2160609" cy="830997"/>
          </a:xfrm>
          <a:prstGeom prst="rect">
            <a:avLst/>
          </a:prstGeom>
          <a:noFill/>
        </p:spPr>
        <p:txBody>
          <a:bodyPr wrap="square" rtlCol="0">
            <a:spAutoFit/>
          </a:bodyPr>
          <a:lstStyle/>
          <a:p>
            <a:pPr algn="ctr"/>
            <a:r>
              <a:rPr lang="en-GB" sz="1200"/>
              <a:t>Motorbike volumes increased at most locations – possibly due to popularity of food delivery services.</a:t>
            </a:r>
          </a:p>
        </p:txBody>
      </p:sp>
      <p:sp>
        <p:nvSpPr>
          <p:cNvPr id="60" name="TextBox 59">
            <a:extLst>
              <a:ext uri="{FF2B5EF4-FFF2-40B4-BE49-F238E27FC236}">
                <a16:creationId xmlns:a16="http://schemas.microsoft.com/office/drawing/2014/main" id="{B5CACF63-0732-4A20-8D5D-83D987EFD9A1}"/>
              </a:ext>
            </a:extLst>
          </p:cNvPr>
          <p:cNvSpPr txBox="1"/>
          <p:nvPr/>
        </p:nvSpPr>
        <p:spPr>
          <a:xfrm>
            <a:off x="1306904" y="4161914"/>
            <a:ext cx="2247054" cy="646331"/>
          </a:xfrm>
          <a:prstGeom prst="rect">
            <a:avLst/>
          </a:prstGeom>
          <a:noFill/>
        </p:spPr>
        <p:txBody>
          <a:bodyPr wrap="square" rtlCol="0">
            <a:spAutoFit/>
          </a:bodyPr>
          <a:lstStyle/>
          <a:p>
            <a:pPr algn="ctr"/>
            <a:r>
              <a:rPr lang="en-GB" sz="1200"/>
              <a:t>Car use in 2022 still lower than pre-pandemic levels in Cambridge</a:t>
            </a:r>
          </a:p>
        </p:txBody>
      </p:sp>
      <p:sp>
        <p:nvSpPr>
          <p:cNvPr id="70" name="TextBox 69">
            <a:extLst>
              <a:ext uri="{FF2B5EF4-FFF2-40B4-BE49-F238E27FC236}">
                <a16:creationId xmlns:a16="http://schemas.microsoft.com/office/drawing/2014/main" id="{334B3BB0-25E0-4712-9AC8-19D6943DD89D}"/>
              </a:ext>
            </a:extLst>
          </p:cNvPr>
          <p:cNvSpPr txBox="1"/>
          <p:nvPr/>
        </p:nvSpPr>
        <p:spPr>
          <a:xfrm>
            <a:off x="-61385" y="706097"/>
            <a:ext cx="4174365" cy="830997"/>
          </a:xfrm>
          <a:prstGeom prst="rect">
            <a:avLst/>
          </a:prstGeom>
          <a:noFill/>
        </p:spPr>
        <p:txBody>
          <a:bodyPr wrap="square" rtlCol="0">
            <a:spAutoFit/>
          </a:bodyPr>
          <a:lstStyle/>
          <a:p>
            <a:pPr algn="ctr"/>
            <a:r>
              <a:rPr lang="en-GB" sz="1200">
                <a:solidFill>
                  <a:schemeClr val="bg2">
                    <a:lumMod val="25000"/>
                  </a:schemeClr>
                </a:solidFill>
              </a:rPr>
              <a:t>All locations and the majority of modes still below pre-pandemic levels – potentially linked to continued working from home and/or long-term changes to habits such as increased online shopping?</a:t>
            </a:r>
          </a:p>
        </p:txBody>
      </p:sp>
      <p:sp>
        <p:nvSpPr>
          <p:cNvPr id="78" name="TextBox 77">
            <a:extLst>
              <a:ext uri="{FF2B5EF4-FFF2-40B4-BE49-F238E27FC236}">
                <a16:creationId xmlns:a16="http://schemas.microsoft.com/office/drawing/2014/main" id="{1C1D2CE8-FC46-4699-959A-ADF770173EAE}"/>
              </a:ext>
            </a:extLst>
          </p:cNvPr>
          <p:cNvSpPr txBox="1"/>
          <p:nvPr/>
        </p:nvSpPr>
        <p:spPr>
          <a:xfrm>
            <a:off x="5732127" y="4122852"/>
            <a:ext cx="2439184" cy="646331"/>
          </a:xfrm>
          <a:prstGeom prst="rect">
            <a:avLst/>
          </a:prstGeom>
          <a:noFill/>
        </p:spPr>
        <p:txBody>
          <a:bodyPr wrap="square" rtlCol="0">
            <a:spAutoFit/>
          </a:bodyPr>
          <a:lstStyle/>
          <a:p>
            <a:pPr algn="ctr"/>
            <a:r>
              <a:rPr lang="en-GB" sz="1200"/>
              <a:t>Decrease in buses/coaches likely the result of reduced patronage/services since COVID-19</a:t>
            </a:r>
          </a:p>
        </p:txBody>
      </p:sp>
      <p:cxnSp>
        <p:nvCxnSpPr>
          <p:cNvPr id="79" name="Straight Arrow Connector 78">
            <a:extLst>
              <a:ext uri="{FF2B5EF4-FFF2-40B4-BE49-F238E27FC236}">
                <a16:creationId xmlns:a16="http://schemas.microsoft.com/office/drawing/2014/main" id="{C3175069-2C38-4386-9604-5F71ECC105D4}"/>
              </a:ext>
            </a:extLst>
          </p:cNvPr>
          <p:cNvCxnSpPr>
            <a:cxnSpLocks/>
          </p:cNvCxnSpPr>
          <p:nvPr/>
        </p:nvCxnSpPr>
        <p:spPr>
          <a:xfrm flipV="1">
            <a:off x="4080894" y="3906151"/>
            <a:ext cx="0" cy="203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0887A9B4-17F9-4DC2-A2D7-A35B92B5B07F}"/>
              </a:ext>
            </a:extLst>
          </p:cNvPr>
          <p:cNvSpPr txBox="1"/>
          <p:nvPr/>
        </p:nvSpPr>
        <p:spPr>
          <a:xfrm>
            <a:off x="8438101" y="4049201"/>
            <a:ext cx="1894111" cy="830997"/>
          </a:xfrm>
          <a:prstGeom prst="rect">
            <a:avLst/>
          </a:prstGeom>
          <a:noFill/>
        </p:spPr>
        <p:txBody>
          <a:bodyPr wrap="square" rtlCol="0">
            <a:spAutoFit/>
          </a:bodyPr>
          <a:lstStyle/>
          <a:p>
            <a:pPr algn="ctr"/>
            <a:r>
              <a:rPr lang="en-GB" sz="1200"/>
              <a:t>Walking and cycling both significantly down compared to pre-pandemic volumes at most locations</a:t>
            </a:r>
          </a:p>
        </p:txBody>
      </p:sp>
      <p:cxnSp>
        <p:nvCxnSpPr>
          <p:cNvPr id="65" name="Straight Arrow Connector 64">
            <a:extLst>
              <a:ext uri="{FF2B5EF4-FFF2-40B4-BE49-F238E27FC236}">
                <a16:creationId xmlns:a16="http://schemas.microsoft.com/office/drawing/2014/main" id="{C8438610-E0C0-46C2-8711-01AA5AB016CE}"/>
              </a:ext>
            </a:extLst>
          </p:cNvPr>
          <p:cNvCxnSpPr>
            <a:cxnSpLocks/>
          </p:cNvCxnSpPr>
          <p:nvPr/>
        </p:nvCxnSpPr>
        <p:spPr>
          <a:xfrm flipH="1" flipV="1">
            <a:off x="7855889" y="3881227"/>
            <a:ext cx="630843" cy="367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1AB9B19-2825-4E7B-845B-5B0188B4DE6B}"/>
              </a:ext>
            </a:extLst>
          </p:cNvPr>
          <p:cNvCxnSpPr>
            <a:cxnSpLocks/>
          </p:cNvCxnSpPr>
          <p:nvPr/>
        </p:nvCxnSpPr>
        <p:spPr>
          <a:xfrm flipV="1">
            <a:off x="2590846" y="3922224"/>
            <a:ext cx="321689" cy="239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8" name="Table 7">
            <a:extLst>
              <a:ext uri="{FF2B5EF4-FFF2-40B4-BE49-F238E27FC236}">
                <a16:creationId xmlns:a16="http://schemas.microsoft.com/office/drawing/2014/main" id="{55848372-A2E6-4330-9C4A-FF53B27F31D9}"/>
              </a:ext>
            </a:extLst>
          </p:cNvPr>
          <p:cNvGraphicFramePr>
            <a:graphicFrameLocks noGrp="1"/>
          </p:cNvGraphicFramePr>
          <p:nvPr>
            <p:extLst>
              <p:ext uri="{D42A27DB-BD31-4B8C-83A1-F6EECF244321}">
                <p14:modId xmlns:p14="http://schemas.microsoft.com/office/powerpoint/2010/main" val="1724334260"/>
              </p:ext>
            </p:extLst>
          </p:nvPr>
        </p:nvGraphicFramePr>
        <p:xfrm>
          <a:off x="994753" y="1605164"/>
          <a:ext cx="10515600" cy="2274623"/>
        </p:xfrm>
        <a:graphic>
          <a:graphicData uri="http://schemas.openxmlformats.org/drawingml/2006/table">
            <a:tbl>
              <a:tblPr/>
              <a:tblGrid>
                <a:gridCol w="1463236">
                  <a:extLst>
                    <a:ext uri="{9D8B030D-6E8A-4147-A177-3AD203B41FA5}">
                      <a16:colId xmlns:a16="http://schemas.microsoft.com/office/drawing/2014/main" val="2456509354"/>
                    </a:ext>
                  </a:extLst>
                </a:gridCol>
                <a:gridCol w="1024265">
                  <a:extLst>
                    <a:ext uri="{9D8B030D-6E8A-4147-A177-3AD203B41FA5}">
                      <a16:colId xmlns:a16="http://schemas.microsoft.com/office/drawing/2014/main" val="3526110599"/>
                    </a:ext>
                  </a:extLst>
                </a:gridCol>
                <a:gridCol w="835733">
                  <a:extLst>
                    <a:ext uri="{9D8B030D-6E8A-4147-A177-3AD203B41FA5}">
                      <a16:colId xmlns:a16="http://schemas.microsoft.com/office/drawing/2014/main" val="2702779875"/>
                    </a:ext>
                  </a:extLst>
                </a:gridCol>
                <a:gridCol w="835733">
                  <a:extLst>
                    <a:ext uri="{9D8B030D-6E8A-4147-A177-3AD203B41FA5}">
                      <a16:colId xmlns:a16="http://schemas.microsoft.com/office/drawing/2014/main" val="858986222"/>
                    </a:ext>
                  </a:extLst>
                </a:gridCol>
                <a:gridCol w="835733">
                  <a:extLst>
                    <a:ext uri="{9D8B030D-6E8A-4147-A177-3AD203B41FA5}">
                      <a16:colId xmlns:a16="http://schemas.microsoft.com/office/drawing/2014/main" val="3933059414"/>
                    </a:ext>
                  </a:extLst>
                </a:gridCol>
                <a:gridCol w="835733">
                  <a:extLst>
                    <a:ext uri="{9D8B030D-6E8A-4147-A177-3AD203B41FA5}">
                      <a16:colId xmlns:a16="http://schemas.microsoft.com/office/drawing/2014/main" val="2179452626"/>
                    </a:ext>
                  </a:extLst>
                </a:gridCol>
                <a:gridCol w="835733">
                  <a:extLst>
                    <a:ext uri="{9D8B030D-6E8A-4147-A177-3AD203B41FA5}">
                      <a16:colId xmlns:a16="http://schemas.microsoft.com/office/drawing/2014/main" val="4149616714"/>
                    </a:ext>
                  </a:extLst>
                </a:gridCol>
                <a:gridCol w="835733">
                  <a:extLst>
                    <a:ext uri="{9D8B030D-6E8A-4147-A177-3AD203B41FA5}">
                      <a16:colId xmlns:a16="http://schemas.microsoft.com/office/drawing/2014/main" val="861062740"/>
                    </a:ext>
                  </a:extLst>
                </a:gridCol>
                <a:gridCol w="1004567">
                  <a:extLst>
                    <a:ext uri="{9D8B030D-6E8A-4147-A177-3AD203B41FA5}">
                      <a16:colId xmlns:a16="http://schemas.microsoft.com/office/drawing/2014/main" val="368934231"/>
                    </a:ext>
                  </a:extLst>
                </a:gridCol>
                <a:gridCol w="1004567">
                  <a:extLst>
                    <a:ext uri="{9D8B030D-6E8A-4147-A177-3AD203B41FA5}">
                      <a16:colId xmlns:a16="http://schemas.microsoft.com/office/drawing/2014/main" val="1065731623"/>
                    </a:ext>
                  </a:extLst>
                </a:gridCol>
                <a:gridCol w="1004567">
                  <a:extLst>
                    <a:ext uri="{9D8B030D-6E8A-4147-A177-3AD203B41FA5}">
                      <a16:colId xmlns:a16="http://schemas.microsoft.com/office/drawing/2014/main" val="1281649633"/>
                    </a:ext>
                  </a:extLst>
                </a:gridCol>
              </a:tblGrid>
              <a:tr h="379103">
                <a:tc>
                  <a:txBody>
                    <a:bodyPr/>
                    <a:lstStyle/>
                    <a:p>
                      <a:pPr algn="l" fontAlgn="ctr"/>
                      <a:r>
                        <a:rPr lang="en-GB" sz="1200" b="0" i="0" u="none" strike="noStrike">
                          <a:solidFill>
                            <a:srgbClr val="56689F"/>
                          </a:solidFill>
                          <a:effectLst/>
                          <a:latin typeface="Arial" panose="020B0604020202020204" pitchFamily="34" charset="0"/>
                        </a:rPr>
                        <a:t> </a:t>
                      </a:r>
                      <a:r>
                        <a:rPr lang="en-GB" sz="1200" b="0" i="0" u="none" strike="noStrike">
                          <a:solidFill>
                            <a:srgbClr val="000000"/>
                          </a:solidFill>
                          <a:effectLst/>
                          <a:latin typeface="Arial" panose="020B0604020202020204" pitchFamily="34" charset="0"/>
                        </a:rPr>
                        <a:t>​</a:t>
                      </a:r>
                      <a:endParaRPr lang="en-GB" sz="1200" b="0" i="0" u="none" strike="noStrike">
                        <a:solidFill>
                          <a:srgbClr val="56689F"/>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Car</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Motorbike</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LGV</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OGV</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Bus</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Cyclist</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Pedestrian</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All modes</a:t>
                      </a:r>
                      <a:r>
                        <a:rPr lang="en-GB" sz="1200" b="0" i="0" u="none" strike="noStrike">
                          <a:solidFill>
                            <a:srgbClr val="000000"/>
                          </a:solidFill>
                          <a:effectLst/>
                          <a:latin typeface="Calibri" panose="020F0502020204030204" pitchFamily="34" charset="0"/>
                        </a:rPr>
                        <a:t>​</a:t>
                      </a:r>
                      <a:endParaRPr lang="en-GB" sz="12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Motorised Vehicles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panose="020F0502020204030204" pitchFamily="34" charset="0"/>
                        </a:rPr>
                        <a:t>Active Modes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38139028"/>
                  </a:ext>
                </a:extLst>
              </a:tr>
              <a:tr h="189552">
                <a:tc>
                  <a:txBody>
                    <a:bodyPr/>
                    <a:lstStyle/>
                    <a:p>
                      <a:pPr algn="l" fontAlgn="ctr"/>
                      <a:r>
                        <a:rPr lang="en-GB" sz="1200" b="1" i="0" u="none" strike="noStrike">
                          <a:solidFill>
                            <a:srgbClr val="000000"/>
                          </a:solidFill>
                          <a:effectLst/>
                          <a:latin typeface="Calibri" panose="020F0502020204030204" pitchFamily="34" charset="0"/>
                        </a:rPr>
                        <a:t>Coldham's Lane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+79%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989173"/>
                  </a:ext>
                </a:extLst>
              </a:tr>
              <a:tr h="189552">
                <a:tc>
                  <a:txBody>
                    <a:bodyPr/>
                    <a:lstStyle/>
                    <a:p>
                      <a:pPr algn="l" fontAlgn="ctr"/>
                      <a:r>
                        <a:rPr lang="en-GB" sz="1200" b="1" i="0" u="none" strike="noStrike">
                          <a:solidFill>
                            <a:srgbClr val="000000"/>
                          </a:solidFill>
                          <a:effectLst/>
                          <a:latin typeface="Calibri" panose="020F0502020204030204" pitchFamily="34" charset="0"/>
                        </a:rPr>
                        <a:t>Coleridge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262398"/>
                  </a:ext>
                </a:extLst>
              </a:tr>
              <a:tr h="189552">
                <a:tc>
                  <a:txBody>
                    <a:bodyPr/>
                    <a:lstStyle/>
                    <a:p>
                      <a:pPr algn="l" fontAlgn="ctr"/>
                      <a:r>
                        <a:rPr lang="en-GB" sz="1200" b="1" i="0" u="none" strike="noStrike">
                          <a:solidFill>
                            <a:srgbClr val="000000"/>
                          </a:solidFill>
                          <a:effectLst/>
                          <a:latin typeface="Calibri" panose="020F0502020204030204" pitchFamily="34" charset="0"/>
                        </a:rPr>
                        <a:t>East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-47%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107093"/>
                  </a:ext>
                </a:extLst>
              </a:tr>
              <a:tr h="189552">
                <a:tc>
                  <a:txBody>
                    <a:bodyPr/>
                    <a:lstStyle/>
                    <a:p>
                      <a:pPr algn="l" fontAlgn="ctr"/>
                      <a:r>
                        <a:rPr lang="en-GB" sz="1200" b="1" i="0" u="none" strike="noStrike">
                          <a:solidFill>
                            <a:srgbClr val="000000"/>
                          </a:solidFill>
                          <a:effectLst/>
                          <a:latin typeface="Calibri" panose="020F0502020204030204" pitchFamily="34" charset="0"/>
                        </a:rPr>
                        <a:t>Hills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098517"/>
                  </a:ext>
                </a:extLst>
              </a:tr>
              <a:tr h="189552">
                <a:tc>
                  <a:txBody>
                    <a:bodyPr/>
                    <a:lstStyle/>
                    <a:p>
                      <a:pPr algn="l" fontAlgn="ctr"/>
                      <a:r>
                        <a:rPr lang="en-GB" sz="1200" b="1" i="0" u="none" strike="noStrike">
                          <a:solidFill>
                            <a:srgbClr val="000000"/>
                          </a:solidFill>
                          <a:effectLst/>
                          <a:latin typeface="Calibri" panose="020F0502020204030204" pitchFamily="34" charset="0"/>
                        </a:rPr>
                        <a:t>Mill Road (East)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33412"/>
                  </a:ext>
                </a:extLst>
              </a:tr>
              <a:tr h="189552">
                <a:tc>
                  <a:txBody>
                    <a:bodyPr/>
                    <a:lstStyle/>
                    <a:p>
                      <a:pPr algn="l" fontAlgn="ctr"/>
                      <a:r>
                        <a:rPr lang="en-GB" sz="1200" b="1" i="0" u="none" strike="noStrike">
                          <a:solidFill>
                            <a:srgbClr val="000000"/>
                          </a:solidFill>
                          <a:effectLst/>
                          <a:latin typeface="Calibri" panose="020F0502020204030204" pitchFamily="34" charset="0"/>
                        </a:rPr>
                        <a:t>Mill Road (West)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+109%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509730"/>
                  </a:ext>
                </a:extLst>
              </a:tr>
              <a:tr h="189552">
                <a:tc>
                  <a:txBody>
                    <a:bodyPr/>
                    <a:lstStyle/>
                    <a:p>
                      <a:pPr algn="l" fontAlgn="ctr"/>
                      <a:r>
                        <a:rPr lang="en-GB" sz="1200" b="1" i="0" u="none" strike="noStrike">
                          <a:solidFill>
                            <a:srgbClr val="000000"/>
                          </a:solidFill>
                          <a:effectLst/>
                          <a:latin typeface="Calibri" panose="020F0502020204030204" pitchFamily="34" charset="0"/>
                        </a:rPr>
                        <a:t>Milton Road (Mid)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+69%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40341"/>
                  </a:ext>
                </a:extLst>
              </a:tr>
              <a:tr h="189552">
                <a:tc>
                  <a:txBody>
                    <a:bodyPr/>
                    <a:lstStyle/>
                    <a:p>
                      <a:pPr algn="l" fontAlgn="ctr"/>
                      <a:r>
                        <a:rPr lang="en-GB" sz="1200" b="1" i="0" u="none" strike="noStrike">
                          <a:solidFill>
                            <a:srgbClr val="000000"/>
                          </a:solidFill>
                          <a:effectLst/>
                          <a:latin typeface="Calibri" panose="020F0502020204030204" pitchFamily="34" charset="0"/>
                        </a:rPr>
                        <a:t>Tenison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+72%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864625"/>
                  </a:ext>
                </a:extLst>
              </a:tr>
              <a:tr h="189552">
                <a:tc>
                  <a:txBody>
                    <a:bodyPr/>
                    <a:lstStyle/>
                    <a:p>
                      <a:pPr algn="l" fontAlgn="ctr"/>
                      <a:r>
                        <a:rPr lang="en-GB" sz="1200" b="1" i="0" u="none" strike="noStrike">
                          <a:solidFill>
                            <a:srgbClr val="000000"/>
                          </a:solidFill>
                          <a:effectLst/>
                          <a:latin typeface="Calibri" panose="020F0502020204030204" pitchFamily="34" charset="0"/>
                        </a:rPr>
                        <a:t>Vinery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6B9E73"/>
                          </a:solidFill>
                          <a:effectLst/>
                          <a:latin typeface="Calibri" panose="020F0502020204030204" pitchFamily="34" charset="0"/>
                        </a:rPr>
                        <a:t>+57%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0000"/>
                          </a:solidFill>
                          <a:effectLst/>
                          <a:latin typeface="Calibri" panose="020F0502020204030204" pitchFamily="34" charset="0"/>
                        </a:rPr>
                        <a:t>-39%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813920"/>
                  </a:ext>
                </a:extLst>
              </a:tr>
              <a:tr h="189552">
                <a:tc>
                  <a:txBody>
                    <a:bodyPr/>
                    <a:lstStyle/>
                    <a:p>
                      <a:pPr algn="l" fontAlgn="ctr"/>
                      <a:r>
                        <a:rPr lang="en-GB" sz="1200" b="1" i="0" u="none" strike="noStrike">
                          <a:solidFill>
                            <a:srgbClr val="000000"/>
                          </a:solidFill>
                          <a:effectLst/>
                          <a:latin typeface="Calibri" panose="020F0502020204030204" pitchFamily="34" charset="0"/>
                        </a:rPr>
                        <a:t>ALL SITES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6B9E73"/>
                          </a:solidFill>
                          <a:effectLst/>
                          <a:latin typeface="Calibri" panose="020F0502020204030204" pitchFamily="34" charset="0"/>
                        </a:rPr>
                        <a:t>+52%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fontAlgn="b"/>
                      <a:r>
                        <a:rPr lang="en-GB" sz="1200" b="1" i="0" u="none" strike="noStrike">
                          <a:solidFill>
                            <a:srgbClr val="FF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080414217"/>
                  </a:ext>
                </a:extLst>
              </a:tr>
            </a:tbl>
          </a:graphicData>
        </a:graphic>
      </p:graphicFrame>
    </p:spTree>
    <p:extLst>
      <p:ext uri="{BB962C8B-B14F-4D97-AF65-F5344CB8AC3E}">
        <p14:creationId xmlns:p14="http://schemas.microsoft.com/office/powerpoint/2010/main" val="380668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Cambridge: Motorised vehicles</a:t>
            </a:r>
          </a:p>
        </p:txBody>
      </p:sp>
      <p:sp>
        <p:nvSpPr>
          <p:cNvPr id="3" name="Slide Number Placeholder 2">
            <a:extLst>
              <a:ext uri="{FF2B5EF4-FFF2-40B4-BE49-F238E27FC236}">
                <a16:creationId xmlns:a16="http://schemas.microsoft.com/office/drawing/2014/main" id="{9FAA19B7-FE3B-479A-B878-E651600BD871}"/>
              </a:ext>
            </a:extLst>
          </p:cNvPr>
          <p:cNvSpPr>
            <a:spLocks noGrp="1"/>
          </p:cNvSpPr>
          <p:nvPr>
            <p:ph type="sldNum" sz="quarter" idx="12"/>
          </p:nvPr>
        </p:nvSpPr>
        <p:spPr/>
        <p:txBody>
          <a:bodyPr/>
          <a:lstStyle/>
          <a:p>
            <a:fld id="{AE56028F-813B-4E02-837E-17CD63D81F9F}" type="slidenum">
              <a:rPr lang="en-GB" smtClean="0"/>
              <a:t>18</a:t>
            </a:fld>
            <a:endParaRPr lang="en-GB"/>
          </a:p>
        </p:txBody>
      </p:sp>
    </p:spTree>
    <p:extLst>
      <p:ext uri="{BB962C8B-B14F-4D97-AF65-F5344CB8AC3E}">
        <p14:creationId xmlns:p14="http://schemas.microsoft.com/office/powerpoint/2010/main" val="375516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Map&#10;&#10;Description automatically generated">
            <a:extLst>
              <a:ext uri="{FF2B5EF4-FFF2-40B4-BE49-F238E27FC236}">
                <a16:creationId xmlns:a16="http://schemas.microsoft.com/office/drawing/2014/main" id="{C90949E4-8FB8-675A-5108-28D1D0CAF5D0}"/>
              </a:ext>
            </a:extLst>
          </p:cNvPr>
          <p:cNvPicPr>
            <a:picLocks noChangeAspect="1"/>
          </p:cNvPicPr>
          <p:nvPr/>
        </p:nvPicPr>
        <p:blipFill>
          <a:blip r:embed="rId2"/>
          <a:stretch>
            <a:fillRect/>
          </a:stretch>
        </p:blipFill>
        <p:spPr>
          <a:xfrm>
            <a:off x="480483" y="1013098"/>
            <a:ext cx="6383866" cy="5487970"/>
          </a:xfrm>
          <a:prstGeom prst="rect">
            <a:avLst/>
          </a:prstGeom>
        </p:spPr>
      </p:pic>
      <p:sp>
        <p:nvSpPr>
          <p:cNvPr id="4" name="Slide Number Placeholder 3">
            <a:extLst>
              <a:ext uri="{FF2B5EF4-FFF2-40B4-BE49-F238E27FC236}">
                <a16:creationId xmlns:a16="http://schemas.microsoft.com/office/drawing/2014/main" id="{58E6943F-269A-7473-348A-2EB4C8CCE85F}"/>
              </a:ext>
            </a:extLst>
          </p:cNvPr>
          <p:cNvSpPr>
            <a:spLocks noGrp="1"/>
          </p:cNvSpPr>
          <p:nvPr>
            <p:ph type="sldNum" sz="quarter" idx="12"/>
          </p:nvPr>
        </p:nvSpPr>
        <p:spPr>
          <a:xfrm>
            <a:off x="9442938" y="6555642"/>
            <a:ext cx="2743200" cy="365125"/>
          </a:xfrm>
        </p:spPr>
        <p:txBody>
          <a:bodyPr/>
          <a:lstStyle/>
          <a:p>
            <a:fld id="{AAF418BE-BCB6-4C98-A916-6B92AFF934A4}" type="slidenum">
              <a:rPr lang="en-GB" smtClean="0"/>
              <a:t>19</a:t>
            </a:fld>
            <a:endParaRPr lang="en-GB"/>
          </a:p>
        </p:txBody>
      </p:sp>
      <p:sp>
        <p:nvSpPr>
          <p:cNvPr id="9" name="Rectangle 8">
            <a:extLst>
              <a:ext uri="{FF2B5EF4-FFF2-40B4-BE49-F238E27FC236}">
                <a16:creationId xmlns:a16="http://schemas.microsoft.com/office/drawing/2014/main" id="{687FBF31-3342-4563-B913-99B69D89B709}"/>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Cambridge Traffic</a:t>
            </a:r>
            <a:r>
              <a:rPr kumimoji="0" lang="en-GB" sz="2800" b="1" i="0" u="none" strike="noStrike" kern="1200" cap="none" spc="0" normalizeH="0" baseline="0" noProof="0">
                <a:ln>
                  <a:noFill/>
                </a:ln>
                <a:effectLst/>
                <a:uLnTx/>
                <a:uFillTx/>
                <a:latin typeface="Calibri" panose="020F0502020204030204"/>
                <a:ea typeface="+mn-ea"/>
                <a:cs typeface="+mn-cs"/>
              </a:rPr>
              <a:t> Sensor Locations</a:t>
            </a:r>
          </a:p>
        </p:txBody>
      </p:sp>
      <p:sp>
        <p:nvSpPr>
          <p:cNvPr id="2" name="Cross 1">
            <a:extLst>
              <a:ext uri="{FF2B5EF4-FFF2-40B4-BE49-F238E27FC236}">
                <a16:creationId xmlns:a16="http://schemas.microsoft.com/office/drawing/2014/main" id="{579ABAF9-4565-06B7-2BEB-BD1BEA4A1395}"/>
              </a:ext>
            </a:extLst>
          </p:cNvPr>
          <p:cNvSpPr/>
          <p:nvPr/>
        </p:nvSpPr>
        <p:spPr>
          <a:xfrm rot="2700000">
            <a:off x="1154942" y="1115352"/>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ross 7">
            <a:extLst>
              <a:ext uri="{FF2B5EF4-FFF2-40B4-BE49-F238E27FC236}">
                <a16:creationId xmlns:a16="http://schemas.microsoft.com/office/drawing/2014/main" id="{61293072-1C33-47E3-8CCF-6A03DED5D34C}"/>
              </a:ext>
            </a:extLst>
          </p:cNvPr>
          <p:cNvSpPr/>
          <p:nvPr/>
        </p:nvSpPr>
        <p:spPr>
          <a:xfrm rot="2700000">
            <a:off x="1181224" y="3014559"/>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ross 9">
            <a:extLst>
              <a:ext uri="{FF2B5EF4-FFF2-40B4-BE49-F238E27FC236}">
                <a16:creationId xmlns:a16="http://schemas.microsoft.com/office/drawing/2014/main" id="{1136EA2F-0554-4E2C-BDE2-6C2E09322ACD}"/>
              </a:ext>
            </a:extLst>
          </p:cNvPr>
          <p:cNvSpPr/>
          <p:nvPr/>
        </p:nvSpPr>
        <p:spPr>
          <a:xfrm rot="2700000">
            <a:off x="3601420" y="1522643"/>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78FA59F-0681-4E22-92B1-9897229B1C50}"/>
              </a:ext>
            </a:extLst>
          </p:cNvPr>
          <p:cNvSpPr txBox="1"/>
          <p:nvPr/>
        </p:nvSpPr>
        <p:spPr>
          <a:xfrm>
            <a:off x="7173041" y="4270807"/>
            <a:ext cx="4438550" cy="2292935"/>
          </a:xfrm>
          <a:prstGeom prst="rect">
            <a:avLst/>
          </a:prstGeom>
          <a:noFill/>
        </p:spPr>
        <p:txBody>
          <a:bodyPr wrap="square" lIns="91440" tIns="45720" rIns="91440" bIns="45720" rtlCol="0" anchor="t">
            <a:spAutoFit/>
          </a:bodyPr>
          <a:lstStyle/>
          <a:p>
            <a:r>
              <a:rPr lang="en-GB" sz="1300">
                <a:solidFill>
                  <a:srgbClr val="FF0000"/>
                </a:solidFill>
              </a:rPr>
              <a:t>Histon Road and Milton Road are excluded from the combined all-sites analysis as the sensors weren't installed until Sept-2019 so no pre-COVID 2019 Q2</a:t>
            </a:r>
            <a:r>
              <a:rPr lang="en-GB" sz="1300">
                <a:solidFill>
                  <a:srgbClr val="FF0000"/>
                </a:solidFill>
                <a:ea typeface="+mn-lt"/>
                <a:cs typeface="+mn-lt"/>
              </a:rPr>
              <a:t> </a:t>
            </a:r>
            <a:r>
              <a:rPr lang="en-GB" sz="1300">
                <a:solidFill>
                  <a:srgbClr val="FF0000"/>
                </a:solidFill>
              </a:rPr>
              <a:t>data is available. These locations are included within the site-by-site analysis however so that the 2020-2022 volumes can be seen. </a:t>
            </a:r>
          </a:p>
          <a:p>
            <a:endParaRPr lang="en-GB" sz="1300">
              <a:solidFill>
                <a:srgbClr val="FF0000"/>
              </a:solidFill>
            </a:endParaRPr>
          </a:p>
          <a:p>
            <a:r>
              <a:rPr lang="en-GB" sz="1300">
                <a:solidFill>
                  <a:srgbClr val="FF0000"/>
                </a:solidFill>
              </a:rPr>
              <a:t>Cherry Hinton Road is also excluded due to tree growth affecting counts.</a:t>
            </a:r>
          </a:p>
          <a:p>
            <a:endParaRPr lang="en-GB" sz="1300">
              <a:solidFill>
                <a:srgbClr val="FF0000"/>
              </a:solidFill>
              <a:ea typeface="Calibri" panose="020F0502020204030204"/>
              <a:cs typeface="Calibri" panose="020F0502020204030204"/>
            </a:endParaRPr>
          </a:p>
          <a:p>
            <a:r>
              <a:rPr lang="en-GB" sz="1300">
                <a:solidFill>
                  <a:srgbClr val="FF0000"/>
                </a:solidFill>
                <a:ea typeface="Calibri" panose="020F0502020204030204"/>
                <a:cs typeface="Calibri" panose="020F0502020204030204"/>
              </a:rPr>
              <a:t>Please note that 2019 Q2 analysis does not include April since sensors were only installed in the May of that year.</a:t>
            </a:r>
          </a:p>
        </p:txBody>
      </p:sp>
      <p:sp>
        <p:nvSpPr>
          <p:cNvPr id="12" name="Cross 11">
            <a:extLst>
              <a:ext uri="{FF2B5EF4-FFF2-40B4-BE49-F238E27FC236}">
                <a16:creationId xmlns:a16="http://schemas.microsoft.com/office/drawing/2014/main" id="{B81E9DDD-4106-48D6-804D-5DBFCF14B1E0}"/>
              </a:ext>
            </a:extLst>
          </p:cNvPr>
          <p:cNvSpPr/>
          <p:nvPr/>
        </p:nvSpPr>
        <p:spPr>
          <a:xfrm rot="2700000">
            <a:off x="3557231" y="6098479"/>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ross 13">
            <a:extLst>
              <a:ext uri="{FF2B5EF4-FFF2-40B4-BE49-F238E27FC236}">
                <a16:creationId xmlns:a16="http://schemas.microsoft.com/office/drawing/2014/main" id="{45320CA9-92A2-ADF6-4257-F321E8F9839B}"/>
              </a:ext>
            </a:extLst>
          </p:cNvPr>
          <p:cNvSpPr/>
          <p:nvPr/>
        </p:nvSpPr>
        <p:spPr>
          <a:xfrm rot="2700000">
            <a:off x="2342003" y="2750309"/>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0805410E-45E9-DCE7-BF9E-79F89549EC99}"/>
              </a:ext>
            </a:extLst>
          </p:cNvPr>
          <p:cNvGraphicFramePr>
            <a:graphicFrameLocks noGrp="1"/>
          </p:cNvGraphicFramePr>
          <p:nvPr/>
        </p:nvGraphicFramePr>
        <p:xfrm>
          <a:off x="7170234" y="1034872"/>
          <a:ext cx="4434414" cy="3131395"/>
        </p:xfrm>
        <a:graphic>
          <a:graphicData uri="http://schemas.openxmlformats.org/drawingml/2006/table">
            <a:tbl>
              <a:tblPr firstRow="1" bandRow="1">
                <a:tableStyleId>{5940675A-B579-460E-94D1-54222C63F5DA}</a:tableStyleId>
              </a:tblPr>
              <a:tblGrid>
                <a:gridCol w="1407581">
                  <a:extLst>
                    <a:ext uri="{9D8B030D-6E8A-4147-A177-3AD203B41FA5}">
                      <a16:colId xmlns:a16="http://schemas.microsoft.com/office/drawing/2014/main" val="1191812419"/>
                    </a:ext>
                  </a:extLst>
                </a:gridCol>
                <a:gridCol w="2201333">
                  <a:extLst>
                    <a:ext uri="{9D8B030D-6E8A-4147-A177-3AD203B41FA5}">
                      <a16:colId xmlns:a16="http://schemas.microsoft.com/office/drawing/2014/main" val="481079558"/>
                    </a:ext>
                  </a:extLst>
                </a:gridCol>
                <a:gridCol w="825500">
                  <a:extLst>
                    <a:ext uri="{9D8B030D-6E8A-4147-A177-3AD203B41FA5}">
                      <a16:colId xmlns:a16="http://schemas.microsoft.com/office/drawing/2014/main" val="1547344765"/>
                    </a:ext>
                  </a:extLst>
                </a:gridCol>
              </a:tblGrid>
              <a:tr h="0">
                <a:tc>
                  <a:txBody>
                    <a:bodyPr/>
                    <a:lstStyle/>
                    <a:p>
                      <a:r>
                        <a:rPr lang="en-GB" sz="1200" b="1">
                          <a:effectLst/>
                        </a:rPr>
                        <a:t> Sensor Location​​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Location description​​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Installed​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54137971"/>
                  </a:ext>
                </a:extLst>
              </a:tr>
              <a:tr h="209550">
                <a:tc>
                  <a:txBody>
                    <a:bodyPr/>
                    <a:lstStyle/>
                    <a:p>
                      <a:r>
                        <a:rPr lang="en-GB" sz="1200">
                          <a:solidFill>
                            <a:srgbClr val="FF0000"/>
                          </a:solidFill>
                          <a:effectLst/>
                        </a:rPr>
                        <a:t>Cherry Hinton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Near Rock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91169372"/>
                  </a:ext>
                </a:extLst>
              </a:tr>
              <a:tr h="209550">
                <a:tc>
                  <a:txBody>
                    <a:bodyPr/>
                    <a:lstStyle/>
                    <a:p>
                      <a:r>
                        <a:rPr lang="en-GB" sz="1200">
                          <a:effectLst/>
                        </a:rPr>
                        <a:t>Coldham’s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Coldham’s Common​​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322488"/>
                  </a:ext>
                </a:extLst>
              </a:tr>
              <a:tr h="190500">
                <a:tc>
                  <a:txBody>
                    <a:bodyPr/>
                    <a:lstStyle/>
                    <a:p>
                      <a:r>
                        <a:rPr lang="en-GB" sz="1200">
                          <a:effectLst/>
                        </a:rPr>
                        <a:t>Coleridge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Coleridge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06056800"/>
                  </a:ext>
                </a:extLst>
              </a:tr>
              <a:tr h="209550">
                <a:tc>
                  <a:txBody>
                    <a:bodyPr/>
                    <a:lstStyle/>
                    <a:p>
                      <a:r>
                        <a:rPr lang="en-GB" sz="1200">
                          <a:effectLst/>
                        </a:rPr>
                        <a:t>East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Close to ARU site​​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1192294"/>
                  </a:ext>
                </a:extLst>
              </a:tr>
              <a:tr h="209549">
                <a:tc>
                  <a:txBody>
                    <a:bodyPr/>
                    <a:lstStyle/>
                    <a:p>
                      <a:r>
                        <a:rPr lang="en-GB" sz="1200">
                          <a:effectLst/>
                        </a:rPr>
                        <a:t>Hills Road Bridge​​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Cherry Hinton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21578486"/>
                  </a:ext>
                </a:extLst>
              </a:tr>
              <a:tr h="209550">
                <a:tc>
                  <a:txBody>
                    <a:bodyPr/>
                    <a:lstStyle/>
                    <a:p>
                      <a:r>
                        <a:rPr lang="en-GB" sz="1200">
                          <a:solidFill>
                            <a:srgbClr val="FF0000"/>
                          </a:solidFill>
                          <a:effectLst/>
                        </a:rPr>
                        <a:t>Histon Road (North)​​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Just south of A14​</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71920672"/>
                  </a:ext>
                </a:extLst>
              </a:tr>
              <a:tr h="209550">
                <a:tc>
                  <a:txBody>
                    <a:bodyPr/>
                    <a:lstStyle/>
                    <a:p>
                      <a:r>
                        <a:rPr lang="en-GB" sz="1200">
                          <a:solidFill>
                            <a:srgbClr val="FF0000"/>
                          </a:solidFill>
                          <a:effectLst/>
                        </a:rPr>
                        <a:t>Histon Road (South)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Near Victoria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37692815"/>
                  </a:ext>
                </a:extLst>
              </a:tr>
              <a:tr h="209550">
                <a:tc>
                  <a:txBody>
                    <a:bodyPr/>
                    <a:lstStyle/>
                    <a:p>
                      <a:r>
                        <a:rPr lang="en-GB" sz="1200">
                          <a:effectLst/>
                        </a:rPr>
                        <a:t>Mill Road (East)​​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Close to Brookfield’s hospital​​</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9478729"/>
                  </a:ext>
                </a:extLst>
              </a:tr>
              <a:tr h="209550">
                <a:tc>
                  <a:txBody>
                    <a:bodyPr/>
                    <a:lstStyle/>
                    <a:p>
                      <a:r>
                        <a:rPr lang="en-GB" sz="1200">
                          <a:effectLst/>
                        </a:rPr>
                        <a:t>Mill Road (West)​​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200">
                          <a:effectLst/>
                        </a:rPr>
                        <a:t>Close to Parker’s Piece​​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15974204"/>
                  </a:ext>
                </a:extLst>
              </a:tr>
              <a:tr h="209550">
                <a:tc>
                  <a:txBody>
                    <a:bodyPr/>
                    <a:lstStyle/>
                    <a:p>
                      <a:r>
                        <a:rPr lang="en-GB" sz="1200">
                          <a:effectLst/>
                        </a:rPr>
                        <a:t>Milton Road (Mid)​​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Union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2981906"/>
                  </a:ext>
                </a:extLst>
              </a:tr>
              <a:tr h="209550">
                <a:tc>
                  <a:txBody>
                    <a:bodyPr/>
                    <a:lstStyle/>
                    <a:p>
                      <a:r>
                        <a:rPr lang="en-GB" sz="1200">
                          <a:solidFill>
                            <a:srgbClr val="FF0000"/>
                          </a:solidFill>
                          <a:effectLst/>
                        </a:rPr>
                        <a:t>Milton Road (North)​​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Near King’s Hedges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80872126"/>
                  </a:ext>
                </a:extLst>
              </a:tr>
              <a:tr h="209550">
                <a:tc>
                  <a:txBody>
                    <a:bodyPr/>
                    <a:lstStyle/>
                    <a:p>
                      <a:r>
                        <a:rPr lang="en-GB" sz="1200">
                          <a:solidFill>
                            <a:srgbClr val="FF0000"/>
                          </a:solidFill>
                          <a:effectLst/>
                        </a:rPr>
                        <a:t>Milton Road (South)​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200">
                          <a:solidFill>
                            <a:srgbClr val="FF0000"/>
                          </a:solidFill>
                          <a:effectLst/>
                        </a:rPr>
                        <a:t>Near Gilbert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9502090"/>
                  </a:ext>
                </a:extLst>
              </a:tr>
              <a:tr h="209550">
                <a:tc>
                  <a:txBody>
                    <a:bodyPr/>
                    <a:lstStyle/>
                    <a:p>
                      <a:r>
                        <a:rPr lang="en-GB" sz="1200">
                          <a:effectLst/>
                        </a:rPr>
                        <a:t>Tenison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Mill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13523308"/>
                  </a:ext>
                </a:extLst>
              </a:tr>
              <a:tr h="243416">
                <a:tc>
                  <a:txBody>
                    <a:bodyPr/>
                    <a:lstStyle/>
                    <a:p>
                      <a:r>
                        <a:rPr lang="en-GB" sz="1200">
                          <a:effectLst/>
                        </a:rPr>
                        <a:t>Vinery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Romsey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4402491"/>
                  </a:ext>
                </a:extLst>
              </a:tr>
            </a:tbl>
          </a:graphicData>
        </a:graphic>
      </p:graphicFrame>
    </p:spTree>
    <p:extLst>
      <p:ext uri="{BB962C8B-B14F-4D97-AF65-F5344CB8AC3E}">
        <p14:creationId xmlns:p14="http://schemas.microsoft.com/office/powerpoint/2010/main" val="363365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6EBA33-16CF-427C-8429-08BB456C79A3}"/>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Data and monitoring report aims</a:t>
            </a:r>
          </a:p>
        </p:txBody>
      </p:sp>
      <p:sp>
        <p:nvSpPr>
          <p:cNvPr id="7" name="Subtitle 2">
            <a:extLst>
              <a:ext uri="{FF2B5EF4-FFF2-40B4-BE49-F238E27FC236}">
                <a16:creationId xmlns:a16="http://schemas.microsoft.com/office/drawing/2014/main" id="{A7F7644E-4F02-4B0C-9530-9CA71433F452}"/>
              </a:ext>
            </a:extLst>
          </p:cNvPr>
          <p:cNvSpPr txBox="1">
            <a:spLocks/>
          </p:cNvSpPr>
          <p:nvPr/>
        </p:nvSpPr>
        <p:spPr>
          <a:xfrm>
            <a:off x="373934" y="984683"/>
            <a:ext cx="11444132" cy="537166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dirty="0"/>
              <a:t>This report is intended to:   </a:t>
            </a:r>
          </a:p>
          <a:p>
            <a:r>
              <a:rPr lang="en-GB" sz="1800" dirty="0"/>
              <a:t>Summarise the on-going </a:t>
            </a:r>
            <a:r>
              <a:rPr lang="en-GB" sz="1800" b="1" dirty="0"/>
              <a:t>impacts of COVID-19 </a:t>
            </a:r>
            <a:r>
              <a:rPr lang="en-GB" sz="1800" dirty="0"/>
              <a:t>on transport and mobility.</a:t>
            </a:r>
            <a:endParaRPr lang="en-GB" sz="1800" dirty="0">
              <a:cs typeface="Calibri"/>
            </a:endParaRPr>
          </a:p>
          <a:p>
            <a:r>
              <a:rPr lang="en-GB" sz="1800" dirty="0"/>
              <a:t>Highlight </a:t>
            </a:r>
            <a:r>
              <a:rPr lang="en-GB" sz="1800" b="1" dirty="0"/>
              <a:t>changes in key indicators </a:t>
            </a:r>
            <a:r>
              <a:rPr lang="en-GB" sz="1800" dirty="0"/>
              <a:t>by comparing June 2022 data with the pre-pandemic baseline and to the same time last year (June 2021). Quarterly metrics are also provided.</a:t>
            </a:r>
            <a:endParaRPr lang="en-GB" sz="1800" dirty="0">
              <a:cs typeface="Calibri"/>
            </a:endParaRPr>
          </a:p>
          <a:p>
            <a:r>
              <a:rPr lang="en-GB" sz="1800" dirty="0"/>
              <a:t>Provide an updated picture up to 30</a:t>
            </a:r>
            <a:r>
              <a:rPr lang="en-GB" sz="1800" baseline="30000" dirty="0"/>
              <a:t>th</a:t>
            </a:r>
            <a:r>
              <a:rPr lang="en-GB" sz="1800" dirty="0"/>
              <a:t> June 2022, where possible.</a:t>
            </a:r>
            <a:endParaRPr lang="en-GB" sz="1800" dirty="0">
              <a:cs typeface="Calibri"/>
            </a:endParaRPr>
          </a:p>
          <a:p>
            <a:r>
              <a:rPr lang="en-GB" sz="1800" dirty="0"/>
              <a:t>Provide a </a:t>
            </a:r>
            <a:r>
              <a:rPr lang="en-GB" sz="1800" b="1" dirty="0"/>
              <a:t>basis for discussion for the Greater Cambridge Partnership’s</a:t>
            </a:r>
            <a:r>
              <a:rPr lang="en-GB" sz="1800" dirty="0"/>
              <a:t> Transport Working Group to understand and identify existing challenges and future data needs.</a:t>
            </a:r>
            <a:endParaRPr lang="en-GB" sz="1900" dirty="0"/>
          </a:p>
          <a:p>
            <a:pPr marL="0" indent="0">
              <a:buNone/>
            </a:pPr>
            <a:endParaRPr lang="en-GB" sz="1800" dirty="0"/>
          </a:p>
          <a:p>
            <a:pPr marL="0" indent="0">
              <a:buNone/>
            </a:pPr>
            <a:r>
              <a:rPr lang="en-GB" sz="2000" u="sng" dirty="0"/>
              <a:t>Notes:</a:t>
            </a:r>
            <a:endParaRPr lang="en-GB" sz="2000" u="sng" dirty="0">
              <a:cs typeface="Calibri"/>
            </a:endParaRPr>
          </a:p>
          <a:p>
            <a:r>
              <a:rPr lang="en-GB" sz="1800" b="1" dirty="0"/>
              <a:t>Comparison periods may vary </a:t>
            </a:r>
            <a:r>
              <a:rPr lang="en-GB" sz="1800" dirty="0"/>
              <a:t>across the different datasets based on the availability of historic data – comparison periods are clearly noted for each dataset.</a:t>
            </a:r>
          </a:p>
          <a:p>
            <a:r>
              <a:rPr lang="en-GB" sz="1800" dirty="0">
                <a:cs typeface="Calibri"/>
              </a:rPr>
              <a:t>In additional to monthly metrics, this report now also includes </a:t>
            </a:r>
            <a:r>
              <a:rPr lang="en-GB" sz="1800" b="1" dirty="0">
                <a:cs typeface="Calibri"/>
              </a:rPr>
              <a:t>quarterly metrics</a:t>
            </a:r>
            <a:r>
              <a:rPr lang="en-GB" sz="1800" dirty="0">
                <a:cs typeface="Calibri"/>
              </a:rPr>
              <a:t>. The quarters used in this report are defined as follows:</a:t>
            </a:r>
          </a:p>
          <a:p>
            <a:pPr lvl="1"/>
            <a:r>
              <a:rPr lang="en-GB" sz="1600" dirty="0">
                <a:cs typeface="Calibri"/>
              </a:rPr>
              <a:t>Q1 = January – March</a:t>
            </a:r>
          </a:p>
          <a:p>
            <a:pPr lvl="1"/>
            <a:r>
              <a:rPr lang="en-GB" sz="1600" b="1" dirty="0">
                <a:cs typeface="Calibri"/>
              </a:rPr>
              <a:t>Q2 = April – June</a:t>
            </a:r>
          </a:p>
          <a:p>
            <a:pPr lvl="1"/>
            <a:r>
              <a:rPr lang="en-GB" sz="1600" dirty="0">
                <a:cs typeface="Calibri"/>
              </a:rPr>
              <a:t>Q3 = July – September</a:t>
            </a:r>
          </a:p>
          <a:p>
            <a:pPr lvl="1"/>
            <a:r>
              <a:rPr lang="en-GB" sz="1600" dirty="0">
                <a:cs typeface="Calibri"/>
              </a:rPr>
              <a:t>Q4 = October - December</a:t>
            </a:r>
          </a:p>
        </p:txBody>
      </p:sp>
      <p:sp>
        <p:nvSpPr>
          <p:cNvPr id="2" name="Slide Number Placeholder 1">
            <a:extLst>
              <a:ext uri="{FF2B5EF4-FFF2-40B4-BE49-F238E27FC236}">
                <a16:creationId xmlns:a16="http://schemas.microsoft.com/office/drawing/2014/main" id="{06145535-1F7B-44C1-80FA-5724D14368F7}"/>
              </a:ext>
            </a:extLst>
          </p:cNvPr>
          <p:cNvSpPr>
            <a:spLocks noGrp="1"/>
          </p:cNvSpPr>
          <p:nvPr>
            <p:ph type="sldNum" sz="quarter" idx="12"/>
          </p:nvPr>
        </p:nvSpPr>
        <p:spPr/>
        <p:txBody>
          <a:bodyPr/>
          <a:lstStyle/>
          <a:p>
            <a:fld id="{AE56028F-813B-4E02-837E-17CD63D81F9F}" type="slidenum">
              <a:rPr lang="en-GB" smtClean="0"/>
              <a:t>2</a:t>
            </a:fld>
            <a:endParaRPr lang="en-GB"/>
          </a:p>
        </p:txBody>
      </p:sp>
    </p:spTree>
    <p:extLst>
      <p:ext uri="{BB962C8B-B14F-4D97-AF65-F5344CB8AC3E}">
        <p14:creationId xmlns:p14="http://schemas.microsoft.com/office/powerpoint/2010/main" val="318298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F33D4CD-067C-4D44-AFD1-6E4C0F99F04B}"/>
              </a:ext>
            </a:extLst>
          </p:cNvPr>
          <p:cNvPicPr>
            <a:picLocks noChangeAspect="1"/>
          </p:cNvPicPr>
          <p:nvPr/>
        </p:nvPicPr>
        <p:blipFill>
          <a:blip r:embed="rId3"/>
          <a:stretch>
            <a:fillRect/>
          </a:stretch>
        </p:blipFill>
        <p:spPr>
          <a:xfrm>
            <a:off x="1089077" y="1100671"/>
            <a:ext cx="9328044" cy="4487446"/>
          </a:xfrm>
          <a:prstGeom prst="rect">
            <a:avLst/>
          </a:prstGeom>
        </p:spPr>
      </p:pic>
      <p:sp>
        <p:nvSpPr>
          <p:cNvPr id="8" name="Title 4">
            <a:extLst>
              <a:ext uri="{FF2B5EF4-FFF2-40B4-BE49-F238E27FC236}">
                <a16:creationId xmlns:a16="http://schemas.microsoft.com/office/drawing/2014/main" id="{27CAA5A1-5AE4-4E6E-99BF-A4953D634D9B}"/>
              </a:ext>
            </a:extLst>
          </p:cNvPr>
          <p:cNvSpPr txBox="1">
            <a:spLocks/>
          </p:cNvSpPr>
          <p:nvPr/>
        </p:nvSpPr>
        <p:spPr>
          <a:xfrm>
            <a:off x="2727807" y="653857"/>
            <a:ext cx="5598850"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Cambridge</a:t>
            </a:r>
          </a:p>
        </p:txBody>
      </p:sp>
      <p:sp>
        <p:nvSpPr>
          <p:cNvPr id="10" name="Rectangle 9">
            <a:extLst>
              <a:ext uri="{FF2B5EF4-FFF2-40B4-BE49-F238E27FC236}">
                <a16:creationId xmlns:a16="http://schemas.microsoft.com/office/drawing/2014/main" id="{2BE3AA86-9A26-4C34-AC06-081E218946D3}"/>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Motorised Vehicles: Cambridge Daily Flows – June analysis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20B0589-2367-4FA0-8B0A-655EEE8A80B5}"/>
              </a:ext>
            </a:extLst>
          </p:cNvPr>
          <p:cNvSpPr>
            <a:spLocks noGrp="1"/>
          </p:cNvSpPr>
          <p:nvPr>
            <p:ph type="sldNum" sz="quarter" idx="12"/>
          </p:nvPr>
        </p:nvSpPr>
        <p:spPr>
          <a:xfrm>
            <a:off x="9332495" y="6492875"/>
            <a:ext cx="2743200" cy="365125"/>
          </a:xfrm>
        </p:spPr>
        <p:txBody>
          <a:bodyPr/>
          <a:lstStyle/>
          <a:p>
            <a:fld id="{AE56028F-813B-4E02-837E-17CD63D81F9F}" type="slidenum">
              <a:rPr lang="en-GB" smtClean="0"/>
              <a:t>20</a:t>
            </a:fld>
            <a:endParaRPr lang="en-GB"/>
          </a:p>
        </p:txBody>
      </p:sp>
      <p:graphicFrame>
        <p:nvGraphicFramePr>
          <p:cNvPr id="3" name="Table 2">
            <a:extLst>
              <a:ext uri="{FF2B5EF4-FFF2-40B4-BE49-F238E27FC236}">
                <a16:creationId xmlns:a16="http://schemas.microsoft.com/office/drawing/2014/main" id="{B13BC997-FB72-442D-9F2F-5E7B22E2419D}"/>
              </a:ext>
            </a:extLst>
          </p:cNvPr>
          <p:cNvGraphicFramePr>
            <a:graphicFrameLocks noGrp="1"/>
          </p:cNvGraphicFramePr>
          <p:nvPr>
            <p:extLst>
              <p:ext uri="{D42A27DB-BD31-4B8C-83A1-F6EECF244321}">
                <p14:modId xmlns:p14="http://schemas.microsoft.com/office/powerpoint/2010/main" val="1950573114"/>
              </p:ext>
            </p:extLst>
          </p:nvPr>
        </p:nvGraphicFramePr>
        <p:xfrm>
          <a:off x="116305" y="5737951"/>
          <a:ext cx="11562960" cy="1005840"/>
        </p:xfrm>
        <a:graphic>
          <a:graphicData uri="http://schemas.openxmlformats.org/drawingml/2006/table">
            <a:tbl>
              <a:tblPr firstRow="1" bandRow="1">
                <a:tableStyleId>{5940675A-B579-460E-94D1-54222C63F5DA}</a:tableStyleId>
              </a:tblPr>
              <a:tblGrid>
                <a:gridCol w="1336879">
                  <a:extLst>
                    <a:ext uri="{9D8B030D-6E8A-4147-A177-3AD203B41FA5}">
                      <a16:colId xmlns:a16="http://schemas.microsoft.com/office/drawing/2014/main" val="3808771745"/>
                    </a:ext>
                  </a:extLst>
                </a:gridCol>
                <a:gridCol w="1200561">
                  <a:extLst>
                    <a:ext uri="{9D8B030D-6E8A-4147-A177-3AD203B41FA5}">
                      <a16:colId xmlns:a16="http://schemas.microsoft.com/office/drawing/2014/main" val="710742870"/>
                    </a:ext>
                  </a:extLst>
                </a:gridCol>
                <a:gridCol w="1165408">
                  <a:extLst>
                    <a:ext uri="{9D8B030D-6E8A-4147-A177-3AD203B41FA5}">
                      <a16:colId xmlns:a16="http://schemas.microsoft.com/office/drawing/2014/main" val="3995813738"/>
                    </a:ext>
                  </a:extLst>
                </a:gridCol>
                <a:gridCol w="1267857">
                  <a:extLst>
                    <a:ext uri="{9D8B030D-6E8A-4147-A177-3AD203B41FA5}">
                      <a16:colId xmlns:a16="http://schemas.microsoft.com/office/drawing/2014/main" val="3008742623"/>
                    </a:ext>
                  </a:extLst>
                </a:gridCol>
                <a:gridCol w="2822776">
                  <a:extLst>
                    <a:ext uri="{9D8B030D-6E8A-4147-A177-3AD203B41FA5}">
                      <a16:colId xmlns:a16="http://schemas.microsoft.com/office/drawing/2014/main" val="3618066167"/>
                    </a:ext>
                  </a:extLst>
                </a:gridCol>
                <a:gridCol w="1111969">
                  <a:extLst>
                    <a:ext uri="{9D8B030D-6E8A-4147-A177-3AD203B41FA5}">
                      <a16:colId xmlns:a16="http://schemas.microsoft.com/office/drawing/2014/main" val="1804624713"/>
                    </a:ext>
                  </a:extLst>
                </a:gridCol>
                <a:gridCol w="1175784">
                  <a:extLst>
                    <a:ext uri="{9D8B030D-6E8A-4147-A177-3AD203B41FA5}">
                      <a16:colId xmlns:a16="http://schemas.microsoft.com/office/drawing/2014/main" val="1783213625"/>
                    </a:ext>
                  </a:extLst>
                </a:gridCol>
                <a:gridCol w="1481726">
                  <a:extLst>
                    <a:ext uri="{9D8B030D-6E8A-4147-A177-3AD203B41FA5}">
                      <a16:colId xmlns:a16="http://schemas.microsoft.com/office/drawing/2014/main" val="1249109925"/>
                    </a:ext>
                  </a:extLst>
                </a:gridCol>
              </a:tblGrid>
              <a:tr h="352834">
                <a:tc>
                  <a:txBody>
                    <a:bodyPr/>
                    <a:lstStyle/>
                    <a:p>
                      <a:endParaRPr lang="en-GB" sz="1200">
                        <a:solidFill>
                          <a:schemeClr val="tx1"/>
                        </a:solidFill>
                      </a:endParaRPr>
                    </a:p>
                  </a:txBody>
                  <a:tcPr anchor="b">
                    <a:solidFill>
                      <a:schemeClr val="bg1">
                        <a:lumMod val="85000"/>
                      </a:schemeClr>
                    </a:solidFill>
                  </a:tcPr>
                </a:tc>
                <a:tc gridSpan="3">
                  <a:txBody>
                    <a:bodyPr/>
                    <a:lstStyle/>
                    <a:p>
                      <a:pPr algn="ctr" fontAlgn="b"/>
                      <a:r>
                        <a:rPr lang="en-GB" sz="1200" b="1" u="none" strike="noStrike">
                          <a:solidFill>
                            <a:schemeClr val="accent1"/>
                          </a:solidFill>
                          <a:effectLst/>
                        </a:rPr>
                        <a:t>Pre-COVID vs Now:</a:t>
                      </a:r>
                    </a:p>
                    <a:p>
                      <a:pPr algn="ctr" fontAlgn="b"/>
                      <a:r>
                        <a:rPr lang="en-GB" sz="1200" b="1" u="none" strike="noStrike">
                          <a:effectLst/>
                        </a:rPr>
                        <a:t>June 2019 to June 2022</a:t>
                      </a:r>
                      <a:endParaRPr lang="en-GB" sz="1200" b="1" i="0" u="none" strike="noStrike">
                        <a:solidFill>
                          <a:srgbClr val="000000"/>
                        </a:solidFill>
                        <a:effectLst/>
                        <a:latin typeface="Arial" panose="020B0604020202020204" pitchFamily="34" charset="0"/>
                      </a:endParaRPr>
                    </a:p>
                  </a:txBody>
                  <a:tcPr>
                    <a:solidFill>
                      <a:schemeClr val="bg1">
                        <a:lumMod val="85000"/>
                      </a:schemeClr>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dirty="0">
                          <a:solidFill>
                            <a:schemeClr val="accent1"/>
                          </a:solidFill>
                          <a:effectLst/>
                        </a:rPr>
                        <a:t>Mid-COVID vs Now:</a:t>
                      </a:r>
                    </a:p>
                    <a:p>
                      <a:pPr algn="ctr" fontAlgn="b"/>
                      <a:r>
                        <a:rPr lang="en-GB" sz="1200" b="1" u="none" strike="noStrike" dirty="0">
                          <a:effectLst/>
                        </a:rPr>
                        <a:t>June 2021 to June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gridSpan="3">
                  <a:txBody>
                    <a:bodyPr/>
                    <a:lstStyle/>
                    <a:p>
                      <a:pPr algn="ctr" fontAlgn="b"/>
                      <a:r>
                        <a:rPr lang="en-GB" sz="1200" b="1" u="none" strike="noStrike" dirty="0">
                          <a:solidFill>
                            <a:schemeClr val="accent1"/>
                          </a:solidFill>
                          <a:effectLst/>
                        </a:rPr>
                        <a:t>Previous month vs Now:</a:t>
                      </a:r>
                    </a:p>
                    <a:p>
                      <a:pPr algn="ctr" fontAlgn="b"/>
                      <a:r>
                        <a:rPr lang="en-GB" sz="1200" b="1" u="none" strike="noStrike" dirty="0">
                          <a:effectLst/>
                        </a:rPr>
                        <a:t>May 2022 to June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hMerge="1">
                  <a:txBody>
                    <a:bodyPr/>
                    <a:lstStyle/>
                    <a:p>
                      <a:endParaRPr lang="en-GB"/>
                    </a:p>
                  </a:txBody>
                  <a:tcPr>
                    <a:solidFill>
                      <a:schemeClr val="bg1">
                        <a:lumMod val="85000"/>
                      </a:schemeClr>
                    </a:solidFill>
                  </a:tcPr>
                </a:tc>
                <a:tc hMerge="1">
                  <a:txBody>
                    <a:bodyPr/>
                    <a:lstStyle/>
                    <a:p>
                      <a:endParaRPr lang="en-GB"/>
                    </a:p>
                  </a:txBody>
                  <a:tcPr>
                    <a:solidFill>
                      <a:schemeClr val="bg1">
                        <a:lumMod val="85000"/>
                      </a:schemeClr>
                    </a:solidFill>
                  </a:tcPr>
                </a:tc>
                <a:extLst>
                  <a:ext uri="{0D108BD9-81ED-4DB2-BD59-A6C34878D82A}">
                    <a16:rowId xmlns:a16="http://schemas.microsoft.com/office/drawing/2014/main" val="2486069436"/>
                  </a:ext>
                </a:extLst>
              </a:tr>
              <a:tr h="249936">
                <a:tc>
                  <a:txBody>
                    <a:bodyPr/>
                    <a:lstStyle/>
                    <a:p>
                      <a:endParaRPr lang="en-GB" sz="120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Weekdays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chemeClr val="tx1"/>
                          </a:solidFill>
                          <a:effectLst/>
                          <a:uLnTx/>
                          <a:uFillTx/>
                        </a:rPr>
                        <a:t>Weekends</a:t>
                      </a: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dirty="0">
                          <a:ln>
                            <a:noFill/>
                          </a:ln>
                          <a:solidFill>
                            <a:schemeClr val="tx1"/>
                          </a:solidFill>
                          <a:effectLst/>
                          <a:uLnTx/>
                          <a:uFillTx/>
                        </a:rPr>
                        <a:t>Mon-Sun</a:t>
                      </a:r>
                      <a:endParaRPr kumimoji="0" lang="en-GB" sz="1200" b="1" i="0" u="none" strike="noStrike" kern="1200" cap="none" spc="0" normalizeH="0" baseline="0" dirty="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Weekdays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chemeClr val="tx1"/>
                          </a:solidFill>
                          <a:effectLst/>
                          <a:uLnTx/>
                          <a:uFillTx/>
                        </a:rPr>
                        <a:t>Weekends</a:t>
                      </a: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anchor="ctr"/>
                </a:tc>
                <a:extLst>
                  <a:ext uri="{0D108BD9-81ED-4DB2-BD59-A6C34878D82A}">
                    <a16:rowId xmlns:a16="http://schemas.microsoft.com/office/drawing/2014/main" val="911037838"/>
                  </a:ext>
                </a:extLst>
              </a:tr>
              <a:tr h="211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Cambridge</a:t>
                      </a:r>
                    </a:p>
                  </a:txBody>
                  <a:tcPr anchor="ctr"/>
                </a:tc>
                <a:tc>
                  <a:txBody>
                    <a:bodyPr/>
                    <a:lstStyle/>
                    <a:p>
                      <a:pPr algn="ctr" rtl="0" fontAlgn="ctr"/>
                      <a:r>
                        <a:rPr lang="en-GB" sz="1200" b="1" i="0" u="none" strike="noStrike">
                          <a:solidFill>
                            <a:srgbClr val="FF0000"/>
                          </a:solidFill>
                          <a:effectLst/>
                          <a:latin typeface="Calibri" panose="020F0502020204030204" pitchFamily="34" charset="0"/>
                        </a:rPr>
                        <a:t>-3%</a:t>
                      </a:r>
                    </a:p>
                  </a:txBody>
                  <a:tcPr marL="0" marR="0" marT="0" marB="0" anchor="ctr"/>
                </a:tc>
                <a:tc>
                  <a:txBody>
                    <a:bodyPr/>
                    <a:lstStyle/>
                    <a:p>
                      <a:pPr algn="ctr" rtl="0" fontAlgn="ctr"/>
                      <a:r>
                        <a:rPr lang="en-GB" sz="1200" b="1" i="0" u="none" strike="noStrike">
                          <a:solidFill>
                            <a:srgbClr val="FF0000"/>
                          </a:solidFill>
                          <a:effectLst/>
                          <a:latin typeface="Calibri" panose="020F0502020204030204" pitchFamily="34" charset="0"/>
                        </a:rPr>
                        <a:t>-3%</a:t>
                      </a:r>
                    </a:p>
                  </a:txBody>
                  <a:tcPr marL="0" marR="0" marT="0" marB="0" anchor="ctr"/>
                </a:tc>
                <a:tc>
                  <a:txBody>
                    <a:bodyPr/>
                    <a:lstStyle/>
                    <a:p>
                      <a:pPr algn="ctr" rtl="0" fontAlgn="ctr"/>
                      <a:r>
                        <a:rPr lang="en-GB" sz="1200" b="1" i="0" u="none" strike="noStrike">
                          <a:solidFill>
                            <a:srgbClr val="FF0000"/>
                          </a:solidFill>
                          <a:effectLst/>
                          <a:latin typeface="Calibri" panose="020F0502020204030204" pitchFamily="34" charset="0"/>
                        </a:rPr>
                        <a:t>-1%</a:t>
                      </a:r>
                    </a:p>
                  </a:txBody>
                  <a:tcPr marL="0" marR="0" marT="0" marB="0" anchor="ctr"/>
                </a:tc>
                <a:tc>
                  <a:txBody>
                    <a:bodyPr/>
                    <a:lstStyle/>
                    <a:p>
                      <a:pPr algn="ctr" rtl="0" fontAlgn="ctr"/>
                      <a:r>
                        <a:rPr lang="en-GB" sz="1200" b="1" i="0" u="none" strike="noStrike" dirty="0">
                          <a:solidFill>
                            <a:srgbClr val="00B050"/>
                          </a:solidFill>
                          <a:effectLst/>
                          <a:latin typeface="Calibri" panose="020F0502020204030204" pitchFamily="34" charset="0"/>
                        </a:rPr>
                        <a:t>3%</a:t>
                      </a:r>
                    </a:p>
                  </a:txBody>
                  <a:tcPr marL="0" marR="0" marT="0" marB="0" anchor="ctr"/>
                </a:tc>
                <a:tc>
                  <a:txBody>
                    <a:bodyPr/>
                    <a:lstStyle/>
                    <a:p>
                      <a:pPr algn="ctr" rtl="0" fontAlgn="ctr"/>
                      <a:r>
                        <a:rPr lang="en-GB" sz="1200" b="1" i="0" u="none" strike="noStrike">
                          <a:solidFill>
                            <a:srgbClr val="FF0000"/>
                          </a:solidFill>
                          <a:effectLst/>
                          <a:latin typeface="Calibri" panose="020F0502020204030204" pitchFamily="34" charset="0"/>
                        </a:rPr>
                        <a:t>-2%</a:t>
                      </a:r>
                    </a:p>
                  </a:txBody>
                  <a:tcPr marL="0" marR="0" marT="0" marB="0" anchor="ctr"/>
                </a:tc>
                <a:tc>
                  <a:txBody>
                    <a:bodyPr/>
                    <a:lstStyle/>
                    <a:p>
                      <a:pPr algn="ctr" rtl="0" fontAlgn="ctr"/>
                      <a:r>
                        <a:rPr lang="en-GB" sz="1200" b="1" i="0" u="none" strike="noStrike">
                          <a:solidFill>
                            <a:srgbClr val="FF0000"/>
                          </a:solidFill>
                          <a:effectLst/>
                          <a:latin typeface="Calibri" panose="020F0502020204030204" pitchFamily="34" charset="0"/>
                        </a:rPr>
                        <a:t>-1%</a:t>
                      </a:r>
                    </a:p>
                  </a:txBody>
                  <a:tcPr marL="0" marR="0" marT="0" marB="0" anchor="ctr"/>
                </a:tc>
                <a:tc>
                  <a:txBody>
                    <a:bodyPr/>
                    <a:lstStyle/>
                    <a:p>
                      <a:pPr algn="ctr" rtl="0" fontAlgn="ctr"/>
                      <a:r>
                        <a:rPr lang="en-GB" sz="1200" b="1" i="0" u="none" strike="noStrike" dirty="0">
                          <a:solidFill>
                            <a:srgbClr val="FF0000"/>
                          </a:solidFill>
                          <a:effectLst/>
                          <a:latin typeface="Calibri" panose="020F0502020204030204" pitchFamily="34" charset="0"/>
                        </a:rPr>
                        <a:t>-1%</a:t>
                      </a:r>
                    </a:p>
                  </a:txBody>
                  <a:tcPr marL="0" marR="0" marT="0" marB="0" anchor="ctr"/>
                </a:tc>
                <a:extLst>
                  <a:ext uri="{0D108BD9-81ED-4DB2-BD59-A6C34878D82A}">
                    <a16:rowId xmlns:a16="http://schemas.microsoft.com/office/drawing/2014/main" val="2818142"/>
                  </a:ext>
                </a:extLst>
              </a:tr>
            </a:tbl>
          </a:graphicData>
        </a:graphic>
      </p:graphicFrame>
      <p:sp>
        <p:nvSpPr>
          <p:cNvPr id="7" name="TextBox 6">
            <a:extLst>
              <a:ext uri="{FF2B5EF4-FFF2-40B4-BE49-F238E27FC236}">
                <a16:creationId xmlns:a16="http://schemas.microsoft.com/office/drawing/2014/main" id="{467503A8-E70C-41F5-B38B-2EA8575F7FAC}"/>
              </a:ext>
            </a:extLst>
          </p:cNvPr>
          <p:cNvSpPr txBox="1"/>
          <p:nvPr/>
        </p:nvSpPr>
        <p:spPr>
          <a:xfrm>
            <a:off x="2507334" y="1556225"/>
            <a:ext cx="706855" cy="307777"/>
          </a:xfrm>
          <a:prstGeom prst="rect">
            <a:avLst/>
          </a:prstGeom>
          <a:noFill/>
        </p:spPr>
        <p:txBody>
          <a:bodyPr wrap="square" rtlCol="0">
            <a:spAutoFit/>
          </a:bodyPr>
          <a:lstStyle/>
          <a:p>
            <a:r>
              <a:rPr lang="en-GB" sz="1400" b="1">
                <a:solidFill>
                  <a:srgbClr val="56689F"/>
                </a:solidFill>
              </a:rPr>
              <a:t>2020</a:t>
            </a:r>
          </a:p>
        </p:txBody>
      </p:sp>
      <p:sp>
        <p:nvSpPr>
          <p:cNvPr id="11" name="TextBox 10">
            <a:extLst>
              <a:ext uri="{FF2B5EF4-FFF2-40B4-BE49-F238E27FC236}">
                <a16:creationId xmlns:a16="http://schemas.microsoft.com/office/drawing/2014/main" id="{FA779B5B-B2D4-4971-934B-88F98E622D52}"/>
              </a:ext>
            </a:extLst>
          </p:cNvPr>
          <p:cNvSpPr txBox="1"/>
          <p:nvPr/>
        </p:nvSpPr>
        <p:spPr>
          <a:xfrm>
            <a:off x="2578504" y="2282897"/>
            <a:ext cx="706854" cy="307777"/>
          </a:xfrm>
          <a:prstGeom prst="rect">
            <a:avLst/>
          </a:prstGeom>
          <a:noFill/>
        </p:spPr>
        <p:txBody>
          <a:bodyPr wrap="square" rtlCol="0">
            <a:spAutoFit/>
          </a:bodyPr>
          <a:lstStyle/>
          <a:p>
            <a:r>
              <a:rPr lang="en-GB" sz="1400" b="1">
                <a:solidFill>
                  <a:srgbClr val="FF6600"/>
                </a:solidFill>
              </a:rPr>
              <a:t>2022</a:t>
            </a:r>
            <a:endParaRPr lang="en-GB" sz="1200" b="1">
              <a:solidFill>
                <a:srgbClr val="FF6600"/>
              </a:solidFill>
            </a:endParaRPr>
          </a:p>
        </p:txBody>
      </p:sp>
      <p:sp>
        <p:nvSpPr>
          <p:cNvPr id="12" name="TextBox 11">
            <a:extLst>
              <a:ext uri="{FF2B5EF4-FFF2-40B4-BE49-F238E27FC236}">
                <a16:creationId xmlns:a16="http://schemas.microsoft.com/office/drawing/2014/main" id="{836CCE84-9C7D-4D3F-B5A6-FA2D0D87E4BA}"/>
              </a:ext>
            </a:extLst>
          </p:cNvPr>
          <p:cNvSpPr txBox="1"/>
          <p:nvPr/>
        </p:nvSpPr>
        <p:spPr>
          <a:xfrm>
            <a:off x="2296246" y="3003641"/>
            <a:ext cx="564516" cy="307777"/>
          </a:xfrm>
          <a:prstGeom prst="rect">
            <a:avLst/>
          </a:prstGeom>
          <a:noFill/>
        </p:spPr>
        <p:txBody>
          <a:bodyPr wrap="square" rtlCol="0">
            <a:spAutoFit/>
          </a:bodyPr>
          <a:lstStyle/>
          <a:p>
            <a:r>
              <a:rPr lang="en-GB" sz="1400" b="1">
                <a:solidFill>
                  <a:srgbClr val="6B9E73"/>
                </a:solidFill>
              </a:rPr>
              <a:t>2021</a:t>
            </a:r>
          </a:p>
        </p:txBody>
      </p:sp>
      <p:sp>
        <p:nvSpPr>
          <p:cNvPr id="15" name="TextBox 14">
            <a:extLst>
              <a:ext uri="{FF2B5EF4-FFF2-40B4-BE49-F238E27FC236}">
                <a16:creationId xmlns:a16="http://schemas.microsoft.com/office/drawing/2014/main" id="{14645EC7-6A90-4457-8BA5-757996539405}"/>
              </a:ext>
            </a:extLst>
          </p:cNvPr>
          <p:cNvSpPr txBox="1"/>
          <p:nvPr/>
        </p:nvSpPr>
        <p:spPr>
          <a:xfrm>
            <a:off x="5188583" y="1551838"/>
            <a:ext cx="564516" cy="307777"/>
          </a:xfrm>
          <a:prstGeom prst="rect">
            <a:avLst/>
          </a:prstGeom>
          <a:noFill/>
        </p:spPr>
        <p:txBody>
          <a:bodyPr wrap="square" rtlCol="0">
            <a:spAutoFit/>
          </a:bodyPr>
          <a:lstStyle/>
          <a:p>
            <a:r>
              <a:rPr lang="en-GB" sz="1400" b="1">
                <a:solidFill>
                  <a:srgbClr val="FFC000"/>
                </a:solidFill>
              </a:rPr>
              <a:t>2019</a:t>
            </a:r>
          </a:p>
        </p:txBody>
      </p:sp>
    </p:spTree>
    <p:extLst>
      <p:ext uri="{BB962C8B-B14F-4D97-AF65-F5344CB8AC3E}">
        <p14:creationId xmlns:p14="http://schemas.microsoft.com/office/powerpoint/2010/main" val="22033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F33D4CD-067C-4D44-AFD1-6E4C0F99F04B}"/>
              </a:ext>
            </a:extLst>
          </p:cNvPr>
          <p:cNvPicPr>
            <a:picLocks noChangeAspect="1"/>
          </p:cNvPicPr>
          <p:nvPr/>
        </p:nvPicPr>
        <p:blipFill>
          <a:blip r:embed="rId3"/>
          <a:stretch>
            <a:fillRect/>
          </a:stretch>
        </p:blipFill>
        <p:spPr>
          <a:xfrm>
            <a:off x="1145992" y="1095075"/>
            <a:ext cx="9214214" cy="4432686"/>
          </a:xfrm>
          <a:prstGeom prst="rect">
            <a:avLst/>
          </a:prstGeom>
        </p:spPr>
      </p:pic>
      <p:sp>
        <p:nvSpPr>
          <p:cNvPr id="8" name="Title 4">
            <a:extLst>
              <a:ext uri="{FF2B5EF4-FFF2-40B4-BE49-F238E27FC236}">
                <a16:creationId xmlns:a16="http://schemas.microsoft.com/office/drawing/2014/main" id="{27CAA5A1-5AE4-4E6E-99BF-A4953D634D9B}"/>
              </a:ext>
            </a:extLst>
          </p:cNvPr>
          <p:cNvSpPr txBox="1">
            <a:spLocks/>
          </p:cNvSpPr>
          <p:nvPr/>
        </p:nvSpPr>
        <p:spPr>
          <a:xfrm>
            <a:off x="2727807" y="653857"/>
            <a:ext cx="5598850"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Cambridge</a:t>
            </a:r>
          </a:p>
        </p:txBody>
      </p:sp>
      <p:sp>
        <p:nvSpPr>
          <p:cNvPr id="10" name="Rectangle 9">
            <a:extLst>
              <a:ext uri="{FF2B5EF4-FFF2-40B4-BE49-F238E27FC236}">
                <a16:creationId xmlns:a16="http://schemas.microsoft.com/office/drawing/2014/main" id="{2BE3AA86-9A26-4C34-AC06-081E218946D3}"/>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Motorised Vehicles: Cambridge Daily Flows – quarterly analysis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20B0589-2367-4FA0-8B0A-655EEE8A80B5}"/>
              </a:ext>
            </a:extLst>
          </p:cNvPr>
          <p:cNvSpPr>
            <a:spLocks noGrp="1"/>
          </p:cNvSpPr>
          <p:nvPr>
            <p:ph type="sldNum" sz="quarter" idx="12"/>
          </p:nvPr>
        </p:nvSpPr>
        <p:spPr>
          <a:xfrm>
            <a:off x="9332495" y="6492875"/>
            <a:ext cx="2743200" cy="365125"/>
          </a:xfrm>
        </p:spPr>
        <p:txBody>
          <a:bodyPr/>
          <a:lstStyle/>
          <a:p>
            <a:fld id="{AE56028F-813B-4E02-837E-17CD63D81F9F}" type="slidenum">
              <a:rPr lang="en-GB" smtClean="0"/>
              <a:t>21</a:t>
            </a:fld>
            <a:endParaRPr lang="en-GB"/>
          </a:p>
        </p:txBody>
      </p:sp>
      <p:sp>
        <p:nvSpPr>
          <p:cNvPr id="7" name="TextBox 6">
            <a:extLst>
              <a:ext uri="{FF2B5EF4-FFF2-40B4-BE49-F238E27FC236}">
                <a16:creationId xmlns:a16="http://schemas.microsoft.com/office/drawing/2014/main" id="{467503A8-E70C-41F5-B38B-2EA8575F7FAC}"/>
              </a:ext>
            </a:extLst>
          </p:cNvPr>
          <p:cNvSpPr txBox="1"/>
          <p:nvPr/>
        </p:nvSpPr>
        <p:spPr>
          <a:xfrm>
            <a:off x="2507334" y="1556225"/>
            <a:ext cx="706855" cy="307777"/>
          </a:xfrm>
          <a:prstGeom prst="rect">
            <a:avLst/>
          </a:prstGeom>
          <a:noFill/>
        </p:spPr>
        <p:txBody>
          <a:bodyPr wrap="square" rtlCol="0">
            <a:spAutoFit/>
          </a:bodyPr>
          <a:lstStyle/>
          <a:p>
            <a:r>
              <a:rPr lang="en-GB" sz="1400" b="1">
                <a:solidFill>
                  <a:srgbClr val="56689F"/>
                </a:solidFill>
              </a:rPr>
              <a:t>2020</a:t>
            </a:r>
          </a:p>
        </p:txBody>
      </p:sp>
      <p:sp>
        <p:nvSpPr>
          <p:cNvPr id="11" name="TextBox 10">
            <a:extLst>
              <a:ext uri="{FF2B5EF4-FFF2-40B4-BE49-F238E27FC236}">
                <a16:creationId xmlns:a16="http://schemas.microsoft.com/office/drawing/2014/main" id="{FA779B5B-B2D4-4971-934B-88F98E622D52}"/>
              </a:ext>
            </a:extLst>
          </p:cNvPr>
          <p:cNvSpPr txBox="1"/>
          <p:nvPr/>
        </p:nvSpPr>
        <p:spPr>
          <a:xfrm>
            <a:off x="2578504" y="2282897"/>
            <a:ext cx="706854" cy="307777"/>
          </a:xfrm>
          <a:prstGeom prst="rect">
            <a:avLst/>
          </a:prstGeom>
          <a:noFill/>
        </p:spPr>
        <p:txBody>
          <a:bodyPr wrap="square" rtlCol="0">
            <a:spAutoFit/>
          </a:bodyPr>
          <a:lstStyle/>
          <a:p>
            <a:r>
              <a:rPr lang="en-GB" sz="1400" b="1">
                <a:solidFill>
                  <a:srgbClr val="FF6600"/>
                </a:solidFill>
              </a:rPr>
              <a:t>2022</a:t>
            </a:r>
            <a:endParaRPr lang="en-GB" sz="1200" b="1">
              <a:solidFill>
                <a:srgbClr val="FF6600"/>
              </a:solidFill>
            </a:endParaRPr>
          </a:p>
        </p:txBody>
      </p:sp>
      <p:sp>
        <p:nvSpPr>
          <p:cNvPr id="12" name="TextBox 11">
            <a:extLst>
              <a:ext uri="{FF2B5EF4-FFF2-40B4-BE49-F238E27FC236}">
                <a16:creationId xmlns:a16="http://schemas.microsoft.com/office/drawing/2014/main" id="{836CCE84-9C7D-4D3F-B5A6-FA2D0D87E4BA}"/>
              </a:ext>
            </a:extLst>
          </p:cNvPr>
          <p:cNvSpPr txBox="1"/>
          <p:nvPr/>
        </p:nvSpPr>
        <p:spPr>
          <a:xfrm>
            <a:off x="2296246" y="3003641"/>
            <a:ext cx="564516" cy="307777"/>
          </a:xfrm>
          <a:prstGeom prst="rect">
            <a:avLst/>
          </a:prstGeom>
          <a:noFill/>
        </p:spPr>
        <p:txBody>
          <a:bodyPr wrap="square" rtlCol="0">
            <a:spAutoFit/>
          </a:bodyPr>
          <a:lstStyle/>
          <a:p>
            <a:r>
              <a:rPr lang="en-GB" sz="1400" b="1">
                <a:solidFill>
                  <a:srgbClr val="6B9E73"/>
                </a:solidFill>
              </a:rPr>
              <a:t>2021</a:t>
            </a:r>
          </a:p>
        </p:txBody>
      </p:sp>
      <p:graphicFrame>
        <p:nvGraphicFramePr>
          <p:cNvPr id="13" name="Table 12">
            <a:extLst>
              <a:ext uri="{FF2B5EF4-FFF2-40B4-BE49-F238E27FC236}">
                <a16:creationId xmlns:a16="http://schemas.microsoft.com/office/drawing/2014/main" id="{656344BE-8DBE-43E1-ABC2-C1B7FEA10138}"/>
              </a:ext>
            </a:extLst>
          </p:cNvPr>
          <p:cNvGraphicFramePr>
            <a:graphicFrameLocks noGrp="1"/>
          </p:cNvGraphicFramePr>
          <p:nvPr>
            <p:extLst>
              <p:ext uri="{D42A27DB-BD31-4B8C-83A1-F6EECF244321}">
                <p14:modId xmlns:p14="http://schemas.microsoft.com/office/powerpoint/2010/main" val="3984054569"/>
              </p:ext>
            </p:extLst>
          </p:nvPr>
        </p:nvGraphicFramePr>
        <p:xfrm>
          <a:off x="116305" y="5642949"/>
          <a:ext cx="11562959" cy="1005840"/>
        </p:xfrm>
        <a:graphic>
          <a:graphicData uri="http://schemas.openxmlformats.org/drawingml/2006/table">
            <a:tbl>
              <a:tblPr firstRow="1" bandRow="1">
                <a:tableStyleId>{5940675A-B579-460E-94D1-54222C63F5DA}</a:tableStyleId>
              </a:tblPr>
              <a:tblGrid>
                <a:gridCol w="1190863">
                  <a:extLst>
                    <a:ext uri="{9D8B030D-6E8A-4147-A177-3AD203B41FA5}">
                      <a16:colId xmlns:a16="http://schemas.microsoft.com/office/drawing/2014/main" val="3808771745"/>
                    </a:ext>
                  </a:extLst>
                </a:gridCol>
                <a:gridCol w="1346577">
                  <a:extLst>
                    <a:ext uri="{9D8B030D-6E8A-4147-A177-3AD203B41FA5}">
                      <a16:colId xmlns:a16="http://schemas.microsoft.com/office/drawing/2014/main" val="710742870"/>
                    </a:ext>
                  </a:extLst>
                </a:gridCol>
                <a:gridCol w="1346577">
                  <a:extLst>
                    <a:ext uri="{9D8B030D-6E8A-4147-A177-3AD203B41FA5}">
                      <a16:colId xmlns:a16="http://schemas.microsoft.com/office/drawing/2014/main" val="3995813738"/>
                    </a:ext>
                  </a:extLst>
                </a:gridCol>
                <a:gridCol w="1346577">
                  <a:extLst>
                    <a:ext uri="{9D8B030D-6E8A-4147-A177-3AD203B41FA5}">
                      <a16:colId xmlns:a16="http://schemas.microsoft.com/office/drawing/2014/main" val="3008742623"/>
                    </a:ext>
                  </a:extLst>
                </a:gridCol>
                <a:gridCol w="2238162">
                  <a:extLst>
                    <a:ext uri="{9D8B030D-6E8A-4147-A177-3AD203B41FA5}">
                      <a16:colId xmlns:a16="http://schemas.microsoft.com/office/drawing/2014/main" val="3618066167"/>
                    </a:ext>
                  </a:extLst>
                </a:gridCol>
                <a:gridCol w="1436691">
                  <a:extLst>
                    <a:ext uri="{9D8B030D-6E8A-4147-A177-3AD203B41FA5}">
                      <a16:colId xmlns:a16="http://schemas.microsoft.com/office/drawing/2014/main" val="1804624713"/>
                    </a:ext>
                  </a:extLst>
                </a:gridCol>
                <a:gridCol w="1175784">
                  <a:extLst>
                    <a:ext uri="{9D8B030D-6E8A-4147-A177-3AD203B41FA5}">
                      <a16:colId xmlns:a16="http://schemas.microsoft.com/office/drawing/2014/main" val="1783213625"/>
                    </a:ext>
                  </a:extLst>
                </a:gridCol>
                <a:gridCol w="1481728">
                  <a:extLst>
                    <a:ext uri="{9D8B030D-6E8A-4147-A177-3AD203B41FA5}">
                      <a16:colId xmlns:a16="http://schemas.microsoft.com/office/drawing/2014/main" val="1249109925"/>
                    </a:ext>
                  </a:extLst>
                </a:gridCol>
              </a:tblGrid>
              <a:tr h="360714">
                <a:tc>
                  <a:txBody>
                    <a:bodyPr/>
                    <a:lstStyle/>
                    <a:p>
                      <a:endParaRPr lang="en-GB" sz="1200">
                        <a:solidFill>
                          <a:schemeClr val="tx1"/>
                        </a:solidFill>
                      </a:endParaRPr>
                    </a:p>
                  </a:txBody>
                  <a:tcPr anchor="b">
                    <a:solidFill>
                      <a:schemeClr val="bg1">
                        <a:lumMod val="85000"/>
                      </a:schemeClr>
                    </a:solidFill>
                  </a:tcPr>
                </a:tc>
                <a:tc gridSpan="3">
                  <a:txBody>
                    <a:bodyPr/>
                    <a:lstStyle/>
                    <a:p>
                      <a:pPr algn="ctr" fontAlgn="b"/>
                      <a:r>
                        <a:rPr lang="en-GB" sz="1200" b="1" u="none" strike="noStrike">
                          <a:solidFill>
                            <a:schemeClr val="accent1"/>
                          </a:solidFill>
                          <a:effectLst/>
                        </a:rPr>
                        <a:t>Pre-COVID vs Now:</a:t>
                      </a:r>
                    </a:p>
                    <a:p>
                      <a:pPr algn="ctr" fontAlgn="b"/>
                      <a:r>
                        <a:rPr lang="en-GB" sz="1200" b="1" u="none" strike="noStrike">
                          <a:effectLst/>
                        </a:rPr>
                        <a:t>Q2 2019 to Q2 2022</a:t>
                      </a:r>
                      <a:endParaRPr lang="en-GB" sz="1200" b="1" i="0" u="none" strike="noStrike">
                        <a:solidFill>
                          <a:srgbClr val="000000"/>
                        </a:solidFill>
                        <a:effectLst/>
                        <a:latin typeface="Arial" panose="020B0604020202020204" pitchFamily="34" charset="0"/>
                      </a:endParaRPr>
                    </a:p>
                  </a:txBody>
                  <a:tcPr>
                    <a:solidFill>
                      <a:schemeClr val="bg1">
                        <a:lumMod val="85000"/>
                      </a:schemeClr>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dirty="0">
                          <a:solidFill>
                            <a:schemeClr val="accent1"/>
                          </a:solidFill>
                          <a:effectLst/>
                        </a:rPr>
                        <a:t>Mid-COVID vs Now:</a:t>
                      </a:r>
                    </a:p>
                    <a:p>
                      <a:pPr algn="ctr" fontAlgn="b"/>
                      <a:r>
                        <a:rPr lang="en-GB" sz="1200" b="1" u="none" strike="noStrike" dirty="0">
                          <a:effectLst/>
                        </a:rPr>
                        <a:t>Q2 2021 to Q2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gridSpan="3">
                  <a:txBody>
                    <a:bodyPr/>
                    <a:lstStyle/>
                    <a:p>
                      <a:pPr algn="ctr" fontAlgn="b"/>
                      <a:r>
                        <a:rPr lang="en-GB" sz="1200" b="1" u="none" strike="noStrike">
                          <a:solidFill>
                            <a:schemeClr val="accent1"/>
                          </a:solidFill>
                          <a:effectLst/>
                        </a:rPr>
                        <a:t>Previous month vs Now:</a:t>
                      </a:r>
                    </a:p>
                    <a:p>
                      <a:pPr algn="ctr" fontAlgn="b"/>
                      <a:r>
                        <a:rPr lang="en-GB" sz="1200" b="1" u="none" strike="noStrike">
                          <a:effectLst/>
                        </a:rPr>
                        <a:t>Q1 2022 to Q2 2022</a:t>
                      </a:r>
                      <a:endParaRPr lang="en-GB" sz="1200" b="1" i="0" u="none" strike="noStrike">
                        <a:solidFill>
                          <a:srgbClr val="000000"/>
                        </a:solidFill>
                        <a:effectLst/>
                        <a:latin typeface="Arial" panose="020B0604020202020204" pitchFamily="34" charset="0"/>
                      </a:endParaRPr>
                    </a:p>
                  </a:txBody>
                  <a:tcPr>
                    <a:solidFill>
                      <a:schemeClr val="bg1">
                        <a:lumMod val="85000"/>
                      </a:schemeClr>
                    </a:solidFill>
                  </a:tcPr>
                </a:tc>
                <a:tc hMerge="1">
                  <a:txBody>
                    <a:bodyPr/>
                    <a:lstStyle/>
                    <a:p>
                      <a:endParaRPr lang="en-GB"/>
                    </a:p>
                  </a:txBody>
                  <a:tcPr>
                    <a:solidFill>
                      <a:schemeClr val="bg1">
                        <a:lumMod val="85000"/>
                      </a:schemeClr>
                    </a:solidFill>
                  </a:tcPr>
                </a:tc>
                <a:tc hMerge="1">
                  <a:txBody>
                    <a:bodyPr/>
                    <a:lstStyle/>
                    <a:p>
                      <a:endParaRPr lang="en-GB"/>
                    </a:p>
                  </a:txBody>
                  <a:tcPr>
                    <a:solidFill>
                      <a:schemeClr val="bg1">
                        <a:lumMod val="85000"/>
                      </a:schemeClr>
                    </a:solidFill>
                  </a:tcPr>
                </a:tc>
                <a:extLst>
                  <a:ext uri="{0D108BD9-81ED-4DB2-BD59-A6C34878D82A}">
                    <a16:rowId xmlns:a16="http://schemas.microsoft.com/office/drawing/2014/main" val="2486069436"/>
                  </a:ext>
                </a:extLst>
              </a:tr>
              <a:tr h="216428">
                <a:tc>
                  <a:txBody>
                    <a:bodyPr/>
                    <a:lstStyle/>
                    <a:p>
                      <a:endParaRPr lang="en-GB" sz="1200">
                        <a:solidFill>
                          <a:schemeClr val="tx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Weekdays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Weekends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Weekdays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Weekends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1"/>
                    </a:solidFill>
                  </a:tcPr>
                </a:tc>
                <a:extLst>
                  <a:ext uri="{0D108BD9-81ED-4DB2-BD59-A6C34878D82A}">
                    <a16:rowId xmlns:a16="http://schemas.microsoft.com/office/drawing/2014/main" val="911037838"/>
                  </a:ext>
                </a:extLst>
              </a:tr>
              <a:tr h="216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Cambridge</a:t>
                      </a:r>
                    </a:p>
                  </a:txBody>
                  <a:tcPr anchor="ctr">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-4%</a:t>
                      </a:r>
                    </a:p>
                  </a:txBody>
                  <a:tcPr marL="0" marR="0" marT="0" marB="0" anchor="ctr">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-4%</a:t>
                      </a:r>
                    </a:p>
                  </a:txBody>
                  <a:tcPr marL="0" marR="0" marT="0" marB="0" anchor="ctr">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-3%</a:t>
                      </a:r>
                    </a:p>
                  </a:txBody>
                  <a:tcPr marL="0" marR="0" marT="0" marB="0" anchor="ctr">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10%</a:t>
                      </a:r>
                    </a:p>
                  </a:txBody>
                  <a:tcPr marL="0" marR="0" marT="0" marB="0" anchor="ctr">
                    <a:solidFill>
                      <a:schemeClr val="bg1"/>
                    </a:solidFill>
                  </a:tcPr>
                </a:tc>
                <a:tc>
                  <a:txBody>
                    <a:bodyPr/>
                    <a:lstStyle/>
                    <a:p>
                      <a:pPr algn="ctr" rtl="0" fontAlgn="ctr"/>
                      <a:r>
                        <a:rPr lang="en-GB" sz="1200" b="1" i="0" u="none" strike="noStrike" dirty="0">
                          <a:solidFill>
                            <a:srgbClr val="00B050"/>
                          </a:solidFill>
                          <a:effectLst/>
                          <a:latin typeface="Calibri" panose="020F0502020204030204" pitchFamily="34" charset="0"/>
                        </a:rPr>
                        <a:t>2%</a:t>
                      </a:r>
                    </a:p>
                  </a:txBody>
                  <a:tcPr marL="0" marR="0" marT="0" marB="0" anchor="ctr">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2%</a:t>
                      </a:r>
                    </a:p>
                  </a:txBody>
                  <a:tcPr marL="0" marR="0" marT="0" marB="0" anchor="ctr">
                    <a:solidFill>
                      <a:schemeClr val="bg1"/>
                    </a:solidFill>
                  </a:tcPr>
                </a:tc>
                <a:tc>
                  <a:txBody>
                    <a:bodyPr/>
                    <a:lstStyle/>
                    <a:p>
                      <a:pPr algn="ctr" rtl="0" fontAlgn="ctr"/>
                      <a:r>
                        <a:rPr lang="en-GB" sz="1200" b="1" i="0" u="none" strike="noStrike" dirty="0">
                          <a:solidFill>
                            <a:srgbClr val="00B050"/>
                          </a:solidFill>
                          <a:effectLst/>
                          <a:latin typeface="Calibri" panose="020F0502020204030204" pitchFamily="34" charset="0"/>
                        </a:rPr>
                        <a:t>2%</a:t>
                      </a:r>
                    </a:p>
                  </a:txBody>
                  <a:tcPr marL="0" marR="0" marT="0" marB="0" anchor="ctr">
                    <a:solidFill>
                      <a:schemeClr val="bg1"/>
                    </a:solidFill>
                  </a:tcPr>
                </a:tc>
                <a:extLst>
                  <a:ext uri="{0D108BD9-81ED-4DB2-BD59-A6C34878D82A}">
                    <a16:rowId xmlns:a16="http://schemas.microsoft.com/office/drawing/2014/main" val="2818142"/>
                  </a:ext>
                </a:extLst>
              </a:tr>
            </a:tbl>
          </a:graphicData>
        </a:graphic>
      </p:graphicFrame>
      <p:sp>
        <p:nvSpPr>
          <p:cNvPr id="15" name="TextBox 14">
            <a:extLst>
              <a:ext uri="{FF2B5EF4-FFF2-40B4-BE49-F238E27FC236}">
                <a16:creationId xmlns:a16="http://schemas.microsoft.com/office/drawing/2014/main" id="{14645EC7-6A90-4457-8BA5-757996539405}"/>
              </a:ext>
            </a:extLst>
          </p:cNvPr>
          <p:cNvSpPr txBox="1"/>
          <p:nvPr/>
        </p:nvSpPr>
        <p:spPr>
          <a:xfrm>
            <a:off x="5188583" y="1551838"/>
            <a:ext cx="564516" cy="307777"/>
          </a:xfrm>
          <a:prstGeom prst="rect">
            <a:avLst/>
          </a:prstGeom>
          <a:noFill/>
        </p:spPr>
        <p:txBody>
          <a:bodyPr wrap="square" rtlCol="0">
            <a:spAutoFit/>
          </a:bodyPr>
          <a:lstStyle/>
          <a:p>
            <a:r>
              <a:rPr lang="en-GB" sz="1400" b="1">
                <a:solidFill>
                  <a:srgbClr val="FFC000"/>
                </a:solidFill>
              </a:rPr>
              <a:t>2019</a:t>
            </a:r>
          </a:p>
        </p:txBody>
      </p:sp>
    </p:spTree>
    <p:extLst>
      <p:ext uri="{BB962C8B-B14F-4D97-AF65-F5344CB8AC3E}">
        <p14:creationId xmlns:p14="http://schemas.microsoft.com/office/powerpoint/2010/main" val="70388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33BEC5-0D18-403B-81D6-9FE7E91DA3E3}"/>
              </a:ext>
            </a:extLst>
          </p:cNvPr>
          <p:cNvPicPr>
            <a:picLocks noChangeAspect="1"/>
          </p:cNvPicPr>
          <p:nvPr/>
        </p:nvPicPr>
        <p:blipFill>
          <a:blip r:embed="rId3"/>
          <a:stretch>
            <a:fillRect/>
          </a:stretch>
        </p:blipFill>
        <p:spPr>
          <a:xfrm>
            <a:off x="6096729" y="1028999"/>
            <a:ext cx="5931655" cy="4603766"/>
          </a:xfrm>
          <a:prstGeom prst="rect">
            <a:avLst/>
          </a:prstGeom>
        </p:spPr>
      </p:pic>
      <p:pic>
        <p:nvPicPr>
          <p:cNvPr id="2" name="Picture 1">
            <a:extLst>
              <a:ext uri="{FF2B5EF4-FFF2-40B4-BE49-F238E27FC236}">
                <a16:creationId xmlns:a16="http://schemas.microsoft.com/office/drawing/2014/main" id="{9F7A1241-1F0A-4FEB-B099-B3923A07C74E}"/>
              </a:ext>
            </a:extLst>
          </p:cNvPr>
          <p:cNvPicPr>
            <a:picLocks noChangeAspect="1"/>
          </p:cNvPicPr>
          <p:nvPr/>
        </p:nvPicPr>
        <p:blipFill>
          <a:blip r:embed="rId4"/>
          <a:stretch>
            <a:fillRect/>
          </a:stretch>
        </p:blipFill>
        <p:spPr>
          <a:xfrm>
            <a:off x="122361" y="1028999"/>
            <a:ext cx="5869018" cy="4603766"/>
          </a:xfrm>
          <a:prstGeom prst="rect">
            <a:avLst/>
          </a:prstGeom>
        </p:spPr>
      </p:pic>
      <p:sp>
        <p:nvSpPr>
          <p:cNvPr id="13" name="TextBox 12"/>
          <p:cNvSpPr txBox="1"/>
          <p:nvPr/>
        </p:nvSpPr>
        <p:spPr>
          <a:xfrm>
            <a:off x="0" y="6631060"/>
            <a:ext cx="1151181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prstClr val="black"/>
                </a:solidFill>
                <a:effectLst/>
                <a:uLnTx/>
                <a:uFillTx/>
                <a:latin typeface="Calibri" panose="020F0502020204030204"/>
                <a:ea typeface="+mn-ea"/>
                <a:cs typeface="+mn-cs"/>
              </a:rPr>
              <a:t>Please note that the above chart (Cambridge Vivacity) only includes core sensors where data is available for all comparison periods to ensure consistency, therefore it is not comparable to the overall count charts on the slides prior.</a:t>
            </a:r>
          </a:p>
        </p:txBody>
      </p:sp>
      <p:sp>
        <p:nvSpPr>
          <p:cNvPr id="5" name="TextBox 4">
            <a:extLst>
              <a:ext uri="{FF2B5EF4-FFF2-40B4-BE49-F238E27FC236}">
                <a16:creationId xmlns:a16="http://schemas.microsoft.com/office/drawing/2014/main" id="{BCEB579A-5FBA-4C18-9187-3F71EE5AB853}"/>
              </a:ext>
            </a:extLst>
          </p:cNvPr>
          <p:cNvSpPr txBox="1"/>
          <p:nvPr/>
        </p:nvSpPr>
        <p:spPr>
          <a:xfrm>
            <a:off x="6169980" y="5641936"/>
            <a:ext cx="5622507" cy="769441"/>
          </a:xfrm>
          <a:prstGeom prst="rect">
            <a:avLst/>
          </a:prstGeom>
          <a:noFill/>
        </p:spPr>
        <p:txBody>
          <a:bodyPr wrap="square" lIns="91440" tIns="45720" rIns="91440" bIns="45720" rtlCol="0" anchor="t">
            <a:spAutoFit/>
          </a:bodyPr>
          <a:lstStyle/>
          <a:p>
            <a:r>
              <a:rPr lang="en-GB" sz="1600" b="1" u="sng"/>
              <a:t>Weekends</a:t>
            </a:r>
          </a:p>
          <a:p>
            <a:pPr marL="285750" indent="-285750">
              <a:buFontTx/>
              <a:buChar char="-"/>
            </a:pPr>
            <a:r>
              <a:rPr lang="en-GB" sz="1400"/>
              <a:t>Middle of the day continues to be the peak period</a:t>
            </a:r>
          </a:p>
          <a:p>
            <a:pPr marL="285750" indent="-285750">
              <a:buFontTx/>
              <a:buChar char="-"/>
            </a:pPr>
            <a:r>
              <a:rPr lang="en-GB" sz="1400">
                <a:cs typeface="Calibri"/>
              </a:rPr>
              <a:t>Weekend flows closer to Pre-COVID levels compared to weekday flows</a:t>
            </a:r>
          </a:p>
        </p:txBody>
      </p:sp>
      <p:sp>
        <p:nvSpPr>
          <p:cNvPr id="8" name="TextBox 7">
            <a:extLst>
              <a:ext uri="{FF2B5EF4-FFF2-40B4-BE49-F238E27FC236}">
                <a16:creationId xmlns:a16="http://schemas.microsoft.com/office/drawing/2014/main" id="{E7F071CF-3B8A-4A82-B1CD-05254FBD1506}"/>
              </a:ext>
            </a:extLst>
          </p:cNvPr>
          <p:cNvSpPr txBox="1"/>
          <p:nvPr/>
        </p:nvSpPr>
        <p:spPr>
          <a:xfrm>
            <a:off x="8687077" y="3146216"/>
            <a:ext cx="2167289" cy="369332"/>
          </a:xfrm>
          <a:prstGeom prst="rect">
            <a:avLst/>
          </a:prstGeom>
          <a:noFill/>
        </p:spPr>
        <p:txBody>
          <a:bodyPr wrap="square" rtlCol="0">
            <a:spAutoFit/>
          </a:bodyPr>
          <a:lstStyle/>
          <a:p>
            <a:pPr algn="ctr"/>
            <a:r>
              <a:rPr lang="en-GB">
                <a:solidFill>
                  <a:srgbClr val="6B9E73"/>
                </a:solidFill>
              </a:rPr>
              <a:t>Mid-COVID</a:t>
            </a:r>
          </a:p>
        </p:txBody>
      </p:sp>
      <p:sp>
        <p:nvSpPr>
          <p:cNvPr id="11" name="TextBox 10">
            <a:extLst>
              <a:ext uri="{FF2B5EF4-FFF2-40B4-BE49-F238E27FC236}">
                <a16:creationId xmlns:a16="http://schemas.microsoft.com/office/drawing/2014/main" id="{C20F3F93-06FA-4470-AF77-6A509B90773C}"/>
              </a:ext>
            </a:extLst>
          </p:cNvPr>
          <p:cNvSpPr txBox="1"/>
          <p:nvPr/>
        </p:nvSpPr>
        <p:spPr>
          <a:xfrm>
            <a:off x="2630192" y="2889724"/>
            <a:ext cx="2167289" cy="369332"/>
          </a:xfrm>
          <a:prstGeom prst="rect">
            <a:avLst/>
          </a:prstGeom>
          <a:noFill/>
        </p:spPr>
        <p:txBody>
          <a:bodyPr wrap="square" rtlCol="0">
            <a:spAutoFit/>
          </a:bodyPr>
          <a:lstStyle/>
          <a:p>
            <a:pPr algn="ctr"/>
            <a:r>
              <a:rPr lang="en-GB">
                <a:solidFill>
                  <a:srgbClr val="6B9E73"/>
                </a:solidFill>
              </a:rPr>
              <a:t>Mid-COVID</a:t>
            </a:r>
          </a:p>
        </p:txBody>
      </p:sp>
      <p:sp>
        <p:nvSpPr>
          <p:cNvPr id="15" name="Title 4">
            <a:extLst>
              <a:ext uri="{FF2B5EF4-FFF2-40B4-BE49-F238E27FC236}">
                <a16:creationId xmlns:a16="http://schemas.microsoft.com/office/drawing/2014/main" id="{98DC44F3-02F8-4642-8C99-CF43B4951270}"/>
              </a:ext>
            </a:extLst>
          </p:cNvPr>
          <p:cNvSpPr txBox="1">
            <a:spLocks/>
          </p:cNvSpPr>
          <p:nvPr/>
        </p:nvSpPr>
        <p:spPr>
          <a:xfrm>
            <a:off x="319486" y="618779"/>
            <a:ext cx="5477522"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Weekdays</a:t>
            </a:r>
          </a:p>
        </p:txBody>
      </p:sp>
      <p:sp>
        <p:nvSpPr>
          <p:cNvPr id="16" name="Title 4">
            <a:extLst>
              <a:ext uri="{FF2B5EF4-FFF2-40B4-BE49-F238E27FC236}">
                <a16:creationId xmlns:a16="http://schemas.microsoft.com/office/drawing/2014/main" id="{97784848-1A0C-403A-B7E1-78B198714E3C}"/>
              </a:ext>
            </a:extLst>
          </p:cNvPr>
          <p:cNvSpPr txBox="1">
            <a:spLocks/>
          </p:cNvSpPr>
          <p:nvPr/>
        </p:nvSpPr>
        <p:spPr>
          <a:xfrm>
            <a:off x="6407686" y="607886"/>
            <a:ext cx="5477523"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Weekends</a:t>
            </a:r>
          </a:p>
        </p:txBody>
      </p:sp>
      <p:sp>
        <p:nvSpPr>
          <p:cNvPr id="20" name="TextBox 19">
            <a:extLst>
              <a:ext uri="{FF2B5EF4-FFF2-40B4-BE49-F238E27FC236}">
                <a16:creationId xmlns:a16="http://schemas.microsoft.com/office/drawing/2014/main" id="{243D3671-FA6B-4D90-AA76-81812F05402C}"/>
              </a:ext>
            </a:extLst>
          </p:cNvPr>
          <p:cNvSpPr txBox="1"/>
          <p:nvPr/>
        </p:nvSpPr>
        <p:spPr>
          <a:xfrm>
            <a:off x="319486" y="5645067"/>
            <a:ext cx="5474769" cy="769441"/>
          </a:xfrm>
          <a:prstGeom prst="rect">
            <a:avLst/>
          </a:prstGeom>
          <a:noFill/>
        </p:spPr>
        <p:txBody>
          <a:bodyPr wrap="square" lIns="91440" tIns="45720" rIns="91440" bIns="45720" rtlCol="0" anchor="t">
            <a:spAutoFit/>
          </a:bodyPr>
          <a:lstStyle/>
          <a:p>
            <a:r>
              <a:rPr lang="en-GB" sz="1600" b="1" u="sng"/>
              <a:t>Weekdays</a:t>
            </a:r>
          </a:p>
          <a:p>
            <a:pPr marL="285750" indent="-285750">
              <a:buFontTx/>
              <a:buChar char="-"/>
            </a:pPr>
            <a:r>
              <a:rPr lang="en-GB" sz="1400"/>
              <a:t>Weekday flows significantly exceeding mid-COVID levels</a:t>
            </a:r>
          </a:p>
          <a:p>
            <a:pPr marL="285750" indent="-285750">
              <a:buFontTx/>
              <a:buChar char="-"/>
            </a:pPr>
            <a:r>
              <a:rPr lang="en-GB" sz="1400"/>
              <a:t>Slightly below pre-pandemic levels, especially at peak times</a:t>
            </a:r>
            <a:endParaRPr lang="en-GB" sz="1400">
              <a:cs typeface="Calibri"/>
            </a:endParaRPr>
          </a:p>
        </p:txBody>
      </p:sp>
      <p:sp>
        <p:nvSpPr>
          <p:cNvPr id="21" name="TextBox 20">
            <a:extLst>
              <a:ext uri="{FF2B5EF4-FFF2-40B4-BE49-F238E27FC236}">
                <a16:creationId xmlns:a16="http://schemas.microsoft.com/office/drawing/2014/main" id="{D3A47DDB-FD44-4FAE-9D29-70A869772775}"/>
              </a:ext>
            </a:extLst>
          </p:cNvPr>
          <p:cNvSpPr txBox="1"/>
          <p:nvPr/>
        </p:nvSpPr>
        <p:spPr>
          <a:xfrm>
            <a:off x="1420713" y="1797412"/>
            <a:ext cx="2167289" cy="369332"/>
          </a:xfrm>
          <a:prstGeom prst="rect">
            <a:avLst/>
          </a:prstGeom>
          <a:noFill/>
        </p:spPr>
        <p:txBody>
          <a:bodyPr wrap="square" rtlCol="0">
            <a:spAutoFit/>
          </a:bodyPr>
          <a:lstStyle/>
          <a:p>
            <a:pPr algn="ctr"/>
            <a:r>
              <a:rPr lang="en-GB">
                <a:solidFill>
                  <a:srgbClr val="0070C0"/>
                </a:solidFill>
              </a:rPr>
              <a:t>Pre-COVID</a:t>
            </a:r>
          </a:p>
        </p:txBody>
      </p:sp>
      <p:sp>
        <p:nvSpPr>
          <p:cNvPr id="22" name="TextBox 21">
            <a:extLst>
              <a:ext uri="{FF2B5EF4-FFF2-40B4-BE49-F238E27FC236}">
                <a16:creationId xmlns:a16="http://schemas.microsoft.com/office/drawing/2014/main" id="{0BCB9812-6D40-450D-9A81-977A4585DC1B}"/>
              </a:ext>
            </a:extLst>
          </p:cNvPr>
          <p:cNvSpPr txBox="1"/>
          <p:nvPr/>
        </p:nvSpPr>
        <p:spPr>
          <a:xfrm>
            <a:off x="8659873" y="1783281"/>
            <a:ext cx="2167289" cy="369332"/>
          </a:xfrm>
          <a:prstGeom prst="rect">
            <a:avLst/>
          </a:prstGeom>
          <a:noFill/>
        </p:spPr>
        <p:txBody>
          <a:bodyPr wrap="square" rtlCol="0">
            <a:spAutoFit/>
          </a:bodyPr>
          <a:lstStyle/>
          <a:p>
            <a:pPr algn="ctr"/>
            <a:r>
              <a:rPr lang="en-GB">
                <a:solidFill>
                  <a:srgbClr val="0070C0"/>
                </a:solidFill>
              </a:rPr>
              <a:t>Pre-COVID</a:t>
            </a:r>
          </a:p>
        </p:txBody>
      </p:sp>
      <p:sp>
        <p:nvSpPr>
          <p:cNvPr id="23" name="TextBox 22">
            <a:extLst>
              <a:ext uri="{FF2B5EF4-FFF2-40B4-BE49-F238E27FC236}">
                <a16:creationId xmlns:a16="http://schemas.microsoft.com/office/drawing/2014/main" id="{2FDBF82C-0AA1-4132-BB0D-A242E63E21B8}"/>
              </a:ext>
            </a:extLst>
          </p:cNvPr>
          <p:cNvSpPr txBox="1"/>
          <p:nvPr/>
        </p:nvSpPr>
        <p:spPr>
          <a:xfrm>
            <a:off x="3184082" y="2166744"/>
            <a:ext cx="2167289" cy="369332"/>
          </a:xfrm>
          <a:prstGeom prst="rect">
            <a:avLst/>
          </a:prstGeom>
          <a:noFill/>
        </p:spPr>
        <p:txBody>
          <a:bodyPr wrap="square" rtlCol="0">
            <a:spAutoFit/>
          </a:bodyPr>
          <a:lstStyle/>
          <a:p>
            <a:pPr algn="ctr"/>
            <a:r>
              <a:rPr lang="en-GB">
                <a:solidFill>
                  <a:srgbClr val="F76C5E"/>
                </a:solidFill>
              </a:rPr>
              <a:t>Now</a:t>
            </a:r>
          </a:p>
        </p:txBody>
      </p:sp>
      <p:sp>
        <p:nvSpPr>
          <p:cNvPr id="25" name="TextBox 24">
            <a:extLst>
              <a:ext uri="{FF2B5EF4-FFF2-40B4-BE49-F238E27FC236}">
                <a16:creationId xmlns:a16="http://schemas.microsoft.com/office/drawing/2014/main" id="{81A740B9-B087-4A0E-B996-14A96F4EBDE6}"/>
              </a:ext>
            </a:extLst>
          </p:cNvPr>
          <p:cNvSpPr txBox="1"/>
          <p:nvPr/>
        </p:nvSpPr>
        <p:spPr>
          <a:xfrm>
            <a:off x="9216488" y="2282428"/>
            <a:ext cx="701336" cy="369332"/>
          </a:xfrm>
          <a:prstGeom prst="rect">
            <a:avLst/>
          </a:prstGeom>
          <a:noFill/>
        </p:spPr>
        <p:txBody>
          <a:bodyPr wrap="square" rtlCol="0">
            <a:spAutoFit/>
          </a:bodyPr>
          <a:lstStyle/>
          <a:p>
            <a:pPr algn="ctr"/>
            <a:r>
              <a:rPr lang="en-GB">
                <a:solidFill>
                  <a:srgbClr val="FF6600"/>
                </a:solidFill>
              </a:rPr>
              <a:t>Now</a:t>
            </a:r>
          </a:p>
        </p:txBody>
      </p:sp>
      <p:sp>
        <p:nvSpPr>
          <p:cNvPr id="18" name="Rectangle 17">
            <a:extLst>
              <a:ext uri="{FF2B5EF4-FFF2-40B4-BE49-F238E27FC236}">
                <a16:creationId xmlns:a16="http://schemas.microsoft.com/office/drawing/2014/main" id="{6C39A935-BADB-4502-AE5B-D92D7CFC4A57}"/>
              </a:ext>
            </a:extLst>
          </p:cNvPr>
          <p:cNvSpPr/>
          <p:nvPr/>
        </p:nvSpPr>
        <p:spPr>
          <a:xfrm>
            <a:off x="0" y="-2719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Motorised vehicles by hour: Cambridge – June analysis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296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6C984C-E36D-4077-BCB2-6148F6C7A1E9}"/>
              </a:ext>
            </a:extLst>
          </p:cNvPr>
          <p:cNvPicPr>
            <a:picLocks noChangeAspect="1"/>
          </p:cNvPicPr>
          <p:nvPr/>
        </p:nvPicPr>
        <p:blipFill>
          <a:blip r:embed="rId3"/>
          <a:stretch>
            <a:fillRect/>
          </a:stretch>
        </p:blipFill>
        <p:spPr>
          <a:xfrm>
            <a:off x="6348573" y="1046164"/>
            <a:ext cx="5672126" cy="4558790"/>
          </a:xfrm>
          <a:prstGeom prst="rect">
            <a:avLst/>
          </a:prstGeom>
        </p:spPr>
      </p:pic>
      <p:pic>
        <p:nvPicPr>
          <p:cNvPr id="4" name="Picture 3">
            <a:extLst>
              <a:ext uri="{FF2B5EF4-FFF2-40B4-BE49-F238E27FC236}">
                <a16:creationId xmlns:a16="http://schemas.microsoft.com/office/drawing/2014/main" id="{79F0705A-5EAB-4E2D-9CAB-36EFC83CFA0E}"/>
              </a:ext>
            </a:extLst>
          </p:cNvPr>
          <p:cNvPicPr>
            <a:picLocks noChangeAspect="1"/>
          </p:cNvPicPr>
          <p:nvPr/>
        </p:nvPicPr>
        <p:blipFill>
          <a:blip r:embed="rId4"/>
          <a:stretch>
            <a:fillRect/>
          </a:stretch>
        </p:blipFill>
        <p:spPr>
          <a:xfrm>
            <a:off x="129958" y="1046163"/>
            <a:ext cx="5622508" cy="4558790"/>
          </a:xfrm>
          <a:prstGeom prst="rect">
            <a:avLst/>
          </a:prstGeom>
        </p:spPr>
      </p:pic>
      <p:sp>
        <p:nvSpPr>
          <p:cNvPr id="13" name="TextBox 12"/>
          <p:cNvSpPr txBox="1"/>
          <p:nvPr/>
        </p:nvSpPr>
        <p:spPr>
          <a:xfrm>
            <a:off x="0" y="6631060"/>
            <a:ext cx="1151181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prstClr val="black"/>
                </a:solidFill>
                <a:effectLst/>
                <a:uLnTx/>
                <a:uFillTx/>
                <a:latin typeface="Calibri" panose="020F0502020204030204"/>
                <a:ea typeface="+mn-ea"/>
                <a:cs typeface="+mn-cs"/>
              </a:rPr>
              <a:t>Please note that the above chart (Cambridge Vivacity) only includes core sensors where data is available for all comparison periods to ensure consistency, therefore it is not comparable to the overall count charts on the slides prior.</a:t>
            </a:r>
          </a:p>
        </p:txBody>
      </p:sp>
      <p:sp>
        <p:nvSpPr>
          <p:cNvPr id="5" name="TextBox 4">
            <a:extLst>
              <a:ext uri="{FF2B5EF4-FFF2-40B4-BE49-F238E27FC236}">
                <a16:creationId xmlns:a16="http://schemas.microsoft.com/office/drawing/2014/main" id="{BCEB579A-5FBA-4C18-9187-3F71EE5AB853}"/>
              </a:ext>
            </a:extLst>
          </p:cNvPr>
          <p:cNvSpPr txBox="1"/>
          <p:nvPr/>
        </p:nvSpPr>
        <p:spPr>
          <a:xfrm>
            <a:off x="6169980" y="5641936"/>
            <a:ext cx="5622507" cy="769441"/>
          </a:xfrm>
          <a:prstGeom prst="rect">
            <a:avLst/>
          </a:prstGeom>
          <a:noFill/>
        </p:spPr>
        <p:txBody>
          <a:bodyPr wrap="square" lIns="91440" tIns="45720" rIns="91440" bIns="45720" rtlCol="0" anchor="t">
            <a:spAutoFit/>
          </a:bodyPr>
          <a:lstStyle/>
          <a:p>
            <a:r>
              <a:rPr lang="en-GB" sz="1600" b="1" u="sng"/>
              <a:t>Weekends</a:t>
            </a:r>
          </a:p>
          <a:p>
            <a:pPr marL="285750" indent="-285750">
              <a:buFontTx/>
              <a:buChar char="-"/>
            </a:pPr>
            <a:r>
              <a:rPr lang="en-GB" sz="1400"/>
              <a:t>Middle of the day continues to be the peak period</a:t>
            </a:r>
          </a:p>
          <a:p>
            <a:pPr marL="285750" indent="-285750">
              <a:buFontTx/>
              <a:buChar char="-"/>
            </a:pPr>
            <a:r>
              <a:rPr lang="en-GB" sz="1400">
                <a:cs typeface="Calibri"/>
              </a:rPr>
              <a:t>Weekend flows closer to Pre-COVID levels compared to weekday flows</a:t>
            </a:r>
          </a:p>
        </p:txBody>
      </p:sp>
      <p:sp>
        <p:nvSpPr>
          <p:cNvPr id="8" name="TextBox 7">
            <a:extLst>
              <a:ext uri="{FF2B5EF4-FFF2-40B4-BE49-F238E27FC236}">
                <a16:creationId xmlns:a16="http://schemas.microsoft.com/office/drawing/2014/main" id="{E7F071CF-3B8A-4A82-B1CD-05254FBD1506}"/>
              </a:ext>
            </a:extLst>
          </p:cNvPr>
          <p:cNvSpPr txBox="1"/>
          <p:nvPr/>
        </p:nvSpPr>
        <p:spPr>
          <a:xfrm>
            <a:off x="8762578" y="3600087"/>
            <a:ext cx="2167289" cy="369332"/>
          </a:xfrm>
          <a:prstGeom prst="rect">
            <a:avLst/>
          </a:prstGeom>
          <a:noFill/>
        </p:spPr>
        <p:txBody>
          <a:bodyPr wrap="square" rtlCol="0">
            <a:spAutoFit/>
          </a:bodyPr>
          <a:lstStyle/>
          <a:p>
            <a:pPr algn="ctr"/>
            <a:r>
              <a:rPr lang="en-GB">
                <a:solidFill>
                  <a:srgbClr val="6B9E73"/>
                </a:solidFill>
              </a:rPr>
              <a:t>Mid-COVID</a:t>
            </a:r>
          </a:p>
        </p:txBody>
      </p:sp>
      <p:sp>
        <p:nvSpPr>
          <p:cNvPr id="11" name="TextBox 10">
            <a:extLst>
              <a:ext uri="{FF2B5EF4-FFF2-40B4-BE49-F238E27FC236}">
                <a16:creationId xmlns:a16="http://schemas.microsoft.com/office/drawing/2014/main" id="{C20F3F93-06FA-4470-AF77-6A509B90773C}"/>
              </a:ext>
            </a:extLst>
          </p:cNvPr>
          <p:cNvSpPr txBox="1"/>
          <p:nvPr/>
        </p:nvSpPr>
        <p:spPr>
          <a:xfrm>
            <a:off x="2504357" y="3342352"/>
            <a:ext cx="2167289" cy="369332"/>
          </a:xfrm>
          <a:prstGeom prst="rect">
            <a:avLst/>
          </a:prstGeom>
          <a:noFill/>
        </p:spPr>
        <p:txBody>
          <a:bodyPr wrap="square" rtlCol="0">
            <a:spAutoFit/>
          </a:bodyPr>
          <a:lstStyle/>
          <a:p>
            <a:pPr algn="ctr"/>
            <a:r>
              <a:rPr lang="en-GB">
                <a:solidFill>
                  <a:srgbClr val="6B9E73"/>
                </a:solidFill>
              </a:rPr>
              <a:t>Mid-COVID</a:t>
            </a:r>
          </a:p>
        </p:txBody>
      </p:sp>
      <p:sp>
        <p:nvSpPr>
          <p:cNvPr id="15" name="Title 4">
            <a:extLst>
              <a:ext uri="{FF2B5EF4-FFF2-40B4-BE49-F238E27FC236}">
                <a16:creationId xmlns:a16="http://schemas.microsoft.com/office/drawing/2014/main" id="{98DC44F3-02F8-4642-8C99-CF43B4951270}"/>
              </a:ext>
            </a:extLst>
          </p:cNvPr>
          <p:cNvSpPr txBox="1">
            <a:spLocks/>
          </p:cNvSpPr>
          <p:nvPr/>
        </p:nvSpPr>
        <p:spPr>
          <a:xfrm>
            <a:off x="174500" y="618779"/>
            <a:ext cx="5577966"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Weekdays</a:t>
            </a:r>
          </a:p>
        </p:txBody>
      </p:sp>
      <p:sp>
        <p:nvSpPr>
          <p:cNvPr id="16" name="Title 4">
            <a:extLst>
              <a:ext uri="{FF2B5EF4-FFF2-40B4-BE49-F238E27FC236}">
                <a16:creationId xmlns:a16="http://schemas.microsoft.com/office/drawing/2014/main" id="{97784848-1A0C-403A-B7E1-78B198714E3C}"/>
              </a:ext>
            </a:extLst>
          </p:cNvPr>
          <p:cNvSpPr txBox="1">
            <a:spLocks/>
          </p:cNvSpPr>
          <p:nvPr/>
        </p:nvSpPr>
        <p:spPr>
          <a:xfrm>
            <a:off x="6348574" y="607886"/>
            <a:ext cx="5668926"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Weekends</a:t>
            </a:r>
          </a:p>
        </p:txBody>
      </p:sp>
      <p:sp>
        <p:nvSpPr>
          <p:cNvPr id="20" name="TextBox 19">
            <a:extLst>
              <a:ext uri="{FF2B5EF4-FFF2-40B4-BE49-F238E27FC236}">
                <a16:creationId xmlns:a16="http://schemas.microsoft.com/office/drawing/2014/main" id="{243D3671-FA6B-4D90-AA76-81812F05402C}"/>
              </a:ext>
            </a:extLst>
          </p:cNvPr>
          <p:cNvSpPr txBox="1"/>
          <p:nvPr/>
        </p:nvSpPr>
        <p:spPr>
          <a:xfrm>
            <a:off x="319486" y="5645067"/>
            <a:ext cx="5474769" cy="769441"/>
          </a:xfrm>
          <a:prstGeom prst="rect">
            <a:avLst/>
          </a:prstGeom>
          <a:noFill/>
        </p:spPr>
        <p:txBody>
          <a:bodyPr wrap="square" lIns="91440" tIns="45720" rIns="91440" bIns="45720" rtlCol="0" anchor="t">
            <a:spAutoFit/>
          </a:bodyPr>
          <a:lstStyle/>
          <a:p>
            <a:r>
              <a:rPr lang="en-GB" sz="1600" b="1" u="sng"/>
              <a:t>Weekdays</a:t>
            </a:r>
          </a:p>
          <a:p>
            <a:pPr marL="285750" indent="-285750">
              <a:buFontTx/>
              <a:buChar char="-"/>
            </a:pPr>
            <a:r>
              <a:rPr lang="en-GB" sz="1400"/>
              <a:t>Weekday flows significantly exceeding mid-COVID levels</a:t>
            </a:r>
          </a:p>
          <a:p>
            <a:pPr marL="285750" indent="-285750">
              <a:buFontTx/>
              <a:buChar char="-"/>
            </a:pPr>
            <a:r>
              <a:rPr lang="en-GB" sz="1400"/>
              <a:t>Slightly below pre-pandemic levels, especially at peak times</a:t>
            </a:r>
            <a:endParaRPr lang="en-GB" sz="1400">
              <a:cs typeface="Calibri"/>
            </a:endParaRPr>
          </a:p>
        </p:txBody>
      </p:sp>
      <p:sp>
        <p:nvSpPr>
          <p:cNvPr id="21" name="TextBox 20">
            <a:extLst>
              <a:ext uri="{FF2B5EF4-FFF2-40B4-BE49-F238E27FC236}">
                <a16:creationId xmlns:a16="http://schemas.microsoft.com/office/drawing/2014/main" id="{D3A47DDB-FD44-4FAE-9D29-70A869772775}"/>
              </a:ext>
            </a:extLst>
          </p:cNvPr>
          <p:cNvSpPr txBox="1"/>
          <p:nvPr/>
        </p:nvSpPr>
        <p:spPr>
          <a:xfrm>
            <a:off x="1420713" y="1797412"/>
            <a:ext cx="2167289" cy="369332"/>
          </a:xfrm>
          <a:prstGeom prst="rect">
            <a:avLst/>
          </a:prstGeom>
          <a:noFill/>
        </p:spPr>
        <p:txBody>
          <a:bodyPr wrap="square" rtlCol="0">
            <a:spAutoFit/>
          </a:bodyPr>
          <a:lstStyle/>
          <a:p>
            <a:pPr algn="ctr"/>
            <a:r>
              <a:rPr lang="en-GB">
                <a:solidFill>
                  <a:srgbClr val="0070C0"/>
                </a:solidFill>
              </a:rPr>
              <a:t>Pre-COVID</a:t>
            </a:r>
          </a:p>
        </p:txBody>
      </p:sp>
      <p:sp>
        <p:nvSpPr>
          <p:cNvPr id="22" name="TextBox 21">
            <a:extLst>
              <a:ext uri="{FF2B5EF4-FFF2-40B4-BE49-F238E27FC236}">
                <a16:creationId xmlns:a16="http://schemas.microsoft.com/office/drawing/2014/main" id="{0BCB9812-6D40-450D-9A81-977A4585DC1B}"/>
              </a:ext>
            </a:extLst>
          </p:cNvPr>
          <p:cNvSpPr txBox="1"/>
          <p:nvPr/>
        </p:nvSpPr>
        <p:spPr>
          <a:xfrm>
            <a:off x="8659873" y="1783281"/>
            <a:ext cx="2167289" cy="369332"/>
          </a:xfrm>
          <a:prstGeom prst="rect">
            <a:avLst/>
          </a:prstGeom>
          <a:noFill/>
        </p:spPr>
        <p:txBody>
          <a:bodyPr wrap="square" rtlCol="0">
            <a:spAutoFit/>
          </a:bodyPr>
          <a:lstStyle/>
          <a:p>
            <a:pPr algn="ctr"/>
            <a:r>
              <a:rPr lang="en-GB">
                <a:solidFill>
                  <a:srgbClr val="0070C0"/>
                </a:solidFill>
              </a:rPr>
              <a:t>Pre-COVID</a:t>
            </a:r>
          </a:p>
        </p:txBody>
      </p:sp>
      <p:sp>
        <p:nvSpPr>
          <p:cNvPr id="23" name="TextBox 22">
            <a:extLst>
              <a:ext uri="{FF2B5EF4-FFF2-40B4-BE49-F238E27FC236}">
                <a16:creationId xmlns:a16="http://schemas.microsoft.com/office/drawing/2014/main" id="{2FDBF82C-0AA1-4132-BB0D-A242E63E21B8}"/>
              </a:ext>
            </a:extLst>
          </p:cNvPr>
          <p:cNvSpPr txBox="1"/>
          <p:nvPr/>
        </p:nvSpPr>
        <p:spPr>
          <a:xfrm>
            <a:off x="3056870" y="2226237"/>
            <a:ext cx="2167289" cy="369332"/>
          </a:xfrm>
          <a:prstGeom prst="rect">
            <a:avLst/>
          </a:prstGeom>
          <a:noFill/>
        </p:spPr>
        <p:txBody>
          <a:bodyPr wrap="square" rtlCol="0">
            <a:spAutoFit/>
          </a:bodyPr>
          <a:lstStyle/>
          <a:p>
            <a:pPr algn="ctr"/>
            <a:r>
              <a:rPr lang="en-GB">
                <a:solidFill>
                  <a:srgbClr val="F76C5E"/>
                </a:solidFill>
              </a:rPr>
              <a:t>Now</a:t>
            </a:r>
          </a:p>
        </p:txBody>
      </p:sp>
      <p:sp>
        <p:nvSpPr>
          <p:cNvPr id="25" name="TextBox 24">
            <a:extLst>
              <a:ext uri="{FF2B5EF4-FFF2-40B4-BE49-F238E27FC236}">
                <a16:creationId xmlns:a16="http://schemas.microsoft.com/office/drawing/2014/main" id="{81A740B9-B087-4A0E-B996-14A96F4EBDE6}"/>
              </a:ext>
            </a:extLst>
          </p:cNvPr>
          <p:cNvSpPr txBox="1"/>
          <p:nvPr/>
        </p:nvSpPr>
        <p:spPr>
          <a:xfrm>
            <a:off x="9216488" y="2282428"/>
            <a:ext cx="701336" cy="369332"/>
          </a:xfrm>
          <a:prstGeom prst="rect">
            <a:avLst/>
          </a:prstGeom>
          <a:noFill/>
        </p:spPr>
        <p:txBody>
          <a:bodyPr wrap="square" rtlCol="0">
            <a:spAutoFit/>
          </a:bodyPr>
          <a:lstStyle/>
          <a:p>
            <a:pPr algn="ctr"/>
            <a:r>
              <a:rPr lang="en-GB">
                <a:solidFill>
                  <a:srgbClr val="FF6600"/>
                </a:solidFill>
              </a:rPr>
              <a:t>Now</a:t>
            </a:r>
          </a:p>
        </p:txBody>
      </p:sp>
      <p:sp>
        <p:nvSpPr>
          <p:cNvPr id="18" name="Rectangle 17">
            <a:extLst>
              <a:ext uri="{FF2B5EF4-FFF2-40B4-BE49-F238E27FC236}">
                <a16:creationId xmlns:a16="http://schemas.microsoft.com/office/drawing/2014/main" id="{6C39A935-BADB-4502-AE5B-D92D7CFC4A57}"/>
              </a:ext>
            </a:extLst>
          </p:cNvPr>
          <p:cNvSpPr/>
          <p:nvPr/>
        </p:nvSpPr>
        <p:spPr>
          <a:xfrm>
            <a:off x="0" y="-2719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Motorised vehicles by hour: Cambridge – quarterly analysis</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275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Cambridge: Active Travel</a:t>
            </a:r>
          </a:p>
        </p:txBody>
      </p:sp>
      <p:sp>
        <p:nvSpPr>
          <p:cNvPr id="3" name="Slide Number Placeholder 2">
            <a:extLst>
              <a:ext uri="{FF2B5EF4-FFF2-40B4-BE49-F238E27FC236}">
                <a16:creationId xmlns:a16="http://schemas.microsoft.com/office/drawing/2014/main" id="{ADB19B05-3638-4517-97B0-EC101AAD1C63}"/>
              </a:ext>
            </a:extLst>
          </p:cNvPr>
          <p:cNvSpPr>
            <a:spLocks noGrp="1"/>
          </p:cNvSpPr>
          <p:nvPr>
            <p:ph type="sldNum" sz="quarter" idx="12"/>
          </p:nvPr>
        </p:nvSpPr>
        <p:spPr/>
        <p:txBody>
          <a:bodyPr/>
          <a:lstStyle/>
          <a:p>
            <a:fld id="{AE56028F-813B-4E02-837E-17CD63D81F9F}" type="slidenum">
              <a:rPr lang="en-GB" smtClean="0"/>
              <a:t>24</a:t>
            </a:fld>
            <a:endParaRPr lang="en-GB"/>
          </a:p>
        </p:txBody>
      </p:sp>
    </p:spTree>
    <p:extLst>
      <p:ext uri="{BB962C8B-B14F-4D97-AF65-F5344CB8AC3E}">
        <p14:creationId xmlns:p14="http://schemas.microsoft.com/office/powerpoint/2010/main" val="1667920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11A310-453C-4E7D-BA9B-7A33ECB713F9}"/>
              </a:ext>
            </a:extLst>
          </p:cNvPr>
          <p:cNvPicPr>
            <a:picLocks noChangeAspect="1"/>
          </p:cNvPicPr>
          <p:nvPr/>
        </p:nvPicPr>
        <p:blipFill>
          <a:blip r:embed="rId3"/>
          <a:stretch>
            <a:fillRect/>
          </a:stretch>
        </p:blipFill>
        <p:spPr>
          <a:xfrm>
            <a:off x="1357120" y="983582"/>
            <a:ext cx="9106031" cy="4564856"/>
          </a:xfrm>
          <a:prstGeom prst="rect">
            <a:avLst/>
          </a:prstGeom>
        </p:spPr>
      </p:pic>
      <p:sp>
        <p:nvSpPr>
          <p:cNvPr id="5" name="Rectangle 4"/>
          <p:cNvSpPr/>
          <p:nvPr/>
        </p:nvSpPr>
        <p:spPr>
          <a:xfrm>
            <a:off x="279997" y="5433910"/>
            <a:ext cx="11763286" cy="1277273"/>
          </a:xfrm>
          <a:prstGeom prst="rect">
            <a:avLst/>
          </a:prstGeom>
        </p:spPr>
        <p:txBody>
          <a:bodyPr wrap="square">
            <a:spAutoFit/>
          </a:bodyPr>
          <a:lstStyle/>
          <a:p>
            <a:pPr marL="171450" indent="-171450">
              <a:buFont typeface="Arial" panose="020B0604020202020204" pitchFamily="34" charset="0"/>
              <a:buChar char="•"/>
            </a:pPr>
            <a:endParaRPr lang="en-GB" sz="1000" b="1"/>
          </a:p>
          <a:p>
            <a:pPr marL="171450" indent="-171450">
              <a:buFont typeface="Arial" panose="020B0604020202020204" pitchFamily="34" charset="0"/>
              <a:buChar char="•"/>
            </a:pPr>
            <a:endParaRPr kumimoji="0" lang="en-GB" sz="1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4A65EC61-1E38-49D8-A1E9-BBBCDA4A032A}"/>
              </a:ext>
            </a:extLst>
          </p:cNvPr>
          <p:cNvSpPr txBox="1">
            <a:spLocks/>
          </p:cNvSpPr>
          <p:nvPr/>
        </p:nvSpPr>
        <p:spPr>
          <a:xfrm>
            <a:off x="3041151" y="639959"/>
            <a:ext cx="5342873"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Cambridge</a:t>
            </a:r>
          </a:p>
        </p:txBody>
      </p:sp>
      <p:sp>
        <p:nvSpPr>
          <p:cNvPr id="17" name="Rectangle 16">
            <a:extLst>
              <a:ext uri="{FF2B5EF4-FFF2-40B4-BE49-F238E27FC236}">
                <a16:creationId xmlns:a16="http://schemas.microsoft.com/office/drawing/2014/main" id="{5CAB4BF3-45B1-4C84-BDF8-C09607568FCC}"/>
              </a:ext>
            </a:extLst>
          </p:cNvPr>
          <p:cNvSpPr/>
          <p:nvPr/>
        </p:nvSpPr>
        <p:spPr>
          <a:xfrm>
            <a:off x="-7047"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Cyclists: Cambridge Daily Flow</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A625617-97C6-4057-9230-49D14AE66881}"/>
              </a:ext>
            </a:extLst>
          </p:cNvPr>
          <p:cNvSpPr>
            <a:spLocks noGrp="1"/>
          </p:cNvSpPr>
          <p:nvPr>
            <p:ph type="sldNum" sz="quarter" idx="12"/>
          </p:nvPr>
        </p:nvSpPr>
        <p:spPr>
          <a:xfrm>
            <a:off x="9441753" y="6504907"/>
            <a:ext cx="2743200" cy="365125"/>
          </a:xfrm>
        </p:spPr>
        <p:txBody>
          <a:bodyPr/>
          <a:lstStyle/>
          <a:p>
            <a:fld id="{AE56028F-813B-4E02-837E-17CD63D81F9F}" type="slidenum">
              <a:rPr lang="en-GB" smtClean="0"/>
              <a:t>25</a:t>
            </a:fld>
            <a:endParaRPr lang="en-GB"/>
          </a:p>
        </p:txBody>
      </p:sp>
      <p:graphicFrame>
        <p:nvGraphicFramePr>
          <p:cNvPr id="4" name="Table 3">
            <a:extLst>
              <a:ext uri="{FF2B5EF4-FFF2-40B4-BE49-F238E27FC236}">
                <a16:creationId xmlns:a16="http://schemas.microsoft.com/office/drawing/2014/main" id="{791B2FEB-8321-4077-8A1B-9C0FE4D207E0}"/>
              </a:ext>
            </a:extLst>
          </p:cNvPr>
          <p:cNvGraphicFramePr>
            <a:graphicFrameLocks noGrp="1"/>
          </p:cNvGraphicFramePr>
          <p:nvPr>
            <p:extLst>
              <p:ext uri="{D42A27DB-BD31-4B8C-83A1-F6EECF244321}">
                <p14:modId xmlns:p14="http://schemas.microsoft.com/office/powerpoint/2010/main" val="2266557399"/>
              </p:ext>
            </p:extLst>
          </p:nvPr>
        </p:nvGraphicFramePr>
        <p:xfrm>
          <a:off x="763802" y="5688281"/>
          <a:ext cx="10515599" cy="990324"/>
        </p:xfrm>
        <a:graphic>
          <a:graphicData uri="http://schemas.openxmlformats.org/drawingml/2006/table">
            <a:tbl>
              <a:tblPr/>
              <a:tblGrid>
                <a:gridCol w="1301282">
                  <a:extLst>
                    <a:ext uri="{9D8B030D-6E8A-4147-A177-3AD203B41FA5}">
                      <a16:colId xmlns:a16="http://schemas.microsoft.com/office/drawing/2014/main" val="2531523071"/>
                    </a:ext>
                  </a:extLst>
                </a:gridCol>
                <a:gridCol w="1239317">
                  <a:extLst>
                    <a:ext uri="{9D8B030D-6E8A-4147-A177-3AD203B41FA5}">
                      <a16:colId xmlns:a16="http://schemas.microsoft.com/office/drawing/2014/main" val="4252722175"/>
                    </a:ext>
                  </a:extLst>
                </a:gridCol>
                <a:gridCol w="979060">
                  <a:extLst>
                    <a:ext uri="{9D8B030D-6E8A-4147-A177-3AD203B41FA5}">
                      <a16:colId xmlns:a16="http://schemas.microsoft.com/office/drawing/2014/main" val="41821317"/>
                    </a:ext>
                  </a:extLst>
                </a:gridCol>
                <a:gridCol w="1515064">
                  <a:extLst>
                    <a:ext uri="{9D8B030D-6E8A-4147-A177-3AD203B41FA5}">
                      <a16:colId xmlns:a16="http://schemas.microsoft.com/office/drawing/2014/main" val="193157267"/>
                    </a:ext>
                  </a:extLst>
                </a:gridCol>
                <a:gridCol w="2067919">
                  <a:extLst>
                    <a:ext uri="{9D8B030D-6E8A-4147-A177-3AD203B41FA5}">
                      <a16:colId xmlns:a16="http://schemas.microsoft.com/office/drawing/2014/main" val="2714696397"/>
                    </a:ext>
                  </a:extLst>
                </a:gridCol>
                <a:gridCol w="1122947">
                  <a:extLst>
                    <a:ext uri="{9D8B030D-6E8A-4147-A177-3AD203B41FA5}">
                      <a16:colId xmlns:a16="http://schemas.microsoft.com/office/drawing/2014/main" val="4069737852"/>
                    </a:ext>
                  </a:extLst>
                </a:gridCol>
                <a:gridCol w="1138990">
                  <a:extLst>
                    <a:ext uri="{9D8B030D-6E8A-4147-A177-3AD203B41FA5}">
                      <a16:colId xmlns:a16="http://schemas.microsoft.com/office/drawing/2014/main" val="2232682316"/>
                    </a:ext>
                  </a:extLst>
                </a:gridCol>
                <a:gridCol w="1151020">
                  <a:extLst>
                    <a:ext uri="{9D8B030D-6E8A-4147-A177-3AD203B41FA5}">
                      <a16:colId xmlns:a16="http://schemas.microsoft.com/office/drawing/2014/main" val="3520581178"/>
                    </a:ext>
                  </a:extLst>
                </a:gridCol>
              </a:tblGrid>
              <a:tr h="208256">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month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9902591"/>
                  </a:ext>
                </a:extLst>
              </a:tr>
              <a:tr h="237786">
                <a:tc vMerge="1">
                  <a:txBody>
                    <a:bodyPr/>
                    <a:lstStyle/>
                    <a:p>
                      <a:endParaRPr lang="en-GB"/>
                    </a:p>
                  </a:txBody>
                  <a:tcPr/>
                </a:tc>
                <a:tc gridSpan="3">
                  <a:txBody>
                    <a:bodyPr/>
                    <a:lstStyle/>
                    <a:p>
                      <a:pPr algn="ctr" fontAlgn="b"/>
                      <a:r>
                        <a:rPr lang="en-GB" sz="1200" b="1" u="none" strike="noStrike">
                          <a:effectLst/>
                        </a:rPr>
                        <a:t>June 2019 to June 2022</a:t>
                      </a:r>
                      <a:endParaRPr lang="en-GB" sz="1200" b="1" i="0" u="none" strike="noStrike">
                        <a:solidFill>
                          <a:srgbClr val="000000"/>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June 2020 to June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May 2022 to June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6639481"/>
                  </a:ext>
                </a:extLst>
              </a:tr>
              <a:tr h="303140">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346509"/>
                  </a:ext>
                </a:extLst>
              </a:tr>
              <a:tr h="204608">
                <a:tc>
                  <a:txBody>
                    <a:bodyPr/>
                    <a:lstStyle/>
                    <a:p>
                      <a:pPr algn="l" rtl="0" fontAlgn="ctr"/>
                      <a:r>
                        <a:rPr lang="en-GB" sz="1200" b="1" i="0" u="none" strike="noStrike">
                          <a:solidFill>
                            <a:srgbClr val="000000"/>
                          </a:solidFill>
                          <a:effectLst/>
                          <a:latin typeface="Calibri"/>
                        </a:rPr>
                        <a:t>Cambridge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panose="020F0502020204030204" pitchFamily="34" charset="0"/>
                        </a:rPr>
                        <a:t>No change</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panose="020F050202020403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870513"/>
                  </a:ext>
                </a:extLst>
              </a:tr>
            </a:tbl>
          </a:graphicData>
        </a:graphic>
      </p:graphicFrame>
      <p:sp>
        <p:nvSpPr>
          <p:cNvPr id="8" name="TextBox 7">
            <a:extLst>
              <a:ext uri="{FF2B5EF4-FFF2-40B4-BE49-F238E27FC236}">
                <a16:creationId xmlns:a16="http://schemas.microsoft.com/office/drawing/2014/main" id="{8D3A83BC-8B51-42C8-8635-1F048F9F6FDF}"/>
              </a:ext>
            </a:extLst>
          </p:cNvPr>
          <p:cNvSpPr txBox="1"/>
          <p:nvPr/>
        </p:nvSpPr>
        <p:spPr>
          <a:xfrm>
            <a:off x="2864387" y="2107830"/>
            <a:ext cx="564516" cy="307777"/>
          </a:xfrm>
          <a:prstGeom prst="rect">
            <a:avLst/>
          </a:prstGeom>
          <a:noFill/>
        </p:spPr>
        <p:txBody>
          <a:bodyPr wrap="square" rtlCol="0">
            <a:spAutoFit/>
          </a:bodyPr>
          <a:lstStyle/>
          <a:p>
            <a:r>
              <a:rPr lang="en-GB" sz="1400" b="1">
                <a:solidFill>
                  <a:srgbClr val="56689F"/>
                </a:solidFill>
              </a:rPr>
              <a:t>2020</a:t>
            </a:r>
          </a:p>
        </p:txBody>
      </p:sp>
      <p:sp>
        <p:nvSpPr>
          <p:cNvPr id="10" name="TextBox 9">
            <a:extLst>
              <a:ext uri="{FF2B5EF4-FFF2-40B4-BE49-F238E27FC236}">
                <a16:creationId xmlns:a16="http://schemas.microsoft.com/office/drawing/2014/main" id="{191A9633-522D-416F-B18E-111EF4494B87}"/>
              </a:ext>
            </a:extLst>
          </p:cNvPr>
          <p:cNvSpPr txBox="1"/>
          <p:nvPr/>
        </p:nvSpPr>
        <p:spPr>
          <a:xfrm>
            <a:off x="2758893" y="2998543"/>
            <a:ext cx="564516" cy="307777"/>
          </a:xfrm>
          <a:prstGeom prst="rect">
            <a:avLst/>
          </a:prstGeom>
          <a:noFill/>
        </p:spPr>
        <p:txBody>
          <a:bodyPr wrap="square" rtlCol="0">
            <a:spAutoFit/>
          </a:bodyPr>
          <a:lstStyle/>
          <a:p>
            <a:r>
              <a:rPr lang="en-GB" sz="1400" b="1">
                <a:solidFill>
                  <a:srgbClr val="FF6600"/>
                </a:solidFill>
              </a:rPr>
              <a:t>2022</a:t>
            </a:r>
          </a:p>
        </p:txBody>
      </p:sp>
      <p:sp>
        <p:nvSpPr>
          <p:cNvPr id="11" name="TextBox 10">
            <a:extLst>
              <a:ext uri="{FF2B5EF4-FFF2-40B4-BE49-F238E27FC236}">
                <a16:creationId xmlns:a16="http://schemas.microsoft.com/office/drawing/2014/main" id="{00CE17ED-ABED-4124-97B2-A22D6CD1C6CA}"/>
              </a:ext>
            </a:extLst>
          </p:cNvPr>
          <p:cNvSpPr txBox="1"/>
          <p:nvPr/>
        </p:nvSpPr>
        <p:spPr>
          <a:xfrm>
            <a:off x="2758893" y="3871512"/>
            <a:ext cx="564516" cy="307777"/>
          </a:xfrm>
          <a:prstGeom prst="rect">
            <a:avLst/>
          </a:prstGeom>
          <a:noFill/>
        </p:spPr>
        <p:txBody>
          <a:bodyPr wrap="square" rtlCol="0">
            <a:spAutoFit/>
          </a:bodyPr>
          <a:lstStyle/>
          <a:p>
            <a:r>
              <a:rPr lang="en-GB" sz="1400" b="1">
                <a:solidFill>
                  <a:srgbClr val="6B9E73"/>
                </a:solidFill>
              </a:rPr>
              <a:t>2021</a:t>
            </a:r>
          </a:p>
        </p:txBody>
      </p:sp>
      <p:sp>
        <p:nvSpPr>
          <p:cNvPr id="15" name="TextBox 14">
            <a:extLst>
              <a:ext uri="{FF2B5EF4-FFF2-40B4-BE49-F238E27FC236}">
                <a16:creationId xmlns:a16="http://schemas.microsoft.com/office/drawing/2014/main" id="{9917C25D-4515-4CE0-972D-15D6DFA1099B}"/>
              </a:ext>
            </a:extLst>
          </p:cNvPr>
          <p:cNvSpPr txBox="1"/>
          <p:nvPr/>
        </p:nvSpPr>
        <p:spPr>
          <a:xfrm>
            <a:off x="5524437" y="2058380"/>
            <a:ext cx="564516" cy="307777"/>
          </a:xfrm>
          <a:prstGeom prst="rect">
            <a:avLst/>
          </a:prstGeom>
          <a:noFill/>
        </p:spPr>
        <p:txBody>
          <a:bodyPr wrap="square" rtlCol="0">
            <a:spAutoFit/>
          </a:bodyPr>
          <a:lstStyle/>
          <a:p>
            <a:r>
              <a:rPr lang="en-GB" sz="1400" b="1">
                <a:solidFill>
                  <a:srgbClr val="FFC000"/>
                </a:solidFill>
              </a:rPr>
              <a:t>2019</a:t>
            </a:r>
          </a:p>
        </p:txBody>
      </p:sp>
      <p:graphicFrame>
        <p:nvGraphicFramePr>
          <p:cNvPr id="13" name="Table 12">
            <a:extLst>
              <a:ext uri="{FF2B5EF4-FFF2-40B4-BE49-F238E27FC236}">
                <a16:creationId xmlns:a16="http://schemas.microsoft.com/office/drawing/2014/main" id="{33DD4F5E-F21A-4926-B2CB-91B3AADC61B1}"/>
              </a:ext>
            </a:extLst>
          </p:cNvPr>
          <p:cNvGraphicFramePr>
            <a:graphicFrameLocks noGrp="1"/>
          </p:cNvGraphicFramePr>
          <p:nvPr>
            <p:extLst>
              <p:ext uri="{D42A27DB-BD31-4B8C-83A1-F6EECF244321}">
                <p14:modId xmlns:p14="http://schemas.microsoft.com/office/powerpoint/2010/main" val="1790366371"/>
              </p:ext>
            </p:extLst>
          </p:nvPr>
        </p:nvGraphicFramePr>
        <p:xfrm>
          <a:off x="763802" y="6989173"/>
          <a:ext cx="10515599" cy="1012116"/>
        </p:xfrm>
        <a:graphic>
          <a:graphicData uri="http://schemas.openxmlformats.org/drawingml/2006/table">
            <a:tbl>
              <a:tblPr/>
              <a:tblGrid>
                <a:gridCol w="1301282">
                  <a:extLst>
                    <a:ext uri="{9D8B030D-6E8A-4147-A177-3AD203B41FA5}">
                      <a16:colId xmlns:a16="http://schemas.microsoft.com/office/drawing/2014/main" val="2531523071"/>
                    </a:ext>
                  </a:extLst>
                </a:gridCol>
                <a:gridCol w="1239317">
                  <a:extLst>
                    <a:ext uri="{9D8B030D-6E8A-4147-A177-3AD203B41FA5}">
                      <a16:colId xmlns:a16="http://schemas.microsoft.com/office/drawing/2014/main" val="4252722175"/>
                    </a:ext>
                  </a:extLst>
                </a:gridCol>
                <a:gridCol w="979060">
                  <a:extLst>
                    <a:ext uri="{9D8B030D-6E8A-4147-A177-3AD203B41FA5}">
                      <a16:colId xmlns:a16="http://schemas.microsoft.com/office/drawing/2014/main" val="41821317"/>
                    </a:ext>
                  </a:extLst>
                </a:gridCol>
                <a:gridCol w="1515064">
                  <a:extLst>
                    <a:ext uri="{9D8B030D-6E8A-4147-A177-3AD203B41FA5}">
                      <a16:colId xmlns:a16="http://schemas.microsoft.com/office/drawing/2014/main" val="193157267"/>
                    </a:ext>
                  </a:extLst>
                </a:gridCol>
                <a:gridCol w="2067919">
                  <a:extLst>
                    <a:ext uri="{9D8B030D-6E8A-4147-A177-3AD203B41FA5}">
                      <a16:colId xmlns:a16="http://schemas.microsoft.com/office/drawing/2014/main" val="2714696397"/>
                    </a:ext>
                  </a:extLst>
                </a:gridCol>
                <a:gridCol w="1122947">
                  <a:extLst>
                    <a:ext uri="{9D8B030D-6E8A-4147-A177-3AD203B41FA5}">
                      <a16:colId xmlns:a16="http://schemas.microsoft.com/office/drawing/2014/main" val="4069737852"/>
                    </a:ext>
                  </a:extLst>
                </a:gridCol>
                <a:gridCol w="1138990">
                  <a:extLst>
                    <a:ext uri="{9D8B030D-6E8A-4147-A177-3AD203B41FA5}">
                      <a16:colId xmlns:a16="http://schemas.microsoft.com/office/drawing/2014/main" val="2232682316"/>
                    </a:ext>
                  </a:extLst>
                </a:gridCol>
                <a:gridCol w="1151020">
                  <a:extLst>
                    <a:ext uri="{9D8B030D-6E8A-4147-A177-3AD203B41FA5}">
                      <a16:colId xmlns:a16="http://schemas.microsoft.com/office/drawing/2014/main" val="3520581178"/>
                    </a:ext>
                  </a:extLst>
                </a:gridCol>
              </a:tblGrid>
              <a:tr h="230048">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quarter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9902591"/>
                  </a:ext>
                </a:extLst>
              </a:tr>
              <a:tr h="237786">
                <a:tc vMerge="1">
                  <a:txBody>
                    <a:bodyPr/>
                    <a:lstStyle/>
                    <a:p>
                      <a:endParaRPr lang="en-GB"/>
                    </a:p>
                  </a:txBody>
                  <a:tcPr/>
                </a:tc>
                <a:tc gridSpan="3">
                  <a:txBody>
                    <a:bodyPr/>
                    <a:lstStyle/>
                    <a:p>
                      <a:pPr algn="ctr" fontAlgn="b"/>
                      <a:r>
                        <a:rPr lang="en-GB" sz="1200" b="1" u="none" strike="noStrike">
                          <a:effectLst/>
                        </a:rPr>
                        <a:t>Q2 2019 to Q2 2022</a:t>
                      </a:r>
                      <a:endParaRPr lang="en-GB" sz="1200" b="1" i="0" u="none" strike="noStrike">
                        <a:solidFill>
                          <a:srgbClr val="000000"/>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Q2 2020 to Q2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Q1 2022 to Q2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6639481"/>
                  </a:ext>
                </a:extLst>
              </a:tr>
              <a:tr h="303140">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88346509"/>
                  </a:ext>
                </a:extLst>
              </a:tr>
              <a:tr h="204608">
                <a:tc>
                  <a:txBody>
                    <a:bodyPr/>
                    <a:lstStyle/>
                    <a:p>
                      <a:pPr algn="l" rtl="0" fontAlgn="ctr"/>
                      <a:r>
                        <a:rPr lang="en-GB" sz="1200" b="1" i="0" u="none" strike="noStrike">
                          <a:solidFill>
                            <a:srgbClr val="000000"/>
                          </a:solidFill>
                          <a:effectLst/>
                          <a:latin typeface="Calibri"/>
                        </a:rPr>
                        <a:t>Cambridge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FF0000"/>
                          </a:solidFill>
                          <a:effectLst/>
                          <a:latin typeface="Calibri" panose="020F050202020403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B05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0870513"/>
                  </a:ext>
                </a:extLst>
              </a:tr>
            </a:tbl>
          </a:graphicData>
        </a:graphic>
      </p:graphicFrame>
    </p:spTree>
    <p:extLst>
      <p:ext uri="{BB962C8B-B14F-4D97-AF65-F5344CB8AC3E}">
        <p14:creationId xmlns:p14="http://schemas.microsoft.com/office/powerpoint/2010/main" val="3051507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73EDB-6CF6-44B8-B76B-BFA9513A4873}"/>
              </a:ext>
            </a:extLst>
          </p:cNvPr>
          <p:cNvPicPr>
            <a:picLocks noChangeAspect="1"/>
          </p:cNvPicPr>
          <p:nvPr/>
        </p:nvPicPr>
        <p:blipFill>
          <a:blip r:embed="rId3"/>
          <a:stretch>
            <a:fillRect/>
          </a:stretch>
        </p:blipFill>
        <p:spPr>
          <a:xfrm>
            <a:off x="1064869" y="1075472"/>
            <a:ext cx="9376461" cy="4554107"/>
          </a:xfrm>
          <a:prstGeom prst="rect">
            <a:avLst/>
          </a:prstGeom>
        </p:spPr>
      </p:pic>
      <p:sp>
        <p:nvSpPr>
          <p:cNvPr id="5" name="Rectangle 4"/>
          <p:cNvSpPr/>
          <p:nvPr/>
        </p:nvSpPr>
        <p:spPr>
          <a:xfrm>
            <a:off x="279997" y="5433910"/>
            <a:ext cx="11763286" cy="1277273"/>
          </a:xfrm>
          <a:prstGeom prst="rect">
            <a:avLst/>
          </a:prstGeom>
        </p:spPr>
        <p:txBody>
          <a:bodyPr wrap="square">
            <a:spAutoFit/>
          </a:bodyPr>
          <a:lstStyle/>
          <a:p>
            <a:pPr marL="171450" indent="-171450">
              <a:buFont typeface="Arial" panose="020B0604020202020204" pitchFamily="34" charset="0"/>
              <a:buChar char="•"/>
            </a:pPr>
            <a:endParaRPr lang="en-GB" sz="1000" b="1"/>
          </a:p>
          <a:p>
            <a:pPr marL="171450" indent="-171450">
              <a:buFont typeface="Arial" panose="020B0604020202020204" pitchFamily="34" charset="0"/>
              <a:buChar char="•"/>
            </a:pPr>
            <a:endParaRPr kumimoji="0" lang="en-GB" sz="1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08F85D98-24F9-419D-A97B-F5190F71BCE1}"/>
              </a:ext>
            </a:extLst>
          </p:cNvPr>
          <p:cNvSpPr txBox="1">
            <a:spLocks/>
          </p:cNvSpPr>
          <p:nvPr/>
        </p:nvSpPr>
        <p:spPr>
          <a:xfrm>
            <a:off x="3158051" y="647701"/>
            <a:ext cx="5360529"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Cambridge</a:t>
            </a:r>
          </a:p>
        </p:txBody>
      </p:sp>
      <p:sp>
        <p:nvSpPr>
          <p:cNvPr id="18" name="Rectangle 17">
            <a:extLst>
              <a:ext uri="{FF2B5EF4-FFF2-40B4-BE49-F238E27FC236}">
                <a16:creationId xmlns:a16="http://schemas.microsoft.com/office/drawing/2014/main" id="{6BBB7CFC-F463-40A5-957F-4588C10A8CDE}"/>
              </a:ext>
            </a:extLst>
          </p:cNvPr>
          <p:cNvSpPr/>
          <p:nvPr/>
        </p:nvSpPr>
        <p:spPr>
          <a:xfrm>
            <a:off x="6112" y="161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Pedestrians: Cambridge Daily Flow</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D461E08-1922-43B4-834D-DCF0911E7694}"/>
              </a:ext>
            </a:extLst>
          </p:cNvPr>
          <p:cNvSpPr>
            <a:spLocks noGrp="1"/>
          </p:cNvSpPr>
          <p:nvPr>
            <p:ph type="sldNum" sz="quarter" idx="12"/>
          </p:nvPr>
        </p:nvSpPr>
        <p:spPr/>
        <p:txBody>
          <a:bodyPr/>
          <a:lstStyle/>
          <a:p>
            <a:fld id="{AE56028F-813B-4E02-837E-17CD63D81F9F}" type="slidenum">
              <a:rPr lang="en-GB" smtClean="0"/>
              <a:t>26</a:t>
            </a:fld>
            <a:endParaRPr lang="en-GB"/>
          </a:p>
        </p:txBody>
      </p:sp>
      <p:sp>
        <p:nvSpPr>
          <p:cNvPr id="8" name="TextBox 7">
            <a:extLst>
              <a:ext uri="{FF2B5EF4-FFF2-40B4-BE49-F238E27FC236}">
                <a16:creationId xmlns:a16="http://schemas.microsoft.com/office/drawing/2014/main" id="{4B955A5F-D81C-453E-BA2D-84808720E9F2}"/>
              </a:ext>
            </a:extLst>
          </p:cNvPr>
          <p:cNvSpPr txBox="1"/>
          <p:nvPr/>
        </p:nvSpPr>
        <p:spPr>
          <a:xfrm>
            <a:off x="2827648" y="1660926"/>
            <a:ext cx="660806" cy="307777"/>
          </a:xfrm>
          <a:prstGeom prst="rect">
            <a:avLst/>
          </a:prstGeom>
          <a:noFill/>
        </p:spPr>
        <p:txBody>
          <a:bodyPr wrap="square" rtlCol="0">
            <a:spAutoFit/>
          </a:bodyPr>
          <a:lstStyle/>
          <a:p>
            <a:r>
              <a:rPr lang="en-GB" sz="1400" b="1">
                <a:solidFill>
                  <a:srgbClr val="56689F"/>
                </a:solidFill>
              </a:rPr>
              <a:t>2020</a:t>
            </a:r>
          </a:p>
        </p:txBody>
      </p:sp>
      <p:sp>
        <p:nvSpPr>
          <p:cNvPr id="10" name="TextBox 9">
            <a:extLst>
              <a:ext uri="{FF2B5EF4-FFF2-40B4-BE49-F238E27FC236}">
                <a16:creationId xmlns:a16="http://schemas.microsoft.com/office/drawing/2014/main" id="{860CCDD2-8082-4F37-AD7B-2B08E599C8E6}"/>
              </a:ext>
            </a:extLst>
          </p:cNvPr>
          <p:cNvSpPr txBox="1"/>
          <p:nvPr/>
        </p:nvSpPr>
        <p:spPr>
          <a:xfrm>
            <a:off x="2593535" y="3332871"/>
            <a:ext cx="564516" cy="307777"/>
          </a:xfrm>
          <a:prstGeom prst="rect">
            <a:avLst/>
          </a:prstGeom>
          <a:noFill/>
        </p:spPr>
        <p:txBody>
          <a:bodyPr wrap="square" rtlCol="0">
            <a:spAutoFit/>
          </a:bodyPr>
          <a:lstStyle/>
          <a:p>
            <a:r>
              <a:rPr lang="en-GB" sz="1400" b="1">
                <a:solidFill>
                  <a:srgbClr val="FF6600"/>
                </a:solidFill>
              </a:rPr>
              <a:t>2022</a:t>
            </a:r>
          </a:p>
        </p:txBody>
      </p:sp>
      <p:sp>
        <p:nvSpPr>
          <p:cNvPr id="11" name="TextBox 10">
            <a:extLst>
              <a:ext uri="{FF2B5EF4-FFF2-40B4-BE49-F238E27FC236}">
                <a16:creationId xmlns:a16="http://schemas.microsoft.com/office/drawing/2014/main" id="{D1392A4C-4DE0-4E5D-8A1E-8A784223D181}"/>
              </a:ext>
            </a:extLst>
          </p:cNvPr>
          <p:cNvSpPr txBox="1"/>
          <p:nvPr/>
        </p:nvSpPr>
        <p:spPr>
          <a:xfrm>
            <a:off x="2166710" y="4022171"/>
            <a:ext cx="564516" cy="307777"/>
          </a:xfrm>
          <a:prstGeom prst="rect">
            <a:avLst/>
          </a:prstGeom>
          <a:noFill/>
        </p:spPr>
        <p:txBody>
          <a:bodyPr wrap="square" rtlCol="0">
            <a:spAutoFit/>
          </a:bodyPr>
          <a:lstStyle/>
          <a:p>
            <a:r>
              <a:rPr lang="en-GB" sz="1400" b="1">
                <a:solidFill>
                  <a:srgbClr val="6B9E73"/>
                </a:solidFill>
              </a:rPr>
              <a:t>2021</a:t>
            </a:r>
          </a:p>
        </p:txBody>
      </p:sp>
      <p:graphicFrame>
        <p:nvGraphicFramePr>
          <p:cNvPr id="12" name="Table 11">
            <a:extLst>
              <a:ext uri="{FF2B5EF4-FFF2-40B4-BE49-F238E27FC236}">
                <a16:creationId xmlns:a16="http://schemas.microsoft.com/office/drawing/2014/main" id="{21784D75-5889-4316-83DB-F8FE90799978}"/>
              </a:ext>
            </a:extLst>
          </p:cNvPr>
          <p:cNvGraphicFramePr>
            <a:graphicFrameLocks noGrp="1"/>
          </p:cNvGraphicFramePr>
          <p:nvPr>
            <p:extLst>
              <p:ext uri="{D42A27DB-BD31-4B8C-83A1-F6EECF244321}">
                <p14:modId xmlns:p14="http://schemas.microsoft.com/office/powerpoint/2010/main" val="107488280"/>
              </p:ext>
            </p:extLst>
          </p:nvPr>
        </p:nvGraphicFramePr>
        <p:xfrm>
          <a:off x="763802" y="5666489"/>
          <a:ext cx="10515599" cy="1012116"/>
        </p:xfrm>
        <a:graphic>
          <a:graphicData uri="http://schemas.openxmlformats.org/drawingml/2006/table">
            <a:tbl>
              <a:tblPr/>
              <a:tblGrid>
                <a:gridCol w="1301282">
                  <a:extLst>
                    <a:ext uri="{9D8B030D-6E8A-4147-A177-3AD203B41FA5}">
                      <a16:colId xmlns:a16="http://schemas.microsoft.com/office/drawing/2014/main" val="2531523071"/>
                    </a:ext>
                  </a:extLst>
                </a:gridCol>
                <a:gridCol w="1239317">
                  <a:extLst>
                    <a:ext uri="{9D8B030D-6E8A-4147-A177-3AD203B41FA5}">
                      <a16:colId xmlns:a16="http://schemas.microsoft.com/office/drawing/2014/main" val="4252722175"/>
                    </a:ext>
                  </a:extLst>
                </a:gridCol>
                <a:gridCol w="979060">
                  <a:extLst>
                    <a:ext uri="{9D8B030D-6E8A-4147-A177-3AD203B41FA5}">
                      <a16:colId xmlns:a16="http://schemas.microsoft.com/office/drawing/2014/main" val="41821317"/>
                    </a:ext>
                  </a:extLst>
                </a:gridCol>
                <a:gridCol w="1515064">
                  <a:extLst>
                    <a:ext uri="{9D8B030D-6E8A-4147-A177-3AD203B41FA5}">
                      <a16:colId xmlns:a16="http://schemas.microsoft.com/office/drawing/2014/main" val="193157267"/>
                    </a:ext>
                  </a:extLst>
                </a:gridCol>
                <a:gridCol w="2067919">
                  <a:extLst>
                    <a:ext uri="{9D8B030D-6E8A-4147-A177-3AD203B41FA5}">
                      <a16:colId xmlns:a16="http://schemas.microsoft.com/office/drawing/2014/main" val="2714696397"/>
                    </a:ext>
                  </a:extLst>
                </a:gridCol>
                <a:gridCol w="1122947">
                  <a:extLst>
                    <a:ext uri="{9D8B030D-6E8A-4147-A177-3AD203B41FA5}">
                      <a16:colId xmlns:a16="http://schemas.microsoft.com/office/drawing/2014/main" val="4069737852"/>
                    </a:ext>
                  </a:extLst>
                </a:gridCol>
                <a:gridCol w="1138990">
                  <a:extLst>
                    <a:ext uri="{9D8B030D-6E8A-4147-A177-3AD203B41FA5}">
                      <a16:colId xmlns:a16="http://schemas.microsoft.com/office/drawing/2014/main" val="2232682316"/>
                    </a:ext>
                  </a:extLst>
                </a:gridCol>
                <a:gridCol w="1151020">
                  <a:extLst>
                    <a:ext uri="{9D8B030D-6E8A-4147-A177-3AD203B41FA5}">
                      <a16:colId xmlns:a16="http://schemas.microsoft.com/office/drawing/2014/main" val="3520581178"/>
                    </a:ext>
                  </a:extLst>
                </a:gridCol>
              </a:tblGrid>
              <a:tr h="230048">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month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9902591"/>
                  </a:ext>
                </a:extLst>
              </a:tr>
              <a:tr h="237786">
                <a:tc vMerge="1">
                  <a:txBody>
                    <a:bodyPr/>
                    <a:lstStyle/>
                    <a:p>
                      <a:endParaRPr lang="en-GB"/>
                    </a:p>
                  </a:txBody>
                  <a:tcPr/>
                </a:tc>
                <a:tc gridSpan="3">
                  <a:txBody>
                    <a:bodyPr/>
                    <a:lstStyle/>
                    <a:p>
                      <a:pPr algn="ctr" fontAlgn="b"/>
                      <a:r>
                        <a:rPr lang="en-GB" sz="1200" b="1" u="none" strike="noStrike">
                          <a:effectLst/>
                        </a:rPr>
                        <a:t>June 2019 to June 2022</a:t>
                      </a:r>
                      <a:endParaRPr lang="en-GB" sz="1200" b="1" i="0" u="none" strike="noStrike">
                        <a:solidFill>
                          <a:srgbClr val="000000"/>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June 2020 to June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May 2022 to June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6639481"/>
                  </a:ext>
                </a:extLst>
              </a:tr>
              <a:tr h="303140">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346509"/>
                  </a:ext>
                </a:extLst>
              </a:tr>
              <a:tr h="204608">
                <a:tc>
                  <a:txBody>
                    <a:bodyPr/>
                    <a:lstStyle/>
                    <a:p>
                      <a:pPr algn="l" rtl="0" fontAlgn="ctr"/>
                      <a:r>
                        <a:rPr lang="en-GB" sz="1200" b="1" i="0" u="none" strike="noStrike">
                          <a:solidFill>
                            <a:srgbClr val="000000"/>
                          </a:solidFill>
                          <a:effectLst/>
                          <a:latin typeface="Calibri"/>
                        </a:rPr>
                        <a:t>Cambridge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870513"/>
                  </a:ext>
                </a:extLst>
              </a:tr>
            </a:tbl>
          </a:graphicData>
        </a:graphic>
      </p:graphicFrame>
      <p:graphicFrame>
        <p:nvGraphicFramePr>
          <p:cNvPr id="14" name="Table 13">
            <a:extLst>
              <a:ext uri="{FF2B5EF4-FFF2-40B4-BE49-F238E27FC236}">
                <a16:creationId xmlns:a16="http://schemas.microsoft.com/office/drawing/2014/main" id="{AD7F93EF-7417-4A79-9E70-B79A66326B36}"/>
              </a:ext>
            </a:extLst>
          </p:cNvPr>
          <p:cNvGraphicFramePr>
            <a:graphicFrameLocks noGrp="1"/>
          </p:cNvGraphicFramePr>
          <p:nvPr>
            <p:extLst>
              <p:ext uri="{D42A27DB-BD31-4B8C-83A1-F6EECF244321}">
                <p14:modId xmlns:p14="http://schemas.microsoft.com/office/powerpoint/2010/main" val="572529378"/>
              </p:ext>
            </p:extLst>
          </p:nvPr>
        </p:nvGraphicFramePr>
        <p:xfrm>
          <a:off x="763801" y="6993747"/>
          <a:ext cx="10515599" cy="1012116"/>
        </p:xfrm>
        <a:graphic>
          <a:graphicData uri="http://schemas.openxmlformats.org/drawingml/2006/table">
            <a:tbl>
              <a:tblPr/>
              <a:tblGrid>
                <a:gridCol w="1301282">
                  <a:extLst>
                    <a:ext uri="{9D8B030D-6E8A-4147-A177-3AD203B41FA5}">
                      <a16:colId xmlns:a16="http://schemas.microsoft.com/office/drawing/2014/main" val="2531523071"/>
                    </a:ext>
                  </a:extLst>
                </a:gridCol>
                <a:gridCol w="1239317">
                  <a:extLst>
                    <a:ext uri="{9D8B030D-6E8A-4147-A177-3AD203B41FA5}">
                      <a16:colId xmlns:a16="http://schemas.microsoft.com/office/drawing/2014/main" val="4252722175"/>
                    </a:ext>
                  </a:extLst>
                </a:gridCol>
                <a:gridCol w="979060">
                  <a:extLst>
                    <a:ext uri="{9D8B030D-6E8A-4147-A177-3AD203B41FA5}">
                      <a16:colId xmlns:a16="http://schemas.microsoft.com/office/drawing/2014/main" val="41821317"/>
                    </a:ext>
                  </a:extLst>
                </a:gridCol>
                <a:gridCol w="1515064">
                  <a:extLst>
                    <a:ext uri="{9D8B030D-6E8A-4147-A177-3AD203B41FA5}">
                      <a16:colId xmlns:a16="http://schemas.microsoft.com/office/drawing/2014/main" val="193157267"/>
                    </a:ext>
                  </a:extLst>
                </a:gridCol>
                <a:gridCol w="2067919">
                  <a:extLst>
                    <a:ext uri="{9D8B030D-6E8A-4147-A177-3AD203B41FA5}">
                      <a16:colId xmlns:a16="http://schemas.microsoft.com/office/drawing/2014/main" val="2714696397"/>
                    </a:ext>
                  </a:extLst>
                </a:gridCol>
                <a:gridCol w="1122947">
                  <a:extLst>
                    <a:ext uri="{9D8B030D-6E8A-4147-A177-3AD203B41FA5}">
                      <a16:colId xmlns:a16="http://schemas.microsoft.com/office/drawing/2014/main" val="4069737852"/>
                    </a:ext>
                  </a:extLst>
                </a:gridCol>
                <a:gridCol w="1138990">
                  <a:extLst>
                    <a:ext uri="{9D8B030D-6E8A-4147-A177-3AD203B41FA5}">
                      <a16:colId xmlns:a16="http://schemas.microsoft.com/office/drawing/2014/main" val="2232682316"/>
                    </a:ext>
                  </a:extLst>
                </a:gridCol>
                <a:gridCol w="1151020">
                  <a:extLst>
                    <a:ext uri="{9D8B030D-6E8A-4147-A177-3AD203B41FA5}">
                      <a16:colId xmlns:a16="http://schemas.microsoft.com/office/drawing/2014/main" val="3520581178"/>
                    </a:ext>
                  </a:extLst>
                </a:gridCol>
              </a:tblGrid>
              <a:tr h="230048">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dirty="0">
                          <a:solidFill>
                            <a:srgbClr val="0070C0"/>
                          </a:solidFill>
                          <a:effectLst/>
                          <a:latin typeface="Calibri"/>
                        </a:rPr>
                        <a:t>Previous quarter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9902591"/>
                  </a:ext>
                </a:extLst>
              </a:tr>
              <a:tr h="237786">
                <a:tc vMerge="1">
                  <a:txBody>
                    <a:bodyPr/>
                    <a:lstStyle/>
                    <a:p>
                      <a:endParaRPr lang="en-GB"/>
                    </a:p>
                  </a:txBody>
                  <a:tcPr/>
                </a:tc>
                <a:tc gridSpan="3">
                  <a:txBody>
                    <a:bodyPr/>
                    <a:lstStyle/>
                    <a:p>
                      <a:pPr algn="ctr" fontAlgn="b"/>
                      <a:r>
                        <a:rPr lang="en-GB" sz="1200" b="1" u="none" strike="noStrike">
                          <a:effectLst/>
                        </a:rPr>
                        <a:t>Q2 2019 to Q2 2022</a:t>
                      </a:r>
                      <a:endParaRPr lang="en-GB" sz="1200" b="1" i="0" u="none" strike="noStrike">
                        <a:solidFill>
                          <a:srgbClr val="000000"/>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Q2 2020 to Q2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Q1 2022 to Q2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6639481"/>
                  </a:ext>
                </a:extLst>
              </a:tr>
              <a:tr h="303140">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88346509"/>
                  </a:ext>
                </a:extLst>
              </a:tr>
              <a:tr h="204608">
                <a:tc>
                  <a:txBody>
                    <a:bodyPr/>
                    <a:lstStyle/>
                    <a:p>
                      <a:pPr algn="l" rtl="0" fontAlgn="ctr"/>
                      <a:r>
                        <a:rPr lang="en-GB" sz="1200" b="1" i="0" u="none" strike="noStrike">
                          <a:solidFill>
                            <a:srgbClr val="000000"/>
                          </a:solidFill>
                          <a:effectLst/>
                          <a:latin typeface="Calibri"/>
                        </a:rPr>
                        <a:t>Cambridge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B05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0870513"/>
                  </a:ext>
                </a:extLst>
              </a:tr>
            </a:tbl>
          </a:graphicData>
        </a:graphic>
      </p:graphicFrame>
      <p:sp>
        <p:nvSpPr>
          <p:cNvPr id="19" name="TextBox 18">
            <a:extLst>
              <a:ext uri="{FF2B5EF4-FFF2-40B4-BE49-F238E27FC236}">
                <a16:creationId xmlns:a16="http://schemas.microsoft.com/office/drawing/2014/main" id="{8E23D841-D054-4F84-8ABF-00482141A8FB}"/>
              </a:ext>
            </a:extLst>
          </p:cNvPr>
          <p:cNvSpPr txBox="1"/>
          <p:nvPr/>
        </p:nvSpPr>
        <p:spPr>
          <a:xfrm>
            <a:off x="5470841" y="1992005"/>
            <a:ext cx="564516" cy="307777"/>
          </a:xfrm>
          <a:prstGeom prst="rect">
            <a:avLst/>
          </a:prstGeom>
          <a:noFill/>
        </p:spPr>
        <p:txBody>
          <a:bodyPr wrap="square" rtlCol="0">
            <a:spAutoFit/>
          </a:bodyPr>
          <a:lstStyle/>
          <a:p>
            <a:r>
              <a:rPr lang="en-GB" sz="1400" b="1">
                <a:solidFill>
                  <a:srgbClr val="FFC000"/>
                </a:solidFill>
              </a:rPr>
              <a:t>2019</a:t>
            </a:r>
          </a:p>
        </p:txBody>
      </p:sp>
    </p:spTree>
    <p:extLst>
      <p:ext uri="{BB962C8B-B14F-4D97-AF65-F5344CB8AC3E}">
        <p14:creationId xmlns:p14="http://schemas.microsoft.com/office/powerpoint/2010/main" val="107547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C4D5F0-2F68-4AE8-AD5B-2421583F8CDE}"/>
              </a:ext>
            </a:extLst>
          </p:cNvPr>
          <p:cNvPicPr>
            <a:picLocks noChangeAspect="1"/>
          </p:cNvPicPr>
          <p:nvPr/>
        </p:nvPicPr>
        <p:blipFill>
          <a:blip r:embed="rId3"/>
          <a:stretch>
            <a:fillRect/>
          </a:stretch>
        </p:blipFill>
        <p:spPr>
          <a:xfrm>
            <a:off x="757557" y="672103"/>
            <a:ext cx="10020300" cy="4510776"/>
          </a:xfrm>
          <a:prstGeom prst="rect">
            <a:avLst/>
          </a:prstGeom>
        </p:spPr>
      </p:pic>
      <p:sp>
        <p:nvSpPr>
          <p:cNvPr id="12" name="Rectangle 11">
            <a:extLst>
              <a:ext uri="{FF2B5EF4-FFF2-40B4-BE49-F238E27FC236}">
                <a16:creationId xmlns:a16="http://schemas.microsoft.com/office/drawing/2014/main" id="{07DB7A29-B6F9-4B0A-8C09-5D646E0594C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Retail</a:t>
            </a:r>
            <a:r>
              <a:rPr kumimoji="0" lang="en-GB" sz="2800" b="1" i="0" u="none" strike="noStrike" kern="1200" cap="none" spc="0" normalizeH="0" baseline="0" noProof="0">
                <a:ln>
                  <a:noFill/>
                </a:ln>
                <a:effectLst/>
                <a:uLnTx/>
                <a:uFillTx/>
                <a:latin typeface="Calibri" panose="020F0502020204030204"/>
                <a:ea typeface="+mn-ea"/>
                <a:cs typeface="+mn-cs"/>
              </a:rPr>
              <a:t> foot</a:t>
            </a:r>
            <a:r>
              <a:rPr lang="en-GB" sz="2800" b="1">
                <a:latin typeface="Calibri" panose="020F0502020204030204"/>
              </a:rPr>
              <a:t>fall: Central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63841B7-B7D1-4A67-88A2-44332DEFD04B}"/>
              </a:ext>
            </a:extLst>
          </p:cNvPr>
          <p:cNvSpPr>
            <a:spLocks noGrp="1"/>
          </p:cNvSpPr>
          <p:nvPr>
            <p:ph type="sldNum" sz="quarter" idx="12"/>
          </p:nvPr>
        </p:nvSpPr>
        <p:spPr>
          <a:xfrm>
            <a:off x="9448800" y="6507908"/>
            <a:ext cx="2743200" cy="365125"/>
          </a:xfrm>
        </p:spPr>
        <p:txBody>
          <a:bodyPr/>
          <a:lstStyle/>
          <a:p>
            <a:fld id="{7BDE9EA5-05C8-4B5B-B253-366C87BB7B5C}" type="slidenum">
              <a:rPr lang="en-GB" smtClean="0"/>
              <a:t>27</a:t>
            </a:fld>
            <a:endParaRPr lang="en-GB"/>
          </a:p>
        </p:txBody>
      </p:sp>
      <p:sp>
        <p:nvSpPr>
          <p:cNvPr id="9" name="TextBox 8">
            <a:extLst>
              <a:ext uri="{FF2B5EF4-FFF2-40B4-BE49-F238E27FC236}">
                <a16:creationId xmlns:a16="http://schemas.microsoft.com/office/drawing/2014/main" id="{8A01C276-E944-4F1F-AB15-814110FD3A2C}"/>
              </a:ext>
            </a:extLst>
          </p:cNvPr>
          <p:cNvSpPr txBox="1"/>
          <p:nvPr/>
        </p:nvSpPr>
        <p:spPr>
          <a:xfrm>
            <a:off x="1793319" y="3609472"/>
            <a:ext cx="1358672" cy="276999"/>
          </a:xfrm>
          <a:prstGeom prst="rect">
            <a:avLst/>
          </a:prstGeom>
          <a:noFill/>
        </p:spPr>
        <p:txBody>
          <a:bodyPr wrap="square" rtlCol="0">
            <a:spAutoFit/>
          </a:bodyPr>
          <a:lstStyle/>
          <a:p>
            <a:pPr algn="ctr"/>
            <a:r>
              <a:rPr lang="en-GB" sz="1200" b="1">
                <a:solidFill>
                  <a:srgbClr val="00B050"/>
                </a:solidFill>
              </a:rPr>
              <a:t>Third lockdown</a:t>
            </a:r>
          </a:p>
        </p:txBody>
      </p:sp>
      <p:sp>
        <p:nvSpPr>
          <p:cNvPr id="10" name="TextBox 9">
            <a:extLst>
              <a:ext uri="{FF2B5EF4-FFF2-40B4-BE49-F238E27FC236}">
                <a16:creationId xmlns:a16="http://schemas.microsoft.com/office/drawing/2014/main" id="{F348E060-E2FD-4B6B-BD63-269011E0F214}"/>
              </a:ext>
            </a:extLst>
          </p:cNvPr>
          <p:cNvSpPr txBox="1"/>
          <p:nvPr/>
        </p:nvSpPr>
        <p:spPr>
          <a:xfrm>
            <a:off x="4055830" y="4306134"/>
            <a:ext cx="1371850" cy="276999"/>
          </a:xfrm>
          <a:prstGeom prst="rect">
            <a:avLst/>
          </a:prstGeom>
          <a:noFill/>
        </p:spPr>
        <p:txBody>
          <a:bodyPr wrap="square" rtlCol="0">
            <a:spAutoFit/>
          </a:bodyPr>
          <a:lstStyle/>
          <a:p>
            <a:pPr algn="ctr"/>
            <a:r>
              <a:rPr lang="en-GB" sz="1200" b="1">
                <a:solidFill>
                  <a:schemeClr val="accent1"/>
                </a:solidFill>
              </a:rPr>
              <a:t>First lockdown</a:t>
            </a:r>
          </a:p>
        </p:txBody>
      </p:sp>
      <p:sp>
        <p:nvSpPr>
          <p:cNvPr id="11" name="TextBox 10">
            <a:extLst>
              <a:ext uri="{FF2B5EF4-FFF2-40B4-BE49-F238E27FC236}">
                <a16:creationId xmlns:a16="http://schemas.microsoft.com/office/drawing/2014/main" id="{0155150F-766B-4C54-AC91-58407F67BFDA}"/>
              </a:ext>
            </a:extLst>
          </p:cNvPr>
          <p:cNvSpPr txBox="1"/>
          <p:nvPr/>
        </p:nvSpPr>
        <p:spPr>
          <a:xfrm>
            <a:off x="9599590" y="3782910"/>
            <a:ext cx="799091" cy="461665"/>
          </a:xfrm>
          <a:prstGeom prst="rect">
            <a:avLst/>
          </a:prstGeom>
          <a:noFill/>
        </p:spPr>
        <p:txBody>
          <a:bodyPr wrap="square" rtlCol="0">
            <a:spAutoFit/>
          </a:bodyPr>
          <a:lstStyle/>
          <a:p>
            <a:pPr algn="ctr"/>
            <a:r>
              <a:rPr lang="en-GB" sz="1200" b="1">
                <a:solidFill>
                  <a:schemeClr val="accent1"/>
                </a:solidFill>
              </a:rPr>
              <a:t>Second lockdown</a:t>
            </a:r>
          </a:p>
        </p:txBody>
      </p:sp>
      <p:sp>
        <p:nvSpPr>
          <p:cNvPr id="13" name="TextBox 12">
            <a:extLst>
              <a:ext uri="{FF2B5EF4-FFF2-40B4-BE49-F238E27FC236}">
                <a16:creationId xmlns:a16="http://schemas.microsoft.com/office/drawing/2014/main" id="{5EC9401A-8B39-46CE-AF8B-65908095FDB8}"/>
              </a:ext>
            </a:extLst>
          </p:cNvPr>
          <p:cNvSpPr txBox="1"/>
          <p:nvPr/>
        </p:nvSpPr>
        <p:spPr>
          <a:xfrm>
            <a:off x="4565875" y="2733564"/>
            <a:ext cx="1358672" cy="369332"/>
          </a:xfrm>
          <a:prstGeom prst="rect">
            <a:avLst/>
          </a:prstGeom>
          <a:noFill/>
        </p:spPr>
        <p:txBody>
          <a:bodyPr wrap="square" rtlCol="0">
            <a:spAutoFit/>
          </a:bodyPr>
          <a:lstStyle/>
          <a:p>
            <a:pPr algn="ctr"/>
            <a:r>
              <a:rPr lang="en-GB" b="1">
                <a:solidFill>
                  <a:srgbClr val="00B050"/>
                </a:solidFill>
              </a:rPr>
              <a:t>2021</a:t>
            </a:r>
          </a:p>
        </p:txBody>
      </p:sp>
      <p:sp>
        <p:nvSpPr>
          <p:cNvPr id="14" name="TextBox 13">
            <a:extLst>
              <a:ext uri="{FF2B5EF4-FFF2-40B4-BE49-F238E27FC236}">
                <a16:creationId xmlns:a16="http://schemas.microsoft.com/office/drawing/2014/main" id="{ED092CAE-0FFB-4037-ABE9-265F491DF2BC}"/>
              </a:ext>
            </a:extLst>
          </p:cNvPr>
          <p:cNvSpPr txBox="1"/>
          <p:nvPr/>
        </p:nvSpPr>
        <p:spPr>
          <a:xfrm>
            <a:off x="5809241" y="3521210"/>
            <a:ext cx="1358672" cy="369332"/>
          </a:xfrm>
          <a:prstGeom prst="rect">
            <a:avLst/>
          </a:prstGeom>
          <a:noFill/>
        </p:spPr>
        <p:txBody>
          <a:bodyPr wrap="square" rtlCol="0">
            <a:spAutoFit/>
          </a:bodyPr>
          <a:lstStyle/>
          <a:p>
            <a:pPr algn="ctr"/>
            <a:r>
              <a:rPr lang="en-GB" b="1">
                <a:solidFill>
                  <a:srgbClr val="0070C0"/>
                </a:solidFill>
              </a:rPr>
              <a:t>2020</a:t>
            </a:r>
          </a:p>
        </p:txBody>
      </p:sp>
      <p:sp>
        <p:nvSpPr>
          <p:cNvPr id="15" name="TextBox 14">
            <a:extLst>
              <a:ext uri="{FF2B5EF4-FFF2-40B4-BE49-F238E27FC236}">
                <a16:creationId xmlns:a16="http://schemas.microsoft.com/office/drawing/2014/main" id="{7F183EFE-E238-482F-9622-5C885C15DD56}"/>
              </a:ext>
            </a:extLst>
          </p:cNvPr>
          <p:cNvSpPr txBox="1"/>
          <p:nvPr/>
        </p:nvSpPr>
        <p:spPr>
          <a:xfrm>
            <a:off x="6931264" y="1490455"/>
            <a:ext cx="1358672" cy="369332"/>
          </a:xfrm>
          <a:prstGeom prst="rect">
            <a:avLst/>
          </a:prstGeom>
          <a:noFill/>
        </p:spPr>
        <p:txBody>
          <a:bodyPr wrap="square" rtlCol="0">
            <a:spAutoFit/>
          </a:bodyPr>
          <a:lstStyle/>
          <a:p>
            <a:pPr algn="ctr"/>
            <a:r>
              <a:rPr lang="en-GB" b="1">
                <a:solidFill>
                  <a:srgbClr val="FFC000"/>
                </a:solidFill>
              </a:rPr>
              <a:t>2019</a:t>
            </a:r>
          </a:p>
        </p:txBody>
      </p:sp>
      <p:sp>
        <p:nvSpPr>
          <p:cNvPr id="16" name="TextBox 15">
            <a:extLst>
              <a:ext uri="{FF2B5EF4-FFF2-40B4-BE49-F238E27FC236}">
                <a16:creationId xmlns:a16="http://schemas.microsoft.com/office/drawing/2014/main" id="{CE25C3B1-93FF-4B8D-9045-10CEA2036EF4}"/>
              </a:ext>
            </a:extLst>
          </p:cNvPr>
          <p:cNvSpPr txBox="1"/>
          <p:nvPr/>
        </p:nvSpPr>
        <p:spPr>
          <a:xfrm>
            <a:off x="1793319" y="2672050"/>
            <a:ext cx="1358672" cy="369332"/>
          </a:xfrm>
          <a:prstGeom prst="rect">
            <a:avLst/>
          </a:prstGeom>
          <a:noFill/>
        </p:spPr>
        <p:txBody>
          <a:bodyPr wrap="square" rtlCol="0">
            <a:spAutoFit/>
          </a:bodyPr>
          <a:lstStyle/>
          <a:p>
            <a:pPr algn="ctr"/>
            <a:r>
              <a:rPr lang="en-GB" b="1">
                <a:solidFill>
                  <a:schemeClr val="accent2"/>
                </a:solidFill>
              </a:rPr>
              <a:t>2022</a:t>
            </a:r>
          </a:p>
        </p:txBody>
      </p:sp>
      <p:graphicFrame>
        <p:nvGraphicFramePr>
          <p:cNvPr id="17" name="Table 16">
            <a:extLst>
              <a:ext uri="{FF2B5EF4-FFF2-40B4-BE49-F238E27FC236}">
                <a16:creationId xmlns:a16="http://schemas.microsoft.com/office/drawing/2014/main" id="{8003747B-444C-4ED9-A95C-CF413A43BEF1}"/>
              </a:ext>
            </a:extLst>
          </p:cNvPr>
          <p:cNvGraphicFramePr>
            <a:graphicFrameLocks noGrp="1"/>
          </p:cNvGraphicFramePr>
          <p:nvPr>
            <p:extLst>
              <p:ext uri="{D42A27DB-BD31-4B8C-83A1-F6EECF244321}">
                <p14:modId xmlns:p14="http://schemas.microsoft.com/office/powerpoint/2010/main" val="2438674691"/>
              </p:ext>
            </p:extLst>
          </p:nvPr>
        </p:nvGraphicFramePr>
        <p:xfrm>
          <a:off x="863366" y="6993117"/>
          <a:ext cx="10515599" cy="1224047"/>
        </p:xfrm>
        <a:graphic>
          <a:graphicData uri="http://schemas.openxmlformats.org/drawingml/2006/table">
            <a:tbl>
              <a:tblPr/>
              <a:tblGrid>
                <a:gridCol w="1301282">
                  <a:extLst>
                    <a:ext uri="{9D8B030D-6E8A-4147-A177-3AD203B41FA5}">
                      <a16:colId xmlns:a16="http://schemas.microsoft.com/office/drawing/2014/main" val="1201206681"/>
                    </a:ext>
                  </a:extLst>
                </a:gridCol>
                <a:gridCol w="1239317">
                  <a:extLst>
                    <a:ext uri="{9D8B030D-6E8A-4147-A177-3AD203B41FA5}">
                      <a16:colId xmlns:a16="http://schemas.microsoft.com/office/drawing/2014/main" val="3040872822"/>
                    </a:ext>
                  </a:extLst>
                </a:gridCol>
                <a:gridCol w="979060">
                  <a:extLst>
                    <a:ext uri="{9D8B030D-6E8A-4147-A177-3AD203B41FA5}">
                      <a16:colId xmlns:a16="http://schemas.microsoft.com/office/drawing/2014/main" val="135591168"/>
                    </a:ext>
                  </a:extLst>
                </a:gridCol>
                <a:gridCol w="1159021">
                  <a:extLst>
                    <a:ext uri="{9D8B030D-6E8A-4147-A177-3AD203B41FA5}">
                      <a16:colId xmlns:a16="http://schemas.microsoft.com/office/drawing/2014/main" val="1212367381"/>
                    </a:ext>
                  </a:extLst>
                </a:gridCol>
                <a:gridCol w="2088292">
                  <a:extLst>
                    <a:ext uri="{9D8B030D-6E8A-4147-A177-3AD203B41FA5}">
                      <a16:colId xmlns:a16="http://schemas.microsoft.com/office/drawing/2014/main" val="237791955"/>
                    </a:ext>
                  </a:extLst>
                </a:gridCol>
                <a:gridCol w="1279748">
                  <a:extLst>
                    <a:ext uri="{9D8B030D-6E8A-4147-A177-3AD203B41FA5}">
                      <a16:colId xmlns:a16="http://schemas.microsoft.com/office/drawing/2014/main" val="4103948325"/>
                    </a:ext>
                  </a:extLst>
                </a:gridCol>
                <a:gridCol w="1112520">
                  <a:extLst>
                    <a:ext uri="{9D8B030D-6E8A-4147-A177-3AD203B41FA5}">
                      <a16:colId xmlns:a16="http://schemas.microsoft.com/office/drawing/2014/main" val="1787143721"/>
                    </a:ext>
                  </a:extLst>
                </a:gridCol>
                <a:gridCol w="1356359">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dirty="0">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quarter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74819">
                <a:tc vMerge="1">
                  <a:txBody>
                    <a:bodyPr/>
                    <a:lstStyle/>
                    <a:p>
                      <a:endParaRPr lang="en-GB"/>
                    </a:p>
                  </a:txBody>
                  <a:tcPr/>
                </a:tc>
                <a:tc gridSpan="3">
                  <a:txBody>
                    <a:bodyPr/>
                    <a:lstStyle/>
                    <a:p>
                      <a:pPr algn="ctr" fontAlgn="b"/>
                      <a:r>
                        <a:rPr lang="en-GB" sz="1200" b="1" u="none" strike="noStrike">
                          <a:solidFill>
                            <a:schemeClr val="tx1"/>
                          </a:solidFill>
                          <a:effectLst/>
                        </a:rPr>
                        <a:t>Q2 2019 to Q2 2022</a:t>
                      </a:r>
                      <a:endParaRPr lang="en-GB" sz="1200" b="1" i="0" u="none" strike="noStrike">
                        <a:solidFill>
                          <a:schemeClr val="tx1"/>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Q2 2020 to Q2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Q1 2022 to Q2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418324">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Cambridge Retail</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GB" sz="1200" b="1" i="0" u="none" strike="noStrike">
                          <a:solidFill>
                            <a:srgbClr val="FF0000"/>
                          </a:solidFill>
                          <a:effectLst/>
                          <a:latin typeface="Calibri" panose="020F0502020204030204" pitchFamily="34" charset="0"/>
                        </a:rPr>
                        <a:t>-3%</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GB" sz="1200" b="1" i="0" u="none" strike="noStrike">
                          <a:solidFill>
                            <a:srgbClr val="FF0000"/>
                          </a:solidFill>
                          <a:effectLst/>
                          <a:latin typeface="Calibri" panose="020F0502020204030204" pitchFamily="34" charset="0"/>
                        </a:rPr>
                        <a:t>-5%</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GB" sz="1200" b="1" i="0" u="none" strike="noStrike" dirty="0">
                          <a:solidFill>
                            <a:srgbClr val="00B050"/>
                          </a:solidFill>
                          <a:effectLst/>
                          <a:latin typeface="Calibri" panose="020F0502020204030204" pitchFamily="34" charset="0"/>
                        </a:rPr>
                        <a:t>+1%</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793985"/>
                  </a:ext>
                </a:extLst>
              </a:tr>
            </a:tbl>
          </a:graphicData>
        </a:graphic>
      </p:graphicFrame>
      <p:graphicFrame>
        <p:nvGraphicFramePr>
          <p:cNvPr id="18" name="Table 17">
            <a:extLst>
              <a:ext uri="{FF2B5EF4-FFF2-40B4-BE49-F238E27FC236}">
                <a16:creationId xmlns:a16="http://schemas.microsoft.com/office/drawing/2014/main" id="{BF3A1871-8E73-4D94-9F56-16E0F8C42AEF}"/>
              </a:ext>
            </a:extLst>
          </p:cNvPr>
          <p:cNvGraphicFramePr>
            <a:graphicFrameLocks noGrp="1"/>
          </p:cNvGraphicFramePr>
          <p:nvPr>
            <p:extLst>
              <p:ext uri="{D42A27DB-BD31-4B8C-83A1-F6EECF244321}">
                <p14:modId xmlns:p14="http://schemas.microsoft.com/office/powerpoint/2010/main" val="2081572251"/>
              </p:ext>
            </p:extLst>
          </p:nvPr>
        </p:nvGraphicFramePr>
        <p:xfrm>
          <a:off x="827363" y="5171499"/>
          <a:ext cx="10537272" cy="1123952"/>
        </p:xfrm>
        <a:graphic>
          <a:graphicData uri="http://schemas.openxmlformats.org/drawingml/2006/table">
            <a:tbl>
              <a:tblPr/>
              <a:tblGrid>
                <a:gridCol w="1340342">
                  <a:extLst>
                    <a:ext uri="{9D8B030D-6E8A-4147-A177-3AD203B41FA5}">
                      <a16:colId xmlns:a16="http://schemas.microsoft.com/office/drawing/2014/main" val="1201206681"/>
                    </a:ext>
                  </a:extLst>
                </a:gridCol>
                <a:gridCol w="1276517">
                  <a:extLst>
                    <a:ext uri="{9D8B030D-6E8A-4147-A177-3AD203B41FA5}">
                      <a16:colId xmlns:a16="http://schemas.microsoft.com/office/drawing/2014/main" val="3040872822"/>
                    </a:ext>
                  </a:extLst>
                </a:gridCol>
                <a:gridCol w="923994">
                  <a:extLst>
                    <a:ext uri="{9D8B030D-6E8A-4147-A177-3AD203B41FA5}">
                      <a16:colId xmlns:a16="http://schemas.microsoft.com/office/drawing/2014/main" val="135591168"/>
                    </a:ext>
                  </a:extLst>
                </a:gridCol>
                <a:gridCol w="1157681">
                  <a:extLst>
                    <a:ext uri="{9D8B030D-6E8A-4147-A177-3AD203B41FA5}">
                      <a16:colId xmlns:a16="http://schemas.microsoft.com/office/drawing/2014/main" val="1212367381"/>
                    </a:ext>
                  </a:extLst>
                </a:gridCol>
                <a:gridCol w="2080470">
                  <a:extLst>
                    <a:ext uri="{9D8B030D-6E8A-4147-A177-3AD203B41FA5}">
                      <a16:colId xmlns:a16="http://schemas.microsoft.com/office/drawing/2014/main" val="237791955"/>
                    </a:ext>
                  </a:extLst>
                </a:gridCol>
                <a:gridCol w="1275126">
                  <a:extLst>
                    <a:ext uri="{9D8B030D-6E8A-4147-A177-3AD203B41FA5}">
                      <a16:colId xmlns:a16="http://schemas.microsoft.com/office/drawing/2014/main" val="4103948325"/>
                    </a:ext>
                  </a:extLst>
                </a:gridCol>
                <a:gridCol w="1115736">
                  <a:extLst>
                    <a:ext uri="{9D8B030D-6E8A-4147-A177-3AD203B41FA5}">
                      <a16:colId xmlns:a16="http://schemas.microsoft.com/office/drawing/2014/main" val="1787143721"/>
                    </a:ext>
                  </a:extLst>
                </a:gridCol>
                <a:gridCol w="1367406">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dirty="0">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month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73008">
                <a:tc vMerge="1">
                  <a:txBody>
                    <a:bodyPr/>
                    <a:lstStyle/>
                    <a:p>
                      <a:endParaRPr lang="en-GB"/>
                    </a:p>
                  </a:txBody>
                  <a:tcPr/>
                </a:tc>
                <a:tc gridSpan="3">
                  <a:txBody>
                    <a:bodyPr/>
                    <a:lstStyle/>
                    <a:p>
                      <a:pPr lvl="0" algn="ctr">
                        <a:buNone/>
                      </a:pPr>
                      <a:r>
                        <a:rPr lang="en-GB" sz="1200" b="1" u="none" strike="noStrike">
                          <a:solidFill>
                            <a:schemeClr val="tx1"/>
                          </a:solidFill>
                          <a:effectLst/>
                        </a:rPr>
                        <a:t>June 2019 to June 2022</a:t>
                      </a:r>
                      <a:endParaRPr lang="en-GB" sz="1200" b="1" i="0" u="none" strike="noStrike">
                        <a:solidFill>
                          <a:schemeClr val="tx1"/>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June 2020 to June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May 2022 to June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318728">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Cambridge Retail</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GB" sz="1200" b="1" i="0" u="none" strike="noStrike">
                          <a:solidFill>
                            <a:srgbClr val="FF0000"/>
                          </a:solidFill>
                          <a:effectLst/>
                          <a:latin typeface="Calibri" panose="020F0502020204030204" pitchFamily="34" charset="0"/>
                        </a:rPr>
                        <a:t>-1%</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GB" sz="1200" b="1" i="0" u="none" strike="noStrike">
                          <a:solidFill>
                            <a:srgbClr val="00B050"/>
                          </a:solidFill>
                          <a:effectLst/>
                          <a:latin typeface="Calibri" panose="020F0502020204030204" pitchFamily="34" charset="0"/>
                        </a:rPr>
                        <a:t>+2%</a:t>
                      </a:r>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GB" sz="1200" b="1" i="0" u="none" strike="noStrike" dirty="0">
                          <a:solidFill>
                            <a:srgbClr val="FF0000"/>
                          </a:solidFill>
                          <a:effectLst/>
                          <a:latin typeface="Calibri" panose="020F0502020204030204" pitchFamily="34" charset="0"/>
                        </a:rPr>
                        <a:t>-2%</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+228%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chemeClr val="tx1"/>
                          </a:solidFill>
                          <a:effectLst/>
                          <a:latin typeface="Calibri" panose="020F0502020204030204" pitchFamily="34" charset="0"/>
                        </a:rPr>
                        <a:t>No Change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sp>
        <p:nvSpPr>
          <p:cNvPr id="5" name="TextBox 1">
            <a:extLst>
              <a:ext uri="{FF2B5EF4-FFF2-40B4-BE49-F238E27FC236}">
                <a16:creationId xmlns:a16="http://schemas.microsoft.com/office/drawing/2014/main" id="{92CE727E-387F-5073-1227-AB43CDAD7D94}"/>
              </a:ext>
            </a:extLst>
          </p:cNvPr>
          <p:cNvSpPr txBox="1"/>
          <p:nvPr/>
        </p:nvSpPr>
        <p:spPr>
          <a:xfrm>
            <a:off x="838200" y="5228436"/>
            <a:ext cx="1454516"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cs typeface="Calibri"/>
              </a:rPr>
              <a:t>*Figures amended on January 18th, 2023.</a:t>
            </a:r>
            <a:endParaRPr lang="en-US" sz="1600" dirty="0"/>
          </a:p>
        </p:txBody>
      </p:sp>
    </p:spTree>
    <p:extLst>
      <p:ext uri="{BB962C8B-B14F-4D97-AF65-F5344CB8AC3E}">
        <p14:creationId xmlns:p14="http://schemas.microsoft.com/office/powerpoint/2010/main" val="401076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5CF841-A54B-4F1D-97D5-43F16690BD19}"/>
              </a:ext>
            </a:extLst>
          </p:cNvPr>
          <p:cNvPicPr>
            <a:picLocks noChangeAspect="1"/>
          </p:cNvPicPr>
          <p:nvPr/>
        </p:nvPicPr>
        <p:blipFill>
          <a:blip r:embed="rId3"/>
          <a:stretch>
            <a:fillRect/>
          </a:stretch>
        </p:blipFill>
        <p:spPr>
          <a:xfrm>
            <a:off x="1155700" y="794588"/>
            <a:ext cx="9880600" cy="4479329"/>
          </a:xfrm>
          <a:prstGeom prst="rect">
            <a:avLst/>
          </a:prstGeom>
        </p:spPr>
      </p:pic>
      <p:sp>
        <p:nvSpPr>
          <p:cNvPr id="12" name="Rectangle 11">
            <a:extLst>
              <a:ext uri="{FF2B5EF4-FFF2-40B4-BE49-F238E27FC236}">
                <a16:creationId xmlns:a16="http://schemas.microsoft.com/office/drawing/2014/main" id="{937765D3-0A1D-4BCD-AF03-A3568DB7FF31}"/>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Footfall at One Station Square: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E2212C7A-C507-4950-88F4-5A633A97CF57}"/>
              </a:ext>
            </a:extLst>
          </p:cNvPr>
          <p:cNvGraphicFramePr>
            <a:graphicFrameLocks noGrp="1"/>
          </p:cNvGraphicFramePr>
          <p:nvPr>
            <p:extLst>
              <p:ext uri="{D42A27DB-BD31-4B8C-83A1-F6EECF244321}">
                <p14:modId xmlns:p14="http://schemas.microsoft.com/office/powerpoint/2010/main" val="731160645"/>
              </p:ext>
            </p:extLst>
          </p:nvPr>
        </p:nvGraphicFramePr>
        <p:xfrm>
          <a:off x="526563" y="7006917"/>
          <a:ext cx="10831243" cy="1077842"/>
        </p:xfrm>
        <a:graphic>
          <a:graphicData uri="http://schemas.openxmlformats.org/drawingml/2006/table">
            <a:tbl>
              <a:tblPr/>
              <a:tblGrid>
                <a:gridCol w="1340342">
                  <a:extLst>
                    <a:ext uri="{9D8B030D-6E8A-4147-A177-3AD203B41FA5}">
                      <a16:colId xmlns:a16="http://schemas.microsoft.com/office/drawing/2014/main" val="1201206681"/>
                    </a:ext>
                  </a:extLst>
                </a:gridCol>
                <a:gridCol w="1276517">
                  <a:extLst>
                    <a:ext uri="{9D8B030D-6E8A-4147-A177-3AD203B41FA5}">
                      <a16:colId xmlns:a16="http://schemas.microsoft.com/office/drawing/2014/main" val="3040872822"/>
                    </a:ext>
                  </a:extLst>
                </a:gridCol>
                <a:gridCol w="1203985">
                  <a:extLst>
                    <a:ext uri="{9D8B030D-6E8A-4147-A177-3AD203B41FA5}">
                      <a16:colId xmlns:a16="http://schemas.microsoft.com/office/drawing/2014/main" val="135591168"/>
                    </a:ext>
                  </a:extLst>
                </a:gridCol>
                <a:gridCol w="1365004">
                  <a:extLst>
                    <a:ext uri="{9D8B030D-6E8A-4147-A177-3AD203B41FA5}">
                      <a16:colId xmlns:a16="http://schemas.microsoft.com/office/drawing/2014/main" val="1212367381"/>
                    </a:ext>
                  </a:extLst>
                </a:gridCol>
                <a:gridCol w="2262116">
                  <a:extLst>
                    <a:ext uri="{9D8B030D-6E8A-4147-A177-3AD203B41FA5}">
                      <a16:colId xmlns:a16="http://schemas.microsoft.com/office/drawing/2014/main" val="237791955"/>
                    </a:ext>
                  </a:extLst>
                </a:gridCol>
                <a:gridCol w="1203960">
                  <a:extLst>
                    <a:ext uri="{9D8B030D-6E8A-4147-A177-3AD203B41FA5}">
                      <a16:colId xmlns:a16="http://schemas.microsoft.com/office/drawing/2014/main" val="4103948325"/>
                    </a:ext>
                  </a:extLst>
                </a:gridCol>
                <a:gridCol w="960120">
                  <a:extLst>
                    <a:ext uri="{9D8B030D-6E8A-4147-A177-3AD203B41FA5}">
                      <a16:colId xmlns:a16="http://schemas.microsoft.com/office/drawing/2014/main" val="1787143721"/>
                    </a:ext>
                  </a:extLst>
                </a:gridCol>
                <a:gridCol w="1219199">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dirty="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month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73008">
                <a:tc vMerge="1">
                  <a:txBody>
                    <a:bodyPr/>
                    <a:lstStyle/>
                    <a:p>
                      <a:endParaRPr lang="en-GB"/>
                    </a:p>
                  </a:txBody>
                  <a:tcPr/>
                </a:tc>
                <a:tc gridSpan="3">
                  <a:txBody>
                    <a:bodyPr/>
                    <a:lstStyle/>
                    <a:p>
                      <a:pPr lvl="0" algn="ctr">
                        <a:buNone/>
                      </a:pPr>
                      <a:r>
                        <a:rPr lang="en-GB" sz="1200" b="1" u="none" strike="noStrike">
                          <a:solidFill>
                            <a:schemeClr val="tx1"/>
                          </a:solidFill>
                          <a:effectLst/>
                        </a:rPr>
                        <a:t>Q1 2020</a:t>
                      </a:r>
                      <a:r>
                        <a:rPr lang="en-GB" sz="1200" b="1" i="0" u="none" strike="noStrike" noProof="0">
                          <a:solidFill>
                            <a:srgbClr val="FF0000"/>
                          </a:solidFill>
                          <a:effectLst/>
                          <a:latin typeface="Calibri"/>
                        </a:rPr>
                        <a:t>*</a:t>
                      </a:r>
                      <a:r>
                        <a:rPr lang="en-GB" sz="1200" b="1" u="none" strike="noStrike">
                          <a:solidFill>
                            <a:schemeClr val="tx1"/>
                          </a:solidFill>
                          <a:effectLst/>
                        </a:rPr>
                        <a:t> to Q2 2022</a:t>
                      </a:r>
                      <a:endParaRPr lang="en-GB" sz="1200" b="1" i="0" u="none" strike="noStrike">
                        <a:solidFill>
                          <a:schemeClr val="tx1"/>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Q2 2020 to Q2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Q1 2022 to Q2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318728">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One Station Square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793985"/>
                  </a:ext>
                </a:extLst>
              </a:tr>
            </a:tbl>
          </a:graphicData>
        </a:graphic>
      </p:graphicFrame>
      <p:sp>
        <p:nvSpPr>
          <p:cNvPr id="3" name="Slide Number Placeholder 2">
            <a:extLst>
              <a:ext uri="{FF2B5EF4-FFF2-40B4-BE49-F238E27FC236}">
                <a16:creationId xmlns:a16="http://schemas.microsoft.com/office/drawing/2014/main" id="{A4F2A0A4-F05F-43DF-A6ED-F154362CB3D0}"/>
              </a:ext>
            </a:extLst>
          </p:cNvPr>
          <p:cNvSpPr>
            <a:spLocks noGrp="1"/>
          </p:cNvSpPr>
          <p:nvPr>
            <p:ph type="sldNum" sz="quarter" idx="12"/>
          </p:nvPr>
        </p:nvSpPr>
        <p:spPr>
          <a:xfrm>
            <a:off x="9448800" y="6480228"/>
            <a:ext cx="2743200" cy="365125"/>
          </a:xfrm>
        </p:spPr>
        <p:txBody>
          <a:bodyPr/>
          <a:lstStyle/>
          <a:p>
            <a:fld id="{7BDE9EA5-05C8-4B5B-B253-366C87BB7B5C}" type="slidenum">
              <a:rPr lang="en-GB" smtClean="0"/>
              <a:t>28</a:t>
            </a:fld>
            <a:endParaRPr lang="en-GB"/>
          </a:p>
        </p:txBody>
      </p:sp>
      <p:sp>
        <p:nvSpPr>
          <p:cNvPr id="10" name="TextBox 9">
            <a:extLst>
              <a:ext uri="{FF2B5EF4-FFF2-40B4-BE49-F238E27FC236}">
                <a16:creationId xmlns:a16="http://schemas.microsoft.com/office/drawing/2014/main" id="{5D915BCD-AF83-1093-AE50-8BAFE28F982F}"/>
              </a:ext>
            </a:extLst>
          </p:cNvPr>
          <p:cNvSpPr txBox="1"/>
          <p:nvPr/>
        </p:nvSpPr>
        <p:spPr>
          <a:xfrm>
            <a:off x="-43541" y="607097"/>
            <a:ext cx="1233982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FF0000"/>
                </a:solidFill>
              </a:rPr>
              <a:t>*</a:t>
            </a:r>
            <a:r>
              <a:rPr lang="en-GB" sz="1000" dirty="0"/>
              <a:t>Data collection at One Station Square began in Dec 2019 so Q2 2019 data is not available to represent pre-COVID conditions. Q1 2020 (</a:t>
            </a:r>
            <a:r>
              <a:rPr lang="en-GB" sz="1000" dirty="0">
                <a:ea typeface="+mn-lt"/>
                <a:cs typeface="+mn-lt"/>
              </a:rPr>
              <a:t>with the last two weeks of March 2020 excluded ) and </a:t>
            </a:r>
            <a:r>
              <a:rPr lang="en-GB" sz="1000" dirty="0"/>
              <a:t>Feb 2020 have therefore been used instead</a:t>
            </a:r>
            <a:r>
              <a:rPr lang="en-GB" sz="1000" dirty="0">
                <a:ea typeface="+mn-lt"/>
                <a:cs typeface="+mn-lt"/>
              </a:rPr>
              <a:t>. </a:t>
            </a:r>
            <a:endParaRPr lang="en-GB" sz="1000" dirty="0">
              <a:solidFill>
                <a:srgbClr val="FF0000"/>
              </a:solidFill>
              <a:cs typeface="Calibri"/>
            </a:endParaRPr>
          </a:p>
        </p:txBody>
      </p:sp>
      <p:sp>
        <p:nvSpPr>
          <p:cNvPr id="11" name="TextBox 10">
            <a:extLst>
              <a:ext uri="{FF2B5EF4-FFF2-40B4-BE49-F238E27FC236}">
                <a16:creationId xmlns:a16="http://schemas.microsoft.com/office/drawing/2014/main" id="{831099BB-DDC5-4B8F-A6E1-78F8120E3FB7}"/>
              </a:ext>
            </a:extLst>
          </p:cNvPr>
          <p:cNvSpPr txBox="1"/>
          <p:nvPr/>
        </p:nvSpPr>
        <p:spPr>
          <a:xfrm>
            <a:off x="2044155" y="3834561"/>
            <a:ext cx="1358672" cy="276999"/>
          </a:xfrm>
          <a:prstGeom prst="rect">
            <a:avLst/>
          </a:prstGeom>
          <a:noFill/>
        </p:spPr>
        <p:txBody>
          <a:bodyPr wrap="square" rtlCol="0">
            <a:spAutoFit/>
          </a:bodyPr>
          <a:lstStyle/>
          <a:p>
            <a:pPr algn="ctr"/>
            <a:r>
              <a:rPr lang="en-GB" sz="1200" b="1">
                <a:solidFill>
                  <a:srgbClr val="00B050"/>
                </a:solidFill>
              </a:rPr>
              <a:t>Third lockdown</a:t>
            </a:r>
          </a:p>
        </p:txBody>
      </p:sp>
      <p:sp>
        <p:nvSpPr>
          <p:cNvPr id="13" name="TextBox 12">
            <a:extLst>
              <a:ext uri="{FF2B5EF4-FFF2-40B4-BE49-F238E27FC236}">
                <a16:creationId xmlns:a16="http://schemas.microsoft.com/office/drawing/2014/main" id="{06F9C50D-F8F7-4EDC-86A9-34E2783E4B2E}"/>
              </a:ext>
            </a:extLst>
          </p:cNvPr>
          <p:cNvSpPr txBox="1"/>
          <p:nvPr/>
        </p:nvSpPr>
        <p:spPr>
          <a:xfrm>
            <a:off x="4291282" y="4122963"/>
            <a:ext cx="1371850" cy="246221"/>
          </a:xfrm>
          <a:prstGeom prst="rect">
            <a:avLst/>
          </a:prstGeom>
          <a:noFill/>
        </p:spPr>
        <p:txBody>
          <a:bodyPr wrap="square" rtlCol="0">
            <a:spAutoFit/>
          </a:bodyPr>
          <a:lstStyle/>
          <a:p>
            <a:pPr algn="ctr"/>
            <a:r>
              <a:rPr lang="en-GB" sz="1000" b="1">
                <a:solidFill>
                  <a:srgbClr val="0070C0"/>
                </a:solidFill>
              </a:rPr>
              <a:t>First lockdown</a:t>
            </a:r>
          </a:p>
        </p:txBody>
      </p:sp>
      <p:sp>
        <p:nvSpPr>
          <p:cNvPr id="14" name="TextBox 13">
            <a:extLst>
              <a:ext uri="{FF2B5EF4-FFF2-40B4-BE49-F238E27FC236}">
                <a16:creationId xmlns:a16="http://schemas.microsoft.com/office/drawing/2014/main" id="{B5C9C4F6-FF68-44AA-BE9C-B261CD98BE33}"/>
              </a:ext>
            </a:extLst>
          </p:cNvPr>
          <p:cNvSpPr txBox="1"/>
          <p:nvPr/>
        </p:nvSpPr>
        <p:spPr>
          <a:xfrm>
            <a:off x="9696551" y="4073774"/>
            <a:ext cx="799091" cy="400110"/>
          </a:xfrm>
          <a:prstGeom prst="rect">
            <a:avLst/>
          </a:prstGeom>
          <a:noFill/>
        </p:spPr>
        <p:txBody>
          <a:bodyPr wrap="square" rtlCol="0">
            <a:spAutoFit/>
          </a:bodyPr>
          <a:lstStyle/>
          <a:p>
            <a:pPr algn="ctr"/>
            <a:r>
              <a:rPr lang="en-GB" sz="1000" b="1">
                <a:solidFill>
                  <a:srgbClr val="0070C0"/>
                </a:solidFill>
              </a:rPr>
              <a:t>Second lockdown</a:t>
            </a:r>
          </a:p>
        </p:txBody>
      </p:sp>
      <p:sp>
        <p:nvSpPr>
          <p:cNvPr id="15" name="TextBox 14">
            <a:extLst>
              <a:ext uri="{FF2B5EF4-FFF2-40B4-BE49-F238E27FC236}">
                <a16:creationId xmlns:a16="http://schemas.microsoft.com/office/drawing/2014/main" id="{704A922F-4A62-46D8-AE52-CFCB2EDAB984}"/>
              </a:ext>
            </a:extLst>
          </p:cNvPr>
          <p:cNvSpPr txBox="1"/>
          <p:nvPr/>
        </p:nvSpPr>
        <p:spPr>
          <a:xfrm>
            <a:off x="6123086" y="2554784"/>
            <a:ext cx="1358672" cy="369332"/>
          </a:xfrm>
          <a:prstGeom prst="rect">
            <a:avLst/>
          </a:prstGeom>
          <a:noFill/>
        </p:spPr>
        <p:txBody>
          <a:bodyPr wrap="square" rtlCol="0">
            <a:spAutoFit/>
          </a:bodyPr>
          <a:lstStyle/>
          <a:p>
            <a:pPr algn="ctr"/>
            <a:r>
              <a:rPr lang="en-GB" b="1">
                <a:solidFill>
                  <a:srgbClr val="00B050"/>
                </a:solidFill>
              </a:rPr>
              <a:t>2021</a:t>
            </a:r>
          </a:p>
        </p:txBody>
      </p:sp>
      <p:sp>
        <p:nvSpPr>
          <p:cNvPr id="16" name="TextBox 15">
            <a:extLst>
              <a:ext uri="{FF2B5EF4-FFF2-40B4-BE49-F238E27FC236}">
                <a16:creationId xmlns:a16="http://schemas.microsoft.com/office/drawing/2014/main" id="{FD12DB15-7CEE-4C3E-9A33-96D4C4554434}"/>
              </a:ext>
            </a:extLst>
          </p:cNvPr>
          <p:cNvSpPr txBox="1"/>
          <p:nvPr/>
        </p:nvSpPr>
        <p:spPr>
          <a:xfrm>
            <a:off x="6802422" y="3753631"/>
            <a:ext cx="1358672" cy="369332"/>
          </a:xfrm>
          <a:prstGeom prst="rect">
            <a:avLst/>
          </a:prstGeom>
          <a:noFill/>
        </p:spPr>
        <p:txBody>
          <a:bodyPr wrap="square" rtlCol="0">
            <a:spAutoFit/>
          </a:bodyPr>
          <a:lstStyle/>
          <a:p>
            <a:pPr algn="ctr"/>
            <a:r>
              <a:rPr lang="en-GB" b="1">
                <a:solidFill>
                  <a:srgbClr val="0070C0"/>
                </a:solidFill>
              </a:rPr>
              <a:t>2020</a:t>
            </a:r>
          </a:p>
        </p:txBody>
      </p:sp>
      <p:sp>
        <p:nvSpPr>
          <p:cNvPr id="17" name="TextBox 16">
            <a:extLst>
              <a:ext uri="{FF2B5EF4-FFF2-40B4-BE49-F238E27FC236}">
                <a16:creationId xmlns:a16="http://schemas.microsoft.com/office/drawing/2014/main" id="{C08AC141-AD32-4F70-9C92-55B14D50B56D}"/>
              </a:ext>
            </a:extLst>
          </p:cNvPr>
          <p:cNvSpPr txBox="1"/>
          <p:nvPr/>
        </p:nvSpPr>
        <p:spPr>
          <a:xfrm>
            <a:off x="9999135" y="1166858"/>
            <a:ext cx="1358672" cy="369332"/>
          </a:xfrm>
          <a:prstGeom prst="rect">
            <a:avLst/>
          </a:prstGeom>
          <a:noFill/>
        </p:spPr>
        <p:txBody>
          <a:bodyPr wrap="square" rtlCol="0">
            <a:spAutoFit/>
          </a:bodyPr>
          <a:lstStyle/>
          <a:p>
            <a:pPr algn="ctr"/>
            <a:r>
              <a:rPr lang="en-GB" b="1">
                <a:solidFill>
                  <a:srgbClr val="FFC000"/>
                </a:solidFill>
              </a:rPr>
              <a:t>2019</a:t>
            </a:r>
          </a:p>
        </p:txBody>
      </p:sp>
      <p:sp>
        <p:nvSpPr>
          <p:cNvPr id="18" name="TextBox 17">
            <a:extLst>
              <a:ext uri="{FF2B5EF4-FFF2-40B4-BE49-F238E27FC236}">
                <a16:creationId xmlns:a16="http://schemas.microsoft.com/office/drawing/2014/main" id="{67720F1C-8091-4653-A457-C01ACBE0FF58}"/>
              </a:ext>
            </a:extLst>
          </p:cNvPr>
          <p:cNvSpPr txBox="1"/>
          <p:nvPr/>
        </p:nvSpPr>
        <p:spPr>
          <a:xfrm>
            <a:off x="4291282" y="1829962"/>
            <a:ext cx="1358672" cy="369332"/>
          </a:xfrm>
          <a:prstGeom prst="rect">
            <a:avLst/>
          </a:prstGeom>
          <a:noFill/>
        </p:spPr>
        <p:txBody>
          <a:bodyPr wrap="square" rtlCol="0">
            <a:spAutoFit/>
          </a:bodyPr>
          <a:lstStyle/>
          <a:p>
            <a:pPr algn="ctr"/>
            <a:r>
              <a:rPr lang="en-GB" b="1">
                <a:solidFill>
                  <a:schemeClr val="accent2"/>
                </a:solidFill>
              </a:rPr>
              <a:t>2022</a:t>
            </a:r>
          </a:p>
        </p:txBody>
      </p:sp>
      <p:graphicFrame>
        <p:nvGraphicFramePr>
          <p:cNvPr id="19" name="Table 18">
            <a:extLst>
              <a:ext uri="{FF2B5EF4-FFF2-40B4-BE49-F238E27FC236}">
                <a16:creationId xmlns:a16="http://schemas.microsoft.com/office/drawing/2014/main" id="{44980B1F-CEF2-4918-BAD2-6FD9DE99B950}"/>
              </a:ext>
            </a:extLst>
          </p:cNvPr>
          <p:cNvGraphicFramePr>
            <a:graphicFrameLocks noGrp="1"/>
          </p:cNvGraphicFramePr>
          <p:nvPr>
            <p:extLst>
              <p:ext uri="{D42A27DB-BD31-4B8C-83A1-F6EECF244321}">
                <p14:modId xmlns:p14="http://schemas.microsoft.com/office/powerpoint/2010/main" val="3966933514"/>
              </p:ext>
            </p:extLst>
          </p:nvPr>
        </p:nvGraphicFramePr>
        <p:xfrm>
          <a:off x="526564" y="5240822"/>
          <a:ext cx="10831243" cy="1077842"/>
        </p:xfrm>
        <a:graphic>
          <a:graphicData uri="http://schemas.openxmlformats.org/drawingml/2006/table">
            <a:tbl>
              <a:tblPr/>
              <a:tblGrid>
                <a:gridCol w="1340342">
                  <a:extLst>
                    <a:ext uri="{9D8B030D-6E8A-4147-A177-3AD203B41FA5}">
                      <a16:colId xmlns:a16="http://schemas.microsoft.com/office/drawing/2014/main" val="1201206681"/>
                    </a:ext>
                  </a:extLst>
                </a:gridCol>
                <a:gridCol w="1276517">
                  <a:extLst>
                    <a:ext uri="{9D8B030D-6E8A-4147-A177-3AD203B41FA5}">
                      <a16:colId xmlns:a16="http://schemas.microsoft.com/office/drawing/2014/main" val="3040872822"/>
                    </a:ext>
                  </a:extLst>
                </a:gridCol>
                <a:gridCol w="1203985">
                  <a:extLst>
                    <a:ext uri="{9D8B030D-6E8A-4147-A177-3AD203B41FA5}">
                      <a16:colId xmlns:a16="http://schemas.microsoft.com/office/drawing/2014/main" val="135591168"/>
                    </a:ext>
                  </a:extLst>
                </a:gridCol>
                <a:gridCol w="1365004">
                  <a:extLst>
                    <a:ext uri="{9D8B030D-6E8A-4147-A177-3AD203B41FA5}">
                      <a16:colId xmlns:a16="http://schemas.microsoft.com/office/drawing/2014/main" val="1212367381"/>
                    </a:ext>
                  </a:extLst>
                </a:gridCol>
                <a:gridCol w="2262116">
                  <a:extLst>
                    <a:ext uri="{9D8B030D-6E8A-4147-A177-3AD203B41FA5}">
                      <a16:colId xmlns:a16="http://schemas.microsoft.com/office/drawing/2014/main" val="237791955"/>
                    </a:ext>
                  </a:extLst>
                </a:gridCol>
                <a:gridCol w="1203960">
                  <a:extLst>
                    <a:ext uri="{9D8B030D-6E8A-4147-A177-3AD203B41FA5}">
                      <a16:colId xmlns:a16="http://schemas.microsoft.com/office/drawing/2014/main" val="4103948325"/>
                    </a:ext>
                  </a:extLst>
                </a:gridCol>
                <a:gridCol w="960120">
                  <a:extLst>
                    <a:ext uri="{9D8B030D-6E8A-4147-A177-3AD203B41FA5}">
                      <a16:colId xmlns:a16="http://schemas.microsoft.com/office/drawing/2014/main" val="1787143721"/>
                    </a:ext>
                  </a:extLst>
                </a:gridCol>
                <a:gridCol w="1219199">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month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73008">
                <a:tc vMerge="1">
                  <a:txBody>
                    <a:bodyPr/>
                    <a:lstStyle/>
                    <a:p>
                      <a:endParaRPr lang="en-GB"/>
                    </a:p>
                  </a:txBody>
                  <a:tcPr/>
                </a:tc>
                <a:tc gridSpan="3">
                  <a:txBody>
                    <a:bodyPr/>
                    <a:lstStyle/>
                    <a:p>
                      <a:pPr lvl="0" algn="ctr">
                        <a:buNone/>
                      </a:pPr>
                      <a:r>
                        <a:rPr lang="en-GB" sz="1200" b="1" u="none" strike="noStrike">
                          <a:solidFill>
                            <a:schemeClr val="tx1"/>
                          </a:solidFill>
                          <a:effectLst/>
                        </a:rPr>
                        <a:t>Feb 2020</a:t>
                      </a:r>
                      <a:r>
                        <a:rPr lang="en-GB" sz="1200" b="1" i="0" u="none" strike="noStrike" noProof="0">
                          <a:solidFill>
                            <a:srgbClr val="FF0000"/>
                          </a:solidFill>
                          <a:effectLst/>
                          <a:latin typeface="+mn-lt"/>
                        </a:rPr>
                        <a:t>*</a:t>
                      </a:r>
                      <a:r>
                        <a:rPr lang="en-GB" sz="1200" b="1" u="none" strike="noStrike">
                          <a:solidFill>
                            <a:schemeClr val="tx1"/>
                          </a:solidFill>
                          <a:effectLst/>
                        </a:rPr>
                        <a:t> to June 2022</a:t>
                      </a:r>
                      <a:endParaRPr lang="en-GB" sz="1200" b="1" i="0" u="none" strike="noStrike">
                        <a:solidFill>
                          <a:schemeClr val="tx1"/>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June 2020 to June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May 2022 to June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318728">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One Station Square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FF0000"/>
                          </a:solidFill>
                          <a:effectLst/>
                          <a:latin typeface="Calibri" panose="020F0502020204030204" pitchFamily="34" charset="0"/>
                        </a:rPr>
                        <a:t>-14%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+19%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+397%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B050"/>
                          </a:solidFill>
                          <a:effectLst/>
                          <a:latin typeface="Calibri" panose="020F050202020403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spTree>
    <p:extLst>
      <p:ext uri="{BB962C8B-B14F-4D97-AF65-F5344CB8AC3E}">
        <p14:creationId xmlns:p14="http://schemas.microsoft.com/office/powerpoint/2010/main" val="782844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F6F47F-2FF5-49ED-8CA0-73B62050AA9D}"/>
              </a:ext>
            </a:extLst>
          </p:cNvPr>
          <p:cNvSpPr txBox="1">
            <a:spLocks/>
          </p:cNvSpPr>
          <p:nvPr/>
        </p:nvSpPr>
        <p:spPr>
          <a:xfrm>
            <a:off x="0" y="180444"/>
            <a:ext cx="11834949" cy="105809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100" b="1" i="0" u="none" strike="noStrike" kern="1200" cap="none" spc="0" normalizeH="0" baseline="0" noProof="0">
                <a:ln>
                  <a:noFill/>
                </a:ln>
                <a:solidFill>
                  <a:prstClr val="white"/>
                </a:solidFill>
                <a:effectLst/>
                <a:uLnTx/>
                <a:uFillTx/>
                <a:latin typeface="Calibri" panose="020F0502020204030204"/>
                <a:ea typeface="+mj-ea"/>
                <a:cs typeface="+mj-cs"/>
              </a:rPr>
              <a:t>Footfall at One Station Square</a:t>
            </a:r>
            <a:br>
              <a:rPr kumimoji="0" lang="en-GB" sz="1800" b="1" i="0" u="none" strike="noStrike" kern="1200" cap="none" spc="0" normalizeH="0" baseline="0" noProof="0">
                <a:ln>
                  <a:noFill/>
                </a:ln>
                <a:solidFill>
                  <a:prstClr val="black"/>
                </a:solidFill>
                <a:effectLst/>
                <a:uLnTx/>
                <a:uFillTx/>
                <a:latin typeface="Calibri" panose="020F0502020204030204"/>
                <a:ea typeface="+mj-ea"/>
                <a:cs typeface="+mj-cs"/>
              </a:rPr>
            </a:br>
            <a:br>
              <a:rPr kumimoji="0" lang="en-GB" sz="1800" b="1" i="0" u="none" strike="noStrike" kern="1200" cap="none" spc="0" normalizeH="0" baseline="0" noProof="0">
                <a:ln>
                  <a:noFill/>
                </a:ln>
                <a:solidFill>
                  <a:prstClr val="black"/>
                </a:solidFill>
                <a:effectLst/>
                <a:uLnTx/>
                <a:uFillTx/>
                <a:latin typeface="Calibri" panose="020F0502020204030204"/>
                <a:ea typeface="+mj-ea"/>
                <a:cs typeface="+mj-cs"/>
              </a:rPr>
            </a:br>
            <a:br>
              <a:rPr kumimoji="0" lang="en-GB" sz="1800" b="1" i="0" u="none" strike="noStrike" kern="1200" cap="none" spc="0" normalizeH="0" baseline="0" noProof="0">
                <a:ln>
                  <a:noFill/>
                </a:ln>
                <a:solidFill>
                  <a:prstClr val="black"/>
                </a:solidFill>
                <a:effectLst/>
                <a:uLnTx/>
                <a:uFillTx/>
                <a:latin typeface="Calibri" panose="020F0502020204030204"/>
                <a:ea typeface="+mj-ea"/>
                <a:cs typeface="+mj-cs"/>
              </a:rPr>
            </a:br>
            <a:endParaRPr kumimoji="0" lang="en-GB" sz="1800" b="1" i="0" u="none" strike="noStrike" kern="1200" cap="none" spc="0" normalizeH="0" baseline="0" noProof="0">
              <a:ln>
                <a:noFill/>
              </a:ln>
              <a:solidFill>
                <a:prstClr val="black"/>
              </a:solidFill>
              <a:effectLst/>
              <a:uLnTx/>
              <a:uFillTx/>
              <a:latin typeface="Calibri" panose="020F0502020204030204"/>
              <a:ea typeface="+mj-ea"/>
              <a:cs typeface="+mj-cs"/>
            </a:endParaRPr>
          </a:p>
        </p:txBody>
      </p:sp>
      <p:sp>
        <p:nvSpPr>
          <p:cNvPr id="10" name="Rectangle 9">
            <a:extLst>
              <a:ext uri="{FF2B5EF4-FFF2-40B4-BE49-F238E27FC236}">
                <a16:creationId xmlns:a16="http://schemas.microsoft.com/office/drawing/2014/main" id="{10126A54-9E25-48BD-BCCD-4969A0FE9CD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Footfall at One Station Square by day of week: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D795FCF-ADE0-4480-91AE-E5F7D7BDF40A}"/>
              </a:ext>
            </a:extLst>
          </p:cNvPr>
          <p:cNvSpPr txBox="1"/>
          <p:nvPr/>
        </p:nvSpPr>
        <p:spPr>
          <a:xfrm>
            <a:off x="764209" y="5248513"/>
            <a:ext cx="7607777" cy="646331"/>
          </a:xfrm>
          <a:prstGeom prst="rect">
            <a:avLst/>
          </a:prstGeom>
          <a:noFill/>
        </p:spPr>
        <p:txBody>
          <a:bodyPr wrap="square" lIns="91440" tIns="45720" rIns="91440" bIns="45720" rtlCol="0" anchor="t">
            <a:spAutoFit/>
          </a:bodyPr>
          <a:lstStyle/>
          <a:p>
            <a:pPr algn="ctr"/>
            <a:r>
              <a:rPr lang="en-GB" b="1"/>
              <a:t>Weekdays</a:t>
            </a:r>
            <a:r>
              <a:rPr lang="en-GB"/>
              <a:t> remain below pre-COVID levels, particularly on Mondays (-22%). Thursdays are closest to pre-pandemic levels (-9%).</a:t>
            </a:r>
            <a:endParaRPr lang="en-GB">
              <a:cs typeface="Calibri"/>
            </a:endParaRPr>
          </a:p>
        </p:txBody>
      </p:sp>
      <p:sp>
        <p:nvSpPr>
          <p:cNvPr id="12" name="TextBox 11">
            <a:extLst>
              <a:ext uri="{FF2B5EF4-FFF2-40B4-BE49-F238E27FC236}">
                <a16:creationId xmlns:a16="http://schemas.microsoft.com/office/drawing/2014/main" id="{164FD618-12C6-48E0-AF96-9FBB150D6FC9}"/>
              </a:ext>
            </a:extLst>
          </p:cNvPr>
          <p:cNvSpPr txBox="1"/>
          <p:nvPr/>
        </p:nvSpPr>
        <p:spPr>
          <a:xfrm>
            <a:off x="8621780" y="5242485"/>
            <a:ext cx="1654039" cy="923330"/>
          </a:xfrm>
          <a:prstGeom prst="rect">
            <a:avLst/>
          </a:prstGeom>
          <a:noFill/>
        </p:spPr>
        <p:txBody>
          <a:bodyPr wrap="square" lIns="91440" tIns="45720" rIns="91440" bIns="45720" rtlCol="0" anchor="t">
            <a:spAutoFit/>
          </a:bodyPr>
          <a:lstStyle/>
          <a:p>
            <a:pPr algn="ctr"/>
            <a:r>
              <a:rPr lang="en-GB" b="1"/>
              <a:t>Saturdays</a:t>
            </a:r>
            <a:r>
              <a:rPr lang="en-GB"/>
              <a:t> are now +14% above Q1 2020</a:t>
            </a:r>
          </a:p>
        </p:txBody>
      </p:sp>
      <p:sp>
        <p:nvSpPr>
          <p:cNvPr id="15" name="TextBox 14">
            <a:extLst>
              <a:ext uri="{FF2B5EF4-FFF2-40B4-BE49-F238E27FC236}">
                <a16:creationId xmlns:a16="http://schemas.microsoft.com/office/drawing/2014/main" id="{0B7552FF-65AF-45D9-AB16-E9C5B1F192A8}"/>
              </a:ext>
            </a:extLst>
          </p:cNvPr>
          <p:cNvSpPr txBox="1"/>
          <p:nvPr/>
        </p:nvSpPr>
        <p:spPr>
          <a:xfrm>
            <a:off x="10275819" y="5189889"/>
            <a:ext cx="1857516" cy="1200329"/>
          </a:xfrm>
          <a:prstGeom prst="rect">
            <a:avLst/>
          </a:prstGeom>
          <a:noFill/>
        </p:spPr>
        <p:txBody>
          <a:bodyPr wrap="square" lIns="91440" tIns="45720" rIns="91440" bIns="45720" rtlCol="0" anchor="t">
            <a:spAutoFit/>
          </a:bodyPr>
          <a:lstStyle/>
          <a:p>
            <a:pPr algn="ctr"/>
            <a:r>
              <a:rPr lang="en-GB" b="1"/>
              <a:t>Sundays </a:t>
            </a:r>
            <a:r>
              <a:rPr lang="en-GB"/>
              <a:t>in Q2 2022 are +10% above</a:t>
            </a:r>
            <a:endParaRPr lang="en-US"/>
          </a:p>
          <a:p>
            <a:pPr algn="ctr"/>
            <a:r>
              <a:rPr lang="en-GB">
                <a:cs typeface="Calibri"/>
              </a:rPr>
              <a:t>Q1 2020</a:t>
            </a:r>
          </a:p>
        </p:txBody>
      </p:sp>
      <p:sp>
        <p:nvSpPr>
          <p:cNvPr id="2" name="Slide Number Placeholder 1">
            <a:extLst>
              <a:ext uri="{FF2B5EF4-FFF2-40B4-BE49-F238E27FC236}">
                <a16:creationId xmlns:a16="http://schemas.microsoft.com/office/drawing/2014/main" id="{E26D0824-C5D1-4AE8-AD9F-C32F941D53BE}"/>
              </a:ext>
            </a:extLst>
          </p:cNvPr>
          <p:cNvSpPr>
            <a:spLocks noGrp="1"/>
          </p:cNvSpPr>
          <p:nvPr>
            <p:ph type="sldNum" sz="quarter" idx="12"/>
          </p:nvPr>
        </p:nvSpPr>
        <p:spPr>
          <a:xfrm>
            <a:off x="9448800" y="6494993"/>
            <a:ext cx="2743200" cy="365125"/>
          </a:xfrm>
        </p:spPr>
        <p:txBody>
          <a:bodyPr/>
          <a:lstStyle/>
          <a:p>
            <a:fld id="{7BDE9EA5-05C8-4B5B-B253-366C87BB7B5C}" type="slidenum">
              <a:rPr lang="en-GB" smtClean="0"/>
              <a:t>29</a:t>
            </a:fld>
            <a:endParaRPr lang="en-GB"/>
          </a:p>
        </p:txBody>
      </p:sp>
      <p:sp>
        <p:nvSpPr>
          <p:cNvPr id="8" name="TextBox 7">
            <a:extLst>
              <a:ext uri="{FF2B5EF4-FFF2-40B4-BE49-F238E27FC236}">
                <a16:creationId xmlns:a16="http://schemas.microsoft.com/office/drawing/2014/main" id="{CFA3BA2D-562D-F809-1A2F-AA35F854E689}"/>
              </a:ext>
            </a:extLst>
          </p:cNvPr>
          <p:cNvSpPr txBox="1"/>
          <p:nvPr/>
        </p:nvSpPr>
        <p:spPr>
          <a:xfrm>
            <a:off x="31751" y="6553200"/>
            <a:ext cx="121180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FF0000"/>
                </a:solidFill>
              </a:rPr>
              <a:t>*</a:t>
            </a:r>
            <a:r>
              <a:rPr lang="en-GB" sz="1000" dirty="0"/>
              <a:t>The Q1 2020 volumes exclude </a:t>
            </a:r>
            <a:r>
              <a:rPr lang="en-GB" sz="1000" dirty="0">
                <a:ea typeface="+mn-lt"/>
                <a:cs typeface="+mn-lt"/>
              </a:rPr>
              <a:t>the last two weeks of March 2020 to avoid including mid-COVID data.</a:t>
            </a:r>
            <a:endParaRPr lang="en-GB" sz="1000" dirty="0">
              <a:solidFill>
                <a:srgbClr val="FF0000"/>
              </a:solidFill>
              <a:cs typeface="Calibri"/>
            </a:endParaRPr>
          </a:p>
        </p:txBody>
      </p:sp>
      <p:sp>
        <p:nvSpPr>
          <p:cNvPr id="9" name="TextBox 8">
            <a:extLst>
              <a:ext uri="{FF2B5EF4-FFF2-40B4-BE49-F238E27FC236}">
                <a16:creationId xmlns:a16="http://schemas.microsoft.com/office/drawing/2014/main" id="{65E42F94-0412-D913-9023-B5FE99C9B058}"/>
              </a:ext>
            </a:extLst>
          </p:cNvPr>
          <p:cNvSpPr txBox="1"/>
          <p:nvPr/>
        </p:nvSpPr>
        <p:spPr>
          <a:xfrm>
            <a:off x="3567588" y="736262"/>
            <a:ext cx="32863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solidFill>
                  <a:srgbClr val="FF0000"/>
                </a:solidFill>
              </a:rPr>
              <a:t>*</a:t>
            </a:r>
            <a:endParaRPr lang="en-GB" sz="1000">
              <a:solidFill>
                <a:srgbClr val="000000"/>
              </a:solidFill>
              <a:cs typeface="Calibri"/>
            </a:endParaRPr>
          </a:p>
        </p:txBody>
      </p:sp>
      <p:pic>
        <p:nvPicPr>
          <p:cNvPr id="11" name="Picture 10">
            <a:extLst>
              <a:ext uri="{FF2B5EF4-FFF2-40B4-BE49-F238E27FC236}">
                <a16:creationId xmlns:a16="http://schemas.microsoft.com/office/drawing/2014/main" id="{52081378-DB82-42E6-8460-2782FAC95C96}"/>
              </a:ext>
            </a:extLst>
          </p:cNvPr>
          <p:cNvPicPr>
            <a:picLocks noChangeAspect="1"/>
          </p:cNvPicPr>
          <p:nvPr/>
        </p:nvPicPr>
        <p:blipFill>
          <a:blip r:embed="rId3"/>
          <a:stretch>
            <a:fillRect/>
          </a:stretch>
        </p:blipFill>
        <p:spPr>
          <a:xfrm>
            <a:off x="128898" y="751707"/>
            <a:ext cx="11738344" cy="4115770"/>
          </a:xfrm>
          <a:prstGeom prst="rect">
            <a:avLst/>
          </a:prstGeom>
        </p:spPr>
      </p:pic>
    </p:spTree>
    <p:extLst>
      <p:ext uri="{BB962C8B-B14F-4D97-AF65-F5344CB8AC3E}">
        <p14:creationId xmlns:p14="http://schemas.microsoft.com/office/powerpoint/2010/main" val="270786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6EBA33-16CF-427C-8429-08BB456C79A3}"/>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Calibri" panose="020F0502020204030204"/>
                <a:ea typeface="+mn-ea"/>
                <a:cs typeface="+mn-cs"/>
              </a:rPr>
              <a:t>Changes in key indicators: June 2022</a:t>
            </a:r>
          </a:p>
        </p:txBody>
      </p:sp>
      <p:sp>
        <p:nvSpPr>
          <p:cNvPr id="7" name="Subtitle 2">
            <a:extLst>
              <a:ext uri="{FF2B5EF4-FFF2-40B4-BE49-F238E27FC236}">
                <a16:creationId xmlns:a16="http://schemas.microsoft.com/office/drawing/2014/main" id="{A7F7644E-4F02-4B0C-9530-9CA71433F452}"/>
              </a:ext>
            </a:extLst>
          </p:cNvPr>
          <p:cNvSpPr txBox="1">
            <a:spLocks/>
          </p:cNvSpPr>
          <p:nvPr/>
        </p:nvSpPr>
        <p:spPr>
          <a:xfrm>
            <a:off x="141373" y="934934"/>
            <a:ext cx="11805559" cy="16836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Many indicators are now returning to </a:t>
            </a:r>
            <a:r>
              <a:rPr lang="en-GB" sz="1800" b="1" dirty="0"/>
              <a:t>at or near pre-pandemic levels</a:t>
            </a:r>
            <a:r>
              <a:rPr lang="en-GB" sz="1800" dirty="0"/>
              <a:t>.</a:t>
            </a:r>
            <a:endParaRPr lang="en-GB" sz="1800" dirty="0">
              <a:cs typeface="Calibri"/>
            </a:endParaRPr>
          </a:p>
          <a:p>
            <a:r>
              <a:rPr lang="en-GB" sz="1800" b="1" dirty="0"/>
              <a:t>Maintained changes in habits post-pandemic, </a:t>
            </a:r>
            <a:r>
              <a:rPr lang="en-GB" sz="1800" dirty="0"/>
              <a:t>such as working from home and online shopping, are likely to be impacting all aspects of transport e.g. reduced car parking and bus passengers</a:t>
            </a:r>
          </a:p>
          <a:p>
            <a:r>
              <a:rPr lang="en-GB" sz="1800" dirty="0"/>
              <a:t>The </a:t>
            </a:r>
            <a:r>
              <a:rPr lang="en-GB" sz="1800" b="1" dirty="0"/>
              <a:t>difference between weekend and weekday </a:t>
            </a:r>
            <a:r>
              <a:rPr lang="en-GB" sz="1800" dirty="0"/>
              <a:t>recovery seems to be less pronounced in recent months with weekdays starting to recover to a greater degree.</a:t>
            </a:r>
            <a:endParaRPr lang="en-GB" sz="1800" dirty="0">
              <a:cs typeface="Calibri" panose="020F0502020204030204"/>
            </a:endParaRPr>
          </a:p>
        </p:txBody>
      </p:sp>
      <p:grpSp>
        <p:nvGrpSpPr>
          <p:cNvPr id="31" name="Group 30">
            <a:extLst>
              <a:ext uri="{FF2B5EF4-FFF2-40B4-BE49-F238E27FC236}">
                <a16:creationId xmlns:a16="http://schemas.microsoft.com/office/drawing/2014/main" id="{1113BC68-B0BD-4255-BA5C-0FDC9CF53A00}"/>
              </a:ext>
            </a:extLst>
          </p:cNvPr>
          <p:cNvGrpSpPr/>
          <p:nvPr/>
        </p:nvGrpSpPr>
        <p:grpSpPr>
          <a:xfrm>
            <a:off x="199787" y="2852255"/>
            <a:ext cx="3691156" cy="1820413"/>
            <a:chOff x="199787" y="2852255"/>
            <a:chExt cx="3691156" cy="1820413"/>
          </a:xfrm>
        </p:grpSpPr>
        <p:sp>
          <p:nvSpPr>
            <p:cNvPr id="3" name="Rectangle 2">
              <a:extLst>
                <a:ext uri="{FF2B5EF4-FFF2-40B4-BE49-F238E27FC236}">
                  <a16:creationId xmlns:a16="http://schemas.microsoft.com/office/drawing/2014/main" id="{0B24E9CA-33D3-4424-B688-E2D2AA06AB6B}"/>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71B8C80-54B1-4725-8F0C-309FBC1FA27A}"/>
                </a:ext>
              </a:extLst>
            </p:cNvPr>
            <p:cNvSpPr txBox="1"/>
            <p:nvPr/>
          </p:nvSpPr>
          <p:spPr>
            <a:xfrm>
              <a:off x="949760" y="2935928"/>
              <a:ext cx="2657669" cy="369332"/>
            </a:xfrm>
            <a:prstGeom prst="rect">
              <a:avLst/>
            </a:prstGeom>
            <a:noFill/>
          </p:spPr>
          <p:txBody>
            <a:bodyPr wrap="square" rtlCol="0">
              <a:spAutoFit/>
            </a:bodyPr>
            <a:lstStyle/>
            <a:p>
              <a:pPr algn="ctr"/>
              <a:r>
                <a:rPr lang="en-GB" b="1"/>
                <a:t>Motor vehicle volumes</a:t>
              </a:r>
            </a:p>
          </p:txBody>
        </p:sp>
        <p:sp>
          <p:nvSpPr>
            <p:cNvPr id="25" name="TextBox 24">
              <a:extLst>
                <a:ext uri="{FF2B5EF4-FFF2-40B4-BE49-F238E27FC236}">
                  <a16:creationId xmlns:a16="http://schemas.microsoft.com/office/drawing/2014/main" id="{126F7D9D-07A5-4E97-B5FE-E855DAA66C93}"/>
                </a:ext>
              </a:extLst>
            </p:cNvPr>
            <p:cNvSpPr txBox="1"/>
            <p:nvPr/>
          </p:nvSpPr>
          <p:spPr>
            <a:xfrm>
              <a:off x="293199" y="3831371"/>
              <a:ext cx="1693935" cy="646331"/>
            </a:xfrm>
            <a:prstGeom prst="rect">
              <a:avLst/>
            </a:prstGeom>
            <a:noFill/>
            <a:ln>
              <a:noFill/>
            </a:ln>
          </p:spPr>
          <p:txBody>
            <a:bodyPr wrap="square" lIns="91440" tIns="45720" rIns="91440" bIns="45720" rtlCol="0" anchor="t">
              <a:spAutoFit/>
            </a:bodyPr>
            <a:lstStyle/>
            <a:p>
              <a:pPr algn="ctr"/>
              <a:r>
                <a:rPr lang="en-GB" sz="1200" b="1"/>
                <a:t>June 2022</a:t>
              </a:r>
              <a:endParaRPr lang="en-GB" sz="1200" b="1">
                <a:cs typeface="Calibri"/>
              </a:endParaRPr>
            </a:p>
            <a:p>
              <a:pPr algn="ctr"/>
              <a:r>
                <a:rPr lang="en-GB" sz="1200"/>
                <a:t>compared to pre-COVID </a:t>
              </a:r>
              <a:endParaRPr lang="en-GB" sz="1200">
                <a:cs typeface="Calibri"/>
              </a:endParaRPr>
            </a:p>
            <a:p>
              <a:pPr algn="ctr"/>
              <a:r>
                <a:rPr lang="en-GB" sz="1200"/>
                <a:t>(June 2019)</a:t>
              </a:r>
              <a:endParaRPr lang="en-GB" sz="1200">
                <a:cs typeface="Calibri"/>
              </a:endParaRPr>
            </a:p>
          </p:txBody>
        </p:sp>
        <p:sp>
          <p:nvSpPr>
            <p:cNvPr id="26" name="TextBox 25">
              <a:extLst>
                <a:ext uri="{FF2B5EF4-FFF2-40B4-BE49-F238E27FC236}">
                  <a16:creationId xmlns:a16="http://schemas.microsoft.com/office/drawing/2014/main" id="{C78BA875-4CF4-4BB3-BB87-61DE7C72DFF0}"/>
                </a:ext>
              </a:extLst>
            </p:cNvPr>
            <p:cNvSpPr txBox="1"/>
            <p:nvPr/>
          </p:nvSpPr>
          <p:spPr>
            <a:xfrm>
              <a:off x="2135285" y="3802248"/>
              <a:ext cx="1637253" cy="646331"/>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April 2022 and June 2022</a:t>
              </a:r>
              <a:endParaRPr lang="en-GB" sz="1200">
                <a:cs typeface="Calibri"/>
              </a:endParaRPr>
            </a:p>
          </p:txBody>
        </p:sp>
        <p:sp>
          <p:nvSpPr>
            <p:cNvPr id="27" name="Isosceles Triangle 26">
              <a:extLst>
                <a:ext uri="{FF2B5EF4-FFF2-40B4-BE49-F238E27FC236}">
                  <a16:creationId xmlns:a16="http://schemas.microsoft.com/office/drawing/2014/main" id="{0BAB8C3F-36C2-4726-A8C5-708F65B97605}"/>
                </a:ext>
              </a:extLst>
            </p:cNvPr>
            <p:cNvSpPr/>
            <p:nvPr/>
          </p:nvSpPr>
          <p:spPr>
            <a:xfrm rot="10800000">
              <a:off x="568785" y="3458184"/>
              <a:ext cx="428301" cy="347920"/>
            </a:xfrm>
            <a:prstGeom prst="triangl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2D050"/>
                </a:solidFill>
              </a:endParaRPr>
            </a:p>
          </p:txBody>
        </p:sp>
        <p:sp>
          <p:nvSpPr>
            <p:cNvPr id="28" name="TextBox 27">
              <a:extLst>
                <a:ext uri="{FF2B5EF4-FFF2-40B4-BE49-F238E27FC236}">
                  <a16:creationId xmlns:a16="http://schemas.microsoft.com/office/drawing/2014/main" id="{18B93E4D-3604-4D9E-A2A2-F9A94F1BC4B8}"/>
                </a:ext>
              </a:extLst>
            </p:cNvPr>
            <p:cNvSpPr txBox="1"/>
            <p:nvPr/>
          </p:nvSpPr>
          <p:spPr>
            <a:xfrm>
              <a:off x="997086" y="3462040"/>
              <a:ext cx="713064" cy="369332"/>
            </a:xfrm>
            <a:prstGeom prst="rect">
              <a:avLst/>
            </a:prstGeom>
            <a:noFill/>
          </p:spPr>
          <p:txBody>
            <a:bodyPr wrap="square" lIns="91440" tIns="45720" rIns="91440" bIns="45720" rtlCol="0" anchor="t">
              <a:spAutoFit/>
            </a:bodyPr>
            <a:lstStyle/>
            <a:p>
              <a:r>
                <a:rPr lang="en-GB" b="1" dirty="0"/>
                <a:t>-3%*</a:t>
              </a:r>
            </a:p>
          </p:txBody>
        </p:sp>
        <p:sp>
          <p:nvSpPr>
            <p:cNvPr id="29" name="Arrow: Right 28">
              <a:extLst>
                <a:ext uri="{FF2B5EF4-FFF2-40B4-BE49-F238E27FC236}">
                  <a16:creationId xmlns:a16="http://schemas.microsoft.com/office/drawing/2014/main" id="{C7EAA8EA-E28C-4852-9650-C2DDA7F7DD88}"/>
                </a:ext>
              </a:extLst>
            </p:cNvPr>
            <p:cNvSpPr/>
            <p:nvPr/>
          </p:nvSpPr>
          <p:spPr>
            <a:xfrm>
              <a:off x="2371764" y="3438120"/>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TextBox 29">
              <a:extLst>
                <a:ext uri="{FF2B5EF4-FFF2-40B4-BE49-F238E27FC236}">
                  <a16:creationId xmlns:a16="http://schemas.microsoft.com/office/drawing/2014/main" id="{71FD6956-89E3-4E8C-AE87-64A5CF7A3A49}"/>
                </a:ext>
              </a:extLst>
            </p:cNvPr>
            <p:cNvSpPr txBox="1"/>
            <p:nvPr/>
          </p:nvSpPr>
          <p:spPr>
            <a:xfrm>
              <a:off x="2843302" y="3429000"/>
              <a:ext cx="961389" cy="338554"/>
            </a:xfrm>
            <a:prstGeom prst="rect">
              <a:avLst/>
            </a:prstGeom>
            <a:noFill/>
          </p:spPr>
          <p:txBody>
            <a:bodyPr wrap="square" rtlCol="0">
              <a:spAutoFit/>
            </a:bodyPr>
            <a:lstStyle/>
            <a:p>
              <a:r>
                <a:rPr lang="en-GB" sz="1600" dirty="0"/>
                <a:t>Steady</a:t>
              </a:r>
            </a:p>
          </p:txBody>
        </p:sp>
      </p:grpSp>
      <p:pic>
        <p:nvPicPr>
          <p:cNvPr id="51" name="Graphic 50" descr="Car with solid fill">
            <a:extLst>
              <a:ext uri="{FF2B5EF4-FFF2-40B4-BE49-F238E27FC236}">
                <a16:creationId xmlns:a16="http://schemas.microsoft.com/office/drawing/2014/main" id="{421D3335-13B2-44A8-AC61-2C5D83C0E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661" y="2820623"/>
            <a:ext cx="695590" cy="695590"/>
          </a:xfrm>
          <a:prstGeom prst="rect">
            <a:avLst/>
          </a:prstGeom>
        </p:spPr>
      </p:pic>
      <p:pic>
        <p:nvPicPr>
          <p:cNvPr id="53" name="Graphic 52" descr="Fog with solid fill">
            <a:extLst>
              <a:ext uri="{FF2B5EF4-FFF2-40B4-BE49-F238E27FC236}">
                <a16:creationId xmlns:a16="http://schemas.microsoft.com/office/drawing/2014/main" id="{5C339609-08CE-4D69-9625-48A25DBE7E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5390" y="2872186"/>
            <a:ext cx="567935" cy="567935"/>
          </a:xfrm>
          <a:prstGeom prst="rect">
            <a:avLst/>
          </a:prstGeom>
        </p:spPr>
      </p:pic>
      <p:grpSp>
        <p:nvGrpSpPr>
          <p:cNvPr id="54" name="Group 53">
            <a:extLst>
              <a:ext uri="{FF2B5EF4-FFF2-40B4-BE49-F238E27FC236}">
                <a16:creationId xmlns:a16="http://schemas.microsoft.com/office/drawing/2014/main" id="{6F698149-35E4-49E9-82AB-9AB8C7A41574}"/>
              </a:ext>
            </a:extLst>
          </p:cNvPr>
          <p:cNvGrpSpPr/>
          <p:nvPr/>
        </p:nvGrpSpPr>
        <p:grpSpPr>
          <a:xfrm>
            <a:off x="4198575" y="2852254"/>
            <a:ext cx="3794849" cy="1965656"/>
            <a:chOff x="199787" y="2852255"/>
            <a:chExt cx="3794849" cy="1965656"/>
          </a:xfrm>
        </p:grpSpPr>
        <p:sp>
          <p:nvSpPr>
            <p:cNvPr id="55" name="Rectangle 54">
              <a:extLst>
                <a:ext uri="{FF2B5EF4-FFF2-40B4-BE49-F238E27FC236}">
                  <a16:creationId xmlns:a16="http://schemas.microsoft.com/office/drawing/2014/main" id="{A57FEE03-92EF-4347-8183-42B52EBC730E}"/>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AB624E41-38D4-4C37-BE70-F3B875CED810}"/>
                </a:ext>
              </a:extLst>
            </p:cNvPr>
            <p:cNvSpPr txBox="1"/>
            <p:nvPr/>
          </p:nvSpPr>
          <p:spPr>
            <a:xfrm>
              <a:off x="940488" y="2935929"/>
              <a:ext cx="2296027" cy="369332"/>
            </a:xfrm>
            <a:prstGeom prst="rect">
              <a:avLst/>
            </a:prstGeom>
            <a:noFill/>
          </p:spPr>
          <p:txBody>
            <a:bodyPr wrap="square" rtlCol="0">
              <a:spAutoFit/>
            </a:bodyPr>
            <a:lstStyle/>
            <a:p>
              <a:pPr algn="ctr"/>
              <a:r>
                <a:rPr lang="en-GB" b="1"/>
                <a:t>Air pollution</a:t>
              </a:r>
            </a:p>
          </p:txBody>
        </p:sp>
        <p:sp>
          <p:nvSpPr>
            <p:cNvPr id="57" name="TextBox 56">
              <a:extLst>
                <a:ext uri="{FF2B5EF4-FFF2-40B4-BE49-F238E27FC236}">
                  <a16:creationId xmlns:a16="http://schemas.microsoft.com/office/drawing/2014/main" id="{D9A22F8B-3E5E-482A-AF0E-BEB75A80A8D4}"/>
                </a:ext>
              </a:extLst>
            </p:cNvPr>
            <p:cNvSpPr txBox="1"/>
            <p:nvPr/>
          </p:nvSpPr>
          <p:spPr>
            <a:xfrm>
              <a:off x="292050" y="3802248"/>
              <a:ext cx="1785825" cy="1015663"/>
            </a:xfrm>
            <a:prstGeom prst="rect">
              <a:avLst/>
            </a:prstGeom>
            <a:noFill/>
            <a:ln>
              <a:noFill/>
            </a:ln>
          </p:spPr>
          <p:txBody>
            <a:bodyPr wrap="square" lIns="91440" tIns="45720" rIns="91440" bIns="45720" rtlCol="0" anchor="t">
              <a:spAutoFit/>
            </a:bodyPr>
            <a:lstStyle/>
            <a:p>
              <a:pPr algn="ctr"/>
              <a:r>
                <a:rPr lang="en-GB" sz="1200" b="1"/>
                <a:t>June 2022</a:t>
              </a:r>
              <a:endParaRPr lang="en-GB" sz="1200" b="1">
                <a:cs typeface="Calibri"/>
              </a:endParaRPr>
            </a:p>
            <a:p>
              <a:pPr algn="ctr"/>
              <a:r>
                <a:rPr lang="en-GB" sz="1200"/>
                <a:t>compared to pre-COVID </a:t>
              </a:r>
              <a:endParaRPr lang="en-GB" sz="1200">
                <a:cs typeface="Calibri"/>
              </a:endParaRPr>
            </a:p>
            <a:p>
              <a:pPr algn="ctr"/>
              <a:r>
                <a:rPr lang="en-GB" sz="1200"/>
                <a:t>(All site average </a:t>
              </a:r>
              <a:endParaRPr lang="en-GB" sz="1200">
                <a:cs typeface="Calibri"/>
              </a:endParaRPr>
            </a:p>
            <a:p>
              <a:pPr algn="ctr"/>
              <a:r>
                <a:rPr lang="en-GB" sz="1200"/>
                <a:t>2017-2019)</a:t>
              </a:r>
            </a:p>
            <a:p>
              <a:pPr algn="ctr"/>
              <a:endParaRPr lang="en-GB" sz="1200"/>
            </a:p>
          </p:txBody>
        </p:sp>
        <p:sp>
          <p:nvSpPr>
            <p:cNvPr id="58" name="TextBox 57">
              <a:extLst>
                <a:ext uri="{FF2B5EF4-FFF2-40B4-BE49-F238E27FC236}">
                  <a16:creationId xmlns:a16="http://schemas.microsoft.com/office/drawing/2014/main" id="{11DAE158-B746-47FC-9A4E-410BC89076A7}"/>
                </a:ext>
              </a:extLst>
            </p:cNvPr>
            <p:cNvSpPr txBox="1"/>
            <p:nvPr/>
          </p:nvSpPr>
          <p:spPr>
            <a:xfrm>
              <a:off x="2135285" y="3802248"/>
              <a:ext cx="1637253" cy="646331"/>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April 2022 and June 2022</a:t>
              </a:r>
              <a:endParaRPr lang="en-GB" sz="1200">
                <a:cs typeface="Calibri"/>
              </a:endParaRPr>
            </a:p>
          </p:txBody>
        </p:sp>
        <p:sp>
          <p:nvSpPr>
            <p:cNvPr id="59" name="Isosceles Triangle 58">
              <a:extLst>
                <a:ext uri="{FF2B5EF4-FFF2-40B4-BE49-F238E27FC236}">
                  <a16:creationId xmlns:a16="http://schemas.microsoft.com/office/drawing/2014/main" id="{9668F543-0B8D-466A-81FB-5C8D5CC6A353}"/>
                </a:ext>
              </a:extLst>
            </p:cNvPr>
            <p:cNvSpPr/>
            <p:nvPr/>
          </p:nvSpPr>
          <p:spPr>
            <a:xfrm rot="10800000">
              <a:off x="568785" y="3458184"/>
              <a:ext cx="428301" cy="347920"/>
            </a:xfrm>
            <a:prstGeom prst="triangle">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1C5FF"/>
                </a:solidFill>
              </a:endParaRPr>
            </a:p>
          </p:txBody>
        </p:sp>
        <p:sp>
          <p:nvSpPr>
            <p:cNvPr id="60" name="TextBox 59">
              <a:extLst>
                <a:ext uri="{FF2B5EF4-FFF2-40B4-BE49-F238E27FC236}">
                  <a16:creationId xmlns:a16="http://schemas.microsoft.com/office/drawing/2014/main" id="{DD65CF0D-F770-4147-861E-DC669E7BDBB4}"/>
                </a:ext>
              </a:extLst>
            </p:cNvPr>
            <p:cNvSpPr txBox="1"/>
            <p:nvPr/>
          </p:nvSpPr>
          <p:spPr>
            <a:xfrm>
              <a:off x="997086" y="3462040"/>
              <a:ext cx="713064" cy="369332"/>
            </a:xfrm>
            <a:prstGeom prst="rect">
              <a:avLst/>
            </a:prstGeom>
            <a:noFill/>
          </p:spPr>
          <p:txBody>
            <a:bodyPr wrap="square" lIns="91440" tIns="45720" rIns="91440" bIns="45720" rtlCol="0" anchor="t">
              <a:spAutoFit/>
            </a:bodyPr>
            <a:lstStyle/>
            <a:p>
              <a:r>
                <a:rPr lang="en-GB" b="1" dirty="0"/>
                <a:t>-38%</a:t>
              </a:r>
            </a:p>
          </p:txBody>
        </p:sp>
        <p:sp>
          <p:nvSpPr>
            <p:cNvPr id="61" name="Arrow: Right 60">
              <a:extLst>
                <a:ext uri="{FF2B5EF4-FFF2-40B4-BE49-F238E27FC236}">
                  <a16:creationId xmlns:a16="http://schemas.microsoft.com/office/drawing/2014/main" id="{904EC333-1337-4356-82DB-DA01A6D1DB86}"/>
                </a:ext>
              </a:extLst>
            </p:cNvPr>
            <p:cNvSpPr/>
            <p:nvPr/>
          </p:nvSpPr>
          <p:spPr>
            <a:xfrm rot="2134939">
              <a:off x="2371764" y="3438120"/>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1E471BCE-FCC0-4F6C-9927-258FC3C68B90}"/>
                </a:ext>
              </a:extLst>
            </p:cNvPr>
            <p:cNvSpPr txBox="1"/>
            <p:nvPr/>
          </p:nvSpPr>
          <p:spPr>
            <a:xfrm>
              <a:off x="2727892" y="3429000"/>
              <a:ext cx="1266744" cy="338554"/>
            </a:xfrm>
            <a:prstGeom prst="rect">
              <a:avLst/>
            </a:prstGeom>
            <a:noFill/>
          </p:spPr>
          <p:txBody>
            <a:bodyPr wrap="square" rtlCol="0">
              <a:spAutoFit/>
            </a:bodyPr>
            <a:lstStyle/>
            <a:p>
              <a:r>
                <a:rPr lang="en-GB" sz="1600"/>
                <a:t>Decreasing</a:t>
              </a:r>
            </a:p>
          </p:txBody>
        </p:sp>
      </p:grpSp>
      <p:grpSp>
        <p:nvGrpSpPr>
          <p:cNvPr id="63" name="Group 62">
            <a:extLst>
              <a:ext uri="{FF2B5EF4-FFF2-40B4-BE49-F238E27FC236}">
                <a16:creationId xmlns:a16="http://schemas.microsoft.com/office/drawing/2014/main" id="{C594056D-0FA3-4A1B-AAB5-36E351C586B3}"/>
              </a:ext>
            </a:extLst>
          </p:cNvPr>
          <p:cNvGrpSpPr/>
          <p:nvPr/>
        </p:nvGrpSpPr>
        <p:grpSpPr>
          <a:xfrm>
            <a:off x="8148748" y="2852254"/>
            <a:ext cx="3691156" cy="1965656"/>
            <a:chOff x="199787" y="2852255"/>
            <a:chExt cx="3691156" cy="1965656"/>
          </a:xfrm>
        </p:grpSpPr>
        <p:sp>
          <p:nvSpPr>
            <p:cNvPr id="64" name="Rectangle 63">
              <a:extLst>
                <a:ext uri="{FF2B5EF4-FFF2-40B4-BE49-F238E27FC236}">
                  <a16:creationId xmlns:a16="http://schemas.microsoft.com/office/drawing/2014/main" id="{F93A2B4A-02ED-409F-92FC-7FF19C3DFB1B}"/>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57C8B0B0-8C8D-400E-A4EE-DEC51D2B840B}"/>
                </a:ext>
              </a:extLst>
            </p:cNvPr>
            <p:cNvSpPr txBox="1"/>
            <p:nvPr/>
          </p:nvSpPr>
          <p:spPr>
            <a:xfrm>
              <a:off x="956741" y="2943358"/>
              <a:ext cx="2296027" cy="369332"/>
            </a:xfrm>
            <a:prstGeom prst="rect">
              <a:avLst/>
            </a:prstGeom>
            <a:noFill/>
          </p:spPr>
          <p:txBody>
            <a:bodyPr wrap="square" rtlCol="0">
              <a:spAutoFit/>
            </a:bodyPr>
            <a:lstStyle/>
            <a:p>
              <a:pPr algn="ctr"/>
              <a:r>
                <a:rPr lang="en-GB" b="1"/>
                <a:t>Bus passengers</a:t>
              </a:r>
            </a:p>
          </p:txBody>
        </p:sp>
        <p:sp>
          <p:nvSpPr>
            <p:cNvPr id="66" name="TextBox 65">
              <a:extLst>
                <a:ext uri="{FF2B5EF4-FFF2-40B4-BE49-F238E27FC236}">
                  <a16:creationId xmlns:a16="http://schemas.microsoft.com/office/drawing/2014/main" id="{C3A9F6B3-2298-4F16-8C05-76B5C783644E}"/>
                </a:ext>
              </a:extLst>
            </p:cNvPr>
            <p:cNvSpPr txBox="1"/>
            <p:nvPr/>
          </p:nvSpPr>
          <p:spPr>
            <a:xfrm>
              <a:off x="388742" y="3802248"/>
              <a:ext cx="1686040" cy="1015663"/>
            </a:xfrm>
            <a:prstGeom prst="rect">
              <a:avLst/>
            </a:prstGeom>
            <a:noFill/>
            <a:ln>
              <a:noFill/>
            </a:ln>
          </p:spPr>
          <p:txBody>
            <a:bodyPr wrap="square" lIns="91440" tIns="45720" rIns="91440" bIns="45720" rtlCol="0" anchor="t">
              <a:spAutoFit/>
            </a:bodyPr>
            <a:lstStyle/>
            <a:p>
              <a:pPr algn="ctr"/>
              <a:r>
                <a:rPr lang="en-GB" sz="1200" b="1"/>
                <a:t>June 2022</a:t>
              </a:r>
              <a:endParaRPr lang="en-GB" sz="1200" b="1">
                <a:cs typeface="Calibri"/>
              </a:endParaRPr>
            </a:p>
            <a:p>
              <a:pPr algn="ctr"/>
              <a:r>
                <a:rPr lang="en-GB" sz="1200"/>
                <a:t>compared to pre-COVID </a:t>
              </a:r>
              <a:endParaRPr lang="en-GB" sz="1200">
                <a:cs typeface="Calibri"/>
              </a:endParaRPr>
            </a:p>
            <a:p>
              <a:pPr algn="ctr"/>
              <a:r>
                <a:rPr lang="en-GB" sz="1200"/>
                <a:t>(June 2019)</a:t>
              </a:r>
              <a:endParaRPr lang="en-GB" sz="1200">
                <a:cs typeface="Calibri"/>
              </a:endParaRPr>
            </a:p>
            <a:p>
              <a:pPr algn="ctr"/>
              <a:endParaRPr lang="en-GB" sz="1200"/>
            </a:p>
          </p:txBody>
        </p:sp>
        <p:sp>
          <p:nvSpPr>
            <p:cNvPr id="67" name="TextBox 66">
              <a:extLst>
                <a:ext uri="{FF2B5EF4-FFF2-40B4-BE49-F238E27FC236}">
                  <a16:creationId xmlns:a16="http://schemas.microsoft.com/office/drawing/2014/main" id="{7169B4F3-C02C-4003-BE78-071536644F78}"/>
                </a:ext>
              </a:extLst>
            </p:cNvPr>
            <p:cNvSpPr txBox="1"/>
            <p:nvPr/>
          </p:nvSpPr>
          <p:spPr>
            <a:xfrm>
              <a:off x="2135285" y="3802248"/>
              <a:ext cx="1637253" cy="830997"/>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April 2022 and June 2022</a:t>
              </a:r>
            </a:p>
            <a:p>
              <a:pPr algn="ctr"/>
              <a:endParaRPr lang="en-GB" sz="1200"/>
            </a:p>
          </p:txBody>
        </p:sp>
        <p:sp>
          <p:nvSpPr>
            <p:cNvPr id="68" name="Isosceles Triangle 67">
              <a:extLst>
                <a:ext uri="{FF2B5EF4-FFF2-40B4-BE49-F238E27FC236}">
                  <a16:creationId xmlns:a16="http://schemas.microsoft.com/office/drawing/2014/main" id="{01F6D135-A556-44B8-AE0B-827E208F4180}"/>
                </a:ext>
              </a:extLst>
            </p:cNvPr>
            <p:cNvSpPr/>
            <p:nvPr/>
          </p:nvSpPr>
          <p:spPr>
            <a:xfrm rot="10800000">
              <a:off x="695263" y="3458184"/>
              <a:ext cx="428301" cy="347920"/>
            </a:xfrm>
            <a:prstGeom prst="triangle">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24C13A76-C334-4949-9EF2-19A559B02858}"/>
                </a:ext>
              </a:extLst>
            </p:cNvPr>
            <p:cNvSpPr txBox="1"/>
            <p:nvPr/>
          </p:nvSpPr>
          <p:spPr>
            <a:xfrm>
              <a:off x="1010277" y="3462040"/>
              <a:ext cx="713064" cy="369332"/>
            </a:xfrm>
            <a:prstGeom prst="rect">
              <a:avLst/>
            </a:prstGeom>
            <a:noFill/>
          </p:spPr>
          <p:txBody>
            <a:bodyPr wrap="square" lIns="91440" tIns="45720" rIns="91440" bIns="45720" rtlCol="0" anchor="t">
              <a:spAutoFit/>
            </a:bodyPr>
            <a:lstStyle/>
            <a:p>
              <a:r>
                <a:rPr lang="en-GB" b="1"/>
                <a:t>-23%</a:t>
              </a:r>
            </a:p>
          </p:txBody>
        </p:sp>
        <p:sp>
          <p:nvSpPr>
            <p:cNvPr id="70" name="Arrow: Right 69">
              <a:extLst>
                <a:ext uri="{FF2B5EF4-FFF2-40B4-BE49-F238E27FC236}">
                  <a16:creationId xmlns:a16="http://schemas.microsoft.com/office/drawing/2014/main" id="{40413CD0-CC7D-4880-9F2B-BEAAFE0C2E71}"/>
                </a:ext>
              </a:extLst>
            </p:cNvPr>
            <p:cNvSpPr/>
            <p:nvPr/>
          </p:nvSpPr>
          <p:spPr>
            <a:xfrm>
              <a:off x="2461248" y="3468602"/>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3B547167-C368-4C07-9A29-5A87BF563111}"/>
                </a:ext>
              </a:extLst>
            </p:cNvPr>
            <p:cNvSpPr txBox="1"/>
            <p:nvPr/>
          </p:nvSpPr>
          <p:spPr>
            <a:xfrm>
              <a:off x="2885162" y="3420580"/>
              <a:ext cx="864907" cy="338554"/>
            </a:xfrm>
            <a:prstGeom prst="rect">
              <a:avLst/>
            </a:prstGeom>
            <a:noFill/>
          </p:spPr>
          <p:txBody>
            <a:bodyPr wrap="square" rtlCol="0">
              <a:spAutoFit/>
            </a:bodyPr>
            <a:lstStyle/>
            <a:p>
              <a:r>
                <a:rPr lang="en-GB" sz="1600"/>
                <a:t>Steady</a:t>
              </a:r>
            </a:p>
          </p:txBody>
        </p:sp>
      </p:grpSp>
      <p:pic>
        <p:nvPicPr>
          <p:cNvPr id="73" name="Graphic 72" descr="Bus with solid fill">
            <a:extLst>
              <a:ext uri="{FF2B5EF4-FFF2-40B4-BE49-F238E27FC236}">
                <a16:creationId xmlns:a16="http://schemas.microsoft.com/office/drawing/2014/main" id="{D93CF547-4C2F-46F9-9F48-6D9601CE4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19192" y="2798999"/>
            <a:ext cx="669602" cy="669602"/>
          </a:xfrm>
          <a:prstGeom prst="rect">
            <a:avLst/>
          </a:prstGeom>
        </p:spPr>
      </p:pic>
      <p:grpSp>
        <p:nvGrpSpPr>
          <p:cNvPr id="74" name="Group 73">
            <a:extLst>
              <a:ext uri="{FF2B5EF4-FFF2-40B4-BE49-F238E27FC236}">
                <a16:creationId xmlns:a16="http://schemas.microsoft.com/office/drawing/2014/main" id="{40715451-CEB1-46E1-BB6A-B88A1272FAA7}"/>
              </a:ext>
            </a:extLst>
          </p:cNvPr>
          <p:cNvGrpSpPr/>
          <p:nvPr/>
        </p:nvGrpSpPr>
        <p:grpSpPr>
          <a:xfrm>
            <a:off x="8060905" y="4801500"/>
            <a:ext cx="3825482" cy="1820413"/>
            <a:chOff x="117307" y="2852255"/>
            <a:chExt cx="3825482" cy="1820413"/>
          </a:xfrm>
        </p:grpSpPr>
        <p:sp>
          <p:nvSpPr>
            <p:cNvPr id="75" name="Rectangle 74">
              <a:extLst>
                <a:ext uri="{FF2B5EF4-FFF2-40B4-BE49-F238E27FC236}">
                  <a16:creationId xmlns:a16="http://schemas.microsoft.com/office/drawing/2014/main" id="{CCC48017-B2A3-4C08-B533-B43AEDC8694F}"/>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FD9BEC88-7F8A-4712-A2CE-48FDECEE28BC}"/>
                </a:ext>
              </a:extLst>
            </p:cNvPr>
            <p:cNvSpPr txBox="1"/>
            <p:nvPr/>
          </p:nvSpPr>
          <p:spPr>
            <a:xfrm>
              <a:off x="1646762" y="2973439"/>
              <a:ext cx="2296027" cy="369332"/>
            </a:xfrm>
            <a:prstGeom prst="rect">
              <a:avLst/>
            </a:prstGeom>
            <a:noFill/>
          </p:spPr>
          <p:txBody>
            <a:bodyPr wrap="square" rtlCol="0">
              <a:spAutoFit/>
            </a:bodyPr>
            <a:lstStyle/>
            <a:p>
              <a:pPr algn="ctr"/>
              <a:r>
                <a:rPr lang="en-GB" b="1"/>
                <a:t>Walking and Cycling</a:t>
              </a:r>
            </a:p>
          </p:txBody>
        </p:sp>
        <p:sp>
          <p:nvSpPr>
            <p:cNvPr id="77" name="TextBox 76">
              <a:extLst>
                <a:ext uri="{FF2B5EF4-FFF2-40B4-BE49-F238E27FC236}">
                  <a16:creationId xmlns:a16="http://schemas.microsoft.com/office/drawing/2014/main" id="{BA6F05FE-9869-4B8A-8C85-381D05351D61}"/>
                </a:ext>
              </a:extLst>
            </p:cNvPr>
            <p:cNvSpPr txBox="1"/>
            <p:nvPr/>
          </p:nvSpPr>
          <p:spPr>
            <a:xfrm>
              <a:off x="117307" y="3840115"/>
              <a:ext cx="1917300" cy="830997"/>
            </a:xfrm>
            <a:prstGeom prst="rect">
              <a:avLst/>
            </a:prstGeom>
            <a:noFill/>
            <a:ln>
              <a:noFill/>
            </a:ln>
          </p:spPr>
          <p:txBody>
            <a:bodyPr wrap="square" lIns="91440" tIns="45720" rIns="91440" bIns="45720" rtlCol="0" anchor="t">
              <a:spAutoFit/>
            </a:bodyPr>
            <a:lstStyle/>
            <a:p>
              <a:pPr algn="ctr"/>
              <a:r>
                <a:rPr lang="en-GB" sz="1200" b="1"/>
                <a:t>June 2022</a:t>
              </a:r>
              <a:endParaRPr lang="en-GB" sz="1200" b="1">
                <a:cs typeface="Calibri"/>
              </a:endParaRPr>
            </a:p>
            <a:p>
              <a:pPr algn="ctr"/>
              <a:r>
                <a:rPr lang="en-GB" sz="1200"/>
                <a:t>compared to pre-COVID </a:t>
              </a:r>
              <a:endParaRPr lang="en-GB" sz="1200">
                <a:cs typeface="Calibri"/>
              </a:endParaRPr>
            </a:p>
            <a:p>
              <a:pPr algn="ctr"/>
              <a:r>
                <a:rPr lang="en-GB" sz="1200"/>
                <a:t>(June 2019)</a:t>
              </a:r>
              <a:endParaRPr lang="en-GB" sz="1200">
                <a:cs typeface="Calibri"/>
              </a:endParaRPr>
            </a:p>
            <a:p>
              <a:pPr algn="ctr"/>
              <a:endParaRPr lang="en-GB" sz="1200"/>
            </a:p>
          </p:txBody>
        </p:sp>
        <p:sp>
          <p:nvSpPr>
            <p:cNvPr id="78" name="TextBox 77">
              <a:extLst>
                <a:ext uri="{FF2B5EF4-FFF2-40B4-BE49-F238E27FC236}">
                  <a16:creationId xmlns:a16="http://schemas.microsoft.com/office/drawing/2014/main" id="{0F434446-7117-4611-86F8-28876902AF7C}"/>
                </a:ext>
              </a:extLst>
            </p:cNvPr>
            <p:cNvSpPr txBox="1"/>
            <p:nvPr/>
          </p:nvSpPr>
          <p:spPr>
            <a:xfrm>
              <a:off x="2135285" y="3802248"/>
              <a:ext cx="1637253" cy="830997"/>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April 2022 and June 2022</a:t>
              </a:r>
              <a:endParaRPr lang="en-GB" sz="1200">
                <a:cs typeface="Calibri"/>
              </a:endParaRPr>
            </a:p>
            <a:p>
              <a:pPr algn="ctr"/>
              <a:endParaRPr lang="en-GB" sz="1200"/>
            </a:p>
          </p:txBody>
        </p:sp>
        <p:sp>
          <p:nvSpPr>
            <p:cNvPr id="79" name="Isosceles Triangle 78">
              <a:extLst>
                <a:ext uri="{FF2B5EF4-FFF2-40B4-BE49-F238E27FC236}">
                  <a16:creationId xmlns:a16="http://schemas.microsoft.com/office/drawing/2014/main" id="{3FE98519-33C6-40EE-96E1-0CD8F03B7484}"/>
                </a:ext>
              </a:extLst>
            </p:cNvPr>
            <p:cNvSpPr/>
            <p:nvPr/>
          </p:nvSpPr>
          <p:spPr>
            <a:xfrm rot="10800000">
              <a:off x="355096" y="3456097"/>
              <a:ext cx="428301" cy="347920"/>
            </a:xfrm>
            <a:prstGeom prst="triangle">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B99E673A-DC5D-4A64-9E9F-8CA092AE94F7}"/>
                </a:ext>
              </a:extLst>
            </p:cNvPr>
            <p:cNvSpPr txBox="1"/>
            <p:nvPr/>
          </p:nvSpPr>
          <p:spPr>
            <a:xfrm>
              <a:off x="636515" y="3457978"/>
              <a:ext cx="622943" cy="338554"/>
            </a:xfrm>
            <a:prstGeom prst="rect">
              <a:avLst/>
            </a:prstGeom>
            <a:noFill/>
          </p:spPr>
          <p:txBody>
            <a:bodyPr wrap="square" lIns="91440" tIns="45720" rIns="91440" bIns="45720" rtlCol="0" anchor="t">
              <a:spAutoFit/>
            </a:bodyPr>
            <a:lstStyle/>
            <a:p>
              <a:r>
                <a:rPr lang="en-GB" sz="1600" b="1"/>
                <a:t>-30%</a:t>
              </a:r>
            </a:p>
          </p:txBody>
        </p:sp>
        <p:sp>
          <p:nvSpPr>
            <p:cNvPr id="81" name="Arrow: Right 80">
              <a:extLst>
                <a:ext uri="{FF2B5EF4-FFF2-40B4-BE49-F238E27FC236}">
                  <a16:creationId xmlns:a16="http://schemas.microsoft.com/office/drawing/2014/main" id="{B77962E9-2E70-4C46-9080-451F00ACF419}"/>
                </a:ext>
              </a:extLst>
            </p:cNvPr>
            <p:cNvSpPr/>
            <p:nvPr/>
          </p:nvSpPr>
          <p:spPr>
            <a:xfrm>
              <a:off x="2490761" y="3444415"/>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a:extLst>
                <a:ext uri="{FF2B5EF4-FFF2-40B4-BE49-F238E27FC236}">
                  <a16:creationId xmlns:a16="http://schemas.microsoft.com/office/drawing/2014/main" id="{AD5904EF-AD44-4622-8F18-9925D3E27E69}"/>
                </a:ext>
              </a:extLst>
            </p:cNvPr>
            <p:cNvSpPr txBox="1"/>
            <p:nvPr/>
          </p:nvSpPr>
          <p:spPr>
            <a:xfrm>
              <a:off x="2940957" y="3429000"/>
              <a:ext cx="842848" cy="338554"/>
            </a:xfrm>
            <a:prstGeom prst="rect">
              <a:avLst/>
            </a:prstGeom>
            <a:noFill/>
          </p:spPr>
          <p:txBody>
            <a:bodyPr wrap="square" rtlCol="0">
              <a:spAutoFit/>
            </a:bodyPr>
            <a:lstStyle/>
            <a:p>
              <a:r>
                <a:rPr lang="en-GB" sz="1600" dirty="0"/>
                <a:t>Steady</a:t>
              </a:r>
            </a:p>
          </p:txBody>
        </p:sp>
      </p:grpSp>
      <p:grpSp>
        <p:nvGrpSpPr>
          <p:cNvPr id="83" name="Group 82">
            <a:extLst>
              <a:ext uri="{FF2B5EF4-FFF2-40B4-BE49-F238E27FC236}">
                <a16:creationId xmlns:a16="http://schemas.microsoft.com/office/drawing/2014/main" id="{9072E2DC-2E52-4EDF-86FE-2D659D4CFC27}"/>
              </a:ext>
            </a:extLst>
          </p:cNvPr>
          <p:cNvGrpSpPr/>
          <p:nvPr/>
        </p:nvGrpSpPr>
        <p:grpSpPr>
          <a:xfrm>
            <a:off x="4175495" y="4830478"/>
            <a:ext cx="3794849" cy="1820413"/>
            <a:chOff x="199787" y="2852255"/>
            <a:chExt cx="3794849" cy="1820413"/>
          </a:xfrm>
        </p:grpSpPr>
        <p:sp>
          <p:nvSpPr>
            <p:cNvPr id="84" name="Rectangle 83">
              <a:extLst>
                <a:ext uri="{FF2B5EF4-FFF2-40B4-BE49-F238E27FC236}">
                  <a16:creationId xmlns:a16="http://schemas.microsoft.com/office/drawing/2014/main" id="{2652C4D2-9253-4736-AF79-64D6F417478F}"/>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a:extLst>
                <a:ext uri="{FF2B5EF4-FFF2-40B4-BE49-F238E27FC236}">
                  <a16:creationId xmlns:a16="http://schemas.microsoft.com/office/drawing/2014/main" id="{08A5494F-A668-4B72-8F2F-4517147065FB}"/>
                </a:ext>
              </a:extLst>
            </p:cNvPr>
            <p:cNvSpPr txBox="1"/>
            <p:nvPr/>
          </p:nvSpPr>
          <p:spPr>
            <a:xfrm>
              <a:off x="933258" y="2944461"/>
              <a:ext cx="2296027" cy="369332"/>
            </a:xfrm>
            <a:prstGeom prst="rect">
              <a:avLst/>
            </a:prstGeom>
            <a:noFill/>
          </p:spPr>
          <p:txBody>
            <a:bodyPr wrap="square" rtlCol="0">
              <a:spAutoFit/>
            </a:bodyPr>
            <a:lstStyle/>
            <a:p>
              <a:pPr algn="ctr"/>
              <a:r>
                <a:rPr lang="en-GB" b="1"/>
                <a:t>Retail footfall</a:t>
              </a:r>
            </a:p>
          </p:txBody>
        </p:sp>
        <p:sp>
          <p:nvSpPr>
            <p:cNvPr id="86" name="TextBox 85">
              <a:extLst>
                <a:ext uri="{FF2B5EF4-FFF2-40B4-BE49-F238E27FC236}">
                  <a16:creationId xmlns:a16="http://schemas.microsoft.com/office/drawing/2014/main" id="{7D632980-EA73-4279-8861-8CB47086A300}"/>
                </a:ext>
              </a:extLst>
            </p:cNvPr>
            <p:cNvSpPr txBox="1"/>
            <p:nvPr/>
          </p:nvSpPr>
          <p:spPr>
            <a:xfrm>
              <a:off x="292050" y="3802248"/>
              <a:ext cx="1694834" cy="830997"/>
            </a:xfrm>
            <a:prstGeom prst="rect">
              <a:avLst/>
            </a:prstGeom>
            <a:noFill/>
            <a:ln>
              <a:noFill/>
            </a:ln>
          </p:spPr>
          <p:txBody>
            <a:bodyPr wrap="square" lIns="91440" tIns="45720" rIns="91440" bIns="45720" rtlCol="0" anchor="t">
              <a:spAutoFit/>
            </a:bodyPr>
            <a:lstStyle/>
            <a:p>
              <a:pPr algn="ctr"/>
              <a:r>
                <a:rPr lang="en-GB" sz="1200" b="1"/>
                <a:t>June 2022</a:t>
              </a:r>
              <a:endParaRPr lang="en-GB" sz="1200" b="1">
                <a:cs typeface="Calibri"/>
              </a:endParaRPr>
            </a:p>
            <a:p>
              <a:pPr algn="ctr"/>
              <a:r>
                <a:rPr lang="en-GB" sz="1200"/>
                <a:t>compared to pre-COVID </a:t>
              </a:r>
              <a:endParaRPr lang="en-GB" sz="1200">
                <a:cs typeface="Calibri"/>
              </a:endParaRPr>
            </a:p>
            <a:p>
              <a:pPr algn="ctr"/>
              <a:r>
                <a:rPr lang="en-GB" sz="1200"/>
                <a:t>(June 2019)</a:t>
              </a:r>
              <a:endParaRPr lang="en-GB" sz="1200">
                <a:cs typeface="Calibri"/>
              </a:endParaRPr>
            </a:p>
            <a:p>
              <a:pPr algn="ctr"/>
              <a:endParaRPr lang="en-GB" sz="1200"/>
            </a:p>
          </p:txBody>
        </p:sp>
        <p:sp>
          <p:nvSpPr>
            <p:cNvPr id="87" name="TextBox 86">
              <a:extLst>
                <a:ext uri="{FF2B5EF4-FFF2-40B4-BE49-F238E27FC236}">
                  <a16:creationId xmlns:a16="http://schemas.microsoft.com/office/drawing/2014/main" id="{EEB4F3E9-4074-472C-B309-EB50CD75B458}"/>
                </a:ext>
              </a:extLst>
            </p:cNvPr>
            <p:cNvSpPr txBox="1"/>
            <p:nvPr/>
          </p:nvSpPr>
          <p:spPr>
            <a:xfrm>
              <a:off x="2135285" y="3802248"/>
              <a:ext cx="1637253" cy="830997"/>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April 2022 and June 2022</a:t>
              </a:r>
              <a:endParaRPr lang="en-GB" sz="1200">
                <a:cs typeface="Calibri"/>
              </a:endParaRPr>
            </a:p>
            <a:p>
              <a:pPr algn="ctr"/>
              <a:endParaRPr lang="en-GB" sz="1200"/>
            </a:p>
          </p:txBody>
        </p:sp>
        <p:sp>
          <p:nvSpPr>
            <p:cNvPr id="89" name="TextBox 88">
              <a:extLst>
                <a:ext uri="{FF2B5EF4-FFF2-40B4-BE49-F238E27FC236}">
                  <a16:creationId xmlns:a16="http://schemas.microsoft.com/office/drawing/2014/main" id="{CBEA7BEA-C17D-4A72-8CAF-76F83DEB583B}"/>
                </a:ext>
              </a:extLst>
            </p:cNvPr>
            <p:cNvSpPr txBox="1"/>
            <p:nvPr/>
          </p:nvSpPr>
          <p:spPr>
            <a:xfrm>
              <a:off x="997086" y="3462040"/>
              <a:ext cx="713064" cy="369332"/>
            </a:xfrm>
            <a:prstGeom prst="rect">
              <a:avLst/>
            </a:prstGeom>
            <a:noFill/>
          </p:spPr>
          <p:txBody>
            <a:bodyPr wrap="square" lIns="91440" tIns="45720" rIns="91440" bIns="45720" rtlCol="0" anchor="t">
              <a:spAutoFit/>
            </a:bodyPr>
            <a:lstStyle/>
            <a:p>
              <a:r>
                <a:rPr lang="en-GB" b="1" dirty="0"/>
                <a:t>-1%*</a:t>
              </a:r>
            </a:p>
          </p:txBody>
        </p:sp>
        <p:sp>
          <p:nvSpPr>
            <p:cNvPr id="90" name="Arrow: Right 89">
              <a:extLst>
                <a:ext uri="{FF2B5EF4-FFF2-40B4-BE49-F238E27FC236}">
                  <a16:creationId xmlns:a16="http://schemas.microsoft.com/office/drawing/2014/main" id="{1C2BAD94-7BEA-40E1-BF37-049FCFC43661}"/>
                </a:ext>
              </a:extLst>
            </p:cNvPr>
            <p:cNvSpPr/>
            <p:nvPr/>
          </p:nvSpPr>
          <p:spPr>
            <a:xfrm rot="19466045">
              <a:off x="2371764" y="3438120"/>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CB52D168-BA73-47EF-A5F8-E4F55BAC9B31}"/>
                </a:ext>
              </a:extLst>
            </p:cNvPr>
            <p:cNvSpPr txBox="1"/>
            <p:nvPr/>
          </p:nvSpPr>
          <p:spPr>
            <a:xfrm>
              <a:off x="2727892" y="3429000"/>
              <a:ext cx="1266744" cy="338554"/>
            </a:xfrm>
            <a:prstGeom prst="rect">
              <a:avLst/>
            </a:prstGeom>
            <a:noFill/>
          </p:spPr>
          <p:txBody>
            <a:bodyPr wrap="square" rtlCol="0">
              <a:spAutoFit/>
            </a:bodyPr>
            <a:lstStyle/>
            <a:p>
              <a:r>
                <a:rPr lang="en-GB" sz="1600"/>
                <a:t>Increasing</a:t>
              </a:r>
            </a:p>
          </p:txBody>
        </p:sp>
      </p:grpSp>
      <p:grpSp>
        <p:nvGrpSpPr>
          <p:cNvPr id="92" name="Group 91">
            <a:extLst>
              <a:ext uri="{FF2B5EF4-FFF2-40B4-BE49-F238E27FC236}">
                <a16:creationId xmlns:a16="http://schemas.microsoft.com/office/drawing/2014/main" id="{052F2E78-7D7B-46E8-A95C-D6ECFD558F91}"/>
              </a:ext>
            </a:extLst>
          </p:cNvPr>
          <p:cNvGrpSpPr/>
          <p:nvPr/>
        </p:nvGrpSpPr>
        <p:grpSpPr>
          <a:xfrm>
            <a:off x="200937" y="4835125"/>
            <a:ext cx="3691156" cy="1820413"/>
            <a:chOff x="199787" y="2852255"/>
            <a:chExt cx="3691156" cy="1820413"/>
          </a:xfrm>
        </p:grpSpPr>
        <p:sp>
          <p:nvSpPr>
            <p:cNvPr id="93" name="Rectangle 92">
              <a:extLst>
                <a:ext uri="{FF2B5EF4-FFF2-40B4-BE49-F238E27FC236}">
                  <a16:creationId xmlns:a16="http://schemas.microsoft.com/office/drawing/2014/main" id="{A5CC8F6E-2F30-437A-B427-9563FAE3340E}"/>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090EFA40-C3F2-462C-B783-56B4613DE72B}"/>
                </a:ext>
              </a:extLst>
            </p:cNvPr>
            <p:cNvSpPr txBox="1"/>
            <p:nvPr/>
          </p:nvSpPr>
          <p:spPr>
            <a:xfrm>
              <a:off x="953937" y="2944606"/>
              <a:ext cx="2296027" cy="369332"/>
            </a:xfrm>
            <a:prstGeom prst="rect">
              <a:avLst/>
            </a:prstGeom>
            <a:noFill/>
          </p:spPr>
          <p:txBody>
            <a:bodyPr wrap="square" rtlCol="0">
              <a:spAutoFit/>
            </a:bodyPr>
            <a:lstStyle/>
            <a:p>
              <a:pPr algn="ctr"/>
              <a:r>
                <a:rPr lang="en-GB" b="1"/>
                <a:t>Car parking</a:t>
              </a:r>
            </a:p>
          </p:txBody>
        </p:sp>
        <p:sp>
          <p:nvSpPr>
            <p:cNvPr id="95" name="TextBox 94">
              <a:extLst>
                <a:ext uri="{FF2B5EF4-FFF2-40B4-BE49-F238E27FC236}">
                  <a16:creationId xmlns:a16="http://schemas.microsoft.com/office/drawing/2014/main" id="{1B78687E-DF98-4A4A-B7F7-48EFC9F37981}"/>
                </a:ext>
              </a:extLst>
            </p:cNvPr>
            <p:cNvSpPr txBox="1"/>
            <p:nvPr/>
          </p:nvSpPr>
          <p:spPr>
            <a:xfrm>
              <a:off x="292050" y="3802248"/>
              <a:ext cx="1724830" cy="646331"/>
            </a:xfrm>
            <a:prstGeom prst="rect">
              <a:avLst/>
            </a:prstGeom>
            <a:noFill/>
            <a:ln>
              <a:noFill/>
            </a:ln>
          </p:spPr>
          <p:txBody>
            <a:bodyPr wrap="square" lIns="91440" tIns="45720" rIns="91440" bIns="45720" rtlCol="0" anchor="t">
              <a:spAutoFit/>
            </a:bodyPr>
            <a:lstStyle/>
            <a:p>
              <a:pPr algn="ctr"/>
              <a:r>
                <a:rPr lang="en-GB" sz="1200" b="1" dirty="0"/>
                <a:t>June 2022 </a:t>
              </a:r>
              <a:endParaRPr lang="en-GB" sz="1200" b="1" dirty="0">
                <a:cs typeface="Calibri"/>
              </a:endParaRPr>
            </a:p>
            <a:p>
              <a:pPr algn="ctr"/>
              <a:r>
                <a:rPr lang="en-GB" sz="1200" dirty="0"/>
                <a:t>compared to pre-COVID </a:t>
              </a:r>
              <a:endParaRPr lang="en-GB" sz="1200" dirty="0">
                <a:cs typeface="Calibri"/>
              </a:endParaRPr>
            </a:p>
            <a:p>
              <a:pPr algn="ctr"/>
              <a:r>
                <a:rPr lang="en-GB" sz="1200" dirty="0"/>
                <a:t>(June 2019)</a:t>
              </a:r>
              <a:endParaRPr lang="en-GB" sz="1200" dirty="0">
                <a:cs typeface="Calibri"/>
              </a:endParaRPr>
            </a:p>
          </p:txBody>
        </p:sp>
        <p:sp>
          <p:nvSpPr>
            <p:cNvPr id="96" name="TextBox 95">
              <a:extLst>
                <a:ext uri="{FF2B5EF4-FFF2-40B4-BE49-F238E27FC236}">
                  <a16:creationId xmlns:a16="http://schemas.microsoft.com/office/drawing/2014/main" id="{92279401-D400-4347-AD7B-1D9F735FCC27}"/>
                </a:ext>
              </a:extLst>
            </p:cNvPr>
            <p:cNvSpPr txBox="1"/>
            <p:nvPr/>
          </p:nvSpPr>
          <p:spPr>
            <a:xfrm>
              <a:off x="2135285" y="3802248"/>
              <a:ext cx="1637253" cy="830997"/>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April 2022 and June 2022</a:t>
              </a:r>
              <a:endParaRPr lang="en-GB" sz="1200">
                <a:cs typeface="Calibri"/>
              </a:endParaRPr>
            </a:p>
            <a:p>
              <a:pPr algn="ctr"/>
              <a:endParaRPr lang="en-GB" sz="1200"/>
            </a:p>
          </p:txBody>
        </p:sp>
        <p:sp>
          <p:nvSpPr>
            <p:cNvPr id="98" name="TextBox 97">
              <a:extLst>
                <a:ext uri="{FF2B5EF4-FFF2-40B4-BE49-F238E27FC236}">
                  <a16:creationId xmlns:a16="http://schemas.microsoft.com/office/drawing/2014/main" id="{0CA6DFFC-2B01-4E7B-9CB5-E8DEEA8ACB12}"/>
                </a:ext>
              </a:extLst>
            </p:cNvPr>
            <p:cNvSpPr txBox="1"/>
            <p:nvPr/>
          </p:nvSpPr>
          <p:spPr>
            <a:xfrm>
              <a:off x="997085" y="3462040"/>
              <a:ext cx="926543" cy="369332"/>
            </a:xfrm>
            <a:prstGeom prst="rect">
              <a:avLst/>
            </a:prstGeom>
            <a:noFill/>
          </p:spPr>
          <p:txBody>
            <a:bodyPr wrap="square" lIns="91440" tIns="45720" rIns="91440" bIns="45720" rtlCol="0" anchor="t">
              <a:spAutoFit/>
            </a:bodyPr>
            <a:lstStyle/>
            <a:p>
              <a:r>
                <a:rPr lang="en-GB" b="1" dirty="0"/>
                <a:t>-17%*</a:t>
              </a:r>
            </a:p>
          </p:txBody>
        </p:sp>
        <p:sp>
          <p:nvSpPr>
            <p:cNvPr id="99" name="Arrow: Right 98">
              <a:extLst>
                <a:ext uri="{FF2B5EF4-FFF2-40B4-BE49-F238E27FC236}">
                  <a16:creationId xmlns:a16="http://schemas.microsoft.com/office/drawing/2014/main" id="{D24DE884-EAE3-4A9A-822D-3A7E2743B702}"/>
                </a:ext>
              </a:extLst>
            </p:cNvPr>
            <p:cNvSpPr/>
            <p:nvPr/>
          </p:nvSpPr>
          <p:spPr>
            <a:xfrm>
              <a:off x="2482993" y="3458109"/>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F6B0796D-D279-40FA-80CF-E0D4F1EDD882}"/>
                </a:ext>
              </a:extLst>
            </p:cNvPr>
            <p:cNvSpPr txBox="1"/>
            <p:nvPr/>
          </p:nvSpPr>
          <p:spPr>
            <a:xfrm>
              <a:off x="2860467" y="3430069"/>
              <a:ext cx="827664" cy="338554"/>
            </a:xfrm>
            <a:prstGeom prst="rect">
              <a:avLst/>
            </a:prstGeom>
            <a:noFill/>
          </p:spPr>
          <p:txBody>
            <a:bodyPr wrap="square" rtlCol="0">
              <a:spAutoFit/>
            </a:bodyPr>
            <a:lstStyle/>
            <a:p>
              <a:r>
                <a:rPr lang="en-GB" sz="1600"/>
                <a:t>Steady</a:t>
              </a:r>
            </a:p>
          </p:txBody>
        </p:sp>
      </p:grpSp>
      <p:sp>
        <p:nvSpPr>
          <p:cNvPr id="101" name="TextBox 100">
            <a:extLst>
              <a:ext uri="{FF2B5EF4-FFF2-40B4-BE49-F238E27FC236}">
                <a16:creationId xmlns:a16="http://schemas.microsoft.com/office/drawing/2014/main" id="{5BC5F010-70FB-4137-B395-2D94BCA7FF3B}"/>
              </a:ext>
            </a:extLst>
          </p:cNvPr>
          <p:cNvSpPr txBox="1"/>
          <p:nvPr/>
        </p:nvSpPr>
        <p:spPr>
          <a:xfrm>
            <a:off x="287112" y="4889780"/>
            <a:ext cx="440555" cy="442674"/>
          </a:xfrm>
          <a:prstGeom prst="roundRect">
            <a:avLst/>
          </a:prstGeom>
          <a:solidFill>
            <a:schemeClr val="tx1"/>
          </a:solidFill>
          <a:ln>
            <a:solidFill>
              <a:schemeClr val="tx1"/>
            </a:solidFill>
          </a:ln>
        </p:spPr>
        <p:txBody>
          <a:bodyPr wrap="square" rtlCol="0">
            <a:spAutoFit/>
          </a:bodyPr>
          <a:lstStyle/>
          <a:p>
            <a:pPr algn="ctr"/>
            <a:r>
              <a:rPr lang="en-GB" sz="2000" b="1">
                <a:solidFill>
                  <a:schemeClr val="bg1"/>
                </a:solidFill>
              </a:rPr>
              <a:t>P</a:t>
            </a:r>
          </a:p>
        </p:txBody>
      </p:sp>
      <p:pic>
        <p:nvPicPr>
          <p:cNvPr id="104" name="Graphic 103" descr="Shopping bag with solid fill">
            <a:extLst>
              <a:ext uri="{FF2B5EF4-FFF2-40B4-BE49-F238E27FC236}">
                <a16:creationId xmlns:a16="http://schemas.microsoft.com/office/drawing/2014/main" id="{E367D0C4-4758-48E6-9235-78A68099CA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24602" y="4873683"/>
            <a:ext cx="465937" cy="465937"/>
          </a:xfrm>
          <a:prstGeom prst="rect">
            <a:avLst/>
          </a:prstGeom>
        </p:spPr>
      </p:pic>
      <p:pic>
        <p:nvPicPr>
          <p:cNvPr id="106" name="Graphic 105" descr="Walk with solid fill">
            <a:extLst>
              <a:ext uri="{FF2B5EF4-FFF2-40B4-BE49-F238E27FC236}">
                <a16:creationId xmlns:a16="http://schemas.microsoft.com/office/drawing/2014/main" id="{E9D64231-C503-4A75-A9B6-2F71D6CF729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22926" y="4968645"/>
            <a:ext cx="415048" cy="415048"/>
          </a:xfrm>
          <a:prstGeom prst="rect">
            <a:avLst/>
          </a:prstGeom>
        </p:spPr>
      </p:pic>
      <p:pic>
        <p:nvPicPr>
          <p:cNvPr id="108" name="Graphic 107" descr="Cycling with solid fill">
            <a:extLst>
              <a:ext uri="{FF2B5EF4-FFF2-40B4-BE49-F238E27FC236}">
                <a16:creationId xmlns:a16="http://schemas.microsoft.com/office/drawing/2014/main" id="{CF72745C-644D-40E3-AC66-0E6D2F3BEC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14171" y="4982390"/>
            <a:ext cx="415048" cy="415048"/>
          </a:xfrm>
          <a:prstGeom prst="rect">
            <a:avLst/>
          </a:prstGeom>
        </p:spPr>
      </p:pic>
      <p:sp>
        <p:nvSpPr>
          <p:cNvPr id="2" name="Slide Number Placeholder 1">
            <a:extLst>
              <a:ext uri="{FF2B5EF4-FFF2-40B4-BE49-F238E27FC236}">
                <a16:creationId xmlns:a16="http://schemas.microsoft.com/office/drawing/2014/main" id="{DAE5C93C-5429-4AB8-ADE9-8D0E2C3BA7E5}"/>
              </a:ext>
            </a:extLst>
          </p:cNvPr>
          <p:cNvSpPr>
            <a:spLocks noGrp="1"/>
          </p:cNvSpPr>
          <p:nvPr>
            <p:ph type="sldNum" sz="quarter" idx="12"/>
          </p:nvPr>
        </p:nvSpPr>
        <p:spPr>
          <a:xfrm>
            <a:off x="9374743" y="6510353"/>
            <a:ext cx="2743200" cy="365125"/>
          </a:xfrm>
        </p:spPr>
        <p:txBody>
          <a:bodyPr/>
          <a:lstStyle/>
          <a:p>
            <a:fld id="{AE56028F-813B-4E02-837E-17CD63D81F9F}" type="slidenum">
              <a:rPr lang="en-GB" smtClean="0"/>
              <a:t>3</a:t>
            </a:fld>
            <a:endParaRPr lang="en-GB"/>
          </a:p>
        </p:txBody>
      </p:sp>
      <p:sp>
        <p:nvSpPr>
          <p:cNvPr id="103" name="Isosceles Triangle 102">
            <a:extLst>
              <a:ext uri="{FF2B5EF4-FFF2-40B4-BE49-F238E27FC236}">
                <a16:creationId xmlns:a16="http://schemas.microsoft.com/office/drawing/2014/main" id="{922C40B2-1F06-45FE-98C6-EF84F1D43FA2}"/>
              </a:ext>
            </a:extLst>
          </p:cNvPr>
          <p:cNvSpPr/>
          <p:nvPr/>
        </p:nvSpPr>
        <p:spPr>
          <a:xfrm rot="10800000">
            <a:off x="9196444" y="5393925"/>
            <a:ext cx="428301" cy="347920"/>
          </a:xfrm>
          <a:prstGeom prst="triangl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a:extLst>
              <a:ext uri="{FF2B5EF4-FFF2-40B4-BE49-F238E27FC236}">
                <a16:creationId xmlns:a16="http://schemas.microsoft.com/office/drawing/2014/main" id="{B89EA9B2-9850-4741-B9D1-132BFED1CA18}"/>
              </a:ext>
            </a:extLst>
          </p:cNvPr>
          <p:cNvSpPr txBox="1"/>
          <p:nvPr/>
        </p:nvSpPr>
        <p:spPr>
          <a:xfrm>
            <a:off x="9507236" y="5398608"/>
            <a:ext cx="622943" cy="338554"/>
          </a:xfrm>
          <a:prstGeom prst="rect">
            <a:avLst/>
          </a:prstGeom>
          <a:noFill/>
        </p:spPr>
        <p:txBody>
          <a:bodyPr wrap="square" lIns="91440" tIns="45720" rIns="91440" bIns="45720" rtlCol="0" anchor="t">
            <a:spAutoFit/>
          </a:bodyPr>
          <a:lstStyle/>
          <a:p>
            <a:r>
              <a:rPr lang="en-GB" sz="1600" b="1"/>
              <a:t>-12%</a:t>
            </a:r>
          </a:p>
        </p:txBody>
      </p:sp>
      <p:sp>
        <p:nvSpPr>
          <p:cNvPr id="110" name="Isosceles Triangle 109">
            <a:extLst>
              <a:ext uri="{FF2B5EF4-FFF2-40B4-BE49-F238E27FC236}">
                <a16:creationId xmlns:a16="http://schemas.microsoft.com/office/drawing/2014/main" id="{ABA886B3-98B3-462D-A95D-4A5E61D08536}"/>
              </a:ext>
            </a:extLst>
          </p:cNvPr>
          <p:cNvSpPr/>
          <p:nvPr/>
        </p:nvSpPr>
        <p:spPr>
          <a:xfrm rot="10800000">
            <a:off x="564682" y="5442992"/>
            <a:ext cx="428301" cy="347920"/>
          </a:xfrm>
          <a:prstGeom prst="triangl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7" name="Group 106">
            <a:extLst>
              <a:ext uri="{FF2B5EF4-FFF2-40B4-BE49-F238E27FC236}">
                <a16:creationId xmlns:a16="http://schemas.microsoft.com/office/drawing/2014/main" id="{1058A5D9-DA50-4536-8D63-D825F5DE67C4}"/>
              </a:ext>
            </a:extLst>
          </p:cNvPr>
          <p:cNvGrpSpPr/>
          <p:nvPr/>
        </p:nvGrpSpPr>
        <p:grpSpPr>
          <a:xfrm>
            <a:off x="8801101" y="12242"/>
            <a:ext cx="3316633" cy="646331"/>
            <a:chOff x="8801101" y="12242"/>
            <a:chExt cx="3316633" cy="646331"/>
          </a:xfrm>
        </p:grpSpPr>
        <p:sp>
          <p:nvSpPr>
            <p:cNvPr id="109" name="Rectangle 108">
              <a:extLst>
                <a:ext uri="{FF2B5EF4-FFF2-40B4-BE49-F238E27FC236}">
                  <a16:creationId xmlns:a16="http://schemas.microsoft.com/office/drawing/2014/main" id="{27B77E0A-93CC-48C7-80FC-BFBDC25418E9}"/>
                </a:ext>
              </a:extLst>
            </p:cNvPr>
            <p:cNvSpPr/>
            <p:nvPr/>
          </p:nvSpPr>
          <p:spPr>
            <a:xfrm>
              <a:off x="11724329" y="64501"/>
              <a:ext cx="393405" cy="158783"/>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14" name="Rectangle 113">
              <a:extLst>
                <a:ext uri="{FF2B5EF4-FFF2-40B4-BE49-F238E27FC236}">
                  <a16:creationId xmlns:a16="http://schemas.microsoft.com/office/drawing/2014/main" id="{6530A459-E0CA-453E-A967-03F9B12320D7}"/>
                </a:ext>
              </a:extLst>
            </p:cNvPr>
            <p:cNvSpPr/>
            <p:nvPr/>
          </p:nvSpPr>
          <p:spPr>
            <a:xfrm>
              <a:off x="11724329" y="256017"/>
              <a:ext cx="393405" cy="15878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115" name="Rectangle 114">
              <a:extLst>
                <a:ext uri="{FF2B5EF4-FFF2-40B4-BE49-F238E27FC236}">
                  <a16:creationId xmlns:a16="http://schemas.microsoft.com/office/drawing/2014/main" id="{8CA33766-B1C1-4A4E-BD0A-CC95723AF020}"/>
                </a:ext>
              </a:extLst>
            </p:cNvPr>
            <p:cNvSpPr/>
            <p:nvPr/>
          </p:nvSpPr>
          <p:spPr>
            <a:xfrm>
              <a:off x="11724329" y="445857"/>
              <a:ext cx="393405" cy="158783"/>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115">
              <a:extLst>
                <a:ext uri="{FF2B5EF4-FFF2-40B4-BE49-F238E27FC236}">
                  <a16:creationId xmlns:a16="http://schemas.microsoft.com/office/drawing/2014/main" id="{E189A24A-AC28-44EC-8283-AEAFD8573F98}"/>
                </a:ext>
              </a:extLst>
            </p:cNvPr>
            <p:cNvSpPr txBox="1"/>
            <p:nvPr/>
          </p:nvSpPr>
          <p:spPr>
            <a:xfrm>
              <a:off x="8801101" y="12242"/>
              <a:ext cx="2917988" cy="646331"/>
            </a:xfrm>
            <a:prstGeom prst="rect">
              <a:avLst/>
            </a:prstGeom>
            <a:noFill/>
          </p:spPr>
          <p:txBody>
            <a:bodyPr wrap="square" rtlCol="0">
              <a:spAutoFit/>
            </a:bodyPr>
            <a:lstStyle/>
            <a:p>
              <a:pPr algn="r"/>
              <a:r>
                <a:rPr lang="en-GB" sz="1200">
                  <a:solidFill>
                    <a:schemeClr val="bg1"/>
                  </a:solidFill>
                </a:rPr>
                <a:t>Significantly below pre-COVID (&lt;80%)</a:t>
              </a:r>
            </a:p>
            <a:p>
              <a:pPr algn="r"/>
              <a:r>
                <a:rPr lang="en-GB" sz="1200">
                  <a:solidFill>
                    <a:schemeClr val="bg1"/>
                  </a:solidFill>
                </a:rPr>
                <a:t>Close to pre-COVID (&gt;80%)</a:t>
              </a:r>
            </a:p>
            <a:p>
              <a:pPr algn="r"/>
              <a:r>
                <a:rPr lang="en-GB" sz="1200">
                  <a:solidFill>
                    <a:schemeClr val="bg1"/>
                  </a:solidFill>
                </a:rPr>
                <a:t>Above pre-COVID (&gt;100%)</a:t>
              </a:r>
            </a:p>
          </p:txBody>
        </p:sp>
      </p:grpSp>
      <p:sp>
        <p:nvSpPr>
          <p:cNvPr id="6" name="TextBox 1">
            <a:extLst>
              <a:ext uri="{FF2B5EF4-FFF2-40B4-BE49-F238E27FC236}">
                <a16:creationId xmlns:a16="http://schemas.microsoft.com/office/drawing/2014/main" id="{F08CD44F-850B-B394-BF7C-40C2FEA6BD4D}"/>
              </a:ext>
            </a:extLst>
          </p:cNvPr>
          <p:cNvSpPr txBox="1"/>
          <p:nvPr/>
        </p:nvSpPr>
        <p:spPr>
          <a:xfrm>
            <a:off x="-47414" y="6602405"/>
            <a:ext cx="495585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cs typeface="Calibri"/>
              </a:rPr>
              <a:t>*Figures amended on January 18th, 2023.</a:t>
            </a:r>
            <a:endParaRPr lang="en-US" dirty="0"/>
          </a:p>
        </p:txBody>
      </p:sp>
      <p:sp>
        <p:nvSpPr>
          <p:cNvPr id="8" name="Isosceles Triangle 7">
            <a:extLst>
              <a:ext uri="{FF2B5EF4-FFF2-40B4-BE49-F238E27FC236}">
                <a16:creationId xmlns:a16="http://schemas.microsoft.com/office/drawing/2014/main" id="{94CA8AEA-1A08-6CF9-4F4B-C37EDB3B58FA}"/>
              </a:ext>
            </a:extLst>
          </p:cNvPr>
          <p:cNvSpPr/>
          <p:nvPr/>
        </p:nvSpPr>
        <p:spPr>
          <a:xfrm rot="10800000">
            <a:off x="4587470" y="5474243"/>
            <a:ext cx="428301" cy="347920"/>
          </a:xfrm>
          <a:prstGeom prst="triangl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91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Car Parking</a:t>
            </a:r>
          </a:p>
        </p:txBody>
      </p:sp>
      <p:sp>
        <p:nvSpPr>
          <p:cNvPr id="3" name="Slide Number Placeholder 2">
            <a:extLst>
              <a:ext uri="{FF2B5EF4-FFF2-40B4-BE49-F238E27FC236}">
                <a16:creationId xmlns:a16="http://schemas.microsoft.com/office/drawing/2014/main" id="{352E18C1-A4A2-4BE5-B388-DA0F7BC7B319}"/>
              </a:ext>
            </a:extLst>
          </p:cNvPr>
          <p:cNvSpPr>
            <a:spLocks noGrp="1"/>
          </p:cNvSpPr>
          <p:nvPr>
            <p:ph type="sldNum" sz="quarter" idx="12"/>
          </p:nvPr>
        </p:nvSpPr>
        <p:spPr/>
        <p:txBody>
          <a:bodyPr/>
          <a:lstStyle/>
          <a:p>
            <a:fld id="{AE56028F-813B-4E02-837E-17CD63D81F9F}" type="slidenum">
              <a:rPr lang="en-GB" smtClean="0"/>
              <a:t>30</a:t>
            </a:fld>
            <a:endParaRPr lang="en-GB"/>
          </a:p>
        </p:txBody>
      </p:sp>
    </p:spTree>
    <p:extLst>
      <p:ext uri="{BB962C8B-B14F-4D97-AF65-F5344CB8AC3E}">
        <p14:creationId xmlns:p14="http://schemas.microsoft.com/office/powerpoint/2010/main" val="2055535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E965C-2B24-410C-AFFF-FCA2617022A8}"/>
              </a:ext>
            </a:extLst>
          </p:cNvPr>
          <p:cNvPicPr>
            <a:picLocks noChangeAspect="1"/>
          </p:cNvPicPr>
          <p:nvPr/>
        </p:nvPicPr>
        <p:blipFill>
          <a:blip r:embed="rId3"/>
          <a:stretch>
            <a:fillRect/>
          </a:stretch>
        </p:blipFill>
        <p:spPr>
          <a:xfrm>
            <a:off x="343179" y="914670"/>
            <a:ext cx="11162743" cy="4694327"/>
          </a:xfrm>
          <a:prstGeom prst="rect">
            <a:avLst/>
          </a:prstGeom>
        </p:spPr>
      </p:pic>
      <p:sp>
        <p:nvSpPr>
          <p:cNvPr id="24" name="Rectangle 23">
            <a:extLst>
              <a:ext uri="{FF2B5EF4-FFF2-40B4-BE49-F238E27FC236}">
                <a16:creationId xmlns:a16="http://schemas.microsoft.com/office/drawing/2014/main" id="{204A2E10-03AD-450B-A9F9-847648E7220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Car parking: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3EFBB23-8D6C-4937-934C-D85CB5099DC9}"/>
              </a:ext>
            </a:extLst>
          </p:cNvPr>
          <p:cNvSpPr txBox="1"/>
          <p:nvPr/>
        </p:nvSpPr>
        <p:spPr>
          <a:xfrm>
            <a:off x="0" y="6579438"/>
            <a:ext cx="12192000" cy="261610"/>
          </a:xfrm>
          <a:prstGeom prst="rect">
            <a:avLst/>
          </a:prstGeom>
          <a:noFill/>
        </p:spPr>
        <p:txBody>
          <a:bodyPr wrap="square" rtlCol="0">
            <a:spAutoFit/>
          </a:bodyPr>
          <a:lstStyle/>
          <a:p>
            <a:pPr algn="ctr"/>
            <a:r>
              <a:rPr lang="en-GB" sz="1100"/>
              <a:t>*</a:t>
            </a:r>
            <a:r>
              <a:rPr lang="en-GB" sz="1100" b="0" i="1">
                <a:effectLst/>
                <a:latin typeface="arial" panose="020B0604020202020204" pitchFamily="34" charset="0"/>
              </a:rPr>
              <a:t>Park </a:t>
            </a:r>
            <a:r>
              <a:rPr lang="en-GB" sz="1100" i="1">
                <a:latin typeface="arial" panose="020B0604020202020204" pitchFamily="34" charset="0"/>
              </a:rPr>
              <a:t>S</a:t>
            </a:r>
            <a:r>
              <a:rPr lang="en-GB" sz="1100" b="0" i="1">
                <a:effectLst/>
                <a:latin typeface="arial" panose="020B0604020202020204" pitchFamily="34" charset="0"/>
              </a:rPr>
              <a:t>treet </a:t>
            </a:r>
            <a:r>
              <a:rPr lang="en-GB" sz="1100" i="1">
                <a:latin typeface="arial" panose="020B0604020202020204" pitchFamily="34" charset="0"/>
              </a:rPr>
              <a:t>car park </a:t>
            </a:r>
            <a:r>
              <a:rPr lang="en-GB" sz="1100" b="0" i="1">
                <a:effectLst/>
                <a:latin typeface="arial" panose="020B0604020202020204" pitchFamily="34" charset="0"/>
              </a:rPr>
              <a:t>closed for redevelopment on 4</a:t>
            </a:r>
            <a:r>
              <a:rPr lang="en-GB" sz="1100" b="0" i="1" baseline="30000">
                <a:effectLst/>
                <a:latin typeface="arial" panose="020B0604020202020204" pitchFamily="34" charset="0"/>
              </a:rPr>
              <a:t>th</a:t>
            </a:r>
            <a:r>
              <a:rPr lang="en-GB" sz="1100" b="0" i="1">
                <a:effectLst/>
                <a:latin typeface="arial" panose="020B0604020202020204" pitchFamily="34" charset="0"/>
              </a:rPr>
              <a:t> January 2022. </a:t>
            </a:r>
            <a:r>
              <a:rPr lang="en-GB" sz="1100" i="1">
                <a:latin typeface="arial" panose="020B0604020202020204" pitchFamily="34" charset="0"/>
              </a:rPr>
              <a:t>Usage figures for this car park are included in the data to establish whether the closure has affected overall numbers. </a:t>
            </a:r>
          </a:p>
        </p:txBody>
      </p:sp>
      <p:sp>
        <p:nvSpPr>
          <p:cNvPr id="7" name="TextBox 6">
            <a:extLst>
              <a:ext uri="{FF2B5EF4-FFF2-40B4-BE49-F238E27FC236}">
                <a16:creationId xmlns:a16="http://schemas.microsoft.com/office/drawing/2014/main" id="{A1535BA0-63F9-4C2F-8BA0-E2EBA3B7801A}"/>
              </a:ext>
            </a:extLst>
          </p:cNvPr>
          <p:cNvSpPr txBox="1"/>
          <p:nvPr/>
        </p:nvSpPr>
        <p:spPr>
          <a:xfrm>
            <a:off x="1601495" y="3195424"/>
            <a:ext cx="1208651" cy="470736"/>
          </a:xfrm>
          <a:prstGeom prst="rect">
            <a:avLst/>
          </a:prstGeom>
          <a:noFill/>
        </p:spPr>
        <p:txBody>
          <a:bodyPr wrap="square" lIns="91440" tIns="45720" rIns="91440" bIns="45720" rtlCol="0" anchor="t">
            <a:spAutoFit/>
          </a:bodyPr>
          <a:lstStyle/>
          <a:p>
            <a:pPr algn="ctr"/>
            <a:r>
              <a:rPr lang="en-GB" sz="1200" b="1">
                <a:solidFill>
                  <a:schemeClr val="bg2">
                    <a:lumMod val="25000"/>
                  </a:schemeClr>
                </a:solidFill>
                <a:latin typeface="+mj-lt"/>
              </a:rPr>
              <a:t>Closure of Park Street car park</a:t>
            </a:r>
          </a:p>
        </p:txBody>
      </p:sp>
      <p:sp>
        <p:nvSpPr>
          <p:cNvPr id="26" name="TextBox 25">
            <a:extLst>
              <a:ext uri="{FF2B5EF4-FFF2-40B4-BE49-F238E27FC236}">
                <a16:creationId xmlns:a16="http://schemas.microsoft.com/office/drawing/2014/main" id="{0B463B6A-4108-43A9-AD59-B624CAFD1DD7}"/>
              </a:ext>
            </a:extLst>
          </p:cNvPr>
          <p:cNvSpPr txBox="1"/>
          <p:nvPr/>
        </p:nvSpPr>
        <p:spPr>
          <a:xfrm>
            <a:off x="4035309" y="4374914"/>
            <a:ext cx="1689436" cy="307777"/>
          </a:xfrm>
          <a:prstGeom prst="rect">
            <a:avLst/>
          </a:prstGeom>
          <a:noFill/>
        </p:spPr>
        <p:txBody>
          <a:bodyPr wrap="square" rtlCol="0">
            <a:spAutoFit/>
          </a:bodyPr>
          <a:lstStyle/>
          <a:p>
            <a:pPr algn="ctr"/>
            <a:r>
              <a:rPr lang="en-GB" sz="1400" b="1">
                <a:solidFill>
                  <a:schemeClr val="accent6">
                    <a:lumMod val="75000"/>
                  </a:schemeClr>
                </a:solidFill>
              </a:rPr>
              <a:t>Lockdown 1</a:t>
            </a:r>
          </a:p>
        </p:txBody>
      </p:sp>
      <p:sp>
        <p:nvSpPr>
          <p:cNvPr id="30" name="TextBox 29">
            <a:extLst>
              <a:ext uri="{FF2B5EF4-FFF2-40B4-BE49-F238E27FC236}">
                <a16:creationId xmlns:a16="http://schemas.microsoft.com/office/drawing/2014/main" id="{3EABA22C-BD4C-4AD7-83FA-FB8C6870F69F}"/>
              </a:ext>
            </a:extLst>
          </p:cNvPr>
          <p:cNvSpPr txBox="1"/>
          <p:nvPr/>
        </p:nvSpPr>
        <p:spPr>
          <a:xfrm>
            <a:off x="1401216" y="4110231"/>
            <a:ext cx="1689436" cy="307777"/>
          </a:xfrm>
          <a:prstGeom prst="rect">
            <a:avLst/>
          </a:prstGeom>
          <a:noFill/>
        </p:spPr>
        <p:txBody>
          <a:bodyPr wrap="square" rtlCol="0">
            <a:spAutoFit/>
          </a:bodyPr>
          <a:lstStyle/>
          <a:p>
            <a:pPr algn="ctr"/>
            <a:r>
              <a:rPr lang="en-GB" sz="1400" b="1">
                <a:solidFill>
                  <a:srgbClr val="B2D69A"/>
                </a:solidFill>
              </a:rPr>
              <a:t>Lockdown 3</a:t>
            </a:r>
          </a:p>
        </p:txBody>
      </p:sp>
      <p:sp>
        <p:nvSpPr>
          <p:cNvPr id="31" name="TextBox 30">
            <a:extLst>
              <a:ext uri="{FF2B5EF4-FFF2-40B4-BE49-F238E27FC236}">
                <a16:creationId xmlns:a16="http://schemas.microsoft.com/office/drawing/2014/main" id="{07BC6E90-5882-45C4-A408-7F9ACC1A0067}"/>
              </a:ext>
            </a:extLst>
          </p:cNvPr>
          <p:cNvSpPr txBox="1"/>
          <p:nvPr/>
        </p:nvSpPr>
        <p:spPr>
          <a:xfrm>
            <a:off x="9416875" y="4485584"/>
            <a:ext cx="1689436" cy="307777"/>
          </a:xfrm>
          <a:prstGeom prst="rect">
            <a:avLst/>
          </a:prstGeom>
          <a:noFill/>
        </p:spPr>
        <p:txBody>
          <a:bodyPr wrap="square" rtlCol="0">
            <a:spAutoFit/>
          </a:bodyPr>
          <a:lstStyle/>
          <a:p>
            <a:pPr algn="ctr"/>
            <a:r>
              <a:rPr lang="en-GB" sz="1400" b="1">
                <a:solidFill>
                  <a:schemeClr val="accent6">
                    <a:lumMod val="75000"/>
                  </a:schemeClr>
                </a:solidFill>
              </a:rPr>
              <a:t>Lockdown 2</a:t>
            </a:r>
          </a:p>
        </p:txBody>
      </p:sp>
      <p:sp>
        <p:nvSpPr>
          <p:cNvPr id="36" name="TextBox 35">
            <a:extLst>
              <a:ext uri="{FF2B5EF4-FFF2-40B4-BE49-F238E27FC236}">
                <a16:creationId xmlns:a16="http://schemas.microsoft.com/office/drawing/2014/main" id="{BB4C3640-4BEB-4983-921F-25D19A197D71}"/>
              </a:ext>
            </a:extLst>
          </p:cNvPr>
          <p:cNvSpPr txBox="1"/>
          <p:nvPr/>
        </p:nvSpPr>
        <p:spPr>
          <a:xfrm>
            <a:off x="9887190" y="1048901"/>
            <a:ext cx="1689436" cy="307777"/>
          </a:xfrm>
          <a:prstGeom prst="rect">
            <a:avLst/>
          </a:prstGeom>
          <a:noFill/>
        </p:spPr>
        <p:txBody>
          <a:bodyPr wrap="square" rtlCol="0">
            <a:spAutoFit/>
          </a:bodyPr>
          <a:lstStyle/>
          <a:p>
            <a:pPr algn="ctr"/>
            <a:r>
              <a:rPr lang="en-GB" sz="1400" b="1">
                <a:solidFill>
                  <a:schemeClr val="bg2">
                    <a:lumMod val="25000"/>
                  </a:schemeClr>
                </a:solidFill>
                <a:latin typeface="+mj-lt"/>
              </a:rPr>
              <a:t>Christmas/New Year</a:t>
            </a:r>
          </a:p>
        </p:txBody>
      </p:sp>
      <p:cxnSp>
        <p:nvCxnSpPr>
          <p:cNvPr id="10" name="Straight Arrow Connector 9">
            <a:extLst>
              <a:ext uri="{FF2B5EF4-FFF2-40B4-BE49-F238E27FC236}">
                <a16:creationId xmlns:a16="http://schemas.microsoft.com/office/drawing/2014/main" id="{9173D35A-EFD6-4E6F-8276-1C67305B0775}"/>
              </a:ext>
            </a:extLst>
          </p:cNvPr>
          <p:cNvCxnSpPr>
            <a:cxnSpLocks/>
          </p:cNvCxnSpPr>
          <p:nvPr/>
        </p:nvCxnSpPr>
        <p:spPr>
          <a:xfrm>
            <a:off x="11377062" y="1311588"/>
            <a:ext cx="0" cy="710160"/>
          </a:xfrm>
          <a:prstGeom prst="straightConnector1">
            <a:avLst/>
          </a:prstGeom>
          <a:ln>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65DDC9B-91FD-4E56-84C7-A6ADE59E4E62}"/>
              </a:ext>
            </a:extLst>
          </p:cNvPr>
          <p:cNvCxnSpPr>
            <a:cxnSpLocks/>
          </p:cNvCxnSpPr>
          <p:nvPr/>
        </p:nvCxnSpPr>
        <p:spPr>
          <a:xfrm flipH="1" flipV="1">
            <a:off x="1552799" y="3054596"/>
            <a:ext cx="139207" cy="281656"/>
          </a:xfrm>
          <a:prstGeom prst="straightConnector1">
            <a:avLst/>
          </a:prstGeom>
          <a:ln>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06FA4A0B-2415-42E1-967B-B812BFC684A7}"/>
              </a:ext>
            </a:extLst>
          </p:cNvPr>
          <p:cNvSpPr txBox="1"/>
          <p:nvPr/>
        </p:nvSpPr>
        <p:spPr>
          <a:xfrm>
            <a:off x="7259401" y="3145465"/>
            <a:ext cx="790575" cy="381574"/>
          </a:xfrm>
          <a:prstGeom prst="rect">
            <a:avLst/>
          </a:prstGeom>
          <a:noFill/>
        </p:spPr>
        <p:txBody>
          <a:bodyPr wrap="square" rtlCol="0">
            <a:spAutoFit/>
          </a:bodyPr>
          <a:lstStyle/>
          <a:p>
            <a:r>
              <a:rPr lang="en-GB" b="1">
                <a:solidFill>
                  <a:srgbClr val="6B9E73"/>
                </a:solidFill>
              </a:rPr>
              <a:t>2020</a:t>
            </a:r>
          </a:p>
        </p:txBody>
      </p:sp>
      <p:sp>
        <p:nvSpPr>
          <p:cNvPr id="47" name="TextBox 46">
            <a:extLst>
              <a:ext uri="{FF2B5EF4-FFF2-40B4-BE49-F238E27FC236}">
                <a16:creationId xmlns:a16="http://schemas.microsoft.com/office/drawing/2014/main" id="{271EC721-6D97-40C3-8EE5-EF5E1D9CDD34}"/>
              </a:ext>
            </a:extLst>
          </p:cNvPr>
          <p:cNvSpPr txBox="1"/>
          <p:nvPr/>
        </p:nvSpPr>
        <p:spPr>
          <a:xfrm>
            <a:off x="4213908" y="3586484"/>
            <a:ext cx="790575" cy="381574"/>
          </a:xfrm>
          <a:prstGeom prst="rect">
            <a:avLst/>
          </a:prstGeom>
          <a:noFill/>
        </p:spPr>
        <p:txBody>
          <a:bodyPr wrap="square" rtlCol="0">
            <a:spAutoFit/>
          </a:bodyPr>
          <a:lstStyle/>
          <a:p>
            <a:r>
              <a:rPr lang="en-GB" b="1">
                <a:solidFill>
                  <a:srgbClr val="9FCA74"/>
                </a:solidFill>
              </a:rPr>
              <a:t>2021</a:t>
            </a:r>
          </a:p>
        </p:txBody>
      </p:sp>
      <p:sp>
        <p:nvSpPr>
          <p:cNvPr id="49" name="TextBox 48">
            <a:extLst>
              <a:ext uri="{FF2B5EF4-FFF2-40B4-BE49-F238E27FC236}">
                <a16:creationId xmlns:a16="http://schemas.microsoft.com/office/drawing/2014/main" id="{C2B56169-A7EB-4112-AE92-2647CF75C57A}"/>
              </a:ext>
            </a:extLst>
          </p:cNvPr>
          <p:cNvSpPr txBox="1"/>
          <p:nvPr/>
        </p:nvSpPr>
        <p:spPr>
          <a:xfrm>
            <a:off x="6468826" y="2052458"/>
            <a:ext cx="790575" cy="381574"/>
          </a:xfrm>
          <a:prstGeom prst="rect">
            <a:avLst/>
          </a:prstGeom>
          <a:noFill/>
        </p:spPr>
        <p:txBody>
          <a:bodyPr wrap="square" rtlCol="0">
            <a:spAutoFit/>
          </a:bodyPr>
          <a:lstStyle/>
          <a:p>
            <a:r>
              <a:rPr lang="en-GB" b="1">
                <a:solidFill>
                  <a:srgbClr val="56689F"/>
                </a:solidFill>
              </a:rPr>
              <a:t>2019</a:t>
            </a:r>
          </a:p>
        </p:txBody>
      </p:sp>
      <p:sp>
        <p:nvSpPr>
          <p:cNvPr id="50" name="TextBox 49">
            <a:extLst>
              <a:ext uri="{FF2B5EF4-FFF2-40B4-BE49-F238E27FC236}">
                <a16:creationId xmlns:a16="http://schemas.microsoft.com/office/drawing/2014/main" id="{1FC610FB-A1D2-4FB7-9E64-1CE88373D8DA}"/>
              </a:ext>
            </a:extLst>
          </p:cNvPr>
          <p:cNvSpPr txBox="1"/>
          <p:nvPr/>
        </p:nvSpPr>
        <p:spPr>
          <a:xfrm>
            <a:off x="5724745" y="3022899"/>
            <a:ext cx="790575" cy="381574"/>
          </a:xfrm>
          <a:prstGeom prst="rect">
            <a:avLst/>
          </a:prstGeom>
          <a:noFill/>
        </p:spPr>
        <p:txBody>
          <a:bodyPr wrap="square" rtlCol="0">
            <a:spAutoFit/>
          </a:bodyPr>
          <a:lstStyle/>
          <a:p>
            <a:r>
              <a:rPr lang="en-GB" b="1">
                <a:solidFill>
                  <a:srgbClr val="F76C5E"/>
                </a:solidFill>
              </a:rPr>
              <a:t>2022</a:t>
            </a:r>
          </a:p>
        </p:txBody>
      </p:sp>
      <p:sp>
        <p:nvSpPr>
          <p:cNvPr id="51" name="TextBox 50">
            <a:extLst>
              <a:ext uri="{FF2B5EF4-FFF2-40B4-BE49-F238E27FC236}">
                <a16:creationId xmlns:a16="http://schemas.microsoft.com/office/drawing/2014/main" id="{AB3BB440-1BE1-44ED-991E-841F1ED1F5F5}"/>
              </a:ext>
            </a:extLst>
          </p:cNvPr>
          <p:cNvSpPr txBox="1"/>
          <p:nvPr/>
        </p:nvSpPr>
        <p:spPr>
          <a:xfrm>
            <a:off x="2232617" y="617059"/>
            <a:ext cx="7383869" cy="369332"/>
          </a:xfrm>
          <a:prstGeom prst="rect">
            <a:avLst/>
          </a:prstGeom>
          <a:noFill/>
        </p:spPr>
        <p:txBody>
          <a:bodyPr wrap="square" rtlCol="0">
            <a:spAutoFit/>
          </a:bodyPr>
          <a:lstStyle/>
          <a:p>
            <a:pPr algn="ctr"/>
            <a:r>
              <a:rPr lang="en-GB" b="1">
                <a:solidFill>
                  <a:schemeClr val="bg2">
                    <a:lumMod val="25000"/>
                  </a:schemeClr>
                </a:solidFill>
              </a:rPr>
              <a:t>7-day rolling average across Cambridge multi-storey car parks</a:t>
            </a:r>
          </a:p>
        </p:txBody>
      </p:sp>
      <p:sp>
        <p:nvSpPr>
          <p:cNvPr id="3" name="Slide Number Placeholder 2">
            <a:extLst>
              <a:ext uri="{FF2B5EF4-FFF2-40B4-BE49-F238E27FC236}">
                <a16:creationId xmlns:a16="http://schemas.microsoft.com/office/drawing/2014/main" id="{8BFA20F3-38EF-4C64-ADDB-5DAA26A0A6AB}"/>
              </a:ext>
            </a:extLst>
          </p:cNvPr>
          <p:cNvSpPr>
            <a:spLocks noGrp="1"/>
          </p:cNvSpPr>
          <p:nvPr>
            <p:ph type="sldNum" sz="quarter" idx="12"/>
          </p:nvPr>
        </p:nvSpPr>
        <p:spPr>
          <a:xfrm>
            <a:off x="11794222" y="6492875"/>
            <a:ext cx="397778" cy="365125"/>
          </a:xfrm>
        </p:spPr>
        <p:txBody>
          <a:bodyPr/>
          <a:lstStyle/>
          <a:p>
            <a:fld id="{7BDE9EA5-05C8-4B5B-B253-366C87BB7B5C}" type="slidenum">
              <a:rPr lang="en-GB" smtClean="0"/>
              <a:t>31</a:t>
            </a:fld>
            <a:endParaRPr lang="en-GB"/>
          </a:p>
        </p:txBody>
      </p:sp>
      <p:graphicFrame>
        <p:nvGraphicFramePr>
          <p:cNvPr id="9" name="Table 8">
            <a:extLst>
              <a:ext uri="{FF2B5EF4-FFF2-40B4-BE49-F238E27FC236}">
                <a16:creationId xmlns:a16="http://schemas.microsoft.com/office/drawing/2014/main" id="{B23243C4-7CFD-4133-B3A8-8A4AA5CF91A3}"/>
              </a:ext>
            </a:extLst>
          </p:cNvPr>
          <p:cNvGraphicFramePr>
            <a:graphicFrameLocks noGrp="1"/>
          </p:cNvGraphicFramePr>
          <p:nvPr>
            <p:extLst>
              <p:ext uri="{D42A27DB-BD31-4B8C-83A1-F6EECF244321}">
                <p14:modId xmlns:p14="http://schemas.microsoft.com/office/powerpoint/2010/main" val="995871914"/>
              </p:ext>
            </p:extLst>
          </p:nvPr>
        </p:nvGraphicFramePr>
        <p:xfrm>
          <a:off x="1670049" y="6865378"/>
          <a:ext cx="8509001" cy="914400"/>
        </p:xfrm>
        <a:graphic>
          <a:graphicData uri="http://schemas.openxmlformats.org/drawingml/2006/table">
            <a:tbl>
              <a:tblPr/>
              <a:tblGrid>
                <a:gridCol w="866129">
                  <a:extLst>
                    <a:ext uri="{9D8B030D-6E8A-4147-A177-3AD203B41FA5}">
                      <a16:colId xmlns:a16="http://schemas.microsoft.com/office/drawing/2014/main" val="859001177"/>
                    </a:ext>
                  </a:extLst>
                </a:gridCol>
                <a:gridCol w="837575">
                  <a:extLst>
                    <a:ext uri="{9D8B030D-6E8A-4147-A177-3AD203B41FA5}">
                      <a16:colId xmlns:a16="http://schemas.microsoft.com/office/drawing/2014/main" val="1004493111"/>
                    </a:ext>
                  </a:extLst>
                </a:gridCol>
                <a:gridCol w="837575">
                  <a:extLst>
                    <a:ext uri="{9D8B030D-6E8A-4147-A177-3AD203B41FA5}">
                      <a16:colId xmlns:a16="http://schemas.microsoft.com/office/drawing/2014/main" val="1490985381"/>
                    </a:ext>
                  </a:extLst>
                </a:gridCol>
                <a:gridCol w="942272">
                  <a:extLst>
                    <a:ext uri="{9D8B030D-6E8A-4147-A177-3AD203B41FA5}">
                      <a16:colId xmlns:a16="http://schemas.microsoft.com/office/drawing/2014/main" val="660609375"/>
                    </a:ext>
                  </a:extLst>
                </a:gridCol>
                <a:gridCol w="837575">
                  <a:extLst>
                    <a:ext uri="{9D8B030D-6E8A-4147-A177-3AD203B41FA5}">
                      <a16:colId xmlns:a16="http://schemas.microsoft.com/office/drawing/2014/main" val="1810706954"/>
                    </a:ext>
                  </a:extLst>
                </a:gridCol>
                <a:gridCol w="837575">
                  <a:extLst>
                    <a:ext uri="{9D8B030D-6E8A-4147-A177-3AD203B41FA5}">
                      <a16:colId xmlns:a16="http://schemas.microsoft.com/office/drawing/2014/main" val="557579431"/>
                    </a:ext>
                  </a:extLst>
                </a:gridCol>
                <a:gridCol w="837575">
                  <a:extLst>
                    <a:ext uri="{9D8B030D-6E8A-4147-A177-3AD203B41FA5}">
                      <a16:colId xmlns:a16="http://schemas.microsoft.com/office/drawing/2014/main" val="598553523"/>
                    </a:ext>
                  </a:extLst>
                </a:gridCol>
                <a:gridCol w="837575">
                  <a:extLst>
                    <a:ext uri="{9D8B030D-6E8A-4147-A177-3AD203B41FA5}">
                      <a16:colId xmlns:a16="http://schemas.microsoft.com/office/drawing/2014/main" val="3771657939"/>
                    </a:ext>
                  </a:extLst>
                </a:gridCol>
                <a:gridCol w="837575">
                  <a:extLst>
                    <a:ext uri="{9D8B030D-6E8A-4147-A177-3AD203B41FA5}">
                      <a16:colId xmlns:a16="http://schemas.microsoft.com/office/drawing/2014/main" val="1156175847"/>
                    </a:ext>
                  </a:extLst>
                </a:gridCol>
                <a:gridCol w="837575">
                  <a:extLst>
                    <a:ext uri="{9D8B030D-6E8A-4147-A177-3AD203B41FA5}">
                      <a16:colId xmlns:a16="http://schemas.microsoft.com/office/drawing/2014/main" val="553643818"/>
                    </a:ext>
                  </a:extLst>
                </a:gridCol>
              </a:tblGrid>
              <a:tr h="200025">
                <a:tc rowSpan="2">
                  <a:txBody>
                    <a:bodyPr/>
                    <a:lstStyle/>
                    <a:p>
                      <a:pPr algn="ctr" fontAlgn="ctr"/>
                      <a:r>
                        <a:rPr lang="en-GB" sz="1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ctr"/>
                      <a:r>
                        <a:rPr lang="en-GB" sz="1200" b="1" i="0" u="none" strike="noStrike">
                          <a:solidFill>
                            <a:srgbClr val="4472C4"/>
                          </a:solidFill>
                          <a:effectLst/>
                          <a:latin typeface="Calibri" panose="020F0502020204030204" pitchFamily="34" charset="0"/>
                        </a:rPr>
                        <a:t>Pre-COVID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4472C4"/>
                          </a:solidFill>
                          <a:effectLst/>
                          <a:latin typeface="Calibri" panose="020F0502020204030204" pitchFamily="34" charset="0"/>
                        </a:rPr>
                        <a:t>Previous year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4472C4"/>
                          </a:solidFill>
                          <a:effectLst/>
                          <a:latin typeface="Calibri" panose="020F0502020204030204" pitchFamily="34" charset="0"/>
                        </a:rPr>
                        <a:t>Previous quarter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9490980"/>
                  </a:ext>
                </a:extLst>
              </a:tr>
              <a:tr h="209550">
                <a:tc vMerge="1">
                  <a:txBody>
                    <a:bodyPr/>
                    <a:lstStyle/>
                    <a:p>
                      <a:endParaRPr lang="en-GB"/>
                    </a:p>
                  </a:txBody>
                  <a:tcPr/>
                </a:tc>
                <a:tc gridSpan="3">
                  <a:txBody>
                    <a:bodyPr/>
                    <a:lstStyle/>
                    <a:p>
                      <a:pPr algn="ctr" rtl="0" fontAlgn="ctr"/>
                      <a:r>
                        <a:rPr lang="en-GB" sz="1200" b="1" i="0" u="none" strike="noStrike">
                          <a:solidFill>
                            <a:srgbClr val="000000"/>
                          </a:solidFill>
                          <a:effectLst/>
                          <a:latin typeface="Calibri" panose="020F0502020204030204" pitchFamily="34" charset="0"/>
                        </a:rPr>
                        <a:t>Q2 2019 to Q2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0000"/>
                          </a:solidFill>
                          <a:effectLst/>
                          <a:latin typeface="Calibri" panose="020F0502020204030204" pitchFamily="34" charset="0"/>
                        </a:rPr>
                        <a:t>Q2 2021 to Q2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0000"/>
                          </a:solidFill>
                          <a:effectLst/>
                          <a:latin typeface="Calibri" panose="020F0502020204030204" pitchFamily="34" charset="0"/>
                        </a:rPr>
                        <a:t>Q1 2022 to Q2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9597861"/>
                  </a:ext>
                </a:extLst>
              </a:tr>
              <a:tr h="304800">
                <a:tc>
                  <a:txBody>
                    <a:bodyPr/>
                    <a:lstStyle/>
                    <a:p>
                      <a:pPr algn="ctr" fontAlgn="ctr"/>
                      <a:r>
                        <a:rPr lang="en-GB" sz="1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8724108"/>
                  </a:ext>
                </a:extLst>
              </a:tr>
              <a:tr h="200025">
                <a:tc>
                  <a:txBody>
                    <a:bodyPr/>
                    <a:lstStyle/>
                    <a:p>
                      <a:pPr algn="ctr" rtl="0" fontAlgn="ctr"/>
                      <a:r>
                        <a:rPr lang="en-GB" sz="1200" b="1" i="0" u="none" strike="noStrike">
                          <a:solidFill>
                            <a:srgbClr val="000000"/>
                          </a:solidFill>
                          <a:effectLst/>
                          <a:latin typeface="Calibri" panose="020F0502020204030204" pitchFamily="34" charset="0"/>
                        </a:rPr>
                        <a:t>Cambridge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5786051"/>
                  </a:ext>
                </a:extLst>
              </a:tr>
            </a:tbl>
          </a:graphicData>
        </a:graphic>
      </p:graphicFrame>
      <p:graphicFrame>
        <p:nvGraphicFramePr>
          <p:cNvPr id="12" name="Table 11">
            <a:extLst>
              <a:ext uri="{FF2B5EF4-FFF2-40B4-BE49-F238E27FC236}">
                <a16:creationId xmlns:a16="http://schemas.microsoft.com/office/drawing/2014/main" id="{457CD631-E7C7-462C-B087-0619C14E395F}"/>
              </a:ext>
            </a:extLst>
          </p:cNvPr>
          <p:cNvGraphicFramePr>
            <a:graphicFrameLocks noGrp="1"/>
          </p:cNvGraphicFramePr>
          <p:nvPr>
            <p:extLst>
              <p:ext uri="{D42A27DB-BD31-4B8C-83A1-F6EECF244321}">
                <p14:modId xmlns:p14="http://schemas.microsoft.com/office/powerpoint/2010/main" val="768296961"/>
              </p:ext>
            </p:extLst>
          </p:nvPr>
        </p:nvGraphicFramePr>
        <p:xfrm>
          <a:off x="1670049" y="5659594"/>
          <a:ext cx="8509001" cy="923925"/>
        </p:xfrm>
        <a:graphic>
          <a:graphicData uri="http://schemas.openxmlformats.org/drawingml/2006/table">
            <a:tbl>
              <a:tblPr/>
              <a:tblGrid>
                <a:gridCol w="866129">
                  <a:extLst>
                    <a:ext uri="{9D8B030D-6E8A-4147-A177-3AD203B41FA5}">
                      <a16:colId xmlns:a16="http://schemas.microsoft.com/office/drawing/2014/main" val="3191122086"/>
                    </a:ext>
                  </a:extLst>
                </a:gridCol>
                <a:gridCol w="837575">
                  <a:extLst>
                    <a:ext uri="{9D8B030D-6E8A-4147-A177-3AD203B41FA5}">
                      <a16:colId xmlns:a16="http://schemas.microsoft.com/office/drawing/2014/main" val="924594017"/>
                    </a:ext>
                  </a:extLst>
                </a:gridCol>
                <a:gridCol w="837575">
                  <a:extLst>
                    <a:ext uri="{9D8B030D-6E8A-4147-A177-3AD203B41FA5}">
                      <a16:colId xmlns:a16="http://schemas.microsoft.com/office/drawing/2014/main" val="3738442943"/>
                    </a:ext>
                  </a:extLst>
                </a:gridCol>
                <a:gridCol w="942272">
                  <a:extLst>
                    <a:ext uri="{9D8B030D-6E8A-4147-A177-3AD203B41FA5}">
                      <a16:colId xmlns:a16="http://schemas.microsoft.com/office/drawing/2014/main" val="1724863858"/>
                    </a:ext>
                  </a:extLst>
                </a:gridCol>
                <a:gridCol w="837575">
                  <a:extLst>
                    <a:ext uri="{9D8B030D-6E8A-4147-A177-3AD203B41FA5}">
                      <a16:colId xmlns:a16="http://schemas.microsoft.com/office/drawing/2014/main" val="945895300"/>
                    </a:ext>
                  </a:extLst>
                </a:gridCol>
                <a:gridCol w="837575">
                  <a:extLst>
                    <a:ext uri="{9D8B030D-6E8A-4147-A177-3AD203B41FA5}">
                      <a16:colId xmlns:a16="http://schemas.microsoft.com/office/drawing/2014/main" val="3383474223"/>
                    </a:ext>
                  </a:extLst>
                </a:gridCol>
                <a:gridCol w="837575">
                  <a:extLst>
                    <a:ext uri="{9D8B030D-6E8A-4147-A177-3AD203B41FA5}">
                      <a16:colId xmlns:a16="http://schemas.microsoft.com/office/drawing/2014/main" val="2757890257"/>
                    </a:ext>
                  </a:extLst>
                </a:gridCol>
                <a:gridCol w="837575">
                  <a:extLst>
                    <a:ext uri="{9D8B030D-6E8A-4147-A177-3AD203B41FA5}">
                      <a16:colId xmlns:a16="http://schemas.microsoft.com/office/drawing/2014/main" val="1671580341"/>
                    </a:ext>
                  </a:extLst>
                </a:gridCol>
                <a:gridCol w="837575">
                  <a:extLst>
                    <a:ext uri="{9D8B030D-6E8A-4147-A177-3AD203B41FA5}">
                      <a16:colId xmlns:a16="http://schemas.microsoft.com/office/drawing/2014/main" val="3991541959"/>
                    </a:ext>
                  </a:extLst>
                </a:gridCol>
                <a:gridCol w="837575">
                  <a:extLst>
                    <a:ext uri="{9D8B030D-6E8A-4147-A177-3AD203B41FA5}">
                      <a16:colId xmlns:a16="http://schemas.microsoft.com/office/drawing/2014/main" val="3099340936"/>
                    </a:ext>
                  </a:extLst>
                </a:gridCol>
              </a:tblGrid>
              <a:tr h="200025">
                <a:tc rowSpan="2">
                  <a:txBody>
                    <a:bodyPr/>
                    <a:lstStyle/>
                    <a:p>
                      <a:pPr algn="ctr" fontAlgn="ctr"/>
                      <a:r>
                        <a:rPr lang="en-GB" sz="1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ctr"/>
                      <a:r>
                        <a:rPr lang="en-GB" sz="1200" b="1" i="0" u="none" strike="noStrike" dirty="0">
                          <a:solidFill>
                            <a:srgbClr val="4472C4"/>
                          </a:solidFill>
                          <a:effectLst/>
                          <a:latin typeface="Calibri" panose="020F0502020204030204" pitchFamily="34" charset="0"/>
                        </a:rPr>
                        <a:t>Pre-COVID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4472C4"/>
                          </a:solidFill>
                          <a:effectLst/>
                          <a:latin typeface="Calibri" panose="020F0502020204030204" pitchFamily="34" charset="0"/>
                        </a:rPr>
                        <a:t>Previous year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4472C4"/>
                          </a:solidFill>
                          <a:effectLst/>
                          <a:latin typeface="Calibri" panose="020F0502020204030204" pitchFamily="34" charset="0"/>
                        </a:rPr>
                        <a:t>Previous month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01072226"/>
                  </a:ext>
                </a:extLst>
              </a:tr>
              <a:tr h="209550">
                <a:tc vMerge="1">
                  <a:txBody>
                    <a:bodyPr/>
                    <a:lstStyle/>
                    <a:p>
                      <a:endParaRPr lang="en-GB"/>
                    </a:p>
                  </a:txBody>
                  <a:tcPr/>
                </a:tc>
                <a:tc gridSpan="3">
                  <a:txBody>
                    <a:bodyPr/>
                    <a:lstStyle/>
                    <a:p>
                      <a:pPr algn="ctr" rtl="0" fontAlgn="ctr"/>
                      <a:r>
                        <a:rPr lang="en-GB" sz="1200" b="1" i="0" u="none" strike="noStrike" dirty="0">
                          <a:solidFill>
                            <a:srgbClr val="000000"/>
                          </a:solidFill>
                          <a:effectLst/>
                          <a:latin typeface="Calibri" panose="020F0502020204030204" pitchFamily="34" charset="0"/>
                        </a:rPr>
                        <a:t>June 2019 to June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0000"/>
                          </a:solidFill>
                          <a:effectLst/>
                          <a:latin typeface="Calibri" panose="020F0502020204030204" pitchFamily="34" charset="0"/>
                        </a:rPr>
                        <a:t>June 2021 to June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0000"/>
                          </a:solidFill>
                          <a:effectLst/>
                          <a:latin typeface="Calibri" panose="020F0502020204030204" pitchFamily="34" charset="0"/>
                        </a:rPr>
                        <a:t>May 2022 to June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4363345"/>
                  </a:ext>
                </a:extLst>
              </a:tr>
              <a:tr h="304800">
                <a:tc>
                  <a:txBody>
                    <a:bodyPr/>
                    <a:lstStyle/>
                    <a:p>
                      <a:pPr algn="ctr" fontAlgn="ctr"/>
                      <a:r>
                        <a:rPr lang="en-GB" sz="1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0000"/>
                          </a:solidFill>
                          <a:effectLst/>
                          <a:latin typeface="Calibri" panose="020F0502020204030204" pitchFamily="34" charset="0"/>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0000"/>
                          </a:solidFill>
                          <a:effectLst/>
                          <a:latin typeface="Calibri" panose="020F0502020204030204" pitchFamily="34" charset="0"/>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panose="020F0502020204030204" pitchFamily="34" charset="0"/>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solidFill>
                            <a:srgbClr val="000000"/>
                          </a:solidFill>
                          <a:effectLst/>
                          <a:latin typeface="Calibri" panose="020F0502020204030204" pitchFamily="34" charset="0"/>
                        </a:rPr>
                        <a:t>Cambridge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FF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FF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FF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FF0000"/>
                          </a:solidFill>
                          <a:effectLst/>
                          <a:latin typeface="Calibri" panose="020F050202020403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2795437"/>
                  </a:ext>
                </a:extLst>
              </a:tr>
            </a:tbl>
          </a:graphicData>
        </a:graphic>
      </p:graphicFrame>
      <p:sp>
        <p:nvSpPr>
          <p:cNvPr id="5" name="TextBox 1">
            <a:extLst>
              <a:ext uri="{FF2B5EF4-FFF2-40B4-BE49-F238E27FC236}">
                <a16:creationId xmlns:a16="http://schemas.microsoft.com/office/drawing/2014/main" id="{5A2EFE53-287E-3C1B-6FC8-139BB71DE087}"/>
              </a:ext>
            </a:extLst>
          </p:cNvPr>
          <p:cNvSpPr txBox="1"/>
          <p:nvPr/>
        </p:nvSpPr>
        <p:spPr>
          <a:xfrm>
            <a:off x="206966" y="5703484"/>
            <a:ext cx="140303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cs typeface="Calibri"/>
              </a:rPr>
              <a:t>**Figures amended on January 18th, 2023.</a:t>
            </a:r>
            <a:endParaRPr lang="en-US" dirty="0"/>
          </a:p>
        </p:txBody>
      </p:sp>
    </p:spTree>
    <p:extLst>
      <p:ext uri="{BB962C8B-B14F-4D97-AF65-F5344CB8AC3E}">
        <p14:creationId xmlns:p14="http://schemas.microsoft.com/office/powerpoint/2010/main" val="66196745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E6D08956-BE67-49DC-BD59-DB638A4AC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64" y="1019234"/>
            <a:ext cx="11692816" cy="3922341"/>
          </a:xfrm>
          <a:prstGeom prst="rect">
            <a:avLst/>
          </a:prstGeom>
        </p:spPr>
      </p:pic>
      <p:sp>
        <p:nvSpPr>
          <p:cNvPr id="24" name="Rectangle 23">
            <a:extLst>
              <a:ext uri="{FF2B5EF4-FFF2-40B4-BE49-F238E27FC236}">
                <a16:creationId xmlns:a16="http://schemas.microsoft.com/office/drawing/2014/main" id="{204A2E10-03AD-450B-A9F9-847648E7220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Car Parking: Cambridge by Length of Stay – monthly analysis</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78505273-83C3-4186-AC1A-50825756BD73}"/>
              </a:ext>
            </a:extLst>
          </p:cNvPr>
          <p:cNvSpPr txBox="1"/>
          <p:nvPr/>
        </p:nvSpPr>
        <p:spPr>
          <a:xfrm>
            <a:off x="2125961" y="724959"/>
            <a:ext cx="7446297" cy="338554"/>
          </a:xfrm>
          <a:prstGeom prst="rect">
            <a:avLst/>
          </a:prstGeom>
          <a:noFill/>
        </p:spPr>
        <p:txBody>
          <a:bodyPr wrap="square" lIns="91440" tIns="45720" rIns="91440" bIns="45720" rtlCol="0" anchor="t">
            <a:spAutoFit/>
          </a:bodyPr>
          <a:lstStyle/>
          <a:p>
            <a:pPr algn="ctr"/>
            <a:r>
              <a:rPr lang="en-GB" sz="1600" b="1"/>
              <a:t>Car park usage by length of stay across Cambridge multi-storey car parks</a:t>
            </a:r>
          </a:p>
        </p:txBody>
      </p:sp>
      <p:sp>
        <p:nvSpPr>
          <p:cNvPr id="4" name="Slide Number Placeholder 3">
            <a:extLst>
              <a:ext uri="{FF2B5EF4-FFF2-40B4-BE49-F238E27FC236}">
                <a16:creationId xmlns:a16="http://schemas.microsoft.com/office/drawing/2014/main" id="{2CA22118-7808-42EC-9A9D-8F0B73E172AA}"/>
              </a:ext>
            </a:extLst>
          </p:cNvPr>
          <p:cNvSpPr>
            <a:spLocks noGrp="1"/>
          </p:cNvSpPr>
          <p:nvPr>
            <p:ph type="sldNum" sz="quarter" idx="12"/>
          </p:nvPr>
        </p:nvSpPr>
        <p:spPr>
          <a:xfrm>
            <a:off x="9453072" y="6448548"/>
            <a:ext cx="2743200" cy="365125"/>
          </a:xfrm>
        </p:spPr>
        <p:txBody>
          <a:bodyPr/>
          <a:lstStyle/>
          <a:p>
            <a:fld id="{AE56028F-813B-4E02-837E-17CD63D81F9F}" type="slidenum">
              <a:rPr lang="en-GB" smtClean="0"/>
              <a:t>32</a:t>
            </a:fld>
            <a:endParaRPr lang="en-GB"/>
          </a:p>
        </p:txBody>
      </p:sp>
      <p:sp>
        <p:nvSpPr>
          <p:cNvPr id="11" name="TextBox 10">
            <a:extLst>
              <a:ext uri="{FF2B5EF4-FFF2-40B4-BE49-F238E27FC236}">
                <a16:creationId xmlns:a16="http://schemas.microsoft.com/office/drawing/2014/main" id="{46ADF085-37AE-4049-873A-6BD1C543C897}"/>
              </a:ext>
            </a:extLst>
          </p:cNvPr>
          <p:cNvSpPr txBox="1"/>
          <p:nvPr/>
        </p:nvSpPr>
        <p:spPr>
          <a:xfrm>
            <a:off x="243064" y="6583029"/>
            <a:ext cx="11899445" cy="276999"/>
          </a:xfrm>
          <a:prstGeom prst="rect">
            <a:avLst/>
          </a:prstGeom>
          <a:noFill/>
        </p:spPr>
        <p:txBody>
          <a:bodyPr wrap="square" rtlCol="0">
            <a:spAutoFit/>
          </a:bodyPr>
          <a:lstStyle/>
          <a:p>
            <a:r>
              <a:rPr lang="en-GB" sz="1200"/>
              <a:t>* Park Street car park closed in Jan-22 and is therefore included in the May 2019, May 2020 and May 2021 stats but not within the May 22 stats so that the overall impact can be observed.</a:t>
            </a:r>
          </a:p>
        </p:txBody>
      </p:sp>
      <p:sp>
        <p:nvSpPr>
          <p:cNvPr id="20" name="TextBox 19">
            <a:extLst>
              <a:ext uri="{FF2B5EF4-FFF2-40B4-BE49-F238E27FC236}">
                <a16:creationId xmlns:a16="http://schemas.microsoft.com/office/drawing/2014/main" id="{B6948380-6262-4E70-A44C-E0D5A3505AEA}"/>
              </a:ext>
            </a:extLst>
          </p:cNvPr>
          <p:cNvSpPr txBox="1"/>
          <p:nvPr/>
        </p:nvSpPr>
        <p:spPr>
          <a:xfrm>
            <a:off x="1308974" y="3096241"/>
            <a:ext cx="1842600" cy="307777"/>
          </a:xfrm>
          <a:prstGeom prst="rect">
            <a:avLst/>
          </a:prstGeom>
          <a:noFill/>
        </p:spPr>
        <p:txBody>
          <a:bodyPr wrap="square" rtlCol="0">
            <a:spAutoFit/>
          </a:bodyPr>
          <a:lstStyle/>
          <a:p>
            <a:pPr algn="ctr"/>
            <a:r>
              <a:rPr lang="en-GB" sz="1400" b="1"/>
              <a:t>-95% </a:t>
            </a:r>
            <a:r>
              <a:rPr lang="en-GB" sz="1400"/>
              <a:t>below 2019</a:t>
            </a:r>
          </a:p>
        </p:txBody>
      </p:sp>
      <p:sp>
        <p:nvSpPr>
          <p:cNvPr id="16" name="TextBox 15">
            <a:extLst>
              <a:ext uri="{FF2B5EF4-FFF2-40B4-BE49-F238E27FC236}">
                <a16:creationId xmlns:a16="http://schemas.microsoft.com/office/drawing/2014/main" id="{5CC18FBD-4C13-4F27-98D7-0A5F730CC53E}"/>
              </a:ext>
            </a:extLst>
          </p:cNvPr>
          <p:cNvSpPr txBox="1"/>
          <p:nvPr/>
        </p:nvSpPr>
        <p:spPr>
          <a:xfrm>
            <a:off x="8147929" y="1706106"/>
            <a:ext cx="2048166" cy="307777"/>
          </a:xfrm>
          <a:prstGeom prst="rect">
            <a:avLst/>
          </a:prstGeom>
          <a:noFill/>
        </p:spPr>
        <p:txBody>
          <a:bodyPr wrap="square" rtlCol="0">
            <a:spAutoFit/>
          </a:bodyPr>
          <a:lstStyle/>
          <a:p>
            <a:pPr algn="ctr"/>
            <a:r>
              <a:rPr lang="en-GB" sz="1400" b="1"/>
              <a:t>-15% </a:t>
            </a:r>
            <a:r>
              <a:rPr lang="en-GB" sz="1400"/>
              <a:t>below 2019 </a:t>
            </a:r>
          </a:p>
        </p:txBody>
      </p:sp>
      <p:sp>
        <p:nvSpPr>
          <p:cNvPr id="17" name="TextBox 16">
            <a:extLst>
              <a:ext uri="{FF2B5EF4-FFF2-40B4-BE49-F238E27FC236}">
                <a16:creationId xmlns:a16="http://schemas.microsoft.com/office/drawing/2014/main" id="{DB26BB39-9BA9-4DC4-99DB-3E64789BB861}"/>
              </a:ext>
            </a:extLst>
          </p:cNvPr>
          <p:cNvSpPr txBox="1"/>
          <p:nvPr/>
        </p:nvSpPr>
        <p:spPr>
          <a:xfrm>
            <a:off x="8076907" y="2390700"/>
            <a:ext cx="2048166" cy="307777"/>
          </a:xfrm>
          <a:prstGeom prst="rect">
            <a:avLst/>
          </a:prstGeom>
          <a:noFill/>
        </p:spPr>
        <p:txBody>
          <a:bodyPr wrap="square" rtlCol="0">
            <a:spAutoFit/>
          </a:bodyPr>
          <a:lstStyle/>
          <a:p>
            <a:pPr algn="ctr"/>
            <a:r>
              <a:rPr lang="en-GB" sz="1400" b="1"/>
              <a:t>-16% </a:t>
            </a:r>
            <a:r>
              <a:rPr lang="en-GB" sz="1400"/>
              <a:t>below 2019 </a:t>
            </a:r>
          </a:p>
        </p:txBody>
      </p:sp>
      <p:sp>
        <p:nvSpPr>
          <p:cNvPr id="18" name="TextBox 17">
            <a:extLst>
              <a:ext uri="{FF2B5EF4-FFF2-40B4-BE49-F238E27FC236}">
                <a16:creationId xmlns:a16="http://schemas.microsoft.com/office/drawing/2014/main" id="{47A56672-DED1-4A1F-9761-7547F790501C}"/>
              </a:ext>
            </a:extLst>
          </p:cNvPr>
          <p:cNvSpPr txBox="1"/>
          <p:nvPr/>
        </p:nvSpPr>
        <p:spPr>
          <a:xfrm>
            <a:off x="8542196" y="-14907"/>
            <a:ext cx="3531651" cy="646331"/>
          </a:xfrm>
          <a:prstGeom prst="rect">
            <a:avLst/>
          </a:prstGeom>
          <a:noFill/>
        </p:spPr>
        <p:txBody>
          <a:bodyPr wrap="square" rtlCol="0">
            <a:spAutoFit/>
          </a:bodyPr>
          <a:lstStyle/>
          <a:p>
            <a:pPr algn="r"/>
            <a:r>
              <a:rPr lang="en-GB" b="1">
                <a:solidFill>
                  <a:srgbClr val="FF0000"/>
                </a:solidFill>
              </a:rPr>
              <a:t>*Data only available</a:t>
            </a:r>
          </a:p>
          <a:p>
            <a:pPr algn="r"/>
            <a:r>
              <a:rPr lang="en-GB" b="1">
                <a:solidFill>
                  <a:srgbClr val="FF0000"/>
                </a:solidFill>
              </a:rPr>
              <a:t>to May 2022</a:t>
            </a:r>
          </a:p>
        </p:txBody>
      </p:sp>
      <p:graphicFrame>
        <p:nvGraphicFramePr>
          <p:cNvPr id="8" name="Table 7">
            <a:extLst>
              <a:ext uri="{FF2B5EF4-FFF2-40B4-BE49-F238E27FC236}">
                <a16:creationId xmlns:a16="http://schemas.microsoft.com/office/drawing/2014/main" id="{30B79128-AEA1-4D75-9585-21CE10E878EA}"/>
              </a:ext>
            </a:extLst>
          </p:cNvPr>
          <p:cNvGraphicFramePr>
            <a:graphicFrameLocks noGrp="1"/>
          </p:cNvGraphicFramePr>
          <p:nvPr>
            <p:extLst>
              <p:ext uri="{D42A27DB-BD31-4B8C-83A1-F6EECF244321}">
                <p14:modId xmlns:p14="http://schemas.microsoft.com/office/powerpoint/2010/main" val="567566926"/>
              </p:ext>
            </p:extLst>
          </p:nvPr>
        </p:nvGraphicFramePr>
        <p:xfrm>
          <a:off x="535666" y="5060764"/>
          <a:ext cx="11107611" cy="1403075"/>
        </p:xfrm>
        <a:graphic>
          <a:graphicData uri="http://schemas.openxmlformats.org/drawingml/2006/table">
            <a:tbl>
              <a:tblPr/>
              <a:tblGrid>
                <a:gridCol w="1234179">
                  <a:extLst>
                    <a:ext uri="{9D8B030D-6E8A-4147-A177-3AD203B41FA5}">
                      <a16:colId xmlns:a16="http://schemas.microsoft.com/office/drawing/2014/main" val="302001630"/>
                    </a:ext>
                  </a:extLst>
                </a:gridCol>
                <a:gridCol w="1234179">
                  <a:extLst>
                    <a:ext uri="{9D8B030D-6E8A-4147-A177-3AD203B41FA5}">
                      <a16:colId xmlns:a16="http://schemas.microsoft.com/office/drawing/2014/main" val="2064954411"/>
                    </a:ext>
                  </a:extLst>
                </a:gridCol>
                <a:gridCol w="1234179">
                  <a:extLst>
                    <a:ext uri="{9D8B030D-6E8A-4147-A177-3AD203B41FA5}">
                      <a16:colId xmlns:a16="http://schemas.microsoft.com/office/drawing/2014/main" val="2050272880"/>
                    </a:ext>
                  </a:extLst>
                </a:gridCol>
                <a:gridCol w="1234179">
                  <a:extLst>
                    <a:ext uri="{9D8B030D-6E8A-4147-A177-3AD203B41FA5}">
                      <a16:colId xmlns:a16="http://schemas.microsoft.com/office/drawing/2014/main" val="2738249079"/>
                    </a:ext>
                  </a:extLst>
                </a:gridCol>
                <a:gridCol w="1234179">
                  <a:extLst>
                    <a:ext uri="{9D8B030D-6E8A-4147-A177-3AD203B41FA5}">
                      <a16:colId xmlns:a16="http://schemas.microsoft.com/office/drawing/2014/main" val="2012356476"/>
                    </a:ext>
                  </a:extLst>
                </a:gridCol>
                <a:gridCol w="1234179">
                  <a:extLst>
                    <a:ext uri="{9D8B030D-6E8A-4147-A177-3AD203B41FA5}">
                      <a16:colId xmlns:a16="http://schemas.microsoft.com/office/drawing/2014/main" val="1771812644"/>
                    </a:ext>
                  </a:extLst>
                </a:gridCol>
                <a:gridCol w="1234179">
                  <a:extLst>
                    <a:ext uri="{9D8B030D-6E8A-4147-A177-3AD203B41FA5}">
                      <a16:colId xmlns:a16="http://schemas.microsoft.com/office/drawing/2014/main" val="1845558921"/>
                    </a:ext>
                  </a:extLst>
                </a:gridCol>
                <a:gridCol w="1234179">
                  <a:extLst>
                    <a:ext uri="{9D8B030D-6E8A-4147-A177-3AD203B41FA5}">
                      <a16:colId xmlns:a16="http://schemas.microsoft.com/office/drawing/2014/main" val="3667479540"/>
                    </a:ext>
                  </a:extLst>
                </a:gridCol>
                <a:gridCol w="1234179">
                  <a:extLst>
                    <a:ext uri="{9D8B030D-6E8A-4147-A177-3AD203B41FA5}">
                      <a16:colId xmlns:a16="http://schemas.microsoft.com/office/drawing/2014/main" val="3116963175"/>
                    </a:ext>
                  </a:extLst>
                </a:gridCol>
              </a:tblGrid>
              <a:tr h="280615">
                <a:tc>
                  <a:txBody>
                    <a:bodyPr/>
                    <a:lstStyle/>
                    <a:p>
                      <a:pPr algn="ctr" fontAlgn="b"/>
                      <a:r>
                        <a:rPr lang="en-GB" sz="1200" b="0" i="0" u="none" strike="noStrike">
                          <a:solidFill>
                            <a:srgbClr val="000000"/>
                          </a:solidFill>
                          <a:effectLst/>
                          <a:latin typeface="Calibri" panose="020F0502020204030204" pitchFamily="34" charset="0"/>
                        </a:rPr>
                        <a:t> </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Up to 1 hour</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1 to 2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2 to 3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3 to 4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4 to 5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5 to 6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6 to &lt;24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537F">
                        <a:alpha val="49804"/>
                      </a:srgbClr>
                    </a:solidFill>
                  </a:tcPr>
                </a:tc>
                <a:tc>
                  <a:txBody>
                    <a:bodyPr/>
                    <a:lstStyle/>
                    <a:p>
                      <a:pPr algn="ctr" fontAlgn="b"/>
                      <a:r>
                        <a:rPr lang="en-GB" sz="1200" b="1" i="0" u="none" strike="noStrike">
                          <a:solidFill>
                            <a:srgbClr val="000000"/>
                          </a:solidFill>
                          <a:effectLst/>
                          <a:latin typeface="Calibri" panose="020F0502020204030204" pitchFamily="34" charset="0"/>
                        </a:rPr>
                        <a:t>24+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50196"/>
                      </a:srgbClr>
                    </a:solidFill>
                  </a:tcPr>
                </a:tc>
                <a:extLst>
                  <a:ext uri="{0D108BD9-81ED-4DB2-BD59-A6C34878D82A}">
                    <a16:rowId xmlns:a16="http://schemas.microsoft.com/office/drawing/2014/main" val="1578844297"/>
                  </a:ext>
                </a:extLst>
              </a:tr>
              <a:tr h="280615">
                <a:tc>
                  <a:txBody>
                    <a:bodyPr/>
                    <a:lstStyle/>
                    <a:p>
                      <a:pPr algn="ctr" fontAlgn="b"/>
                      <a:r>
                        <a:rPr lang="en-GB" sz="1200" b="1" i="0" u="none" strike="noStrike" dirty="0">
                          <a:solidFill>
                            <a:srgbClr val="000000"/>
                          </a:solidFill>
                          <a:effectLst/>
                          <a:latin typeface="Calibri" panose="020F0502020204030204" pitchFamily="34" charset="0"/>
                        </a:rPr>
                        <a:t>05-2019</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6%</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661693"/>
                  </a:ext>
                </a:extLst>
              </a:tr>
              <a:tr h="280615">
                <a:tc>
                  <a:txBody>
                    <a:bodyPr/>
                    <a:lstStyle/>
                    <a:p>
                      <a:pPr algn="ctr" fontAlgn="b"/>
                      <a:r>
                        <a:rPr lang="en-GB" sz="1200" b="1" i="0" u="none" strike="noStrike" dirty="0">
                          <a:solidFill>
                            <a:srgbClr val="000000"/>
                          </a:solidFill>
                          <a:effectLst/>
                          <a:latin typeface="Calibri" panose="020F0502020204030204" pitchFamily="34" charset="0"/>
                        </a:rPr>
                        <a:t>05-2020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47%</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5%</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9%</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4049943"/>
                  </a:ext>
                </a:extLst>
              </a:tr>
              <a:tr h="280615">
                <a:tc>
                  <a:txBody>
                    <a:bodyPr/>
                    <a:lstStyle/>
                    <a:p>
                      <a:pPr algn="ctr" fontAlgn="b"/>
                      <a:r>
                        <a:rPr lang="en-GB" sz="1200" b="1" i="0" u="none" strike="noStrike" dirty="0">
                          <a:solidFill>
                            <a:srgbClr val="000000"/>
                          </a:solidFill>
                          <a:effectLst/>
                          <a:latin typeface="Calibri" panose="020F0502020204030204" pitchFamily="34" charset="0"/>
                        </a:rPr>
                        <a:t>05-2021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24%</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35%</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5%</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3404012"/>
                  </a:ext>
                </a:extLst>
              </a:tr>
              <a:tr h="280615">
                <a:tc>
                  <a:txBody>
                    <a:bodyPr/>
                    <a:lstStyle/>
                    <a:p>
                      <a:pPr algn="ctr" fontAlgn="b"/>
                      <a:r>
                        <a:rPr lang="en-GB" sz="1200" b="1" i="0" u="none" strike="noStrike" dirty="0">
                          <a:solidFill>
                            <a:srgbClr val="000000"/>
                          </a:solidFill>
                          <a:effectLst/>
                          <a:latin typeface="Calibri" panose="020F0502020204030204" pitchFamily="34" charset="0"/>
                        </a:rPr>
                        <a:t>05-2022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7%</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4%</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471932"/>
                  </a:ext>
                </a:extLst>
              </a:tr>
            </a:tbl>
          </a:graphicData>
        </a:graphic>
      </p:graphicFrame>
    </p:spTree>
    <p:extLst>
      <p:ext uri="{BB962C8B-B14F-4D97-AF65-F5344CB8AC3E}">
        <p14:creationId xmlns:p14="http://schemas.microsoft.com/office/powerpoint/2010/main" val="140933385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F1B460DD-616D-4639-BF3A-4BB5D98AD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4" y="1058433"/>
            <a:ext cx="11264171" cy="3799098"/>
          </a:xfrm>
          <a:prstGeom prst="rect">
            <a:avLst/>
          </a:prstGeom>
        </p:spPr>
      </p:pic>
      <p:sp>
        <p:nvSpPr>
          <p:cNvPr id="24" name="Rectangle 23">
            <a:extLst>
              <a:ext uri="{FF2B5EF4-FFF2-40B4-BE49-F238E27FC236}">
                <a16:creationId xmlns:a16="http://schemas.microsoft.com/office/drawing/2014/main" id="{204A2E10-03AD-450B-A9F9-847648E7220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Car Parking: Cambridge by Length of Stay – quarterly analysis*</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78505273-83C3-4186-AC1A-50825756BD73}"/>
              </a:ext>
            </a:extLst>
          </p:cNvPr>
          <p:cNvSpPr txBox="1"/>
          <p:nvPr/>
        </p:nvSpPr>
        <p:spPr>
          <a:xfrm>
            <a:off x="2214738" y="719879"/>
            <a:ext cx="7446297" cy="338554"/>
          </a:xfrm>
          <a:prstGeom prst="rect">
            <a:avLst/>
          </a:prstGeom>
          <a:noFill/>
        </p:spPr>
        <p:txBody>
          <a:bodyPr wrap="square" lIns="91440" tIns="45720" rIns="91440" bIns="45720" rtlCol="0" anchor="t">
            <a:spAutoFit/>
          </a:bodyPr>
          <a:lstStyle/>
          <a:p>
            <a:pPr algn="ctr"/>
            <a:r>
              <a:rPr lang="en-GB" sz="1600" b="1"/>
              <a:t>Car park usage by length of stay across Cambridge multi-storey car parks</a:t>
            </a:r>
          </a:p>
        </p:txBody>
      </p:sp>
      <p:sp>
        <p:nvSpPr>
          <p:cNvPr id="4" name="Slide Number Placeholder 3">
            <a:extLst>
              <a:ext uri="{FF2B5EF4-FFF2-40B4-BE49-F238E27FC236}">
                <a16:creationId xmlns:a16="http://schemas.microsoft.com/office/drawing/2014/main" id="{2CA22118-7808-42EC-9A9D-8F0B73E172AA}"/>
              </a:ext>
            </a:extLst>
          </p:cNvPr>
          <p:cNvSpPr>
            <a:spLocks noGrp="1"/>
          </p:cNvSpPr>
          <p:nvPr>
            <p:ph type="sldNum" sz="quarter" idx="12"/>
          </p:nvPr>
        </p:nvSpPr>
        <p:spPr>
          <a:xfrm>
            <a:off x="9453072" y="6448548"/>
            <a:ext cx="2743200" cy="365125"/>
          </a:xfrm>
        </p:spPr>
        <p:txBody>
          <a:bodyPr/>
          <a:lstStyle/>
          <a:p>
            <a:fld id="{AE56028F-813B-4E02-837E-17CD63D81F9F}" type="slidenum">
              <a:rPr lang="en-GB" smtClean="0"/>
              <a:t>33</a:t>
            </a:fld>
            <a:endParaRPr lang="en-GB"/>
          </a:p>
        </p:txBody>
      </p:sp>
      <p:sp>
        <p:nvSpPr>
          <p:cNvPr id="11" name="TextBox 10">
            <a:extLst>
              <a:ext uri="{FF2B5EF4-FFF2-40B4-BE49-F238E27FC236}">
                <a16:creationId xmlns:a16="http://schemas.microsoft.com/office/drawing/2014/main" id="{46ADF085-37AE-4049-873A-6BD1C543C897}"/>
              </a:ext>
            </a:extLst>
          </p:cNvPr>
          <p:cNvSpPr txBox="1"/>
          <p:nvPr/>
        </p:nvSpPr>
        <p:spPr>
          <a:xfrm>
            <a:off x="0" y="6400277"/>
            <a:ext cx="11917719" cy="461665"/>
          </a:xfrm>
          <a:prstGeom prst="rect">
            <a:avLst/>
          </a:prstGeom>
          <a:noFill/>
        </p:spPr>
        <p:txBody>
          <a:bodyPr wrap="square" rtlCol="0">
            <a:spAutoFit/>
          </a:bodyPr>
          <a:lstStyle/>
          <a:p>
            <a:r>
              <a:rPr lang="en-GB" sz="1200"/>
              <a:t>* Q2 2022 analysis only includes April and May since data for June 2022 is not yet available.</a:t>
            </a:r>
          </a:p>
          <a:p>
            <a:r>
              <a:rPr lang="en-GB" sz="1200"/>
              <a:t>**Park Street car park closed in Jan-22 and is therefore included in the Q2 2019, Q2 2020 and Q2 2021 stats but not within the Q2 2022 stats so that the overall impact can be observed.</a:t>
            </a:r>
          </a:p>
        </p:txBody>
      </p:sp>
      <p:sp>
        <p:nvSpPr>
          <p:cNvPr id="20" name="TextBox 19">
            <a:extLst>
              <a:ext uri="{FF2B5EF4-FFF2-40B4-BE49-F238E27FC236}">
                <a16:creationId xmlns:a16="http://schemas.microsoft.com/office/drawing/2014/main" id="{B6948380-6262-4E70-A44C-E0D5A3505AEA}"/>
              </a:ext>
            </a:extLst>
          </p:cNvPr>
          <p:cNvSpPr txBox="1"/>
          <p:nvPr/>
        </p:nvSpPr>
        <p:spPr>
          <a:xfrm>
            <a:off x="2196982" y="3033990"/>
            <a:ext cx="1611538" cy="307777"/>
          </a:xfrm>
          <a:prstGeom prst="rect">
            <a:avLst/>
          </a:prstGeom>
          <a:noFill/>
        </p:spPr>
        <p:txBody>
          <a:bodyPr wrap="square" rtlCol="0">
            <a:spAutoFit/>
          </a:bodyPr>
          <a:lstStyle/>
          <a:p>
            <a:pPr algn="ctr"/>
            <a:r>
              <a:rPr lang="en-GB" sz="1400" b="1"/>
              <a:t>-89% </a:t>
            </a:r>
            <a:r>
              <a:rPr lang="en-GB" sz="1400"/>
              <a:t>below 2019</a:t>
            </a:r>
          </a:p>
        </p:txBody>
      </p:sp>
      <p:sp>
        <p:nvSpPr>
          <p:cNvPr id="12" name="TextBox 11">
            <a:extLst>
              <a:ext uri="{FF2B5EF4-FFF2-40B4-BE49-F238E27FC236}">
                <a16:creationId xmlns:a16="http://schemas.microsoft.com/office/drawing/2014/main" id="{E643878E-2CA2-4236-8E50-E6D714B17408}"/>
              </a:ext>
            </a:extLst>
          </p:cNvPr>
          <p:cNvSpPr txBox="1"/>
          <p:nvPr/>
        </p:nvSpPr>
        <p:spPr>
          <a:xfrm>
            <a:off x="7670771" y="2372206"/>
            <a:ext cx="1553128" cy="307777"/>
          </a:xfrm>
          <a:prstGeom prst="rect">
            <a:avLst/>
          </a:prstGeom>
          <a:noFill/>
        </p:spPr>
        <p:txBody>
          <a:bodyPr wrap="square" rtlCol="0">
            <a:spAutoFit/>
          </a:bodyPr>
          <a:lstStyle/>
          <a:p>
            <a:pPr algn="ctr"/>
            <a:r>
              <a:rPr lang="en-GB" sz="1400" b="1"/>
              <a:t>-23% </a:t>
            </a:r>
            <a:r>
              <a:rPr lang="en-GB" sz="1400"/>
              <a:t>below 2019 </a:t>
            </a:r>
          </a:p>
        </p:txBody>
      </p:sp>
      <p:sp>
        <p:nvSpPr>
          <p:cNvPr id="16" name="TextBox 15">
            <a:extLst>
              <a:ext uri="{FF2B5EF4-FFF2-40B4-BE49-F238E27FC236}">
                <a16:creationId xmlns:a16="http://schemas.microsoft.com/office/drawing/2014/main" id="{ED8301B4-F267-4D0D-B58B-4F6A8648B67F}"/>
              </a:ext>
            </a:extLst>
          </p:cNvPr>
          <p:cNvSpPr txBox="1"/>
          <p:nvPr/>
        </p:nvSpPr>
        <p:spPr>
          <a:xfrm>
            <a:off x="8447335" y="1718246"/>
            <a:ext cx="1624765" cy="307777"/>
          </a:xfrm>
          <a:prstGeom prst="rect">
            <a:avLst/>
          </a:prstGeom>
          <a:noFill/>
        </p:spPr>
        <p:txBody>
          <a:bodyPr wrap="square" rtlCol="0">
            <a:spAutoFit/>
          </a:bodyPr>
          <a:lstStyle/>
          <a:p>
            <a:pPr algn="ctr"/>
            <a:r>
              <a:rPr lang="en-GB" sz="1400" b="1"/>
              <a:t>-14% </a:t>
            </a:r>
            <a:r>
              <a:rPr lang="en-GB" sz="1400"/>
              <a:t>below 2019 </a:t>
            </a:r>
          </a:p>
        </p:txBody>
      </p:sp>
      <p:sp>
        <p:nvSpPr>
          <p:cNvPr id="13" name="TextBox 12">
            <a:extLst>
              <a:ext uri="{FF2B5EF4-FFF2-40B4-BE49-F238E27FC236}">
                <a16:creationId xmlns:a16="http://schemas.microsoft.com/office/drawing/2014/main" id="{4E7D2C3F-9602-46F3-B8E4-70D2112486EC}"/>
              </a:ext>
            </a:extLst>
          </p:cNvPr>
          <p:cNvSpPr txBox="1"/>
          <p:nvPr/>
        </p:nvSpPr>
        <p:spPr>
          <a:xfrm>
            <a:off x="8573933" y="-27019"/>
            <a:ext cx="3531651" cy="646331"/>
          </a:xfrm>
          <a:prstGeom prst="rect">
            <a:avLst/>
          </a:prstGeom>
          <a:noFill/>
        </p:spPr>
        <p:txBody>
          <a:bodyPr wrap="square" rtlCol="0">
            <a:spAutoFit/>
          </a:bodyPr>
          <a:lstStyle/>
          <a:p>
            <a:pPr algn="r"/>
            <a:r>
              <a:rPr lang="en-GB" b="1">
                <a:solidFill>
                  <a:srgbClr val="FF0000"/>
                </a:solidFill>
              </a:rPr>
              <a:t>*Data only available</a:t>
            </a:r>
          </a:p>
          <a:p>
            <a:pPr algn="r"/>
            <a:r>
              <a:rPr lang="en-GB" b="1">
                <a:solidFill>
                  <a:srgbClr val="FF0000"/>
                </a:solidFill>
              </a:rPr>
              <a:t>to May 2022</a:t>
            </a:r>
          </a:p>
        </p:txBody>
      </p:sp>
      <p:graphicFrame>
        <p:nvGraphicFramePr>
          <p:cNvPr id="8" name="Table 7">
            <a:extLst>
              <a:ext uri="{FF2B5EF4-FFF2-40B4-BE49-F238E27FC236}">
                <a16:creationId xmlns:a16="http://schemas.microsoft.com/office/drawing/2014/main" id="{D948842B-2507-4E23-81D5-15496AEAA21B}"/>
              </a:ext>
            </a:extLst>
          </p:cNvPr>
          <p:cNvGraphicFramePr>
            <a:graphicFrameLocks noGrp="1"/>
          </p:cNvGraphicFramePr>
          <p:nvPr>
            <p:extLst>
              <p:ext uri="{D42A27DB-BD31-4B8C-83A1-F6EECF244321}">
                <p14:modId xmlns:p14="http://schemas.microsoft.com/office/powerpoint/2010/main" val="929358934"/>
              </p:ext>
            </p:extLst>
          </p:nvPr>
        </p:nvGraphicFramePr>
        <p:xfrm>
          <a:off x="463914" y="4964997"/>
          <a:ext cx="11023790" cy="1352600"/>
        </p:xfrm>
        <a:graphic>
          <a:graphicData uri="http://schemas.openxmlformats.org/drawingml/2006/table">
            <a:tbl>
              <a:tblPr/>
              <a:tblGrid>
                <a:gridCol w="921003">
                  <a:extLst>
                    <a:ext uri="{9D8B030D-6E8A-4147-A177-3AD203B41FA5}">
                      <a16:colId xmlns:a16="http://schemas.microsoft.com/office/drawing/2014/main" val="4284745624"/>
                    </a:ext>
                  </a:extLst>
                </a:gridCol>
                <a:gridCol w="1203889">
                  <a:extLst>
                    <a:ext uri="{9D8B030D-6E8A-4147-A177-3AD203B41FA5}">
                      <a16:colId xmlns:a16="http://schemas.microsoft.com/office/drawing/2014/main" val="1271099279"/>
                    </a:ext>
                  </a:extLst>
                </a:gridCol>
                <a:gridCol w="1224218">
                  <a:extLst>
                    <a:ext uri="{9D8B030D-6E8A-4147-A177-3AD203B41FA5}">
                      <a16:colId xmlns:a16="http://schemas.microsoft.com/office/drawing/2014/main" val="1510063299"/>
                    </a:ext>
                  </a:extLst>
                </a:gridCol>
                <a:gridCol w="1224218">
                  <a:extLst>
                    <a:ext uri="{9D8B030D-6E8A-4147-A177-3AD203B41FA5}">
                      <a16:colId xmlns:a16="http://schemas.microsoft.com/office/drawing/2014/main" val="1666148563"/>
                    </a:ext>
                  </a:extLst>
                </a:gridCol>
                <a:gridCol w="1224218">
                  <a:extLst>
                    <a:ext uri="{9D8B030D-6E8A-4147-A177-3AD203B41FA5}">
                      <a16:colId xmlns:a16="http://schemas.microsoft.com/office/drawing/2014/main" val="1072747641"/>
                    </a:ext>
                  </a:extLst>
                </a:gridCol>
                <a:gridCol w="1224218">
                  <a:extLst>
                    <a:ext uri="{9D8B030D-6E8A-4147-A177-3AD203B41FA5}">
                      <a16:colId xmlns:a16="http://schemas.microsoft.com/office/drawing/2014/main" val="1987439715"/>
                    </a:ext>
                  </a:extLst>
                </a:gridCol>
                <a:gridCol w="1224218">
                  <a:extLst>
                    <a:ext uri="{9D8B030D-6E8A-4147-A177-3AD203B41FA5}">
                      <a16:colId xmlns:a16="http://schemas.microsoft.com/office/drawing/2014/main" val="2442825148"/>
                    </a:ext>
                  </a:extLst>
                </a:gridCol>
                <a:gridCol w="1495295">
                  <a:extLst>
                    <a:ext uri="{9D8B030D-6E8A-4147-A177-3AD203B41FA5}">
                      <a16:colId xmlns:a16="http://schemas.microsoft.com/office/drawing/2014/main" val="876972565"/>
                    </a:ext>
                  </a:extLst>
                </a:gridCol>
                <a:gridCol w="1282513">
                  <a:extLst>
                    <a:ext uri="{9D8B030D-6E8A-4147-A177-3AD203B41FA5}">
                      <a16:colId xmlns:a16="http://schemas.microsoft.com/office/drawing/2014/main" val="2448026543"/>
                    </a:ext>
                  </a:extLst>
                </a:gridCol>
              </a:tblGrid>
              <a:tr h="270520">
                <a:tc>
                  <a:txBody>
                    <a:bodyPr/>
                    <a:lstStyle/>
                    <a:p>
                      <a:pPr algn="ctr" fontAlgn="b"/>
                      <a:r>
                        <a:rPr lang="en-GB" sz="1100" b="0" i="0" u="none" strike="noStrike">
                          <a:solidFill>
                            <a:srgbClr val="000000"/>
                          </a:solidFill>
                          <a:effectLst/>
                          <a:latin typeface="Calibri" panose="020F0502020204030204" pitchFamily="34" charset="0"/>
                        </a:rPr>
                        <a:t> </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Up to 1 hour</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1 to 2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2 to 3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3 to 4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4 to 5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5 to 6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196"/>
                      </a:schemeClr>
                    </a:solidFill>
                  </a:tcPr>
                </a:tc>
                <a:tc>
                  <a:txBody>
                    <a:bodyPr/>
                    <a:lstStyle/>
                    <a:p>
                      <a:pPr algn="ctr" fontAlgn="b"/>
                      <a:r>
                        <a:rPr lang="en-GB" sz="1200" b="1" i="0" u="none" strike="noStrike">
                          <a:solidFill>
                            <a:srgbClr val="000000"/>
                          </a:solidFill>
                          <a:effectLst/>
                          <a:latin typeface="Calibri" panose="020F0502020204030204" pitchFamily="34" charset="0"/>
                        </a:rPr>
                        <a:t>6 to &lt;24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537F">
                        <a:alpha val="50196"/>
                      </a:srgbClr>
                    </a:solidFill>
                  </a:tcPr>
                </a:tc>
                <a:tc>
                  <a:txBody>
                    <a:bodyPr/>
                    <a:lstStyle/>
                    <a:p>
                      <a:pPr algn="ctr" fontAlgn="b"/>
                      <a:r>
                        <a:rPr lang="en-GB" sz="1200" b="1" i="0" u="none" strike="noStrike">
                          <a:solidFill>
                            <a:srgbClr val="000000"/>
                          </a:solidFill>
                          <a:effectLst/>
                          <a:latin typeface="Calibri" panose="020F0502020204030204" pitchFamily="34" charset="0"/>
                        </a:rPr>
                        <a:t>24+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50196"/>
                      </a:srgbClr>
                    </a:solidFill>
                  </a:tcPr>
                </a:tc>
                <a:extLst>
                  <a:ext uri="{0D108BD9-81ED-4DB2-BD59-A6C34878D82A}">
                    <a16:rowId xmlns:a16="http://schemas.microsoft.com/office/drawing/2014/main" val="3747711755"/>
                  </a:ext>
                </a:extLst>
              </a:tr>
              <a:tr h="270520">
                <a:tc>
                  <a:txBody>
                    <a:bodyPr/>
                    <a:lstStyle/>
                    <a:p>
                      <a:pPr algn="ctr" fontAlgn="b"/>
                      <a:r>
                        <a:rPr lang="en-GB" sz="1100" b="1" i="0" u="none" strike="noStrike">
                          <a:solidFill>
                            <a:srgbClr val="000000"/>
                          </a:solidFill>
                          <a:effectLst/>
                          <a:latin typeface="Calibri" panose="020F0502020204030204" pitchFamily="34" charset="0"/>
                        </a:rPr>
                        <a:t>Q2-2019</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6%</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9828721"/>
                  </a:ext>
                </a:extLst>
              </a:tr>
              <a:tr h="270520">
                <a:tc>
                  <a:txBody>
                    <a:bodyPr/>
                    <a:lstStyle/>
                    <a:p>
                      <a:pPr algn="ctr" fontAlgn="b"/>
                      <a:r>
                        <a:rPr lang="en-GB" sz="1100" b="1" i="0" u="none" strike="noStrike">
                          <a:solidFill>
                            <a:srgbClr val="000000"/>
                          </a:solidFill>
                          <a:effectLst/>
                          <a:latin typeface="Calibri" panose="020F0502020204030204" pitchFamily="34" charset="0"/>
                        </a:rPr>
                        <a:t>Q2-2020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36%</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16%</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4%</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0640636"/>
                  </a:ext>
                </a:extLst>
              </a:tr>
              <a:tr h="270520">
                <a:tc>
                  <a:txBody>
                    <a:bodyPr/>
                    <a:lstStyle/>
                    <a:p>
                      <a:pPr algn="ctr" fontAlgn="b"/>
                      <a:r>
                        <a:rPr lang="en-GB" sz="1100" b="1" i="0" u="none" strike="noStrike">
                          <a:solidFill>
                            <a:srgbClr val="000000"/>
                          </a:solidFill>
                          <a:effectLst/>
                          <a:latin typeface="Calibri" panose="020F0502020204030204" pitchFamily="34" charset="0"/>
                        </a:rPr>
                        <a:t>Q2-2021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24%</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34%</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243868"/>
                  </a:ext>
                </a:extLst>
              </a:tr>
              <a:tr h="270520">
                <a:tc>
                  <a:txBody>
                    <a:bodyPr/>
                    <a:lstStyle/>
                    <a:p>
                      <a:pPr algn="ctr" fontAlgn="b"/>
                      <a:r>
                        <a:rPr lang="en-GB" sz="1100" b="1" i="0" u="none" strike="noStrike">
                          <a:solidFill>
                            <a:srgbClr val="000000"/>
                          </a:solidFill>
                          <a:effectLst/>
                          <a:latin typeface="Calibri" panose="020F0502020204030204" pitchFamily="34" charset="0"/>
                        </a:rPr>
                        <a:t>Q2-2022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14%</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4%</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092179"/>
                  </a:ext>
                </a:extLst>
              </a:tr>
            </a:tbl>
          </a:graphicData>
        </a:graphic>
      </p:graphicFrame>
    </p:spTree>
    <p:extLst>
      <p:ext uri="{BB962C8B-B14F-4D97-AF65-F5344CB8AC3E}">
        <p14:creationId xmlns:p14="http://schemas.microsoft.com/office/powerpoint/2010/main" val="199130510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Bus Passengers</a:t>
            </a:r>
          </a:p>
        </p:txBody>
      </p:sp>
      <p:sp>
        <p:nvSpPr>
          <p:cNvPr id="3" name="Slide Number Placeholder 2">
            <a:extLst>
              <a:ext uri="{FF2B5EF4-FFF2-40B4-BE49-F238E27FC236}">
                <a16:creationId xmlns:a16="http://schemas.microsoft.com/office/drawing/2014/main" id="{3C2ED8A1-56EC-41D6-88DE-F2233B54AD80}"/>
              </a:ext>
            </a:extLst>
          </p:cNvPr>
          <p:cNvSpPr>
            <a:spLocks noGrp="1"/>
          </p:cNvSpPr>
          <p:nvPr>
            <p:ph type="sldNum" sz="quarter" idx="12"/>
          </p:nvPr>
        </p:nvSpPr>
        <p:spPr/>
        <p:txBody>
          <a:bodyPr/>
          <a:lstStyle/>
          <a:p>
            <a:fld id="{AE56028F-813B-4E02-837E-17CD63D81F9F}" type="slidenum">
              <a:rPr lang="en-GB" smtClean="0"/>
              <a:t>34</a:t>
            </a:fld>
            <a:endParaRPr lang="en-GB"/>
          </a:p>
        </p:txBody>
      </p:sp>
    </p:spTree>
    <p:extLst>
      <p:ext uri="{BB962C8B-B14F-4D97-AF65-F5344CB8AC3E}">
        <p14:creationId xmlns:p14="http://schemas.microsoft.com/office/powerpoint/2010/main" val="2622221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34BA738-04A3-4C04-88F6-F0EEAB1A8282}"/>
              </a:ext>
            </a:extLst>
          </p:cNvPr>
          <p:cNvSpPr/>
          <p:nvPr/>
        </p:nvSpPr>
        <p:spPr>
          <a:xfrm>
            <a:off x="0" y="-9126"/>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Bus Passengers: Cambridge Weekly Flows</a:t>
            </a:r>
            <a:endParaRPr kumimoji="0" lang="en-GB" sz="2800" b="1" i="0" u="none" strike="noStrike" kern="120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A4B3383-9BF7-475A-97E7-85328E7B347C}"/>
              </a:ext>
            </a:extLst>
          </p:cNvPr>
          <p:cNvSpPr txBox="1"/>
          <p:nvPr/>
        </p:nvSpPr>
        <p:spPr>
          <a:xfrm>
            <a:off x="0" y="6583455"/>
            <a:ext cx="11906251" cy="307777"/>
          </a:xfrm>
          <a:prstGeom prst="rect">
            <a:avLst/>
          </a:prstGeom>
          <a:noFill/>
        </p:spPr>
        <p:txBody>
          <a:bodyPr wrap="square">
            <a:spAutoFit/>
          </a:bodyPr>
          <a:lstStyle/>
          <a:p>
            <a:r>
              <a:rPr lang="en-GB" sz="1400"/>
              <a:t>Due to the commercial sensitivity of this data, absolute counts of bus passengers have not been supplied.</a:t>
            </a:r>
          </a:p>
        </p:txBody>
      </p:sp>
      <p:grpSp>
        <p:nvGrpSpPr>
          <p:cNvPr id="85" name="Group 84">
            <a:extLst>
              <a:ext uri="{FF2B5EF4-FFF2-40B4-BE49-F238E27FC236}">
                <a16:creationId xmlns:a16="http://schemas.microsoft.com/office/drawing/2014/main" id="{BE2586C9-3C06-4160-92BF-6B80B7D889FD}"/>
              </a:ext>
            </a:extLst>
          </p:cNvPr>
          <p:cNvGrpSpPr/>
          <p:nvPr/>
        </p:nvGrpSpPr>
        <p:grpSpPr>
          <a:xfrm>
            <a:off x="9946542" y="1032247"/>
            <a:ext cx="2289337" cy="1315689"/>
            <a:chOff x="857250" y="5669657"/>
            <a:chExt cx="2937510" cy="1215842"/>
          </a:xfrm>
        </p:grpSpPr>
        <p:sp>
          <p:nvSpPr>
            <p:cNvPr id="86" name="TextBox 85">
              <a:extLst>
                <a:ext uri="{FF2B5EF4-FFF2-40B4-BE49-F238E27FC236}">
                  <a16:creationId xmlns:a16="http://schemas.microsoft.com/office/drawing/2014/main" id="{915DE600-5574-44FB-8090-E750907E36A7}"/>
                </a:ext>
              </a:extLst>
            </p:cNvPr>
            <p:cNvSpPr txBox="1"/>
            <p:nvPr/>
          </p:nvSpPr>
          <p:spPr>
            <a:xfrm>
              <a:off x="1710847" y="6117566"/>
              <a:ext cx="2083913" cy="767933"/>
            </a:xfrm>
            <a:prstGeom prst="rect">
              <a:avLst/>
            </a:prstGeom>
            <a:noFill/>
            <a:ln w="12700">
              <a:noFill/>
            </a:ln>
          </p:spPr>
          <p:txBody>
            <a:bodyPr wrap="square" rtlCol="0">
              <a:spAutoFit/>
            </a:bodyPr>
            <a:lstStyle/>
            <a:p>
              <a:pPr algn="ctr"/>
              <a:r>
                <a:rPr lang="en-GB" sz="1400"/>
                <a:t>June 2019 -&gt; </a:t>
              </a:r>
            </a:p>
            <a:p>
              <a:pPr algn="ctr"/>
              <a:r>
                <a:rPr lang="en-GB" sz="1400"/>
                <a:t>June 2022</a:t>
              </a:r>
            </a:p>
            <a:p>
              <a:pPr algn="ctr"/>
              <a:r>
                <a:rPr lang="en-GB" sz="2000" b="1">
                  <a:solidFill>
                    <a:srgbClr val="FF0000"/>
                  </a:solidFill>
                </a:rPr>
                <a:t>-23%</a:t>
              </a:r>
            </a:p>
          </p:txBody>
        </p:sp>
        <p:sp>
          <p:nvSpPr>
            <p:cNvPr id="87" name="Rectangle 86">
              <a:extLst>
                <a:ext uri="{FF2B5EF4-FFF2-40B4-BE49-F238E27FC236}">
                  <a16:creationId xmlns:a16="http://schemas.microsoft.com/office/drawing/2014/main" id="{871D2DE0-DE26-4F84-9D46-F2F1B9EFBACE}"/>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9" name="TextBox 88">
            <a:extLst>
              <a:ext uri="{FF2B5EF4-FFF2-40B4-BE49-F238E27FC236}">
                <a16:creationId xmlns:a16="http://schemas.microsoft.com/office/drawing/2014/main" id="{78A176F5-8D95-41F7-963D-2295CE78CB56}"/>
              </a:ext>
            </a:extLst>
          </p:cNvPr>
          <p:cNvSpPr txBox="1"/>
          <p:nvPr/>
        </p:nvSpPr>
        <p:spPr>
          <a:xfrm>
            <a:off x="9946542" y="1032244"/>
            <a:ext cx="2183727" cy="523220"/>
          </a:xfrm>
          <a:prstGeom prst="rect">
            <a:avLst/>
          </a:prstGeom>
          <a:noFill/>
          <a:ln w="12700">
            <a:noFill/>
          </a:ln>
        </p:spPr>
        <p:txBody>
          <a:bodyPr wrap="square" rtlCol="0">
            <a:spAutoFit/>
          </a:bodyPr>
          <a:lstStyle/>
          <a:p>
            <a:pPr algn="ctr"/>
            <a:r>
              <a:rPr lang="en-GB" sz="1400" b="1">
                <a:solidFill>
                  <a:srgbClr val="0070C0"/>
                </a:solidFill>
              </a:rPr>
              <a:t>Pre-COVID vs Now:</a:t>
            </a:r>
          </a:p>
          <a:p>
            <a:pPr algn="ctr"/>
            <a:r>
              <a:rPr lang="en-GB" sz="1400" b="1"/>
              <a:t>Cambridge bus passengers</a:t>
            </a:r>
          </a:p>
        </p:txBody>
      </p:sp>
      <p:sp>
        <p:nvSpPr>
          <p:cNvPr id="90" name="Isosceles Triangle 89">
            <a:extLst>
              <a:ext uri="{FF2B5EF4-FFF2-40B4-BE49-F238E27FC236}">
                <a16:creationId xmlns:a16="http://schemas.microsoft.com/office/drawing/2014/main" id="{328B831B-96B7-424D-B658-C5580A5264B3}"/>
              </a:ext>
            </a:extLst>
          </p:cNvPr>
          <p:cNvSpPr/>
          <p:nvPr/>
        </p:nvSpPr>
        <p:spPr>
          <a:xfrm rot="10800000">
            <a:off x="10253248" y="1706051"/>
            <a:ext cx="584085" cy="44487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29D160CC-EB9D-456E-A7B7-DCC97F83388F}"/>
              </a:ext>
            </a:extLst>
          </p:cNvPr>
          <p:cNvGrpSpPr/>
          <p:nvPr/>
        </p:nvGrpSpPr>
        <p:grpSpPr>
          <a:xfrm>
            <a:off x="9946542" y="2423002"/>
            <a:ext cx="2289337" cy="1315689"/>
            <a:chOff x="857250" y="5669657"/>
            <a:chExt cx="2937510" cy="1215842"/>
          </a:xfrm>
        </p:grpSpPr>
        <p:sp>
          <p:nvSpPr>
            <p:cNvPr id="25" name="TextBox 24">
              <a:extLst>
                <a:ext uri="{FF2B5EF4-FFF2-40B4-BE49-F238E27FC236}">
                  <a16:creationId xmlns:a16="http://schemas.microsoft.com/office/drawing/2014/main" id="{8AEE4670-F722-44B6-A798-DCFBF8A00E4E}"/>
                </a:ext>
              </a:extLst>
            </p:cNvPr>
            <p:cNvSpPr txBox="1"/>
            <p:nvPr/>
          </p:nvSpPr>
          <p:spPr>
            <a:xfrm>
              <a:off x="1710847" y="6117566"/>
              <a:ext cx="2083913" cy="767933"/>
            </a:xfrm>
            <a:prstGeom prst="rect">
              <a:avLst/>
            </a:prstGeom>
            <a:noFill/>
            <a:ln w="12700">
              <a:noFill/>
            </a:ln>
          </p:spPr>
          <p:txBody>
            <a:bodyPr wrap="square" rtlCol="0">
              <a:spAutoFit/>
            </a:bodyPr>
            <a:lstStyle/>
            <a:p>
              <a:pPr algn="ctr"/>
              <a:r>
                <a:rPr lang="en-GB" sz="1400"/>
                <a:t>May 2022 -&gt; </a:t>
              </a:r>
            </a:p>
            <a:p>
              <a:pPr algn="ctr"/>
              <a:r>
                <a:rPr lang="en-GB" sz="1400"/>
                <a:t>June 2022</a:t>
              </a:r>
            </a:p>
            <a:p>
              <a:pPr algn="ctr"/>
              <a:r>
                <a:rPr lang="en-GB" sz="2000" b="1">
                  <a:solidFill>
                    <a:srgbClr val="FF0000"/>
                  </a:solidFill>
                </a:rPr>
                <a:t>-1%</a:t>
              </a:r>
            </a:p>
          </p:txBody>
        </p:sp>
        <p:sp>
          <p:nvSpPr>
            <p:cNvPr id="26" name="Rectangle 25">
              <a:extLst>
                <a:ext uri="{FF2B5EF4-FFF2-40B4-BE49-F238E27FC236}">
                  <a16:creationId xmlns:a16="http://schemas.microsoft.com/office/drawing/2014/main" id="{301DC1C0-6424-45BE-B842-D2D7E9F558D5}"/>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7291CD09-1196-4C33-8433-A0EC8D25D1DC}"/>
              </a:ext>
            </a:extLst>
          </p:cNvPr>
          <p:cNvSpPr txBox="1"/>
          <p:nvPr/>
        </p:nvSpPr>
        <p:spPr>
          <a:xfrm>
            <a:off x="9942788" y="2422999"/>
            <a:ext cx="2178620" cy="523220"/>
          </a:xfrm>
          <a:prstGeom prst="rect">
            <a:avLst/>
          </a:prstGeom>
          <a:noFill/>
          <a:ln w="12700">
            <a:noFill/>
          </a:ln>
        </p:spPr>
        <p:txBody>
          <a:bodyPr wrap="square" rtlCol="0">
            <a:spAutoFit/>
          </a:bodyPr>
          <a:lstStyle/>
          <a:p>
            <a:pPr algn="ctr"/>
            <a:r>
              <a:rPr lang="en-GB" sz="1400" b="1">
                <a:solidFill>
                  <a:srgbClr val="0070C0"/>
                </a:solidFill>
              </a:rPr>
              <a:t>Previous month vs Now:</a:t>
            </a:r>
          </a:p>
          <a:p>
            <a:pPr algn="ctr"/>
            <a:r>
              <a:rPr lang="en-GB" sz="1400" b="1"/>
              <a:t>Cambridge bus passengers</a:t>
            </a:r>
          </a:p>
        </p:txBody>
      </p:sp>
      <p:sp>
        <p:nvSpPr>
          <p:cNvPr id="28" name="Isosceles Triangle 27">
            <a:extLst>
              <a:ext uri="{FF2B5EF4-FFF2-40B4-BE49-F238E27FC236}">
                <a16:creationId xmlns:a16="http://schemas.microsoft.com/office/drawing/2014/main" id="{9A7D72E0-9A9A-4AA6-A902-C6F4DB375FC0}"/>
              </a:ext>
            </a:extLst>
          </p:cNvPr>
          <p:cNvSpPr/>
          <p:nvPr/>
        </p:nvSpPr>
        <p:spPr>
          <a:xfrm rot="10800000">
            <a:off x="10382115" y="3186600"/>
            <a:ext cx="313542" cy="221153"/>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AB850DD8-EEED-4264-AE83-52EBDE0F1DB4}"/>
              </a:ext>
            </a:extLst>
          </p:cNvPr>
          <p:cNvGrpSpPr/>
          <p:nvPr/>
        </p:nvGrpSpPr>
        <p:grpSpPr>
          <a:xfrm>
            <a:off x="9942788" y="4679531"/>
            <a:ext cx="2263944" cy="1315689"/>
            <a:chOff x="857250" y="5669657"/>
            <a:chExt cx="2937510" cy="1215842"/>
          </a:xfrm>
        </p:grpSpPr>
        <p:sp>
          <p:nvSpPr>
            <p:cNvPr id="30" name="TextBox 29">
              <a:extLst>
                <a:ext uri="{FF2B5EF4-FFF2-40B4-BE49-F238E27FC236}">
                  <a16:creationId xmlns:a16="http://schemas.microsoft.com/office/drawing/2014/main" id="{789B3CF7-41F2-481D-A269-C77A7AEFF828}"/>
                </a:ext>
              </a:extLst>
            </p:cNvPr>
            <p:cNvSpPr txBox="1"/>
            <p:nvPr/>
          </p:nvSpPr>
          <p:spPr>
            <a:xfrm>
              <a:off x="1710847" y="6117566"/>
              <a:ext cx="2083913" cy="767933"/>
            </a:xfrm>
            <a:prstGeom prst="rect">
              <a:avLst/>
            </a:prstGeom>
            <a:noFill/>
            <a:ln w="12700">
              <a:noFill/>
            </a:ln>
          </p:spPr>
          <p:txBody>
            <a:bodyPr wrap="square" rtlCol="0">
              <a:spAutoFit/>
            </a:bodyPr>
            <a:lstStyle/>
            <a:p>
              <a:pPr algn="ctr"/>
              <a:r>
                <a:rPr lang="en-GB" sz="1400"/>
                <a:t>May 2022 -&gt; </a:t>
              </a:r>
            </a:p>
            <a:p>
              <a:pPr algn="ctr"/>
              <a:r>
                <a:rPr lang="en-GB" sz="1400"/>
                <a:t>June 2022</a:t>
              </a:r>
            </a:p>
            <a:p>
              <a:pPr algn="ctr"/>
              <a:r>
                <a:rPr lang="en-GB" sz="2000" b="1">
                  <a:solidFill>
                    <a:srgbClr val="00B050"/>
                  </a:solidFill>
                </a:rPr>
                <a:t>+1%</a:t>
              </a:r>
            </a:p>
          </p:txBody>
        </p:sp>
        <p:sp>
          <p:nvSpPr>
            <p:cNvPr id="31" name="Rectangle 30">
              <a:extLst>
                <a:ext uri="{FF2B5EF4-FFF2-40B4-BE49-F238E27FC236}">
                  <a16:creationId xmlns:a16="http://schemas.microsoft.com/office/drawing/2014/main" id="{A2FD0553-4C10-47D3-9883-38541C46C70C}"/>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Box 31">
            <a:extLst>
              <a:ext uri="{FF2B5EF4-FFF2-40B4-BE49-F238E27FC236}">
                <a16:creationId xmlns:a16="http://schemas.microsoft.com/office/drawing/2014/main" id="{750F1793-BE64-4DB4-A15C-07A246AFEE0C}"/>
              </a:ext>
            </a:extLst>
          </p:cNvPr>
          <p:cNvSpPr txBox="1"/>
          <p:nvPr/>
        </p:nvSpPr>
        <p:spPr>
          <a:xfrm>
            <a:off x="9946543" y="4679528"/>
            <a:ext cx="2145718" cy="523220"/>
          </a:xfrm>
          <a:prstGeom prst="rect">
            <a:avLst/>
          </a:prstGeom>
          <a:noFill/>
          <a:ln w="12700">
            <a:noFill/>
          </a:ln>
        </p:spPr>
        <p:txBody>
          <a:bodyPr wrap="square" rtlCol="0">
            <a:spAutoFit/>
          </a:bodyPr>
          <a:lstStyle/>
          <a:p>
            <a:pPr algn="ctr"/>
            <a:r>
              <a:rPr lang="en-GB" sz="1400" b="1">
                <a:solidFill>
                  <a:srgbClr val="0070C0"/>
                </a:solidFill>
              </a:rPr>
              <a:t>Previous month vs Now:</a:t>
            </a:r>
          </a:p>
          <a:p>
            <a:pPr algn="ctr"/>
            <a:r>
              <a:rPr lang="en-GB" sz="1400" b="1"/>
              <a:t>Cambridge P&amp;R sites</a:t>
            </a:r>
          </a:p>
        </p:txBody>
      </p:sp>
      <p:sp>
        <p:nvSpPr>
          <p:cNvPr id="2" name="Slide Number Placeholder 1">
            <a:extLst>
              <a:ext uri="{FF2B5EF4-FFF2-40B4-BE49-F238E27FC236}">
                <a16:creationId xmlns:a16="http://schemas.microsoft.com/office/drawing/2014/main" id="{6754B11A-02AC-49FA-BF24-3635D45E7776}"/>
              </a:ext>
            </a:extLst>
          </p:cNvPr>
          <p:cNvSpPr>
            <a:spLocks noGrp="1"/>
          </p:cNvSpPr>
          <p:nvPr>
            <p:ph type="sldNum" sz="quarter" idx="12"/>
          </p:nvPr>
        </p:nvSpPr>
        <p:spPr/>
        <p:txBody>
          <a:bodyPr/>
          <a:lstStyle/>
          <a:p>
            <a:fld id="{AE56028F-813B-4E02-837E-17CD63D81F9F}" type="slidenum">
              <a:rPr lang="en-GB" smtClean="0"/>
              <a:t>35</a:t>
            </a:fld>
            <a:endParaRPr lang="en-GB"/>
          </a:p>
        </p:txBody>
      </p:sp>
      <p:sp>
        <p:nvSpPr>
          <p:cNvPr id="34" name="Isosceles Triangle 33">
            <a:extLst>
              <a:ext uri="{FF2B5EF4-FFF2-40B4-BE49-F238E27FC236}">
                <a16:creationId xmlns:a16="http://schemas.microsoft.com/office/drawing/2014/main" id="{698C9F9B-103B-4F65-848D-AA30B8BBCA6D}"/>
              </a:ext>
            </a:extLst>
          </p:cNvPr>
          <p:cNvSpPr/>
          <p:nvPr/>
        </p:nvSpPr>
        <p:spPr>
          <a:xfrm>
            <a:off x="10427054" y="5457138"/>
            <a:ext cx="268603" cy="268334"/>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10;&#10;Description automatically generated">
            <a:extLst>
              <a:ext uri="{FF2B5EF4-FFF2-40B4-BE49-F238E27FC236}">
                <a16:creationId xmlns:a16="http://schemas.microsoft.com/office/drawing/2014/main" id="{DCE9B2EC-A380-4722-BD25-4EF7B63CE03A}"/>
              </a:ext>
            </a:extLst>
          </p:cNvPr>
          <p:cNvPicPr>
            <a:picLocks noChangeAspect="1"/>
          </p:cNvPicPr>
          <p:nvPr/>
        </p:nvPicPr>
        <p:blipFill rotWithShape="1">
          <a:blip r:embed="rId3">
            <a:extLst>
              <a:ext uri="{28A0092B-C50C-407E-A947-70E740481C1C}">
                <a14:useLocalDpi xmlns:a14="http://schemas.microsoft.com/office/drawing/2010/main" val="0"/>
              </a:ext>
            </a:extLst>
          </a:blip>
          <a:srcRect l="748" t="2414"/>
          <a:stretch/>
        </p:blipFill>
        <p:spPr>
          <a:xfrm>
            <a:off x="452649" y="673115"/>
            <a:ext cx="9170911" cy="2955622"/>
          </a:xfrm>
          <a:prstGeom prst="rect">
            <a:avLst/>
          </a:prstGeom>
        </p:spPr>
      </p:pic>
      <p:pic>
        <p:nvPicPr>
          <p:cNvPr id="10" name="Picture 9" descr="Chart&#10;&#10;Description automatically generated">
            <a:extLst>
              <a:ext uri="{FF2B5EF4-FFF2-40B4-BE49-F238E27FC236}">
                <a16:creationId xmlns:a16="http://schemas.microsoft.com/office/drawing/2014/main" id="{C3B7CC88-E7CE-4A40-9948-3CFAAB74F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62" y="3616642"/>
            <a:ext cx="9011720" cy="3052654"/>
          </a:xfrm>
          <a:prstGeom prst="rect">
            <a:avLst/>
          </a:prstGeom>
        </p:spPr>
      </p:pic>
    </p:spTree>
    <p:extLst>
      <p:ext uri="{BB962C8B-B14F-4D97-AF65-F5344CB8AC3E}">
        <p14:creationId xmlns:p14="http://schemas.microsoft.com/office/powerpoint/2010/main" val="183048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9941" y="1663909"/>
            <a:ext cx="11910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D3E6B33-2F8C-4A28-B655-66CE6F778D77}"/>
              </a:ext>
            </a:extLst>
          </p:cNvPr>
          <p:cNvSpPr txBox="1"/>
          <p:nvPr/>
        </p:nvSpPr>
        <p:spPr>
          <a:xfrm>
            <a:off x="8753475" y="78702"/>
            <a:ext cx="3025082" cy="523220"/>
          </a:xfrm>
          <a:prstGeom prst="rect">
            <a:avLst/>
          </a:prstGeom>
          <a:noFill/>
        </p:spPr>
        <p:txBody>
          <a:bodyPr wrap="square" rtlCol="0">
            <a:spAutoFit/>
          </a:bodyPr>
          <a:lstStyle/>
          <a:p>
            <a:endParaRPr lang="en-GB" sz="2800">
              <a:solidFill>
                <a:srgbClr val="FF0000"/>
              </a:solidFill>
            </a:endParaRPr>
          </a:p>
        </p:txBody>
      </p:sp>
      <p:sp>
        <p:nvSpPr>
          <p:cNvPr id="12" name="Title 4">
            <a:extLst>
              <a:ext uri="{FF2B5EF4-FFF2-40B4-BE49-F238E27FC236}">
                <a16:creationId xmlns:a16="http://schemas.microsoft.com/office/drawing/2014/main" id="{50B7D36D-3E33-4E6C-9925-DC8B0DAA6F17}"/>
              </a:ext>
            </a:extLst>
          </p:cNvPr>
          <p:cNvSpPr txBox="1">
            <a:spLocks/>
          </p:cNvSpPr>
          <p:nvPr/>
        </p:nvSpPr>
        <p:spPr>
          <a:xfrm>
            <a:off x="322546" y="626546"/>
            <a:ext cx="5566299"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Bus Services</a:t>
            </a:r>
          </a:p>
        </p:txBody>
      </p:sp>
      <p:sp>
        <p:nvSpPr>
          <p:cNvPr id="15" name="Title 4">
            <a:extLst>
              <a:ext uri="{FF2B5EF4-FFF2-40B4-BE49-F238E27FC236}">
                <a16:creationId xmlns:a16="http://schemas.microsoft.com/office/drawing/2014/main" id="{EFA9CAA6-A164-4359-9BAC-37C312418752}"/>
              </a:ext>
            </a:extLst>
          </p:cNvPr>
          <p:cNvSpPr txBox="1">
            <a:spLocks/>
          </p:cNvSpPr>
          <p:nvPr/>
        </p:nvSpPr>
        <p:spPr>
          <a:xfrm>
            <a:off x="6575087" y="639054"/>
            <a:ext cx="5285172"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P&amp;R Sites</a:t>
            </a:r>
          </a:p>
        </p:txBody>
      </p:sp>
      <p:sp>
        <p:nvSpPr>
          <p:cNvPr id="17" name="Rectangle 16">
            <a:extLst>
              <a:ext uri="{FF2B5EF4-FFF2-40B4-BE49-F238E27FC236}">
                <a16:creationId xmlns:a16="http://schemas.microsoft.com/office/drawing/2014/main" id="{7BA7AC66-C9B9-4ACA-9730-E856661A1479}"/>
              </a:ext>
            </a:extLst>
          </p:cNvPr>
          <p:cNvSpPr/>
          <p:nvPr/>
        </p:nvSpPr>
        <p:spPr>
          <a:xfrm>
            <a:off x="9210" y="3362"/>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Bus Passengers: Cambridge by Time of Day</a:t>
            </a:r>
            <a:endParaRPr kumimoji="0" lang="en-GB" sz="2800" b="1" i="0" u="none" strike="noStrike" kern="120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3A5C7F8-4887-47C7-8078-C47A04014A08}"/>
              </a:ext>
            </a:extLst>
          </p:cNvPr>
          <p:cNvSpPr>
            <a:spLocks noGrp="1"/>
          </p:cNvSpPr>
          <p:nvPr>
            <p:ph type="sldNum" sz="quarter" idx="12"/>
          </p:nvPr>
        </p:nvSpPr>
        <p:spPr/>
        <p:txBody>
          <a:bodyPr/>
          <a:lstStyle/>
          <a:p>
            <a:fld id="{AE56028F-813B-4E02-837E-17CD63D81F9F}" type="slidenum">
              <a:rPr lang="en-GB" smtClean="0"/>
              <a:t>36</a:t>
            </a:fld>
            <a:endParaRPr lang="en-GB"/>
          </a:p>
        </p:txBody>
      </p:sp>
      <p:sp>
        <p:nvSpPr>
          <p:cNvPr id="16" name="TextBox 15">
            <a:extLst>
              <a:ext uri="{FF2B5EF4-FFF2-40B4-BE49-F238E27FC236}">
                <a16:creationId xmlns:a16="http://schemas.microsoft.com/office/drawing/2014/main" id="{8769DDA7-819D-487B-8027-456ABC7D3064}"/>
              </a:ext>
            </a:extLst>
          </p:cNvPr>
          <p:cNvSpPr txBox="1"/>
          <p:nvPr/>
        </p:nvSpPr>
        <p:spPr>
          <a:xfrm>
            <a:off x="257202" y="5413395"/>
            <a:ext cx="5531136" cy="1384995"/>
          </a:xfrm>
          <a:prstGeom prst="rect">
            <a:avLst/>
          </a:prstGeom>
          <a:noFill/>
        </p:spPr>
        <p:txBody>
          <a:bodyPr wrap="square" rtlCol="0">
            <a:spAutoFit/>
          </a:bodyPr>
          <a:lstStyle/>
          <a:p>
            <a:pPr marL="285750" indent="-285750">
              <a:buFont typeface="Arial" panose="020B0604020202020204" pitchFamily="34" charset="0"/>
              <a:buChar char="•"/>
            </a:pPr>
            <a:r>
              <a:rPr lang="en-GB" sz="1400" b="1">
                <a:latin typeface="Calibri" panose="020F0502020204030204" pitchFamily="34" charset="0"/>
                <a:ea typeface="Calibri" panose="020F0502020204030204" pitchFamily="34" charset="0"/>
              </a:rPr>
              <a:t>M</a:t>
            </a:r>
            <a:r>
              <a:rPr lang="en-GB" sz="1400" b="1">
                <a:effectLst/>
                <a:latin typeface="Calibri" panose="020F0502020204030204" pitchFamily="34" charset="0"/>
                <a:ea typeface="Calibri" panose="020F0502020204030204" pitchFamily="34" charset="0"/>
              </a:rPr>
              <a:t>orning and afternoon peaks</a:t>
            </a:r>
            <a:r>
              <a:rPr lang="en-GB" sz="1400">
                <a:effectLst/>
                <a:latin typeface="Calibri" panose="020F0502020204030204" pitchFamily="34" charset="0"/>
                <a:ea typeface="Calibri" panose="020F0502020204030204" pitchFamily="34" charset="0"/>
              </a:rPr>
              <a:t> (6-8 am and 3-4pm) at all depots</a:t>
            </a:r>
          </a:p>
          <a:p>
            <a:pPr marL="285750" indent="-285750">
              <a:buFont typeface="Arial" panose="020B0604020202020204" pitchFamily="34" charset="0"/>
              <a:buChar char="•"/>
            </a:pPr>
            <a:r>
              <a:rPr lang="en-GB" sz="1400" b="1">
                <a:effectLst/>
                <a:latin typeface="Calibri" panose="020F0502020204030204" pitchFamily="34" charset="0"/>
                <a:ea typeface="Calibri" panose="020F0502020204030204" pitchFamily="34" charset="0"/>
              </a:rPr>
              <a:t>Afternoon peak </a:t>
            </a:r>
            <a:r>
              <a:rPr lang="en-GB" sz="1400">
                <a:latin typeface="Calibri" panose="020F0502020204030204" pitchFamily="34" charset="0"/>
                <a:ea typeface="Calibri" panose="020F0502020204030204" pitchFamily="34" charset="0"/>
              </a:rPr>
              <a:t>most prominent</a:t>
            </a:r>
            <a:r>
              <a:rPr lang="en-GB" sz="1400">
                <a:effectLst/>
                <a:latin typeface="Calibri" panose="020F0502020204030204" pitchFamily="34" charset="0"/>
                <a:ea typeface="Calibri" panose="020F0502020204030204" pitchFamily="34" charset="0"/>
              </a:rPr>
              <a:t> in </a:t>
            </a:r>
            <a:r>
              <a:rPr lang="en-GB" sz="1400" b="1">
                <a:effectLst/>
                <a:latin typeface="Calibri" panose="020F0502020204030204" pitchFamily="34" charset="0"/>
                <a:ea typeface="Calibri" panose="020F0502020204030204" pitchFamily="34" charset="0"/>
              </a:rPr>
              <a:t>Peterborough</a:t>
            </a:r>
          </a:p>
          <a:p>
            <a:pPr marL="285750" indent="-285750">
              <a:buFont typeface="Arial" panose="020B0604020202020204" pitchFamily="34" charset="0"/>
              <a:buChar char="•"/>
            </a:pPr>
            <a:r>
              <a:rPr lang="en-GB" sz="1400" b="1">
                <a:latin typeface="Calibri" panose="020F0502020204030204" pitchFamily="34" charset="0"/>
                <a:ea typeface="Calibri" panose="020F0502020204030204" pitchFamily="34" charset="0"/>
              </a:rPr>
              <a:t>Passenger numbers are more evenly spread across the day in Cambridge, </a:t>
            </a:r>
            <a:r>
              <a:rPr lang="en-GB" sz="1400">
                <a:latin typeface="Calibri" panose="020F0502020204030204" pitchFamily="34" charset="0"/>
                <a:ea typeface="Calibri" panose="020F0502020204030204" pitchFamily="34" charset="0"/>
              </a:rPr>
              <a:t>increasing to a peak at 3-4pm.</a:t>
            </a:r>
          </a:p>
          <a:p>
            <a:pPr marL="285750" indent="-285750">
              <a:buFont typeface="Arial" panose="020B0604020202020204" pitchFamily="34" charset="0"/>
              <a:buChar char="•"/>
            </a:pPr>
            <a:r>
              <a:rPr lang="en-GB" sz="1400" b="1">
                <a:effectLst/>
                <a:latin typeface="Calibri" panose="020F0502020204030204" pitchFamily="34" charset="0"/>
                <a:ea typeface="Calibri" panose="020F0502020204030204" pitchFamily="34" charset="0"/>
              </a:rPr>
              <a:t>Passenger numbers decline </a:t>
            </a:r>
            <a:r>
              <a:rPr lang="en-GB" sz="1400">
                <a:effectLst/>
                <a:latin typeface="Calibri" panose="020F0502020204030204" pitchFamily="34" charset="0"/>
                <a:ea typeface="Calibri" panose="020F0502020204030204" pitchFamily="34" charset="0"/>
              </a:rPr>
              <a:t>from 4pm in Cambridge and Peterborough and from 5pm in Fenstanton</a:t>
            </a:r>
          </a:p>
        </p:txBody>
      </p:sp>
      <p:sp>
        <p:nvSpPr>
          <p:cNvPr id="18" name="TextBox 17">
            <a:extLst>
              <a:ext uri="{FF2B5EF4-FFF2-40B4-BE49-F238E27FC236}">
                <a16:creationId xmlns:a16="http://schemas.microsoft.com/office/drawing/2014/main" id="{F4BAE838-5AA6-4690-98B6-29A00C634567}"/>
              </a:ext>
            </a:extLst>
          </p:cNvPr>
          <p:cNvSpPr txBox="1"/>
          <p:nvPr/>
        </p:nvSpPr>
        <p:spPr>
          <a:xfrm>
            <a:off x="6618172" y="5496200"/>
            <a:ext cx="4735628" cy="1169551"/>
          </a:xfrm>
          <a:prstGeom prst="rect">
            <a:avLst/>
          </a:prstGeom>
          <a:noFill/>
        </p:spPr>
        <p:txBody>
          <a:bodyPr wrap="square" rtlCol="0">
            <a:spAutoFit/>
          </a:bodyPr>
          <a:lstStyle/>
          <a:p>
            <a:pPr marL="285750" indent="-285750">
              <a:buFont typeface="Arial" panose="020B0604020202020204" pitchFamily="34" charset="0"/>
              <a:buChar char="•"/>
            </a:pPr>
            <a:r>
              <a:rPr lang="en-GB" sz="1400" b="1">
                <a:effectLst/>
                <a:latin typeface="Calibri" panose="020F0502020204030204" pitchFamily="34" charset="0"/>
                <a:ea typeface="Calibri" panose="020F0502020204030204" pitchFamily="34" charset="0"/>
              </a:rPr>
              <a:t>Mid morning peak </a:t>
            </a:r>
            <a:r>
              <a:rPr lang="en-GB" sz="1400">
                <a:effectLst/>
                <a:latin typeface="Calibri" panose="020F0502020204030204" pitchFamily="34" charset="0"/>
                <a:ea typeface="Calibri" panose="020F0502020204030204" pitchFamily="34" charset="0"/>
              </a:rPr>
              <a:t>in passengers on all P&amp;R services </a:t>
            </a:r>
            <a:r>
              <a:rPr lang="en-GB" sz="1400">
                <a:latin typeface="Calibri" panose="020F0502020204030204" pitchFamily="34" charset="0"/>
                <a:ea typeface="Calibri" panose="020F0502020204030204" pitchFamily="34" charset="0"/>
              </a:rPr>
              <a:t>(10am – 12pm)</a:t>
            </a:r>
          </a:p>
          <a:p>
            <a:pPr marL="285750" indent="-285750">
              <a:buFont typeface="Arial" panose="020B0604020202020204" pitchFamily="34" charset="0"/>
              <a:buChar char="•"/>
            </a:pPr>
            <a:r>
              <a:rPr lang="en-GB" sz="1400" b="1">
                <a:effectLst/>
                <a:latin typeface="Calibri" panose="020F0502020204030204" pitchFamily="34" charset="0"/>
                <a:ea typeface="Calibri" panose="020F0502020204030204" pitchFamily="34" charset="0"/>
              </a:rPr>
              <a:t>Babraham Road </a:t>
            </a:r>
            <a:r>
              <a:rPr lang="en-GB" sz="1400">
                <a:effectLst/>
                <a:latin typeface="Calibri" panose="020F0502020204030204" pitchFamily="34" charset="0"/>
                <a:ea typeface="Calibri" panose="020F0502020204030204" pitchFamily="34" charset="0"/>
              </a:rPr>
              <a:t>sees a</a:t>
            </a:r>
            <a:r>
              <a:rPr lang="en-GB" sz="1400">
                <a:latin typeface="Calibri" panose="020F0502020204030204" pitchFamily="34" charset="0"/>
                <a:ea typeface="Calibri" panose="020F0502020204030204" pitchFamily="34" charset="0"/>
              </a:rPr>
              <a:t>n </a:t>
            </a:r>
            <a:r>
              <a:rPr lang="en-GB" sz="1400" b="1">
                <a:latin typeface="Calibri" panose="020F0502020204030204" pitchFamily="34" charset="0"/>
                <a:ea typeface="Calibri" panose="020F0502020204030204" pitchFamily="34" charset="0"/>
              </a:rPr>
              <a:t>early morning peak </a:t>
            </a:r>
            <a:r>
              <a:rPr lang="en-GB" sz="1400">
                <a:latin typeface="Calibri" panose="020F0502020204030204" pitchFamily="34" charset="0"/>
                <a:ea typeface="Calibri" panose="020F0502020204030204" pitchFamily="34" charset="0"/>
              </a:rPr>
              <a:t>(7-8am)</a:t>
            </a:r>
            <a:endParaRPr lang="en-GB" sz="14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400" b="1">
                <a:latin typeface="Calibri" panose="020F0502020204030204" pitchFamily="34" charset="0"/>
                <a:ea typeface="Calibri" panose="020F0502020204030204" pitchFamily="34" charset="0"/>
              </a:rPr>
              <a:t>Passenger numbers decline across all sites from 6pm </a:t>
            </a:r>
            <a:r>
              <a:rPr lang="en-GB" sz="1400">
                <a:latin typeface="Calibri" panose="020F0502020204030204" pitchFamily="34" charset="0"/>
                <a:ea typeface="Calibri" panose="020F0502020204030204" pitchFamily="34" charset="0"/>
              </a:rPr>
              <a:t>onwards</a:t>
            </a:r>
            <a:endParaRPr lang="en-GB" sz="1400" b="1">
              <a:effectLst/>
              <a:latin typeface="Calibri" panose="020F0502020204030204" pitchFamily="34" charset="0"/>
              <a:ea typeface="Calibri" panose="020F0502020204030204" pitchFamily="34" charset="0"/>
            </a:endParaRPr>
          </a:p>
        </p:txBody>
      </p:sp>
      <p:pic>
        <p:nvPicPr>
          <p:cNvPr id="7" name="Picture 6" descr="Chart, line chart&#10;&#10;Description automatically generated">
            <a:extLst>
              <a:ext uri="{FF2B5EF4-FFF2-40B4-BE49-F238E27FC236}">
                <a16:creationId xmlns:a16="http://schemas.microsoft.com/office/drawing/2014/main" id="{B653C7A6-7DBD-4506-A4DD-47C2A8E39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793" y="1013630"/>
            <a:ext cx="5429029" cy="4409630"/>
          </a:xfrm>
          <a:prstGeom prst="rect">
            <a:avLst/>
          </a:prstGeom>
        </p:spPr>
      </p:pic>
      <p:pic>
        <p:nvPicPr>
          <p:cNvPr id="13" name="Picture 12" descr="Chart, line chart&#10;&#10;Description automatically generated">
            <a:extLst>
              <a:ext uri="{FF2B5EF4-FFF2-40B4-BE49-F238E27FC236}">
                <a16:creationId xmlns:a16="http://schemas.microsoft.com/office/drawing/2014/main" id="{B3DAC684-1A03-4F66-B267-34ABCCD9B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02" y="1006193"/>
            <a:ext cx="5696986" cy="4426120"/>
          </a:xfrm>
          <a:prstGeom prst="rect">
            <a:avLst/>
          </a:prstGeom>
        </p:spPr>
      </p:pic>
    </p:spTree>
    <p:extLst>
      <p:ext uri="{BB962C8B-B14F-4D97-AF65-F5344CB8AC3E}">
        <p14:creationId xmlns:p14="http://schemas.microsoft.com/office/powerpoint/2010/main" val="4087178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e-Scooters</a:t>
            </a:r>
          </a:p>
        </p:txBody>
      </p:sp>
      <p:sp>
        <p:nvSpPr>
          <p:cNvPr id="3" name="Slide Number Placeholder 2">
            <a:extLst>
              <a:ext uri="{FF2B5EF4-FFF2-40B4-BE49-F238E27FC236}">
                <a16:creationId xmlns:a16="http://schemas.microsoft.com/office/drawing/2014/main" id="{E411F0DD-AB80-4B2F-95F6-13F9837BB958}"/>
              </a:ext>
            </a:extLst>
          </p:cNvPr>
          <p:cNvSpPr>
            <a:spLocks noGrp="1"/>
          </p:cNvSpPr>
          <p:nvPr>
            <p:ph type="sldNum" sz="quarter" idx="12"/>
          </p:nvPr>
        </p:nvSpPr>
        <p:spPr/>
        <p:txBody>
          <a:bodyPr/>
          <a:lstStyle/>
          <a:p>
            <a:fld id="{AE56028F-813B-4E02-837E-17CD63D81F9F}" type="slidenum">
              <a:rPr lang="en-GB" smtClean="0"/>
              <a:t>37</a:t>
            </a:fld>
            <a:endParaRPr lang="en-GB"/>
          </a:p>
        </p:txBody>
      </p:sp>
    </p:spTree>
    <p:extLst>
      <p:ext uri="{BB962C8B-B14F-4D97-AF65-F5344CB8AC3E}">
        <p14:creationId xmlns:p14="http://schemas.microsoft.com/office/powerpoint/2010/main" val="2313604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896EE76-9820-4159-A5B3-E4FDE74BE250}"/>
              </a:ext>
            </a:extLst>
          </p:cNvPr>
          <p:cNvSpPr/>
          <p:nvPr/>
        </p:nvSpPr>
        <p:spPr>
          <a:xfrm>
            <a:off x="8222569" y="3696999"/>
            <a:ext cx="3831517" cy="30856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C32583B-D862-4B63-BB9E-F1FB7BC0C296}"/>
              </a:ext>
            </a:extLst>
          </p:cNvPr>
          <p:cNvSpPr/>
          <p:nvPr/>
        </p:nvSpPr>
        <p:spPr>
          <a:xfrm>
            <a:off x="8222569" y="690978"/>
            <a:ext cx="3831517" cy="284275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text, transport, handcart&#10;&#10;Description automatically generated">
            <a:extLst>
              <a:ext uri="{FF2B5EF4-FFF2-40B4-BE49-F238E27FC236}">
                <a16:creationId xmlns:a16="http://schemas.microsoft.com/office/drawing/2014/main" id="{CE1690C1-B340-4156-B88C-DF18B439C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678" y="5554629"/>
            <a:ext cx="1249902" cy="1195343"/>
          </a:xfrm>
          <a:prstGeom prst="rect">
            <a:avLst/>
          </a:prstGeom>
          <a:ln>
            <a:noFill/>
          </a:ln>
        </p:spPr>
      </p:pic>
      <p:sp>
        <p:nvSpPr>
          <p:cNvPr id="17" name="TextBox 16">
            <a:extLst>
              <a:ext uri="{FF2B5EF4-FFF2-40B4-BE49-F238E27FC236}">
                <a16:creationId xmlns:a16="http://schemas.microsoft.com/office/drawing/2014/main" id="{EB1B92C6-E39A-4E4D-B8C2-9B652EB70D31}"/>
              </a:ext>
            </a:extLst>
          </p:cNvPr>
          <p:cNvSpPr txBox="1"/>
          <p:nvPr/>
        </p:nvSpPr>
        <p:spPr>
          <a:xfrm>
            <a:off x="8222568" y="730604"/>
            <a:ext cx="3831518" cy="584775"/>
          </a:xfrm>
          <a:prstGeom prst="rect">
            <a:avLst/>
          </a:prstGeom>
          <a:noFill/>
          <a:ln>
            <a:noFill/>
          </a:ln>
        </p:spPr>
        <p:txBody>
          <a:bodyPr wrap="square" lIns="91440" tIns="45720" rIns="91440" bIns="45720" rtlCol="0" anchor="t">
            <a:spAutoFit/>
          </a:bodyPr>
          <a:lstStyle/>
          <a:p>
            <a:pPr algn="ctr"/>
            <a:r>
              <a:rPr lang="en-GB" b="1"/>
              <a:t>Popular scooter trip origins:</a:t>
            </a:r>
          </a:p>
          <a:p>
            <a:pPr algn="ctr"/>
            <a:r>
              <a:rPr lang="en-GB" sz="1400" b="1"/>
              <a:t>June 2022</a:t>
            </a:r>
          </a:p>
        </p:txBody>
      </p:sp>
      <p:sp>
        <p:nvSpPr>
          <p:cNvPr id="23" name="TextBox 22">
            <a:extLst>
              <a:ext uri="{FF2B5EF4-FFF2-40B4-BE49-F238E27FC236}">
                <a16:creationId xmlns:a16="http://schemas.microsoft.com/office/drawing/2014/main" id="{7003382B-E6CD-40E7-BA4C-0A6584A9A0C5}"/>
              </a:ext>
            </a:extLst>
          </p:cNvPr>
          <p:cNvSpPr txBox="1"/>
          <p:nvPr/>
        </p:nvSpPr>
        <p:spPr>
          <a:xfrm>
            <a:off x="8222568" y="3696999"/>
            <a:ext cx="3831517" cy="584775"/>
          </a:xfrm>
          <a:prstGeom prst="rect">
            <a:avLst/>
          </a:prstGeom>
          <a:noFill/>
        </p:spPr>
        <p:txBody>
          <a:bodyPr wrap="square" lIns="91440" tIns="45720" rIns="91440" bIns="45720" rtlCol="0" anchor="t">
            <a:spAutoFit/>
          </a:bodyPr>
          <a:lstStyle/>
          <a:p>
            <a:pPr algn="ctr"/>
            <a:r>
              <a:rPr lang="en-GB" b="1"/>
              <a:t>Average journey statistics: </a:t>
            </a:r>
          </a:p>
          <a:p>
            <a:pPr algn="ctr"/>
            <a:r>
              <a:rPr lang="en-GB" sz="1400" b="1">
                <a:cs typeface="Calibri"/>
              </a:rPr>
              <a:t>June 2022</a:t>
            </a:r>
          </a:p>
        </p:txBody>
      </p:sp>
      <p:graphicFrame>
        <p:nvGraphicFramePr>
          <p:cNvPr id="5" name="Table 7">
            <a:extLst>
              <a:ext uri="{FF2B5EF4-FFF2-40B4-BE49-F238E27FC236}">
                <a16:creationId xmlns:a16="http://schemas.microsoft.com/office/drawing/2014/main" id="{4B14DBCC-8ED1-4231-B1BA-2C9785EA3E99}"/>
              </a:ext>
            </a:extLst>
          </p:cNvPr>
          <p:cNvGraphicFramePr>
            <a:graphicFrameLocks noGrp="1"/>
          </p:cNvGraphicFramePr>
          <p:nvPr>
            <p:extLst>
              <p:ext uri="{D42A27DB-BD31-4B8C-83A1-F6EECF244321}">
                <p14:modId xmlns:p14="http://schemas.microsoft.com/office/powerpoint/2010/main" val="1104781367"/>
              </p:ext>
            </p:extLst>
          </p:nvPr>
        </p:nvGraphicFramePr>
        <p:xfrm>
          <a:off x="137915" y="5323524"/>
          <a:ext cx="7804847" cy="1280160"/>
        </p:xfrm>
        <a:graphic>
          <a:graphicData uri="http://schemas.openxmlformats.org/drawingml/2006/table">
            <a:tbl>
              <a:tblPr firstRow="1" bandRow="1">
                <a:tableStyleId>{5C22544A-7EE6-4342-B048-85BDC9FD1C3A}</a:tableStyleId>
              </a:tblPr>
              <a:tblGrid>
                <a:gridCol w="2230596">
                  <a:extLst>
                    <a:ext uri="{9D8B030D-6E8A-4147-A177-3AD203B41FA5}">
                      <a16:colId xmlns:a16="http://schemas.microsoft.com/office/drawing/2014/main" val="4060115812"/>
                    </a:ext>
                  </a:extLst>
                </a:gridCol>
                <a:gridCol w="1769517">
                  <a:extLst>
                    <a:ext uri="{9D8B030D-6E8A-4147-A177-3AD203B41FA5}">
                      <a16:colId xmlns:a16="http://schemas.microsoft.com/office/drawing/2014/main" val="87138745"/>
                    </a:ext>
                  </a:extLst>
                </a:gridCol>
                <a:gridCol w="1902367">
                  <a:extLst>
                    <a:ext uri="{9D8B030D-6E8A-4147-A177-3AD203B41FA5}">
                      <a16:colId xmlns:a16="http://schemas.microsoft.com/office/drawing/2014/main" val="913373457"/>
                    </a:ext>
                  </a:extLst>
                </a:gridCol>
                <a:gridCol w="1902367">
                  <a:extLst>
                    <a:ext uri="{9D8B030D-6E8A-4147-A177-3AD203B41FA5}">
                      <a16:colId xmlns:a16="http://schemas.microsoft.com/office/drawing/2014/main" val="1802823000"/>
                    </a:ext>
                  </a:extLst>
                </a:gridCol>
              </a:tblGrid>
              <a:tr h="0">
                <a:tc>
                  <a:txBody>
                    <a:bodyPr/>
                    <a:lstStyle/>
                    <a:p>
                      <a:pPr algn="ctr"/>
                      <a:endParaRPr lang="en-GB" sz="120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a:solidFill>
                            <a:srgbClr val="0070C0"/>
                          </a:solidFill>
                          <a:effectLst/>
                        </a:rPr>
                        <a:t>Late-COVID vs Now:</a:t>
                      </a:r>
                    </a:p>
                    <a:p>
                      <a:pPr algn="ctr" fontAlgn="b"/>
                      <a:r>
                        <a:rPr lang="en-GB" sz="1200" b="1" u="none" strike="noStrike">
                          <a:solidFill>
                            <a:schemeClr val="tx1"/>
                          </a:solidFill>
                          <a:effectLst/>
                        </a:rPr>
                        <a:t>Jun 2021 to Jun 2022</a:t>
                      </a:r>
                      <a:endParaRPr lang="en-GB" sz="1200" b="1" i="0" u="none" strike="noStrike">
                        <a:solidFill>
                          <a:schemeClr val="tx1"/>
                        </a:solidFill>
                        <a:effectLst/>
                        <a:latin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200" b="1" u="none" strike="noStrike">
                          <a:solidFill>
                            <a:srgbClr val="0070C0"/>
                          </a:solidFill>
                          <a:effectLst/>
                        </a:rPr>
                        <a:t>Previous month vs Now:</a:t>
                      </a:r>
                    </a:p>
                    <a:p>
                      <a:pPr algn="ctr" fontAlgn="b"/>
                      <a:r>
                        <a:rPr lang="en-GB" sz="1200" b="1" u="none" strike="noStrike">
                          <a:solidFill>
                            <a:schemeClr val="tx1"/>
                          </a:solidFill>
                          <a:effectLst/>
                        </a:rPr>
                        <a:t>May 2022 to Jun 2022</a:t>
                      </a:r>
                      <a:endParaRPr lang="en-GB" sz="1200" b="1" i="0" u="none" strike="noStrike">
                        <a:solidFill>
                          <a:schemeClr val="tx1"/>
                        </a:solidFill>
                        <a:effectLst/>
                        <a:latin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1" u="none" strike="noStrike">
                          <a:solidFill>
                            <a:srgbClr val="0070C0"/>
                          </a:solidFill>
                          <a:effectLst/>
                        </a:rPr>
                        <a:t>Mid-COVID vs Now:</a:t>
                      </a:r>
                    </a:p>
                    <a:p>
                      <a:pPr marL="0" algn="ctr" defTabSz="914400" rtl="0" eaLnBrk="1" fontAlgn="b" latinLnBrk="0" hangingPunct="1"/>
                      <a:r>
                        <a:rPr lang="en-GB" sz="1200" b="1" u="none" strike="noStrike" kern="1200">
                          <a:solidFill>
                            <a:schemeClr val="tx1"/>
                          </a:solidFill>
                          <a:effectLst/>
                          <a:latin typeface="+mn-lt"/>
                          <a:ea typeface="+mn-ea"/>
                          <a:cs typeface="+mn-cs"/>
                        </a:rPr>
                        <a:t>Q2 2021 to Q2 2022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61618758"/>
                  </a:ext>
                </a:extLst>
              </a:tr>
              <a:tr h="222234">
                <a:tc>
                  <a:txBody>
                    <a:bodyPr/>
                    <a:lstStyle/>
                    <a:p>
                      <a:pPr algn="r"/>
                      <a:r>
                        <a:rPr lang="en-GB" sz="1200" b="0"/>
                        <a:t>Number of </a:t>
                      </a:r>
                      <a:r>
                        <a:rPr lang="en-GB" sz="1200" b="1"/>
                        <a:t>voi rides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781175"/>
                  </a:ext>
                </a:extLst>
              </a:tr>
              <a:tr h="222234">
                <a:tc>
                  <a:txBody>
                    <a:bodyPr/>
                    <a:lstStyle/>
                    <a:p>
                      <a:pPr algn="r"/>
                      <a:r>
                        <a:rPr lang="en-GB" sz="1200" b="0"/>
                        <a:t>Number of </a:t>
                      </a:r>
                      <a:r>
                        <a:rPr lang="en-GB" sz="1200" b="1"/>
                        <a:t>unique voi riders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0509962"/>
                  </a:ext>
                </a:extLst>
              </a:tr>
              <a:tr h="254954">
                <a:tc>
                  <a:txBody>
                    <a:bodyPr/>
                    <a:lstStyle/>
                    <a:p>
                      <a:pPr algn="r"/>
                      <a:r>
                        <a:rPr lang="en-GB" sz="1200" b="0"/>
                        <a:t>Total </a:t>
                      </a:r>
                      <a:r>
                        <a:rPr lang="en-GB" sz="1200" b="1"/>
                        <a:t>distance travelled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379482"/>
                  </a:ext>
                </a:extLst>
              </a:tr>
            </a:tbl>
          </a:graphicData>
        </a:graphic>
      </p:graphicFrame>
      <p:sp>
        <p:nvSpPr>
          <p:cNvPr id="26" name="Rectangle 25">
            <a:extLst>
              <a:ext uri="{FF2B5EF4-FFF2-40B4-BE49-F238E27FC236}">
                <a16:creationId xmlns:a16="http://schemas.microsoft.com/office/drawing/2014/main" id="{5F63042D-6239-4247-9129-174663E3744E}"/>
              </a:ext>
            </a:extLst>
          </p:cNvPr>
          <p:cNvSpPr/>
          <p:nvPr/>
        </p:nvSpPr>
        <p:spPr>
          <a:xfrm>
            <a:off x="-6061" y="-51588"/>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E-scooters: Cambridge Monthly Flows</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5F13636-8519-4ECF-8F98-DB02E35BBE9C}"/>
              </a:ext>
            </a:extLst>
          </p:cNvPr>
          <p:cNvGrpSpPr/>
          <p:nvPr/>
        </p:nvGrpSpPr>
        <p:grpSpPr>
          <a:xfrm>
            <a:off x="10195210" y="4277295"/>
            <a:ext cx="1815283" cy="1184515"/>
            <a:chOff x="6864448" y="5543420"/>
            <a:chExt cx="1775216" cy="1186279"/>
          </a:xfrm>
        </p:grpSpPr>
        <p:grpSp>
          <p:nvGrpSpPr>
            <p:cNvPr id="14" name="Group 13">
              <a:extLst>
                <a:ext uri="{FF2B5EF4-FFF2-40B4-BE49-F238E27FC236}">
                  <a16:creationId xmlns:a16="http://schemas.microsoft.com/office/drawing/2014/main" id="{D56E049F-2087-4BA8-998E-363E587F0FA5}"/>
                </a:ext>
              </a:extLst>
            </p:cNvPr>
            <p:cNvGrpSpPr/>
            <p:nvPr/>
          </p:nvGrpSpPr>
          <p:grpSpPr>
            <a:xfrm>
              <a:off x="6864448" y="5543420"/>
              <a:ext cx="1775216" cy="1186279"/>
              <a:chOff x="5051268" y="5587501"/>
              <a:chExt cx="1775216" cy="1186279"/>
            </a:xfrm>
          </p:grpSpPr>
          <p:grpSp>
            <p:nvGrpSpPr>
              <p:cNvPr id="27" name="Group 26">
                <a:extLst>
                  <a:ext uri="{FF2B5EF4-FFF2-40B4-BE49-F238E27FC236}">
                    <a16:creationId xmlns:a16="http://schemas.microsoft.com/office/drawing/2014/main" id="{450B0777-4993-4570-8141-95823FEB8A3F}"/>
                  </a:ext>
                </a:extLst>
              </p:cNvPr>
              <p:cNvGrpSpPr/>
              <p:nvPr/>
            </p:nvGrpSpPr>
            <p:grpSpPr>
              <a:xfrm>
                <a:off x="5051268" y="5587501"/>
                <a:ext cx="1775216" cy="1186279"/>
                <a:chOff x="4119213" y="5872507"/>
                <a:chExt cx="1775216" cy="651689"/>
              </a:xfrm>
            </p:grpSpPr>
            <p:sp>
              <p:nvSpPr>
                <p:cNvPr id="29" name="TextBox 28">
                  <a:extLst>
                    <a:ext uri="{FF2B5EF4-FFF2-40B4-BE49-F238E27FC236}">
                      <a16:creationId xmlns:a16="http://schemas.microsoft.com/office/drawing/2014/main" id="{AD1151A1-7506-4870-A223-B64C17D49AB2}"/>
                    </a:ext>
                  </a:extLst>
                </p:cNvPr>
                <p:cNvSpPr txBox="1"/>
                <p:nvPr/>
              </p:nvSpPr>
              <p:spPr>
                <a:xfrm>
                  <a:off x="4454810" y="5877112"/>
                  <a:ext cx="1439619" cy="541858"/>
                </a:xfrm>
                <a:prstGeom prst="rect">
                  <a:avLst/>
                </a:prstGeom>
                <a:noFill/>
              </p:spPr>
              <p:txBody>
                <a:bodyPr wrap="square" lIns="91440" tIns="45720" rIns="91440" bIns="45720" rtlCol="0" anchor="t">
                  <a:spAutoFit/>
                </a:bodyPr>
                <a:lstStyle/>
                <a:p>
                  <a:pPr algn="ctr"/>
                  <a:r>
                    <a:rPr lang="en-GB" sz="1400"/>
                    <a:t>Average </a:t>
                  </a:r>
                </a:p>
                <a:p>
                  <a:pPr algn="ctr"/>
                  <a:r>
                    <a:rPr lang="en-GB" sz="1400"/>
                    <a:t>no. rides </a:t>
                  </a:r>
                </a:p>
                <a:p>
                  <a:pPr algn="ctr"/>
                  <a:r>
                    <a:rPr lang="en-GB" sz="1400"/>
                    <a:t>per month:</a:t>
                  </a:r>
                </a:p>
                <a:p>
                  <a:pPr algn="ctr"/>
                  <a:r>
                    <a:rPr lang="en-GB" sz="1600" b="1"/>
                    <a:t>5.4 rides pp</a:t>
                  </a:r>
                  <a:endParaRPr lang="en-GB" sz="1600"/>
                </a:p>
              </p:txBody>
            </p:sp>
            <p:sp>
              <p:nvSpPr>
                <p:cNvPr id="30" name="Rectangle 29">
                  <a:extLst>
                    <a:ext uri="{FF2B5EF4-FFF2-40B4-BE49-F238E27FC236}">
                      <a16:creationId xmlns:a16="http://schemas.microsoft.com/office/drawing/2014/main" id="{20C94D3E-2EB3-4397-9C6A-A4AF329844FE}"/>
                    </a:ext>
                  </a:extLst>
                </p:cNvPr>
                <p:cNvSpPr/>
                <p:nvPr/>
              </p:nvSpPr>
              <p:spPr>
                <a:xfrm>
                  <a:off x="4119213" y="5872507"/>
                  <a:ext cx="1734029" cy="6516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Graphic 5" descr="Group of men with solid fill">
                <a:extLst>
                  <a:ext uri="{FF2B5EF4-FFF2-40B4-BE49-F238E27FC236}">
                    <a16:creationId xmlns:a16="http://schemas.microsoft.com/office/drawing/2014/main" id="{36E95705-AE20-4CFA-8D3C-F4CA3C43DE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7642" y="5777800"/>
                <a:ext cx="439825" cy="439825"/>
              </a:xfrm>
              <a:prstGeom prst="rect">
                <a:avLst/>
              </a:prstGeom>
            </p:spPr>
          </p:pic>
        </p:grpSp>
        <p:sp>
          <p:nvSpPr>
            <p:cNvPr id="34" name="TextBox 33">
              <a:extLst>
                <a:ext uri="{FF2B5EF4-FFF2-40B4-BE49-F238E27FC236}">
                  <a16:creationId xmlns:a16="http://schemas.microsoft.com/office/drawing/2014/main" id="{8075E2AD-7BC4-4193-BB82-D7233A4AECE6}"/>
                </a:ext>
              </a:extLst>
            </p:cNvPr>
            <p:cNvSpPr txBox="1"/>
            <p:nvPr/>
          </p:nvSpPr>
          <p:spPr>
            <a:xfrm>
              <a:off x="6912862" y="6447661"/>
              <a:ext cx="1658182" cy="276999"/>
            </a:xfrm>
            <a:prstGeom prst="rect">
              <a:avLst/>
            </a:prstGeom>
            <a:noFill/>
          </p:spPr>
          <p:txBody>
            <a:bodyPr wrap="square" lIns="91440" tIns="45720" rIns="91440" bIns="45720" rtlCol="0" anchor="t">
              <a:spAutoFit/>
            </a:bodyPr>
            <a:lstStyle/>
            <a:p>
              <a:pPr algn="ctr"/>
              <a:r>
                <a:rPr lang="en-GB" sz="1200" b="1">
                  <a:solidFill>
                    <a:srgbClr val="FF0000"/>
                  </a:solidFill>
                </a:rPr>
                <a:t>-7% </a:t>
              </a:r>
              <a:r>
                <a:rPr lang="en-GB" sz="1200"/>
                <a:t>from May 2022</a:t>
              </a:r>
            </a:p>
          </p:txBody>
        </p:sp>
      </p:grpSp>
      <p:grpSp>
        <p:nvGrpSpPr>
          <p:cNvPr id="7" name="Group 6">
            <a:extLst>
              <a:ext uri="{FF2B5EF4-FFF2-40B4-BE49-F238E27FC236}">
                <a16:creationId xmlns:a16="http://schemas.microsoft.com/office/drawing/2014/main" id="{189229AB-9AD2-437A-B5DA-4B8C6B6B9116}"/>
              </a:ext>
            </a:extLst>
          </p:cNvPr>
          <p:cNvGrpSpPr/>
          <p:nvPr/>
        </p:nvGrpSpPr>
        <p:grpSpPr>
          <a:xfrm>
            <a:off x="8274199" y="5531192"/>
            <a:ext cx="1881270" cy="1198738"/>
            <a:chOff x="4912035" y="5543420"/>
            <a:chExt cx="1881270" cy="1198738"/>
          </a:xfrm>
        </p:grpSpPr>
        <p:grpSp>
          <p:nvGrpSpPr>
            <p:cNvPr id="22" name="Group 21">
              <a:extLst>
                <a:ext uri="{FF2B5EF4-FFF2-40B4-BE49-F238E27FC236}">
                  <a16:creationId xmlns:a16="http://schemas.microsoft.com/office/drawing/2014/main" id="{1D89C15F-67A0-41BE-B43F-CD54A5F6A7EB}"/>
                </a:ext>
              </a:extLst>
            </p:cNvPr>
            <p:cNvGrpSpPr/>
            <p:nvPr/>
          </p:nvGrpSpPr>
          <p:grpSpPr>
            <a:xfrm>
              <a:off x="4924669" y="5543420"/>
              <a:ext cx="1868636" cy="1198738"/>
              <a:chOff x="4150373" y="5358198"/>
              <a:chExt cx="1868636" cy="658534"/>
            </a:xfrm>
          </p:grpSpPr>
          <p:pic>
            <p:nvPicPr>
              <p:cNvPr id="11" name="Graphic 10" descr="Clock with solid fill">
                <a:extLst>
                  <a:ext uri="{FF2B5EF4-FFF2-40B4-BE49-F238E27FC236}">
                    <a16:creationId xmlns:a16="http://schemas.microsoft.com/office/drawing/2014/main" id="{22E9EBA2-4F7E-47BC-949C-D2AC7ABCBF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5337" y="5381105"/>
                <a:ext cx="902677" cy="470030"/>
              </a:xfrm>
              <a:prstGeom prst="rect">
                <a:avLst/>
              </a:prstGeom>
            </p:spPr>
          </p:pic>
          <p:sp>
            <p:nvSpPr>
              <p:cNvPr id="20" name="TextBox 19">
                <a:extLst>
                  <a:ext uri="{FF2B5EF4-FFF2-40B4-BE49-F238E27FC236}">
                    <a16:creationId xmlns:a16="http://schemas.microsoft.com/office/drawing/2014/main" id="{CDC2A483-1286-4B23-B357-1C69D98EF196}"/>
                  </a:ext>
                </a:extLst>
              </p:cNvPr>
              <p:cNvSpPr txBox="1"/>
              <p:nvPr/>
            </p:nvSpPr>
            <p:spPr>
              <a:xfrm>
                <a:off x="4927998" y="5371455"/>
                <a:ext cx="1091011" cy="541052"/>
              </a:xfrm>
              <a:prstGeom prst="rect">
                <a:avLst/>
              </a:prstGeom>
              <a:noFill/>
            </p:spPr>
            <p:txBody>
              <a:bodyPr wrap="square" lIns="91440" tIns="45720" rIns="91440" bIns="45720" rtlCol="0" anchor="t">
                <a:spAutoFit/>
              </a:bodyPr>
              <a:lstStyle/>
              <a:p>
                <a:pPr algn="ctr"/>
                <a:r>
                  <a:rPr lang="en-GB" sz="1400"/>
                  <a:t>Average voi ride duration:</a:t>
                </a:r>
              </a:p>
              <a:p>
                <a:pPr algn="ctr"/>
                <a:r>
                  <a:rPr lang="en-GB" sz="1600" b="1"/>
                  <a:t>11.2 mins</a:t>
                </a:r>
                <a:endParaRPr lang="en-GB" sz="1600"/>
              </a:p>
            </p:txBody>
          </p:sp>
          <p:sp>
            <p:nvSpPr>
              <p:cNvPr id="21" name="Rectangle 20">
                <a:extLst>
                  <a:ext uri="{FF2B5EF4-FFF2-40B4-BE49-F238E27FC236}">
                    <a16:creationId xmlns:a16="http://schemas.microsoft.com/office/drawing/2014/main" id="{CCB47D8F-FEA7-452F-8D49-7DD5DF6434A8}"/>
                  </a:ext>
                </a:extLst>
              </p:cNvPr>
              <p:cNvSpPr/>
              <p:nvPr/>
            </p:nvSpPr>
            <p:spPr>
              <a:xfrm>
                <a:off x="4150373" y="5358198"/>
                <a:ext cx="1815283" cy="658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a:extLst>
                <a:ext uri="{FF2B5EF4-FFF2-40B4-BE49-F238E27FC236}">
                  <a16:creationId xmlns:a16="http://schemas.microsoft.com/office/drawing/2014/main" id="{6209CD61-2EC9-4D9C-A006-DCEAB3D28E04}"/>
                </a:ext>
              </a:extLst>
            </p:cNvPr>
            <p:cNvSpPr txBox="1"/>
            <p:nvPr/>
          </p:nvSpPr>
          <p:spPr>
            <a:xfrm>
              <a:off x="4912035" y="6465159"/>
              <a:ext cx="1823786" cy="276999"/>
            </a:xfrm>
            <a:prstGeom prst="rect">
              <a:avLst/>
            </a:prstGeom>
            <a:noFill/>
          </p:spPr>
          <p:txBody>
            <a:bodyPr wrap="square" lIns="91440" tIns="45720" rIns="91440" bIns="45720" rtlCol="0" anchor="t">
              <a:spAutoFit/>
            </a:bodyPr>
            <a:lstStyle/>
            <a:p>
              <a:pPr algn="ctr"/>
              <a:r>
                <a:rPr lang="en-GB" sz="1200" b="1">
                  <a:solidFill>
                    <a:srgbClr val="00B050"/>
                  </a:solidFill>
                </a:rPr>
                <a:t>+1%</a:t>
              </a:r>
              <a:r>
                <a:rPr lang="en-GB" sz="1200" b="1">
                  <a:solidFill>
                    <a:srgbClr val="FF0000"/>
                  </a:solidFill>
                </a:rPr>
                <a:t> </a:t>
              </a:r>
              <a:r>
                <a:rPr lang="en-GB" sz="1200"/>
                <a:t>from May 2022</a:t>
              </a:r>
            </a:p>
          </p:txBody>
        </p:sp>
      </p:grpSp>
      <p:grpSp>
        <p:nvGrpSpPr>
          <p:cNvPr id="4" name="Group 3">
            <a:extLst>
              <a:ext uri="{FF2B5EF4-FFF2-40B4-BE49-F238E27FC236}">
                <a16:creationId xmlns:a16="http://schemas.microsoft.com/office/drawing/2014/main" id="{F5FA59F2-5EC9-4732-B745-FDFA070C7B4A}"/>
              </a:ext>
            </a:extLst>
          </p:cNvPr>
          <p:cNvGrpSpPr/>
          <p:nvPr/>
        </p:nvGrpSpPr>
        <p:grpSpPr>
          <a:xfrm>
            <a:off x="8293267" y="4267717"/>
            <a:ext cx="1843134" cy="1210776"/>
            <a:chOff x="7684518" y="2823612"/>
            <a:chExt cx="1843134" cy="1210776"/>
          </a:xfrm>
        </p:grpSpPr>
        <p:grpSp>
          <p:nvGrpSpPr>
            <p:cNvPr id="15" name="Group 14">
              <a:extLst>
                <a:ext uri="{FF2B5EF4-FFF2-40B4-BE49-F238E27FC236}">
                  <a16:creationId xmlns:a16="http://schemas.microsoft.com/office/drawing/2014/main" id="{85662A9D-B773-46F7-BF12-FC9946E27457}"/>
                </a:ext>
              </a:extLst>
            </p:cNvPr>
            <p:cNvGrpSpPr/>
            <p:nvPr/>
          </p:nvGrpSpPr>
          <p:grpSpPr>
            <a:xfrm>
              <a:off x="7684518" y="2823612"/>
              <a:ext cx="1827917" cy="1210776"/>
              <a:chOff x="2083698" y="5309521"/>
              <a:chExt cx="1827917" cy="995915"/>
            </a:xfrm>
          </p:grpSpPr>
          <p:pic>
            <p:nvPicPr>
              <p:cNvPr id="9" name="Graphic 8" descr="Road with solid fill">
                <a:extLst>
                  <a:ext uri="{FF2B5EF4-FFF2-40B4-BE49-F238E27FC236}">
                    <a16:creationId xmlns:a16="http://schemas.microsoft.com/office/drawing/2014/main" id="{8D344D1E-9B16-485A-B4F0-72079FA27A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4966" y="5333839"/>
                <a:ext cx="738554" cy="756155"/>
              </a:xfrm>
              <a:prstGeom prst="rect">
                <a:avLst/>
              </a:prstGeom>
            </p:spPr>
          </p:pic>
          <p:sp>
            <p:nvSpPr>
              <p:cNvPr id="18" name="TextBox 17">
                <a:extLst>
                  <a:ext uri="{FF2B5EF4-FFF2-40B4-BE49-F238E27FC236}">
                    <a16:creationId xmlns:a16="http://schemas.microsoft.com/office/drawing/2014/main" id="{A76179D1-74C0-4406-8112-7B11F537B3C6}"/>
                  </a:ext>
                </a:extLst>
              </p:cNvPr>
              <p:cNvSpPr txBox="1"/>
              <p:nvPr/>
            </p:nvSpPr>
            <p:spPr>
              <a:xfrm>
                <a:off x="2820604" y="5319518"/>
                <a:ext cx="1091011" cy="810110"/>
              </a:xfrm>
              <a:prstGeom prst="rect">
                <a:avLst/>
              </a:prstGeom>
              <a:noFill/>
            </p:spPr>
            <p:txBody>
              <a:bodyPr wrap="square" lIns="91440" tIns="45720" rIns="91440" bIns="45720" rtlCol="0" anchor="t">
                <a:spAutoFit/>
              </a:bodyPr>
              <a:lstStyle/>
              <a:p>
                <a:pPr algn="ctr"/>
                <a:r>
                  <a:rPr lang="en-GB" sz="1400"/>
                  <a:t>Average voi ride distance:</a:t>
                </a:r>
              </a:p>
              <a:p>
                <a:pPr algn="ctr"/>
                <a:r>
                  <a:rPr lang="en-GB" sz="1600" b="1"/>
                  <a:t>2.4 km</a:t>
                </a:r>
                <a:endParaRPr lang="en-GB"/>
              </a:p>
            </p:txBody>
          </p:sp>
          <p:sp>
            <p:nvSpPr>
              <p:cNvPr id="12" name="Rectangle 11">
                <a:extLst>
                  <a:ext uri="{FF2B5EF4-FFF2-40B4-BE49-F238E27FC236}">
                    <a16:creationId xmlns:a16="http://schemas.microsoft.com/office/drawing/2014/main" id="{8A5A29CA-82A1-4828-909F-D4B6D9F99547}"/>
                  </a:ext>
                </a:extLst>
              </p:cNvPr>
              <p:cNvSpPr/>
              <p:nvPr/>
            </p:nvSpPr>
            <p:spPr>
              <a:xfrm>
                <a:off x="2083698" y="5309521"/>
                <a:ext cx="1815283" cy="995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D58730C2-352D-4BFF-A212-1509A6861BDC}"/>
                </a:ext>
              </a:extLst>
            </p:cNvPr>
            <p:cNvSpPr txBox="1"/>
            <p:nvPr/>
          </p:nvSpPr>
          <p:spPr>
            <a:xfrm>
              <a:off x="7703866" y="3740706"/>
              <a:ext cx="1823786" cy="276999"/>
            </a:xfrm>
            <a:prstGeom prst="rect">
              <a:avLst/>
            </a:prstGeom>
            <a:noFill/>
          </p:spPr>
          <p:txBody>
            <a:bodyPr wrap="square" lIns="91440" tIns="45720" rIns="91440" bIns="45720" rtlCol="0" anchor="t">
              <a:spAutoFit/>
            </a:bodyPr>
            <a:lstStyle/>
            <a:p>
              <a:pPr algn="ctr"/>
              <a:r>
                <a:rPr lang="en-GB" sz="1200" b="1">
                  <a:solidFill>
                    <a:srgbClr val="00B050"/>
                  </a:solidFill>
                </a:rPr>
                <a:t>+2%</a:t>
              </a:r>
              <a:r>
                <a:rPr lang="en-GB" sz="1200" b="1">
                  <a:solidFill>
                    <a:srgbClr val="FF0000"/>
                  </a:solidFill>
                </a:rPr>
                <a:t> </a:t>
              </a:r>
              <a:r>
                <a:rPr lang="en-GB" sz="1200"/>
                <a:t>from May 2022</a:t>
              </a:r>
            </a:p>
          </p:txBody>
        </p:sp>
      </p:grpSp>
      <p:sp>
        <p:nvSpPr>
          <p:cNvPr id="25" name="TextBox 24">
            <a:extLst>
              <a:ext uri="{FF2B5EF4-FFF2-40B4-BE49-F238E27FC236}">
                <a16:creationId xmlns:a16="http://schemas.microsoft.com/office/drawing/2014/main" id="{63E42B4B-A398-4967-AC73-9717C14001A1}"/>
              </a:ext>
            </a:extLst>
          </p:cNvPr>
          <p:cNvSpPr txBox="1"/>
          <p:nvPr/>
        </p:nvSpPr>
        <p:spPr>
          <a:xfrm>
            <a:off x="314754" y="603259"/>
            <a:ext cx="7506957" cy="369332"/>
          </a:xfrm>
          <a:prstGeom prst="rect">
            <a:avLst/>
          </a:prstGeom>
          <a:noFill/>
        </p:spPr>
        <p:txBody>
          <a:bodyPr wrap="square" lIns="91440" tIns="45720" rIns="91440" bIns="45720" rtlCol="0" anchor="t">
            <a:spAutoFit/>
          </a:bodyPr>
          <a:lstStyle/>
          <a:p>
            <a:pPr algn="ctr"/>
            <a:r>
              <a:rPr lang="en-GB" b="1" u="sng"/>
              <a:t>E-scooter usage per month:</a:t>
            </a:r>
          </a:p>
        </p:txBody>
      </p:sp>
      <p:sp>
        <p:nvSpPr>
          <p:cNvPr id="43" name="TextBox 42">
            <a:extLst>
              <a:ext uri="{FF2B5EF4-FFF2-40B4-BE49-F238E27FC236}">
                <a16:creationId xmlns:a16="http://schemas.microsoft.com/office/drawing/2014/main" id="{F5F048D5-2F0A-4904-8366-FE1A4FCDE5F6}"/>
              </a:ext>
            </a:extLst>
          </p:cNvPr>
          <p:cNvSpPr txBox="1"/>
          <p:nvPr/>
        </p:nvSpPr>
        <p:spPr>
          <a:xfrm>
            <a:off x="9214834" y="1379108"/>
            <a:ext cx="2808263" cy="2062103"/>
          </a:xfrm>
          <a:prstGeom prst="rect">
            <a:avLst/>
          </a:prstGeom>
          <a:noFill/>
          <a:ln>
            <a:noFill/>
          </a:ln>
        </p:spPr>
        <p:txBody>
          <a:bodyPr wrap="square" lIns="91440" tIns="45720" rIns="91440" bIns="45720" rtlCol="0" anchor="t">
            <a:spAutoFit/>
          </a:bodyPr>
          <a:lstStyle/>
          <a:p>
            <a:r>
              <a:rPr lang="en-GB" sz="1600"/>
              <a:t>Cambridge railway station </a:t>
            </a:r>
          </a:p>
          <a:p>
            <a:r>
              <a:rPr lang="en-GB" sz="1600"/>
              <a:t>-&gt; 6.9k rides</a:t>
            </a:r>
            <a:endParaRPr lang="en-GB" sz="1600">
              <a:cs typeface="Calibri"/>
            </a:endParaRPr>
          </a:p>
          <a:p>
            <a:endParaRPr lang="en-GB" sz="1600"/>
          </a:p>
          <a:p>
            <a:r>
              <a:rPr lang="en-GB" sz="1600"/>
              <a:t>Cambridge bus station </a:t>
            </a:r>
          </a:p>
          <a:p>
            <a:r>
              <a:rPr lang="en-GB" sz="1600"/>
              <a:t>-&gt; 5.0k rides</a:t>
            </a:r>
            <a:endParaRPr lang="en-GB" sz="1600">
              <a:cs typeface="Calibri"/>
            </a:endParaRPr>
          </a:p>
          <a:p>
            <a:endParaRPr lang="en-GB" sz="1600">
              <a:cs typeface="Calibri"/>
            </a:endParaRPr>
          </a:p>
          <a:p>
            <a:r>
              <a:rPr lang="en-GB" sz="1600"/>
              <a:t>Market Square </a:t>
            </a:r>
          </a:p>
          <a:p>
            <a:r>
              <a:rPr lang="en-GB" sz="1600"/>
              <a:t>-&gt; 3.7k rides</a:t>
            </a:r>
            <a:endParaRPr lang="en-GB" sz="1600">
              <a:cs typeface="Calibri"/>
            </a:endParaRPr>
          </a:p>
        </p:txBody>
      </p:sp>
      <p:pic>
        <p:nvPicPr>
          <p:cNvPr id="3" name="Graphic 2" descr="Badge 1 outline">
            <a:extLst>
              <a:ext uri="{FF2B5EF4-FFF2-40B4-BE49-F238E27FC236}">
                <a16:creationId xmlns:a16="http://schemas.microsoft.com/office/drawing/2014/main" id="{CC62AF0E-4F48-43F7-8949-8DF0DE5EA5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59233" y="1291195"/>
            <a:ext cx="808806" cy="767093"/>
          </a:xfrm>
          <a:prstGeom prst="rect">
            <a:avLst/>
          </a:prstGeom>
        </p:spPr>
      </p:pic>
      <p:pic>
        <p:nvPicPr>
          <p:cNvPr id="24" name="Graphic 23" descr="Badge outline">
            <a:extLst>
              <a:ext uri="{FF2B5EF4-FFF2-40B4-BE49-F238E27FC236}">
                <a16:creationId xmlns:a16="http://schemas.microsoft.com/office/drawing/2014/main" id="{0471804D-C486-4CF8-83EA-28E5340381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51426" y="1994059"/>
            <a:ext cx="808806" cy="806646"/>
          </a:xfrm>
          <a:prstGeom prst="rect">
            <a:avLst/>
          </a:prstGeom>
        </p:spPr>
      </p:pic>
      <p:pic>
        <p:nvPicPr>
          <p:cNvPr id="31" name="Graphic 30" descr="Badge 3 outline">
            <a:extLst>
              <a:ext uri="{FF2B5EF4-FFF2-40B4-BE49-F238E27FC236}">
                <a16:creationId xmlns:a16="http://schemas.microsoft.com/office/drawing/2014/main" id="{D11ECDD3-5728-4A20-B9D9-F806C2B93F7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59233" y="2727085"/>
            <a:ext cx="808806" cy="806646"/>
          </a:xfrm>
          <a:prstGeom prst="rect">
            <a:avLst/>
          </a:prstGeom>
        </p:spPr>
      </p:pic>
      <p:pic>
        <p:nvPicPr>
          <p:cNvPr id="13" name="Picture 12" descr="Chart, line chart&#10;&#10;Description automatically generated">
            <a:extLst>
              <a:ext uri="{FF2B5EF4-FFF2-40B4-BE49-F238E27FC236}">
                <a16:creationId xmlns:a16="http://schemas.microsoft.com/office/drawing/2014/main" id="{E7A262AC-106D-4772-AE39-FF4C19A71C94}"/>
              </a:ext>
            </a:extLst>
          </p:cNvPr>
          <p:cNvPicPr>
            <a:picLocks noChangeAspect="1"/>
          </p:cNvPicPr>
          <p:nvPr/>
        </p:nvPicPr>
        <p:blipFill rotWithShape="1">
          <a:blip r:embed="rId16">
            <a:extLst>
              <a:ext uri="{28A0092B-C50C-407E-A947-70E740481C1C}">
                <a14:useLocalDpi xmlns:a14="http://schemas.microsoft.com/office/drawing/2010/main" val="0"/>
              </a:ext>
            </a:extLst>
          </a:blip>
          <a:srcRect t="2193"/>
          <a:stretch/>
        </p:blipFill>
        <p:spPr>
          <a:xfrm>
            <a:off x="482950" y="939035"/>
            <a:ext cx="6960912" cy="4342597"/>
          </a:xfrm>
          <a:prstGeom prst="rect">
            <a:avLst/>
          </a:prstGeom>
        </p:spPr>
      </p:pic>
    </p:spTree>
    <p:extLst>
      <p:ext uri="{BB962C8B-B14F-4D97-AF65-F5344CB8AC3E}">
        <p14:creationId xmlns:p14="http://schemas.microsoft.com/office/powerpoint/2010/main" val="568967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Air Quality</a:t>
            </a:r>
          </a:p>
        </p:txBody>
      </p:sp>
      <p:sp>
        <p:nvSpPr>
          <p:cNvPr id="3" name="Slide Number Placeholder 2">
            <a:extLst>
              <a:ext uri="{FF2B5EF4-FFF2-40B4-BE49-F238E27FC236}">
                <a16:creationId xmlns:a16="http://schemas.microsoft.com/office/drawing/2014/main" id="{8642D285-1A09-4F53-95AC-A62DDD62784E}"/>
              </a:ext>
            </a:extLst>
          </p:cNvPr>
          <p:cNvSpPr>
            <a:spLocks noGrp="1"/>
          </p:cNvSpPr>
          <p:nvPr>
            <p:ph type="sldNum" sz="quarter" idx="12"/>
          </p:nvPr>
        </p:nvSpPr>
        <p:spPr/>
        <p:txBody>
          <a:bodyPr/>
          <a:lstStyle/>
          <a:p>
            <a:fld id="{AE56028F-813B-4E02-837E-17CD63D81F9F}" type="slidenum">
              <a:rPr lang="en-GB" smtClean="0"/>
              <a:t>39</a:t>
            </a:fld>
            <a:endParaRPr lang="en-GB"/>
          </a:p>
        </p:txBody>
      </p:sp>
    </p:spTree>
    <p:extLst>
      <p:ext uri="{BB962C8B-B14F-4D97-AF65-F5344CB8AC3E}">
        <p14:creationId xmlns:p14="http://schemas.microsoft.com/office/powerpoint/2010/main" val="352670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Travel Demand</a:t>
            </a:r>
          </a:p>
        </p:txBody>
      </p:sp>
      <p:sp>
        <p:nvSpPr>
          <p:cNvPr id="3" name="Slide Number Placeholder 2">
            <a:extLst>
              <a:ext uri="{FF2B5EF4-FFF2-40B4-BE49-F238E27FC236}">
                <a16:creationId xmlns:a16="http://schemas.microsoft.com/office/drawing/2014/main" id="{F7983E4E-2D33-4D0F-B583-AC524E189091}"/>
              </a:ext>
            </a:extLst>
          </p:cNvPr>
          <p:cNvSpPr>
            <a:spLocks noGrp="1"/>
          </p:cNvSpPr>
          <p:nvPr>
            <p:ph type="sldNum" sz="quarter" idx="12"/>
          </p:nvPr>
        </p:nvSpPr>
        <p:spPr/>
        <p:txBody>
          <a:bodyPr/>
          <a:lstStyle/>
          <a:p>
            <a:fld id="{AE56028F-813B-4E02-837E-17CD63D81F9F}" type="slidenum">
              <a:rPr lang="en-GB" smtClean="0"/>
              <a:t>4</a:t>
            </a:fld>
            <a:endParaRPr lang="en-GB"/>
          </a:p>
        </p:txBody>
      </p:sp>
    </p:spTree>
    <p:extLst>
      <p:ext uri="{BB962C8B-B14F-4D97-AF65-F5344CB8AC3E}">
        <p14:creationId xmlns:p14="http://schemas.microsoft.com/office/powerpoint/2010/main" val="2333508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109C33-9AE2-4493-99FA-4145C13F2251}"/>
              </a:ext>
            </a:extLst>
          </p:cNvPr>
          <p:cNvSpPr/>
          <p:nvPr/>
        </p:nvSpPr>
        <p:spPr>
          <a:xfrm>
            <a:off x="0" y="-44642"/>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Air Quality: Cambridge Permanent Monitoring Sites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pic>
        <p:nvPicPr>
          <p:cNvPr id="3" name="Picture 2" descr="Map&#10;&#10;Description automatically generated">
            <a:extLst>
              <a:ext uri="{FF2B5EF4-FFF2-40B4-BE49-F238E27FC236}">
                <a16:creationId xmlns:a16="http://schemas.microsoft.com/office/drawing/2014/main" id="{142C243F-6770-42F8-996E-9D0B11C0D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89" y="1092200"/>
            <a:ext cx="6496665" cy="5279923"/>
          </a:xfrm>
          <a:prstGeom prst="rect">
            <a:avLst/>
          </a:prstGeom>
          <a:ln>
            <a:solidFill>
              <a:schemeClr val="tx1">
                <a:lumMod val="50000"/>
                <a:lumOff val="50000"/>
              </a:schemeClr>
            </a:solidFill>
          </a:ln>
        </p:spPr>
      </p:pic>
      <p:graphicFrame>
        <p:nvGraphicFramePr>
          <p:cNvPr id="7" name="Table 7">
            <a:extLst>
              <a:ext uri="{FF2B5EF4-FFF2-40B4-BE49-F238E27FC236}">
                <a16:creationId xmlns:a16="http://schemas.microsoft.com/office/drawing/2014/main" id="{0B93B119-B106-4EBD-A157-EDEDC702CCD2}"/>
              </a:ext>
            </a:extLst>
          </p:cNvPr>
          <p:cNvGraphicFramePr>
            <a:graphicFrameLocks noGrp="1"/>
          </p:cNvGraphicFramePr>
          <p:nvPr/>
        </p:nvGraphicFramePr>
        <p:xfrm>
          <a:off x="7199534" y="2036445"/>
          <a:ext cx="4655276" cy="2880360"/>
        </p:xfrm>
        <a:graphic>
          <a:graphicData uri="http://schemas.openxmlformats.org/drawingml/2006/table">
            <a:tbl>
              <a:tblPr firstRow="1" bandRow="1">
                <a:tableStyleId>{5C22544A-7EE6-4342-B048-85BDC9FD1C3A}</a:tableStyleId>
              </a:tblPr>
              <a:tblGrid>
                <a:gridCol w="1598391">
                  <a:extLst>
                    <a:ext uri="{9D8B030D-6E8A-4147-A177-3AD203B41FA5}">
                      <a16:colId xmlns:a16="http://schemas.microsoft.com/office/drawing/2014/main" val="1427395462"/>
                    </a:ext>
                  </a:extLst>
                </a:gridCol>
                <a:gridCol w="3056885">
                  <a:extLst>
                    <a:ext uri="{9D8B030D-6E8A-4147-A177-3AD203B41FA5}">
                      <a16:colId xmlns:a16="http://schemas.microsoft.com/office/drawing/2014/main" val="2842680294"/>
                    </a:ext>
                  </a:extLst>
                </a:gridCol>
              </a:tblGrid>
              <a:tr h="370840">
                <a:tc>
                  <a:txBody>
                    <a:bodyPr/>
                    <a:lstStyle/>
                    <a:p>
                      <a:r>
                        <a:rPr lang="en-GB" sz="1400">
                          <a:solidFill>
                            <a:schemeClr val="tx1"/>
                          </a:solidFill>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40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79246401"/>
                  </a:ext>
                </a:extLst>
              </a:tr>
              <a:tr h="370840">
                <a:tc>
                  <a:txBody>
                    <a:bodyPr/>
                    <a:lstStyle/>
                    <a:p>
                      <a:r>
                        <a:rPr lang="en-GB" sz="1400"/>
                        <a:t>Montague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junction with Elizabeth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078876"/>
                  </a:ext>
                </a:extLst>
              </a:tr>
              <a:tr h="370840">
                <a:tc>
                  <a:txBody>
                    <a:bodyPr/>
                    <a:lstStyle/>
                    <a:p>
                      <a:r>
                        <a:rPr lang="en-GB" sz="1400"/>
                        <a:t>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Cambridge Retail park on 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615384"/>
                  </a:ext>
                </a:extLst>
              </a:tr>
              <a:tr h="370840">
                <a:tc>
                  <a:txBody>
                    <a:bodyPr/>
                    <a:lstStyle/>
                    <a:p>
                      <a:r>
                        <a:rPr lang="en-GB" sz="1400"/>
                        <a:t>Parker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bus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560056"/>
                  </a:ext>
                </a:extLst>
              </a:tr>
              <a:tr h="370840">
                <a:tc>
                  <a:txBody>
                    <a:bodyPr/>
                    <a:lstStyle/>
                    <a:p>
                      <a:r>
                        <a:rPr lang="en-GB" sz="1400"/>
                        <a:t>Regent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To the West of Parker’s Piece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774568"/>
                  </a:ext>
                </a:extLst>
              </a:tr>
              <a:tr h="370840">
                <a:tc>
                  <a:txBody>
                    <a:bodyPr/>
                    <a:lstStyle/>
                    <a:p>
                      <a:r>
                        <a:rPr lang="en-GB" sz="1400">
                          <a:solidFill>
                            <a:srgbClr val="FF0000"/>
                          </a:solidFill>
                        </a:rPr>
                        <a:t>Gonville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solidFill>
                            <a:srgbClr val="FF0000"/>
                          </a:solidFill>
                        </a:rPr>
                        <a:t>Near Hill’s Road, South of Parker’s Piece (sensor moved, data for new site not yet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346836"/>
                  </a:ext>
                </a:extLst>
              </a:tr>
            </a:tbl>
          </a:graphicData>
        </a:graphic>
      </p:graphicFrame>
      <p:sp>
        <p:nvSpPr>
          <p:cNvPr id="2" name="Slide Number Placeholder 1">
            <a:extLst>
              <a:ext uri="{FF2B5EF4-FFF2-40B4-BE49-F238E27FC236}">
                <a16:creationId xmlns:a16="http://schemas.microsoft.com/office/drawing/2014/main" id="{BDC4D696-ECFF-4455-AE28-5BD035C1782B}"/>
              </a:ext>
            </a:extLst>
          </p:cNvPr>
          <p:cNvSpPr>
            <a:spLocks noGrp="1"/>
          </p:cNvSpPr>
          <p:nvPr>
            <p:ph type="sldNum" sz="quarter" idx="12"/>
          </p:nvPr>
        </p:nvSpPr>
        <p:spPr/>
        <p:txBody>
          <a:bodyPr/>
          <a:lstStyle/>
          <a:p>
            <a:fld id="{AE56028F-813B-4E02-837E-17CD63D81F9F}" type="slidenum">
              <a:rPr lang="en-GB" smtClean="0"/>
              <a:t>40</a:t>
            </a:fld>
            <a:endParaRPr lang="en-GB"/>
          </a:p>
        </p:txBody>
      </p:sp>
      <p:cxnSp>
        <p:nvCxnSpPr>
          <p:cNvPr id="9" name="Straight Connector 8">
            <a:extLst>
              <a:ext uri="{FF2B5EF4-FFF2-40B4-BE49-F238E27FC236}">
                <a16:creationId xmlns:a16="http://schemas.microsoft.com/office/drawing/2014/main" id="{6FF5F58A-FAC3-40E8-A750-E43E85FAA695}"/>
              </a:ext>
            </a:extLst>
          </p:cNvPr>
          <p:cNvCxnSpPr>
            <a:cxnSpLocks/>
          </p:cNvCxnSpPr>
          <p:nvPr/>
        </p:nvCxnSpPr>
        <p:spPr>
          <a:xfrm>
            <a:off x="3151570" y="5104659"/>
            <a:ext cx="10653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801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109C33-9AE2-4493-99FA-4145C13F2251}"/>
              </a:ext>
            </a:extLst>
          </p:cNvPr>
          <p:cNvSpPr/>
          <p:nvPr/>
        </p:nvSpPr>
        <p:spPr>
          <a:xfrm>
            <a:off x="0" y="-44642"/>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Air Quality: Cambridge Monthly Averages Across All Sites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graphicFrame>
        <p:nvGraphicFramePr>
          <p:cNvPr id="10" name="Table 3">
            <a:extLst>
              <a:ext uri="{FF2B5EF4-FFF2-40B4-BE49-F238E27FC236}">
                <a16:creationId xmlns:a16="http://schemas.microsoft.com/office/drawing/2014/main" id="{78F0362D-DB35-4895-B361-A4EA2AAFB950}"/>
              </a:ext>
            </a:extLst>
          </p:cNvPr>
          <p:cNvGraphicFramePr>
            <a:graphicFrameLocks noGrp="1"/>
          </p:cNvGraphicFramePr>
          <p:nvPr>
            <p:extLst>
              <p:ext uri="{D42A27DB-BD31-4B8C-83A1-F6EECF244321}">
                <p14:modId xmlns:p14="http://schemas.microsoft.com/office/powerpoint/2010/main" val="1802698294"/>
              </p:ext>
            </p:extLst>
          </p:nvPr>
        </p:nvGraphicFramePr>
        <p:xfrm>
          <a:off x="2577623" y="6969435"/>
          <a:ext cx="6148295" cy="731520"/>
        </p:xfrm>
        <a:graphic>
          <a:graphicData uri="http://schemas.openxmlformats.org/drawingml/2006/table">
            <a:tbl>
              <a:tblPr firstRow="1" bandRow="1">
                <a:tableStyleId>{5940675A-B579-460E-94D1-54222C63F5DA}</a:tableStyleId>
              </a:tblPr>
              <a:tblGrid>
                <a:gridCol w="1564273">
                  <a:extLst>
                    <a:ext uri="{9D8B030D-6E8A-4147-A177-3AD203B41FA5}">
                      <a16:colId xmlns:a16="http://schemas.microsoft.com/office/drawing/2014/main" val="420131872"/>
                    </a:ext>
                  </a:extLst>
                </a:gridCol>
                <a:gridCol w="1908844">
                  <a:extLst>
                    <a:ext uri="{9D8B030D-6E8A-4147-A177-3AD203B41FA5}">
                      <a16:colId xmlns:a16="http://schemas.microsoft.com/office/drawing/2014/main" val="791136943"/>
                    </a:ext>
                  </a:extLst>
                </a:gridCol>
                <a:gridCol w="2675178">
                  <a:extLst>
                    <a:ext uri="{9D8B030D-6E8A-4147-A177-3AD203B41FA5}">
                      <a16:colId xmlns:a16="http://schemas.microsoft.com/office/drawing/2014/main" val="2449649935"/>
                    </a:ext>
                  </a:extLst>
                </a:gridCol>
              </a:tblGrid>
              <a:tr h="122580">
                <a:tc>
                  <a:txBody>
                    <a:bodyPr/>
                    <a:lstStyle/>
                    <a:p>
                      <a:endParaRPr lang="en-GB" sz="1200">
                        <a:solidFill>
                          <a:schemeClr val="tx1"/>
                        </a:solidFill>
                      </a:endParaRPr>
                    </a:p>
                  </a:txBody>
                  <a:tcPr anchor="b">
                    <a:solidFill>
                      <a:schemeClr val="bg1">
                        <a:lumMod val="85000"/>
                      </a:schemeClr>
                    </a:solidFill>
                  </a:tcPr>
                </a:tc>
                <a:tc>
                  <a:txBody>
                    <a:bodyPr/>
                    <a:lstStyle/>
                    <a:p>
                      <a:pPr algn="ctr" fontAlgn="b"/>
                      <a:r>
                        <a:rPr lang="en-GB" sz="1200" b="1" u="none" strike="noStrike">
                          <a:solidFill>
                            <a:schemeClr val="accent1"/>
                          </a:solidFill>
                          <a:effectLst/>
                        </a:rPr>
                        <a:t>Pre-COVID vs Now:</a:t>
                      </a:r>
                    </a:p>
                    <a:p>
                      <a:pPr algn="ctr" fontAlgn="b"/>
                      <a:r>
                        <a:rPr lang="en-GB" sz="1200" b="1" u="none" strike="noStrike">
                          <a:effectLst/>
                        </a:rPr>
                        <a:t>Q2 2017-19 to Q2 2022</a:t>
                      </a:r>
                      <a:endParaRPr lang="en-GB" sz="1200" b="1" i="0" u="none" strike="noStrike">
                        <a:solidFill>
                          <a:srgbClr val="000000"/>
                        </a:solidFill>
                        <a:effectLst/>
                        <a:latin typeface="Arial" panose="020B0604020202020204" pitchFamily="34" charset="0"/>
                      </a:endParaRPr>
                    </a:p>
                  </a:txBody>
                  <a:tcPr>
                    <a:solidFill>
                      <a:schemeClr val="bg1">
                        <a:lumMod val="85000"/>
                      </a:schemeClr>
                    </a:solidFill>
                  </a:tcPr>
                </a:tc>
                <a:tc>
                  <a:txBody>
                    <a:bodyPr/>
                    <a:lstStyle/>
                    <a:p>
                      <a:pPr algn="ctr" fontAlgn="b"/>
                      <a:r>
                        <a:rPr lang="en-GB" sz="1200" b="1" u="none" strike="noStrike">
                          <a:solidFill>
                            <a:schemeClr val="accent1"/>
                          </a:solidFill>
                          <a:effectLst/>
                        </a:rPr>
                        <a:t>Mid-COVID vs Now:</a:t>
                      </a:r>
                    </a:p>
                    <a:p>
                      <a:pPr algn="ctr" fontAlgn="b"/>
                      <a:r>
                        <a:rPr lang="en-GB" sz="1200" b="1" u="none" strike="noStrike">
                          <a:effectLst/>
                        </a:rPr>
                        <a:t>Q2 2021 to Q2 2022</a:t>
                      </a:r>
                      <a:endParaRPr lang="en-GB" sz="1200" b="1" i="0" u="none" strike="noStrike">
                        <a:solidFill>
                          <a:srgbClr val="000000"/>
                        </a:solidFill>
                        <a:effectLst/>
                        <a:latin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4110397509"/>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All sites average</a:t>
                      </a:r>
                    </a:p>
                  </a:txBody>
                  <a:tcPr anchor="ctr"/>
                </a:tc>
                <a:tc>
                  <a:txBody>
                    <a:bodyPr/>
                    <a:lstStyle/>
                    <a:p>
                      <a:pPr algn="ctr"/>
                      <a:r>
                        <a:rPr lang="en-GB" sz="1200" b="1">
                          <a:solidFill>
                            <a:srgbClr val="FF0000"/>
                          </a:solidFill>
                        </a:rPr>
                        <a:t>-36%</a:t>
                      </a:r>
                    </a:p>
                  </a:txBody>
                  <a:tcPr anchor="ctr"/>
                </a:tc>
                <a:tc>
                  <a:txBody>
                    <a:bodyPr/>
                    <a:lstStyle/>
                    <a:p>
                      <a:pPr algn="ctr"/>
                      <a:r>
                        <a:rPr lang="en-GB" sz="1200" b="1" dirty="0">
                          <a:solidFill>
                            <a:srgbClr val="FF0000"/>
                          </a:solidFill>
                        </a:rPr>
                        <a:t>-8%</a:t>
                      </a:r>
                    </a:p>
                  </a:txBody>
                  <a:tcPr anchor="ctr"/>
                </a:tc>
                <a:extLst>
                  <a:ext uri="{0D108BD9-81ED-4DB2-BD59-A6C34878D82A}">
                    <a16:rowId xmlns:a16="http://schemas.microsoft.com/office/drawing/2014/main" val="3690737714"/>
                  </a:ext>
                </a:extLst>
              </a:tr>
            </a:tbl>
          </a:graphicData>
        </a:graphic>
      </p:graphicFrame>
      <p:sp>
        <p:nvSpPr>
          <p:cNvPr id="2" name="Slide Number Placeholder 1">
            <a:extLst>
              <a:ext uri="{FF2B5EF4-FFF2-40B4-BE49-F238E27FC236}">
                <a16:creationId xmlns:a16="http://schemas.microsoft.com/office/drawing/2014/main" id="{9EEE31AE-7990-4B07-883B-AF432EEB5571}"/>
              </a:ext>
            </a:extLst>
          </p:cNvPr>
          <p:cNvSpPr>
            <a:spLocks noGrp="1"/>
          </p:cNvSpPr>
          <p:nvPr>
            <p:ph type="sldNum" sz="quarter" idx="12"/>
          </p:nvPr>
        </p:nvSpPr>
        <p:spPr>
          <a:xfrm>
            <a:off x="9455562" y="6492875"/>
            <a:ext cx="2743200" cy="365125"/>
          </a:xfrm>
        </p:spPr>
        <p:txBody>
          <a:bodyPr/>
          <a:lstStyle/>
          <a:p>
            <a:fld id="{AE56028F-813B-4E02-837E-17CD63D81F9F}" type="slidenum">
              <a:rPr lang="en-GB" smtClean="0"/>
              <a:t>41</a:t>
            </a:fld>
            <a:endParaRPr lang="en-GB"/>
          </a:p>
        </p:txBody>
      </p:sp>
      <p:pic>
        <p:nvPicPr>
          <p:cNvPr id="4" name="Picture 3" descr="Chart, line chart&#10;&#10;Description automatically generated">
            <a:extLst>
              <a:ext uri="{FF2B5EF4-FFF2-40B4-BE49-F238E27FC236}">
                <a16:creationId xmlns:a16="http://schemas.microsoft.com/office/drawing/2014/main" id="{B0365E67-EED7-49A0-9043-7F413ED8B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11" y="960960"/>
            <a:ext cx="11450648" cy="4467849"/>
          </a:xfrm>
          <a:prstGeom prst="rect">
            <a:avLst/>
          </a:prstGeom>
        </p:spPr>
      </p:pic>
      <p:graphicFrame>
        <p:nvGraphicFramePr>
          <p:cNvPr id="11" name="Table 3">
            <a:extLst>
              <a:ext uri="{FF2B5EF4-FFF2-40B4-BE49-F238E27FC236}">
                <a16:creationId xmlns:a16="http://schemas.microsoft.com/office/drawing/2014/main" id="{D111D299-5C5A-4C3E-A622-1A155EF5A80E}"/>
              </a:ext>
            </a:extLst>
          </p:cNvPr>
          <p:cNvGraphicFramePr>
            <a:graphicFrameLocks noGrp="1"/>
          </p:cNvGraphicFramePr>
          <p:nvPr>
            <p:extLst>
              <p:ext uri="{D42A27DB-BD31-4B8C-83A1-F6EECF244321}">
                <p14:modId xmlns:p14="http://schemas.microsoft.com/office/powerpoint/2010/main" val="2498803458"/>
              </p:ext>
            </p:extLst>
          </p:nvPr>
        </p:nvGraphicFramePr>
        <p:xfrm>
          <a:off x="2577623" y="5788081"/>
          <a:ext cx="6148295" cy="731520"/>
        </p:xfrm>
        <a:graphic>
          <a:graphicData uri="http://schemas.openxmlformats.org/drawingml/2006/table">
            <a:tbl>
              <a:tblPr firstRow="1" bandRow="1">
                <a:tableStyleId>{5940675A-B579-460E-94D1-54222C63F5DA}</a:tableStyleId>
              </a:tblPr>
              <a:tblGrid>
                <a:gridCol w="1564273">
                  <a:extLst>
                    <a:ext uri="{9D8B030D-6E8A-4147-A177-3AD203B41FA5}">
                      <a16:colId xmlns:a16="http://schemas.microsoft.com/office/drawing/2014/main" val="420131872"/>
                    </a:ext>
                  </a:extLst>
                </a:gridCol>
                <a:gridCol w="1908844">
                  <a:extLst>
                    <a:ext uri="{9D8B030D-6E8A-4147-A177-3AD203B41FA5}">
                      <a16:colId xmlns:a16="http://schemas.microsoft.com/office/drawing/2014/main" val="791136943"/>
                    </a:ext>
                  </a:extLst>
                </a:gridCol>
                <a:gridCol w="2675178">
                  <a:extLst>
                    <a:ext uri="{9D8B030D-6E8A-4147-A177-3AD203B41FA5}">
                      <a16:colId xmlns:a16="http://schemas.microsoft.com/office/drawing/2014/main" val="2449649935"/>
                    </a:ext>
                  </a:extLst>
                </a:gridCol>
              </a:tblGrid>
              <a:tr h="122580">
                <a:tc>
                  <a:txBody>
                    <a:bodyPr/>
                    <a:lstStyle/>
                    <a:p>
                      <a:endParaRPr lang="en-GB" sz="1200">
                        <a:solidFill>
                          <a:schemeClr val="tx1"/>
                        </a:solidFill>
                      </a:endParaRPr>
                    </a:p>
                  </a:txBody>
                  <a:tcPr anchor="b">
                    <a:solidFill>
                      <a:schemeClr val="bg1">
                        <a:lumMod val="85000"/>
                      </a:schemeClr>
                    </a:solidFill>
                  </a:tcPr>
                </a:tc>
                <a:tc>
                  <a:txBody>
                    <a:bodyPr/>
                    <a:lstStyle/>
                    <a:p>
                      <a:pPr algn="ctr" fontAlgn="b"/>
                      <a:r>
                        <a:rPr lang="en-GB" sz="1200" b="1" u="none" strike="noStrike">
                          <a:solidFill>
                            <a:schemeClr val="accent1"/>
                          </a:solidFill>
                          <a:effectLst/>
                        </a:rPr>
                        <a:t>Pre-COVID vs Now:</a:t>
                      </a:r>
                    </a:p>
                    <a:p>
                      <a:pPr algn="ctr" fontAlgn="b"/>
                      <a:r>
                        <a:rPr lang="en-GB" sz="1200" b="1" u="none" strike="noStrike">
                          <a:effectLst/>
                        </a:rPr>
                        <a:t>June 2017-19 to June 2022</a:t>
                      </a:r>
                      <a:endParaRPr lang="en-GB" sz="1200" b="1" i="0" u="none" strike="noStrike">
                        <a:solidFill>
                          <a:srgbClr val="000000"/>
                        </a:solidFill>
                        <a:effectLst/>
                        <a:latin typeface="Arial" panose="020B0604020202020204" pitchFamily="34" charset="0"/>
                      </a:endParaRPr>
                    </a:p>
                  </a:txBody>
                  <a:tcPr>
                    <a:solidFill>
                      <a:schemeClr val="bg1">
                        <a:lumMod val="85000"/>
                      </a:schemeClr>
                    </a:solidFill>
                  </a:tcPr>
                </a:tc>
                <a:tc>
                  <a:txBody>
                    <a:bodyPr/>
                    <a:lstStyle/>
                    <a:p>
                      <a:pPr algn="ctr" fontAlgn="b"/>
                      <a:r>
                        <a:rPr lang="en-GB" sz="1200" b="1" u="none" strike="noStrike">
                          <a:solidFill>
                            <a:schemeClr val="accent1"/>
                          </a:solidFill>
                          <a:effectLst/>
                        </a:rPr>
                        <a:t>Mid-COVID vs Now:</a:t>
                      </a:r>
                    </a:p>
                    <a:p>
                      <a:pPr algn="ctr" fontAlgn="b"/>
                      <a:r>
                        <a:rPr lang="en-GB" sz="1200" b="1" u="none" strike="noStrike">
                          <a:effectLst/>
                        </a:rPr>
                        <a:t>June 2021 to June 2022</a:t>
                      </a:r>
                      <a:endParaRPr lang="en-GB" sz="1200" b="1" i="0" u="none" strike="noStrike">
                        <a:solidFill>
                          <a:srgbClr val="000000"/>
                        </a:solidFill>
                        <a:effectLst/>
                        <a:latin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4110397509"/>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All sites average</a:t>
                      </a:r>
                    </a:p>
                  </a:txBody>
                  <a:tcPr anchor="ctr"/>
                </a:tc>
                <a:tc>
                  <a:txBody>
                    <a:bodyPr/>
                    <a:lstStyle/>
                    <a:p>
                      <a:pPr algn="ctr"/>
                      <a:r>
                        <a:rPr lang="en-GB" sz="1200" b="1">
                          <a:solidFill>
                            <a:srgbClr val="FF0000"/>
                          </a:solidFill>
                        </a:rPr>
                        <a:t>-38%</a:t>
                      </a:r>
                    </a:p>
                  </a:txBody>
                  <a:tcPr anchor="ctr"/>
                </a:tc>
                <a:tc>
                  <a:txBody>
                    <a:bodyPr/>
                    <a:lstStyle/>
                    <a:p>
                      <a:pPr algn="ctr"/>
                      <a:r>
                        <a:rPr lang="en-GB" sz="1200" b="1" dirty="0">
                          <a:solidFill>
                            <a:srgbClr val="FF0000"/>
                          </a:solidFill>
                        </a:rPr>
                        <a:t>-12%</a:t>
                      </a:r>
                    </a:p>
                  </a:txBody>
                  <a:tcPr anchor="ctr"/>
                </a:tc>
                <a:extLst>
                  <a:ext uri="{0D108BD9-81ED-4DB2-BD59-A6C34878D82A}">
                    <a16:rowId xmlns:a16="http://schemas.microsoft.com/office/drawing/2014/main" val="3690737714"/>
                  </a:ext>
                </a:extLst>
              </a:tr>
            </a:tbl>
          </a:graphicData>
        </a:graphic>
      </p:graphicFrame>
    </p:spTree>
    <p:extLst>
      <p:ext uri="{BB962C8B-B14F-4D97-AF65-F5344CB8AC3E}">
        <p14:creationId xmlns:p14="http://schemas.microsoft.com/office/powerpoint/2010/main" val="2455499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388A7D52-A96B-42D2-B408-8AD0B4D63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17" y="911701"/>
            <a:ext cx="11155719" cy="4177656"/>
          </a:xfrm>
          <a:prstGeom prst="rect">
            <a:avLst/>
          </a:prstGeom>
        </p:spPr>
      </p:pic>
      <p:sp>
        <p:nvSpPr>
          <p:cNvPr id="14" name="Rectangle 13">
            <a:extLst>
              <a:ext uri="{FF2B5EF4-FFF2-40B4-BE49-F238E27FC236}">
                <a16:creationId xmlns:a16="http://schemas.microsoft.com/office/drawing/2014/main" id="{98109C33-9AE2-4493-99FA-4145C13F2251}"/>
              </a:ext>
            </a:extLst>
          </p:cNvPr>
          <p:cNvSpPr/>
          <p:nvPr/>
        </p:nvSpPr>
        <p:spPr>
          <a:xfrm>
            <a:off x="0" y="-44642"/>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Air Quality: Cambridge Monthly Averages At Individual Sites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graphicFrame>
        <p:nvGraphicFramePr>
          <p:cNvPr id="7" name="Table 7">
            <a:extLst>
              <a:ext uri="{FF2B5EF4-FFF2-40B4-BE49-F238E27FC236}">
                <a16:creationId xmlns:a16="http://schemas.microsoft.com/office/drawing/2014/main" id="{82FD02A1-EDD1-4610-B715-66A1B02BD8B9}"/>
              </a:ext>
            </a:extLst>
          </p:cNvPr>
          <p:cNvGraphicFramePr>
            <a:graphicFrameLocks noGrp="1"/>
          </p:cNvGraphicFramePr>
          <p:nvPr>
            <p:extLst>
              <p:ext uri="{D42A27DB-BD31-4B8C-83A1-F6EECF244321}">
                <p14:modId xmlns:p14="http://schemas.microsoft.com/office/powerpoint/2010/main" val="1293720182"/>
              </p:ext>
            </p:extLst>
          </p:nvPr>
        </p:nvGraphicFramePr>
        <p:xfrm>
          <a:off x="3051774" y="7106486"/>
          <a:ext cx="6155866" cy="1706880"/>
        </p:xfrm>
        <a:graphic>
          <a:graphicData uri="http://schemas.openxmlformats.org/drawingml/2006/table">
            <a:tbl>
              <a:tblPr firstRow="1" bandRow="1">
                <a:tableStyleId>{5C22544A-7EE6-4342-B048-85BDC9FD1C3A}</a:tableStyleId>
              </a:tblPr>
              <a:tblGrid>
                <a:gridCol w="2306932">
                  <a:extLst>
                    <a:ext uri="{9D8B030D-6E8A-4147-A177-3AD203B41FA5}">
                      <a16:colId xmlns:a16="http://schemas.microsoft.com/office/drawing/2014/main" val="4060115812"/>
                    </a:ext>
                  </a:extLst>
                </a:gridCol>
                <a:gridCol w="930725">
                  <a:extLst>
                    <a:ext uri="{9D8B030D-6E8A-4147-A177-3AD203B41FA5}">
                      <a16:colId xmlns:a16="http://schemas.microsoft.com/office/drawing/2014/main" val="913373457"/>
                    </a:ext>
                  </a:extLst>
                </a:gridCol>
                <a:gridCol w="1076150">
                  <a:extLst>
                    <a:ext uri="{9D8B030D-6E8A-4147-A177-3AD203B41FA5}">
                      <a16:colId xmlns:a16="http://schemas.microsoft.com/office/drawing/2014/main" val="1169993591"/>
                    </a:ext>
                  </a:extLst>
                </a:gridCol>
                <a:gridCol w="891945">
                  <a:extLst>
                    <a:ext uri="{9D8B030D-6E8A-4147-A177-3AD203B41FA5}">
                      <a16:colId xmlns:a16="http://schemas.microsoft.com/office/drawing/2014/main" val="2447943632"/>
                    </a:ext>
                  </a:extLst>
                </a:gridCol>
                <a:gridCol w="950114">
                  <a:extLst>
                    <a:ext uri="{9D8B030D-6E8A-4147-A177-3AD203B41FA5}">
                      <a16:colId xmlns:a16="http://schemas.microsoft.com/office/drawing/2014/main" val="1989098970"/>
                    </a:ext>
                  </a:extLst>
                </a:gridCol>
              </a:tblGrid>
              <a:tr h="219353">
                <a:tc>
                  <a:txBody>
                    <a:bodyPr/>
                    <a:lstStyle/>
                    <a:p>
                      <a:pPr algn="ctr" fontAlgn="b"/>
                      <a:r>
                        <a:rPr lang="en-GB" sz="1100" b="1" i="0" u="sng" strike="noStrike" dirty="0">
                          <a:solidFill>
                            <a:schemeClr val="tx1"/>
                          </a:solidFill>
                          <a:effectLst/>
                          <a:latin typeface="Arial" panose="020B0604020202020204" pitchFamily="34" charset="0"/>
                        </a:rPr>
                        <a:t>Quarterly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100" b="1" i="0" u="none" strike="noStrike">
                          <a:solidFill>
                            <a:schemeClr val="tx1"/>
                          </a:solidFill>
                          <a:effectLst/>
                          <a:latin typeface="Arial"/>
                        </a:rPr>
                        <a:t>Montague Road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a:solidFill>
                            <a:schemeClr val="tx1"/>
                          </a:solidFill>
                          <a:effectLst/>
                          <a:latin typeface="Arial"/>
                        </a:rPr>
                        <a:t>Newmarket Road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tx1"/>
                          </a:solidFill>
                          <a:effectLst/>
                          <a:latin typeface="Arial"/>
                        </a:rPr>
                        <a:t>Parker Street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a:solidFill>
                            <a:schemeClr val="tx1"/>
                          </a:solidFill>
                          <a:effectLst/>
                          <a:latin typeface="Arial"/>
                        </a:rPr>
                        <a:t>Regent Street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896116"/>
                  </a:ext>
                </a:extLst>
              </a:tr>
              <a:tr h="361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strike="noStrike">
                          <a:solidFill>
                            <a:srgbClr val="0070C0"/>
                          </a:solidFill>
                          <a:effectLst/>
                        </a:rPr>
                        <a:t>Pre-COVID vs Early-COVID:</a:t>
                      </a:r>
                    </a:p>
                    <a:p>
                      <a:pPr algn="ctr" fontAlgn="b"/>
                      <a:r>
                        <a:rPr lang="en-GB" sz="1100" b="1" u="none" strike="noStrike">
                          <a:solidFill>
                            <a:schemeClr val="tx1"/>
                          </a:solidFill>
                          <a:effectLst/>
                        </a:rPr>
                        <a:t>Q2 2017-19 baseline to Q2 2020</a:t>
                      </a:r>
                      <a:endParaRPr lang="en-GB" sz="1100" b="1" i="0" u="none" strike="noStrike">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200" b="1" i="0" u="none" strike="noStrike">
                          <a:solidFill>
                            <a:srgbClr val="FF0000"/>
                          </a:solidFill>
                          <a:effectLst/>
                          <a:latin typeface="Arial"/>
                          <a:cs typeface="Arial"/>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Arial"/>
                          <a:cs typeface="Arial"/>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Arial"/>
                          <a:cs typeface="Arial"/>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Arial"/>
                          <a:cs typeface="Arial"/>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171089"/>
                  </a:ext>
                </a:extLst>
              </a:tr>
              <a:tr h="361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strike="noStrike">
                          <a:solidFill>
                            <a:srgbClr val="0070C0"/>
                          </a:solidFill>
                          <a:effectLst/>
                        </a:rPr>
                        <a:t>Pre-COVID vs Mid-COVID:</a:t>
                      </a:r>
                    </a:p>
                    <a:p>
                      <a:pPr algn="ctr" fontAlgn="b"/>
                      <a:r>
                        <a:rPr lang="en-GB" sz="1100" b="1" u="none" strike="noStrike">
                          <a:solidFill>
                            <a:schemeClr val="tx1"/>
                          </a:solidFill>
                          <a:effectLst/>
                        </a:rPr>
                        <a:t>Q2 2017-19 baseline to Q2 2021</a:t>
                      </a:r>
                      <a:endParaRPr lang="en-GB" sz="1100" b="1" i="0" u="none" strike="noStrike">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200" b="1" i="0" u="none" strike="noStrike">
                          <a:solidFill>
                            <a:srgbClr val="FF0000"/>
                          </a:solidFill>
                          <a:effectLst/>
                          <a:latin typeface="Arial"/>
                          <a:cs typeface="Arial"/>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Arial"/>
                          <a:cs typeface="Arial"/>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Arial"/>
                          <a:cs typeface="Arial"/>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Arial"/>
                          <a:cs typeface="Arial"/>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859348"/>
                  </a:ext>
                </a:extLst>
              </a:tr>
              <a:tr h="361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strike="noStrike" dirty="0">
                          <a:solidFill>
                            <a:srgbClr val="0070C0"/>
                          </a:solidFill>
                          <a:effectLst/>
                        </a:rPr>
                        <a:t>Pre-COVID vs Now:</a:t>
                      </a:r>
                    </a:p>
                    <a:p>
                      <a:pPr algn="ctr" fontAlgn="b"/>
                      <a:r>
                        <a:rPr lang="en-GB" sz="1100" b="1" u="none" strike="noStrike" dirty="0">
                          <a:solidFill>
                            <a:schemeClr val="tx1"/>
                          </a:solidFill>
                          <a:effectLst/>
                        </a:rPr>
                        <a:t>Q2 2017-19 baseline to Q2 2022</a:t>
                      </a:r>
                      <a:endParaRPr lang="en-GB" sz="1100" b="1" i="0" u="none" strike="noStrike"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200" b="1" i="0" u="none" strike="noStrike">
                          <a:solidFill>
                            <a:srgbClr val="FF0000"/>
                          </a:solidFill>
                          <a:effectLst/>
                          <a:latin typeface="Arial"/>
                          <a:cs typeface="Arial"/>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Arial"/>
                          <a:cs typeface="Arial"/>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Arial"/>
                          <a:cs typeface="Arial"/>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dirty="0">
                          <a:solidFill>
                            <a:srgbClr val="FF0000"/>
                          </a:solidFill>
                          <a:effectLst/>
                          <a:latin typeface="Arial"/>
                          <a:cs typeface="Arial"/>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1618758"/>
                  </a:ext>
                </a:extLst>
              </a:tr>
            </a:tbl>
          </a:graphicData>
        </a:graphic>
      </p:graphicFrame>
      <p:sp>
        <p:nvSpPr>
          <p:cNvPr id="11" name="TextBox 10">
            <a:extLst>
              <a:ext uri="{FF2B5EF4-FFF2-40B4-BE49-F238E27FC236}">
                <a16:creationId xmlns:a16="http://schemas.microsoft.com/office/drawing/2014/main" id="{A0321CEC-E258-47B8-9F77-C317DBFC77F0}"/>
              </a:ext>
            </a:extLst>
          </p:cNvPr>
          <p:cNvSpPr txBox="1"/>
          <p:nvPr/>
        </p:nvSpPr>
        <p:spPr>
          <a:xfrm>
            <a:off x="1656264" y="642098"/>
            <a:ext cx="9015333" cy="369332"/>
          </a:xfrm>
          <a:prstGeom prst="rect">
            <a:avLst/>
          </a:prstGeom>
          <a:noFill/>
        </p:spPr>
        <p:txBody>
          <a:bodyPr wrap="square" rtlCol="0">
            <a:spAutoFit/>
          </a:bodyPr>
          <a:lstStyle/>
          <a:p>
            <a:pPr algn="ctr"/>
            <a:r>
              <a:rPr lang="en-GB" b="1"/>
              <a:t>Monthly average NO2 concentration across each site</a:t>
            </a:r>
          </a:p>
        </p:txBody>
      </p:sp>
      <p:sp>
        <p:nvSpPr>
          <p:cNvPr id="2" name="Slide Number Placeholder 1">
            <a:extLst>
              <a:ext uri="{FF2B5EF4-FFF2-40B4-BE49-F238E27FC236}">
                <a16:creationId xmlns:a16="http://schemas.microsoft.com/office/drawing/2014/main" id="{617287F1-3419-41A2-ACE8-59E73B127226}"/>
              </a:ext>
            </a:extLst>
          </p:cNvPr>
          <p:cNvSpPr>
            <a:spLocks noGrp="1"/>
          </p:cNvSpPr>
          <p:nvPr>
            <p:ph type="sldNum" sz="quarter" idx="12"/>
          </p:nvPr>
        </p:nvSpPr>
        <p:spPr>
          <a:xfrm>
            <a:off x="9448800" y="6515875"/>
            <a:ext cx="2743200" cy="365125"/>
          </a:xfrm>
        </p:spPr>
        <p:txBody>
          <a:bodyPr/>
          <a:lstStyle/>
          <a:p>
            <a:fld id="{AE56028F-813B-4E02-837E-17CD63D81F9F}" type="slidenum">
              <a:rPr lang="en-GB" smtClean="0"/>
              <a:t>42</a:t>
            </a:fld>
            <a:endParaRPr lang="en-GB"/>
          </a:p>
        </p:txBody>
      </p:sp>
      <p:graphicFrame>
        <p:nvGraphicFramePr>
          <p:cNvPr id="12" name="Table 7">
            <a:extLst>
              <a:ext uri="{FF2B5EF4-FFF2-40B4-BE49-F238E27FC236}">
                <a16:creationId xmlns:a16="http://schemas.microsoft.com/office/drawing/2014/main" id="{4AFF6617-BAAD-40C9-92E3-89247511FB83}"/>
              </a:ext>
            </a:extLst>
          </p:cNvPr>
          <p:cNvGraphicFramePr>
            <a:graphicFrameLocks noGrp="1"/>
          </p:cNvGraphicFramePr>
          <p:nvPr>
            <p:extLst>
              <p:ext uri="{D42A27DB-BD31-4B8C-83A1-F6EECF244321}">
                <p14:modId xmlns:p14="http://schemas.microsoft.com/office/powerpoint/2010/main" val="769578413"/>
              </p:ext>
            </p:extLst>
          </p:nvPr>
        </p:nvGraphicFramePr>
        <p:xfrm>
          <a:off x="3018067" y="5041797"/>
          <a:ext cx="6155866" cy="1706880"/>
        </p:xfrm>
        <a:graphic>
          <a:graphicData uri="http://schemas.openxmlformats.org/drawingml/2006/table">
            <a:tbl>
              <a:tblPr firstRow="1" bandRow="1">
                <a:tableStyleId>{5C22544A-7EE6-4342-B048-85BDC9FD1C3A}</a:tableStyleId>
              </a:tblPr>
              <a:tblGrid>
                <a:gridCol w="2310579">
                  <a:extLst>
                    <a:ext uri="{9D8B030D-6E8A-4147-A177-3AD203B41FA5}">
                      <a16:colId xmlns:a16="http://schemas.microsoft.com/office/drawing/2014/main" val="4060115812"/>
                    </a:ext>
                  </a:extLst>
                </a:gridCol>
                <a:gridCol w="1044677">
                  <a:extLst>
                    <a:ext uri="{9D8B030D-6E8A-4147-A177-3AD203B41FA5}">
                      <a16:colId xmlns:a16="http://schemas.microsoft.com/office/drawing/2014/main" val="913373457"/>
                    </a:ext>
                  </a:extLst>
                </a:gridCol>
                <a:gridCol w="983225">
                  <a:extLst>
                    <a:ext uri="{9D8B030D-6E8A-4147-A177-3AD203B41FA5}">
                      <a16:colId xmlns:a16="http://schemas.microsoft.com/office/drawing/2014/main" val="1169993591"/>
                    </a:ext>
                  </a:extLst>
                </a:gridCol>
                <a:gridCol w="1004864">
                  <a:extLst>
                    <a:ext uri="{9D8B030D-6E8A-4147-A177-3AD203B41FA5}">
                      <a16:colId xmlns:a16="http://schemas.microsoft.com/office/drawing/2014/main" val="2447943632"/>
                    </a:ext>
                  </a:extLst>
                </a:gridCol>
                <a:gridCol w="812521">
                  <a:extLst>
                    <a:ext uri="{9D8B030D-6E8A-4147-A177-3AD203B41FA5}">
                      <a16:colId xmlns:a16="http://schemas.microsoft.com/office/drawing/2014/main" val="1989098970"/>
                    </a:ext>
                  </a:extLst>
                </a:gridCol>
              </a:tblGrid>
              <a:tr h="219353">
                <a:tc>
                  <a:txBody>
                    <a:bodyPr/>
                    <a:lstStyle/>
                    <a:p>
                      <a:pPr algn="ctr" fontAlgn="b"/>
                      <a:r>
                        <a:rPr lang="en-GB" sz="1100" b="1" i="0" u="sng" strike="noStrike" dirty="0">
                          <a:solidFill>
                            <a:schemeClr val="tx1"/>
                          </a:solidFill>
                          <a:effectLst/>
                          <a:latin typeface="Arial" panose="020B0604020202020204" pitchFamily="34" charset="0"/>
                        </a:rPr>
                        <a:t>June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100" b="1" i="0" u="none" strike="noStrike">
                          <a:solidFill>
                            <a:schemeClr val="tx1"/>
                          </a:solidFill>
                          <a:effectLst/>
                          <a:latin typeface="Arial"/>
                        </a:rPr>
                        <a:t>Montague Road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a:solidFill>
                            <a:schemeClr val="tx1"/>
                          </a:solidFill>
                          <a:effectLst/>
                          <a:latin typeface="Arial"/>
                        </a:rPr>
                        <a:t>Newmarket Road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tx1"/>
                          </a:solidFill>
                          <a:effectLst/>
                          <a:latin typeface="Arial"/>
                        </a:rPr>
                        <a:t>Parker Street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a:solidFill>
                            <a:schemeClr val="tx1"/>
                          </a:solidFill>
                          <a:effectLst/>
                          <a:latin typeface="Arial"/>
                        </a:rPr>
                        <a:t>Regent Street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896116"/>
                  </a:ext>
                </a:extLst>
              </a:tr>
              <a:tr h="361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strike="noStrike" dirty="0">
                          <a:solidFill>
                            <a:srgbClr val="0070C0"/>
                          </a:solidFill>
                          <a:effectLst/>
                        </a:rPr>
                        <a:t>Pre-COVID vs Early-COVID:</a:t>
                      </a:r>
                    </a:p>
                    <a:p>
                      <a:pPr algn="ctr" fontAlgn="b"/>
                      <a:r>
                        <a:rPr lang="en-GB" sz="1100" b="1" u="none" strike="noStrike" dirty="0">
                          <a:solidFill>
                            <a:schemeClr val="tx1"/>
                          </a:solidFill>
                          <a:effectLst/>
                        </a:rPr>
                        <a:t>June 2017-19 baseline to June 2020</a:t>
                      </a:r>
                      <a:endParaRPr lang="en-GB" sz="1100" b="1" i="0" u="none" strike="noStrike"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200" b="1" i="0" u="none" strike="noStrike">
                          <a:solidFill>
                            <a:srgbClr val="FF0000"/>
                          </a:solidFill>
                          <a:effectLst/>
                          <a:latin typeface="Calibri"/>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Calibri"/>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Calibri"/>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Calibri"/>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171089"/>
                  </a:ext>
                </a:extLst>
              </a:tr>
              <a:tr h="361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strike="noStrike">
                          <a:solidFill>
                            <a:srgbClr val="0070C0"/>
                          </a:solidFill>
                          <a:effectLst/>
                        </a:rPr>
                        <a:t>Pre-COVID vs Mid-COVID: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strike="noStrike">
                          <a:solidFill>
                            <a:schemeClr val="tx1"/>
                          </a:solidFill>
                          <a:effectLst/>
                        </a:rPr>
                        <a:t>June 2017-19 baseline to June 2021</a:t>
                      </a:r>
                      <a:endParaRPr lang="en-GB" sz="1100" b="1" i="0" u="none" strike="noStrike">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200" b="1" i="0" u="none" strike="noStrike">
                          <a:solidFill>
                            <a:srgbClr val="FF0000"/>
                          </a:solidFill>
                          <a:effectLst/>
                          <a:latin typeface="Calibri"/>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Calibri"/>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Calibri"/>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859348"/>
                  </a:ext>
                </a:extLst>
              </a:tr>
              <a:tr h="361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u="none" strike="noStrike">
                          <a:solidFill>
                            <a:srgbClr val="0070C0"/>
                          </a:solidFill>
                          <a:effectLst/>
                        </a:rPr>
                        <a:t>Pre-COVID vs Now:</a:t>
                      </a:r>
                    </a:p>
                    <a:p>
                      <a:pPr algn="ctr" fontAlgn="b"/>
                      <a:r>
                        <a:rPr lang="en-GB" sz="1100" b="1" u="none" strike="noStrike">
                          <a:solidFill>
                            <a:schemeClr val="tx1"/>
                          </a:solidFill>
                          <a:effectLst/>
                        </a:rPr>
                        <a:t>June 2017-19 baseline to June 2022</a:t>
                      </a:r>
                      <a:endParaRPr lang="en-GB" sz="1100" b="1" i="0" u="none" strike="noStrike">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200" b="1" i="0" u="none" strike="noStrike">
                          <a:solidFill>
                            <a:srgbClr val="FF0000"/>
                          </a:solidFill>
                          <a:effectLst/>
                          <a:latin typeface="Calibri"/>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Calibri"/>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a:solidFill>
                            <a:srgbClr val="FF0000"/>
                          </a:solidFill>
                          <a:effectLst/>
                          <a:latin typeface="Calibri"/>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i="0" u="none" strike="noStrike" dirty="0">
                          <a:solidFill>
                            <a:srgbClr val="FF0000"/>
                          </a:solidFill>
                          <a:effectLst/>
                          <a:latin typeface="Calibri"/>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1618758"/>
                  </a:ext>
                </a:extLst>
              </a:tr>
            </a:tbl>
          </a:graphicData>
        </a:graphic>
      </p:graphicFrame>
    </p:spTree>
    <p:extLst>
      <p:ext uri="{BB962C8B-B14F-4D97-AF65-F5344CB8AC3E}">
        <p14:creationId xmlns:p14="http://schemas.microsoft.com/office/powerpoint/2010/main" val="434933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Summary</a:t>
            </a:r>
          </a:p>
        </p:txBody>
      </p:sp>
      <p:sp>
        <p:nvSpPr>
          <p:cNvPr id="3" name="Slide Number Placeholder 2">
            <a:extLst>
              <a:ext uri="{FF2B5EF4-FFF2-40B4-BE49-F238E27FC236}">
                <a16:creationId xmlns:a16="http://schemas.microsoft.com/office/drawing/2014/main" id="{E2E2EE58-EFBA-4195-89CF-1F10DE8C4D16}"/>
              </a:ext>
            </a:extLst>
          </p:cNvPr>
          <p:cNvSpPr>
            <a:spLocks noGrp="1"/>
          </p:cNvSpPr>
          <p:nvPr>
            <p:ph type="sldNum" sz="quarter" idx="12"/>
          </p:nvPr>
        </p:nvSpPr>
        <p:spPr/>
        <p:txBody>
          <a:bodyPr/>
          <a:lstStyle/>
          <a:p>
            <a:fld id="{AE56028F-813B-4E02-837E-17CD63D81F9F}" type="slidenum">
              <a:rPr lang="en-GB" smtClean="0"/>
              <a:t>43</a:t>
            </a:fld>
            <a:endParaRPr lang="en-GB"/>
          </a:p>
        </p:txBody>
      </p:sp>
    </p:spTree>
    <p:extLst>
      <p:ext uri="{BB962C8B-B14F-4D97-AF65-F5344CB8AC3E}">
        <p14:creationId xmlns:p14="http://schemas.microsoft.com/office/powerpoint/2010/main" val="122986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B3F38B-5E96-4464-A65F-330424FE29C5}"/>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3600" b="1">
                <a:latin typeface="Calibri" panose="020F0502020204030204"/>
              </a:rPr>
              <a:t>Headlines: June 2022</a:t>
            </a:r>
            <a:endParaRPr kumimoji="0" lang="en-GB" sz="3600" b="1" i="0" u="none" strike="noStrike" kern="1200" cap="none" spc="0" normalizeH="0" baseline="0" noProof="0">
              <a:ln>
                <a:noFill/>
              </a:ln>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F27F493-9620-489A-95C9-CB0A1BAD5184}"/>
              </a:ext>
            </a:extLst>
          </p:cNvPr>
          <p:cNvSpPr txBox="1"/>
          <p:nvPr/>
        </p:nvSpPr>
        <p:spPr>
          <a:xfrm>
            <a:off x="1671509" y="3451917"/>
            <a:ext cx="4197446" cy="646331"/>
          </a:xfrm>
          <a:prstGeom prst="rect">
            <a:avLst/>
          </a:prstGeom>
          <a:noFill/>
        </p:spPr>
        <p:txBody>
          <a:bodyPr wrap="square" lIns="91440" tIns="45720" rIns="91440" bIns="45720" rtlCol="0" anchor="t">
            <a:spAutoFit/>
          </a:bodyPr>
          <a:lstStyle/>
          <a:p>
            <a:r>
              <a:rPr lang="en-GB" b="1" dirty="0"/>
              <a:t>Car park use is at </a:t>
            </a:r>
            <a:r>
              <a:rPr lang="en-GB" b="1" dirty="0">
                <a:solidFill>
                  <a:srgbClr val="92D050"/>
                </a:solidFill>
              </a:rPr>
              <a:t>83%*</a:t>
            </a:r>
            <a:r>
              <a:rPr lang="en-GB" b="1" dirty="0">
                <a:solidFill>
                  <a:schemeClr val="accent2"/>
                </a:solidFill>
              </a:rPr>
              <a:t> </a:t>
            </a:r>
            <a:r>
              <a:rPr lang="en-GB" b="1" dirty="0"/>
              <a:t>of May 2019 levels in Cambridge in May 2022</a:t>
            </a:r>
          </a:p>
        </p:txBody>
      </p:sp>
      <p:sp>
        <p:nvSpPr>
          <p:cNvPr id="36" name="TextBox 35">
            <a:extLst>
              <a:ext uri="{FF2B5EF4-FFF2-40B4-BE49-F238E27FC236}">
                <a16:creationId xmlns:a16="http://schemas.microsoft.com/office/drawing/2014/main" id="{B9378348-7D00-4FA0-8F0C-99D2A33E8995}"/>
              </a:ext>
            </a:extLst>
          </p:cNvPr>
          <p:cNvSpPr txBox="1"/>
          <p:nvPr/>
        </p:nvSpPr>
        <p:spPr>
          <a:xfrm>
            <a:off x="7394390" y="2306369"/>
            <a:ext cx="4208887" cy="646331"/>
          </a:xfrm>
          <a:prstGeom prst="rect">
            <a:avLst/>
          </a:prstGeom>
          <a:noFill/>
        </p:spPr>
        <p:txBody>
          <a:bodyPr wrap="square" lIns="91440" tIns="45720" rIns="91440" bIns="45720" rtlCol="0" anchor="t">
            <a:spAutoFit/>
          </a:bodyPr>
          <a:lstStyle/>
          <a:p>
            <a:r>
              <a:rPr lang="en-GB" b="1" dirty="0"/>
              <a:t>Retail footfall in Cambridge is at </a:t>
            </a:r>
            <a:r>
              <a:rPr lang="en-GB" b="1" dirty="0">
                <a:solidFill>
                  <a:srgbClr val="92D050"/>
                </a:solidFill>
              </a:rPr>
              <a:t>99%* </a:t>
            </a:r>
            <a:r>
              <a:rPr lang="en-GB" b="1" dirty="0"/>
              <a:t>of pre-COVID levels.</a:t>
            </a:r>
          </a:p>
        </p:txBody>
      </p:sp>
      <p:pic>
        <p:nvPicPr>
          <p:cNvPr id="24" name="Picture 23">
            <a:extLst>
              <a:ext uri="{FF2B5EF4-FFF2-40B4-BE49-F238E27FC236}">
                <a16:creationId xmlns:a16="http://schemas.microsoft.com/office/drawing/2014/main" id="{06DDFCF6-2B85-4962-9B25-55BDDA472114}"/>
              </a:ext>
            </a:extLst>
          </p:cNvPr>
          <p:cNvPicPr>
            <a:picLocks noChangeAspect="1"/>
          </p:cNvPicPr>
          <p:nvPr/>
        </p:nvPicPr>
        <p:blipFill>
          <a:blip r:embed="rId3"/>
          <a:stretch>
            <a:fillRect/>
          </a:stretch>
        </p:blipFill>
        <p:spPr>
          <a:xfrm>
            <a:off x="6221728" y="2106526"/>
            <a:ext cx="962623" cy="962623"/>
          </a:xfrm>
          <a:prstGeom prst="rect">
            <a:avLst/>
          </a:prstGeom>
        </p:spPr>
      </p:pic>
      <p:sp>
        <p:nvSpPr>
          <p:cNvPr id="45" name="TextBox 44">
            <a:extLst>
              <a:ext uri="{FF2B5EF4-FFF2-40B4-BE49-F238E27FC236}">
                <a16:creationId xmlns:a16="http://schemas.microsoft.com/office/drawing/2014/main" id="{267A8F27-A78B-4A3F-8680-E9A6C2827A80}"/>
              </a:ext>
            </a:extLst>
          </p:cNvPr>
          <p:cNvSpPr txBox="1"/>
          <p:nvPr/>
        </p:nvSpPr>
        <p:spPr>
          <a:xfrm>
            <a:off x="7394390" y="3386577"/>
            <a:ext cx="4268783" cy="646331"/>
          </a:xfrm>
          <a:prstGeom prst="rect">
            <a:avLst/>
          </a:prstGeom>
          <a:noFill/>
        </p:spPr>
        <p:txBody>
          <a:bodyPr wrap="square" lIns="91440" tIns="45720" rIns="91440" bIns="45720" rtlCol="0" anchor="t">
            <a:spAutoFit/>
          </a:bodyPr>
          <a:lstStyle/>
          <a:p>
            <a:r>
              <a:rPr lang="en-GB" b="1" dirty="0"/>
              <a:t>Footfall at One Station Square is at </a:t>
            </a:r>
            <a:r>
              <a:rPr lang="en-GB" b="1" dirty="0">
                <a:solidFill>
                  <a:srgbClr val="0070C0"/>
                </a:solidFill>
              </a:rPr>
              <a:t>94%</a:t>
            </a:r>
            <a:r>
              <a:rPr lang="en-GB" b="1" dirty="0"/>
              <a:t> of pre-COVID levels.</a:t>
            </a:r>
          </a:p>
        </p:txBody>
      </p:sp>
      <p:pic>
        <p:nvPicPr>
          <p:cNvPr id="25" name="Picture 24">
            <a:extLst>
              <a:ext uri="{FF2B5EF4-FFF2-40B4-BE49-F238E27FC236}">
                <a16:creationId xmlns:a16="http://schemas.microsoft.com/office/drawing/2014/main" id="{4431D383-5CB0-469A-9D6B-56B095A19648}"/>
              </a:ext>
            </a:extLst>
          </p:cNvPr>
          <p:cNvPicPr>
            <a:picLocks noChangeAspect="1"/>
          </p:cNvPicPr>
          <p:nvPr/>
        </p:nvPicPr>
        <p:blipFill>
          <a:blip r:embed="rId4"/>
          <a:stretch>
            <a:fillRect/>
          </a:stretch>
        </p:blipFill>
        <p:spPr>
          <a:xfrm>
            <a:off x="6187174" y="3204833"/>
            <a:ext cx="1031733" cy="1031733"/>
          </a:xfrm>
          <a:prstGeom prst="rect">
            <a:avLst/>
          </a:prstGeom>
        </p:spPr>
      </p:pic>
      <p:pic>
        <p:nvPicPr>
          <p:cNvPr id="1026" name="Picture 2" descr="See the source image">
            <a:extLst>
              <a:ext uri="{FF2B5EF4-FFF2-40B4-BE49-F238E27FC236}">
                <a16:creationId xmlns:a16="http://schemas.microsoft.com/office/drawing/2014/main" id="{369AD871-462B-4A01-95A9-A660F6031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61" y="4496016"/>
            <a:ext cx="1092756" cy="962624"/>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BE0E7633-160D-4AD3-A691-85C9C501033A}"/>
              </a:ext>
            </a:extLst>
          </p:cNvPr>
          <p:cNvSpPr txBox="1"/>
          <p:nvPr/>
        </p:nvSpPr>
        <p:spPr>
          <a:xfrm>
            <a:off x="1606610" y="4639161"/>
            <a:ext cx="4184397" cy="646331"/>
          </a:xfrm>
          <a:prstGeom prst="rect">
            <a:avLst/>
          </a:prstGeom>
          <a:noFill/>
        </p:spPr>
        <p:txBody>
          <a:bodyPr wrap="square" lIns="91440" tIns="45720" rIns="91440" bIns="45720" rtlCol="0" anchor="t">
            <a:spAutoFit/>
          </a:bodyPr>
          <a:lstStyle/>
          <a:p>
            <a:r>
              <a:rPr lang="en-GB" b="1"/>
              <a:t>Bus use within Cambridge is at </a:t>
            </a:r>
            <a:r>
              <a:rPr lang="en-GB" b="1">
                <a:solidFill>
                  <a:srgbClr val="0070C0"/>
                </a:solidFill>
              </a:rPr>
              <a:t>77% </a:t>
            </a:r>
            <a:r>
              <a:rPr lang="en-GB" b="1"/>
              <a:t>of pre-COVID levels.</a:t>
            </a:r>
          </a:p>
        </p:txBody>
      </p:sp>
      <p:sp>
        <p:nvSpPr>
          <p:cNvPr id="49" name="TextBox 48">
            <a:extLst>
              <a:ext uri="{FF2B5EF4-FFF2-40B4-BE49-F238E27FC236}">
                <a16:creationId xmlns:a16="http://schemas.microsoft.com/office/drawing/2014/main" id="{9A6DD9C6-930A-4CB6-AC4D-C87C1408356F}"/>
              </a:ext>
            </a:extLst>
          </p:cNvPr>
          <p:cNvSpPr txBox="1"/>
          <p:nvPr/>
        </p:nvSpPr>
        <p:spPr>
          <a:xfrm>
            <a:off x="1606610" y="2264673"/>
            <a:ext cx="4260570" cy="646331"/>
          </a:xfrm>
          <a:prstGeom prst="rect">
            <a:avLst/>
          </a:prstGeom>
          <a:noFill/>
        </p:spPr>
        <p:txBody>
          <a:bodyPr wrap="square" lIns="91440" tIns="45720" rIns="91440" bIns="45720" rtlCol="0" anchor="t">
            <a:spAutoFit/>
          </a:bodyPr>
          <a:lstStyle/>
          <a:p>
            <a:r>
              <a:rPr lang="en-GB" b="1" dirty="0"/>
              <a:t>Motor vehicle use is at </a:t>
            </a:r>
            <a:r>
              <a:rPr lang="en-GB" b="1" dirty="0">
                <a:solidFill>
                  <a:srgbClr val="92D050"/>
                </a:solidFill>
              </a:rPr>
              <a:t>97%*</a:t>
            </a:r>
            <a:r>
              <a:rPr lang="en-GB" b="1" dirty="0">
                <a:solidFill>
                  <a:schemeClr val="accent1">
                    <a:lumMod val="40000"/>
                    <a:lumOff val="60000"/>
                  </a:schemeClr>
                </a:solidFill>
              </a:rPr>
              <a:t> </a:t>
            </a:r>
            <a:r>
              <a:rPr lang="en-GB" b="1" dirty="0"/>
              <a:t>of pre-COVID levels in Cambridge in June 2022.</a:t>
            </a:r>
          </a:p>
        </p:txBody>
      </p:sp>
      <p:pic>
        <p:nvPicPr>
          <p:cNvPr id="27" name="Picture 26">
            <a:extLst>
              <a:ext uri="{FF2B5EF4-FFF2-40B4-BE49-F238E27FC236}">
                <a16:creationId xmlns:a16="http://schemas.microsoft.com/office/drawing/2014/main" id="{41578D07-A344-4B8A-9817-3A5BB913127C}"/>
              </a:ext>
            </a:extLst>
          </p:cNvPr>
          <p:cNvPicPr>
            <a:picLocks noChangeAspect="1"/>
          </p:cNvPicPr>
          <p:nvPr/>
        </p:nvPicPr>
        <p:blipFill>
          <a:blip r:embed="rId6"/>
          <a:stretch>
            <a:fillRect/>
          </a:stretch>
        </p:blipFill>
        <p:spPr>
          <a:xfrm>
            <a:off x="495168" y="2171709"/>
            <a:ext cx="1031733" cy="1031733"/>
          </a:xfrm>
          <a:prstGeom prst="rect">
            <a:avLst/>
          </a:prstGeom>
        </p:spPr>
      </p:pic>
      <p:sp>
        <p:nvSpPr>
          <p:cNvPr id="50" name="TextBox 49">
            <a:extLst>
              <a:ext uri="{FF2B5EF4-FFF2-40B4-BE49-F238E27FC236}">
                <a16:creationId xmlns:a16="http://schemas.microsoft.com/office/drawing/2014/main" id="{D22A5EDC-968F-4274-8DEC-83B60C15CB82}"/>
              </a:ext>
            </a:extLst>
          </p:cNvPr>
          <p:cNvSpPr txBox="1"/>
          <p:nvPr/>
        </p:nvSpPr>
        <p:spPr>
          <a:xfrm>
            <a:off x="7394390" y="4509826"/>
            <a:ext cx="4079402" cy="646331"/>
          </a:xfrm>
          <a:prstGeom prst="rect">
            <a:avLst/>
          </a:prstGeom>
          <a:noFill/>
        </p:spPr>
        <p:txBody>
          <a:bodyPr wrap="square" lIns="91440" tIns="45720" rIns="91440" bIns="45720" rtlCol="0" anchor="t">
            <a:spAutoFit/>
          </a:bodyPr>
          <a:lstStyle/>
          <a:p>
            <a:r>
              <a:rPr lang="en-GB" b="1"/>
              <a:t>Cycling within Cambridge is at </a:t>
            </a:r>
            <a:r>
              <a:rPr lang="en-GB" b="1">
                <a:solidFill>
                  <a:srgbClr val="92D050"/>
                </a:solidFill>
              </a:rPr>
              <a:t>88%</a:t>
            </a:r>
            <a:r>
              <a:rPr lang="en-GB" b="1">
                <a:solidFill>
                  <a:srgbClr val="00B0F0"/>
                </a:solidFill>
              </a:rPr>
              <a:t> </a:t>
            </a:r>
            <a:r>
              <a:rPr lang="en-GB" b="1"/>
              <a:t>of pre-COVID levels.</a:t>
            </a:r>
          </a:p>
        </p:txBody>
      </p:sp>
      <p:pic>
        <p:nvPicPr>
          <p:cNvPr id="1028" name="Picture 4" descr="See the source image">
            <a:extLst>
              <a:ext uri="{FF2B5EF4-FFF2-40B4-BE49-F238E27FC236}">
                <a16:creationId xmlns:a16="http://schemas.microsoft.com/office/drawing/2014/main" id="{9693F378-163B-46EB-BC63-1930ACE4E5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7856" y="4498039"/>
            <a:ext cx="928090" cy="63451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5BEE3194-C583-49CC-B671-3E0C85911164}"/>
              </a:ext>
            </a:extLst>
          </p:cNvPr>
          <p:cNvSpPr txBox="1"/>
          <p:nvPr/>
        </p:nvSpPr>
        <p:spPr>
          <a:xfrm>
            <a:off x="7394390" y="1070699"/>
            <a:ext cx="4329939" cy="646331"/>
          </a:xfrm>
          <a:prstGeom prst="rect">
            <a:avLst/>
          </a:prstGeom>
          <a:noFill/>
        </p:spPr>
        <p:txBody>
          <a:bodyPr wrap="square" lIns="91440" tIns="45720" rIns="91440" bIns="45720" rtlCol="0" anchor="t">
            <a:spAutoFit/>
          </a:bodyPr>
          <a:lstStyle/>
          <a:p>
            <a:r>
              <a:rPr lang="en-GB" b="1"/>
              <a:t>Walking within Cambridge is at </a:t>
            </a:r>
            <a:r>
              <a:rPr lang="en-GB" b="1">
                <a:solidFill>
                  <a:srgbClr val="0070C0"/>
                </a:solidFill>
              </a:rPr>
              <a:t>70% </a:t>
            </a:r>
            <a:r>
              <a:rPr lang="en-GB" b="1"/>
              <a:t>of pre-COVID levels.</a:t>
            </a:r>
          </a:p>
        </p:txBody>
      </p:sp>
      <p:pic>
        <p:nvPicPr>
          <p:cNvPr id="1030" name="Picture 6" descr="See the source image">
            <a:extLst>
              <a:ext uri="{FF2B5EF4-FFF2-40B4-BE49-F238E27FC236}">
                <a16:creationId xmlns:a16="http://schemas.microsoft.com/office/drawing/2014/main" id="{CE0DC12A-7D74-4CC4-8759-0A257D7DE2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0082" y="916724"/>
            <a:ext cx="902751" cy="902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000D5DC-3208-4836-80FA-BBB24888E1F9}"/>
              </a:ext>
            </a:extLst>
          </p:cNvPr>
          <p:cNvSpPr txBox="1"/>
          <p:nvPr/>
        </p:nvSpPr>
        <p:spPr>
          <a:xfrm>
            <a:off x="1606610" y="929502"/>
            <a:ext cx="4327244" cy="923330"/>
          </a:xfrm>
          <a:prstGeom prst="rect">
            <a:avLst/>
          </a:prstGeom>
          <a:noFill/>
        </p:spPr>
        <p:txBody>
          <a:bodyPr wrap="square" lIns="91440" tIns="45720" rIns="91440" bIns="45720" rtlCol="0" anchor="t">
            <a:spAutoFit/>
          </a:bodyPr>
          <a:lstStyle/>
          <a:p>
            <a:r>
              <a:rPr lang="en-GB" b="1" dirty="0"/>
              <a:t>Workplace attendance at </a:t>
            </a:r>
            <a:r>
              <a:rPr lang="en-GB" b="1" dirty="0">
                <a:solidFill>
                  <a:srgbClr val="0070C0"/>
                </a:solidFill>
              </a:rPr>
              <a:t>74%* </a:t>
            </a:r>
            <a:r>
              <a:rPr lang="en-GB" b="1" dirty="0"/>
              <a:t>of Jan 2020 levels in Cambridge and </a:t>
            </a:r>
            <a:r>
              <a:rPr lang="en-GB" b="1" dirty="0">
                <a:solidFill>
                  <a:srgbClr val="92D050"/>
                </a:solidFill>
              </a:rPr>
              <a:t>88% </a:t>
            </a:r>
            <a:r>
              <a:rPr lang="en-GB" b="1" dirty="0"/>
              <a:t>in South Cambridgeshire in June 2022.</a:t>
            </a:r>
          </a:p>
        </p:txBody>
      </p:sp>
      <p:pic>
        <p:nvPicPr>
          <p:cNvPr id="2" name="Picture 1">
            <a:extLst>
              <a:ext uri="{FF2B5EF4-FFF2-40B4-BE49-F238E27FC236}">
                <a16:creationId xmlns:a16="http://schemas.microsoft.com/office/drawing/2014/main" id="{A20B00A4-A4C9-4186-A66D-54246A42EA8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546247" y="895032"/>
            <a:ext cx="929576" cy="931537"/>
          </a:xfrm>
          <a:prstGeom prst="rect">
            <a:avLst/>
          </a:prstGeom>
        </p:spPr>
      </p:pic>
      <p:sp>
        <p:nvSpPr>
          <p:cNvPr id="20" name="TextBox 19">
            <a:extLst>
              <a:ext uri="{FF2B5EF4-FFF2-40B4-BE49-F238E27FC236}">
                <a16:creationId xmlns:a16="http://schemas.microsoft.com/office/drawing/2014/main" id="{0A8B9658-F0BF-488E-A74E-D3645A4A3246}"/>
              </a:ext>
            </a:extLst>
          </p:cNvPr>
          <p:cNvSpPr txBox="1"/>
          <p:nvPr/>
        </p:nvSpPr>
        <p:spPr>
          <a:xfrm>
            <a:off x="614582" y="3372540"/>
            <a:ext cx="777434" cy="783193"/>
          </a:xfrm>
          <a:prstGeom prst="roundRect">
            <a:avLst/>
          </a:prstGeom>
          <a:solidFill>
            <a:schemeClr val="tx1"/>
          </a:solidFill>
          <a:ln>
            <a:solidFill>
              <a:schemeClr val="tx1"/>
            </a:solidFill>
          </a:ln>
        </p:spPr>
        <p:txBody>
          <a:bodyPr wrap="square" rtlCol="0">
            <a:spAutoFit/>
          </a:bodyPr>
          <a:lstStyle/>
          <a:p>
            <a:pPr algn="ctr"/>
            <a:r>
              <a:rPr lang="en-GB" sz="4000" b="1">
                <a:solidFill>
                  <a:schemeClr val="bg1"/>
                </a:solidFill>
              </a:rPr>
              <a:t>P</a:t>
            </a:r>
          </a:p>
        </p:txBody>
      </p:sp>
      <p:pic>
        <p:nvPicPr>
          <p:cNvPr id="26" name="Graphic 25" descr="Fog with solid fill">
            <a:extLst>
              <a:ext uri="{FF2B5EF4-FFF2-40B4-BE49-F238E27FC236}">
                <a16:creationId xmlns:a16="http://schemas.microsoft.com/office/drawing/2014/main" id="{512BB107-B882-4A6C-B995-8E8EFDF12A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9745" y="5688099"/>
            <a:ext cx="729489" cy="729489"/>
          </a:xfrm>
          <a:prstGeom prst="rect">
            <a:avLst/>
          </a:prstGeom>
        </p:spPr>
      </p:pic>
      <p:sp>
        <p:nvSpPr>
          <p:cNvPr id="28" name="TextBox 27">
            <a:extLst>
              <a:ext uri="{FF2B5EF4-FFF2-40B4-BE49-F238E27FC236}">
                <a16:creationId xmlns:a16="http://schemas.microsoft.com/office/drawing/2014/main" id="{CEA4EB9A-4140-4EAB-B2AE-68DB95D84933}"/>
              </a:ext>
            </a:extLst>
          </p:cNvPr>
          <p:cNvSpPr txBox="1"/>
          <p:nvPr/>
        </p:nvSpPr>
        <p:spPr>
          <a:xfrm>
            <a:off x="1582496" y="5771257"/>
            <a:ext cx="4329939" cy="646331"/>
          </a:xfrm>
          <a:prstGeom prst="rect">
            <a:avLst/>
          </a:prstGeom>
          <a:noFill/>
        </p:spPr>
        <p:txBody>
          <a:bodyPr wrap="square" lIns="91440" tIns="45720" rIns="91440" bIns="45720" rtlCol="0" anchor="t">
            <a:spAutoFit/>
          </a:bodyPr>
          <a:lstStyle/>
          <a:p>
            <a:r>
              <a:rPr lang="en-GB" b="1"/>
              <a:t>Air pollution is at </a:t>
            </a:r>
            <a:r>
              <a:rPr lang="en-GB" b="1">
                <a:solidFill>
                  <a:schemeClr val="accent1"/>
                </a:solidFill>
              </a:rPr>
              <a:t>62%</a:t>
            </a:r>
            <a:r>
              <a:rPr lang="en-GB" b="1">
                <a:solidFill>
                  <a:srgbClr val="92D050"/>
                </a:solidFill>
              </a:rPr>
              <a:t> </a:t>
            </a:r>
            <a:r>
              <a:rPr lang="en-GB" b="1"/>
              <a:t>of the pre-COVID 2017-2019 baseline.</a:t>
            </a:r>
          </a:p>
        </p:txBody>
      </p:sp>
      <p:sp>
        <p:nvSpPr>
          <p:cNvPr id="29" name="TextBox 28">
            <a:extLst>
              <a:ext uri="{FF2B5EF4-FFF2-40B4-BE49-F238E27FC236}">
                <a16:creationId xmlns:a16="http://schemas.microsoft.com/office/drawing/2014/main" id="{32EB4846-9EDA-447B-9DE1-BB2F13824C1D}"/>
              </a:ext>
            </a:extLst>
          </p:cNvPr>
          <p:cNvSpPr txBox="1"/>
          <p:nvPr/>
        </p:nvSpPr>
        <p:spPr>
          <a:xfrm>
            <a:off x="7394390" y="5577471"/>
            <a:ext cx="4329939" cy="923330"/>
          </a:xfrm>
          <a:prstGeom prst="rect">
            <a:avLst/>
          </a:prstGeom>
          <a:noFill/>
        </p:spPr>
        <p:txBody>
          <a:bodyPr wrap="square" lIns="91440" tIns="45720" rIns="91440" bIns="45720" rtlCol="0" anchor="t">
            <a:spAutoFit/>
          </a:bodyPr>
          <a:lstStyle/>
          <a:p>
            <a:r>
              <a:rPr lang="en-GB" b="1"/>
              <a:t>Active travel is at </a:t>
            </a:r>
            <a:r>
              <a:rPr lang="en-GB" b="1">
                <a:solidFill>
                  <a:srgbClr val="92D050"/>
                </a:solidFill>
              </a:rPr>
              <a:t>80%</a:t>
            </a:r>
            <a:r>
              <a:rPr lang="en-GB" b="1">
                <a:solidFill>
                  <a:srgbClr val="00B0F0"/>
                </a:solidFill>
              </a:rPr>
              <a:t> </a:t>
            </a:r>
            <a:r>
              <a:rPr lang="en-GB" b="1"/>
              <a:t>of June 2019 and accounted for 21% of all counts in June 2022.</a:t>
            </a:r>
          </a:p>
        </p:txBody>
      </p:sp>
      <p:pic>
        <p:nvPicPr>
          <p:cNvPr id="7" name="Graphic 6" descr="Shoe footprints with solid fill">
            <a:extLst>
              <a:ext uri="{FF2B5EF4-FFF2-40B4-BE49-F238E27FC236}">
                <a16:creationId xmlns:a16="http://schemas.microsoft.com/office/drawing/2014/main" id="{79F94105-150E-40F0-A088-8944D454CE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85929" y="5584323"/>
            <a:ext cx="804940" cy="804940"/>
          </a:xfrm>
          <a:prstGeom prst="rect">
            <a:avLst/>
          </a:prstGeom>
        </p:spPr>
      </p:pic>
      <p:sp>
        <p:nvSpPr>
          <p:cNvPr id="5" name="Slide Number Placeholder 4">
            <a:extLst>
              <a:ext uri="{FF2B5EF4-FFF2-40B4-BE49-F238E27FC236}">
                <a16:creationId xmlns:a16="http://schemas.microsoft.com/office/drawing/2014/main" id="{AAAEC423-37D5-4D78-A192-6F4C7645F926}"/>
              </a:ext>
            </a:extLst>
          </p:cNvPr>
          <p:cNvSpPr>
            <a:spLocks noGrp="1"/>
          </p:cNvSpPr>
          <p:nvPr>
            <p:ph type="sldNum" sz="quarter" idx="12"/>
          </p:nvPr>
        </p:nvSpPr>
        <p:spPr/>
        <p:txBody>
          <a:bodyPr/>
          <a:lstStyle/>
          <a:p>
            <a:fld id="{AE56028F-813B-4E02-837E-17CD63D81F9F}" type="slidenum">
              <a:rPr lang="en-GB" smtClean="0"/>
              <a:t>44</a:t>
            </a:fld>
            <a:endParaRPr lang="en-GB"/>
          </a:p>
        </p:txBody>
      </p:sp>
      <p:grpSp>
        <p:nvGrpSpPr>
          <p:cNvPr id="31" name="Group 30">
            <a:extLst>
              <a:ext uri="{FF2B5EF4-FFF2-40B4-BE49-F238E27FC236}">
                <a16:creationId xmlns:a16="http://schemas.microsoft.com/office/drawing/2014/main" id="{3FFBA98C-881A-48FB-9548-3C84865CD3CD}"/>
              </a:ext>
            </a:extLst>
          </p:cNvPr>
          <p:cNvGrpSpPr/>
          <p:nvPr/>
        </p:nvGrpSpPr>
        <p:grpSpPr>
          <a:xfrm>
            <a:off x="8801101" y="12242"/>
            <a:ext cx="3316633" cy="646331"/>
            <a:chOff x="8801101" y="12242"/>
            <a:chExt cx="3316633" cy="646331"/>
          </a:xfrm>
        </p:grpSpPr>
        <p:sp>
          <p:nvSpPr>
            <p:cNvPr id="32" name="Rectangle 31">
              <a:extLst>
                <a:ext uri="{FF2B5EF4-FFF2-40B4-BE49-F238E27FC236}">
                  <a16:creationId xmlns:a16="http://schemas.microsoft.com/office/drawing/2014/main" id="{C39FE48E-B5A6-4C64-988F-79E023BFF681}"/>
                </a:ext>
              </a:extLst>
            </p:cNvPr>
            <p:cNvSpPr/>
            <p:nvPr/>
          </p:nvSpPr>
          <p:spPr>
            <a:xfrm>
              <a:off x="11724329" y="64501"/>
              <a:ext cx="393405" cy="158783"/>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33" name="Rectangle 32">
              <a:extLst>
                <a:ext uri="{FF2B5EF4-FFF2-40B4-BE49-F238E27FC236}">
                  <a16:creationId xmlns:a16="http://schemas.microsoft.com/office/drawing/2014/main" id="{892EDF28-A935-4D15-914E-BBC50D0F20DC}"/>
                </a:ext>
              </a:extLst>
            </p:cNvPr>
            <p:cNvSpPr/>
            <p:nvPr/>
          </p:nvSpPr>
          <p:spPr>
            <a:xfrm>
              <a:off x="11724329" y="256017"/>
              <a:ext cx="393405" cy="15878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34" name="Rectangle 33">
              <a:extLst>
                <a:ext uri="{FF2B5EF4-FFF2-40B4-BE49-F238E27FC236}">
                  <a16:creationId xmlns:a16="http://schemas.microsoft.com/office/drawing/2014/main" id="{6BA68D07-B19D-4E4C-97A5-B1C156926A20}"/>
                </a:ext>
              </a:extLst>
            </p:cNvPr>
            <p:cNvSpPr/>
            <p:nvPr/>
          </p:nvSpPr>
          <p:spPr>
            <a:xfrm>
              <a:off x="11724329" y="445857"/>
              <a:ext cx="393405" cy="158783"/>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F55F8CD7-B5BB-4B5A-8430-635013D33D68}"/>
                </a:ext>
              </a:extLst>
            </p:cNvPr>
            <p:cNvSpPr txBox="1"/>
            <p:nvPr/>
          </p:nvSpPr>
          <p:spPr>
            <a:xfrm>
              <a:off x="8801101" y="12242"/>
              <a:ext cx="2917988" cy="646331"/>
            </a:xfrm>
            <a:prstGeom prst="rect">
              <a:avLst/>
            </a:prstGeom>
            <a:noFill/>
          </p:spPr>
          <p:txBody>
            <a:bodyPr wrap="square" rtlCol="0">
              <a:spAutoFit/>
            </a:bodyPr>
            <a:lstStyle/>
            <a:p>
              <a:pPr algn="r"/>
              <a:r>
                <a:rPr lang="en-GB" sz="1200">
                  <a:solidFill>
                    <a:schemeClr val="bg1"/>
                  </a:solidFill>
                </a:rPr>
                <a:t>Significantly below pre-COVID (&lt;80%)</a:t>
              </a:r>
            </a:p>
            <a:p>
              <a:pPr algn="r"/>
              <a:r>
                <a:rPr lang="en-GB" sz="1200">
                  <a:solidFill>
                    <a:schemeClr val="bg1"/>
                  </a:solidFill>
                </a:rPr>
                <a:t>Close to pre-COVID (&gt;80%)</a:t>
              </a:r>
            </a:p>
            <a:p>
              <a:pPr algn="r"/>
              <a:r>
                <a:rPr lang="en-GB" sz="1200">
                  <a:solidFill>
                    <a:schemeClr val="bg1"/>
                  </a:solidFill>
                </a:rPr>
                <a:t>Above pre-COVID (&gt;100%)</a:t>
              </a:r>
            </a:p>
          </p:txBody>
        </p:sp>
      </p:grpSp>
      <p:sp>
        <p:nvSpPr>
          <p:cNvPr id="8" name="TextBox 1">
            <a:extLst>
              <a:ext uri="{FF2B5EF4-FFF2-40B4-BE49-F238E27FC236}">
                <a16:creationId xmlns:a16="http://schemas.microsoft.com/office/drawing/2014/main" id="{D3DE6D4F-1CC7-9DAA-3397-B82BC1301C4D}"/>
              </a:ext>
            </a:extLst>
          </p:cNvPr>
          <p:cNvSpPr txBox="1"/>
          <p:nvPr/>
        </p:nvSpPr>
        <p:spPr>
          <a:xfrm>
            <a:off x="0" y="6538912"/>
            <a:ext cx="495585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cs typeface="Calibri"/>
              </a:rPr>
              <a:t>*Figures amended on January 18th, 2023.</a:t>
            </a:r>
            <a:endParaRPr lang="en-US" dirty="0"/>
          </a:p>
        </p:txBody>
      </p:sp>
    </p:spTree>
    <p:extLst>
      <p:ext uri="{BB962C8B-B14F-4D97-AF65-F5344CB8AC3E}">
        <p14:creationId xmlns:p14="http://schemas.microsoft.com/office/powerpoint/2010/main" val="62290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5814" y="891723"/>
            <a:ext cx="345649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itle 4">
            <a:extLst>
              <a:ext uri="{FF2B5EF4-FFF2-40B4-BE49-F238E27FC236}">
                <a16:creationId xmlns:a16="http://schemas.microsoft.com/office/drawing/2014/main" id="{874A135C-5E6F-4578-932E-3EF54C6F5F7B}"/>
              </a:ext>
            </a:extLst>
          </p:cNvPr>
          <p:cNvSpPr txBox="1">
            <a:spLocks/>
          </p:cNvSpPr>
          <p:nvPr/>
        </p:nvSpPr>
        <p:spPr>
          <a:xfrm>
            <a:off x="6525011" y="640492"/>
            <a:ext cx="5392581"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South Cambridgeshire</a:t>
            </a:r>
          </a:p>
        </p:txBody>
      </p:sp>
      <p:sp>
        <p:nvSpPr>
          <p:cNvPr id="49" name="Title 4">
            <a:extLst>
              <a:ext uri="{FF2B5EF4-FFF2-40B4-BE49-F238E27FC236}">
                <a16:creationId xmlns:a16="http://schemas.microsoft.com/office/drawing/2014/main" id="{67465CE3-2B27-4B9B-AD27-06A3F35104EA}"/>
              </a:ext>
            </a:extLst>
          </p:cNvPr>
          <p:cNvSpPr txBox="1">
            <a:spLocks/>
          </p:cNvSpPr>
          <p:nvPr/>
        </p:nvSpPr>
        <p:spPr>
          <a:xfrm>
            <a:off x="312509" y="640492"/>
            <a:ext cx="5392582"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Cambridge</a:t>
            </a:r>
          </a:p>
        </p:txBody>
      </p:sp>
      <p:sp>
        <p:nvSpPr>
          <p:cNvPr id="11" name="Rectangle 10">
            <a:extLst>
              <a:ext uri="{FF2B5EF4-FFF2-40B4-BE49-F238E27FC236}">
                <a16:creationId xmlns:a16="http://schemas.microsoft.com/office/drawing/2014/main" id="{157CCD7B-B316-4CD1-AE3D-6418E8B5F75B}"/>
              </a:ext>
            </a:extLst>
          </p:cNvPr>
          <p:cNvSpPr/>
          <p:nvPr/>
        </p:nvSpPr>
        <p:spPr>
          <a:xfrm>
            <a:off x="0" y="-2874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Travel Demand in Cambridge and South Cambridgeshire</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8E3525C-0809-49E4-AE9F-12F75F91FFBF}"/>
              </a:ext>
            </a:extLst>
          </p:cNvPr>
          <p:cNvSpPr txBox="1"/>
          <p:nvPr/>
        </p:nvSpPr>
        <p:spPr>
          <a:xfrm>
            <a:off x="19050" y="6607373"/>
            <a:ext cx="6191250" cy="276999"/>
          </a:xfrm>
          <a:prstGeom prst="rect">
            <a:avLst/>
          </a:prstGeom>
          <a:noFill/>
        </p:spPr>
        <p:txBody>
          <a:bodyPr wrap="square">
            <a:spAutoFit/>
          </a:bodyPr>
          <a:lstStyle/>
          <a:p>
            <a:r>
              <a:rPr lang="en-GB" sz="1200">
                <a:latin typeface="Calibri" panose="020F0502020204030204"/>
              </a:rPr>
              <a:t>Change against Google’s defined pre-COVID baseline: 3</a:t>
            </a:r>
            <a:r>
              <a:rPr lang="en-GB" sz="1200" baseline="30000">
                <a:latin typeface="Calibri" panose="020F0502020204030204"/>
              </a:rPr>
              <a:t>rd</a:t>
            </a:r>
            <a:r>
              <a:rPr lang="en-GB" sz="1200">
                <a:latin typeface="Calibri" panose="020F0502020204030204"/>
              </a:rPr>
              <a:t> Jan – 6</a:t>
            </a:r>
            <a:r>
              <a:rPr lang="en-GB" sz="1200" baseline="30000">
                <a:latin typeface="Calibri" panose="020F0502020204030204"/>
              </a:rPr>
              <a:t>th</a:t>
            </a:r>
            <a:r>
              <a:rPr lang="en-GB" sz="1200">
                <a:latin typeface="Calibri" panose="020F0502020204030204"/>
              </a:rPr>
              <a:t> Feb 2020</a:t>
            </a:r>
            <a:endParaRPr lang="en-GB" sz="1200"/>
          </a:p>
        </p:txBody>
      </p:sp>
      <p:sp>
        <p:nvSpPr>
          <p:cNvPr id="3" name="Slide Number Placeholder 2">
            <a:extLst>
              <a:ext uri="{FF2B5EF4-FFF2-40B4-BE49-F238E27FC236}">
                <a16:creationId xmlns:a16="http://schemas.microsoft.com/office/drawing/2014/main" id="{BC4D4B0C-7E96-4300-9A5F-36C9F3A6CC09}"/>
              </a:ext>
            </a:extLst>
          </p:cNvPr>
          <p:cNvSpPr>
            <a:spLocks noGrp="1"/>
          </p:cNvSpPr>
          <p:nvPr>
            <p:ph type="sldNum" sz="quarter" idx="12"/>
          </p:nvPr>
        </p:nvSpPr>
        <p:spPr/>
        <p:txBody>
          <a:bodyPr/>
          <a:lstStyle/>
          <a:p>
            <a:fld id="{AE56028F-813B-4E02-837E-17CD63D81F9F}" type="slidenum">
              <a:rPr lang="en-GB" smtClean="0"/>
              <a:t>5</a:t>
            </a:fld>
            <a:endParaRPr lang="en-GB"/>
          </a:p>
        </p:txBody>
      </p:sp>
      <p:pic>
        <p:nvPicPr>
          <p:cNvPr id="7" name="Picture 6">
            <a:extLst>
              <a:ext uri="{FF2B5EF4-FFF2-40B4-BE49-F238E27FC236}">
                <a16:creationId xmlns:a16="http://schemas.microsoft.com/office/drawing/2014/main" id="{E500BC6E-5179-49E8-A1ED-E82D68202ED0}"/>
              </a:ext>
            </a:extLst>
          </p:cNvPr>
          <p:cNvPicPr>
            <a:picLocks noChangeAspect="1"/>
          </p:cNvPicPr>
          <p:nvPr/>
        </p:nvPicPr>
        <p:blipFill>
          <a:blip r:embed="rId3"/>
          <a:stretch>
            <a:fillRect/>
          </a:stretch>
        </p:blipFill>
        <p:spPr>
          <a:xfrm>
            <a:off x="5812616" y="998887"/>
            <a:ext cx="6108499" cy="4336643"/>
          </a:xfrm>
          <a:prstGeom prst="rect">
            <a:avLst/>
          </a:prstGeom>
        </p:spPr>
      </p:pic>
      <p:pic>
        <p:nvPicPr>
          <p:cNvPr id="17" name="Picture 16">
            <a:extLst>
              <a:ext uri="{FF2B5EF4-FFF2-40B4-BE49-F238E27FC236}">
                <a16:creationId xmlns:a16="http://schemas.microsoft.com/office/drawing/2014/main" id="{B4B8A5BD-7B84-492C-B36A-C72B11FEBF99}"/>
              </a:ext>
            </a:extLst>
          </p:cNvPr>
          <p:cNvPicPr>
            <a:picLocks noChangeAspect="1"/>
          </p:cNvPicPr>
          <p:nvPr/>
        </p:nvPicPr>
        <p:blipFill>
          <a:blip r:embed="rId4"/>
          <a:stretch>
            <a:fillRect/>
          </a:stretch>
        </p:blipFill>
        <p:spPr>
          <a:xfrm>
            <a:off x="19050" y="998887"/>
            <a:ext cx="6011085" cy="4336642"/>
          </a:xfrm>
          <a:prstGeom prst="rect">
            <a:avLst/>
          </a:prstGeom>
        </p:spPr>
      </p:pic>
      <p:graphicFrame>
        <p:nvGraphicFramePr>
          <p:cNvPr id="8" name="Table 7">
            <a:extLst>
              <a:ext uri="{FF2B5EF4-FFF2-40B4-BE49-F238E27FC236}">
                <a16:creationId xmlns:a16="http://schemas.microsoft.com/office/drawing/2014/main" id="{48EB7439-0298-42F1-82D6-2285B133E7FA}"/>
              </a:ext>
            </a:extLst>
          </p:cNvPr>
          <p:cNvGraphicFramePr>
            <a:graphicFrameLocks noGrp="1"/>
          </p:cNvGraphicFramePr>
          <p:nvPr>
            <p:extLst>
              <p:ext uri="{D42A27DB-BD31-4B8C-83A1-F6EECF244321}">
                <p14:modId xmlns:p14="http://schemas.microsoft.com/office/powerpoint/2010/main" val="648023031"/>
              </p:ext>
            </p:extLst>
          </p:nvPr>
        </p:nvGraphicFramePr>
        <p:xfrm>
          <a:off x="6210300" y="5663542"/>
          <a:ext cx="5842002" cy="828005"/>
        </p:xfrm>
        <a:graphic>
          <a:graphicData uri="http://schemas.openxmlformats.org/drawingml/2006/table">
            <a:tbl>
              <a:tblPr/>
              <a:tblGrid>
                <a:gridCol w="2084842">
                  <a:extLst>
                    <a:ext uri="{9D8B030D-6E8A-4147-A177-3AD203B41FA5}">
                      <a16:colId xmlns:a16="http://schemas.microsoft.com/office/drawing/2014/main" val="3900330818"/>
                    </a:ext>
                  </a:extLst>
                </a:gridCol>
                <a:gridCol w="939290">
                  <a:extLst>
                    <a:ext uri="{9D8B030D-6E8A-4147-A177-3AD203B41FA5}">
                      <a16:colId xmlns:a16="http://schemas.microsoft.com/office/drawing/2014/main" val="2890756473"/>
                    </a:ext>
                  </a:extLst>
                </a:gridCol>
                <a:gridCol w="939290">
                  <a:extLst>
                    <a:ext uri="{9D8B030D-6E8A-4147-A177-3AD203B41FA5}">
                      <a16:colId xmlns:a16="http://schemas.microsoft.com/office/drawing/2014/main" val="611292624"/>
                    </a:ext>
                  </a:extLst>
                </a:gridCol>
                <a:gridCol w="939290">
                  <a:extLst>
                    <a:ext uri="{9D8B030D-6E8A-4147-A177-3AD203B41FA5}">
                      <a16:colId xmlns:a16="http://schemas.microsoft.com/office/drawing/2014/main" val="2920752810"/>
                    </a:ext>
                  </a:extLst>
                </a:gridCol>
                <a:gridCol w="939290">
                  <a:extLst>
                    <a:ext uri="{9D8B030D-6E8A-4147-A177-3AD203B41FA5}">
                      <a16:colId xmlns:a16="http://schemas.microsoft.com/office/drawing/2014/main" val="3673362285"/>
                    </a:ext>
                  </a:extLst>
                </a:gridCol>
              </a:tblGrid>
              <a:tr h="199355">
                <a:tc>
                  <a:txBody>
                    <a:bodyPr/>
                    <a:lstStyle/>
                    <a:p>
                      <a:pPr algn="ctr" rtl="0" fontAlgn="b"/>
                      <a:r>
                        <a:rPr lang="en-GB" sz="1200" b="1" i="0" u="none" strike="noStrike">
                          <a:solidFill>
                            <a:srgbClr val="0070C0"/>
                          </a:solidFill>
                          <a:effectLst/>
                          <a:latin typeface="Calibri" panose="020F0502020204030204" pitchFamily="34" charset="0"/>
                        </a:rPr>
                        <a:t>Pre-Covid vs Now: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rtl="0" fontAlgn="ctr"/>
                      <a:r>
                        <a:rPr lang="en-GB" sz="1200" b="1" i="0" u="none" strike="noStrike">
                          <a:solidFill>
                            <a:srgbClr val="000000"/>
                          </a:solidFill>
                          <a:effectLst/>
                          <a:latin typeface="Calibri" panose="020F0502020204030204" pitchFamily="34" charset="0"/>
                        </a:rPr>
                        <a:t>Workplaces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panose="020F0502020204030204" pitchFamily="34" charset="0"/>
                        </a:rPr>
                        <a:t>Residential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panose="020F0502020204030204" pitchFamily="34" charset="0"/>
                        </a:rPr>
                        <a:t>Retail and Recreation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panose="020F0502020204030204" pitchFamily="34" charset="0"/>
                        </a:rPr>
                        <a:t>Grocery and Pharmacy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14733625"/>
                  </a:ext>
                </a:extLst>
              </a:tr>
              <a:tr h="209550">
                <a:tc>
                  <a:txBody>
                    <a:bodyPr/>
                    <a:lstStyle/>
                    <a:p>
                      <a:pPr algn="ctr" rtl="0" fontAlgn="ctr"/>
                      <a:r>
                        <a:rPr lang="en-GB" sz="1200" b="1" i="0" u="none" strike="noStrike">
                          <a:solidFill>
                            <a:srgbClr val="000000"/>
                          </a:solidFill>
                          <a:effectLst/>
                          <a:latin typeface="Calibri" panose="020F0502020204030204" pitchFamily="34" charset="0"/>
                        </a:rPr>
                        <a:t>Baseline to Q2 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74964138"/>
                  </a:ext>
                </a:extLst>
              </a:tr>
              <a:tr h="209550">
                <a:tc>
                  <a:txBody>
                    <a:bodyPr/>
                    <a:lstStyle/>
                    <a:p>
                      <a:pPr algn="l" rtl="0" fontAlgn="ctr"/>
                      <a:r>
                        <a:rPr lang="en-GB" sz="1200" b="1" i="0" u="none" strike="noStrike">
                          <a:solidFill>
                            <a:srgbClr val="000000"/>
                          </a:solidFill>
                          <a:effectLst/>
                          <a:latin typeface="Calibri" panose="020F0502020204030204" pitchFamily="34" charset="0"/>
                        </a:rPr>
                        <a:t>Cambridge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815290"/>
                  </a:ext>
                </a:extLst>
              </a:tr>
              <a:tr h="209550">
                <a:tc>
                  <a:txBody>
                    <a:bodyPr/>
                    <a:lstStyle/>
                    <a:p>
                      <a:pPr algn="l" rtl="0" fontAlgn="ctr"/>
                      <a:r>
                        <a:rPr lang="en-GB" sz="1200" b="1" i="0" u="none" strike="noStrike">
                          <a:solidFill>
                            <a:srgbClr val="000000"/>
                          </a:solidFill>
                          <a:effectLst/>
                          <a:latin typeface="Calibri" panose="020F0502020204030204" pitchFamily="34" charset="0"/>
                        </a:rPr>
                        <a:t>South Cambridgeshire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167668"/>
                  </a:ext>
                </a:extLst>
              </a:tr>
            </a:tbl>
          </a:graphicData>
        </a:graphic>
      </p:graphicFrame>
      <p:graphicFrame>
        <p:nvGraphicFramePr>
          <p:cNvPr id="9" name="Table 8">
            <a:extLst>
              <a:ext uri="{FF2B5EF4-FFF2-40B4-BE49-F238E27FC236}">
                <a16:creationId xmlns:a16="http://schemas.microsoft.com/office/drawing/2014/main" id="{BED28236-5E11-48C0-A697-9F30A8BCCC5F}"/>
              </a:ext>
            </a:extLst>
          </p:cNvPr>
          <p:cNvGraphicFramePr>
            <a:graphicFrameLocks noGrp="1"/>
          </p:cNvGraphicFramePr>
          <p:nvPr>
            <p:extLst>
              <p:ext uri="{D42A27DB-BD31-4B8C-83A1-F6EECF244321}">
                <p14:modId xmlns:p14="http://schemas.microsoft.com/office/powerpoint/2010/main" val="3115218972"/>
              </p:ext>
            </p:extLst>
          </p:nvPr>
        </p:nvGraphicFramePr>
        <p:xfrm>
          <a:off x="188133" y="5693924"/>
          <a:ext cx="5842002" cy="828675"/>
        </p:xfrm>
        <a:graphic>
          <a:graphicData uri="http://schemas.openxmlformats.org/drawingml/2006/table">
            <a:tbl>
              <a:tblPr/>
              <a:tblGrid>
                <a:gridCol w="2084842">
                  <a:extLst>
                    <a:ext uri="{9D8B030D-6E8A-4147-A177-3AD203B41FA5}">
                      <a16:colId xmlns:a16="http://schemas.microsoft.com/office/drawing/2014/main" val="357740416"/>
                    </a:ext>
                  </a:extLst>
                </a:gridCol>
                <a:gridCol w="939290">
                  <a:extLst>
                    <a:ext uri="{9D8B030D-6E8A-4147-A177-3AD203B41FA5}">
                      <a16:colId xmlns:a16="http://schemas.microsoft.com/office/drawing/2014/main" val="1287253707"/>
                    </a:ext>
                  </a:extLst>
                </a:gridCol>
                <a:gridCol w="939290">
                  <a:extLst>
                    <a:ext uri="{9D8B030D-6E8A-4147-A177-3AD203B41FA5}">
                      <a16:colId xmlns:a16="http://schemas.microsoft.com/office/drawing/2014/main" val="4274200717"/>
                    </a:ext>
                  </a:extLst>
                </a:gridCol>
                <a:gridCol w="939290">
                  <a:extLst>
                    <a:ext uri="{9D8B030D-6E8A-4147-A177-3AD203B41FA5}">
                      <a16:colId xmlns:a16="http://schemas.microsoft.com/office/drawing/2014/main" val="2229373111"/>
                    </a:ext>
                  </a:extLst>
                </a:gridCol>
                <a:gridCol w="939290">
                  <a:extLst>
                    <a:ext uri="{9D8B030D-6E8A-4147-A177-3AD203B41FA5}">
                      <a16:colId xmlns:a16="http://schemas.microsoft.com/office/drawing/2014/main" val="3769423063"/>
                    </a:ext>
                  </a:extLst>
                </a:gridCol>
              </a:tblGrid>
              <a:tr h="200025">
                <a:tc>
                  <a:txBody>
                    <a:bodyPr/>
                    <a:lstStyle/>
                    <a:p>
                      <a:pPr algn="ctr" rtl="0" fontAlgn="b"/>
                      <a:r>
                        <a:rPr lang="en-GB" sz="1200" b="1" i="0" u="none" strike="noStrike">
                          <a:solidFill>
                            <a:srgbClr val="0070C0"/>
                          </a:solidFill>
                          <a:effectLst/>
                          <a:latin typeface="Calibri" panose="020F0502020204030204" pitchFamily="34" charset="0"/>
                        </a:rPr>
                        <a:t>Pre-Covid vs Now: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rtl="0" fontAlgn="ctr"/>
                      <a:r>
                        <a:rPr lang="en-GB" sz="1200" b="1" i="0" u="none" strike="noStrike">
                          <a:solidFill>
                            <a:srgbClr val="000000"/>
                          </a:solidFill>
                          <a:effectLst/>
                          <a:latin typeface="Calibri" panose="020F0502020204030204" pitchFamily="34" charset="0"/>
                        </a:rPr>
                        <a:t>Workplaces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panose="020F0502020204030204" pitchFamily="34" charset="0"/>
                        </a:rPr>
                        <a:t>Residential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panose="020F0502020204030204" pitchFamily="34" charset="0"/>
                        </a:rPr>
                        <a:t>Retail and Recreation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panose="020F0502020204030204" pitchFamily="34" charset="0"/>
                        </a:rPr>
                        <a:t>Grocery and Pharmacy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4002427"/>
                  </a:ext>
                </a:extLst>
              </a:tr>
              <a:tr h="209550">
                <a:tc>
                  <a:txBody>
                    <a:bodyPr/>
                    <a:lstStyle/>
                    <a:p>
                      <a:pPr algn="ctr" rtl="0" fontAlgn="ctr"/>
                      <a:r>
                        <a:rPr lang="en-GB" sz="1200" b="1" i="0" u="none" strike="noStrike">
                          <a:solidFill>
                            <a:srgbClr val="000000"/>
                          </a:solidFill>
                          <a:effectLst/>
                          <a:latin typeface="Calibri" panose="020F0502020204030204" pitchFamily="34" charset="0"/>
                        </a:rPr>
                        <a:t>Baseline to June 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31330980"/>
                  </a:ext>
                </a:extLst>
              </a:tr>
              <a:tr h="209550">
                <a:tc>
                  <a:txBody>
                    <a:bodyPr/>
                    <a:lstStyle/>
                    <a:p>
                      <a:pPr algn="l" rtl="0" fontAlgn="ctr"/>
                      <a:r>
                        <a:rPr lang="en-GB" sz="1200" b="1" i="0" u="none" strike="noStrike">
                          <a:solidFill>
                            <a:srgbClr val="000000"/>
                          </a:solidFill>
                          <a:effectLst/>
                          <a:latin typeface="Calibri" panose="020F0502020204030204" pitchFamily="34" charset="0"/>
                        </a:rPr>
                        <a:t>Cambridge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522828"/>
                  </a:ext>
                </a:extLst>
              </a:tr>
              <a:tr h="209550">
                <a:tc>
                  <a:txBody>
                    <a:bodyPr/>
                    <a:lstStyle/>
                    <a:p>
                      <a:pPr algn="l" rtl="0" fontAlgn="ctr"/>
                      <a:r>
                        <a:rPr lang="en-GB" sz="1200" b="1" i="0" u="none" strike="noStrike">
                          <a:solidFill>
                            <a:srgbClr val="000000"/>
                          </a:solidFill>
                          <a:effectLst/>
                          <a:latin typeface="Calibri" panose="020F0502020204030204" pitchFamily="34" charset="0"/>
                        </a:rPr>
                        <a:t>South Cambridgeshire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650253"/>
                  </a:ext>
                </a:extLst>
              </a:tr>
            </a:tbl>
          </a:graphicData>
        </a:graphic>
      </p:graphicFrame>
    </p:spTree>
    <p:extLst>
      <p:ext uri="{BB962C8B-B14F-4D97-AF65-F5344CB8AC3E}">
        <p14:creationId xmlns:p14="http://schemas.microsoft.com/office/powerpoint/2010/main" val="224628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Strategic Road Network</a:t>
            </a:r>
          </a:p>
        </p:txBody>
      </p:sp>
      <p:sp>
        <p:nvSpPr>
          <p:cNvPr id="3" name="Slide Number Placeholder 2">
            <a:extLst>
              <a:ext uri="{FF2B5EF4-FFF2-40B4-BE49-F238E27FC236}">
                <a16:creationId xmlns:a16="http://schemas.microsoft.com/office/drawing/2014/main" id="{F44B2759-FF6B-4D94-A4F5-529DE96CF32E}"/>
              </a:ext>
            </a:extLst>
          </p:cNvPr>
          <p:cNvSpPr>
            <a:spLocks noGrp="1"/>
          </p:cNvSpPr>
          <p:nvPr>
            <p:ph type="sldNum" sz="quarter" idx="12"/>
          </p:nvPr>
        </p:nvSpPr>
        <p:spPr/>
        <p:txBody>
          <a:bodyPr/>
          <a:lstStyle/>
          <a:p>
            <a:fld id="{AE56028F-813B-4E02-837E-17CD63D81F9F}" type="slidenum">
              <a:rPr lang="en-GB" smtClean="0"/>
              <a:t>6</a:t>
            </a:fld>
            <a:endParaRPr lang="en-GB"/>
          </a:p>
        </p:txBody>
      </p:sp>
    </p:spTree>
    <p:extLst>
      <p:ext uri="{BB962C8B-B14F-4D97-AF65-F5344CB8AC3E}">
        <p14:creationId xmlns:p14="http://schemas.microsoft.com/office/powerpoint/2010/main" val="34943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BF1D9FB-BFD1-453C-AB0B-EDFE411E787A}"/>
              </a:ext>
            </a:extLst>
          </p:cNvPr>
          <p:cNvGraphicFramePr>
            <a:graphicFrameLocks noGrp="1"/>
          </p:cNvGraphicFramePr>
          <p:nvPr>
            <p:extLst>
              <p:ext uri="{D42A27DB-BD31-4B8C-83A1-F6EECF244321}">
                <p14:modId xmlns:p14="http://schemas.microsoft.com/office/powerpoint/2010/main" val="1806925135"/>
              </p:ext>
            </p:extLst>
          </p:nvPr>
        </p:nvGraphicFramePr>
        <p:xfrm>
          <a:off x="6636068" y="1215531"/>
          <a:ext cx="4659405" cy="1659763"/>
        </p:xfrm>
        <a:graphic>
          <a:graphicData uri="http://schemas.openxmlformats.org/drawingml/2006/table">
            <a:tbl>
              <a:tblPr>
                <a:tableStyleId>{5C22544A-7EE6-4342-B048-85BDC9FD1C3A}</a:tableStyleId>
              </a:tblPr>
              <a:tblGrid>
                <a:gridCol w="286083">
                  <a:extLst>
                    <a:ext uri="{9D8B030D-6E8A-4147-A177-3AD203B41FA5}">
                      <a16:colId xmlns:a16="http://schemas.microsoft.com/office/drawing/2014/main" val="1986870877"/>
                    </a:ext>
                  </a:extLst>
                </a:gridCol>
                <a:gridCol w="2083632">
                  <a:extLst>
                    <a:ext uri="{9D8B030D-6E8A-4147-A177-3AD203B41FA5}">
                      <a16:colId xmlns:a16="http://schemas.microsoft.com/office/drawing/2014/main" val="1788921056"/>
                    </a:ext>
                  </a:extLst>
                </a:gridCol>
                <a:gridCol w="2289690">
                  <a:extLst>
                    <a:ext uri="{9D8B030D-6E8A-4147-A177-3AD203B41FA5}">
                      <a16:colId xmlns:a16="http://schemas.microsoft.com/office/drawing/2014/main" val="2389352763"/>
                    </a:ext>
                  </a:extLst>
                </a:gridCol>
              </a:tblGrid>
              <a:tr h="237109">
                <a:tc>
                  <a:txBody>
                    <a:bodyPr/>
                    <a:lstStyle/>
                    <a:p>
                      <a:pPr algn="ctr" fontAlgn="b"/>
                      <a:endParaRPr lang="en-GB" sz="1200" b="1" i="0" u="none" strike="noStrike">
                        <a:solidFill>
                          <a:srgbClr val="000000"/>
                        </a:solidFill>
                        <a:effectLst/>
                        <a:latin typeface="Arial" panose="020B0604020202020204" pitchFamily="34" charset="0"/>
                      </a:endParaRPr>
                    </a:p>
                  </a:txBody>
                  <a:tcPr marL="4283" marR="4283" marT="42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i="0" u="none" strike="noStrike">
                          <a:solidFill>
                            <a:srgbClr val="000000"/>
                          </a:solidFill>
                          <a:effectLst/>
                          <a:latin typeface="Arial"/>
                        </a:rPr>
                        <a:t>District</a:t>
                      </a:r>
                    </a:p>
                  </a:txBody>
                  <a:tcPr marL="4283" marR="4283" marT="42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i="0" u="none" strike="noStrike">
                          <a:solidFill>
                            <a:srgbClr val="000000"/>
                          </a:solidFill>
                          <a:effectLst/>
                          <a:latin typeface="Arial"/>
                        </a:rPr>
                        <a:t>Site location</a:t>
                      </a:r>
                    </a:p>
                  </a:txBody>
                  <a:tcPr marL="4283" marR="4283" marT="42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1119700"/>
                  </a:ext>
                </a:extLst>
              </a:tr>
              <a:tr h="237109">
                <a:tc>
                  <a:txBody>
                    <a:bodyPr/>
                    <a:lstStyle/>
                    <a:p>
                      <a:pPr algn="ctr" fontAlgn="b"/>
                      <a:endParaRPr lang="pt-BR" sz="1100" b="0" i="0" u="none" strike="noStrike">
                        <a:solidFill>
                          <a:srgbClr val="6B9E73"/>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89F"/>
                    </a:solidFill>
                  </a:tcPr>
                </a:tc>
                <a:tc>
                  <a:txBody>
                    <a:bodyPr/>
                    <a:lstStyle/>
                    <a:p>
                      <a:pPr algn="ctr" fontAlgn="b"/>
                      <a:r>
                        <a:rPr lang="pt-BR" sz="1100" b="1" u="none" strike="noStrike">
                          <a:effectLst/>
                        </a:rPr>
                        <a:t>Cambridge</a:t>
                      </a:r>
                      <a:endParaRPr lang="pt-BR"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100" b="0" i="0" u="none" strike="noStrike">
                          <a:solidFill>
                            <a:srgbClr val="000000"/>
                          </a:solidFill>
                          <a:effectLst/>
                          <a:latin typeface="Arial"/>
                        </a:rPr>
                        <a:t>M11 near Trumpington roundabout</a:t>
                      </a:r>
                      <a:endParaRPr lang="pt-BR" sz="1100" b="0" i="0" u="none" strike="noStrike" err="1">
                        <a:solidFill>
                          <a:srgbClr val="000000"/>
                        </a:solidFill>
                        <a:effectLst/>
                        <a:latin typeface="Arial"/>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9791396"/>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9E73"/>
                    </a:solidFill>
                  </a:tcPr>
                </a:tc>
                <a:tc>
                  <a:txBody>
                    <a:bodyPr/>
                    <a:lstStyle/>
                    <a:p>
                      <a:pPr algn="ctr" fontAlgn="b"/>
                      <a:r>
                        <a:rPr lang="en-GB" sz="1100" b="1" u="none" strike="noStrike">
                          <a:effectLst/>
                        </a:rPr>
                        <a:t>Peterborough</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a:rPr>
                        <a:t>A47 near Eye</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871134"/>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DA7"/>
                    </a:solidFill>
                  </a:tcPr>
                </a:tc>
                <a:tc>
                  <a:txBody>
                    <a:bodyPr/>
                    <a:lstStyle/>
                    <a:p>
                      <a:pPr algn="ctr" fontAlgn="b"/>
                      <a:r>
                        <a:rPr lang="en-GB" sz="1100" b="1" u="none" strike="noStrike">
                          <a:effectLst/>
                        </a:rPr>
                        <a:t>East Cambridgeshire</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a:rPr>
                        <a:t>A11 North of Six Mile Bottom</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295798"/>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D90"/>
                    </a:solidFill>
                  </a:tcPr>
                </a:tc>
                <a:tc>
                  <a:txBody>
                    <a:bodyPr/>
                    <a:lstStyle/>
                    <a:p>
                      <a:pPr algn="ctr" fontAlgn="b"/>
                      <a:r>
                        <a:rPr lang="en-GB" sz="1100" b="1" u="none" strike="sngStrike">
                          <a:solidFill>
                            <a:srgbClr val="FF0000"/>
                          </a:solidFill>
                          <a:effectLst/>
                        </a:rPr>
                        <a:t>Fenland</a:t>
                      </a:r>
                      <a:endParaRPr lang="en-GB" sz="1100" b="0" i="0" u="none" strike="sngStrike">
                        <a:solidFill>
                          <a:srgbClr val="FF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sngStrike">
                          <a:solidFill>
                            <a:srgbClr val="FF0000"/>
                          </a:solidFill>
                          <a:effectLst/>
                          <a:latin typeface="Arial"/>
                        </a:rPr>
                        <a:t>A47 near Wisbech St Mary</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833254"/>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8E5F"/>
                    </a:solidFill>
                  </a:tcPr>
                </a:tc>
                <a:tc>
                  <a:txBody>
                    <a:bodyPr/>
                    <a:lstStyle/>
                    <a:p>
                      <a:pPr algn="ctr" fontAlgn="b"/>
                      <a:r>
                        <a:rPr lang="en-GB" sz="1100" b="1" u="none" strike="noStrike">
                          <a:effectLst/>
                        </a:rPr>
                        <a:t>Huntingdonshire</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a:rPr>
                        <a:t>A1(M) South of Sawtry</a:t>
                      </a:r>
                      <a:endParaRPr lang="en-GB" sz="1100" b="0" i="0" u="none" strike="noStrike" err="1">
                        <a:solidFill>
                          <a:srgbClr val="000000"/>
                        </a:solidFill>
                        <a:effectLst/>
                        <a:latin typeface="Arial"/>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4334858"/>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6C5E"/>
                    </a:solidFill>
                  </a:tcPr>
                </a:tc>
                <a:tc>
                  <a:txBody>
                    <a:bodyPr/>
                    <a:lstStyle/>
                    <a:p>
                      <a:pPr algn="ctr" fontAlgn="b"/>
                      <a:r>
                        <a:rPr lang="en-GB" sz="1100" b="1" u="none" strike="noStrike">
                          <a:effectLst/>
                        </a:rPr>
                        <a:t>South Cambridgeshire</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a:rPr>
                        <a:t>A428 North of Cambourne</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049745"/>
                  </a:ext>
                </a:extLst>
              </a:tr>
            </a:tbl>
          </a:graphicData>
        </a:graphic>
      </p:graphicFrame>
      <p:sp>
        <p:nvSpPr>
          <p:cNvPr id="16" name="TextBox 15">
            <a:extLst>
              <a:ext uri="{FF2B5EF4-FFF2-40B4-BE49-F238E27FC236}">
                <a16:creationId xmlns:a16="http://schemas.microsoft.com/office/drawing/2014/main" id="{3012CACA-EE4B-4C1C-8B47-36E7E44B4392}"/>
              </a:ext>
            </a:extLst>
          </p:cNvPr>
          <p:cNvSpPr txBox="1"/>
          <p:nvPr/>
        </p:nvSpPr>
        <p:spPr>
          <a:xfrm>
            <a:off x="6789826" y="3016974"/>
            <a:ext cx="4351887" cy="3339376"/>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GB" sz="1400"/>
              <a:t>There are approximately 1,400 permanent traffic sensors on the strategic road network within Cambridgeshire and Peterborough.</a:t>
            </a:r>
            <a:endParaRPr lang="en-GB" sz="1400">
              <a:cs typeface="Calibri"/>
            </a:endParaRPr>
          </a:p>
          <a:p>
            <a:pPr marL="171450" indent="-171450">
              <a:spcAft>
                <a:spcPts val="600"/>
              </a:spcAft>
              <a:buFont typeface="Arial" panose="020B0604020202020204" pitchFamily="34" charset="0"/>
              <a:buChar char="•"/>
            </a:pPr>
            <a:r>
              <a:rPr lang="en-GB" sz="1400"/>
              <a:t>The sensors vary in their ability to reliably provide data over time and periods of inactivity are common. It is therefore not appropriate to conduct a long-term analysis for all-sites.</a:t>
            </a:r>
            <a:endParaRPr lang="en-GB" sz="1400">
              <a:cs typeface="Calibri"/>
            </a:endParaRPr>
          </a:p>
          <a:p>
            <a:pPr marL="171450" indent="-171450">
              <a:spcAft>
                <a:spcPts val="600"/>
              </a:spcAft>
              <a:buFont typeface="Arial" panose="020B0604020202020204" pitchFamily="34" charset="0"/>
              <a:buChar char="•"/>
            </a:pPr>
            <a:r>
              <a:rPr lang="en-GB" sz="1400"/>
              <a:t>For this reason, one sensor per district has been selected, which has a full dataset from 2019 onwards, so that a pre-/during-/post-COVID-19 comparison can be made. </a:t>
            </a:r>
          </a:p>
          <a:p>
            <a:pPr marL="171450" indent="-171450">
              <a:spcAft>
                <a:spcPts val="600"/>
              </a:spcAft>
              <a:buFont typeface="Arial" panose="020B0604020202020204" pitchFamily="34" charset="0"/>
              <a:buChar char="•"/>
            </a:pPr>
            <a:r>
              <a:rPr lang="en-GB" sz="1400">
                <a:solidFill>
                  <a:srgbClr val="FF0000"/>
                </a:solidFill>
              </a:rPr>
              <a:t>As of April 2022, the A47 sensors in Fenland have stopped providing data so analysis for this district has not been possible.</a:t>
            </a:r>
            <a:endParaRPr lang="en-GB" sz="1400">
              <a:solidFill>
                <a:srgbClr val="000000"/>
              </a:solidFill>
              <a:cs typeface="Calibri"/>
            </a:endParaRPr>
          </a:p>
        </p:txBody>
      </p:sp>
      <p:pic>
        <p:nvPicPr>
          <p:cNvPr id="21" name="Picture 20" descr="Map&#10;&#10;Description automatically generated">
            <a:extLst>
              <a:ext uri="{FF2B5EF4-FFF2-40B4-BE49-F238E27FC236}">
                <a16:creationId xmlns:a16="http://schemas.microsoft.com/office/drawing/2014/main" id="{EF9E351C-1249-416F-BDB8-47962BC5431F}"/>
              </a:ext>
            </a:extLst>
          </p:cNvPr>
          <p:cNvPicPr>
            <a:picLocks noChangeAspect="1"/>
          </p:cNvPicPr>
          <p:nvPr/>
        </p:nvPicPr>
        <p:blipFill rotWithShape="1">
          <a:blip r:embed="rId3">
            <a:extLst>
              <a:ext uri="{28A0092B-C50C-407E-A947-70E740481C1C}">
                <a14:useLocalDpi xmlns:a14="http://schemas.microsoft.com/office/drawing/2010/main" val="0"/>
              </a:ext>
            </a:extLst>
          </a:blip>
          <a:srcRect l="4438" r="1146"/>
          <a:stretch/>
        </p:blipFill>
        <p:spPr>
          <a:xfrm>
            <a:off x="541411" y="791272"/>
            <a:ext cx="5554589" cy="5869660"/>
          </a:xfrm>
          <a:prstGeom prst="rect">
            <a:avLst/>
          </a:prstGeom>
        </p:spPr>
      </p:pic>
      <p:sp>
        <p:nvSpPr>
          <p:cNvPr id="22" name="TextBox 21">
            <a:extLst>
              <a:ext uri="{FF2B5EF4-FFF2-40B4-BE49-F238E27FC236}">
                <a16:creationId xmlns:a16="http://schemas.microsoft.com/office/drawing/2014/main" id="{713DAC6E-2A8E-4D50-A5C4-17C435C1B5E7}"/>
              </a:ext>
            </a:extLst>
          </p:cNvPr>
          <p:cNvSpPr txBox="1"/>
          <p:nvPr/>
        </p:nvSpPr>
        <p:spPr>
          <a:xfrm>
            <a:off x="541410" y="791272"/>
            <a:ext cx="5554589" cy="276999"/>
          </a:xfrm>
          <a:prstGeom prst="rect">
            <a:avLst/>
          </a:prstGeom>
          <a:solidFill>
            <a:schemeClr val="bg1"/>
          </a:solidFill>
        </p:spPr>
        <p:txBody>
          <a:bodyPr wrap="square" rtlCol="0">
            <a:spAutoFit/>
          </a:bodyPr>
          <a:lstStyle/>
          <a:p>
            <a:r>
              <a:rPr lang="en-GB" sz="1200" b="1"/>
              <a:t>Traffic monitor locations in each district</a:t>
            </a:r>
          </a:p>
        </p:txBody>
      </p:sp>
      <p:sp>
        <p:nvSpPr>
          <p:cNvPr id="12" name="Rectangle 11">
            <a:extLst>
              <a:ext uri="{FF2B5EF4-FFF2-40B4-BE49-F238E27FC236}">
                <a16:creationId xmlns:a16="http://schemas.microsoft.com/office/drawing/2014/main" id="{C0D4FCFC-E868-47D4-B662-D612C967B0AD}"/>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Site Locations</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8C0E907-A368-4E35-9954-E9664E43073F}"/>
              </a:ext>
            </a:extLst>
          </p:cNvPr>
          <p:cNvSpPr>
            <a:spLocks noGrp="1"/>
          </p:cNvSpPr>
          <p:nvPr>
            <p:ph type="sldNum" sz="quarter" idx="12"/>
          </p:nvPr>
        </p:nvSpPr>
        <p:spPr/>
        <p:txBody>
          <a:bodyPr/>
          <a:lstStyle/>
          <a:p>
            <a:fld id="{AE56028F-813B-4E02-837E-17CD63D81F9F}" type="slidenum">
              <a:rPr lang="en-GB" smtClean="0"/>
              <a:t>7</a:t>
            </a:fld>
            <a:endParaRPr lang="en-GB"/>
          </a:p>
        </p:txBody>
      </p:sp>
      <p:sp>
        <p:nvSpPr>
          <p:cNvPr id="8" name="Cross 7">
            <a:extLst>
              <a:ext uri="{FF2B5EF4-FFF2-40B4-BE49-F238E27FC236}">
                <a16:creationId xmlns:a16="http://schemas.microsoft.com/office/drawing/2014/main" id="{81BD4FC3-D019-4AED-AE91-BB5E1DD29795}"/>
              </a:ext>
            </a:extLst>
          </p:cNvPr>
          <p:cNvSpPr/>
          <p:nvPr/>
        </p:nvSpPr>
        <p:spPr>
          <a:xfrm rot="2700000">
            <a:off x="3414262" y="1536011"/>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505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DB76-5575-4A93-A3D5-9C6F81278946}"/>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Daily Flow by Month</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F9FF1D-AE01-4D20-894D-C4FCDAA8D2B0}"/>
              </a:ext>
            </a:extLst>
          </p:cNvPr>
          <p:cNvSpPr>
            <a:spLocks noGrp="1"/>
          </p:cNvSpPr>
          <p:nvPr>
            <p:ph type="sldNum" sz="quarter" idx="12"/>
          </p:nvPr>
        </p:nvSpPr>
        <p:spPr/>
        <p:txBody>
          <a:bodyPr/>
          <a:lstStyle/>
          <a:p>
            <a:fld id="{AE56028F-813B-4E02-837E-17CD63D81F9F}" type="slidenum">
              <a:rPr lang="en-GB" smtClean="0"/>
              <a:t>8</a:t>
            </a:fld>
            <a:endParaRPr lang="en-GB"/>
          </a:p>
        </p:txBody>
      </p:sp>
      <p:sp>
        <p:nvSpPr>
          <p:cNvPr id="15" name="TextBox 14">
            <a:extLst>
              <a:ext uri="{FF2B5EF4-FFF2-40B4-BE49-F238E27FC236}">
                <a16:creationId xmlns:a16="http://schemas.microsoft.com/office/drawing/2014/main" id="{143980BE-9B43-4BBC-A3D9-2338163DC4BD}"/>
              </a:ext>
            </a:extLst>
          </p:cNvPr>
          <p:cNvSpPr txBox="1"/>
          <p:nvPr/>
        </p:nvSpPr>
        <p:spPr>
          <a:xfrm>
            <a:off x="60031" y="4678164"/>
            <a:ext cx="145203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t>A47 (Fenland) sensors inactive since April 2022.</a:t>
            </a:r>
            <a:endParaRPr lang="en-US"/>
          </a:p>
        </p:txBody>
      </p:sp>
      <p:sp>
        <p:nvSpPr>
          <p:cNvPr id="16" name="TextBox 15">
            <a:extLst>
              <a:ext uri="{FF2B5EF4-FFF2-40B4-BE49-F238E27FC236}">
                <a16:creationId xmlns:a16="http://schemas.microsoft.com/office/drawing/2014/main" id="{64DEFDA8-DE7B-4B52-A201-47EFCB1C1CD1}"/>
              </a:ext>
            </a:extLst>
          </p:cNvPr>
          <p:cNvSpPr txBox="1"/>
          <p:nvPr/>
        </p:nvSpPr>
        <p:spPr>
          <a:xfrm>
            <a:off x="32091" y="5679786"/>
            <a:ext cx="145203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t>A428 overnight flows were high in 2019 due to the A14 overnight closures. A428 flows unlikely to reach this level again.</a:t>
            </a:r>
            <a:endParaRPr lang="en-GB" sz="1100">
              <a:ea typeface="Calibri"/>
              <a:cs typeface="Calibri"/>
            </a:endParaRPr>
          </a:p>
        </p:txBody>
      </p:sp>
      <p:cxnSp>
        <p:nvCxnSpPr>
          <p:cNvPr id="7" name="Straight Arrow Connector 6">
            <a:extLst>
              <a:ext uri="{FF2B5EF4-FFF2-40B4-BE49-F238E27FC236}">
                <a16:creationId xmlns:a16="http://schemas.microsoft.com/office/drawing/2014/main" id="{0D90B433-7668-487D-919D-F2570663E2FB}"/>
              </a:ext>
            </a:extLst>
          </p:cNvPr>
          <p:cNvCxnSpPr>
            <a:cxnSpLocks/>
          </p:cNvCxnSpPr>
          <p:nvPr/>
        </p:nvCxnSpPr>
        <p:spPr>
          <a:xfrm flipV="1">
            <a:off x="1385367" y="6005156"/>
            <a:ext cx="175166" cy="129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286866B-BEF0-4063-B853-F91B4BF3A344}"/>
              </a:ext>
            </a:extLst>
          </p:cNvPr>
          <p:cNvCxnSpPr>
            <a:cxnSpLocks/>
          </p:cNvCxnSpPr>
          <p:nvPr/>
        </p:nvCxnSpPr>
        <p:spPr>
          <a:xfrm>
            <a:off x="869244" y="5084765"/>
            <a:ext cx="691289" cy="47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Chart&#10;&#10;Description automatically generated">
            <a:extLst>
              <a:ext uri="{FF2B5EF4-FFF2-40B4-BE49-F238E27FC236}">
                <a16:creationId xmlns:a16="http://schemas.microsoft.com/office/drawing/2014/main" id="{1938E8B0-5CE9-46F4-8700-76564E1E5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980" y="684533"/>
            <a:ext cx="9870040" cy="3776096"/>
          </a:xfrm>
          <a:prstGeom prst="rect">
            <a:avLst/>
          </a:prstGeom>
        </p:spPr>
      </p:pic>
      <p:graphicFrame>
        <p:nvGraphicFramePr>
          <p:cNvPr id="11" name="Table 10">
            <a:extLst>
              <a:ext uri="{FF2B5EF4-FFF2-40B4-BE49-F238E27FC236}">
                <a16:creationId xmlns:a16="http://schemas.microsoft.com/office/drawing/2014/main" id="{CAB0C736-72F4-4F14-800E-C725F5CFBB97}"/>
              </a:ext>
            </a:extLst>
          </p:cNvPr>
          <p:cNvGraphicFramePr>
            <a:graphicFrameLocks noGrp="1"/>
          </p:cNvGraphicFramePr>
          <p:nvPr>
            <p:extLst>
              <p:ext uri="{D42A27DB-BD31-4B8C-83A1-F6EECF244321}">
                <p14:modId xmlns:p14="http://schemas.microsoft.com/office/powerpoint/2010/main" val="3491349659"/>
              </p:ext>
            </p:extLst>
          </p:nvPr>
        </p:nvGraphicFramePr>
        <p:xfrm>
          <a:off x="1605689" y="4600995"/>
          <a:ext cx="9425331" cy="1937921"/>
        </p:xfrm>
        <a:graphic>
          <a:graphicData uri="http://schemas.openxmlformats.org/drawingml/2006/table">
            <a:tbl>
              <a:tblPr/>
              <a:tblGrid>
                <a:gridCol w="2162787">
                  <a:extLst>
                    <a:ext uri="{9D8B030D-6E8A-4147-A177-3AD203B41FA5}">
                      <a16:colId xmlns:a16="http://schemas.microsoft.com/office/drawing/2014/main" val="1798605726"/>
                    </a:ext>
                  </a:extLst>
                </a:gridCol>
                <a:gridCol w="2162787">
                  <a:extLst>
                    <a:ext uri="{9D8B030D-6E8A-4147-A177-3AD203B41FA5}">
                      <a16:colId xmlns:a16="http://schemas.microsoft.com/office/drawing/2014/main" val="2337890424"/>
                    </a:ext>
                  </a:extLst>
                </a:gridCol>
                <a:gridCol w="1824853">
                  <a:extLst>
                    <a:ext uri="{9D8B030D-6E8A-4147-A177-3AD203B41FA5}">
                      <a16:colId xmlns:a16="http://schemas.microsoft.com/office/drawing/2014/main" val="1624756679"/>
                    </a:ext>
                  </a:extLst>
                </a:gridCol>
                <a:gridCol w="1671245">
                  <a:extLst>
                    <a:ext uri="{9D8B030D-6E8A-4147-A177-3AD203B41FA5}">
                      <a16:colId xmlns:a16="http://schemas.microsoft.com/office/drawing/2014/main" val="388537042"/>
                    </a:ext>
                  </a:extLst>
                </a:gridCol>
                <a:gridCol w="1603659">
                  <a:extLst>
                    <a:ext uri="{9D8B030D-6E8A-4147-A177-3AD203B41FA5}">
                      <a16:colId xmlns:a16="http://schemas.microsoft.com/office/drawing/2014/main" val="4108656663"/>
                    </a:ext>
                  </a:extLst>
                </a:gridCol>
              </a:tblGrid>
              <a:tr h="180169">
                <a:tc rowSpan="2">
                  <a:txBody>
                    <a:bodyPr/>
                    <a:lstStyle/>
                    <a:p>
                      <a:pPr algn="ctr" rtl="0" fontAlgn="b"/>
                      <a:r>
                        <a:rPr lang="en-GB" sz="1050" b="1" i="0" u="none" strike="noStrike">
                          <a:solidFill>
                            <a:srgbClr val="000000"/>
                          </a:solidFill>
                          <a:effectLst/>
                          <a:latin typeface="Arial" panose="020B0604020202020204" pitchFamily="34" charset="0"/>
                        </a:rPr>
                        <a:t>Site location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050" b="1" i="0" u="none" strike="noStrike">
                          <a:solidFill>
                            <a:srgbClr val="4472C4"/>
                          </a:solidFill>
                          <a:effectLst/>
                          <a:latin typeface="Calibri" panose="020F0502020204030204" pitchFamily="34" charset="0"/>
                        </a:rPr>
                        <a:t>Pre-COVID vs Now: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050" b="1" i="0" u="none" strike="noStrike">
                          <a:solidFill>
                            <a:srgbClr val="4472C4"/>
                          </a:solidFill>
                          <a:effectLst/>
                          <a:latin typeface="Calibri" panose="020F0502020204030204" pitchFamily="34" charset="0"/>
                        </a:rPr>
                        <a:t>Pre-COVID vs Now: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050" b="1" i="0" u="none" strike="noStrike">
                          <a:solidFill>
                            <a:srgbClr val="4472C4"/>
                          </a:solidFill>
                          <a:effectLst/>
                          <a:latin typeface="Calibri" panose="020F0502020204030204" pitchFamily="34" charset="0"/>
                        </a:rPr>
                        <a:t>Mid-COVID vs Now: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050" b="1" i="0" u="none" strike="noStrike">
                          <a:solidFill>
                            <a:srgbClr val="4472C4"/>
                          </a:solidFill>
                          <a:effectLst/>
                          <a:latin typeface="Calibri" panose="020F0502020204030204" pitchFamily="34" charset="0"/>
                        </a:rPr>
                        <a:t>Previous month vs Now: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95233576"/>
                  </a:ext>
                </a:extLst>
              </a:tr>
              <a:tr h="219719">
                <a:tc vMerge="1">
                  <a:txBody>
                    <a:bodyPr/>
                    <a:lstStyle/>
                    <a:p>
                      <a:endParaRPr lang="en-GB"/>
                    </a:p>
                  </a:txBody>
                  <a:tcPr/>
                </a:tc>
                <a:tc>
                  <a:txBody>
                    <a:bodyPr/>
                    <a:lstStyle/>
                    <a:p>
                      <a:pPr algn="ctr" rtl="0" fontAlgn="b"/>
                      <a:r>
                        <a:rPr lang="en-GB" sz="1050" b="1" i="0" u="none" strike="noStrike">
                          <a:solidFill>
                            <a:srgbClr val="000000"/>
                          </a:solidFill>
                          <a:effectLst/>
                          <a:latin typeface="Calibri" panose="020F0502020204030204" pitchFamily="34" charset="0"/>
                        </a:rPr>
                        <a:t>June 2019 to June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050" b="1" i="0" u="none" strike="noStrike">
                          <a:solidFill>
                            <a:srgbClr val="000000"/>
                          </a:solidFill>
                          <a:effectLst/>
                          <a:latin typeface="Calibri" panose="020F0502020204030204" pitchFamily="34" charset="0"/>
                        </a:rPr>
                        <a:t>June 2020 to June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050" b="1" i="0" u="none" strike="noStrike">
                          <a:solidFill>
                            <a:srgbClr val="000000"/>
                          </a:solidFill>
                          <a:effectLst/>
                          <a:latin typeface="Calibri" panose="020F0502020204030204" pitchFamily="34" charset="0"/>
                        </a:rPr>
                        <a:t>June 2021 to June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050" b="1" i="0" u="none" strike="noStrike">
                          <a:solidFill>
                            <a:srgbClr val="000000"/>
                          </a:solidFill>
                          <a:effectLst/>
                          <a:latin typeface="Calibri" panose="020F0502020204030204" pitchFamily="34" charset="0"/>
                        </a:rPr>
                        <a:t>May 2022 to June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520990364"/>
                  </a:ext>
                </a:extLst>
              </a:tr>
              <a:tr h="219719">
                <a:tc>
                  <a:txBody>
                    <a:bodyPr/>
                    <a:lstStyle/>
                    <a:p>
                      <a:pPr algn="l" rtl="0" fontAlgn="b"/>
                      <a:r>
                        <a:rPr lang="en-GB" sz="1050" b="1" i="0" u="none" strike="noStrike">
                          <a:solidFill>
                            <a:srgbClr val="000000"/>
                          </a:solidFill>
                          <a:effectLst/>
                          <a:latin typeface="Arial" panose="020B0604020202020204" pitchFamily="34" charset="0"/>
                        </a:rPr>
                        <a:t>M11</a:t>
                      </a:r>
                      <a:r>
                        <a:rPr lang="en-GB" sz="1050" b="0" i="0" u="none" strike="noStrike">
                          <a:solidFill>
                            <a:srgbClr val="000000"/>
                          </a:solidFill>
                          <a:effectLst/>
                          <a:latin typeface="Arial" panose="020B0604020202020204" pitchFamily="34" charset="0"/>
                        </a:rPr>
                        <a:t>: Trumpington, </a:t>
                      </a:r>
                      <a:r>
                        <a:rPr lang="en-GB" sz="1050" b="1" i="0" u="none" strike="noStrike">
                          <a:solidFill>
                            <a:srgbClr val="FF0000"/>
                          </a:solidFill>
                          <a:effectLst/>
                          <a:latin typeface="Arial" panose="020B0604020202020204" pitchFamily="34" charset="0"/>
                        </a:rPr>
                        <a:t>Cambridge</a:t>
                      </a:r>
                      <a:endParaRPr lang="en-GB" sz="105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3641629"/>
                  </a:ext>
                </a:extLst>
              </a:tr>
              <a:tr h="219719">
                <a:tc>
                  <a:txBody>
                    <a:bodyPr/>
                    <a:lstStyle/>
                    <a:p>
                      <a:pPr algn="l" rtl="0" fontAlgn="b"/>
                      <a:r>
                        <a:rPr lang="en-GB" sz="1050" b="1" i="0" u="none" strike="noStrike">
                          <a:solidFill>
                            <a:srgbClr val="000000"/>
                          </a:solidFill>
                          <a:effectLst/>
                          <a:latin typeface="Arial" panose="020B0604020202020204" pitchFamily="34" charset="0"/>
                        </a:rPr>
                        <a:t>A11: </a:t>
                      </a:r>
                      <a:r>
                        <a:rPr lang="en-GB" sz="1050" b="0" i="0" u="none" strike="noStrike">
                          <a:solidFill>
                            <a:srgbClr val="000000"/>
                          </a:solidFill>
                          <a:effectLst/>
                          <a:latin typeface="Arial" panose="020B0604020202020204" pitchFamily="34" charset="0"/>
                        </a:rPr>
                        <a:t>Six Mile Bottom, </a:t>
                      </a:r>
                      <a:r>
                        <a:rPr lang="en-GB" sz="1050" b="1" i="0" u="none" strike="noStrike">
                          <a:solidFill>
                            <a:srgbClr val="548235"/>
                          </a:solidFill>
                          <a:effectLst/>
                          <a:latin typeface="Arial" panose="020B0604020202020204" pitchFamily="34" charset="0"/>
                        </a:rPr>
                        <a:t>East Cambs</a:t>
                      </a:r>
                      <a:endParaRPr lang="en-GB" sz="105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FF0000"/>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FF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086488"/>
                  </a:ext>
                </a:extLst>
              </a:tr>
              <a:tr h="219719">
                <a:tc>
                  <a:txBody>
                    <a:bodyPr/>
                    <a:lstStyle/>
                    <a:p>
                      <a:pPr algn="l" rtl="0" fontAlgn="b"/>
                      <a:r>
                        <a:rPr lang="en-GB" sz="1050" b="1" i="0" u="none" strike="noStrike">
                          <a:solidFill>
                            <a:srgbClr val="000000"/>
                          </a:solidFill>
                          <a:effectLst/>
                          <a:latin typeface="Arial" panose="020B0604020202020204" pitchFamily="34" charset="0"/>
                        </a:rPr>
                        <a:t>A47: </a:t>
                      </a:r>
                      <a:r>
                        <a:rPr lang="en-GB" sz="1050" b="0" i="0" u="none" strike="noStrike">
                          <a:solidFill>
                            <a:srgbClr val="000000"/>
                          </a:solidFill>
                          <a:effectLst/>
                          <a:latin typeface="Arial" panose="020B0604020202020204" pitchFamily="34" charset="0"/>
                        </a:rPr>
                        <a:t>Wisbech, </a:t>
                      </a:r>
                      <a:r>
                        <a:rPr lang="en-GB" sz="1050" b="1" i="0" u="none" strike="noStrike">
                          <a:solidFill>
                            <a:schemeClr val="accent2"/>
                          </a:solidFill>
                          <a:effectLst/>
                          <a:latin typeface="Arial" panose="020B0604020202020204" pitchFamily="34" charset="0"/>
                        </a:rPr>
                        <a:t>Fenland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7823497"/>
                  </a:ext>
                </a:extLst>
              </a:tr>
              <a:tr h="219719">
                <a:tc>
                  <a:txBody>
                    <a:bodyPr/>
                    <a:lstStyle/>
                    <a:p>
                      <a:pPr algn="l" rtl="0" fontAlgn="b"/>
                      <a:r>
                        <a:rPr lang="en-GB" sz="1050" b="1" i="0" u="none" strike="noStrike">
                          <a:solidFill>
                            <a:srgbClr val="000000"/>
                          </a:solidFill>
                          <a:effectLst/>
                          <a:latin typeface="Arial" panose="020B0604020202020204" pitchFamily="34" charset="0"/>
                        </a:rPr>
                        <a:t>A1(M): </a:t>
                      </a:r>
                      <a:r>
                        <a:rPr lang="en-GB" sz="1050" b="0" i="0" u="none" strike="noStrike">
                          <a:solidFill>
                            <a:srgbClr val="000000"/>
                          </a:solidFill>
                          <a:effectLst/>
                          <a:latin typeface="Arial" panose="020B0604020202020204" pitchFamily="34" charset="0"/>
                        </a:rPr>
                        <a:t>Sawtry, </a:t>
                      </a:r>
                      <a:r>
                        <a:rPr lang="en-GB" sz="1050" b="1" i="0" u="none" strike="noStrike">
                          <a:solidFill>
                            <a:srgbClr val="2F5597"/>
                          </a:solidFill>
                          <a:effectLst/>
                          <a:latin typeface="Arial" panose="020B0604020202020204" pitchFamily="34" charset="0"/>
                        </a:rPr>
                        <a:t>Hunts</a:t>
                      </a:r>
                      <a:endParaRPr lang="en-GB" sz="105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5355074"/>
                  </a:ext>
                </a:extLst>
              </a:tr>
              <a:tr h="219719">
                <a:tc>
                  <a:txBody>
                    <a:bodyPr/>
                    <a:lstStyle/>
                    <a:p>
                      <a:pPr algn="l" rtl="0" fontAlgn="b"/>
                      <a:r>
                        <a:rPr lang="en-GB" sz="1050" b="1" i="0" u="none" strike="noStrike">
                          <a:solidFill>
                            <a:srgbClr val="000000"/>
                          </a:solidFill>
                          <a:effectLst/>
                          <a:latin typeface="Arial" panose="020B0604020202020204" pitchFamily="34" charset="0"/>
                        </a:rPr>
                        <a:t>A428:</a:t>
                      </a:r>
                      <a:r>
                        <a:rPr lang="en-GB" sz="1050" b="0" i="0" u="none" strike="noStrike">
                          <a:solidFill>
                            <a:srgbClr val="000000"/>
                          </a:solidFill>
                          <a:effectLst/>
                          <a:latin typeface="Arial" panose="020B0604020202020204" pitchFamily="34" charset="0"/>
                        </a:rPr>
                        <a:t> Cambourne, </a:t>
                      </a:r>
                      <a:r>
                        <a:rPr lang="en-GB" sz="1050" b="1" i="0" u="none" strike="noStrike">
                          <a:solidFill>
                            <a:srgbClr val="A9D18E"/>
                          </a:solidFill>
                          <a:effectLst/>
                          <a:latin typeface="Arial" panose="020B0604020202020204" pitchFamily="34" charset="0"/>
                        </a:rPr>
                        <a:t>South Cambs</a:t>
                      </a:r>
                      <a:endParaRPr lang="en-GB" sz="105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FF00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049576"/>
                  </a:ext>
                </a:extLst>
              </a:tr>
              <a:tr h="219719">
                <a:tc>
                  <a:txBody>
                    <a:bodyPr/>
                    <a:lstStyle/>
                    <a:p>
                      <a:pPr algn="l" rtl="0" fontAlgn="b"/>
                      <a:r>
                        <a:rPr lang="en-GB" sz="1050" b="1" i="0" u="none" strike="noStrike">
                          <a:solidFill>
                            <a:srgbClr val="000000"/>
                          </a:solidFill>
                          <a:effectLst/>
                          <a:latin typeface="Arial" panose="020B0604020202020204" pitchFamily="34" charset="0"/>
                        </a:rPr>
                        <a:t>A47:</a:t>
                      </a:r>
                      <a:r>
                        <a:rPr lang="en-GB" sz="1050" b="0" i="0" u="none" strike="noStrike">
                          <a:solidFill>
                            <a:srgbClr val="000000"/>
                          </a:solidFill>
                          <a:effectLst/>
                          <a:latin typeface="Arial" panose="020B0604020202020204" pitchFamily="34" charset="0"/>
                        </a:rPr>
                        <a:t> Eye, </a:t>
                      </a:r>
                      <a:r>
                        <a:rPr lang="en-GB" sz="1050" b="1" i="0" u="none" strike="noStrike">
                          <a:solidFill>
                            <a:srgbClr val="FFC000"/>
                          </a:solidFill>
                          <a:effectLst/>
                          <a:latin typeface="Arial" panose="020B0604020202020204" pitchFamily="34" charset="0"/>
                        </a:rPr>
                        <a:t>Peterborough</a:t>
                      </a:r>
                      <a:endParaRPr lang="en-GB" sz="1050" b="1"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FF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6803285"/>
                  </a:ext>
                </a:extLst>
              </a:tr>
              <a:tr h="219719">
                <a:tc>
                  <a:txBody>
                    <a:bodyPr/>
                    <a:lstStyle/>
                    <a:p>
                      <a:pPr algn="l" rtl="0" fontAlgn="b"/>
                      <a:r>
                        <a:rPr lang="en-GB" sz="1050" b="1" i="0" u="none" strike="noStrike">
                          <a:solidFill>
                            <a:srgbClr val="000000"/>
                          </a:solidFill>
                          <a:effectLst/>
                          <a:latin typeface="Arial" panose="020B0604020202020204" pitchFamily="34" charset="0"/>
                        </a:rPr>
                        <a:t>ALL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FF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016154"/>
                  </a:ext>
                </a:extLst>
              </a:tr>
            </a:tbl>
          </a:graphicData>
        </a:graphic>
      </p:graphicFrame>
      <p:sp>
        <p:nvSpPr>
          <p:cNvPr id="2" name="TextBox 1">
            <a:extLst>
              <a:ext uri="{FF2B5EF4-FFF2-40B4-BE49-F238E27FC236}">
                <a16:creationId xmlns:a16="http://schemas.microsoft.com/office/drawing/2014/main" id="{3D948979-73EF-81E8-5509-C3BE0B49E87D}"/>
              </a:ext>
            </a:extLst>
          </p:cNvPr>
          <p:cNvSpPr txBox="1"/>
          <p:nvPr/>
        </p:nvSpPr>
        <p:spPr>
          <a:xfrm rot="16200000">
            <a:off x="-151493" y="1920518"/>
            <a:ext cx="22714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a:cs typeface="Calibri"/>
              </a:rPr>
              <a:t>Average Daily Flow in the Month (All Vehicles)</a:t>
            </a:r>
          </a:p>
        </p:txBody>
      </p:sp>
    </p:spTree>
    <p:extLst>
      <p:ext uri="{BB962C8B-B14F-4D97-AF65-F5344CB8AC3E}">
        <p14:creationId xmlns:p14="http://schemas.microsoft.com/office/powerpoint/2010/main" val="272364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AF128D-7C5D-4F00-A3BD-AC77A82D6CA2}"/>
              </a:ext>
            </a:extLst>
          </p:cNvPr>
          <p:cNvSpPr txBox="1"/>
          <p:nvPr/>
        </p:nvSpPr>
        <p:spPr>
          <a:xfrm>
            <a:off x="53628" y="6390435"/>
            <a:ext cx="7832502" cy="461665"/>
          </a:xfrm>
          <a:prstGeom prst="rect">
            <a:avLst/>
          </a:prstGeom>
          <a:noFill/>
        </p:spPr>
        <p:txBody>
          <a:bodyPr wrap="square" lIns="91440" tIns="45720" rIns="91440" bIns="45720" rtlCol="0" anchor="t">
            <a:spAutoFit/>
          </a:bodyPr>
          <a:lstStyle/>
          <a:p>
            <a:r>
              <a:rPr kumimoji="0" lang="en-GB" sz="1200" b="0" i="0" u="none" strike="noStrike" kern="1200" cap="none" spc="0" normalizeH="0" baseline="0" noProof="0">
                <a:ln>
                  <a:noFill/>
                </a:ln>
                <a:effectLst/>
                <a:uLnTx/>
                <a:uFillTx/>
                <a:latin typeface="Calibri" panose="020F0502020204030204"/>
                <a:ea typeface="+mn-ea"/>
                <a:cs typeface="+mn-cs"/>
              </a:rPr>
              <a:t>Average Daily two-way flow, one site per district (</a:t>
            </a:r>
            <a:r>
              <a:rPr lang="en-GB" sz="1200">
                <a:latin typeface="Calibri" panose="020F0502020204030204"/>
              </a:rPr>
              <a:t>monitors all </a:t>
            </a:r>
            <a:r>
              <a:rPr kumimoji="0" lang="en-GB" sz="1200" b="0" i="0" u="none" strike="noStrike" kern="1200" cap="none" spc="0" normalizeH="0" baseline="0" noProof="0">
                <a:ln>
                  <a:noFill/>
                </a:ln>
                <a:effectLst/>
                <a:uLnTx/>
                <a:uFillTx/>
                <a:latin typeface="Calibri" panose="020F0502020204030204"/>
                <a:ea typeface="+mn-ea"/>
                <a:cs typeface="+mn-cs"/>
              </a:rPr>
              <a:t>active 2019 – 2022</a:t>
            </a:r>
            <a:r>
              <a:rPr lang="en-GB" sz="1200">
                <a:latin typeface="Calibri" panose="020F0502020204030204"/>
              </a:rPr>
              <a:t>), excluding A47 in Fenland</a:t>
            </a:r>
            <a:endParaRPr lang="en-GB" sz="1200" b="0" i="0" u="none" strike="noStrike" kern="1200" cap="none" spc="0" normalizeH="0" baseline="0" noProof="0">
              <a:ln>
                <a:noFill/>
              </a:ln>
              <a:effectLst/>
              <a:uLnTx/>
              <a:uFillTx/>
              <a:latin typeface="Calibri" panose="020F0502020204030204"/>
              <a:cs typeface="Calibri" panose="020F0502020204030204"/>
            </a:endParaRPr>
          </a:p>
          <a:p>
            <a:r>
              <a:rPr lang="en-GB" sz="1200">
                <a:ea typeface="+mn-lt"/>
                <a:cs typeface="+mn-lt"/>
              </a:rPr>
              <a:t>Note: this data considers 'Normal' days which do not include days such as bank holidays, Christmas and school holidays.</a:t>
            </a:r>
            <a:endParaRPr lang="en-GB">
              <a:ea typeface="+mn-lt"/>
              <a:cs typeface="+mn-lt"/>
            </a:endParaRPr>
          </a:p>
        </p:txBody>
      </p:sp>
      <p:sp>
        <p:nvSpPr>
          <p:cNvPr id="7" name="Rectangle 6">
            <a:extLst>
              <a:ext uri="{FF2B5EF4-FFF2-40B4-BE49-F238E27FC236}">
                <a16:creationId xmlns:a16="http://schemas.microsoft.com/office/drawing/2014/main" id="{BC24DC49-BADA-4AA2-80ED-4C7F1ED6E3C4}"/>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Daily Flow by Day of Week</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9653C55-2FA5-4ADD-83B6-7DD9B389525C}"/>
              </a:ext>
            </a:extLst>
          </p:cNvPr>
          <p:cNvSpPr>
            <a:spLocks noGrp="1"/>
          </p:cNvSpPr>
          <p:nvPr>
            <p:ph type="sldNum" sz="quarter" idx="12"/>
          </p:nvPr>
        </p:nvSpPr>
        <p:spPr>
          <a:xfrm>
            <a:off x="9431268" y="6562079"/>
            <a:ext cx="2743200" cy="365125"/>
          </a:xfrm>
        </p:spPr>
        <p:txBody>
          <a:bodyPr/>
          <a:lstStyle/>
          <a:p>
            <a:fld id="{AE56028F-813B-4E02-837E-17CD63D81F9F}" type="slidenum">
              <a:rPr lang="en-GB" smtClean="0"/>
              <a:t>9</a:t>
            </a:fld>
            <a:endParaRPr lang="en-GB"/>
          </a:p>
        </p:txBody>
      </p:sp>
      <p:graphicFrame>
        <p:nvGraphicFramePr>
          <p:cNvPr id="12" name="Table 11">
            <a:extLst>
              <a:ext uri="{FF2B5EF4-FFF2-40B4-BE49-F238E27FC236}">
                <a16:creationId xmlns:a16="http://schemas.microsoft.com/office/drawing/2014/main" id="{589C7A37-416E-4EE9-AA5A-6CA52014DCDD}"/>
              </a:ext>
            </a:extLst>
          </p:cNvPr>
          <p:cNvGraphicFramePr>
            <a:graphicFrameLocks noGrp="1"/>
          </p:cNvGraphicFramePr>
          <p:nvPr>
            <p:extLst>
              <p:ext uri="{D42A27DB-BD31-4B8C-83A1-F6EECF244321}">
                <p14:modId xmlns:p14="http://schemas.microsoft.com/office/powerpoint/2010/main" val="3187273445"/>
              </p:ext>
            </p:extLst>
          </p:nvPr>
        </p:nvGraphicFramePr>
        <p:xfrm>
          <a:off x="8112496" y="4064459"/>
          <a:ext cx="3912690" cy="2281006"/>
        </p:xfrm>
        <a:graphic>
          <a:graphicData uri="http://schemas.openxmlformats.org/drawingml/2006/table">
            <a:tbl>
              <a:tblPr>
                <a:tableStyleId>{5C22544A-7EE6-4342-B048-85BDC9FD1C3A}</a:tableStyleId>
              </a:tblPr>
              <a:tblGrid>
                <a:gridCol w="782538">
                  <a:extLst>
                    <a:ext uri="{9D8B030D-6E8A-4147-A177-3AD203B41FA5}">
                      <a16:colId xmlns:a16="http://schemas.microsoft.com/office/drawing/2014/main" val="3514744885"/>
                    </a:ext>
                  </a:extLst>
                </a:gridCol>
                <a:gridCol w="782538">
                  <a:extLst>
                    <a:ext uri="{9D8B030D-6E8A-4147-A177-3AD203B41FA5}">
                      <a16:colId xmlns:a16="http://schemas.microsoft.com/office/drawing/2014/main" val="1775686484"/>
                    </a:ext>
                  </a:extLst>
                </a:gridCol>
                <a:gridCol w="782538">
                  <a:extLst>
                    <a:ext uri="{9D8B030D-6E8A-4147-A177-3AD203B41FA5}">
                      <a16:colId xmlns:a16="http://schemas.microsoft.com/office/drawing/2014/main" val="3978426171"/>
                    </a:ext>
                  </a:extLst>
                </a:gridCol>
                <a:gridCol w="782538">
                  <a:extLst>
                    <a:ext uri="{9D8B030D-6E8A-4147-A177-3AD203B41FA5}">
                      <a16:colId xmlns:a16="http://schemas.microsoft.com/office/drawing/2014/main" val="1076404724"/>
                    </a:ext>
                  </a:extLst>
                </a:gridCol>
                <a:gridCol w="782538">
                  <a:extLst>
                    <a:ext uri="{9D8B030D-6E8A-4147-A177-3AD203B41FA5}">
                      <a16:colId xmlns:a16="http://schemas.microsoft.com/office/drawing/2014/main" val="1592365168"/>
                    </a:ext>
                  </a:extLst>
                </a:gridCol>
              </a:tblGrid>
              <a:tr h="597918">
                <a:tc>
                  <a:txBody>
                    <a:bodyPr/>
                    <a:lstStyle/>
                    <a:p>
                      <a:pPr algn="ctr" fontAlgn="b"/>
                      <a:r>
                        <a:rPr lang="en-GB" sz="1200" b="1" i="0" u="none" strike="noStrike">
                          <a:solidFill>
                            <a:srgbClr val="000000"/>
                          </a:solidFill>
                          <a:effectLst/>
                          <a:latin typeface="Arial"/>
                        </a:rPr>
                        <a:t>Weekend / Weekday split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i="0" u="none" strike="noStrike">
                          <a:solidFill>
                            <a:srgbClr val="0070C0"/>
                          </a:solidFill>
                          <a:effectLst/>
                          <a:latin typeface="+mn-lt"/>
                        </a:rPr>
                        <a:t>Pre-COVID</a:t>
                      </a:r>
                    </a:p>
                    <a:p>
                      <a:pPr algn="ctr" fontAlgn="b"/>
                      <a:r>
                        <a:rPr lang="en-GB" sz="1200" b="0" i="0" u="none" strike="noStrike">
                          <a:solidFill>
                            <a:srgbClr val="000000"/>
                          </a:solidFill>
                          <a:effectLst/>
                          <a:latin typeface="+mn-lt"/>
                        </a:rPr>
                        <a:t>Jun 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a:solidFill>
                            <a:srgbClr val="0070C0"/>
                          </a:solidFill>
                          <a:effectLst/>
                        </a:rPr>
                        <a:t>Pre-COVID</a:t>
                      </a:r>
                    </a:p>
                    <a:p>
                      <a:pPr algn="ctr" fontAlgn="b"/>
                      <a:r>
                        <a:rPr lang="en-GB" sz="1200" b="0" u="none" strike="noStrike">
                          <a:effectLst/>
                        </a:rPr>
                        <a:t>Jun 2020</a:t>
                      </a:r>
                      <a:endParaRPr lang="en-GB" sz="1200" b="0" i="0" u="none" strike="noStrike">
                        <a:solidFill>
                          <a:srgbClr val="00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a:solidFill>
                            <a:srgbClr val="0070C0"/>
                          </a:solidFill>
                          <a:effectLst/>
                        </a:rPr>
                        <a:t>Mid-COVID</a:t>
                      </a:r>
                    </a:p>
                    <a:p>
                      <a:pPr algn="ctr" fontAlgn="b"/>
                      <a:r>
                        <a:rPr lang="en-GB" sz="1200" b="0" u="none" strike="noStrike">
                          <a:effectLst/>
                        </a:rPr>
                        <a:t>Jun 2021</a:t>
                      </a:r>
                      <a:endParaRPr lang="en-GB" sz="1200" b="0" i="0" u="none" strike="noStrike">
                        <a:solidFill>
                          <a:srgbClr val="00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a:solidFill>
                            <a:srgbClr val="0070C0"/>
                          </a:solidFill>
                          <a:effectLst/>
                        </a:rPr>
                        <a:t>Now</a:t>
                      </a:r>
                    </a:p>
                    <a:p>
                      <a:pPr algn="ctr" fontAlgn="b"/>
                      <a:r>
                        <a:rPr lang="en-GB" sz="1200" b="0" u="none" strike="noStrike">
                          <a:effectLst/>
                        </a:rPr>
                        <a:t>Jun 2022</a:t>
                      </a:r>
                      <a:endParaRPr lang="en-GB" sz="1200" b="0" i="0" u="none" strike="noStrike">
                        <a:solidFill>
                          <a:srgbClr val="00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76199479"/>
                  </a:ext>
                </a:extLst>
              </a:tr>
              <a:tr h="542585">
                <a:tc>
                  <a:txBody>
                    <a:bodyPr/>
                    <a:lstStyle/>
                    <a:p>
                      <a:pPr algn="ctr" fontAlgn="b"/>
                      <a:r>
                        <a:rPr lang="en-GB" sz="1200" b="1" u="none" strike="noStrike">
                          <a:effectLst/>
                        </a:rPr>
                        <a:t>Weekday average</a:t>
                      </a:r>
                      <a:endParaRPr lang="en-GB" sz="1200" b="1" i="0" u="none" strike="noStrike">
                        <a:solidFill>
                          <a:srgbClr val="00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24.2k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15.2k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21.2k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22.4k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1192212"/>
                  </a:ext>
                </a:extLst>
              </a:tr>
              <a:tr h="542585">
                <a:tc>
                  <a:txBody>
                    <a:bodyPr/>
                    <a:lstStyle/>
                    <a:p>
                      <a:pPr algn="ctr" fontAlgn="b"/>
                      <a:r>
                        <a:rPr lang="en-GB" sz="1200" b="1" u="none" strike="noStrike">
                          <a:effectLst/>
                        </a:rPr>
                        <a:t>Weekend average</a:t>
                      </a:r>
                      <a:endParaRPr lang="en-GB" sz="1200" b="1" i="0" u="none" strike="noStrike">
                        <a:solidFill>
                          <a:srgbClr val="00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20.0k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11.2k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17.8k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18.9k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0338790"/>
                  </a:ext>
                </a:extLst>
              </a:tr>
              <a:tr h="597918">
                <a:tc>
                  <a:txBody>
                    <a:bodyPr/>
                    <a:lstStyle/>
                    <a:p>
                      <a:pPr algn="ctr" fontAlgn="b"/>
                      <a:r>
                        <a:rPr lang="en-GB" sz="1200" b="1" u="none" strike="noStrike">
                          <a:effectLst/>
                        </a:rPr>
                        <a:t>Weekend proportion of weekday</a:t>
                      </a:r>
                      <a:endParaRPr lang="en-GB" sz="1200" b="1" i="0" u="none" strike="noStrike">
                        <a:solidFill>
                          <a:srgbClr val="00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0.83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0.84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Calibri" panose="020F0502020204030204" pitchFamily="34" charset="0"/>
                        </a:rPr>
                        <a:t>0.84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417808"/>
                  </a:ext>
                </a:extLst>
              </a:tr>
            </a:tbl>
          </a:graphicData>
        </a:graphic>
      </p:graphicFrame>
      <p:pic>
        <p:nvPicPr>
          <p:cNvPr id="8" name="Picture 7" descr="Chart, bar chart&#10;&#10;Description automatically generated">
            <a:extLst>
              <a:ext uri="{FF2B5EF4-FFF2-40B4-BE49-F238E27FC236}">
                <a16:creationId xmlns:a16="http://schemas.microsoft.com/office/drawing/2014/main" id="{5137CEB0-6D9D-41E9-90E8-995BB6B0A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49" y="642964"/>
            <a:ext cx="10133901" cy="3352102"/>
          </a:xfrm>
          <a:prstGeom prst="rect">
            <a:avLst/>
          </a:prstGeom>
        </p:spPr>
      </p:pic>
      <p:graphicFrame>
        <p:nvGraphicFramePr>
          <p:cNvPr id="14" name="Table 13">
            <a:extLst>
              <a:ext uri="{FF2B5EF4-FFF2-40B4-BE49-F238E27FC236}">
                <a16:creationId xmlns:a16="http://schemas.microsoft.com/office/drawing/2014/main" id="{C93A6E42-6D02-4CFB-8B80-54948C49A989}"/>
              </a:ext>
            </a:extLst>
          </p:cNvPr>
          <p:cNvGraphicFramePr>
            <a:graphicFrameLocks noGrp="1"/>
          </p:cNvGraphicFramePr>
          <p:nvPr>
            <p:extLst>
              <p:ext uri="{D42A27DB-BD31-4B8C-83A1-F6EECF244321}">
                <p14:modId xmlns:p14="http://schemas.microsoft.com/office/powerpoint/2010/main" val="4284473569"/>
              </p:ext>
            </p:extLst>
          </p:nvPr>
        </p:nvGraphicFramePr>
        <p:xfrm>
          <a:off x="166814" y="4064459"/>
          <a:ext cx="7832503" cy="2281003"/>
        </p:xfrm>
        <a:graphic>
          <a:graphicData uri="http://schemas.openxmlformats.org/drawingml/2006/table">
            <a:tbl>
              <a:tblPr/>
              <a:tblGrid>
                <a:gridCol w="1766086">
                  <a:extLst>
                    <a:ext uri="{9D8B030D-6E8A-4147-A177-3AD203B41FA5}">
                      <a16:colId xmlns:a16="http://schemas.microsoft.com/office/drawing/2014/main" val="3469205259"/>
                    </a:ext>
                  </a:extLst>
                </a:gridCol>
                <a:gridCol w="865022">
                  <a:extLst>
                    <a:ext uri="{9D8B030D-6E8A-4147-A177-3AD203B41FA5}">
                      <a16:colId xmlns:a16="http://schemas.microsoft.com/office/drawing/2014/main" val="490772076"/>
                    </a:ext>
                  </a:extLst>
                </a:gridCol>
                <a:gridCol w="831232">
                  <a:extLst>
                    <a:ext uri="{9D8B030D-6E8A-4147-A177-3AD203B41FA5}">
                      <a16:colId xmlns:a16="http://schemas.microsoft.com/office/drawing/2014/main" val="3812294680"/>
                    </a:ext>
                  </a:extLst>
                </a:gridCol>
                <a:gridCol w="991171">
                  <a:extLst>
                    <a:ext uri="{9D8B030D-6E8A-4147-A177-3AD203B41FA5}">
                      <a16:colId xmlns:a16="http://schemas.microsoft.com/office/drawing/2014/main" val="1177858691"/>
                    </a:ext>
                  </a:extLst>
                </a:gridCol>
                <a:gridCol w="865022">
                  <a:extLst>
                    <a:ext uri="{9D8B030D-6E8A-4147-A177-3AD203B41FA5}">
                      <a16:colId xmlns:a16="http://schemas.microsoft.com/office/drawing/2014/main" val="3849385871"/>
                    </a:ext>
                  </a:extLst>
                </a:gridCol>
                <a:gridCol w="874033">
                  <a:extLst>
                    <a:ext uri="{9D8B030D-6E8A-4147-A177-3AD203B41FA5}">
                      <a16:colId xmlns:a16="http://schemas.microsoft.com/office/drawing/2014/main" val="2018256863"/>
                    </a:ext>
                  </a:extLst>
                </a:gridCol>
                <a:gridCol w="856011">
                  <a:extLst>
                    <a:ext uri="{9D8B030D-6E8A-4147-A177-3AD203B41FA5}">
                      <a16:colId xmlns:a16="http://schemas.microsoft.com/office/drawing/2014/main" val="4132571896"/>
                    </a:ext>
                  </a:extLst>
                </a:gridCol>
                <a:gridCol w="783926">
                  <a:extLst>
                    <a:ext uri="{9D8B030D-6E8A-4147-A177-3AD203B41FA5}">
                      <a16:colId xmlns:a16="http://schemas.microsoft.com/office/drawing/2014/main" val="1005840075"/>
                    </a:ext>
                  </a:extLst>
                </a:gridCol>
              </a:tblGrid>
              <a:tr h="441847">
                <a:tc>
                  <a:txBody>
                    <a:bodyPr/>
                    <a:lstStyle/>
                    <a:p>
                      <a:pPr algn="ctr" rtl="0" fontAlgn="b"/>
                      <a:r>
                        <a:rPr lang="en-GB" sz="1100" b="1" i="0" u="none" strike="noStrike">
                          <a:solidFill>
                            <a:srgbClr val="000000"/>
                          </a:solidFill>
                          <a:effectLst/>
                          <a:latin typeface="Calibri" panose="020F0502020204030204" pitchFamily="34" charset="0"/>
                        </a:rPr>
                        <a:t>% Difference</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panose="020F0502020204030204" pitchFamily="34" charset="0"/>
                        </a:rPr>
                        <a:t>1. First working 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panose="020F0502020204030204" pitchFamily="34" charset="0"/>
                        </a:rPr>
                        <a:t>2. Normal Tuesday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panose="020F0502020204030204" pitchFamily="34" charset="0"/>
                        </a:rPr>
                        <a:t>3. Normal Wednesday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panose="020F0502020204030204" pitchFamily="34" charset="0"/>
                        </a:rPr>
                        <a:t>4. Normal Thursday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panose="020F0502020204030204" pitchFamily="34" charset="0"/>
                        </a:rPr>
                        <a:t>5. Last Working 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panose="020F0502020204030204" pitchFamily="34" charset="0"/>
                        </a:rPr>
                        <a:t>6. Normal Saturday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panose="020F0502020204030204" pitchFamily="34" charset="0"/>
                        </a:rPr>
                        <a:t>7. Normal Sunday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867899995"/>
                  </a:ext>
                </a:extLst>
              </a:tr>
              <a:tr h="235502">
                <a:tc>
                  <a:txBody>
                    <a:bodyPr/>
                    <a:lstStyle/>
                    <a:p>
                      <a:pPr algn="ctr" rtl="0" fontAlgn="b"/>
                      <a:r>
                        <a:rPr lang="en-GB" sz="1000" b="1" i="0" u="none" strike="noStrike">
                          <a:solidFill>
                            <a:srgbClr val="0070C0"/>
                          </a:solidFill>
                          <a:effectLst/>
                          <a:latin typeface="Calibri" panose="020F0502020204030204" pitchFamily="34" charset="0"/>
                        </a:rPr>
                        <a:t>Pre-COVID vs Now:</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100" b="1" i="0" u="none" strike="noStrike">
                          <a:solidFill>
                            <a:srgbClr val="FF0000"/>
                          </a:solidFill>
                          <a:effectLst/>
                          <a:latin typeface="Arial" panose="020B0604020202020204" pitchFamily="34" charset="0"/>
                        </a:rPr>
                        <a:t>-7%</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FF0000"/>
                          </a:solidFill>
                          <a:effectLst/>
                          <a:latin typeface="Arial" panose="020B0604020202020204" pitchFamily="34" charset="0"/>
                        </a:rPr>
                        <a:t>-7%</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FF0000"/>
                          </a:solidFill>
                          <a:effectLst/>
                          <a:latin typeface="Arial" panose="020B0604020202020204" pitchFamily="34" charset="0"/>
                        </a:rPr>
                        <a:t>-8%</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FF0000"/>
                          </a:solidFill>
                          <a:effectLst/>
                          <a:latin typeface="Arial" panose="020B0604020202020204" pitchFamily="34" charset="0"/>
                        </a:rPr>
                        <a:t>-8%</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FF0000"/>
                          </a:solidFill>
                          <a:effectLst/>
                          <a:latin typeface="Arial" panose="020B0604020202020204" pitchFamily="34" charset="0"/>
                        </a:rPr>
                        <a:t>-9%</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FF0000"/>
                          </a:solidFill>
                          <a:effectLst/>
                          <a:latin typeface="Arial" panose="020B0604020202020204" pitchFamily="34" charset="0"/>
                        </a:rPr>
                        <a:t>-7%</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FF0000"/>
                          </a:solidFill>
                          <a:effectLst/>
                          <a:latin typeface="Arial" panose="020B0604020202020204" pitchFamily="34" charset="0"/>
                        </a:rPr>
                        <a:t>-4%</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723070"/>
                  </a:ext>
                </a:extLst>
              </a:tr>
              <a:tr h="224287">
                <a:tc>
                  <a:txBody>
                    <a:bodyPr/>
                    <a:lstStyle/>
                    <a:p>
                      <a:pPr algn="ctr" rtl="0" fontAlgn="b"/>
                      <a:r>
                        <a:rPr lang="en-GB" sz="1000" b="1" i="0" u="none" strike="noStrike">
                          <a:solidFill>
                            <a:srgbClr val="000000"/>
                          </a:solidFill>
                          <a:effectLst/>
                          <a:latin typeface="Calibri" panose="020F0502020204030204" pitchFamily="34" charset="0"/>
                        </a:rPr>
                        <a:t>June 2019 to June 2022</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80357035"/>
                  </a:ext>
                </a:extLst>
              </a:tr>
              <a:tr h="235502">
                <a:tc>
                  <a:txBody>
                    <a:bodyPr/>
                    <a:lstStyle/>
                    <a:p>
                      <a:pPr algn="ctr" rtl="0" fontAlgn="b"/>
                      <a:r>
                        <a:rPr lang="en-GB" sz="1000" b="1" i="0" u="none" strike="noStrike">
                          <a:solidFill>
                            <a:srgbClr val="0070C0"/>
                          </a:solidFill>
                          <a:effectLst/>
                          <a:latin typeface="Calibri" panose="020F0502020204030204" pitchFamily="34" charset="0"/>
                        </a:rPr>
                        <a:t>Pre-COVID vs Now: </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100" b="1" i="0" u="none" strike="noStrike">
                          <a:solidFill>
                            <a:srgbClr val="70AD47"/>
                          </a:solidFill>
                          <a:effectLst/>
                          <a:latin typeface="Arial" panose="020B0604020202020204" pitchFamily="34" charset="0"/>
                        </a:rPr>
                        <a:t>+46%</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+40%</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+47%</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+52%</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+53%</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+58%</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+81%</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223811"/>
                  </a:ext>
                </a:extLst>
              </a:tr>
              <a:tr h="224287">
                <a:tc>
                  <a:txBody>
                    <a:bodyPr/>
                    <a:lstStyle/>
                    <a:p>
                      <a:pPr algn="ctr" rtl="0" fontAlgn="b"/>
                      <a:r>
                        <a:rPr lang="en-GB" sz="1000" b="1" i="0" u="none" strike="noStrike">
                          <a:solidFill>
                            <a:srgbClr val="000000"/>
                          </a:solidFill>
                          <a:effectLst/>
                          <a:latin typeface="Calibri" panose="020F0502020204030204" pitchFamily="34" charset="0"/>
                        </a:rPr>
                        <a:t>June 2020 to June 2022</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31825346"/>
                  </a:ext>
                </a:extLst>
              </a:tr>
              <a:tr h="235502">
                <a:tc>
                  <a:txBody>
                    <a:bodyPr/>
                    <a:lstStyle/>
                    <a:p>
                      <a:pPr algn="ctr" rtl="0" fontAlgn="b"/>
                      <a:r>
                        <a:rPr lang="en-GB" sz="1000" b="1" i="0" u="none" strike="noStrike">
                          <a:solidFill>
                            <a:srgbClr val="0070C0"/>
                          </a:solidFill>
                          <a:effectLst/>
                          <a:latin typeface="Calibri" panose="020F0502020204030204" pitchFamily="34" charset="0"/>
                        </a:rPr>
                        <a:t>Mid-COVID vs Now: </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100" b="1" i="0" u="none" strike="noStrike">
                          <a:solidFill>
                            <a:srgbClr val="70AD47"/>
                          </a:solidFill>
                          <a:effectLst/>
                          <a:latin typeface="Arial" panose="020B0604020202020204" pitchFamily="34" charset="0"/>
                        </a:rPr>
                        <a:t>+5%</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+9%</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+5%</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+8%</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chemeClr val="tx1"/>
                          </a:solidFill>
                          <a:effectLst/>
                          <a:latin typeface="Arial" panose="020B0604020202020204" pitchFamily="34" charset="0"/>
                        </a:rPr>
                        <a:t>0%</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+3%</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+10%</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993833"/>
                  </a:ext>
                </a:extLst>
              </a:tr>
              <a:tr h="224287">
                <a:tc>
                  <a:txBody>
                    <a:bodyPr/>
                    <a:lstStyle/>
                    <a:p>
                      <a:pPr algn="ctr" rtl="0" fontAlgn="b"/>
                      <a:r>
                        <a:rPr lang="en-GB" sz="1000" b="1" i="0" u="none" strike="noStrike">
                          <a:solidFill>
                            <a:srgbClr val="000000"/>
                          </a:solidFill>
                          <a:effectLst/>
                          <a:latin typeface="Calibri" panose="020F0502020204030204" pitchFamily="34" charset="0"/>
                        </a:rPr>
                        <a:t>June 2021 to June 2022</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30110862"/>
                  </a:ext>
                </a:extLst>
              </a:tr>
              <a:tr h="224287">
                <a:tc>
                  <a:txBody>
                    <a:bodyPr/>
                    <a:lstStyle/>
                    <a:p>
                      <a:pPr algn="ctr" rtl="0" fontAlgn="b"/>
                      <a:r>
                        <a:rPr lang="en-GB" sz="1000" b="1" i="0" u="none" strike="noStrike">
                          <a:solidFill>
                            <a:srgbClr val="0070C0"/>
                          </a:solidFill>
                          <a:effectLst/>
                          <a:latin typeface="Calibri" panose="020F0502020204030204" pitchFamily="34" charset="0"/>
                        </a:rPr>
                        <a:t>Previous month vs Now</a:t>
                      </a:r>
                      <a:r>
                        <a:rPr lang="en-GB" sz="1000" b="1" i="0" u="none" strike="noStrike">
                          <a:solidFill>
                            <a:srgbClr val="4472C4"/>
                          </a:solidFill>
                          <a:effectLst/>
                          <a:latin typeface="Calibri" panose="020F0502020204030204" pitchFamily="34" charset="0"/>
                        </a:rPr>
                        <a:t>:</a:t>
                      </a:r>
                      <a:endParaRPr lang="en-GB" sz="1000" b="1" i="0" u="none" strike="noStrike">
                        <a:solidFill>
                          <a:srgbClr val="0070C0"/>
                        </a:solidFill>
                        <a:effectLst/>
                        <a:latin typeface="Calibri" panose="020F0502020204030204" pitchFamily="34" charset="0"/>
                      </a:endParaRP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100" b="1" i="0" u="none" strike="noStrike">
                          <a:solidFill>
                            <a:srgbClr val="70AD47"/>
                          </a:solidFill>
                          <a:effectLst/>
                          <a:latin typeface="Arial" panose="020B0604020202020204" pitchFamily="34" charset="0"/>
                        </a:rPr>
                        <a:t>+1%</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+3%</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+2%</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+2%</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chemeClr val="tx1"/>
                          </a:solidFill>
                          <a:effectLst/>
                          <a:latin typeface="Arial" panose="020B0604020202020204" pitchFamily="34" charset="0"/>
                        </a:rPr>
                        <a:t>0%</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+9%</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100" b="1" i="0" u="none" strike="noStrike">
                          <a:solidFill>
                            <a:srgbClr val="70AD47"/>
                          </a:solidFill>
                          <a:effectLst/>
                          <a:latin typeface="Arial" panose="020B0604020202020204" pitchFamily="34" charset="0"/>
                        </a:rPr>
                        <a:t>+13%</a:t>
                      </a:r>
                    </a:p>
                  </a:txBody>
                  <a:tcPr marL="9076" marR="9076" marT="9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263632"/>
                  </a:ext>
                </a:extLst>
              </a:tr>
              <a:tr h="235502">
                <a:tc>
                  <a:txBody>
                    <a:bodyPr/>
                    <a:lstStyle/>
                    <a:p>
                      <a:pPr algn="ctr" rtl="0" fontAlgn="b"/>
                      <a:r>
                        <a:rPr lang="en-GB" sz="1000" b="1" i="0" u="none" strike="noStrike">
                          <a:solidFill>
                            <a:srgbClr val="000000"/>
                          </a:solidFill>
                          <a:effectLst/>
                          <a:latin typeface="Calibri" panose="020F0502020204030204" pitchFamily="34" charset="0"/>
                        </a:rPr>
                        <a:t>May 2022 to June 2022</a:t>
                      </a:r>
                    </a:p>
                  </a:txBody>
                  <a:tcPr marL="9076" marR="9076" marT="90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956203"/>
                  </a:ext>
                </a:extLst>
              </a:tr>
            </a:tbl>
          </a:graphicData>
        </a:graphic>
      </p:graphicFrame>
      <p:sp>
        <p:nvSpPr>
          <p:cNvPr id="4" name="TextBox 3">
            <a:extLst>
              <a:ext uri="{FF2B5EF4-FFF2-40B4-BE49-F238E27FC236}">
                <a16:creationId xmlns:a16="http://schemas.microsoft.com/office/drawing/2014/main" id="{D1306E53-3A46-3633-D192-E9687DB7030F}"/>
              </a:ext>
            </a:extLst>
          </p:cNvPr>
          <p:cNvSpPr txBox="1"/>
          <p:nvPr/>
        </p:nvSpPr>
        <p:spPr>
          <a:xfrm rot="16200000">
            <a:off x="-251278" y="1967494"/>
            <a:ext cx="22714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cs typeface="Calibri"/>
              </a:rPr>
              <a:t>Average Daily Flow (All Vehicles)</a:t>
            </a:r>
          </a:p>
        </p:txBody>
      </p:sp>
    </p:spTree>
    <p:extLst>
      <p:ext uri="{BB962C8B-B14F-4D97-AF65-F5344CB8AC3E}">
        <p14:creationId xmlns:p14="http://schemas.microsoft.com/office/powerpoint/2010/main" val="2778745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44B7176C5F6543B79B148A9C46E6BF" ma:contentTypeVersion="7" ma:contentTypeDescription="Create a new document." ma:contentTypeScope="" ma:versionID="72b3231c507b753e4fb1b3a5c8fda863">
  <xsd:schema xmlns:xsd="http://www.w3.org/2001/XMLSchema" xmlns:xs="http://www.w3.org/2001/XMLSchema" xmlns:p="http://schemas.microsoft.com/office/2006/metadata/properties" xmlns:ns3="e16eac30-2c8e-492b-8603-63d6635f4120" xmlns:ns4="15dba14b-0bab-497e-92ec-87b378b72659" targetNamespace="http://schemas.microsoft.com/office/2006/metadata/properties" ma:root="true" ma:fieldsID="0d9a503d8d3c050fa98f5422a9d37841" ns3:_="" ns4:_="">
    <xsd:import namespace="e16eac30-2c8e-492b-8603-63d6635f4120"/>
    <xsd:import namespace="15dba14b-0bab-497e-92ec-87b378b7265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6eac30-2c8e-492b-8603-63d6635f4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dba14b-0bab-497e-92ec-87b378b726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9BE4E1-5F86-4667-A1F2-84E04A073AB6}">
  <ds:schemaRefs>
    <ds:schemaRef ds:uri="15dba14b-0bab-497e-92ec-87b378b72659"/>
    <ds:schemaRef ds:uri="e16eac30-2c8e-492b-8603-63d6635f41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1BFC09-036D-42A1-9792-C6AD74FD83F8}">
  <ds:schemaRefs>
    <ds:schemaRef ds:uri="15dba14b-0bab-497e-92ec-87b378b72659"/>
    <ds:schemaRef ds:uri="e16eac30-2c8e-492b-8603-63d6635f41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D71BE1-93DE-4B96-89AE-591572328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TotalTime>
  <Words>8311</Words>
  <Application>Microsoft Office PowerPoint</Application>
  <PresentationFormat>Widescreen</PresentationFormat>
  <Paragraphs>1730</Paragraphs>
  <Slides>44</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vt:lpstr>
      <vt:lpstr>Calibri</vt:lpstr>
      <vt:lpstr>Calibri Light</vt:lpstr>
      <vt:lpstr>Roboto</vt:lpstr>
      <vt:lpstr>Office Theme</vt:lpstr>
      <vt:lpstr>GCP Transport Working Group COVID-19 transport impacts: data and monitoring report</vt:lpstr>
      <vt:lpstr>PowerPoint Presentation</vt:lpstr>
      <vt:lpstr>PowerPoint Presentation</vt:lpstr>
      <vt:lpstr>Travel Demand</vt:lpstr>
      <vt:lpstr>PowerPoint Presentation</vt:lpstr>
      <vt:lpstr>Strategic Road Network</vt:lpstr>
      <vt:lpstr>PowerPoint Presentation</vt:lpstr>
      <vt:lpstr>PowerPoint Presentation</vt:lpstr>
      <vt:lpstr>PowerPoint Presentation</vt:lpstr>
      <vt:lpstr>Cambridge: Modal split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Cambridge: Motorised vehicles</vt:lpstr>
      <vt:lpstr>PowerPoint Presentation</vt:lpstr>
      <vt:lpstr>PowerPoint Presentation</vt:lpstr>
      <vt:lpstr>PowerPoint Presentation</vt:lpstr>
      <vt:lpstr>PowerPoint Presentation</vt:lpstr>
      <vt:lpstr>PowerPoint Presentation</vt:lpstr>
      <vt:lpstr>Cambridge: Active Travel</vt:lpstr>
      <vt:lpstr>PowerPoint Presentation</vt:lpstr>
      <vt:lpstr>PowerPoint Presentation</vt:lpstr>
      <vt:lpstr>PowerPoint Presentation</vt:lpstr>
      <vt:lpstr>PowerPoint Presentation</vt:lpstr>
      <vt:lpstr>PowerPoint Presentation</vt:lpstr>
      <vt:lpstr>Car Parking</vt:lpstr>
      <vt:lpstr>PowerPoint Presentation</vt:lpstr>
      <vt:lpstr>PowerPoint Presentation</vt:lpstr>
      <vt:lpstr>PowerPoint Presentation</vt:lpstr>
      <vt:lpstr>Bus Passengers</vt:lpstr>
      <vt:lpstr>PowerPoint Presentation</vt:lpstr>
      <vt:lpstr>PowerPoint Presentation</vt:lpstr>
      <vt:lpstr>e-Scooters</vt:lpstr>
      <vt:lpstr>PowerPoint Presentation</vt:lpstr>
      <vt:lpstr>Air Quality</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Restart Group</dc:title>
  <dc:creator>Ellen Pollard</dc:creator>
  <cp:lastModifiedBy>Graham Shone</cp:lastModifiedBy>
  <cp:revision>31</cp:revision>
  <dcterms:created xsi:type="dcterms:W3CDTF">2022-01-12T08:37:28Z</dcterms:created>
  <dcterms:modified xsi:type="dcterms:W3CDTF">2023-01-20T15:23:59Z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0x010100CF44B7176C5F6543B79B148A9C46E6BF</vt:lpwstr>
  </property>
</Properties>
</file>