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437" r:id="rId5"/>
    <p:sldId id="444" r:id="rId6"/>
    <p:sldId id="445" r:id="rId7"/>
    <p:sldId id="428" r:id="rId8"/>
    <p:sldId id="407" r:id="rId9"/>
    <p:sldId id="429" r:id="rId10"/>
    <p:sldId id="418" r:id="rId11"/>
    <p:sldId id="421" r:id="rId12"/>
    <p:sldId id="422" r:id="rId13"/>
    <p:sldId id="430" r:id="rId14"/>
    <p:sldId id="452" r:id="rId15"/>
    <p:sldId id="463" r:id="rId16"/>
    <p:sldId id="461" r:id="rId17"/>
    <p:sldId id="447" r:id="rId18"/>
    <p:sldId id="410" r:id="rId19"/>
    <p:sldId id="460" r:id="rId20"/>
    <p:sldId id="448" r:id="rId21"/>
    <p:sldId id="405" r:id="rId22"/>
    <p:sldId id="415" r:id="rId23"/>
    <p:sldId id="457" r:id="rId24"/>
    <p:sldId id="458" r:id="rId25"/>
    <p:sldId id="459" r:id="rId26"/>
    <p:sldId id="431" r:id="rId27"/>
    <p:sldId id="424" r:id="rId28"/>
    <p:sldId id="450" r:id="rId29"/>
    <p:sldId id="432" r:id="rId30"/>
    <p:sldId id="377" r:id="rId31"/>
    <p:sldId id="388" r:id="rId32"/>
    <p:sldId id="433" r:id="rId33"/>
    <p:sldId id="456" r:id="rId34"/>
    <p:sldId id="439" r:id="rId35"/>
    <p:sldId id="42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48E8B1-B145-1D33-FCB4-338445089B4C}" name="Ellen Pollard" initials="EP" userId="S::Ellen.Pollard@cambridgeshire.gov.uk::1bb0be40-2395-4b16-8b02-ec28fb870a9e" providerId="AD"/>
  <p188:author id="{0C1301F6-F582-FC1B-822B-BE1043A157FE}" name="Ellen Pollard" initials="EP" userId="S::ellen.pollard@cambridgeshire.gov.uk::1bb0be40-2395-4b16-8b02-ec28fb870a9e" providerId="AD"/>
  <p188:author id="{197393F7-CDF3-0087-C06B-57340D72DC4F}" name="Sian Loveday" initials="SL" userId="S::Sian.Loveday@cambridgeshire.gov.uk::3c467ee9-6672-4447-be23-8e5882dd3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an Loveday" initials="SL" lastIdx="68" clrIdx="0">
    <p:extLst>
      <p:ext uri="{19B8F6BF-5375-455C-9EA6-DF929625EA0E}">
        <p15:presenceInfo xmlns:p15="http://schemas.microsoft.com/office/powerpoint/2012/main" userId="S::Sian.Loveday@cambridgeshire.gov.uk::3c467ee9-6672-4447-be23-8e5882dd38cf" providerId="AD"/>
      </p:ext>
    </p:extLst>
  </p:cmAuthor>
  <p:cmAuthor id="2" name="Dominic Milham" initials="DM" lastIdx="6" clrIdx="1">
    <p:extLst>
      <p:ext uri="{19B8F6BF-5375-455C-9EA6-DF929625EA0E}">
        <p15:presenceInfo xmlns:p15="http://schemas.microsoft.com/office/powerpoint/2012/main" userId="S::Dominic.Milham@cambridgeshire.gov.uk::d852ccbe-f955-41c6-ba59-765581eb65a4" providerId="AD"/>
      </p:ext>
    </p:extLst>
  </p:cmAuthor>
  <p:cmAuthor id="3" name="Ellen Pollard" initials="EP" lastIdx="16" clrIdx="2">
    <p:extLst>
      <p:ext uri="{19B8F6BF-5375-455C-9EA6-DF929625EA0E}">
        <p15:presenceInfo xmlns:p15="http://schemas.microsoft.com/office/powerpoint/2012/main" userId="S::Ellen.Pollard@cambridgeshire.gov.uk::1bb0be40-2395-4b16-8b02-ec28fb870a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C5E"/>
    <a:srgbClr val="E9AFD2"/>
    <a:srgbClr val="92DDD6"/>
    <a:srgbClr val="F68E5F"/>
    <a:srgbClr val="F5DD90"/>
    <a:srgbClr val="B2D69A"/>
    <a:srgbClr val="6B9E73"/>
    <a:srgbClr val="56689F"/>
    <a:srgbClr val="21C5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1" autoAdjust="0"/>
    <p:restoredTop sz="94249" autoAdjust="0"/>
  </p:normalViewPr>
  <p:slideViewPr>
    <p:cSldViewPr snapToGrid="0">
      <p:cViewPr varScale="1">
        <p:scale>
          <a:sx n="72" d="100"/>
          <a:sy n="72" d="100"/>
        </p:scale>
        <p:origin x="342"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cc.cambridgeshire.gov.uk\data\CEU%20Research%20and%20Performance\Research\Roads%20and%20Transport\Car%20Parking\Car%20Parking%20Master%20Analysis%20updated%20until%203112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42473848029885E-2"/>
          <c:y val="0.13000783398807175"/>
          <c:w val="0.87135156522738644"/>
          <c:h val="0.6998640202654407"/>
        </c:manualLayout>
      </c:layout>
      <c:barChart>
        <c:barDir val="bar"/>
        <c:grouping val="stacked"/>
        <c:varyColors val="0"/>
        <c:ser>
          <c:idx val="0"/>
          <c:order val="0"/>
          <c:tx>
            <c:strRef>
              <c:f>'GCP Analysis MAR (1st 2wks)'!$P$37</c:f>
              <c:strCache>
                <c:ptCount val="1"/>
                <c:pt idx="0">
                  <c:v>Up to 1 hr</c:v>
                </c:pt>
              </c:strCache>
            </c:strRef>
          </c:tx>
          <c:spPr>
            <a:solidFill>
              <a:srgbClr val="56689F"/>
            </a:solidFill>
            <a:ln>
              <a:noFill/>
            </a:ln>
            <a:effectLst/>
          </c:spPr>
          <c:invertIfNegative val="0"/>
          <c:cat>
            <c:strRef>
              <c:f>'GCP Analysis MAR (1st 2wks)'!$O$38:$O$40</c:f>
              <c:strCache>
                <c:ptCount val="3"/>
                <c:pt idx="0">
                  <c:v>March 2020</c:v>
                </c:pt>
                <c:pt idx="1">
                  <c:v>March 2021</c:v>
                </c:pt>
                <c:pt idx="2">
                  <c:v>March 2022</c:v>
                </c:pt>
              </c:strCache>
            </c:strRef>
          </c:cat>
          <c:val>
            <c:numRef>
              <c:f>'GCP Analysis MAR (1st 2wks)'!$P$38:$P$40</c:f>
              <c:numCache>
                <c:formatCode>General</c:formatCode>
                <c:ptCount val="3"/>
                <c:pt idx="0">
                  <c:v>15017</c:v>
                </c:pt>
                <c:pt idx="1">
                  <c:v>8080</c:v>
                </c:pt>
                <c:pt idx="2">
                  <c:v>12918</c:v>
                </c:pt>
              </c:numCache>
            </c:numRef>
          </c:val>
          <c:extLst>
            <c:ext xmlns:c16="http://schemas.microsoft.com/office/drawing/2014/chart" uri="{C3380CC4-5D6E-409C-BE32-E72D297353CC}">
              <c16:uniqueId val="{00000000-0761-4ACE-A297-2B23E64693BF}"/>
            </c:ext>
          </c:extLst>
        </c:ser>
        <c:ser>
          <c:idx val="1"/>
          <c:order val="1"/>
          <c:tx>
            <c:strRef>
              <c:f>'GCP Analysis MAR (1st 2wks)'!$Q$37</c:f>
              <c:strCache>
                <c:ptCount val="1"/>
                <c:pt idx="0">
                  <c:v>1 to 2 hrs</c:v>
                </c:pt>
              </c:strCache>
            </c:strRef>
          </c:tx>
          <c:spPr>
            <a:solidFill>
              <a:srgbClr val="6B9E73"/>
            </a:solidFill>
            <a:ln>
              <a:noFill/>
            </a:ln>
            <a:effectLst/>
          </c:spPr>
          <c:invertIfNegative val="0"/>
          <c:cat>
            <c:strRef>
              <c:f>'GCP Analysis MAR (1st 2wks)'!$O$38:$O$40</c:f>
              <c:strCache>
                <c:ptCount val="3"/>
                <c:pt idx="0">
                  <c:v>March 2020</c:v>
                </c:pt>
                <c:pt idx="1">
                  <c:v>March 2021</c:v>
                </c:pt>
                <c:pt idx="2">
                  <c:v>March 2022</c:v>
                </c:pt>
              </c:strCache>
            </c:strRef>
          </c:cat>
          <c:val>
            <c:numRef>
              <c:f>'GCP Analysis MAR (1st 2wks)'!$Q$38:$Q$40</c:f>
              <c:numCache>
                <c:formatCode>General</c:formatCode>
                <c:ptCount val="3"/>
                <c:pt idx="0">
                  <c:v>21471</c:v>
                </c:pt>
                <c:pt idx="1">
                  <c:v>4694</c:v>
                </c:pt>
                <c:pt idx="2">
                  <c:v>19244</c:v>
                </c:pt>
              </c:numCache>
            </c:numRef>
          </c:val>
          <c:extLst>
            <c:ext xmlns:c16="http://schemas.microsoft.com/office/drawing/2014/chart" uri="{C3380CC4-5D6E-409C-BE32-E72D297353CC}">
              <c16:uniqueId val="{00000001-0761-4ACE-A297-2B23E64693BF}"/>
            </c:ext>
          </c:extLst>
        </c:ser>
        <c:ser>
          <c:idx val="2"/>
          <c:order val="2"/>
          <c:tx>
            <c:strRef>
              <c:f>'GCP Analysis MAR (1st 2wks)'!$R$37</c:f>
              <c:strCache>
                <c:ptCount val="1"/>
                <c:pt idx="0">
                  <c:v>2 to 3 hrs</c:v>
                </c:pt>
              </c:strCache>
            </c:strRef>
          </c:tx>
          <c:spPr>
            <a:solidFill>
              <a:srgbClr val="C2DDA7"/>
            </a:solidFill>
            <a:ln>
              <a:noFill/>
            </a:ln>
            <a:effectLst/>
          </c:spPr>
          <c:invertIfNegative val="0"/>
          <c:cat>
            <c:strRef>
              <c:f>'GCP Analysis MAR (1st 2wks)'!$O$38:$O$40</c:f>
              <c:strCache>
                <c:ptCount val="3"/>
                <c:pt idx="0">
                  <c:v>March 2020</c:v>
                </c:pt>
                <c:pt idx="1">
                  <c:v>March 2021</c:v>
                </c:pt>
                <c:pt idx="2">
                  <c:v>March 2022</c:v>
                </c:pt>
              </c:strCache>
            </c:strRef>
          </c:cat>
          <c:val>
            <c:numRef>
              <c:f>'GCP Analysis MAR (1st 2wks)'!$R$38:$R$40</c:f>
              <c:numCache>
                <c:formatCode>General</c:formatCode>
                <c:ptCount val="3"/>
                <c:pt idx="0">
                  <c:v>14164</c:v>
                </c:pt>
                <c:pt idx="1">
                  <c:v>1331</c:v>
                </c:pt>
                <c:pt idx="2">
                  <c:v>13059</c:v>
                </c:pt>
              </c:numCache>
            </c:numRef>
          </c:val>
          <c:extLst>
            <c:ext xmlns:c16="http://schemas.microsoft.com/office/drawing/2014/chart" uri="{C3380CC4-5D6E-409C-BE32-E72D297353CC}">
              <c16:uniqueId val="{00000002-0761-4ACE-A297-2B23E64693BF}"/>
            </c:ext>
          </c:extLst>
        </c:ser>
        <c:ser>
          <c:idx val="3"/>
          <c:order val="3"/>
          <c:tx>
            <c:strRef>
              <c:f>'GCP Analysis MAR (1st 2wks)'!$S$37</c:f>
              <c:strCache>
                <c:ptCount val="1"/>
                <c:pt idx="0">
                  <c:v>3 to 4 hrs</c:v>
                </c:pt>
              </c:strCache>
            </c:strRef>
          </c:tx>
          <c:spPr>
            <a:solidFill>
              <a:srgbClr val="F5DD90"/>
            </a:solidFill>
            <a:ln>
              <a:noFill/>
            </a:ln>
            <a:effectLst/>
          </c:spPr>
          <c:invertIfNegative val="0"/>
          <c:cat>
            <c:strRef>
              <c:f>'GCP Analysis MAR (1st 2wks)'!$O$38:$O$40</c:f>
              <c:strCache>
                <c:ptCount val="3"/>
                <c:pt idx="0">
                  <c:v>March 2020</c:v>
                </c:pt>
                <c:pt idx="1">
                  <c:v>March 2021</c:v>
                </c:pt>
                <c:pt idx="2">
                  <c:v>March 2022</c:v>
                </c:pt>
              </c:strCache>
            </c:strRef>
          </c:cat>
          <c:val>
            <c:numRef>
              <c:f>'GCP Analysis MAR (1st 2wks)'!$S$38:$S$40</c:f>
              <c:numCache>
                <c:formatCode>General</c:formatCode>
                <c:ptCount val="3"/>
                <c:pt idx="0">
                  <c:v>7992</c:v>
                </c:pt>
                <c:pt idx="1">
                  <c:v>431</c:v>
                </c:pt>
                <c:pt idx="2">
                  <c:v>7664</c:v>
                </c:pt>
              </c:numCache>
            </c:numRef>
          </c:val>
          <c:extLst>
            <c:ext xmlns:c16="http://schemas.microsoft.com/office/drawing/2014/chart" uri="{C3380CC4-5D6E-409C-BE32-E72D297353CC}">
              <c16:uniqueId val="{00000003-0761-4ACE-A297-2B23E64693BF}"/>
            </c:ext>
          </c:extLst>
        </c:ser>
        <c:ser>
          <c:idx val="4"/>
          <c:order val="4"/>
          <c:tx>
            <c:strRef>
              <c:f>'GCP Analysis MAR (1st 2wks)'!$T$37</c:f>
              <c:strCache>
                <c:ptCount val="1"/>
                <c:pt idx="0">
                  <c:v>4 to 5 hrs</c:v>
                </c:pt>
              </c:strCache>
            </c:strRef>
          </c:tx>
          <c:spPr>
            <a:solidFill>
              <a:srgbClr val="F68E5F"/>
            </a:solidFill>
            <a:ln>
              <a:noFill/>
            </a:ln>
            <a:effectLst/>
          </c:spPr>
          <c:invertIfNegative val="0"/>
          <c:cat>
            <c:strRef>
              <c:f>'GCP Analysis MAR (1st 2wks)'!$O$38:$O$40</c:f>
              <c:strCache>
                <c:ptCount val="3"/>
                <c:pt idx="0">
                  <c:v>March 2020</c:v>
                </c:pt>
                <c:pt idx="1">
                  <c:v>March 2021</c:v>
                </c:pt>
                <c:pt idx="2">
                  <c:v>March 2022</c:v>
                </c:pt>
              </c:strCache>
            </c:strRef>
          </c:cat>
          <c:val>
            <c:numRef>
              <c:f>'GCP Analysis MAR (1st 2wks)'!$T$38:$T$40</c:f>
              <c:numCache>
                <c:formatCode>General</c:formatCode>
                <c:ptCount val="3"/>
                <c:pt idx="0">
                  <c:v>3643</c:v>
                </c:pt>
                <c:pt idx="1">
                  <c:v>226</c:v>
                </c:pt>
                <c:pt idx="2">
                  <c:v>3510</c:v>
                </c:pt>
              </c:numCache>
            </c:numRef>
          </c:val>
          <c:extLst>
            <c:ext xmlns:c16="http://schemas.microsoft.com/office/drawing/2014/chart" uri="{C3380CC4-5D6E-409C-BE32-E72D297353CC}">
              <c16:uniqueId val="{00000004-0761-4ACE-A297-2B23E64693BF}"/>
            </c:ext>
          </c:extLst>
        </c:ser>
        <c:ser>
          <c:idx val="5"/>
          <c:order val="5"/>
          <c:tx>
            <c:strRef>
              <c:f>'GCP Analysis MAR (1st 2wks)'!$U$37</c:f>
              <c:strCache>
                <c:ptCount val="1"/>
                <c:pt idx="0">
                  <c:v>5 to 6 hrs</c:v>
                </c:pt>
              </c:strCache>
            </c:strRef>
          </c:tx>
          <c:spPr>
            <a:solidFill>
              <a:srgbClr val="92DDD6"/>
            </a:solidFill>
            <a:ln>
              <a:noFill/>
            </a:ln>
            <a:effectLst/>
          </c:spPr>
          <c:invertIfNegative val="0"/>
          <c:cat>
            <c:strRef>
              <c:f>'GCP Analysis MAR (1st 2wks)'!$O$38:$O$40</c:f>
              <c:strCache>
                <c:ptCount val="3"/>
                <c:pt idx="0">
                  <c:v>March 2020</c:v>
                </c:pt>
                <c:pt idx="1">
                  <c:v>March 2021</c:v>
                </c:pt>
                <c:pt idx="2">
                  <c:v>March 2022</c:v>
                </c:pt>
              </c:strCache>
            </c:strRef>
          </c:cat>
          <c:val>
            <c:numRef>
              <c:f>'GCP Analysis MAR (1st 2wks)'!$U$38:$U$40</c:f>
              <c:numCache>
                <c:formatCode>General</c:formatCode>
                <c:ptCount val="3"/>
                <c:pt idx="0">
                  <c:v>1503</c:v>
                </c:pt>
                <c:pt idx="1">
                  <c:v>173</c:v>
                </c:pt>
                <c:pt idx="2">
                  <c:v>1484</c:v>
                </c:pt>
              </c:numCache>
            </c:numRef>
          </c:val>
          <c:extLst>
            <c:ext xmlns:c16="http://schemas.microsoft.com/office/drawing/2014/chart" uri="{C3380CC4-5D6E-409C-BE32-E72D297353CC}">
              <c16:uniqueId val="{00000005-0761-4ACE-A297-2B23E64693BF}"/>
            </c:ext>
          </c:extLst>
        </c:ser>
        <c:ser>
          <c:idx val="6"/>
          <c:order val="6"/>
          <c:tx>
            <c:strRef>
              <c:f>'GCP Analysis MAR (1st 2wks)'!$V$37</c:f>
              <c:strCache>
                <c:ptCount val="1"/>
                <c:pt idx="0">
                  <c:v>6 to 24 hrs</c:v>
                </c:pt>
              </c:strCache>
            </c:strRef>
          </c:tx>
          <c:spPr>
            <a:solidFill>
              <a:srgbClr val="E9AFD2"/>
            </a:solidFill>
            <a:ln>
              <a:noFill/>
            </a:ln>
            <a:effectLst/>
          </c:spPr>
          <c:invertIfNegative val="0"/>
          <c:cat>
            <c:strRef>
              <c:f>'GCP Analysis MAR (1st 2wks)'!$O$38:$O$40</c:f>
              <c:strCache>
                <c:ptCount val="3"/>
                <c:pt idx="0">
                  <c:v>March 2020</c:v>
                </c:pt>
                <c:pt idx="1">
                  <c:v>March 2021</c:v>
                </c:pt>
                <c:pt idx="2">
                  <c:v>March 2022</c:v>
                </c:pt>
              </c:strCache>
            </c:strRef>
          </c:cat>
          <c:val>
            <c:numRef>
              <c:f>'GCP Analysis MAR (1st 2wks)'!$V$38:$V$40</c:f>
              <c:numCache>
                <c:formatCode>General</c:formatCode>
                <c:ptCount val="3"/>
                <c:pt idx="0">
                  <c:v>2018</c:v>
                </c:pt>
                <c:pt idx="1">
                  <c:v>995</c:v>
                </c:pt>
                <c:pt idx="2">
                  <c:v>2017</c:v>
                </c:pt>
              </c:numCache>
            </c:numRef>
          </c:val>
          <c:extLst>
            <c:ext xmlns:c16="http://schemas.microsoft.com/office/drawing/2014/chart" uri="{C3380CC4-5D6E-409C-BE32-E72D297353CC}">
              <c16:uniqueId val="{00000006-0761-4ACE-A297-2B23E64693BF}"/>
            </c:ext>
          </c:extLst>
        </c:ser>
        <c:ser>
          <c:idx val="7"/>
          <c:order val="7"/>
          <c:tx>
            <c:strRef>
              <c:f>'GCP Analysis MAR (1st 2wks)'!$W$37</c:f>
              <c:strCache>
                <c:ptCount val="1"/>
                <c:pt idx="0">
                  <c:v>24 hours +</c:v>
                </c:pt>
              </c:strCache>
            </c:strRef>
          </c:tx>
          <c:spPr>
            <a:solidFill>
              <a:srgbClr val="F76C5E"/>
            </a:solidFill>
            <a:ln>
              <a:noFill/>
            </a:ln>
            <a:effectLst/>
          </c:spPr>
          <c:invertIfNegative val="0"/>
          <c:cat>
            <c:strRef>
              <c:f>'GCP Analysis MAR (1st 2wks)'!$O$38:$O$40</c:f>
              <c:strCache>
                <c:ptCount val="3"/>
                <c:pt idx="0">
                  <c:v>March 2020</c:v>
                </c:pt>
                <c:pt idx="1">
                  <c:v>March 2021</c:v>
                </c:pt>
                <c:pt idx="2">
                  <c:v>March 2022</c:v>
                </c:pt>
              </c:strCache>
            </c:strRef>
          </c:cat>
          <c:val>
            <c:numRef>
              <c:f>'GCP Analysis MAR (1st 2wks)'!$W$38:$W$40</c:f>
              <c:numCache>
                <c:formatCode>General</c:formatCode>
                <c:ptCount val="3"/>
                <c:pt idx="0">
                  <c:v>155</c:v>
                </c:pt>
                <c:pt idx="1">
                  <c:v>25</c:v>
                </c:pt>
                <c:pt idx="2">
                  <c:v>100</c:v>
                </c:pt>
              </c:numCache>
            </c:numRef>
          </c:val>
          <c:extLst>
            <c:ext xmlns:c16="http://schemas.microsoft.com/office/drawing/2014/chart" uri="{C3380CC4-5D6E-409C-BE32-E72D297353CC}">
              <c16:uniqueId val="{00000007-0761-4ACE-A297-2B23E64693BF}"/>
            </c:ext>
          </c:extLst>
        </c:ser>
        <c:dLbls>
          <c:showLegendKey val="0"/>
          <c:showVal val="0"/>
          <c:showCatName val="0"/>
          <c:showSerName val="0"/>
          <c:showPercent val="0"/>
          <c:showBubbleSize val="0"/>
        </c:dLbls>
        <c:gapWidth val="150"/>
        <c:overlap val="100"/>
        <c:axId val="2095887296"/>
        <c:axId val="2095888960"/>
      </c:barChart>
      <c:catAx>
        <c:axId val="209588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95888960"/>
        <c:crosses val="autoZero"/>
        <c:auto val="1"/>
        <c:lblAlgn val="ctr"/>
        <c:lblOffset val="100"/>
        <c:noMultiLvlLbl val="0"/>
      </c:catAx>
      <c:valAx>
        <c:axId val="20958889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GB"/>
                  <a:t>Number</a:t>
                </a:r>
                <a:r>
                  <a:rPr lang="en-GB" baseline="0"/>
                  <a:t> of transactions</a:t>
                </a:r>
                <a:endParaRPr lang="en-GB"/>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95887296"/>
        <c:crosses val="autoZero"/>
        <c:crossBetween val="between"/>
      </c:valAx>
      <c:spPr>
        <a:noFill/>
        <a:ln>
          <a:noFill/>
        </a:ln>
        <a:effectLst/>
      </c:spPr>
    </c:plotArea>
    <c:legend>
      <c:legendPos val="t"/>
      <c:layout>
        <c:manualLayout>
          <c:xMode val="edge"/>
          <c:yMode val="edge"/>
          <c:x val="7.0353342629160334E-2"/>
          <c:y val="2.0334059549745823E-2"/>
          <c:w val="0.89999992871458501"/>
          <c:h val="8.3081587730857803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CAB45-2DAA-410D-87A9-FA44B97E7CA9}" type="datetimeFigureOut">
              <a:rPr lang="en-GB" smtClean="0"/>
              <a:t>18/01/2023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2205D-5FA4-42AE-8470-588BCE34BAB7}" type="slidenum">
              <a:rPr lang="en-GB" smtClean="0"/>
              <a:t>‹#›</a:t>
            </a:fld>
            <a:endParaRPr lang="en-GB"/>
          </a:p>
        </p:txBody>
      </p:sp>
    </p:spTree>
    <p:extLst>
      <p:ext uri="{BB962C8B-B14F-4D97-AF65-F5344CB8AC3E}">
        <p14:creationId xmlns:p14="http://schemas.microsoft.com/office/powerpoint/2010/main" val="176330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a:t>
            </a:fld>
            <a:endParaRPr lang="en-GB"/>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10</a:t>
            </a:fld>
            <a:endParaRPr lang="en-GB"/>
          </a:p>
        </p:txBody>
      </p:sp>
    </p:spTree>
    <p:extLst>
      <p:ext uri="{BB962C8B-B14F-4D97-AF65-F5344CB8AC3E}">
        <p14:creationId xmlns:p14="http://schemas.microsoft.com/office/powerpoint/2010/main" val="396724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sub-set of thirteen Vivacity sensors across Cambridge has been selected due to the ability of these sites having good long term data availability. Other sites were found to have gaps in data or had not been installed pre-COVID.</a:t>
            </a: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These are the current locations of long-term Vivacity sensors across Cambridge. They do not cover all key roads in Cambridge but work is underway to expand this coverage.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04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171450" indent="-171450">
              <a:buFontTx/>
              <a:buChar cha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Motor vehicles dominate in all years. Active travel has decreased significantly in 2022 to just 17% of total counts.</a:t>
            </a:r>
          </a:p>
          <a:p>
            <a:pPr marL="171450" indent="-171450">
              <a:buFontTx/>
              <a:buChar cha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Cars make up more than 60% of total traffic counts </a:t>
            </a:r>
            <a:r>
              <a:rPr lang="en-GB" dirty="0">
                <a:solidFill>
                  <a:prstClr val="black"/>
                </a:solidFill>
                <a:latin typeface="Calibri" panose="020F0502020204030204"/>
              </a:rPr>
              <a:t>passing the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Vivacity sensors in every year suggesting the car is the dominant form of transport on these roads.</a:t>
            </a:r>
            <a:endParaRPr lang="en-GB"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Whilst transport volumes have decreased during the pandemic, the modal split of transport methods has remained similar throughout.</a:t>
            </a: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358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Cars are the largest category at all sites in all years.</a:t>
            </a:r>
            <a:endParaRPr lang="en-GB"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Whilst absolute volumes decreased during the pandemic, the impact on modal split at sites has not been significant at most locations. Exceptions to this are: Mill Road (East and West), Histon Road (North) and Tenison Road which saw significant decreases in the proportion of cars travelling on the roads in comparison to other modes of transport.</a:t>
            </a:r>
            <a:endParaRPr lang="en-GB"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 of the 13 sites have active travel proportions of 20% of higher in 2021: Mill Road (West), Tenison Road, Hills Road (Bridge), Mill Road (East) and Vinery Road. The proportion of motor vehicles to active travel has changed little since January 2022.</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 the high proportion of pedestrians recorded at Histon Road (North) in March 2021 appears to be due to construction workers. The Histon Road scheme site compound was near to the sensor and any workers nearby may have been picked up repeatedly.</a:t>
            </a:r>
            <a:br>
              <a:rPr lang="en-GB" sz="1200" b="1" i="0" u="none" strike="noStrike" kern="1200" cap="none" spc="0" normalizeH="0" baseline="0" noProof="0" dirty="0">
                <a:ln>
                  <a:noFill/>
                </a:ln>
                <a:effectLst/>
                <a:uLnTx/>
                <a:uFillTx/>
                <a:latin typeface="Calibri" panose="020F0502020204030204"/>
                <a:cs typeface="Calibri"/>
              </a:rPr>
            </a:b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28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14</a:t>
            </a:fld>
            <a:endParaRPr lang="en-GB"/>
          </a:p>
        </p:txBody>
      </p:sp>
    </p:spTree>
    <p:extLst>
      <p:ext uri="{BB962C8B-B14F-4D97-AF65-F5344CB8AC3E}">
        <p14:creationId xmlns:p14="http://schemas.microsoft.com/office/powerpoint/2010/main" val="26642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Small increases in motorised vehicles in Cambridge since Feb 2022, showing continued recovery in travel and transport.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Large increases in motorised vehicles since March 2021 due to the third COVID-19 lockdown at the beginning of 2021.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a:rPr>
              <a:t>Cambridge flows now close to Feb 2020 ‘pre-COVID’ levels, particularly at weekends.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252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Weekdays in March 2022: current flows are nearing the levels seen pre-COVID (approx. 5-10% below), particularly in the AM peak.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Weekends in March </a:t>
            </a:r>
            <a:r>
              <a:rPr lang="en-GB" sz="1200" b="0" dirty="0">
                <a:solidFill>
                  <a:prstClr val="black"/>
                </a:solidFill>
                <a:latin typeface="Calibri" panose="020F0502020204030204"/>
              </a:rPr>
              <a:t>2022: Many hours have returned to pre-COVID levels with the exception of 11am-5pm which are 10-20% lower.</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16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17</a:t>
            </a:fld>
            <a:endParaRPr lang="en-GB"/>
          </a:p>
        </p:txBody>
      </p:sp>
    </p:spTree>
    <p:extLst>
      <p:ext uri="{BB962C8B-B14F-4D97-AF65-F5344CB8AC3E}">
        <p14:creationId xmlns:p14="http://schemas.microsoft.com/office/powerpoint/2010/main" val="417149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Long term trends: Expected seasonal variation can be seen in the data, with peaks during the summer months and decreases in the winter. </a:t>
            </a:r>
          </a:p>
          <a:p>
            <a:r>
              <a:rPr lang="en-GB" dirty="0"/>
              <a:t>Cycling trends have picked up significantly since the start of 2022, though weekday trends still remain below Feb 2020, possibly the result of continued hybrid working for some.</a:t>
            </a:r>
          </a:p>
          <a:p>
            <a:r>
              <a:rPr lang="en-GB" dirty="0"/>
              <a:t>Cycling trends show an increase from both March 2021 (during Lockdown 3) and from Feb 2022.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a:t>
            </a:r>
            <a:r>
              <a:rPr kumimoji="0" lang="en-GB" sz="1200" b="0" i="1" u="none" strike="noStrike" kern="1200" cap="none" spc="0" normalizeH="0" baseline="0" noProof="0" dirty="0">
                <a:ln>
                  <a:noFill/>
                </a:ln>
                <a:solidFill>
                  <a:prstClr val="black"/>
                </a:solidFill>
                <a:effectLst/>
                <a:uLnTx/>
                <a:uFillTx/>
                <a:latin typeface="+mn-lt"/>
                <a:ea typeface="+mn-ea"/>
                <a:cs typeface="+mn-cs"/>
              </a:rPr>
              <a:t> Cambridge Vivacity sensors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Accuracy is dependent on individual sensor location and calibration with some variation in accuracy.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333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Pedestrian trend remain well below the Feb 2020 pre-pandemic level, particularly on weekdays (-37%).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March 2022 actually shows a decrease on March 2021 pedestrian levels, despite the fact that March 2021 was during the third national COVID-19 lockdown.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March 2022 sees an increase on Feb 2022 pedestrian counts, likely attributable in part to improving weather.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Accuracy is dependent on individual sensor location and calibration with some variation in accuracy.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74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29BFED-29D6-4DAE-9693-E577AD6C3CA5}" type="slidenum">
              <a:rPr lang="en-GB" smtClean="0"/>
              <a:t>2</a:t>
            </a:fld>
            <a:endParaRPr lang="en-GB"/>
          </a:p>
        </p:txBody>
      </p:sp>
    </p:spTree>
    <p:extLst>
      <p:ext uri="{BB962C8B-B14F-4D97-AF65-F5344CB8AC3E}">
        <p14:creationId xmlns:p14="http://schemas.microsoft.com/office/powerpoint/2010/main" val="317674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1" u="none" strike="noStrike" dirty="0">
                <a:solidFill>
                  <a:srgbClr val="000000"/>
                </a:solidFill>
                <a:effectLst/>
                <a:latin typeface="Calibri" panose="020F0502020204030204" pitchFamily="34" charset="0"/>
              </a:rPr>
              <a:t>Commentary:</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Retail footfall in Cambridge has seen a strong recovery recently with weekend footfall exceeding Feb 2020 levels and continuing to increase post-Christmas. Weekday footfall continues to be below this level, likely due to the reduced amount of workplace use, particularly in Cambridge.</a:t>
            </a:r>
          </a:p>
          <a:p>
            <a:pPr algn="l" rtl="0" fontAlgn="base"/>
            <a:r>
              <a:rPr lang="en-GB" sz="1800" b="0" i="0" dirty="0">
                <a:solidFill>
                  <a:srgbClr val="444444"/>
                </a:solidFill>
                <a:effectLst/>
                <a:latin typeface="Calibri" panose="020F0502020204030204" pitchFamily="34" charset="0"/>
              </a:rPr>
              <a:t>​</a:t>
            </a:r>
          </a:p>
          <a:p>
            <a:pPr algn="l" rtl="0" fontAlgn="base"/>
            <a:r>
              <a:rPr lang="en-GB" sz="1800" b="1" i="0" u="none" strike="noStrike" dirty="0">
                <a:solidFill>
                  <a:srgbClr val="000000"/>
                </a:solidFill>
                <a:effectLst/>
                <a:latin typeface="Calibri" panose="020F0502020204030204" pitchFamily="34" charset="0"/>
              </a:rPr>
              <a:t>Source: </a:t>
            </a:r>
            <a:r>
              <a:rPr lang="en-GB" sz="1800" b="0" i="0" u="none" strike="noStrike" dirty="0">
                <a:solidFill>
                  <a:srgbClr val="000000"/>
                </a:solidFill>
                <a:effectLst/>
                <a:latin typeface="Calibri" panose="020F0502020204030204" pitchFamily="34" charset="0"/>
              </a:rPr>
              <a:t>Cambridge BID footfall data</a:t>
            </a:r>
            <a:r>
              <a:rPr lang="en-GB" sz="1800" b="0" i="0" dirty="0">
                <a:solidFill>
                  <a:srgbClr val="444444"/>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sz="1800" b="0" i="1" u="none" strike="noStrike" dirty="0">
                <a:solidFill>
                  <a:srgbClr val="000000"/>
                </a:solidFill>
                <a:effectLst/>
                <a:latin typeface="Calibri" panose="020F0502020204030204" pitchFamily="34" charset="0"/>
              </a:rPr>
              <a:t>*March 2020 includes all locations except for King’s Parade. The King’s Parade sensor was recalibrated in 2021 and therefore counts are no longer comparable.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415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Calibri" panose="020F0502020204030204" pitchFamily="34" charset="0"/>
              </a:rPr>
              <a:t>Commentary: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One Station square footfall has reached Feb 2020 levels at the weekend but is still 30% below during weekdays. This is perhaps a reflection of office-based workers at CB1 now hybrid working and spending less time in offices during the week, whilst leisure trips at the weekend are continuing to grow in popularity.</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Calibri" panose="020F0502020204030204" pitchFamily="34" charset="0"/>
              </a:rPr>
              <a:t>Source: </a:t>
            </a:r>
            <a:r>
              <a:rPr lang="en-GB" sz="1800" b="0" i="0" u="none" strike="noStrike" dirty="0">
                <a:solidFill>
                  <a:srgbClr val="000000"/>
                </a:solidFill>
                <a:effectLst/>
                <a:latin typeface="Calibri" panose="020F0502020204030204" pitchFamily="34" charset="0"/>
              </a:rPr>
              <a:t>Cambridge BID footfall data</a:t>
            </a:r>
            <a:r>
              <a:rPr lang="en-GB" sz="1800" b="0" i="0" dirty="0">
                <a:solidFill>
                  <a:srgbClr val="444444"/>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sz="1800" b="0" i="1" u="none" strike="noStrike" dirty="0">
                <a:solidFill>
                  <a:srgbClr val="000000"/>
                </a:solidFill>
                <a:effectLst/>
                <a:latin typeface="Calibri" panose="020F0502020204030204" pitchFamily="34" charset="0"/>
              </a:rPr>
              <a:t>*The One Station Square sensor was installed in December 2019</a:t>
            </a:r>
            <a:r>
              <a:rPr lang="en-US" sz="18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808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1" u="none" strike="noStrike" dirty="0">
                <a:solidFill>
                  <a:srgbClr val="000000"/>
                </a:solidFill>
                <a:effectLst/>
                <a:latin typeface="Calibri"/>
                <a:cs typeface="Calibri"/>
              </a:rPr>
              <a:t>Commentary:</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buFont typeface="Arial" panose="020B0604020202020204" pitchFamily="34" charset="0"/>
              <a:buChar char="•"/>
            </a:pPr>
            <a:r>
              <a:rPr lang="en-GB" sz="1800" b="0" i="0" u="none" strike="noStrike" dirty="0">
                <a:solidFill>
                  <a:srgbClr val="000000"/>
                </a:solidFill>
                <a:effectLst/>
                <a:latin typeface="Calibri"/>
                <a:cs typeface="Calibri"/>
              </a:rPr>
              <a:t>Feb 2020 has been selected to represent ‘pre-COVID’ levels as March 2020 was affected by the first COVID-19 lockdown</a:t>
            </a:r>
          </a:p>
          <a:p>
            <a:pPr algn="l" rtl="0" fontAlgn="base">
              <a:buFont typeface="Arial" panose="020B0604020202020204" pitchFamily="34" charset="0"/>
              <a:buChar char="•"/>
            </a:pPr>
            <a:r>
              <a:rPr lang="en-GB" sz="1800" b="0" i="0" u="none" strike="noStrike" dirty="0">
                <a:solidFill>
                  <a:srgbClr val="000000"/>
                </a:solidFill>
                <a:effectLst/>
                <a:latin typeface="Calibri"/>
                <a:cs typeface="Calibri"/>
              </a:rPr>
              <a:t>Note that the substantial increase between 2021 and 2022 figures due to the strict lockdown restrictions in March 2021</a:t>
            </a:r>
            <a:r>
              <a:rPr lang="en-US" sz="1800" b="0" i="0" dirty="0">
                <a:solidFill>
                  <a:srgbClr val="444444"/>
                </a:solidFill>
                <a:effectLst/>
                <a:latin typeface="Calibri"/>
                <a:cs typeface="Calibri"/>
              </a:rPr>
              <a:t>​</a:t>
            </a:r>
          </a:p>
          <a:p>
            <a:pPr algn="l" rtl="0" fontAlgn="base">
              <a:buFont typeface="Arial" panose="020B0604020202020204" pitchFamily="34" charset="0"/>
              <a:buChar char="•"/>
            </a:pPr>
            <a:r>
              <a:rPr lang="en-US" sz="1800" b="0" i="0" dirty="0">
                <a:solidFill>
                  <a:srgbClr val="444444"/>
                </a:solidFill>
                <a:effectLst/>
                <a:latin typeface="Calibri"/>
                <a:cs typeface="Calibri"/>
              </a:rPr>
              <a:t>All days in March 2022 have seen increases from February 2022.</a:t>
            </a:r>
          </a:p>
          <a:p>
            <a:pPr algn="l" rtl="0" fontAlgn="base">
              <a:buFont typeface="Arial" panose="020B0604020202020204" pitchFamily="34" charset="0"/>
              <a:buChar char="•"/>
            </a:pPr>
            <a:r>
              <a:rPr lang="en-US" sz="1800" b="0" i="0" dirty="0">
                <a:solidFill>
                  <a:srgbClr val="444444"/>
                </a:solidFill>
                <a:effectLst/>
                <a:latin typeface="Calibri"/>
                <a:cs typeface="Calibri"/>
              </a:rPr>
              <a:t>For weekdays, Tuesdays in March 2022 are closest to February 2020 levels.</a:t>
            </a:r>
            <a:endParaRPr lang="en-US" sz="1800" b="1" i="0" dirty="0">
              <a:solidFill>
                <a:srgbClr val="444444"/>
              </a:solidFill>
              <a:effectLst/>
              <a:latin typeface="Calibri"/>
              <a:cs typeface="Calibri"/>
            </a:endParaRPr>
          </a:p>
          <a:p>
            <a:pPr fontAlgn="base">
              <a:buFont typeface="Arial" panose="020B0604020202020204" pitchFamily="34" charset="0"/>
              <a:buChar char="•"/>
            </a:pPr>
            <a:r>
              <a:rPr lang="en-US" sz="1800" b="0" i="0" dirty="0">
                <a:solidFill>
                  <a:srgbClr val="444444"/>
                </a:solidFill>
                <a:effectLst/>
                <a:latin typeface="Calibri"/>
                <a:cs typeface="Calibri"/>
              </a:rPr>
              <a:t>Saturdays remain below pre-COVID </a:t>
            </a:r>
            <a:r>
              <a:rPr lang="en-US" sz="1800" dirty="0">
                <a:solidFill>
                  <a:srgbClr val="444444"/>
                </a:solidFill>
                <a:latin typeface="Calibri"/>
                <a:cs typeface="Calibri"/>
              </a:rPr>
              <a:t>(-7%) </a:t>
            </a:r>
            <a:r>
              <a:rPr lang="en-US" sz="1800" b="0" i="0" dirty="0">
                <a:solidFill>
                  <a:srgbClr val="444444"/>
                </a:solidFill>
                <a:effectLst/>
                <a:latin typeface="Calibri"/>
                <a:cs typeface="Calibri"/>
              </a:rPr>
              <a:t>but Sundays in March 2022 exceed February 2020 (+40%).</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GB" sz="1800" b="1" i="1" u="none" strike="noStrike" dirty="0">
                <a:solidFill>
                  <a:srgbClr val="000000"/>
                </a:solidFill>
                <a:effectLst/>
                <a:latin typeface="Calibri"/>
                <a:cs typeface="Calibri"/>
              </a:rPr>
              <a:t>Source: </a:t>
            </a:r>
            <a:r>
              <a:rPr lang="en-GB" sz="1800" b="0" i="1" u="none" strike="noStrike" dirty="0">
                <a:solidFill>
                  <a:srgbClr val="000000"/>
                </a:solidFill>
                <a:effectLst/>
                <a:latin typeface="Calibri"/>
                <a:cs typeface="Calibri"/>
              </a:rPr>
              <a:t>Cambridge BID footfall data</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fld id="{1F29BFED-29D6-4DAE-9693-E577AD6C3CA5}" type="slidenum">
              <a:rPr lang="en-GB" smtClean="0"/>
              <a:t>22</a:t>
            </a:fld>
            <a:endParaRPr lang="en-GB"/>
          </a:p>
        </p:txBody>
      </p:sp>
    </p:spTree>
    <p:extLst>
      <p:ext uri="{BB962C8B-B14F-4D97-AF65-F5344CB8AC3E}">
        <p14:creationId xmlns:p14="http://schemas.microsoft.com/office/powerpoint/2010/main" val="331777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23</a:t>
            </a:fld>
            <a:endParaRPr lang="en-GB"/>
          </a:p>
        </p:txBody>
      </p:sp>
    </p:spTree>
    <p:extLst>
      <p:ext uri="{BB962C8B-B14F-4D97-AF65-F5344CB8AC3E}">
        <p14:creationId xmlns:p14="http://schemas.microsoft.com/office/powerpoint/2010/main" val="2240456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After a peak at the beginning of January, there is a decline in parking early in the month before a plateau – this is likely in part due to the Park Street car park closure but also follows a similar pattern as 2020.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cap="none" spc="0" normalizeH="0" baseline="0" noProof="0" dirty="0">
                <a:ln>
                  <a:noFill/>
                </a:ln>
                <a:solidFill>
                  <a:prstClr val="black"/>
                </a:solidFill>
                <a:effectLst/>
                <a:uLnTx/>
                <a:uFillTx/>
                <a:latin typeface="Calibri" panose="020F0502020204030204"/>
                <a:cs typeface="Calibri"/>
              </a:rPr>
              <a:t>Parking is much higher than in January 2021 during the third COVID-19 lockdown but remains below pre-pandemic volumes.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b="0" i="1" dirty="0"/>
              <a:t>Cambridge Car Parking data (Cambridge City Council)</a:t>
            </a:r>
          </a:p>
        </p:txBody>
      </p:sp>
      <p:sp>
        <p:nvSpPr>
          <p:cNvPr id="4" name="Slide Number Placeholder 3"/>
          <p:cNvSpPr>
            <a:spLocks noGrp="1"/>
          </p:cNvSpPr>
          <p:nvPr>
            <p:ph type="sldNum" sz="quarter" idx="5"/>
          </p:nvPr>
        </p:nvSpPr>
        <p:spPr/>
        <p:txBody>
          <a:bodyPr/>
          <a:lstStyle/>
          <a:p>
            <a:fld id="{1F29BFED-29D6-4DAE-9693-E577AD6C3CA5}" type="slidenum">
              <a:rPr lang="en-GB" smtClean="0"/>
              <a:t>24</a:t>
            </a:fld>
            <a:endParaRPr lang="en-GB"/>
          </a:p>
        </p:txBody>
      </p:sp>
    </p:spTree>
    <p:extLst>
      <p:ext uri="{BB962C8B-B14F-4D97-AF65-F5344CB8AC3E}">
        <p14:creationId xmlns:p14="http://schemas.microsoft.com/office/powerpoint/2010/main" val="4085878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171450" indent="-171450">
              <a:buFontTx/>
              <a:buChar char="-"/>
            </a:pPr>
            <a:r>
              <a:rPr lang="en-GB" dirty="0"/>
              <a:t>Shorter stays of &lt; 1 hour became dominant during the third lockdown (March 2021)</a:t>
            </a:r>
          </a:p>
          <a:p>
            <a:pPr marL="171450" indent="-171450">
              <a:buFontTx/>
              <a:buChar char="-"/>
            </a:pPr>
            <a:r>
              <a:rPr lang="en-GB" dirty="0"/>
              <a:t>March 22 sees a return of longer car park stays meaning the length of stay profile now mirrors the pre-COVID profile. The majority of car park visits in the centre of Cambridge are less than 3 hours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b="0" i="1" dirty="0"/>
              <a:t>Cambridge Car Parking data (Cambridge City Council)</a:t>
            </a:r>
          </a:p>
        </p:txBody>
      </p:sp>
      <p:sp>
        <p:nvSpPr>
          <p:cNvPr id="4" name="Slide Number Placeholder 3"/>
          <p:cNvSpPr>
            <a:spLocks noGrp="1"/>
          </p:cNvSpPr>
          <p:nvPr>
            <p:ph type="sldNum" sz="quarter" idx="5"/>
          </p:nvPr>
        </p:nvSpPr>
        <p:spPr/>
        <p:txBody>
          <a:bodyPr/>
          <a:lstStyle/>
          <a:p>
            <a:fld id="{1F29BFED-29D6-4DAE-9693-E577AD6C3CA5}" type="slidenum">
              <a:rPr lang="en-GB" smtClean="0"/>
              <a:t>25</a:t>
            </a:fld>
            <a:endParaRPr lang="en-GB"/>
          </a:p>
        </p:txBody>
      </p:sp>
    </p:spTree>
    <p:extLst>
      <p:ext uri="{BB962C8B-B14F-4D97-AF65-F5344CB8AC3E}">
        <p14:creationId xmlns:p14="http://schemas.microsoft.com/office/powerpoint/2010/main" val="1455968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26</a:t>
            </a:fld>
            <a:endParaRPr lang="en-GB"/>
          </a:p>
        </p:txBody>
      </p:sp>
    </p:spTree>
    <p:extLst>
      <p:ext uri="{BB962C8B-B14F-4D97-AF65-F5344CB8AC3E}">
        <p14:creationId xmlns:p14="http://schemas.microsoft.com/office/powerpoint/2010/main" val="2405792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r>
              <a:rPr lang="en-GB" b="1" dirty="0"/>
              <a:t>CPCA Area passengers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Passenger numbers are fairly stable during March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Passenger numbers have increased a lot from Feb 2022 in both Cambridge (+22%) and Peterborough (+28%), though this will be in part affected by reductions in bus travel during February half term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Passengers numbers are still below pre-COVID levels in both Cambridge (-27%) and Peterborough (-38%)</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P&amp;R passengers</a:t>
            </a:r>
          </a:p>
          <a:p>
            <a:pPr marL="171450" indent="-171450">
              <a:buFont typeface="Arial" panose="020B0604020202020204" pitchFamily="34" charset="0"/>
              <a:buChar char="•"/>
            </a:pPr>
            <a:r>
              <a:rPr lang="en-GB" dirty="0"/>
              <a:t>P&amp;R passenger numbers have shown an overall increasing trend since the start of the year peaking in mid-Feb during half term week. Passenger numbers are back at pre-Christmas levels.</a:t>
            </a:r>
          </a:p>
          <a:p>
            <a:pPr marL="171450" indent="-171450">
              <a:buFont typeface="Arial" panose="020B0604020202020204" pitchFamily="34" charset="0"/>
              <a:buChar char="•"/>
            </a:pPr>
            <a:r>
              <a:rPr lang="en-GB" dirty="0"/>
              <a:t>Trumpington and Babraham both show increases in March</a:t>
            </a:r>
          </a:p>
          <a:p>
            <a:pPr marL="171450" indent="-171450">
              <a:buFont typeface="Arial" panose="020B0604020202020204" pitchFamily="34" charset="0"/>
              <a:buChar char="•"/>
            </a:pPr>
            <a:r>
              <a:rPr lang="en-GB" dirty="0"/>
              <a:t>Trumpington remains the route with the most passengers however increases of 26% from Feb to March 2022, Babraham could soon resume the top spot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Source: </a:t>
            </a:r>
            <a:r>
              <a:rPr lang="en-GB" i="1" dirty="0"/>
              <a:t>Stagecoach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294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endParaRPr lang="en-GB" b="0" dirty="0"/>
          </a:p>
          <a:p>
            <a:pPr marL="171450" indent="-171450">
              <a:buFontTx/>
              <a:buChar char="-"/>
            </a:pPr>
            <a:r>
              <a:rPr lang="en-GB" b="0" dirty="0"/>
              <a:t>Bus Services Depot trends – Peaks seen in the am and pm – Peterborough pm peak particularly distinct – Cambridge sees more gradual increase in passenger numbers during the day</a:t>
            </a:r>
          </a:p>
          <a:p>
            <a:pPr marL="171450" indent="-171450">
              <a:buFontTx/>
              <a:buChar char="-"/>
            </a:pPr>
            <a:r>
              <a:rPr lang="en-GB" b="0" dirty="0"/>
              <a:t>P&amp;R trends – distinct mid-morning peak at all sites – Babraham Road and Milton Road see 2 morning peaks – decreases in P&amp;R passengers from 5pm onwards except at Milton Road which sees a large peak 5-6pm in March – particularly distinct 10-11 am peak at Trumpington and Madingley P&amp;R</a:t>
            </a:r>
          </a:p>
          <a:p>
            <a:pPr marL="0" indent="0">
              <a:buFontTx/>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rPr>
              <a:t>Source: </a:t>
            </a:r>
            <a:r>
              <a:rPr lang="en-GB" sz="1200" b="0" i="1" dirty="0">
                <a:solidFill>
                  <a:srgbClr val="FF0000"/>
                </a:solidFill>
              </a:rPr>
              <a:t>Stagecoach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123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29</a:t>
            </a:fld>
            <a:endParaRPr lang="en-GB"/>
          </a:p>
        </p:txBody>
      </p:sp>
    </p:spTree>
    <p:extLst>
      <p:ext uri="{BB962C8B-B14F-4D97-AF65-F5344CB8AC3E}">
        <p14:creationId xmlns:p14="http://schemas.microsoft.com/office/powerpoint/2010/main" val="60113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29BFED-29D6-4DAE-9693-E577AD6C3CA5}" type="slidenum">
              <a:rPr lang="en-GB" smtClean="0"/>
              <a:t>3</a:t>
            </a:fld>
            <a:endParaRPr lang="en-GB"/>
          </a:p>
        </p:txBody>
      </p:sp>
    </p:spTree>
    <p:extLst>
      <p:ext uri="{BB962C8B-B14F-4D97-AF65-F5344CB8AC3E}">
        <p14:creationId xmlns:p14="http://schemas.microsoft.com/office/powerpoint/2010/main" val="2051285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171450" indent="-171450">
              <a:buFontTx/>
              <a:buChar char="-"/>
            </a:pPr>
            <a:r>
              <a:rPr lang="en-GB" b="0" dirty="0" err="1"/>
              <a:t>Escooter</a:t>
            </a:r>
            <a:r>
              <a:rPr lang="en-GB" b="0" dirty="0"/>
              <a:t> usage is up on January 2022 – this could be linked to better and warmer weather and the return of students to the city from mid-Jan onwards</a:t>
            </a:r>
          </a:p>
          <a:p>
            <a:pPr marL="171450" indent="-171450">
              <a:buFontTx/>
              <a:buChar char="-"/>
            </a:pPr>
            <a:r>
              <a:rPr lang="en-GB" b="0" dirty="0"/>
              <a:t>The number of unique riders shows a plateauing long-term trend unlike distance and number of rides which are increasing again after a winter decrease</a:t>
            </a:r>
          </a:p>
          <a:p>
            <a:pPr marL="171450" indent="-171450">
              <a:buFontTx/>
              <a:buChar char="-"/>
            </a:pPr>
            <a:r>
              <a:rPr lang="en-GB" b="0" dirty="0"/>
              <a:t>The most popular trip origins remain unchanged from previous months, though the number of trips from these origins has increased since Jan 2022</a:t>
            </a:r>
          </a:p>
          <a:p>
            <a:pPr marL="171450" indent="-171450">
              <a:buFontTx/>
              <a:buChar char="-"/>
            </a:pPr>
            <a:r>
              <a:rPr lang="en-GB" b="0" dirty="0"/>
              <a:t>The average number of rides per person has increased 9% from 2022 – this could suggest the start of a ‘core’ group of scooter riders who use the e-scooters as a regular mode of transport</a:t>
            </a:r>
          </a:p>
          <a:p>
            <a:pPr marL="171450" indent="-171450">
              <a:buFontTx/>
              <a:buChar char="-"/>
            </a:pPr>
            <a:endParaRPr lang="en-GB" b="0" dirty="0"/>
          </a:p>
          <a:p>
            <a:pPr marL="0" indent="0">
              <a:buFontTx/>
              <a:buNone/>
            </a:pPr>
            <a:r>
              <a:rPr lang="en-GB" b="1" dirty="0"/>
              <a:t>Source: </a:t>
            </a:r>
            <a:r>
              <a:rPr lang="en-GB" b="0" dirty="0" err="1"/>
              <a:t>Voi</a:t>
            </a:r>
            <a:r>
              <a:rPr lang="en-GB" b="0" dirty="0"/>
              <a:t> e-scooter dashboard</a:t>
            </a:r>
          </a:p>
        </p:txBody>
      </p:sp>
      <p:sp>
        <p:nvSpPr>
          <p:cNvPr id="4" name="Slide Number Placeholder 3"/>
          <p:cNvSpPr>
            <a:spLocks noGrp="1"/>
          </p:cNvSpPr>
          <p:nvPr>
            <p:ph type="sldNum" sz="quarter" idx="5"/>
          </p:nvPr>
        </p:nvSpPr>
        <p:spPr/>
        <p:txBody>
          <a:bodyPr/>
          <a:lstStyle/>
          <a:p>
            <a:fld id="{1F29BFED-29D6-4DAE-9693-E577AD6C3CA5}" type="slidenum">
              <a:rPr lang="en-GB" smtClean="0"/>
              <a:t>30</a:t>
            </a:fld>
            <a:endParaRPr lang="en-GB"/>
          </a:p>
        </p:txBody>
      </p:sp>
    </p:spTree>
    <p:extLst>
      <p:ext uri="{BB962C8B-B14F-4D97-AF65-F5344CB8AC3E}">
        <p14:creationId xmlns:p14="http://schemas.microsoft.com/office/powerpoint/2010/main" val="3239498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31</a:t>
            </a:fld>
            <a:endParaRPr lang="en-GB"/>
          </a:p>
        </p:txBody>
      </p:sp>
    </p:spTree>
    <p:extLst>
      <p:ext uri="{BB962C8B-B14F-4D97-AF65-F5344CB8AC3E}">
        <p14:creationId xmlns:p14="http://schemas.microsoft.com/office/powerpoint/2010/main" val="3585468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29BFED-29D6-4DAE-9693-E577AD6C3CA5}" type="slidenum">
              <a:rPr lang="en-GB" smtClean="0"/>
              <a:t>32</a:t>
            </a:fld>
            <a:endParaRPr lang="en-GB"/>
          </a:p>
        </p:txBody>
      </p:sp>
    </p:spTree>
    <p:extLst>
      <p:ext uri="{BB962C8B-B14F-4D97-AF65-F5344CB8AC3E}">
        <p14:creationId xmlns:p14="http://schemas.microsoft.com/office/powerpoint/2010/main" val="58363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a:t>
            </a:fld>
            <a:endParaRPr lang="en-GB"/>
          </a:p>
        </p:txBody>
      </p:sp>
    </p:spTree>
    <p:extLst>
      <p:ext uri="{BB962C8B-B14F-4D97-AF65-F5344CB8AC3E}">
        <p14:creationId xmlns:p14="http://schemas.microsoft.com/office/powerpoint/2010/main" val="257050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Please note the graph shows a 7-day rolling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p>
          <a:p>
            <a:pPr>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Cambridge: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Cambridge grocery and pharmacy visits have recovered to above pre-pandemic levels but retail and recreation visits are at -23%, suggesting people have returned to their essential shopping habits but are perhaps not doing as much for leisure. The proportion of people making workplace visits is still distinctly below the baseline at -24%, though this is an increase on -37% in Dec 2021. Decreases in workplace visits on the right hand side of the graph are likely due to the Easter weekend/Easter holiday period. Residential visits remain higher than the baseline, in part likely due to the proportion of people still working from home/hybrid working.</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South Cambridgeshire: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Retail and recreation and grocery and pharmacy visits have all recovered to above pre-pandemic levels in South Cambridgeshire, suggesting that people’s shopping and leisure habits are returning to normal. Workplace visits are down on the baseline (-11%) but this is to be expected due to an increased move towards hybrid/flexi working for some businesses. This is also likely an influence on the higher rate of residential visits, as a greater proportion of people are probably home-working compared to pre-pandemic.</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Google LLC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"Google COVID-19 Community Mobility Reports"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https://www.google.com/covid19/mobility/ Accessed: 06/01/2022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Data is gathered from Google account holders location history. This helps to demonstrate where people are spending their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The data is based on the most recent month (March 2022) compared to the median of the corresponding day in the baseline </a:t>
            </a:r>
            <a:r>
              <a:rPr lang="en-GB" sz="1200" b="0" dirty="0">
                <a:latin typeface="+mn-lt"/>
              </a:rPr>
              <a:t>period (3</a:t>
            </a:r>
            <a:r>
              <a:rPr lang="en-GB" sz="1200" b="0" baseline="30000" dirty="0">
                <a:latin typeface="+mn-lt"/>
              </a:rPr>
              <a:t>rd</a:t>
            </a:r>
            <a:r>
              <a:rPr lang="en-GB" sz="1200" b="0" dirty="0">
                <a:latin typeface="+mn-lt"/>
              </a:rPr>
              <a:t> Jan-6</a:t>
            </a:r>
            <a:r>
              <a:rPr lang="en-GB" sz="1200" b="0" baseline="30000" dirty="0">
                <a:latin typeface="+mn-lt"/>
              </a:rPr>
              <a:t>th</a:t>
            </a:r>
            <a:r>
              <a:rPr lang="en-GB" sz="1200" b="0" dirty="0">
                <a:latin typeface="+mn-lt"/>
              </a:rPr>
              <a:t> Feb 2020) as calculated by Google.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Tabulated percentages represent the change from the baseline (3</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Jan – 6</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Feb) to the most recent month.</a:t>
            </a:r>
            <a:endParaRPr lang="en-GB" b="0" i="0" dirty="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4"/>
                </a:solidFill>
                <a:effectLst/>
                <a:latin typeface="Roboto" panose="02000000000000000000" pitchFamily="2" charset="0"/>
              </a:rPr>
              <a:t>“Community Mobility Reports aim to provide insights into what has changed in response to policies aimed at combating COVID-19. The reports chart movement trends over time by geography, across different categories of places such as retail and recreation, groceries and pharmacies, parks, transit stations, workplaces, and residential.”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2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6</a:t>
            </a:fld>
            <a:endParaRPr lang="en-GB"/>
          </a:p>
        </p:txBody>
      </p:sp>
    </p:spTree>
    <p:extLst>
      <p:ext uri="{BB962C8B-B14F-4D97-AF65-F5344CB8AC3E}">
        <p14:creationId xmlns:p14="http://schemas.microsoft.com/office/powerpoint/2010/main" val="370710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mn-lt"/>
                <a:ea typeface="+mn-ea"/>
                <a:cs typeface="+mn-cs"/>
              </a:rPr>
              <a:t>National Highways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mn-lt"/>
                <a:ea typeface="+mn-ea"/>
                <a:cs typeface="+mn-cs"/>
              </a:rPr>
              <a:t>Site locations:</a:t>
            </a:r>
          </a:p>
          <a:p>
            <a:pPr marL="0" algn="l" rtl="0" eaLnBrk="1" fontAlgn="b" latinLnBrk="0" hangingPunct="1">
              <a:spcBef>
                <a:spcPts val="0"/>
              </a:spcBef>
              <a:spcAft>
                <a:spcPts val="0"/>
              </a:spcAft>
            </a:pPr>
            <a:r>
              <a:rPr lang="pt-BR" sz="1800" b="1" i="0" u="none" strike="noStrike" kern="1200" dirty="0">
                <a:solidFill>
                  <a:srgbClr val="000000"/>
                </a:solidFill>
                <a:effectLst/>
                <a:latin typeface="Calibri" panose="020F0502020204030204" pitchFamily="34" charset="0"/>
              </a:rPr>
              <a:t>Cambridge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pt-BR" sz="1800" b="0" i="0" u="none" strike="noStrike" kern="1200" dirty="0">
                <a:solidFill>
                  <a:srgbClr val="000000"/>
                </a:solidFill>
                <a:effectLst/>
                <a:latin typeface="Arial" panose="020B0604020202020204" pitchFamily="34" charset="0"/>
              </a:rPr>
              <a:t>M11 near Trumpington roundabout</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pt-BR" sz="1800" b="0" i="0" u="none" strike="noStrike" kern="1200" dirty="0">
                <a:solidFill>
                  <a:srgbClr val="000000"/>
                </a:solidFill>
                <a:effectLst/>
                <a:latin typeface="Calibri" panose="020F0502020204030204" pitchFamily="34" charset="0"/>
              </a:rPr>
              <a:t>MIDAS site at M11/6820A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Peterborough</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A47 near Eye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TMU Site 6351/1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East Cambridgeshire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A11 North of Six Mile Bottom</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MIDAS site at A11/0883A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Fenland</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A47 near Wisbech St Mary</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TMU Site 6349/1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Huntingdonshire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A1(M) South of </a:t>
            </a:r>
            <a:r>
              <a:rPr lang="en-GB" sz="1800" b="0" i="0" u="none" strike="noStrike" kern="1200" dirty="0" err="1">
                <a:solidFill>
                  <a:srgbClr val="000000"/>
                </a:solidFill>
                <a:effectLst/>
                <a:latin typeface="Arial" panose="020B0604020202020204" pitchFamily="34" charset="0"/>
              </a:rPr>
              <a:t>Sawtry</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MIDAS site at A1M/2115B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South Cambridgeshire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A428 North of Cambourne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TMU Site 7124/2 </a:t>
            </a:r>
            <a:endParaRPr lang="en-GB" sz="1800" b="0" i="0" u="none" strike="noStrike"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30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All locations show increased volumes since the same time last year (during third COVID-19 lockdown), expect for on the A47 in Wisbech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All sites remain below 2019 volumes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Most sites are above 2020 volumes except the A47 near Wisbech and the A428 near Cambourne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Change from Feb 2022 is variable with some sites higher than Feb, some lower – overall this averages to a no-change (0%)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National Highways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WebTRIS</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data.</a:t>
            </a:r>
            <a:r>
              <a:rPr lang="en-GB" sz="1000" b="0" dirty="0"/>
              <a:t> Average </a:t>
            </a:r>
            <a:r>
              <a:rPr lang="en-GB" sz="1000" dirty="0"/>
              <a:t>Daily Flow in the month</a:t>
            </a:r>
            <a:r>
              <a:rPr lang="en-GB" sz="1000" baseline="0" dirty="0"/>
              <a:t> for 6 individual, main carriageway monitors , one in </a:t>
            </a:r>
            <a:r>
              <a:rPr lang="en-GB" sz="1000" dirty="0"/>
              <a:t>each district. Each monitor was active for the whole period January 2019 to March 2022.</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97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Note the use of ‘normal’ days which allow for a ‘like-for-like’ comparison between comparable days. For example, bank holidays and school holidays are excluded from average flow calculations for ‘normal’ days. As such, this dataset does not account for the Christmas period, Christmas or New Year bank holidays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Flow rates still below March 2019 (-16% average) but are now above March 2020 on all days (+11% average)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Weekdays closer to pre-pandemic volumes than weekends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Flow rates distinctly higher than March 2021 (during third COVID-19 lockdown) (+28% average)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Change from last month variable with some increases, some decreases and some no change – average across all days is 0% change from Feb 2022.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Weekday/weekday flow ratios returned to close to pre-pandemic proportions suggesting similar proportions of travel on weekdays/weekends despite lower volumes remaining lower than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National Highways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WebTRIS</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data.</a:t>
            </a:r>
            <a:r>
              <a:rPr lang="en-GB" sz="1000" b="0" dirty="0"/>
              <a: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Average Daily Flow in the week for 6 individual, main carriageway monitors , one in each district. Each monitor was active during November 2019, 2020 and 2021.</a:t>
            </a:r>
            <a:endParaRPr lang="en-GB" sz="1100" b="0" i="0" u="none" strike="noStrike" kern="1200" cap="none" spc="0" normalizeH="0" baseline="0" noProof="0" dirty="0">
              <a:ln>
                <a:noFill/>
              </a:ln>
              <a:solidFill>
                <a:prstClr val="black"/>
              </a:solidFill>
              <a:effectLst/>
              <a:uLnTx/>
              <a:uFillTx/>
              <a:latin typeface="Calibri" panose="020F0502020204030204"/>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56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3AE2-CF36-452A-BB66-977A84A9F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AFABE5-C4C6-4B61-AE28-729BEED5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9141CA-11EA-4A2E-B770-CCA88F0694C5}"/>
              </a:ext>
            </a:extLst>
          </p:cNvPr>
          <p:cNvSpPr>
            <a:spLocks noGrp="1"/>
          </p:cNvSpPr>
          <p:nvPr>
            <p:ph type="dt" sz="half" idx="10"/>
          </p:nvPr>
        </p:nvSpPr>
        <p:spPr/>
        <p:txBody>
          <a:bodyPr/>
          <a:lstStyle/>
          <a:p>
            <a:fld id="{DFA66334-E3F3-4AD4-AC8A-CBB0D5F7E872}" type="datetime1">
              <a:rPr lang="en-GB" smtClean="0"/>
              <a:t>18/01/2023</a:t>
            </a:fld>
            <a:endParaRPr lang="en-GB"/>
          </a:p>
        </p:txBody>
      </p:sp>
      <p:sp>
        <p:nvSpPr>
          <p:cNvPr id="5" name="Footer Placeholder 4">
            <a:extLst>
              <a:ext uri="{FF2B5EF4-FFF2-40B4-BE49-F238E27FC236}">
                <a16:creationId xmlns:a16="http://schemas.microsoft.com/office/drawing/2014/main" id="{1CCEA804-9621-4BA7-B621-08E92BA6E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7ED5-6ECE-47F3-B134-D56AAB2B08A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28940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736-5069-420A-9877-8471937574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90BF9-AEFA-477B-BCBB-54FCE6145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1378-934A-484A-AE23-8B44BECF611E}"/>
              </a:ext>
            </a:extLst>
          </p:cNvPr>
          <p:cNvSpPr>
            <a:spLocks noGrp="1"/>
          </p:cNvSpPr>
          <p:nvPr>
            <p:ph type="dt" sz="half" idx="10"/>
          </p:nvPr>
        </p:nvSpPr>
        <p:spPr/>
        <p:txBody>
          <a:bodyPr/>
          <a:lstStyle/>
          <a:p>
            <a:fld id="{E527889B-846B-4711-B61D-F1B4BF34CF31}" type="datetime1">
              <a:rPr lang="en-GB" smtClean="0"/>
              <a:t>18/01/2023</a:t>
            </a:fld>
            <a:endParaRPr lang="en-GB"/>
          </a:p>
        </p:txBody>
      </p:sp>
      <p:sp>
        <p:nvSpPr>
          <p:cNvPr id="5" name="Footer Placeholder 4">
            <a:extLst>
              <a:ext uri="{FF2B5EF4-FFF2-40B4-BE49-F238E27FC236}">
                <a16:creationId xmlns:a16="http://schemas.microsoft.com/office/drawing/2014/main" id="{A33E3E73-7BD5-4B40-BC8E-BD8ADAA3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B2D7C-8D2C-4348-A0F9-BF6C276B760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87796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4099-E20C-43A6-8BC4-841FC80A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F69B6-C3F0-4037-8AD1-80930DBF3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69753-543C-43E4-871D-362D629F1689}"/>
              </a:ext>
            </a:extLst>
          </p:cNvPr>
          <p:cNvSpPr>
            <a:spLocks noGrp="1"/>
          </p:cNvSpPr>
          <p:nvPr>
            <p:ph type="dt" sz="half" idx="10"/>
          </p:nvPr>
        </p:nvSpPr>
        <p:spPr/>
        <p:txBody>
          <a:bodyPr/>
          <a:lstStyle/>
          <a:p>
            <a:fld id="{6379136C-BBD2-4EB6-AC3F-D0D6ED250303}" type="datetime1">
              <a:rPr lang="en-GB" smtClean="0"/>
              <a:t>18/01/2023</a:t>
            </a:fld>
            <a:endParaRPr lang="en-GB"/>
          </a:p>
        </p:txBody>
      </p:sp>
      <p:sp>
        <p:nvSpPr>
          <p:cNvPr id="5" name="Footer Placeholder 4">
            <a:extLst>
              <a:ext uri="{FF2B5EF4-FFF2-40B4-BE49-F238E27FC236}">
                <a16:creationId xmlns:a16="http://schemas.microsoft.com/office/drawing/2014/main" id="{A6D2E91D-DCD1-4FE2-B297-6A97996E9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BF12A-80C6-464B-A135-8A275BA57077}"/>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73772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18/01/2023</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3754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5C3-491A-4541-8EA5-479947DA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4ED765-093E-4E44-BA5A-BF1156668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68BAD-6C61-4AF5-BA36-34691CCCBA40}"/>
              </a:ext>
            </a:extLst>
          </p:cNvPr>
          <p:cNvSpPr>
            <a:spLocks noGrp="1"/>
          </p:cNvSpPr>
          <p:nvPr>
            <p:ph type="dt" sz="half" idx="10"/>
          </p:nvPr>
        </p:nvSpPr>
        <p:spPr/>
        <p:txBody>
          <a:bodyPr/>
          <a:lstStyle/>
          <a:p>
            <a:fld id="{7BB0EC57-4F45-41CE-AC57-5732AFD6D542}" type="datetime1">
              <a:rPr lang="en-GB" smtClean="0"/>
              <a:t>18/01/2023</a:t>
            </a:fld>
            <a:endParaRPr lang="en-GB"/>
          </a:p>
        </p:txBody>
      </p:sp>
      <p:sp>
        <p:nvSpPr>
          <p:cNvPr id="5" name="Footer Placeholder 4">
            <a:extLst>
              <a:ext uri="{FF2B5EF4-FFF2-40B4-BE49-F238E27FC236}">
                <a16:creationId xmlns:a16="http://schemas.microsoft.com/office/drawing/2014/main" id="{F1F5C16B-D1B5-420C-AABD-72B4A2A3B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249F-BD38-4A89-A8BD-600399D08B4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22549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B555-FED5-497B-A171-8E2DB5D6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E0B36-F7EE-47D9-AC25-3A1C78F1D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06312A-2AEB-4960-8BA1-92D56E1E0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DA0885-0332-4C4F-839A-3A5EBF97C269}"/>
              </a:ext>
            </a:extLst>
          </p:cNvPr>
          <p:cNvSpPr>
            <a:spLocks noGrp="1"/>
          </p:cNvSpPr>
          <p:nvPr>
            <p:ph type="dt" sz="half" idx="10"/>
          </p:nvPr>
        </p:nvSpPr>
        <p:spPr/>
        <p:txBody>
          <a:bodyPr/>
          <a:lstStyle/>
          <a:p>
            <a:fld id="{1FEF602E-90F4-4D8B-8BDC-03C7D6B107AF}" type="datetime1">
              <a:rPr lang="en-GB" smtClean="0"/>
              <a:t>18/01/2023</a:t>
            </a:fld>
            <a:endParaRPr lang="en-GB"/>
          </a:p>
        </p:txBody>
      </p:sp>
      <p:sp>
        <p:nvSpPr>
          <p:cNvPr id="6" name="Footer Placeholder 5">
            <a:extLst>
              <a:ext uri="{FF2B5EF4-FFF2-40B4-BE49-F238E27FC236}">
                <a16:creationId xmlns:a16="http://schemas.microsoft.com/office/drawing/2014/main" id="{BA29992C-0F3B-4721-93BC-9F5AE26B4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15FF-044B-46DF-886F-8D2065DBED6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0649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311-C613-47B5-A613-AB39D9C7A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B930A-D530-4DFC-A175-68748097E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7C3CC-4976-4E11-A4DE-434E9CC1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6CFAA-A2E6-4606-86CD-2D038E4C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65825-4661-4D04-A96D-1B2D4FB78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5A186D-D3F1-41C8-A429-BAD13FF8D580}"/>
              </a:ext>
            </a:extLst>
          </p:cNvPr>
          <p:cNvSpPr>
            <a:spLocks noGrp="1"/>
          </p:cNvSpPr>
          <p:nvPr>
            <p:ph type="dt" sz="half" idx="10"/>
          </p:nvPr>
        </p:nvSpPr>
        <p:spPr/>
        <p:txBody>
          <a:bodyPr/>
          <a:lstStyle/>
          <a:p>
            <a:fld id="{0BF8D2C3-FACA-493A-ABEA-87856B370E21}" type="datetime1">
              <a:rPr lang="en-GB" smtClean="0"/>
              <a:t>18/01/2023</a:t>
            </a:fld>
            <a:endParaRPr lang="en-GB"/>
          </a:p>
        </p:txBody>
      </p:sp>
      <p:sp>
        <p:nvSpPr>
          <p:cNvPr id="8" name="Footer Placeholder 7">
            <a:extLst>
              <a:ext uri="{FF2B5EF4-FFF2-40B4-BE49-F238E27FC236}">
                <a16:creationId xmlns:a16="http://schemas.microsoft.com/office/drawing/2014/main" id="{55805510-CA97-42C8-B696-30171B6B7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CEE85-D369-4770-B7EA-66BB83AD20D9}"/>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66413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FE52-F255-4328-B0E2-30995DC23F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3FA442-4C8F-4D3C-8D90-B54BF8076551}"/>
              </a:ext>
            </a:extLst>
          </p:cNvPr>
          <p:cNvSpPr>
            <a:spLocks noGrp="1"/>
          </p:cNvSpPr>
          <p:nvPr>
            <p:ph type="dt" sz="half" idx="10"/>
          </p:nvPr>
        </p:nvSpPr>
        <p:spPr/>
        <p:txBody>
          <a:bodyPr/>
          <a:lstStyle/>
          <a:p>
            <a:fld id="{FA1E7086-3C50-46EC-B8FF-347159A35E6D}" type="datetime1">
              <a:rPr lang="en-GB" smtClean="0"/>
              <a:t>18/01/2023</a:t>
            </a:fld>
            <a:endParaRPr lang="en-GB"/>
          </a:p>
        </p:txBody>
      </p:sp>
      <p:sp>
        <p:nvSpPr>
          <p:cNvPr id="4" name="Footer Placeholder 3">
            <a:extLst>
              <a:ext uri="{FF2B5EF4-FFF2-40B4-BE49-F238E27FC236}">
                <a16:creationId xmlns:a16="http://schemas.microsoft.com/office/drawing/2014/main" id="{71DFF7B7-57B0-42AC-BC59-69B925674B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AE72C-5C1A-4A4A-B5AA-1A191F47885E}"/>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18219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6DD6F-2BC4-4868-B7A9-9F5A40977150}"/>
              </a:ext>
            </a:extLst>
          </p:cNvPr>
          <p:cNvSpPr>
            <a:spLocks noGrp="1"/>
          </p:cNvSpPr>
          <p:nvPr>
            <p:ph type="dt" sz="half" idx="10"/>
          </p:nvPr>
        </p:nvSpPr>
        <p:spPr/>
        <p:txBody>
          <a:bodyPr/>
          <a:lstStyle/>
          <a:p>
            <a:fld id="{EB985245-5DF9-46F4-9666-747E5B515BF1}" type="datetime1">
              <a:rPr lang="en-GB" smtClean="0"/>
              <a:t>18/01/2023</a:t>
            </a:fld>
            <a:endParaRPr lang="en-GB"/>
          </a:p>
        </p:txBody>
      </p:sp>
      <p:sp>
        <p:nvSpPr>
          <p:cNvPr id="3" name="Footer Placeholder 2">
            <a:extLst>
              <a:ext uri="{FF2B5EF4-FFF2-40B4-BE49-F238E27FC236}">
                <a16:creationId xmlns:a16="http://schemas.microsoft.com/office/drawing/2014/main" id="{167DE4A5-0C75-4C60-89A4-8F02FDFF5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9C53A-78A2-480B-A2C5-6F1A6DD94CC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423463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CFB3-EA73-4851-9B5A-85430F3B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2CBE8-82C7-406A-B744-B286086E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DE9A8-D356-480E-97B4-3BD975761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EDDDC-5253-4087-8484-95A37D4EB1D3}"/>
              </a:ext>
            </a:extLst>
          </p:cNvPr>
          <p:cNvSpPr>
            <a:spLocks noGrp="1"/>
          </p:cNvSpPr>
          <p:nvPr>
            <p:ph type="dt" sz="half" idx="10"/>
          </p:nvPr>
        </p:nvSpPr>
        <p:spPr/>
        <p:txBody>
          <a:bodyPr/>
          <a:lstStyle/>
          <a:p>
            <a:fld id="{D1459A52-441B-4475-AD82-28920DAD9D10}" type="datetime1">
              <a:rPr lang="en-GB" smtClean="0"/>
              <a:t>18/01/2023</a:t>
            </a:fld>
            <a:endParaRPr lang="en-GB"/>
          </a:p>
        </p:txBody>
      </p:sp>
      <p:sp>
        <p:nvSpPr>
          <p:cNvPr id="6" name="Footer Placeholder 5">
            <a:extLst>
              <a:ext uri="{FF2B5EF4-FFF2-40B4-BE49-F238E27FC236}">
                <a16:creationId xmlns:a16="http://schemas.microsoft.com/office/drawing/2014/main" id="{7FA81BC3-387C-4CF5-AECC-155901DD0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AA8B7-239D-4195-8231-225B9ACB3060}"/>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95545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F57C-44C7-48B3-9C73-9869D7F04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5545-87EB-41EB-9393-CB1EE231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51CD5-819C-4ABA-B559-79A961D1D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8E99-D573-4527-9CBD-4C5E9B83F0F5}"/>
              </a:ext>
            </a:extLst>
          </p:cNvPr>
          <p:cNvSpPr>
            <a:spLocks noGrp="1"/>
          </p:cNvSpPr>
          <p:nvPr>
            <p:ph type="dt" sz="half" idx="10"/>
          </p:nvPr>
        </p:nvSpPr>
        <p:spPr/>
        <p:txBody>
          <a:bodyPr/>
          <a:lstStyle/>
          <a:p>
            <a:fld id="{0D5D3115-9412-4A10-800A-898EAC8728B7}" type="datetime1">
              <a:rPr lang="en-GB" smtClean="0"/>
              <a:t>18/01/2023</a:t>
            </a:fld>
            <a:endParaRPr lang="en-GB"/>
          </a:p>
        </p:txBody>
      </p:sp>
      <p:sp>
        <p:nvSpPr>
          <p:cNvPr id="6" name="Footer Placeholder 5">
            <a:extLst>
              <a:ext uri="{FF2B5EF4-FFF2-40B4-BE49-F238E27FC236}">
                <a16:creationId xmlns:a16="http://schemas.microsoft.com/office/drawing/2014/main" id="{85C159F7-3639-4E5F-8E90-D8AA87F0E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3288-CB6B-4F09-B78F-695D89491DE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5362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E21A-8932-453B-9A16-3144B9DF2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4F6AC-3178-4DAF-8F36-FDC9633BA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EF0B9-A3D6-4A91-8AF0-2E7CB9DC1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5F7E4-1A96-48A0-A9BB-74490823C4D2}" type="datetime1">
              <a:rPr lang="en-GB" smtClean="0"/>
              <a:t>18/01/2023</a:t>
            </a:fld>
            <a:endParaRPr lang="en-GB"/>
          </a:p>
        </p:txBody>
      </p:sp>
      <p:sp>
        <p:nvSpPr>
          <p:cNvPr id="5" name="Footer Placeholder 4">
            <a:extLst>
              <a:ext uri="{FF2B5EF4-FFF2-40B4-BE49-F238E27FC236}">
                <a16:creationId xmlns:a16="http://schemas.microsoft.com/office/drawing/2014/main" id="{9EB40746-7555-470D-9C63-F8D25E6CA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8CA7A8-54F6-4343-BB64-D9129F6DF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028F-813B-4E02-837E-17CD63D81F9F}" type="slidenum">
              <a:rPr lang="en-GB" smtClean="0"/>
              <a:t>‹#›</a:t>
            </a:fld>
            <a:endParaRPr lang="en-GB"/>
          </a:p>
        </p:txBody>
      </p:sp>
    </p:spTree>
    <p:extLst>
      <p:ext uri="{BB962C8B-B14F-4D97-AF65-F5344CB8AC3E}">
        <p14:creationId xmlns:p14="http://schemas.microsoft.com/office/powerpoint/2010/main" val="16546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tmp"/></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sv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30.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59.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svg"/><Relationship Id="rId5" Type="http://schemas.openxmlformats.org/officeDocument/2006/relationships/image" Target="../media/image53.jpeg"/><Relationship Id="rId10" Type="http://schemas.openxmlformats.org/officeDocument/2006/relationships/image" Target="../media/image4.png"/><Relationship Id="rId4" Type="http://schemas.openxmlformats.org/officeDocument/2006/relationships/image" Target="../media/image52.png"/><Relationship Id="rId9"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3563422"/>
            <a:ext cx="9092014" cy="1754376"/>
          </a:xfrm>
        </p:spPr>
        <p:txBody>
          <a:bodyPr vert="horz" lIns="91440" tIns="45720" rIns="91440" bIns="45720" rtlCol="0" anchor="b">
            <a:normAutofit/>
          </a:bodyPr>
          <a:lstStyle/>
          <a:p>
            <a:r>
              <a:rPr lang="en-US" b="1"/>
              <a:t>GCP Transport</a:t>
            </a:r>
            <a:r>
              <a:rPr lang="en-US" b="1" kern="1200">
                <a:latin typeface="+mj-lt"/>
                <a:ea typeface="+mj-ea"/>
                <a:cs typeface="+mj-cs"/>
              </a:rPr>
              <a:t> Working Group</a:t>
            </a:r>
            <a:br>
              <a:rPr lang="en-US" b="1" kern="1200">
                <a:solidFill>
                  <a:schemeClr val="tx1"/>
                </a:solidFill>
                <a:latin typeface="+mj-lt"/>
                <a:ea typeface="+mj-ea"/>
                <a:cs typeface="+mj-cs"/>
              </a:rPr>
            </a:br>
            <a:r>
              <a:rPr lang="en-US" sz="2800" b="1" kern="1200">
                <a:latin typeface="+mj-lt"/>
                <a:ea typeface="+mj-ea"/>
                <a:cs typeface="+mj-cs"/>
              </a:rPr>
              <a:t>COVID-19 transport impacts</a:t>
            </a:r>
            <a:r>
              <a:rPr lang="en-US" sz="2800" b="1"/>
              <a:t>:</a:t>
            </a:r>
            <a:r>
              <a:rPr lang="en-US" sz="2800" b="1" kern="1200">
                <a:latin typeface="+mj-lt"/>
                <a:ea typeface="+mj-ea"/>
                <a:cs typeface="+mj-cs"/>
              </a:rPr>
              <a:t> data and monitoring report</a:t>
            </a:r>
            <a:endParaRPr lang="en-US" b="1" kern="1200">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ormAutofit/>
          </a:bodyPr>
          <a:lstStyle/>
          <a:p>
            <a:pPr>
              <a:lnSpc>
                <a:spcPct val="90000"/>
              </a:lnSpc>
              <a:spcBef>
                <a:spcPts val="1000"/>
              </a:spcBef>
            </a:pPr>
            <a:r>
              <a:rPr lang="en-US" sz="1600" b="1" dirty="0"/>
              <a:t>April</a:t>
            </a:r>
            <a:r>
              <a:rPr lang="en-US" sz="1600" b="1" kern="1200" dirty="0">
                <a:solidFill>
                  <a:schemeClr val="tx1"/>
                </a:solidFill>
                <a:latin typeface="+mn-lt"/>
                <a:ea typeface="+mn-ea"/>
                <a:cs typeface="+mn-cs"/>
              </a:rPr>
              <a:t> 2022</a:t>
            </a:r>
          </a:p>
          <a:p>
            <a:pPr>
              <a:lnSpc>
                <a:spcPct val="90000"/>
              </a:lnSpc>
              <a:spcBef>
                <a:spcPts val="1000"/>
              </a:spcBef>
            </a:pPr>
            <a:r>
              <a:rPr lang="en-US" sz="1600" b="1" kern="1200" dirty="0">
                <a:solidFill>
                  <a:schemeClr val="tx1"/>
                </a:solidFill>
                <a:latin typeface="+mn-lt"/>
                <a:ea typeface="+mn-ea"/>
                <a:cs typeface="+mn-cs"/>
              </a:rPr>
              <a:t>Research Team, Cambridgeshire County Council</a:t>
            </a:r>
          </a:p>
        </p:txBody>
      </p:sp>
      <p:pic>
        <p:nvPicPr>
          <p:cNvPr id="4" name="Picture 3">
            <a:extLst>
              <a:ext uri="{FF2B5EF4-FFF2-40B4-BE49-F238E27FC236}">
                <a16:creationId xmlns:a16="http://schemas.microsoft.com/office/drawing/2014/main" id="{0371F944-83DC-43A0-9D4F-E4DF376ADB05}"/>
              </a:ext>
            </a:extLst>
          </p:cNvPr>
          <p:cNvPicPr>
            <a:picLocks noChangeAspect="1"/>
          </p:cNvPicPr>
          <p:nvPr/>
        </p:nvPicPr>
        <p:blipFill>
          <a:blip r:embed="rId3"/>
          <a:stretch>
            <a:fillRect/>
          </a:stretch>
        </p:blipFill>
        <p:spPr>
          <a:xfrm>
            <a:off x="5324475" y="1256349"/>
            <a:ext cx="6153150" cy="1353692"/>
          </a:xfrm>
          <a:prstGeom prst="rect">
            <a:avLst/>
          </a:prstGeom>
        </p:spPr>
      </p:pic>
      <p:sp>
        <p:nvSpPr>
          <p:cNvPr id="5" name="Slide Number Placeholder 4">
            <a:extLst>
              <a:ext uri="{FF2B5EF4-FFF2-40B4-BE49-F238E27FC236}">
                <a16:creationId xmlns:a16="http://schemas.microsoft.com/office/drawing/2014/main" id="{F68C85EC-CB0A-4DDE-B5D2-ECD489B97A7C}"/>
              </a:ext>
            </a:extLst>
          </p:cNvPr>
          <p:cNvSpPr>
            <a:spLocks noGrp="1"/>
          </p:cNvSpPr>
          <p:nvPr>
            <p:ph type="sldNum" sz="quarter" idx="12"/>
          </p:nvPr>
        </p:nvSpPr>
        <p:spPr/>
        <p:txBody>
          <a:bodyPr/>
          <a:lstStyle/>
          <a:p>
            <a:fld id="{AE56028F-813B-4E02-837E-17CD63D81F9F}" type="slidenum">
              <a:rPr lang="en-GB" smtClean="0"/>
              <a:t>1</a:t>
            </a:fld>
            <a:endParaRPr lang="en-GB" dirty="0"/>
          </a:p>
        </p:txBody>
      </p:sp>
    </p:spTree>
    <p:extLst>
      <p:ext uri="{BB962C8B-B14F-4D97-AF65-F5344CB8AC3E}">
        <p14:creationId xmlns:p14="http://schemas.microsoft.com/office/powerpoint/2010/main" val="413608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fontScale="90000"/>
          </a:bodyPr>
          <a:lstStyle/>
          <a:p>
            <a:pPr algn="ctr"/>
            <a:r>
              <a:rPr lang="en-GB" sz="5400" b="1">
                <a:solidFill>
                  <a:schemeClr val="bg1"/>
                </a:solidFill>
                <a:latin typeface="+mn-lt"/>
              </a:rPr>
              <a:t>Local Road Network</a:t>
            </a:r>
            <a:br>
              <a:rPr lang="en-GB" sz="5400" b="1">
                <a:solidFill>
                  <a:schemeClr val="bg1"/>
                </a:solidFill>
                <a:latin typeface="+mn-lt"/>
              </a:rPr>
            </a:br>
            <a:r>
              <a:rPr lang="en-GB" sz="5400" b="1">
                <a:solidFill>
                  <a:schemeClr val="bg1"/>
                </a:solidFill>
                <a:latin typeface="+mn-lt"/>
              </a:rPr>
              <a:t>Cambridge: Modal split</a:t>
            </a:r>
          </a:p>
        </p:txBody>
      </p:sp>
      <p:sp>
        <p:nvSpPr>
          <p:cNvPr id="3" name="Slide Number Placeholder 2">
            <a:extLst>
              <a:ext uri="{FF2B5EF4-FFF2-40B4-BE49-F238E27FC236}">
                <a16:creationId xmlns:a16="http://schemas.microsoft.com/office/drawing/2014/main" id="{D64040FF-61FA-4662-9533-6BFC882ED620}"/>
              </a:ext>
            </a:extLst>
          </p:cNvPr>
          <p:cNvSpPr>
            <a:spLocks noGrp="1"/>
          </p:cNvSpPr>
          <p:nvPr>
            <p:ph type="sldNum" sz="quarter" idx="12"/>
          </p:nvPr>
        </p:nvSpPr>
        <p:spPr/>
        <p:txBody>
          <a:bodyPr/>
          <a:lstStyle/>
          <a:p>
            <a:fld id="{AE56028F-813B-4E02-837E-17CD63D81F9F}" type="slidenum">
              <a:rPr lang="en-GB" smtClean="0"/>
              <a:t>10</a:t>
            </a:fld>
            <a:endParaRPr lang="en-GB"/>
          </a:p>
        </p:txBody>
      </p:sp>
    </p:spTree>
    <p:extLst>
      <p:ext uri="{BB962C8B-B14F-4D97-AF65-F5344CB8AC3E}">
        <p14:creationId xmlns:p14="http://schemas.microsoft.com/office/powerpoint/2010/main" val="367765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7D3BBE-5C13-4C24-85D2-B9A1E9AAE2BB}"/>
              </a:ext>
            </a:extLst>
          </p:cNvPr>
          <p:cNvSpPr/>
          <p:nvPr/>
        </p:nvSpPr>
        <p:spPr>
          <a:xfrm>
            <a:off x="0" y="385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Traffic </a:t>
            </a:r>
            <a:r>
              <a:rPr lang="en-GB" sz="2800" b="1" dirty="0">
                <a:solidFill>
                  <a:prstClr val="white"/>
                </a:solidFill>
                <a:latin typeface="Calibri" panose="020F0502020204030204"/>
              </a:rPr>
              <a:t>Sensor Locations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DA0241E0-321A-4F62-ACEA-14CE54C50AF5}"/>
              </a:ext>
            </a:extLst>
          </p:cNvPr>
          <p:cNvGraphicFramePr>
            <a:graphicFrameLocks noGrp="1"/>
          </p:cNvGraphicFramePr>
          <p:nvPr>
            <p:extLst>
              <p:ext uri="{D42A27DB-BD31-4B8C-83A1-F6EECF244321}">
                <p14:modId xmlns:p14="http://schemas.microsoft.com/office/powerpoint/2010/main" val="2231388979"/>
              </p:ext>
            </p:extLst>
          </p:nvPr>
        </p:nvGraphicFramePr>
        <p:xfrm>
          <a:off x="7249775" y="1510126"/>
          <a:ext cx="4237376" cy="3837748"/>
        </p:xfrm>
        <a:graphic>
          <a:graphicData uri="http://schemas.openxmlformats.org/drawingml/2006/table">
            <a:tbl>
              <a:tblPr/>
              <a:tblGrid>
                <a:gridCol w="1513225">
                  <a:extLst>
                    <a:ext uri="{9D8B030D-6E8A-4147-A177-3AD203B41FA5}">
                      <a16:colId xmlns:a16="http://schemas.microsoft.com/office/drawing/2014/main" val="1960721527"/>
                    </a:ext>
                  </a:extLst>
                </a:gridCol>
                <a:gridCol w="2724151">
                  <a:extLst>
                    <a:ext uri="{9D8B030D-6E8A-4147-A177-3AD203B41FA5}">
                      <a16:colId xmlns:a16="http://schemas.microsoft.com/office/drawing/2014/main" val="3611940968"/>
                    </a:ext>
                  </a:extLst>
                </a:gridCol>
              </a:tblGrid>
              <a:tr h="423454">
                <a:tc>
                  <a:txBody>
                    <a:bodyPr/>
                    <a:lstStyle/>
                    <a:p>
                      <a:pPr algn="ctr" fontAlgn="b"/>
                      <a:r>
                        <a:rPr lang="en-GB" sz="1200" b="0" i="0" u="none" strike="noStrike">
                          <a:solidFill>
                            <a:srgbClr val="000000"/>
                          </a:solidFill>
                          <a:effectLst/>
                          <a:latin typeface="Calibri"/>
                        </a:rPr>
                        <a:t> </a:t>
                      </a:r>
                      <a:r>
                        <a:rPr lang="en-GB" sz="1200" b="1" i="0" u="none" strike="noStrike">
                          <a:solidFill>
                            <a:srgbClr val="000000"/>
                          </a:solidFill>
                          <a:effectLst/>
                          <a:latin typeface="Calibri"/>
                        </a:rPr>
                        <a:t>Sensor Location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200" b="1" i="0" u="none" strike="noStrike">
                          <a:solidFill>
                            <a:srgbClr val="000000"/>
                          </a:solidFill>
                          <a:effectLst/>
                          <a:latin typeface="Calibri"/>
                        </a:rPr>
                        <a:t>Location description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53185158"/>
                  </a:ext>
                </a:extLst>
              </a:tr>
              <a:tr h="262638">
                <a:tc>
                  <a:txBody>
                    <a:bodyPr/>
                    <a:lstStyle/>
                    <a:p>
                      <a:pPr algn="l" fontAlgn="b"/>
                      <a:r>
                        <a:rPr lang="en-GB" sz="1200" b="1" i="0" u="none" strike="noStrike">
                          <a:solidFill>
                            <a:srgbClr val="000000"/>
                          </a:solidFill>
                          <a:effectLst/>
                          <a:latin typeface="Calibri"/>
                        </a:rPr>
                        <a:t>Mill Road (East)</a:t>
                      </a:r>
                      <a:endParaRPr lang="en-GB"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a:solidFill>
                            <a:srgbClr val="000000"/>
                          </a:solidFill>
                          <a:effectLst/>
                          <a:latin typeface="+mn-lt"/>
                        </a:rPr>
                        <a:t>Close to Brookfield’s hospital</a:t>
                      </a:r>
                      <a:endParaRPr lang="en-GB"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4790081"/>
                  </a:ext>
                </a:extLst>
              </a:tr>
              <a:tr h="262638">
                <a:tc>
                  <a:txBody>
                    <a:bodyPr/>
                    <a:lstStyle/>
                    <a:p>
                      <a:pPr algn="l" fontAlgn="b"/>
                      <a:r>
                        <a:rPr lang="en-GB" sz="1200" b="1" i="0" u="none" strike="noStrike">
                          <a:solidFill>
                            <a:srgbClr val="000000"/>
                          </a:solidFill>
                          <a:effectLst/>
                          <a:latin typeface="Calibri"/>
                        </a:rPr>
                        <a:t>East Road</a:t>
                      </a:r>
                      <a:endParaRPr lang="en-GB"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a:solidFill>
                            <a:srgbClr val="000000"/>
                          </a:solidFill>
                          <a:effectLst/>
                          <a:latin typeface="Calibri"/>
                        </a:rPr>
                        <a:t>Close to ARU site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55215"/>
                  </a:ext>
                </a:extLst>
              </a:tr>
              <a:tr h="262638">
                <a:tc>
                  <a:txBody>
                    <a:bodyPr/>
                    <a:lstStyle/>
                    <a:p>
                      <a:pPr algn="l" fontAlgn="b"/>
                      <a:r>
                        <a:rPr lang="en-GB" sz="1200" b="1" i="0" u="none" strike="noStrike">
                          <a:solidFill>
                            <a:srgbClr val="000000"/>
                          </a:solidFill>
                          <a:effectLst/>
                          <a:latin typeface="Calibri"/>
                        </a:rPr>
                        <a:t>Milton Road (South)</a:t>
                      </a:r>
                      <a:endParaRPr lang="en-GB"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a:solidFill>
                            <a:srgbClr val="000000"/>
                          </a:solidFill>
                          <a:effectLst/>
                          <a:latin typeface="Calibri"/>
                        </a:rPr>
                        <a:t>Near to junction with Union Lane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777468"/>
                  </a:ext>
                </a:extLst>
              </a:tr>
              <a:tr h="262638">
                <a:tc>
                  <a:txBody>
                    <a:bodyPr/>
                    <a:lstStyle/>
                    <a:p>
                      <a:pPr algn="l" fontAlgn="b"/>
                      <a:r>
                        <a:rPr lang="en-GB" sz="1200" b="1" i="0" u="none" strike="noStrike">
                          <a:solidFill>
                            <a:srgbClr val="000000"/>
                          </a:solidFill>
                          <a:effectLst/>
                          <a:latin typeface="Calibri"/>
                        </a:rPr>
                        <a:t>Hills Road Bridge</a:t>
                      </a:r>
                      <a:endParaRPr lang="en-GB"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a:solidFill>
                            <a:srgbClr val="000000"/>
                          </a:solidFill>
                          <a:effectLst/>
                          <a:latin typeface="Calibri"/>
                        </a:rPr>
                        <a:t>Close to junction with Cherry Hinton Road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0816581"/>
                  </a:ext>
                </a:extLst>
              </a:tr>
              <a:tr h="262638">
                <a:tc>
                  <a:txBody>
                    <a:bodyPr/>
                    <a:lstStyle/>
                    <a:p>
                      <a:pPr algn="l" fontAlgn="b"/>
                      <a:r>
                        <a:rPr lang="en-GB" sz="1200" b="1" i="0" u="none" strike="noStrike">
                          <a:solidFill>
                            <a:srgbClr val="000000"/>
                          </a:solidFill>
                          <a:effectLst/>
                          <a:latin typeface="Calibri"/>
                        </a:rPr>
                        <a:t>Milton Road (North)</a:t>
                      </a:r>
                      <a:endParaRPr lang="en-GB"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a:solidFill>
                            <a:srgbClr val="000000"/>
                          </a:solidFill>
                          <a:effectLst/>
                          <a:latin typeface="Calibri"/>
                        </a:rPr>
                        <a:t>Near King’s Hedges Road S18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722900"/>
                  </a:ext>
                </a:extLst>
              </a:tr>
              <a:tr h="262638">
                <a:tc>
                  <a:txBody>
                    <a:bodyPr/>
                    <a:lstStyle/>
                    <a:p>
                      <a:pPr lvl="0" algn="l">
                        <a:buNone/>
                      </a:pPr>
                      <a:r>
                        <a:rPr lang="en-GB" sz="1200" b="1" i="0" u="none" strike="noStrike">
                          <a:solidFill>
                            <a:srgbClr val="000000"/>
                          </a:solidFill>
                          <a:effectLst/>
                          <a:latin typeface="Calibri"/>
                        </a:rPr>
                        <a:t>Mill Road (West)</a:t>
                      </a:r>
                      <a:endParaRPr lang="en-US" sz="1200"/>
                    </a:p>
                  </a:txBody>
                  <a:tcPr marL="9524" marR="9524" marT="9524"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lnTlToBr w="0">
                      <a:noFill/>
                    </a:lnTlToBr>
                    <a:lnBlToTr w="0">
                      <a:noFill/>
                    </a:lnBlToTr>
                  </a:tcPr>
                </a:tc>
                <a:tc>
                  <a:txBody>
                    <a:bodyPr/>
                    <a:lstStyle/>
                    <a:p>
                      <a:pPr lvl="0" algn="l">
                        <a:buNone/>
                      </a:pPr>
                      <a:r>
                        <a:rPr lang="en-US" sz="1200"/>
                        <a:t>Close to Parker’s Piece</a:t>
                      </a:r>
                    </a:p>
                  </a:txBody>
                  <a:tcPr marL="9524" marR="9524" marT="9524"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tcPr>
                </a:tc>
                <a:extLst>
                  <a:ext uri="{0D108BD9-81ED-4DB2-BD59-A6C34878D82A}">
                    <a16:rowId xmlns:a16="http://schemas.microsoft.com/office/drawing/2014/main" val="4195808834"/>
                  </a:ext>
                </a:extLst>
              </a:tr>
              <a:tr h="262638">
                <a:tc>
                  <a:txBody>
                    <a:bodyPr/>
                    <a:lstStyle/>
                    <a:p>
                      <a:pPr algn="l" fontAlgn="b"/>
                      <a:r>
                        <a:rPr lang="en-GB" sz="1200" b="1" i="0" u="none" strike="noStrike">
                          <a:solidFill>
                            <a:srgbClr val="000000"/>
                          </a:solidFill>
                          <a:effectLst/>
                          <a:latin typeface="Calibri"/>
                        </a:rPr>
                        <a:t>Histon Road (North)</a:t>
                      </a:r>
                      <a:endParaRPr lang="en-GB"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a:solidFill>
                            <a:srgbClr val="000000"/>
                          </a:solidFill>
                          <a:effectLst/>
                          <a:latin typeface="Calibri"/>
                        </a:rPr>
                        <a:t>Just South of A14 S20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6136868"/>
                  </a:ext>
                </a:extLst>
              </a:tr>
              <a:tr h="262638">
                <a:tc>
                  <a:txBody>
                    <a:bodyPr/>
                    <a:lstStyle/>
                    <a:p>
                      <a:pPr algn="l" fontAlgn="b"/>
                      <a:r>
                        <a:rPr lang="en-GB" sz="1200" b="1" i="0" u="none" strike="noStrike">
                          <a:solidFill>
                            <a:srgbClr val="000000"/>
                          </a:solidFill>
                          <a:effectLst/>
                          <a:latin typeface="Calibri"/>
                        </a:rPr>
                        <a:t>Histon Road (South) </a:t>
                      </a:r>
                      <a:endParaRPr lang="en-GB"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a:solidFill>
                            <a:srgbClr val="000000"/>
                          </a:solidFill>
                          <a:effectLst/>
                          <a:latin typeface="Calibri"/>
                        </a:rPr>
                        <a:t>Towards Victoria Road junction S21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4624149"/>
                  </a:ext>
                </a:extLst>
              </a:tr>
              <a:tr h="262638">
                <a:tc>
                  <a:txBody>
                    <a:bodyPr/>
                    <a:lstStyle/>
                    <a:p>
                      <a:pPr algn="l" fontAlgn="b"/>
                      <a:r>
                        <a:rPr lang="en-GB" sz="1200" b="1" i="0" u="none" strike="noStrike">
                          <a:solidFill>
                            <a:srgbClr val="000000"/>
                          </a:solidFill>
                          <a:effectLst/>
                          <a:latin typeface="Calibri"/>
                        </a:rPr>
                        <a:t>Coleridge Road </a:t>
                      </a:r>
                      <a:endParaRPr lang="en-GB"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dirty="0">
                          <a:solidFill>
                            <a:srgbClr val="000000"/>
                          </a:solidFill>
                          <a:effectLst/>
                          <a:latin typeface="Calibri"/>
                        </a:rPr>
                        <a:t>Close to Coleridge recreation ground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3812407"/>
                  </a:ext>
                </a:extLst>
              </a:tr>
              <a:tr h="262638">
                <a:tc>
                  <a:txBody>
                    <a:bodyPr/>
                    <a:lstStyle/>
                    <a:p>
                      <a:pPr algn="l" fontAlgn="b"/>
                      <a:r>
                        <a:rPr lang="en-GB" sz="1200" b="1" i="0" u="none" strike="noStrike">
                          <a:solidFill>
                            <a:srgbClr val="000000"/>
                          </a:solidFill>
                          <a:effectLst/>
                          <a:latin typeface="Calibri"/>
                        </a:rPr>
                        <a:t>Vinery Road </a:t>
                      </a:r>
                      <a:endParaRPr lang="en-GB"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a:solidFill>
                            <a:srgbClr val="000000"/>
                          </a:solidFill>
                          <a:effectLst/>
                          <a:latin typeface="Calibri"/>
                        </a:rPr>
                        <a:t>By Romsey recreation ground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5084014"/>
                  </a:ext>
                </a:extLst>
              </a:tr>
              <a:tr h="262638">
                <a:tc>
                  <a:txBody>
                    <a:bodyPr/>
                    <a:lstStyle/>
                    <a:p>
                      <a:pPr algn="l" fontAlgn="b"/>
                      <a:r>
                        <a:rPr lang="en-GB" sz="1200" b="1" i="0" u="none" strike="noStrike">
                          <a:solidFill>
                            <a:srgbClr val="000000"/>
                          </a:solidFill>
                          <a:effectLst/>
                          <a:latin typeface="Calibri"/>
                        </a:rPr>
                        <a:t>Cherry Hinton Road </a:t>
                      </a:r>
                      <a:endParaRPr lang="en-GB"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a:solidFill>
                            <a:srgbClr val="000000"/>
                          </a:solidFill>
                          <a:effectLst/>
                          <a:latin typeface="Calibri"/>
                        </a:rPr>
                        <a:t>Near junction with Rock Road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1842247"/>
                  </a:ext>
                </a:extLst>
              </a:tr>
              <a:tr h="262638">
                <a:tc>
                  <a:txBody>
                    <a:bodyPr/>
                    <a:lstStyle/>
                    <a:p>
                      <a:pPr algn="l" fontAlgn="b"/>
                      <a:r>
                        <a:rPr lang="en-GB" sz="1200" b="1" i="0" u="none" strike="noStrike">
                          <a:solidFill>
                            <a:srgbClr val="000000"/>
                          </a:solidFill>
                          <a:effectLst/>
                          <a:latin typeface="Calibri"/>
                        </a:rPr>
                        <a:t>Tenison Road</a:t>
                      </a:r>
                      <a:endParaRPr lang="en-GB"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a:solidFill>
                            <a:srgbClr val="000000"/>
                          </a:solidFill>
                          <a:effectLst/>
                          <a:latin typeface="Calibri"/>
                        </a:rPr>
                        <a:t>Near Mill Road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2276736"/>
                  </a:ext>
                </a:extLst>
              </a:tr>
              <a:tr h="262638">
                <a:tc>
                  <a:txBody>
                    <a:bodyPr/>
                    <a:lstStyle/>
                    <a:p>
                      <a:pPr algn="l" fontAlgn="b"/>
                      <a:r>
                        <a:rPr lang="en-GB" sz="1200" b="1" i="0" u="none" strike="noStrike">
                          <a:solidFill>
                            <a:srgbClr val="000000"/>
                          </a:solidFill>
                          <a:effectLst/>
                          <a:latin typeface="Calibri"/>
                        </a:rPr>
                        <a:t>Coldham’s Lane</a:t>
                      </a:r>
                      <a:endParaRPr lang="en-GB" sz="12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dirty="0">
                          <a:solidFill>
                            <a:srgbClr val="000000"/>
                          </a:solidFill>
                          <a:effectLst/>
                          <a:latin typeface="Calibri"/>
                        </a:rPr>
                        <a:t>Near Coldham’s Common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3266506"/>
                  </a:ext>
                </a:extLst>
              </a:tr>
            </a:tbl>
          </a:graphicData>
        </a:graphic>
      </p:graphicFrame>
      <p:pic>
        <p:nvPicPr>
          <p:cNvPr id="7" name="Picture 6" descr="Map&#10;&#10;Description automatically generated">
            <a:extLst>
              <a:ext uri="{FF2B5EF4-FFF2-40B4-BE49-F238E27FC236}">
                <a16:creationId xmlns:a16="http://schemas.microsoft.com/office/drawing/2014/main" id="{F243B161-E945-4407-97C8-8CD4DFD4E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23" y="866775"/>
            <a:ext cx="6372980" cy="5715450"/>
          </a:xfrm>
          <a:prstGeom prst="rect">
            <a:avLst/>
          </a:prstGeom>
        </p:spPr>
      </p:pic>
      <p:sp>
        <p:nvSpPr>
          <p:cNvPr id="2" name="Slide Number Placeholder 1">
            <a:extLst>
              <a:ext uri="{FF2B5EF4-FFF2-40B4-BE49-F238E27FC236}">
                <a16:creationId xmlns:a16="http://schemas.microsoft.com/office/drawing/2014/main" id="{9DD24FD6-E541-4724-AA8C-4E9B4E078BAB}"/>
              </a:ext>
            </a:extLst>
          </p:cNvPr>
          <p:cNvSpPr>
            <a:spLocks noGrp="1"/>
          </p:cNvSpPr>
          <p:nvPr>
            <p:ph type="sldNum" sz="quarter" idx="12"/>
          </p:nvPr>
        </p:nvSpPr>
        <p:spPr/>
        <p:txBody>
          <a:bodyPr/>
          <a:lstStyle/>
          <a:p>
            <a:fld id="{AE56028F-813B-4E02-837E-17CD63D81F9F}" type="slidenum">
              <a:rPr lang="en-GB" smtClean="0"/>
              <a:t>11</a:t>
            </a:fld>
            <a:endParaRPr lang="en-GB"/>
          </a:p>
        </p:txBody>
      </p:sp>
    </p:spTree>
    <p:extLst>
      <p:ext uri="{BB962C8B-B14F-4D97-AF65-F5344CB8AC3E}">
        <p14:creationId xmlns:p14="http://schemas.microsoft.com/office/powerpoint/2010/main" val="315436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7D3BBE-5C13-4C24-85D2-B9A1E9AAE2BB}"/>
              </a:ext>
            </a:extLst>
          </p:cNvPr>
          <p:cNvSpPr/>
          <p:nvPr/>
        </p:nvSpPr>
        <p:spPr>
          <a:xfrm>
            <a:off x="0" y="385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latin typeface="Calibri" panose="020F0502020204030204"/>
              </a:rPr>
              <a:t>Traffic Sensor Modal Split: Cambridge</a:t>
            </a:r>
            <a:endParaRPr kumimoji="0" lang="en-GB" sz="2800" b="1" i="0" u="none" strike="noStrike" kern="1200" cap="none" spc="0" normalizeH="0" baseline="0" noProof="0" dirty="0">
              <a:ln>
                <a:noFill/>
              </a:ln>
              <a:effectLst/>
              <a:uLnTx/>
              <a:uFillTx/>
              <a:latin typeface="Calibri" panose="020F0502020204030204"/>
              <a:ea typeface="+mn-ea"/>
              <a:cs typeface="+mn-cs"/>
            </a:endParaRPr>
          </a:p>
        </p:txBody>
      </p:sp>
      <p:graphicFrame>
        <p:nvGraphicFramePr>
          <p:cNvPr id="7" name="Table 11">
            <a:extLst>
              <a:ext uri="{FF2B5EF4-FFF2-40B4-BE49-F238E27FC236}">
                <a16:creationId xmlns:a16="http://schemas.microsoft.com/office/drawing/2014/main" id="{7017C5BB-A13D-4FE8-AD32-C652A4B13095}"/>
              </a:ext>
            </a:extLst>
          </p:cNvPr>
          <p:cNvGraphicFramePr>
            <a:graphicFrameLocks noGrp="1"/>
          </p:cNvGraphicFramePr>
          <p:nvPr>
            <p:extLst>
              <p:ext uri="{D42A27DB-BD31-4B8C-83A1-F6EECF244321}">
                <p14:modId xmlns:p14="http://schemas.microsoft.com/office/powerpoint/2010/main" val="1976642320"/>
              </p:ext>
            </p:extLst>
          </p:nvPr>
        </p:nvGraphicFramePr>
        <p:xfrm>
          <a:off x="125179" y="4891103"/>
          <a:ext cx="8487568" cy="1662531"/>
        </p:xfrm>
        <a:graphic>
          <a:graphicData uri="http://schemas.openxmlformats.org/drawingml/2006/table">
            <a:tbl>
              <a:tblPr firstRow="1" bandRow="1">
                <a:tableStyleId>{5C22544A-7EE6-4342-B048-85BDC9FD1C3A}</a:tableStyleId>
              </a:tblPr>
              <a:tblGrid>
                <a:gridCol w="1678004">
                  <a:extLst>
                    <a:ext uri="{9D8B030D-6E8A-4147-A177-3AD203B41FA5}">
                      <a16:colId xmlns:a16="http://schemas.microsoft.com/office/drawing/2014/main" val="1200701927"/>
                    </a:ext>
                  </a:extLst>
                </a:gridCol>
                <a:gridCol w="1047593">
                  <a:extLst>
                    <a:ext uri="{9D8B030D-6E8A-4147-A177-3AD203B41FA5}">
                      <a16:colId xmlns:a16="http://schemas.microsoft.com/office/drawing/2014/main" val="3385722674"/>
                    </a:ext>
                  </a:extLst>
                </a:gridCol>
                <a:gridCol w="1046216">
                  <a:extLst>
                    <a:ext uri="{9D8B030D-6E8A-4147-A177-3AD203B41FA5}">
                      <a16:colId xmlns:a16="http://schemas.microsoft.com/office/drawing/2014/main" val="2496369734"/>
                    </a:ext>
                  </a:extLst>
                </a:gridCol>
                <a:gridCol w="934748">
                  <a:extLst>
                    <a:ext uri="{9D8B030D-6E8A-4147-A177-3AD203B41FA5}">
                      <a16:colId xmlns:a16="http://schemas.microsoft.com/office/drawing/2014/main" val="4034344780"/>
                    </a:ext>
                  </a:extLst>
                </a:gridCol>
                <a:gridCol w="1018773">
                  <a:extLst>
                    <a:ext uri="{9D8B030D-6E8A-4147-A177-3AD203B41FA5}">
                      <a16:colId xmlns:a16="http://schemas.microsoft.com/office/drawing/2014/main" val="1234145080"/>
                    </a:ext>
                  </a:extLst>
                </a:gridCol>
                <a:gridCol w="904815">
                  <a:extLst>
                    <a:ext uri="{9D8B030D-6E8A-4147-A177-3AD203B41FA5}">
                      <a16:colId xmlns:a16="http://schemas.microsoft.com/office/drawing/2014/main" val="2119509867"/>
                    </a:ext>
                  </a:extLst>
                </a:gridCol>
                <a:gridCol w="882950">
                  <a:extLst>
                    <a:ext uri="{9D8B030D-6E8A-4147-A177-3AD203B41FA5}">
                      <a16:colId xmlns:a16="http://schemas.microsoft.com/office/drawing/2014/main" val="4018823216"/>
                    </a:ext>
                  </a:extLst>
                </a:gridCol>
                <a:gridCol w="974469">
                  <a:extLst>
                    <a:ext uri="{9D8B030D-6E8A-4147-A177-3AD203B41FA5}">
                      <a16:colId xmlns:a16="http://schemas.microsoft.com/office/drawing/2014/main" val="4111780512"/>
                    </a:ext>
                  </a:extLst>
                </a:gridCol>
              </a:tblGrid>
              <a:tr h="321696">
                <a:tc rowSpan="2">
                  <a:txBody>
                    <a:bodyPr/>
                    <a:lstStyle/>
                    <a:p>
                      <a:pPr algn="r"/>
                      <a:r>
                        <a:rPr lang="en-GB" sz="1200" b="1" dirty="0">
                          <a:solidFill>
                            <a:schemeClr val="tx1"/>
                          </a:solidFill>
                        </a:rPr>
                        <a:t>% change in transport volume by mode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r>
                        <a:rPr lang="en-GB" sz="1200" dirty="0">
                          <a:solidFill>
                            <a:schemeClr val="tx1"/>
                          </a:solidFill>
                        </a:rPr>
                        <a:t>Motorised vehicles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200">
                          <a:solidFill>
                            <a:schemeClr val="tx1"/>
                          </a:solidFill>
                        </a:rPr>
                        <a:t>Active travel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899101"/>
                  </a:ext>
                </a:extLst>
              </a:tr>
              <a:tr h="426435">
                <a:tc vMerge="1">
                  <a:txBody>
                    <a:bodyPr/>
                    <a:lstStyle/>
                    <a:p>
                      <a:pPr algn="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none" strike="noStrike">
                          <a:solidFill>
                            <a:schemeClr val="tx1"/>
                          </a:solidFill>
                          <a:effectLst/>
                        </a:rPr>
                        <a:t>Car</a:t>
                      </a: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u="none" strike="noStrike">
                          <a:solidFill>
                            <a:schemeClr val="tx1"/>
                          </a:solidFill>
                          <a:effectLst/>
                        </a:rPr>
                        <a:t>Motorbike</a:t>
                      </a: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solidFill>
                            <a:schemeClr val="tx1"/>
                          </a:solidFill>
                        </a:rPr>
                        <a:t>LGV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rPr>
                        <a:t>OGV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solidFill>
                            <a:schemeClr val="tx1"/>
                          </a:solidFill>
                        </a:rPr>
                        <a:t>Bus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rPr>
                        <a:t>Cyclist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rPr>
                        <a:t>Pedestrian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867885"/>
                  </a:ext>
                </a:extLst>
              </a:tr>
              <a:tr h="426435">
                <a:tc>
                  <a:txBody>
                    <a:bodyPr/>
                    <a:lstStyle/>
                    <a:p>
                      <a:r>
                        <a:rPr lang="en-GB" sz="1200" b="1" u="none" strike="noStrike" dirty="0">
                          <a:solidFill>
                            <a:srgbClr val="0070C0"/>
                          </a:solidFill>
                          <a:effectLst/>
                        </a:rPr>
                        <a:t>Pre-COVID to now:</a:t>
                      </a:r>
                      <a:endParaRPr lang="en-GB" sz="1200" dirty="0">
                        <a:solidFill>
                          <a:schemeClr val="tx1"/>
                        </a:solidFill>
                      </a:endParaRPr>
                    </a:p>
                    <a:p>
                      <a:r>
                        <a:rPr lang="en-GB" sz="1200" b="1" dirty="0">
                          <a:solidFill>
                            <a:schemeClr val="tx1"/>
                          </a:solidFill>
                        </a:rPr>
                        <a:t>Mar 2020 to Mar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i="0" u="none" strike="noStrike" dirty="0">
                          <a:solidFill>
                            <a:srgbClr val="FF0000"/>
                          </a:solidFill>
                          <a:effectLst/>
                          <a:latin typeface="Calibri" panose="020F0502020204030204" pitchFamily="34"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00B050"/>
                          </a:solidFill>
                          <a:effectLst/>
                          <a:latin typeface="Calibri" panose="020F050202020403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FF0000"/>
                          </a:solidFill>
                          <a:effectLst/>
                          <a:latin typeface="Calibri" panose="020F0502020204030204" pitchFamily="34"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FF0000"/>
                          </a:solidFill>
                          <a:effectLst/>
                          <a:latin typeface="Calibri" panose="020F0502020204030204" pitchFamily="34" charset="0"/>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FF0000"/>
                          </a:solidFill>
                          <a:effectLst/>
                          <a:latin typeface="Calibri" panose="020F0502020204030204" pitchFamily="34" charset="0"/>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FF0000"/>
                          </a:solidFill>
                          <a:effectLst/>
                          <a:latin typeface="Calibri" panose="020F0502020204030204" pitchFamily="34" charset="0"/>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FF0000"/>
                          </a:solidFill>
                          <a:effectLst/>
                          <a:latin typeface="Calibri" panose="020F0502020204030204" pitchFamily="34" charset="0"/>
                        </a:rPr>
                        <a:t>-36%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523974"/>
                  </a:ext>
                </a:extLst>
              </a:tr>
              <a:tr h="426435">
                <a:tc>
                  <a:txBody>
                    <a:bodyPr/>
                    <a:lstStyle/>
                    <a:p>
                      <a:r>
                        <a:rPr lang="en-GB" sz="1200" b="1" u="none" strike="noStrike" dirty="0">
                          <a:solidFill>
                            <a:srgbClr val="0070C0"/>
                          </a:solidFill>
                          <a:effectLst/>
                        </a:rPr>
                        <a:t>Mid-COVID to now:</a:t>
                      </a:r>
                      <a:endParaRPr lang="en-GB" sz="1200" dirty="0">
                        <a:solidFill>
                          <a:schemeClr val="tx1"/>
                        </a:solidFill>
                      </a:endParaRPr>
                    </a:p>
                    <a:p>
                      <a:r>
                        <a:rPr lang="en-GB" sz="1200" b="1" dirty="0">
                          <a:solidFill>
                            <a:schemeClr val="tx1"/>
                          </a:solidFill>
                        </a:rPr>
                        <a:t>Mar 2021 to Mar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i="0" u="none" strike="noStrike" dirty="0">
                          <a:solidFill>
                            <a:srgbClr val="00B050"/>
                          </a:solidFill>
                          <a:effectLst/>
                          <a:latin typeface="Calibri" panose="020F0502020204030204" pitchFamily="34" charset="0"/>
                        </a:rPr>
                        <a:t>+48%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00B050"/>
                          </a:solidFill>
                          <a:effectLst/>
                          <a:latin typeface="Calibri" panose="020F0502020204030204" pitchFamily="34" charset="0"/>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00B050"/>
                          </a:solidFill>
                          <a:effectLst/>
                          <a:latin typeface="Calibri" panose="020F050202020403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FF0000"/>
                          </a:solidFill>
                          <a:effectLst/>
                          <a:latin typeface="Calibri" panose="020F0502020204030204" pitchFamily="34" charset="0"/>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00B050"/>
                          </a:solidFill>
                          <a:effectLst/>
                          <a:latin typeface="Calibri" panose="020F0502020204030204" pitchFamily="34" charset="0"/>
                        </a:rPr>
                        <a:t>+22%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00B050"/>
                          </a:solidFill>
                          <a:effectLst/>
                          <a:latin typeface="Calibri" panose="020F0502020204030204" pitchFamily="34" charset="0"/>
                        </a:rPr>
                        <a:t>+57%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i="0" u="none" strike="noStrike" dirty="0">
                          <a:solidFill>
                            <a:srgbClr val="FF0000"/>
                          </a:solidFill>
                          <a:effectLst/>
                          <a:latin typeface="Calibri" panose="020F0502020204030204" pitchFamily="34" charset="0"/>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8190805"/>
                  </a:ext>
                </a:extLst>
              </a:tr>
            </a:tbl>
          </a:graphicData>
        </a:graphic>
      </p:graphicFrame>
      <p:graphicFrame>
        <p:nvGraphicFramePr>
          <p:cNvPr id="5" name="Table 5">
            <a:extLst>
              <a:ext uri="{FF2B5EF4-FFF2-40B4-BE49-F238E27FC236}">
                <a16:creationId xmlns:a16="http://schemas.microsoft.com/office/drawing/2014/main" id="{0FA7F2D6-C1C5-471A-9733-ACD374B72E44}"/>
              </a:ext>
            </a:extLst>
          </p:cNvPr>
          <p:cNvGraphicFramePr>
            <a:graphicFrameLocks noGrp="1"/>
          </p:cNvGraphicFramePr>
          <p:nvPr>
            <p:extLst>
              <p:ext uri="{D42A27DB-BD31-4B8C-83A1-F6EECF244321}">
                <p14:modId xmlns:p14="http://schemas.microsoft.com/office/powerpoint/2010/main" val="2197965126"/>
              </p:ext>
            </p:extLst>
          </p:nvPr>
        </p:nvGraphicFramePr>
        <p:xfrm>
          <a:off x="8823329" y="4920426"/>
          <a:ext cx="3178173" cy="1606272"/>
        </p:xfrm>
        <a:graphic>
          <a:graphicData uri="http://schemas.openxmlformats.org/drawingml/2006/table">
            <a:tbl>
              <a:tblPr firstRow="1" bandRow="1">
                <a:tableStyleId>{5C22544A-7EE6-4342-B048-85BDC9FD1C3A}</a:tableStyleId>
              </a:tblPr>
              <a:tblGrid>
                <a:gridCol w="1059391">
                  <a:extLst>
                    <a:ext uri="{9D8B030D-6E8A-4147-A177-3AD203B41FA5}">
                      <a16:colId xmlns:a16="http://schemas.microsoft.com/office/drawing/2014/main" val="224627856"/>
                    </a:ext>
                  </a:extLst>
                </a:gridCol>
                <a:gridCol w="1059391">
                  <a:extLst>
                    <a:ext uri="{9D8B030D-6E8A-4147-A177-3AD203B41FA5}">
                      <a16:colId xmlns:a16="http://schemas.microsoft.com/office/drawing/2014/main" val="3103132331"/>
                    </a:ext>
                  </a:extLst>
                </a:gridCol>
                <a:gridCol w="1059391">
                  <a:extLst>
                    <a:ext uri="{9D8B030D-6E8A-4147-A177-3AD203B41FA5}">
                      <a16:colId xmlns:a16="http://schemas.microsoft.com/office/drawing/2014/main" val="69069862"/>
                    </a:ext>
                  </a:extLst>
                </a:gridCol>
              </a:tblGrid>
              <a:tr h="436666">
                <a:tc>
                  <a:txBody>
                    <a:bodyPr/>
                    <a:lstStyle/>
                    <a:p>
                      <a:pPr algn="ctr"/>
                      <a:r>
                        <a:rPr lang="en-GB" sz="1200" dirty="0">
                          <a:solidFill>
                            <a:schemeClr val="tx1"/>
                          </a:solidFill>
                        </a:rPr>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dirty="0">
                          <a:solidFill>
                            <a:schemeClr val="tx1"/>
                          </a:solidFill>
                        </a:rPr>
                        <a:t>Motor vehicle*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dirty="0">
                          <a:solidFill>
                            <a:schemeClr val="tx1"/>
                          </a:solidFill>
                        </a:rPr>
                        <a:t>Active travel*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5740684"/>
                  </a:ext>
                </a:extLst>
              </a:tr>
              <a:tr h="383024">
                <a:tc>
                  <a:txBody>
                    <a:bodyPr/>
                    <a:lstStyle/>
                    <a:p>
                      <a:pPr algn="ctr"/>
                      <a:r>
                        <a:rPr lang="en-GB" sz="1200" dirty="0">
                          <a:solidFill>
                            <a:schemeClr val="tx1"/>
                          </a:solidFill>
                        </a:rPr>
                        <a:t>March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solidFill>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7391317"/>
                  </a:ext>
                </a:extLst>
              </a:tr>
              <a:tr h="383024">
                <a:tc>
                  <a:txBody>
                    <a:bodyPr/>
                    <a:lstStyle/>
                    <a:p>
                      <a:pPr algn="ctr"/>
                      <a:r>
                        <a:rPr lang="en-GB" sz="1200" dirty="0">
                          <a:solidFill>
                            <a:schemeClr val="tx1"/>
                          </a:solidFill>
                        </a:rPr>
                        <a:t>March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solidFill>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3325792"/>
                  </a:ext>
                </a:extLst>
              </a:tr>
              <a:tr h="383024">
                <a:tc>
                  <a:txBody>
                    <a:bodyPr/>
                    <a:lstStyle/>
                    <a:p>
                      <a:pPr algn="ctr"/>
                      <a:r>
                        <a:rPr lang="en-GB" sz="1200" dirty="0">
                          <a:solidFill>
                            <a:schemeClr val="tx1"/>
                          </a:solidFill>
                        </a:rPr>
                        <a:t>March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solidFill>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2006868"/>
                  </a:ext>
                </a:extLst>
              </a:tr>
            </a:tbl>
          </a:graphicData>
        </a:graphic>
      </p:graphicFrame>
      <p:sp>
        <p:nvSpPr>
          <p:cNvPr id="13" name="TextBox 12">
            <a:extLst>
              <a:ext uri="{FF2B5EF4-FFF2-40B4-BE49-F238E27FC236}">
                <a16:creationId xmlns:a16="http://schemas.microsoft.com/office/drawing/2014/main" id="{128167BD-8964-4CD4-8A83-85EAFCF0A941}"/>
              </a:ext>
            </a:extLst>
          </p:cNvPr>
          <p:cNvSpPr txBox="1"/>
          <p:nvPr/>
        </p:nvSpPr>
        <p:spPr>
          <a:xfrm>
            <a:off x="9258302" y="6530127"/>
            <a:ext cx="2743200" cy="369332"/>
          </a:xfrm>
          <a:prstGeom prst="rect">
            <a:avLst/>
          </a:prstGeom>
          <a:noFill/>
        </p:spPr>
        <p:txBody>
          <a:bodyPr wrap="square" lIns="91440" tIns="45720" rIns="91440" bIns="45720" rtlCol="0" anchor="t">
            <a:spAutoFit/>
          </a:bodyPr>
          <a:lstStyle/>
          <a:p>
            <a:pPr algn="ctr"/>
            <a:r>
              <a:rPr lang="en-GB" sz="900" b="1" dirty="0"/>
              <a:t>*Motor vehicles</a:t>
            </a:r>
            <a:r>
              <a:rPr lang="en-GB" sz="900" dirty="0"/>
              <a:t>: Car, Motorbike, LGV, OGV, Bus. </a:t>
            </a:r>
            <a:r>
              <a:rPr lang="en-GB" sz="900" b="1" dirty="0"/>
              <a:t>Active travel</a:t>
            </a:r>
            <a:r>
              <a:rPr lang="en-GB" sz="900" dirty="0"/>
              <a:t>: Cyclist, Pedestrian</a:t>
            </a:r>
          </a:p>
        </p:txBody>
      </p:sp>
      <p:sp>
        <p:nvSpPr>
          <p:cNvPr id="16" name="TextBox 15">
            <a:extLst>
              <a:ext uri="{FF2B5EF4-FFF2-40B4-BE49-F238E27FC236}">
                <a16:creationId xmlns:a16="http://schemas.microsoft.com/office/drawing/2014/main" id="{0987C3EE-FE78-45C9-B641-5CC7A88B89E9}"/>
              </a:ext>
            </a:extLst>
          </p:cNvPr>
          <p:cNvSpPr txBox="1"/>
          <p:nvPr/>
        </p:nvSpPr>
        <p:spPr>
          <a:xfrm>
            <a:off x="-1" y="659380"/>
            <a:ext cx="12191999" cy="369332"/>
          </a:xfrm>
          <a:prstGeom prst="rect">
            <a:avLst/>
          </a:prstGeom>
          <a:noFill/>
        </p:spPr>
        <p:txBody>
          <a:bodyPr wrap="square" lIns="91440" tIns="45720" rIns="91440" bIns="45720" rtlCol="0" anchor="t">
            <a:spAutoFit/>
          </a:bodyPr>
          <a:lstStyle/>
          <a:p>
            <a:pPr algn="ctr"/>
            <a:r>
              <a:rPr lang="en-GB" b="1" dirty="0"/>
              <a:t>Transport mode split across traffic sensors in Cambridge: First 2 full weeks of March* 2020, 2021 and 2022</a:t>
            </a:r>
          </a:p>
        </p:txBody>
      </p:sp>
      <p:sp>
        <p:nvSpPr>
          <p:cNvPr id="8" name="Slide Number Placeholder 7">
            <a:extLst>
              <a:ext uri="{FF2B5EF4-FFF2-40B4-BE49-F238E27FC236}">
                <a16:creationId xmlns:a16="http://schemas.microsoft.com/office/drawing/2014/main" id="{D17FEF82-48B4-41AC-91CD-4088F2119B59}"/>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12</a:t>
            </a:fld>
            <a:endParaRPr lang="en-GB" dirty="0"/>
          </a:p>
        </p:txBody>
      </p:sp>
      <p:sp>
        <p:nvSpPr>
          <p:cNvPr id="24" name="TextBox 23">
            <a:extLst>
              <a:ext uri="{FF2B5EF4-FFF2-40B4-BE49-F238E27FC236}">
                <a16:creationId xmlns:a16="http://schemas.microsoft.com/office/drawing/2014/main" id="{5278CE0D-1DCF-43E1-A99F-A8E144604D9D}"/>
              </a:ext>
            </a:extLst>
          </p:cNvPr>
          <p:cNvSpPr txBox="1"/>
          <p:nvPr/>
        </p:nvSpPr>
        <p:spPr>
          <a:xfrm>
            <a:off x="856190" y="955771"/>
            <a:ext cx="10324437" cy="276999"/>
          </a:xfrm>
          <a:prstGeom prst="rect">
            <a:avLst/>
          </a:prstGeom>
          <a:noFill/>
        </p:spPr>
        <p:txBody>
          <a:bodyPr wrap="square" lIns="91440" tIns="45720" rIns="91440" bIns="45720" rtlCol="0" anchor="t">
            <a:spAutoFit/>
          </a:bodyPr>
          <a:lstStyle/>
          <a:p>
            <a:pPr algn="ctr"/>
            <a:r>
              <a:rPr lang="en-GB" sz="1200" dirty="0"/>
              <a:t>*As the end of March 2020 was affected by the first COVID-19 lockdown, this analysis uses the first 2 full weeks (Mon – Sun) of March for each year</a:t>
            </a:r>
            <a:endParaRPr lang="en-GB" sz="1100" u="sng" dirty="0">
              <a:solidFill>
                <a:srgbClr val="00B050"/>
              </a:solidFill>
            </a:endParaRPr>
          </a:p>
        </p:txBody>
      </p:sp>
      <p:pic>
        <p:nvPicPr>
          <p:cNvPr id="4" name="Picture 3" descr="Timeline&#10;&#10;Description automatically generated">
            <a:extLst>
              <a:ext uri="{FF2B5EF4-FFF2-40B4-BE49-F238E27FC236}">
                <a16:creationId xmlns:a16="http://schemas.microsoft.com/office/drawing/2014/main" id="{BF293C44-B1A7-4BDD-B319-A36DE696E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399" y="1267789"/>
            <a:ext cx="8176018" cy="3558973"/>
          </a:xfrm>
          <a:prstGeom prst="rect">
            <a:avLst/>
          </a:prstGeom>
        </p:spPr>
      </p:pic>
      <p:sp>
        <p:nvSpPr>
          <p:cNvPr id="14" name="TextBox 13">
            <a:extLst>
              <a:ext uri="{FF2B5EF4-FFF2-40B4-BE49-F238E27FC236}">
                <a16:creationId xmlns:a16="http://schemas.microsoft.com/office/drawing/2014/main" id="{1CF2E818-6339-4ED5-9703-4ECE9A45786A}"/>
              </a:ext>
            </a:extLst>
          </p:cNvPr>
          <p:cNvSpPr txBox="1"/>
          <p:nvPr/>
        </p:nvSpPr>
        <p:spPr>
          <a:xfrm>
            <a:off x="4453416" y="4578896"/>
            <a:ext cx="3377746" cy="276999"/>
          </a:xfrm>
          <a:prstGeom prst="rect">
            <a:avLst/>
          </a:prstGeom>
          <a:solidFill>
            <a:schemeClr val="bg1"/>
          </a:solidFill>
        </p:spPr>
        <p:txBody>
          <a:bodyPr wrap="square" lIns="91440" tIns="45720" rIns="91440" bIns="45720" rtlCol="0" anchor="t">
            <a:spAutoFit/>
          </a:bodyPr>
          <a:lstStyle/>
          <a:p>
            <a:pPr algn="ctr"/>
            <a:r>
              <a:rPr lang="en-GB" sz="1200" dirty="0"/>
              <a:t>Traffic count across the first two weeks of March</a:t>
            </a:r>
            <a:endParaRPr lang="en-GB" sz="1100" u="sng" dirty="0">
              <a:solidFill>
                <a:srgbClr val="00B050"/>
              </a:solidFill>
            </a:endParaRPr>
          </a:p>
        </p:txBody>
      </p:sp>
      <p:sp>
        <p:nvSpPr>
          <p:cNvPr id="15" name="TextBox 14">
            <a:extLst>
              <a:ext uri="{FF2B5EF4-FFF2-40B4-BE49-F238E27FC236}">
                <a16:creationId xmlns:a16="http://schemas.microsoft.com/office/drawing/2014/main" id="{B38F2AA7-D127-4F06-9169-FFFD3EB5B06D}"/>
              </a:ext>
            </a:extLst>
          </p:cNvPr>
          <p:cNvSpPr txBox="1"/>
          <p:nvPr/>
        </p:nvSpPr>
        <p:spPr>
          <a:xfrm>
            <a:off x="595399" y="2796717"/>
            <a:ext cx="1490184" cy="461665"/>
          </a:xfrm>
          <a:prstGeom prst="rect">
            <a:avLst/>
          </a:prstGeom>
          <a:noFill/>
        </p:spPr>
        <p:txBody>
          <a:bodyPr wrap="square" lIns="91440" tIns="45720" rIns="91440" bIns="45720" rtlCol="0" anchor="t">
            <a:spAutoFit/>
          </a:bodyPr>
          <a:lstStyle/>
          <a:p>
            <a:pPr algn="ctr"/>
            <a:r>
              <a:rPr lang="en-GB" sz="1200" i="1" dirty="0"/>
              <a:t>During the third COVID-19 lockdown</a:t>
            </a:r>
            <a:endParaRPr lang="en-GB" sz="1100" i="1" u="sng" dirty="0">
              <a:solidFill>
                <a:srgbClr val="00B050"/>
              </a:solidFill>
            </a:endParaRPr>
          </a:p>
        </p:txBody>
      </p:sp>
    </p:spTree>
    <p:extLst>
      <p:ext uri="{BB962C8B-B14F-4D97-AF65-F5344CB8AC3E}">
        <p14:creationId xmlns:p14="http://schemas.microsoft.com/office/powerpoint/2010/main" val="240479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with low confidence">
            <a:extLst>
              <a:ext uri="{FF2B5EF4-FFF2-40B4-BE49-F238E27FC236}">
                <a16:creationId xmlns:a16="http://schemas.microsoft.com/office/drawing/2014/main" id="{242EBA39-84B8-4B35-AE65-861E78D43232}"/>
              </a:ext>
            </a:extLst>
          </p:cNvPr>
          <p:cNvPicPr>
            <a:picLocks noChangeAspect="1"/>
          </p:cNvPicPr>
          <p:nvPr/>
        </p:nvPicPr>
        <p:blipFill rotWithShape="1">
          <a:blip r:embed="rId3">
            <a:extLst>
              <a:ext uri="{28A0092B-C50C-407E-A947-70E740481C1C}">
                <a14:useLocalDpi xmlns:a14="http://schemas.microsoft.com/office/drawing/2010/main" val="0"/>
              </a:ext>
            </a:extLst>
          </a:blip>
          <a:srcRect t="1118" b="1936"/>
          <a:stretch/>
        </p:blipFill>
        <p:spPr>
          <a:xfrm>
            <a:off x="496750" y="1381559"/>
            <a:ext cx="10662611" cy="5340263"/>
          </a:xfrm>
          <a:prstGeom prst="rect">
            <a:avLst/>
          </a:prstGeom>
        </p:spPr>
      </p:pic>
      <p:pic>
        <p:nvPicPr>
          <p:cNvPr id="4" name="Picture 3">
            <a:extLst>
              <a:ext uri="{FF2B5EF4-FFF2-40B4-BE49-F238E27FC236}">
                <a16:creationId xmlns:a16="http://schemas.microsoft.com/office/drawing/2014/main" id="{957E9D3D-AF3B-4575-A65C-670A39F5A5C5}"/>
              </a:ext>
            </a:extLst>
          </p:cNvPr>
          <p:cNvPicPr>
            <a:picLocks noChangeAspect="1"/>
          </p:cNvPicPr>
          <p:nvPr/>
        </p:nvPicPr>
        <p:blipFill rotWithShape="1">
          <a:blip r:embed="rId4">
            <a:extLst>
              <a:ext uri="{28A0092B-C50C-407E-A947-70E740481C1C}">
                <a14:useLocalDpi xmlns:a14="http://schemas.microsoft.com/office/drawing/2010/main" val="0"/>
              </a:ext>
            </a:extLst>
          </a:blip>
          <a:srcRect b="24761"/>
          <a:stretch/>
        </p:blipFill>
        <p:spPr>
          <a:xfrm>
            <a:off x="2269157" y="1086151"/>
            <a:ext cx="7653685" cy="317347"/>
          </a:xfrm>
          <a:prstGeom prst="rect">
            <a:avLst/>
          </a:prstGeom>
        </p:spPr>
      </p:pic>
      <p:sp>
        <p:nvSpPr>
          <p:cNvPr id="21" name="Rectangle 20">
            <a:extLst>
              <a:ext uri="{FF2B5EF4-FFF2-40B4-BE49-F238E27FC236}">
                <a16:creationId xmlns:a16="http://schemas.microsoft.com/office/drawing/2014/main" id="{277D3BBE-5C13-4C24-85D2-B9A1E9AAE2BB}"/>
              </a:ext>
            </a:extLst>
          </p:cNvPr>
          <p:cNvSpPr/>
          <p:nvPr/>
        </p:nvSpPr>
        <p:spPr>
          <a:xfrm>
            <a:off x="0" y="385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latin typeface="Calibri" panose="020F0502020204030204"/>
              </a:rPr>
              <a:t>Traffic Sensor Modal Split: Cambridge – March</a:t>
            </a:r>
            <a:endParaRPr kumimoji="0" lang="en-GB" sz="2800" b="1" i="0" u="none" strike="noStrike" kern="1200" cap="none" spc="0" normalizeH="0" baseline="0" noProof="0" dirty="0">
              <a:ln>
                <a:noFill/>
              </a:ln>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9459089-0F05-431F-B72E-2B8DE01E333F}"/>
              </a:ext>
            </a:extLst>
          </p:cNvPr>
          <p:cNvSpPr>
            <a:spLocks noGrp="1"/>
          </p:cNvSpPr>
          <p:nvPr>
            <p:ph type="sldNum" sz="quarter" idx="12"/>
          </p:nvPr>
        </p:nvSpPr>
        <p:spPr>
          <a:xfrm>
            <a:off x="9382661" y="6519141"/>
            <a:ext cx="2743200" cy="365125"/>
          </a:xfrm>
        </p:spPr>
        <p:txBody>
          <a:bodyPr/>
          <a:lstStyle/>
          <a:p>
            <a:fld id="{AE56028F-813B-4E02-837E-17CD63D81F9F}" type="slidenum">
              <a:rPr lang="en-GB" smtClean="0"/>
              <a:t>13</a:t>
            </a:fld>
            <a:endParaRPr lang="en-GB" dirty="0"/>
          </a:p>
        </p:txBody>
      </p:sp>
      <p:sp>
        <p:nvSpPr>
          <p:cNvPr id="14" name="TextBox 13">
            <a:extLst>
              <a:ext uri="{FF2B5EF4-FFF2-40B4-BE49-F238E27FC236}">
                <a16:creationId xmlns:a16="http://schemas.microsoft.com/office/drawing/2014/main" id="{7D777F4C-45FF-4BA2-9FE9-48B8DB16D37F}"/>
              </a:ext>
            </a:extLst>
          </p:cNvPr>
          <p:cNvSpPr txBox="1"/>
          <p:nvPr/>
        </p:nvSpPr>
        <p:spPr>
          <a:xfrm>
            <a:off x="4833510" y="2494642"/>
            <a:ext cx="165100" cy="276999"/>
          </a:xfrm>
          <a:prstGeom prst="rect">
            <a:avLst/>
          </a:prstGeom>
          <a:noFill/>
        </p:spPr>
        <p:txBody>
          <a:bodyPr wrap="square" rtlCol="0">
            <a:spAutoFit/>
          </a:bodyPr>
          <a:lstStyle/>
          <a:p>
            <a:r>
              <a:rPr lang="en-GB" sz="1200" dirty="0"/>
              <a:t>*</a:t>
            </a:r>
            <a:endParaRPr lang="en-GB" dirty="0"/>
          </a:p>
        </p:txBody>
      </p:sp>
      <p:sp>
        <p:nvSpPr>
          <p:cNvPr id="11" name="TextBox 10">
            <a:extLst>
              <a:ext uri="{FF2B5EF4-FFF2-40B4-BE49-F238E27FC236}">
                <a16:creationId xmlns:a16="http://schemas.microsoft.com/office/drawing/2014/main" id="{FC627DD2-4A3E-4BA9-9B3D-7626509A0632}"/>
              </a:ext>
            </a:extLst>
          </p:cNvPr>
          <p:cNvSpPr txBox="1"/>
          <p:nvPr/>
        </p:nvSpPr>
        <p:spPr>
          <a:xfrm>
            <a:off x="8569279" y="6524595"/>
            <a:ext cx="3243494" cy="369332"/>
          </a:xfrm>
          <a:prstGeom prst="rect">
            <a:avLst/>
          </a:prstGeom>
          <a:noFill/>
        </p:spPr>
        <p:txBody>
          <a:bodyPr wrap="square" lIns="91440" tIns="45720" rIns="91440" bIns="45720" rtlCol="0" anchor="t">
            <a:spAutoFit/>
          </a:bodyPr>
          <a:lstStyle/>
          <a:p>
            <a:r>
              <a:rPr lang="en-GB" sz="900" b="1" dirty="0"/>
              <a:t>*Motor vehicles</a:t>
            </a:r>
            <a:r>
              <a:rPr lang="en-GB" sz="900" dirty="0"/>
              <a:t>: Car, Motorbike, LGV, OGV, Bus </a:t>
            </a:r>
          </a:p>
          <a:p>
            <a:r>
              <a:rPr lang="en-GB" sz="900" b="1" dirty="0"/>
              <a:t>Active travel</a:t>
            </a:r>
            <a:r>
              <a:rPr lang="en-GB" sz="900" dirty="0"/>
              <a:t>: Cyclist, Pedestrian</a:t>
            </a:r>
          </a:p>
        </p:txBody>
      </p:sp>
      <p:sp>
        <p:nvSpPr>
          <p:cNvPr id="16" name="TextBox 15">
            <a:extLst>
              <a:ext uri="{FF2B5EF4-FFF2-40B4-BE49-F238E27FC236}">
                <a16:creationId xmlns:a16="http://schemas.microsoft.com/office/drawing/2014/main" id="{6DF66718-9026-41D4-AD4E-E135B0433A9E}"/>
              </a:ext>
            </a:extLst>
          </p:cNvPr>
          <p:cNvSpPr txBox="1"/>
          <p:nvPr/>
        </p:nvSpPr>
        <p:spPr>
          <a:xfrm>
            <a:off x="-1" y="659380"/>
            <a:ext cx="12191999" cy="369332"/>
          </a:xfrm>
          <a:prstGeom prst="rect">
            <a:avLst/>
          </a:prstGeom>
          <a:noFill/>
        </p:spPr>
        <p:txBody>
          <a:bodyPr wrap="square" lIns="91440" tIns="45720" rIns="91440" bIns="45720" rtlCol="0" anchor="t">
            <a:spAutoFit/>
          </a:bodyPr>
          <a:lstStyle/>
          <a:p>
            <a:pPr algn="ctr"/>
            <a:r>
              <a:rPr lang="en-GB" b="1" dirty="0"/>
              <a:t>Transport mode split across traffic sensors in Cambridge: First 2 full weeks of March* 2020, 2021 and 2022</a:t>
            </a:r>
          </a:p>
        </p:txBody>
      </p:sp>
      <p:sp>
        <p:nvSpPr>
          <p:cNvPr id="17" name="TextBox 16">
            <a:extLst>
              <a:ext uri="{FF2B5EF4-FFF2-40B4-BE49-F238E27FC236}">
                <a16:creationId xmlns:a16="http://schemas.microsoft.com/office/drawing/2014/main" id="{5B23B55F-88AA-466D-B391-F39C5DE80E3E}"/>
              </a:ext>
            </a:extLst>
          </p:cNvPr>
          <p:cNvSpPr txBox="1"/>
          <p:nvPr/>
        </p:nvSpPr>
        <p:spPr>
          <a:xfrm>
            <a:off x="888278" y="932025"/>
            <a:ext cx="10324437" cy="276999"/>
          </a:xfrm>
          <a:prstGeom prst="rect">
            <a:avLst/>
          </a:prstGeom>
          <a:noFill/>
        </p:spPr>
        <p:txBody>
          <a:bodyPr wrap="square" lIns="91440" tIns="45720" rIns="91440" bIns="45720" rtlCol="0" anchor="t">
            <a:spAutoFit/>
          </a:bodyPr>
          <a:lstStyle/>
          <a:p>
            <a:pPr algn="ctr"/>
            <a:r>
              <a:rPr lang="en-GB" sz="1200" dirty="0"/>
              <a:t>*As the end of March 2020 was affected by the first COVID-19 lockdown, this analysis uses the first 2 full weeks (Mon – Sun) of March for each year</a:t>
            </a:r>
            <a:endParaRPr lang="en-GB" sz="1100" u="sng" dirty="0">
              <a:solidFill>
                <a:srgbClr val="00B050"/>
              </a:solidFill>
            </a:endParaRPr>
          </a:p>
        </p:txBody>
      </p:sp>
      <p:graphicFrame>
        <p:nvGraphicFramePr>
          <p:cNvPr id="7" name="Table 6">
            <a:extLst>
              <a:ext uri="{FF2B5EF4-FFF2-40B4-BE49-F238E27FC236}">
                <a16:creationId xmlns:a16="http://schemas.microsoft.com/office/drawing/2014/main" id="{5A298557-ECC0-44D4-8D1D-B1C346A964D5}"/>
              </a:ext>
            </a:extLst>
          </p:cNvPr>
          <p:cNvGraphicFramePr>
            <a:graphicFrameLocks noGrp="1"/>
          </p:cNvGraphicFramePr>
          <p:nvPr>
            <p:extLst>
              <p:ext uri="{D42A27DB-BD31-4B8C-83A1-F6EECF244321}">
                <p14:modId xmlns:p14="http://schemas.microsoft.com/office/powerpoint/2010/main" val="1122287320"/>
              </p:ext>
            </p:extLst>
          </p:nvPr>
        </p:nvGraphicFramePr>
        <p:xfrm>
          <a:off x="8569278" y="2872102"/>
          <a:ext cx="3392350" cy="3647039"/>
        </p:xfrm>
        <a:graphic>
          <a:graphicData uri="http://schemas.openxmlformats.org/drawingml/2006/table">
            <a:tbl>
              <a:tblPr>
                <a:tableStyleId>{5C22544A-7EE6-4342-B048-85BDC9FD1C3A}</a:tableStyleId>
              </a:tblPr>
              <a:tblGrid>
                <a:gridCol w="1709324">
                  <a:extLst>
                    <a:ext uri="{9D8B030D-6E8A-4147-A177-3AD203B41FA5}">
                      <a16:colId xmlns:a16="http://schemas.microsoft.com/office/drawing/2014/main" val="663877748"/>
                    </a:ext>
                  </a:extLst>
                </a:gridCol>
                <a:gridCol w="841513">
                  <a:extLst>
                    <a:ext uri="{9D8B030D-6E8A-4147-A177-3AD203B41FA5}">
                      <a16:colId xmlns:a16="http://schemas.microsoft.com/office/drawing/2014/main" val="2539929221"/>
                    </a:ext>
                  </a:extLst>
                </a:gridCol>
                <a:gridCol w="841513">
                  <a:extLst>
                    <a:ext uri="{9D8B030D-6E8A-4147-A177-3AD203B41FA5}">
                      <a16:colId xmlns:a16="http://schemas.microsoft.com/office/drawing/2014/main" val="3181470557"/>
                    </a:ext>
                  </a:extLst>
                </a:gridCol>
              </a:tblGrid>
              <a:tr h="239921">
                <a:tc gridSpan="3">
                  <a:txBody>
                    <a:bodyPr/>
                    <a:lstStyle/>
                    <a:p>
                      <a:pPr algn="ctr" fontAlgn="b"/>
                      <a:r>
                        <a:rPr lang="en-GB" sz="1100" b="1" u="none" strike="noStrike" dirty="0">
                          <a:effectLst/>
                        </a:rPr>
                        <a:t>First two weeks of March 2022</a:t>
                      </a:r>
                      <a:endParaRPr lang="en-GB" sz="1100" b="1" i="0" u="none" strike="noStrike" dirty="0">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81258679"/>
                  </a:ext>
                </a:extLst>
              </a:tr>
              <a:tr h="288145">
                <a:tc>
                  <a:txBody>
                    <a:bodyPr/>
                    <a:lstStyle/>
                    <a:p>
                      <a:pPr algn="ctr" fontAlgn="b"/>
                      <a:r>
                        <a:rPr lang="en-GB" sz="1100" b="1" u="none" strike="noStrike" dirty="0">
                          <a:effectLst/>
                        </a:rPr>
                        <a:t>Location</a:t>
                      </a:r>
                      <a:endParaRPr lang="en-GB" sz="1100" b="1" i="0" u="none" strike="noStrike" dirty="0">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100" b="1" u="none" strike="noStrike" dirty="0">
                          <a:effectLst/>
                        </a:rPr>
                        <a:t>Motorised %</a:t>
                      </a:r>
                      <a:endParaRPr lang="en-GB" sz="1100" b="1" i="0" u="none" strike="noStrike" dirty="0">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100" b="1" u="none" strike="noStrike" dirty="0">
                          <a:effectLst/>
                        </a:rPr>
                        <a:t>Active %</a:t>
                      </a:r>
                      <a:endParaRPr lang="en-GB" sz="1100" b="1" i="0" u="none" strike="noStrike" dirty="0">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0109598"/>
                  </a:ext>
                </a:extLst>
              </a:tr>
              <a:tr h="239921">
                <a:tc>
                  <a:txBody>
                    <a:bodyPr/>
                    <a:lstStyle/>
                    <a:p>
                      <a:pPr algn="ctr" fontAlgn="b"/>
                      <a:r>
                        <a:rPr lang="en-GB" sz="1100" u="none" strike="noStrike">
                          <a:effectLst/>
                        </a:rPr>
                        <a:t>Mill Road (West)</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64%</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solidFill>
                            <a:srgbClr val="00B050"/>
                          </a:solidFill>
                          <a:effectLst/>
                        </a:rPr>
                        <a:t>36%</a:t>
                      </a:r>
                      <a:endParaRPr lang="en-GB" sz="1100" b="0" i="0" u="none" strike="noStrike" dirty="0">
                        <a:solidFill>
                          <a:srgbClr val="00B05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708522"/>
                  </a:ext>
                </a:extLst>
              </a:tr>
              <a:tr h="239921">
                <a:tc>
                  <a:txBody>
                    <a:bodyPr/>
                    <a:lstStyle/>
                    <a:p>
                      <a:pPr algn="ctr" fontAlgn="b"/>
                      <a:r>
                        <a:rPr lang="en-GB" sz="1100" u="none" strike="noStrike">
                          <a:effectLst/>
                        </a:rPr>
                        <a:t>Tenison Road</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69%</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solidFill>
                            <a:srgbClr val="00B050"/>
                          </a:solidFill>
                          <a:effectLst/>
                        </a:rPr>
                        <a:t>31%</a:t>
                      </a:r>
                      <a:endParaRPr lang="en-GB" sz="1100" b="0" i="0" u="none" strike="noStrike" dirty="0">
                        <a:solidFill>
                          <a:srgbClr val="00B05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0450845"/>
                  </a:ext>
                </a:extLst>
              </a:tr>
              <a:tr h="239921">
                <a:tc>
                  <a:txBody>
                    <a:bodyPr/>
                    <a:lstStyle/>
                    <a:p>
                      <a:pPr algn="ctr" fontAlgn="b"/>
                      <a:r>
                        <a:rPr lang="en-GB" sz="1100" u="none" strike="noStrike">
                          <a:effectLst/>
                        </a:rPr>
                        <a:t>Hills Road (Bridge)</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74%</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solidFill>
                            <a:srgbClr val="00B050"/>
                          </a:solidFill>
                          <a:effectLst/>
                        </a:rPr>
                        <a:t>26%</a:t>
                      </a:r>
                      <a:endParaRPr lang="en-GB" sz="1100" b="0" i="0" u="none" strike="noStrike" dirty="0">
                        <a:solidFill>
                          <a:srgbClr val="00B05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987299"/>
                  </a:ext>
                </a:extLst>
              </a:tr>
              <a:tr h="239921">
                <a:tc>
                  <a:txBody>
                    <a:bodyPr/>
                    <a:lstStyle/>
                    <a:p>
                      <a:pPr algn="ctr" fontAlgn="b"/>
                      <a:r>
                        <a:rPr lang="en-GB" sz="1100" u="none" strike="noStrike">
                          <a:effectLst/>
                        </a:rPr>
                        <a:t>Mill Road (East)</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76%</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24%</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0632512"/>
                  </a:ext>
                </a:extLst>
              </a:tr>
              <a:tr h="239921">
                <a:tc>
                  <a:txBody>
                    <a:bodyPr/>
                    <a:lstStyle/>
                    <a:p>
                      <a:pPr algn="ctr" fontAlgn="b"/>
                      <a:r>
                        <a:rPr lang="en-GB" sz="1100" u="none" strike="noStrike">
                          <a:effectLst/>
                        </a:rPr>
                        <a:t>Vinery Road</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78%</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22%</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362297"/>
                  </a:ext>
                </a:extLst>
              </a:tr>
              <a:tr h="239921">
                <a:tc>
                  <a:txBody>
                    <a:bodyPr/>
                    <a:lstStyle/>
                    <a:p>
                      <a:pPr algn="ctr" fontAlgn="b"/>
                      <a:r>
                        <a:rPr lang="en-GB" sz="1100" u="none" strike="noStrike">
                          <a:effectLst/>
                        </a:rPr>
                        <a:t>Histon Road (South)</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81%</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19%</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4658088"/>
                  </a:ext>
                </a:extLst>
              </a:tr>
              <a:tr h="239921">
                <a:tc>
                  <a:txBody>
                    <a:bodyPr/>
                    <a:lstStyle/>
                    <a:p>
                      <a:pPr algn="ctr" fontAlgn="b"/>
                      <a:r>
                        <a:rPr lang="en-GB" sz="1100" u="none" strike="noStrike">
                          <a:effectLst/>
                        </a:rPr>
                        <a:t>Coleridge Road</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83%</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17%</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190475"/>
                  </a:ext>
                </a:extLst>
              </a:tr>
              <a:tr h="239921">
                <a:tc>
                  <a:txBody>
                    <a:bodyPr/>
                    <a:lstStyle/>
                    <a:p>
                      <a:pPr algn="ctr" fontAlgn="b"/>
                      <a:r>
                        <a:rPr lang="en-GB" sz="1100" u="none" strike="noStrike">
                          <a:effectLst/>
                        </a:rPr>
                        <a:t>East Road</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86%</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14%</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815557"/>
                  </a:ext>
                </a:extLst>
              </a:tr>
              <a:tr h="239921">
                <a:tc>
                  <a:txBody>
                    <a:bodyPr/>
                    <a:lstStyle/>
                    <a:p>
                      <a:pPr algn="ctr" fontAlgn="b"/>
                      <a:r>
                        <a:rPr lang="en-GB" sz="1100" u="none" strike="noStrike">
                          <a:effectLst/>
                        </a:rPr>
                        <a:t>Cherry Hinton Road</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87%</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13%</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9711053"/>
                  </a:ext>
                </a:extLst>
              </a:tr>
              <a:tr h="239921">
                <a:tc>
                  <a:txBody>
                    <a:bodyPr/>
                    <a:lstStyle/>
                    <a:p>
                      <a:pPr algn="ctr" fontAlgn="b"/>
                      <a:r>
                        <a:rPr lang="en-GB" sz="1100" u="none" strike="noStrike">
                          <a:effectLst/>
                        </a:rPr>
                        <a:t>Milton Road (South)</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91%</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9%</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98415"/>
                  </a:ext>
                </a:extLst>
              </a:tr>
              <a:tr h="239921">
                <a:tc>
                  <a:txBody>
                    <a:bodyPr/>
                    <a:lstStyle/>
                    <a:p>
                      <a:pPr algn="ctr" fontAlgn="b"/>
                      <a:r>
                        <a:rPr lang="en-GB" sz="1100" u="none" strike="noStrike">
                          <a:effectLst/>
                        </a:rPr>
                        <a:t>Milton Road (North)</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solidFill>
                            <a:srgbClr val="FF0000"/>
                          </a:solidFill>
                          <a:effectLst/>
                        </a:rPr>
                        <a:t>93%</a:t>
                      </a:r>
                      <a:endParaRPr lang="en-GB" sz="11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7%</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801125"/>
                  </a:ext>
                </a:extLst>
              </a:tr>
              <a:tr h="239921">
                <a:tc>
                  <a:txBody>
                    <a:bodyPr/>
                    <a:lstStyle/>
                    <a:p>
                      <a:pPr algn="ctr" fontAlgn="b"/>
                      <a:r>
                        <a:rPr lang="en-GB" sz="1100" u="none" strike="noStrike" dirty="0">
                          <a:effectLst/>
                        </a:rPr>
                        <a:t>Histon Road (North)</a:t>
                      </a:r>
                      <a:endParaRPr lang="en-GB" sz="1100" b="0" i="0" u="none" strike="noStrike" dirty="0">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solidFill>
                            <a:srgbClr val="FF0000"/>
                          </a:solidFill>
                          <a:effectLst/>
                        </a:rPr>
                        <a:t>93%</a:t>
                      </a:r>
                      <a:endParaRPr lang="en-GB" sz="11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rPr>
                        <a:t>7%</a:t>
                      </a:r>
                      <a:endParaRPr lang="en-GB" sz="1100" b="0" i="0" u="none" strike="noStrike">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2547909"/>
                  </a:ext>
                </a:extLst>
              </a:tr>
              <a:tr h="239921">
                <a:tc>
                  <a:txBody>
                    <a:bodyPr/>
                    <a:lstStyle/>
                    <a:p>
                      <a:pPr algn="ctr" fontAlgn="b"/>
                      <a:r>
                        <a:rPr lang="en-GB" sz="1100" u="none" strike="noStrike" dirty="0">
                          <a:effectLst/>
                        </a:rPr>
                        <a:t>Coldham's Lane</a:t>
                      </a:r>
                      <a:endParaRPr lang="en-GB" sz="1100" b="0" i="0" u="none" strike="noStrike" dirty="0">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solidFill>
                            <a:srgbClr val="FF0000"/>
                          </a:solidFill>
                          <a:effectLst/>
                        </a:rPr>
                        <a:t>94%</a:t>
                      </a:r>
                      <a:endParaRPr lang="en-GB" sz="11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effectLst/>
                        </a:rPr>
                        <a:t>6%</a:t>
                      </a:r>
                      <a:endParaRPr lang="en-GB" sz="1100" b="0" i="0" u="none" strike="noStrike" dirty="0">
                        <a:solidFill>
                          <a:srgbClr val="56689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078574"/>
                  </a:ext>
                </a:extLst>
              </a:tr>
            </a:tbl>
          </a:graphicData>
        </a:graphic>
      </p:graphicFrame>
    </p:spTree>
    <p:extLst>
      <p:ext uri="{BB962C8B-B14F-4D97-AF65-F5344CB8AC3E}">
        <p14:creationId xmlns:p14="http://schemas.microsoft.com/office/powerpoint/2010/main" val="98179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fontScale="90000"/>
          </a:bodyPr>
          <a:lstStyle/>
          <a:p>
            <a:pPr algn="ctr"/>
            <a:r>
              <a:rPr lang="en-GB" sz="5400" b="1">
                <a:solidFill>
                  <a:schemeClr val="bg1"/>
                </a:solidFill>
                <a:latin typeface="+mn-lt"/>
              </a:rPr>
              <a:t>Local Road Network</a:t>
            </a:r>
            <a:br>
              <a:rPr lang="en-GB" sz="5400" b="1">
                <a:solidFill>
                  <a:schemeClr val="bg1"/>
                </a:solidFill>
                <a:latin typeface="+mn-lt"/>
              </a:rPr>
            </a:br>
            <a:r>
              <a:rPr lang="en-GB" sz="5400" b="1">
                <a:solidFill>
                  <a:schemeClr val="bg1"/>
                </a:solidFill>
                <a:latin typeface="+mn-lt"/>
              </a:rPr>
              <a:t>Cambridge: Motorised vehicles</a:t>
            </a:r>
          </a:p>
        </p:txBody>
      </p:sp>
      <p:sp>
        <p:nvSpPr>
          <p:cNvPr id="3" name="Slide Number Placeholder 2">
            <a:extLst>
              <a:ext uri="{FF2B5EF4-FFF2-40B4-BE49-F238E27FC236}">
                <a16:creationId xmlns:a16="http://schemas.microsoft.com/office/drawing/2014/main" id="{9FAA19B7-FE3B-479A-B878-E651600BD871}"/>
              </a:ext>
            </a:extLst>
          </p:cNvPr>
          <p:cNvSpPr>
            <a:spLocks noGrp="1"/>
          </p:cNvSpPr>
          <p:nvPr>
            <p:ph type="sldNum" sz="quarter" idx="12"/>
          </p:nvPr>
        </p:nvSpPr>
        <p:spPr/>
        <p:txBody>
          <a:bodyPr/>
          <a:lstStyle/>
          <a:p>
            <a:fld id="{AE56028F-813B-4E02-837E-17CD63D81F9F}" type="slidenum">
              <a:rPr lang="en-GB" smtClean="0"/>
              <a:t>14</a:t>
            </a:fld>
            <a:endParaRPr lang="en-GB"/>
          </a:p>
        </p:txBody>
      </p:sp>
    </p:spTree>
    <p:extLst>
      <p:ext uri="{BB962C8B-B14F-4D97-AF65-F5344CB8AC3E}">
        <p14:creationId xmlns:p14="http://schemas.microsoft.com/office/powerpoint/2010/main" val="37551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7CAA5A1-5AE4-4E6E-99BF-A4953D634D9B}"/>
              </a:ext>
            </a:extLst>
          </p:cNvPr>
          <p:cNvSpPr txBox="1">
            <a:spLocks/>
          </p:cNvSpPr>
          <p:nvPr/>
        </p:nvSpPr>
        <p:spPr>
          <a:xfrm>
            <a:off x="2727807" y="653857"/>
            <a:ext cx="5598850"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Cambridge</a:t>
            </a:r>
          </a:p>
        </p:txBody>
      </p:sp>
      <p:sp>
        <p:nvSpPr>
          <p:cNvPr id="10" name="Rectangle 9">
            <a:extLst>
              <a:ext uri="{FF2B5EF4-FFF2-40B4-BE49-F238E27FC236}">
                <a16:creationId xmlns:a16="http://schemas.microsoft.com/office/drawing/2014/main" id="{2BE3AA86-9A26-4C34-AC06-081E218946D3}"/>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Motorised Vehicles: Cambridge Daily Flows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20B0589-2367-4FA0-8B0A-655EEE8A80B5}"/>
              </a:ext>
            </a:extLst>
          </p:cNvPr>
          <p:cNvSpPr>
            <a:spLocks noGrp="1"/>
          </p:cNvSpPr>
          <p:nvPr>
            <p:ph type="sldNum" sz="quarter" idx="12"/>
          </p:nvPr>
        </p:nvSpPr>
        <p:spPr>
          <a:xfrm>
            <a:off x="9332495" y="6492875"/>
            <a:ext cx="2743200" cy="365125"/>
          </a:xfrm>
        </p:spPr>
        <p:txBody>
          <a:bodyPr/>
          <a:lstStyle/>
          <a:p>
            <a:fld id="{AE56028F-813B-4E02-837E-17CD63D81F9F}" type="slidenum">
              <a:rPr lang="en-GB" smtClean="0"/>
              <a:t>15</a:t>
            </a:fld>
            <a:endParaRPr lang="en-GB" dirty="0"/>
          </a:p>
        </p:txBody>
      </p:sp>
      <p:graphicFrame>
        <p:nvGraphicFramePr>
          <p:cNvPr id="3" name="Table 2">
            <a:extLst>
              <a:ext uri="{FF2B5EF4-FFF2-40B4-BE49-F238E27FC236}">
                <a16:creationId xmlns:a16="http://schemas.microsoft.com/office/drawing/2014/main" id="{B13BC997-FB72-442D-9F2F-5E7B22E2419D}"/>
              </a:ext>
            </a:extLst>
          </p:cNvPr>
          <p:cNvGraphicFramePr>
            <a:graphicFrameLocks noGrp="1"/>
          </p:cNvGraphicFramePr>
          <p:nvPr>
            <p:extLst>
              <p:ext uri="{D42A27DB-BD31-4B8C-83A1-F6EECF244321}">
                <p14:modId xmlns:p14="http://schemas.microsoft.com/office/powerpoint/2010/main" val="4198911205"/>
              </p:ext>
            </p:extLst>
          </p:nvPr>
        </p:nvGraphicFramePr>
        <p:xfrm>
          <a:off x="544179" y="5599896"/>
          <a:ext cx="11103642" cy="1005840"/>
        </p:xfrm>
        <a:graphic>
          <a:graphicData uri="http://schemas.openxmlformats.org/drawingml/2006/table">
            <a:tbl>
              <a:tblPr firstRow="1" bandRow="1">
                <a:tableStyleId>{5940675A-B579-460E-94D1-54222C63F5DA}</a:tableStyleId>
              </a:tblPr>
              <a:tblGrid>
                <a:gridCol w="1143558">
                  <a:extLst>
                    <a:ext uri="{9D8B030D-6E8A-4147-A177-3AD203B41FA5}">
                      <a16:colId xmlns:a16="http://schemas.microsoft.com/office/drawing/2014/main" val="3808771745"/>
                    </a:ext>
                  </a:extLst>
                </a:gridCol>
                <a:gridCol w="1293087">
                  <a:extLst>
                    <a:ext uri="{9D8B030D-6E8A-4147-A177-3AD203B41FA5}">
                      <a16:colId xmlns:a16="http://schemas.microsoft.com/office/drawing/2014/main" val="710742870"/>
                    </a:ext>
                  </a:extLst>
                </a:gridCol>
                <a:gridCol w="1293087">
                  <a:extLst>
                    <a:ext uri="{9D8B030D-6E8A-4147-A177-3AD203B41FA5}">
                      <a16:colId xmlns:a16="http://schemas.microsoft.com/office/drawing/2014/main" val="3995813738"/>
                    </a:ext>
                  </a:extLst>
                </a:gridCol>
                <a:gridCol w="1293087">
                  <a:extLst>
                    <a:ext uri="{9D8B030D-6E8A-4147-A177-3AD203B41FA5}">
                      <a16:colId xmlns:a16="http://schemas.microsoft.com/office/drawing/2014/main" val="3008742623"/>
                    </a:ext>
                  </a:extLst>
                </a:gridCol>
                <a:gridCol w="2149255">
                  <a:extLst>
                    <a:ext uri="{9D8B030D-6E8A-4147-A177-3AD203B41FA5}">
                      <a16:colId xmlns:a16="http://schemas.microsoft.com/office/drawing/2014/main" val="3618066167"/>
                    </a:ext>
                  </a:extLst>
                </a:gridCol>
                <a:gridCol w="1379621">
                  <a:extLst>
                    <a:ext uri="{9D8B030D-6E8A-4147-A177-3AD203B41FA5}">
                      <a16:colId xmlns:a16="http://schemas.microsoft.com/office/drawing/2014/main" val="1804624713"/>
                    </a:ext>
                  </a:extLst>
                </a:gridCol>
                <a:gridCol w="1129078">
                  <a:extLst>
                    <a:ext uri="{9D8B030D-6E8A-4147-A177-3AD203B41FA5}">
                      <a16:colId xmlns:a16="http://schemas.microsoft.com/office/drawing/2014/main" val="1783213625"/>
                    </a:ext>
                  </a:extLst>
                </a:gridCol>
                <a:gridCol w="1422869">
                  <a:extLst>
                    <a:ext uri="{9D8B030D-6E8A-4147-A177-3AD203B41FA5}">
                      <a16:colId xmlns:a16="http://schemas.microsoft.com/office/drawing/2014/main" val="1249109925"/>
                    </a:ext>
                  </a:extLst>
                </a:gridCol>
              </a:tblGrid>
              <a:tr h="0">
                <a:tc>
                  <a:txBody>
                    <a:bodyPr/>
                    <a:lstStyle/>
                    <a:p>
                      <a:endParaRPr lang="en-GB" sz="1200" dirty="0">
                        <a:solidFill>
                          <a:schemeClr val="tx1"/>
                        </a:solidFill>
                      </a:endParaRPr>
                    </a:p>
                  </a:txBody>
                  <a:tcPr anchor="b">
                    <a:solidFill>
                      <a:schemeClr val="bg1">
                        <a:lumMod val="85000"/>
                      </a:schemeClr>
                    </a:solidFill>
                  </a:tcPr>
                </a:tc>
                <a:tc gridSpan="3">
                  <a:txBody>
                    <a:bodyPr/>
                    <a:lstStyle/>
                    <a:p>
                      <a:pPr algn="ctr" fontAlgn="b"/>
                      <a:r>
                        <a:rPr lang="en-GB" sz="1200" b="1" u="none" strike="noStrike" dirty="0">
                          <a:solidFill>
                            <a:schemeClr val="accent1"/>
                          </a:solidFill>
                          <a:effectLst/>
                        </a:rPr>
                        <a:t>Pre-COVID vs Now:</a:t>
                      </a:r>
                    </a:p>
                    <a:p>
                      <a:pPr algn="ctr" fontAlgn="b"/>
                      <a:r>
                        <a:rPr lang="en-GB" sz="1200" b="1" u="none" strike="noStrike" dirty="0">
                          <a:effectLst/>
                        </a:rPr>
                        <a:t>Feb 2020 to March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dirty="0">
                          <a:solidFill>
                            <a:schemeClr val="accent1"/>
                          </a:solidFill>
                          <a:effectLst/>
                        </a:rPr>
                        <a:t>Mid-COVID vs Now:</a:t>
                      </a:r>
                    </a:p>
                    <a:p>
                      <a:pPr algn="ctr" fontAlgn="b"/>
                      <a:r>
                        <a:rPr lang="en-GB" sz="1200" b="1" u="none" strike="noStrike" dirty="0">
                          <a:effectLst/>
                        </a:rPr>
                        <a:t>March 2021 to March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gridSpan="3">
                  <a:txBody>
                    <a:bodyPr/>
                    <a:lstStyle/>
                    <a:p>
                      <a:pPr algn="ctr" fontAlgn="b"/>
                      <a:r>
                        <a:rPr lang="en-GB" sz="1200" b="1" u="none" strike="noStrike" dirty="0">
                          <a:solidFill>
                            <a:schemeClr val="accent1"/>
                          </a:solidFill>
                          <a:effectLst/>
                        </a:rPr>
                        <a:t>Previous month vs Now:</a:t>
                      </a:r>
                    </a:p>
                    <a:p>
                      <a:pPr algn="ctr" fontAlgn="b"/>
                      <a:r>
                        <a:rPr lang="en-GB" sz="1200" b="1" u="none" strike="noStrike" dirty="0">
                          <a:effectLst/>
                        </a:rPr>
                        <a:t>Feb 2022 to March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hMerge="1">
                  <a:txBody>
                    <a:bodyPr/>
                    <a:lstStyle/>
                    <a:p>
                      <a:endParaRPr lang="en-GB"/>
                    </a:p>
                  </a:txBody>
                  <a:tcPr>
                    <a:solidFill>
                      <a:schemeClr val="bg1">
                        <a:lumMod val="85000"/>
                      </a:schemeClr>
                    </a:solidFill>
                  </a:tcPr>
                </a:tc>
                <a:tc hMerge="1">
                  <a:txBody>
                    <a:bodyPr/>
                    <a:lstStyle/>
                    <a:p>
                      <a:endParaRPr lang="en-GB"/>
                    </a:p>
                  </a:txBody>
                  <a:tcPr>
                    <a:solidFill>
                      <a:schemeClr val="bg1">
                        <a:lumMod val="85000"/>
                      </a:schemeClr>
                    </a:solidFill>
                  </a:tcPr>
                </a:tc>
                <a:extLst>
                  <a:ext uri="{0D108BD9-81ED-4DB2-BD59-A6C34878D82A}">
                    <a16:rowId xmlns:a16="http://schemas.microsoft.com/office/drawing/2014/main" val="2486069436"/>
                  </a:ext>
                </a:extLst>
              </a:tr>
              <a:tr h="0">
                <a:tc>
                  <a:txBody>
                    <a:bodyPr/>
                    <a:lstStyle/>
                    <a:p>
                      <a:endParaRPr lang="en-GB" sz="120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Weekdays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Weekends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chemeClr val="tx1"/>
                          </a:solidFill>
                          <a:effectLst/>
                          <a:uLnTx/>
                          <a:uFillTx/>
                        </a:rPr>
                        <a:t>Weekdays</a:t>
                      </a: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Weekends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extLst>
                  <a:ext uri="{0D108BD9-81ED-4DB2-BD59-A6C34878D82A}">
                    <a16:rowId xmlns:a16="http://schemas.microsoft.com/office/drawing/2014/main" val="911037838"/>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Cambridge</a:t>
                      </a:r>
                    </a:p>
                  </a:txBody>
                  <a:tcPr anchor="ctr"/>
                </a:tc>
                <a:tc>
                  <a:txBody>
                    <a:bodyPr/>
                    <a:lstStyle/>
                    <a:p>
                      <a:pPr algn="ctr" rtl="0" fontAlgn="ctr"/>
                      <a:r>
                        <a:rPr lang="en-GB" sz="1200" b="1" i="0" u="none" strike="noStrike">
                          <a:solidFill>
                            <a:srgbClr val="FF0000"/>
                          </a:solidFill>
                          <a:effectLst/>
                          <a:latin typeface="Calibri" panose="020F0502020204030204" pitchFamily="34" charset="0"/>
                        </a:rPr>
                        <a:t>-8%</a:t>
                      </a:r>
                    </a:p>
                  </a:txBody>
                  <a:tcPr marL="0" marR="0" marT="0" marB="0" anchor="ctr"/>
                </a:tc>
                <a:tc>
                  <a:txBody>
                    <a:bodyPr/>
                    <a:lstStyle/>
                    <a:p>
                      <a:pPr algn="ctr" rtl="0" fontAlgn="ctr"/>
                      <a:r>
                        <a:rPr lang="en-GB" sz="1200" b="1" i="0" u="none" strike="noStrike">
                          <a:solidFill>
                            <a:srgbClr val="FF0000"/>
                          </a:solidFill>
                          <a:effectLst/>
                          <a:latin typeface="Calibri" panose="020F0502020204030204" pitchFamily="34" charset="0"/>
                        </a:rPr>
                        <a:t>-10%</a:t>
                      </a:r>
                    </a:p>
                  </a:txBody>
                  <a:tcPr marL="0" marR="0" marT="0" marB="0" anchor="ctr"/>
                </a:tc>
                <a:tc>
                  <a:txBody>
                    <a:bodyPr/>
                    <a:lstStyle/>
                    <a:p>
                      <a:pPr algn="ctr" rtl="0" fontAlgn="ctr"/>
                      <a:r>
                        <a:rPr lang="en-GB" sz="1200" b="1" i="0" u="none" strike="noStrike">
                          <a:solidFill>
                            <a:srgbClr val="FF0000"/>
                          </a:solidFill>
                          <a:effectLst/>
                          <a:latin typeface="Calibri" panose="020F0502020204030204" pitchFamily="34" charset="0"/>
                        </a:rPr>
                        <a:t>-7%</a:t>
                      </a:r>
                    </a:p>
                  </a:txBody>
                  <a:tcPr marL="0" marR="0" marT="0" marB="0" anchor="ctr"/>
                </a:tc>
                <a:tc>
                  <a:txBody>
                    <a:bodyPr/>
                    <a:lstStyle/>
                    <a:p>
                      <a:pPr algn="ctr" rtl="0" fontAlgn="ctr"/>
                      <a:r>
                        <a:rPr lang="en-GB" sz="1200" b="1" i="0" u="none" strike="noStrike">
                          <a:solidFill>
                            <a:srgbClr val="00B050"/>
                          </a:solidFill>
                          <a:effectLst/>
                          <a:latin typeface="Calibri"/>
                        </a:rPr>
                        <a:t>+33%</a:t>
                      </a:r>
                    </a:p>
                  </a:txBody>
                  <a:tcPr marL="0" marR="0" marT="0" marB="0" anchor="ctr"/>
                </a:tc>
                <a:tc>
                  <a:txBody>
                    <a:bodyPr/>
                    <a:lstStyle/>
                    <a:p>
                      <a:pPr algn="ctr" rtl="0" fontAlgn="ctr"/>
                      <a:r>
                        <a:rPr lang="en-GB" sz="1200" b="1" i="0" u="none" strike="noStrike">
                          <a:solidFill>
                            <a:srgbClr val="00B050"/>
                          </a:solidFill>
                          <a:effectLst/>
                          <a:latin typeface="Calibri"/>
                        </a:rPr>
                        <a:t>+3%</a:t>
                      </a:r>
                    </a:p>
                  </a:txBody>
                  <a:tcPr marL="0" marR="0" marT="0" marB="0" anchor="ctr"/>
                </a:tc>
                <a:tc>
                  <a:txBody>
                    <a:bodyPr/>
                    <a:lstStyle/>
                    <a:p>
                      <a:pPr algn="ctr" rtl="0" fontAlgn="ctr"/>
                      <a:r>
                        <a:rPr lang="en-GB" sz="1200" b="1" i="0" u="none" strike="noStrike" dirty="0">
                          <a:solidFill>
                            <a:srgbClr val="00B050"/>
                          </a:solidFill>
                          <a:effectLst/>
                          <a:latin typeface="Calibri"/>
                        </a:rPr>
                        <a:t>+1%</a:t>
                      </a:r>
                    </a:p>
                  </a:txBody>
                  <a:tcPr marL="0" marR="0" marT="0" marB="0" anchor="ctr"/>
                </a:tc>
                <a:tc>
                  <a:txBody>
                    <a:bodyPr/>
                    <a:lstStyle/>
                    <a:p>
                      <a:pPr algn="ctr" rtl="0" fontAlgn="ctr"/>
                      <a:r>
                        <a:rPr lang="en-GB" sz="1200" b="1" i="0" u="none" strike="noStrike" dirty="0">
                          <a:solidFill>
                            <a:srgbClr val="00B050"/>
                          </a:solidFill>
                          <a:effectLst/>
                          <a:latin typeface="Calibri"/>
                        </a:rPr>
                        <a:t>+4%</a:t>
                      </a:r>
                    </a:p>
                  </a:txBody>
                  <a:tcPr marL="0" marR="0" marT="0" marB="0" anchor="ctr"/>
                </a:tc>
                <a:extLst>
                  <a:ext uri="{0D108BD9-81ED-4DB2-BD59-A6C34878D82A}">
                    <a16:rowId xmlns:a16="http://schemas.microsoft.com/office/drawing/2014/main" val="2818142"/>
                  </a:ext>
                </a:extLst>
              </a:tr>
            </a:tbl>
          </a:graphicData>
        </a:graphic>
      </p:graphicFrame>
      <p:pic>
        <p:nvPicPr>
          <p:cNvPr id="9" name="Picture 8" descr="Chart, line chart&#10;&#10;Description automatically generated">
            <a:extLst>
              <a:ext uri="{FF2B5EF4-FFF2-40B4-BE49-F238E27FC236}">
                <a16:creationId xmlns:a16="http://schemas.microsoft.com/office/drawing/2014/main" id="{B433C8AD-E069-472D-8566-71D2F6EC7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15" y="1110849"/>
            <a:ext cx="8178290" cy="4275786"/>
          </a:xfrm>
          <a:prstGeom prst="rect">
            <a:avLst/>
          </a:prstGeom>
        </p:spPr>
      </p:pic>
      <p:sp>
        <p:nvSpPr>
          <p:cNvPr id="7" name="TextBox 6">
            <a:extLst>
              <a:ext uri="{FF2B5EF4-FFF2-40B4-BE49-F238E27FC236}">
                <a16:creationId xmlns:a16="http://schemas.microsoft.com/office/drawing/2014/main" id="{467503A8-E70C-41F5-B38B-2EA8575F7FAC}"/>
              </a:ext>
            </a:extLst>
          </p:cNvPr>
          <p:cNvSpPr txBox="1"/>
          <p:nvPr/>
        </p:nvSpPr>
        <p:spPr>
          <a:xfrm>
            <a:off x="2550695" y="1922374"/>
            <a:ext cx="521156" cy="276999"/>
          </a:xfrm>
          <a:prstGeom prst="rect">
            <a:avLst/>
          </a:prstGeom>
          <a:noFill/>
        </p:spPr>
        <p:txBody>
          <a:bodyPr wrap="square" rtlCol="0">
            <a:spAutoFit/>
          </a:bodyPr>
          <a:lstStyle/>
          <a:p>
            <a:r>
              <a:rPr lang="en-GB" sz="1200" b="1" dirty="0">
                <a:solidFill>
                  <a:srgbClr val="56689F"/>
                </a:solidFill>
              </a:rPr>
              <a:t>2020</a:t>
            </a:r>
          </a:p>
        </p:txBody>
      </p:sp>
      <p:sp>
        <p:nvSpPr>
          <p:cNvPr id="11" name="TextBox 10">
            <a:extLst>
              <a:ext uri="{FF2B5EF4-FFF2-40B4-BE49-F238E27FC236}">
                <a16:creationId xmlns:a16="http://schemas.microsoft.com/office/drawing/2014/main" id="{FA779B5B-B2D4-4971-934B-88F98E622D52}"/>
              </a:ext>
            </a:extLst>
          </p:cNvPr>
          <p:cNvSpPr txBox="1"/>
          <p:nvPr/>
        </p:nvSpPr>
        <p:spPr>
          <a:xfrm>
            <a:off x="2550695" y="2872398"/>
            <a:ext cx="564516" cy="276999"/>
          </a:xfrm>
          <a:prstGeom prst="rect">
            <a:avLst/>
          </a:prstGeom>
          <a:noFill/>
        </p:spPr>
        <p:txBody>
          <a:bodyPr wrap="square" rtlCol="0">
            <a:spAutoFit/>
          </a:bodyPr>
          <a:lstStyle/>
          <a:p>
            <a:r>
              <a:rPr lang="en-GB" sz="1200" b="1" dirty="0">
                <a:solidFill>
                  <a:srgbClr val="FF6600"/>
                </a:solidFill>
              </a:rPr>
              <a:t>2022</a:t>
            </a:r>
          </a:p>
        </p:txBody>
      </p:sp>
      <p:sp>
        <p:nvSpPr>
          <p:cNvPr id="12" name="TextBox 11">
            <a:extLst>
              <a:ext uri="{FF2B5EF4-FFF2-40B4-BE49-F238E27FC236}">
                <a16:creationId xmlns:a16="http://schemas.microsoft.com/office/drawing/2014/main" id="{836CCE84-9C7D-4D3F-B5A6-FA2D0D87E4BA}"/>
              </a:ext>
            </a:extLst>
          </p:cNvPr>
          <p:cNvSpPr txBox="1"/>
          <p:nvPr/>
        </p:nvSpPr>
        <p:spPr>
          <a:xfrm>
            <a:off x="2507335" y="3708604"/>
            <a:ext cx="564516" cy="276999"/>
          </a:xfrm>
          <a:prstGeom prst="rect">
            <a:avLst/>
          </a:prstGeom>
          <a:noFill/>
        </p:spPr>
        <p:txBody>
          <a:bodyPr wrap="square" rtlCol="0">
            <a:spAutoFit/>
          </a:bodyPr>
          <a:lstStyle/>
          <a:p>
            <a:r>
              <a:rPr lang="en-GB" sz="1200" b="1" dirty="0">
                <a:solidFill>
                  <a:srgbClr val="6B9E73"/>
                </a:solidFill>
              </a:rPr>
              <a:t>2021</a:t>
            </a:r>
          </a:p>
        </p:txBody>
      </p:sp>
    </p:spTree>
    <p:extLst>
      <p:ext uri="{BB962C8B-B14F-4D97-AF65-F5344CB8AC3E}">
        <p14:creationId xmlns:p14="http://schemas.microsoft.com/office/powerpoint/2010/main" val="22033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3304D3-4EF0-4408-A687-C60554C39197}"/>
              </a:ext>
            </a:extLst>
          </p:cNvPr>
          <p:cNvPicPr>
            <a:picLocks noChangeAspect="1"/>
          </p:cNvPicPr>
          <p:nvPr/>
        </p:nvPicPr>
        <p:blipFill>
          <a:blip r:embed="rId3"/>
          <a:stretch>
            <a:fillRect/>
          </a:stretch>
        </p:blipFill>
        <p:spPr>
          <a:xfrm>
            <a:off x="6096001" y="998277"/>
            <a:ext cx="6008684" cy="4508896"/>
          </a:xfrm>
          <a:prstGeom prst="rect">
            <a:avLst/>
          </a:prstGeom>
        </p:spPr>
      </p:pic>
      <p:pic>
        <p:nvPicPr>
          <p:cNvPr id="6" name="Picture 5">
            <a:extLst>
              <a:ext uri="{FF2B5EF4-FFF2-40B4-BE49-F238E27FC236}">
                <a16:creationId xmlns:a16="http://schemas.microsoft.com/office/drawing/2014/main" id="{A0BFB131-9A5B-4FD6-9777-DFF0589CC1B9}"/>
              </a:ext>
            </a:extLst>
          </p:cNvPr>
          <p:cNvPicPr>
            <a:picLocks noChangeAspect="1"/>
          </p:cNvPicPr>
          <p:nvPr/>
        </p:nvPicPr>
        <p:blipFill>
          <a:blip r:embed="rId4"/>
          <a:stretch>
            <a:fillRect/>
          </a:stretch>
        </p:blipFill>
        <p:spPr>
          <a:xfrm>
            <a:off x="16732" y="998277"/>
            <a:ext cx="6008683" cy="4506512"/>
          </a:xfrm>
          <a:prstGeom prst="rect">
            <a:avLst/>
          </a:prstGeom>
        </p:spPr>
      </p:pic>
      <p:sp>
        <p:nvSpPr>
          <p:cNvPr id="13" name="TextBox 12"/>
          <p:cNvSpPr txBox="1"/>
          <p:nvPr/>
        </p:nvSpPr>
        <p:spPr>
          <a:xfrm>
            <a:off x="0" y="6631060"/>
            <a:ext cx="115118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prstClr val="black"/>
                </a:solidFill>
                <a:effectLst/>
                <a:uLnTx/>
                <a:uFillTx/>
                <a:latin typeface="Calibri" panose="020F0502020204030204"/>
                <a:ea typeface="+mn-ea"/>
                <a:cs typeface="+mn-cs"/>
              </a:rPr>
              <a:t>Please note that the above chart (Cambridge Vivacity) only includes core sensors where data is available for all comparison periods to ensure consistency, therefore it is not comparable to the overall count charts on the slides prior.</a:t>
            </a:r>
          </a:p>
        </p:txBody>
      </p:sp>
      <p:sp>
        <p:nvSpPr>
          <p:cNvPr id="5" name="TextBox 4">
            <a:extLst>
              <a:ext uri="{FF2B5EF4-FFF2-40B4-BE49-F238E27FC236}">
                <a16:creationId xmlns:a16="http://schemas.microsoft.com/office/drawing/2014/main" id="{BCEB579A-5FBA-4C18-9187-3F71EE5AB853}"/>
              </a:ext>
            </a:extLst>
          </p:cNvPr>
          <p:cNvSpPr txBox="1"/>
          <p:nvPr/>
        </p:nvSpPr>
        <p:spPr>
          <a:xfrm>
            <a:off x="6287114" y="5559184"/>
            <a:ext cx="5622507" cy="1077218"/>
          </a:xfrm>
          <a:prstGeom prst="rect">
            <a:avLst/>
          </a:prstGeom>
          <a:noFill/>
        </p:spPr>
        <p:txBody>
          <a:bodyPr wrap="square" lIns="91440" tIns="45720" rIns="91440" bIns="45720" rtlCol="0" anchor="t">
            <a:spAutoFit/>
          </a:bodyPr>
          <a:lstStyle/>
          <a:p>
            <a:r>
              <a:rPr lang="en-GB" sz="1600" b="1" u="sng" dirty="0"/>
              <a:t>Weekends</a:t>
            </a:r>
          </a:p>
          <a:p>
            <a:pPr marL="285750" indent="-285750">
              <a:buFontTx/>
              <a:buChar char="-"/>
            </a:pPr>
            <a:r>
              <a:rPr lang="en-GB" sz="1600" dirty="0"/>
              <a:t>Middle of the day continues to be the peak period</a:t>
            </a:r>
          </a:p>
          <a:p>
            <a:pPr marL="285750" indent="-285750">
              <a:buFontTx/>
              <a:buChar char="-"/>
            </a:pPr>
            <a:r>
              <a:rPr lang="en-GB" sz="1600" dirty="0">
                <a:cs typeface="Calibri"/>
              </a:rPr>
              <a:t>Weekend flows slightly below Pre-COVID levels from 10am – 6pm but at pre-pandemic levels during other times of day.</a:t>
            </a:r>
          </a:p>
        </p:txBody>
      </p:sp>
      <p:sp>
        <p:nvSpPr>
          <p:cNvPr id="8" name="TextBox 7">
            <a:extLst>
              <a:ext uri="{FF2B5EF4-FFF2-40B4-BE49-F238E27FC236}">
                <a16:creationId xmlns:a16="http://schemas.microsoft.com/office/drawing/2014/main" id="{E7F071CF-3B8A-4A82-B1CD-05254FBD1506}"/>
              </a:ext>
            </a:extLst>
          </p:cNvPr>
          <p:cNvSpPr txBox="1"/>
          <p:nvPr/>
        </p:nvSpPr>
        <p:spPr>
          <a:xfrm>
            <a:off x="8648562" y="2455769"/>
            <a:ext cx="2167289" cy="369332"/>
          </a:xfrm>
          <a:prstGeom prst="rect">
            <a:avLst/>
          </a:prstGeom>
          <a:noFill/>
        </p:spPr>
        <p:txBody>
          <a:bodyPr wrap="square" rtlCol="0">
            <a:spAutoFit/>
          </a:bodyPr>
          <a:lstStyle/>
          <a:p>
            <a:pPr algn="ctr"/>
            <a:r>
              <a:rPr lang="en-GB">
                <a:solidFill>
                  <a:srgbClr val="6B9E73"/>
                </a:solidFill>
              </a:rPr>
              <a:t>Mid-COVID</a:t>
            </a:r>
          </a:p>
        </p:txBody>
      </p:sp>
      <p:sp>
        <p:nvSpPr>
          <p:cNvPr id="11" name="TextBox 10">
            <a:extLst>
              <a:ext uri="{FF2B5EF4-FFF2-40B4-BE49-F238E27FC236}">
                <a16:creationId xmlns:a16="http://schemas.microsoft.com/office/drawing/2014/main" id="{C20F3F93-06FA-4470-AF77-6A509B90773C}"/>
              </a:ext>
            </a:extLst>
          </p:cNvPr>
          <p:cNvSpPr txBox="1"/>
          <p:nvPr/>
        </p:nvSpPr>
        <p:spPr>
          <a:xfrm>
            <a:off x="2809775" y="2659339"/>
            <a:ext cx="2167289" cy="369332"/>
          </a:xfrm>
          <a:prstGeom prst="rect">
            <a:avLst/>
          </a:prstGeom>
          <a:noFill/>
        </p:spPr>
        <p:txBody>
          <a:bodyPr wrap="square" rtlCol="0">
            <a:spAutoFit/>
          </a:bodyPr>
          <a:lstStyle/>
          <a:p>
            <a:pPr algn="ctr"/>
            <a:r>
              <a:rPr lang="en-GB">
                <a:solidFill>
                  <a:srgbClr val="6B9E73"/>
                </a:solidFill>
              </a:rPr>
              <a:t>Mid-COVID</a:t>
            </a:r>
          </a:p>
        </p:txBody>
      </p:sp>
      <p:sp>
        <p:nvSpPr>
          <p:cNvPr id="15" name="Title 4">
            <a:extLst>
              <a:ext uri="{FF2B5EF4-FFF2-40B4-BE49-F238E27FC236}">
                <a16:creationId xmlns:a16="http://schemas.microsoft.com/office/drawing/2014/main" id="{98DC44F3-02F8-4642-8C99-CF43B4951270}"/>
              </a:ext>
            </a:extLst>
          </p:cNvPr>
          <p:cNvSpPr txBox="1">
            <a:spLocks/>
          </p:cNvSpPr>
          <p:nvPr/>
        </p:nvSpPr>
        <p:spPr>
          <a:xfrm>
            <a:off x="319486" y="618779"/>
            <a:ext cx="5477522"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Weekdays</a:t>
            </a:r>
          </a:p>
        </p:txBody>
      </p:sp>
      <p:sp>
        <p:nvSpPr>
          <p:cNvPr id="16" name="Title 4">
            <a:extLst>
              <a:ext uri="{FF2B5EF4-FFF2-40B4-BE49-F238E27FC236}">
                <a16:creationId xmlns:a16="http://schemas.microsoft.com/office/drawing/2014/main" id="{97784848-1A0C-403A-B7E1-78B198714E3C}"/>
              </a:ext>
            </a:extLst>
          </p:cNvPr>
          <p:cNvSpPr txBox="1">
            <a:spLocks/>
          </p:cNvSpPr>
          <p:nvPr/>
        </p:nvSpPr>
        <p:spPr>
          <a:xfrm>
            <a:off x="6407686" y="607886"/>
            <a:ext cx="5477523"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Weekends</a:t>
            </a:r>
          </a:p>
        </p:txBody>
      </p:sp>
      <p:sp>
        <p:nvSpPr>
          <p:cNvPr id="20" name="TextBox 19">
            <a:extLst>
              <a:ext uri="{FF2B5EF4-FFF2-40B4-BE49-F238E27FC236}">
                <a16:creationId xmlns:a16="http://schemas.microsoft.com/office/drawing/2014/main" id="{243D3671-FA6B-4D90-AA76-81812F05402C}"/>
              </a:ext>
            </a:extLst>
          </p:cNvPr>
          <p:cNvSpPr txBox="1"/>
          <p:nvPr/>
        </p:nvSpPr>
        <p:spPr>
          <a:xfrm>
            <a:off x="414539" y="5505290"/>
            <a:ext cx="5474769" cy="830997"/>
          </a:xfrm>
          <a:prstGeom prst="rect">
            <a:avLst/>
          </a:prstGeom>
          <a:noFill/>
        </p:spPr>
        <p:txBody>
          <a:bodyPr wrap="square" lIns="91440" tIns="45720" rIns="91440" bIns="45720" rtlCol="0" anchor="t">
            <a:spAutoFit/>
          </a:bodyPr>
          <a:lstStyle/>
          <a:p>
            <a:r>
              <a:rPr lang="en-GB" sz="1600" b="1" u="sng"/>
              <a:t>Weekdays</a:t>
            </a:r>
          </a:p>
          <a:p>
            <a:pPr marL="285750" indent="-285750">
              <a:buFontTx/>
              <a:buChar char="-"/>
            </a:pPr>
            <a:r>
              <a:rPr lang="en-GB" sz="1600"/>
              <a:t>Weekday flows exceeding mid-COVID levels</a:t>
            </a:r>
            <a:endParaRPr lang="en-GB" sz="1600">
              <a:cs typeface="Calibri"/>
            </a:endParaRPr>
          </a:p>
          <a:p>
            <a:pPr marL="285750" indent="-285750">
              <a:buFontTx/>
              <a:buChar char="-"/>
            </a:pPr>
            <a:r>
              <a:rPr lang="en-GB" sz="1600"/>
              <a:t>Close to pre-pandemic levels, especially morning peak</a:t>
            </a:r>
            <a:endParaRPr lang="en-GB" sz="1600">
              <a:cs typeface="Calibri"/>
            </a:endParaRPr>
          </a:p>
        </p:txBody>
      </p:sp>
      <p:sp>
        <p:nvSpPr>
          <p:cNvPr id="21" name="TextBox 20">
            <a:extLst>
              <a:ext uri="{FF2B5EF4-FFF2-40B4-BE49-F238E27FC236}">
                <a16:creationId xmlns:a16="http://schemas.microsoft.com/office/drawing/2014/main" id="{D3A47DDB-FD44-4FAE-9D29-70A869772775}"/>
              </a:ext>
            </a:extLst>
          </p:cNvPr>
          <p:cNvSpPr txBox="1"/>
          <p:nvPr/>
        </p:nvSpPr>
        <p:spPr>
          <a:xfrm>
            <a:off x="2258616" y="1828808"/>
            <a:ext cx="2167289" cy="369332"/>
          </a:xfrm>
          <a:prstGeom prst="rect">
            <a:avLst/>
          </a:prstGeom>
          <a:noFill/>
        </p:spPr>
        <p:txBody>
          <a:bodyPr wrap="square" rtlCol="0">
            <a:spAutoFit/>
          </a:bodyPr>
          <a:lstStyle/>
          <a:p>
            <a:pPr algn="ctr"/>
            <a:r>
              <a:rPr lang="en-GB">
                <a:solidFill>
                  <a:srgbClr val="56689F"/>
                </a:solidFill>
              </a:rPr>
              <a:t>Pre-COVID</a:t>
            </a:r>
          </a:p>
        </p:txBody>
      </p:sp>
      <p:sp>
        <p:nvSpPr>
          <p:cNvPr id="22" name="TextBox 21">
            <a:extLst>
              <a:ext uri="{FF2B5EF4-FFF2-40B4-BE49-F238E27FC236}">
                <a16:creationId xmlns:a16="http://schemas.microsoft.com/office/drawing/2014/main" id="{0BCB9812-6D40-450D-9A81-977A4585DC1B}"/>
              </a:ext>
            </a:extLst>
          </p:cNvPr>
          <p:cNvSpPr txBox="1"/>
          <p:nvPr/>
        </p:nvSpPr>
        <p:spPr>
          <a:xfrm>
            <a:off x="8481542" y="1495817"/>
            <a:ext cx="2167289" cy="369332"/>
          </a:xfrm>
          <a:prstGeom prst="rect">
            <a:avLst/>
          </a:prstGeom>
          <a:noFill/>
        </p:spPr>
        <p:txBody>
          <a:bodyPr wrap="square" rtlCol="0">
            <a:spAutoFit/>
          </a:bodyPr>
          <a:lstStyle/>
          <a:p>
            <a:pPr algn="ctr"/>
            <a:r>
              <a:rPr lang="en-GB">
                <a:solidFill>
                  <a:srgbClr val="56689F"/>
                </a:solidFill>
              </a:rPr>
              <a:t>Pre-COVID</a:t>
            </a:r>
          </a:p>
        </p:txBody>
      </p:sp>
      <p:sp>
        <p:nvSpPr>
          <p:cNvPr id="23" name="TextBox 22">
            <a:extLst>
              <a:ext uri="{FF2B5EF4-FFF2-40B4-BE49-F238E27FC236}">
                <a16:creationId xmlns:a16="http://schemas.microsoft.com/office/drawing/2014/main" id="{2FDBF82C-0AA1-4132-BB0D-A242E63E21B8}"/>
              </a:ext>
            </a:extLst>
          </p:cNvPr>
          <p:cNvSpPr txBox="1"/>
          <p:nvPr/>
        </p:nvSpPr>
        <p:spPr>
          <a:xfrm>
            <a:off x="3306967" y="1977448"/>
            <a:ext cx="2167289" cy="369332"/>
          </a:xfrm>
          <a:prstGeom prst="rect">
            <a:avLst/>
          </a:prstGeom>
          <a:noFill/>
        </p:spPr>
        <p:txBody>
          <a:bodyPr wrap="square" rtlCol="0">
            <a:spAutoFit/>
          </a:bodyPr>
          <a:lstStyle/>
          <a:p>
            <a:pPr algn="ctr"/>
            <a:r>
              <a:rPr lang="en-GB">
                <a:solidFill>
                  <a:srgbClr val="F76C5E"/>
                </a:solidFill>
              </a:rPr>
              <a:t>Now</a:t>
            </a:r>
          </a:p>
        </p:txBody>
      </p:sp>
      <p:sp>
        <p:nvSpPr>
          <p:cNvPr id="25" name="TextBox 24">
            <a:extLst>
              <a:ext uri="{FF2B5EF4-FFF2-40B4-BE49-F238E27FC236}">
                <a16:creationId xmlns:a16="http://schemas.microsoft.com/office/drawing/2014/main" id="{81A740B9-B087-4A0E-B996-14A96F4EBDE6}"/>
              </a:ext>
            </a:extLst>
          </p:cNvPr>
          <p:cNvSpPr txBox="1"/>
          <p:nvPr/>
        </p:nvSpPr>
        <p:spPr>
          <a:xfrm>
            <a:off x="8481543" y="2005474"/>
            <a:ext cx="2167289" cy="369332"/>
          </a:xfrm>
          <a:prstGeom prst="rect">
            <a:avLst/>
          </a:prstGeom>
          <a:noFill/>
        </p:spPr>
        <p:txBody>
          <a:bodyPr wrap="square" rtlCol="0">
            <a:spAutoFit/>
          </a:bodyPr>
          <a:lstStyle/>
          <a:p>
            <a:pPr algn="ctr"/>
            <a:r>
              <a:rPr lang="en-GB">
                <a:solidFill>
                  <a:srgbClr val="FF6600"/>
                </a:solidFill>
              </a:rPr>
              <a:t>Now</a:t>
            </a:r>
          </a:p>
        </p:txBody>
      </p:sp>
      <p:sp>
        <p:nvSpPr>
          <p:cNvPr id="18" name="Rectangle 17">
            <a:extLst>
              <a:ext uri="{FF2B5EF4-FFF2-40B4-BE49-F238E27FC236}">
                <a16:creationId xmlns:a16="http://schemas.microsoft.com/office/drawing/2014/main" id="{6C39A935-BADB-4502-AE5B-D92D7CFC4A57}"/>
              </a:ext>
            </a:extLst>
          </p:cNvPr>
          <p:cNvSpPr/>
          <p:nvPr/>
        </p:nvSpPr>
        <p:spPr>
          <a:xfrm>
            <a:off x="0" y="-2719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Motorised vehicles by hour: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296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fontScale="90000"/>
          </a:bodyPr>
          <a:lstStyle/>
          <a:p>
            <a:pPr algn="ctr"/>
            <a:r>
              <a:rPr lang="en-GB" sz="5400" b="1">
                <a:solidFill>
                  <a:schemeClr val="bg1"/>
                </a:solidFill>
                <a:latin typeface="+mn-lt"/>
              </a:rPr>
              <a:t>Local Road Network</a:t>
            </a:r>
            <a:br>
              <a:rPr lang="en-GB" sz="5400" b="1">
                <a:solidFill>
                  <a:schemeClr val="bg1"/>
                </a:solidFill>
                <a:latin typeface="+mn-lt"/>
              </a:rPr>
            </a:br>
            <a:r>
              <a:rPr lang="en-GB" sz="5400" b="1">
                <a:solidFill>
                  <a:schemeClr val="bg1"/>
                </a:solidFill>
                <a:latin typeface="+mn-lt"/>
              </a:rPr>
              <a:t>Cambridge: Active Travel</a:t>
            </a:r>
          </a:p>
        </p:txBody>
      </p:sp>
      <p:sp>
        <p:nvSpPr>
          <p:cNvPr id="3" name="Slide Number Placeholder 2">
            <a:extLst>
              <a:ext uri="{FF2B5EF4-FFF2-40B4-BE49-F238E27FC236}">
                <a16:creationId xmlns:a16="http://schemas.microsoft.com/office/drawing/2014/main" id="{ADB19B05-3638-4517-97B0-EC101AAD1C63}"/>
              </a:ext>
            </a:extLst>
          </p:cNvPr>
          <p:cNvSpPr>
            <a:spLocks noGrp="1"/>
          </p:cNvSpPr>
          <p:nvPr>
            <p:ph type="sldNum" sz="quarter" idx="12"/>
          </p:nvPr>
        </p:nvSpPr>
        <p:spPr/>
        <p:txBody>
          <a:bodyPr/>
          <a:lstStyle/>
          <a:p>
            <a:fld id="{AE56028F-813B-4E02-837E-17CD63D81F9F}" type="slidenum">
              <a:rPr lang="en-GB" smtClean="0"/>
              <a:t>17</a:t>
            </a:fld>
            <a:endParaRPr lang="en-GB"/>
          </a:p>
        </p:txBody>
      </p:sp>
    </p:spTree>
    <p:extLst>
      <p:ext uri="{BB962C8B-B14F-4D97-AF65-F5344CB8AC3E}">
        <p14:creationId xmlns:p14="http://schemas.microsoft.com/office/powerpoint/2010/main" val="166792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997" y="5433910"/>
            <a:ext cx="11763286" cy="1277273"/>
          </a:xfrm>
          <a:prstGeom prst="rect">
            <a:avLst/>
          </a:prstGeom>
        </p:spPr>
        <p:txBody>
          <a:bodyPr wrap="square">
            <a:spAutoFit/>
          </a:bodyPr>
          <a:lstStyle/>
          <a:p>
            <a:pPr marL="171450" indent="-171450">
              <a:buFont typeface="Arial" panose="020B0604020202020204" pitchFamily="34" charset="0"/>
              <a:buChar char="•"/>
            </a:pPr>
            <a:endParaRPr lang="en-GB" sz="1000" b="1"/>
          </a:p>
          <a:p>
            <a:pPr marL="171450" indent="-171450">
              <a:buFont typeface="Arial" panose="020B0604020202020204" pitchFamily="34" charset="0"/>
              <a:buChar char="•"/>
            </a:pPr>
            <a:endParaRPr kumimoji="0" lang="en-GB" sz="1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4A65EC61-1E38-49D8-A1E9-BBBCDA4A032A}"/>
              </a:ext>
            </a:extLst>
          </p:cNvPr>
          <p:cNvSpPr txBox="1">
            <a:spLocks/>
          </p:cNvSpPr>
          <p:nvPr/>
        </p:nvSpPr>
        <p:spPr>
          <a:xfrm>
            <a:off x="3041151" y="639959"/>
            <a:ext cx="5342873"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Cambridge</a:t>
            </a:r>
          </a:p>
        </p:txBody>
      </p:sp>
      <p:sp>
        <p:nvSpPr>
          <p:cNvPr id="17" name="Rectangle 16">
            <a:extLst>
              <a:ext uri="{FF2B5EF4-FFF2-40B4-BE49-F238E27FC236}">
                <a16:creationId xmlns:a16="http://schemas.microsoft.com/office/drawing/2014/main" id="{5CAB4BF3-45B1-4C84-BDF8-C09607568FCC}"/>
              </a:ext>
            </a:extLst>
          </p:cNvPr>
          <p:cNvSpPr/>
          <p:nvPr/>
        </p:nvSpPr>
        <p:spPr>
          <a:xfrm>
            <a:off x="-7047"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Cyclists: Cambridge Daily Flow</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A625617-97C6-4057-9230-49D14AE66881}"/>
              </a:ext>
            </a:extLst>
          </p:cNvPr>
          <p:cNvSpPr>
            <a:spLocks noGrp="1"/>
          </p:cNvSpPr>
          <p:nvPr>
            <p:ph type="sldNum" sz="quarter" idx="12"/>
          </p:nvPr>
        </p:nvSpPr>
        <p:spPr>
          <a:xfrm>
            <a:off x="9441753" y="6504907"/>
            <a:ext cx="2743200" cy="365125"/>
          </a:xfrm>
        </p:spPr>
        <p:txBody>
          <a:bodyPr/>
          <a:lstStyle/>
          <a:p>
            <a:fld id="{AE56028F-813B-4E02-837E-17CD63D81F9F}" type="slidenum">
              <a:rPr lang="en-GB" smtClean="0"/>
              <a:t>18</a:t>
            </a:fld>
            <a:endParaRPr lang="en-GB" dirty="0"/>
          </a:p>
        </p:txBody>
      </p:sp>
      <p:graphicFrame>
        <p:nvGraphicFramePr>
          <p:cNvPr id="4" name="Table 3">
            <a:extLst>
              <a:ext uri="{FF2B5EF4-FFF2-40B4-BE49-F238E27FC236}">
                <a16:creationId xmlns:a16="http://schemas.microsoft.com/office/drawing/2014/main" id="{791B2FEB-8321-4077-8A1B-9C0FE4D207E0}"/>
              </a:ext>
            </a:extLst>
          </p:cNvPr>
          <p:cNvGraphicFramePr>
            <a:graphicFrameLocks noGrp="1"/>
          </p:cNvGraphicFramePr>
          <p:nvPr>
            <p:extLst>
              <p:ext uri="{D42A27DB-BD31-4B8C-83A1-F6EECF244321}">
                <p14:modId xmlns:p14="http://schemas.microsoft.com/office/powerpoint/2010/main" val="3347533779"/>
              </p:ext>
            </p:extLst>
          </p:nvPr>
        </p:nvGraphicFramePr>
        <p:xfrm>
          <a:off x="763802" y="5666489"/>
          <a:ext cx="10515599" cy="1012116"/>
        </p:xfrm>
        <a:graphic>
          <a:graphicData uri="http://schemas.openxmlformats.org/drawingml/2006/table">
            <a:tbl>
              <a:tblPr/>
              <a:tblGrid>
                <a:gridCol w="1301282">
                  <a:extLst>
                    <a:ext uri="{9D8B030D-6E8A-4147-A177-3AD203B41FA5}">
                      <a16:colId xmlns:a16="http://schemas.microsoft.com/office/drawing/2014/main" val="2531523071"/>
                    </a:ext>
                  </a:extLst>
                </a:gridCol>
                <a:gridCol w="1239317">
                  <a:extLst>
                    <a:ext uri="{9D8B030D-6E8A-4147-A177-3AD203B41FA5}">
                      <a16:colId xmlns:a16="http://schemas.microsoft.com/office/drawing/2014/main" val="4252722175"/>
                    </a:ext>
                  </a:extLst>
                </a:gridCol>
                <a:gridCol w="979060">
                  <a:extLst>
                    <a:ext uri="{9D8B030D-6E8A-4147-A177-3AD203B41FA5}">
                      <a16:colId xmlns:a16="http://schemas.microsoft.com/office/drawing/2014/main" val="41821317"/>
                    </a:ext>
                  </a:extLst>
                </a:gridCol>
                <a:gridCol w="1515064">
                  <a:extLst>
                    <a:ext uri="{9D8B030D-6E8A-4147-A177-3AD203B41FA5}">
                      <a16:colId xmlns:a16="http://schemas.microsoft.com/office/drawing/2014/main" val="193157267"/>
                    </a:ext>
                  </a:extLst>
                </a:gridCol>
                <a:gridCol w="2067919">
                  <a:extLst>
                    <a:ext uri="{9D8B030D-6E8A-4147-A177-3AD203B41FA5}">
                      <a16:colId xmlns:a16="http://schemas.microsoft.com/office/drawing/2014/main" val="2714696397"/>
                    </a:ext>
                  </a:extLst>
                </a:gridCol>
                <a:gridCol w="1122947">
                  <a:extLst>
                    <a:ext uri="{9D8B030D-6E8A-4147-A177-3AD203B41FA5}">
                      <a16:colId xmlns:a16="http://schemas.microsoft.com/office/drawing/2014/main" val="4069737852"/>
                    </a:ext>
                  </a:extLst>
                </a:gridCol>
                <a:gridCol w="1138990">
                  <a:extLst>
                    <a:ext uri="{9D8B030D-6E8A-4147-A177-3AD203B41FA5}">
                      <a16:colId xmlns:a16="http://schemas.microsoft.com/office/drawing/2014/main" val="2232682316"/>
                    </a:ext>
                  </a:extLst>
                </a:gridCol>
                <a:gridCol w="1151020">
                  <a:extLst>
                    <a:ext uri="{9D8B030D-6E8A-4147-A177-3AD203B41FA5}">
                      <a16:colId xmlns:a16="http://schemas.microsoft.com/office/drawing/2014/main" val="3520581178"/>
                    </a:ext>
                  </a:extLst>
                </a:gridCol>
              </a:tblGrid>
              <a:tr h="230048">
                <a:tc rowSpan="2">
                  <a:txBody>
                    <a:bodyPr/>
                    <a:lstStyle/>
                    <a:p>
                      <a:pPr algn="l" fontAlgn="b"/>
                      <a:endParaRPr lang="en-GB" sz="1600" b="0" i="0" u="none" strike="noStrike" dirty="0">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dirty="0">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dirty="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dirty="0">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3669902591"/>
                  </a:ext>
                </a:extLst>
              </a:tr>
              <a:tr h="237786">
                <a:tc vMerge="1">
                  <a:txBody>
                    <a:bodyPr/>
                    <a:lstStyle/>
                    <a:p>
                      <a:endParaRPr lang="en-GB"/>
                    </a:p>
                  </a:txBody>
                  <a:tcPr/>
                </a:tc>
                <a:tc gridSpan="3">
                  <a:txBody>
                    <a:bodyPr/>
                    <a:lstStyle/>
                    <a:p>
                      <a:pPr algn="ctr" fontAlgn="b"/>
                      <a:r>
                        <a:rPr lang="en-GB" sz="1200" b="1" u="none" strike="noStrike" dirty="0">
                          <a:effectLst/>
                        </a:rPr>
                        <a:t>Feb 2020 to March 2022</a:t>
                      </a:r>
                      <a:endParaRPr lang="en-GB" sz="1200" b="1" i="0" u="none" strike="noStrike" dirty="0">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dirty="0">
                          <a:effectLst/>
                        </a:rPr>
                        <a:t>March 2021 to March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dirty="0">
                          <a:effectLst/>
                        </a:rPr>
                        <a:t>Feb 2022 to March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6639481"/>
                  </a:ext>
                </a:extLst>
              </a:tr>
              <a:tr h="303140">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346509"/>
                  </a:ext>
                </a:extLst>
              </a:tr>
              <a:tr h="204608">
                <a:tc>
                  <a:txBody>
                    <a:bodyPr/>
                    <a:lstStyle/>
                    <a:p>
                      <a:pPr algn="l" rtl="0" fontAlgn="ctr"/>
                      <a:r>
                        <a:rPr lang="en-GB" sz="1200" b="1" i="0" u="none" strike="noStrike">
                          <a:solidFill>
                            <a:srgbClr val="000000"/>
                          </a:solidFill>
                          <a:effectLst/>
                          <a:latin typeface="Calibri"/>
                        </a:rPr>
                        <a:t>Cambridge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870513"/>
                  </a:ext>
                </a:extLst>
              </a:tr>
            </a:tbl>
          </a:graphicData>
        </a:graphic>
      </p:graphicFrame>
      <p:pic>
        <p:nvPicPr>
          <p:cNvPr id="7" name="Picture 6" descr="Chart, line chart&#10;&#10;Description automatically generated">
            <a:extLst>
              <a:ext uri="{FF2B5EF4-FFF2-40B4-BE49-F238E27FC236}">
                <a16:creationId xmlns:a16="http://schemas.microsoft.com/office/drawing/2014/main" id="{8C0E973A-57B8-4FE1-ABE8-809079DBB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34" y="1110065"/>
            <a:ext cx="8733585" cy="4397575"/>
          </a:xfrm>
          <a:prstGeom prst="rect">
            <a:avLst/>
          </a:prstGeom>
        </p:spPr>
      </p:pic>
      <p:sp>
        <p:nvSpPr>
          <p:cNvPr id="8" name="TextBox 7">
            <a:extLst>
              <a:ext uri="{FF2B5EF4-FFF2-40B4-BE49-F238E27FC236}">
                <a16:creationId xmlns:a16="http://schemas.microsoft.com/office/drawing/2014/main" id="{8D3A83BC-8B51-42C8-8635-1F048F9F6FDF}"/>
              </a:ext>
            </a:extLst>
          </p:cNvPr>
          <p:cNvSpPr txBox="1"/>
          <p:nvPr/>
        </p:nvSpPr>
        <p:spPr>
          <a:xfrm>
            <a:off x="2324784" y="2374195"/>
            <a:ext cx="521156" cy="276999"/>
          </a:xfrm>
          <a:prstGeom prst="rect">
            <a:avLst/>
          </a:prstGeom>
          <a:noFill/>
        </p:spPr>
        <p:txBody>
          <a:bodyPr wrap="square" rtlCol="0">
            <a:spAutoFit/>
          </a:bodyPr>
          <a:lstStyle/>
          <a:p>
            <a:r>
              <a:rPr lang="en-GB" sz="1200" b="1" dirty="0">
                <a:solidFill>
                  <a:srgbClr val="56689F"/>
                </a:solidFill>
              </a:rPr>
              <a:t>2020</a:t>
            </a:r>
          </a:p>
        </p:txBody>
      </p:sp>
      <p:sp>
        <p:nvSpPr>
          <p:cNvPr id="10" name="TextBox 9">
            <a:extLst>
              <a:ext uri="{FF2B5EF4-FFF2-40B4-BE49-F238E27FC236}">
                <a16:creationId xmlns:a16="http://schemas.microsoft.com/office/drawing/2014/main" id="{191A9633-522D-416F-B18E-111EF4494B87}"/>
              </a:ext>
            </a:extLst>
          </p:cNvPr>
          <p:cNvSpPr txBox="1"/>
          <p:nvPr/>
        </p:nvSpPr>
        <p:spPr>
          <a:xfrm>
            <a:off x="2476635" y="3512815"/>
            <a:ext cx="564516" cy="276999"/>
          </a:xfrm>
          <a:prstGeom prst="rect">
            <a:avLst/>
          </a:prstGeom>
          <a:noFill/>
        </p:spPr>
        <p:txBody>
          <a:bodyPr wrap="square" rtlCol="0">
            <a:spAutoFit/>
          </a:bodyPr>
          <a:lstStyle/>
          <a:p>
            <a:r>
              <a:rPr lang="en-GB" sz="1200" b="1" dirty="0">
                <a:solidFill>
                  <a:srgbClr val="FF6600"/>
                </a:solidFill>
              </a:rPr>
              <a:t>2022</a:t>
            </a:r>
          </a:p>
        </p:txBody>
      </p:sp>
      <p:sp>
        <p:nvSpPr>
          <p:cNvPr id="11" name="TextBox 10">
            <a:extLst>
              <a:ext uri="{FF2B5EF4-FFF2-40B4-BE49-F238E27FC236}">
                <a16:creationId xmlns:a16="http://schemas.microsoft.com/office/drawing/2014/main" id="{00CE17ED-ABED-4124-97B2-A22D6CD1C6CA}"/>
              </a:ext>
            </a:extLst>
          </p:cNvPr>
          <p:cNvSpPr txBox="1"/>
          <p:nvPr/>
        </p:nvSpPr>
        <p:spPr>
          <a:xfrm>
            <a:off x="2324784" y="4253548"/>
            <a:ext cx="564516" cy="276999"/>
          </a:xfrm>
          <a:prstGeom prst="rect">
            <a:avLst/>
          </a:prstGeom>
          <a:noFill/>
        </p:spPr>
        <p:txBody>
          <a:bodyPr wrap="square" rtlCol="0">
            <a:spAutoFit/>
          </a:bodyPr>
          <a:lstStyle/>
          <a:p>
            <a:r>
              <a:rPr lang="en-GB" sz="1200" b="1" dirty="0">
                <a:solidFill>
                  <a:srgbClr val="6B9E73"/>
                </a:solidFill>
              </a:rPr>
              <a:t>2021</a:t>
            </a:r>
          </a:p>
        </p:txBody>
      </p:sp>
    </p:spTree>
    <p:extLst>
      <p:ext uri="{BB962C8B-B14F-4D97-AF65-F5344CB8AC3E}">
        <p14:creationId xmlns:p14="http://schemas.microsoft.com/office/powerpoint/2010/main" val="117644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997" y="5433910"/>
            <a:ext cx="11763286" cy="1277273"/>
          </a:xfrm>
          <a:prstGeom prst="rect">
            <a:avLst/>
          </a:prstGeom>
        </p:spPr>
        <p:txBody>
          <a:bodyPr wrap="square">
            <a:spAutoFit/>
          </a:bodyPr>
          <a:lstStyle/>
          <a:p>
            <a:pPr marL="171450" indent="-171450">
              <a:buFont typeface="Arial" panose="020B0604020202020204" pitchFamily="34" charset="0"/>
              <a:buChar char="•"/>
            </a:pPr>
            <a:endParaRPr lang="en-GB" sz="1000" b="1"/>
          </a:p>
          <a:p>
            <a:pPr marL="171450" indent="-171450">
              <a:buFont typeface="Arial" panose="020B0604020202020204" pitchFamily="34" charset="0"/>
              <a:buChar char="•"/>
            </a:pPr>
            <a:endParaRPr kumimoji="0" lang="en-GB" sz="1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08F85D98-24F9-419D-A97B-F5190F71BCE1}"/>
              </a:ext>
            </a:extLst>
          </p:cNvPr>
          <p:cNvSpPr txBox="1">
            <a:spLocks/>
          </p:cNvSpPr>
          <p:nvPr/>
        </p:nvSpPr>
        <p:spPr>
          <a:xfrm>
            <a:off x="3158051" y="647701"/>
            <a:ext cx="5360529"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Cambridge</a:t>
            </a:r>
          </a:p>
        </p:txBody>
      </p:sp>
      <p:sp>
        <p:nvSpPr>
          <p:cNvPr id="18" name="Rectangle 17">
            <a:extLst>
              <a:ext uri="{FF2B5EF4-FFF2-40B4-BE49-F238E27FC236}">
                <a16:creationId xmlns:a16="http://schemas.microsoft.com/office/drawing/2014/main" id="{6BBB7CFC-F463-40A5-957F-4588C10A8CDE}"/>
              </a:ext>
            </a:extLst>
          </p:cNvPr>
          <p:cNvSpPr/>
          <p:nvPr/>
        </p:nvSpPr>
        <p:spPr>
          <a:xfrm>
            <a:off x="6112" y="161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Pedestrians: Cambridge Daily Flow</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D461E08-1922-43B4-834D-DCF0911E7694}"/>
              </a:ext>
            </a:extLst>
          </p:cNvPr>
          <p:cNvSpPr>
            <a:spLocks noGrp="1"/>
          </p:cNvSpPr>
          <p:nvPr>
            <p:ph type="sldNum" sz="quarter" idx="12"/>
          </p:nvPr>
        </p:nvSpPr>
        <p:spPr/>
        <p:txBody>
          <a:bodyPr/>
          <a:lstStyle/>
          <a:p>
            <a:fld id="{AE56028F-813B-4E02-837E-17CD63D81F9F}" type="slidenum">
              <a:rPr lang="en-GB" smtClean="0"/>
              <a:t>19</a:t>
            </a:fld>
            <a:endParaRPr lang="en-GB"/>
          </a:p>
        </p:txBody>
      </p:sp>
      <p:pic>
        <p:nvPicPr>
          <p:cNvPr id="6" name="Picture 5" descr="Chart, line chart&#10;&#10;Description automatically generated">
            <a:extLst>
              <a:ext uri="{FF2B5EF4-FFF2-40B4-BE49-F238E27FC236}">
                <a16:creationId xmlns:a16="http://schemas.microsoft.com/office/drawing/2014/main" id="{A8913BB4-8221-49C6-BF44-BA609D4D0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774" y="1074820"/>
            <a:ext cx="9554414" cy="4359090"/>
          </a:xfrm>
          <a:prstGeom prst="rect">
            <a:avLst/>
          </a:prstGeom>
        </p:spPr>
      </p:pic>
      <p:graphicFrame>
        <p:nvGraphicFramePr>
          <p:cNvPr id="7" name="Table 6">
            <a:extLst>
              <a:ext uri="{FF2B5EF4-FFF2-40B4-BE49-F238E27FC236}">
                <a16:creationId xmlns:a16="http://schemas.microsoft.com/office/drawing/2014/main" id="{6A758F82-C078-4BF8-B68B-0F31A9EEEE1B}"/>
              </a:ext>
            </a:extLst>
          </p:cNvPr>
          <p:cNvGraphicFramePr>
            <a:graphicFrameLocks noGrp="1"/>
          </p:cNvGraphicFramePr>
          <p:nvPr>
            <p:extLst>
              <p:ext uri="{D42A27DB-BD31-4B8C-83A1-F6EECF244321}">
                <p14:modId xmlns:p14="http://schemas.microsoft.com/office/powerpoint/2010/main" val="2000545284"/>
              </p:ext>
            </p:extLst>
          </p:nvPr>
        </p:nvGraphicFramePr>
        <p:xfrm>
          <a:off x="1061109" y="5610597"/>
          <a:ext cx="9863374" cy="1005840"/>
        </p:xfrm>
        <a:graphic>
          <a:graphicData uri="http://schemas.openxmlformats.org/drawingml/2006/table">
            <a:tbl>
              <a:tblPr firstRow="1" bandRow="1">
                <a:tableStyleId>{5940675A-B579-460E-94D1-54222C63F5DA}</a:tableStyleId>
              </a:tblPr>
              <a:tblGrid>
                <a:gridCol w="1071711">
                  <a:extLst>
                    <a:ext uri="{9D8B030D-6E8A-4147-A177-3AD203B41FA5}">
                      <a16:colId xmlns:a16="http://schemas.microsoft.com/office/drawing/2014/main" val="3317331125"/>
                    </a:ext>
                  </a:extLst>
                </a:gridCol>
                <a:gridCol w="830510">
                  <a:extLst>
                    <a:ext uri="{9D8B030D-6E8A-4147-A177-3AD203B41FA5}">
                      <a16:colId xmlns:a16="http://schemas.microsoft.com/office/drawing/2014/main" val="4188849200"/>
                    </a:ext>
                  </a:extLst>
                </a:gridCol>
                <a:gridCol w="1023457">
                  <a:extLst>
                    <a:ext uri="{9D8B030D-6E8A-4147-A177-3AD203B41FA5}">
                      <a16:colId xmlns:a16="http://schemas.microsoft.com/office/drawing/2014/main" val="1674134798"/>
                    </a:ext>
                  </a:extLst>
                </a:gridCol>
                <a:gridCol w="947956">
                  <a:extLst>
                    <a:ext uri="{9D8B030D-6E8A-4147-A177-3AD203B41FA5}">
                      <a16:colId xmlns:a16="http://schemas.microsoft.com/office/drawing/2014/main" val="2692678559"/>
                    </a:ext>
                  </a:extLst>
                </a:gridCol>
                <a:gridCol w="2684477">
                  <a:extLst>
                    <a:ext uri="{9D8B030D-6E8A-4147-A177-3AD203B41FA5}">
                      <a16:colId xmlns:a16="http://schemas.microsoft.com/office/drawing/2014/main" val="1094291946"/>
                    </a:ext>
                  </a:extLst>
                </a:gridCol>
                <a:gridCol w="1107347">
                  <a:extLst>
                    <a:ext uri="{9D8B030D-6E8A-4147-A177-3AD203B41FA5}">
                      <a16:colId xmlns:a16="http://schemas.microsoft.com/office/drawing/2014/main" val="1925795091"/>
                    </a:ext>
                  </a:extLst>
                </a:gridCol>
                <a:gridCol w="1249959">
                  <a:extLst>
                    <a:ext uri="{9D8B030D-6E8A-4147-A177-3AD203B41FA5}">
                      <a16:colId xmlns:a16="http://schemas.microsoft.com/office/drawing/2014/main" val="1759275997"/>
                    </a:ext>
                  </a:extLst>
                </a:gridCol>
                <a:gridCol w="947957">
                  <a:extLst>
                    <a:ext uri="{9D8B030D-6E8A-4147-A177-3AD203B41FA5}">
                      <a16:colId xmlns:a16="http://schemas.microsoft.com/office/drawing/2014/main" val="771918572"/>
                    </a:ext>
                  </a:extLst>
                </a:gridCol>
              </a:tblGrid>
              <a:tr h="122580">
                <a:tc>
                  <a:txBody>
                    <a:bodyPr/>
                    <a:lstStyle/>
                    <a:p>
                      <a:endParaRPr lang="en-GB" sz="1200" dirty="0">
                        <a:solidFill>
                          <a:schemeClr val="tx1"/>
                        </a:solidFill>
                      </a:endParaRPr>
                    </a:p>
                  </a:txBody>
                  <a:tcPr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fontAlgn="b"/>
                      <a:r>
                        <a:rPr lang="en-GB" sz="1200" b="1" u="none" strike="noStrike" dirty="0">
                          <a:solidFill>
                            <a:srgbClr val="0070C0"/>
                          </a:solidFill>
                          <a:effectLst/>
                        </a:rPr>
                        <a:t>Pre-COVID vs Now:</a:t>
                      </a:r>
                    </a:p>
                    <a:p>
                      <a:pPr algn="ctr" fontAlgn="b"/>
                      <a:r>
                        <a:rPr lang="en-GB" sz="1200" b="1" u="none" strike="noStrike" dirty="0">
                          <a:effectLst/>
                        </a:rPr>
                        <a:t>Feb 2020 to March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solidFill>
                            <a:srgbClr val="0070C0"/>
                          </a:solidFill>
                          <a:effectLst/>
                        </a:rPr>
                        <a:t>Mid-COVID vs Now:</a:t>
                      </a:r>
                    </a:p>
                    <a:p>
                      <a:pPr algn="ctr" fontAlgn="b"/>
                      <a:r>
                        <a:rPr lang="en-GB" sz="1200" b="1" u="none" strike="noStrike">
                          <a:effectLst/>
                        </a:rPr>
                        <a:t>March 2021 to March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fontAlgn="b"/>
                      <a:r>
                        <a:rPr lang="en-GB" sz="1200" b="1" u="none" strike="noStrike">
                          <a:solidFill>
                            <a:srgbClr val="0070C0"/>
                          </a:solidFill>
                          <a:effectLst/>
                        </a:rPr>
                        <a:t>Previous month vs Now:</a:t>
                      </a:r>
                    </a:p>
                    <a:p>
                      <a:pPr algn="ctr" fontAlgn="b"/>
                      <a:r>
                        <a:rPr lang="en-GB" sz="1200" b="1" u="none" strike="noStrike">
                          <a:effectLst/>
                        </a:rPr>
                        <a:t>Feb 2022 to March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solidFill>
                      <a:schemeClr val="bg1">
                        <a:lumMod val="85000"/>
                      </a:schemeClr>
                    </a:solidFill>
                  </a:tcPr>
                </a:tc>
                <a:tc hMerge="1">
                  <a:txBody>
                    <a:bodyPr/>
                    <a:lstStyle/>
                    <a:p>
                      <a:endParaRPr lang="en-GB"/>
                    </a:p>
                  </a:txBody>
                  <a:tcPr>
                    <a:solidFill>
                      <a:schemeClr val="bg1">
                        <a:lumMod val="85000"/>
                      </a:schemeClr>
                    </a:solidFill>
                  </a:tcPr>
                </a:tc>
                <a:extLst>
                  <a:ext uri="{0D108BD9-81ED-4DB2-BD59-A6C34878D82A}">
                    <a16:rowId xmlns:a16="http://schemas.microsoft.com/office/drawing/2014/main" val="1881373853"/>
                  </a:ext>
                </a:extLst>
              </a:tr>
              <a:tr h="0">
                <a:tc>
                  <a:txBody>
                    <a:bodyPr/>
                    <a:lstStyle/>
                    <a:p>
                      <a:endParaRPr lang="en-GB" sz="120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chemeClr val="tx1"/>
                          </a:solidFill>
                          <a:effectLst/>
                          <a:uLnTx/>
                          <a:uFillTx/>
                        </a:rPr>
                        <a:t>Weekdays</a:t>
                      </a: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chemeClr val="tx1"/>
                          </a:solidFill>
                          <a:effectLst/>
                          <a:uLnTx/>
                          <a:uFillTx/>
                        </a:rPr>
                        <a:t>Weekends</a:t>
                      </a: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dirty="0">
                          <a:ln>
                            <a:noFill/>
                          </a:ln>
                          <a:solidFill>
                            <a:schemeClr val="tx1"/>
                          </a:solidFill>
                          <a:effectLst/>
                          <a:uLnTx/>
                          <a:uFillTx/>
                        </a:rPr>
                        <a:t>Mon-Sun</a:t>
                      </a:r>
                      <a:endParaRPr kumimoji="0" lang="en-GB" sz="1200" b="1" i="0" u="none" strike="noStrike" kern="1200" cap="none" spc="0" normalizeH="0" baseline="0" dirty="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Weekdays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Weekends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377403"/>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panose="020F050202020403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rgbClr val="FF0000"/>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rgbClr val="00B050"/>
                          </a:solidFill>
                          <a:effectLst/>
                          <a:latin typeface="Calibri"/>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rgbClr val="00B050"/>
                          </a:solidFill>
                          <a:effectLst/>
                          <a:latin typeface="Calibri"/>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507762"/>
                  </a:ext>
                </a:extLst>
              </a:tr>
            </a:tbl>
          </a:graphicData>
        </a:graphic>
      </p:graphicFrame>
      <p:sp>
        <p:nvSpPr>
          <p:cNvPr id="8" name="TextBox 7">
            <a:extLst>
              <a:ext uri="{FF2B5EF4-FFF2-40B4-BE49-F238E27FC236}">
                <a16:creationId xmlns:a16="http://schemas.microsoft.com/office/drawing/2014/main" id="{4B955A5F-D81C-453E-BA2D-84808720E9F2}"/>
              </a:ext>
            </a:extLst>
          </p:cNvPr>
          <p:cNvSpPr txBox="1"/>
          <p:nvPr/>
        </p:nvSpPr>
        <p:spPr>
          <a:xfrm>
            <a:off x="2368144" y="2395971"/>
            <a:ext cx="521156" cy="276999"/>
          </a:xfrm>
          <a:prstGeom prst="rect">
            <a:avLst/>
          </a:prstGeom>
          <a:noFill/>
        </p:spPr>
        <p:txBody>
          <a:bodyPr wrap="square" rtlCol="0">
            <a:spAutoFit/>
          </a:bodyPr>
          <a:lstStyle/>
          <a:p>
            <a:r>
              <a:rPr lang="en-GB" sz="1200" b="1" dirty="0">
                <a:solidFill>
                  <a:srgbClr val="56689F"/>
                </a:solidFill>
              </a:rPr>
              <a:t>2020</a:t>
            </a:r>
          </a:p>
        </p:txBody>
      </p:sp>
      <p:sp>
        <p:nvSpPr>
          <p:cNvPr id="10" name="TextBox 9">
            <a:extLst>
              <a:ext uri="{FF2B5EF4-FFF2-40B4-BE49-F238E27FC236}">
                <a16:creationId xmlns:a16="http://schemas.microsoft.com/office/drawing/2014/main" id="{860CCDD2-8082-4F37-AD7B-2B08E599C8E6}"/>
              </a:ext>
            </a:extLst>
          </p:cNvPr>
          <p:cNvSpPr txBox="1"/>
          <p:nvPr/>
        </p:nvSpPr>
        <p:spPr>
          <a:xfrm>
            <a:off x="2143978" y="3115865"/>
            <a:ext cx="564516" cy="276999"/>
          </a:xfrm>
          <a:prstGeom prst="rect">
            <a:avLst/>
          </a:prstGeom>
          <a:noFill/>
        </p:spPr>
        <p:txBody>
          <a:bodyPr wrap="square" rtlCol="0">
            <a:spAutoFit/>
          </a:bodyPr>
          <a:lstStyle/>
          <a:p>
            <a:r>
              <a:rPr lang="en-GB" sz="1200" b="1" dirty="0">
                <a:solidFill>
                  <a:srgbClr val="FF6600"/>
                </a:solidFill>
              </a:rPr>
              <a:t>2022</a:t>
            </a:r>
          </a:p>
        </p:txBody>
      </p:sp>
      <p:sp>
        <p:nvSpPr>
          <p:cNvPr id="11" name="TextBox 10">
            <a:extLst>
              <a:ext uri="{FF2B5EF4-FFF2-40B4-BE49-F238E27FC236}">
                <a16:creationId xmlns:a16="http://schemas.microsoft.com/office/drawing/2014/main" id="{D1392A4C-4DE0-4E5D-8A1E-8A784223D181}"/>
              </a:ext>
            </a:extLst>
          </p:cNvPr>
          <p:cNvSpPr txBox="1"/>
          <p:nvPr/>
        </p:nvSpPr>
        <p:spPr>
          <a:xfrm>
            <a:off x="2166710" y="4022171"/>
            <a:ext cx="564516" cy="276999"/>
          </a:xfrm>
          <a:prstGeom prst="rect">
            <a:avLst/>
          </a:prstGeom>
          <a:noFill/>
        </p:spPr>
        <p:txBody>
          <a:bodyPr wrap="square" rtlCol="0">
            <a:spAutoFit/>
          </a:bodyPr>
          <a:lstStyle/>
          <a:p>
            <a:r>
              <a:rPr lang="en-GB" sz="1200" b="1" dirty="0">
                <a:solidFill>
                  <a:srgbClr val="6B9E73"/>
                </a:solidFill>
              </a:rPr>
              <a:t>2021</a:t>
            </a:r>
          </a:p>
        </p:txBody>
      </p:sp>
    </p:spTree>
    <p:extLst>
      <p:ext uri="{BB962C8B-B14F-4D97-AF65-F5344CB8AC3E}">
        <p14:creationId xmlns:p14="http://schemas.microsoft.com/office/powerpoint/2010/main" val="107547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EBA33-16CF-427C-8429-08BB456C79A3}"/>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Data and monitoring report aims</a:t>
            </a:r>
          </a:p>
        </p:txBody>
      </p:sp>
      <p:sp>
        <p:nvSpPr>
          <p:cNvPr id="7" name="Subtitle 2">
            <a:extLst>
              <a:ext uri="{FF2B5EF4-FFF2-40B4-BE49-F238E27FC236}">
                <a16:creationId xmlns:a16="http://schemas.microsoft.com/office/drawing/2014/main" id="{A7F7644E-4F02-4B0C-9530-9CA71433F452}"/>
              </a:ext>
            </a:extLst>
          </p:cNvPr>
          <p:cNvSpPr txBox="1">
            <a:spLocks/>
          </p:cNvSpPr>
          <p:nvPr/>
        </p:nvSpPr>
        <p:spPr>
          <a:xfrm>
            <a:off x="443068" y="1031485"/>
            <a:ext cx="11305864" cy="53716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dirty="0"/>
              <a:t>This report is intended to:   </a:t>
            </a:r>
          </a:p>
          <a:p>
            <a:r>
              <a:rPr lang="en-GB" sz="1800" dirty="0"/>
              <a:t>Summarise the </a:t>
            </a:r>
            <a:r>
              <a:rPr lang="en-GB" sz="1800" b="1" dirty="0"/>
              <a:t>impacts of COVID-19 </a:t>
            </a:r>
            <a:r>
              <a:rPr lang="en-GB" sz="1800" dirty="0"/>
              <a:t>on transport and mobility.</a:t>
            </a:r>
          </a:p>
          <a:p>
            <a:r>
              <a:rPr lang="en-GB" sz="1800" dirty="0"/>
              <a:t>Indicate </a:t>
            </a:r>
            <a:r>
              <a:rPr lang="en-GB" sz="1800" b="1" dirty="0"/>
              <a:t>changes in key indicators </a:t>
            </a:r>
            <a:r>
              <a:rPr lang="en-GB" sz="1800" dirty="0"/>
              <a:t>by comparing March 2022 data with the pre-pandemic baseline and to the same time last year (March 2021).</a:t>
            </a:r>
            <a:endParaRPr lang="en-GB" sz="1800" dirty="0">
              <a:cs typeface="Calibri"/>
            </a:endParaRPr>
          </a:p>
          <a:p>
            <a:r>
              <a:rPr lang="en-GB" sz="1800" dirty="0"/>
              <a:t>Continue to track weekly/monthly data to provide a more </a:t>
            </a:r>
            <a:r>
              <a:rPr lang="en-GB" sz="1800" b="1" dirty="0"/>
              <a:t>detailed understanding of recent trends.</a:t>
            </a:r>
            <a:endParaRPr lang="en-GB" sz="1800" b="1" dirty="0">
              <a:cs typeface="Calibri"/>
            </a:endParaRPr>
          </a:p>
          <a:p>
            <a:r>
              <a:rPr lang="en-GB" sz="1800" dirty="0"/>
              <a:t>To show the </a:t>
            </a:r>
            <a:r>
              <a:rPr lang="en-GB" sz="1800" b="1" dirty="0"/>
              <a:t>impact of previous restrictions </a:t>
            </a:r>
            <a:r>
              <a:rPr lang="en-GB" sz="1800" dirty="0"/>
              <a:t>up to the 31</a:t>
            </a:r>
            <a:r>
              <a:rPr lang="en-GB" sz="1800" baseline="30000" dirty="0"/>
              <a:t>st</a:t>
            </a:r>
            <a:r>
              <a:rPr lang="en-GB" sz="1800" dirty="0"/>
              <a:t> March 2022.</a:t>
            </a:r>
            <a:endParaRPr lang="en-GB" sz="1800" dirty="0">
              <a:cs typeface="Calibri"/>
            </a:endParaRPr>
          </a:p>
          <a:p>
            <a:r>
              <a:rPr lang="en-GB" sz="1800" dirty="0"/>
              <a:t>Provide a </a:t>
            </a:r>
            <a:r>
              <a:rPr lang="en-GB" sz="1800" b="1" dirty="0"/>
              <a:t>basis for discussion for the Greater Cambridge Partnership’s</a:t>
            </a:r>
            <a:r>
              <a:rPr lang="en-GB" sz="1800" dirty="0"/>
              <a:t> Transport Working Group to understand and identify existing challenges and future data needs.</a:t>
            </a:r>
            <a:endParaRPr lang="en-GB" sz="1900" dirty="0"/>
          </a:p>
          <a:p>
            <a:pPr marL="0" indent="0">
              <a:buNone/>
            </a:pPr>
            <a:endParaRPr lang="en-GB" sz="1800" dirty="0"/>
          </a:p>
          <a:p>
            <a:pPr marL="0" indent="0">
              <a:buNone/>
            </a:pPr>
            <a:r>
              <a:rPr lang="en-GB" sz="2000" u="sng" dirty="0"/>
              <a:t>Data notes:</a:t>
            </a:r>
          </a:p>
          <a:p>
            <a:r>
              <a:rPr lang="en-GB" sz="1800" b="1" dirty="0"/>
              <a:t>Comparison periods may vary </a:t>
            </a:r>
            <a:r>
              <a:rPr lang="en-GB" sz="1800" dirty="0"/>
              <a:t>across the different datasets based on the availability of historic data – comparison periods are clearly noted for each dataset.</a:t>
            </a:r>
            <a:endParaRPr lang="en-GB" sz="1800" dirty="0">
              <a:cs typeface="Calibri"/>
            </a:endParaRPr>
          </a:p>
        </p:txBody>
      </p:sp>
      <p:sp>
        <p:nvSpPr>
          <p:cNvPr id="2" name="Slide Number Placeholder 1">
            <a:extLst>
              <a:ext uri="{FF2B5EF4-FFF2-40B4-BE49-F238E27FC236}">
                <a16:creationId xmlns:a16="http://schemas.microsoft.com/office/drawing/2014/main" id="{06145535-1F7B-44C1-80FA-5724D14368F7}"/>
              </a:ext>
            </a:extLst>
          </p:cNvPr>
          <p:cNvSpPr>
            <a:spLocks noGrp="1"/>
          </p:cNvSpPr>
          <p:nvPr>
            <p:ph type="sldNum" sz="quarter" idx="12"/>
          </p:nvPr>
        </p:nvSpPr>
        <p:spPr/>
        <p:txBody>
          <a:bodyPr/>
          <a:lstStyle/>
          <a:p>
            <a:fld id="{AE56028F-813B-4E02-837E-17CD63D81F9F}" type="slidenum">
              <a:rPr lang="en-GB" smtClean="0"/>
              <a:t>2</a:t>
            </a:fld>
            <a:endParaRPr lang="en-GB"/>
          </a:p>
        </p:txBody>
      </p:sp>
    </p:spTree>
    <p:extLst>
      <p:ext uri="{BB962C8B-B14F-4D97-AF65-F5344CB8AC3E}">
        <p14:creationId xmlns:p14="http://schemas.microsoft.com/office/powerpoint/2010/main" val="318298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DB7A29-B6F9-4B0A-8C09-5D646E0594C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latin typeface="Calibri" panose="020F0502020204030204"/>
              </a:rPr>
              <a:t>Retail</a:t>
            </a:r>
            <a:r>
              <a:rPr kumimoji="0" lang="en-GB" sz="2800" b="1" i="0" u="none" strike="noStrike" kern="1200" cap="none" spc="0" normalizeH="0" baseline="0" noProof="0" dirty="0">
                <a:ln>
                  <a:noFill/>
                </a:ln>
                <a:effectLst/>
                <a:uLnTx/>
                <a:uFillTx/>
                <a:latin typeface="Calibri" panose="020F0502020204030204"/>
                <a:ea typeface="+mn-ea"/>
                <a:cs typeface="+mn-cs"/>
              </a:rPr>
              <a:t> foot</a:t>
            </a:r>
            <a:r>
              <a:rPr lang="en-GB" sz="2800" b="1" dirty="0">
                <a:latin typeface="Calibri" panose="020F0502020204030204"/>
              </a:rPr>
              <a:t>fall: Cambridge daily flow</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805D9A0A-B410-4FA1-86AB-A8BF462B1137}"/>
              </a:ext>
            </a:extLst>
          </p:cNvPr>
          <p:cNvGraphicFramePr>
            <a:graphicFrameLocks noGrp="1"/>
          </p:cNvGraphicFramePr>
          <p:nvPr>
            <p:extLst>
              <p:ext uri="{D42A27DB-BD31-4B8C-83A1-F6EECF244321}">
                <p14:modId xmlns:p14="http://schemas.microsoft.com/office/powerpoint/2010/main" val="3001857913"/>
              </p:ext>
            </p:extLst>
          </p:nvPr>
        </p:nvGraphicFramePr>
        <p:xfrm>
          <a:off x="838200" y="5383528"/>
          <a:ext cx="10515599" cy="1177438"/>
        </p:xfrm>
        <a:graphic>
          <a:graphicData uri="http://schemas.openxmlformats.org/drawingml/2006/table">
            <a:tbl>
              <a:tblPr/>
              <a:tblGrid>
                <a:gridCol w="1301282">
                  <a:extLst>
                    <a:ext uri="{9D8B030D-6E8A-4147-A177-3AD203B41FA5}">
                      <a16:colId xmlns:a16="http://schemas.microsoft.com/office/drawing/2014/main" val="1201206681"/>
                    </a:ext>
                  </a:extLst>
                </a:gridCol>
                <a:gridCol w="1239317">
                  <a:extLst>
                    <a:ext uri="{9D8B030D-6E8A-4147-A177-3AD203B41FA5}">
                      <a16:colId xmlns:a16="http://schemas.microsoft.com/office/drawing/2014/main" val="3040872822"/>
                    </a:ext>
                  </a:extLst>
                </a:gridCol>
                <a:gridCol w="979060">
                  <a:extLst>
                    <a:ext uri="{9D8B030D-6E8A-4147-A177-3AD203B41FA5}">
                      <a16:colId xmlns:a16="http://schemas.microsoft.com/office/drawing/2014/main" val="135591168"/>
                    </a:ext>
                  </a:extLst>
                </a:gridCol>
                <a:gridCol w="1159021">
                  <a:extLst>
                    <a:ext uri="{9D8B030D-6E8A-4147-A177-3AD203B41FA5}">
                      <a16:colId xmlns:a16="http://schemas.microsoft.com/office/drawing/2014/main" val="1212367381"/>
                    </a:ext>
                  </a:extLst>
                </a:gridCol>
                <a:gridCol w="2088292">
                  <a:extLst>
                    <a:ext uri="{9D8B030D-6E8A-4147-A177-3AD203B41FA5}">
                      <a16:colId xmlns:a16="http://schemas.microsoft.com/office/drawing/2014/main" val="237791955"/>
                    </a:ext>
                  </a:extLst>
                </a:gridCol>
                <a:gridCol w="1279748">
                  <a:extLst>
                    <a:ext uri="{9D8B030D-6E8A-4147-A177-3AD203B41FA5}">
                      <a16:colId xmlns:a16="http://schemas.microsoft.com/office/drawing/2014/main" val="4103948325"/>
                    </a:ext>
                  </a:extLst>
                </a:gridCol>
                <a:gridCol w="1112520">
                  <a:extLst>
                    <a:ext uri="{9D8B030D-6E8A-4147-A177-3AD203B41FA5}">
                      <a16:colId xmlns:a16="http://schemas.microsoft.com/office/drawing/2014/main" val="1787143721"/>
                    </a:ext>
                  </a:extLst>
                </a:gridCol>
                <a:gridCol w="1356359">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57768">
                <a:tc vMerge="1">
                  <a:txBody>
                    <a:bodyPr/>
                    <a:lstStyle/>
                    <a:p>
                      <a:endParaRPr lang="en-GB"/>
                    </a:p>
                  </a:txBody>
                  <a:tcPr/>
                </a:tc>
                <a:tc gridSpan="3">
                  <a:txBody>
                    <a:bodyPr/>
                    <a:lstStyle/>
                    <a:p>
                      <a:pPr algn="ctr" fontAlgn="b"/>
                      <a:r>
                        <a:rPr lang="en-GB" sz="1200" b="1" u="none" strike="noStrike">
                          <a:effectLst/>
                        </a:rPr>
                        <a:t>Feb 2020 to March 2022</a:t>
                      </a:r>
                      <a:endParaRPr lang="en-GB" sz="1200" b="1" i="0" u="none" strike="noStrike">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March 2021 to March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Feb 2022 to March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418324">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Cambridge Retail</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No change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793985"/>
                  </a:ext>
                </a:extLst>
              </a:tr>
            </a:tbl>
          </a:graphicData>
        </a:graphic>
      </p:graphicFrame>
      <p:pic>
        <p:nvPicPr>
          <p:cNvPr id="8" name="Picture 7" descr="Chart, line chart&#10;&#10;Description automatically generated">
            <a:extLst>
              <a:ext uri="{FF2B5EF4-FFF2-40B4-BE49-F238E27FC236}">
                <a16:creationId xmlns:a16="http://schemas.microsoft.com/office/drawing/2014/main" id="{F3C21245-6F2D-467A-B8FC-F742B6891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34" y="654859"/>
            <a:ext cx="10848529" cy="4626579"/>
          </a:xfrm>
          <a:prstGeom prst="rect">
            <a:avLst/>
          </a:prstGeom>
        </p:spPr>
      </p:pic>
      <p:sp>
        <p:nvSpPr>
          <p:cNvPr id="2" name="TextBox 1">
            <a:extLst>
              <a:ext uri="{FF2B5EF4-FFF2-40B4-BE49-F238E27FC236}">
                <a16:creationId xmlns:a16="http://schemas.microsoft.com/office/drawing/2014/main" id="{29B7D2FF-6D68-4387-E1D9-DA7633ACF325}"/>
              </a:ext>
            </a:extLst>
          </p:cNvPr>
          <p:cNvSpPr txBox="1"/>
          <p:nvPr/>
        </p:nvSpPr>
        <p:spPr>
          <a:xfrm>
            <a:off x="0" y="6581001"/>
            <a:ext cx="495585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cs typeface="Calibri"/>
              </a:rPr>
              <a:t>*Figures amended on January 18th, 2023.</a:t>
            </a:r>
            <a:endParaRPr lang="en-US" dirty="0"/>
          </a:p>
        </p:txBody>
      </p:sp>
    </p:spTree>
    <p:extLst>
      <p:ext uri="{BB962C8B-B14F-4D97-AF65-F5344CB8AC3E}">
        <p14:creationId xmlns:p14="http://schemas.microsoft.com/office/powerpoint/2010/main" val="3603014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7765D3-0A1D-4BCD-AF03-A3568DB7FF31}"/>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Footfall at One Station Square: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E2212C7A-C507-4950-88F4-5A633A97CF57}"/>
              </a:ext>
            </a:extLst>
          </p:cNvPr>
          <p:cNvGraphicFramePr>
            <a:graphicFrameLocks noGrp="1"/>
          </p:cNvGraphicFramePr>
          <p:nvPr/>
        </p:nvGraphicFramePr>
        <p:xfrm>
          <a:off x="522556" y="5383528"/>
          <a:ext cx="10831243" cy="1077842"/>
        </p:xfrm>
        <a:graphic>
          <a:graphicData uri="http://schemas.openxmlformats.org/drawingml/2006/table">
            <a:tbl>
              <a:tblPr/>
              <a:tblGrid>
                <a:gridCol w="1340342">
                  <a:extLst>
                    <a:ext uri="{9D8B030D-6E8A-4147-A177-3AD203B41FA5}">
                      <a16:colId xmlns:a16="http://schemas.microsoft.com/office/drawing/2014/main" val="1201206681"/>
                    </a:ext>
                  </a:extLst>
                </a:gridCol>
                <a:gridCol w="1276517">
                  <a:extLst>
                    <a:ext uri="{9D8B030D-6E8A-4147-A177-3AD203B41FA5}">
                      <a16:colId xmlns:a16="http://schemas.microsoft.com/office/drawing/2014/main" val="3040872822"/>
                    </a:ext>
                  </a:extLst>
                </a:gridCol>
                <a:gridCol w="1203985">
                  <a:extLst>
                    <a:ext uri="{9D8B030D-6E8A-4147-A177-3AD203B41FA5}">
                      <a16:colId xmlns:a16="http://schemas.microsoft.com/office/drawing/2014/main" val="135591168"/>
                    </a:ext>
                  </a:extLst>
                </a:gridCol>
                <a:gridCol w="1365004">
                  <a:extLst>
                    <a:ext uri="{9D8B030D-6E8A-4147-A177-3AD203B41FA5}">
                      <a16:colId xmlns:a16="http://schemas.microsoft.com/office/drawing/2014/main" val="1212367381"/>
                    </a:ext>
                  </a:extLst>
                </a:gridCol>
                <a:gridCol w="2262116">
                  <a:extLst>
                    <a:ext uri="{9D8B030D-6E8A-4147-A177-3AD203B41FA5}">
                      <a16:colId xmlns:a16="http://schemas.microsoft.com/office/drawing/2014/main" val="237791955"/>
                    </a:ext>
                  </a:extLst>
                </a:gridCol>
                <a:gridCol w="1203960">
                  <a:extLst>
                    <a:ext uri="{9D8B030D-6E8A-4147-A177-3AD203B41FA5}">
                      <a16:colId xmlns:a16="http://schemas.microsoft.com/office/drawing/2014/main" val="4103948325"/>
                    </a:ext>
                  </a:extLst>
                </a:gridCol>
                <a:gridCol w="960120">
                  <a:extLst>
                    <a:ext uri="{9D8B030D-6E8A-4147-A177-3AD203B41FA5}">
                      <a16:colId xmlns:a16="http://schemas.microsoft.com/office/drawing/2014/main" val="1787143721"/>
                    </a:ext>
                  </a:extLst>
                </a:gridCol>
                <a:gridCol w="1219199">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3008">
                <a:tc vMerge="1">
                  <a:txBody>
                    <a:bodyPr/>
                    <a:lstStyle/>
                    <a:p>
                      <a:endParaRPr lang="en-GB"/>
                    </a:p>
                  </a:txBody>
                  <a:tcPr/>
                </a:tc>
                <a:tc gridSpan="3">
                  <a:txBody>
                    <a:bodyPr/>
                    <a:lstStyle/>
                    <a:p>
                      <a:pPr algn="ctr" fontAlgn="b"/>
                      <a:r>
                        <a:rPr lang="en-GB" sz="1200" b="1" u="none" strike="noStrike">
                          <a:effectLst/>
                        </a:rPr>
                        <a:t>Feb 2020 to March 2022</a:t>
                      </a:r>
                      <a:endParaRPr lang="en-GB" sz="1200" b="1" i="0" u="none" strike="noStrike">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March 2021 to March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Feb 2022 to March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318728">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One Station Square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793985"/>
                  </a:ext>
                </a:extLst>
              </a:tr>
            </a:tbl>
          </a:graphicData>
        </a:graphic>
      </p:graphicFrame>
      <p:pic>
        <p:nvPicPr>
          <p:cNvPr id="7" name="Picture 6" descr="Chart, histogram&#10;&#10;Description automatically generated">
            <a:extLst>
              <a:ext uri="{FF2B5EF4-FFF2-40B4-BE49-F238E27FC236}">
                <a16:creationId xmlns:a16="http://schemas.microsoft.com/office/drawing/2014/main" id="{6E74B101-B72A-4D57-BB22-27635E395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78" y="809085"/>
            <a:ext cx="10923597" cy="4456331"/>
          </a:xfrm>
          <a:prstGeom prst="rect">
            <a:avLst/>
          </a:prstGeom>
        </p:spPr>
      </p:pic>
    </p:spTree>
    <p:extLst>
      <p:ext uri="{BB962C8B-B14F-4D97-AF65-F5344CB8AC3E}">
        <p14:creationId xmlns:p14="http://schemas.microsoft.com/office/powerpoint/2010/main" val="823883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F6F47F-2FF5-49ED-8CA0-73B62050AA9D}"/>
              </a:ext>
            </a:extLst>
          </p:cNvPr>
          <p:cNvSpPr txBox="1">
            <a:spLocks/>
          </p:cNvSpPr>
          <p:nvPr/>
        </p:nvSpPr>
        <p:spPr>
          <a:xfrm>
            <a:off x="0" y="180444"/>
            <a:ext cx="11834949" cy="105809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100" b="1" i="0" u="none" strike="noStrike" kern="1200" cap="none" spc="0" normalizeH="0" baseline="0" noProof="0">
                <a:ln>
                  <a:noFill/>
                </a:ln>
                <a:solidFill>
                  <a:prstClr val="white"/>
                </a:solidFill>
                <a:effectLst/>
                <a:uLnTx/>
                <a:uFillTx/>
                <a:latin typeface="Calibri" panose="020F0502020204030204"/>
                <a:ea typeface="+mj-ea"/>
                <a:cs typeface="+mj-cs"/>
              </a:rPr>
              <a:t>Footfall at One Station Square</a:t>
            </a:r>
            <a:br>
              <a:rPr kumimoji="0" lang="en-GB" sz="1800" b="1" i="0" u="none" strike="noStrike" kern="1200" cap="none" spc="0" normalizeH="0" baseline="0" noProof="0">
                <a:ln>
                  <a:noFill/>
                </a:ln>
                <a:solidFill>
                  <a:prstClr val="black"/>
                </a:solidFill>
                <a:effectLst/>
                <a:uLnTx/>
                <a:uFillTx/>
                <a:latin typeface="Calibri" panose="020F0502020204030204"/>
                <a:ea typeface="+mj-ea"/>
                <a:cs typeface="+mj-cs"/>
              </a:rPr>
            </a:br>
            <a:br>
              <a:rPr kumimoji="0" lang="en-GB" sz="1800" b="1" i="0" u="none" strike="noStrike" kern="1200" cap="none" spc="0" normalizeH="0" baseline="0" noProof="0">
                <a:ln>
                  <a:noFill/>
                </a:ln>
                <a:solidFill>
                  <a:prstClr val="black"/>
                </a:solidFill>
                <a:effectLst/>
                <a:uLnTx/>
                <a:uFillTx/>
                <a:latin typeface="Calibri" panose="020F0502020204030204"/>
                <a:ea typeface="+mj-ea"/>
                <a:cs typeface="+mj-cs"/>
              </a:rPr>
            </a:br>
            <a:br>
              <a:rPr kumimoji="0" lang="en-GB" sz="1800" b="1" i="0" u="none" strike="noStrike" kern="1200" cap="none" spc="0" normalizeH="0" baseline="0" noProof="0">
                <a:ln>
                  <a:noFill/>
                </a:ln>
                <a:solidFill>
                  <a:prstClr val="black"/>
                </a:solidFill>
                <a:effectLst/>
                <a:uLnTx/>
                <a:uFillTx/>
                <a:latin typeface="Calibri" panose="020F0502020204030204"/>
                <a:ea typeface="+mj-ea"/>
                <a:cs typeface="+mj-cs"/>
              </a:rPr>
            </a:br>
            <a:endParaRPr kumimoji="0" lang="en-GB" sz="1800" b="1" i="0" u="none" strike="noStrike" kern="1200" cap="none" spc="0" normalizeH="0" baseline="0" noProof="0">
              <a:ln>
                <a:noFill/>
              </a:ln>
              <a:solidFill>
                <a:prstClr val="black"/>
              </a:solidFill>
              <a:effectLst/>
              <a:uLnTx/>
              <a:uFillTx/>
              <a:latin typeface="Calibri" panose="020F0502020204030204"/>
              <a:ea typeface="+mj-ea"/>
              <a:cs typeface="+mj-cs"/>
            </a:endParaRPr>
          </a:p>
        </p:txBody>
      </p:sp>
      <p:sp>
        <p:nvSpPr>
          <p:cNvPr id="10" name="Rectangle 9">
            <a:extLst>
              <a:ext uri="{FF2B5EF4-FFF2-40B4-BE49-F238E27FC236}">
                <a16:creationId xmlns:a16="http://schemas.microsoft.com/office/drawing/2014/main" id="{10126A54-9E25-48BD-BCCD-4969A0FE9CD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Footfall at One Station Square by day of week: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D795FCF-ADE0-4480-91AE-E5F7D7BDF40A}"/>
              </a:ext>
            </a:extLst>
          </p:cNvPr>
          <p:cNvSpPr txBox="1"/>
          <p:nvPr/>
        </p:nvSpPr>
        <p:spPr>
          <a:xfrm>
            <a:off x="1082040" y="5801205"/>
            <a:ext cx="7492363" cy="646331"/>
          </a:xfrm>
          <a:prstGeom prst="rect">
            <a:avLst/>
          </a:prstGeom>
          <a:noFill/>
        </p:spPr>
        <p:txBody>
          <a:bodyPr wrap="square" lIns="91440" tIns="45720" rIns="91440" bIns="45720" rtlCol="0" anchor="t">
            <a:spAutoFit/>
          </a:bodyPr>
          <a:lstStyle/>
          <a:p>
            <a:pPr algn="ctr"/>
            <a:r>
              <a:rPr lang="en-GB" b="1"/>
              <a:t>Weekdays</a:t>
            </a:r>
            <a:r>
              <a:rPr lang="en-GB"/>
              <a:t> remain significantly below pre-COVID levels, particularly on Wednesdays and Fridays. Tuesdays are closest to pre-pandemic levels (-26%).</a:t>
            </a:r>
            <a:endParaRPr lang="en-GB">
              <a:cs typeface="Calibri"/>
            </a:endParaRPr>
          </a:p>
        </p:txBody>
      </p:sp>
      <p:sp>
        <p:nvSpPr>
          <p:cNvPr id="12" name="TextBox 11">
            <a:extLst>
              <a:ext uri="{FF2B5EF4-FFF2-40B4-BE49-F238E27FC236}">
                <a16:creationId xmlns:a16="http://schemas.microsoft.com/office/drawing/2014/main" id="{164FD618-12C6-48E0-AF96-9FBB150D6FC9}"/>
              </a:ext>
            </a:extLst>
          </p:cNvPr>
          <p:cNvSpPr txBox="1"/>
          <p:nvPr/>
        </p:nvSpPr>
        <p:spPr>
          <a:xfrm>
            <a:off x="8860894" y="5662706"/>
            <a:ext cx="1470341" cy="923330"/>
          </a:xfrm>
          <a:prstGeom prst="rect">
            <a:avLst/>
          </a:prstGeom>
          <a:noFill/>
        </p:spPr>
        <p:txBody>
          <a:bodyPr wrap="square" lIns="91440" tIns="45720" rIns="91440" bIns="45720" rtlCol="0" anchor="t">
            <a:spAutoFit/>
          </a:bodyPr>
          <a:lstStyle/>
          <a:p>
            <a:pPr algn="ctr"/>
            <a:r>
              <a:rPr lang="en-GB" b="1" dirty="0"/>
              <a:t>Saturdays</a:t>
            </a:r>
            <a:r>
              <a:rPr lang="en-GB" dirty="0"/>
              <a:t> are -7% below Feb 2020.</a:t>
            </a:r>
          </a:p>
        </p:txBody>
      </p:sp>
      <p:sp>
        <p:nvSpPr>
          <p:cNvPr id="15" name="TextBox 14">
            <a:extLst>
              <a:ext uri="{FF2B5EF4-FFF2-40B4-BE49-F238E27FC236}">
                <a16:creationId xmlns:a16="http://schemas.microsoft.com/office/drawing/2014/main" id="{0B7552FF-65AF-45D9-AB16-E9C5B1F192A8}"/>
              </a:ext>
            </a:extLst>
          </p:cNvPr>
          <p:cNvSpPr txBox="1"/>
          <p:nvPr/>
        </p:nvSpPr>
        <p:spPr>
          <a:xfrm>
            <a:off x="10511046" y="5665993"/>
            <a:ext cx="1590788" cy="923330"/>
          </a:xfrm>
          <a:prstGeom prst="rect">
            <a:avLst/>
          </a:prstGeom>
          <a:noFill/>
        </p:spPr>
        <p:txBody>
          <a:bodyPr wrap="square" lIns="91440" tIns="45720" rIns="91440" bIns="45720" rtlCol="0" anchor="t">
            <a:spAutoFit/>
          </a:bodyPr>
          <a:lstStyle/>
          <a:p>
            <a:r>
              <a:rPr lang="en-GB" b="1" dirty="0"/>
              <a:t>Sundays</a:t>
            </a:r>
            <a:r>
              <a:rPr lang="en-GB" dirty="0"/>
              <a:t> are +40% above</a:t>
            </a:r>
            <a:endParaRPr lang="en-US" dirty="0"/>
          </a:p>
          <a:p>
            <a:r>
              <a:rPr lang="en-GB" dirty="0"/>
              <a:t>Feb 2020.</a:t>
            </a:r>
            <a:endParaRPr lang="en-GB" dirty="0">
              <a:cs typeface="Calibri"/>
            </a:endParaRPr>
          </a:p>
        </p:txBody>
      </p:sp>
      <p:pic>
        <p:nvPicPr>
          <p:cNvPr id="7" name="Picture 6" descr="Chart, bar chart&#10;&#10;Description automatically generated">
            <a:extLst>
              <a:ext uri="{FF2B5EF4-FFF2-40B4-BE49-F238E27FC236}">
                <a16:creationId xmlns:a16="http://schemas.microsoft.com/office/drawing/2014/main" id="{7AA2211D-8FC9-4BAC-B88B-A739725CE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57" y="988769"/>
            <a:ext cx="11939277" cy="4308428"/>
          </a:xfrm>
          <a:prstGeom prst="rect">
            <a:avLst/>
          </a:prstGeom>
        </p:spPr>
      </p:pic>
    </p:spTree>
    <p:extLst>
      <p:ext uri="{BB962C8B-B14F-4D97-AF65-F5344CB8AC3E}">
        <p14:creationId xmlns:p14="http://schemas.microsoft.com/office/powerpoint/2010/main" val="362886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Car Parking</a:t>
            </a:r>
          </a:p>
        </p:txBody>
      </p:sp>
      <p:sp>
        <p:nvSpPr>
          <p:cNvPr id="3" name="Slide Number Placeholder 2">
            <a:extLst>
              <a:ext uri="{FF2B5EF4-FFF2-40B4-BE49-F238E27FC236}">
                <a16:creationId xmlns:a16="http://schemas.microsoft.com/office/drawing/2014/main" id="{352E18C1-A4A2-4BE5-B388-DA0F7BC7B319}"/>
              </a:ext>
            </a:extLst>
          </p:cNvPr>
          <p:cNvSpPr>
            <a:spLocks noGrp="1"/>
          </p:cNvSpPr>
          <p:nvPr>
            <p:ph type="sldNum" sz="quarter" idx="12"/>
          </p:nvPr>
        </p:nvSpPr>
        <p:spPr/>
        <p:txBody>
          <a:bodyPr/>
          <a:lstStyle/>
          <a:p>
            <a:fld id="{AE56028F-813B-4E02-837E-17CD63D81F9F}" type="slidenum">
              <a:rPr lang="en-GB" smtClean="0"/>
              <a:t>23</a:t>
            </a:fld>
            <a:endParaRPr lang="en-GB"/>
          </a:p>
        </p:txBody>
      </p:sp>
    </p:spTree>
    <p:extLst>
      <p:ext uri="{BB962C8B-B14F-4D97-AF65-F5344CB8AC3E}">
        <p14:creationId xmlns:p14="http://schemas.microsoft.com/office/powerpoint/2010/main" val="205553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30DCD65-6CA0-4A64-AE4A-E177345C0B2D}"/>
              </a:ext>
            </a:extLst>
          </p:cNvPr>
          <p:cNvGrpSpPr/>
          <p:nvPr/>
        </p:nvGrpSpPr>
        <p:grpSpPr>
          <a:xfrm>
            <a:off x="1319070" y="5273803"/>
            <a:ext cx="3001860" cy="1037776"/>
            <a:chOff x="857250" y="5669657"/>
            <a:chExt cx="2804266" cy="959020"/>
          </a:xfrm>
        </p:grpSpPr>
        <p:sp>
          <p:nvSpPr>
            <p:cNvPr id="16" name="TextBox 15">
              <a:extLst>
                <a:ext uri="{FF2B5EF4-FFF2-40B4-BE49-F238E27FC236}">
                  <a16:creationId xmlns:a16="http://schemas.microsoft.com/office/drawing/2014/main" id="{B5F77251-5C38-4BB1-82D7-32F10B64DBDF}"/>
                </a:ext>
              </a:extLst>
            </p:cNvPr>
            <p:cNvSpPr txBox="1"/>
            <p:nvPr/>
          </p:nvSpPr>
          <p:spPr>
            <a:xfrm>
              <a:off x="1577603" y="5992264"/>
              <a:ext cx="2083913" cy="568839"/>
            </a:xfrm>
            <a:prstGeom prst="rect">
              <a:avLst/>
            </a:prstGeom>
            <a:noFill/>
            <a:ln w="12700">
              <a:noFill/>
            </a:ln>
          </p:spPr>
          <p:txBody>
            <a:bodyPr wrap="square" lIns="91440" tIns="45720" rIns="91440" bIns="45720" rtlCol="0" anchor="t">
              <a:spAutoFit/>
            </a:bodyPr>
            <a:lstStyle/>
            <a:p>
              <a:pPr algn="ctr"/>
              <a:r>
                <a:rPr lang="en-GB" sz="1400" dirty="0"/>
                <a:t>Mar 2019 -&gt; Mar 2022</a:t>
              </a:r>
            </a:p>
            <a:p>
              <a:pPr algn="ctr"/>
              <a:r>
                <a:rPr lang="en-GB" sz="2000" b="1" dirty="0">
                  <a:solidFill>
                    <a:srgbClr val="FF0000"/>
                  </a:solidFill>
                  <a:cs typeface="Calibri"/>
                </a:rPr>
                <a:t>-24%</a:t>
              </a:r>
            </a:p>
          </p:txBody>
        </p:sp>
        <p:sp>
          <p:nvSpPr>
            <p:cNvPr id="5" name="Rectangle 4">
              <a:extLst>
                <a:ext uri="{FF2B5EF4-FFF2-40B4-BE49-F238E27FC236}">
                  <a16:creationId xmlns:a16="http://schemas.microsoft.com/office/drawing/2014/main" id="{990A7BC3-27DF-43FB-B1D5-B650C1BE2319}"/>
                </a:ext>
              </a:extLst>
            </p:cNvPr>
            <p:cNvSpPr/>
            <p:nvPr/>
          </p:nvSpPr>
          <p:spPr>
            <a:xfrm>
              <a:off x="857250" y="5669657"/>
              <a:ext cx="2795446" cy="9590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F688C0D7-503D-4A43-9D0D-23E76C333960}"/>
              </a:ext>
            </a:extLst>
          </p:cNvPr>
          <p:cNvGrpSpPr/>
          <p:nvPr/>
        </p:nvGrpSpPr>
        <p:grpSpPr>
          <a:xfrm>
            <a:off x="4579954" y="5273871"/>
            <a:ext cx="3047999" cy="1037715"/>
            <a:chOff x="857250" y="5644192"/>
            <a:chExt cx="2795446" cy="1001326"/>
          </a:xfrm>
        </p:grpSpPr>
        <p:sp>
          <p:nvSpPr>
            <p:cNvPr id="22" name="TextBox 21">
              <a:extLst>
                <a:ext uri="{FF2B5EF4-FFF2-40B4-BE49-F238E27FC236}">
                  <a16:creationId xmlns:a16="http://schemas.microsoft.com/office/drawing/2014/main" id="{738698C4-2459-4C81-88AD-AB418AF33452}"/>
                </a:ext>
              </a:extLst>
            </p:cNvPr>
            <p:cNvSpPr txBox="1"/>
            <p:nvPr/>
          </p:nvSpPr>
          <p:spPr>
            <a:xfrm>
              <a:off x="1601996" y="5984380"/>
              <a:ext cx="2026808" cy="593968"/>
            </a:xfrm>
            <a:prstGeom prst="rect">
              <a:avLst/>
            </a:prstGeom>
            <a:noFill/>
          </p:spPr>
          <p:txBody>
            <a:bodyPr wrap="square" lIns="91440" tIns="45720" rIns="91440" bIns="45720" rtlCol="0" anchor="t">
              <a:spAutoFit/>
            </a:bodyPr>
            <a:lstStyle/>
            <a:p>
              <a:pPr algn="ctr"/>
              <a:r>
                <a:rPr lang="en-GB" sz="1400" dirty="0"/>
                <a:t>Mar 2021 -&gt; Mar 2022</a:t>
              </a:r>
            </a:p>
            <a:p>
              <a:pPr algn="ctr"/>
              <a:r>
                <a:rPr lang="en-GB" sz="2000" b="1" dirty="0">
                  <a:solidFill>
                    <a:srgbClr val="00B050"/>
                  </a:solidFill>
                </a:rPr>
                <a:t>+242%</a:t>
              </a:r>
              <a:endParaRPr lang="en-GB" sz="2000" b="1" dirty="0">
                <a:solidFill>
                  <a:srgbClr val="00B050"/>
                </a:solidFill>
                <a:cs typeface="Calibri"/>
              </a:endParaRPr>
            </a:p>
          </p:txBody>
        </p:sp>
        <p:sp>
          <p:nvSpPr>
            <p:cNvPr id="23" name="Rectangle 22">
              <a:extLst>
                <a:ext uri="{FF2B5EF4-FFF2-40B4-BE49-F238E27FC236}">
                  <a16:creationId xmlns:a16="http://schemas.microsoft.com/office/drawing/2014/main" id="{6B22E33F-141E-40C4-8B80-5C2CC7C12578}"/>
                </a:ext>
              </a:extLst>
            </p:cNvPr>
            <p:cNvSpPr/>
            <p:nvPr/>
          </p:nvSpPr>
          <p:spPr>
            <a:xfrm>
              <a:off x="857250" y="5644192"/>
              <a:ext cx="2795446" cy="1001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0ACA4288-21DA-4569-8139-0258D31D156D}"/>
              </a:ext>
            </a:extLst>
          </p:cNvPr>
          <p:cNvGrpSpPr/>
          <p:nvPr/>
        </p:nvGrpSpPr>
        <p:grpSpPr>
          <a:xfrm>
            <a:off x="7849831" y="5290582"/>
            <a:ext cx="3031230" cy="1007711"/>
            <a:chOff x="857250" y="5644192"/>
            <a:chExt cx="2795446" cy="1001326"/>
          </a:xfrm>
        </p:grpSpPr>
        <p:sp>
          <p:nvSpPr>
            <p:cNvPr id="28" name="TextBox 27">
              <a:extLst>
                <a:ext uri="{FF2B5EF4-FFF2-40B4-BE49-F238E27FC236}">
                  <a16:creationId xmlns:a16="http://schemas.microsoft.com/office/drawing/2014/main" id="{C8B0601D-AD0F-4799-A0BF-8DFEE01808D7}"/>
                </a:ext>
              </a:extLst>
            </p:cNvPr>
            <p:cNvSpPr txBox="1"/>
            <p:nvPr/>
          </p:nvSpPr>
          <p:spPr>
            <a:xfrm>
              <a:off x="1537831" y="5935130"/>
              <a:ext cx="2114865" cy="611653"/>
            </a:xfrm>
            <a:prstGeom prst="rect">
              <a:avLst/>
            </a:prstGeom>
            <a:noFill/>
          </p:spPr>
          <p:txBody>
            <a:bodyPr wrap="square" lIns="91440" tIns="45720" rIns="91440" bIns="45720" rtlCol="0" anchor="t">
              <a:spAutoFit/>
            </a:bodyPr>
            <a:lstStyle/>
            <a:p>
              <a:pPr algn="ctr"/>
              <a:r>
                <a:rPr lang="en-GB" sz="1400" dirty="0"/>
                <a:t>Feb 2022 -&gt; Mar 2022</a:t>
              </a:r>
            </a:p>
            <a:p>
              <a:pPr algn="ctr"/>
              <a:r>
                <a:rPr lang="en-GB" sz="2000" b="1" dirty="0">
                  <a:solidFill>
                    <a:srgbClr val="FF0000"/>
                  </a:solidFill>
                </a:rPr>
                <a:t>-7%</a:t>
              </a:r>
              <a:endParaRPr lang="en-GB" sz="2000" b="1" dirty="0">
                <a:solidFill>
                  <a:srgbClr val="FF0000"/>
                </a:solidFill>
                <a:highlight>
                  <a:srgbClr val="FFFF00"/>
                </a:highlight>
                <a:cs typeface="Calibri"/>
              </a:endParaRPr>
            </a:p>
          </p:txBody>
        </p:sp>
        <p:sp>
          <p:nvSpPr>
            <p:cNvPr id="29" name="Rectangle 28">
              <a:extLst>
                <a:ext uri="{FF2B5EF4-FFF2-40B4-BE49-F238E27FC236}">
                  <a16:creationId xmlns:a16="http://schemas.microsoft.com/office/drawing/2014/main" id="{ED0821B7-62B9-49DC-A360-5A941DEA0612}"/>
                </a:ext>
              </a:extLst>
            </p:cNvPr>
            <p:cNvSpPr/>
            <p:nvPr/>
          </p:nvSpPr>
          <p:spPr>
            <a:xfrm>
              <a:off x="857250" y="5644192"/>
              <a:ext cx="2795446" cy="10013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Isosceles Triangle 30">
            <a:extLst>
              <a:ext uri="{FF2B5EF4-FFF2-40B4-BE49-F238E27FC236}">
                <a16:creationId xmlns:a16="http://schemas.microsoft.com/office/drawing/2014/main" id="{5CD15EFE-ED9A-4643-A6CF-53997605EA28}"/>
              </a:ext>
            </a:extLst>
          </p:cNvPr>
          <p:cNvSpPr/>
          <p:nvPr/>
        </p:nvSpPr>
        <p:spPr>
          <a:xfrm rot="10800000">
            <a:off x="8243163" y="5717099"/>
            <a:ext cx="355405" cy="30777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6DD18D0C-3EDA-47B4-970B-EA51FC475582}"/>
              </a:ext>
            </a:extLst>
          </p:cNvPr>
          <p:cNvSpPr txBox="1"/>
          <p:nvPr/>
        </p:nvSpPr>
        <p:spPr>
          <a:xfrm>
            <a:off x="5070298" y="5296669"/>
            <a:ext cx="2263139" cy="307777"/>
          </a:xfrm>
          <a:prstGeom prst="rect">
            <a:avLst/>
          </a:prstGeom>
          <a:noFill/>
        </p:spPr>
        <p:txBody>
          <a:bodyPr wrap="square" rtlCol="0">
            <a:spAutoFit/>
          </a:bodyPr>
          <a:lstStyle/>
          <a:p>
            <a:pPr algn="ctr"/>
            <a:r>
              <a:rPr lang="en-GB" sz="1400" b="1">
                <a:solidFill>
                  <a:srgbClr val="0070C0"/>
                </a:solidFill>
              </a:rPr>
              <a:t>Mid-COVID vs Now:</a:t>
            </a:r>
          </a:p>
        </p:txBody>
      </p:sp>
      <p:sp>
        <p:nvSpPr>
          <p:cNvPr id="33" name="TextBox 32">
            <a:extLst>
              <a:ext uri="{FF2B5EF4-FFF2-40B4-BE49-F238E27FC236}">
                <a16:creationId xmlns:a16="http://schemas.microsoft.com/office/drawing/2014/main" id="{88559608-E5DF-41A5-994F-6B07E715708D}"/>
              </a:ext>
            </a:extLst>
          </p:cNvPr>
          <p:cNvSpPr txBox="1"/>
          <p:nvPr/>
        </p:nvSpPr>
        <p:spPr>
          <a:xfrm>
            <a:off x="8272496" y="5283269"/>
            <a:ext cx="2350528" cy="307777"/>
          </a:xfrm>
          <a:prstGeom prst="rect">
            <a:avLst/>
          </a:prstGeom>
          <a:noFill/>
        </p:spPr>
        <p:txBody>
          <a:bodyPr wrap="square" rtlCol="0">
            <a:spAutoFit/>
          </a:bodyPr>
          <a:lstStyle/>
          <a:p>
            <a:pPr algn="ctr"/>
            <a:r>
              <a:rPr lang="en-GB" sz="1400" b="1">
                <a:solidFill>
                  <a:srgbClr val="0070C0"/>
                </a:solidFill>
              </a:rPr>
              <a:t>Previous month vs Now:</a:t>
            </a:r>
          </a:p>
        </p:txBody>
      </p:sp>
      <p:sp>
        <p:nvSpPr>
          <p:cNvPr id="34" name="TextBox 33">
            <a:extLst>
              <a:ext uri="{FF2B5EF4-FFF2-40B4-BE49-F238E27FC236}">
                <a16:creationId xmlns:a16="http://schemas.microsoft.com/office/drawing/2014/main" id="{261AE924-047E-4DCD-B1E7-095DAF4A3334}"/>
              </a:ext>
            </a:extLst>
          </p:cNvPr>
          <p:cNvSpPr txBox="1"/>
          <p:nvPr/>
        </p:nvSpPr>
        <p:spPr>
          <a:xfrm>
            <a:off x="1716484" y="5273809"/>
            <a:ext cx="2230750" cy="307777"/>
          </a:xfrm>
          <a:prstGeom prst="rect">
            <a:avLst/>
          </a:prstGeom>
          <a:noFill/>
          <a:ln w="12700">
            <a:noFill/>
          </a:ln>
        </p:spPr>
        <p:txBody>
          <a:bodyPr wrap="square" rtlCol="0">
            <a:spAutoFit/>
          </a:bodyPr>
          <a:lstStyle/>
          <a:p>
            <a:pPr algn="ctr"/>
            <a:r>
              <a:rPr lang="en-GB" sz="1400" b="1" dirty="0">
                <a:solidFill>
                  <a:srgbClr val="0070C0"/>
                </a:solidFill>
              </a:rPr>
              <a:t>Pre-COVID vs Now**:</a:t>
            </a:r>
          </a:p>
        </p:txBody>
      </p:sp>
      <p:sp>
        <p:nvSpPr>
          <p:cNvPr id="24" name="Rectangle 23">
            <a:extLst>
              <a:ext uri="{FF2B5EF4-FFF2-40B4-BE49-F238E27FC236}">
                <a16:creationId xmlns:a16="http://schemas.microsoft.com/office/drawing/2014/main" id="{204A2E10-03AD-450B-A9F9-847648E7220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Car Parking: Cambridge by Daily Count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Isosceles Triangle 34">
            <a:extLst>
              <a:ext uri="{FF2B5EF4-FFF2-40B4-BE49-F238E27FC236}">
                <a16:creationId xmlns:a16="http://schemas.microsoft.com/office/drawing/2014/main" id="{E93FDF79-CE78-41F5-AAA8-1512F611930A}"/>
              </a:ext>
            </a:extLst>
          </p:cNvPr>
          <p:cNvSpPr/>
          <p:nvPr/>
        </p:nvSpPr>
        <p:spPr>
          <a:xfrm>
            <a:off x="4734154" y="5484914"/>
            <a:ext cx="751301" cy="61555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71B7D1BD-8787-4EDB-9C8D-CF5EFDBD4C14}"/>
              </a:ext>
            </a:extLst>
          </p:cNvPr>
          <p:cNvSpPr>
            <a:spLocks noGrp="1"/>
          </p:cNvSpPr>
          <p:nvPr>
            <p:ph type="sldNum" sz="quarter" idx="12"/>
          </p:nvPr>
        </p:nvSpPr>
        <p:spPr>
          <a:xfrm>
            <a:off x="8610600" y="6080577"/>
            <a:ext cx="2743200" cy="365125"/>
          </a:xfrm>
        </p:spPr>
        <p:txBody>
          <a:bodyPr/>
          <a:lstStyle/>
          <a:p>
            <a:fld id="{AE56028F-813B-4E02-837E-17CD63D81F9F}" type="slidenum">
              <a:rPr lang="en-GB" smtClean="0"/>
              <a:t>24</a:t>
            </a:fld>
            <a:endParaRPr lang="en-GB" dirty="0"/>
          </a:p>
        </p:txBody>
      </p:sp>
      <p:sp>
        <p:nvSpPr>
          <p:cNvPr id="46" name="TextBox 45">
            <a:extLst>
              <a:ext uri="{FF2B5EF4-FFF2-40B4-BE49-F238E27FC236}">
                <a16:creationId xmlns:a16="http://schemas.microsoft.com/office/drawing/2014/main" id="{C2B84979-5844-474E-B469-1551BB50733B}"/>
              </a:ext>
            </a:extLst>
          </p:cNvPr>
          <p:cNvSpPr txBox="1"/>
          <p:nvPr/>
        </p:nvSpPr>
        <p:spPr>
          <a:xfrm>
            <a:off x="0" y="6323875"/>
            <a:ext cx="12192000" cy="261610"/>
          </a:xfrm>
          <a:prstGeom prst="rect">
            <a:avLst/>
          </a:prstGeom>
          <a:noFill/>
        </p:spPr>
        <p:txBody>
          <a:bodyPr wrap="square" rtlCol="0">
            <a:spAutoFit/>
          </a:bodyPr>
          <a:lstStyle/>
          <a:p>
            <a:pPr algn="ctr"/>
            <a:r>
              <a:rPr lang="en-GB" sz="1100" dirty="0"/>
              <a:t>*</a:t>
            </a:r>
            <a:r>
              <a:rPr lang="en-GB" sz="1100" b="0" i="1" dirty="0">
                <a:effectLst/>
                <a:latin typeface="arial" panose="020B0604020202020204" pitchFamily="34" charset="0"/>
              </a:rPr>
              <a:t>Park </a:t>
            </a:r>
            <a:r>
              <a:rPr lang="en-GB" sz="1100" i="1" dirty="0">
                <a:latin typeface="arial" panose="020B0604020202020204" pitchFamily="34" charset="0"/>
              </a:rPr>
              <a:t>S</a:t>
            </a:r>
            <a:r>
              <a:rPr lang="en-GB" sz="1100" b="0" i="1" dirty="0">
                <a:effectLst/>
                <a:latin typeface="arial" panose="020B0604020202020204" pitchFamily="34" charset="0"/>
              </a:rPr>
              <a:t>treet </a:t>
            </a:r>
            <a:r>
              <a:rPr lang="en-GB" sz="1100" i="1" dirty="0">
                <a:latin typeface="arial" panose="020B0604020202020204" pitchFamily="34" charset="0"/>
              </a:rPr>
              <a:t>car park </a:t>
            </a:r>
            <a:r>
              <a:rPr lang="en-GB" sz="1100" b="0" i="1" dirty="0">
                <a:effectLst/>
                <a:latin typeface="arial" panose="020B0604020202020204" pitchFamily="34" charset="0"/>
              </a:rPr>
              <a:t>closed for redevelopment on 4</a:t>
            </a:r>
            <a:r>
              <a:rPr lang="en-GB" sz="1100" b="0" i="1" baseline="30000" dirty="0">
                <a:effectLst/>
                <a:latin typeface="arial" panose="020B0604020202020204" pitchFamily="34" charset="0"/>
              </a:rPr>
              <a:t>th</a:t>
            </a:r>
            <a:r>
              <a:rPr lang="en-GB" sz="1100" b="0" i="1" dirty="0">
                <a:effectLst/>
                <a:latin typeface="arial" panose="020B0604020202020204" pitchFamily="34" charset="0"/>
              </a:rPr>
              <a:t> January 2022. </a:t>
            </a:r>
            <a:r>
              <a:rPr lang="en-GB" sz="1100" i="1" dirty="0">
                <a:latin typeface="arial" panose="020B0604020202020204" pitchFamily="34" charset="0"/>
              </a:rPr>
              <a:t>Usage figures for this car park are included in the data to establish whether the closure has affected overall numbers. </a:t>
            </a:r>
          </a:p>
        </p:txBody>
      </p:sp>
      <p:pic>
        <p:nvPicPr>
          <p:cNvPr id="11" name="Picture 10" descr="Chart, line chart&#10;&#10;Description automatically generated">
            <a:extLst>
              <a:ext uri="{FF2B5EF4-FFF2-40B4-BE49-F238E27FC236}">
                <a16:creationId xmlns:a16="http://schemas.microsoft.com/office/drawing/2014/main" id="{EA8BBE23-47E3-48DF-B8C9-D80DADCC9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91" y="579558"/>
            <a:ext cx="10823527" cy="4666767"/>
          </a:xfrm>
          <a:prstGeom prst="rect">
            <a:avLst/>
          </a:prstGeom>
        </p:spPr>
      </p:pic>
      <p:sp>
        <p:nvSpPr>
          <p:cNvPr id="25" name="Isosceles Triangle 24">
            <a:extLst>
              <a:ext uri="{FF2B5EF4-FFF2-40B4-BE49-F238E27FC236}">
                <a16:creationId xmlns:a16="http://schemas.microsoft.com/office/drawing/2014/main" id="{E099590E-C969-4384-9D9E-4EECAC6729FD}"/>
              </a:ext>
            </a:extLst>
          </p:cNvPr>
          <p:cNvSpPr/>
          <p:nvPr/>
        </p:nvSpPr>
        <p:spPr>
          <a:xfrm rot="10800000">
            <a:off x="1637121" y="5700769"/>
            <a:ext cx="436729" cy="34575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3B1131F-3ABF-0095-13D5-B876277E602A}"/>
              </a:ext>
            </a:extLst>
          </p:cNvPr>
          <p:cNvSpPr txBox="1"/>
          <p:nvPr/>
        </p:nvSpPr>
        <p:spPr>
          <a:xfrm>
            <a:off x="255547" y="6540363"/>
            <a:ext cx="495585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cs typeface="Calibri"/>
              </a:rPr>
              <a:t>**Figures amended on January 18th, 2023.</a:t>
            </a:r>
            <a:endParaRPr lang="en-US" dirty="0"/>
          </a:p>
        </p:txBody>
      </p:sp>
    </p:spTree>
    <p:extLst>
      <p:ext uri="{BB962C8B-B14F-4D97-AF65-F5344CB8AC3E}">
        <p14:creationId xmlns:p14="http://schemas.microsoft.com/office/powerpoint/2010/main" val="60487581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210FE8A4-84BE-406A-8EE7-9FCBCA7FEB92}"/>
              </a:ext>
            </a:extLst>
          </p:cNvPr>
          <p:cNvGraphicFramePr>
            <a:graphicFrameLocks/>
          </p:cNvGraphicFramePr>
          <p:nvPr>
            <p:extLst>
              <p:ext uri="{D42A27DB-BD31-4B8C-83A1-F6EECF244321}">
                <p14:modId xmlns:p14="http://schemas.microsoft.com/office/powerpoint/2010/main" val="2716445922"/>
              </p:ext>
            </p:extLst>
          </p:nvPr>
        </p:nvGraphicFramePr>
        <p:xfrm>
          <a:off x="925158" y="1000260"/>
          <a:ext cx="10580306" cy="3930617"/>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a:extLst>
              <a:ext uri="{FF2B5EF4-FFF2-40B4-BE49-F238E27FC236}">
                <a16:creationId xmlns:a16="http://schemas.microsoft.com/office/drawing/2014/main" id="{204A2E10-03AD-450B-A9F9-847648E7220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Car Parking: Cambridge by Length of Stay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78505273-83C3-4186-AC1A-50825756BD73}"/>
              </a:ext>
            </a:extLst>
          </p:cNvPr>
          <p:cNvSpPr txBox="1"/>
          <p:nvPr/>
        </p:nvSpPr>
        <p:spPr>
          <a:xfrm>
            <a:off x="2372851" y="677346"/>
            <a:ext cx="7446297" cy="338554"/>
          </a:xfrm>
          <a:prstGeom prst="rect">
            <a:avLst/>
          </a:prstGeom>
          <a:noFill/>
        </p:spPr>
        <p:txBody>
          <a:bodyPr wrap="square" lIns="91440" tIns="45720" rIns="91440" bIns="45720" rtlCol="0" anchor="t">
            <a:spAutoFit/>
          </a:bodyPr>
          <a:lstStyle/>
          <a:p>
            <a:pPr algn="ctr"/>
            <a:r>
              <a:rPr lang="en-GB" sz="1600" b="1" dirty="0"/>
              <a:t>Car park usage by length of stay across Cambridge multi-storey car parks</a:t>
            </a:r>
          </a:p>
        </p:txBody>
      </p:sp>
      <p:sp>
        <p:nvSpPr>
          <p:cNvPr id="4" name="Slide Number Placeholder 3">
            <a:extLst>
              <a:ext uri="{FF2B5EF4-FFF2-40B4-BE49-F238E27FC236}">
                <a16:creationId xmlns:a16="http://schemas.microsoft.com/office/drawing/2014/main" id="{2CA22118-7808-42EC-9A9D-8F0B73E172AA}"/>
              </a:ext>
            </a:extLst>
          </p:cNvPr>
          <p:cNvSpPr>
            <a:spLocks noGrp="1"/>
          </p:cNvSpPr>
          <p:nvPr>
            <p:ph type="sldNum" sz="quarter" idx="12"/>
          </p:nvPr>
        </p:nvSpPr>
        <p:spPr>
          <a:xfrm>
            <a:off x="9453072" y="6448548"/>
            <a:ext cx="2743200" cy="365125"/>
          </a:xfrm>
        </p:spPr>
        <p:txBody>
          <a:bodyPr/>
          <a:lstStyle/>
          <a:p>
            <a:fld id="{AE56028F-813B-4E02-837E-17CD63D81F9F}" type="slidenum">
              <a:rPr lang="en-GB" smtClean="0"/>
              <a:t>25</a:t>
            </a:fld>
            <a:endParaRPr lang="en-GB" dirty="0"/>
          </a:p>
        </p:txBody>
      </p:sp>
      <p:graphicFrame>
        <p:nvGraphicFramePr>
          <p:cNvPr id="9" name="Table 8">
            <a:extLst>
              <a:ext uri="{FF2B5EF4-FFF2-40B4-BE49-F238E27FC236}">
                <a16:creationId xmlns:a16="http://schemas.microsoft.com/office/drawing/2014/main" id="{F093AF8C-ED7F-4230-9BF5-BB46A8EF26B4}"/>
              </a:ext>
            </a:extLst>
          </p:cNvPr>
          <p:cNvGraphicFramePr>
            <a:graphicFrameLocks noGrp="1"/>
          </p:cNvGraphicFramePr>
          <p:nvPr>
            <p:extLst>
              <p:ext uri="{D42A27DB-BD31-4B8C-83A1-F6EECF244321}">
                <p14:modId xmlns:p14="http://schemas.microsoft.com/office/powerpoint/2010/main" val="3581693722"/>
              </p:ext>
            </p:extLst>
          </p:nvPr>
        </p:nvGraphicFramePr>
        <p:xfrm>
          <a:off x="538193" y="4930877"/>
          <a:ext cx="11115612" cy="1417646"/>
        </p:xfrm>
        <a:graphic>
          <a:graphicData uri="http://schemas.openxmlformats.org/drawingml/2006/table">
            <a:tbl>
              <a:tblPr>
                <a:tableStyleId>{5C22544A-7EE6-4342-B048-85BDC9FD1C3A}</a:tableStyleId>
              </a:tblPr>
              <a:tblGrid>
                <a:gridCol w="1235068">
                  <a:extLst>
                    <a:ext uri="{9D8B030D-6E8A-4147-A177-3AD203B41FA5}">
                      <a16:colId xmlns:a16="http://schemas.microsoft.com/office/drawing/2014/main" val="4223406308"/>
                    </a:ext>
                  </a:extLst>
                </a:gridCol>
                <a:gridCol w="1235068">
                  <a:extLst>
                    <a:ext uri="{9D8B030D-6E8A-4147-A177-3AD203B41FA5}">
                      <a16:colId xmlns:a16="http://schemas.microsoft.com/office/drawing/2014/main" val="1113945079"/>
                    </a:ext>
                  </a:extLst>
                </a:gridCol>
                <a:gridCol w="1235068">
                  <a:extLst>
                    <a:ext uri="{9D8B030D-6E8A-4147-A177-3AD203B41FA5}">
                      <a16:colId xmlns:a16="http://schemas.microsoft.com/office/drawing/2014/main" val="2116783720"/>
                    </a:ext>
                  </a:extLst>
                </a:gridCol>
                <a:gridCol w="1235068">
                  <a:extLst>
                    <a:ext uri="{9D8B030D-6E8A-4147-A177-3AD203B41FA5}">
                      <a16:colId xmlns:a16="http://schemas.microsoft.com/office/drawing/2014/main" val="3939925005"/>
                    </a:ext>
                  </a:extLst>
                </a:gridCol>
                <a:gridCol w="1235068">
                  <a:extLst>
                    <a:ext uri="{9D8B030D-6E8A-4147-A177-3AD203B41FA5}">
                      <a16:colId xmlns:a16="http://schemas.microsoft.com/office/drawing/2014/main" val="4237195729"/>
                    </a:ext>
                  </a:extLst>
                </a:gridCol>
                <a:gridCol w="1235068">
                  <a:extLst>
                    <a:ext uri="{9D8B030D-6E8A-4147-A177-3AD203B41FA5}">
                      <a16:colId xmlns:a16="http://schemas.microsoft.com/office/drawing/2014/main" val="802078866"/>
                    </a:ext>
                  </a:extLst>
                </a:gridCol>
                <a:gridCol w="1235068">
                  <a:extLst>
                    <a:ext uri="{9D8B030D-6E8A-4147-A177-3AD203B41FA5}">
                      <a16:colId xmlns:a16="http://schemas.microsoft.com/office/drawing/2014/main" val="764628166"/>
                    </a:ext>
                  </a:extLst>
                </a:gridCol>
                <a:gridCol w="1235068">
                  <a:extLst>
                    <a:ext uri="{9D8B030D-6E8A-4147-A177-3AD203B41FA5}">
                      <a16:colId xmlns:a16="http://schemas.microsoft.com/office/drawing/2014/main" val="4016759338"/>
                    </a:ext>
                  </a:extLst>
                </a:gridCol>
                <a:gridCol w="1235068">
                  <a:extLst>
                    <a:ext uri="{9D8B030D-6E8A-4147-A177-3AD203B41FA5}">
                      <a16:colId xmlns:a16="http://schemas.microsoft.com/office/drawing/2014/main" val="3538407554"/>
                    </a:ext>
                  </a:extLst>
                </a:gridCol>
              </a:tblGrid>
              <a:tr h="307872">
                <a:tc>
                  <a:txBody>
                    <a:bodyPr/>
                    <a:lstStyle/>
                    <a:p>
                      <a:pPr algn="ctr" fontAlgn="b"/>
                      <a:r>
                        <a:rPr lang="en-GB" sz="1600" b="1" u="none" strike="noStrike" dirty="0">
                          <a:effectLst/>
                        </a:rPr>
                        <a:t>Length of stay proportions</a:t>
                      </a:r>
                      <a:endParaRPr lang="en-GB" sz="16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b="0" u="none" strike="noStrike" dirty="0">
                          <a:effectLst/>
                        </a:rPr>
                        <a:t>Up to 1 hr</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6689F"/>
                    </a:solidFill>
                  </a:tcPr>
                </a:tc>
                <a:tc>
                  <a:txBody>
                    <a:bodyPr/>
                    <a:lstStyle/>
                    <a:p>
                      <a:pPr algn="ctr" fontAlgn="b"/>
                      <a:r>
                        <a:rPr lang="en-GB" sz="1600" b="0" u="none" strike="noStrike" dirty="0">
                          <a:effectLst/>
                        </a:rPr>
                        <a:t>1 to 2 hrs</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9E73"/>
                    </a:solidFill>
                  </a:tcPr>
                </a:tc>
                <a:tc>
                  <a:txBody>
                    <a:bodyPr/>
                    <a:lstStyle/>
                    <a:p>
                      <a:pPr algn="ctr" fontAlgn="b"/>
                      <a:r>
                        <a:rPr lang="en-GB" sz="1600" b="0" u="none" strike="noStrike" dirty="0">
                          <a:effectLst/>
                        </a:rPr>
                        <a:t>2 to 3 hrs</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D69A"/>
                    </a:solidFill>
                  </a:tcPr>
                </a:tc>
                <a:tc>
                  <a:txBody>
                    <a:bodyPr/>
                    <a:lstStyle/>
                    <a:p>
                      <a:pPr algn="ctr" fontAlgn="b"/>
                      <a:r>
                        <a:rPr lang="en-GB" sz="1600" b="0" u="none" strike="noStrike" dirty="0">
                          <a:effectLst/>
                        </a:rPr>
                        <a:t>3 to 4 hrs</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DD90"/>
                    </a:solidFill>
                  </a:tcPr>
                </a:tc>
                <a:tc>
                  <a:txBody>
                    <a:bodyPr/>
                    <a:lstStyle/>
                    <a:p>
                      <a:pPr algn="ctr" fontAlgn="b"/>
                      <a:r>
                        <a:rPr lang="en-GB" sz="1600" b="0" u="none" strike="noStrike" dirty="0">
                          <a:effectLst/>
                        </a:rPr>
                        <a:t>4 to 5 hrs</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8E5F"/>
                    </a:solidFill>
                  </a:tcPr>
                </a:tc>
                <a:tc>
                  <a:txBody>
                    <a:bodyPr/>
                    <a:lstStyle/>
                    <a:p>
                      <a:pPr algn="ctr" fontAlgn="b"/>
                      <a:r>
                        <a:rPr lang="en-GB" sz="1600" b="0" u="none" strike="noStrike" dirty="0">
                          <a:effectLst/>
                        </a:rPr>
                        <a:t>5 to 6 hrs</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DD6"/>
                    </a:solidFill>
                  </a:tcPr>
                </a:tc>
                <a:tc>
                  <a:txBody>
                    <a:bodyPr/>
                    <a:lstStyle/>
                    <a:p>
                      <a:pPr algn="ctr" fontAlgn="b"/>
                      <a:r>
                        <a:rPr lang="en-GB" sz="1600" b="0" u="none" strike="noStrike" dirty="0">
                          <a:effectLst/>
                        </a:rPr>
                        <a:t>6 to 24 hrs</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AFD2"/>
                    </a:solidFill>
                  </a:tcPr>
                </a:tc>
                <a:tc>
                  <a:txBody>
                    <a:bodyPr/>
                    <a:lstStyle/>
                    <a:p>
                      <a:pPr algn="ctr" fontAlgn="b"/>
                      <a:r>
                        <a:rPr lang="en-GB" sz="1600" b="0" u="none" strike="noStrike" dirty="0">
                          <a:effectLst/>
                        </a:rPr>
                        <a:t>24 hours +</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6C5E"/>
                    </a:solidFill>
                  </a:tcPr>
                </a:tc>
                <a:extLst>
                  <a:ext uri="{0D108BD9-81ED-4DB2-BD59-A6C34878D82A}">
                    <a16:rowId xmlns:a16="http://schemas.microsoft.com/office/drawing/2014/main" val="851763210"/>
                  </a:ext>
                </a:extLst>
              </a:tr>
              <a:tr h="307872">
                <a:tc>
                  <a:txBody>
                    <a:bodyPr/>
                    <a:lstStyle/>
                    <a:p>
                      <a:pPr algn="ctr" fontAlgn="b"/>
                      <a:r>
                        <a:rPr lang="en-GB" sz="1600" b="1" u="none" strike="noStrike">
                          <a:effectLst/>
                        </a:rPr>
                        <a:t>Mar-20</a:t>
                      </a:r>
                      <a:endParaRPr lang="en-GB"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27%</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32%</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20%</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11%</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5%</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a:effectLst/>
                        </a:rPr>
                        <a:t>2%</a:t>
                      </a:r>
                      <a:endParaRPr lang="en-GB"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a:effectLst/>
                        </a:rPr>
                        <a:t>3%</a:t>
                      </a:r>
                      <a:endParaRPr lang="en-GB"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0%</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6907505"/>
                  </a:ext>
                </a:extLst>
              </a:tr>
              <a:tr h="307872">
                <a:tc>
                  <a:txBody>
                    <a:bodyPr/>
                    <a:lstStyle/>
                    <a:p>
                      <a:pPr algn="ctr" fontAlgn="b"/>
                      <a:r>
                        <a:rPr lang="en-GB" sz="1600" b="1" u="none" strike="noStrike">
                          <a:effectLst/>
                        </a:rPr>
                        <a:t>Mar-21</a:t>
                      </a:r>
                      <a:endParaRPr lang="en-GB" sz="16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48%</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29%</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10%</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4%</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1%</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6%</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0%</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2051887"/>
                  </a:ext>
                </a:extLst>
              </a:tr>
              <a:tr h="307872">
                <a:tc>
                  <a:txBody>
                    <a:bodyPr/>
                    <a:lstStyle/>
                    <a:p>
                      <a:pPr algn="ctr" fontAlgn="b"/>
                      <a:r>
                        <a:rPr lang="en-GB" sz="1600" b="1" u="none" strike="noStrike" dirty="0">
                          <a:effectLst/>
                        </a:rPr>
                        <a:t>Mar-22*</a:t>
                      </a:r>
                      <a:endParaRPr lang="en-GB" sz="16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a:effectLst/>
                        </a:rPr>
                        <a:t>22%</a:t>
                      </a:r>
                      <a:endParaRPr lang="en-GB"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a:effectLst/>
                        </a:rPr>
                        <a:t>31%</a:t>
                      </a:r>
                      <a:endParaRPr lang="en-GB"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a:effectLst/>
                        </a:rPr>
                        <a:t>21%</a:t>
                      </a:r>
                      <a:endParaRPr lang="en-GB"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a:effectLst/>
                        </a:rPr>
                        <a:t>13%</a:t>
                      </a:r>
                      <a:endParaRPr lang="en-GB"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a:effectLst/>
                        </a:rPr>
                        <a:t>6%</a:t>
                      </a:r>
                      <a:endParaRPr lang="en-GB"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a:effectLst/>
                        </a:rPr>
                        <a:t>3%</a:t>
                      </a:r>
                      <a:endParaRPr lang="en-GB" sz="16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3%</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u="none" strike="noStrike" dirty="0">
                          <a:effectLst/>
                        </a:rPr>
                        <a:t>0%</a:t>
                      </a:r>
                      <a:endParaRPr lang="en-GB"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1805973"/>
                  </a:ext>
                </a:extLst>
              </a:tr>
            </a:tbl>
          </a:graphicData>
        </a:graphic>
      </p:graphicFrame>
      <p:sp>
        <p:nvSpPr>
          <p:cNvPr id="11" name="TextBox 10">
            <a:extLst>
              <a:ext uri="{FF2B5EF4-FFF2-40B4-BE49-F238E27FC236}">
                <a16:creationId xmlns:a16="http://schemas.microsoft.com/office/drawing/2014/main" id="{46ADF085-37AE-4049-873A-6BD1C543C897}"/>
              </a:ext>
            </a:extLst>
          </p:cNvPr>
          <p:cNvSpPr txBox="1"/>
          <p:nvPr/>
        </p:nvSpPr>
        <p:spPr>
          <a:xfrm>
            <a:off x="246246" y="6536674"/>
            <a:ext cx="10844887" cy="276999"/>
          </a:xfrm>
          <a:prstGeom prst="rect">
            <a:avLst/>
          </a:prstGeom>
          <a:noFill/>
        </p:spPr>
        <p:txBody>
          <a:bodyPr wrap="square" rtlCol="0">
            <a:spAutoFit/>
          </a:bodyPr>
          <a:lstStyle/>
          <a:p>
            <a:r>
              <a:rPr lang="en-GB" sz="1200" dirty="0"/>
              <a:t>* Park Street car park closed in Jan-22 and is therefore included in the Mar-20 and Mar-21 stats but not within the Mar-22 stats so that the overall impact can be observed.</a:t>
            </a:r>
          </a:p>
        </p:txBody>
      </p:sp>
      <p:sp>
        <p:nvSpPr>
          <p:cNvPr id="15" name="TextBox 14">
            <a:extLst>
              <a:ext uri="{FF2B5EF4-FFF2-40B4-BE49-F238E27FC236}">
                <a16:creationId xmlns:a16="http://schemas.microsoft.com/office/drawing/2014/main" id="{8B7AC5A5-0E75-41CC-BEA5-CE5627429B64}"/>
              </a:ext>
            </a:extLst>
          </p:cNvPr>
          <p:cNvSpPr txBox="1"/>
          <p:nvPr/>
        </p:nvSpPr>
        <p:spPr>
          <a:xfrm>
            <a:off x="3769337" y="2146692"/>
            <a:ext cx="4191001" cy="307777"/>
          </a:xfrm>
          <a:prstGeom prst="rect">
            <a:avLst/>
          </a:prstGeom>
          <a:noFill/>
        </p:spPr>
        <p:txBody>
          <a:bodyPr wrap="square" rtlCol="0">
            <a:spAutoFit/>
          </a:bodyPr>
          <a:lstStyle/>
          <a:p>
            <a:pPr algn="ctr"/>
            <a:r>
              <a:rPr lang="en-GB" sz="1400" dirty="0"/>
              <a:t>2020 -&gt; 2022: </a:t>
            </a:r>
            <a:r>
              <a:rPr lang="en-GB" sz="1400" b="1" dirty="0"/>
              <a:t>-9% decrease </a:t>
            </a:r>
            <a:r>
              <a:rPr lang="en-GB" sz="1400" dirty="0"/>
              <a:t>in parking transactions</a:t>
            </a:r>
          </a:p>
        </p:txBody>
      </p:sp>
      <p:sp>
        <p:nvSpPr>
          <p:cNvPr id="20" name="TextBox 19">
            <a:extLst>
              <a:ext uri="{FF2B5EF4-FFF2-40B4-BE49-F238E27FC236}">
                <a16:creationId xmlns:a16="http://schemas.microsoft.com/office/drawing/2014/main" id="{B6948380-6262-4E70-A44C-E0D5A3505AEA}"/>
              </a:ext>
            </a:extLst>
          </p:cNvPr>
          <p:cNvSpPr txBox="1"/>
          <p:nvPr/>
        </p:nvSpPr>
        <p:spPr>
          <a:xfrm>
            <a:off x="3519513" y="3059534"/>
            <a:ext cx="4690648" cy="307777"/>
          </a:xfrm>
          <a:prstGeom prst="rect">
            <a:avLst/>
          </a:prstGeom>
          <a:noFill/>
        </p:spPr>
        <p:txBody>
          <a:bodyPr wrap="square" rtlCol="0">
            <a:spAutoFit/>
          </a:bodyPr>
          <a:lstStyle/>
          <a:p>
            <a:pPr algn="ctr"/>
            <a:r>
              <a:rPr lang="en-GB" sz="1400" dirty="0"/>
              <a:t>2020 -&gt; 2021 : </a:t>
            </a:r>
            <a:r>
              <a:rPr lang="en-GB" sz="1400" b="1" dirty="0"/>
              <a:t>-76% decrease </a:t>
            </a:r>
            <a:r>
              <a:rPr lang="en-GB" sz="1400" dirty="0"/>
              <a:t>in parking transactions</a:t>
            </a:r>
          </a:p>
        </p:txBody>
      </p:sp>
      <p:sp>
        <p:nvSpPr>
          <p:cNvPr id="21" name="TextBox 20">
            <a:extLst>
              <a:ext uri="{FF2B5EF4-FFF2-40B4-BE49-F238E27FC236}">
                <a16:creationId xmlns:a16="http://schemas.microsoft.com/office/drawing/2014/main" id="{56C93B29-56D4-46A7-93BF-A79E21B0DA33}"/>
              </a:ext>
            </a:extLst>
          </p:cNvPr>
          <p:cNvSpPr txBox="1"/>
          <p:nvPr/>
        </p:nvSpPr>
        <p:spPr>
          <a:xfrm>
            <a:off x="73350" y="2300580"/>
            <a:ext cx="994772" cy="830997"/>
          </a:xfrm>
          <a:prstGeom prst="rect">
            <a:avLst/>
          </a:prstGeom>
          <a:noFill/>
        </p:spPr>
        <p:txBody>
          <a:bodyPr wrap="square" lIns="91440" tIns="45720" rIns="91440" bIns="45720" rtlCol="0" anchor="t">
            <a:spAutoFit/>
          </a:bodyPr>
          <a:lstStyle/>
          <a:p>
            <a:pPr algn="r"/>
            <a:r>
              <a:rPr lang="en-GB" sz="1200" dirty="0"/>
              <a:t>First 2 weeks of March only (i.e. pre-COVID)</a:t>
            </a:r>
            <a:endParaRPr lang="en-GB" sz="1100" u="sng" dirty="0">
              <a:solidFill>
                <a:srgbClr val="00B050"/>
              </a:solidFill>
            </a:endParaRPr>
          </a:p>
        </p:txBody>
      </p:sp>
    </p:spTree>
    <p:extLst>
      <p:ext uri="{BB962C8B-B14F-4D97-AF65-F5344CB8AC3E}">
        <p14:creationId xmlns:p14="http://schemas.microsoft.com/office/powerpoint/2010/main" val="140933385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Bus Passengers</a:t>
            </a:r>
          </a:p>
        </p:txBody>
      </p:sp>
      <p:sp>
        <p:nvSpPr>
          <p:cNvPr id="3" name="Slide Number Placeholder 2">
            <a:extLst>
              <a:ext uri="{FF2B5EF4-FFF2-40B4-BE49-F238E27FC236}">
                <a16:creationId xmlns:a16="http://schemas.microsoft.com/office/drawing/2014/main" id="{3C2ED8A1-56EC-41D6-88DE-F2233B54AD80}"/>
              </a:ext>
            </a:extLst>
          </p:cNvPr>
          <p:cNvSpPr>
            <a:spLocks noGrp="1"/>
          </p:cNvSpPr>
          <p:nvPr>
            <p:ph type="sldNum" sz="quarter" idx="12"/>
          </p:nvPr>
        </p:nvSpPr>
        <p:spPr/>
        <p:txBody>
          <a:bodyPr/>
          <a:lstStyle/>
          <a:p>
            <a:fld id="{AE56028F-813B-4E02-837E-17CD63D81F9F}" type="slidenum">
              <a:rPr lang="en-GB" smtClean="0"/>
              <a:t>26</a:t>
            </a:fld>
            <a:endParaRPr lang="en-GB"/>
          </a:p>
        </p:txBody>
      </p:sp>
    </p:spTree>
    <p:extLst>
      <p:ext uri="{BB962C8B-B14F-4D97-AF65-F5344CB8AC3E}">
        <p14:creationId xmlns:p14="http://schemas.microsoft.com/office/powerpoint/2010/main" val="2622221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34BA738-04A3-4C04-88F6-F0EEAB1A8282}"/>
              </a:ext>
            </a:extLst>
          </p:cNvPr>
          <p:cNvSpPr/>
          <p:nvPr/>
        </p:nvSpPr>
        <p:spPr>
          <a:xfrm>
            <a:off x="0" y="-9126"/>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Bus Passengers: Cambridge Weekly Flows</a:t>
            </a:r>
            <a:endParaRPr kumimoji="0" lang="en-GB" sz="2800" b="1"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A4B3383-9BF7-475A-97E7-85328E7B347C}"/>
              </a:ext>
            </a:extLst>
          </p:cNvPr>
          <p:cNvSpPr txBox="1"/>
          <p:nvPr/>
        </p:nvSpPr>
        <p:spPr>
          <a:xfrm>
            <a:off x="0" y="6583455"/>
            <a:ext cx="11906251" cy="307777"/>
          </a:xfrm>
          <a:prstGeom prst="rect">
            <a:avLst/>
          </a:prstGeom>
          <a:noFill/>
        </p:spPr>
        <p:txBody>
          <a:bodyPr wrap="square">
            <a:spAutoFit/>
          </a:bodyPr>
          <a:lstStyle/>
          <a:p>
            <a:r>
              <a:rPr lang="en-GB" sz="1400"/>
              <a:t>Due to the commercial sensitivity of this data, absolute counts of bus passengers have not been supplied.</a:t>
            </a:r>
          </a:p>
        </p:txBody>
      </p:sp>
      <p:grpSp>
        <p:nvGrpSpPr>
          <p:cNvPr id="85" name="Group 84">
            <a:extLst>
              <a:ext uri="{FF2B5EF4-FFF2-40B4-BE49-F238E27FC236}">
                <a16:creationId xmlns:a16="http://schemas.microsoft.com/office/drawing/2014/main" id="{BE2586C9-3C06-4160-92BF-6B80B7D889FD}"/>
              </a:ext>
            </a:extLst>
          </p:cNvPr>
          <p:cNvGrpSpPr/>
          <p:nvPr/>
        </p:nvGrpSpPr>
        <p:grpSpPr>
          <a:xfrm>
            <a:off x="9946542" y="1032247"/>
            <a:ext cx="2289337" cy="1315689"/>
            <a:chOff x="857250" y="5669657"/>
            <a:chExt cx="2937510" cy="1215842"/>
          </a:xfrm>
        </p:grpSpPr>
        <p:sp>
          <p:nvSpPr>
            <p:cNvPr id="86" name="TextBox 85">
              <a:extLst>
                <a:ext uri="{FF2B5EF4-FFF2-40B4-BE49-F238E27FC236}">
                  <a16:creationId xmlns:a16="http://schemas.microsoft.com/office/drawing/2014/main" id="{915DE600-5574-44FB-8090-E750907E36A7}"/>
                </a:ext>
              </a:extLst>
            </p:cNvPr>
            <p:cNvSpPr txBox="1"/>
            <p:nvPr/>
          </p:nvSpPr>
          <p:spPr>
            <a:xfrm>
              <a:off x="1710847" y="6117566"/>
              <a:ext cx="2083913" cy="767933"/>
            </a:xfrm>
            <a:prstGeom prst="rect">
              <a:avLst/>
            </a:prstGeom>
            <a:noFill/>
            <a:ln w="12700">
              <a:noFill/>
            </a:ln>
          </p:spPr>
          <p:txBody>
            <a:bodyPr wrap="square" rtlCol="0">
              <a:spAutoFit/>
            </a:bodyPr>
            <a:lstStyle/>
            <a:p>
              <a:pPr algn="ctr"/>
              <a:r>
                <a:rPr lang="en-GB" sz="1400" dirty="0"/>
                <a:t>Mar 2019 -&gt; </a:t>
              </a:r>
            </a:p>
            <a:p>
              <a:pPr algn="ctr"/>
              <a:r>
                <a:rPr lang="en-GB" sz="1400" dirty="0"/>
                <a:t>Mar 2022</a:t>
              </a:r>
            </a:p>
            <a:p>
              <a:pPr algn="ctr"/>
              <a:r>
                <a:rPr lang="en-GB" sz="2000" b="1" dirty="0">
                  <a:solidFill>
                    <a:srgbClr val="FF0000"/>
                  </a:solidFill>
                </a:rPr>
                <a:t>-27%</a:t>
              </a:r>
            </a:p>
          </p:txBody>
        </p:sp>
        <p:sp>
          <p:nvSpPr>
            <p:cNvPr id="87" name="Rectangle 86">
              <a:extLst>
                <a:ext uri="{FF2B5EF4-FFF2-40B4-BE49-F238E27FC236}">
                  <a16:creationId xmlns:a16="http://schemas.microsoft.com/office/drawing/2014/main" id="{871D2DE0-DE26-4F84-9D46-F2F1B9EFBACE}"/>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9" name="TextBox 88">
            <a:extLst>
              <a:ext uri="{FF2B5EF4-FFF2-40B4-BE49-F238E27FC236}">
                <a16:creationId xmlns:a16="http://schemas.microsoft.com/office/drawing/2014/main" id="{78A176F5-8D95-41F7-963D-2295CE78CB56}"/>
              </a:ext>
            </a:extLst>
          </p:cNvPr>
          <p:cNvSpPr txBox="1"/>
          <p:nvPr/>
        </p:nvSpPr>
        <p:spPr>
          <a:xfrm>
            <a:off x="9946542" y="1032244"/>
            <a:ext cx="2183727" cy="523220"/>
          </a:xfrm>
          <a:prstGeom prst="rect">
            <a:avLst/>
          </a:prstGeom>
          <a:noFill/>
          <a:ln w="12700">
            <a:noFill/>
          </a:ln>
        </p:spPr>
        <p:txBody>
          <a:bodyPr wrap="square" rtlCol="0">
            <a:spAutoFit/>
          </a:bodyPr>
          <a:lstStyle/>
          <a:p>
            <a:pPr algn="ctr"/>
            <a:r>
              <a:rPr lang="en-GB" sz="1400" b="1" dirty="0">
                <a:solidFill>
                  <a:srgbClr val="0070C0"/>
                </a:solidFill>
              </a:rPr>
              <a:t>Pre-COVID vs Now:</a:t>
            </a:r>
          </a:p>
          <a:p>
            <a:pPr algn="ctr"/>
            <a:r>
              <a:rPr lang="en-GB" sz="1400" b="1" dirty="0"/>
              <a:t>Cambridge bus passengers</a:t>
            </a:r>
          </a:p>
        </p:txBody>
      </p:sp>
      <p:sp>
        <p:nvSpPr>
          <p:cNvPr id="90" name="Isosceles Triangle 89">
            <a:extLst>
              <a:ext uri="{FF2B5EF4-FFF2-40B4-BE49-F238E27FC236}">
                <a16:creationId xmlns:a16="http://schemas.microsoft.com/office/drawing/2014/main" id="{328B831B-96B7-424D-B658-C5580A5264B3}"/>
              </a:ext>
            </a:extLst>
          </p:cNvPr>
          <p:cNvSpPr/>
          <p:nvPr/>
        </p:nvSpPr>
        <p:spPr>
          <a:xfrm rot="10800000">
            <a:off x="10253248" y="1706051"/>
            <a:ext cx="584085" cy="44487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29D160CC-EB9D-456E-A7B7-DCC97F83388F}"/>
              </a:ext>
            </a:extLst>
          </p:cNvPr>
          <p:cNvGrpSpPr/>
          <p:nvPr/>
        </p:nvGrpSpPr>
        <p:grpSpPr>
          <a:xfrm>
            <a:off x="9946542" y="2423002"/>
            <a:ext cx="2289337" cy="1315689"/>
            <a:chOff x="857250" y="5669657"/>
            <a:chExt cx="2937510" cy="1215842"/>
          </a:xfrm>
        </p:grpSpPr>
        <p:sp>
          <p:nvSpPr>
            <p:cNvPr id="25" name="TextBox 24">
              <a:extLst>
                <a:ext uri="{FF2B5EF4-FFF2-40B4-BE49-F238E27FC236}">
                  <a16:creationId xmlns:a16="http://schemas.microsoft.com/office/drawing/2014/main" id="{8AEE4670-F722-44B6-A798-DCFBF8A00E4E}"/>
                </a:ext>
              </a:extLst>
            </p:cNvPr>
            <p:cNvSpPr txBox="1"/>
            <p:nvPr/>
          </p:nvSpPr>
          <p:spPr>
            <a:xfrm>
              <a:off x="1710847" y="6117566"/>
              <a:ext cx="2083913" cy="767933"/>
            </a:xfrm>
            <a:prstGeom prst="rect">
              <a:avLst/>
            </a:prstGeom>
            <a:noFill/>
            <a:ln w="12700">
              <a:noFill/>
            </a:ln>
          </p:spPr>
          <p:txBody>
            <a:bodyPr wrap="square" rtlCol="0">
              <a:spAutoFit/>
            </a:bodyPr>
            <a:lstStyle/>
            <a:p>
              <a:pPr algn="ctr"/>
              <a:r>
                <a:rPr lang="en-GB" sz="1400" dirty="0"/>
                <a:t>Feb 2022 -&gt; </a:t>
              </a:r>
            </a:p>
            <a:p>
              <a:pPr algn="ctr"/>
              <a:r>
                <a:rPr lang="en-GB" sz="1400" dirty="0"/>
                <a:t>Mar 2022</a:t>
              </a:r>
            </a:p>
            <a:p>
              <a:pPr algn="ctr"/>
              <a:r>
                <a:rPr lang="en-GB" sz="2000" b="1" dirty="0">
                  <a:solidFill>
                    <a:srgbClr val="00B050"/>
                  </a:solidFill>
                </a:rPr>
                <a:t>+22%</a:t>
              </a:r>
            </a:p>
          </p:txBody>
        </p:sp>
        <p:sp>
          <p:nvSpPr>
            <p:cNvPr id="26" name="Rectangle 25">
              <a:extLst>
                <a:ext uri="{FF2B5EF4-FFF2-40B4-BE49-F238E27FC236}">
                  <a16:creationId xmlns:a16="http://schemas.microsoft.com/office/drawing/2014/main" id="{301DC1C0-6424-45BE-B842-D2D7E9F558D5}"/>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7291CD09-1196-4C33-8433-A0EC8D25D1DC}"/>
              </a:ext>
            </a:extLst>
          </p:cNvPr>
          <p:cNvSpPr txBox="1"/>
          <p:nvPr/>
        </p:nvSpPr>
        <p:spPr>
          <a:xfrm>
            <a:off x="9942788" y="2422999"/>
            <a:ext cx="2178620" cy="523220"/>
          </a:xfrm>
          <a:prstGeom prst="rect">
            <a:avLst/>
          </a:prstGeom>
          <a:noFill/>
          <a:ln w="12700">
            <a:noFill/>
          </a:ln>
        </p:spPr>
        <p:txBody>
          <a:bodyPr wrap="square" rtlCol="0">
            <a:spAutoFit/>
          </a:bodyPr>
          <a:lstStyle/>
          <a:p>
            <a:pPr algn="ctr"/>
            <a:r>
              <a:rPr lang="en-GB" sz="1400" b="1" dirty="0">
                <a:solidFill>
                  <a:srgbClr val="0070C0"/>
                </a:solidFill>
              </a:rPr>
              <a:t>Previous month vs Now:</a:t>
            </a:r>
          </a:p>
          <a:p>
            <a:pPr algn="ctr"/>
            <a:r>
              <a:rPr lang="en-GB" sz="1400" b="1" dirty="0"/>
              <a:t>Cambridge bus passengers</a:t>
            </a:r>
          </a:p>
        </p:txBody>
      </p:sp>
      <p:sp>
        <p:nvSpPr>
          <p:cNvPr id="28" name="Isosceles Triangle 27">
            <a:extLst>
              <a:ext uri="{FF2B5EF4-FFF2-40B4-BE49-F238E27FC236}">
                <a16:creationId xmlns:a16="http://schemas.microsoft.com/office/drawing/2014/main" id="{9A7D72E0-9A9A-4AA6-A902-C6F4DB375FC0}"/>
              </a:ext>
            </a:extLst>
          </p:cNvPr>
          <p:cNvSpPr/>
          <p:nvPr/>
        </p:nvSpPr>
        <p:spPr>
          <a:xfrm>
            <a:off x="10287115" y="3149924"/>
            <a:ext cx="399595" cy="340958"/>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AB850DD8-EEED-4264-AE83-52EBDE0F1DB4}"/>
              </a:ext>
            </a:extLst>
          </p:cNvPr>
          <p:cNvGrpSpPr/>
          <p:nvPr/>
        </p:nvGrpSpPr>
        <p:grpSpPr>
          <a:xfrm>
            <a:off x="9942788" y="4679531"/>
            <a:ext cx="2263944" cy="1315689"/>
            <a:chOff x="857250" y="5669657"/>
            <a:chExt cx="2937510" cy="1215842"/>
          </a:xfrm>
        </p:grpSpPr>
        <p:sp>
          <p:nvSpPr>
            <p:cNvPr id="30" name="TextBox 29">
              <a:extLst>
                <a:ext uri="{FF2B5EF4-FFF2-40B4-BE49-F238E27FC236}">
                  <a16:creationId xmlns:a16="http://schemas.microsoft.com/office/drawing/2014/main" id="{789B3CF7-41F2-481D-A269-C77A7AEFF828}"/>
                </a:ext>
              </a:extLst>
            </p:cNvPr>
            <p:cNvSpPr txBox="1"/>
            <p:nvPr/>
          </p:nvSpPr>
          <p:spPr>
            <a:xfrm>
              <a:off x="1710847" y="6117566"/>
              <a:ext cx="2083913" cy="767933"/>
            </a:xfrm>
            <a:prstGeom prst="rect">
              <a:avLst/>
            </a:prstGeom>
            <a:noFill/>
            <a:ln w="12700">
              <a:noFill/>
            </a:ln>
          </p:spPr>
          <p:txBody>
            <a:bodyPr wrap="square" rtlCol="0">
              <a:spAutoFit/>
            </a:bodyPr>
            <a:lstStyle/>
            <a:p>
              <a:pPr algn="ctr"/>
              <a:r>
                <a:rPr lang="en-GB" sz="1400" dirty="0"/>
                <a:t>Feb 2022 -&gt; </a:t>
              </a:r>
            </a:p>
            <a:p>
              <a:pPr algn="ctr"/>
              <a:r>
                <a:rPr lang="en-GB" sz="1400" dirty="0"/>
                <a:t>Mar 2022</a:t>
              </a:r>
            </a:p>
            <a:p>
              <a:pPr algn="ctr"/>
              <a:r>
                <a:rPr lang="en-GB" sz="2000" b="1" dirty="0">
                  <a:solidFill>
                    <a:srgbClr val="00B050"/>
                  </a:solidFill>
                </a:rPr>
                <a:t>+18%</a:t>
              </a:r>
            </a:p>
          </p:txBody>
        </p:sp>
        <p:sp>
          <p:nvSpPr>
            <p:cNvPr id="31" name="Rectangle 30">
              <a:extLst>
                <a:ext uri="{FF2B5EF4-FFF2-40B4-BE49-F238E27FC236}">
                  <a16:creationId xmlns:a16="http://schemas.microsoft.com/office/drawing/2014/main" id="{A2FD0553-4C10-47D3-9883-38541C46C70C}"/>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31">
            <a:extLst>
              <a:ext uri="{FF2B5EF4-FFF2-40B4-BE49-F238E27FC236}">
                <a16:creationId xmlns:a16="http://schemas.microsoft.com/office/drawing/2014/main" id="{750F1793-BE64-4DB4-A15C-07A246AFEE0C}"/>
              </a:ext>
            </a:extLst>
          </p:cNvPr>
          <p:cNvSpPr txBox="1"/>
          <p:nvPr/>
        </p:nvSpPr>
        <p:spPr>
          <a:xfrm>
            <a:off x="9946543" y="4679528"/>
            <a:ext cx="2145718" cy="523220"/>
          </a:xfrm>
          <a:prstGeom prst="rect">
            <a:avLst/>
          </a:prstGeom>
          <a:noFill/>
          <a:ln w="12700">
            <a:noFill/>
          </a:ln>
        </p:spPr>
        <p:txBody>
          <a:bodyPr wrap="square" rtlCol="0">
            <a:spAutoFit/>
          </a:bodyPr>
          <a:lstStyle/>
          <a:p>
            <a:pPr algn="ctr"/>
            <a:r>
              <a:rPr lang="en-GB" sz="1400" b="1" dirty="0">
                <a:solidFill>
                  <a:srgbClr val="0070C0"/>
                </a:solidFill>
              </a:rPr>
              <a:t>Previous month vs Now:</a:t>
            </a:r>
          </a:p>
          <a:p>
            <a:pPr algn="ctr"/>
            <a:r>
              <a:rPr lang="en-GB" sz="1400" b="1" dirty="0"/>
              <a:t>Cambridge P&amp;R sites</a:t>
            </a:r>
          </a:p>
        </p:txBody>
      </p:sp>
      <p:sp>
        <p:nvSpPr>
          <p:cNvPr id="2" name="Slide Number Placeholder 1">
            <a:extLst>
              <a:ext uri="{FF2B5EF4-FFF2-40B4-BE49-F238E27FC236}">
                <a16:creationId xmlns:a16="http://schemas.microsoft.com/office/drawing/2014/main" id="{6754B11A-02AC-49FA-BF24-3635D45E7776}"/>
              </a:ext>
            </a:extLst>
          </p:cNvPr>
          <p:cNvSpPr>
            <a:spLocks noGrp="1"/>
          </p:cNvSpPr>
          <p:nvPr>
            <p:ph type="sldNum" sz="quarter" idx="12"/>
          </p:nvPr>
        </p:nvSpPr>
        <p:spPr/>
        <p:txBody>
          <a:bodyPr/>
          <a:lstStyle/>
          <a:p>
            <a:fld id="{AE56028F-813B-4E02-837E-17CD63D81F9F}" type="slidenum">
              <a:rPr lang="en-GB" smtClean="0"/>
              <a:t>27</a:t>
            </a:fld>
            <a:endParaRPr lang="en-GB"/>
          </a:p>
        </p:txBody>
      </p:sp>
      <p:pic>
        <p:nvPicPr>
          <p:cNvPr id="4" name="Picture 3" descr="Chart&#10;&#10;Description automatically generated">
            <a:extLst>
              <a:ext uri="{FF2B5EF4-FFF2-40B4-BE49-F238E27FC236}">
                <a16:creationId xmlns:a16="http://schemas.microsoft.com/office/drawing/2014/main" id="{E575D9C1-E996-42CC-B6CA-66B46D800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49" y="1023323"/>
            <a:ext cx="9520169" cy="2467559"/>
          </a:xfrm>
          <a:prstGeom prst="rect">
            <a:avLst/>
          </a:prstGeom>
        </p:spPr>
      </p:pic>
      <p:pic>
        <p:nvPicPr>
          <p:cNvPr id="7" name="Picture 6" descr="Chart, line chart&#10;&#10;Description automatically generated">
            <a:extLst>
              <a:ext uri="{FF2B5EF4-FFF2-40B4-BE49-F238E27FC236}">
                <a16:creationId xmlns:a16="http://schemas.microsoft.com/office/drawing/2014/main" id="{224D2114-562D-40B2-9720-D93487421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49" y="3738691"/>
            <a:ext cx="9520169" cy="2580153"/>
          </a:xfrm>
          <a:prstGeom prst="rect">
            <a:avLst/>
          </a:prstGeom>
        </p:spPr>
      </p:pic>
      <p:sp>
        <p:nvSpPr>
          <p:cNvPr id="34" name="Isosceles Triangle 33">
            <a:extLst>
              <a:ext uri="{FF2B5EF4-FFF2-40B4-BE49-F238E27FC236}">
                <a16:creationId xmlns:a16="http://schemas.microsoft.com/office/drawing/2014/main" id="{698C9F9B-103B-4F65-848D-AA30B8BBCA6D}"/>
              </a:ext>
            </a:extLst>
          </p:cNvPr>
          <p:cNvSpPr/>
          <p:nvPr/>
        </p:nvSpPr>
        <p:spPr>
          <a:xfrm>
            <a:off x="10320177" y="5408264"/>
            <a:ext cx="399595" cy="340958"/>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048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9941" y="1663909"/>
            <a:ext cx="11910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D3E6B33-2F8C-4A28-B655-66CE6F778D77}"/>
              </a:ext>
            </a:extLst>
          </p:cNvPr>
          <p:cNvSpPr txBox="1"/>
          <p:nvPr/>
        </p:nvSpPr>
        <p:spPr>
          <a:xfrm>
            <a:off x="8753475" y="78702"/>
            <a:ext cx="3025082" cy="523220"/>
          </a:xfrm>
          <a:prstGeom prst="rect">
            <a:avLst/>
          </a:prstGeom>
          <a:noFill/>
        </p:spPr>
        <p:txBody>
          <a:bodyPr wrap="square" rtlCol="0">
            <a:spAutoFit/>
          </a:bodyPr>
          <a:lstStyle/>
          <a:p>
            <a:endParaRPr lang="en-GB" sz="2800">
              <a:solidFill>
                <a:srgbClr val="FF0000"/>
              </a:solidFill>
            </a:endParaRPr>
          </a:p>
        </p:txBody>
      </p:sp>
      <p:sp>
        <p:nvSpPr>
          <p:cNvPr id="12" name="Title 4">
            <a:extLst>
              <a:ext uri="{FF2B5EF4-FFF2-40B4-BE49-F238E27FC236}">
                <a16:creationId xmlns:a16="http://schemas.microsoft.com/office/drawing/2014/main" id="{50B7D36D-3E33-4E6C-9925-DC8B0DAA6F17}"/>
              </a:ext>
            </a:extLst>
          </p:cNvPr>
          <p:cNvSpPr txBox="1">
            <a:spLocks/>
          </p:cNvSpPr>
          <p:nvPr/>
        </p:nvSpPr>
        <p:spPr>
          <a:xfrm>
            <a:off x="322546" y="626546"/>
            <a:ext cx="5566299"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Bus Services</a:t>
            </a:r>
          </a:p>
        </p:txBody>
      </p:sp>
      <p:sp>
        <p:nvSpPr>
          <p:cNvPr id="15" name="Title 4">
            <a:extLst>
              <a:ext uri="{FF2B5EF4-FFF2-40B4-BE49-F238E27FC236}">
                <a16:creationId xmlns:a16="http://schemas.microsoft.com/office/drawing/2014/main" id="{EFA9CAA6-A164-4359-9BAC-37C312418752}"/>
              </a:ext>
            </a:extLst>
          </p:cNvPr>
          <p:cNvSpPr txBox="1">
            <a:spLocks/>
          </p:cNvSpPr>
          <p:nvPr/>
        </p:nvSpPr>
        <p:spPr>
          <a:xfrm>
            <a:off x="6575087" y="639054"/>
            <a:ext cx="5285172"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P&amp;R Sites</a:t>
            </a:r>
          </a:p>
        </p:txBody>
      </p:sp>
      <p:sp>
        <p:nvSpPr>
          <p:cNvPr id="17" name="Rectangle 16">
            <a:extLst>
              <a:ext uri="{FF2B5EF4-FFF2-40B4-BE49-F238E27FC236}">
                <a16:creationId xmlns:a16="http://schemas.microsoft.com/office/drawing/2014/main" id="{7BA7AC66-C9B9-4ACA-9730-E856661A1479}"/>
              </a:ext>
            </a:extLst>
          </p:cNvPr>
          <p:cNvSpPr/>
          <p:nvPr/>
        </p:nvSpPr>
        <p:spPr>
          <a:xfrm>
            <a:off x="9210" y="3362"/>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Bus Passengers: Cambridge by Time of Day</a:t>
            </a:r>
            <a:endParaRPr kumimoji="0" lang="en-GB" sz="2800" b="1"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3A5C7F8-4887-47C7-8078-C47A04014A08}"/>
              </a:ext>
            </a:extLst>
          </p:cNvPr>
          <p:cNvSpPr>
            <a:spLocks noGrp="1"/>
          </p:cNvSpPr>
          <p:nvPr>
            <p:ph type="sldNum" sz="quarter" idx="12"/>
          </p:nvPr>
        </p:nvSpPr>
        <p:spPr/>
        <p:txBody>
          <a:bodyPr/>
          <a:lstStyle/>
          <a:p>
            <a:fld id="{AE56028F-813B-4E02-837E-17CD63D81F9F}" type="slidenum">
              <a:rPr lang="en-GB" smtClean="0"/>
              <a:t>28</a:t>
            </a:fld>
            <a:endParaRPr lang="en-GB"/>
          </a:p>
        </p:txBody>
      </p:sp>
      <p:pic>
        <p:nvPicPr>
          <p:cNvPr id="3" name="Picture 2">
            <a:extLst>
              <a:ext uri="{FF2B5EF4-FFF2-40B4-BE49-F238E27FC236}">
                <a16:creationId xmlns:a16="http://schemas.microsoft.com/office/drawing/2014/main" id="{CEBD3842-FAE9-4939-B9F0-BD2AE3B01C34}"/>
              </a:ext>
            </a:extLst>
          </p:cNvPr>
          <p:cNvPicPr>
            <a:picLocks noChangeAspect="1"/>
          </p:cNvPicPr>
          <p:nvPr/>
        </p:nvPicPr>
        <p:blipFill>
          <a:blip r:embed="rId3"/>
          <a:stretch>
            <a:fillRect/>
          </a:stretch>
        </p:blipFill>
        <p:spPr>
          <a:xfrm>
            <a:off x="-45391" y="1043325"/>
            <a:ext cx="6090432" cy="4413887"/>
          </a:xfrm>
          <a:prstGeom prst="rect">
            <a:avLst/>
          </a:prstGeom>
        </p:spPr>
      </p:pic>
      <p:pic>
        <p:nvPicPr>
          <p:cNvPr id="4" name="Picture 3">
            <a:extLst>
              <a:ext uri="{FF2B5EF4-FFF2-40B4-BE49-F238E27FC236}">
                <a16:creationId xmlns:a16="http://schemas.microsoft.com/office/drawing/2014/main" id="{91BE39CF-23AB-405A-9E98-0C4897E7BF82}"/>
              </a:ext>
            </a:extLst>
          </p:cNvPr>
          <p:cNvPicPr>
            <a:picLocks noChangeAspect="1"/>
          </p:cNvPicPr>
          <p:nvPr/>
        </p:nvPicPr>
        <p:blipFill>
          <a:blip r:embed="rId4"/>
          <a:stretch>
            <a:fillRect/>
          </a:stretch>
        </p:blipFill>
        <p:spPr>
          <a:xfrm>
            <a:off x="6319062" y="1043325"/>
            <a:ext cx="5736833" cy="4340728"/>
          </a:xfrm>
          <a:prstGeom prst="rect">
            <a:avLst/>
          </a:prstGeom>
        </p:spPr>
      </p:pic>
      <p:sp>
        <p:nvSpPr>
          <p:cNvPr id="16" name="TextBox 15">
            <a:extLst>
              <a:ext uri="{FF2B5EF4-FFF2-40B4-BE49-F238E27FC236}">
                <a16:creationId xmlns:a16="http://schemas.microsoft.com/office/drawing/2014/main" id="{8769DDA7-819D-487B-8027-456ABC7D3064}"/>
              </a:ext>
            </a:extLst>
          </p:cNvPr>
          <p:cNvSpPr txBox="1"/>
          <p:nvPr/>
        </p:nvSpPr>
        <p:spPr>
          <a:xfrm>
            <a:off x="368920" y="5406594"/>
            <a:ext cx="5736290" cy="1169551"/>
          </a:xfrm>
          <a:prstGeom prst="rect">
            <a:avLst/>
          </a:prstGeom>
          <a:noFill/>
        </p:spPr>
        <p:txBody>
          <a:bodyPr wrap="square" rtlCol="0">
            <a:spAutoFit/>
          </a:bodyPr>
          <a:lstStyle/>
          <a:p>
            <a:pPr marL="285750" indent="-285750">
              <a:buFont typeface="Arial" panose="020B0604020202020204" pitchFamily="34" charset="0"/>
              <a:buChar char="•"/>
            </a:pPr>
            <a:r>
              <a:rPr lang="en-GB" sz="1400" b="1" dirty="0">
                <a:latin typeface="Calibri" panose="020F0502020204030204" pitchFamily="34" charset="0"/>
                <a:ea typeface="Calibri" panose="020F0502020204030204" pitchFamily="34" charset="0"/>
              </a:rPr>
              <a:t>M</a:t>
            </a:r>
            <a:r>
              <a:rPr lang="en-GB" sz="1400" b="1" dirty="0">
                <a:effectLst/>
                <a:latin typeface="Calibri" panose="020F0502020204030204" pitchFamily="34" charset="0"/>
                <a:ea typeface="Calibri" panose="020F0502020204030204" pitchFamily="34" charset="0"/>
              </a:rPr>
              <a:t>orning and afternoon peaks</a:t>
            </a:r>
            <a:r>
              <a:rPr lang="en-GB" sz="1400" dirty="0">
                <a:effectLst/>
                <a:latin typeface="Calibri" panose="020F0502020204030204" pitchFamily="34" charset="0"/>
                <a:ea typeface="Calibri" panose="020F0502020204030204" pitchFamily="34" charset="0"/>
              </a:rPr>
              <a:t> (6-8 am and 3-4pm) at all depots</a:t>
            </a:r>
          </a:p>
          <a:p>
            <a:pPr marL="285750" indent="-285750">
              <a:buFont typeface="Arial" panose="020B0604020202020204" pitchFamily="34" charset="0"/>
              <a:buChar char="•"/>
            </a:pPr>
            <a:r>
              <a:rPr lang="en-GB" sz="1400" b="1" dirty="0">
                <a:effectLst/>
                <a:latin typeface="Calibri" panose="020F0502020204030204" pitchFamily="34" charset="0"/>
                <a:ea typeface="Calibri" panose="020F0502020204030204" pitchFamily="34" charset="0"/>
              </a:rPr>
              <a:t>Afternoon peak </a:t>
            </a:r>
            <a:r>
              <a:rPr lang="en-GB" sz="1400" dirty="0">
                <a:latin typeface="Calibri" panose="020F0502020204030204" pitchFamily="34" charset="0"/>
                <a:ea typeface="Calibri" panose="020F0502020204030204" pitchFamily="34" charset="0"/>
              </a:rPr>
              <a:t>most prominent</a:t>
            </a:r>
            <a:r>
              <a:rPr lang="en-GB" sz="1400" dirty="0">
                <a:effectLst/>
                <a:latin typeface="Calibri" panose="020F0502020204030204" pitchFamily="34" charset="0"/>
                <a:ea typeface="Calibri" panose="020F0502020204030204" pitchFamily="34" charset="0"/>
              </a:rPr>
              <a:t> in </a:t>
            </a:r>
            <a:r>
              <a:rPr lang="en-GB" sz="1400" b="1" dirty="0">
                <a:effectLst/>
                <a:latin typeface="Calibri" panose="020F0502020204030204" pitchFamily="34" charset="0"/>
                <a:ea typeface="Calibri" panose="020F0502020204030204" pitchFamily="34" charset="0"/>
              </a:rPr>
              <a:t>Peterborough</a:t>
            </a:r>
          </a:p>
          <a:p>
            <a:pPr marL="285750" indent="-285750">
              <a:buFont typeface="Arial" panose="020B0604020202020204" pitchFamily="34" charset="0"/>
              <a:buChar char="•"/>
            </a:pPr>
            <a:r>
              <a:rPr lang="en-GB" sz="1400" b="1" dirty="0">
                <a:latin typeface="Calibri" panose="020F0502020204030204" pitchFamily="34" charset="0"/>
                <a:ea typeface="Calibri" panose="020F0502020204030204" pitchFamily="34" charset="0"/>
              </a:rPr>
              <a:t>Passenger numbers are more evenly spread across the day in Cambridge, </a:t>
            </a:r>
            <a:r>
              <a:rPr lang="en-GB" sz="1400" dirty="0">
                <a:latin typeface="Calibri" panose="020F0502020204030204" pitchFamily="34" charset="0"/>
                <a:ea typeface="Calibri" panose="020F0502020204030204" pitchFamily="34" charset="0"/>
              </a:rPr>
              <a:t>increasing to a peak at 3-4pm.</a:t>
            </a:r>
          </a:p>
          <a:p>
            <a:pPr marL="285750" indent="-285750">
              <a:buFont typeface="Arial" panose="020B0604020202020204" pitchFamily="34" charset="0"/>
              <a:buChar char="•"/>
            </a:pPr>
            <a:r>
              <a:rPr lang="en-GB" sz="1400" b="1" dirty="0">
                <a:effectLst/>
                <a:latin typeface="Calibri" panose="020F0502020204030204" pitchFamily="34" charset="0"/>
                <a:ea typeface="Calibri" panose="020F0502020204030204" pitchFamily="34" charset="0"/>
              </a:rPr>
              <a:t>Passenger numbers decline from 4pm </a:t>
            </a:r>
            <a:r>
              <a:rPr lang="en-GB" sz="1400" dirty="0">
                <a:effectLst/>
                <a:latin typeface="Calibri" panose="020F0502020204030204" pitchFamily="34" charset="0"/>
                <a:ea typeface="Calibri" panose="020F0502020204030204" pitchFamily="34" charset="0"/>
              </a:rPr>
              <a:t>onwards </a:t>
            </a:r>
            <a:r>
              <a:rPr lang="en-GB" sz="1400" dirty="0">
                <a:latin typeface="Calibri" panose="020F0502020204030204" pitchFamily="34" charset="0"/>
                <a:ea typeface="Calibri" panose="020F0502020204030204" pitchFamily="34" charset="0"/>
              </a:rPr>
              <a:t>at all depots</a:t>
            </a:r>
            <a:endParaRPr lang="en-GB" sz="1400" dirty="0">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F4BAE838-5AA6-4690-98B6-29A00C634567}"/>
              </a:ext>
            </a:extLst>
          </p:cNvPr>
          <p:cNvSpPr txBox="1"/>
          <p:nvPr/>
        </p:nvSpPr>
        <p:spPr>
          <a:xfrm>
            <a:off x="6349528" y="5514315"/>
            <a:ext cx="5306666" cy="1169551"/>
          </a:xfrm>
          <a:prstGeom prst="rect">
            <a:avLst/>
          </a:prstGeom>
          <a:noFill/>
        </p:spPr>
        <p:txBody>
          <a:bodyPr wrap="square" rtlCol="0">
            <a:spAutoFit/>
          </a:bodyPr>
          <a:lstStyle/>
          <a:p>
            <a:pPr marL="285750" indent="-285750">
              <a:buFont typeface="Arial" panose="020B0604020202020204" pitchFamily="34" charset="0"/>
              <a:buChar char="•"/>
            </a:pPr>
            <a:r>
              <a:rPr lang="en-GB" sz="1400" b="1" dirty="0">
                <a:effectLst/>
                <a:latin typeface="Calibri" panose="020F0502020204030204" pitchFamily="34" charset="0"/>
                <a:ea typeface="Calibri" panose="020F0502020204030204" pitchFamily="34" charset="0"/>
              </a:rPr>
              <a:t>Mid morning peak </a:t>
            </a:r>
            <a:r>
              <a:rPr lang="en-GB" sz="1400" dirty="0">
                <a:effectLst/>
                <a:latin typeface="Calibri" panose="020F0502020204030204" pitchFamily="34" charset="0"/>
                <a:ea typeface="Calibri" panose="020F0502020204030204" pitchFamily="34" charset="0"/>
              </a:rPr>
              <a:t>in passengers on all P&amp;R services </a:t>
            </a:r>
            <a:r>
              <a:rPr lang="en-GB" sz="1400" dirty="0">
                <a:latin typeface="Calibri" panose="020F0502020204030204" pitchFamily="34" charset="0"/>
                <a:ea typeface="Calibri" panose="020F0502020204030204" pitchFamily="34" charset="0"/>
              </a:rPr>
              <a:t>(10 – 11am)</a:t>
            </a:r>
          </a:p>
          <a:p>
            <a:pPr marL="285750" indent="-285750">
              <a:buFont typeface="Arial" panose="020B0604020202020204" pitchFamily="34" charset="0"/>
              <a:buChar char="•"/>
            </a:pPr>
            <a:r>
              <a:rPr lang="en-GB" sz="1400" b="1" dirty="0">
                <a:effectLst/>
                <a:latin typeface="Calibri" panose="020F0502020204030204" pitchFamily="34" charset="0"/>
                <a:ea typeface="Calibri" panose="020F0502020204030204" pitchFamily="34" charset="0"/>
              </a:rPr>
              <a:t>Babraham Road and Madingley Road </a:t>
            </a:r>
            <a:r>
              <a:rPr lang="en-GB" sz="1400" dirty="0">
                <a:effectLst/>
                <a:latin typeface="Calibri" panose="020F0502020204030204" pitchFamily="34" charset="0"/>
                <a:ea typeface="Calibri" panose="020F0502020204030204" pitchFamily="34" charset="0"/>
              </a:rPr>
              <a:t>see a</a:t>
            </a:r>
            <a:r>
              <a:rPr lang="en-GB" sz="1400" dirty="0">
                <a:latin typeface="Calibri" panose="020F0502020204030204" pitchFamily="34" charset="0"/>
                <a:ea typeface="Calibri" panose="020F0502020204030204" pitchFamily="34" charset="0"/>
              </a:rPr>
              <a:t>n </a:t>
            </a:r>
            <a:r>
              <a:rPr lang="en-GB" sz="1400" b="1" dirty="0">
                <a:latin typeface="Calibri" panose="020F0502020204030204" pitchFamily="34" charset="0"/>
                <a:ea typeface="Calibri" panose="020F0502020204030204" pitchFamily="34" charset="0"/>
              </a:rPr>
              <a:t>early morning peak </a:t>
            </a:r>
            <a:r>
              <a:rPr lang="en-GB" sz="1400" dirty="0">
                <a:latin typeface="Calibri" panose="020F0502020204030204" pitchFamily="34" charset="0"/>
                <a:ea typeface="Calibri" panose="020F0502020204030204" pitchFamily="34" charset="0"/>
              </a:rPr>
              <a:t>(8-9am)</a:t>
            </a:r>
            <a:endParaRPr lang="en-GB" sz="1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400" b="1" dirty="0">
                <a:latin typeface="Calibri" panose="020F0502020204030204" pitchFamily="34" charset="0"/>
                <a:ea typeface="Calibri" panose="020F0502020204030204" pitchFamily="34" charset="0"/>
              </a:rPr>
              <a:t>Fewer people boarding at the P&amp;R sites from 5pm </a:t>
            </a:r>
            <a:r>
              <a:rPr lang="en-GB" sz="1400" dirty="0">
                <a:latin typeface="Calibri" panose="020F0502020204030204" pitchFamily="34" charset="0"/>
                <a:ea typeface="Calibri" panose="020F0502020204030204" pitchFamily="34" charset="0"/>
              </a:rPr>
              <a:t>onwards except at </a:t>
            </a:r>
            <a:r>
              <a:rPr lang="en-GB" sz="1400" b="1" dirty="0">
                <a:latin typeface="Calibri" panose="020F0502020204030204" pitchFamily="34" charset="0"/>
                <a:ea typeface="Calibri" panose="020F0502020204030204" pitchFamily="34" charset="0"/>
              </a:rPr>
              <a:t>Milton Road </a:t>
            </a:r>
            <a:r>
              <a:rPr lang="en-GB" sz="1400" dirty="0">
                <a:latin typeface="Calibri" panose="020F0502020204030204" pitchFamily="34" charset="0"/>
                <a:ea typeface="Calibri" panose="020F0502020204030204" pitchFamily="34" charset="0"/>
              </a:rPr>
              <a:t>which sees a peak between</a:t>
            </a:r>
            <a:r>
              <a:rPr lang="en-GB" sz="1400" b="1" dirty="0">
                <a:latin typeface="Calibri" panose="020F0502020204030204" pitchFamily="34" charset="0"/>
                <a:ea typeface="Calibri" panose="020F0502020204030204" pitchFamily="34" charset="0"/>
              </a:rPr>
              <a:t> 5pm and 6pm</a:t>
            </a:r>
            <a:endParaRPr lang="en-GB" sz="1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87178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e-Scooters</a:t>
            </a:r>
          </a:p>
        </p:txBody>
      </p:sp>
      <p:sp>
        <p:nvSpPr>
          <p:cNvPr id="3" name="Slide Number Placeholder 2">
            <a:extLst>
              <a:ext uri="{FF2B5EF4-FFF2-40B4-BE49-F238E27FC236}">
                <a16:creationId xmlns:a16="http://schemas.microsoft.com/office/drawing/2014/main" id="{E411F0DD-AB80-4B2F-95F6-13F9837BB958}"/>
              </a:ext>
            </a:extLst>
          </p:cNvPr>
          <p:cNvSpPr>
            <a:spLocks noGrp="1"/>
          </p:cNvSpPr>
          <p:nvPr>
            <p:ph type="sldNum" sz="quarter" idx="12"/>
          </p:nvPr>
        </p:nvSpPr>
        <p:spPr/>
        <p:txBody>
          <a:bodyPr/>
          <a:lstStyle/>
          <a:p>
            <a:fld id="{AE56028F-813B-4E02-837E-17CD63D81F9F}" type="slidenum">
              <a:rPr lang="en-GB" smtClean="0"/>
              <a:t>29</a:t>
            </a:fld>
            <a:endParaRPr lang="en-GB"/>
          </a:p>
        </p:txBody>
      </p:sp>
    </p:spTree>
    <p:extLst>
      <p:ext uri="{BB962C8B-B14F-4D97-AF65-F5344CB8AC3E}">
        <p14:creationId xmlns:p14="http://schemas.microsoft.com/office/powerpoint/2010/main" val="231360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EBA33-16CF-427C-8429-08BB456C79A3}"/>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Calibri" panose="020F0502020204030204"/>
                <a:ea typeface="+mn-ea"/>
                <a:cs typeface="+mn-cs"/>
              </a:rPr>
              <a:t>Changes in key indicators: March 2022</a:t>
            </a:r>
          </a:p>
        </p:txBody>
      </p:sp>
      <p:sp>
        <p:nvSpPr>
          <p:cNvPr id="7" name="Subtitle 2">
            <a:extLst>
              <a:ext uri="{FF2B5EF4-FFF2-40B4-BE49-F238E27FC236}">
                <a16:creationId xmlns:a16="http://schemas.microsoft.com/office/drawing/2014/main" id="{A7F7644E-4F02-4B0C-9530-9CA71433F452}"/>
              </a:ext>
            </a:extLst>
          </p:cNvPr>
          <p:cNvSpPr txBox="1">
            <a:spLocks/>
          </p:cNvSpPr>
          <p:nvPr/>
        </p:nvSpPr>
        <p:spPr>
          <a:xfrm>
            <a:off x="141373" y="934934"/>
            <a:ext cx="11805559" cy="16836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Transport trends show an increase from December 2021, with </a:t>
            </a:r>
            <a:r>
              <a:rPr lang="en-GB" sz="1800" b="1" dirty="0"/>
              <a:t>many indicators returning towards pre-pandemic levels</a:t>
            </a:r>
            <a:r>
              <a:rPr lang="en-GB" sz="1800" dirty="0"/>
              <a:t>.</a:t>
            </a:r>
            <a:endParaRPr lang="en-GB" sz="1800" dirty="0">
              <a:cs typeface="Calibri"/>
            </a:endParaRPr>
          </a:p>
          <a:p>
            <a:r>
              <a:rPr lang="en-GB" sz="1800" dirty="0"/>
              <a:t>The </a:t>
            </a:r>
            <a:r>
              <a:rPr lang="en-GB" sz="1800" b="1" dirty="0"/>
              <a:t>seasonal change from winter to spring </a:t>
            </a:r>
            <a:r>
              <a:rPr lang="en-GB" sz="1800" dirty="0"/>
              <a:t>has likely driven recent increases in active travel, along with increased working from the office.</a:t>
            </a:r>
          </a:p>
          <a:p>
            <a:r>
              <a:rPr lang="en-GB" sz="1800" b="1" dirty="0"/>
              <a:t>Public transport remains below pre-pandemic levels </a:t>
            </a:r>
            <a:r>
              <a:rPr lang="en-GB" sz="1800" dirty="0"/>
              <a:t>and does not look to be increasing as the country adapts back to life without COVID-19 restrictions.</a:t>
            </a:r>
          </a:p>
        </p:txBody>
      </p:sp>
      <p:grpSp>
        <p:nvGrpSpPr>
          <p:cNvPr id="31" name="Group 30">
            <a:extLst>
              <a:ext uri="{FF2B5EF4-FFF2-40B4-BE49-F238E27FC236}">
                <a16:creationId xmlns:a16="http://schemas.microsoft.com/office/drawing/2014/main" id="{1113BC68-B0BD-4255-BA5C-0FDC9CF53A00}"/>
              </a:ext>
            </a:extLst>
          </p:cNvPr>
          <p:cNvGrpSpPr/>
          <p:nvPr/>
        </p:nvGrpSpPr>
        <p:grpSpPr>
          <a:xfrm>
            <a:off x="199787" y="2852255"/>
            <a:ext cx="3794849" cy="1820413"/>
            <a:chOff x="199787" y="2852255"/>
            <a:chExt cx="3794849" cy="1820413"/>
          </a:xfrm>
        </p:grpSpPr>
        <p:sp>
          <p:nvSpPr>
            <p:cNvPr id="3" name="Rectangle 2">
              <a:extLst>
                <a:ext uri="{FF2B5EF4-FFF2-40B4-BE49-F238E27FC236}">
                  <a16:creationId xmlns:a16="http://schemas.microsoft.com/office/drawing/2014/main" id="{0B24E9CA-33D3-4424-B688-E2D2AA06AB6B}"/>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71B8C80-54B1-4725-8F0C-309FBC1FA27A}"/>
                </a:ext>
              </a:extLst>
            </p:cNvPr>
            <p:cNvSpPr txBox="1"/>
            <p:nvPr/>
          </p:nvSpPr>
          <p:spPr>
            <a:xfrm>
              <a:off x="949760" y="2935928"/>
              <a:ext cx="2657669" cy="369332"/>
            </a:xfrm>
            <a:prstGeom prst="rect">
              <a:avLst/>
            </a:prstGeom>
            <a:noFill/>
          </p:spPr>
          <p:txBody>
            <a:bodyPr wrap="square" rtlCol="0">
              <a:spAutoFit/>
            </a:bodyPr>
            <a:lstStyle/>
            <a:p>
              <a:pPr algn="ctr"/>
              <a:r>
                <a:rPr lang="en-GB" b="1" dirty="0"/>
                <a:t>Motor vehicle volumes</a:t>
              </a:r>
            </a:p>
          </p:txBody>
        </p:sp>
        <p:sp>
          <p:nvSpPr>
            <p:cNvPr id="25" name="TextBox 24">
              <a:extLst>
                <a:ext uri="{FF2B5EF4-FFF2-40B4-BE49-F238E27FC236}">
                  <a16:creationId xmlns:a16="http://schemas.microsoft.com/office/drawing/2014/main" id="{126F7D9D-07A5-4E97-B5FE-E855DAA66C93}"/>
                </a:ext>
              </a:extLst>
            </p:cNvPr>
            <p:cNvSpPr txBox="1"/>
            <p:nvPr/>
          </p:nvSpPr>
          <p:spPr>
            <a:xfrm>
              <a:off x="293199" y="3831371"/>
              <a:ext cx="1693935" cy="646331"/>
            </a:xfrm>
            <a:prstGeom prst="rect">
              <a:avLst/>
            </a:prstGeom>
            <a:noFill/>
            <a:ln>
              <a:noFill/>
            </a:ln>
          </p:spPr>
          <p:txBody>
            <a:bodyPr wrap="square" rtlCol="0">
              <a:spAutoFit/>
            </a:bodyPr>
            <a:lstStyle/>
            <a:p>
              <a:pPr algn="ctr"/>
              <a:r>
                <a:rPr lang="en-GB" sz="1200" b="1" dirty="0"/>
                <a:t>March 2022</a:t>
              </a:r>
            </a:p>
            <a:p>
              <a:pPr algn="ctr"/>
              <a:r>
                <a:rPr lang="en-GB" sz="1200" dirty="0"/>
                <a:t>compared to pre-COVID </a:t>
              </a:r>
            </a:p>
            <a:p>
              <a:pPr algn="ctr"/>
              <a:r>
                <a:rPr lang="en-GB" sz="1200" dirty="0"/>
                <a:t>(Feb 2020)</a:t>
              </a:r>
            </a:p>
          </p:txBody>
        </p:sp>
        <p:sp>
          <p:nvSpPr>
            <p:cNvPr id="26" name="TextBox 25">
              <a:extLst>
                <a:ext uri="{FF2B5EF4-FFF2-40B4-BE49-F238E27FC236}">
                  <a16:creationId xmlns:a16="http://schemas.microsoft.com/office/drawing/2014/main" id="{C78BA875-4CF4-4BB3-BB87-61DE7C72DFF0}"/>
                </a:ext>
              </a:extLst>
            </p:cNvPr>
            <p:cNvSpPr txBox="1"/>
            <p:nvPr/>
          </p:nvSpPr>
          <p:spPr>
            <a:xfrm>
              <a:off x="2135285" y="3802248"/>
              <a:ext cx="1637253" cy="646331"/>
            </a:xfrm>
            <a:prstGeom prst="rect">
              <a:avLst/>
            </a:prstGeom>
            <a:noFill/>
            <a:ln>
              <a:noFill/>
            </a:ln>
          </p:spPr>
          <p:txBody>
            <a:bodyPr wrap="square" rtlCol="0">
              <a:spAutoFit/>
            </a:bodyPr>
            <a:lstStyle/>
            <a:p>
              <a:pPr algn="ctr"/>
              <a:r>
                <a:rPr lang="en-GB" sz="1200" b="1" dirty="0"/>
                <a:t>Long-term trend </a:t>
              </a:r>
              <a:r>
                <a:rPr lang="en-GB" sz="1200" dirty="0"/>
                <a:t>between Jan 2020 and March 2022</a:t>
              </a:r>
            </a:p>
          </p:txBody>
        </p:sp>
        <p:sp>
          <p:nvSpPr>
            <p:cNvPr id="27" name="Isosceles Triangle 26">
              <a:extLst>
                <a:ext uri="{FF2B5EF4-FFF2-40B4-BE49-F238E27FC236}">
                  <a16:creationId xmlns:a16="http://schemas.microsoft.com/office/drawing/2014/main" id="{0BAB8C3F-36C2-4726-A8C5-708F65B97605}"/>
                </a:ext>
              </a:extLst>
            </p:cNvPr>
            <p:cNvSpPr/>
            <p:nvPr/>
          </p:nvSpPr>
          <p:spPr>
            <a:xfrm rot="10800000">
              <a:off x="568785" y="3458184"/>
              <a:ext cx="428301" cy="347920"/>
            </a:xfrm>
            <a:prstGeom prst="triangle">
              <a:avLst/>
            </a:prstGeom>
            <a:solidFill>
              <a:srgbClr val="21C5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18B93E4D-3604-4D9E-A2A2-F9A94F1BC4B8}"/>
                </a:ext>
              </a:extLst>
            </p:cNvPr>
            <p:cNvSpPr txBox="1"/>
            <p:nvPr/>
          </p:nvSpPr>
          <p:spPr>
            <a:xfrm>
              <a:off x="997086" y="3462040"/>
              <a:ext cx="713064" cy="369332"/>
            </a:xfrm>
            <a:prstGeom prst="rect">
              <a:avLst/>
            </a:prstGeom>
            <a:noFill/>
          </p:spPr>
          <p:txBody>
            <a:bodyPr wrap="square" rtlCol="0">
              <a:spAutoFit/>
            </a:bodyPr>
            <a:lstStyle/>
            <a:p>
              <a:r>
                <a:rPr lang="en-GB" b="1" dirty="0"/>
                <a:t>-9%</a:t>
              </a:r>
            </a:p>
          </p:txBody>
        </p:sp>
        <p:sp>
          <p:nvSpPr>
            <p:cNvPr id="29" name="Arrow: Right 28">
              <a:extLst>
                <a:ext uri="{FF2B5EF4-FFF2-40B4-BE49-F238E27FC236}">
                  <a16:creationId xmlns:a16="http://schemas.microsoft.com/office/drawing/2014/main" id="{C7EAA8EA-E28C-4852-9650-C2DDA7F7DD88}"/>
                </a:ext>
              </a:extLst>
            </p:cNvPr>
            <p:cNvSpPr/>
            <p:nvPr/>
          </p:nvSpPr>
          <p:spPr>
            <a:xfrm rot="19510768">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TextBox 29">
              <a:extLst>
                <a:ext uri="{FF2B5EF4-FFF2-40B4-BE49-F238E27FC236}">
                  <a16:creationId xmlns:a16="http://schemas.microsoft.com/office/drawing/2014/main" id="{71FD6956-89E3-4E8C-AE87-64A5CF7A3A49}"/>
                </a:ext>
              </a:extLst>
            </p:cNvPr>
            <p:cNvSpPr txBox="1"/>
            <p:nvPr/>
          </p:nvSpPr>
          <p:spPr>
            <a:xfrm>
              <a:off x="2727892" y="3429000"/>
              <a:ext cx="1266744" cy="338554"/>
            </a:xfrm>
            <a:prstGeom prst="rect">
              <a:avLst/>
            </a:prstGeom>
            <a:noFill/>
          </p:spPr>
          <p:txBody>
            <a:bodyPr wrap="square" rtlCol="0">
              <a:spAutoFit/>
            </a:bodyPr>
            <a:lstStyle/>
            <a:p>
              <a:r>
                <a:rPr lang="en-GB" sz="1600" dirty="0"/>
                <a:t>Increasing</a:t>
              </a:r>
            </a:p>
          </p:txBody>
        </p:sp>
      </p:grpSp>
      <p:pic>
        <p:nvPicPr>
          <p:cNvPr id="51" name="Graphic 50" descr="Car with solid fill">
            <a:extLst>
              <a:ext uri="{FF2B5EF4-FFF2-40B4-BE49-F238E27FC236}">
                <a16:creationId xmlns:a16="http://schemas.microsoft.com/office/drawing/2014/main" id="{421D3335-13B2-44A8-AC61-2C5D83C0E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661" y="2820623"/>
            <a:ext cx="695590" cy="695590"/>
          </a:xfrm>
          <a:prstGeom prst="rect">
            <a:avLst/>
          </a:prstGeom>
        </p:spPr>
      </p:pic>
      <p:pic>
        <p:nvPicPr>
          <p:cNvPr id="53" name="Graphic 52" descr="Fog with solid fill">
            <a:extLst>
              <a:ext uri="{FF2B5EF4-FFF2-40B4-BE49-F238E27FC236}">
                <a16:creationId xmlns:a16="http://schemas.microsoft.com/office/drawing/2014/main" id="{5C339609-08CE-4D69-9625-48A25DBE7E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5390" y="2872186"/>
            <a:ext cx="567935" cy="567935"/>
          </a:xfrm>
          <a:prstGeom prst="rect">
            <a:avLst/>
          </a:prstGeom>
        </p:spPr>
      </p:pic>
      <p:grpSp>
        <p:nvGrpSpPr>
          <p:cNvPr id="54" name="Group 53">
            <a:extLst>
              <a:ext uri="{FF2B5EF4-FFF2-40B4-BE49-F238E27FC236}">
                <a16:creationId xmlns:a16="http://schemas.microsoft.com/office/drawing/2014/main" id="{6F698149-35E4-49E9-82AB-9AB8C7A41574}"/>
              </a:ext>
            </a:extLst>
          </p:cNvPr>
          <p:cNvGrpSpPr/>
          <p:nvPr/>
        </p:nvGrpSpPr>
        <p:grpSpPr>
          <a:xfrm>
            <a:off x="4198575" y="2852254"/>
            <a:ext cx="3794849" cy="1965656"/>
            <a:chOff x="199787" y="2852255"/>
            <a:chExt cx="3794849" cy="1965656"/>
          </a:xfrm>
        </p:grpSpPr>
        <p:sp>
          <p:nvSpPr>
            <p:cNvPr id="55" name="Rectangle 54">
              <a:extLst>
                <a:ext uri="{FF2B5EF4-FFF2-40B4-BE49-F238E27FC236}">
                  <a16:creationId xmlns:a16="http://schemas.microsoft.com/office/drawing/2014/main" id="{A57FEE03-92EF-4347-8183-42B52EBC730E}"/>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AB624E41-38D4-4C37-BE70-F3B875CED810}"/>
                </a:ext>
              </a:extLst>
            </p:cNvPr>
            <p:cNvSpPr txBox="1"/>
            <p:nvPr/>
          </p:nvSpPr>
          <p:spPr>
            <a:xfrm>
              <a:off x="940488" y="2935929"/>
              <a:ext cx="2296027" cy="369332"/>
            </a:xfrm>
            <a:prstGeom prst="rect">
              <a:avLst/>
            </a:prstGeom>
            <a:noFill/>
          </p:spPr>
          <p:txBody>
            <a:bodyPr wrap="square" rtlCol="0">
              <a:spAutoFit/>
            </a:bodyPr>
            <a:lstStyle/>
            <a:p>
              <a:pPr algn="ctr"/>
              <a:r>
                <a:rPr lang="en-GB" b="1"/>
                <a:t>Air pollution</a:t>
              </a:r>
            </a:p>
          </p:txBody>
        </p:sp>
        <p:sp>
          <p:nvSpPr>
            <p:cNvPr id="57" name="TextBox 56">
              <a:extLst>
                <a:ext uri="{FF2B5EF4-FFF2-40B4-BE49-F238E27FC236}">
                  <a16:creationId xmlns:a16="http://schemas.microsoft.com/office/drawing/2014/main" id="{D9A22F8B-3E5E-482A-AF0E-BEB75A80A8D4}"/>
                </a:ext>
              </a:extLst>
            </p:cNvPr>
            <p:cNvSpPr txBox="1"/>
            <p:nvPr/>
          </p:nvSpPr>
          <p:spPr>
            <a:xfrm>
              <a:off x="292050" y="3802248"/>
              <a:ext cx="1686040" cy="1015663"/>
            </a:xfrm>
            <a:prstGeom prst="rect">
              <a:avLst/>
            </a:prstGeom>
            <a:noFill/>
            <a:ln>
              <a:noFill/>
            </a:ln>
          </p:spPr>
          <p:txBody>
            <a:bodyPr wrap="square" lIns="91440" tIns="45720" rIns="91440" bIns="45720" rtlCol="0" anchor="t">
              <a:spAutoFit/>
            </a:bodyPr>
            <a:lstStyle/>
            <a:p>
              <a:pPr algn="ctr"/>
              <a:r>
                <a:rPr lang="en-GB" sz="1200" b="1" dirty="0"/>
                <a:t>March 2022</a:t>
              </a:r>
            </a:p>
            <a:p>
              <a:pPr algn="ctr"/>
              <a:r>
                <a:rPr lang="en-GB" sz="1200" dirty="0"/>
                <a:t>compared to pre-COVID </a:t>
              </a:r>
            </a:p>
            <a:p>
              <a:pPr algn="ctr"/>
              <a:r>
                <a:rPr lang="en-GB" sz="1200" dirty="0"/>
                <a:t>(All site average </a:t>
              </a:r>
              <a:endParaRPr lang="en-GB" sz="1200" dirty="0">
                <a:cs typeface="Calibri"/>
              </a:endParaRPr>
            </a:p>
            <a:p>
              <a:pPr algn="ctr"/>
              <a:r>
                <a:rPr lang="en-GB" sz="1200" dirty="0"/>
                <a:t>2017-2019)</a:t>
              </a:r>
            </a:p>
            <a:p>
              <a:pPr algn="ctr"/>
              <a:endParaRPr lang="en-GB" sz="1200" dirty="0"/>
            </a:p>
          </p:txBody>
        </p:sp>
        <p:sp>
          <p:nvSpPr>
            <p:cNvPr id="58" name="TextBox 57">
              <a:extLst>
                <a:ext uri="{FF2B5EF4-FFF2-40B4-BE49-F238E27FC236}">
                  <a16:creationId xmlns:a16="http://schemas.microsoft.com/office/drawing/2014/main" id="{11DAE158-B746-47FC-9A4E-410BC89076A7}"/>
                </a:ext>
              </a:extLst>
            </p:cNvPr>
            <p:cNvSpPr txBox="1"/>
            <p:nvPr/>
          </p:nvSpPr>
          <p:spPr>
            <a:xfrm>
              <a:off x="2135285" y="3802248"/>
              <a:ext cx="1637253" cy="646331"/>
            </a:xfrm>
            <a:prstGeom prst="rect">
              <a:avLst/>
            </a:prstGeom>
            <a:noFill/>
            <a:ln>
              <a:noFill/>
            </a:ln>
          </p:spPr>
          <p:txBody>
            <a:bodyPr wrap="square" rtlCol="0">
              <a:spAutoFit/>
            </a:bodyPr>
            <a:lstStyle/>
            <a:p>
              <a:pPr algn="ctr"/>
              <a:r>
                <a:rPr lang="en-GB" sz="1200" b="1" dirty="0"/>
                <a:t>Long-term trend </a:t>
              </a:r>
              <a:r>
                <a:rPr lang="en-GB" sz="1200" dirty="0"/>
                <a:t>between Jan 2022 and March 2022</a:t>
              </a:r>
            </a:p>
          </p:txBody>
        </p:sp>
        <p:sp>
          <p:nvSpPr>
            <p:cNvPr id="59" name="Isosceles Triangle 58">
              <a:extLst>
                <a:ext uri="{FF2B5EF4-FFF2-40B4-BE49-F238E27FC236}">
                  <a16:creationId xmlns:a16="http://schemas.microsoft.com/office/drawing/2014/main" id="{9668F543-0B8D-466A-81FB-5C8D5CC6A353}"/>
                </a:ext>
              </a:extLst>
            </p:cNvPr>
            <p:cNvSpPr/>
            <p:nvPr/>
          </p:nvSpPr>
          <p:spPr>
            <a:xfrm rot="10800000">
              <a:off x="568785" y="3458184"/>
              <a:ext cx="428301" cy="347920"/>
            </a:xfrm>
            <a:prstGeom prst="triangle">
              <a:avLst/>
            </a:prstGeom>
            <a:solidFill>
              <a:srgbClr val="21C5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1C5FF"/>
                </a:solidFill>
              </a:endParaRPr>
            </a:p>
          </p:txBody>
        </p:sp>
        <p:sp>
          <p:nvSpPr>
            <p:cNvPr id="60" name="TextBox 59">
              <a:extLst>
                <a:ext uri="{FF2B5EF4-FFF2-40B4-BE49-F238E27FC236}">
                  <a16:creationId xmlns:a16="http://schemas.microsoft.com/office/drawing/2014/main" id="{DD65CF0D-F770-4147-861E-DC669E7BDBB4}"/>
                </a:ext>
              </a:extLst>
            </p:cNvPr>
            <p:cNvSpPr txBox="1"/>
            <p:nvPr/>
          </p:nvSpPr>
          <p:spPr>
            <a:xfrm>
              <a:off x="997086" y="3462040"/>
              <a:ext cx="713064" cy="369332"/>
            </a:xfrm>
            <a:prstGeom prst="rect">
              <a:avLst/>
            </a:prstGeom>
            <a:noFill/>
          </p:spPr>
          <p:txBody>
            <a:bodyPr wrap="square" rtlCol="0">
              <a:spAutoFit/>
            </a:bodyPr>
            <a:lstStyle/>
            <a:p>
              <a:r>
                <a:rPr lang="en-GB" b="1" dirty="0"/>
                <a:t>-7%</a:t>
              </a:r>
            </a:p>
          </p:txBody>
        </p:sp>
        <p:sp>
          <p:nvSpPr>
            <p:cNvPr id="61" name="Arrow: Right 60">
              <a:extLst>
                <a:ext uri="{FF2B5EF4-FFF2-40B4-BE49-F238E27FC236}">
                  <a16:creationId xmlns:a16="http://schemas.microsoft.com/office/drawing/2014/main" id="{904EC333-1337-4356-82DB-DA01A6D1DB86}"/>
                </a:ext>
              </a:extLst>
            </p:cNvPr>
            <p:cNvSpPr/>
            <p:nvPr/>
          </p:nvSpPr>
          <p:spPr>
            <a:xfrm rot="19510768">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1E471BCE-FCC0-4F6C-9927-258FC3C68B90}"/>
                </a:ext>
              </a:extLst>
            </p:cNvPr>
            <p:cNvSpPr txBox="1"/>
            <p:nvPr/>
          </p:nvSpPr>
          <p:spPr>
            <a:xfrm>
              <a:off x="2727892" y="3429000"/>
              <a:ext cx="1266744" cy="338554"/>
            </a:xfrm>
            <a:prstGeom prst="rect">
              <a:avLst/>
            </a:prstGeom>
            <a:noFill/>
          </p:spPr>
          <p:txBody>
            <a:bodyPr wrap="square" rtlCol="0">
              <a:spAutoFit/>
            </a:bodyPr>
            <a:lstStyle/>
            <a:p>
              <a:r>
                <a:rPr lang="en-GB" sz="1600" dirty="0"/>
                <a:t>Increasing</a:t>
              </a:r>
            </a:p>
          </p:txBody>
        </p:sp>
      </p:grpSp>
      <p:grpSp>
        <p:nvGrpSpPr>
          <p:cNvPr id="63" name="Group 62">
            <a:extLst>
              <a:ext uri="{FF2B5EF4-FFF2-40B4-BE49-F238E27FC236}">
                <a16:creationId xmlns:a16="http://schemas.microsoft.com/office/drawing/2014/main" id="{C594056D-0FA3-4A1B-AAB5-36E351C586B3}"/>
              </a:ext>
            </a:extLst>
          </p:cNvPr>
          <p:cNvGrpSpPr/>
          <p:nvPr/>
        </p:nvGrpSpPr>
        <p:grpSpPr>
          <a:xfrm>
            <a:off x="8148748" y="2852254"/>
            <a:ext cx="3794849" cy="1820413"/>
            <a:chOff x="199787" y="2852255"/>
            <a:chExt cx="3794849" cy="1820413"/>
          </a:xfrm>
        </p:grpSpPr>
        <p:sp>
          <p:nvSpPr>
            <p:cNvPr id="64" name="Rectangle 63">
              <a:extLst>
                <a:ext uri="{FF2B5EF4-FFF2-40B4-BE49-F238E27FC236}">
                  <a16:creationId xmlns:a16="http://schemas.microsoft.com/office/drawing/2014/main" id="{F93A2B4A-02ED-409F-92FC-7FF19C3DFB1B}"/>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57C8B0B0-8C8D-400E-A4EE-DEC51D2B840B}"/>
                </a:ext>
              </a:extLst>
            </p:cNvPr>
            <p:cNvSpPr txBox="1"/>
            <p:nvPr/>
          </p:nvSpPr>
          <p:spPr>
            <a:xfrm>
              <a:off x="956741" y="2943358"/>
              <a:ext cx="2296027" cy="369332"/>
            </a:xfrm>
            <a:prstGeom prst="rect">
              <a:avLst/>
            </a:prstGeom>
            <a:noFill/>
          </p:spPr>
          <p:txBody>
            <a:bodyPr wrap="square" rtlCol="0">
              <a:spAutoFit/>
            </a:bodyPr>
            <a:lstStyle/>
            <a:p>
              <a:pPr algn="ctr"/>
              <a:r>
                <a:rPr lang="en-GB" b="1" dirty="0"/>
                <a:t>Bus passengers</a:t>
              </a:r>
            </a:p>
          </p:txBody>
        </p:sp>
        <p:sp>
          <p:nvSpPr>
            <p:cNvPr id="66" name="TextBox 65">
              <a:extLst>
                <a:ext uri="{FF2B5EF4-FFF2-40B4-BE49-F238E27FC236}">
                  <a16:creationId xmlns:a16="http://schemas.microsoft.com/office/drawing/2014/main" id="{C3A9F6B3-2298-4F16-8C05-76B5C783644E}"/>
                </a:ext>
              </a:extLst>
            </p:cNvPr>
            <p:cNvSpPr txBox="1"/>
            <p:nvPr/>
          </p:nvSpPr>
          <p:spPr>
            <a:xfrm>
              <a:off x="388742" y="3802248"/>
              <a:ext cx="1686040" cy="830997"/>
            </a:xfrm>
            <a:prstGeom prst="rect">
              <a:avLst/>
            </a:prstGeom>
            <a:noFill/>
            <a:ln>
              <a:noFill/>
            </a:ln>
          </p:spPr>
          <p:txBody>
            <a:bodyPr wrap="square" rtlCol="0">
              <a:spAutoFit/>
            </a:bodyPr>
            <a:lstStyle/>
            <a:p>
              <a:pPr algn="ctr"/>
              <a:r>
                <a:rPr lang="en-GB" sz="1200" b="1" dirty="0"/>
                <a:t>March 2022</a:t>
              </a:r>
            </a:p>
            <a:p>
              <a:pPr algn="ctr"/>
              <a:r>
                <a:rPr lang="en-GB" sz="1200" dirty="0"/>
                <a:t>compared to pre-COVID </a:t>
              </a:r>
            </a:p>
            <a:p>
              <a:pPr algn="ctr"/>
              <a:r>
                <a:rPr lang="en-GB" sz="1200" dirty="0"/>
                <a:t>(March 2019)</a:t>
              </a:r>
            </a:p>
            <a:p>
              <a:pPr algn="ctr"/>
              <a:endParaRPr lang="en-GB" sz="1200" dirty="0"/>
            </a:p>
          </p:txBody>
        </p:sp>
        <p:sp>
          <p:nvSpPr>
            <p:cNvPr id="67" name="TextBox 66">
              <a:extLst>
                <a:ext uri="{FF2B5EF4-FFF2-40B4-BE49-F238E27FC236}">
                  <a16:creationId xmlns:a16="http://schemas.microsoft.com/office/drawing/2014/main" id="{7169B4F3-C02C-4003-BE78-071536644F78}"/>
                </a:ext>
              </a:extLst>
            </p:cNvPr>
            <p:cNvSpPr txBox="1"/>
            <p:nvPr/>
          </p:nvSpPr>
          <p:spPr>
            <a:xfrm>
              <a:off x="2135285" y="3802248"/>
              <a:ext cx="1637253" cy="830997"/>
            </a:xfrm>
            <a:prstGeom prst="rect">
              <a:avLst/>
            </a:prstGeom>
            <a:noFill/>
            <a:ln>
              <a:noFill/>
            </a:ln>
          </p:spPr>
          <p:txBody>
            <a:bodyPr wrap="square" rtlCol="0">
              <a:spAutoFit/>
            </a:bodyPr>
            <a:lstStyle/>
            <a:p>
              <a:pPr algn="ctr"/>
              <a:r>
                <a:rPr lang="en-GB" sz="1200" b="1" dirty="0"/>
                <a:t>Long-term trend </a:t>
              </a:r>
              <a:r>
                <a:rPr lang="en-GB" sz="1200" dirty="0"/>
                <a:t>between Jan 2022 and March 2022</a:t>
              </a:r>
            </a:p>
            <a:p>
              <a:pPr algn="ctr"/>
              <a:endParaRPr lang="en-GB" sz="1200" dirty="0"/>
            </a:p>
          </p:txBody>
        </p:sp>
        <p:sp>
          <p:nvSpPr>
            <p:cNvPr id="68" name="Isosceles Triangle 67">
              <a:extLst>
                <a:ext uri="{FF2B5EF4-FFF2-40B4-BE49-F238E27FC236}">
                  <a16:creationId xmlns:a16="http://schemas.microsoft.com/office/drawing/2014/main" id="{01F6D135-A556-44B8-AE0B-827E208F4180}"/>
                </a:ext>
              </a:extLst>
            </p:cNvPr>
            <p:cNvSpPr/>
            <p:nvPr/>
          </p:nvSpPr>
          <p:spPr>
            <a:xfrm rot="10800000">
              <a:off x="695263" y="3458184"/>
              <a:ext cx="428301" cy="347920"/>
            </a:xfrm>
            <a:prstGeom prst="triangle">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24C13A76-C334-4949-9EF2-19A559B02858}"/>
                </a:ext>
              </a:extLst>
            </p:cNvPr>
            <p:cNvSpPr txBox="1"/>
            <p:nvPr/>
          </p:nvSpPr>
          <p:spPr>
            <a:xfrm>
              <a:off x="1010277" y="3462040"/>
              <a:ext cx="713064" cy="369332"/>
            </a:xfrm>
            <a:prstGeom prst="rect">
              <a:avLst/>
            </a:prstGeom>
            <a:noFill/>
          </p:spPr>
          <p:txBody>
            <a:bodyPr wrap="square" rtlCol="0">
              <a:spAutoFit/>
            </a:bodyPr>
            <a:lstStyle/>
            <a:p>
              <a:r>
                <a:rPr lang="en-GB" b="1" dirty="0"/>
                <a:t>-35%</a:t>
              </a:r>
            </a:p>
          </p:txBody>
        </p:sp>
        <p:sp>
          <p:nvSpPr>
            <p:cNvPr id="70" name="Arrow: Right 69">
              <a:extLst>
                <a:ext uri="{FF2B5EF4-FFF2-40B4-BE49-F238E27FC236}">
                  <a16:creationId xmlns:a16="http://schemas.microsoft.com/office/drawing/2014/main" id="{40413CD0-CC7D-4880-9F2B-BEAAFE0C2E71}"/>
                </a:ext>
              </a:extLst>
            </p:cNvPr>
            <p:cNvSpPr/>
            <p:nvPr/>
          </p:nvSpPr>
          <p:spPr>
            <a:xfrm>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3B547167-C368-4C07-9A29-5A87BF563111}"/>
                </a:ext>
              </a:extLst>
            </p:cNvPr>
            <p:cNvSpPr txBox="1"/>
            <p:nvPr/>
          </p:nvSpPr>
          <p:spPr>
            <a:xfrm>
              <a:off x="2727892" y="3429000"/>
              <a:ext cx="1266744" cy="338554"/>
            </a:xfrm>
            <a:prstGeom prst="rect">
              <a:avLst/>
            </a:prstGeom>
            <a:noFill/>
          </p:spPr>
          <p:txBody>
            <a:bodyPr wrap="square" rtlCol="0">
              <a:spAutoFit/>
            </a:bodyPr>
            <a:lstStyle/>
            <a:p>
              <a:r>
                <a:rPr lang="en-GB" sz="1600" dirty="0"/>
                <a:t>Steady</a:t>
              </a:r>
            </a:p>
          </p:txBody>
        </p:sp>
      </p:grpSp>
      <p:pic>
        <p:nvPicPr>
          <p:cNvPr id="73" name="Graphic 72" descr="Bus with solid fill">
            <a:extLst>
              <a:ext uri="{FF2B5EF4-FFF2-40B4-BE49-F238E27FC236}">
                <a16:creationId xmlns:a16="http://schemas.microsoft.com/office/drawing/2014/main" id="{D93CF547-4C2F-46F9-9F48-6D9601CE4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19192" y="2798999"/>
            <a:ext cx="669602" cy="669602"/>
          </a:xfrm>
          <a:prstGeom prst="rect">
            <a:avLst/>
          </a:prstGeom>
        </p:spPr>
      </p:pic>
      <p:grpSp>
        <p:nvGrpSpPr>
          <p:cNvPr id="74" name="Group 73">
            <a:extLst>
              <a:ext uri="{FF2B5EF4-FFF2-40B4-BE49-F238E27FC236}">
                <a16:creationId xmlns:a16="http://schemas.microsoft.com/office/drawing/2014/main" id="{40715451-CEB1-46E1-BB6A-B88A1272FAA7}"/>
              </a:ext>
            </a:extLst>
          </p:cNvPr>
          <p:cNvGrpSpPr/>
          <p:nvPr/>
        </p:nvGrpSpPr>
        <p:grpSpPr>
          <a:xfrm>
            <a:off x="8060905" y="4801500"/>
            <a:ext cx="3877329" cy="1820413"/>
            <a:chOff x="117307" y="2852255"/>
            <a:chExt cx="3877329" cy="1820413"/>
          </a:xfrm>
        </p:grpSpPr>
        <p:sp>
          <p:nvSpPr>
            <p:cNvPr id="75" name="Rectangle 74">
              <a:extLst>
                <a:ext uri="{FF2B5EF4-FFF2-40B4-BE49-F238E27FC236}">
                  <a16:creationId xmlns:a16="http://schemas.microsoft.com/office/drawing/2014/main" id="{CCC48017-B2A3-4C08-B533-B43AEDC8694F}"/>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FD9BEC88-7F8A-4712-A2CE-48FDECEE28BC}"/>
                </a:ext>
              </a:extLst>
            </p:cNvPr>
            <p:cNvSpPr txBox="1"/>
            <p:nvPr/>
          </p:nvSpPr>
          <p:spPr>
            <a:xfrm>
              <a:off x="1646762" y="2973439"/>
              <a:ext cx="2296027" cy="369332"/>
            </a:xfrm>
            <a:prstGeom prst="rect">
              <a:avLst/>
            </a:prstGeom>
            <a:noFill/>
          </p:spPr>
          <p:txBody>
            <a:bodyPr wrap="square" rtlCol="0">
              <a:spAutoFit/>
            </a:bodyPr>
            <a:lstStyle/>
            <a:p>
              <a:pPr algn="ctr"/>
              <a:r>
                <a:rPr lang="en-GB" b="1" dirty="0"/>
                <a:t>Walking and Cycling</a:t>
              </a:r>
            </a:p>
          </p:txBody>
        </p:sp>
        <p:sp>
          <p:nvSpPr>
            <p:cNvPr id="77" name="TextBox 76">
              <a:extLst>
                <a:ext uri="{FF2B5EF4-FFF2-40B4-BE49-F238E27FC236}">
                  <a16:creationId xmlns:a16="http://schemas.microsoft.com/office/drawing/2014/main" id="{BA6F05FE-9869-4B8A-8C85-381D05351D61}"/>
                </a:ext>
              </a:extLst>
            </p:cNvPr>
            <p:cNvSpPr txBox="1"/>
            <p:nvPr/>
          </p:nvSpPr>
          <p:spPr>
            <a:xfrm>
              <a:off x="117307" y="3840115"/>
              <a:ext cx="1917300" cy="830997"/>
            </a:xfrm>
            <a:prstGeom prst="rect">
              <a:avLst/>
            </a:prstGeom>
            <a:noFill/>
            <a:ln>
              <a:noFill/>
            </a:ln>
          </p:spPr>
          <p:txBody>
            <a:bodyPr wrap="square" rtlCol="0">
              <a:spAutoFit/>
            </a:bodyPr>
            <a:lstStyle/>
            <a:p>
              <a:pPr algn="ctr"/>
              <a:r>
                <a:rPr lang="en-GB" sz="1200" b="1" dirty="0"/>
                <a:t>March 2020</a:t>
              </a:r>
            </a:p>
            <a:p>
              <a:pPr algn="ctr"/>
              <a:r>
                <a:rPr lang="en-GB" sz="1200" dirty="0"/>
                <a:t>compared to pre-COVID </a:t>
              </a:r>
            </a:p>
            <a:p>
              <a:pPr algn="ctr"/>
              <a:r>
                <a:rPr lang="en-GB" sz="1200" dirty="0"/>
                <a:t>(Feb 2020)</a:t>
              </a:r>
            </a:p>
            <a:p>
              <a:pPr algn="ctr"/>
              <a:endParaRPr lang="en-GB" sz="1200" dirty="0"/>
            </a:p>
          </p:txBody>
        </p:sp>
        <p:sp>
          <p:nvSpPr>
            <p:cNvPr id="78" name="TextBox 77">
              <a:extLst>
                <a:ext uri="{FF2B5EF4-FFF2-40B4-BE49-F238E27FC236}">
                  <a16:creationId xmlns:a16="http://schemas.microsoft.com/office/drawing/2014/main" id="{0F434446-7117-4611-86F8-28876902AF7C}"/>
                </a:ext>
              </a:extLst>
            </p:cNvPr>
            <p:cNvSpPr txBox="1"/>
            <p:nvPr/>
          </p:nvSpPr>
          <p:spPr>
            <a:xfrm>
              <a:off x="2135285" y="3802248"/>
              <a:ext cx="1637253" cy="830997"/>
            </a:xfrm>
            <a:prstGeom prst="rect">
              <a:avLst/>
            </a:prstGeom>
            <a:noFill/>
            <a:ln>
              <a:noFill/>
            </a:ln>
          </p:spPr>
          <p:txBody>
            <a:bodyPr wrap="square" lIns="91440" tIns="45720" rIns="91440" bIns="45720" rtlCol="0" anchor="t">
              <a:spAutoFit/>
            </a:bodyPr>
            <a:lstStyle/>
            <a:p>
              <a:pPr algn="ctr"/>
              <a:r>
                <a:rPr lang="en-GB" sz="1200" b="1" dirty="0"/>
                <a:t>Long-term trend </a:t>
              </a:r>
              <a:r>
                <a:rPr lang="en-GB" sz="1200" dirty="0"/>
                <a:t>between Jan 2022 and March 2022</a:t>
              </a:r>
              <a:endParaRPr lang="en-GB" sz="1200" dirty="0">
                <a:cs typeface="Calibri"/>
              </a:endParaRPr>
            </a:p>
            <a:p>
              <a:pPr algn="ctr"/>
              <a:endParaRPr lang="en-GB" sz="1200" dirty="0"/>
            </a:p>
          </p:txBody>
        </p:sp>
        <p:sp>
          <p:nvSpPr>
            <p:cNvPr id="79" name="Isosceles Triangle 78">
              <a:extLst>
                <a:ext uri="{FF2B5EF4-FFF2-40B4-BE49-F238E27FC236}">
                  <a16:creationId xmlns:a16="http://schemas.microsoft.com/office/drawing/2014/main" id="{3FE98519-33C6-40EE-96E1-0CD8F03B7484}"/>
                </a:ext>
              </a:extLst>
            </p:cNvPr>
            <p:cNvSpPr/>
            <p:nvPr/>
          </p:nvSpPr>
          <p:spPr>
            <a:xfrm rot="10800000">
              <a:off x="355096" y="3456097"/>
              <a:ext cx="428301" cy="347920"/>
            </a:xfrm>
            <a:prstGeom prst="triangle">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B99E673A-DC5D-4A64-9E9F-8CA092AE94F7}"/>
                </a:ext>
              </a:extLst>
            </p:cNvPr>
            <p:cNvSpPr txBox="1"/>
            <p:nvPr/>
          </p:nvSpPr>
          <p:spPr>
            <a:xfrm>
              <a:off x="636515" y="3457978"/>
              <a:ext cx="622943" cy="338554"/>
            </a:xfrm>
            <a:prstGeom prst="rect">
              <a:avLst/>
            </a:prstGeom>
            <a:noFill/>
          </p:spPr>
          <p:txBody>
            <a:bodyPr wrap="square" rtlCol="0">
              <a:spAutoFit/>
            </a:bodyPr>
            <a:lstStyle/>
            <a:p>
              <a:r>
                <a:rPr lang="en-GB" sz="1600" b="1" dirty="0"/>
                <a:t>-34%</a:t>
              </a:r>
            </a:p>
          </p:txBody>
        </p:sp>
        <p:sp>
          <p:nvSpPr>
            <p:cNvPr id="81" name="Arrow: Right 80">
              <a:extLst>
                <a:ext uri="{FF2B5EF4-FFF2-40B4-BE49-F238E27FC236}">
                  <a16:creationId xmlns:a16="http://schemas.microsoft.com/office/drawing/2014/main" id="{B77962E9-2E70-4C46-9080-451F00ACF419}"/>
                </a:ext>
              </a:extLst>
            </p:cNvPr>
            <p:cNvSpPr/>
            <p:nvPr/>
          </p:nvSpPr>
          <p:spPr>
            <a:xfrm rot="19870896">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AD5904EF-AD44-4622-8F18-9925D3E27E69}"/>
                </a:ext>
              </a:extLst>
            </p:cNvPr>
            <p:cNvSpPr txBox="1"/>
            <p:nvPr/>
          </p:nvSpPr>
          <p:spPr>
            <a:xfrm>
              <a:off x="2727892" y="3429000"/>
              <a:ext cx="1266744" cy="338554"/>
            </a:xfrm>
            <a:prstGeom prst="rect">
              <a:avLst/>
            </a:prstGeom>
            <a:noFill/>
          </p:spPr>
          <p:txBody>
            <a:bodyPr wrap="square" rtlCol="0">
              <a:spAutoFit/>
            </a:bodyPr>
            <a:lstStyle/>
            <a:p>
              <a:r>
                <a:rPr lang="en-GB" sz="1600" dirty="0"/>
                <a:t>Increasing</a:t>
              </a:r>
            </a:p>
          </p:txBody>
        </p:sp>
      </p:grpSp>
      <p:grpSp>
        <p:nvGrpSpPr>
          <p:cNvPr id="83" name="Group 82">
            <a:extLst>
              <a:ext uri="{FF2B5EF4-FFF2-40B4-BE49-F238E27FC236}">
                <a16:creationId xmlns:a16="http://schemas.microsoft.com/office/drawing/2014/main" id="{9072E2DC-2E52-4EDF-86FE-2D659D4CFC27}"/>
              </a:ext>
            </a:extLst>
          </p:cNvPr>
          <p:cNvGrpSpPr/>
          <p:nvPr/>
        </p:nvGrpSpPr>
        <p:grpSpPr>
          <a:xfrm>
            <a:off x="4175495" y="4830478"/>
            <a:ext cx="3794849" cy="1820413"/>
            <a:chOff x="199787" y="2852255"/>
            <a:chExt cx="3794849" cy="1820413"/>
          </a:xfrm>
        </p:grpSpPr>
        <p:sp>
          <p:nvSpPr>
            <p:cNvPr id="84" name="Rectangle 83">
              <a:extLst>
                <a:ext uri="{FF2B5EF4-FFF2-40B4-BE49-F238E27FC236}">
                  <a16:creationId xmlns:a16="http://schemas.microsoft.com/office/drawing/2014/main" id="{2652C4D2-9253-4736-AF79-64D6F417478F}"/>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08A5494F-A668-4B72-8F2F-4517147065FB}"/>
                </a:ext>
              </a:extLst>
            </p:cNvPr>
            <p:cNvSpPr txBox="1"/>
            <p:nvPr/>
          </p:nvSpPr>
          <p:spPr>
            <a:xfrm>
              <a:off x="933258" y="2944461"/>
              <a:ext cx="2296027" cy="369332"/>
            </a:xfrm>
            <a:prstGeom prst="rect">
              <a:avLst/>
            </a:prstGeom>
            <a:noFill/>
          </p:spPr>
          <p:txBody>
            <a:bodyPr wrap="square" rtlCol="0">
              <a:spAutoFit/>
            </a:bodyPr>
            <a:lstStyle/>
            <a:p>
              <a:pPr algn="ctr"/>
              <a:r>
                <a:rPr lang="en-GB" b="1"/>
                <a:t>Retail footfall</a:t>
              </a:r>
            </a:p>
          </p:txBody>
        </p:sp>
        <p:sp>
          <p:nvSpPr>
            <p:cNvPr id="86" name="TextBox 85">
              <a:extLst>
                <a:ext uri="{FF2B5EF4-FFF2-40B4-BE49-F238E27FC236}">
                  <a16:creationId xmlns:a16="http://schemas.microsoft.com/office/drawing/2014/main" id="{7D632980-EA73-4279-8861-8CB47086A300}"/>
                </a:ext>
              </a:extLst>
            </p:cNvPr>
            <p:cNvSpPr txBox="1"/>
            <p:nvPr/>
          </p:nvSpPr>
          <p:spPr>
            <a:xfrm>
              <a:off x="292050" y="3802248"/>
              <a:ext cx="1694834" cy="830997"/>
            </a:xfrm>
            <a:prstGeom prst="rect">
              <a:avLst/>
            </a:prstGeom>
            <a:noFill/>
            <a:ln>
              <a:noFill/>
            </a:ln>
          </p:spPr>
          <p:txBody>
            <a:bodyPr wrap="square" rtlCol="0">
              <a:spAutoFit/>
            </a:bodyPr>
            <a:lstStyle/>
            <a:p>
              <a:pPr algn="ctr"/>
              <a:r>
                <a:rPr lang="en-GB" sz="1200" b="1" dirty="0"/>
                <a:t>March 2022</a:t>
              </a:r>
            </a:p>
            <a:p>
              <a:pPr algn="ctr"/>
              <a:r>
                <a:rPr lang="en-GB" sz="1200" dirty="0"/>
                <a:t>compared to pre-COVID </a:t>
              </a:r>
            </a:p>
            <a:p>
              <a:pPr algn="ctr"/>
              <a:r>
                <a:rPr lang="en-GB" sz="1200" dirty="0"/>
                <a:t>(Feb 2020)</a:t>
              </a:r>
            </a:p>
            <a:p>
              <a:pPr algn="ctr"/>
              <a:endParaRPr lang="en-GB" sz="1200" dirty="0"/>
            </a:p>
          </p:txBody>
        </p:sp>
        <p:sp>
          <p:nvSpPr>
            <p:cNvPr id="87" name="TextBox 86">
              <a:extLst>
                <a:ext uri="{FF2B5EF4-FFF2-40B4-BE49-F238E27FC236}">
                  <a16:creationId xmlns:a16="http://schemas.microsoft.com/office/drawing/2014/main" id="{EEB4F3E9-4074-472C-B309-EB50CD75B458}"/>
                </a:ext>
              </a:extLst>
            </p:cNvPr>
            <p:cNvSpPr txBox="1"/>
            <p:nvPr/>
          </p:nvSpPr>
          <p:spPr>
            <a:xfrm>
              <a:off x="2135285" y="3802248"/>
              <a:ext cx="1637253" cy="830997"/>
            </a:xfrm>
            <a:prstGeom prst="rect">
              <a:avLst/>
            </a:prstGeom>
            <a:noFill/>
            <a:ln>
              <a:noFill/>
            </a:ln>
          </p:spPr>
          <p:txBody>
            <a:bodyPr wrap="square" rtlCol="0">
              <a:spAutoFit/>
            </a:bodyPr>
            <a:lstStyle/>
            <a:p>
              <a:pPr algn="ctr"/>
              <a:r>
                <a:rPr lang="en-GB" sz="1200" b="1" dirty="0"/>
                <a:t>Long-term trend </a:t>
              </a:r>
              <a:r>
                <a:rPr lang="en-GB" sz="1200" dirty="0"/>
                <a:t>between Jan 2022 and March 2022</a:t>
              </a:r>
            </a:p>
            <a:p>
              <a:pPr algn="ctr"/>
              <a:endParaRPr lang="en-GB" sz="1200" dirty="0"/>
            </a:p>
          </p:txBody>
        </p:sp>
        <p:sp>
          <p:nvSpPr>
            <p:cNvPr id="88" name="Isosceles Triangle 87">
              <a:extLst>
                <a:ext uri="{FF2B5EF4-FFF2-40B4-BE49-F238E27FC236}">
                  <a16:creationId xmlns:a16="http://schemas.microsoft.com/office/drawing/2014/main" id="{F88F5889-125D-42BF-B386-9EECFC982ECA}"/>
                </a:ext>
              </a:extLst>
            </p:cNvPr>
            <p:cNvSpPr/>
            <p:nvPr/>
          </p:nvSpPr>
          <p:spPr>
            <a:xfrm rot="10800000">
              <a:off x="568785" y="3458184"/>
              <a:ext cx="428301" cy="347920"/>
            </a:xfrm>
            <a:prstGeom prst="triangle">
              <a:avLst/>
            </a:prstGeom>
            <a:solidFill>
              <a:srgbClr val="21C5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CBEA7BEA-C17D-4A72-8CAF-76F83DEB583B}"/>
                </a:ext>
              </a:extLst>
            </p:cNvPr>
            <p:cNvSpPr txBox="1"/>
            <p:nvPr/>
          </p:nvSpPr>
          <p:spPr>
            <a:xfrm>
              <a:off x="997086" y="3462040"/>
              <a:ext cx="1034506" cy="369332"/>
            </a:xfrm>
            <a:prstGeom prst="rect">
              <a:avLst/>
            </a:prstGeom>
            <a:noFill/>
          </p:spPr>
          <p:txBody>
            <a:bodyPr wrap="square" rtlCol="0">
              <a:spAutoFit/>
            </a:bodyPr>
            <a:lstStyle/>
            <a:p>
              <a:r>
                <a:rPr lang="en-GB" b="1" dirty="0"/>
                <a:t>-10%*</a:t>
              </a:r>
            </a:p>
          </p:txBody>
        </p:sp>
        <p:sp>
          <p:nvSpPr>
            <p:cNvPr id="90" name="Arrow: Right 89">
              <a:extLst>
                <a:ext uri="{FF2B5EF4-FFF2-40B4-BE49-F238E27FC236}">
                  <a16:creationId xmlns:a16="http://schemas.microsoft.com/office/drawing/2014/main" id="{1C2BAD94-7BEA-40E1-BF37-049FCFC43661}"/>
                </a:ext>
              </a:extLst>
            </p:cNvPr>
            <p:cNvSpPr/>
            <p:nvPr/>
          </p:nvSpPr>
          <p:spPr>
            <a:xfrm rot="19466045">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CB52D168-BA73-47EF-A5F8-E4F55BAC9B31}"/>
                </a:ext>
              </a:extLst>
            </p:cNvPr>
            <p:cNvSpPr txBox="1"/>
            <p:nvPr/>
          </p:nvSpPr>
          <p:spPr>
            <a:xfrm>
              <a:off x="2727892" y="3429000"/>
              <a:ext cx="1266744" cy="338554"/>
            </a:xfrm>
            <a:prstGeom prst="rect">
              <a:avLst/>
            </a:prstGeom>
            <a:noFill/>
          </p:spPr>
          <p:txBody>
            <a:bodyPr wrap="square" rtlCol="0">
              <a:spAutoFit/>
            </a:bodyPr>
            <a:lstStyle/>
            <a:p>
              <a:r>
                <a:rPr lang="en-GB" sz="1600" dirty="0"/>
                <a:t>Increasing</a:t>
              </a:r>
            </a:p>
          </p:txBody>
        </p:sp>
      </p:grpSp>
      <p:grpSp>
        <p:nvGrpSpPr>
          <p:cNvPr id="92" name="Group 91">
            <a:extLst>
              <a:ext uri="{FF2B5EF4-FFF2-40B4-BE49-F238E27FC236}">
                <a16:creationId xmlns:a16="http://schemas.microsoft.com/office/drawing/2014/main" id="{052F2E78-7D7B-46E8-A95C-D6ECFD558F91}"/>
              </a:ext>
            </a:extLst>
          </p:cNvPr>
          <p:cNvGrpSpPr/>
          <p:nvPr/>
        </p:nvGrpSpPr>
        <p:grpSpPr>
          <a:xfrm>
            <a:off x="200937" y="4835125"/>
            <a:ext cx="3794849" cy="1820413"/>
            <a:chOff x="199787" y="2852255"/>
            <a:chExt cx="3794849" cy="1820413"/>
          </a:xfrm>
        </p:grpSpPr>
        <p:sp>
          <p:nvSpPr>
            <p:cNvPr id="93" name="Rectangle 92">
              <a:extLst>
                <a:ext uri="{FF2B5EF4-FFF2-40B4-BE49-F238E27FC236}">
                  <a16:creationId xmlns:a16="http://schemas.microsoft.com/office/drawing/2014/main" id="{A5CC8F6E-2F30-437A-B427-9563FAE3340E}"/>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090EFA40-C3F2-462C-B783-56B4613DE72B}"/>
                </a:ext>
              </a:extLst>
            </p:cNvPr>
            <p:cNvSpPr txBox="1"/>
            <p:nvPr/>
          </p:nvSpPr>
          <p:spPr>
            <a:xfrm>
              <a:off x="953937" y="2944606"/>
              <a:ext cx="2296027" cy="369332"/>
            </a:xfrm>
            <a:prstGeom prst="rect">
              <a:avLst/>
            </a:prstGeom>
            <a:noFill/>
          </p:spPr>
          <p:txBody>
            <a:bodyPr wrap="square" rtlCol="0">
              <a:spAutoFit/>
            </a:bodyPr>
            <a:lstStyle/>
            <a:p>
              <a:pPr algn="ctr"/>
              <a:r>
                <a:rPr lang="en-GB" b="1"/>
                <a:t>Car parking</a:t>
              </a:r>
            </a:p>
          </p:txBody>
        </p:sp>
        <p:sp>
          <p:nvSpPr>
            <p:cNvPr id="95" name="TextBox 94">
              <a:extLst>
                <a:ext uri="{FF2B5EF4-FFF2-40B4-BE49-F238E27FC236}">
                  <a16:creationId xmlns:a16="http://schemas.microsoft.com/office/drawing/2014/main" id="{1B78687E-DF98-4A4A-B7F7-48EFC9F37981}"/>
                </a:ext>
              </a:extLst>
            </p:cNvPr>
            <p:cNvSpPr txBox="1"/>
            <p:nvPr/>
          </p:nvSpPr>
          <p:spPr>
            <a:xfrm>
              <a:off x="292050" y="3802248"/>
              <a:ext cx="1724830" cy="830997"/>
            </a:xfrm>
            <a:prstGeom prst="rect">
              <a:avLst/>
            </a:prstGeom>
            <a:noFill/>
            <a:ln>
              <a:noFill/>
            </a:ln>
          </p:spPr>
          <p:txBody>
            <a:bodyPr wrap="square" rtlCol="0">
              <a:spAutoFit/>
            </a:bodyPr>
            <a:lstStyle/>
            <a:p>
              <a:pPr algn="ctr"/>
              <a:r>
                <a:rPr lang="en-GB" sz="1200" b="1" dirty="0"/>
                <a:t>Mar 2022 </a:t>
              </a:r>
            </a:p>
            <a:p>
              <a:pPr algn="ctr"/>
              <a:r>
                <a:rPr lang="en-GB" sz="1200" dirty="0"/>
                <a:t>compared to pre-COVID </a:t>
              </a:r>
            </a:p>
            <a:p>
              <a:pPr algn="ctr"/>
              <a:r>
                <a:rPr lang="en-GB" sz="1200" dirty="0"/>
                <a:t>(Mar 2019)</a:t>
              </a:r>
            </a:p>
            <a:p>
              <a:pPr algn="ctr"/>
              <a:endParaRPr lang="en-GB" sz="1200" dirty="0"/>
            </a:p>
          </p:txBody>
        </p:sp>
        <p:sp>
          <p:nvSpPr>
            <p:cNvPr id="96" name="TextBox 95">
              <a:extLst>
                <a:ext uri="{FF2B5EF4-FFF2-40B4-BE49-F238E27FC236}">
                  <a16:creationId xmlns:a16="http://schemas.microsoft.com/office/drawing/2014/main" id="{92279401-D400-4347-AD7B-1D9F735FCC27}"/>
                </a:ext>
              </a:extLst>
            </p:cNvPr>
            <p:cNvSpPr txBox="1"/>
            <p:nvPr/>
          </p:nvSpPr>
          <p:spPr>
            <a:xfrm>
              <a:off x="2135285" y="3802248"/>
              <a:ext cx="1637253" cy="830997"/>
            </a:xfrm>
            <a:prstGeom prst="rect">
              <a:avLst/>
            </a:prstGeom>
            <a:noFill/>
            <a:ln>
              <a:noFill/>
            </a:ln>
          </p:spPr>
          <p:txBody>
            <a:bodyPr wrap="square" rtlCol="0">
              <a:spAutoFit/>
            </a:bodyPr>
            <a:lstStyle/>
            <a:p>
              <a:pPr algn="ctr"/>
              <a:r>
                <a:rPr lang="en-GB" sz="1200" b="1"/>
                <a:t>Long-term trend </a:t>
              </a:r>
              <a:r>
                <a:rPr lang="en-GB" sz="1200"/>
                <a:t>between June 2021 and Dec 2021</a:t>
              </a:r>
            </a:p>
            <a:p>
              <a:pPr algn="ctr"/>
              <a:endParaRPr lang="en-GB" sz="1200"/>
            </a:p>
          </p:txBody>
        </p:sp>
        <p:sp>
          <p:nvSpPr>
            <p:cNvPr id="98" name="TextBox 97">
              <a:extLst>
                <a:ext uri="{FF2B5EF4-FFF2-40B4-BE49-F238E27FC236}">
                  <a16:creationId xmlns:a16="http://schemas.microsoft.com/office/drawing/2014/main" id="{0CA6DFFC-2B01-4E7B-9CB5-E8DEEA8ACB12}"/>
                </a:ext>
              </a:extLst>
            </p:cNvPr>
            <p:cNvSpPr txBox="1"/>
            <p:nvPr/>
          </p:nvSpPr>
          <p:spPr>
            <a:xfrm>
              <a:off x="997086" y="3462040"/>
              <a:ext cx="1163550" cy="369332"/>
            </a:xfrm>
            <a:prstGeom prst="rect">
              <a:avLst/>
            </a:prstGeom>
            <a:noFill/>
          </p:spPr>
          <p:txBody>
            <a:bodyPr wrap="square" rtlCol="0">
              <a:spAutoFit/>
            </a:bodyPr>
            <a:lstStyle/>
            <a:p>
              <a:r>
                <a:rPr lang="en-GB" b="1" dirty="0"/>
                <a:t>-24%*</a:t>
              </a:r>
            </a:p>
          </p:txBody>
        </p:sp>
        <p:sp>
          <p:nvSpPr>
            <p:cNvPr id="99" name="Arrow: Right 98">
              <a:extLst>
                <a:ext uri="{FF2B5EF4-FFF2-40B4-BE49-F238E27FC236}">
                  <a16:creationId xmlns:a16="http://schemas.microsoft.com/office/drawing/2014/main" id="{D24DE884-EAE3-4A9A-822D-3A7E2743B702}"/>
                </a:ext>
              </a:extLst>
            </p:cNvPr>
            <p:cNvSpPr/>
            <p:nvPr/>
          </p:nvSpPr>
          <p:spPr>
            <a:xfrm>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F6B0796D-D279-40FA-80CF-E0D4F1EDD882}"/>
                </a:ext>
              </a:extLst>
            </p:cNvPr>
            <p:cNvSpPr txBox="1"/>
            <p:nvPr/>
          </p:nvSpPr>
          <p:spPr>
            <a:xfrm>
              <a:off x="2727892" y="3429000"/>
              <a:ext cx="1266744" cy="338554"/>
            </a:xfrm>
            <a:prstGeom prst="rect">
              <a:avLst/>
            </a:prstGeom>
            <a:noFill/>
          </p:spPr>
          <p:txBody>
            <a:bodyPr wrap="square" rtlCol="0">
              <a:spAutoFit/>
            </a:bodyPr>
            <a:lstStyle/>
            <a:p>
              <a:r>
                <a:rPr lang="en-GB" sz="1600" dirty="0"/>
                <a:t>Steady</a:t>
              </a:r>
            </a:p>
          </p:txBody>
        </p:sp>
      </p:grpSp>
      <p:sp>
        <p:nvSpPr>
          <p:cNvPr id="101" name="TextBox 100">
            <a:extLst>
              <a:ext uri="{FF2B5EF4-FFF2-40B4-BE49-F238E27FC236}">
                <a16:creationId xmlns:a16="http://schemas.microsoft.com/office/drawing/2014/main" id="{5BC5F010-70FB-4137-B395-2D94BCA7FF3B}"/>
              </a:ext>
            </a:extLst>
          </p:cNvPr>
          <p:cNvSpPr txBox="1"/>
          <p:nvPr/>
        </p:nvSpPr>
        <p:spPr>
          <a:xfrm>
            <a:off x="287112" y="4889780"/>
            <a:ext cx="440555" cy="442674"/>
          </a:xfrm>
          <a:prstGeom prst="roundRect">
            <a:avLst/>
          </a:prstGeom>
          <a:solidFill>
            <a:schemeClr val="tx1"/>
          </a:solidFill>
          <a:ln>
            <a:solidFill>
              <a:schemeClr val="tx1"/>
            </a:solidFill>
          </a:ln>
        </p:spPr>
        <p:txBody>
          <a:bodyPr wrap="square" rtlCol="0">
            <a:spAutoFit/>
          </a:bodyPr>
          <a:lstStyle/>
          <a:p>
            <a:pPr algn="ctr"/>
            <a:r>
              <a:rPr lang="en-GB" sz="2000" b="1">
                <a:solidFill>
                  <a:schemeClr val="bg1"/>
                </a:solidFill>
              </a:rPr>
              <a:t>P</a:t>
            </a:r>
          </a:p>
        </p:txBody>
      </p:sp>
      <p:pic>
        <p:nvPicPr>
          <p:cNvPr id="104" name="Graphic 103" descr="Shopping bag with solid fill">
            <a:extLst>
              <a:ext uri="{FF2B5EF4-FFF2-40B4-BE49-F238E27FC236}">
                <a16:creationId xmlns:a16="http://schemas.microsoft.com/office/drawing/2014/main" id="{E367D0C4-4758-48E6-9235-78A68099CA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24602" y="4873683"/>
            <a:ext cx="465937" cy="465937"/>
          </a:xfrm>
          <a:prstGeom prst="rect">
            <a:avLst/>
          </a:prstGeom>
        </p:spPr>
      </p:pic>
      <p:pic>
        <p:nvPicPr>
          <p:cNvPr id="106" name="Graphic 105" descr="Walk with solid fill">
            <a:extLst>
              <a:ext uri="{FF2B5EF4-FFF2-40B4-BE49-F238E27FC236}">
                <a16:creationId xmlns:a16="http://schemas.microsoft.com/office/drawing/2014/main" id="{E9D64231-C503-4A75-A9B6-2F71D6CF72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22926" y="4968645"/>
            <a:ext cx="415048" cy="415048"/>
          </a:xfrm>
          <a:prstGeom prst="rect">
            <a:avLst/>
          </a:prstGeom>
        </p:spPr>
      </p:pic>
      <p:pic>
        <p:nvPicPr>
          <p:cNvPr id="108" name="Graphic 107" descr="Cycling with solid fill">
            <a:extLst>
              <a:ext uri="{FF2B5EF4-FFF2-40B4-BE49-F238E27FC236}">
                <a16:creationId xmlns:a16="http://schemas.microsoft.com/office/drawing/2014/main" id="{CF72745C-644D-40E3-AC66-0E6D2F3BEC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14171" y="4982390"/>
            <a:ext cx="415048" cy="415048"/>
          </a:xfrm>
          <a:prstGeom prst="rect">
            <a:avLst/>
          </a:prstGeom>
        </p:spPr>
      </p:pic>
      <p:sp>
        <p:nvSpPr>
          <p:cNvPr id="2" name="Slide Number Placeholder 1">
            <a:extLst>
              <a:ext uri="{FF2B5EF4-FFF2-40B4-BE49-F238E27FC236}">
                <a16:creationId xmlns:a16="http://schemas.microsoft.com/office/drawing/2014/main" id="{DAE5C93C-5429-4AB8-ADE9-8D0E2C3BA7E5}"/>
              </a:ext>
            </a:extLst>
          </p:cNvPr>
          <p:cNvSpPr>
            <a:spLocks noGrp="1"/>
          </p:cNvSpPr>
          <p:nvPr>
            <p:ph type="sldNum" sz="quarter" idx="12"/>
          </p:nvPr>
        </p:nvSpPr>
        <p:spPr>
          <a:xfrm>
            <a:off x="9374743" y="6510353"/>
            <a:ext cx="2743200" cy="365125"/>
          </a:xfrm>
        </p:spPr>
        <p:txBody>
          <a:bodyPr/>
          <a:lstStyle/>
          <a:p>
            <a:fld id="{AE56028F-813B-4E02-837E-17CD63D81F9F}" type="slidenum">
              <a:rPr lang="en-GB" smtClean="0"/>
              <a:t>3</a:t>
            </a:fld>
            <a:endParaRPr lang="en-GB" dirty="0"/>
          </a:p>
        </p:txBody>
      </p:sp>
      <p:grpSp>
        <p:nvGrpSpPr>
          <p:cNvPr id="72" name="Group 71">
            <a:extLst>
              <a:ext uri="{FF2B5EF4-FFF2-40B4-BE49-F238E27FC236}">
                <a16:creationId xmlns:a16="http://schemas.microsoft.com/office/drawing/2014/main" id="{4CD77216-081A-4501-A9DF-AE801587EEF2}"/>
              </a:ext>
            </a:extLst>
          </p:cNvPr>
          <p:cNvGrpSpPr/>
          <p:nvPr/>
        </p:nvGrpSpPr>
        <p:grpSpPr>
          <a:xfrm>
            <a:off x="9072525" y="12242"/>
            <a:ext cx="3045209" cy="646331"/>
            <a:chOff x="9072525" y="12242"/>
            <a:chExt cx="3045209" cy="646331"/>
          </a:xfrm>
        </p:grpSpPr>
        <p:sp>
          <p:nvSpPr>
            <p:cNvPr id="102" name="Rectangle 101">
              <a:extLst>
                <a:ext uri="{FF2B5EF4-FFF2-40B4-BE49-F238E27FC236}">
                  <a16:creationId xmlns:a16="http://schemas.microsoft.com/office/drawing/2014/main" id="{4375BB9A-7D55-4C34-9623-32FB8FF26EA7}"/>
                </a:ext>
              </a:extLst>
            </p:cNvPr>
            <p:cNvSpPr/>
            <p:nvPr/>
          </p:nvSpPr>
          <p:spPr>
            <a:xfrm>
              <a:off x="11724329" y="64501"/>
              <a:ext cx="393405" cy="1587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11" name="Rectangle 110">
              <a:extLst>
                <a:ext uri="{FF2B5EF4-FFF2-40B4-BE49-F238E27FC236}">
                  <a16:creationId xmlns:a16="http://schemas.microsoft.com/office/drawing/2014/main" id="{49A91022-2082-48B2-A49C-3D759D77647C}"/>
                </a:ext>
              </a:extLst>
            </p:cNvPr>
            <p:cNvSpPr/>
            <p:nvPr/>
          </p:nvSpPr>
          <p:spPr>
            <a:xfrm>
              <a:off x="11724329" y="256017"/>
              <a:ext cx="393405" cy="158783"/>
            </a:xfrm>
            <a:prstGeom prst="rect">
              <a:avLst/>
            </a:prstGeom>
            <a:solidFill>
              <a:srgbClr val="21C5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112" name="Rectangle 111">
              <a:extLst>
                <a:ext uri="{FF2B5EF4-FFF2-40B4-BE49-F238E27FC236}">
                  <a16:creationId xmlns:a16="http://schemas.microsoft.com/office/drawing/2014/main" id="{CB04BE22-761F-49A3-A94E-5919E8FFB76A}"/>
                </a:ext>
              </a:extLst>
            </p:cNvPr>
            <p:cNvSpPr/>
            <p:nvPr/>
          </p:nvSpPr>
          <p:spPr>
            <a:xfrm>
              <a:off x="11724329" y="445857"/>
              <a:ext cx="393405" cy="15878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E6E28C01-D793-47A5-ACE2-15FE1A72C8FF}"/>
                </a:ext>
              </a:extLst>
            </p:cNvPr>
            <p:cNvSpPr txBox="1"/>
            <p:nvPr/>
          </p:nvSpPr>
          <p:spPr>
            <a:xfrm>
              <a:off x="9072525" y="12242"/>
              <a:ext cx="2646563" cy="646331"/>
            </a:xfrm>
            <a:prstGeom prst="rect">
              <a:avLst/>
            </a:prstGeom>
            <a:noFill/>
          </p:spPr>
          <p:txBody>
            <a:bodyPr wrap="square" rtlCol="0">
              <a:spAutoFit/>
            </a:bodyPr>
            <a:lstStyle/>
            <a:p>
              <a:pPr algn="r"/>
              <a:r>
                <a:rPr lang="en-GB" sz="1200" dirty="0">
                  <a:solidFill>
                    <a:schemeClr val="bg1"/>
                  </a:solidFill>
                </a:rPr>
                <a:t>Significantly below pre-COVID (&lt;80%)</a:t>
              </a:r>
            </a:p>
            <a:p>
              <a:pPr algn="r"/>
              <a:r>
                <a:rPr lang="en-GB" sz="1200" dirty="0">
                  <a:solidFill>
                    <a:schemeClr val="bg1"/>
                  </a:solidFill>
                </a:rPr>
                <a:t>Close to pre-COVID (&gt;80%)</a:t>
              </a:r>
            </a:p>
            <a:p>
              <a:pPr algn="r"/>
              <a:r>
                <a:rPr lang="en-GB" sz="1200" dirty="0">
                  <a:solidFill>
                    <a:schemeClr val="bg1"/>
                  </a:solidFill>
                </a:rPr>
                <a:t>Above pre-COVID (&gt;100%)</a:t>
              </a:r>
            </a:p>
          </p:txBody>
        </p:sp>
      </p:grpSp>
      <p:sp>
        <p:nvSpPr>
          <p:cNvPr id="103" name="Isosceles Triangle 102">
            <a:extLst>
              <a:ext uri="{FF2B5EF4-FFF2-40B4-BE49-F238E27FC236}">
                <a16:creationId xmlns:a16="http://schemas.microsoft.com/office/drawing/2014/main" id="{922C40B2-1F06-45FE-98C6-EF84F1D43FA2}"/>
              </a:ext>
            </a:extLst>
          </p:cNvPr>
          <p:cNvSpPr/>
          <p:nvPr/>
        </p:nvSpPr>
        <p:spPr>
          <a:xfrm rot="10800000">
            <a:off x="9196444" y="5393925"/>
            <a:ext cx="428301" cy="347920"/>
          </a:xfrm>
          <a:prstGeom prst="triangle">
            <a:avLst/>
          </a:prstGeom>
          <a:solidFill>
            <a:srgbClr val="21C5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a:extLst>
              <a:ext uri="{FF2B5EF4-FFF2-40B4-BE49-F238E27FC236}">
                <a16:creationId xmlns:a16="http://schemas.microsoft.com/office/drawing/2014/main" id="{B89EA9B2-9850-4741-B9D1-132BFED1CA18}"/>
              </a:ext>
            </a:extLst>
          </p:cNvPr>
          <p:cNvSpPr txBox="1"/>
          <p:nvPr/>
        </p:nvSpPr>
        <p:spPr>
          <a:xfrm>
            <a:off x="9507236" y="5398608"/>
            <a:ext cx="622943" cy="338554"/>
          </a:xfrm>
          <a:prstGeom prst="rect">
            <a:avLst/>
          </a:prstGeom>
          <a:noFill/>
        </p:spPr>
        <p:txBody>
          <a:bodyPr wrap="square" rtlCol="0">
            <a:spAutoFit/>
          </a:bodyPr>
          <a:lstStyle/>
          <a:p>
            <a:r>
              <a:rPr lang="en-GB" sz="1600" b="1" dirty="0"/>
              <a:t>-14%</a:t>
            </a:r>
          </a:p>
        </p:txBody>
      </p:sp>
      <p:sp>
        <p:nvSpPr>
          <p:cNvPr id="6" name="Isosceles Triangle 5">
            <a:extLst>
              <a:ext uri="{FF2B5EF4-FFF2-40B4-BE49-F238E27FC236}">
                <a16:creationId xmlns:a16="http://schemas.microsoft.com/office/drawing/2014/main" id="{45978471-0FC6-D0B8-7206-ABEAF6C867FC}"/>
              </a:ext>
            </a:extLst>
          </p:cNvPr>
          <p:cNvSpPr/>
          <p:nvPr/>
        </p:nvSpPr>
        <p:spPr>
          <a:xfrm rot="10800000">
            <a:off x="685696" y="5439431"/>
            <a:ext cx="428301" cy="347920"/>
          </a:xfrm>
          <a:prstGeom prst="triangle">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
            <a:extLst>
              <a:ext uri="{FF2B5EF4-FFF2-40B4-BE49-F238E27FC236}">
                <a16:creationId xmlns:a16="http://schemas.microsoft.com/office/drawing/2014/main" id="{14F03ACF-D509-9E9F-B687-E22A2DC7BD58}"/>
              </a:ext>
            </a:extLst>
          </p:cNvPr>
          <p:cNvSpPr txBox="1"/>
          <p:nvPr/>
        </p:nvSpPr>
        <p:spPr>
          <a:xfrm>
            <a:off x="-50575" y="6599751"/>
            <a:ext cx="495585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cs typeface="Calibri"/>
              </a:rPr>
              <a:t>*Figures amended on January 18th, 2023.</a:t>
            </a:r>
            <a:endParaRPr lang="en-US" dirty="0"/>
          </a:p>
        </p:txBody>
      </p:sp>
    </p:spTree>
    <p:extLst>
      <p:ext uri="{BB962C8B-B14F-4D97-AF65-F5344CB8AC3E}">
        <p14:creationId xmlns:p14="http://schemas.microsoft.com/office/powerpoint/2010/main" val="8991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896EE76-9820-4159-A5B3-E4FDE74BE250}"/>
              </a:ext>
            </a:extLst>
          </p:cNvPr>
          <p:cNvSpPr/>
          <p:nvPr/>
        </p:nvSpPr>
        <p:spPr>
          <a:xfrm>
            <a:off x="8222569" y="3696999"/>
            <a:ext cx="3831517" cy="30856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C32583B-D862-4B63-BB9E-F1FB7BC0C296}"/>
              </a:ext>
            </a:extLst>
          </p:cNvPr>
          <p:cNvSpPr/>
          <p:nvPr/>
        </p:nvSpPr>
        <p:spPr>
          <a:xfrm>
            <a:off x="8222569" y="690978"/>
            <a:ext cx="3831517" cy="284275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text, transport, handcart&#10;&#10;Description automatically generated">
            <a:extLst>
              <a:ext uri="{FF2B5EF4-FFF2-40B4-BE49-F238E27FC236}">
                <a16:creationId xmlns:a16="http://schemas.microsoft.com/office/drawing/2014/main" id="{CE1690C1-B340-4156-B88C-DF18B439C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678" y="5554629"/>
            <a:ext cx="1249902" cy="1195343"/>
          </a:xfrm>
          <a:prstGeom prst="rect">
            <a:avLst/>
          </a:prstGeom>
          <a:ln>
            <a:noFill/>
          </a:ln>
        </p:spPr>
      </p:pic>
      <p:sp>
        <p:nvSpPr>
          <p:cNvPr id="17" name="TextBox 16">
            <a:extLst>
              <a:ext uri="{FF2B5EF4-FFF2-40B4-BE49-F238E27FC236}">
                <a16:creationId xmlns:a16="http://schemas.microsoft.com/office/drawing/2014/main" id="{EB1B92C6-E39A-4E4D-B8C2-9B652EB70D31}"/>
              </a:ext>
            </a:extLst>
          </p:cNvPr>
          <p:cNvSpPr txBox="1"/>
          <p:nvPr/>
        </p:nvSpPr>
        <p:spPr>
          <a:xfrm>
            <a:off x="8222568" y="730604"/>
            <a:ext cx="3831518" cy="584775"/>
          </a:xfrm>
          <a:prstGeom prst="rect">
            <a:avLst/>
          </a:prstGeom>
          <a:noFill/>
          <a:ln>
            <a:noFill/>
          </a:ln>
        </p:spPr>
        <p:txBody>
          <a:bodyPr wrap="square" lIns="91440" tIns="45720" rIns="91440" bIns="45720" rtlCol="0" anchor="t">
            <a:spAutoFit/>
          </a:bodyPr>
          <a:lstStyle/>
          <a:p>
            <a:pPr algn="ctr"/>
            <a:r>
              <a:rPr lang="en-GB" b="1" dirty="0"/>
              <a:t>Popular scooter trip origins:</a:t>
            </a:r>
          </a:p>
          <a:p>
            <a:pPr algn="ctr"/>
            <a:r>
              <a:rPr lang="en-GB" sz="1400" b="1" dirty="0"/>
              <a:t>March 2022</a:t>
            </a:r>
          </a:p>
        </p:txBody>
      </p:sp>
      <p:sp>
        <p:nvSpPr>
          <p:cNvPr id="23" name="TextBox 22">
            <a:extLst>
              <a:ext uri="{FF2B5EF4-FFF2-40B4-BE49-F238E27FC236}">
                <a16:creationId xmlns:a16="http://schemas.microsoft.com/office/drawing/2014/main" id="{7003382B-E6CD-40E7-BA4C-0A6584A9A0C5}"/>
              </a:ext>
            </a:extLst>
          </p:cNvPr>
          <p:cNvSpPr txBox="1"/>
          <p:nvPr/>
        </p:nvSpPr>
        <p:spPr>
          <a:xfrm>
            <a:off x="8222568" y="3696999"/>
            <a:ext cx="3831517" cy="584775"/>
          </a:xfrm>
          <a:prstGeom prst="rect">
            <a:avLst/>
          </a:prstGeom>
          <a:noFill/>
        </p:spPr>
        <p:txBody>
          <a:bodyPr wrap="square" lIns="91440" tIns="45720" rIns="91440" bIns="45720" rtlCol="0" anchor="t">
            <a:spAutoFit/>
          </a:bodyPr>
          <a:lstStyle/>
          <a:p>
            <a:pPr algn="ctr"/>
            <a:r>
              <a:rPr lang="en-GB" b="1" dirty="0"/>
              <a:t>Average journey statistics: </a:t>
            </a:r>
          </a:p>
          <a:p>
            <a:pPr algn="ctr"/>
            <a:r>
              <a:rPr lang="en-GB" sz="1400" b="1" dirty="0">
                <a:cs typeface="Calibri"/>
              </a:rPr>
              <a:t>March 2022</a:t>
            </a:r>
          </a:p>
        </p:txBody>
      </p:sp>
      <p:graphicFrame>
        <p:nvGraphicFramePr>
          <p:cNvPr id="5" name="Table 7">
            <a:extLst>
              <a:ext uri="{FF2B5EF4-FFF2-40B4-BE49-F238E27FC236}">
                <a16:creationId xmlns:a16="http://schemas.microsoft.com/office/drawing/2014/main" id="{4B14DBCC-8ED1-4231-B1BA-2C9785EA3E99}"/>
              </a:ext>
            </a:extLst>
          </p:cNvPr>
          <p:cNvGraphicFramePr>
            <a:graphicFrameLocks noGrp="1"/>
          </p:cNvGraphicFramePr>
          <p:nvPr/>
        </p:nvGraphicFramePr>
        <p:xfrm>
          <a:off x="587777" y="5446891"/>
          <a:ext cx="6960912" cy="1280160"/>
        </p:xfrm>
        <a:graphic>
          <a:graphicData uri="http://schemas.openxmlformats.org/drawingml/2006/table">
            <a:tbl>
              <a:tblPr firstRow="1" bandRow="1">
                <a:tableStyleId>{5C22544A-7EE6-4342-B048-85BDC9FD1C3A}</a:tableStyleId>
              </a:tblPr>
              <a:tblGrid>
                <a:gridCol w="2630586">
                  <a:extLst>
                    <a:ext uri="{9D8B030D-6E8A-4147-A177-3AD203B41FA5}">
                      <a16:colId xmlns:a16="http://schemas.microsoft.com/office/drawing/2014/main" val="4060115812"/>
                    </a:ext>
                  </a:extLst>
                </a:gridCol>
                <a:gridCol w="2086827">
                  <a:extLst>
                    <a:ext uri="{9D8B030D-6E8A-4147-A177-3AD203B41FA5}">
                      <a16:colId xmlns:a16="http://schemas.microsoft.com/office/drawing/2014/main" val="87138745"/>
                    </a:ext>
                  </a:extLst>
                </a:gridCol>
                <a:gridCol w="2243499">
                  <a:extLst>
                    <a:ext uri="{9D8B030D-6E8A-4147-A177-3AD203B41FA5}">
                      <a16:colId xmlns:a16="http://schemas.microsoft.com/office/drawing/2014/main" val="913373457"/>
                    </a:ext>
                  </a:extLst>
                </a:gridCol>
              </a:tblGrid>
              <a:tr h="0">
                <a:tc>
                  <a:txBody>
                    <a:bodyPr/>
                    <a:lstStyle/>
                    <a:p>
                      <a:pPr algn="ctr"/>
                      <a:endParaRPr lang="en-GB" sz="120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a:solidFill>
                            <a:srgbClr val="0070C0"/>
                          </a:solidFill>
                          <a:effectLst/>
                        </a:rPr>
                        <a:t>Mid-COVID vs Now:</a:t>
                      </a:r>
                    </a:p>
                    <a:p>
                      <a:pPr algn="ctr" fontAlgn="b"/>
                      <a:r>
                        <a:rPr lang="en-GB" sz="1200" b="1" u="none" strike="noStrike">
                          <a:solidFill>
                            <a:schemeClr val="tx1"/>
                          </a:solidFill>
                          <a:effectLst/>
                        </a:rPr>
                        <a:t>Mar 2021 to Mar 2022</a:t>
                      </a:r>
                      <a:endParaRPr lang="en-GB" sz="1200" b="1" i="0" u="none" strike="noStrike">
                        <a:solidFill>
                          <a:schemeClr val="tx1"/>
                        </a:solidFill>
                        <a:effectLst/>
                        <a:latin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200" b="1" u="none" strike="noStrike">
                          <a:solidFill>
                            <a:srgbClr val="0070C0"/>
                          </a:solidFill>
                          <a:effectLst/>
                        </a:rPr>
                        <a:t>Previous month vs Now:</a:t>
                      </a:r>
                    </a:p>
                    <a:p>
                      <a:pPr algn="ctr" fontAlgn="b"/>
                      <a:r>
                        <a:rPr lang="en-GB" sz="1200" b="1" u="none" strike="noStrike">
                          <a:solidFill>
                            <a:schemeClr val="tx1"/>
                          </a:solidFill>
                          <a:effectLst/>
                        </a:rPr>
                        <a:t>Feb 2022 to Mar 2022</a:t>
                      </a:r>
                      <a:endParaRPr lang="en-GB" sz="1200" b="1" i="0" u="none" strike="noStrike">
                        <a:solidFill>
                          <a:schemeClr val="tx1"/>
                        </a:solidFill>
                        <a:effectLst/>
                        <a:latin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61618758"/>
                  </a:ext>
                </a:extLst>
              </a:tr>
              <a:tr h="222234">
                <a:tc>
                  <a:txBody>
                    <a:bodyPr/>
                    <a:lstStyle/>
                    <a:p>
                      <a:pPr algn="r"/>
                      <a:r>
                        <a:rPr lang="en-GB" sz="1200" b="0"/>
                        <a:t>Number of </a:t>
                      </a:r>
                      <a:r>
                        <a:rPr lang="en-GB" sz="1200" b="1"/>
                        <a:t>voi rides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781175"/>
                  </a:ext>
                </a:extLst>
              </a:tr>
              <a:tr h="222234">
                <a:tc>
                  <a:txBody>
                    <a:bodyPr/>
                    <a:lstStyle/>
                    <a:p>
                      <a:pPr algn="r"/>
                      <a:r>
                        <a:rPr lang="en-GB" sz="1200" b="0"/>
                        <a:t>Number of </a:t>
                      </a:r>
                      <a:r>
                        <a:rPr lang="en-GB" sz="1200" b="1"/>
                        <a:t>unique voi riders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0509962"/>
                  </a:ext>
                </a:extLst>
              </a:tr>
              <a:tr h="254954">
                <a:tc>
                  <a:txBody>
                    <a:bodyPr/>
                    <a:lstStyle/>
                    <a:p>
                      <a:pPr algn="r"/>
                      <a:r>
                        <a:rPr lang="en-GB" sz="1200" b="0"/>
                        <a:t>Total </a:t>
                      </a:r>
                      <a:r>
                        <a:rPr lang="en-GB" sz="1200" b="1"/>
                        <a:t>distance travelled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+299%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379482"/>
                  </a:ext>
                </a:extLst>
              </a:tr>
            </a:tbl>
          </a:graphicData>
        </a:graphic>
      </p:graphicFrame>
      <p:sp>
        <p:nvSpPr>
          <p:cNvPr id="26" name="Rectangle 25">
            <a:extLst>
              <a:ext uri="{FF2B5EF4-FFF2-40B4-BE49-F238E27FC236}">
                <a16:creationId xmlns:a16="http://schemas.microsoft.com/office/drawing/2014/main" id="{5F63042D-6239-4247-9129-174663E3744E}"/>
              </a:ext>
            </a:extLst>
          </p:cNvPr>
          <p:cNvSpPr/>
          <p:nvPr/>
        </p:nvSpPr>
        <p:spPr>
          <a:xfrm>
            <a:off x="-6061" y="-51588"/>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E-scooters: Cambridge Monthly Flows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5F13636-8519-4ECF-8F98-DB02E35BBE9C}"/>
              </a:ext>
            </a:extLst>
          </p:cNvPr>
          <p:cNvGrpSpPr/>
          <p:nvPr/>
        </p:nvGrpSpPr>
        <p:grpSpPr>
          <a:xfrm>
            <a:off x="10195210" y="4277295"/>
            <a:ext cx="1815283" cy="1184515"/>
            <a:chOff x="6864448" y="5543420"/>
            <a:chExt cx="1775216" cy="1186279"/>
          </a:xfrm>
        </p:grpSpPr>
        <p:grpSp>
          <p:nvGrpSpPr>
            <p:cNvPr id="14" name="Group 13">
              <a:extLst>
                <a:ext uri="{FF2B5EF4-FFF2-40B4-BE49-F238E27FC236}">
                  <a16:creationId xmlns:a16="http://schemas.microsoft.com/office/drawing/2014/main" id="{D56E049F-2087-4BA8-998E-363E587F0FA5}"/>
                </a:ext>
              </a:extLst>
            </p:cNvPr>
            <p:cNvGrpSpPr/>
            <p:nvPr/>
          </p:nvGrpSpPr>
          <p:grpSpPr>
            <a:xfrm>
              <a:off x="6864448" y="5543420"/>
              <a:ext cx="1775216" cy="1186279"/>
              <a:chOff x="5051268" y="5587501"/>
              <a:chExt cx="1775216" cy="1186279"/>
            </a:xfrm>
          </p:grpSpPr>
          <p:grpSp>
            <p:nvGrpSpPr>
              <p:cNvPr id="27" name="Group 26">
                <a:extLst>
                  <a:ext uri="{FF2B5EF4-FFF2-40B4-BE49-F238E27FC236}">
                    <a16:creationId xmlns:a16="http://schemas.microsoft.com/office/drawing/2014/main" id="{450B0777-4993-4570-8141-95823FEB8A3F}"/>
                  </a:ext>
                </a:extLst>
              </p:cNvPr>
              <p:cNvGrpSpPr/>
              <p:nvPr/>
            </p:nvGrpSpPr>
            <p:grpSpPr>
              <a:xfrm>
                <a:off x="5051268" y="5587501"/>
                <a:ext cx="1775216" cy="1186279"/>
                <a:chOff x="4119213" y="5872507"/>
                <a:chExt cx="1775216" cy="651689"/>
              </a:xfrm>
            </p:grpSpPr>
            <p:sp>
              <p:nvSpPr>
                <p:cNvPr id="29" name="TextBox 28">
                  <a:extLst>
                    <a:ext uri="{FF2B5EF4-FFF2-40B4-BE49-F238E27FC236}">
                      <a16:creationId xmlns:a16="http://schemas.microsoft.com/office/drawing/2014/main" id="{AD1151A1-7506-4870-A223-B64C17D49AB2}"/>
                    </a:ext>
                  </a:extLst>
                </p:cNvPr>
                <p:cNvSpPr txBox="1"/>
                <p:nvPr/>
              </p:nvSpPr>
              <p:spPr>
                <a:xfrm>
                  <a:off x="4454810" y="5877112"/>
                  <a:ext cx="1439619" cy="541858"/>
                </a:xfrm>
                <a:prstGeom prst="rect">
                  <a:avLst/>
                </a:prstGeom>
                <a:noFill/>
              </p:spPr>
              <p:txBody>
                <a:bodyPr wrap="square" lIns="91440" tIns="45720" rIns="91440" bIns="45720" rtlCol="0" anchor="t">
                  <a:spAutoFit/>
                </a:bodyPr>
                <a:lstStyle/>
                <a:p>
                  <a:pPr algn="ctr"/>
                  <a:r>
                    <a:rPr lang="en-GB" sz="1400"/>
                    <a:t>Average </a:t>
                  </a:r>
                </a:p>
                <a:p>
                  <a:pPr algn="ctr"/>
                  <a:r>
                    <a:rPr lang="en-GB" sz="1400"/>
                    <a:t>no. rides </a:t>
                  </a:r>
                </a:p>
                <a:p>
                  <a:pPr algn="ctr"/>
                  <a:r>
                    <a:rPr lang="en-GB" sz="1400"/>
                    <a:t>per month:</a:t>
                  </a:r>
                </a:p>
                <a:p>
                  <a:pPr algn="ctr"/>
                  <a:r>
                    <a:rPr lang="en-GB" sz="1600" b="1"/>
                    <a:t>5.4 rides pp</a:t>
                  </a:r>
                  <a:endParaRPr lang="en-GB" sz="1600"/>
                </a:p>
              </p:txBody>
            </p:sp>
            <p:sp>
              <p:nvSpPr>
                <p:cNvPr id="30" name="Rectangle 29">
                  <a:extLst>
                    <a:ext uri="{FF2B5EF4-FFF2-40B4-BE49-F238E27FC236}">
                      <a16:creationId xmlns:a16="http://schemas.microsoft.com/office/drawing/2014/main" id="{20C94D3E-2EB3-4397-9C6A-A4AF329844FE}"/>
                    </a:ext>
                  </a:extLst>
                </p:cNvPr>
                <p:cNvSpPr/>
                <p:nvPr/>
              </p:nvSpPr>
              <p:spPr>
                <a:xfrm>
                  <a:off x="4119213" y="5872507"/>
                  <a:ext cx="1734029" cy="651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Graphic 5" descr="Group of men with solid fill">
                <a:extLst>
                  <a:ext uri="{FF2B5EF4-FFF2-40B4-BE49-F238E27FC236}">
                    <a16:creationId xmlns:a16="http://schemas.microsoft.com/office/drawing/2014/main" id="{36E95705-AE20-4CFA-8D3C-F4CA3C43DE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7642" y="5777800"/>
                <a:ext cx="439825" cy="439825"/>
              </a:xfrm>
              <a:prstGeom prst="rect">
                <a:avLst/>
              </a:prstGeom>
            </p:spPr>
          </p:pic>
        </p:grpSp>
        <p:sp>
          <p:nvSpPr>
            <p:cNvPr id="34" name="TextBox 33">
              <a:extLst>
                <a:ext uri="{FF2B5EF4-FFF2-40B4-BE49-F238E27FC236}">
                  <a16:creationId xmlns:a16="http://schemas.microsoft.com/office/drawing/2014/main" id="{8075E2AD-7BC4-4193-BB82-D7233A4AECE6}"/>
                </a:ext>
              </a:extLst>
            </p:cNvPr>
            <p:cNvSpPr txBox="1"/>
            <p:nvPr/>
          </p:nvSpPr>
          <p:spPr>
            <a:xfrm>
              <a:off x="6912862" y="6447661"/>
              <a:ext cx="1658182" cy="276999"/>
            </a:xfrm>
            <a:prstGeom prst="rect">
              <a:avLst/>
            </a:prstGeom>
            <a:noFill/>
          </p:spPr>
          <p:txBody>
            <a:bodyPr wrap="square" lIns="91440" tIns="45720" rIns="91440" bIns="45720" rtlCol="0" anchor="t">
              <a:spAutoFit/>
            </a:bodyPr>
            <a:lstStyle/>
            <a:p>
              <a:pPr algn="ctr"/>
              <a:r>
                <a:rPr lang="en-GB" sz="1200" b="1">
                  <a:solidFill>
                    <a:srgbClr val="00B050"/>
                  </a:solidFill>
                </a:rPr>
                <a:t>+3%</a:t>
              </a:r>
              <a:r>
                <a:rPr lang="en-GB" sz="1200" b="1">
                  <a:solidFill>
                    <a:srgbClr val="FF0000"/>
                  </a:solidFill>
                </a:rPr>
                <a:t> </a:t>
              </a:r>
              <a:r>
                <a:rPr lang="en-GB" sz="1200"/>
                <a:t>from Feb 2022</a:t>
              </a:r>
            </a:p>
          </p:txBody>
        </p:sp>
      </p:grpSp>
      <p:grpSp>
        <p:nvGrpSpPr>
          <p:cNvPr id="7" name="Group 6">
            <a:extLst>
              <a:ext uri="{FF2B5EF4-FFF2-40B4-BE49-F238E27FC236}">
                <a16:creationId xmlns:a16="http://schemas.microsoft.com/office/drawing/2014/main" id="{189229AB-9AD2-437A-B5DA-4B8C6B6B9116}"/>
              </a:ext>
            </a:extLst>
          </p:cNvPr>
          <p:cNvGrpSpPr/>
          <p:nvPr/>
        </p:nvGrpSpPr>
        <p:grpSpPr>
          <a:xfrm>
            <a:off x="8274199" y="5531192"/>
            <a:ext cx="1881270" cy="1198738"/>
            <a:chOff x="4912035" y="5543420"/>
            <a:chExt cx="1881270" cy="1198738"/>
          </a:xfrm>
        </p:grpSpPr>
        <p:grpSp>
          <p:nvGrpSpPr>
            <p:cNvPr id="22" name="Group 21">
              <a:extLst>
                <a:ext uri="{FF2B5EF4-FFF2-40B4-BE49-F238E27FC236}">
                  <a16:creationId xmlns:a16="http://schemas.microsoft.com/office/drawing/2014/main" id="{1D89C15F-67A0-41BE-B43F-CD54A5F6A7EB}"/>
                </a:ext>
              </a:extLst>
            </p:cNvPr>
            <p:cNvGrpSpPr/>
            <p:nvPr/>
          </p:nvGrpSpPr>
          <p:grpSpPr>
            <a:xfrm>
              <a:off x="4924669" y="5543420"/>
              <a:ext cx="1868636" cy="1198738"/>
              <a:chOff x="4150373" y="5358198"/>
              <a:chExt cx="1868636" cy="658534"/>
            </a:xfrm>
          </p:grpSpPr>
          <p:pic>
            <p:nvPicPr>
              <p:cNvPr id="11" name="Graphic 10" descr="Clock with solid fill">
                <a:extLst>
                  <a:ext uri="{FF2B5EF4-FFF2-40B4-BE49-F238E27FC236}">
                    <a16:creationId xmlns:a16="http://schemas.microsoft.com/office/drawing/2014/main" id="{22E9EBA2-4F7E-47BC-949C-D2AC7ABCBF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5337" y="5381105"/>
                <a:ext cx="902677" cy="470030"/>
              </a:xfrm>
              <a:prstGeom prst="rect">
                <a:avLst/>
              </a:prstGeom>
            </p:spPr>
          </p:pic>
          <p:sp>
            <p:nvSpPr>
              <p:cNvPr id="20" name="TextBox 19">
                <a:extLst>
                  <a:ext uri="{FF2B5EF4-FFF2-40B4-BE49-F238E27FC236}">
                    <a16:creationId xmlns:a16="http://schemas.microsoft.com/office/drawing/2014/main" id="{CDC2A483-1286-4B23-B357-1C69D98EF196}"/>
                  </a:ext>
                </a:extLst>
              </p:cNvPr>
              <p:cNvSpPr txBox="1"/>
              <p:nvPr/>
            </p:nvSpPr>
            <p:spPr>
              <a:xfrm>
                <a:off x="4927998" y="5371456"/>
                <a:ext cx="1091011" cy="541053"/>
              </a:xfrm>
              <a:prstGeom prst="rect">
                <a:avLst/>
              </a:prstGeom>
              <a:noFill/>
            </p:spPr>
            <p:txBody>
              <a:bodyPr wrap="square" lIns="91440" tIns="45720" rIns="91440" bIns="45720" rtlCol="0" anchor="t">
                <a:spAutoFit/>
              </a:bodyPr>
              <a:lstStyle/>
              <a:p>
                <a:pPr algn="ctr"/>
                <a:r>
                  <a:rPr lang="en-GB" sz="1400"/>
                  <a:t>Average voi ride duration:</a:t>
                </a:r>
              </a:p>
              <a:p>
                <a:pPr algn="ctr"/>
                <a:r>
                  <a:rPr lang="en-GB" sz="1600" b="1"/>
                  <a:t>10.8 mins</a:t>
                </a:r>
                <a:endParaRPr lang="en-GB" sz="1600"/>
              </a:p>
            </p:txBody>
          </p:sp>
          <p:sp>
            <p:nvSpPr>
              <p:cNvPr id="21" name="Rectangle 20">
                <a:extLst>
                  <a:ext uri="{FF2B5EF4-FFF2-40B4-BE49-F238E27FC236}">
                    <a16:creationId xmlns:a16="http://schemas.microsoft.com/office/drawing/2014/main" id="{CCB47D8F-FEA7-452F-8D49-7DD5DF6434A8}"/>
                  </a:ext>
                </a:extLst>
              </p:cNvPr>
              <p:cNvSpPr/>
              <p:nvPr/>
            </p:nvSpPr>
            <p:spPr>
              <a:xfrm>
                <a:off x="4150373" y="5358198"/>
                <a:ext cx="1815283" cy="658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a:extLst>
                <a:ext uri="{FF2B5EF4-FFF2-40B4-BE49-F238E27FC236}">
                  <a16:creationId xmlns:a16="http://schemas.microsoft.com/office/drawing/2014/main" id="{6209CD61-2EC9-4D9C-A006-DCEAB3D28E04}"/>
                </a:ext>
              </a:extLst>
            </p:cNvPr>
            <p:cNvSpPr txBox="1"/>
            <p:nvPr/>
          </p:nvSpPr>
          <p:spPr>
            <a:xfrm>
              <a:off x="4912035" y="6465159"/>
              <a:ext cx="1823786" cy="276999"/>
            </a:xfrm>
            <a:prstGeom prst="rect">
              <a:avLst/>
            </a:prstGeom>
            <a:noFill/>
          </p:spPr>
          <p:txBody>
            <a:bodyPr wrap="square" lIns="91440" tIns="45720" rIns="91440" bIns="45720" rtlCol="0" anchor="t">
              <a:spAutoFit/>
            </a:bodyPr>
            <a:lstStyle/>
            <a:p>
              <a:pPr algn="ctr"/>
              <a:r>
                <a:rPr lang="en-GB" sz="1200" b="1">
                  <a:solidFill>
                    <a:srgbClr val="FF0000"/>
                  </a:solidFill>
                </a:rPr>
                <a:t>-1%</a:t>
              </a:r>
              <a:r>
                <a:rPr lang="en-GB" sz="1200" b="1">
                  <a:solidFill>
                    <a:schemeClr val="accent5"/>
                  </a:solidFill>
                </a:rPr>
                <a:t> </a:t>
              </a:r>
              <a:r>
                <a:rPr lang="en-GB" sz="1200"/>
                <a:t>from Feb 2022</a:t>
              </a:r>
            </a:p>
          </p:txBody>
        </p:sp>
      </p:grpSp>
      <p:grpSp>
        <p:nvGrpSpPr>
          <p:cNvPr id="4" name="Group 3">
            <a:extLst>
              <a:ext uri="{FF2B5EF4-FFF2-40B4-BE49-F238E27FC236}">
                <a16:creationId xmlns:a16="http://schemas.microsoft.com/office/drawing/2014/main" id="{F5FA59F2-5EC9-4732-B745-FDFA070C7B4A}"/>
              </a:ext>
            </a:extLst>
          </p:cNvPr>
          <p:cNvGrpSpPr/>
          <p:nvPr/>
        </p:nvGrpSpPr>
        <p:grpSpPr>
          <a:xfrm>
            <a:off x="8293267" y="4267717"/>
            <a:ext cx="1843134" cy="1210776"/>
            <a:chOff x="7684518" y="2823612"/>
            <a:chExt cx="1843134" cy="1210776"/>
          </a:xfrm>
        </p:grpSpPr>
        <p:grpSp>
          <p:nvGrpSpPr>
            <p:cNvPr id="15" name="Group 14">
              <a:extLst>
                <a:ext uri="{FF2B5EF4-FFF2-40B4-BE49-F238E27FC236}">
                  <a16:creationId xmlns:a16="http://schemas.microsoft.com/office/drawing/2014/main" id="{85662A9D-B773-46F7-BF12-FC9946E27457}"/>
                </a:ext>
              </a:extLst>
            </p:cNvPr>
            <p:cNvGrpSpPr/>
            <p:nvPr/>
          </p:nvGrpSpPr>
          <p:grpSpPr>
            <a:xfrm>
              <a:off x="7684518" y="2823612"/>
              <a:ext cx="1827917" cy="1210776"/>
              <a:chOff x="2083698" y="5309521"/>
              <a:chExt cx="1827917" cy="995915"/>
            </a:xfrm>
          </p:grpSpPr>
          <p:pic>
            <p:nvPicPr>
              <p:cNvPr id="9" name="Graphic 8" descr="Road with solid fill">
                <a:extLst>
                  <a:ext uri="{FF2B5EF4-FFF2-40B4-BE49-F238E27FC236}">
                    <a16:creationId xmlns:a16="http://schemas.microsoft.com/office/drawing/2014/main" id="{8D344D1E-9B16-485A-B4F0-72079FA27A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4966" y="5333839"/>
                <a:ext cx="738554" cy="756155"/>
              </a:xfrm>
              <a:prstGeom prst="rect">
                <a:avLst/>
              </a:prstGeom>
            </p:spPr>
          </p:pic>
          <p:sp>
            <p:nvSpPr>
              <p:cNvPr id="18" name="TextBox 17">
                <a:extLst>
                  <a:ext uri="{FF2B5EF4-FFF2-40B4-BE49-F238E27FC236}">
                    <a16:creationId xmlns:a16="http://schemas.microsoft.com/office/drawing/2014/main" id="{A76179D1-74C0-4406-8112-7B11F537B3C6}"/>
                  </a:ext>
                </a:extLst>
              </p:cNvPr>
              <p:cNvSpPr txBox="1"/>
              <p:nvPr/>
            </p:nvSpPr>
            <p:spPr>
              <a:xfrm>
                <a:off x="2820604" y="5319518"/>
                <a:ext cx="1091011" cy="810110"/>
              </a:xfrm>
              <a:prstGeom prst="rect">
                <a:avLst/>
              </a:prstGeom>
              <a:noFill/>
            </p:spPr>
            <p:txBody>
              <a:bodyPr wrap="square" lIns="91440" tIns="45720" rIns="91440" bIns="45720" rtlCol="0" anchor="t">
                <a:spAutoFit/>
              </a:bodyPr>
              <a:lstStyle/>
              <a:p>
                <a:pPr algn="ctr"/>
                <a:r>
                  <a:rPr lang="en-GB" sz="1400"/>
                  <a:t>Average voi ride distance:</a:t>
                </a:r>
              </a:p>
              <a:p>
                <a:pPr algn="ctr"/>
                <a:r>
                  <a:rPr lang="en-GB" sz="1600" b="1"/>
                  <a:t>2.3 km</a:t>
                </a:r>
                <a:endParaRPr lang="en-GB"/>
              </a:p>
            </p:txBody>
          </p:sp>
          <p:sp>
            <p:nvSpPr>
              <p:cNvPr id="12" name="Rectangle 11">
                <a:extLst>
                  <a:ext uri="{FF2B5EF4-FFF2-40B4-BE49-F238E27FC236}">
                    <a16:creationId xmlns:a16="http://schemas.microsoft.com/office/drawing/2014/main" id="{8A5A29CA-82A1-4828-909F-D4B6D9F99547}"/>
                  </a:ext>
                </a:extLst>
              </p:cNvPr>
              <p:cNvSpPr/>
              <p:nvPr/>
            </p:nvSpPr>
            <p:spPr>
              <a:xfrm>
                <a:off x="2083698" y="5309521"/>
                <a:ext cx="1815283" cy="995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D58730C2-352D-4BFF-A212-1509A6861BDC}"/>
                </a:ext>
              </a:extLst>
            </p:cNvPr>
            <p:cNvSpPr txBox="1"/>
            <p:nvPr/>
          </p:nvSpPr>
          <p:spPr>
            <a:xfrm>
              <a:off x="7703866" y="3740706"/>
              <a:ext cx="1823786" cy="276999"/>
            </a:xfrm>
            <a:prstGeom prst="rect">
              <a:avLst/>
            </a:prstGeom>
            <a:noFill/>
          </p:spPr>
          <p:txBody>
            <a:bodyPr wrap="square" lIns="91440" tIns="45720" rIns="91440" bIns="45720" rtlCol="0" anchor="t">
              <a:spAutoFit/>
            </a:bodyPr>
            <a:lstStyle/>
            <a:p>
              <a:pPr algn="ctr"/>
              <a:r>
                <a:rPr lang="en-GB" sz="1200" b="1">
                  <a:solidFill>
                    <a:srgbClr val="00B050"/>
                  </a:solidFill>
                </a:rPr>
                <a:t>+2%</a:t>
              </a:r>
              <a:r>
                <a:rPr lang="en-GB" sz="1200" b="1">
                  <a:solidFill>
                    <a:srgbClr val="FF0000"/>
                  </a:solidFill>
                </a:rPr>
                <a:t> </a:t>
              </a:r>
              <a:r>
                <a:rPr lang="en-GB" sz="1200"/>
                <a:t>from Feb 2022</a:t>
              </a:r>
            </a:p>
          </p:txBody>
        </p:sp>
      </p:grpSp>
      <p:sp>
        <p:nvSpPr>
          <p:cNvPr id="25" name="TextBox 24">
            <a:extLst>
              <a:ext uri="{FF2B5EF4-FFF2-40B4-BE49-F238E27FC236}">
                <a16:creationId xmlns:a16="http://schemas.microsoft.com/office/drawing/2014/main" id="{63E42B4B-A398-4967-AC73-9717C14001A1}"/>
              </a:ext>
            </a:extLst>
          </p:cNvPr>
          <p:cNvSpPr txBox="1"/>
          <p:nvPr/>
        </p:nvSpPr>
        <p:spPr>
          <a:xfrm>
            <a:off x="297807" y="692696"/>
            <a:ext cx="7506957" cy="369332"/>
          </a:xfrm>
          <a:prstGeom prst="rect">
            <a:avLst/>
          </a:prstGeom>
          <a:noFill/>
        </p:spPr>
        <p:txBody>
          <a:bodyPr wrap="square" lIns="91440" tIns="45720" rIns="91440" bIns="45720" rtlCol="0" anchor="t">
            <a:spAutoFit/>
          </a:bodyPr>
          <a:lstStyle/>
          <a:p>
            <a:pPr algn="ctr"/>
            <a:r>
              <a:rPr lang="en-GB" b="1" u="sng"/>
              <a:t>E-scooter usage per month:</a:t>
            </a:r>
          </a:p>
        </p:txBody>
      </p:sp>
      <p:sp>
        <p:nvSpPr>
          <p:cNvPr id="43" name="TextBox 42">
            <a:extLst>
              <a:ext uri="{FF2B5EF4-FFF2-40B4-BE49-F238E27FC236}">
                <a16:creationId xmlns:a16="http://schemas.microsoft.com/office/drawing/2014/main" id="{F5F048D5-2F0A-4904-8366-FE1A4FCDE5F6}"/>
              </a:ext>
            </a:extLst>
          </p:cNvPr>
          <p:cNvSpPr txBox="1"/>
          <p:nvPr/>
        </p:nvSpPr>
        <p:spPr>
          <a:xfrm>
            <a:off x="9214834" y="1379108"/>
            <a:ext cx="2808263" cy="2062103"/>
          </a:xfrm>
          <a:prstGeom prst="rect">
            <a:avLst/>
          </a:prstGeom>
          <a:noFill/>
          <a:ln>
            <a:noFill/>
          </a:ln>
        </p:spPr>
        <p:txBody>
          <a:bodyPr wrap="square" lIns="91440" tIns="45720" rIns="91440" bIns="45720" rtlCol="0" anchor="t">
            <a:spAutoFit/>
          </a:bodyPr>
          <a:lstStyle/>
          <a:p>
            <a:r>
              <a:rPr lang="en-GB" sz="1600"/>
              <a:t>Cambridge railway station </a:t>
            </a:r>
          </a:p>
          <a:p>
            <a:r>
              <a:rPr lang="en-GB" sz="1600"/>
              <a:t>-&gt; 5,533 rides</a:t>
            </a:r>
            <a:endParaRPr lang="en-GB" sz="1600">
              <a:cs typeface="Calibri"/>
            </a:endParaRPr>
          </a:p>
          <a:p>
            <a:endParaRPr lang="en-GB" sz="1600"/>
          </a:p>
          <a:p>
            <a:r>
              <a:rPr lang="en-GB" sz="1600"/>
              <a:t>Cambridge bus station </a:t>
            </a:r>
          </a:p>
          <a:p>
            <a:r>
              <a:rPr lang="en-GB" sz="1600"/>
              <a:t>-&gt; 3,628 rides</a:t>
            </a:r>
            <a:endParaRPr lang="en-GB" sz="1600">
              <a:cs typeface="Calibri"/>
            </a:endParaRPr>
          </a:p>
          <a:p>
            <a:endParaRPr lang="en-GB" sz="1600">
              <a:cs typeface="Calibri"/>
            </a:endParaRPr>
          </a:p>
          <a:p>
            <a:r>
              <a:rPr lang="en-GB" sz="1600"/>
              <a:t>Hills Road/Cherry Hinton Road </a:t>
            </a:r>
          </a:p>
          <a:p>
            <a:r>
              <a:rPr lang="en-GB" sz="1600"/>
              <a:t>-&gt; 2,476 rides</a:t>
            </a:r>
            <a:endParaRPr lang="en-GB" sz="1600">
              <a:cs typeface="Calibri"/>
            </a:endParaRPr>
          </a:p>
        </p:txBody>
      </p:sp>
      <p:pic>
        <p:nvPicPr>
          <p:cNvPr id="3" name="Graphic 2" descr="Badge 1 outline">
            <a:extLst>
              <a:ext uri="{FF2B5EF4-FFF2-40B4-BE49-F238E27FC236}">
                <a16:creationId xmlns:a16="http://schemas.microsoft.com/office/drawing/2014/main" id="{CC62AF0E-4F48-43F7-8949-8DF0DE5EA5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59233" y="1291195"/>
            <a:ext cx="808806" cy="767093"/>
          </a:xfrm>
          <a:prstGeom prst="rect">
            <a:avLst/>
          </a:prstGeom>
        </p:spPr>
      </p:pic>
      <p:pic>
        <p:nvPicPr>
          <p:cNvPr id="24" name="Graphic 23" descr="Badge outline">
            <a:extLst>
              <a:ext uri="{FF2B5EF4-FFF2-40B4-BE49-F238E27FC236}">
                <a16:creationId xmlns:a16="http://schemas.microsoft.com/office/drawing/2014/main" id="{0471804D-C486-4CF8-83EA-28E5340381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51426" y="1994059"/>
            <a:ext cx="808806" cy="806646"/>
          </a:xfrm>
          <a:prstGeom prst="rect">
            <a:avLst/>
          </a:prstGeom>
        </p:spPr>
      </p:pic>
      <p:pic>
        <p:nvPicPr>
          <p:cNvPr id="31" name="Graphic 30" descr="Badge 3 outline">
            <a:extLst>
              <a:ext uri="{FF2B5EF4-FFF2-40B4-BE49-F238E27FC236}">
                <a16:creationId xmlns:a16="http://schemas.microsoft.com/office/drawing/2014/main" id="{D11ECDD3-5728-4A20-B9D9-F806C2B93F7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59233" y="2727085"/>
            <a:ext cx="808806" cy="806646"/>
          </a:xfrm>
          <a:prstGeom prst="rect">
            <a:avLst/>
          </a:prstGeom>
        </p:spPr>
      </p:pic>
      <p:pic>
        <p:nvPicPr>
          <p:cNvPr id="13" name="Picture 18">
            <a:extLst>
              <a:ext uri="{FF2B5EF4-FFF2-40B4-BE49-F238E27FC236}">
                <a16:creationId xmlns:a16="http://schemas.microsoft.com/office/drawing/2014/main" id="{B3D39AA7-F1B4-402D-91BF-057AEF5848A1}"/>
              </a:ext>
            </a:extLst>
          </p:cNvPr>
          <p:cNvPicPr>
            <a:picLocks noChangeAspect="1"/>
          </p:cNvPicPr>
          <p:nvPr/>
        </p:nvPicPr>
        <p:blipFill>
          <a:blip r:embed="rId16"/>
          <a:stretch>
            <a:fillRect/>
          </a:stretch>
        </p:blipFill>
        <p:spPr>
          <a:xfrm>
            <a:off x="1121363" y="999542"/>
            <a:ext cx="6506162" cy="418618"/>
          </a:xfrm>
          <a:prstGeom prst="rect">
            <a:avLst/>
          </a:prstGeom>
        </p:spPr>
      </p:pic>
      <p:sp>
        <p:nvSpPr>
          <p:cNvPr id="19" name="TextBox 18">
            <a:extLst>
              <a:ext uri="{FF2B5EF4-FFF2-40B4-BE49-F238E27FC236}">
                <a16:creationId xmlns:a16="http://schemas.microsoft.com/office/drawing/2014/main" id="{06465641-0DC7-4EDC-8678-336B207F4DE1}"/>
              </a:ext>
            </a:extLst>
          </p:cNvPr>
          <p:cNvSpPr txBox="1"/>
          <p:nvPr/>
        </p:nvSpPr>
        <p:spPr>
          <a:xfrm rot="-5400000">
            <a:off x="-95746" y="2728521"/>
            <a:ext cx="164253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t>Monthly Total</a:t>
            </a:r>
          </a:p>
        </p:txBody>
      </p:sp>
      <p:pic>
        <p:nvPicPr>
          <p:cNvPr id="33" name="Picture 32" descr="Chart, line chart&#10;&#10;Description automatically generated">
            <a:extLst>
              <a:ext uri="{FF2B5EF4-FFF2-40B4-BE49-F238E27FC236}">
                <a16:creationId xmlns:a16="http://schemas.microsoft.com/office/drawing/2014/main" id="{922A4FEA-0E00-4B5F-A871-8077994AF5E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3853" y="1349073"/>
            <a:ext cx="6448761" cy="3967448"/>
          </a:xfrm>
          <a:prstGeom prst="rect">
            <a:avLst/>
          </a:prstGeom>
        </p:spPr>
      </p:pic>
    </p:spTree>
    <p:extLst>
      <p:ext uri="{BB962C8B-B14F-4D97-AF65-F5344CB8AC3E}">
        <p14:creationId xmlns:p14="http://schemas.microsoft.com/office/powerpoint/2010/main" val="568967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Summary</a:t>
            </a:r>
          </a:p>
        </p:txBody>
      </p:sp>
      <p:sp>
        <p:nvSpPr>
          <p:cNvPr id="3" name="Slide Number Placeholder 2">
            <a:extLst>
              <a:ext uri="{FF2B5EF4-FFF2-40B4-BE49-F238E27FC236}">
                <a16:creationId xmlns:a16="http://schemas.microsoft.com/office/drawing/2014/main" id="{E2E2EE58-EFBA-4195-89CF-1F10DE8C4D16}"/>
              </a:ext>
            </a:extLst>
          </p:cNvPr>
          <p:cNvSpPr>
            <a:spLocks noGrp="1"/>
          </p:cNvSpPr>
          <p:nvPr>
            <p:ph type="sldNum" sz="quarter" idx="12"/>
          </p:nvPr>
        </p:nvSpPr>
        <p:spPr/>
        <p:txBody>
          <a:bodyPr/>
          <a:lstStyle/>
          <a:p>
            <a:fld id="{AE56028F-813B-4E02-837E-17CD63D81F9F}" type="slidenum">
              <a:rPr lang="en-GB" smtClean="0"/>
              <a:t>31</a:t>
            </a:fld>
            <a:endParaRPr lang="en-GB"/>
          </a:p>
        </p:txBody>
      </p:sp>
    </p:spTree>
    <p:extLst>
      <p:ext uri="{BB962C8B-B14F-4D97-AF65-F5344CB8AC3E}">
        <p14:creationId xmlns:p14="http://schemas.microsoft.com/office/powerpoint/2010/main" val="122986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B3F38B-5E96-4464-A65F-330424FE29C5}"/>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Calibri" panose="020F0502020204030204"/>
              </a:rPr>
              <a:t>Headlines: March 2022</a:t>
            </a:r>
            <a:endPar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F27F493-9620-489A-95C9-CB0A1BAD5184}"/>
              </a:ext>
            </a:extLst>
          </p:cNvPr>
          <p:cNvSpPr txBox="1"/>
          <p:nvPr/>
        </p:nvSpPr>
        <p:spPr>
          <a:xfrm>
            <a:off x="1671509" y="3451917"/>
            <a:ext cx="4197446" cy="646331"/>
          </a:xfrm>
          <a:prstGeom prst="rect">
            <a:avLst/>
          </a:prstGeom>
          <a:noFill/>
        </p:spPr>
        <p:txBody>
          <a:bodyPr wrap="square" rtlCol="0">
            <a:spAutoFit/>
          </a:bodyPr>
          <a:lstStyle/>
          <a:p>
            <a:r>
              <a:rPr lang="en-GB" b="1" dirty="0"/>
              <a:t>Car park use is at </a:t>
            </a:r>
            <a:r>
              <a:rPr lang="en-GB" b="1" dirty="0">
                <a:solidFill>
                  <a:srgbClr val="0070C0"/>
                </a:solidFill>
              </a:rPr>
              <a:t>76%* </a:t>
            </a:r>
            <a:r>
              <a:rPr lang="en-GB" b="1" dirty="0"/>
              <a:t>of pre-Covid levels in Cambridge</a:t>
            </a:r>
          </a:p>
        </p:txBody>
      </p:sp>
      <p:sp>
        <p:nvSpPr>
          <p:cNvPr id="36" name="TextBox 35">
            <a:extLst>
              <a:ext uri="{FF2B5EF4-FFF2-40B4-BE49-F238E27FC236}">
                <a16:creationId xmlns:a16="http://schemas.microsoft.com/office/drawing/2014/main" id="{B9378348-7D00-4FA0-8F0C-99D2A33E8995}"/>
              </a:ext>
            </a:extLst>
          </p:cNvPr>
          <p:cNvSpPr txBox="1"/>
          <p:nvPr/>
        </p:nvSpPr>
        <p:spPr>
          <a:xfrm>
            <a:off x="7394390" y="2306369"/>
            <a:ext cx="4208887" cy="646331"/>
          </a:xfrm>
          <a:prstGeom prst="rect">
            <a:avLst/>
          </a:prstGeom>
          <a:noFill/>
        </p:spPr>
        <p:txBody>
          <a:bodyPr wrap="square" lIns="91440" tIns="45720" rIns="91440" bIns="45720" rtlCol="0" anchor="t">
            <a:spAutoFit/>
          </a:bodyPr>
          <a:lstStyle/>
          <a:p>
            <a:r>
              <a:rPr lang="en-GB" b="1" dirty="0"/>
              <a:t>Retail footfall in Cambridge is at </a:t>
            </a:r>
            <a:r>
              <a:rPr lang="en-GB" b="1" dirty="0">
                <a:solidFill>
                  <a:srgbClr val="92D050"/>
                </a:solidFill>
              </a:rPr>
              <a:t>90%*</a:t>
            </a:r>
            <a:r>
              <a:rPr lang="en-GB" b="1" dirty="0">
                <a:solidFill>
                  <a:srgbClr val="00B0F0"/>
                </a:solidFill>
              </a:rPr>
              <a:t> </a:t>
            </a:r>
            <a:r>
              <a:rPr lang="en-GB" b="1" dirty="0"/>
              <a:t>of pre-COVID levels.</a:t>
            </a:r>
          </a:p>
        </p:txBody>
      </p:sp>
      <p:pic>
        <p:nvPicPr>
          <p:cNvPr id="24" name="Picture 23">
            <a:extLst>
              <a:ext uri="{FF2B5EF4-FFF2-40B4-BE49-F238E27FC236}">
                <a16:creationId xmlns:a16="http://schemas.microsoft.com/office/drawing/2014/main" id="{06DDFCF6-2B85-4962-9B25-55BDDA472114}"/>
              </a:ext>
            </a:extLst>
          </p:cNvPr>
          <p:cNvPicPr>
            <a:picLocks noChangeAspect="1"/>
          </p:cNvPicPr>
          <p:nvPr/>
        </p:nvPicPr>
        <p:blipFill>
          <a:blip r:embed="rId3"/>
          <a:stretch>
            <a:fillRect/>
          </a:stretch>
        </p:blipFill>
        <p:spPr>
          <a:xfrm>
            <a:off x="6221728" y="2106526"/>
            <a:ext cx="962623" cy="962623"/>
          </a:xfrm>
          <a:prstGeom prst="rect">
            <a:avLst/>
          </a:prstGeom>
        </p:spPr>
      </p:pic>
      <p:sp>
        <p:nvSpPr>
          <p:cNvPr id="45" name="TextBox 44">
            <a:extLst>
              <a:ext uri="{FF2B5EF4-FFF2-40B4-BE49-F238E27FC236}">
                <a16:creationId xmlns:a16="http://schemas.microsoft.com/office/drawing/2014/main" id="{267A8F27-A78B-4A3F-8680-E9A6C2827A80}"/>
              </a:ext>
            </a:extLst>
          </p:cNvPr>
          <p:cNvSpPr txBox="1"/>
          <p:nvPr/>
        </p:nvSpPr>
        <p:spPr>
          <a:xfrm>
            <a:off x="7394390" y="3386577"/>
            <a:ext cx="4268783" cy="646331"/>
          </a:xfrm>
          <a:prstGeom prst="rect">
            <a:avLst/>
          </a:prstGeom>
          <a:noFill/>
        </p:spPr>
        <p:txBody>
          <a:bodyPr wrap="square" lIns="91440" tIns="45720" rIns="91440" bIns="45720" rtlCol="0" anchor="t">
            <a:spAutoFit/>
          </a:bodyPr>
          <a:lstStyle/>
          <a:p>
            <a:r>
              <a:rPr lang="en-GB" b="1" dirty="0"/>
              <a:t>Footfall at One Station Square is at </a:t>
            </a:r>
            <a:r>
              <a:rPr lang="en-GB" b="1" dirty="0">
                <a:solidFill>
                  <a:srgbClr val="0070C0"/>
                </a:solidFill>
              </a:rPr>
              <a:t>76%</a:t>
            </a:r>
            <a:r>
              <a:rPr lang="en-GB" b="1" dirty="0"/>
              <a:t> of pre-COVID levels.</a:t>
            </a:r>
          </a:p>
        </p:txBody>
      </p:sp>
      <p:pic>
        <p:nvPicPr>
          <p:cNvPr id="25" name="Picture 24">
            <a:extLst>
              <a:ext uri="{FF2B5EF4-FFF2-40B4-BE49-F238E27FC236}">
                <a16:creationId xmlns:a16="http://schemas.microsoft.com/office/drawing/2014/main" id="{4431D383-5CB0-469A-9D6B-56B095A19648}"/>
              </a:ext>
            </a:extLst>
          </p:cNvPr>
          <p:cNvPicPr>
            <a:picLocks noChangeAspect="1"/>
          </p:cNvPicPr>
          <p:nvPr/>
        </p:nvPicPr>
        <p:blipFill>
          <a:blip r:embed="rId4"/>
          <a:stretch>
            <a:fillRect/>
          </a:stretch>
        </p:blipFill>
        <p:spPr>
          <a:xfrm>
            <a:off x="6187174" y="3204833"/>
            <a:ext cx="1031733" cy="1031733"/>
          </a:xfrm>
          <a:prstGeom prst="rect">
            <a:avLst/>
          </a:prstGeom>
        </p:spPr>
      </p:pic>
      <p:pic>
        <p:nvPicPr>
          <p:cNvPr id="1026" name="Picture 2" descr="See the source image">
            <a:extLst>
              <a:ext uri="{FF2B5EF4-FFF2-40B4-BE49-F238E27FC236}">
                <a16:creationId xmlns:a16="http://schemas.microsoft.com/office/drawing/2014/main" id="{369AD871-462B-4A01-95A9-A660F6031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61" y="4496016"/>
            <a:ext cx="1092756" cy="962624"/>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BE0E7633-160D-4AD3-A691-85C9C501033A}"/>
              </a:ext>
            </a:extLst>
          </p:cNvPr>
          <p:cNvSpPr txBox="1"/>
          <p:nvPr/>
        </p:nvSpPr>
        <p:spPr>
          <a:xfrm>
            <a:off x="1606610" y="4639161"/>
            <a:ext cx="4184397" cy="646331"/>
          </a:xfrm>
          <a:prstGeom prst="rect">
            <a:avLst/>
          </a:prstGeom>
          <a:noFill/>
        </p:spPr>
        <p:txBody>
          <a:bodyPr wrap="square" lIns="91440" tIns="45720" rIns="91440" bIns="45720" rtlCol="0" anchor="t">
            <a:spAutoFit/>
          </a:bodyPr>
          <a:lstStyle/>
          <a:p>
            <a:r>
              <a:rPr lang="en-GB" b="1" dirty="0"/>
              <a:t>Bus use within Cambridge is at </a:t>
            </a:r>
            <a:r>
              <a:rPr lang="en-GB" b="1" dirty="0">
                <a:solidFill>
                  <a:srgbClr val="0070C0"/>
                </a:solidFill>
              </a:rPr>
              <a:t>73% </a:t>
            </a:r>
            <a:r>
              <a:rPr lang="en-GB" b="1" dirty="0"/>
              <a:t>of pre-COVID levels.</a:t>
            </a:r>
          </a:p>
        </p:txBody>
      </p:sp>
      <p:sp>
        <p:nvSpPr>
          <p:cNvPr id="49" name="TextBox 48">
            <a:extLst>
              <a:ext uri="{FF2B5EF4-FFF2-40B4-BE49-F238E27FC236}">
                <a16:creationId xmlns:a16="http://schemas.microsoft.com/office/drawing/2014/main" id="{9A6DD9C6-930A-4CB6-AC4D-C87C1408356F}"/>
              </a:ext>
            </a:extLst>
          </p:cNvPr>
          <p:cNvSpPr txBox="1"/>
          <p:nvPr/>
        </p:nvSpPr>
        <p:spPr>
          <a:xfrm>
            <a:off x="1606610" y="2264673"/>
            <a:ext cx="4260570" cy="646331"/>
          </a:xfrm>
          <a:prstGeom prst="rect">
            <a:avLst/>
          </a:prstGeom>
          <a:noFill/>
        </p:spPr>
        <p:txBody>
          <a:bodyPr wrap="square" rtlCol="0">
            <a:spAutoFit/>
          </a:bodyPr>
          <a:lstStyle/>
          <a:p>
            <a:r>
              <a:rPr lang="en-GB" b="1" dirty="0"/>
              <a:t>Motor vehicle use is at </a:t>
            </a:r>
            <a:r>
              <a:rPr lang="en-GB" b="1" dirty="0">
                <a:solidFill>
                  <a:srgbClr val="92D050"/>
                </a:solidFill>
              </a:rPr>
              <a:t>92%</a:t>
            </a:r>
            <a:r>
              <a:rPr lang="en-GB" b="1" dirty="0">
                <a:solidFill>
                  <a:schemeClr val="accent1">
                    <a:lumMod val="40000"/>
                    <a:lumOff val="60000"/>
                  </a:schemeClr>
                </a:solidFill>
              </a:rPr>
              <a:t> </a:t>
            </a:r>
            <a:r>
              <a:rPr lang="en-GB" b="1" dirty="0"/>
              <a:t>pre-COVID levels in Cambridge.</a:t>
            </a:r>
          </a:p>
        </p:txBody>
      </p:sp>
      <p:pic>
        <p:nvPicPr>
          <p:cNvPr id="27" name="Picture 26">
            <a:extLst>
              <a:ext uri="{FF2B5EF4-FFF2-40B4-BE49-F238E27FC236}">
                <a16:creationId xmlns:a16="http://schemas.microsoft.com/office/drawing/2014/main" id="{41578D07-A344-4B8A-9817-3A5BB913127C}"/>
              </a:ext>
            </a:extLst>
          </p:cNvPr>
          <p:cNvPicPr>
            <a:picLocks noChangeAspect="1"/>
          </p:cNvPicPr>
          <p:nvPr/>
        </p:nvPicPr>
        <p:blipFill>
          <a:blip r:embed="rId6"/>
          <a:stretch>
            <a:fillRect/>
          </a:stretch>
        </p:blipFill>
        <p:spPr>
          <a:xfrm>
            <a:off x="495168" y="2171709"/>
            <a:ext cx="1031733" cy="1031733"/>
          </a:xfrm>
          <a:prstGeom prst="rect">
            <a:avLst/>
          </a:prstGeom>
        </p:spPr>
      </p:pic>
      <p:sp>
        <p:nvSpPr>
          <p:cNvPr id="50" name="TextBox 49">
            <a:extLst>
              <a:ext uri="{FF2B5EF4-FFF2-40B4-BE49-F238E27FC236}">
                <a16:creationId xmlns:a16="http://schemas.microsoft.com/office/drawing/2014/main" id="{D22A5EDC-968F-4274-8DEC-83B60C15CB82}"/>
              </a:ext>
            </a:extLst>
          </p:cNvPr>
          <p:cNvSpPr txBox="1"/>
          <p:nvPr/>
        </p:nvSpPr>
        <p:spPr>
          <a:xfrm>
            <a:off x="7394390" y="4509826"/>
            <a:ext cx="4079402" cy="646331"/>
          </a:xfrm>
          <a:prstGeom prst="rect">
            <a:avLst/>
          </a:prstGeom>
          <a:noFill/>
        </p:spPr>
        <p:txBody>
          <a:bodyPr wrap="square" rtlCol="0">
            <a:spAutoFit/>
          </a:bodyPr>
          <a:lstStyle/>
          <a:p>
            <a:r>
              <a:rPr lang="en-GB" b="1" dirty="0"/>
              <a:t>Cycling within Cambridge is at </a:t>
            </a:r>
            <a:r>
              <a:rPr lang="en-GB" b="1" dirty="0">
                <a:solidFill>
                  <a:srgbClr val="92D050"/>
                </a:solidFill>
              </a:rPr>
              <a:t>86%</a:t>
            </a:r>
            <a:r>
              <a:rPr lang="en-GB" b="1" dirty="0">
                <a:solidFill>
                  <a:srgbClr val="00B0F0"/>
                </a:solidFill>
              </a:rPr>
              <a:t> </a:t>
            </a:r>
            <a:r>
              <a:rPr lang="en-GB" b="1" dirty="0"/>
              <a:t>of pre-COVID levels.</a:t>
            </a:r>
          </a:p>
        </p:txBody>
      </p:sp>
      <p:pic>
        <p:nvPicPr>
          <p:cNvPr id="1028" name="Picture 4" descr="See the source image">
            <a:extLst>
              <a:ext uri="{FF2B5EF4-FFF2-40B4-BE49-F238E27FC236}">
                <a16:creationId xmlns:a16="http://schemas.microsoft.com/office/drawing/2014/main" id="{9693F378-163B-46EB-BC63-1930ACE4E5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7856" y="4498039"/>
            <a:ext cx="928090" cy="63451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5BEE3194-C583-49CC-B671-3E0C85911164}"/>
              </a:ext>
            </a:extLst>
          </p:cNvPr>
          <p:cNvSpPr txBox="1"/>
          <p:nvPr/>
        </p:nvSpPr>
        <p:spPr>
          <a:xfrm>
            <a:off x="7394390" y="1070699"/>
            <a:ext cx="4329939" cy="646331"/>
          </a:xfrm>
          <a:prstGeom prst="rect">
            <a:avLst/>
          </a:prstGeom>
          <a:noFill/>
        </p:spPr>
        <p:txBody>
          <a:bodyPr wrap="square" lIns="91440" tIns="45720" rIns="91440" bIns="45720" rtlCol="0" anchor="t">
            <a:spAutoFit/>
          </a:bodyPr>
          <a:lstStyle/>
          <a:p>
            <a:r>
              <a:rPr lang="en-GB" b="1" dirty="0"/>
              <a:t>Walking within Cambridge is at </a:t>
            </a:r>
            <a:r>
              <a:rPr lang="en-GB" b="1" dirty="0">
                <a:solidFill>
                  <a:srgbClr val="0070C0"/>
                </a:solidFill>
              </a:rPr>
              <a:t>66% </a:t>
            </a:r>
            <a:r>
              <a:rPr lang="en-GB" b="1" dirty="0"/>
              <a:t>of pre-COVID levels.</a:t>
            </a:r>
          </a:p>
        </p:txBody>
      </p:sp>
      <p:pic>
        <p:nvPicPr>
          <p:cNvPr id="1030" name="Picture 6" descr="See the source image">
            <a:extLst>
              <a:ext uri="{FF2B5EF4-FFF2-40B4-BE49-F238E27FC236}">
                <a16:creationId xmlns:a16="http://schemas.microsoft.com/office/drawing/2014/main" id="{CE0DC12A-7D74-4CC4-8759-0A257D7DE2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0082" y="916724"/>
            <a:ext cx="902751" cy="902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000D5DC-3208-4836-80FA-BBB24888E1F9}"/>
              </a:ext>
            </a:extLst>
          </p:cNvPr>
          <p:cNvSpPr txBox="1"/>
          <p:nvPr/>
        </p:nvSpPr>
        <p:spPr>
          <a:xfrm>
            <a:off x="1606610" y="929502"/>
            <a:ext cx="4327244" cy="923330"/>
          </a:xfrm>
          <a:prstGeom prst="rect">
            <a:avLst/>
          </a:prstGeom>
          <a:noFill/>
        </p:spPr>
        <p:txBody>
          <a:bodyPr wrap="square" lIns="91440" tIns="45720" rIns="91440" bIns="45720" rtlCol="0" anchor="t">
            <a:spAutoFit/>
          </a:bodyPr>
          <a:lstStyle/>
          <a:p>
            <a:r>
              <a:rPr lang="en-GB" b="1" dirty="0"/>
              <a:t>Workplace attendance at </a:t>
            </a:r>
            <a:r>
              <a:rPr lang="en-GB" b="1" dirty="0">
                <a:solidFill>
                  <a:srgbClr val="0070C0"/>
                </a:solidFill>
              </a:rPr>
              <a:t>76% </a:t>
            </a:r>
            <a:r>
              <a:rPr lang="en-GB" b="1" dirty="0"/>
              <a:t>of Jan 2020 levels in Cambridge and </a:t>
            </a:r>
            <a:r>
              <a:rPr lang="en-GB" b="1" dirty="0">
                <a:solidFill>
                  <a:srgbClr val="92D050"/>
                </a:solidFill>
              </a:rPr>
              <a:t>89% </a:t>
            </a:r>
            <a:r>
              <a:rPr lang="en-GB" b="1" dirty="0"/>
              <a:t>in South Cambridgeshire.</a:t>
            </a:r>
          </a:p>
        </p:txBody>
      </p:sp>
      <p:pic>
        <p:nvPicPr>
          <p:cNvPr id="2" name="Picture 1">
            <a:extLst>
              <a:ext uri="{FF2B5EF4-FFF2-40B4-BE49-F238E27FC236}">
                <a16:creationId xmlns:a16="http://schemas.microsoft.com/office/drawing/2014/main" id="{A20B00A4-A4C9-4186-A66D-54246A42EA8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546247" y="895032"/>
            <a:ext cx="929576" cy="931537"/>
          </a:xfrm>
          <a:prstGeom prst="rect">
            <a:avLst/>
          </a:prstGeom>
        </p:spPr>
      </p:pic>
      <p:sp>
        <p:nvSpPr>
          <p:cNvPr id="20" name="TextBox 19">
            <a:extLst>
              <a:ext uri="{FF2B5EF4-FFF2-40B4-BE49-F238E27FC236}">
                <a16:creationId xmlns:a16="http://schemas.microsoft.com/office/drawing/2014/main" id="{0A8B9658-F0BF-488E-A74E-D3645A4A3246}"/>
              </a:ext>
            </a:extLst>
          </p:cNvPr>
          <p:cNvSpPr txBox="1"/>
          <p:nvPr/>
        </p:nvSpPr>
        <p:spPr>
          <a:xfrm>
            <a:off x="614582" y="3372540"/>
            <a:ext cx="777434" cy="783193"/>
          </a:xfrm>
          <a:prstGeom prst="roundRect">
            <a:avLst/>
          </a:prstGeom>
          <a:solidFill>
            <a:schemeClr val="tx1"/>
          </a:solidFill>
          <a:ln>
            <a:solidFill>
              <a:schemeClr val="tx1"/>
            </a:solidFill>
          </a:ln>
        </p:spPr>
        <p:txBody>
          <a:bodyPr wrap="square" rtlCol="0">
            <a:spAutoFit/>
          </a:bodyPr>
          <a:lstStyle/>
          <a:p>
            <a:pPr algn="ctr"/>
            <a:r>
              <a:rPr lang="en-GB" sz="4000" b="1">
                <a:solidFill>
                  <a:schemeClr val="bg1"/>
                </a:solidFill>
              </a:rPr>
              <a:t>P</a:t>
            </a:r>
          </a:p>
        </p:txBody>
      </p:sp>
      <p:pic>
        <p:nvPicPr>
          <p:cNvPr id="26" name="Graphic 25" descr="Fog with solid fill">
            <a:extLst>
              <a:ext uri="{FF2B5EF4-FFF2-40B4-BE49-F238E27FC236}">
                <a16:creationId xmlns:a16="http://schemas.microsoft.com/office/drawing/2014/main" id="{512BB107-B882-4A6C-B995-8E8EFDF12A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9745" y="5688099"/>
            <a:ext cx="729489" cy="729489"/>
          </a:xfrm>
          <a:prstGeom prst="rect">
            <a:avLst/>
          </a:prstGeom>
        </p:spPr>
      </p:pic>
      <p:sp>
        <p:nvSpPr>
          <p:cNvPr id="28" name="TextBox 27">
            <a:extLst>
              <a:ext uri="{FF2B5EF4-FFF2-40B4-BE49-F238E27FC236}">
                <a16:creationId xmlns:a16="http://schemas.microsoft.com/office/drawing/2014/main" id="{CEA4EB9A-4140-4EAB-B2AE-68DB95D84933}"/>
              </a:ext>
            </a:extLst>
          </p:cNvPr>
          <p:cNvSpPr txBox="1"/>
          <p:nvPr/>
        </p:nvSpPr>
        <p:spPr>
          <a:xfrm>
            <a:off x="1582496" y="5771257"/>
            <a:ext cx="4329939" cy="646331"/>
          </a:xfrm>
          <a:prstGeom prst="rect">
            <a:avLst/>
          </a:prstGeom>
          <a:noFill/>
        </p:spPr>
        <p:txBody>
          <a:bodyPr wrap="square" lIns="91440" tIns="45720" rIns="91440" bIns="45720" rtlCol="0" anchor="t">
            <a:spAutoFit/>
          </a:bodyPr>
          <a:lstStyle/>
          <a:p>
            <a:r>
              <a:rPr lang="en-GB" b="1" dirty="0"/>
              <a:t>Air pollution is at </a:t>
            </a:r>
            <a:r>
              <a:rPr lang="en-GB" b="1" dirty="0">
                <a:solidFill>
                  <a:srgbClr val="92D050"/>
                </a:solidFill>
              </a:rPr>
              <a:t>93% </a:t>
            </a:r>
            <a:r>
              <a:rPr lang="en-GB" b="1" dirty="0"/>
              <a:t>of the pre-COVID 2017-2019 baseline.</a:t>
            </a:r>
          </a:p>
        </p:txBody>
      </p:sp>
      <p:sp>
        <p:nvSpPr>
          <p:cNvPr id="29" name="TextBox 28">
            <a:extLst>
              <a:ext uri="{FF2B5EF4-FFF2-40B4-BE49-F238E27FC236}">
                <a16:creationId xmlns:a16="http://schemas.microsoft.com/office/drawing/2014/main" id="{32EB4846-9EDA-447B-9DE1-BB2F13824C1D}"/>
              </a:ext>
            </a:extLst>
          </p:cNvPr>
          <p:cNvSpPr txBox="1"/>
          <p:nvPr/>
        </p:nvSpPr>
        <p:spPr>
          <a:xfrm>
            <a:off x="7394390" y="5577471"/>
            <a:ext cx="4329939" cy="923330"/>
          </a:xfrm>
          <a:prstGeom prst="rect">
            <a:avLst/>
          </a:prstGeom>
          <a:noFill/>
        </p:spPr>
        <p:txBody>
          <a:bodyPr wrap="square" lIns="91440" tIns="45720" rIns="91440" bIns="45720" rtlCol="0" anchor="t">
            <a:spAutoFit/>
          </a:bodyPr>
          <a:lstStyle/>
          <a:p>
            <a:r>
              <a:rPr lang="en-GB" b="1" dirty="0"/>
              <a:t>Active travel is at </a:t>
            </a:r>
            <a:r>
              <a:rPr lang="en-GB" b="1" dirty="0">
                <a:solidFill>
                  <a:srgbClr val="0070C0"/>
                </a:solidFill>
              </a:rPr>
              <a:t>70%</a:t>
            </a:r>
            <a:r>
              <a:rPr lang="en-GB" b="1" dirty="0">
                <a:solidFill>
                  <a:srgbClr val="00B0F0"/>
                </a:solidFill>
              </a:rPr>
              <a:t> </a:t>
            </a:r>
            <a:r>
              <a:rPr lang="en-GB" b="1" dirty="0"/>
              <a:t>of March 2020 and accounted for 17% of all counts in March 2022.</a:t>
            </a:r>
          </a:p>
        </p:txBody>
      </p:sp>
      <p:pic>
        <p:nvPicPr>
          <p:cNvPr id="7" name="Graphic 6" descr="Shoe footprints with solid fill">
            <a:extLst>
              <a:ext uri="{FF2B5EF4-FFF2-40B4-BE49-F238E27FC236}">
                <a16:creationId xmlns:a16="http://schemas.microsoft.com/office/drawing/2014/main" id="{79F94105-150E-40F0-A088-8944D454CE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85929" y="5584323"/>
            <a:ext cx="804940" cy="804940"/>
          </a:xfrm>
          <a:prstGeom prst="rect">
            <a:avLst/>
          </a:prstGeom>
        </p:spPr>
      </p:pic>
      <p:sp>
        <p:nvSpPr>
          <p:cNvPr id="5" name="Slide Number Placeholder 4">
            <a:extLst>
              <a:ext uri="{FF2B5EF4-FFF2-40B4-BE49-F238E27FC236}">
                <a16:creationId xmlns:a16="http://schemas.microsoft.com/office/drawing/2014/main" id="{AAAEC423-37D5-4D78-A192-6F4C7645F926}"/>
              </a:ext>
            </a:extLst>
          </p:cNvPr>
          <p:cNvSpPr>
            <a:spLocks noGrp="1"/>
          </p:cNvSpPr>
          <p:nvPr>
            <p:ph type="sldNum" sz="quarter" idx="12"/>
          </p:nvPr>
        </p:nvSpPr>
        <p:spPr/>
        <p:txBody>
          <a:bodyPr/>
          <a:lstStyle/>
          <a:p>
            <a:fld id="{AE56028F-813B-4E02-837E-17CD63D81F9F}" type="slidenum">
              <a:rPr lang="en-GB" smtClean="0"/>
              <a:t>32</a:t>
            </a:fld>
            <a:endParaRPr lang="en-GB" dirty="0"/>
          </a:p>
        </p:txBody>
      </p:sp>
      <p:grpSp>
        <p:nvGrpSpPr>
          <p:cNvPr id="31" name="Group 30">
            <a:extLst>
              <a:ext uri="{FF2B5EF4-FFF2-40B4-BE49-F238E27FC236}">
                <a16:creationId xmlns:a16="http://schemas.microsoft.com/office/drawing/2014/main" id="{3FFBA98C-881A-48FB-9548-3C84865CD3CD}"/>
              </a:ext>
            </a:extLst>
          </p:cNvPr>
          <p:cNvGrpSpPr/>
          <p:nvPr/>
        </p:nvGrpSpPr>
        <p:grpSpPr>
          <a:xfrm>
            <a:off x="8801101" y="12242"/>
            <a:ext cx="3316633" cy="646331"/>
            <a:chOff x="8801101" y="12242"/>
            <a:chExt cx="3316633" cy="646331"/>
          </a:xfrm>
        </p:grpSpPr>
        <p:sp>
          <p:nvSpPr>
            <p:cNvPr id="32" name="Rectangle 31">
              <a:extLst>
                <a:ext uri="{FF2B5EF4-FFF2-40B4-BE49-F238E27FC236}">
                  <a16:creationId xmlns:a16="http://schemas.microsoft.com/office/drawing/2014/main" id="{C39FE48E-B5A6-4C64-988F-79E023BFF681}"/>
                </a:ext>
              </a:extLst>
            </p:cNvPr>
            <p:cNvSpPr/>
            <p:nvPr/>
          </p:nvSpPr>
          <p:spPr>
            <a:xfrm>
              <a:off x="11724329" y="64501"/>
              <a:ext cx="393405" cy="158783"/>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p:sp>
          <p:nvSpPr>
            <p:cNvPr id="33" name="Rectangle 32">
              <a:extLst>
                <a:ext uri="{FF2B5EF4-FFF2-40B4-BE49-F238E27FC236}">
                  <a16:creationId xmlns:a16="http://schemas.microsoft.com/office/drawing/2014/main" id="{892EDF28-A935-4D15-914E-BBC50D0F20DC}"/>
                </a:ext>
              </a:extLst>
            </p:cNvPr>
            <p:cNvSpPr/>
            <p:nvPr/>
          </p:nvSpPr>
          <p:spPr>
            <a:xfrm>
              <a:off x="11724329" y="256017"/>
              <a:ext cx="393405" cy="15878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34" name="Rectangle 33">
              <a:extLst>
                <a:ext uri="{FF2B5EF4-FFF2-40B4-BE49-F238E27FC236}">
                  <a16:creationId xmlns:a16="http://schemas.microsoft.com/office/drawing/2014/main" id="{6BA68D07-B19D-4E4C-97A5-B1C156926A20}"/>
                </a:ext>
              </a:extLst>
            </p:cNvPr>
            <p:cNvSpPr/>
            <p:nvPr/>
          </p:nvSpPr>
          <p:spPr>
            <a:xfrm>
              <a:off x="11724329" y="445857"/>
              <a:ext cx="393405" cy="158783"/>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F55F8CD7-B5BB-4B5A-8430-635013D33D68}"/>
                </a:ext>
              </a:extLst>
            </p:cNvPr>
            <p:cNvSpPr txBox="1"/>
            <p:nvPr/>
          </p:nvSpPr>
          <p:spPr>
            <a:xfrm>
              <a:off x="8801101" y="12242"/>
              <a:ext cx="2917988" cy="646331"/>
            </a:xfrm>
            <a:prstGeom prst="rect">
              <a:avLst/>
            </a:prstGeom>
            <a:noFill/>
          </p:spPr>
          <p:txBody>
            <a:bodyPr wrap="square" rtlCol="0">
              <a:spAutoFit/>
            </a:bodyPr>
            <a:lstStyle/>
            <a:p>
              <a:pPr algn="r"/>
              <a:r>
                <a:rPr lang="en-GB" sz="1200" dirty="0">
                  <a:solidFill>
                    <a:schemeClr val="bg1"/>
                  </a:solidFill>
                </a:rPr>
                <a:t>Significantly below pre-COVID (&lt;80%)</a:t>
              </a:r>
            </a:p>
            <a:p>
              <a:pPr algn="r"/>
              <a:r>
                <a:rPr lang="en-GB" sz="1200" dirty="0">
                  <a:solidFill>
                    <a:schemeClr val="bg1"/>
                  </a:solidFill>
                </a:rPr>
                <a:t>Close to pre-COVID (&gt;80%)</a:t>
              </a:r>
            </a:p>
            <a:p>
              <a:pPr algn="r"/>
              <a:r>
                <a:rPr lang="en-GB" sz="1200" dirty="0">
                  <a:solidFill>
                    <a:schemeClr val="bg1"/>
                  </a:solidFill>
                </a:rPr>
                <a:t>Above pre-COVID (&gt;100%)</a:t>
              </a:r>
            </a:p>
          </p:txBody>
        </p:sp>
      </p:grpSp>
      <p:sp>
        <p:nvSpPr>
          <p:cNvPr id="4" name="TextBox 1">
            <a:extLst>
              <a:ext uri="{FF2B5EF4-FFF2-40B4-BE49-F238E27FC236}">
                <a16:creationId xmlns:a16="http://schemas.microsoft.com/office/drawing/2014/main" id="{82BA68AD-6E82-88DF-BBCA-DF151968E94E}"/>
              </a:ext>
            </a:extLst>
          </p:cNvPr>
          <p:cNvSpPr txBox="1"/>
          <p:nvPr/>
        </p:nvSpPr>
        <p:spPr>
          <a:xfrm>
            <a:off x="0" y="6500801"/>
            <a:ext cx="495585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cs typeface="Calibri"/>
              </a:rPr>
              <a:t>*Figures amended on January 18th, 2023.</a:t>
            </a:r>
            <a:endParaRPr lang="en-US" dirty="0"/>
          </a:p>
        </p:txBody>
      </p:sp>
    </p:spTree>
    <p:extLst>
      <p:ext uri="{BB962C8B-B14F-4D97-AF65-F5344CB8AC3E}">
        <p14:creationId xmlns:p14="http://schemas.microsoft.com/office/powerpoint/2010/main" val="62290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Travel Demand</a:t>
            </a:r>
          </a:p>
        </p:txBody>
      </p:sp>
      <p:sp>
        <p:nvSpPr>
          <p:cNvPr id="3" name="Slide Number Placeholder 2">
            <a:extLst>
              <a:ext uri="{FF2B5EF4-FFF2-40B4-BE49-F238E27FC236}">
                <a16:creationId xmlns:a16="http://schemas.microsoft.com/office/drawing/2014/main" id="{F7983E4E-2D33-4D0F-B583-AC524E189091}"/>
              </a:ext>
            </a:extLst>
          </p:cNvPr>
          <p:cNvSpPr>
            <a:spLocks noGrp="1"/>
          </p:cNvSpPr>
          <p:nvPr>
            <p:ph type="sldNum" sz="quarter" idx="12"/>
          </p:nvPr>
        </p:nvSpPr>
        <p:spPr/>
        <p:txBody>
          <a:bodyPr/>
          <a:lstStyle/>
          <a:p>
            <a:fld id="{AE56028F-813B-4E02-837E-17CD63D81F9F}" type="slidenum">
              <a:rPr lang="en-GB" smtClean="0"/>
              <a:t>4</a:t>
            </a:fld>
            <a:endParaRPr lang="en-GB"/>
          </a:p>
        </p:txBody>
      </p:sp>
    </p:spTree>
    <p:extLst>
      <p:ext uri="{BB962C8B-B14F-4D97-AF65-F5344CB8AC3E}">
        <p14:creationId xmlns:p14="http://schemas.microsoft.com/office/powerpoint/2010/main" val="233350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5814" y="891723"/>
            <a:ext cx="345649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7" name="Table 3">
            <a:extLst>
              <a:ext uri="{FF2B5EF4-FFF2-40B4-BE49-F238E27FC236}">
                <a16:creationId xmlns:a16="http://schemas.microsoft.com/office/drawing/2014/main" id="{0A375BDA-2FAE-4596-B8CC-1649F4BE6373}"/>
              </a:ext>
            </a:extLst>
          </p:cNvPr>
          <p:cNvGraphicFramePr>
            <a:graphicFrameLocks noGrp="1"/>
          </p:cNvGraphicFramePr>
          <p:nvPr>
            <p:extLst>
              <p:ext uri="{D42A27DB-BD31-4B8C-83A1-F6EECF244321}">
                <p14:modId xmlns:p14="http://schemas.microsoft.com/office/powerpoint/2010/main" val="2375752649"/>
              </p:ext>
            </p:extLst>
          </p:nvPr>
        </p:nvGraphicFramePr>
        <p:xfrm>
          <a:off x="2531620" y="5176430"/>
          <a:ext cx="7128760" cy="1247750"/>
        </p:xfrm>
        <a:graphic>
          <a:graphicData uri="http://schemas.openxmlformats.org/drawingml/2006/table">
            <a:tbl>
              <a:tblPr firstRow="1" bandRow="1">
                <a:tableStyleId>{2D5ABB26-0587-4C30-8999-92F81FD0307C}</a:tableStyleId>
              </a:tblPr>
              <a:tblGrid>
                <a:gridCol w="2180492">
                  <a:extLst>
                    <a:ext uri="{9D8B030D-6E8A-4147-A177-3AD203B41FA5}">
                      <a16:colId xmlns:a16="http://schemas.microsoft.com/office/drawing/2014/main" val="420131872"/>
                    </a:ext>
                  </a:extLst>
                </a:gridCol>
                <a:gridCol w="1237067">
                  <a:extLst>
                    <a:ext uri="{9D8B030D-6E8A-4147-A177-3AD203B41FA5}">
                      <a16:colId xmlns:a16="http://schemas.microsoft.com/office/drawing/2014/main" val="2209631138"/>
                    </a:ext>
                  </a:extLst>
                </a:gridCol>
                <a:gridCol w="1237067">
                  <a:extLst>
                    <a:ext uri="{9D8B030D-6E8A-4147-A177-3AD203B41FA5}">
                      <a16:colId xmlns:a16="http://schemas.microsoft.com/office/drawing/2014/main" val="1270787589"/>
                    </a:ext>
                  </a:extLst>
                </a:gridCol>
                <a:gridCol w="1237067">
                  <a:extLst>
                    <a:ext uri="{9D8B030D-6E8A-4147-A177-3AD203B41FA5}">
                      <a16:colId xmlns:a16="http://schemas.microsoft.com/office/drawing/2014/main" val="2190433620"/>
                    </a:ext>
                  </a:extLst>
                </a:gridCol>
                <a:gridCol w="1237067">
                  <a:extLst>
                    <a:ext uri="{9D8B030D-6E8A-4147-A177-3AD203B41FA5}">
                      <a16:colId xmlns:a16="http://schemas.microsoft.com/office/drawing/2014/main" val="754962613"/>
                    </a:ext>
                  </a:extLst>
                </a:gridCol>
              </a:tblGrid>
              <a:tr h="2797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GB" sz="1200" b="1" u="none" strike="noStrike" dirty="0">
                          <a:solidFill>
                            <a:srgbClr val="0070C0"/>
                          </a:solidFill>
                          <a:effectLst/>
                        </a:rPr>
                        <a:t>Pre-COVID vs Now:</a:t>
                      </a:r>
                    </a:p>
                    <a:p>
                      <a:pPr marL="0" algn="ctr" defTabSz="914400" rtl="0" eaLnBrk="1" latinLnBrk="0" hangingPunct="1"/>
                      <a:r>
                        <a:rPr lang="en-GB" sz="1200" b="1" kern="1200" dirty="0">
                          <a:solidFill>
                            <a:schemeClr val="tx1"/>
                          </a:solidFill>
                        </a:rPr>
                        <a:t>Baseline to Mar 2022</a:t>
                      </a:r>
                      <a:endParaRPr lang="en-GB" sz="1200" b="1" kern="1200" dirty="0">
                        <a:solidFill>
                          <a:schemeClr val="tx1"/>
                        </a:solidFill>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a:solidFill>
                            <a:schemeClr val="tx1"/>
                          </a:solidFill>
                        </a:rPr>
                        <a:t>Workplaces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rPr>
                        <a:t>Residential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a:solidFill>
                            <a:schemeClr val="tx1"/>
                          </a:solidFill>
                        </a:rPr>
                        <a:t>Retail and Recreation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a:solidFill>
                            <a:schemeClr val="tx1"/>
                          </a:solidFill>
                        </a:rPr>
                        <a:t>Grocery and Pharmacy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20192738"/>
                  </a:ext>
                </a:extLst>
              </a:tr>
              <a:tr h="38167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1">
                          <a:solidFill>
                            <a:schemeClr val="tx1"/>
                          </a:solidFill>
                          <a:latin typeface="+mn-lt"/>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dirty="0">
                          <a:solidFill>
                            <a:srgbClr val="FF0000"/>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dirty="0">
                          <a:solidFill>
                            <a:srgbClr val="FF0000"/>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dirty="0">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615670"/>
                  </a:ext>
                </a:extLst>
              </a:tr>
              <a:tr h="408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South Cambridgeshire</a:t>
                      </a:r>
                      <a:endParaRPr lang="en-GB" sz="1200"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dirty="0">
                          <a:solidFill>
                            <a:srgbClr val="FF000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dirty="0">
                          <a:solidFill>
                            <a:srgbClr val="00B050"/>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dirty="0">
                          <a:solidFill>
                            <a:srgbClr val="00B05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7653492"/>
                  </a:ext>
                </a:extLst>
              </a:tr>
            </a:tbl>
          </a:graphicData>
        </a:graphic>
      </p:graphicFrame>
      <p:sp>
        <p:nvSpPr>
          <p:cNvPr id="48" name="Title 4">
            <a:extLst>
              <a:ext uri="{FF2B5EF4-FFF2-40B4-BE49-F238E27FC236}">
                <a16:creationId xmlns:a16="http://schemas.microsoft.com/office/drawing/2014/main" id="{874A135C-5E6F-4578-932E-3EF54C6F5F7B}"/>
              </a:ext>
            </a:extLst>
          </p:cNvPr>
          <p:cNvSpPr txBox="1">
            <a:spLocks/>
          </p:cNvSpPr>
          <p:nvPr/>
        </p:nvSpPr>
        <p:spPr>
          <a:xfrm>
            <a:off x="6525011" y="640492"/>
            <a:ext cx="5392581"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South Cambridgeshire</a:t>
            </a:r>
          </a:p>
        </p:txBody>
      </p:sp>
      <p:sp>
        <p:nvSpPr>
          <p:cNvPr id="49" name="Title 4">
            <a:extLst>
              <a:ext uri="{FF2B5EF4-FFF2-40B4-BE49-F238E27FC236}">
                <a16:creationId xmlns:a16="http://schemas.microsoft.com/office/drawing/2014/main" id="{67465CE3-2B27-4B9B-AD27-06A3F35104EA}"/>
              </a:ext>
            </a:extLst>
          </p:cNvPr>
          <p:cNvSpPr txBox="1">
            <a:spLocks/>
          </p:cNvSpPr>
          <p:nvPr/>
        </p:nvSpPr>
        <p:spPr>
          <a:xfrm>
            <a:off x="312509" y="640492"/>
            <a:ext cx="5392582"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Cambridge</a:t>
            </a:r>
          </a:p>
        </p:txBody>
      </p:sp>
      <p:sp>
        <p:nvSpPr>
          <p:cNvPr id="11" name="Rectangle 10">
            <a:extLst>
              <a:ext uri="{FF2B5EF4-FFF2-40B4-BE49-F238E27FC236}">
                <a16:creationId xmlns:a16="http://schemas.microsoft.com/office/drawing/2014/main" id="{157CCD7B-B316-4CD1-AE3D-6418E8B5F75B}"/>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latin typeface="Calibri" panose="020F0502020204030204"/>
              </a:rPr>
              <a:t>Travel Demand in Cambridge and South Cambridgeshire</a:t>
            </a:r>
            <a:endParaRPr kumimoji="0" lang="en-GB" sz="2800" b="1" i="0" u="none" strike="noStrike" kern="1200" cap="none" spc="0" normalizeH="0" baseline="0" noProof="0" dirty="0">
              <a:ln>
                <a:noFill/>
              </a:ln>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8E3525C-0809-49E4-AE9F-12F75F91FFBF}"/>
              </a:ext>
            </a:extLst>
          </p:cNvPr>
          <p:cNvSpPr txBox="1"/>
          <p:nvPr/>
        </p:nvSpPr>
        <p:spPr>
          <a:xfrm>
            <a:off x="19050" y="6607373"/>
            <a:ext cx="6191250" cy="276999"/>
          </a:xfrm>
          <a:prstGeom prst="rect">
            <a:avLst/>
          </a:prstGeom>
          <a:noFill/>
        </p:spPr>
        <p:txBody>
          <a:bodyPr wrap="square">
            <a:spAutoFit/>
          </a:bodyPr>
          <a:lstStyle/>
          <a:p>
            <a:r>
              <a:rPr lang="en-GB" sz="1200" dirty="0">
                <a:latin typeface="Calibri" panose="020F0502020204030204"/>
              </a:rPr>
              <a:t>Change against Google’s defined baseline: 3</a:t>
            </a:r>
            <a:r>
              <a:rPr lang="en-GB" sz="1200" baseline="30000" dirty="0">
                <a:latin typeface="Calibri" panose="020F0502020204030204"/>
              </a:rPr>
              <a:t>rd</a:t>
            </a:r>
            <a:r>
              <a:rPr lang="en-GB" sz="1200" dirty="0">
                <a:latin typeface="Calibri" panose="020F0502020204030204"/>
              </a:rPr>
              <a:t> Jan – 6</a:t>
            </a:r>
            <a:r>
              <a:rPr lang="en-GB" sz="1200" baseline="30000" dirty="0">
                <a:latin typeface="Calibri" panose="020F0502020204030204"/>
              </a:rPr>
              <a:t>th</a:t>
            </a:r>
            <a:r>
              <a:rPr lang="en-GB" sz="1200" dirty="0">
                <a:latin typeface="Calibri" panose="020F0502020204030204"/>
              </a:rPr>
              <a:t> Feb 2020</a:t>
            </a:r>
            <a:endParaRPr lang="en-GB" sz="1200" dirty="0"/>
          </a:p>
        </p:txBody>
      </p:sp>
      <p:sp>
        <p:nvSpPr>
          <p:cNvPr id="3" name="Slide Number Placeholder 2">
            <a:extLst>
              <a:ext uri="{FF2B5EF4-FFF2-40B4-BE49-F238E27FC236}">
                <a16:creationId xmlns:a16="http://schemas.microsoft.com/office/drawing/2014/main" id="{BC4D4B0C-7E96-4300-9A5F-36C9F3A6CC09}"/>
              </a:ext>
            </a:extLst>
          </p:cNvPr>
          <p:cNvSpPr>
            <a:spLocks noGrp="1"/>
          </p:cNvSpPr>
          <p:nvPr>
            <p:ph type="sldNum" sz="quarter" idx="12"/>
          </p:nvPr>
        </p:nvSpPr>
        <p:spPr/>
        <p:txBody>
          <a:bodyPr/>
          <a:lstStyle/>
          <a:p>
            <a:fld id="{AE56028F-813B-4E02-837E-17CD63D81F9F}" type="slidenum">
              <a:rPr lang="en-GB" smtClean="0"/>
              <a:t>5</a:t>
            </a:fld>
            <a:endParaRPr lang="en-GB"/>
          </a:p>
        </p:txBody>
      </p:sp>
      <p:pic>
        <p:nvPicPr>
          <p:cNvPr id="6" name="Picture 5" descr="Chart, line chart&#10;&#10;Description automatically generated">
            <a:extLst>
              <a:ext uri="{FF2B5EF4-FFF2-40B4-BE49-F238E27FC236}">
                <a16:creationId xmlns:a16="http://schemas.microsoft.com/office/drawing/2014/main" id="{4F2B6AB5-A0DD-49E5-81DE-2BDE45271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86" y="1084957"/>
            <a:ext cx="6012614" cy="3848637"/>
          </a:xfrm>
          <a:prstGeom prst="rect">
            <a:avLst/>
          </a:prstGeom>
        </p:spPr>
      </p:pic>
      <p:pic>
        <p:nvPicPr>
          <p:cNvPr id="8" name="Picture 7" descr="Chart, line chart&#10;&#10;Description automatically generated">
            <a:extLst>
              <a:ext uri="{FF2B5EF4-FFF2-40B4-BE49-F238E27FC236}">
                <a16:creationId xmlns:a16="http://schemas.microsoft.com/office/drawing/2014/main" id="{7BD224BE-EBD7-4E8E-AFCB-5782FA2B50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337" y="1112637"/>
            <a:ext cx="6031663" cy="3779940"/>
          </a:xfrm>
          <a:prstGeom prst="rect">
            <a:avLst/>
          </a:prstGeom>
        </p:spPr>
      </p:pic>
    </p:spTree>
    <p:extLst>
      <p:ext uri="{BB962C8B-B14F-4D97-AF65-F5344CB8AC3E}">
        <p14:creationId xmlns:p14="http://schemas.microsoft.com/office/powerpoint/2010/main" val="224628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Strategic Road Network</a:t>
            </a:r>
          </a:p>
        </p:txBody>
      </p:sp>
      <p:sp>
        <p:nvSpPr>
          <p:cNvPr id="3" name="Slide Number Placeholder 2">
            <a:extLst>
              <a:ext uri="{FF2B5EF4-FFF2-40B4-BE49-F238E27FC236}">
                <a16:creationId xmlns:a16="http://schemas.microsoft.com/office/drawing/2014/main" id="{F44B2759-FF6B-4D94-A4F5-529DE96CF32E}"/>
              </a:ext>
            </a:extLst>
          </p:cNvPr>
          <p:cNvSpPr>
            <a:spLocks noGrp="1"/>
          </p:cNvSpPr>
          <p:nvPr>
            <p:ph type="sldNum" sz="quarter" idx="12"/>
          </p:nvPr>
        </p:nvSpPr>
        <p:spPr/>
        <p:txBody>
          <a:bodyPr/>
          <a:lstStyle/>
          <a:p>
            <a:fld id="{AE56028F-813B-4E02-837E-17CD63D81F9F}" type="slidenum">
              <a:rPr lang="en-GB" smtClean="0"/>
              <a:t>6</a:t>
            </a:fld>
            <a:endParaRPr lang="en-GB"/>
          </a:p>
        </p:txBody>
      </p:sp>
    </p:spTree>
    <p:extLst>
      <p:ext uri="{BB962C8B-B14F-4D97-AF65-F5344CB8AC3E}">
        <p14:creationId xmlns:p14="http://schemas.microsoft.com/office/powerpoint/2010/main" val="34943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BF1D9FB-BFD1-453C-AB0B-EDFE411E787A}"/>
              </a:ext>
            </a:extLst>
          </p:cNvPr>
          <p:cNvGraphicFramePr>
            <a:graphicFrameLocks noGrp="1"/>
          </p:cNvGraphicFramePr>
          <p:nvPr/>
        </p:nvGraphicFramePr>
        <p:xfrm>
          <a:off x="6636070" y="1595803"/>
          <a:ext cx="4659405" cy="1659763"/>
        </p:xfrm>
        <a:graphic>
          <a:graphicData uri="http://schemas.openxmlformats.org/drawingml/2006/table">
            <a:tbl>
              <a:tblPr>
                <a:tableStyleId>{5C22544A-7EE6-4342-B048-85BDC9FD1C3A}</a:tableStyleId>
              </a:tblPr>
              <a:tblGrid>
                <a:gridCol w="286083">
                  <a:extLst>
                    <a:ext uri="{9D8B030D-6E8A-4147-A177-3AD203B41FA5}">
                      <a16:colId xmlns:a16="http://schemas.microsoft.com/office/drawing/2014/main" val="1986870877"/>
                    </a:ext>
                  </a:extLst>
                </a:gridCol>
                <a:gridCol w="2083632">
                  <a:extLst>
                    <a:ext uri="{9D8B030D-6E8A-4147-A177-3AD203B41FA5}">
                      <a16:colId xmlns:a16="http://schemas.microsoft.com/office/drawing/2014/main" val="1788921056"/>
                    </a:ext>
                  </a:extLst>
                </a:gridCol>
                <a:gridCol w="2289690">
                  <a:extLst>
                    <a:ext uri="{9D8B030D-6E8A-4147-A177-3AD203B41FA5}">
                      <a16:colId xmlns:a16="http://schemas.microsoft.com/office/drawing/2014/main" val="2389352763"/>
                    </a:ext>
                  </a:extLst>
                </a:gridCol>
              </a:tblGrid>
              <a:tr h="237109">
                <a:tc>
                  <a:txBody>
                    <a:bodyPr/>
                    <a:lstStyle/>
                    <a:p>
                      <a:pPr algn="ctr" fontAlgn="b"/>
                      <a:endParaRPr lang="en-GB" sz="1200" b="1" i="0" u="none" strike="noStrike">
                        <a:solidFill>
                          <a:srgbClr val="000000"/>
                        </a:solidFill>
                        <a:effectLst/>
                        <a:latin typeface="Arial" panose="020B0604020202020204" pitchFamily="34" charset="0"/>
                      </a:endParaRPr>
                    </a:p>
                  </a:txBody>
                  <a:tcPr marL="4283" marR="4283" marT="42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i="0" u="none" strike="noStrike">
                          <a:solidFill>
                            <a:srgbClr val="000000"/>
                          </a:solidFill>
                          <a:effectLst/>
                          <a:latin typeface="Arial" panose="020B0604020202020204" pitchFamily="34" charset="0"/>
                        </a:rPr>
                        <a:t>District</a:t>
                      </a:r>
                    </a:p>
                  </a:txBody>
                  <a:tcPr marL="4283" marR="4283" marT="42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i="0" u="none" strike="noStrike">
                          <a:solidFill>
                            <a:srgbClr val="000000"/>
                          </a:solidFill>
                          <a:effectLst/>
                          <a:latin typeface="Arial" panose="020B0604020202020204" pitchFamily="34" charset="0"/>
                        </a:rPr>
                        <a:t>Site location</a:t>
                      </a:r>
                    </a:p>
                  </a:txBody>
                  <a:tcPr marL="4283" marR="4283" marT="42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1119700"/>
                  </a:ext>
                </a:extLst>
              </a:tr>
              <a:tr h="237109">
                <a:tc>
                  <a:txBody>
                    <a:bodyPr/>
                    <a:lstStyle/>
                    <a:p>
                      <a:pPr algn="ctr" fontAlgn="b"/>
                      <a:endParaRPr lang="pt-BR" sz="1100" b="0" i="0" u="none" strike="noStrike">
                        <a:solidFill>
                          <a:srgbClr val="6B9E73"/>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89F"/>
                    </a:solidFill>
                  </a:tcPr>
                </a:tc>
                <a:tc>
                  <a:txBody>
                    <a:bodyPr/>
                    <a:lstStyle/>
                    <a:p>
                      <a:pPr algn="ctr" fontAlgn="b"/>
                      <a:r>
                        <a:rPr lang="pt-BR" sz="1100" b="1" u="none" strike="noStrike">
                          <a:effectLst/>
                        </a:rPr>
                        <a:t>Cambridge</a:t>
                      </a:r>
                      <a:endParaRPr lang="pt-BR"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100" b="0" i="0" u="none" strike="noStrike">
                          <a:solidFill>
                            <a:srgbClr val="000000"/>
                          </a:solidFill>
                          <a:effectLst/>
                          <a:latin typeface="Arial" panose="020B0604020202020204" pitchFamily="34" charset="0"/>
                        </a:rPr>
                        <a:t>M11 near Trumpington roundabout</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791396"/>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9E73"/>
                    </a:solidFill>
                  </a:tcPr>
                </a:tc>
                <a:tc>
                  <a:txBody>
                    <a:bodyPr/>
                    <a:lstStyle/>
                    <a:p>
                      <a:pPr algn="ctr" fontAlgn="b"/>
                      <a:r>
                        <a:rPr lang="en-GB" sz="1100" b="1" u="none" strike="noStrike">
                          <a:effectLst/>
                        </a:rPr>
                        <a:t>Peterborough</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A47 near Eye</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871134"/>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DA7"/>
                    </a:solidFill>
                  </a:tcPr>
                </a:tc>
                <a:tc>
                  <a:txBody>
                    <a:bodyPr/>
                    <a:lstStyle/>
                    <a:p>
                      <a:pPr algn="ctr" fontAlgn="b"/>
                      <a:r>
                        <a:rPr lang="en-GB" sz="1100" b="1" u="none" strike="noStrike">
                          <a:effectLst/>
                        </a:rPr>
                        <a:t>East Cambridgeshire</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A11 North of Six Mile Bottom</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295798"/>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D90"/>
                    </a:solidFill>
                  </a:tcPr>
                </a:tc>
                <a:tc>
                  <a:txBody>
                    <a:bodyPr/>
                    <a:lstStyle/>
                    <a:p>
                      <a:pPr algn="ctr" fontAlgn="b"/>
                      <a:r>
                        <a:rPr lang="en-GB" sz="1100" b="1" u="none" strike="noStrike">
                          <a:effectLst/>
                        </a:rPr>
                        <a:t>Fenland</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A47 near Wisbech St Mary</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833254"/>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E5F"/>
                    </a:solidFill>
                  </a:tcPr>
                </a:tc>
                <a:tc>
                  <a:txBody>
                    <a:bodyPr/>
                    <a:lstStyle/>
                    <a:p>
                      <a:pPr algn="ctr" fontAlgn="b"/>
                      <a:r>
                        <a:rPr lang="en-GB" sz="1100" b="1" u="none" strike="noStrike">
                          <a:effectLst/>
                        </a:rPr>
                        <a:t>Huntingdonshire</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A1(M) South of Sawtry</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4334858"/>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6C5E"/>
                    </a:solidFill>
                  </a:tcPr>
                </a:tc>
                <a:tc>
                  <a:txBody>
                    <a:bodyPr/>
                    <a:lstStyle/>
                    <a:p>
                      <a:pPr algn="ctr" fontAlgn="b"/>
                      <a:r>
                        <a:rPr lang="en-GB" sz="1100" b="1" u="none" strike="noStrike">
                          <a:effectLst/>
                        </a:rPr>
                        <a:t>South Cambridgeshire</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A428 North of Cambourne</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049745"/>
                  </a:ext>
                </a:extLst>
              </a:tr>
            </a:tbl>
          </a:graphicData>
        </a:graphic>
      </p:graphicFrame>
      <p:sp>
        <p:nvSpPr>
          <p:cNvPr id="16" name="TextBox 15">
            <a:extLst>
              <a:ext uri="{FF2B5EF4-FFF2-40B4-BE49-F238E27FC236}">
                <a16:creationId xmlns:a16="http://schemas.microsoft.com/office/drawing/2014/main" id="{3012CACA-EE4B-4C1C-8B47-36E7E44B4392}"/>
              </a:ext>
            </a:extLst>
          </p:cNvPr>
          <p:cNvSpPr txBox="1"/>
          <p:nvPr/>
        </p:nvSpPr>
        <p:spPr>
          <a:xfrm>
            <a:off x="6881444" y="3726102"/>
            <a:ext cx="4351887" cy="2185214"/>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400" dirty="0"/>
              <a:t>The number of Highways England traffic monitors increased significantly in 2020.</a:t>
            </a:r>
            <a:endParaRPr lang="en-GB" sz="1400" dirty="0">
              <a:cs typeface="Calibri"/>
            </a:endParaRPr>
          </a:p>
          <a:p>
            <a:pPr marL="171450" indent="-171450">
              <a:spcAft>
                <a:spcPts val="600"/>
              </a:spcAft>
              <a:buFont typeface="Arial" panose="020B0604020202020204" pitchFamily="34" charset="0"/>
              <a:buChar char="•"/>
            </a:pPr>
            <a:r>
              <a:rPr lang="en-GB" sz="1400" dirty="0"/>
              <a:t>Their number, location and data collection reliability affects traffic counts over time, making long-term all-district series incomparable.</a:t>
            </a:r>
            <a:endParaRPr lang="en-GB" sz="1400" dirty="0">
              <a:cs typeface="Calibri"/>
            </a:endParaRPr>
          </a:p>
          <a:p>
            <a:pPr marL="171450" indent="-171450">
              <a:spcAft>
                <a:spcPts val="600"/>
              </a:spcAft>
              <a:buFont typeface="Arial" panose="020B0604020202020204" pitchFamily="34" charset="0"/>
              <a:buChar char="•"/>
            </a:pPr>
            <a:r>
              <a:rPr lang="en-GB" sz="1400" dirty="0"/>
              <a:t>As such, one monitoring location per district which has a full dataset from 2019 onwards has been chosen so pre-/during-/post-COVID-19 comparisons can be fairly assessed</a:t>
            </a:r>
            <a:endParaRPr lang="en-GB" sz="1400" dirty="0">
              <a:cs typeface="Calibri"/>
            </a:endParaRPr>
          </a:p>
        </p:txBody>
      </p:sp>
      <p:pic>
        <p:nvPicPr>
          <p:cNvPr id="21" name="Picture 20" descr="Map&#10;&#10;Description automatically generated">
            <a:extLst>
              <a:ext uri="{FF2B5EF4-FFF2-40B4-BE49-F238E27FC236}">
                <a16:creationId xmlns:a16="http://schemas.microsoft.com/office/drawing/2014/main" id="{EF9E351C-1249-416F-BDB8-47962BC5431F}"/>
              </a:ext>
            </a:extLst>
          </p:cNvPr>
          <p:cNvPicPr>
            <a:picLocks noChangeAspect="1"/>
          </p:cNvPicPr>
          <p:nvPr/>
        </p:nvPicPr>
        <p:blipFill rotWithShape="1">
          <a:blip r:embed="rId3">
            <a:extLst>
              <a:ext uri="{28A0092B-C50C-407E-A947-70E740481C1C}">
                <a14:useLocalDpi xmlns:a14="http://schemas.microsoft.com/office/drawing/2010/main" val="0"/>
              </a:ext>
            </a:extLst>
          </a:blip>
          <a:srcRect l="4438" r="1146"/>
          <a:stretch/>
        </p:blipFill>
        <p:spPr>
          <a:xfrm>
            <a:off x="541411" y="791272"/>
            <a:ext cx="5554589" cy="5869660"/>
          </a:xfrm>
          <a:prstGeom prst="rect">
            <a:avLst/>
          </a:prstGeom>
        </p:spPr>
      </p:pic>
      <p:sp>
        <p:nvSpPr>
          <p:cNvPr id="22" name="TextBox 21">
            <a:extLst>
              <a:ext uri="{FF2B5EF4-FFF2-40B4-BE49-F238E27FC236}">
                <a16:creationId xmlns:a16="http://schemas.microsoft.com/office/drawing/2014/main" id="{713DAC6E-2A8E-4D50-A5C4-17C435C1B5E7}"/>
              </a:ext>
            </a:extLst>
          </p:cNvPr>
          <p:cNvSpPr txBox="1"/>
          <p:nvPr/>
        </p:nvSpPr>
        <p:spPr>
          <a:xfrm>
            <a:off x="541410" y="791272"/>
            <a:ext cx="5554589" cy="276999"/>
          </a:xfrm>
          <a:prstGeom prst="rect">
            <a:avLst/>
          </a:prstGeom>
          <a:solidFill>
            <a:schemeClr val="bg1"/>
          </a:solidFill>
        </p:spPr>
        <p:txBody>
          <a:bodyPr wrap="square" rtlCol="0">
            <a:spAutoFit/>
          </a:bodyPr>
          <a:lstStyle/>
          <a:p>
            <a:r>
              <a:rPr lang="en-GB" sz="1200" b="1"/>
              <a:t>Traffic monitor locations in each district</a:t>
            </a:r>
          </a:p>
        </p:txBody>
      </p:sp>
      <p:sp>
        <p:nvSpPr>
          <p:cNvPr id="12" name="Rectangle 11">
            <a:extLst>
              <a:ext uri="{FF2B5EF4-FFF2-40B4-BE49-F238E27FC236}">
                <a16:creationId xmlns:a16="http://schemas.microsoft.com/office/drawing/2014/main" id="{C0D4FCFC-E868-47D4-B662-D612C967B0AD}"/>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Strategic Road Network Site Locations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8C0E907-A368-4E35-9954-E9664E43073F}"/>
              </a:ext>
            </a:extLst>
          </p:cNvPr>
          <p:cNvSpPr>
            <a:spLocks noGrp="1"/>
          </p:cNvSpPr>
          <p:nvPr>
            <p:ph type="sldNum" sz="quarter" idx="12"/>
          </p:nvPr>
        </p:nvSpPr>
        <p:spPr/>
        <p:txBody>
          <a:bodyPr/>
          <a:lstStyle/>
          <a:p>
            <a:fld id="{AE56028F-813B-4E02-837E-17CD63D81F9F}" type="slidenum">
              <a:rPr lang="en-GB" smtClean="0"/>
              <a:t>7</a:t>
            </a:fld>
            <a:endParaRPr lang="en-GB"/>
          </a:p>
        </p:txBody>
      </p:sp>
    </p:spTree>
    <p:extLst>
      <p:ext uri="{BB962C8B-B14F-4D97-AF65-F5344CB8AC3E}">
        <p14:creationId xmlns:p14="http://schemas.microsoft.com/office/powerpoint/2010/main" val="299505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Strategic Road Network: Daily Flow by Month</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8</a:t>
            </a:fld>
            <a:endParaRPr lang="en-GB"/>
          </a:p>
        </p:txBody>
      </p:sp>
      <p:pic>
        <p:nvPicPr>
          <p:cNvPr id="10" name="Picture 9" descr="Chart&#10;&#10;Description automatically generated">
            <a:extLst>
              <a:ext uri="{FF2B5EF4-FFF2-40B4-BE49-F238E27FC236}">
                <a16:creationId xmlns:a16="http://schemas.microsoft.com/office/drawing/2014/main" id="{9860A436-C663-454C-8B4F-4AFB5CB03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80" y="744229"/>
            <a:ext cx="10957639" cy="3602511"/>
          </a:xfrm>
          <a:prstGeom prst="rect">
            <a:avLst/>
          </a:prstGeom>
        </p:spPr>
      </p:pic>
      <p:graphicFrame>
        <p:nvGraphicFramePr>
          <p:cNvPr id="14" name="Table 13">
            <a:extLst>
              <a:ext uri="{FF2B5EF4-FFF2-40B4-BE49-F238E27FC236}">
                <a16:creationId xmlns:a16="http://schemas.microsoft.com/office/drawing/2014/main" id="{502DD5AB-C0DF-43CB-BA51-DAD332B7A768}"/>
              </a:ext>
            </a:extLst>
          </p:cNvPr>
          <p:cNvGraphicFramePr>
            <a:graphicFrameLocks noGrp="1"/>
          </p:cNvGraphicFramePr>
          <p:nvPr>
            <p:extLst>
              <p:ext uri="{D42A27DB-BD31-4B8C-83A1-F6EECF244321}">
                <p14:modId xmlns:p14="http://schemas.microsoft.com/office/powerpoint/2010/main" val="4050168234"/>
              </p:ext>
            </p:extLst>
          </p:nvPr>
        </p:nvGraphicFramePr>
        <p:xfrm>
          <a:off x="2060433" y="4448005"/>
          <a:ext cx="8928131" cy="2179162"/>
        </p:xfrm>
        <a:graphic>
          <a:graphicData uri="http://schemas.openxmlformats.org/drawingml/2006/table">
            <a:tbl>
              <a:tblPr>
                <a:tableStyleId>{5C22544A-7EE6-4342-B048-85BDC9FD1C3A}</a:tableStyleId>
              </a:tblPr>
              <a:tblGrid>
                <a:gridCol w="292963">
                  <a:extLst>
                    <a:ext uri="{9D8B030D-6E8A-4147-A177-3AD203B41FA5}">
                      <a16:colId xmlns:a16="http://schemas.microsoft.com/office/drawing/2014/main" val="1070564216"/>
                    </a:ext>
                  </a:extLst>
                </a:gridCol>
                <a:gridCol w="2317072">
                  <a:extLst>
                    <a:ext uri="{9D8B030D-6E8A-4147-A177-3AD203B41FA5}">
                      <a16:colId xmlns:a16="http://schemas.microsoft.com/office/drawing/2014/main" val="1341222398"/>
                    </a:ext>
                  </a:extLst>
                </a:gridCol>
                <a:gridCol w="1579524">
                  <a:extLst>
                    <a:ext uri="{9D8B030D-6E8A-4147-A177-3AD203B41FA5}">
                      <a16:colId xmlns:a16="http://schemas.microsoft.com/office/drawing/2014/main" val="2851026939"/>
                    </a:ext>
                  </a:extLst>
                </a:gridCol>
                <a:gridCol w="1579524">
                  <a:extLst>
                    <a:ext uri="{9D8B030D-6E8A-4147-A177-3AD203B41FA5}">
                      <a16:colId xmlns:a16="http://schemas.microsoft.com/office/drawing/2014/main" val="854977536"/>
                    </a:ext>
                  </a:extLst>
                </a:gridCol>
                <a:gridCol w="1579524">
                  <a:extLst>
                    <a:ext uri="{9D8B030D-6E8A-4147-A177-3AD203B41FA5}">
                      <a16:colId xmlns:a16="http://schemas.microsoft.com/office/drawing/2014/main" val="2658980975"/>
                    </a:ext>
                  </a:extLst>
                </a:gridCol>
                <a:gridCol w="1579524">
                  <a:extLst>
                    <a:ext uri="{9D8B030D-6E8A-4147-A177-3AD203B41FA5}">
                      <a16:colId xmlns:a16="http://schemas.microsoft.com/office/drawing/2014/main" val="2446277496"/>
                    </a:ext>
                  </a:extLst>
                </a:gridCol>
              </a:tblGrid>
              <a:tr h="296266">
                <a:tc rowSpan="8">
                  <a:txBody>
                    <a:bodyPr/>
                    <a:lstStyle/>
                    <a:p>
                      <a:pPr algn="ctr" fontAlgn="b"/>
                      <a:r>
                        <a:rPr lang="en-GB" sz="1050" b="1" i="0" u="none" strike="noStrike" dirty="0">
                          <a:solidFill>
                            <a:srgbClr val="000000"/>
                          </a:solidFill>
                          <a:effectLst/>
                          <a:latin typeface="Arial"/>
                        </a:rPr>
                        <a:t>Mon-Sun</a:t>
                      </a:r>
                    </a:p>
                  </a:txBody>
                  <a:tcPr marL="45720" marR="4572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050" b="1" i="0" u="none" strike="noStrike">
                          <a:solidFill>
                            <a:srgbClr val="000000"/>
                          </a:solidFill>
                          <a:effectLst/>
                          <a:latin typeface="Arial"/>
                        </a:rPr>
                        <a:t>Site location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050" b="1" u="none" strike="noStrike">
                          <a:solidFill>
                            <a:schemeClr val="accent1"/>
                          </a:solidFill>
                          <a:effectLst/>
                        </a:rPr>
                        <a:t>Pre-COVID vs Now:</a:t>
                      </a:r>
                    </a:p>
                    <a:p>
                      <a:pPr algn="ctr" fontAlgn="b"/>
                      <a:r>
                        <a:rPr lang="en-GB" sz="1050" b="1" u="none" strike="noStrike">
                          <a:effectLst/>
                        </a:rPr>
                        <a:t>Mar 2019 to Mar 2022</a:t>
                      </a:r>
                      <a:endParaRPr lang="en-GB" sz="1050" b="1" i="0" u="none" strike="noStrike">
                        <a:solidFill>
                          <a:srgbClr val="000000"/>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050" b="1" u="none" strike="noStrike">
                          <a:solidFill>
                            <a:schemeClr val="accent1"/>
                          </a:solidFill>
                          <a:effectLst/>
                        </a:rPr>
                        <a:t>Early-COVID vs Now:</a:t>
                      </a:r>
                    </a:p>
                    <a:p>
                      <a:pPr algn="ctr" fontAlgn="b"/>
                      <a:r>
                        <a:rPr lang="en-GB" sz="1050" b="1" u="none" strike="noStrike">
                          <a:effectLst/>
                        </a:rPr>
                        <a:t>Mar 2020 to Mar 2022</a:t>
                      </a:r>
                      <a:endParaRPr lang="en-GB" sz="1050" b="1" i="0" u="none" strike="noStrike">
                        <a:solidFill>
                          <a:srgbClr val="000000"/>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050" b="1" u="none" strike="noStrike">
                          <a:solidFill>
                            <a:schemeClr val="accent1"/>
                          </a:solidFill>
                          <a:effectLst/>
                        </a:rPr>
                        <a:t>Mid-COVID vs Now:</a:t>
                      </a:r>
                    </a:p>
                    <a:p>
                      <a:pPr algn="ctr" fontAlgn="b"/>
                      <a:r>
                        <a:rPr lang="en-GB" sz="1050" b="1" u="none" strike="noStrike">
                          <a:effectLst/>
                        </a:rPr>
                        <a:t>Mar 2021 to Mar 2022</a:t>
                      </a:r>
                      <a:endParaRPr lang="en-GB" sz="1050" b="1" i="0" u="none" strike="noStrike">
                        <a:solidFill>
                          <a:srgbClr val="000000"/>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050" b="1" u="none" strike="noStrike">
                          <a:solidFill>
                            <a:schemeClr val="accent1"/>
                          </a:solidFill>
                          <a:effectLst/>
                        </a:rPr>
                        <a:t>Previous month vs Now:</a:t>
                      </a:r>
                    </a:p>
                    <a:p>
                      <a:pPr algn="ctr" fontAlgn="b"/>
                      <a:r>
                        <a:rPr lang="en-GB" sz="1050" b="1" u="none" strike="noStrike">
                          <a:effectLst/>
                        </a:rPr>
                        <a:t>Feb 2022 to Mar 2022</a:t>
                      </a:r>
                      <a:endParaRPr lang="en-GB" sz="1050" b="1" i="0" u="none" strike="noStrike">
                        <a:solidFill>
                          <a:srgbClr val="000000"/>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6446894"/>
                  </a:ext>
                </a:extLst>
              </a:tr>
              <a:tr h="181051">
                <a:tc vMerge="1">
                  <a:txBody>
                    <a:bodyPr/>
                    <a:lstStyle/>
                    <a:p>
                      <a:pPr algn="l" fontAlgn="b"/>
                      <a:endParaRPr lang="pt-BR" sz="1050" b="1" i="0" u="none" strike="noStrike">
                        <a:solidFill>
                          <a:srgbClr val="FF0000"/>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pt-BR" sz="1050" b="1" i="0" u="none" strike="noStrike">
                          <a:solidFill>
                            <a:srgbClr val="000000"/>
                          </a:solidFill>
                          <a:effectLst/>
                          <a:latin typeface="Arial"/>
                        </a:rPr>
                        <a:t>M11</a:t>
                      </a:r>
                      <a:r>
                        <a:rPr lang="pt-BR" sz="1050" b="0" i="0" u="none" strike="noStrike">
                          <a:solidFill>
                            <a:srgbClr val="000000"/>
                          </a:solidFill>
                          <a:effectLst/>
                          <a:latin typeface="Arial"/>
                        </a:rPr>
                        <a:t>: Trumpington, </a:t>
                      </a:r>
                      <a:r>
                        <a:rPr lang="pt-BR" sz="1050" b="1" i="0" u="none" strike="noStrike">
                          <a:solidFill>
                            <a:srgbClr val="FF0000"/>
                          </a:solidFill>
                          <a:effectLst/>
                          <a:latin typeface="Arial"/>
                        </a:rPr>
                        <a:t>Cambridge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00B05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9443323"/>
                  </a:ext>
                </a:extLst>
              </a:tr>
              <a:tr h="181051">
                <a:tc vMerge="1">
                  <a:txBody>
                    <a:bodyPr/>
                    <a:lstStyle/>
                    <a:p>
                      <a:pPr algn="l" fontAlgn="b"/>
                      <a:endParaRPr lang="en-GB" sz="1050" b="1" i="0" u="none" strike="noStrike">
                        <a:solidFill>
                          <a:schemeClr val="accent6">
                            <a:lumMod val="75000"/>
                          </a:schemeClr>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50" b="1" i="0" u="none" strike="noStrike">
                          <a:solidFill>
                            <a:srgbClr val="000000"/>
                          </a:solidFill>
                          <a:effectLst/>
                          <a:latin typeface="Arial"/>
                        </a:rPr>
                        <a:t>A11: </a:t>
                      </a:r>
                      <a:r>
                        <a:rPr lang="en-GB" sz="1050" b="0" i="0" u="none" strike="noStrike">
                          <a:solidFill>
                            <a:srgbClr val="000000"/>
                          </a:solidFill>
                          <a:effectLst/>
                          <a:latin typeface="Arial"/>
                        </a:rPr>
                        <a:t>Six Mile Bottom, </a:t>
                      </a:r>
                      <a:r>
                        <a:rPr lang="en-GB" sz="1050" b="1" i="0" u="none" strike="noStrike">
                          <a:solidFill>
                            <a:schemeClr val="accent6">
                              <a:lumMod val="75000"/>
                            </a:schemeClr>
                          </a:solidFill>
                          <a:effectLst/>
                          <a:latin typeface="Arial"/>
                        </a:rPr>
                        <a:t>East Cambs</a:t>
                      </a:r>
                      <a:endParaRPr lang="en-GB" sz="1050" b="1" i="0" u="none" strike="noStrike" err="1">
                        <a:solidFill>
                          <a:schemeClr val="accent6">
                            <a:lumMod val="75000"/>
                          </a:schemeClr>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00B05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107713"/>
                  </a:ext>
                </a:extLst>
              </a:tr>
              <a:tr h="181051">
                <a:tc vMerge="1">
                  <a:txBody>
                    <a:bodyPr/>
                    <a:lstStyle/>
                    <a:p>
                      <a:pPr algn="l" fontAlgn="b"/>
                      <a:endParaRPr lang="en-GB" sz="1050" b="1" i="0" u="none" strike="noStrike">
                        <a:solidFill>
                          <a:schemeClr val="accent2"/>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50" b="1" i="0" u="none" strike="noStrike">
                          <a:solidFill>
                            <a:srgbClr val="000000"/>
                          </a:solidFill>
                          <a:effectLst/>
                          <a:latin typeface="Arial"/>
                        </a:rPr>
                        <a:t>A47: </a:t>
                      </a:r>
                      <a:r>
                        <a:rPr lang="en-GB" sz="1050" b="0" i="0" u="none" strike="noStrike">
                          <a:solidFill>
                            <a:srgbClr val="000000"/>
                          </a:solidFill>
                          <a:effectLst/>
                          <a:latin typeface="Arial"/>
                        </a:rPr>
                        <a:t>Wisbech, </a:t>
                      </a:r>
                      <a:r>
                        <a:rPr lang="en-GB" sz="1050" b="1" i="0" u="none" strike="noStrike">
                          <a:solidFill>
                            <a:schemeClr val="accent2"/>
                          </a:solidFill>
                          <a:effectLst/>
                          <a:latin typeface="Arial"/>
                        </a:rPr>
                        <a:t>Fenland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4149391"/>
                  </a:ext>
                </a:extLst>
              </a:tr>
              <a:tr h="181051">
                <a:tc vMerge="1">
                  <a:txBody>
                    <a:bodyPr/>
                    <a:lstStyle/>
                    <a:p>
                      <a:pPr algn="l" fontAlgn="b"/>
                      <a:endParaRPr lang="en-GB" sz="1050" b="1" i="0" u="none" strike="noStrike">
                        <a:solidFill>
                          <a:schemeClr val="accent1">
                            <a:lumMod val="75000"/>
                          </a:schemeClr>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50" b="1" i="0" u="none" strike="noStrike">
                          <a:solidFill>
                            <a:srgbClr val="000000"/>
                          </a:solidFill>
                          <a:effectLst/>
                          <a:latin typeface="Arial"/>
                        </a:rPr>
                        <a:t>A1(M): </a:t>
                      </a:r>
                      <a:r>
                        <a:rPr lang="en-GB" sz="1050" b="0" i="0" u="none" strike="noStrike" err="1">
                          <a:solidFill>
                            <a:srgbClr val="000000"/>
                          </a:solidFill>
                          <a:effectLst/>
                          <a:latin typeface="Arial"/>
                        </a:rPr>
                        <a:t>Sawtry</a:t>
                      </a:r>
                      <a:r>
                        <a:rPr lang="en-GB" sz="1050" b="0" i="0" u="none" strike="noStrike">
                          <a:solidFill>
                            <a:srgbClr val="000000"/>
                          </a:solidFill>
                          <a:effectLst/>
                          <a:latin typeface="Arial"/>
                        </a:rPr>
                        <a:t>, </a:t>
                      </a:r>
                      <a:r>
                        <a:rPr lang="en-GB" sz="1050" b="1" i="0" u="none" strike="noStrike">
                          <a:solidFill>
                            <a:schemeClr val="accent1">
                              <a:lumMod val="75000"/>
                            </a:schemeClr>
                          </a:solidFill>
                          <a:effectLst/>
                          <a:latin typeface="Arial"/>
                        </a:rPr>
                        <a:t>Hunts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507323"/>
                  </a:ext>
                </a:extLst>
              </a:tr>
              <a:tr h="181051">
                <a:tc vMerge="1">
                  <a:txBody>
                    <a:bodyPr/>
                    <a:lstStyle/>
                    <a:p>
                      <a:pPr algn="l" fontAlgn="b"/>
                      <a:endParaRPr lang="en-GB" sz="1050" b="1" i="0" u="none" strike="noStrike">
                        <a:solidFill>
                          <a:schemeClr val="accent6">
                            <a:lumMod val="60000"/>
                            <a:lumOff val="40000"/>
                          </a:schemeClr>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50" b="1" i="0" u="none" strike="noStrike" dirty="0">
                          <a:solidFill>
                            <a:srgbClr val="000000"/>
                          </a:solidFill>
                          <a:effectLst/>
                          <a:latin typeface="Arial"/>
                        </a:rPr>
                        <a:t>A428:</a:t>
                      </a:r>
                      <a:r>
                        <a:rPr lang="en-GB" sz="1050" b="0" i="0" u="none" strike="noStrike" dirty="0">
                          <a:solidFill>
                            <a:srgbClr val="000000"/>
                          </a:solidFill>
                          <a:effectLst/>
                          <a:latin typeface="Arial"/>
                        </a:rPr>
                        <a:t> Cambourne, </a:t>
                      </a:r>
                      <a:r>
                        <a:rPr lang="en-GB" sz="1050" b="1" i="0" u="none" strike="noStrike" dirty="0">
                          <a:solidFill>
                            <a:schemeClr val="accent6">
                              <a:lumMod val="60000"/>
                              <a:lumOff val="40000"/>
                            </a:schemeClr>
                          </a:solidFill>
                          <a:effectLst/>
                          <a:latin typeface="Arial"/>
                        </a:rPr>
                        <a:t>South Cambs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773588"/>
                  </a:ext>
                </a:extLst>
              </a:tr>
              <a:tr h="258922">
                <a:tc vMerge="1">
                  <a:txBody>
                    <a:bodyPr/>
                    <a:lstStyle/>
                    <a:p>
                      <a:pPr algn="l" fontAlgn="b"/>
                      <a:endParaRPr lang="en-GB" sz="1050" b="1" i="0" u="none" strike="noStrike">
                        <a:solidFill>
                          <a:schemeClr val="accent4"/>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50" b="1" i="0" u="none" strike="noStrike">
                          <a:solidFill>
                            <a:srgbClr val="000000"/>
                          </a:solidFill>
                          <a:effectLst/>
                          <a:latin typeface="Arial"/>
                        </a:rPr>
                        <a:t>A47:</a:t>
                      </a:r>
                      <a:r>
                        <a:rPr lang="en-GB" sz="1050" b="0" i="0" u="none" strike="noStrike">
                          <a:solidFill>
                            <a:srgbClr val="000000"/>
                          </a:solidFill>
                          <a:effectLst/>
                          <a:latin typeface="Arial"/>
                        </a:rPr>
                        <a:t> Eye, </a:t>
                      </a:r>
                      <a:r>
                        <a:rPr lang="en-GB" sz="1050" b="1" i="0" u="none" strike="noStrike">
                          <a:solidFill>
                            <a:schemeClr val="accent4"/>
                          </a:solidFill>
                          <a:effectLst/>
                          <a:latin typeface="Arial"/>
                        </a:rPr>
                        <a:t>Peterborough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447964"/>
                  </a:ext>
                </a:extLst>
              </a:tr>
              <a:tr h="181051">
                <a:tc vMerge="1">
                  <a:txBody>
                    <a:bodyPr/>
                    <a:lstStyle/>
                    <a:p>
                      <a:pPr algn="l" fontAlgn="b"/>
                      <a:endParaRPr lang="en-GB" sz="1050" b="1" i="0" u="none" strike="noStrike">
                        <a:solidFill>
                          <a:srgbClr val="000000"/>
                        </a:solidFill>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50" b="1" i="0" u="none" strike="noStrike">
                          <a:solidFill>
                            <a:srgbClr val="000000"/>
                          </a:solidFill>
                          <a:effectLst/>
                          <a:latin typeface="Arial"/>
                        </a:rPr>
                        <a:t>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FF0000"/>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a:solidFill>
                            <a:srgbClr val="00B05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rgbClr val="00B05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100" b="1" i="0" u="none" strike="noStrike" dirty="0">
                          <a:solidFill>
                            <a:schemeClr val="tx1"/>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983123"/>
                  </a:ext>
                </a:extLst>
              </a:tr>
            </a:tbl>
          </a:graphicData>
        </a:graphic>
      </p:graphicFrame>
      <p:sp>
        <p:nvSpPr>
          <p:cNvPr id="15" name="TextBox 14">
            <a:extLst>
              <a:ext uri="{FF2B5EF4-FFF2-40B4-BE49-F238E27FC236}">
                <a16:creationId xmlns:a16="http://schemas.microsoft.com/office/drawing/2014/main" id="{143980BE-9B43-4BBC-A3D9-2338163DC4BD}"/>
              </a:ext>
            </a:extLst>
          </p:cNvPr>
          <p:cNvSpPr txBox="1"/>
          <p:nvPr/>
        </p:nvSpPr>
        <p:spPr>
          <a:xfrm>
            <a:off x="78318" y="4561439"/>
            <a:ext cx="145203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t>A47 (Wisbech) flows low during March '22 due to roadworks at </a:t>
            </a:r>
            <a:r>
              <a:rPr lang="en-GB" sz="1100" dirty="0" err="1"/>
              <a:t>Guyhirn</a:t>
            </a:r>
            <a:r>
              <a:rPr lang="en-GB" sz="1100" dirty="0"/>
              <a:t> which are now complete.</a:t>
            </a:r>
            <a:endParaRPr lang="en-US" dirty="0"/>
          </a:p>
        </p:txBody>
      </p:sp>
      <p:sp>
        <p:nvSpPr>
          <p:cNvPr id="16" name="TextBox 15">
            <a:extLst>
              <a:ext uri="{FF2B5EF4-FFF2-40B4-BE49-F238E27FC236}">
                <a16:creationId xmlns:a16="http://schemas.microsoft.com/office/drawing/2014/main" id="{64DEFDA8-DE7B-4B52-A201-47EFCB1C1CD1}"/>
              </a:ext>
            </a:extLst>
          </p:cNvPr>
          <p:cNvSpPr txBox="1"/>
          <p:nvPr/>
        </p:nvSpPr>
        <p:spPr>
          <a:xfrm>
            <a:off x="78317" y="5919281"/>
            <a:ext cx="145203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t>A428 flows were high in 2019 due to A14 overnight closures. A428 flows unlikely to reach this level again.</a:t>
            </a:r>
            <a:endParaRPr lang="en-GB" sz="1100" dirty="0">
              <a:ea typeface="Calibri"/>
              <a:cs typeface="Calibri"/>
            </a:endParaRPr>
          </a:p>
        </p:txBody>
      </p:sp>
      <p:cxnSp>
        <p:nvCxnSpPr>
          <p:cNvPr id="7" name="Straight Arrow Connector 6">
            <a:extLst>
              <a:ext uri="{FF2B5EF4-FFF2-40B4-BE49-F238E27FC236}">
                <a16:creationId xmlns:a16="http://schemas.microsoft.com/office/drawing/2014/main" id="{0D90B433-7668-487D-919D-F2570663E2FB}"/>
              </a:ext>
            </a:extLst>
          </p:cNvPr>
          <p:cNvCxnSpPr>
            <a:cxnSpLocks/>
          </p:cNvCxnSpPr>
          <p:nvPr/>
        </p:nvCxnSpPr>
        <p:spPr>
          <a:xfrm flipV="1">
            <a:off x="1276316" y="5989836"/>
            <a:ext cx="1045644" cy="398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286866B-BEF0-4063-B853-F91B4BF3A344}"/>
              </a:ext>
            </a:extLst>
          </p:cNvPr>
          <p:cNvCxnSpPr>
            <a:cxnSpLocks/>
          </p:cNvCxnSpPr>
          <p:nvPr/>
        </p:nvCxnSpPr>
        <p:spPr>
          <a:xfrm>
            <a:off x="1276316" y="5150887"/>
            <a:ext cx="784117" cy="281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64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AF128D-7C5D-4F00-A3BD-AC77A82D6CA2}"/>
              </a:ext>
            </a:extLst>
          </p:cNvPr>
          <p:cNvSpPr txBox="1"/>
          <p:nvPr/>
        </p:nvSpPr>
        <p:spPr>
          <a:xfrm>
            <a:off x="53628" y="6390435"/>
            <a:ext cx="7832502" cy="461665"/>
          </a:xfrm>
          <a:prstGeom prst="rect">
            <a:avLst/>
          </a:prstGeom>
          <a:noFill/>
        </p:spPr>
        <p:txBody>
          <a:bodyPr wrap="square" lIns="91440" tIns="45720" rIns="91440" bIns="45720" rtlCol="0" anchor="t">
            <a:spAutoFit/>
          </a:bodyPr>
          <a:lstStyle/>
          <a:p>
            <a:r>
              <a:rPr kumimoji="0" lang="en-GB" sz="1200" b="0" i="0" u="none" strike="noStrike" kern="1200" cap="none" spc="0" normalizeH="0" baseline="0" noProof="0" dirty="0">
                <a:ln>
                  <a:noFill/>
                </a:ln>
                <a:effectLst/>
                <a:uLnTx/>
                <a:uFillTx/>
                <a:latin typeface="Calibri" panose="020F0502020204030204"/>
                <a:ea typeface="+mn-ea"/>
                <a:cs typeface="+mn-cs"/>
              </a:rPr>
              <a:t>Average Daily Flow two-way flow, one site per district (</a:t>
            </a:r>
            <a:r>
              <a:rPr lang="en-GB" sz="1200" dirty="0">
                <a:latin typeface="Calibri" panose="020F0502020204030204"/>
              </a:rPr>
              <a:t>monitors all </a:t>
            </a:r>
            <a:r>
              <a:rPr kumimoji="0" lang="en-GB" sz="1200" b="0" i="0" u="none" strike="noStrike" kern="1200" cap="none" spc="0" normalizeH="0" baseline="0" noProof="0" dirty="0">
                <a:ln>
                  <a:noFill/>
                </a:ln>
                <a:effectLst/>
                <a:uLnTx/>
                <a:uFillTx/>
                <a:latin typeface="Calibri" panose="020F0502020204030204"/>
                <a:ea typeface="+mn-ea"/>
                <a:cs typeface="+mn-cs"/>
              </a:rPr>
              <a:t>active 2019 – 2022).</a:t>
            </a:r>
            <a:endParaRPr lang="en-GB" sz="1200" b="0" i="0" u="none" strike="noStrike" kern="1200" cap="none" spc="0" normalizeH="0" baseline="0" noProof="0" dirty="0">
              <a:ln>
                <a:noFill/>
              </a:ln>
              <a:effectLst/>
              <a:uLnTx/>
              <a:uFillTx/>
              <a:latin typeface="Calibri" panose="020F0502020204030204"/>
              <a:cs typeface="Calibri" panose="020F0502020204030204"/>
            </a:endParaRPr>
          </a:p>
          <a:p>
            <a:r>
              <a:rPr lang="en-GB" sz="1200" dirty="0">
                <a:ea typeface="+mn-lt"/>
                <a:cs typeface="+mn-lt"/>
              </a:rPr>
              <a:t>Note: this data considers 'Normal' days which do not include days such as bank holidays, Christmas and school holidays.</a:t>
            </a:r>
            <a:endParaRPr lang="en-GB" dirty="0">
              <a:ea typeface="+mn-lt"/>
              <a:cs typeface="+mn-lt"/>
            </a:endParaRPr>
          </a:p>
        </p:txBody>
      </p:sp>
      <p:sp>
        <p:nvSpPr>
          <p:cNvPr id="7" name="Rectangle 6">
            <a:extLst>
              <a:ext uri="{FF2B5EF4-FFF2-40B4-BE49-F238E27FC236}">
                <a16:creationId xmlns:a16="http://schemas.microsoft.com/office/drawing/2014/main" id="{BC24DC49-BADA-4AA2-80ED-4C7F1ED6E3C4}"/>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Strategic Road Network: Daily Flow by Day of Week</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9653C55-2FA5-4ADD-83B6-7DD9B389525C}"/>
              </a:ext>
            </a:extLst>
          </p:cNvPr>
          <p:cNvSpPr>
            <a:spLocks noGrp="1"/>
          </p:cNvSpPr>
          <p:nvPr>
            <p:ph type="sldNum" sz="quarter" idx="12"/>
          </p:nvPr>
        </p:nvSpPr>
        <p:spPr>
          <a:xfrm>
            <a:off x="9431268" y="6562079"/>
            <a:ext cx="2743200" cy="365125"/>
          </a:xfrm>
        </p:spPr>
        <p:txBody>
          <a:bodyPr/>
          <a:lstStyle/>
          <a:p>
            <a:fld id="{AE56028F-813B-4E02-837E-17CD63D81F9F}" type="slidenum">
              <a:rPr lang="en-GB" smtClean="0"/>
              <a:t>9</a:t>
            </a:fld>
            <a:endParaRPr lang="en-GB"/>
          </a:p>
        </p:txBody>
      </p:sp>
      <p:pic>
        <p:nvPicPr>
          <p:cNvPr id="11" name="Picture 10" descr="Chart, bar chart&#10;&#10;Description automatically generated">
            <a:extLst>
              <a:ext uri="{FF2B5EF4-FFF2-40B4-BE49-F238E27FC236}">
                <a16:creationId xmlns:a16="http://schemas.microsoft.com/office/drawing/2014/main" id="{F4EBBC54-1886-40C2-9853-FE7F439AD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16" y="710832"/>
            <a:ext cx="10947620" cy="3369884"/>
          </a:xfrm>
          <a:prstGeom prst="rect">
            <a:avLst/>
          </a:prstGeom>
        </p:spPr>
      </p:pic>
      <p:graphicFrame>
        <p:nvGraphicFramePr>
          <p:cNvPr id="12" name="Table 11">
            <a:extLst>
              <a:ext uri="{FF2B5EF4-FFF2-40B4-BE49-F238E27FC236}">
                <a16:creationId xmlns:a16="http://schemas.microsoft.com/office/drawing/2014/main" id="{589C7A37-416E-4EE9-AA5A-6CA52014DCDD}"/>
              </a:ext>
            </a:extLst>
          </p:cNvPr>
          <p:cNvGraphicFramePr>
            <a:graphicFrameLocks noGrp="1"/>
          </p:cNvGraphicFramePr>
          <p:nvPr>
            <p:extLst>
              <p:ext uri="{D42A27DB-BD31-4B8C-83A1-F6EECF244321}">
                <p14:modId xmlns:p14="http://schemas.microsoft.com/office/powerpoint/2010/main" val="3467560813"/>
              </p:ext>
            </p:extLst>
          </p:nvPr>
        </p:nvGraphicFramePr>
        <p:xfrm>
          <a:off x="8112496" y="4109429"/>
          <a:ext cx="3912690" cy="2281006"/>
        </p:xfrm>
        <a:graphic>
          <a:graphicData uri="http://schemas.openxmlformats.org/drawingml/2006/table">
            <a:tbl>
              <a:tblPr>
                <a:tableStyleId>{5C22544A-7EE6-4342-B048-85BDC9FD1C3A}</a:tableStyleId>
              </a:tblPr>
              <a:tblGrid>
                <a:gridCol w="782538">
                  <a:extLst>
                    <a:ext uri="{9D8B030D-6E8A-4147-A177-3AD203B41FA5}">
                      <a16:colId xmlns:a16="http://schemas.microsoft.com/office/drawing/2014/main" val="3514744885"/>
                    </a:ext>
                  </a:extLst>
                </a:gridCol>
                <a:gridCol w="782538">
                  <a:extLst>
                    <a:ext uri="{9D8B030D-6E8A-4147-A177-3AD203B41FA5}">
                      <a16:colId xmlns:a16="http://schemas.microsoft.com/office/drawing/2014/main" val="1775686484"/>
                    </a:ext>
                  </a:extLst>
                </a:gridCol>
                <a:gridCol w="782538">
                  <a:extLst>
                    <a:ext uri="{9D8B030D-6E8A-4147-A177-3AD203B41FA5}">
                      <a16:colId xmlns:a16="http://schemas.microsoft.com/office/drawing/2014/main" val="3978426171"/>
                    </a:ext>
                  </a:extLst>
                </a:gridCol>
                <a:gridCol w="782538">
                  <a:extLst>
                    <a:ext uri="{9D8B030D-6E8A-4147-A177-3AD203B41FA5}">
                      <a16:colId xmlns:a16="http://schemas.microsoft.com/office/drawing/2014/main" val="1076404724"/>
                    </a:ext>
                  </a:extLst>
                </a:gridCol>
                <a:gridCol w="782538">
                  <a:extLst>
                    <a:ext uri="{9D8B030D-6E8A-4147-A177-3AD203B41FA5}">
                      <a16:colId xmlns:a16="http://schemas.microsoft.com/office/drawing/2014/main" val="1592365168"/>
                    </a:ext>
                  </a:extLst>
                </a:gridCol>
              </a:tblGrid>
              <a:tr h="597918">
                <a:tc>
                  <a:txBody>
                    <a:bodyPr/>
                    <a:lstStyle/>
                    <a:p>
                      <a:pPr algn="ctr" fontAlgn="b"/>
                      <a:r>
                        <a:rPr lang="en-GB" sz="1200" b="1" i="0" u="none" strike="noStrike">
                          <a:solidFill>
                            <a:srgbClr val="000000"/>
                          </a:solidFill>
                          <a:effectLst/>
                          <a:latin typeface="Arial" panose="020B0604020202020204" pitchFamily="34" charset="0"/>
                        </a:rPr>
                        <a:t>Weekend / Weekday split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i="0" u="none" strike="noStrike">
                          <a:solidFill>
                            <a:srgbClr val="0070C0"/>
                          </a:solidFill>
                          <a:effectLst/>
                          <a:latin typeface="+mn-lt"/>
                        </a:rPr>
                        <a:t>Pre-COVID</a:t>
                      </a:r>
                    </a:p>
                    <a:p>
                      <a:pPr algn="ctr" fontAlgn="b"/>
                      <a:r>
                        <a:rPr lang="en-GB" sz="1200" b="0" i="0" u="none" strike="noStrike">
                          <a:solidFill>
                            <a:srgbClr val="000000"/>
                          </a:solidFill>
                          <a:effectLst/>
                          <a:latin typeface="+mn-lt"/>
                        </a:rPr>
                        <a:t>Mar 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a:solidFill>
                            <a:srgbClr val="0070C0"/>
                          </a:solidFill>
                          <a:effectLst/>
                        </a:rPr>
                        <a:t>Pre-COVID</a:t>
                      </a:r>
                    </a:p>
                    <a:p>
                      <a:pPr algn="ctr" fontAlgn="b"/>
                      <a:r>
                        <a:rPr lang="en-GB" sz="1200" b="0" u="none" strike="noStrike">
                          <a:effectLst/>
                        </a:rPr>
                        <a:t>Mar 2020</a:t>
                      </a:r>
                      <a:endParaRPr lang="en-GB" sz="12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a:solidFill>
                            <a:srgbClr val="0070C0"/>
                          </a:solidFill>
                          <a:effectLst/>
                        </a:rPr>
                        <a:t>Mid-COVID</a:t>
                      </a:r>
                    </a:p>
                    <a:p>
                      <a:pPr algn="ctr" fontAlgn="b"/>
                      <a:r>
                        <a:rPr lang="en-GB" sz="1200" b="0" u="none" strike="noStrike">
                          <a:effectLst/>
                        </a:rPr>
                        <a:t>Mar 2021</a:t>
                      </a:r>
                      <a:endParaRPr lang="en-GB" sz="12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a:solidFill>
                            <a:srgbClr val="0070C0"/>
                          </a:solidFill>
                          <a:effectLst/>
                        </a:rPr>
                        <a:t>Now</a:t>
                      </a:r>
                    </a:p>
                    <a:p>
                      <a:pPr algn="ctr" fontAlgn="b"/>
                      <a:r>
                        <a:rPr lang="en-GB" sz="1200" b="0" u="none" strike="noStrike">
                          <a:effectLst/>
                        </a:rPr>
                        <a:t>Mar 2022</a:t>
                      </a:r>
                      <a:endParaRPr lang="en-GB" sz="1200" b="0"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76199479"/>
                  </a:ext>
                </a:extLst>
              </a:tr>
              <a:tr h="542585">
                <a:tc>
                  <a:txBody>
                    <a:bodyPr/>
                    <a:lstStyle/>
                    <a:p>
                      <a:pPr algn="ctr" fontAlgn="b"/>
                      <a:r>
                        <a:rPr lang="en-GB" sz="1200" b="1" u="none" strike="noStrike">
                          <a:effectLst/>
                        </a:rPr>
                        <a:t>Weekday average</a:t>
                      </a:r>
                      <a:endParaRPr lang="en-GB" sz="1200" b="1"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21.5k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15.3k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18.5k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1192212"/>
                  </a:ext>
                </a:extLst>
              </a:tr>
              <a:tr h="542585">
                <a:tc>
                  <a:txBody>
                    <a:bodyPr/>
                    <a:lstStyle/>
                    <a:p>
                      <a:pPr algn="ctr" fontAlgn="b"/>
                      <a:r>
                        <a:rPr lang="en-GB" sz="1200" b="1" u="none" strike="noStrike">
                          <a:effectLst/>
                        </a:rPr>
                        <a:t>Weekend average</a:t>
                      </a:r>
                      <a:endParaRPr lang="en-GB" sz="1200" b="1"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rgbClr val="000000"/>
                          </a:solidFill>
                          <a:effectLst/>
                          <a:latin typeface="Arial" panose="020B0604020202020204" pitchFamily="34" charset="0"/>
                          <a:ea typeface="+mn-ea"/>
                          <a:cs typeface="+mn-cs"/>
                        </a:rPr>
                        <a:t>16.4k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rgbClr val="000000"/>
                          </a:solidFill>
                          <a:effectLst/>
                          <a:latin typeface="Arial" panose="020B0604020202020204" pitchFamily="34" charset="0"/>
                          <a:ea typeface="+mn-ea"/>
                          <a:cs typeface="+mn-cs"/>
                        </a:rPr>
                        <a:t>11.7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rgbClr val="000000"/>
                          </a:solidFill>
                          <a:effectLst/>
                          <a:latin typeface="Arial" panose="020B0604020202020204" pitchFamily="34" charset="0"/>
                          <a:ea typeface="+mn-ea"/>
                          <a:cs typeface="+mn-cs"/>
                        </a:rPr>
                        <a:t>8.9k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rgbClr val="000000"/>
                          </a:solidFill>
                          <a:effectLst/>
                          <a:latin typeface="Arial" panose="020B0604020202020204" pitchFamily="34" charset="0"/>
                          <a:ea typeface="+mn-ea"/>
                          <a:cs typeface="+mn-cs"/>
                        </a:rPr>
                        <a:t>12.7k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0338790"/>
                  </a:ext>
                </a:extLst>
              </a:tr>
              <a:tr h="597918">
                <a:tc>
                  <a:txBody>
                    <a:bodyPr/>
                    <a:lstStyle/>
                    <a:p>
                      <a:pPr algn="ctr" fontAlgn="b"/>
                      <a:r>
                        <a:rPr lang="en-GB" sz="1200" b="1" u="none" strike="noStrike">
                          <a:effectLst/>
                        </a:rPr>
                        <a:t>Weekend proportion of weekday</a:t>
                      </a:r>
                      <a:endParaRPr lang="en-GB" sz="1200" b="1" i="0" u="none" strike="noStrike">
                        <a:solidFill>
                          <a:srgbClr val="000000"/>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chemeClr val="tx1"/>
                          </a:solidFill>
                          <a:effectLst/>
                          <a:latin typeface="Arial" panose="020B0604020202020204" pitchFamily="34" charset="0"/>
                        </a:rPr>
                        <a:t>0.76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chemeClr val="tx1"/>
                          </a:solidFill>
                          <a:effectLst/>
                          <a:latin typeface="Arial" panose="020B0604020202020204" pitchFamily="34" charset="0"/>
                        </a:rPr>
                        <a:t>0.70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chemeClr val="tx1"/>
                          </a:solidFill>
                          <a:effectLst/>
                          <a:latin typeface="Arial" panose="020B0604020202020204" pitchFamily="34" charset="0"/>
                        </a:rPr>
                        <a:t>0.58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chemeClr val="tx1"/>
                          </a:solidFill>
                          <a:effectLst/>
                          <a:latin typeface="Arial" panose="020B0604020202020204" pitchFamily="34" charset="0"/>
                        </a:rPr>
                        <a:t>0.69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417808"/>
                  </a:ext>
                </a:extLst>
              </a:tr>
            </a:tbl>
          </a:graphicData>
        </a:graphic>
      </p:graphicFrame>
      <p:graphicFrame>
        <p:nvGraphicFramePr>
          <p:cNvPr id="13" name="Table 12">
            <a:extLst>
              <a:ext uri="{FF2B5EF4-FFF2-40B4-BE49-F238E27FC236}">
                <a16:creationId xmlns:a16="http://schemas.microsoft.com/office/drawing/2014/main" id="{BE0468C0-E895-4953-B9D6-3E750B9830FC}"/>
              </a:ext>
            </a:extLst>
          </p:cNvPr>
          <p:cNvGraphicFramePr>
            <a:graphicFrameLocks noGrp="1"/>
          </p:cNvGraphicFramePr>
          <p:nvPr>
            <p:extLst>
              <p:ext uri="{D42A27DB-BD31-4B8C-83A1-F6EECF244321}">
                <p14:modId xmlns:p14="http://schemas.microsoft.com/office/powerpoint/2010/main" val="1275317401"/>
              </p:ext>
            </p:extLst>
          </p:nvPr>
        </p:nvGraphicFramePr>
        <p:xfrm>
          <a:off x="166814" y="4109428"/>
          <a:ext cx="7783386" cy="2281004"/>
        </p:xfrm>
        <a:graphic>
          <a:graphicData uri="http://schemas.openxmlformats.org/drawingml/2006/table">
            <a:tbl>
              <a:tblPr/>
              <a:tblGrid>
                <a:gridCol w="1713439">
                  <a:extLst>
                    <a:ext uri="{9D8B030D-6E8A-4147-A177-3AD203B41FA5}">
                      <a16:colId xmlns:a16="http://schemas.microsoft.com/office/drawing/2014/main" val="896649354"/>
                    </a:ext>
                  </a:extLst>
                </a:gridCol>
                <a:gridCol w="865833">
                  <a:extLst>
                    <a:ext uri="{9D8B030D-6E8A-4147-A177-3AD203B41FA5}">
                      <a16:colId xmlns:a16="http://schemas.microsoft.com/office/drawing/2014/main" val="3687645022"/>
                    </a:ext>
                  </a:extLst>
                </a:gridCol>
                <a:gridCol w="829377">
                  <a:extLst>
                    <a:ext uri="{9D8B030D-6E8A-4147-A177-3AD203B41FA5}">
                      <a16:colId xmlns:a16="http://schemas.microsoft.com/office/drawing/2014/main" val="3099334557"/>
                    </a:ext>
                  </a:extLst>
                </a:gridCol>
                <a:gridCol w="975202">
                  <a:extLst>
                    <a:ext uri="{9D8B030D-6E8A-4147-A177-3AD203B41FA5}">
                      <a16:colId xmlns:a16="http://schemas.microsoft.com/office/drawing/2014/main" val="4065980721"/>
                    </a:ext>
                  </a:extLst>
                </a:gridCol>
                <a:gridCol w="874947">
                  <a:extLst>
                    <a:ext uri="{9D8B030D-6E8A-4147-A177-3AD203B41FA5}">
                      <a16:colId xmlns:a16="http://schemas.microsoft.com/office/drawing/2014/main" val="3809397986"/>
                    </a:ext>
                  </a:extLst>
                </a:gridCol>
                <a:gridCol w="884062">
                  <a:extLst>
                    <a:ext uri="{9D8B030D-6E8A-4147-A177-3AD203B41FA5}">
                      <a16:colId xmlns:a16="http://schemas.microsoft.com/office/drawing/2014/main" val="2056215229"/>
                    </a:ext>
                  </a:extLst>
                </a:gridCol>
                <a:gridCol w="856719">
                  <a:extLst>
                    <a:ext uri="{9D8B030D-6E8A-4147-A177-3AD203B41FA5}">
                      <a16:colId xmlns:a16="http://schemas.microsoft.com/office/drawing/2014/main" val="2357918130"/>
                    </a:ext>
                  </a:extLst>
                </a:gridCol>
                <a:gridCol w="783807">
                  <a:extLst>
                    <a:ext uri="{9D8B030D-6E8A-4147-A177-3AD203B41FA5}">
                      <a16:colId xmlns:a16="http://schemas.microsoft.com/office/drawing/2014/main" val="113591163"/>
                    </a:ext>
                  </a:extLst>
                </a:gridCol>
              </a:tblGrid>
              <a:tr h="480612">
                <a:tc>
                  <a:txBody>
                    <a:bodyPr/>
                    <a:lstStyle/>
                    <a:p>
                      <a:pPr algn="ctr" rtl="0" fontAlgn="b"/>
                      <a:r>
                        <a:rPr lang="en-GB" sz="1200" b="1" i="0" u="none" strike="noStrike">
                          <a:solidFill>
                            <a:srgbClr val="000000"/>
                          </a:solidFill>
                          <a:effectLst/>
                          <a:latin typeface="Calibri" panose="020F0502020204030204" pitchFamily="34" charset="0"/>
                        </a:rPr>
                        <a:t>% Difference</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 First working day</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dirty="0">
                          <a:solidFill>
                            <a:srgbClr val="000000"/>
                          </a:solidFill>
                          <a:effectLst/>
                          <a:latin typeface="Calibri" panose="020F0502020204030204" pitchFamily="34" charset="0"/>
                        </a:rPr>
                        <a:t>2. Normal Tuesday</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3. Normal Wednesday</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4. Normal Thursday</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5. Last Working Day</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6. Normal Saturday</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7. Normal Sunday</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73898725"/>
                  </a:ext>
                </a:extLst>
              </a:tr>
              <a:tr h="221235">
                <a:tc>
                  <a:txBody>
                    <a:bodyPr/>
                    <a:lstStyle/>
                    <a:p>
                      <a:pPr algn="ctr" rtl="0" fontAlgn="b"/>
                      <a:r>
                        <a:rPr lang="en-GB" sz="1100" b="1" i="0" u="none" strike="noStrike">
                          <a:solidFill>
                            <a:srgbClr val="0070C0"/>
                          </a:solidFill>
                          <a:effectLst/>
                          <a:latin typeface="Calibri" panose="020F0502020204030204" pitchFamily="34" charset="0"/>
                        </a:rPr>
                        <a:t>Pre-COVID vs Now:</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200" b="1" i="0" u="none" strike="noStrike">
                          <a:solidFill>
                            <a:srgbClr val="FF0000"/>
                          </a:solidFill>
                          <a:effectLst/>
                          <a:latin typeface="Arial" panose="020B0604020202020204" pitchFamily="34" charset="0"/>
                        </a:rPr>
                        <a:t>-13%</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-13%</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-15%</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-15%</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-13%</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-22%</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-23%</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431542"/>
                  </a:ext>
                </a:extLst>
              </a:tr>
              <a:tr h="228863">
                <a:tc>
                  <a:txBody>
                    <a:bodyPr/>
                    <a:lstStyle/>
                    <a:p>
                      <a:pPr algn="ctr" rtl="0" fontAlgn="b"/>
                      <a:r>
                        <a:rPr lang="pt-BR" sz="1100" b="1" i="0" u="none" strike="noStrike">
                          <a:solidFill>
                            <a:srgbClr val="000000"/>
                          </a:solidFill>
                          <a:effectLst/>
                          <a:latin typeface="Calibri" panose="020F0502020204030204" pitchFamily="34" charset="0"/>
                        </a:rPr>
                        <a:t>Mar 2019 to Mar 2022</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983830330"/>
                  </a:ext>
                </a:extLst>
              </a:tr>
              <a:tr h="221235">
                <a:tc>
                  <a:txBody>
                    <a:bodyPr/>
                    <a:lstStyle/>
                    <a:p>
                      <a:pPr algn="ctr" rtl="0" fontAlgn="b"/>
                      <a:r>
                        <a:rPr lang="en-GB" sz="1100" b="1" i="0" u="none" strike="noStrike">
                          <a:solidFill>
                            <a:srgbClr val="0070C0"/>
                          </a:solidFill>
                          <a:effectLst/>
                          <a:latin typeface="Calibri" panose="020F0502020204030204" pitchFamily="34" charset="0"/>
                        </a:rPr>
                        <a:t>Early-COVID vs Now: </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200" b="1" i="0" u="none" strike="noStrike">
                          <a:solidFill>
                            <a:srgbClr val="00B050"/>
                          </a:solidFill>
                          <a:effectLst/>
                          <a:latin typeface="Arial" panose="020B0604020202020204" pitchFamily="34" charset="0"/>
                        </a:rPr>
                        <a:t>13%</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15%</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7%</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8%</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15%</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10%</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8%</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258128"/>
                  </a:ext>
                </a:extLst>
              </a:tr>
              <a:tr h="228863">
                <a:tc>
                  <a:txBody>
                    <a:bodyPr/>
                    <a:lstStyle/>
                    <a:p>
                      <a:pPr algn="ctr" rtl="0" fontAlgn="b"/>
                      <a:r>
                        <a:rPr lang="pt-BR" sz="1100" b="1" i="0" u="none" strike="noStrike">
                          <a:solidFill>
                            <a:srgbClr val="000000"/>
                          </a:solidFill>
                          <a:effectLst/>
                          <a:latin typeface="Calibri" panose="020F0502020204030204" pitchFamily="34" charset="0"/>
                        </a:rPr>
                        <a:t>Mar 2020 to Mar 2022</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08941608"/>
                  </a:ext>
                </a:extLst>
              </a:tr>
              <a:tr h="221235">
                <a:tc>
                  <a:txBody>
                    <a:bodyPr/>
                    <a:lstStyle/>
                    <a:p>
                      <a:pPr algn="ctr" rtl="0" fontAlgn="b"/>
                      <a:r>
                        <a:rPr lang="en-GB" sz="1100" b="1" i="0" u="none" strike="noStrike">
                          <a:solidFill>
                            <a:srgbClr val="0070C0"/>
                          </a:solidFill>
                          <a:effectLst/>
                          <a:latin typeface="Calibri" panose="020F0502020204030204" pitchFamily="34" charset="0"/>
                        </a:rPr>
                        <a:t>Mid-COVID vs Now: </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200" b="1" i="0" u="none" strike="noStrike">
                          <a:solidFill>
                            <a:srgbClr val="00B050"/>
                          </a:solidFill>
                          <a:effectLst/>
                          <a:latin typeface="Arial" panose="020B0604020202020204" pitchFamily="34" charset="0"/>
                        </a:rPr>
                        <a:t>22%</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19%</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17%</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21%</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27%</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35%</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54%</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415835"/>
                  </a:ext>
                </a:extLst>
              </a:tr>
              <a:tr h="228863">
                <a:tc>
                  <a:txBody>
                    <a:bodyPr/>
                    <a:lstStyle/>
                    <a:p>
                      <a:pPr algn="ctr" rtl="0" fontAlgn="b"/>
                      <a:r>
                        <a:rPr lang="pt-BR" sz="1100" b="1" i="0" u="none" strike="noStrike">
                          <a:solidFill>
                            <a:srgbClr val="000000"/>
                          </a:solidFill>
                          <a:effectLst/>
                          <a:latin typeface="Calibri" panose="020F0502020204030204" pitchFamily="34" charset="0"/>
                        </a:rPr>
                        <a:t>Mar 2021 to Mar 2022</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53983336"/>
                  </a:ext>
                </a:extLst>
              </a:tr>
              <a:tr h="221235">
                <a:tc>
                  <a:txBody>
                    <a:bodyPr/>
                    <a:lstStyle/>
                    <a:p>
                      <a:pPr algn="ctr" rtl="0" fontAlgn="b"/>
                      <a:r>
                        <a:rPr lang="en-GB" sz="1100" b="1" i="0" u="none" strike="noStrike">
                          <a:solidFill>
                            <a:srgbClr val="0070C0"/>
                          </a:solidFill>
                          <a:effectLst/>
                          <a:latin typeface="Calibri" panose="020F0502020204030204" pitchFamily="34" charset="0"/>
                        </a:rPr>
                        <a:t>Previous month vs Now</a:t>
                      </a:r>
                      <a:r>
                        <a:rPr lang="en-GB" sz="1100" b="1" i="0" u="none" strike="noStrike">
                          <a:solidFill>
                            <a:srgbClr val="4472C4"/>
                          </a:solidFill>
                          <a:effectLst/>
                          <a:latin typeface="Calibri" panose="020F0502020204030204" pitchFamily="34" charset="0"/>
                        </a:rPr>
                        <a:t>:</a:t>
                      </a:r>
                      <a:endParaRPr lang="en-GB" sz="1100" b="1" i="0" u="none" strike="noStrike">
                        <a:solidFill>
                          <a:srgbClr val="0070C0"/>
                        </a:solidFill>
                        <a:effectLst/>
                        <a:latin typeface="Calibri" panose="020F0502020204030204" pitchFamily="34" charset="0"/>
                      </a:endParaRP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200" b="1" i="0" u="none" strike="noStrike">
                          <a:solidFill>
                            <a:srgbClr val="000000"/>
                          </a:solidFill>
                          <a:effectLst/>
                          <a:latin typeface="Arial" panose="020B0604020202020204" pitchFamily="34" charset="0"/>
                        </a:rPr>
                        <a:t>0%</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-1%</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-2%</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-3%</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9%</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-6%</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b"/>
                      <a:r>
                        <a:rPr lang="en-GB" sz="1200" b="1" i="0" u="none" strike="noStrike">
                          <a:solidFill>
                            <a:srgbClr val="00B050"/>
                          </a:solidFill>
                          <a:effectLst/>
                          <a:latin typeface="Arial" panose="020B0604020202020204" pitchFamily="34" charset="0"/>
                        </a:rPr>
                        <a:t>1%</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856971"/>
                  </a:ext>
                </a:extLst>
              </a:tr>
              <a:tr h="228863">
                <a:tc>
                  <a:txBody>
                    <a:bodyPr/>
                    <a:lstStyle/>
                    <a:p>
                      <a:pPr algn="ctr" rtl="0" fontAlgn="b"/>
                      <a:r>
                        <a:rPr lang="en-GB" sz="1100" b="1" i="0" u="none" strike="noStrike" dirty="0">
                          <a:solidFill>
                            <a:srgbClr val="000000"/>
                          </a:solidFill>
                          <a:effectLst/>
                          <a:latin typeface="Calibri" panose="020F0502020204030204" pitchFamily="34" charset="0"/>
                        </a:rPr>
                        <a:t>Feb 2022 to Mar 2022</a:t>
                      </a:r>
                    </a:p>
                  </a:txBody>
                  <a:tcPr marL="6157" marR="6157" marT="6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44887818"/>
                  </a:ext>
                </a:extLst>
              </a:tr>
            </a:tbl>
          </a:graphicData>
        </a:graphic>
      </p:graphicFrame>
    </p:spTree>
    <p:extLst>
      <p:ext uri="{BB962C8B-B14F-4D97-AF65-F5344CB8AC3E}">
        <p14:creationId xmlns:p14="http://schemas.microsoft.com/office/powerpoint/2010/main" val="2778745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44B7176C5F6543B79B148A9C46E6BF" ma:contentTypeVersion="7" ma:contentTypeDescription="Create a new document." ma:contentTypeScope="" ma:versionID="72b3231c507b753e4fb1b3a5c8fda863">
  <xsd:schema xmlns:xsd="http://www.w3.org/2001/XMLSchema" xmlns:xs="http://www.w3.org/2001/XMLSchema" xmlns:p="http://schemas.microsoft.com/office/2006/metadata/properties" xmlns:ns3="e16eac30-2c8e-492b-8603-63d6635f4120" xmlns:ns4="15dba14b-0bab-497e-92ec-87b378b72659" targetNamespace="http://schemas.microsoft.com/office/2006/metadata/properties" ma:root="true" ma:fieldsID="0d9a503d8d3c050fa98f5422a9d37841" ns3:_="" ns4:_="">
    <xsd:import namespace="e16eac30-2c8e-492b-8603-63d6635f4120"/>
    <xsd:import namespace="15dba14b-0bab-497e-92ec-87b378b726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6eac30-2c8e-492b-8603-63d6635f4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dba14b-0bab-497e-92ec-87b378b726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9BE4E1-5F86-4667-A1F2-84E04A073AB6}">
  <ds:schemaRefs>
    <ds:schemaRef ds:uri="http://schemas.microsoft.com/office/2006/metadata/properties"/>
    <ds:schemaRef ds:uri="http://schemas.microsoft.com/office/2006/documentManagement/types"/>
    <ds:schemaRef ds:uri="15dba14b-0bab-497e-92ec-87b378b72659"/>
    <ds:schemaRef ds:uri="http://purl.org/dc/dcmitype/"/>
    <ds:schemaRef ds:uri="http://purl.org/dc/elements/1.1/"/>
    <ds:schemaRef ds:uri="e16eac30-2c8e-492b-8603-63d6635f4120"/>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1BFC09-036D-42A1-9792-C6AD74FD83F8}">
  <ds:schemaRefs>
    <ds:schemaRef ds:uri="15dba14b-0bab-497e-92ec-87b378b72659"/>
    <ds:schemaRef ds:uri="e16eac30-2c8e-492b-8603-63d6635f41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D71BE1-93DE-4B96-89AE-591572328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3171</TotalTime>
  <Words>5016</Words>
  <Application>Microsoft Office PowerPoint</Application>
  <PresentationFormat>Widescreen</PresentationFormat>
  <Paragraphs>852</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vt:lpstr>
      <vt:lpstr>Calibri</vt:lpstr>
      <vt:lpstr>Calibri Light</vt:lpstr>
      <vt:lpstr>Roboto</vt:lpstr>
      <vt:lpstr>Office Theme</vt:lpstr>
      <vt:lpstr>GCP Transport Working Group COVID-19 transport impacts: data and monitoring report</vt:lpstr>
      <vt:lpstr>PowerPoint Presentation</vt:lpstr>
      <vt:lpstr>PowerPoint Presentation</vt:lpstr>
      <vt:lpstr>Travel Demand</vt:lpstr>
      <vt:lpstr>PowerPoint Presentation</vt:lpstr>
      <vt:lpstr>Strategic Road Network</vt:lpstr>
      <vt:lpstr>PowerPoint Presentation</vt:lpstr>
      <vt:lpstr>PowerPoint Presentation</vt:lpstr>
      <vt:lpstr>PowerPoint Presentation</vt:lpstr>
      <vt:lpstr>Local Road Network Cambridge: Modal split</vt:lpstr>
      <vt:lpstr>PowerPoint Presentation</vt:lpstr>
      <vt:lpstr>PowerPoint Presentation</vt:lpstr>
      <vt:lpstr>PowerPoint Presentation</vt:lpstr>
      <vt:lpstr>Local Road Network Cambridge: Motorised vehicles</vt:lpstr>
      <vt:lpstr>PowerPoint Presentation</vt:lpstr>
      <vt:lpstr>PowerPoint Presentation</vt:lpstr>
      <vt:lpstr>Local Road Network Cambridge: Active Travel</vt:lpstr>
      <vt:lpstr>PowerPoint Presentation</vt:lpstr>
      <vt:lpstr>PowerPoint Presentation</vt:lpstr>
      <vt:lpstr>PowerPoint Presentation</vt:lpstr>
      <vt:lpstr>PowerPoint Presentation</vt:lpstr>
      <vt:lpstr>PowerPoint Presentation</vt:lpstr>
      <vt:lpstr>Car Parking</vt:lpstr>
      <vt:lpstr>PowerPoint Presentation</vt:lpstr>
      <vt:lpstr>PowerPoint Presentation</vt:lpstr>
      <vt:lpstr>Bus Passengers</vt:lpstr>
      <vt:lpstr>PowerPoint Presentation</vt:lpstr>
      <vt:lpstr>PowerPoint Presentation</vt:lpstr>
      <vt:lpstr>e-Scooters</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Restart Group</dc:title>
  <dc:creator>Ellen Pollard</dc:creator>
  <cp:lastModifiedBy>Graham Shone</cp:lastModifiedBy>
  <cp:revision>289</cp:revision>
  <dcterms:created xsi:type="dcterms:W3CDTF">2022-01-12T08:37:28Z</dcterms:created>
  <dcterms:modified xsi:type="dcterms:W3CDTF">2023-01-18T18:15:37Z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0x010100CF44B7176C5F6543B79B148A9C46E6BF</vt:lpwstr>
  </property>
</Properties>
</file>