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1.xml" ContentType="application/vnd.openxmlformats-officedocument.drawingml.chartshapes+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96"/>
  </p:notesMasterIdLst>
  <p:sldIdLst>
    <p:sldId id="257" r:id="rId5"/>
    <p:sldId id="401" r:id="rId6"/>
    <p:sldId id="310" r:id="rId7"/>
    <p:sldId id="402" r:id="rId8"/>
    <p:sldId id="301" r:id="rId9"/>
    <p:sldId id="350" r:id="rId10"/>
    <p:sldId id="311" r:id="rId11"/>
    <p:sldId id="380" r:id="rId12"/>
    <p:sldId id="382" r:id="rId13"/>
    <p:sldId id="384" r:id="rId14"/>
    <p:sldId id="385" r:id="rId15"/>
    <p:sldId id="386" r:id="rId16"/>
    <p:sldId id="387" r:id="rId17"/>
    <p:sldId id="309" r:id="rId18"/>
    <p:sldId id="339" r:id="rId19"/>
    <p:sldId id="313" r:id="rId20"/>
    <p:sldId id="349" r:id="rId21"/>
    <p:sldId id="312" r:id="rId22"/>
    <p:sldId id="420" r:id="rId23"/>
    <p:sldId id="421" r:id="rId24"/>
    <p:sldId id="422" r:id="rId25"/>
    <p:sldId id="423" r:id="rId26"/>
    <p:sldId id="424" r:id="rId27"/>
    <p:sldId id="425" r:id="rId28"/>
    <p:sldId id="315" r:id="rId29"/>
    <p:sldId id="332" r:id="rId30"/>
    <p:sldId id="331" r:id="rId31"/>
    <p:sldId id="379" r:id="rId32"/>
    <p:sldId id="369" r:id="rId33"/>
    <p:sldId id="427" r:id="rId34"/>
    <p:sldId id="428" r:id="rId35"/>
    <p:sldId id="429" r:id="rId36"/>
    <p:sldId id="316" r:id="rId37"/>
    <p:sldId id="351" r:id="rId38"/>
    <p:sldId id="317" r:id="rId39"/>
    <p:sldId id="318" r:id="rId40"/>
    <p:sldId id="343" r:id="rId41"/>
    <p:sldId id="341" r:id="rId42"/>
    <p:sldId id="342" r:id="rId43"/>
    <p:sldId id="426" r:id="rId44"/>
    <p:sldId id="333" r:id="rId45"/>
    <p:sldId id="338" r:id="rId46"/>
    <p:sldId id="320" r:id="rId47"/>
    <p:sldId id="359" r:id="rId48"/>
    <p:sldId id="321" r:id="rId49"/>
    <p:sldId id="353" r:id="rId50"/>
    <p:sldId id="354" r:id="rId51"/>
    <p:sldId id="366" r:id="rId52"/>
    <p:sldId id="365" r:id="rId53"/>
    <p:sldId id="371" r:id="rId54"/>
    <p:sldId id="376" r:id="rId55"/>
    <p:sldId id="319" r:id="rId56"/>
    <p:sldId id="383" r:id="rId57"/>
    <p:sldId id="322" r:id="rId58"/>
    <p:sldId id="360" r:id="rId59"/>
    <p:sldId id="361" r:id="rId60"/>
    <p:sldId id="367" r:id="rId61"/>
    <p:sldId id="340" r:id="rId62"/>
    <p:sldId id="419" r:id="rId63"/>
    <p:sldId id="375" r:id="rId64"/>
    <p:sldId id="374" r:id="rId65"/>
    <p:sldId id="324" r:id="rId66"/>
    <p:sldId id="393" r:id="rId67"/>
    <p:sldId id="325" r:id="rId68"/>
    <p:sldId id="326" r:id="rId69"/>
    <p:sldId id="327" r:id="rId70"/>
    <p:sldId id="413" r:id="rId71"/>
    <p:sldId id="392" r:id="rId72"/>
    <p:sldId id="391" r:id="rId73"/>
    <p:sldId id="389" r:id="rId74"/>
    <p:sldId id="390" r:id="rId75"/>
    <p:sldId id="373" r:id="rId76"/>
    <p:sldId id="328" r:id="rId77"/>
    <p:sldId id="395" r:id="rId78"/>
    <p:sldId id="329" r:id="rId79"/>
    <p:sldId id="330" r:id="rId80"/>
    <p:sldId id="381" r:id="rId81"/>
    <p:sldId id="414" r:id="rId82"/>
    <p:sldId id="418" r:id="rId83"/>
    <p:sldId id="416" r:id="rId84"/>
    <p:sldId id="400" r:id="rId85"/>
    <p:sldId id="415" r:id="rId86"/>
    <p:sldId id="405" r:id="rId87"/>
    <p:sldId id="403" r:id="rId88"/>
    <p:sldId id="406" r:id="rId89"/>
    <p:sldId id="407" r:id="rId90"/>
    <p:sldId id="394" r:id="rId91"/>
    <p:sldId id="409" r:id="rId92"/>
    <p:sldId id="412" r:id="rId93"/>
    <p:sldId id="410" r:id="rId94"/>
    <p:sldId id="411" r:id="rId95"/>
  </p:sldIdLst>
  <p:sldSz cx="12192000" cy="6858000"/>
  <p:notesSz cx="6742113" cy="987266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AB008D9-F56E-A06D-9D1B-29BA96EAD75C}" name="Nicola Gowers" initials="NG" userId="S::nicola.gowers@cambridgeshire.gov.uk::b5be6b24-663a-4fd9-b129-4e7748c3601c"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Andrew Robson" initials="AR" lastIdx="7" clrIdx="6">
    <p:extLst>
      <p:ext uri="{19B8F6BF-5375-455C-9EA6-DF929625EA0E}">
        <p15:presenceInfo xmlns:p15="http://schemas.microsoft.com/office/powerpoint/2012/main" userId="S::andrew.robson@cambridgeshire.gov.uk::32136f89-06dd-4e8d-8f92-ecaf0694bf27" providerId="AD"/>
      </p:ext>
    </p:extLst>
  </p:cmAuthor>
  <p:cmAuthor id="1" name="Saranya Palaniswamy" initials="SP" lastIdx="34" clrIdx="0">
    <p:extLst>
      <p:ext uri="{19B8F6BF-5375-455C-9EA6-DF929625EA0E}">
        <p15:presenceInfo xmlns:p15="http://schemas.microsoft.com/office/powerpoint/2012/main" userId="S::Saranya.Palaniswamy@peterborough.gov.uk::973be20e-c43f-434f-97ed-92fa4baa28ec" providerId="AD"/>
      </p:ext>
    </p:extLst>
  </p:cmAuthor>
  <p:cmAuthor id="2" name="Kathryn Faulkner" initials="KF" lastIdx="47" clrIdx="1">
    <p:extLst>
      <p:ext uri="{19B8F6BF-5375-455C-9EA6-DF929625EA0E}">
        <p15:presenceInfo xmlns:p15="http://schemas.microsoft.com/office/powerpoint/2012/main" userId="S::kathryn.faulkner_cpft.nhs.uk#ext#@cccandpcc.onmicrosoft.com::6871fa4a-f516-4760-9f57-ec7af4ae3ebb" providerId="AD"/>
      </p:ext>
    </p:extLst>
  </p:cmAuthor>
  <p:cmAuthor id="3" name="Kathy Hartley" initials="KH" lastIdx="1" clrIdx="2">
    <p:extLst>
      <p:ext uri="{19B8F6BF-5375-455C-9EA6-DF929625EA0E}">
        <p15:presenceInfo xmlns:p15="http://schemas.microsoft.com/office/powerpoint/2012/main" userId="S::kathy.hartley@peterborough.gov.uk::a5376a07-ef1e-407e-86a1-ddc7fb7d8e00" providerId="AD"/>
      </p:ext>
    </p:extLst>
  </p:cmAuthor>
  <p:cmAuthor id="4" name="James Sheffield" initials="JS" lastIdx="21" clrIdx="3">
    <p:extLst>
      <p:ext uri="{19B8F6BF-5375-455C-9EA6-DF929625EA0E}">
        <p15:presenceInfo xmlns:p15="http://schemas.microsoft.com/office/powerpoint/2012/main" userId="S::james.sheffield@cambridgeshire.gov.uk::16a2cde6-4772-4321-8eb9-c4de5821f69d" providerId="AD"/>
      </p:ext>
    </p:extLst>
  </p:cmAuthor>
  <p:cmAuthor id="5" name="Elizabeth Wright" initials="EW" lastIdx="14" clrIdx="4">
    <p:extLst>
      <p:ext uri="{19B8F6BF-5375-455C-9EA6-DF929625EA0E}">
        <p15:presenceInfo xmlns:p15="http://schemas.microsoft.com/office/powerpoint/2012/main" userId="S::elizabeth.wright@peterborough.gov.uk::bdd5e60c-9483-4f94-89cd-e795e11158d2" providerId="AD"/>
      </p:ext>
    </p:extLst>
  </p:cmAuthor>
  <p:cmAuthor id="6" name="Nicola Gowers" initials="NG" lastIdx="10" clrIdx="5">
    <p:extLst>
      <p:ext uri="{19B8F6BF-5375-455C-9EA6-DF929625EA0E}">
        <p15:presenceInfo xmlns:p15="http://schemas.microsoft.com/office/powerpoint/2012/main" userId="S::nicola.gowers@cambridgeshire.gov.uk::b5be6b24-663a-4fd9-b129-4e7748c3601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472C4"/>
    <a:srgbClr val="F5F9FD"/>
    <a:srgbClr val="D2DEEF"/>
    <a:srgbClr val="EAEFF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830" autoAdjust="0"/>
  </p:normalViewPr>
  <p:slideViewPr>
    <p:cSldViewPr snapToGrid="0">
      <p:cViewPr varScale="1">
        <p:scale>
          <a:sx n="62" d="100"/>
          <a:sy n="62" d="100"/>
        </p:scale>
        <p:origin x="804" y="56"/>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microsoft.com/office/2018/10/relationships/authors" Target="authors.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commentAuthors" Target="commentAuthor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presProps" Target="presProps.xml"/><Relationship Id="rId3" Type="http://schemas.openxmlformats.org/officeDocument/2006/relationships/customXml" Target="../customXml/item3.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HRBS%20slide%20data.xlsx" TargetMode="Externa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Cambridgeshire</c:v>
                </c:pt>
              </c:strCache>
            </c:strRef>
          </c:tx>
          <c:spPr>
            <a:solidFill>
              <a:schemeClr val="accent1"/>
            </a:solidFill>
            <a:ln>
              <a:noFill/>
            </a:ln>
            <a:effectLst/>
          </c:spPr>
          <c:invertIfNegative val="0"/>
          <c:cat>
            <c:strRef>
              <c:f>Sheet1!$A$2:$A$6</c:f>
              <c:strCache>
                <c:ptCount val="5"/>
                <c:pt idx="0">
                  <c:v>Children in households with any of the 3 issues</c:v>
                </c:pt>
                <c:pt idx="1">
                  <c:v>Children in households with all 3 issues</c:v>
                </c:pt>
                <c:pt idx="2">
                  <c:v>Children in hosueholds where a parent has a severe mental health problem</c:v>
                </c:pt>
                <c:pt idx="3">
                  <c:v>Children in households where there is a domestic abuse</c:v>
                </c:pt>
                <c:pt idx="4">
                  <c:v>Children in households where a parent has alcohol or drug problems</c:v>
                </c:pt>
              </c:strCache>
            </c:strRef>
          </c:cat>
          <c:val>
            <c:numRef>
              <c:f>Sheet1!$B$2:$B$6</c:f>
              <c:numCache>
                <c:formatCode>General</c:formatCode>
                <c:ptCount val="5"/>
                <c:pt idx="0">
                  <c:v>164</c:v>
                </c:pt>
                <c:pt idx="1">
                  <c:v>10</c:v>
                </c:pt>
                <c:pt idx="2">
                  <c:v>118</c:v>
                </c:pt>
                <c:pt idx="3">
                  <c:v>59</c:v>
                </c:pt>
                <c:pt idx="4">
                  <c:v>41</c:v>
                </c:pt>
              </c:numCache>
            </c:numRef>
          </c:val>
          <c:extLst>
            <c:ext xmlns:c16="http://schemas.microsoft.com/office/drawing/2014/chart" uri="{C3380CC4-5D6E-409C-BE32-E72D297353CC}">
              <c16:uniqueId val="{00000000-EEF9-4983-9CD6-A3B39E82DD56}"/>
            </c:ext>
          </c:extLst>
        </c:ser>
        <c:ser>
          <c:idx val="1"/>
          <c:order val="1"/>
          <c:tx>
            <c:strRef>
              <c:f>Sheet1!$C$1</c:f>
              <c:strCache>
                <c:ptCount val="1"/>
                <c:pt idx="0">
                  <c:v>Peterborough</c:v>
                </c:pt>
              </c:strCache>
            </c:strRef>
          </c:tx>
          <c:spPr>
            <a:solidFill>
              <a:schemeClr val="accent2"/>
            </a:solidFill>
            <a:ln>
              <a:noFill/>
            </a:ln>
            <a:effectLst/>
          </c:spPr>
          <c:invertIfNegative val="0"/>
          <c:cat>
            <c:strRef>
              <c:f>Sheet1!$A$2:$A$6</c:f>
              <c:strCache>
                <c:ptCount val="5"/>
                <c:pt idx="0">
                  <c:v>Children in households with any of the 3 issues</c:v>
                </c:pt>
                <c:pt idx="1">
                  <c:v>Children in households with all 3 issues</c:v>
                </c:pt>
                <c:pt idx="2">
                  <c:v>Children in hosueholds where a parent has a severe mental health problem</c:v>
                </c:pt>
                <c:pt idx="3">
                  <c:v>Children in households where there is a domestic abuse</c:v>
                </c:pt>
                <c:pt idx="4">
                  <c:v>Children in households where a parent has alcohol or drug problems</c:v>
                </c:pt>
              </c:strCache>
            </c:strRef>
          </c:cat>
          <c:val>
            <c:numRef>
              <c:f>Sheet1!$C$2:$C$6</c:f>
              <c:numCache>
                <c:formatCode>General</c:formatCode>
                <c:ptCount val="5"/>
                <c:pt idx="0">
                  <c:v>175</c:v>
                </c:pt>
                <c:pt idx="1">
                  <c:v>12</c:v>
                </c:pt>
                <c:pt idx="2">
                  <c:v>127</c:v>
                </c:pt>
                <c:pt idx="3">
                  <c:v>60</c:v>
                </c:pt>
                <c:pt idx="4">
                  <c:v>40</c:v>
                </c:pt>
              </c:numCache>
            </c:numRef>
          </c:val>
          <c:extLst>
            <c:ext xmlns:c16="http://schemas.microsoft.com/office/drawing/2014/chart" uri="{C3380CC4-5D6E-409C-BE32-E72D297353CC}">
              <c16:uniqueId val="{00000001-EEF9-4983-9CD6-A3B39E82DD56}"/>
            </c:ext>
          </c:extLst>
        </c:ser>
        <c:ser>
          <c:idx val="2"/>
          <c:order val="2"/>
          <c:tx>
            <c:strRef>
              <c:f>Sheet1!$D$1</c:f>
              <c:strCache>
                <c:ptCount val="1"/>
                <c:pt idx="0">
                  <c:v>England</c:v>
                </c:pt>
              </c:strCache>
            </c:strRef>
          </c:tx>
          <c:spPr>
            <a:solidFill>
              <a:schemeClr val="accent3"/>
            </a:solidFill>
            <a:ln>
              <a:noFill/>
            </a:ln>
            <a:effectLst/>
          </c:spPr>
          <c:invertIfNegative val="0"/>
          <c:cat>
            <c:strRef>
              <c:f>Sheet1!$A$2:$A$6</c:f>
              <c:strCache>
                <c:ptCount val="5"/>
                <c:pt idx="0">
                  <c:v>Children in households with any of the 3 issues</c:v>
                </c:pt>
                <c:pt idx="1">
                  <c:v>Children in households with all 3 issues</c:v>
                </c:pt>
                <c:pt idx="2">
                  <c:v>Children in hosueholds where a parent has a severe mental health problem</c:v>
                </c:pt>
                <c:pt idx="3">
                  <c:v>Children in households where there is a domestic abuse</c:v>
                </c:pt>
                <c:pt idx="4">
                  <c:v>Children in households where a parent has alcohol or drug problems</c:v>
                </c:pt>
              </c:strCache>
            </c:strRef>
          </c:cat>
          <c:val>
            <c:numRef>
              <c:f>Sheet1!$D$2:$D$6</c:f>
              <c:numCache>
                <c:formatCode>General</c:formatCode>
                <c:ptCount val="5"/>
                <c:pt idx="0">
                  <c:v>182</c:v>
                </c:pt>
                <c:pt idx="1">
                  <c:v>9</c:v>
                </c:pt>
                <c:pt idx="2">
                  <c:v>135</c:v>
                </c:pt>
                <c:pt idx="3">
                  <c:v>66</c:v>
                </c:pt>
                <c:pt idx="4">
                  <c:v>40</c:v>
                </c:pt>
              </c:numCache>
            </c:numRef>
          </c:val>
          <c:extLst>
            <c:ext xmlns:c16="http://schemas.microsoft.com/office/drawing/2014/chart" uri="{C3380CC4-5D6E-409C-BE32-E72D297353CC}">
              <c16:uniqueId val="{00000002-EEF9-4983-9CD6-A3B39E82DD56}"/>
            </c:ext>
          </c:extLst>
        </c:ser>
        <c:dLbls>
          <c:showLegendKey val="0"/>
          <c:showVal val="0"/>
          <c:showCatName val="0"/>
          <c:showSerName val="0"/>
          <c:showPercent val="0"/>
          <c:showBubbleSize val="0"/>
        </c:dLbls>
        <c:gapWidth val="182"/>
        <c:axId val="1728498240"/>
        <c:axId val="1728491168"/>
      </c:barChart>
      <c:catAx>
        <c:axId val="172849824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n-US"/>
          </a:p>
        </c:txPr>
        <c:crossAx val="1728491168"/>
        <c:crosses val="autoZero"/>
        <c:auto val="1"/>
        <c:lblAlgn val="ctr"/>
        <c:lblOffset val="100"/>
        <c:noMultiLvlLbl val="0"/>
      </c:catAx>
      <c:valAx>
        <c:axId val="1728491168"/>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r>
                  <a:rPr lang="en-GB"/>
                  <a:t>Rate per 1,000 of 0 to 17 year olds</a:t>
                </a:r>
              </a:p>
            </c:rich>
          </c:tx>
          <c:overlay val="0"/>
          <c:spPr>
            <a:noFill/>
            <a:ln>
              <a:noFill/>
            </a:ln>
            <a:effectLst/>
          </c:spPr>
          <c:txPr>
            <a:bodyPr rot="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n-US"/>
          </a:p>
        </c:txPr>
        <c:crossAx val="172849824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n-US"/>
        </a:p>
      </c:txPr>
    </c:legend>
    <c:plotVisOnly val="1"/>
    <c:dispBlanksAs val="gap"/>
    <c:showDLblsOverMax val="0"/>
  </c:chart>
  <c:spPr>
    <a:solidFill>
      <a:schemeClr val="bg1"/>
    </a:solidFill>
    <a:ln w="9525" cap="flat" cmpd="sng" algn="ctr">
      <a:solidFill>
        <a:schemeClr val="accent1">
          <a:lumMod val="60000"/>
          <a:lumOff val="40000"/>
        </a:schemeClr>
      </a:solidFill>
      <a:round/>
    </a:ln>
    <a:effectLst/>
  </c:spPr>
  <c:txPr>
    <a:bodyPr/>
    <a:lstStyle/>
    <a:p>
      <a:pPr>
        <a:defRPr>
          <a:solidFill>
            <a:sysClr val="windowText" lastClr="000000"/>
          </a:solidFill>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7984742749146514"/>
          <c:y val="3.6514522821576766E-2"/>
          <c:w val="0.48612304817829977"/>
          <c:h val="0.81318365079883692"/>
        </c:manualLayout>
      </c:layout>
      <c:barChart>
        <c:barDir val="bar"/>
        <c:grouping val="clustered"/>
        <c:varyColors val="0"/>
        <c:ser>
          <c:idx val="0"/>
          <c:order val="0"/>
          <c:tx>
            <c:strRef>
              <c:f>'[HRBS slide data.xlsx]Sheet1'!$C$1</c:f>
              <c:strCache>
                <c:ptCount val="1"/>
                <c:pt idx="0">
                  <c:v>2021</c:v>
                </c:pt>
              </c:strCache>
            </c:strRef>
          </c:tx>
          <c:spPr>
            <a:solidFill>
              <a:schemeClr val="bg2">
                <a:lumMod val="10000"/>
              </a:schemeClr>
            </a:solidFill>
            <a:ln>
              <a:noFill/>
            </a:ln>
            <a:effectLst/>
          </c:spPr>
          <c:invertIfNegative val="0"/>
          <c:cat>
            <c:strRef>
              <c:f>'[HRBS slide data.xlsx]Sheet1'!$B$2:$B$19</c:f>
              <c:strCache>
                <c:ptCount val="18"/>
                <c:pt idx="0">
                  <c:v>No breakfast before lessons on the day of the survey</c:v>
                </c:pt>
                <c:pt idx="1">
                  <c:v>Free school meals eligibility</c:v>
                </c:pt>
                <c:pt idx="3">
                  <c:v>Good life satisfaction</c:v>
                </c:pt>
                <c:pt idx="4">
                  <c:v>Agree that "I worry about the way I look"</c:v>
                </c:pt>
                <c:pt idx="5">
                  <c:v>Afraid of school because of bullying</c:v>
                </c:pt>
                <c:pt idx="6">
                  <c:v>Frightened by adult arguments in home in last month</c:v>
                </c:pt>
                <c:pt idx="8">
                  <c:v>At least 8 hours sleep last night</c:v>
                </c:pt>
                <c:pt idx="9">
                  <c:v>Agree that "I am in charge of my health"</c:v>
                </c:pt>
                <c:pt idx="10">
                  <c:v>Ate 'five a day' yesterday</c:v>
                </c:pt>
                <c:pt idx="11">
                  <c:v>Taken drugs to get high</c:v>
                </c:pt>
                <c:pt idx="12">
                  <c:v>Had alcohol in the last week</c:v>
                </c:pt>
                <c:pt idx="13">
                  <c:v>Smoked now or in the past</c:v>
                </c:pt>
                <c:pt idx="14">
                  <c:v>Taken risks with sex</c:v>
                </c:pt>
                <c:pt idx="16">
                  <c:v>Agree "If I don't succeed I usually or always keep trying"</c:v>
                </c:pt>
                <c:pt idx="17">
                  <c:v>High score on measure of resilience</c:v>
                </c:pt>
              </c:strCache>
            </c:strRef>
          </c:cat>
          <c:val>
            <c:numRef>
              <c:f>'[HRBS slide data.xlsx]Sheet1'!$C$2:$C$19</c:f>
              <c:numCache>
                <c:formatCode>General</c:formatCode>
                <c:ptCount val="18"/>
                <c:pt idx="0">
                  <c:v>17</c:v>
                </c:pt>
                <c:pt idx="1">
                  <c:v>9</c:v>
                </c:pt>
                <c:pt idx="3">
                  <c:v>48</c:v>
                </c:pt>
                <c:pt idx="4">
                  <c:v>48</c:v>
                </c:pt>
                <c:pt idx="5">
                  <c:v>33</c:v>
                </c:pt>
                <c:pt idx="6">
                  <c:v>29</c:v>
                </c:pt>
                <c:pt idx="8">
                  <c:v>48</c:v>
                </c:pt>
                <c:pt idx="9">
                  <c:v>70</c:v>
                </c:pt>
                <c:pt idx="10">
                  <c:v>20</c:v>
                </c:pt>
                <c:pt idx="11">
                  <c:v>6</c:v>
                </c:pt>
                <c:pt idx="12">
                  <c:v>22</c:v>
                </c:pt>
                <c:pt idx="13">
                  <c:v>10</c:v>
                </c:pt>
                <c:pt idx="14">
                  <c:v>1</c:v>
                </c:pt>
                <c:pt idx="16">
                  <c:v>52</c:v>
                </c:pt>
                <c:pt idx="17">
                  <c:v>14</c:v>
                </c:pt>
              </c:numCache>
            </c:numRef>
          </c:val>
          <c:extLst>
            <c:ext xmlns:c16="http://schemas.microsoft.com/office/drawing/2014/chart" uri="{C3380CC4-5D6E-409C-BE32-E72D297353CC}">
              <c16:uniqueId val="{00000000-D140-41EE-8A9F-1685BCC5E242}"/>
            </c:ext>
          </c:extLst>
        </c:ser>
        <c:ser>
          <c:idx val="1"/>
          <c:order val="1"/>
          <c:tx>
            <c:strRef>
              <c:f>'[HRBS slide data.xlsx]Sheet1'!$D$1</c:f>
              <c:strCache>
                <c:ptCount val="1"/>
                <c:pt idx="0">
                  <c:v>2018</c:v>
                </c:pt>
              </c:strCache>
            </c:strRef>
          </c:tx>
          <c:spPr>
            <a:solidFill>
              <a:schemeClr val="accent3">
                <a:lumMod val="75000"/>
              </a:schemeClr>
            </a:solidFill>
            <a:ln>
              <a:noFill/>
            </a:ln>
            <a:effectLst/>
          </c:spPr>
          <c:invertIfNegative val="0"/>
          <c:cat>
            <c:strRef>
              <c:f>'[HRBS slide data.xlsx]Sheet1'!$B$2:$B$19</c:f>
              <c:strCache>
                <c:ptCount val="18"/>
                <c:pt idx="0">
                  <c:v>No breakfast before lessons on the day of the survey</c:v>
                </c:pt>
                <c:pt idx="1">
                  <c:v>Free school meals eligibility</c:v>
                </c:pt>
                <c:pt idx="3">
                  <c:v>Good life satisfaction</c:v>
                </c:pt>
                <c:pt idx="4">
                  <c:v>Agree that "I worry about the way I look"</c:v>
                </c:pt>
                <c:pt idx="5">
                  <c:v>Afraid of school because of bullying</c:v>
                </c:pt>
                <c:pt idx="6">
                  <c:v>Frightened by adult arguments in home in last month</c:v>
                </c:pt>
                <c:pt idx="8">
                  <c:v>At least 8 hours sleep last night</c:v>
                </c:pt>
                <c:pt idx="9">
                  <c:v>Agree that "I am in charge of my health"</c:v>
                </c:pt>
                <c:pt idx="10">
                  <c:v>Ate 'five a day' yesterday</c:v>
                </c:pt>
                <c:pt idx="11">
                  <c:v>Taken drugs to get high</c:v>
                </c:pt>
                <c:pt idx="12">
                  <c:v>Had alcohol in the last week</c:v>
                </c:pt>
                <c:pt idx="13">
                  <c:v>Smoked now or in the past</c:v>
                </c:pt>
                <c:pt idx="14">
                  <c:v>Taken risks with sex</c:v>
                </c:pt>
                <c:pt idx="16">
                  <c:v>Agree "If I don't succeed I usually or always keep trying"</c:v>
                </c:pt>
                <c:pt idx="17">
                  <c:v>High score on measure of resilience</c:v>
                </c:pt>
              </c:strCache>
            </c:strRef>
          </c:cat>
          <c:val>
            <c:numRef>
              <c:f>'[HRBS slide data.xlsx]Sheet1'!$D$2:$D$19</c:f>
              <c:numCache>
                <c:formatCode>General</c:formatCode>
                <c:ptCount val="18"/>
                <c:pt idx="0">
                  <c:v>12</c:v>
                </c:pt>
                <c:pt idx="1">
                  <c:v>6</c:v>
                </c:pt>
                <c:pt idx="3">
                  <c:v>53</c:v>
                </c:pt>
                <c:pt idx="4">
                  <c:v>44</c:v>
                </c:pt>
                <c:pt idx="5">
                  <c:v>28</c:v>
                </c:pt>
                <c:pt idx="6">
                  <c:v>25</c:v>
                </c:pt>
                <c:pt idx="8">
                  <c:v>55</c:v>
                </c:pt>
                <c:pt idx="9">
                  <c:v>77</c:v>
                </c:pt>
                <c:pt idx="10">
                  <c:v>23</c:v>
                </c:pt>
                <c:pt idx="11">
                  <c:v>9</c:v>
                </c:pt>
                <c:pt idx="12">
                  <c:v>25</c:v>
                </c:pt>
                <c:pt idx="13">
                  <c:v>14</c:v>
                </c:pt>
                <c:pt idx="14">
                  <c:v>3</c:v>
                </c:pt>
                <c:pt idx="16">
                  <c:v>62</c:v>
                </c:pt>
                <c:pt idx="17">
                  <c:v>19</c:v>
                </c:pt>
              </c:numCache>
            </c:numRef>
          </c:val>
          <c:extLst>
            <c:ext xmlns:c16="http://schemas.microsoft.com/office/drawing/2014/chart" uri="{C3380CC4-5D6E-409C-BE32-E72D297353CC}">
              <c16:uniqueId val="{00000001-D140-41EE-8A9F-1685BCC5E242}"/>
            </c:ext>
          </c:extLst>
        </c:ser>
        <c:dLbls>
          <c:showLegendKey val="0"/>
          <c:showVal val="0"/>
          <c:showCatName val="0"/>
          <c:showSerName val="0"/>
          <c:showPercent val="0"/>
          <c:showBubbleSize val="0"/>
        </c:dLbls>
        <c:gapWidth val="100"/>
        <c:axId val="1215316384"/>
        <c:axId val="1215318880"/>
      </c:barChart>
      <c:catAx>
        <c:axId val="121531638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215318880"/>
        <c:crosses val="autoZero"/>
        <c:auto val="1"/>
        <c:lblAlgn val="ctr"/>
        <c:lblOffset val="100"/>
        <c:noMultiLvlLbl val="0"/>
      </c:catAx>
      <c:valAx>
        <c:axId val="1215318880"/>
        <c:scaling>
          <c:orientation val="minMax"/>
          <c:max val="8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Per cent</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21531638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0.08808</cdr:x>
      <cdr:y>0</cdr:y>
    </cdr:from>
    <cdr:to>
      <cdr:x>0.46364</cdr:x>
      <cdr:y>0.06324</cdr:y>
    </cdr:to>
    <cdr:sp macro="" textlink="">
      <cdr:nvSpPr>
        <cdr:cNvPr id="2" name="TextBox 2">
          <a:extLst xmlns:a="http://schemas.openxmlformats.org/drawingml/2006/main">
            <a:ext uri="{FF2B5EF4-FFF2-40B4-BE49-F238E27FC236}">
              <a16:creationId xmlns:a16="http://schemas.microsoft.com/office/drawing/2014/main" id="{C56A836B-32AF-4E88-8745-733AF44B44F7}"/>
            </a:ext>
          </a:extLst>
        </cdr:cNvPr>
        <cdr:cNvSpPr txBox="1"/>
      </cdr:nvSpPr>
      <cdr:spPr>
        <a:xfrm xmlns:a="http://schemas.openxmlformats.org/drawingml/2006/main">
          <a:off x="511493" y="-1528819"/>
          <a:ext cx="2180907" cy="307777"/>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r"/>
          <a:r>
            <a:rPr lang="en-GB" sz="1400" b="1" dirty="0">
              <a:solidFill>
                <a:srgbClr val="00B0F0"/>
              </a:solidFill>
            </a:rPr>
            <a:t>Resilience</a:t>
          </a:r>
        </a:p>
      </cdr:txBody>
    </cdr:sp>
  </cdr:relSizeAnchor>
  <cdr:relSizeAnchor xmlns:cdr="http://schemas.openxmlformats.org/drawingml/2006/chartDrawing">
    <cdr:from>
      <cdr:x>0.10612</cdr:x>
      <cdr:y>0.12092</cdr:y>
    </cdr:from>
    <cdr:to>
      <cdr:x>0.48168</cdr:x>
      <cdr:y>0.19744</cdr:y>
    </cdr:to>
    <cdr:sp macro="" textlink="">
      <cdr:nvSpPr>
        <cdr:cNvPr id="3" name="TextBox 12">
          <a:extLst xmlns:a="http://schemas.openxmlformats.org/drawingml/2006/main">
            <a:ext uri="{FF2B5EF4-FFF2-40B4-BE49-F238E27FC236}">
              <a16:creationId xmlns:a16="http://schemas.microsoft.com/office/drawing/2014/main" id="{BA0177F9-45C7-49FA-8C9B-0F69CFCF6FB6}"/>
            </a:ext>
          </a:extLst>
        </cdr:cNvPr>
        <cdr:cNvSpPr txBox="1"/>
      </cdr:nvSpPr>
      <cdr:spPr>
        <a:xfrm xmlns:a="http://schemas.openxmlformats.org/drawingml/2006/main">
          <a:off x="616268" y="588471"/>
          <a:ext cx="2180907" cy="372411"/>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r"/>
          <a:r>
            <a:rPr lang="en-GB" sz="1400" b="1" dirty="0">
              <a:solidFill>
                <a:srgbClr val="00B0F0"/>
              </a:solidFill>
            </a:rPr>
            <a:t>Health behaviour</a:t>
          </a:r>
        </a:p>
      </cdr:txBody>
    </cdr:sp>
  </cdr:relSizeAnchor>
  <cdr:relSizeAnchor xmlns:cdr="http://schemas.openxmlformats.org/drawingml/2006/chartDrawing">
    <cdr:from>
      <cdr:x>0.093</cdr:x>
      <cdr:y>0.47741</cdr:y>
    </cdr:from>
    <cdr:to>
      <cdr:x>0.46856</cdr:x>
      <cdr:y>0.54065</cdr:y>
    </cdr:to>
    <cdr:sp macro="" textlink="">
      <cdr:nvSpPr>
        <cdr:cNvPr id="4" name="TextBox 16">
          <a:extLst xmlns:a="http://schemas.openxmlformats.org/drawingml/2006/main">
            <a:ext uri="{FF2B5EF4-FFF2-40B4-BE49-F238E27FC236}">
              <a16:creationId xmlns:a16="http://schemas.microsoft.com/office/drawing/2014/main" id="{27AEE391-5018-4F75-AC7E-1BE9F5CA2B14}"/>
            </a:ext>
          </a:extLst>
        </cdr:cNvPr>
        <cdr:cNvSpPr txBox="1"/>
      </cdr:nvSpPr>
      <cdr:spPr>
        <a:xfrm xmlns:a="http://schemas.openxmlformats.org/drawingml/2006/main">
          <a:off x="540068" y="2323377"/>
          <a:ext cx="2180907" cy="307777"/>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r"/>
          <a:r>
            <a:rPr lang="en-GB" sz="1400" b="1" dirty="0">
              <a:solidFill>
                <a:srgbClr val="00B0F0"/>
              </a:solidFill>
            </a:rPr>
            <a:t>Wellbeing</a:t>
          </a:r>
        </a:p>
      </cdr:txBody>
    </cdr:sp>
  </cdr:relSizeAnchor>
  <cdr:relSizeAnchor xmlns:cdr="http://schemas.openxmlformats.org/drawingml/2006/chartDrawing">
    <cdr:from>
      <cdr:x>0.09464</cdr:x>
      <cdr:y>0.699</cdr:y>
    </cdr:from>
    <cdr:to>
      <cdr:x>0.4702</cdr:x>
      <cdr:y>0.76224</cdr:y>
    </cdr:to>
    <cdr:sp macro="" textlink="">
      <cdr:nvSpPr>
        <cdr:cNvPr id="5" name="TextBox 13">
          <a:extLst xmlns:a="http://schemas.openxmlformats.org/drawingml/2006/main">
            <a:ext uri="{FF2B5EF4-FFF2-40B4-BE49-F238E27FC236}">
              <a16:creationId xmlns:a16="http://schemas.microsoft.com/office/drawing/2014/main" id="{135D4899-EF93-4CA4-B3CA-8098A7B8B300}"/>
            </a:ext>
          </a:extLst>
        </cdr:cNvPr>
        <cdr:cNvSpPr txBox="1"/>
      </cdr:nvSpPr>
      <cdr:spPr>
        <a:xfrm xmlns:a="http://schemas.openxmlformats.org/drawingml/2006/main">
          <a:off x="549593" y="3401773"/>
          <a:ext cx="2180907" cy="307777"/>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r"/>
          <a:r>
            <a:rPr lang="en-GB" sz="1400" b="1" dirty="0">
              <a:solidFill>
                <a:srgbClr val="00B0F0"/>
              </a:solidFill>
            </a:rPr>
            <a:t>Poverty</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21582" cy="49534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18971" y="0"/>
            <a:ext cx="2921582" cy="495348"/>
          </a:xfrm>
          <a:prstGeom prst="rect">
            <a:avLst/>
          </a:prstGeom>
        </p:spPr>
        <p:txBody>
          <a:bodyPr vert="horz" lIns="91440" tIns="45720" rIns="91440" bIns="45720" rtlCol="0"/>
          <a:lstStyle>
            <a:lvl1pPr algn="r">
              <a:defRPr sz="1200"/>
            </a:lvl1pPr>
          </a:lstStyle>
          <a:p>
            <a:fld id="{AC120755-1E2A-4B35-B94B-15537A6F6096}" type="datetimeFigureOut">
              <a:rPr lang="en-GB" smtClean="0"/>
              <a:t>10/01/2023</a:t>
            </a:fld>
            <a:endParaRPr lang="en-GB"/>
          </a:p>
        </p:txBody>
      </p:sp>
      <p:sp>
        <p:nvSpPr>
          <p:cNvPr id="4" name="Slide Image Placeholder 3"/>
          <p:cNvSpPr>
            <a:spLocks noGrp="1" noRot="1" noChangeAspect="1"/>
          </p:cNvSpPr>
          <p:nvPr>
            <p:ph type="sldImg" idx="2"/>
          </p:nvPr>
        </p:nvSpPr>
        <p:spPr>
          <a:xfrm>
            <a:off x="409575" y="1233488"/>
            <a:ext cx="5922963" cy="3332162"/>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4212" y="4751219"/>
            <a:ext cx="5393690" cy="388736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377317"/>
            <a:ext cx="2921582" cy="49534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18971" y="9377317"/>
            <a:ext cx="2921582" cy="495347"/>
          </a:xfrm>
          <a:prstGeom prst="rect">
            <a:avLst/>
          </a:prstGeom>
        </p:spPr>
        <p:txBody>
          <a:bodyPr vert="horz" lIns="91440" tIns="45720" rIns="91440" bIns="45720" rtlCol="0" anchor="b"/>
          <a:lstStyle>
            <a:lvl1pPr algn="r">
              <a:defRPr sz="1200"/>
            </a:lvl1pPr>
          </a:lstStyle>
          <a:p>
            <a:fld id="{514F2473-E9A9-4AC0-B8B3-8095D12D167B}" type="slidenum">
              <a:rPr lang="en-GB" smtClean="0"/>
              <a:t>‹#›</a:t>
            </a:fld>
            <a:endParaRPr lang="en-GB"/>
          </a:p>
        </p:txBody>
      </p:sp>
    </p:spTree>
    <p:extLst>
      <p:ext uri="{BB962C8B-B14F-4D97-AF65-F5344CB8AC3E}">
        <p14:creationId xmlns:p14="http://schemas.microsoft.com/office/powerpoint/2010/main" val="3027019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ons.gov.uk/visualisations/dvc1371/#/E07000223"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ons.gov.uk/visualisations/dvc1371/#/E07000223"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ons.gov.uk/visualisations/dvc1371/#/E07000223"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www.gov.uk/government/news/boost-to-successful-government-rough-sleeping-programme"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www.gov.uk/government/news/boost-to-successful-government-rough-sleeping-programme" TargetMode="External"/><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www.gov.uk/government/collections/performance-tables-technical-and-vocational-qualifications" TargetMode="External"/><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www.nfer.ac.uk/media/4119/schools_responses_to_covid_19_the_challenges_facing_schools_and_pupils_in_september_2020.pdf" TargetMode="External"/><Relationship Id="rId2" Type="http://schemas.openxmlformats.org/officeDocument/2006/relationships/slide" Target="../slides/slide50.xml"/><Relationship Id="rId1" Type="http://schemas.openxmlformats.org/officeDocument/2006/relationships/notesMaster" Target="../notesMasters/notesMaster1.xml"/><Relationship Id="rId5" Type="http://schemas.openxmlformats.org/officeDocument/2006/relationships/hyperlink" Target="mailto:Research.Group@cambridgeshire.gov.uk" TargetMode="External"/><Relationship Id="rId4" Type="http://schemas.openxmlformats.org/officeDocument/2006/relationships/hyperlink" Target="https://cambridgeshireinsight.org.uk/deprivation/indices-of-multiple-deprivation/" TargetMode="External"/></Relationships>
</file>

<file path=ppt/notesSlides/_rels/notesSlide42.xml.rels><?xml version="1.0" encoding="UTF-8" standalone="yes"?>
<Relationships xmlns="http://schemas.openxmlformats.org/package/2006/relationships"><Relationship Id="rId3" Type="http://schemas.openxmlformats.org/officeDocument/2006/relationships/hyperlink" Target="mailto:Research.Group@cambridgeshire.gov.uk" TargetMode="External"/><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3" Type="http://schemas.openxmlformats.org/officeDocument/2006/relationships/hyperlink" Target="mailto:Research.Group@cambridgeshire.gov.uk" TargetMode="External"/><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3" Type="http://schemas.openxmlformats.org/officeDocument/2006/relationships/hyperlink" Target="mailto:Research.Group@cambridgeshire.gov.uk" TargetMode="External"/><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3" Type="http://schemas.openxmlformats.org/officeDocument/2006/relationships/hyperlink" Target="https://www.childrenscommissioner.gov.uk/chldrn/" TargetMode="External"/><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3" Type="http://schemas.openxmlformats.org/officeDocument/2006/relationships/hyperlink" Target="https://www.cambsdasv.org.uk/website/referral_forms/593292" TargetMode="External"/><Relationship Id="rId2" Type="http://schemas.openxmlformats.org/officeDocument/2006/relationships/slide" Target="../slides/slide72.xml"/><Relationship Id="rId1" Type="http://schemas.openxmlformats.org/officeDocument/2006/relationships/notesMaster" Target="../notesMasters/notesMaster1.xml"/><Relationship Id="rId4" Type="http://schemas.openxmlformats.org/officeDocument/2006/relationships/hyperlink" Target="mailto:Research.Group@cambridgeshire.gov.uk"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3" Type="http://schemas.openxmlformats.org/officeDocument/2006/relationships/hyperlink" Target="mailto:Research.Group@cambridgeshire.gov.uk" TargetMode="External"/><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14F2473-E9A9-4AC0-B8B3-8095D12D167B}" type="slidenum">
              <a:rPr lang="en-GB" smtClean="0"/>
              <a:t>1</a:t>
            </a:fld>
            <a:endParaRPr lang="en-GB"/>
          </a:p>
        </p:txBody>
      </p:sp>
    </p:spTree>
    <p:extLst>
      <p:ext uri="{BB962C8B-B14F-4D97-AF65-F5344CB8AC3E}">
        <p14:creationId xmlns:p14="http://schemas.microsoft.com/office/powerpoint/2010/main" val="22648862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Note</a:t>
            </a:r>
            <a:r>
              <a:rPr lang="en-GB" dirty="0"/>
              <a:t>: LSOA and Wards are not coterminous, and therefore a best fit look up has been used. Ward boundaries are taken from the 2018 ward boundaries. </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Domain rankings: the individual domain rankings present an absolute values for the lowest ranked and highest ranked domains in the district. The ranks are based on comparisons between all of the local authority nationally. There are 317 local authorities.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Link</a:t>
            </a:r>
            <a:r>
              <a:rPr lang="en-GB" dirty="0"/>
              <a:t>: https://cambridgeshireinsight.org.uk/deprivation/indices-of-multiple-deprivation/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dirty="0"/>
          </a:p>
        </p:txBody>
      </p:sp>
      <p:sp>
        <p:nvSpPr>
          <p:cNvPr id="4" name="Slide Number Placeholder 3"/>
          <p:cNvSpPr>
            <a:spLocks noGrp="1"/>
          </p:cNvSpPr>
          <p:nvPr>
            <p:ph type="sldNum" sz="quarter" idx="5"/>
          </p:nvPr>
        </p:nvSpPr>
        <p:spPr/>
        <p:txBody>
          <a:bodyPr/>
          <a:lstStyle/>
          <a:p>
            <a:fld id="{514F2473-E9A9-4AC0-B8B3-8095D12D167B}" type="slidenum">
              <a:rPr lang="en-GB" smtClean="0"/>
              <a:t>13</a:t>
            </a:fld>
            <a:endParaRPr lang="en-GB"/>
          </a:p>
        </p:txBody>
      </p:sp>
    </p:spTree>
    <p:extLst>
      <p:ext uri="{BB962C8B-B14F-4D97-AF65-F5344CB8AC3E}">
        <p14:creationId xmlns:p14="http://schemas.microsoft.com/office/powerpoint/2010/main" val="25621396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dirty="0">
                <a:latin typeface="+mn-lt"/>
              </a:rPr>
              <a:t>Life expectancy at birth: </a:t>
            </a:r>
            <a:r>
              <a:rPr lang="en-GB" sz="1200" b="0" i="0" dirty="0">
                <a:solidFill>
                  <a:srgbClr val="212529"/>
                </a:solidFill>
                <a:effectLst/>
                <a:latin typeface="+mn-lt"/>
              </a:rPr>
              <a:t>The average number of years a person would expect to live based on contemporary mortality rates. For a particular area and time period, it is an estimate of the average number of years a </a:t>
            </a:r>
            <a:r>
              <a:rPr lang="en-GB" sz="1200" b="0" i="0" dirty="0" err="1">
                <a:solidFill>
                  <a:srgbClr val="212529"/>
                </a:solidFill>
                <a:effectLst/>
                <a:latin typeface="+mn-lt"/>
              </a:rPr>
              <a:t>newborn</a:t>
            </a:r>
            <a:r>
              <a:rPr lang="en-GB" sz="1200" b="0" i="0" dirty="0">
                <a:solidFill>
                  <a:srgbClr val="212529"/>
                </a:solidFill>
                <a:effectLst/>
                <a:latin typeface="+mn-lt"/>
              </a:rPr>
              <a:t> baby would survive if he or she experienced the age-specific mortality rates for that area and time period throughout his or her life. </a:t>
            </a:r>
          </a:p>
          <a:p>
            <a:pPr marL="0" algn="l" defTabSz="914400" rtl="0" eaLnBrk="1" latinLnBrk="0" hangingPunct="1"/>
            <a:r>
              <a:rPr lang="en-GB" sz="1200" b="1" i="0" kern="1200" dirty="0">
                <a:solidFill>
                  <a:srgbClr val="212529"/>
                </a:solidFill>
                <a:effectLst/>
                <a:latin typeface="+mn-lt"/>
                <a:ea typeface="+mn-ea"/>
                <a:cs typeface="+mn-cs"/>
              </a:rPr>
              <a:t>Link</a:t>
            </a:r>
            <a:r>
              <a:rPr lang="en-GB" sz="1200" b="0" i="0" kern="1200" dirty="0">
                <a:solidFill>
                  <a:srgbClr val="212529"/>
                </a:solidFill>
                <a:effectLst/>
                <a:latin typeface="+mn-lt"/>
                <a:ea typeface="+mn-ea"/>
                <a:cs typeface="+mn-cs"/>
              </a:rPr>
              <a:t>: https://fingertips.phe.org.uk/profile/public-health-outcomes-framework/data#page/1</a:t>
            </a:r>
          </a:p>
          <a:p>
            <a:endParaRPr lang="en-GB" sz="1200" b="0" i="0" kern="1200" dirty="0">
              <a:solidFill>
                <a:srgbClr val="212529"/>
              </a:solidFill>
              <a:effectLst/>
              <a:latin typeface="+mn-lt"/>
              <a:ea typeface="+mn-ea"/>
              <a:cs typeface="+mn-cs"/>
            </a:endParaRPr>
          </a:p>
          <a:p>
            <a:pPr marL="0" algn="l" defTabSz="914400" rtl="0" eaLnBrk="1" latinLnBrk="0" hangingPunct="1"/>
            <a:r>
              <a:rPr lang="en-GB" sz="1200" b="1" i="0" dirty="0">
                <a:solidFill>
                  <a:srgbClr val="212529"/>
                </a:solidFill>
                <a:effectLst/>
                <a:latin typeface="+mn-lt"/>
              </a:rPr>
              <a:t>Healthy life expectancy at birth: </a:t>
            </a:r>
            <a:r>
              <a:rPr lang="en-GB" sz="1200" b="0" i="0" kern="1200" dirty="0">
                <a:solidFill>
                  <a:srgbClr val="212529"/>
                </a:solidFill>
                <a:effectLst/>
                <a:latin typeface="+mn-lt"/>
                <a:ea typeface="+mn-ea"/>
                <a:cs typeface="+mn-cs"/>
              </a:rPr>
              <a:t>A measure of the average number of years a person would expect to live in good health based on contemporary mortality rates and prevalence of self-reported good health.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kern="1200" dirty="0">
                <a:solidFill>
                  <a:srgbClr val="212529"/>
                </a:solidFill>
                <a:effectLst/>
                <a:latin typeface="+mn-lt"/>
                <a:ea typeface="+mn-ea"/>
                <a:cs typeface="+mn-cs"/>
              </a:rPr>
              <a:t>Link</a:t>
            </a:r>
            <a:r>
              <a:rPr lang="en-GB" sz="1200" b="0" i="0" kern="1200" dirty="0">
                <a:solidFill>
                  <a:srgbClr val="212529"/>
                </a:solidFill>
                <a:effectLst/>
                <a:latin typeface="+mn-lt"/>
                <a:ea typeface="+mn-ea"/>
                <a:cs typeface="+mn-cs"/>
              </a:rPr>
              <a:t>: https://fingertips.phe.org.uk/profile/public-health-outcomes-framework/data#page/1</a:t>
            </a:r>
          </a:p>
          <a:p>
            <a:pPr marL="0" algn="l" defTabSz="914400" rtl="0" eaLnBrk="1" latinLnBrk="0" hangingPunct="1"/>
            <a:endParaRPr lang="en-GB" sz="1200" b="0" i="0" kern="1200" dirty="0">
              <a:solidFill>
                <a:srgbClr val="212529"/>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14F2473-E9A9-4AC0-B8B3-8095D12D167B}" type="slidenum">
              <a:rPr lang="en-GB" smtClean="0"/>
              <a:t>14</a:t>
            </a:fld>
            <a:endParaRPr lang="en-GB"/>
          </a:p>
        </p:txBody>
      </p:sp>
    </p:spTree>
    <p:extLst>
      <p:ext uri="{BB962C8B-B14F-4D97-AF65-F5344CB8AC3E}">
        <p14:creationId xmlns:p14="http://schemas.microsoft.com/office/powerpoint/2010/main" val="35404221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latin typeface="+mn-lt"/>
              </a:rPr>
              <a:t>Infant mortality rate</a:t>
            </a:r>
            <a:r>
              <a:rPr lang="en-GB" dirty="0">
                <a:latin typeface="+mn-lt"/>
              </a:rPr>
              <a:t>: </a:t>
            </a:r>
            <a:r>
              <a:rPr lang="en-GB" b="0" i="0" dirty="0">
                <a:solidFill>
                  <a:srgbClr val="212529"/>
                </a:solidFill>
                <a:effectLst/>
                <a:latin typeface="+mn-lt"/>
              </a:rPr>
              <a:t>Infant deaths under 1 year of age per 1000 live births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kern="1200" dirty="0">
                <a:solidFill>
                  <a:srgbClr val="212529"/>
                </a:solidFill>
                <a:effectLst/>
                <a:latin typeface="+mn-lt"/>
                <a:ea typeface="+mn-ea"/>
                <a:cs typeface="+mn-cs"/>
              </a:rPr>
              <a:t>Link</a:t>
            </a:r>
            <a:r>
              <a:rPr lang="en-GB" sz="1200" b="0" i="0" kern="1200" dirty="0">
                <a:solidFill>
                  <a:srgbClr val="212529"/>
                </a:solidFill>
                <a:effectLst/>
                <a:latin typeface="+mn-lt"/>
                <a:ea typeface="+mn-ea"/>
                <a:cs typeface="+mn-cs"/>
              </a:rPr>
              <a:t>: https://fingertips.phe.org.uk/profile/public-health-outcomes-framework/data#page/1</a:t>
            </a:r>
          </a:p>
          <a:p>
            <a:endParaRPr lang="en-GB" sz="1200" b="1" i="0" dirty="0">
              <a:solidFill>
                <a:srgbClr val="212529"/>
              </a:solidFill>
              <a:effectLst/>
              <a:latin typeface="+mn-lt"/>
            </a:endParaRPr>
          </a:p>
          <a:p>
            <a:r>
              <a:rPr lang="en-GB" sz="1200" b="1" i="0" dirty="0">
                <a:solidFill>
                  <a:srgbClr val="212529"/>
                </a:solidFill>
                <a:effectLst/>
                <a:latin typeface="+mn-lt"/>
              </a:rPr>
              <a:t>Under 75 mortality rate from causes considered preventable (2019 definition): </a:t>
            </a:r>
            <a:r>
              <a:rPr lang="en-GB" sz="1200" b="0" i="0" dirty="0">
                <a:solidFill>
                  <a:srgbClr val="212529"/>
                </a:solidFill>
                <a:effectLst/>
                <a:latin typeface="+mn-lt"/>
              </a:rPr>
              <a:t>Age-standardised mortality rate from causes considered preventable in persons aged less than 75 years per 100,000 population</a:t>
            </a:r>
            <a:r>
              <a:rPr lang="en-GB" sz="1200" b="0" i="0" kern="1200" dirty="0">
                <a:solidFill>
                  <a:srgbClr val="212529"/>
                </a:solidFill>
                <a:effectLst/>
                <a:latin typeface="+mn-lt"/>
                <a:ea typeface="+mn-ea"/>
                <a:cs typeface="+mn-cs"/>
              </a:rPr>
              <a:t>.</a:t>
            </a:r>
          </a:p>
          <a:p>
            <a:pPr marL="0" algn="l" defTabSz="914400" rtl="0" eaLnBrk="1" latinLnBrk="0" hangingPunct="1"/>
            <a:r>
              <a:rPr lang="en-GB" sz="1200" b="0" i="0" kern="1200" dirty="0">
                <a:solidFill>
                  <a:srgbClr val="212529"/>
                </a:solidFill>
                <a:effectLst/>
                <a:latin typeface="+mn-lt"/>
                <a:ea typeface="+mn-ea"/>
                <a:cs typeface="+mn-cs"/>
              </a:rPr>
              <a:t>The basic concept of preventable mortality is that deaths are considered preventable if, in the light of the understanding of the determinants of health at the time of death, all or most deaths from the underlying cause (subject to age limits if appropriate) could mainly be avoided through effective public health and primary prevention interventions.</a:t>
            </a:r>
          </a:p>
          <a:p>
            <a:pPr algn="l"/>
            <a:r>
              <a:rPr lang="en-GB" sz="1200" b="0" i="0" dirty="0">
                <a:solidFill>
                  <a:srgbClr val="212529"/>
                </a:solidFill>
                <a:effectLst/>
                <a:latin typeface="+mn-lt"/>
              </a:rPr>
              <a:t>Preventable mortality overlaps with, but is not the same as ‘treatable’ mortality, which includes causes of deaths which could potentially be avoided through effective healthcare interventions, including secondary prevention and treatment.</a:t>
            </a:r>
          </a:p>
          <a:p>
            <a:pPr algn="l"/>
            <a:r>
              <a:rPr lang="en-GB" sz="1200" b="0" i="0" dirty="0">
                <a:solidFill>
                  <a:srgbClr val="212529"/>
                </a:solidFill>
                <a:effectLst/>
                <a:latin typeface="+mn-lt"/>
              </a:rPr>
              <a:t>Preventable mortality and treatable mortality are the two components of ‘avoidable’ mortality.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dirty="0">
                <a:solidFill>
                  <a:srgbClr val="000000"/>
                </a:solidFill>
                <a:effectLst/>
                <a:latin typeface="+mn-lt"/>
                <a:ea typeface="+mn-ea"/>
                <a:cs typeface="+mn-cs"/>
              </a:rPr>
              <a:t>Link: </a:t>
            </a:r>
            <a:r>
              <a:rPr lang="en-GB" sz="1200" b="0" i="0" u="none" strike="noStrike" kern="1200" dirty="0">
                <a:solidFill>
                  <a:srgbClr val="000000"/>
                </a:solidFill>
                <a:effectLst/>
                <a:latin typeface="+mn-lt"/>
                <a:ea typeface="+mn-ea"/>
                <a:cs typeface="+mn-cs"/>
              </a:rPr>
              <a:t>https://fingertips.phe.org.uk/profile/wider-determinants/data#page/1</a:t>
            </a:r>
            <a:endParaRPr lang="en-GB" sz="1200" b="0" i="0" kern="1200" dirty="0">
              <a:solidFill>
                <a:srgbClr val="212529"/>
              </a:solidFill>
              <a:effectLst/>
              <a:latin typeface="+mn-lt"/>
              <a:ea typeface="+mn-ea"/>
              <a:cs typeface="+mn-cs"/>
            </a:endParaRPr>
          </a:p>
          <a:p>
            <a:pPr algn="l"/>
            <a:endParaRPr lang="en-GB" sz="1200" b="0" i="0" dirty="0">
              <a:solidFill>
                <a:srgbClr val="212529"/>
              </a:solidFill>
              <a:effectLst/>
              <a:latin typeface="+mn-lt"/>
            </a:endParaRPr>
          </a:p>
          <a:p>
            <a:pPr algn="l"/>
            <a:r>
              <a:rPr lang="en-GB" sz="1200" b="1" i="0" dirty="0">
                <a:solidFill>
                  <a:srgbClr val="212529"/>
                </a:solidFill>
                <a:effectLst/>
                <a:latin typeface="+mn-lt"/>
              </a:rPr>
              <a:t>Premature mortality in adults with severe mental illness (SMI): </a:t>
            </a:r>
            <a:r>
              <a:rPr lang="en-GB" sz="1200" b="0" i="0" dirty="0">
                <a:solidFill>
                  <a:srgbClr val="212529"/>
                </a:solidFill>
                <a:effectLst/>
                <a:latin typeface="+mn-lt"/>
              </a:rPr>
              <a:t>Directly age standardised rate of deaths of adults, aged 18 - 74, with SMI, per 100,000 population. SMI is defined as having a referral to mental health services in the five years preceding death.</a:t>
            </a:r>
          </a:p>
          <a:p>
            <a:pPr algn="l"/>
            <a:endParaRPr lang="en-GB" sz="1200" b="0" i="0" dirty="0">
              <a:solidFill>
                <a:srgbClr val="212529"/>
              </a:solidFill>
              <a:effectLst/>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dirty="0">
                <a:solidFill>
                  <a:srgbClr val="000000"/>
                </a:solidFill>
                <a:effectLst/>
                <a:latin typeface="+mn-lt"/>
                <a:ea typeface="+mn-ea"/>
                <a:cs typeface="+mn-cs"/>
              </a:rPr>
              <a:t>Link: </a:t>
            </a:r>
            <a:r>
              <a:rPr lang="en-GB" sz="1200" b="0" i="0" u="none" strike="noStrike" kern="1200" dirty="0">
                <a:solidFill>
                  <a:srgbClr val="000000"/>
                </a:solidFill>
                <a:effectLst/>
                <a:latin typeface="+mn-lt"/>
                <a:ea typeface="+mn-ea"/>
                <a:cs typeface="+mn-cs"/>
              </a:rPr>
              <a:t>https://fingertips.phe.org.uk/profile/wider-determinants/data#page/1</a:t>
            </a:r>
          </a:p>
          <a:p>
            <a:pPr algn="l"/>
            <a:endParaRPr lang="en-GB" sz="1200" b="0" i="0" kern="1200" dirty="0">
              <a:solidFill>
                <a:srgbClr val="212529"/>
              </a:solidFill>
              <a:effectLst/>
              <a:latin typeface="+mn-lt"/>
              <a:ea typeface="+mn-ea"/>
              <a:cs typeface="+mn-cs"/>
            </a:endParaRPr>
          </a:p>
          <a:p>
            <a:pPr algn="l"/>
            <a:endParaRPr lang="en-GB" sz="1200" b="0" i="0" kern="1200" dirty="0">
              <a:solidFill>
                <a:srgbClr val="212529"/>
              </a:solidFill>
              <a:effectLst/>
              <a:latin typeface="+mn-lt"/>
              <a:ea typeface="+mn-ea"/>
              <a:cs typeface="+mn-cs"/>
            </a:endParaRPr>
          </a:p>
          <a:p>
            <a:endParaRPr lang="en-GB" sz="1200" b="0" i="1" kern="1200" dirty="0">
              <a:solidFill>
                <a:srgbClr val="0B0C0C"/>
              </a:solidFill>
              <a:effectLst/>
              <a:latin typeface="Arial" panose="020B0604020202020204" pitchFamily="34" charset="0"/>
              <a:ea typeface="+mn-ea"/>
              <a:cs typeface="+mn-cs"/>
            </a:endParaRPr>
          </a:p>
        </p:txBody>
      </p:sp>
      <p:sp>
        <p:nvSpPr>
          <p:cNvPr id="4" name="Slide Number Placeholder 3"/>
          <p:cNvSpPr>
            <a:spLocks noGrp="1"/>
          </p:cNvSpPr>
          <p:nvPr>
            <p:ph type="sldNum" sz="quarter" idx="5"/>
          </p:nvPr>
        </p:nvSpPr>
        <p:spPr/>
        <p:txBody>
          <a:bodyPr/>
          <a:lstStyle/>
          <a:p>
            <a:fld id="{514F2473-E9A9-4AC0-B8B3-8095D12D167B}" type="slidenum">
              <a:rPr lang="en-GB" smtClean="0"/>
              <a:t>15</a:t>
            </a:fld>
            <a:endParaRPr lang="en-GB"/>
          </a:p>
        </p:txBody>
      </p:sp>
    </p:spTree>
    <p:extLst>
      <p:ext uri="{BB962C8B-B14F-4D97-AF65-F5344CB8AC3E}">
        <p14:creationId xmlns:p14="http://schemas.microsoft.com/office/powerpoint/2010/main" val="26403409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Income deprivation: </a:t>
            </a:r>
            <a:r>
              <a:rPr lang="en-GB" sz="1200" kern="1200" dirty="0">
                <a:solidFill>
                  <a:schemeClr val="tx1"/>
                </a:solidFill>
                <a:latin typeface="+mn-lt"/>
                <a:ea typeface="+mn-ea"/>
                <a:cs typeface="+mn-cs"/>
              </a:rPr>
              <a:t>The Income Deprivation Domain measures the proportion of the population experiencing deprivation relating to low income. The definition of low income used includes both those people that are out-of-work, and those that are in work but who have low earnings.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Link: </a:t>
            </a:r>
            <a:r>
              <a:rPr lang="en-GB" sz="1200" b="0" dirty="0"/>
              <a:t>https://www.gov.uk/government/statistics/english-indices-of-deprivation-2019</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latin typeface="+mn-lt"/>
                <a:ea typeface="+mn-ea"/>
                <a:cs typeface="+mn-cs"/>
              </a:rPr>
              <a:t>Children in relative low income families: </a:t>
            </a:r>
            <a:r>
              <a:rPr lang="en-GB" sz="1200" kern="1200" dirty="0">
                <a:solidFill>
                  <a:schemeClr val="tx1"/>
                </a:solidFill>
                <a:latin typeface="+mn-lt"/>
                <a:ea typeface="+mn-ea"/>
                <a:cs typeface="+mn-cs"/>
              </a:rPr>
              <a:t>Percentage of children (&lt;16) in a local area, living in relative low income families. A family is defined as a single adult; or a married or cohabitating couple; or a Civil Partnership; and any dependent children.</a:t>
            </a:r>
          </a:p>
          <a:p>
            <a:pPr algn="l"/>
            <a:r>
              <a:rPr lang="en-GB" b="0" i="0" dirty="0">
                <a:solidFill>
                  <a:srgbClr val="212529"/>
                </a:solidFill>
                <a:effectLst/>
                <a:latin typeface="+mn-lt"/>
              </a:rPr>
              <a:t>Relative low income is defined as a family in low income Before Housing Costs (BHC) in the reference year. A family must have claimed one or more of Universal Credit, Tax Credits or Housing Benefit at any point in the year to be classed as low income in these statistics.</a:t>
            </a:r>
          </a:p>
          <a:p>
            <a:r>
              <a:rPr lang="en-GB" b="0" i="0" dirty="0">
                <a:solidFill>
                  <a:srgbClr val="212529"/>
                </a:solidFill>
                <a:effectLst/>
                <a:latin typeface="+mn-lt"/>
              </a:rPr>
              <a:t>Relative low income sets a threshold as 60% of the UK average (median) income and moves each year as average income changes. It is used to measure the number and proportion of individuals who have income below this threshold.  </a:t>
            </a:r>
          </a:p>
          <a:p>
            <a:pPr marL="0" indent="0" algn="l">
              <a:buFont typeface="Arial" panose="020B0604020202020204" pitchFamily="34" charset="0"/>
              <a:buNone/>
            </a:pPr>
            <a:r>
              <a:rPr lang="en-GB" sz="1200" b="0" i="0" kern="1200" dirty="0">
                <a:solidFill>
                  <a:srgbClr val="212529"/>
                </a:solidFill>
                <a:effectLst/>
                <a:latin typeface="+mn-lt"/>
                <a:ea typeface="+mn-ea"/>
                <a:cs typeface="+mn-cs"/>
              </a:rPr>
              <a:t>The percentage of individuals in relative low income will decrease if:</a:t>
            </a:r>
          </a:p>
          <a:p>
            <a:pPr marL="171450" indent="-171450" algn="l">
              <a:buFont typeface="Arial" panose="020B0604020202020204" pitchFamily="34" charset="0"/>
              <a:buChar char="•"/>
            </a:pPr>
            <a:r>
              <a:rPr lang="en-GB" sz="1200" b="0" i="0" kern="1200" dirty="0">
                <a:solidFill>
                  <a:srgbClr val="212529"/>
                </a:solidFill>
                <a:effectLst/>
                <a:latin typeface="+mn-lt"/>
                <a:ea typeface="+mn-ea"/>
                <a:cs typeface="+mn-cs"/>
              </a:rPr>
              <a:t>Average (median) income stays the same or rises, and individuals with lower incomes see their incomes rise more than the average; or</a:t>
            </a:r>
          </a:p>
          <a:p>
            <a:pPr algn="l">
              <a:buFont typeface="Arial" panose="020B0604020202020204" pitchFamily="34" charset="0"/>
              <a:buChar char="•"/>
            </a:pPr>
            <a:r>
              <a:rPr lang="en-GB" sz="1200" b="0" i="0" kern="1200" dirty="0">
                <a:solidFill>
                  <a:srgbClr val="212529"/>
                </a:solidFill>
                <a:effectLst/>
                <a:latin typeface="+mn-lt"/>
                <a:ea typeface="+mn-ea"/>
                <a:cs typeface="+mn-cs"/>
              </a:rPr>
              <a:t>   Average (median) incomes fall, and individuals with lower incomes see their incomes fall less than average incomes.</a:t>
            </a:r>
          </a:p>
          <a:p>
            <a:endParaRPr lang="en-GB" sz="1200" b="1" i="0" kern="1200" dirty="0">
              <a:solidFill>
                <a:srgbClr val="212529"/>
              </a:solidFill>
              <a:effectLst/>
              <a:latin typeface="+mn-lt"/>
              <a:ea typeface="+mn-ea"/>
              <a:cs typeface="+mn-cs"/>
            </a:endParaRPr>
          </a:p>
          <a:p>
            <a:r>
              <a:rPr lang="en-GB" sz="1200" b="1" i="0" kern="1200" dirty="0">
                <a:solidFill>
                  <a:srgbClr val="212529"/>
                </a:solidFill>
                <a:effectLst/>
                <a:latin typeface="+mn-lt"/>
                <a:ea typeface="+mn-ea"/>
                <a:cs typeface="+mn-cs"/>
              </a:rPr>
              <a:t>Link</a:t>
            </a:r>
            <a:r>
              <a:rPr lang="en-GB" sz="1200" b="0" i="0" kern="1200" dirty="0">
                <a:solidFill>
                  <a:srgbClr val="212529"/>
                </a:solidFill>
                <a:effectLst/>
                <a:latin typeface="+mn-lt"/>
                <a:ea typeface="+mn-ea"/>
                <a:cs typeface="+mn-cs"/>
              </a:rPr>
              <a:t>: https://fingertips.phe.org.uk/profile/wider-determinants/data#page/1</a:t>
            </a:r>
          </a:p>
          <a:p>
            <a:endParaRPr lang="en-GB" sz="1200" b="0" i="0" kern="1200" dirty="0">
              <a:solidFill>
                <a:srgbClr val="212529"/>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14F2473-E9A9-4AC0-B8B3-8095D12D167B}" type="slidenum">
              <a:rPr lang="en-GB" smtClean="0"/>
              <a:t>18</a:t>
            </a:fld>
            <a:endParaRPr lang="en-GB"/>
          </a:p>
        </p:txBody>
      </p:sp>
    </p:spTree>
    <p:extLst>
      <p:ext uri="{BB962C8B-B14F-4D97-AF65-F5344CB8AC3E}">
        <p14:creationId xmlns:p14="http://schemas.microsoft.com/office/powerpoint/2010/main" val="4017277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effectLst/>
                <a:latin typeface="-apple-system"/>
                <a:hlinkClick r:id="rId3" tooltip="https://www.ons.gov.uk/visualisations/dvc1371/#/e07000223"/>
              </a:rPr>
              <a:t>Exploring local income deprivation (ons.gov.uk)</a:t>
            </a:r>
            <a:endParaRPr lang="en-GB" dirty="0">
              <a:effectLst/>
              <a:latin typeface="-apple-system"/>
            </a:endParaRPr>
          </a:p>
          <a:p>
            <a:pPr rtl="0"/>
            <a:r>
              <a:rPr lang="en-GB" dirty="0">
                <a:effectLst/>
                <a:latin typeface="-apple-system"/>
              </a:rPr>
              <a:t>Exploring local income deprivation</a:t>
            </a:r>
          </a:p>
          <a:p>
            <a:pPr rtl="0"/>
            <a:r>
              <a:rPr lang="en-GB" dirty="0">
                <a:effectLst/>
                <a:latin typeface="-apple-system"/>
              </a:rPr>
              <a:t>A detailed picture of disparities within English local authorities to a neighbourhood level</a:t>
            </a:r>
          </a:p>
          <a:p>
            <a:endParaRPr lang="en-GB" sz="1200" b="0" i="0" kern="1200" dirty="0">
              <a:solidFill>
                <a:srgbClr val="212529"/>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14F2473-E9A9-4AC0-B8B3-8095D12D167B}" type="slidenum">
              <a:rPr lang="en-GB" smtClean="0"/>
              <a:t>19</a:t>
            </a:fld>
            <a:endParaRPr lang="en-GB"/>
          </a:p>
        </p:txBody>
      </p:sp>
    </p:spTree>
    <p:extLst>
      <p:ext uri="{BB962C8B-B14F-4D97-AF65-F5344CB8AC3E}">
        <p14:creationId xmlns:p14="http://schemas.microsoft.com/office/powerpoint/2010/main" val="26152082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effectLst/>
                <a:latin typeface="-apple-system"/>
                <a:hlinkClick r:id="rId3" tooltip="https://www.ons.gov.uk/visualisations/dvc1371/#/e07000223"/>
              </a:rPr>
              <a:t>Exploring local income deprivation (ons.gov.uk)</a:t>
            </a:r>
            <a:endParaRPr lang="en-GB" dirty="0">
              <a:effectLst/>
              <a:latin typeface="-apple-system"/>
            </a:endParaRPr>
          </a:p>
          <a:p>
            <a:pPr rtl="0"/>
            <a:r>
              <a:rPr lang="en-GB" dirty="0">
                <a:effectLst/>
                <a:latin typeface="-apple-system"/>
              </a:rPr>
              <a:t>Exploring local income deprivation</a:t>
            </a:r>
          </a:p>
          <a:p>
            <a:pPr rtl="0"/>
            <a:r>
              <a:rPr lang="en-GB" dirty="0">
                <a:effectLst/>
                <a:latin typeface="-apple-system"/>
              </a:rPr>
              <a:t>A detailed picture of disparities within English local authorities to a neighbourhood level</a:t>
            </a:r>
          </a:p>
          <a:p>
            <a:endParaRPr lang="en-GB" sz="1200" b="0" i="0" kern="1200" dirty="0">
              <a:solidFill>
                <a:srgbClr val="212529"/>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14F2473-E9A9-4AC0-B8B3-8095D12D167B}" type="slidenum">
              <a:rPr lang="en-GB" smtClean="0"/>
              <a:t>20</a:t>
            </a:fld>
            <a:endParaRPr lang="en-GB"/>
          </a:p>
        </p:txBody>
      </p:sp>
    </p:spTree>
    <p:extLst>
      <p:ext uri="{BB962C8B-B14F-4D97-AF65-F5344CB8AC3E}">
        <p14:creationId xmlns:p14="http://schemas.microsoft.com/office/powerpoint/2010/main" val="40802343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effectLst/>
                <a:latin typeface="-apple-system"/>
                <a:hlinkClick r:id="rId3" tooltip="https://www.ons.gov.uk/visualisations/dvc1371/#/e07000223"/>
              </a:rPr>
              <a:t>Exploring local income deprivation (ons.gov.uk)</a:t>
            </a:r>
            <a:endParaRPr lang="en-GB" dirty="0">
              <a:effectLst/>
              <a:latin typeface="-apple-system"/>
            </a:endParaRPr>
          </a:p>
          <a:p>
            <a:pPr rtl="0"/>
            <a:r>
              <a:rPr lang="en-GB" dirty="0">
                <a:effectLst/>
                <a:latin typeface="-apple-system"/>
              </a:rPr>
              <a:t>Exploring local income deprivation</a:t>
            </a:r>
          </a:p>
          <a:p>
            <a:pPr rtl="0"/>
            <a:r>
              <a:rPr lang="en-GB" dirty="0">
                <a:effectLst/>
                <a:latin typeface="-apple-system"/>
              </a:rPr>
              <a:t>A detailed picture of disparities within English local authorities to a neighbourhood level</a:t>
            </a:r>
          </a:p>
          <a:p>
            <a:endParaRPr lang="en-GB" sz="1200" b="0" i="0" kern="1200" dirty="0">
              <a:solidFill>
                <a:srgbClr val="212529"/>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14F2473-E9A9-4AC0-B8B3-8095D12D167B}" type="slidenum">
              <a:rPr lang="en-GB" smtClean="0"/>
              <a:t>21</a:t>
            </a:fld>
            <a:endParaRPr lang="en-GB"/>
          </a:p>
        </p:txBody>
      </p:sp>
    </p:spTree>
    <p:extLst>
      <p:ext uri="{BB962C8B-B14F-4D97-AF65-F5344CB8AC3E}">
        <p14:creationId xmlns:p14="http://schemas.microsoft.com/office/powerpoint/2010/main" val="27856975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Data from https://fingertips.phe.org.uk/</a:t>
            </a:r>
          </a:p>
          <a:p>
            <a:r>
              <a:rPr lang="en-GB" dirty="0"/>
              <a:t>Indicator: Children in relative low income families (under 16s)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Definition: Number of children aged under 16 living in families in receipt of Child Tax Credit whose reported income is less than 60 per cent of the median income or in receipt of Income Support or (Income-Based) Job Seeker's Allowance.</a:t>
            </a:r>
          </a:p>
          <a:p>
            <a:r>
              <a:rPr lang="en-GB" dirty="0"/>
              <a:t>Source: The Office for Health Improvement and Disparities</a:t>
            </a:r>
            <a:endParaRPr lang="en-GB" sz="1200" b="0" i="0" kern="1200" dirty="0">
              <a:solidFill>
                <a:srgbClr val="212529"/>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14F2473-E9A9-4AC0-B8B3-8095D12D167B}" type="slidenum">
              <a:rPr lang="en-GB" smtClean="0"/>
              <a:t>22</a:t>
            </a:fld>
            <a:endParaRPr lang="en-GB"/>
          </a:p>
        </p:txBody>
      </p:sp>
    </p:spTree>
    <p:extLst>
      <p:ext uri="{BB962C8B-B14F-4D97-AF65-F5344CB8AC3E}">
        <p14:creationId xmlns:p14="http://schemas.microsoft.com/office/powerpoint/2010/main" val="20174121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Data from https://fingertips.phe.org.uk/</a:t>
            </a:r>
          </a:p>
          <a:p>
            <a:r>
              <a:rPr lang="en-GB" dirty="0"/>
              <a:t>Indicator: Children in relative low income families (under 16s)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Definition: Number of children aged under 16 living in families in receipt of Child Tax Credit whose reported income is less than 60 per cent of the median income or in receipt of Income Support or (Income-Based) Job Seeker's Allowance.</a:t>
            </a:r>
          </a:p>
          <a:p>
            <a:r>
              <a:rPr lang="en-GB" dirty="0"/>
              <a:t>Source: The Office for Health Improvement and Disparities</a:t>
            </a:r>
            <a:endParaRPr lang="en-GB" sz="1200" b="0" i="0" kern="1200" dirty="0">
              <a:solidFill>
                <a:srgbClr val="212529"/>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514F2473-E9A9-4AC0-B8B3-8095D12D167B}" type="slidenum">
              <a:rPr lang="en-GB" smtClean="0"/>
              <a:t>23</a:t>
            </a:fld>
            <a:endParaRPr lang="en-GB"/>
          </a:p>
        </p:txBody>
      </p:sp>
    </p:spTree>
    <p:extLst>
      <p:ext uri="{BB962C8B-B14F-4D97-AF65-F5344CB8AC3E}">
        <p14:creationId xmlns:p14="http://schemas.microsoft.com/office/powerpoint/2010/main" val="35952650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Data from https://fingertips.phe.org.uk/</a:t>
            </a:r>
          </a:p>
          <a:p>
            <a:r>
              <a:rPr lang="en-GB" dirty="0"/>
              <a:t>Indicator: Children in relative low income families (under 16s)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Definition: Number of children aged under 16 living in families in receipt of Child Tax Credit whose reported income is less than 60 per cent of the median income or in receipt of Income Support or (Income-Based) Job Seeker's Allowance.</a:t>
            </a:r>
          </a:p>
          <a:p>
            <a:r>
              <a:rPr lang="en-GB" dirty="0"/>
              <a:t>Source: The Office for Health Improvement and Disparities</a:t>
            </a:r>
            <a:endParaRPr lang="en-GB" sz="1200" b="0" i="0" kern="1200" dirty="0">
              <a:solidFill>
                <a:srgbClr val="212529"/>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514F2473-E9A9-4AC0-B8B3-8095D12D167B}" type="slidenum">
              <a:rPr lang="en-GB" smtClean="0"/>
              <a:t>24</a:t>
            </a:fld>
            <a:endParaRPr lang="en-GB"/>
          </a:p>
        </p:txBody>
      </p:sp>
    </p:spTree>
    <p:extLst>
      <p:ext uri="{BB962C8B-B14F-4D97-AF65-F5344CB8AC3E}">
        <p14:creationId xmlns:p14="http://schemas.microsoft.com/office/powerpoint/2010/main" val="38312084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CFD7707-F7AA-4CD2-B72F-ABB15022293C}" type="slidenum">
              <a:rPr lang="en-GB" smtClean="0"/>
              <a:t>3</a:t>
            </a:fld>
            <a:endParaRPr lang="en-GB"/>
          </a:p>
        </p:txBody>
      </p:sp>
    </p:spTree>
    <p:extLst>
      <p:ext uri="{BB962C8B-B14F-4D97-AF65-F5344CB8AC3E}">
        <p14:creationId xmlns:p14="http://schemas.microsoft.com/office/powerpoint/2010/main" val="16017613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dirty="0">
                <a:latin typeface="+mn-lt"/>
              </a:rPr>
              <a:t>Average weekly earnings: </a:t>
            </a:r>
            <a:r>
              <a:rPr lang="en-GB" sz="1200" b="0" i="0" dirty="0">
                <a:solidFill>
                  <a:srgbClr val="212529"/>
                </a:solidFill>
                <a:effectLst/>
                <a:latin typeface="+mn-lt"/>
              </a:rPr>
              <a:t>Median gross (before tax, National Insurance and other deductions) weekly earnings in pounds (£) of full and part-time employees paid through the PAYE system, excluding over-time. Based upon employees resident location. Reference period is a point during April each year. </a:t>
            </a:r>
            <a:endParaRPr lang="en-GB" sz="1200" b="1" i="0" kern="1200" dirty="0">
              <a:solidFill>
                <a:srgbClr val="212529"/>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kern="1200" dirty="0">
                <a:solidFill>
                  <a:srgbClr val="212529"/>
                </a:solidFill>
                <a:effectLst/>
                <a:latin typeface="+mn-lt"/>
                <a:ea typeface="+mn-ea"/>
                <a:cs typeface="+mn-cs"/>
              </a:rPr>
              <a:t>Link</a:t>
            </a:r>
            <a:r>
              <a:rPr lang="en-GB" sz="1200" b="0" i="0" kern="1200" dirty="0">
                <a:solidFill>
                  <a:srgbClr val="212529"/>
                </a:solidFill>
                <a:effectLst/>
                <a:latin typeface="+mn-lt"/>
                <a:ea typeface="+mn-ea"/>
                <a:cs typeface="+mn-cs"/>
              </a:rPr>
              <a:t>: https://fingertips.phe.org.uk/profile/wider-determinants/data#page/1</a:t>
            </a:r>
          </a:p>
          <a:p>
            <a:endParaRPr lang="en-GB" sz="1200" b="0" i="0" dirty="0">
              <a:solidFill>
                <a:srgbClr val="212529"/>
              </a:solidFill>
              <a:effectLst/>
              <a:latin typeface="+mn-lt"/>
            </a:endParaRPr>
          </a:p>
          <a:p>
            <a:pPr algn="l"/>
            <a:r>
              <a:rPr lang="en-GB" sz="1200" b="1" i="0" dirty="0">
                <a:solidFill>
                  <a:srgbClr val="333333"/>
                </a:solidFill>
                <a:effectLst/>
                <a:latin typeface="+mn-lt"/>
                <a:cs typeface="Arial" panose="020B0604020202020204" pitchFamily="34" charset="0"/>
              </a:rPr>
              <a:t>Estimated percentage of households that experience fuel poverty : </a:t>
            </a:r>
            <a:r>
              <a:rPr lang="en-GB" sz="1200" b="0" i="0" kern="1200" dirty="0">
                <a:solidFill>
                  <a:srgbClr val="212529"/>
                </a:solidFill>
                <a:effectLst/>
                <a:latin typeface="+mn-lt"/>
                <a:ea typeface="+mn-ea"/>
                <a:cs typeface="+mn-cs"/>
              </a:rPr>
              <a:t>The percentage of households in an area that experience fuel poverty based on the "low income, low energy efficiency (LILEE)" methodology.</a:t>
            </a:r>
          </a:p>
          <a:p>
            <a:pPr marL="0" algn="l" defTabSz="914400" rtl="0" eaLnBrk="1" latinLnBrk="0" hangingPunct="1"/>
            <a:r>
              <a:rPr lang="en-GB" sz="1200" b="0" i="0" kern="1200" dirty="0">
                <a:solidFill>
                  <a:srgbClr val="212529"/>
                </a:solidFill>
                <a:effectLst/>
                <a:latin typeface="+mn-lt"/>
                <a:ea typeface="+mn-ea"/>
                <a:cs typeface="+mn-cs"/>
              </a:rPr>
              <a:t>A household is considered to be fuel poor if they are living in a property with a fuel poverty energy efficiency rating of band D or below and when they spend the required amount to heat their home, they are left with a residual income below the official poverty line.</a:t>
            </a:r>
          </a:p>
          <a:p>
            <a:pPr marL="0" algn="l" defTabSz="914400" rtl="0" eaLnBrk="1" latinLnBrk="0" hangingPunct="1"/>
            <a:r>
              <a:rPr lang="en-GB" sz="1200" b="1" i="0" kern="1200" dirty="0">
                <a:solidFill>
                  <a:srgbClr val="212529"/>
                </a:solidFill>
                <a:effectLst/>
                <a:latin typeface="+mn-lt"/>
                <a:ea typeface="+mn-ea"/>
                <a:cs typeface="+mn-cs"/>
              </a:rPr>
              <a:t>Link</a:t>
            </a:r>
            <a:r>
              <a:rPr lang="en-GB" sz="1200" b="0" i="0" kern="1200" dirty="0">
                <a:solidFill>
                  <a:srgbClr val="212529"/>
                </a:solidFill>
                <a:effectLst/>
                <a:latin typeface="+mn-lt"/>
                <a:ea typeface="+mn-ea"/>
                <a:cs typeface="+mn-cs"/>
              </a:rPr>
              <a:t>: https://www.localhealth.org.uk/</a:t>
            </a:r>
          </a:p>
          <a:p>
            <a:endParaRPr lang="en-GB" sz="1200" b="0" i="0" dirty="0">
              <a:solidFill>
                <a:srgbClr val="212529"/>
              </a:solidFill>
              <a:effectLst/>
              <a:latin typeface="+mn-lt"/>
            </a:endParaRPr>
          </a:p>
          <a:p>
            <a:endParaRPr lang="en-GB" sz="1200" dirty="0">
              <a:latin typeface="+mn-lt"/>
            </a:endParaRPr>
          </a:p>
        </p:txBody>
      </p:sp>
      <p:sp>
        <p:nvSpPr>
          <p:cNvPr id="4" name="Slide Number Placeholder 3"/>
          <p:cNvSpPr>
            <a:spLocks noGrp="1"/>
          </p:cNvSpPr>
          <p:nvPr>
            <p:ph type="sldNum" sz="quarter" idx="10"/>
          </p:nvPr>
        </p:nvSpPr>
        <p:spPr/>
        <p:txBody>
          <a:bodyPr/>
          <a:lstStyle/>
          <a:p>
            <a:fld id="{514F2473-E9A9-4AC0-B8B3-8095D12D167B}" type="slidenum">
              <a:rPr lang="en-GB" smtClean="0"/>
              <a:t>25</a:t>
            </a:fld>
            <a:endParaRPr lang="en-GB"/>
          </a:p>
        </p:txBody>
      </p:sp>
    </p:spTree>
    <p:extLst>
      <p:ext uri="{BB962C8B-B14F-4D97-AF65-F5344CB8AC3E}">
        <p14:creationId xmlns:p14="http://schemas.microsoft.com/office/powerpoint/2010/main" val="39555958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dirty="0"/>
              <a:t>Poverty</a:t>
            </a:r>
            <a:r>
              <a:rPr lang="en-GB" sz="1200" dirty="0"/>
              <a:t> – relative poverty rate (after housing costs) is used to measure Poverty.</a:t>
            </a:r>
          </a:p>
          <a:p>
            <a:endParaRPr lang="en-GB" sz="1200" dirty="0"/>
          </a:p>
          <a:p>
            <a:r>
              <a:rPr lang="en-GB" b="1" i="0" dirty="0">
                <a:solidFill>
                  <a:srgbClr val="494848"/>
                </a:solidFill>
                <a:effectLst/>
                <a:latin typeface="+mn-lt"/>
              </a:rPr>
              <a:t>Child Poverty rate estimates by local authority: </a:t>
            </a:r>
            <a:r>
              <a:rPr lang="en-GB" b="0" i="0" dirty="0">
                <a:solidFill>
                  <a:srgbClr val="494848"/>
                </a:solidFill>
                <a:effectLst/>
                <a:latin typeface="+mn-lt"/>
              </a:rPr>
              <a:t>The overall poverty statistics cannot be broken down below the regional level, but research carried out by Loughborough University and published by EndChildPoverty.org provides further insight </a:t>
            </a:r>
          </a:p>
          <a:p>
            <a:r>
              <a:rPr lang="en-GB" b="0" i="0" dirty="0">
                <a:solidFill>
                  <a:srgbClr val="494848"/>
                </a:solidFill>
                <a:effectLst/>
                <a:latin typeface="+mn-lt"/>
              </a:rPr>
              <a:t>into the geography of poverty by estimating the proportion of children who are in after housing costs poverty by local authority (End Child Poverty, 2020).</a:t>
            </a:r>
          </a:p>
          <a:p>
            <a:endParaRPr lang="en-GB" sz="1200" b="0" i="0" dirty="0">
              <a:solidFill>
                <a:srgbClr val="494848"/>
              </a:solidFill>
              <a:effectLst/>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Link: </a:t>
            </a:r>
            <a:r>
              <a:rPr lang="en-GB" sz="1200" b="0" dirty="0"/>
              <a:t>https://www.jrf.org.uk/data</a:t>
            </a:r>
          </a:p>
          <a:p>
            <a:endParaRPr lang="en-GB" sz="1200" dirty="0">
              <a:latin typeface="+mn-lt"/>
            </a:endParaRPr>
          </a:p>
        </p:txBody>
      </p:sp>
      <p:sp>
        <p:nvSpPr>
          <p:cNvPr id="4" name="Slide Number Placeholder 3"/>
          <p:cNvSpPr>
            <a:spLocks noGrp="1"/>
          </p:cNvSpPr>
          <p:nvPr>
            <p:ph type="sldNum" sz="quarter" idx="5"/>
          </p:nvPr>
        </p:nvSpPr>
        <p:spPr/>
        <p:txBody>
          <a:bodyPr/>
          <a:lstStyle/>
          <a:p>
            <a:fld id="{514F2473-E9A9-4AC0-B8B3-8095D12D167B}" type="slidenum">
              <a:rPr lang="en-GB" smtClean="0"/>
              <a:t>26</a:t>
            </a:fld>
            <a:endParaRPr lang="en-GB"/>
          </a:p>
        </p:txBody>
      </p:sp>
    </p:spTree>
    <p:extLst>
      <p:ext uri="{BB962C8B-B14F-4D97-AF65-F5344CB8AC3E}">
        <p14:creationId xmlns:p14="http://schemas.microsoft.com/office/powerpoint/2010/main" val="870117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t>Relative poverty rate (after housing costs) is used to measure </a:t>
            </a:r>
            <a:r>
              <a:rPr lang="en-GB" sz="1200" b="1" dirty="0"/>
              <a:t>Poverty</a:t>
            </a:r>
            <a:r>
              <a:rPr lang="en-GB" sz="1200" dirty="0"/>
              <a:t>. </a:t>
            </a:r>
          </a:p>
          <a:p>
            <a:r>
              <a:rPr lang="en-GB" sz="1200" dirty="0"/>
              <a:t>The term poverty rate in the graphs above refer to relative poverty rate.</a:t>
            </a:r>
          </a:p>
          <a:p>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Link: </a:t>
            </a:r>
            <a:r>
              <a:rPr lang="en-GB" sz="1200" b="0" dirty="0"/>
              <a:t>https://www.jrf.org.uk/data</a:t>
            </a:r>
          </a:p>
          <a:p>
            <a:endParaRPr lang="en-GB" sz="1200" dirty="0"/>
          </a:p>
          <a:p>
            <a:endParaRPr lang="en-GB" sz="1200" dirty="0"/>
          </a:p>
        </p:txBody>
      </p:sp>
      <p:sp>
        <p:nvSpPr>
          <p:cNvPr id="4" name="Slide Number Placeholder 3"/>
          <p:cNvSpPr>
            <a:spLocks noGrp="1"/>
          </p:cNvSpPr>
          <p:nvPr>
            <p:ph type="sldNum" sz="quarter" idx="5"/>
          </p:nvPr>
        </p:nvSpPr>
        <p:spPr/>
        <p:txBody>
          <a:bodyPr/>
          <a:lstStyle/>
          <a:p>
            <a:fld id="{514F2473-E9A9-4AC0-B8B3-8095D12D167B}" type="slidenum">
              <a:rPr lang="en-GB" smtClean="0"/>
              <a:t>27</a:t>
            </a:fld>
            <a:endParaRPr lang="en-GB"/>
          </a:p>
        </p:txBody>
      </p:sp>
    </p:spTree>
    <p:extLst>
      <p:ext uri="{BB962C8B-B14F-4D97-AF65-F5344CB8AC3E}">
        <p14:creationId xmlns:p14="http://schemas.microsoft.com/office/powerpoint/2010/main" val="30817402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i="0" dirty="0">
                <a:solidFill>
                  <a:srgbClr val="1C2D24"/>
                </a:solidFill>
                <a:effectLst/>
                <a:latin typeface="Jost"/>
              </a:rPr>
              <a:t>The Food Foundation: </a:t>
            </a:r>
            <a:r>
              <a:rPr lang="en-GB" b="0" i="0" dirty="0">
                <a:solidFill>
                  <a:srgbClr val="1C2D24"/>
                </a:solidFill>
                <a:effectLst/>
                <a:latin typeface="Jost"/>
              </a:rPr>
              <a:t>conduct regular nationally representative surveys to asses UK food insecurity levels.</a:t>
            </a:r>
          </a:p>
          <a:p>
            <a:pPr marL="171450" indent="-171450">
              <a:buFont typeface="Arial" panose="020B0604020202020204" pitchFamily="34" charset="0"/>
              <a:buChar char="•"/>
            </a:pPr>
            <a:r>
              <a:rPr lang="en-GB" b="0" i="0" dirty="0">
                <a:solidFill>
                  <a:srgbClr val="1C2D24"/>
                </a:solidFill>
                <a:effectLst/>
                <a:latin typeface="Jost"/>
              </a:rPr>
              <a:t>Survey data (YouGov)</a:t>
            </a:r>
          </a:p>
          <a:p>
            <a:pPr marL="171450" indent="-171450">
              <a:buFont typeface="Arial" panose="020B0604020202020204" pitchFamily="34" charset="0"/>
              <a:buChar char="•"/>
            </a:pPr>
            <a:r>
              <a:rPr lang="en-GB" b="0" i="0" dirty="0">
                <a:solidFill>
                  <a:srgbClr val="1C2D24"/>
                </a:solidFill>
                <a:effectLst/>
                <a:latin typeface="Jost"/>
              </a:rPr>
              <a:t>Repeated at intervals since start of Covid pandemic – 10 in series to date</a:t>
            </a:r>
          </a:p>
          <a:p>
            <a:pPr marL="171450" indent="-171450">
              <a:buFont typeface="Arial" panose="020B0604020202020204" pitchFamily="34" charset="0"/>
              <a:buChar char="•"/>
            </a:pPr>
            <a:r>
              <a:rPr lang="en-GB" b="0" i="0" dirty="0">
                <a:solidFill>
                  <a:srgbClr val="1C2D24"/>
                </a:solidFill>
                <a:effectLst/>
                <a:latin typeface="Jost"/>
              </a:rPr>
              <a:t>Nationally representative sample</a:t>
            </a:r>
          </a:p>
          <a:p>
            <a:pPr marL="171450" indent="-171450">
              <a:buFont typeface="Arial" panose="020B0604020202020204" pitchFamily="34" charset="0"/>
              <a:buChar char="•"/>
            </a:pPr>
            <a:r>
              <a:rPr lang="en-GB" b="0" i="0" dirty="0">
                <a:solidFill>
                  <a:srgbClr val="1C2D24"/>
                </a:solidFill>
                <a:effectLst/>
                <a:latin typeface="Jost"/>
              </a:rPr>
              <a:t>Use 3 questions – based on US Household Food Security Survey Module</a:t>
            </a:r>
          </a:p>
          <a:p>
            <a:r>
              <a:rPr lang="en-GB" b="1" dirty="0">
                <a:solidFill>
                  <a:srgbClr val="009245"/>
                </a:solidFill>
                <a:effectLst/>
              </a:rPr>
              <a:t>Did you/anyone else in your household:</a:t>
            </a:r>
            <a:endParaRPr lang="en-GB" dirty="0">
              <a:effectLst/>
            </a:endParaRPr>
          </a:p>
          <a:p>
            <a:r>
              <a:rPr lang="en-GB" b="1" dirty="0">
                <a:solidFill>
                  <a:srgbClr val="009245"/>
                </a:solidFill>
                <a:effectLst/>
              </a:rPr>
              <a:t>1.  have smaller meals than usual or skip meals because you couldn't afford or get access to food?</a:t>
            </a:r>
            <a:endParaRPr lang="en-GB" dirty="0">
              <a:effectLst/>
            </a:endParaRPr>
          </a:p>
          <a:p>
            <a:r>
              <a:rPr lang="en-GB" b="1" dirty="0">
                <a:solidFill>
                  <a:srgbClr val="009245"/>
                </a:solidFill>
                <a:effectLst/>
              </a:rPr>
              <a:t>2.  ever been hungry but not eaten because you couldn't afford or get access to food?</a:t>
            </a:r>
            <a:endParaRPr lang="en-GB" dirty="0">
              <a:effectLst/>
            </a:endParaRPr>
          </a:p>
          <a:p>
            <a:r>
              <a:rPr lang="en-GB" b="1" dirty="0">
                <a:solidFill>
                  <a:srgbClr val="009245"/>
                </a:solidFill>
                <a:effectLst/>
              </a:rPr>
              <a:t>3.  not eaten for a whole day because you couldn't afford or get access to food?</a:t>
            </a:r>
            <a:endParaRPr lang="en-GB" dirty="0">
              <a:effectLst/>
            </a:endParaRPr>
          </a:p>
          <a:p>
            <a:endParaRPr lang="en-GB" b="0" i="0" dirty="0">
              <a:solidFill>
                <a:srgbClr val="1C2D24"/>
              </a:solidFill>
              <a:effectLst/>
              <a:latin typeface="Jost"/>
            </a:endParaRPr>
          </a:p>
          <a:p>
            <a:r>
              <a:rPr lang="en-GB" b="0" i="0" dirty="0">
                <a:solidFill>
                  <a:srgbClr val="1C2D24"/>
                </a:solidFill>
                <a:effectLst/>
                <a:latin typeface="Jost"/>
              </a:rPr>
              <a:t>All figures are from YouGov Plc. Total sample size was 10,674 UK adults. Fieldwork was undertaken between 22nd – 29th April 2022. The survey was carried out online. The figures have been weighted and are representative of all UK adults 18+. The figures presented from the online survey have been analysed independently by The Food Foundation and the London School of Hygiene &amp; Tropical Medicine. Missing answers were excluded from the analysis. Comparison to older figures is from a series of previous surveys conducted with YouGov commissioned by The Food Foundation. Population calculations made by the Food Foundation using 2020 mid-year population estimates.</a:t>
            </a:r>
          </a:p>
          <a:p>
            <a:endParaRPr lang="en-GB" b="0" i="0" dirty="0">
              <a:solidFill>
                <a:srgbClr val="1C2D24"/>
              </a:solidFill>
              <a:effectLst/>
              <a:latin typeface="Jo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i="0" dirty="0">
                <a:solidFill>
                  <a:srgbClr val="1C2D24"/>
                </a:solidFill>
                <a:effectLst/>
                <a:latin typeface="Jost"/>
              </a:rPr>
              <a:t>Link : </a:t>
            </a:r>
            <a:r>
              <a:rPr lang="en-GB" b="0" i="0" dirty="0">
                <a:solidFill>
                  <a:srgbClr val="1C2D24"/>
                </a:solidFill>
                <a:effectLst/>
                <a:latin typeface="Jost"/>
              </a:rPr>
              <a:t>https://foodfoundation.org.uk/initiatives/food-insecurity-tracking</a:t>
            </a:r>
          </a:p>
          <a:p>
            <a:endParaRPr lang="en-GB" b="0" i="0" dirty="0">
              <a:solidFill>
                <a:srgbClr val="1C2D24"/>
              </a:solidFill>
              <a:effectLst/>
              <a:latin typeface="Jost"/>
            </a:endParaRPr>
          </a:p>
          <a:p>
            <a:endParaRPr lang="en-GB" b="0" i="0" dirty="0">
              <a:solidFill>
                <a:srgbClr val="1C2D24"/>
              </a:solidFill>
              <a:effectLst/>
              <a:latin typeface="Jost"/>
            </a:endParaRPr>
          </a:p>
          <a:p>
            <a:endParaRPr lang="en-GB" dirty="0"/>
          </a:p>
        </p:txBody>
      </p:sp>
      <p:sp>
        <p:nvSpPr>
          <p:cNvPr id="4" name="Slide Number Placeholder 3"/>
          <p:cNvSpPr>
            <a:spLocks noGrp="1"/>
          </p:cNvSpPr>
          <p:nvPr>
            <p:ph type="sldNum" sz="quarter" idx="5"/>
          </p:nvPr>
        </p:nvSpPr>
        <p:spPr/>
        <p:txBody>
          <a:bodyPr/>
          <a:lstStyle/>
          <a:p>
            <a:fld id="{514F2473-E9A9-4AC0-B8B3-8095D12D167B}" type="slidenum">
              <a:rPr lang="en-GB" smtClean="0"/>
              <a:t>28</a:t>
            </a:fld>
            <a:endParaRPr lang="en-GB"/>
          </a:p>
        </p:txBody>
      </p:sp>
    </p:spTree>
    <p:extLst>
      <p:ext uri="{BB962C8B-B14F-4D97-AF65-F5344CB8AC3E}">
        <p14:creationId xmlns:p14="http://schemas.microsoft.com/office/powerpoint/2010/main" val="6198041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i="0" dirty="0">
                <a:solidFill>
                  <a:srgbClr val="1C2D24"/>
                </a:solidFill>
                <a:effectLst/>
                <a:latin typeface="Jost"/>
              </a:rPr>
              <a:t>The Food Foundation: </a:t>
            </a:r>
            <a:r>
              <a:rPr lang="en-GB" b="0" i="0" dirty="0">
                <a:solidFill>
                  <a:srgbClr val="1C2D24"/>
                </a:solidFill>
                <a:effectLst/>
                <a:latin typeface="Jost"/>
              </a:rPr>
              <a:t>conduct regular nationally representative surveys to asses UK food insecurity levels.</a:t>
            </a:r>
          </a:p>
          <a:p>
            <a:pPr marL="171450" indent="-171450">
              <a:buFont typeface="Arial" panose="020B0604020202020204" pitchFamily="34" charset="0"/>
              <a:buChar char="•"/>
            </a:pPr>
            <a:r>
              <a:rPr lang="en-GB" b="0" i="0" dirty="0">
                <a:solidFill>
                  <a:srgbClr val="1C2D24"/>
                </a:solidFill>
                <a:effectLst/>
                <a:latin typeface="Jost"/>
              </a:rPr>
              <a:t>Survey data (YouGov)</a:t>
            </a:r>
          </a:p>
          <a:p>
            <a:pPr marL="171450" indent="-171450">
              <a:buFont typeface="Arial" panose="020B0604020202020204" pitchFamily="34" charset="0"/>
              <a:buChar char="•"/>
            </a:pPr>
            <a:r>
              <a:rPr lang="en-GB" b="0" i="0" dirty="0">
                <a:solidFill>
                  <a:srgbClr val="1C2D24"/>
                </a:solidFill>
                <a:effectLst/>
                <a:latin typeface="Jost"/>
              </a:rPr>
              <a:t>Repeated at intervals since start of Covid pandemic – 10 in series to date</a:t>
            </a:r>
          </a:p>
          <a:p>
            <a:pPr marL="171450" indent="-171450">
              <a:buFont typeface="Arial" panose="020B0604020202020204" pitchFamily="34" charset="0"/>
              <a:buChar char="•"/>
            </a:pPr>
            <a:r>
              <a:rPr lang="en-GB" b="0" i="0" dirty="0">
                <a:solidFill>
                  <a:srgbClr val="1C2D24"/>
                </a:solidFill>
                <a:effectLst/>
                <a:latin typeface="Jost"/>
              </a:rPr>
              <a:t>Nationally representative sample</a:t>
            </a:r>
          </a:p>
          <a:p>
            <a:pPr marL="171450" indent="-171450">
              <a:buFont typeface="Arial" panose="020B0604020202020204" pitchFamily="34" charset="0"/>
              <a:buChar char="•"/>
            </a:pPr>
            <a:r>
              <a:rPr lang="en-GB" b="0" i="0" dirty="0">
                <a:solidFill>
                  <a:srgbClr val="1C2D24"/>
                </a:solidFill>
                <a:effectLst/>
                <a:latin typeface="Jost"/>
              </a:rPr>
              <a:t>Use 3 questions – based on US Household Food Security Survey Module</a:t>
            </a:r>
          </a:p>
          <a:p>
            <a:r>
              <a:rPr lang="en-GB" b="1" dirty="0">
                <a:solidFill>
                  <a:srgbClr val="009245"/>
                </a:solidFill>
                <a:effectLst/>
              </a:rPr>
              <a:t>Did you/anyone else in your household:</a:t>
            </a:r>
            <a:endParaRPr lang="en-GB" dirty="0">
              <a:effectLst/>
            </a:endParaRPr>
          </a:p>
          <a:p>
            <a:r>
              <a:rPr lang="en-GB" b="1" dirty="0">
                <a:solidFill>
                  <a:srgbClr val="009245"/>
                </a:solidFill>
                <a:effectLst/>
              </a:rPr>
              <a:t>1.  have smaller meals than usual or skip meals because you couldn't afford or get access to food?</a:t>
            </a:r>
            <a:endParaRPr lang="en-GB" dirty="0">
              <a:effectLst/>
            </a:endParaRPr>
          </a:p>
          <a:p>
            <a:r>
              <a:rPr lang="en-GB" b="1" dirty="0">
                <a:solidFill>
                  <a:srgbClr val="009245"/>
                </a:solidFill>
                <a:effectLst/>
              </a:rPr>
              <a:t>2.  ever been hungry but not eaten because you couldn't afford or get access to food?</a:t>
            </a:r>
            <a:endParaRPr lang="en-GB" dirty="0">
              <a:effectLst/>
            </a:endParaRPr>
          </a:p>
          <a:p>
            <a:r>
              <a:rPr lang="en-GB" b="1" dirty="0">
                <a:solidFill>
                  <a:srgbClr val="009245"/>
                </a:solidFill>
                <a:effectLst/>
              </a:rPr>
              <a:t>3.  not eaten for a whole day because you couldn't afford or get access to food?</a:t>
            </a:r>
            <a:br>
              <a:rPr lang="en-GB" dirty="0">
                <a:effectLst/>
              </a:rPr>
            </a:br>
            <a:endParaRPr lang="en-GB" b="0" i="0" dirty="0">
              <a:solidFill>
                <a:srgbClr val="1C2D24"/>
              </a:solidFill>
              <a:effectLst/>
              <a:latin typeface="Jost"/>
            </a:endParaRPr>
          </a:p>
          <a:p>
            <a:r>
              <a:rPr lang="en-GB" b="0" i="0" dirty="0">
                <a:solidFill>
                  <a:srgbClr val="1C2D24"/>
                </a:solidFill>
                <a:effectLst/>
                <a:latin typeface="Jost"/>
              </a:rPr>
              <a:t>All figures are from YouGov Plc. Total sample size was 10,674 UK adults. Fieldwork was undertaken between 22nd – 29th April 2022. The survey was carried out online. The figures have been weighted and are representative of all UK adults 18+. The figures presented from the online survey have been analysed independently by The Food Foundation and the London School of Hygiene &amp; Tropical Medicine. Missing answers were excluded from the analysis. Comparison to older figures is from a series of previous surveys conducted with YouGov commissioned by The Food Foundation. Population calculations made by the Food Foundation using 2020 mid-year population estimates.</a:t>
            </a:r>
          </a:p>
          <a:p>
            <a:endParaRPr lang="en-GB" b="0" i="0" dirty="0">
              <a:solidFill>
                <a:srgbClr val="1C2D24"/>
              </a:solidFill>
              <a:effectLst/>
              <a:latin typeface="Jo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i="0" dirty="0">
                <a:solidFill>
                  <a:srgbClr val="1C2D24"/>
                </a:solidFill>
                <a:effectLst/>
                <a:latin typeface="Jost"/>
              </a:rPr>
              <a:t>Link : </a:t>
            </a:r>
            <a:r>
              <a:rPr lang="en-GB" b="0" i="0" dirty="0">
                <a:solidFill>
                  <a:srgbClr val="1C2D24"/>
                </a:solidFill>
                <a:effectLst/>
                <a:latin typeface="Jost"/>
              </a:rPr>
              <a:t>https://foodfoundation.org.uk/initiatives/food-insecurity-tracking</a:t>
            </a:r>
          </a:p>
          <a:p>
            <a:endParaRPr lang="en-GB" b="0" i="0" dirty="0">
              <a:solidFill>
                <a:srgbClr val="1C2D24"/>
              </a:solidFill>
              <a:effectLst/>
              <a:latin typeface="Jost"/>
            </a:endParaRPr>
          </a:p>
          <a:p>
            <a:endParaRPr lang="en-GB" b="0" i="0" dirty="0">
              <a:solidFill>
                <a:srgbClr val="1C2D24"/>
              </a:solidFill>
              <a:effectLst/>
              <a:latin typeface="Jost"/>
            </a:endParaRPr>
          </a:p>
        </p:txBody>
      </p:sp>
      <p:sp>
        <p:nvSpPr>
          <p:cNvPr id="4" name="Slide Number Placeholder 3"/>
          <p:cNvSpPr>
            <a:spLocks noGrp="1"/>
          </p:cNvSpPr>
          <p:nvPr>
            <p:ph type="sldNum" sz="quarter" idx="5"/>
          </p:nvPr>
        </p:nvSpPr>
        <p:spPr/>
        <p:txBody>
          <a:bodyPr/>
          <a:lstStyle/>
          <a:p>
            <a:fld id="{514F2473-E9A9-4AC0-B8B3-8095D12D167B}" type="slidenum">
              <a:rPr lang="en-GB" smtClean="0"/>
              <a:t>29</a:t>
            </a:fld>
            <a:endParaRPr lang="en-GB"/>
          </a:p>
        </p:txBody>
      </p:sp>
    </p:spTree>
    <p:extLst>
      <p:ext uri="{BB962C8B-B14F-4D97-AF65-F5344CB8AC3E}">
        <p14:creationId xmlns:p14="http://schemas.microsoft.com/office/powerpoint/2010/main" val="3693111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dirty="0">
                <a:solidFill>
                  <a:srgbClr val="000000"/>
                </a:solidFill>
                <a:effectLst/>
                <a:latin typeface="+mn-lt"/>
                <a:ea typeface="+mn-ea"/>
                <a:cs typeface="+mn-cs"/>
              </a:rPr>
              <a:t>Link: </a:t>
            </a:r>
            <a:r>
              <a:rPr lang="en-GB" sz="1200" b="0" i="0" u="none" strike="noStrike" kern="1200" dirty="0">
                <a:solidFill>
                  <a:srgbClr val="000000"/>
                </a:solidFill>
                <a:effectLst/>
                <a:latin typeface="+mn-lt"/>
                <a:ea typeface="+mn-ea"/>
                <a:cs typeface="+mn-cs"/>
              </a:rPr>
              <a:t>https://public.flourish.studio/story/1634399/ - dashboard updated every month</a:t>
            </a:r>
          </a:p>
          <a:p>
            <a:endParaRPr lang="en-GB" dirty="0">
              <a:solidFill>
                <a:schemeClr val="accent1">
                  <a:lumMod val="75000"/>
                </a:schemeClr>
              </a:solidFill>
            </a:endParaRPr>
          </a:p>
        </p:txBody>
      </p:sp>
      <p:sp>
        <p:nvSpPr>
          <p:cNvPr id="4" name="Slide Number Placeholder 3"/>
          <p:cNvSpPr>
            <a:spLocks noGrp="1"/>
          </p:cNvSpPr>
          <p:nvPr>
            <p:ph type="sldNum" sz="quarter" idx="5"/>
          </p:nvPr>
        </p:nvSpPr>
        <p:spPr/>
        <p:txBody>
          <a:bodyPr/>
          <a:lstStyle/>
          <a:p>
            <a:fld id="{514F2473-E9A9-4AC0-B8B3-8095D12D167B}" type="slidenum">
              <a:rPr lang="en-GB" smtClean="0"/>
              <a:t>30</a:t>
            </a:fld>
            <a:endParaRPr lang="en-GB"/>
          </a:p>
        </p:txBody>
      </p:sp>
    </p:spTree>
    <p:extLst>
      <p:ext uri="{BB962C8B-B14F-4D97-AF65-F5344CB8AC3E}">
        <p14:creationId xmlns:p14="http://schemas.microsoft.com/office/powerpoint/2010/main" val="27893310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dirty="0">
                <a:solidFill>
                  <a:srgbClr val="000000"/>
                </a:solidFill>
                <a:effectLst/>
                <a:latin typeface="+mn-lt"/>
                <a:ea typeface="+mn-ea"/>
                <a:cs typeface="+mn-cs"/>
              </a:rPr>
              <a:t>Link: </a:t>
            </a:r>
            <a:r>
              <a:rPr lang="en-GB" sz="1200" b="0" i="0" u="none" strike="noStrike" kern="1200" dirty="0">
                <a:solidFill>
                  <a:srgbClr val="000000"/>
                </a:solidFill>
                <a:effectLst/>
                <a:latin typeface="+mn-lt"/>
                <a:ea typeface="+mn-ea"/>
                <a:cs typeface="+mn-cs"/>
              </a:rPr>
              <a:t>https://public.flourish.studio/story/1634399/ - dashboard updated every month</a:t>
            </a:r>
          </a:p>
          <a:p>
            <a:endParaRPr lang="en-GB" dirty="0">
              <a:solidFill>
                <a:schemeClr val="accent1">
                  <a:lumMod val="75000"/>
                </a:schemeClr>
              </a:solidFill>
            </a:endParaRPr>
          </a:p>
        </p:txBody>
      </p:sp>
      <p:sp>
        <p:nvSpPr>
          <p:cNvPr id="4" name="Slide Number Placeholder 3"/>
          <p:cNvSpPr>
            <a:spLocks noGrp="1"/>
          </p:cNvSpPr>
          <p:nvPr>
            <p:ph type="sldNum" sz="quarter" idx="5"/>
          </p:nvPr>
        </p:nvSpPr>
        <p:spPr/>
        <p:txBody>
          <a:bodyPr/>
          <a:lstStyle/>
          <a:p>
            <a:fld id="{514F2473-E9A9-4AC0-B8B3-8095D12D167B}" type="slidenum">
              <a:rPr lang="en-GB" smtClean="0"/>
              <a:t>31</a:t>
            </a:fld>
            <a:endParaRPr lang="en-GB"/>
          </a:p>
        </p:txBody>
      </p:sp>
    </p:spTree>
    <p:extLst>
      <p:ext uri="{BB962C8B-B14F-4D97-AF65-F5344CB8AC3E}">
        <p14:creationId xmlns:p14="http://schemas.microsoft.com/office/powerpoint/2010/main" val="39382651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dirty="0">
                <a:solidFill>
                  <a:srgbClr val="000000"/>
                </a:solidFill>
                <a:effectLst/>
                <a:latin typeface="+mn-lt"/>
                <a:ea typeface="+mn-ea"/>
                <a:cs typeface="+mn-cs"/>
              </a:rPr>
              <a:t>Link: </a:t>
            </a:r>
            <a:r>
              <a:rPr lang="en-GB" sz="1200" b="0" i="0" u="none" strike="noStrike" kern="1200" dirty="0">
                <a:solidFill>
                  <a:srgbClr val="000000"/>
                </a:solidFill>
                <a:effectLst/>
                <a:latin typeface="+mn-lt"/>
                <a:ea typeface="+mn-ea"/>
                <a:cs typeface="+mn-cs"/>
              </a:rPr>
              <a:t>https://public.flourish.studio/story/1634399/ - dashboard updated every month</a:t>
            </a:r>
          </a:p>
          <a:p>
            <a:endParaRPr lang="en-GB" b="1" dirty="0">
              <a:solidFill>
                <a:schemeClr val="accent1">
                  <a:lumMod val="75000"/>
                </a:schemeClr>
              </a:solidFill>
            </a:endParaRPr>
          </a:p>
        </p:txBody>
      </p:sp>
      <p:sp>
        <p:nvSpPr>
          <p:cNvPr id="4" name="Slide Number Placeholder 3"/>
          <p:cNvSpPr>
            <a:spLocks noGrp="1"/>
          </p:cNvSpPr>
          <p:nvPr>
            <p:ph type="sldNum" sz="quarter" idx="5"/>
          </p:nvPr>
        </p:nvSpPr>
        <p:spPr/>
        <p:txBody>
          <a:bodyPr/>
          <a:lstStyle/>
          <a:p>
            <a:fld id="{514F2473-E9A9-4AC0-B8B3-8095D12D167B}" type="slidenum">
              <a:rPr lang="en-GB" smtClean="0"/>
              <a:t>32</a:t>
            </a:fld>
            <a:endParaRPr lang="en-GB"/>
          </a:p>
        </p:txBody>
      </p:sp>
    </p:spTree>
    <p:extLst>
      <p:ext uri="{BB962C8B-B14F-4D97-AF65-F5344CB8AC3E}">
        <p14:creationId xmlns:p14="http://schemas.microsoft.com/office/powerpoint/2010/main" val="294397628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l" defTabSz="914400" rtl="0" eaLnBrk="1" latinLnBrk="0" hangingPunct="1"/>
            <a:r>
              <a:rPr lang="en-GB" sz="1200" b="1" kern="1200" dirty="0">
                <a:solidFill>
                  <a:schemeClr val="tx1"/>
                </a:solidFill>
                <a:latin typeface="+mn-lt"/>
                <a:ea typeface="+mn-ea"/>
                <a:cs typeface="+mn-cs"/>
              </a:rPr>
              <a:t>Living environment deprivation</a:t>
            </a:r>
            <a:r>
              <a:rPr lang="en-GB" sz="1200" kern="1200" dirty="0">
                <a:solidFill>
                  <a:schemeClr val="tx1"/>
                </a:solidFill>
                <a:latin typeface="+mn-lt"/>
                <a:ea typeface="+mn-ea"/>
                <a:cs typeface="+mn-cs"/>
              </a:rPr>
              <a:t>: The Living Environment Deprivation Domain measures the quality of the local environment. The indicators fall into two sub-domains. The 'indoors' living environment measures the quality of housing; while the 'outdoors' living environment contains measures of air quality and road traffic accidents.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Link: </a:t>
            </a:r>
            <a:r>
              <a:rPr lang="en-GB" sz="1200" b="0" dirty="0"/>
              <a:t>https://www.gov.uk/government/statistics/english-indices-of-deprivation-2019</a:t>
            </a:r>
          </a:p>
          <a:p>
            <a:endParaRPr lang="en-GB" sz="800" b="0" i="0" dirty="0">
              <a:solidFill>
                <a:srgbClr val="202124"/>
              </a:solidFill>
              <a:effectLst/>
              <a:latin typeface="+mn-lt"/>
            </a:endParaRPr>
          </a:p>
          <a:p>
            <a:r>
              <a:rPr lang="en-GB" sz="1200" b="1" kern="1200" dirty="0">
                <a:solidFill>
                  <a:schemeClr val="tx1"/>
                </a:solidFill>
                <a:latin typeface="+mn-lt"/>
                <a:ea typeface="+mn-ea"/>
                <a:cs typeface="+mn-cs"/>
              </a:rPr>
              <a:t>Households in temporary accommodation </a:t>
            </a:r>
            <a:r>
              <a:rPr lang="en-GB" sz="1200" kern="1200" dirty="0">
                <a:solidFill>
                  <a:schemeClr val="tx1"/>
                </a:solidFill>
                <a:latin typeface="+mn-lt"/>
                <a:ea typeface="+mn-ea"/>
                <a:cs typeface="+mn-cs"/>
              </a:rPr>
              <a:t>- households living in temporary accommodation secured by a local housing authority under their statutory homelessness functions.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dirty="0">
                <a:solidFill>
                  <a:srgbClr val="000000"/>
                </a:solidFill>
                <a:effectLst/>
                <a:latin typeface="+mn-lt"/>
                <a:ea typeface="+mn-ea"/>
                <a:cs typeface="+mn-cs"/>
              </a:rPr>
              <a:t>Link: </a:t>
            </a:r>
            <a:r>
              <a:rPr lang="en-GB" sz="1200" b="0" i="0" u="none" strike="noStrike" kern="1200" dirty="0">
                <a:solidFill>
                  <a:srgbClr val="000000"/>
                </a:solidFill>
                <a:effectLst/>
                <a:latin typeface="+mn-lt"/>
                <a:ea typeface="+mn-ea"/>
                <a:cs typeface="+mn-cs"/>
              </a:rPr>
              <a:t>https://fingertips.phe.org.uk/profile/wider-determinants/data#page/1</a:t>
            </a:r>
          </a:p>
          <a:p>
            <a:endParaRPr lang="en-GB" sz="1200" kern="1200" dirty="0">
              <a:solidFill>
                <a:schemeClr val="tx1"/>
              </a:solidFill>
              <a:latin typeface="+mn-lt"/>
              <a:ea typeface="+mn-ea"/>
              <a:cs typeface="+mn-cs"/>
            </a:endParaRPr>
          </a:p>
          <a:p>
            <a:endParaRPr lang="en-GB" sz="800" b="1" dirty="0">
              <a:latin typeface="+mn-lt"/>
            </a:endParaRPr>
          </a:p>
        </p:txBody>
      </p:sp>
      <p:sp>
        <p:nvSpPr>
          <p:cNvPr id="4" name="Slide Number Placeholder 3"/>
          <p:cNvSpPr>
            <a:spLocks noGrp="1"/>
          </p:cNvSpPr>
          <p:nvPr>
            <p:ph type="sldNum" sz="quarter" idx="10"/>
          </p:nvPr>
        </p:nvSpPr>
        <p:spPr/>
        <p:txBody>
          <a:bodyPr/>
          <a:lstStyle/>
          <a:p>
            <a:fld id="{514F2473-E9A9-4AC0-B8B3-8095D12D167B}" type="slidenum">
              <a:rPr lang="en-GB" smtClean="0"/>
              <a:t>35</a:t>
            </a:fld>
            <a:endParaRPr lang="en-GB"/>
          </a:p>
        </p:txBody>
      </p:sp>
    </p:spTree>
    <p:extLst>
      <p:ext uri="{BB962C8B-B14F-4D97-AF65-F5344CB8AC3E}">
        <p14:creationId xmlns:p14="http://schemas.microsoft.com/office/powerpoint/2010/main" val="307122988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l" defTabSz="914400" rtl="0" eaLnBrk="1" latinLnBrk="0" hangingPunct="1"/>
            <a:r>
              <a:rPr lang="en-GB" sz="1200" b="1" kern="1200" dirty="0">
                <a:solidFill>
                  <a:schemeClr val="tx1"/>
                </a:solidFill>
                <a:latin typeface="+mn-lt"/>
                <a:ea typeface="+mn-ea"/>
                <a:cs typeface="+mn-cs"/>
              </a:rPr>
              <a:t>Homelessness - households with dependent children </a:t>
            </a:r>
            <a:r>
              <a:rPr lang="en-GB" sz="1200" kern="1200" dirty="0">
                <a:solidFill>
                  <a:schemeClr val="tx1"/>
                </a:solidFill>
                <a:latin typeface="+mn-lt"/>
                <a:ea typeface="+mn-ea"/>
                <a:cs typeface="+mn-cs"/>
              </a:rPr>
              <a:t>- Households including one or more dependent children owed a prevention or relief duty under the Homelessness Reduction Act, crude rate per 1,000 estimated households that include at least one dependent child.  Children should count as dependent if they're under 18 and living at home.  An 18 year old can also count as dependent if they're in full time education or can't support themselves for other reasons, and they live at home.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dirty="0">
                <a:solidFill>
                  <a:srgbClr val="000000"/>
                </a:solidFill>
                <a:effectLst/>
                <a:latin typeface="+mn-lt"/>
                <a:ea typeface="+mn-ea"/>
                <a:cs typeface="+mn-cs"/>
              </a:rPr>
              <a:t>Link: https:</a:t>
            </a:r>
            <a:r>
              <a:rPr lang="en-GB" sz="1200" b="0" i="0" u="none" strike="noStrike" kern="1200" dirty="0">
                <a:solidFill>
                  <a:srgbClr val="000000"/>
                </a:solidFill>
                <a:effectLst/>
                <a:latin typeface="+mn-lt"/>
                <a:ea typeface="+mn-ea"/>
                <a:cs typeface="+mn-cs"/>
              </a:rPr>
              <a:t>//fingertips.phe.org.uk/profile/wider-determinants/data#page/1</a:t>
            </a:r>
          </a:p>
          <a:p>
            <a:pPr marL="0" algn="l" defTabSz="914400" rtl="0" eaLnBrk="1" latinLnBrk="0" hangingPunct="1"/>
            <a:endParaRPr lang="en-GB" sz="1200" kern="1200" dirty="0">
              <a:solidFill>
                <a:schemeClr val="tx1"/>
              </a:solidFill>
              <a:latin typeface="+mn-lt"/>
              <a:ea typeface="+mn-ea"/>
              <a:cs typeface="+mn-cs"/>
            </a:endParaRPr>
          </a:p>
          <a:p>
            <a:pPr marL="0" algn="l" defTabSz="914400" rtl="0" eaLnBrk="1" latinLnBrk="0" hangingPunct="1"/>
            <a:r>
              <a:rPr lang="en-GB" sz="1200" b="1" kern="1200" dirty="0">
                <a:solidFill>
                  <a:schemeClr val="tx1"/>
                </a:solidFill>
                <a:latin typeface="+mn-lt"/>
                <a:ea typeface="+mn-ea"/>
                <a:cs typeface="+mn-cs"/>
              </a:rPr>
              <a:t>Adults in contact with secondary mental health services who live in stable and appropriate accommodation </a:t>
            </a:r>
            <a:r>
              <a:rPr lang="en-GB" sz="1200" kern="1200" dirty="0">
                <a:solidFill>
                  <a:schemeClr val="tx1"/>
                </a:solidFill>
                <a:latin typeface="+mn-lt"/>
                <a:ea typeface="+mn-ea"/>
                <a:cs typeface="+mn-cs"/>
              </a:rPr>
              <a:t>- adults who are receiving secondary mental health services on the Care Programme Approach recorded as living independently, with or without support, as a percentage of adults who are receiving secondary mental health services and who are on the Care Programme Approach (aged 18 to 69)</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dirty="0">
                <a:solidFill>
                  <a:srgbClr val="000000"/>
                </a:solidFill>
                <a:effectLst/>
                <a:latin typeface="+mn-lt"/>
                <a:ea typeface="+mn-ea"/>
                <a:cs typeface="+mn-cs"/>
              </a:rPr>
              <a:t>Link: https:</a:t>
            </a:r>
            <a:r>
              <a:rPr lang="en-GB" sz="1200" b="0" i="0" u="none" strike="noStrike" kern="1200" dirty="0">
                <a:solidFill>
                  <a:srgbClr val="000000"/>
                </a:solidFill>
                <a:effectLst/>
                <a:latin typeface="+mn-lt"/>
                <a:ea typeface="+mn-ea"/>
                <a:cs typeface="+mn-cs"/>
              </a:rPr>
              <a:t>//fingertips.phe.org.uk/profile/wider-determinants/data#page/1</a:t>
            </a:r>
          </a:p>
          <a:p>
            <a:pPr marL="0" algn="l" defTabSz="914400" rtl="0" eaLnBrk="1" latinLnBrk="0" hangingPunct="1"/>
            <a:endParaRPr lang="en-GB" sz="1200" b="0" i="0" kern="1200" dirty="0">
              <a:solidFill>
                <a:srgbClr val="212529"/>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14F2473-E9A9-4AC0-B8B3-8095D12D167B}" type="slidenum">
              <a:rPr lang="en-GB" smtClean="0"/>
              <a:t>36</a:t>
            </a:fld>
            <a:endParaRPr lang="en-GB"/>
          </a:p>
        </p:txBody>
      </p:sp>
    </p:spTree>
    <p:extLst>
      <p:ext uri="{BB962C8B-B14F-4D97-AF65-F5344CB8AC3E}">
        <p14:creationId xmlns:p14="http://schemas.microsoft.com/office/powerpoint/2010/main" val="4383892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14F2473-E9A9-4AC0-B8B3-8095D12D167B}" type="slidenum">
              <a:rPr lang="en-GB" smtClean="0"/>
              <a:t>5</a:t>
            </a:fld>
            <a:endParaRPr lang="en-GB"/>
          </a:p>
        </p:txBody>
      </p:sp>
    </p:spTree>
    <p:extLst>
      <p:ext uri="{BB962C8B-B14F-4D97-AF65-F5344CB8AC3E}">
        <p14:creationId xmlns:p14="http://schemas.microsoft.com/office/powerpoint/2010/main" val="301273419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dirty="0">
                <a:solidFill>
                  <a:srgbClr val="000000"/>
                </a:solidFill>
                <a:effectLst/>
                <a:latin typeface="+mn-lt"/>
              </a:rPr>
              <a:t>The number of households on the waiting list is not the same as the number of households waiting. Local authorities periodically review their lists to remove households who no longer require housing, so the total number of households on waiting lists may overstate the number of households who still require social housing at any one time. The frequency of reviews varies between local authorities.  Waiting list size may also be affected by other factors  for example, there is the potential for some households to be on the waiting list of more than one local authority.</a:t>
            </a:r>
          </a:p>
          <a:p>
            <a:endParaRPr lang="en-GB" sz="1200" b="0" i="0" u="none" strike="noStrike" dirty="0">
              <a:solidFill>
                <a:srgbClr val="000000"/>
              </a:solidFill>
              <a:effectLst/>
              <a:latin typeface="+mn-lt"/>
            </a:endParaRPr>
          </a:p>
          <a:p>
            <a:r>
              <a:rPr lang="en-GB" sz="1200" b="0" i="0" u="none" strike="noStrike" kern="1200" dirty="0">
                <a:solidFill>
                  <a:srgbClr val="000000"/>
                </a:solidFill>
                <a:effectLst/>
                <a:latin typeface="+mn-lt"/>
                <a:ea typeface="+mn-ea"/>
                <a:cs typeface="+mn-cs"/>
              </a:rPr>
              <a:t>The Localism Act 2011, which came into force in 2012, gave local authorities the power to set their own qualification criteria determining who may or may not go onto the housing waiting list. Previously, local authorities were only able to exclude from their waiting list people deemed guilty of serious unacceptable behaviour. The Localism Act changes have contributed to the decrease in the number of households on waiting lists since 2012.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dirty="0">
                <a:solidFill>
                  <a:srgbClr val="000000"/>
                </a:solidFill>
                <a:effectLst/>
                <a:latin typeface="+mn-lt"/>
                <a:ea typeface="+mn-ea"/>
                <a:cs typeface="+mn-cs"/>
              </a:rPr>
              <a:t>Link: </a:t>
            </a:r>
            <a:r>
              <a:rPr lang="en-GB" sz="1200" b="0" i="0" u="none" strike="noStrike" kern="1200" dirty="0">
                <a:solidFill>
                  <a:srgbClr val="000000"/>
                </a:solidFill>
                <a:effectLst/>
                <a:latin typeface="+mn-lt"/>
                <a:ea typeface="+mn-ea"/>
                <a:cs typeface="+mn-cs"/>
              </a:rPr>
              <a:t>https://www.gov.uk/government/statistical-data-sets/live-tables-on-rents-lettings-and-tenancies</a:t>
            </a:r>
          </a:p>
          <a:p>
            <a:endParaRPr lang="en-GB" sz="1200" b="0" i="0" u="none" strike="noStrike" kern="1200" dirty="0">
              <a:solidFill>
                <a:srgbClr val="000000"/>
              </a:solidFill>
              <a:effectLst/>
              <a:latin typeface="+mn-lt"/>
              <a:ea typeface="+mn-ea"/>
              <a:cs typeface="+mn-cs"/>
            </a:endParaRPr>
          </a:p>
          <a:p>
            <a:endParaRPr lang="en-GB" sz="1200" b="0" i="0" u="none" strike="noStrike" kern="1200" dirty="0">
              <a:solidFill>
                <a:srgbClr val="000000"/>
              </a:solidFill>
              <a:effectLst/>
              <a:latin typeface="+mn-lt"/>
              <a:ea typeface="+mn-ea"/>
              <a:cs typeface="+mn-cs"/>
            </a:endParaRPr>
          </a:p>
          <a:p>
            <a:r>
              <a:rPr lang="en-GB" sz="1200" b="1" i="0" u="none" strike="noStrike" kern="1200" dirty="0">
                <a:solidFill>
                  <a:srgbClr val="000000"/>
                </a:solidFill>
                <a:effectLst/>
                <a:latin typeface="+mn-lt"/>
                <a:ea typeface="+mn-ea"/>
                <a:cs typeface="+mn-cs"/>
              </a:rPr>
              <a:t>Affordability of home ownership: </a:t>
            </a:r>
            <a:r>
              <a:rPr lang="en-GB" sz="1200" b="0" i="0" u="none" strike="noStrike" kern="1200" dirty="0">
                <a:solidFill>
                  <a:srgbClr val="000000"/>
                </a:solidFill>
                <a:effectLst/>
                <a:latin typeface="+mn-lt"/>
                <a:ea typeface="+mn-ea"/>
                <a:cs typeface="+mn-cs"/>
              </a:rPr>
              <a:t>Ratio of median house price to median gross annual residence-based earnings (A higher ratio indicates that on average, it is less affordable for a resident to purchase a house in their local authority district)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dirty="0">
                <a:solidFill>
                  <a:srgbClr val="000000"/>
                </a:solidFill>
                <a:effectLst/>
                <a:latin typeface="+mn-lt"/>
                <a:ea typeface="+mn-ea"/>
                <a:cs typeface="+mn-cs"/>
              </a:rPr>
              <a:t>Link: </a:t>
            </a:r>
            <a:r>
              <a:rPr lang="en-GB" sz="1200" b="0" i="0" u="none" strike="noStrike" kern="1200" dirty="0">
                <a:solidFill>
                  <a:srgbClr val="000000"/>
                </a:solidFill>
                <a:effectLst/>
                <a:latin typeface="+mn-lt"/>
                <a:ea typeface="+mn-ea"/>
                <a:cs typeface="+mn-cs"/>
              </a:rPr>
              <a:t>https://fingertips.phe.org.uk/profile/wider-determinants/data#page/1</a:t>
            </a:r>
          </a:p>
          <a:p>
            <a:pPr algn="l" latinLnBrk="1"/>
            <a:endParaRPr lang="en-GB" i="1" dirty="0">
              <a:effectLst/>
            </a:endParaRPr>
          </a:p>
          <a:p>
            <a:endParaRPr lang="en-GB" sz="1200" b="0" i="0" u="none" strike="noStrike" kern="1200" dirty="0">
              <a:solidFill>
                <a:srgbClr val="000000"/>
              </a:solidFill>
              <a:effectLst/>
              <a:latin typeface="+mn-lt"/>
              <a:ea typeface="+mn-ea"/>
              <a:cs typeface="+mn-cs"/>
            </a:endParaRPr>
          </a:p>
          <a:p>
            <a:endParaRPr lang="en-GB" sz="1200" b="0" i="0" u="none" strike="noStrike" kern="1200" dirty="0">
              <a:solidFill>
                <a:srgbClr val="000000"/>
              </a:solidFill>
              <a:effectLst/>
              <a:latin typeface="+mn-lt"/>
              <a:ea typeface="+mn-ea"/>
              <a:cs typeface="+mn-cs"/>
            </a:endParaRPr>
          </a:p>
          <a:p>
            <a:br>
              <a:rPr lang="en-GB" sz="1200" b="0" i="0" u="none" strike="noStrike" kern="1200" dirty="0">
                <a:solidFill>
                  <a:srgbClr val="000000"/>
                </a:solidFill>
                <a:effectLst/>
                <a:latin typeface="+mn-lt"/>
                <a:ea typeface="+mn-ea"/>
                <a:cs typeface="+mn-cs"/>
              </a:rPr>
            </a:br>
            <a:endParaRPr lang="en-GB" sz="1200" b="0" i="0" u="none" strike="noStrike" kern="1200" dirty="0">
              <a:solidFill>
                <a:srgbClr val="000000"/>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514F2473-E9A9-4AC0-B8B3-8095D12D167B}" type="slidenum">
              <a:rPr lang="en-GB" smtClean="0"/>
              <a:t>37</a:t>
            </a:fld>
            <a:endParaRPr lang="en-GB"/>
          </a:p>
        </p:txBody>
      </p:sp>
    </p:spTree>
    <p:extLst>
      <p:ext uri="{BB962C8B-B14F-4D97-AF65-F5344CB8AC3E}">
        <p14:creationId xmlns:p14="http://schemas.microsoft.com/office/powerpoint/2010/main" val="105028100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Prevention duties include any activities aimed at preventing a household threatened with homelessness within 56 days from becoming homeless. </a:t>
            </a:r>
          </a:p>
          <a:p>
            <a:r>
              <a:rPr lang="en-GB" dirty="0"/>
              <a:t>Relief duties are owed to households that are already homeless and require help to secure settled accommodation.</a:t>
            </a:r>
          </a:p>
          <a:p>
            <a:endParaRPr lang="en-GB" dirty="0"/>
          </a:p>
          <a:p>
            <a:r>
              <a:rPr lang="en-GB" dirty="0"/>
              <a:t>Data only</a:t>
            </a:r>
            <a:r>
              <a:rPr lang="en-GB" sz="1200" kern="1200" dirty="0">
                <a:solidFill>
                  <a:schemeClr val="tx1"/>
                </a:solidFill>
                <a:latin typeface="+mn-lt"/>
                <a:ea typeface="+mn-ea"/>
                <a:cs typeface="+mn-cs"/>
              </a:rPr>
              <a:t> includes households assessed post the introduction of the Homelessness Reduction Act.</a:t>
            </a:r>
          </a:p>
          <a:p>
            <a:r>
              <a:rPr lang="en-GB" sz="1200" kern="1200" dirty="0">
                <a:solidFill>
                  <a:schemeClr val="tx1"/>
                </a:solidFill>
                <a:latin typeface="+mn-lt"/>
                <a:ea typeface="+mn-ea"/>
                <a:cs typeface="+mn-cs"/>
              </a:rPr>
              <a:t>England and regional totals include estimates for authorities with partial returns. </a:t>
            </a:r>
          </a:p>
          <a:p>
            <a:endParaRPr lang="en-GB" sz="1200" kern="1200" dirty="0">
              <a:solidFill>
                <a:schemeClr val="tx1"/>
              </a:solidFill>
              <a:latin typeface="+mn-lt"/>
              <a:ea typeface="+mn-ea"/>
              <a:cs typeface="+mn-cs"/>
            </a:endParaRPr>
          </a:p>
          <a:p>
            <a:r>
              <a:rPr lang="en-GB" sz="1200" b="1" kern="1200" dirty="0">
                <a:solidFill>
                  <a:schemeClr val="tx1"/>
                </a:solidFill>
                <a:latin typeface="+mn-lt"/>
                <a:ea typeface="+mn-ea"/>
                <a:cs typeface="+mn-cs"/>
              </a:rPr>
              <a:t>Link</a:t>
            </a:r>
            <a:r>
              <a:rPr lang="en-GB" sz="1200" kern="1200" dirty="0">
                <a:solidFill>
                  <a:schemeClr val="tx1"/>
                </a:solidFill>
                <a:latin typeface="+mn-lt"/>
                <a:ea typeface="+mn-ea"/>
                <a:cs typeface="+mn-cs"/>
              </a:rPr>
              <a:t>: https://www.gov.uk/government/statistical-data-sets/live-tables-on-homelessness</a:t>
            </a:r>
          </a:p>
          <a:p>
            <a:endParaRPr lang="en-GB" sz="1200" kern="1200" dirty="0">
              <a:solidFill>
                <a:schemeClr val="tx1"/>
              </a:solidFill>
              <a:latin typeface="+mn-lt"/>
              <a:ea typeface="+mn-ea"/>
              <a:cs typeface="+mn-cs"/>
            </a:endParaRPr>
          </a:p>
        </p:txBody>
      </p:sp>
      <p:sp>
        <p:nvSpPr>
          <p:cNvPr id="4" name="Slide Number Placeholder 3"/>
          <p:cNvSpPr>
            <a:spLocks noGrp="1"/>
          </p:cNvSpPr>
          <p:nvPr>
            <p:ph type="sldNum" sz="quarter" idx="5"/>
          </p:nvPr>
        </p:nvSpPr>
        <p:spPr/>
        <p:txBody>
          <a:bodyPr/>
          <a:lstStyle/>
          <a:p>
            <a:fld id="{514F2473-E9A9-4AC0-B8B3-8095D12D167B}" type="slidenum">
              <a:rPr lang="en-GB" smtClean="0"/>
              <a:t>38</a:t>
            </a:fld>
            <a:endParaRPr lang="en-GB"/>
          </a:p>
        </p:txBody>
      </p:sp>
    </p:spTree>
    <p:extLst>
      <p:ext uri="{BB962C8B-B14F-4D97-AF65-F5344CB8AC3E}">
        <p14:creationId xmlns:p14="http://schemas.microsoft.com/office/powerpoint/2010/main" val="189371439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Prevention duties include any activities aimed at preventing a household threatened with homelessness within 56 days from becoming homeless. </a:t>
            </a:r>
          </a:p>
          <a:p>
            <a:r>
              <a:rPr lang="en-GB" dirty="0"/>
              <a:t>Relief duties are owed to households that are already homeless and require help to secure settled accommodation.</a:t>
            </a:r>
          </a:p>
          <a:p>
            <a:endParaRPr lang="en-GB" dirty="0"/>
          </a:p>
          <a:p>
            <a:r>
              <a:rPr lang="en-GB" dirty="0"/>
              <a:t>Data only</a:t>
            </a:r>
            <a:r>
              <a:rPr lang="en-GB" sz="1200" kern="1200" dirty="0">
                <a:solidFill>
                  <a:schemeClr val="tx1"/>
                </a:solidFill>
                <a:latin typeface="+mn-lt"/>
                <a:ea typeface="+mn-ea"/>
                <a:cs typeface="+mn-cs"/>
              </a:rPr>
              <a:t> includes households assessed post the introduction of the Homelessness Reduction Act.</a:t>
            </a:r>
          </a:p>
          <a:p>
            <a:r>
              <a:rPr lang="en-GB" sz="1200" kern="1200" dirty="0">
                <a:solidFill>
                  <a:schemeClr val="tx1"/>
                </a:solidFill>
                <a:latin typeface="+mn-lt"/>
                <a:ea typeface="+mn-ea"/>
                <a:cs typeface="+mn-cs"/>
              </a:rPr>
              <a:t>England and regional totals include estimates for authorities with partial returns. </a:t>
            </a:r>
          </a:p>
          <a:p>
            <a:endParaRPr lang="en-GB" sz="120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latin typeface="+mn-lt"/>
                <a:ea typeface="+mn-ea"/>
                <a:cs typeface="+mn-cs"/>
              </a:rPr>
              <a:t>Link</a:t>
            </a:r>
            <a:r>
              <a:rPr lang="en-GB" sz="1200" kern="1200" dirty="0">
                <a:solidFill>
                  <a:schemeClr val="tx1"/>
                </a:solidFill>
                <a:latin typeface="+mn-lt"/>
                <a:ea typeface="+mn-ea"/>
                <a:cs typeface="+mn-cs"/>
              </a:rPr>
              <a:t>: https://www.gov.uk/government/statistical-data-sets/live-tables-on-homelessness</a:t>
            </a:r>
          </a:p>
          <a:p>
            <a:endParaRPr lang="en-GB" sz="1200" kern="1200" dirty="0">
              <a:solidFill>
                <a:schemeClr val="tx1"/>
              </a:solidFill>
              <a:latin typeface="+mn-lt"/>
              <a:ea typeface="+mn-ea"/>
              <a:cs typeface="+mn-cs"/>
            </a:endParaRPr>
          </a:p>
        </p:txBody>
      </p:sp>
      <p:sp>
        <p:nvSpPr>
          <p:cNvPr id="4" name="Slide Number Placeholder 3"/>
          <p:cNvSpPr>
            <a:spLocks noGrp="1"/>
          </p:cNvSpPr>
          <p:nvPr>
            <p:ph type="sldNum" sz="quarter" idx="5"/>
          </p:nvPr>
        </p:nvSpPr>
        <p:spPr/>
        <p:txBody>
          <a:bodyPr/>
          <a:lstStyle/>
          <a:p>
            <a:fld id="{514F2473-E9A9-4AC0-B8B3-8095D12D167B}" type="slidenum">
              <a:rPr lang="en-GB" smtClean="0"/>
              <a:t>39</a:t>
            </a:fld>
            <a:endParaRPr lang="en-GB"/>
          </a:p>
        </p:txBody>
      </p:sp>
    </p:spTree>
    <p:extLst>
      <p:ext uri="{BB962C8B-B14F-4D97-AF65-F5344CB8AC3E}">
        <p14:creationId xmlns:p14="http://schemas.microsoft.com/office/powerpoint/2010/main" val="125606998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b="1" i="0" dirty="0">
                <a:solidFill>
                  <a:srgbClr val="333333"/>
                </a:solidFill>
                <a:effectLst/>
                <a:latin typeface="+mn-lt"/>
              </a:rPr>
              <a:t>Source: ONS</a:t>
            </a:r>
          </a:p>
          <a:p>
            <a:pPr algn="l"/>
            <a:r>
              <a:rPr lang="en-GB" b="0" i="0" dirty="0">
                <a:solidFill>
                  <a:srgbClr val="333333"/>
                </a:solidFill>
                <a:effectLst/>
                <a:latin typeface="+mn-lt"/>
              </a:rPr>
              <a:t>https://www.gov.uk/government/statistical-data-sets/tenure-trends-and-cross-tenure-analysis</a:t>
            </a:r>
          </a:p>
          <a:p>
            <a:pPr algn="l"/>
            <a:r>
              <a:rPr lang="en-GB" b="0" i="0" dirty="0">
                <a:solidFill>
                  <a:srgbClr val="333333"/>
                </a:solidFill>
                <a:effectLst/>
                <a:latin typeface="+mn-lt"/>
              </a:rPr>
              <a:t>https://www.ons.gov.uk/peoplepopulationandcommunity/housing/datasets/subnationalestimatesofhouseholdsbytenureengland</a:t>
            </a:r>
            <a:endParaRPr lang="en-GB" dirty="0">
              <a:latin typeface="+mn-lt"/>
            </a:endParaRPr>
          </a:p>
          <a:p>
            <a:endParaRPr lang="en-GB" dirty="0"/>
          </a:p>
        </p:txBody>
      </p:sp>
      <p:sp>
        <p:nvSpPr>
          <p:cNvPr id="4" name="Slide Number Placeholder 3"/>
          <p:cNvSpPr>
            <a:spLocks noGrp="1"/>
          </p:cNvSpPr>
          <p:nvPr>
            <p:ph type="sldNum" sz="quarter" idx="5"/>
          </p:nvPr>
        </p:nvSpPr>
        <p:spPr/>
        <p:txBody>
          <a:bodyPr/>
          <a:lstStyle/>
          <a:p>
            <a:fld id="{514F2473-E9A9-4AC0-B8B3-8095D12D167B}" type="slidenum">
              <a:rPr lang="en-GB" smtClean="0"/>
              <a:t>40</a:t>
            </a:fld>
            <a:endParaRPr lang="en-GB"/>
          </a:p>
        </p:txBody>
      </p:sp>
    </p:spTree>
    <p:extLst>
      <p:ext uri="{BB962C8B-B14F-4D97-AF65-F5344CB8AC3E}">
        <p14:creationId xmlns:p14="http://schemas.microsoft.com/office/powerpoint/2010/main" val="195056319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l" defTabSz="914400" rtl="0" eaLnBrk="1" latinLnBrk="0" hangingPunct="1"/>
            <a:endParaRPr lang="en-GB" sz="1200" b="0" i="0" kern="1200" dirty="0">
              <a:solidFill>
                <a:srgbClr val="212529"/>
              </a:solidFill>
              <a:effectLst/>
              <a:latin typeface="+mn-lt"/>
              <a:ea typeface="+mn-ea"/>
              <a:cs typeface="+mn-cs"/>
            </a:endParaRPr>
          </a:p>
          <a:p>
            <a:pPr marL="0" algn="l" defTabSz="914400" rtl="0" eaLnBrk="1" latinLnBrk="0" hangingPunct="1"/>
            <a:r>
              <a:rPr lang="en-GB" sz="1200" b="1" kern="1200" dirty="0">
                <a:solidFill>
                  <a:schemeClr val="tx1"/>
                </a:solidFill>
                <a:latin typeface="+mn-lt"/>
                <a:ea typeface="+mn-ea"/>
                <a:cs typeface="+mn-cs"/>
              </a:rPr>
              <a:t>Rough sleeping snapshot England </a:t>
            </a:r>
            <a:r>
              <a:rPr lang="en-GB" sz="1200" kern="1200" dirty="0">
                <a:solidFill>
                  <a:schemeClr val="tx1"/>
                </a:solidFill>
                <a:latin typeface="+mn-lt"/>
                <a:ea typeface="+mn-ea"/>
                <a:cs typeface="+mn-cs"/>
              </a:rPr>
              <a:t>-  provides information about the estimated number of people sleeping rough on a single night between 1 October and 30 November 2021. These statistics provide a way of estimating the number of people sleeping rough across England on a single night in autumn and to assess change over time. </a:t>
            </a:r>
          </a:p>
          <a:p>
            <a:pPr marL="0" algn="l" defTabSz="914400" rtl="0" eaLnBrk="1" latinLnBrk="0" hangingPunct="1"/>
            <a:endParaRPr lang="en-GB" sz="1200" kern="1200" dirty="0">
              <a:solidFill>
                <a:schemeClr val="tx1"/>
              </a:solidFill>
              <a:latin typeface="+mn-lt"/>
              <a:ea typeface="+mn-ea"/>
              <a:cs typeface="+mn-cs"/>
            </a:endParaRPr>
          </a:p>
          <a:p>
            <a:pPr marL="0" algn="l" defTabSz="914400" rtl="0" eaLnBrk="1" latinLnBrk="0" hangingPunct="1"/>
            <a:r>
              <a:rPr lang="en-GB" sz="1200" kern="1200" dirty="0">
                <a:solidFill>
                  <a:schemeClr val="tx1"/>
                </a:solidFill>
                <a:latin typeface="+mn-lt"/>
                <a:ea typeface="+mn-ea"/>
                <a:cs typeface="+mn-cs"/>
              </a:rPr>
              <a:t>In response to the pandemic, particularly in 2020, the government launched a range of extra support for people sleeping rough, in addition to the support already being provided as part of the </a:t>
            </a:r>
            <a:r>
              <a:rPr lang="en-GB" sz="1200" kern="1200" dirty="0">
                <a:solidFill>
                  <a:schemeClr val="tx1"/>
                </a:solidFill>
                <a:latin typeface="+mn-lt"/>
                <a:ea typeface="+mn-ea"/>
                <a:cs typeface="+mn-cs"/>
                <a:hlinkClick r:id="rId3">
                  <a:extLst>
                    <a:ext uri="{A12FA001-AC4F-418D-AE19-62706E023703}">
                      <ahyp:hlinkClr xmlns:ahyp="http://schemas.microsoft.com/office/drawing/2018/hyperlinkcolor" val="tx"/>
                    </a:ext>
                  </a:extLst>
                </a:hlinkClick>
              </a:rPr>
              <a:t>Rough Sleeping Initiative (RSI)</a:t>
            </a:r>
            <a:r>
              <a:rPr lang="en-GB" sz="1200" kern="1200" dirty="0">
                <a:solidFill>
                  <a:schemeClr val="tx1"/>
                </a:solidFill>
                <a:latin typeface="+mn-lt"/>
                <a:ea typeface="+mn-ea"/>
                <a:cs typeface="+mn-cs"/>
              </a:rPr>
              <a:t>.</a:t>
            </a:r>
          </a:p>
          <a:p>
            <a:pPr marL="0" algn="l" defTabSz="914400" rtl="0" eaLnBrk="1" latinLnBrk="0" hangingPunct="1"/>
            <a:r>
              <a:rPr lang="en-GB" sz="1200" kern="1200" dirty="0">
                <a:solidFill>
                  <a:schemeClr val="tx1"/>
                </a:solidFill>
                <a:latin typeface="+mn-lt"/>
                <a:ea typeface="+mn-ea"/>
                <a:cs typeface="+mn-cs"/>
              </a:rPr>
              <a:t>As well as the pandemic, there are other factors that can affect the number of people who sleep rough on any given night. For example, the availability of night shelters, the weather, where people choose to sleep and the date and time chosen for the snapshot estimate. Whilst local authorities are asked to provide possible reasons for any significant changes in the numbers of people who sleep rough compared to previous years, the figures in this release are subject to some uncertainty and should be treated as estimates of the number of people sleeping rough on a single night in autumn.</a:t>
            </a:r>
          </a:p>
          <a:p>
            <a:pPr marL="0" algn="l" defTabSz="914400" rtl="0" eaLnBrk="1" latinLnBrk="0" hangingPunct="1"/>
            <a:endParaRPr lang="en-GB" sz="1200" kern="1200" dirty="0">
              <a:solidFill>
                <a:schemeClr val="tx1"/>
              </a:solidFill>
              <a:latin typeface="+mn-lt"/>
              <a:ea typeface="+mn-ea"/>
              <a:cs typeface="+mn-cs"/>
            </a:endParaRPr>
          </a:p>
          <a:p>
            <a:pPr marL="0" algn="l" defTabSz="914400" rtl="0" eaLnBrk="1" latinLnBrk="0" hangingPunct="1"/>
            <a:r>
              <a:rPr lang="en-GB" sz="1200" b="1" kern="1200" dirty="0">
                <a:solidFill>
                  <a:schemeClr val="tx1"/>
                </a:solidFill>
                <a:latin typeface="+mn-lt"/>
                <a:ea typeface="+mn-ea"/>
                <a:cs typeface="+mn-cs"/>
              </a:rPr>
              <a:t>Definitions</a:t>
            </a:r>
          </a:p>
          <a:p>
            <a:pPr marL="0" algn="l" defTabSz="914400" rtl="0" eaLnBrk="1" latinLnBrk="0" hangingPunct="1"/>
            <a:r>
              <a:rPr lang="en-GB" sz="1200" kern="1200" dirty="0">
                <a:solidFill>
                  <a:schemeClr val="tx1"/>
                </a:solidFill>
                <a:latin typeface="+mn-lt"/>
                <a:ea typeface="+mn-ea"/>
                <a:cs typeface="+mn-cs"/>
              </a:rPr>
              <a:t>People sleeping rough are defined as follows: People sleeping, about to bed down (sitting on/in or standing next to their bedding) or bedded down in the open air (such as on the streets, in tents, doorways, parks, bus shelters or encampments). People in buildings or other places not designed for habitation (such as stairwells, barns, sheds, car parks, cars, derelict boats, stations, or ‘bashes’ which are makeshift shelters, often comprised of cardboard boxes). The definition does not include people in hostels or shelters, people in campsites or other sites used for recreational purposes or organised protest, squatters or travellers.</a:t>
            </a:r>
          </a:p>
          <a:p>
            <a:pPr marL="0" algn="l" defTabSz="914400" rtl="0" eaLnBrk="1" latinLnBrk="0" hangingPunct="1"/>
            <a:r>
              <a:rPr lang="en-GB" sz="1200" kern="1200" dirty="0">
                <a:solidFill>
                  <a:schemeClr val="tx1"/>
                </a:solidFill>
                <a:latin typeface="+mn-lt"/>
                <a:ea typeface="+mn-ea"/>
                <a:cs typeface="+mn-cs"/>
              </a:rPr>
              <a:t>Bedded down is taken to mean either lying down or sleeping.</a:t>
            </a:r>
          </a:p>
          <a:p>
            <a:pPr marL="0" algn="l" defTabSz="914400" rtl="0" eaLnBrk="1" latinLnBrk="0" hangingPunct="1"/>
            <a:r>
              <a:rPr lang="en-GB" sz="1200" kern="1200" dirty="0">
                <a:solidFill>
                  <a:schemeClr val="tx1"/>
                </a:solidFill>
                <a:latin typeface="+mn-lt"/>
                <a:ea typeface="+mn-ea"/>
                <a:cs typeface="+mn-cs"/>
              </a:rPr>
              <a:t>About to bed down includes those who are sitting in/on or near a sleeping bag or other bedding.</a:t>
            </a:r>
          </a:p>
          <a:p>
            <a:pPr marL="0" algn="l" defTabSz="914400" rtl="0" eaLnBrk="1" latinLnBrk="0" hangingPunct="1"/>
            <a:endParaRPr lang="en-GB" sz="1200" kern="1200" dirty="0">
              <a:solidFill>
                <a:schemeClr val="tx1"/>
              </a:solidFill>
              <a:latin typeface="+mn-lt"/>
              <a:ea typeface="+mn-ea"/>
              <a:cs typeface="+mn-cs"/>
            </a:endParaRPr>
          </a:p>
          <a:p>
            <a:pPr marL="0" algn="l" defTabSz="914400" rtl="0" eaLnBrk="1" latinLnBrk="0" hangingPunct="1"/>
            <a:r>
              <a:rPr lang="en-GB" sz="1200" b="1" kern="1200" dirty="0">
                <a:solidFill>
                  <a:schemeClr val="tx1"/>
                </a:solidFill>
                <a:latin typeface="+mn-lt"/>
                <a:ea typeface="+mn-ea"/>
                <a:cs typeface="+mn-cs"/>
              </a:rPr>
              <a:t>Link</a:t>
            </a:r>
            <a:r>
              <a:rPr lang="en-GB" sz="1200" kern="1200" dirty="0">
                <a:solidFill>
                  <a:schemeClr val="tx1"/>
                </a:solidFill>
                <a:latin typeface="+mn-lt"/>
                <a:ea typeface="+mn-ea"/>
                <a:cs typeface="+mn-cs"/>
              </a:rPr>
              <a:t>: </a:t>
            </a:r>
            <a:r>
              <a:rPr lang="en-GB" sz="1200" b="0" i="0" u="none" strike="noStrike" dirty="0">
                <a:solidFill>
                  <a:srgbClr val="000000"/>
                </a:solidFill>
                <a:effectLst/>
                <a:latin typeface="+mn-lt"/>
              </a:rPr>
              <a:t>https://www.gov.uk/government/statistics/rough-sleeping-snapshot-in-england-autumn-2021/rough-sleeping-snapshot-in-england-autumn-2021</a:t>
            </a:r>
            <a:r>
              <a:rPr lang="en-GB" sz="1200" dirty="0">
                <a:latin typeface="+mn-lt"/>
              </a:rPr>
              <a:t> </a:t>
            </a:r>
            <a:endParaRPr lang="en-GB" sz="1200" kern="1200" dirty="0">
              <a:solidFill>
                <a:schemeClr val="tx1"/>
              </a:solidFill>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514F2473-E9A9-4AC0-B8B3-8095D12D167B}" type="slidenum">
              <a:rPr lang="en-GB" smtClean="0"/>
              <a:t>41</a:t>
            </a:fld>
            <a:endParaRPr lang="en-GB"/>
          </a:p>
        </p:txBody>
      </p:sp>
    </p:spTree>
    <p:extLst>
      <p:ext uri="{BB962C8B-B14F-4D97-AF65-F5344CB8AC3E}">
        <p14:creationId xmlns:p14="http://schemas.microsoft.com/office/powerpoint/2010/main" val="1169963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l" defTabSz="914400" rtl="0" eaLnBrk="1" latinLnBrk="0" hangingPunct="1"/>
            <a:r>
              <a:rPr lang="en-GB" sz="1200" b="1" kern="1200" dirty="0">
                <a:solidFill>
                  <a:schemeClr val="tx1"/>
                </a:solidFill>
                <a:latin typeface="+mn-lt"/>
                <a:ea typeface="+mn-ea"/>
                <a:cs typeface="+mn-cs"/>
              </a:rPr>
              <a:t>Rough sleeping snapshot England </a:t>
            </a:r>
            <a:r>
              <a:rPr lang="en-GB" sz="1200" kern="1200" dirty="0">
                <a:solidFill>
                  <a:schemeClr val="tx1"/>
                </a:solidFill>
                <a:latin typeface="+mn-lt"/>
                <a:ea typeface="+mn-ea"/>
                <a:cs typeface="+mn-cs"/>
              </a:rPr>
              <a:t>-  provides information about the estimated number of people sleeping rough on a single night between 1 October and 30 November 2021. These statistics provide a way of estimating the number of people sleeping rough across England on a single night in autumn and to assess change over time. </a:t>
            </a:r>
          </a:p>
          <a:p>
            <a:pPr marL="0" algn="l" defTabSz="914400" rtl="0" eaLnBrk="1" latinLnBrk="0" hangingPunct="1"/>
            <a:endParaRPr lang="en-GB" sz="1200" kern="1200" dirty="0">
              <a:solidFill>
                <a:schemeClr val="tx1"/>
              </a:solidFill>
              <a:latin typeface="+mn-lt"/>
              <a:ea typeface="+mn-ea"/>
              <a:cs typeface="+mn-cs"/>
            </a:endParaRPr>
          </a:p>
          <a:p>
            <a:pPr marL="0" algn="l" defTabSz="914400" rtl="0" eaLnBrk="1" latinLnBrk="0" hangingPunct="1"/>
            <a:r>
              <a:rPr lang="en-GB" sz="1200" kern="1200" dirty="0">
                <a:solidFill>
                  <a:schemeClr val="tx1"/>
                </a:solidFill>
                <a:latin typeface="+mn-lt"/>
                <a:ea typeface="+mn-ea"/>
                <a:cs typeface="+mn-cs"/>
              </a:rPr>
              <a:t>In response to the pandemic, particularly in 2020, the government launched a range of extra support for people sleeping rough, in addition to the support already being provided as part of the </a:t>
            </a:r>
            <a:r>
              <a:rPr lang="en-GB" sz="1200" kern="1200" dirty="0">
                <a:solidFill>
                  <a:schemeClr val="tx1"/>
                </a:solidFill>
                <a:latin typeface="+mn-lt"/>
                <a:ea typeface="+mn-ea"/>
                <a:cs typeface="+mn-cs"/>
                <a:hlinkClick r:id="rId3">
                  <a:extLst>
                    <a:ext uri="{A12FA001-AC4F-418D-AE19-62706E023703}">
                      <ahyp:hlinkClr xmlns:ahyp="http://schemas.microsoft.com/office/drawing/2018/hyperlinkcolor" val="tx"/>
                    </a:ext>
                  </a:extLst>
                </a:hlinkClick>
              </a:rPr>
              <a:t>Rough Sleeping Initiative (RSI)</a:t>
            </a:r>
            <a:r>
              <a:rPr lang="en-GB" sz="1200" kern="1200" dirty="0">
                <a:solidFill>
                  <a:schemeClr val="tx1"/>
                </a:solidFill>
                <a:latin typeface="+mn-lt"/>
                <a:ea typeface="+mn-ea"/>
                <a:cs typeface="+mn-cs"/>
              </a:rPr>
              <a:t>.</a:t>
            </a:r>
          </a:p>
          <a:p>
            <a:pPr marL="0" algn="l" defTabSz="914400" rtl="0" eaLnBrk="1" latinLnBrk="0" hangingPunct="1"/>
            <a:r>
              <a:rPr lang="en-GB" sz="1200" kern="1200" dirty="0">
                <a:solidFill>
                  <a:schemeClr val="tx1"/>
                </a:solidFill>
                <a:latin typeface="+mn-lt"/>
                <a:ea typeface="+mn-ea"/>
                <a:cs typeface="+mn-cs"/>
              </a:rPr>
              <a:t>As well as the pandemic, there are other factors that can affect the number of people who sleep rough on any given night. For example, the availability of night shelters, the weather, where people choose to sleep and the date and time chosen for the snapshot estimate. Whilst local authorities are asked to provide possible reasons for any significant changes in the numbers of people who sleep rough compared to previous years, the figures in this release are subject to some uncertainty and should be treated as estimates of the number of people sleeping rough on a single night in autumn.</a:t>
            </a:r>
          </a:p>
          <a:p>
            <a:pPr marL="0" algn="l" defTabSz="914400" rtl="0" eaLnBrk="1" latinLnBrk="0" hangingPunct="1"/>
            <a:endParaRPr lang="en-GB" sz="1200" kern="1200" dirty="0">
              <a:solidFill>
                <a:schemeClr val="tx1"/>
              </a:solidFill>
              <a:latin typeface="+mn-lt"/>
              <a:ea typeface="+mn-ea"/>
              <a:cs typeface="+mn-cs"/>
            </a:endParaRPr>
          </a:p>
          <a:p>
            <a:pPr marL="0" algn="l" defTabSz="914400" rtl="0" eaLnBrk="1" latinLnBrk="0" hangingPunct="1"/>
            <a:r>
              <a:rPr lang="en-GB" sz="1200" b="1" kern="1200" dirty="0">
                <a:solidFill>
                  <a:schemeClr val="tx1"/>
                </a:solidFill>
                <a:latin typeface="+mn-lt"/>
                <a:ea typeface="+mn-ea"/>
                <a:cs typeface="+mn-cs"/>
              </a:rPr>
              <a:t>Definitions</a:t>
            </a:r>
          </a:p>
          <a:p>
            <a:pPr marL="0" algn="l" defTabSz="914400" rtl="0" eaLnBrk="1" latinLnBrk="0" hangingPunct="1"/>
            <a:r>
              <a:rPr lang="en-GB" sz="1200" kern="1200" dirty="0">
                <a:solidFill>
                  <a:schemeClr val="tx1"/>
                </a:solidFill>
                <a:latin typeface="+mn-lt"/>
                <a:ea typeface="+mn-ea"/>
                <a:cs typeface="+mn-cs"/>
              </a:rPr>
              <a:t>People sleeping rough are defined as follows: People sleeping, about to bed down (sitting on/in or standing next to their bedding) or bedded down in the open air (such as on the streets, in tents, doorways, parks, bus shelters or encampments). People in buildings or other places not designed for habitation (such as stairwells, barns, sheds, car parks, cars, derelict boats, stations, or ‘bashes’ which are makeshift shelters, often comprised of cardboard boxes). The definition does not include people in hostels or shelters, people in campsites or other sites used for recreational purposes or organised protest, squatters or travellers.</a:t>
            </a:r>
          </a:p>
          <a:p>
            <a:pPr marL="0" algn="l" defTabSz="914400" rtl="0" eaLnBrk="1" latinLnBrk="0" hangingPunct="1"/>
            <a:r>
              <a:rPr lang="en-GB" sz="1200" kern="1200" dirty="0">
                <a:solidFill>
                  <a:schemeClr val="tx1"/>
                </a:solidFill>
                <a:latin typeface="+mn-lt"/>
                <a:ea typeface="+mn-ea"/>
                <a:cs typeface="+mn-cs"/>
              </a:rPr>
              <a:t>Bedded down is taken to mean either lying down or sleeping.</a:t>
            </a:r>
          </a:p>
          <a:p>
            <a:pPr marL="0" algn="l" defTabSz="914400" rtl="0" eaLnBrk="1" latinLnBrk="0" hangingPunct="1"/>
            <a:r>
              <a:rPr lang="en-GB" sz="1200" kern="1200" dirty="0">
                <a:solidFill>
                  <a:schemeClr val="tx1"/>
                </a:solidFill>
                <a:latin typeface="+mn-lt"/>
                <a:ea typeface="+mn-ea"/>
                <a:cs typeface="+mn-cs"/>
              </a:rPr>
              <a:t>About to bed down includes those who are sitting in/on or near a sleeping bag or other bedding.</a:t>
            </a:r>
          </a:p>
          <a:p>
            <a:pPr marL="0" algn="l" defTabSz="914400" rtl="0" eaLnBrk="1" latinLnBrk="0" hangingPunct="1"/>
            <a:endParaRPr lang="en-GB" sz="120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latin typeface="+mn-lt"/>
                <a:ea typeface="+mn-ea"/>
                <a:cs typeface="+mn-cs"/>
              </a:rPr>
              <a:t>Link</a:t>
            </a:r>
            <a:r>
              <a:rPr lang="en-GB" sz="1200" kern="1200" dirty="0">
                <a:solidFill>
                  <a:schemeClr val="tx1"/>
                </a:solidFill>
                <a:latin typeface="+mn-lt"/>
                <a:ea typeface="+mn-ea"/>
                <a:cs typeface="+mn-cs"/>
              </a:rPr>
              <a:t>: </a:t>
            </a:r>
            <a:r>
              <a:rPr lang="en-GB" sz="1200" b="0" i="0" u="none" strike="noStrike" dirty="0">
                <a:solidFill>
                  <a:srgbClr val="000000"/>
                </a:solidFill>
                <a:effectLst/>
                <a:latin typeface="+mn-lt"/>
              </a:rPr>
              <a:t>https://www.gov.uk/government/statistics/rough-sleeping-snapshot-in-england-autumn-2021/rough-sleeping-snapshot-in-england-autumn-2021</a:t>
            </a:r>
            <a:r>
              <a:rPr lang="en-GB" sz="1200" dirty="0">
                <a:latin typeface="+mn-lt"/>
              </a:rPr>
              <a:t> </a:t>
            </a:r>
            <a:endParaRPr lang="en-GB" sz="1200" kern="1200" dirty="0">
              <a:solidFill>
                <a:schemeClr val="tx1"/>
              </a:solidFill>
              <a:latin typeface="+mn-lt"/>
              <a:ea typeface="+mn-ea"/>
              <a:cs typeface="+mn-cs"/>
            </a:endParaRPr>
          </a:p>
          <a:p>
            <a:pPr marL="0" algn="l" defTabSz="914400" rtl="0" eaLnBrk="1" latinLnBrk="0" hangingPunct="1"/>
            <a:endParaRPr lang="en-GB" sz="1200" kern="1200" dirty="0">
              <a:solidFill>
                <a:schemeClr val="tx1"/>
              </a:solidFill>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514F2473-E9A9-4AC0-B8B3-8095D12D167B}" type="slidenum">
              <a:rPr lang="en-GB" smtClean="0"/>
              <a:t>42</a:t>
            </a:fld>
            <a:endParaRPr lang="en-GB"/>
          </a:p>
        </p:txBody>
      </p:sp>
    </p:spTree>
    <p:extLst>
      <p:ext uri="{BB962C8B-B14F-4D97-AF65-F5344CB8AC3E}">
        <p14:creationId xmlns:p14="http://schemas.microsoft.com/office/powerpoint/2010/main" val="93446227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l" defTabSz="914400" rtl="0" eaLnBrk="1" latinLnBrk="0" hangingPunct="1"/>
            <a:r>
              <a:rPr lang="en-GB" sz="1200" b="1" kern="1200" dirty="0">
                <a:solidFill>
                  <a:schemeClr val="tx1"/>
                </a:solidFill>
                <a:latin typeface="+mn-lt"/>
                <a:ea typeface="+mn-ea"/>
                <a:cs typeface="+mn-cs"/>
              </a:rPr>
              <a:t>Education, skills and training deprivation : </a:t>
            </a:r>
            <a:r>
              <a:rPr lang="en-GB" sz="1200" kern="1200" dirty="0">
                <a:solidFill>
                  <a:schemeClr val="tx1"/>
                </a:solidFill>
                <a:latin typeface="+mn-lt"/>
                <a:ea typeface="+mn-ea"/>
                <a:cs typeface="+mn-cs"/>
              </a:rPr>
              <a:t>The Education, Skills and Training Deprivation Domain measures the lack of attainment and skills in the local population. The indicators fall into two sub-domains: one relating to children and young people, and one relating to adult skills.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Link: </a:t>
            </a:r>
            <a:r>
              <a:rPr lang="en-GB" sz="1200" b="0" dirty="0"/>
              <a:t>https://www.gov.uk/government/statistics/english-indices-of-deprivation-2019</a:t>
            </a:r>
          </a:p>
          <a:p>
            <a:pPr marL="0" algn="l" defTabSz="914400" rtl="0" eaLnBrk="1" latinLnBrk="0" hangingPunct="1"/>
            <a:endParaRPr lang="en-GB" sz="1200" kern="1200" dirty="0">
              <a:solidFill>
                <a:schemeClr val="tx1"/>
              </a:solidFill>
              <a:latin typeface="+mn-lt"/>
              <a:ea typeface="+mn-ea"/>
              <a:cs typeface="+mn-cs"/>
            </a:endParaRPr>
          </a:p>
          <a:p>
            <a:pPr marL="0" algn="l" defTabSz="914400" rtl="0" eaLnBrk="1" latinLnBrk="0" hangingPunct="1"/>
            <a:r>
              <a:rPr lang="en-GB" sz="1200" b="1" kern="1200" dirty="0">
                <a:solidFill>
                  <a:schemeClr val="tx1"/>
                </a:solidFill>
                <a:latin typeface="+mn-lt"/>
                <a:ea typeface="+mn-ea"/>
                <a:cs typeface="+mn-cs"/>
              </a:rPr>
              <a:t>Average Attainment 8 score</a:t>
            </a:r>
            <a:r>
              <a:rPr lang="en-GB" sz="1200" kern="1200" dirty="0">
                <a:solidFill>
                  <a:schemeClr val="tx1"/>
                </a:solidFill>
                <a:latin typeface="+mn-lt"/>
                <a:ea typeface="+mn-ea"/>
                <a:cs typeface="+mn-cs"/>
              </a:rPr>
              <a:t>: Attainment 8 measures the achievement of a pupil (15-16 years) across 8 qualifications. These qualifications are:</a:t>
            </a:r>
          </a:p>
          <a:p>
            <a:pPr marL="0" algn="l" defTabSz="914400" rtl="0" eaLnBrk="1" latinLnBrk="0" hangingPunct="1"/>
            <a:br>
              <a:rPr lang="en-GB" sz="1200" kern="1200" dirty="0">
                <a:solidFill>
                  <a:schemeClr val="tx1"/>
                </a:solidFill>
                <a:latin typeface="+mn-lt"/>
                <a:ea typeface="+mn-ea"/>
                <a:cs typeface="+mn-cs"/>
              </a:rPr>
            </a:br>
            <a:r>
              <a:rPr lang="en-GB" sz="1200" kern="1200" dirty="0">
                <a:solidFill>
                  <a:schemeClr val="tx1"/>
                </a:solidFill>
                <a:latin typeface="+mn-lt"/>
                <a:ea typeface="+mn-ea"/>
                <a:cs typeface="+mn-cs"/>
              </a:rPr>
              <a:t>1. A double weighted maths element that will contain the point score of the pupil’s English Baccalaureate (EBacc) maths qualification.</a:t>
            </a:r>
            <a:br>
              <a:rPr lang="en-GB" sz="1200" kern="1200" dirty="0">
                <a:solidFill>
                  <a:schemeClr val="tx1"/>
                </a:solidFill>
                <a:latin typeface="+mn-lt"/>
                <a:ea typeface="+mn-ea"/>
                <a:cs typeface="+mn-cs"/>
              </a:rPr>
            </a:br>
            <a:r>
              <a:rPr lang="en-GB" sz="1200" kern="1200" dirty="0">
                <a:solidFill>
                  <a:schemeClr val="tx1"/>
                </a:solidFill>
                <a:latin typeface="+mn-lt"/>
                <a:ea typeface="+mn-ea"/>
                <a:cs typeface="+mn-cs"/>
              </a:rPr>
              <a:t>2. An English element based on the highest point score in a pupil’s EBacc English language or English literature qualification. This will be double weighted provided a pupil has taken both qualifications.</a:t>
            </a:r>
            <a:br>
              <a:rPr lang="en-GB" sz="1200" kern="1200" dirty="0">
                <a:solidFill>
                  <a:schemeClr val="tx1"/>
                </a:solidFill>
                <a:latin typeface="+mn-lt"/>
                <a:ea typeface="+mn-ea"/>
                <a:cs typeface="+mn-cs"/>
              </a:rPr>
            </a:br>
            <a:r>
              <a:rPr lang="en-GB" sz="1200" kern="1200" dirty="0">
                <a:solidFill>
                  <a:schemeClr val="tx1"/>
                </a:solidFill>
                <a:latin typeface="+mn-lt"/>
                <a:ea typeface="+mn-ea"/>
                <a:cs typeface="+mn-cs"/>
              </a:rPr>
              <a:t>3. An element which can include the three highest point scores from any of the EBacc qualifications in science subjects, computer science, history, geography, and languages. For more information see the list of qualifications that count in the EBacc. The qualifications can count in any combination and there is no requirement to take qualifications in each of the ‘pillars’ of the EBacc.</a:t>
            </a:r>
            <a:br>
              <a:rPr lang="en-GB" sz="1200" kern="1200" dirty="0">
                <a:solidFill>
                  <a:schemeClr val="tx1"/>
                </a:solidFill>
                <a:latin typeface="+mn-lt"/>
                <a:ea typeface="+mn-ea"/>
                <a:cs typeface="+mn-cs"/>
              </a:rPr>
            </a:br>
            <a:r>
              <a:rPr lang="en-GB" sz="1200" kern="1200" dirty="0">
                <a:solidFill>
                  <a:schemeClr val="tx1"/>
                </a:solidFill>
                <a:latin typeface="+mn-lt"/>
                <a:ea typeface="+mn-ea"/>
                <a:cs typeface="+mn-cs"/>
              </a:rPr>
              <a:t>4. The open element contains the three highest point scores in any three other subjects, including English language or literature (if not counted in the English slot), further GCSE qualifications (including EBacc subjects) or any other technical awards from the DfE approved list: </a:t>
            </a:r>
            <a:r>
              <a:rPr lang="en-GB" sz="1200" kern="1200" dirty="0">
                <a:solidFill>
                  <a:schemeClr val="tx1"/>
                </a:solidFill>
                <a:latin typeface="+mn-lt"/>
                <a:ea typeface="+mn-ea"/>
                <a:cs typeface="+mn-cs"/>
                <a:hlinkClick r:id="rId3">
                  <a:extLst>
                    <a:ext uri="{A12FA001-AC4F-418D-AE19-62706E023703}">
                      <ahyp:hlinkClr xmlns:ahyp="http://schemas.microsoft.com/office/drawing/2018/hyperlinkcolor" val="tx"/>
                    </a:ext>
                  </a:extLst>
                </a:hlinkClick>
              </a:rPr>
              <a:t>http://www.gov.uk/government/collections/performance-tables-technical-and-vocational-qualifications</a:t>
            </a:r>
            <a:r>
              <a:rPr lang="en-GB" sz="1200" kern="1200" dirty="0">
                <a:solidFill>
                  <a:schemeClr val="tx1"/>
                </a:solidFill>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latin typeface="+mn-lt"/>
                <a:ea typeface="+mn-ea"/>
                <a:cs typeface="+mn-cs"/>
              </a:rPr>
              <a:t>Link</a:t>
            </a:r>
            <a:r>
              <a:rPr lang="en-GB" sz="1200" kern="1200" dirty="0">
                <a:solidFill>
                  <a:schemeClr val="tx1"/>
                </a:solidFill>
                <a:latin typeface="+mn-lt"/>
                <a:ea typeface="+mn-ea"/>
                <a:cs typeface="+mn-cs"/>
              </a:rPr>
              <a:t>: https://fingertips.phe.org.uk/profile/wider-determinants/data#page/1</a:t>
            </a:r>
          </a:p>
          <a:p>
            <a:pPr marL="0" algn="l" defTabSz="914400" rtl="0" eaLnBrk="1" latinLnBrk="0" hangingPunct="1"/>
            <a:endParaRPr lang="en-GB" sz="1200" b="0" i="1" kern="1200" dirty="0">
              <a:solidFill>
                <a:schemeClr val="tx1"/>
              </a:solidFill>
              <a:effectLst/>
              <a:latin typeface="+mn-lt"/>
              <a:ea typeface="+mn-ea"/>
              <a:cs typeface="+mn-cs"/>
            </a:endParaRPr>
          </a:p>
          <a:p>
            <a:pPr marL="0" algn="l" defTabSz="914400" rtl="0" eaLnBrk="1" latinLnBrk="0" hangingPunct="1"/>
            <a:r>
              <a:rPr lang="en-GB" sz="1200" b="1" dirty="0">
                <a:solidFill>
                  <a:schemeClr val="accent1">
                    <a:lumMod val="75000"/>
                  </a:schemeClr>
                </a:solidFill>
                <a:latin typeface="+mn-lt"/>
                <a:cs typeface="Arial" panose="020B0604020202020204" pitchFamily="34" charset="0"/>
              </a:rPr>
              <a:t>Average Attainment 8 score of children in </a:t>
            </a:r>
            <a:r>
              <a:rPr lang="en-GB" sz="1200" b="1" dirty="0" err="1">
                <a:solidFill>
                  <a:schemeClr val="accent1">
                    <a:lumMod val="75000"/>
                  </a:schemeClr>
                </a:solidFill>
                <a:latin typeface="+mn-lt"/>
                <a:cs typeface="Arial" panose="020B0604020202020204" pitchFamily="34" charset="0"/>
              </a:rPr>
              <a:t>care:</a:t>
            </a:r>
            <a:r>
              <a:rPr lang="en-GB" sz="1200" kern="1200" dirty="0" err="1">
                <a:solidFill>
                  <a:schemeClr val="tx1"/>
                </a:solidFill>
                <a:latin typeface="+mn-lt"/>
                <a:ea typeface="+mn-ea"/>
                <a:cs typeface="+mn-cs"/>
              </a:rPr>
              <a:t>Key</a:t>
            </a:r>
            <a:r>
              <a:rPr lang="en-GB" sz="1200" kern="1200" dirty="0">
                <a:solidFill>
                  <a:schemeClr val="tx1"/>
                </a:solidFill>
                <a:latin typeface="+mn-lt"/>
                <a:ea typeface="+mn-ea"/>
                <a:cs typeface="+mn-cs"/>
              </a:rPr>
              <a:t> stage 4 average Attainment 8 score of children looked after continuously for at least twelve months at the end of March (excluding children in respite care).  Only children who have been matched to key stage 4 data are included. This is the amended version of key stage 4 data. Includes entries and achievements for these pupils in previous academic years.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latin typeface="+mn-lt"/>
                <a:ea typeface="+mn-ea"/>
                <a:cs typeface="+mn-cs"/>
              </a:rPr>
              <a:t>Link</a:t>
            </a:r>
            <a:r>
              <a:rPr lang="en-GB" sz="1200" kern="1200" dirty="0">
                <a:solidFill>
                  <a:schemeClr val="tx1"/>
                </a:solidFill>
                <a:latin typeface="+mn-lt"/>
                <a:ea typeface="+mn-ea"/>
                <a:cs typeface="+mn-cs"/>
              </a:rPr>
              <a:t>: https://fingertips.phe.org.uk/profile/wider-determinants/data#page/1</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a:solidFill>
                <a:srgbClr val="212529"/>
              </a:solidFill>
              <a:effectLst/>
              <a:latin typeface="+mn-lt"/>
              <a:ea typeface="+mn-ea"/>
              <a:cs typeface="+mn-cs"/>
            </a:endParaRPr>
          </a:p>
          <a:p>
            <a:pPr marL="0" algn="l" defTabSz="914400" rtl="0" eaLnBrk="1" latinLnBrk="0" hangingPunct="1"/>
            <a:endParaRPr lang="en-GB" sz="1200" kern="1200" dirty="0">
              <a:solidFill>
                <a:schemeClr val="tx1"/>
              </a:solidFill>
              <a:latin typeface="+mn-lt"/>
              <a:ea typeface="+mn-ea"/>
              <a:cs typeface="+mn-cs"/>
            </a:endParaRPr>
          </a:p>
          <a:p>
            <a:endParaRPr lang="en-GB" sz="800" b="0" i="0" dirty="0">
              <a:solidFill>
                <a:srgbClr val="212529"/>
              </a:solidFill>
              <a:effectLst/>
              <a:latin typeface="+mn-lt"/>
            </a:endParaRPr>
          </a:p>
          <a:p>
            <a:endParaRPr lang="en-GB" sz="800" b="0" i="0" kern="1200" dirty="0">
              <a:solidFill>
                <a:srgbClr val="212529"/>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14F2473-E9A9-4AC0-B8B3-8095D12D167B}" type="slidenum">
              <a:rPr lang="en-GB" smtClean="0"/>
              <a:t>45</a:t>
            </a:fld>
            <a:endParaRPr lang="en-GB"/>
          </a:p>
        </p:txBody>
      </p:sp>
    </p:spTree>
    <p:extLst>
      <p:ext uri="{BB962C8B-B14F-4D97-AF65-F5344CB8AC3E}">
        <p14:creationId xmlns:p14="http://schemas.microsoft.com/office/powerpoint/2010/main" val="172985889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Note</a:t>
            </a:r>
            <a:r>
              <a:rPr lang="en-GB" sz="1200" b="0" kern="1200" dirty="0">
                <a:solidFill>
                  <a:schemeClr val="tx1"/>
                </a:solidFill>
                <a:effectLst/>
                <a:latin typeface="+mn-lt"/>
                <a:ea typeface="+mn-ea"/>
                <a:cs typeface="+mn-cs"/>
              </a:rPr>
              <a:t>: In 2020, a</a:t>
            </a:r>
            <a:r>
              <a:rPr lang="en-GB" b="0" i="0" dirty="0">
                <a:solidFill>
                  <a:srgbClr val="0B0C0C"/>
                </a:solidFill>
                <a:effectLst/>
                <a:latin typeface="GDS Transport"/>
              </a:rPr>
              <a:t>s the demand increased for statistics and data to measure the impact of the COVID19 pandemic, the Department for Education has had to change its data gathering and release practices, focussing efforts on priority analysis and statistics. So the decision has been made to cancel the statistics release of </a:t>
            </a:r>
            <a:r>
              <a:rPr lang="en-GB" sz="1200" b="0" kern="1200" dirty="0">
                <a:solidFill>
                  <a:schemeClr val="tx1"/>
                </a:solidFill>
                <a:effectLst/>
                <a:latin typeface="+mn-lt"/>
                <a:ea typeface="+mn-ea"/>
                <a:cs typeface="+mn-cs"/>
              </a:rPr>
              <a:t>Early years foundation stage profile (EYFSP) in 2020.</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dirty="0">
                <a:solidFill>
                  <a:schemeClr val="tx1"/>
                </a:solidFill>
                <a:effectLst/>
                <a:latin typeface="+mn-lt"/>
                <a:ea typeface="+mn-ea"/>
                <a:cs typeface="+mn-cs"/>
              </a:rPr>
              <a:t>In 2021, </a:t>
            </a:r>
            <a:r>
              <a:rPr lang="en-GB" b="0" i="0" dirty="0">
                <a:solidFill>
                  <a:srgbClr val="0B0C0C"/>
                </a:solidFill>
                <a:effectLst/>
                <a:latin typeface="GDS Transport"/>
              </a:rPr>
              <a:t>the early years foundation stage (EYFS) profile was not mandatory.</a:t>
            </a:r>
            <a:r>
              <a:rPr lang="en-GB" sz="1200" b="0" i="0" kern="1200" dirty="0">
                <a:solidFill>
                  <a:schemeClr val="tx1"/>
                </a:solidFill>
                <a:effectLst/>
                <a:latin typeface="+mn-lt"/>
                <a:ea typeface="+mn-ea"/>
                <a:cs typeface="+mn-cs"/>
              </a:rPr>
              <a:t> </a:t>
            </a:r>
            <a:r>
              <a:rPr lang="en-GB" b="0" i="0" dirty="0">
                <a:solidFill>
                  <a:srgbClr val="0B0C0C"/>
                </a:solidFill>
                <a:effectLst/>
                <a:latin typeface="GDS Transport"/>
              </a:rPr>
              <a:t>There was no requirement for schools to submit data to the local authority or to confirm completion to the Department for Education. The decision has, therefore, been made to cancel the data collection and it’s subsequent statistical release in 2021.</a:t>
            </a:r>
            <a:endParaRPr lang="en-GB"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School readiness: percentage of children achieving a good level of development at the end of Reception: </a:t>
            </a:r>
            <a:r>
              <a:rPr lang="en-GB" sz="1200" dirty="0">
                <a:effectLst/>
              </a:rPr>
              <a:t>Children defined as having reached a good level of development at the end of the Early Years Foundation Stage (EYFS) as a percentage of all eligible children.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Children are defined as having reached a good level of development if they achieve at least the expected level in the early learning goals in the prime areas of learning (personal, social and emotional development; physical development; and communication and language) and the early learning goals in the specific areas of mathematics and literacy.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latin typeface="+mn-lt"/>
                <a:ea typeface="+mn-ea"/>
                <a:cs typeface="+mn-cs"/>
              </a:rPr>
              <a:t>Link</a:t>
            </a:r>
            <a:r>
              <a:rPr lang="en-GB" sz="1200" kern="1200" dirty="0">
                <a:solidFill>
                  <a:schemeClr val="tx1"/>
                </a:solidFill>
                <a:latin typeface="+mn-lt"/>
                <a:ea typeface="+mn-ea"/>
                <a:cs typeface="+mn-cs"/>
              </a:rPr>
              <a:t>: https://fingertips.phe.org.uk/profile/wider-determinants/data#page/1</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School readiness: percentage of children achieving the expected level in the phonics screening check in Year 1: </a:t>
            </a:r>
            <a:r>
              <a:rPr lang="en-GB" sz="1200" kern="1200" dirty="0">
                <a:solidFill>
                  <a:schemeClr val="tx1"/>
                </a:solidFill>
                <a:effectLst/>
                <a:latin typeface="+mn-lt"/>
                <a:ea typeface="+mn-ea"/>
                <a:cs typeface="+mn-cs"/>
              </a:rPr>
              <a:t>Year 1 pupils achieving the expected level in the phonics screening check as a percentage of all eligible pupils. Pupils are deemed to have met the required standard of phonic decoding if they scored 32 or more out of a possible 40 in the test.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latin typeface="+mn-lt"/>
                <a:ea typeface="+mn-ea"/>
                <a:cs typeface="+mn-cs"/>
              </a:rPr>
              <a:t>Link</a:t>
            </a:r>
            <a:r>
              <a:rPr lang="en-GB" sz="1200" kern="1200" dirty="0">
                <a:solidFill>
                  <a:schemeClr val="tx1"/>
                </a:solidFill>
                <a:latin typeface="+mn-lt"/>
                <a:ea typeface="+mn-ea"/>
                <a:cs typeface="+mn-cs"/>
              </a:rPr>
              <a:t>: https://fingertips.phe.org.uk/profile/wider-determinants/data#page/1</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i="0" dirty="0">
                <a:solidFill>
                  <a:srgbClr val="212529"/>
                </a:solidFill>
                <a:effectLst/>
                <a:latin typeface="+mn-lt"/>
              </a:rPr>
              <a:t>School pupils with social, emotional and mental health needs</a:t>
            </a:r>
            <a:r>
              <a:rPr lang="en-GB" b="0" i="0" dirty="0">
                <a:solidFill>
                  <a:srgbClr val="212529"/>
                </a:solidFill>
                <a:effectLst/>
                <a:latin typeface="+mn-lt"/>
              </a:rPr>
              <a:t>: </a:t>
            </a:r>
            <a:r>
              <a:rPr lang="en-GB" b="1" i="0" dirty="0">
                <a:solidFill>
                  <a:srgbClr val="212529"/>
                </a:solidFill>
                <a:effectLst/>
                <a:latin typeface="+mn-lt"/>
              </a:rPr>
              <a:t>% of school pupils with social, emotional and mental health needs</a:t>
            </a:r>
            <a:r>
              <a:rPr lang="en-GB" b="0" i="0" dirty="0">
                <a:solidFill>
                  <a:srgbClr val="212529"/>
                </a:solidFill>
                <a:effectLst/>
                <a:latin typeface="+mn-lt"/>
              </a:rPr>
              <a:t>: The number of school children with Special Education Needs (SEN) who are identified as having social, emotional and mental health as the primary type of need, expressed as a percentage of all school pupils.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i="0" dirty="0">
                <a:solidFill>
                  <a:srgbClr val="212529"/>
                </a:solidFill>
                <a:effectLst/>
                <a:latin typeface="+mn-lt"/>
              </a:rPr>
              <a:t>Link</a:t>
            </a:r>
            <a:r>
              <a:rPr lang="en-GB" b="0" i="0" dirty="0">
                <a:solidFill>
                  <a:srgbClr val="212529"/>
                </a:solidFill>
                <a:effectLst/>
                <a:latin typeface="+mn-lt"/>
              </a:rPr>
              <a:t>: https://fingertips.phe.org.uk/profile-group/mental-health/profile/mh-jsna/data#page/1</a:t>
            </a:r>
          </a:p>
          <a:p>
            <a:endParaRPr lang="en-GB" sz="800" b="0" i="0" kern="1200" dirty="0">
              <a:solidFill>
                <a:srgbClr val="212529"/>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14F2473-E9A9-4AC0-B8B3-8095D12D167B}" type="slidenum">
              <a:rPr lang="en-GB" smtClean="0"/>
              <a:t>46</a:t>
            </a:fld>
            <a:endParaRPr lang="en-GB"/>
          </a:p>
        </p:txBody>
      </p:sp>
    </p:spTree>
    <p:extLst>
      <p:ext uri="{BB962C8B-B14F-4D97-AF65-F5344CB8AC3E}">
        <p14:creationId xmlns:p14="http://schemas.microsoft.com/office/powerpoint/2010/main" val="90182670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rgbClr val="212529"/>
                </a:solidFill>
                <a:effectLst/>
                <a:latin typeface="+mn-lt"/>
                <a:ea typeface="+mn-ea"/>
                <a:cs typeface="+mn-cs"/>
              </a:rPr>
              <a:t>A child in need is one who has been assessed by children's social care to be in need of services. These services can include, for example, family support, leaving care support, adoption support, or disabled children's services.</a:t>
            </a:r>
          </a:p>
          <a:p>
            <a:endParaRPr lang="en-GB" sz="1200" b="0" i="0" kern="1200" dirty="0">
              <a:solidFill>
                <a:srgbClr val="212529"/>
              </a:solidFill>
              <a:effectLst/>
              <a:latin typeface="+mn-lt"/>
              <a:ea typeface="+mn-ea"/>
              <a:cs typeface="+mn-cs"/>
            </a:endParaRPr>
          </a:p>
          <a:p>
            <a:r>
              <a:rPr lang="en-GB" sz="1200" b="0" i="0" kern="1200" dirty="0">
                <a:solidFill>
                  <a:srgbClr val="212529"/>
                </a:solidFill>
                <a:effectLst/>
                <a:latin typeface="+mn-lt"/>
                <a:ea typeface="+mn-ea"/>
                <a:cs typeface="+mn-cs"/>
              </a:rPr>
              <a:t>Following SEND reforms, SEN pupils are categorised as ‘SEN with a statement of Education, health and care (EHC) plan’ and ‘SEN support’. SEN support replaces school action and action plus but some pupils remain with these provision types in first year of transition.</a:t>
            </a:r>
          </a:p>
          <a:p>
            <a:r>
              <a:rPr lang="en-GB" sz="1200" b="1" i="0" kern="1200" dirty="0">
                <a:solidFill>
                  <a:srgbClr val="212529"/>
                </a:solidFill>
                <a:effectLst/>
                <a:latin typeface="+mn-lt"/>
                <a:ea typeface="+mn-ea"/>
                <a:cs typeface="+mn-cs"/>
              </a:rPr>
              <a:t>Link</a:t>
            </a:r>
            <a:r>
              <a:rPr lang="en-GB" sz="1200" b="0" i="0" kern="1200" dirty="0">
                <a:solidFill>
                  <a:srgbClr val="212529"/>
                </a:solidFill>
                <a:effectLst/>
                <a:latin typeface="+mn-lt"/>
                <a:ea typeface="+mn-ea"/>
                <a:cs typeface="+mn-cs"/>
              </a:rPr>
              <a:t>: https://www.gov.uk/government/publications/local-authority-interactive-tool-lait</a:t>
            </a:r>
          </a:p>
          <a:p>
            <a:endParaRPr lang="en-GB" sz="1200" b="0" i="0" kern="1200" dirty="0">
              <a:solidFill>
                <a:srgbClr val="212529"/>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kern="1200" dirty="0">
                <a:solidFill>
                  <a:srgbClr val="212529"/>
                </a:solidFill>
                <a:effectLst/>
                <a:latin typeface="+mn-lt"/>
                <a:ea typeface="+mn-ea"/>
                <a:cs typeface="+mn-cs"/>
              </a:rPr>
              <a:t>Pupil absence: </a:t>
            </a:r>
            <a:r>
              <a:rPr lang="en-GB" b="0" i="0" dirty="0">
                <a:solidFill>
                  <a:srgbClr val="212529"/>
                </a:solidFill>
                <a:effectLst/>
                <a:latin typeface="+mn-lt"/>
              </a:rPr>
              <a:t>Percentage of half days missed by pupils due to overall absence (including authorised and unauthorised absence).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kern="1200" dirty="0">
                <a:solidFill>
                  <a:srgbClr val="212529"/>
                </a:solidFill>
                <a:effectLst/>
                <a:latin typeface="+mn-lt"/>
                <a:ea typeface="+mn-ea"/>
                <a:cs typeface="+mn-cs"/>
              </a:rPr>
              <a:t>Link</a:t>
            </a:r>
            <a:r>
              <a:rPr lang="en-GB" sz="1200" b="0" i="0" kern="1200" dirty="0">
                <a:solidFill>
                  <a:srgbClr val="212529"/>
                </a:solidFill>
                <a:effectLst/>
                <a:latin typeface="+mn-lt"/>
                <a:ea typeface="+mn-ea"/>
                <a:cs typeface="+mn-cs"/>
              </a:rPr>
              <a:t>: https://fingertips.phe.org.uk/profile/wider-determinants/data#page/1</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a:solidFill>
                <a:srgbClr val="212529"/>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kern="1200" dirty="0">
                <a:solidFill>
                  <a:srgbClr val="212529"/>
                </a:solidFill>
                <a:effectLst/>
                <a:latin typeface="+mn-lt"/>
                <a:ea typeface="+mn-ea"/>
                <a:cs typeface="+mn-cs"/>
              </a:rPr>
              <a:t>16-17 year olds not in education, employment or training (NEET) or whose activity is not known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kern="1200" dirty="0">
                <a:solidFill>
                  <a:srgbClr val="212529"/>
                </a:solidFill>
                <a:effectLst/>
                <a:latin typeface="+mn-lt"/>
                <a:ea typeface="+mn-ea"/>
                <a:cs typeface="+mn-cs"/>
              </a:rPr>
              <a:t>Link</a:t>
            </a:r>
            <a:r>
              <a:rPr lang="en-GB" sz="1200" b="0" i="0" kern="1200" dirty="0">
                <a:solidFill>
                  <a:srgbClr val="212529"/>
                </a:solidFill>
                <a:effectLst/>
                <a:latin typeface="+mn-lt"/>
                <a:ea typeface="+mn-ea"/>
                <a:cs typeface="+mn-cs"/>
              </a:rPr>
              <a:t>: https://fingertips.phe.org.uk/profile-group/mental-health/profile/mh-jsna/data#page/1</a:t>
            </a:r>
          </a:p>
          <a:p>
            <a:endParaRPr lang="en-GB" sz="1200" b="0" i="0" kern="1200" dirty="0">
              <a:solidFill>
                <a:srgbClr val="212529"/>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14F2473-E9A9-4AC0-B8B3-8095D12D167B}" type="slidenum">
              <a:rPr lang="en-GB" smtClean="0"/>
              <a:t>47</a:t>
            </a:fld>
            <a:endParaRPr lang="en-GB"/>
          </a:p>
        </p:txBody>
      </p:sp>
    </p:spTree>
    <p:extLst>
      <p:ext uri="{BB962C8B-B14F-4D97-AF65-F5344CB8AC3E}">
        <p14:creationId xmlns:p14="http://schemas.microsoft.com/office/powerpoint/2010/main" val="147087335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i="0" dirty="0">
                <a:solidFill>
                  <a:srgbClr val="0B0C0C"/>
                </a:solidFill>
                <a:effectLst/>
                <a:latin typeface="GDS Transport"/>
              </a:rPr>
              <a:t>Link</a:t>
            </a:r>
            <a:r>
              <a:rPr lang="en-GB" b="0" i="0" dirty="0">
                <a:solidFill>
                  <a:srgbClr val="0B0C0C"/>
                </a:solidFill>
                <a:effectLst/>
                <a:latin typeface="GDS Transport"/>
              </a:rPr>
              <a:t>: https://www.gov.uk/government/collections/widening-participation-in-higher-education</a:t>
            </a:r>
          </a:p>
          <a:p>
            <a:r>
              <a:rPr lang="en-GB" dirty="0"/>
              <a:t>Published : 28 July 2022</a:t>
            </a:r>
          </a:p>
          <a:p>
            <a:endParaRPr lang="en-GB" dirty="0"/>
          </a:p>
          <a:p>
            <a:pPr algn="l"/>
            <a:r>
              <a:rPr lang="en-GB" b="0" i="0" dirty="0">
                <a:solidFill>
                  <a:srgbClr val="0B0C0C"/>
                </a:solidFill>
                <a:effectLst/>
                <a:latin typeface="GDS Transport"/>
              </a:rPr>
              <a:t>This statistics publication includes the latest information on measures of Widening Participation in Higher Education. </a:t>
            </a:r>
          </a:p>
          <a:p>
            <a:pPr algn="l"/>
            <a:r>
              <a:rPr lang="en-GB" b="0" i="0" dirty="0">
                <a:solidFill>
                  <a:srgbClr val="0B0C0C"/>
                </a:solidFill>
                <a:effectLst/>
                <a:latin typeface="GDS Transport"/>
              </a:rPr>
              <a:t>The publication focuses on progression rates to higher education by age 19 for state-funded pupils by personal characteristics at age 15 and for A level students at age 17.</a:t>
            </a:r>
          </a:p>
          <a:p>
            <a:pPr algn="l"/>
            <a:r>
              <a:rPr lang="en-GB" b="0" i="0" dirty="0">
                <a:solidFill>
                  <a:srgbClr val="0B0C0C"/>
                </a:solidFill>
                <a:effectLst/>
                <a:latin typeface="GDS Transport"/>
              </a:rPr>
              <a:t> </a:t>
            </a:r>
            <a:endParaRPr lang="en-GB" dirty="0"/>
          </a:p>
          <a:p>
            <a:pPr algn="l"/>
            <a:r>
              <a:rPr lang="en-GB" b="1" i="1" dirty="0">
                <a:solidFill>
                  <a:srgbClr val="0B0C0C"/>
                </a:solidFill>
                <a:effectLst/>
                <a:latin typeface="GDS Transport"/>
              </a:rPr>
              <a:t>Note</a:t>
            </a:r>
            <a:r>
              <a:rPr lang="en-GB" b="0" i="1" dirty="0">
                <a:solidFill>
                  <a:srgbClr val="0B0C0C"/>
                </a:solidFill>
                <a:effectLst/>
                <a:latin typeface="GDS Transport"/>
              </a:rPr>
              <a:t> the latest data covers A level students who sat their exams in 2018/19 and progressed to HE at age 18 in 2019/20 or age 19 in 2020/21.</a:t>
            </a:r>
            <a:r>
              <a:rPr lang="en-GB" b="0" i="0" dirty="0">
                <a:solidFill>
                  <a:srgbClr val="0B0C0C"/>
                </a:solidFill>
                <a:effectLst/>
                <a:latin typeface="GDS Transport"/>
              </a:rPr>
              <a:t> </a:t>
            </a:r>
          </a:p>
          <a:p>
            <a:pPr algn="l"/>
            <a:r>
              <a:rPr lang="en-GB" b="0" i="1" dirty="0">
                <a:solidFill>
                  <a:srgbClr val="0B0C0C"/>
                </a:solidFill>
                <a:effectLst/>
                <a:latin typeface="GDS Transport"/>
              </a:rPr>
              <a:t>These students would not have been affected by disruption to assessments caused by COVID-19. However , COVID-19 may have influenced the decision of 19 year olds to enter HE in 2020/21 and comparisons with earlier years should therefore be treated with caution.</a:t>
            </a:r>
            <a:endParaRPr lang="en-GB" b="0" i="0" dirty="0">
              <a:solidFill>
                <a:srgbClr val="0B0C0C"/>
              </a:solidFill>
              <a:effectLst/>
              <a:latin typeface="GDS Transport"/>
            </a:endParaRP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i="0" dirty="0">
                <a:solidFill>
                  <a:srgbClr val="0B0C0C"/>
                </a:solidFill>
                <a:effectLst/>
                <a:latin typeface="GDS Transport"/>
              </a:rPr>
              <a:t>The progression rate gap </a:t>
            </a:r>
            <a:r>
              <a:rPr lang="en-GB" b="0" i="0" dirty="0">
                <a:solidFill>
                  <a:srgbClr val="0B0C0C"/>
                </a:solidFill>
                <a:effectLst/>
                <a:latin typeface="GDS Transport"/>
              </a:rPr>
              <a:t>is the difference (in percentage points) between the HE progression rates of pupils who were eligible for Free School Meals and those who weren't eligible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dirty="0">
              <a:solidFill>
                <a:srgbClr val="0B0C0C"/>
              </a:solidFill>
              <a:effectLst/>
              <a:latin typeface="GDS Transport"/>
            </a:endParaRPr>
          </a:p>
          <a:p>
            <a:endParaRPr lang="en-GB" dirty="0"/>
          </a:p>
        </p:txBody>
      </p:sp>
      <p:sp>
        <p:nvSpPr>
          <p:cNvPr id="4" name="Slide Number Placeholder 3"/>
          <p:cNvSpPr>
            <a:spLocks noGrp="1"/>
          </p:cNvSpPr>
          <p:nvPr>
            <p:ph type="sldNum" sz="quarter" idx="5"/>
          </p:nvPr>
        </p:nvSpPr>
        <p:spPr/>
        <p:txBody>
          <a:bodyPr/>
          <a:lstStyle/>
          <a:p>
            <a:fld id="{514F2473-E9A9-4AC0-B8B3-8095D12D167B}" type="slidenum">
              <a:rPr lang="en-GB" smtClean="0"/>
              <a:t>48</a:t>
            </a:fld>
            <a:endParaRPr lang="en-GB"/>
          </a:p>
        </p:txBody>
      </p:sp>
    </p:spTree>
    <p:extLst>
      <p:ext uri="{BB962C8B-B14F-4D97-AF65-F5344CB8AC3E}">
        <p14:creationId xmlns:p14="http://schemas.microsoft.com/office/powerpoint/2010/main" val="40798698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sz="1200" b="1" dirty="0"/>
              <a:t>Deprivation score (IMD 2019)</a:t>
            </a:r>
            <a:r>
              <a:rPr lang="en-GB" sz="1200" dirty="0"/>
              <a:t> </a:t>
            </a:r>
            <a:r>
              <a:rPr lang="en-GB" sz="1200" kern="1200" dirty="0">
                <a:solidFill>
                  <a:schemeClr val="tx1"/>
                </a:solidFill>
                <a:latin typeface="+mn-lt"/>
                <a:ea typeface="+mn-ea"/>
                <a:cs typeface="+mn-cs"/>
              </a:rPr>
              <a:t>The Indices of Deprivation 2019 are relative measures of deprivation. This means it can tell you if one area is more deprived than another, but not by how much. </a:t>
            </a:r>
            <a:br>
              <a:rPr lang="en-GB" sz="1200" kern="1200" dirty="0">
                <a:solidFill>
                  <a:schemeClr val="tx1"/>
                </a:solidFill>
                <a:latin typeface="+mn-lt"/>
                <a:ea typeface="+mn-ea"/>
                <a:cs typeface="+mn-cs"/>
              </a:rPr>
            </a:br>
            <a:r>
              <a:rPr lang="en-GB" sz="1200" kern="1200" dirty="0">
                <a:solidFill>
                  <a:schemeClr val="tx1"/>
                </a:solidFill>
                <a:latin typeface="+mn-lt"/>
                <a:ea typeface="+mn-ea"/>
                <a:cs typeface="+mn-cs"/>
              </a:rPr>
              <a:t>The Indices of Deprivation 2019 is not a measure of affluence; all of the indicators used in the index are designed to identify aspects of deprivation, not affluence. Therefore the area ranked as the least deprived is not necessarily the most affluent</a:t>
            </a:r>
            <a:r>
              <a:rPr lang="en-GB" sz="1200" b="0" i="0" dirty="0">
                <a:solidFill>
                  <a:srgbClr val="212529"/>
                </a:solidFill>
                <a:effectLst/>
                <a:latin typeface="Arial" panose="020B0604020202020204" pitchFamily="34" charset="0"/>
              </a:rPr>
              <a:t>.</a:t>
            </a:r>
            <a:r>
              <a:rPr lang="en-GB" sz="1200" b="0" i="0" dirty="0">
                <a:solidFill>
                  <a:srgbClr val="212529"/>
                </a:solidFill>
                <a:effectLst/>
                <a:latin typeface="+mn-lt"/>
              </a:rPr>
              <a:t> </a:t>
            </a:r>
          </a:p>
          <a:p>
            <a:pPr marL="0" indent="0">
              <a:buNone/>
            </a:pPr>
            <a:endParaRPr lang="en-GB" sz="1200" b="0" i="0" dirty="0">
              <a:solidFill>
                <a:srgbClr val="212529"/>
              </a:solidFill>
              <a:effectLst/>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Link: </a:t>
            </a:r>
            <a:r>
              <a:rPr lang="en-GB" sz="1200" b="0" dirty="0"/>
              <a:t>https://www.gov.uk/government/statistics/english-indices-of-deprivation-2019</a:t>
            </a:r>
          </a:p>
          <a:p>
            <a:pPr marL="0" indent="0">
              <a:buNone/>
            </a:pPr>
            <a:endParaRPr lang="en-GB" sz="1200" b="0" i="0" dirty="0">
              <a:solidFill>
                <a:srgbClr val="212529"/>
              </a:solidFill>
              <a:effectLst/>
              <a:latin typeface="+mn-lt"/>
            </a:endParaRPr>
          </a:p>
          <a:p>
            <a:pPr marL="457200" lvl="1" indent="0">
              <a:buFont typeface="+mj-lt"/>
              <a:buNone/>
            </a:pPr>
            <a:endParaRPr lang="en-GB" sz="700" dirty="0">
              <a:latin typeface="+mn-lt"/>
            </a:endParaRPr>
          </a:p>
        </p:txBody>
      </p:sp>
      <p:sp>
        <p:nvSpPr>
          <p:cNvPr id="4" name="Slide Number Placeholder 3"/>
          <p:cNvSpPr>
            <a:spLocks noGrp="1"/>
          </p:cNvSpPr>
          <p:nvPr>
            <p:ph type="sldNum" sz="quarter" idx="10"/>
          </p:nvPr>
        </p:nvSpPr>
        <p:spPr/>
        <p:txBody>
          <a:bodyPr/>
          <a:lstStyle/>
          <a:p>
            <a:fld id="{514F2473-E9A9-4AC0-B8B3-8095D12D167B}" type="slidenum">
              <a:rPr lang="en-GB" smtClean="0"/>
              <a:t>7</a:t>
            </a:fld>
            <a:endParaRPr lang="en-GB"/>
          </a:p>
        </p:txBody>
      </p:sp>
    </p:spTree>
    <p:extLst>
      <p:ext uri="{BB962C8B-B14F-4D97-AF65-F5344CB8AC3E}">
        <p14:creationId xmlns:p14="http://schemas.microsoft.com/office/powerpoint/2010/main" val="120803187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i="0" dirty="0">
                <a:solidFill>
                  <a:srgbClr val="0B0C0C"/>
                </a:solidFill>
                <a:effectLst/>
                <a:latin typeface="GDS Transport"/>
              </a:rPr>
              <a:t>Further education and skills statistics: updated 21 July 2022</a:t>
            </a:r>
          </a:p>
          <a:p>
            <a:pPr algn="l"/>
            <a:r>
              <a:rPr lang="en-GB" b="0" i="0" dirty="0">
                <a:solidFill>
                  <a:srgbClr val="0B0C0C"/>
                </a:solidFill>
                <a:effectLst/>
                <a:latin typeface="GDS Transport"/>
              </a:rPr>
              <a:t>This statistical release presents information on adult (19+) FE and skills participation in England, reported to date for </a:t>
            </a:r>
            <a:r>
              <a:rPr lang="en-GB" b="1" i="0" dirty="0">
                <a:solidFill>
                  <a:srgbClr val="0B0C0C"/>
                </a:solidFill>
                <a:effectLst/>
                <a:latin typeface="GDS Transport"/>
              </a:rPr>
              <a:t>the first three quarters of the 2021/22 academic year (covering August 2021 to April 2022)</a:t>
            </a:r>
            <a:r>
              <a:rPr lang="en-GB" b="0" i="0" dirty="0">
                <a:solidFill>
                  <a:srgbClr val="0B0C0C"/>
                </a:solidFill>
                <a:effectLst/>
                <a:latin typeface="GDS Transport"/>
              </a:rPr>
              <a:t>.</a:t>
            </a:r>
          </a:p>
          <a:p>
            <a:pPr algn="l"/>
            <a:r>
              <a:rPr lang="en-GB" b="0" i="0" dirty="0">
                <a:solidFill>
                  <a:srgbClr val="0B0C0C"/>
                </a:solidFill>
                <a:effectLst/>
                <a:latin typeface="GDS Transport"/>
              </a:rPr>
              <a:t>The data includes Apprenticeships, Community Learning, and Education and Training provision taken at General Further Education Colleges (including Tertiary), Sixth Form Colleges, Special Colleges (Agricultural and Horticultural Colleges, and Art and Design Colleges), Specialist Colleges and External Institutions. </a:t>
            </a:r>
          </a:p>
          <a:p>
            <a:pPr algn="l"/>
            <a:r>
              <a:rPr lang="en-GB" b="0" i="0" dirty="0">
                <a:solidFill>
                  <a:srgbClr val="0B0C0C"/>
                </a:solidFill>
                <a:effectLst/>
                <a:latin typeface="GDS Transport"/>
              </a:rPr>
              <a:t>Also included data going back to 2018/19 which is the most recent period unaffected by covid.</a:t>
            </a:r>
          </a:p>
          <a:p>
            <a:pPr algn="l"/>
            <a:endParaRPr lang="en-GB" b="0" i="0" dirty="0">
              <a:solidFill>
                <a:srgbClr val="0B0C0C"/>
              </a:solidFill>
              <a:effectLst/>
              <a:latin typeface="GDS Transport"/>
            </a:endParaRPr>
          </a:p>
          <a:p>
            <a:pPr algn="l"/>
            <a:r>
              <a:rPr lang="en-GB" b="1" i="0" dirty="0">
                <a:solidFill>
                  <a:srgbClr val="0B0C0C"/>
                </a:solidFill>
                <a:effectLst/>
                <a:latin typeface="GDS Transport"/>
              </a:rPr>
              <a:t>Link</a:t>
            </a:r>
            <a:r>
              <a:rPr lang="en-GB" b="0" i="0" dirty="0">
                <a:solidFill>
                  <a:srgbClr val="0B0C0C"/>
                </a:solidFill>
                <a:effectLst/>
                <a:latin typeface="GDS Transport"/>
              </a:rPr>
              <a:t>: https://www.gov.uk/government/statistics/further-education-and-skills-july-2022</a:t>
            </a:r>
          </a:p>
          <a:p>
            <a:pPr algn="l"/>
            <a:endParaRPr lang="en-GB" b="0" i="0" dirty="0">
              <a:solidFill>
                <a:srgbClr val="0B0C0C"/>
              </a:solidFill>
              <a:effectLst/>
              <a:latin typeface="GDS Transport"/>
            </a:endParaRPr>
          </a:p>
          <a:p>
            <a:endParaRPr lang="en-GB" dirty="0"/>
          </a:p>
        </p:txBody>
      </p:sp>
      <p:sp>
        <p:nvSpPr>
          <p:cNvPr id="4" name="Slide Number Placeholder 3"/>
          <p:cNvSpPr>
            <a:spLocks noGrp="1"/>
          </p:cNvSpPr>
          <p:nvPr>
            <p:ph type="sldNum" sz="quarter" idx="5"/>
          </p:nvPr>
        </p:nvSpPr>
        <p:spPr/>
        <p:txBody>
          <a:bodyPr/>
          <a:lstStyle/>
          <a:p>
            <a:fld id="{514F2473-E9A9-4AC0-B8B3-8095D12D167B}" type="slidenum">
              <a:rPr lang="en-GB" smtClean="0"/>
              <a:t>49</a:t>
            </a:fld>
            <a:endParaRPr lang="en-GB"/>
          </a:p>
        </p:txBody>
      </p:sp>
    </p:spTree>
    <p:extLst>
      <p:ext uri="{BB962C8B-B14F-4D97-AF65-F5344CB8AC3E}">
        <p14:creationId xmlns:p14="http://schemas.microsoft.com/office/powerpoint/2010/main" val="16162308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Link: </a:t>
            </a:r>
            <a:r>
              <a:rPr lang="en-US" dirty="0">
                <a:hlinkClick r:id="rId3"/>
              </a:rPr>
              <a:t>https://www.nfer.ac.uk/media/4119/schools_responses_to_covid_19_the_challenges_facing_schools_and_pupils_in_september_2020.pdf</a:t>
            </a:r>
            <a:endParaRPr lang="en-US" dirty="0"/>
          </a:p>
          <a:p>
            <a:r>
              <a:rPr lang="en-US" dirty="0">
                <a:cs typeface="Calibri"/>
              </a:rPr>
              <a:t>See survey sample size detail within the report but the survey responses represented approximately 7% of primary schools and 20% of secondary schools </a:t>
            </a:r>
          </a:p>
          <a:p>
            <a:endParaRPr lang="en-US" dirty="0">
              <a:cs typeface="Calibri"/>
            </a:endParaRPr>
          </a:p>
          <a:p>
            <a:r>
              <a:rPr lang="en-GB" dirty="0"/>
              <a:t>The Index of Multiple Deprivation (IMD) is the official measure of relative deprivation for small areas (lower super output areas) in England. IMD deciles range from the most deprived 10 per cent of small areas nationally (decile 1) to the least deprived 10 per cent of small areas nationally (decile 10). IMD 2019 has been used for 2019/20 and earlier years are based on IMD data that was available at the time. More information about IMD (</a:t>
            </a:r>
            <a:r>
              <a:rPr lang="en-GB" dirty="0">
                <a:hlinkClick r:id="rId4"/>
              </a:rPr>
              <a:t>Cambridgeshire Insight – Deprivation – Indices of Multiple Deprivation).</a:t>
            </a:r>
            <a:endParaRPr lang="en-GB" sz="1200" b="0" i="0" kern="1200" dirty="0">
              <a:solidFill>
                <a:srgbClr val="212529"/>
              </a:solidFill>
              <a:effectLst/>
              <a:latin typeface="+mn-lt"/>
              <a:ea typeface="+mn-ea"/>
              <a:cs typeface="+mn-cs"/>
            </a:endParaRPr>
          </a:p>
          <a:p>
            <a:endParaRPr lang="en-US" dirty="0"/>
          </a:p>
          <a:p>
            <a:pPr algn="l"/>
            <a:r>
              <a:rPr lang="en-GB" sz="1200" b="0" i="0" kern="1200" dirty="0">
                <a:solidFill>
                  <a:srgbClr val="212529"/>
                </a:solidFill>
                <a:effectLst/>
                <a:latin typeface="+mn-lt"/>
                <a:ea typeface="+mn-ea"/>
                <a:cs typeface="+mn-cs"/>
              </a:rPr>
              <a:t>Contact:</a:t>
            </a:r>
          </a:p>
          <a:p>
            <a:pPr algn="l"/>
            <a:r>
              <a:rPr lang="en-GB" sz="1200" b="0" i="0" kern="1200" dirty="0">
                <a:solidFill>
                  <a:srgbClr val="212529"/>
                </a:solidFill>
                <a:effectLst/>
                <a:latin typeface="+mn-lt"/>
                <a:ea typeface="+mn-ea"/>
                <a:cs typeface="+mn-cs"/>
              </a:rPr>
              <a:t>Cambridgeshire Research Group: Business Intelligence, Cambridgeshire County Council </a:t>
            </a:r>
            <a:r>
              <a:rPr lang="en-GB" sz="1200" dirty="0">
                <a:solidFill>
                  <a:srgbClr val="000000"/>
                </a:solidFill>
                <a:latin typeface="+mn-lt"/>
                <a:cs typeface="Segoe UI"/>
              </a:rPr>
              <a:t>(</a:t>
            </a:r>
            <a:r>
              <a:rPr lang="en-GB" sz="1200" u="none" strike="noStrike" dirty="0">
                <a:solidFill>
                  <a:srgbClr val="9EA2FF"/>
                </a:solidFill>
                <a:effectLst/>
                <a:latin typeface="+mn-lt"/>
                <a:cs typeface="Segoe UI"/>
                <a:hlinkClick r:id="rId5" tooltip="mailto:research.group@cambridgeshire.gov.uk"/>
              </a:rPr>
              <a:t>Research.Group@cambridgeshire.gov.uk</a:t>
            </a:r>
            <a:r>
              <a:rPr lang="en-GB" sz="1200" dirty="0">
                <a:solidFill>
                  <a:srgbClr val="000000"/>
                </a:solidFill>
                <a:latin typeface="+mn-lt"/>
                <a:cs typeface="Segoe UI"/>
              </a:rPr>
              <a:t>)</a:t>
            </a:r>
            <a:endParaRPr lang="en-GB" sz="1200" dirty="0">
              <a:solidFill>
                <a:srgbClr val="FFFFFF"/>
              </a:solidFill>
              <a:effectLst/>
              <a:latin typeface="+mn-lt"/>
              <a:cs typeface="Segoe UI"/>
            </a:endParaRPr>
          </a:p>
          <a:p>
            <a:endParaRPr lang="en-US" dirty="0">
              <a:cs typeface="Calibri"/>
            </a:endParaRPr>
          </a:p>
          <a:p>
            <a:endParaRPr lang="en-GB" dirty="0"/>
          </a:p>
        </p:txBody>
      </p:sp>
      <p:sp>
        <p:nvSpPr>
          <p:cNvPr id="4" name="Slide Number Placeholder 3"/>
          <p:cNvSpPr>
            <a:spLocks noGrp="1"/>
          </p:cNvSpPr>
          <p:nvPr>
            <p:ph type="sldNum" sz="quarter" idx="5"/>
          </p:nvPr>
        </p:nvSpPr>
        <p:spPr/>
        <p:txBody>
          <a:bodyPr/>
          <a:lstStyle/>
          <a:p>
            <a:fld id="{514F2473-E9A9-4AC0-B8B3-8095D12D167B}" type="slidenum">
              <a:rPr lang="en-GB" smtClean="0"/>
              <a:t>50</a:t>
            </a:fld>
            <a:endParaRPr lang="en-GB"/>
          </a:p>
        </p:txBody>
      </p:sp>
    </p:spTree>
    <p:extLst>
      <p:ext uri="{BB962C8B-B14F-4D97-AF65-F5344CB8AC3E}">
        <p14:creationId xmlns:p14="http://schemas.microsoft.com/office/powerpoint/2010/main" val="322592753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Sources</a:t>
            </a:r>
            <a:endParaRPr lang="en-US" dirty="0"/>
          </a:p>
          <a:p>
            <a:r>
              <a:rPr lang="en-GB" dirty="0">
                <a:ea typeface="Calibri"/>
                <a:cs typeface="Calibri"/>
              </a:rPr>
              <a:t>1.</a:t>
            </a:r>
            <a:r>
              <a:rPr lang="en-GB" dirty="0"/>
              <a:t> Annual Population Survey, Economic Activity of those aged 18-24, ONS</a:t>
            </a:r>
            <a:endParaRPr lang="en-GB" dirty="0">
              <a:ea typeface="Calibri"/>
              <a:cs typeface="Calibri"/>
            </a:endParaRPr>
          </a:p>
          <a:p>
            <a:r>
              <a:rPr lang="en-GB" dirty="0">
                <a:ea typeface="Calibri"/>
                <a:cs typeface="Calibri"/>
              </a:rPr>
              <a:t>2.</a:t>
            </a:r>
            <a:r>
              <a:rPr lang="en-GB" dirty="0"/>
              <a:t>Apprenticeships and Traineeships, Academic year 2020/21. Department for Education.</a:t>
            </a:r>
            <a:endParaRPr lang="en-GB" dirty="0">
              <a:ea typeface="Calibri"/>
              <a:cs typeface="Calibri"/>
            </a:endParaRPr>
          </a:p>
          <a:p>
            <a:endParaRPr lang="en-GB" dirty="0">
              <a:solidFill>
                <a:srgbClr val="000000"/>
              </a:solidFill>
              <a:latin typeface="Calibri"/>
              <a:ea typeface="Calibri"/>
              <a:cs typeface="Calibri"/>
            </a:endParaRPr>
          </a:p>
          <a:p>
            <a:pPr algn="l"/>
            <a:r>
              <a:rPr lang="en-GB" sz="1200" b="0" i="0" kern="1200" dirty="0">
                <a:solidFill>
                  <a:srgbClr val="212529"/>
                </a:solidFill>
                <a:effectLst/>
                <a:latin typeface="+mn-lt"/>
                <a:ea typeface="+mn-ea"/>
                <a:cs typeface="+mn-cs"/>
              </a:rPr>
              <a:t>Contact:</a:t>
            </a:r>
          </a:p>
          <a:p>
            <a:pPr algn="l"/>
            <a:r>
              <a:rPr lang="en-GB" sz="1200" b="0" i="0" kern="1200" dirty="0">
                <a:solidFill>
                  <a:srgbClr val="212529"/>
                </a:solidFill>
                <a:effectLst/>
                <a:latin typeface="+mn-lt"/>
                <a:ea typeface="+mn-ea"/>
                <a:cs typeface="+mn-cs"/>
              </a:rPr>
              <a:t>Cambridgeshire Research Group: Business Intelligence, Cambridgeshire County Council </a:t>
            </a:r>
            <a:r>
              <a:rPr lang="en-GB" sz="1200" dirty="0">
                <a:solidFill>
                  <a:srgbClr val="000000"/>
                </a:solidFill>
                <a:latin typeface="+mn-lt"/>
                <a:cs typeface="Segoe UI"/>
              </a:rPr>
              <a:t>(</a:t>
            </a:r>
            <a:r>
              <a:rPr lang="en-GB" sz="1200" u="none" strike="noStrike" dirty="0">
                <a:solidFill>
                  <a:srgbClr val="9EA2FF"/>
                </a:solidFill>
                <a:effectLst/>
                <a:latin typeface="+mn-lt"/>
                <a:cs typeface="Segoe UI"/>
                <a:hlinkClick r:id="rId3" tooltip="mailto:research.group@cambridgeshire.gov.uk"/>
              </a:rPr>
              <a:t>Research.Group@cambridgeshire.gov.uk</a:t>
            </a:r>
            <a:r>
              <a:rPr lang="en-GB" sz="1200" dirty="0">
                <a:solidFill>
                  <a:srgbClr val="000000"/>
                </a:solidFill>
                <a:latin typeface="+mn-lt"/>
                <a:cs typeface="Segoe UI"/>
              </a:rPr>
              <a:t>)</a:t>
            </a:r>
            <a:endParaRPr lang="en-GB" sz="1200" dirty="0">
              <a:solidFill>
                <a:srgbClr val="FFFFFF"/>
              </a:solidFill>
              <a:effectLst/>
              <a:latin typeface="+mn-lt"/>
              <a:cs typeface="Segoe UI"/>
            </a:endParaRPr>
          </a:p>
          <a:p>
            <a:endParaRPr lang="en-US" dirty="0"/>
          </a:p>
          <a:p>
            <a:endParaRPr lang="en-GB" dirty="0"/>
          </a:p>
        </p:txBody>
      </p:sp>
      <p:sp>
        <p:nvSpPr>
          <p:cNvPr id="4" name="Slide Number Placeholder 3"/>
          <p:cNvSpPr>
            <a:spLocks noGrp="1"/>
          </p:cNvSpPr>
          <p:nvPr>
            <p:ph type="sldNum" sz="quarter" idx="5"/>
          </p:nvPr>
        </p:nvSpPr>
        <p:spPr/>
        <p:txBody>
          <a:bodyPr/>
          <a:lstStyle/>
          <a:p>
            <a:fld id="{514F2473-E9A9-4AC0-B8B3-8095D12D167B}" type="slidenum">
              <a:rPr lang="en-GB" smtClean="0"/>
              <a:t>51</a:t>
            </a:fld>
            <a:endParaRPr lang="en-GB"/>
          </a:p>
        </p:txBody>
      </p:sp>
    </p:spTree>
    <p:extLst>
      <p:ext uri="{BB962C8B-B14F-4D97-AF65-F5344CB8AC3E}">
        <p14:creationId xmlns:p14="http://schemas.microsoft.com/office/powerpoint/2010/main" val="395763275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l" defTabSz="914400" rtl="0" eaLnBrk="1" latinLnBrk="0" hangingPunct="1"/>
            <a:r>
              <a:rPr lang="en-GB" sz="1200" b="1" kern="1200" dirty="0">
                <a:solidFill>
                  <a:schemeClr val="tx1"/>
                </a:solidFill>
                <a:latin typeface="+mn-lt"/>
                <a:ea typeface="+mn-ea"/>
                <a:cs typeface="+mn-cs"/>
              </a:rPr>
              <a:t>Employment Deprivation: </a:t>
            </a:r>
            <a:r>
              <a:rPr lang="en-GB" sz="1200" b="0" kern="1200" dirty="0">
                <a:solidFill>
                  <a:schemeClr val="tx1"/>
                </a:solidFill>
                <a:latin typeface="+mn-lt"/>
                <a:ea typeface="+mn-ea"/>
                <a:cs typeface="+mn-cs"/>
              </a:rPr>
              <a:t>The</a:t>
            </a:r>
            <a:r>
              <a:rPr lang="en-GB" sz="1200" b="1" kern="1200" dirty="0">
                <a:solidFill>
                  <a:schemeClr val="tx1"/>
                </a:solidFill>
                <a:latin typeface="+mn-lt"/>
                <a:ea typeface="+mn-ea"/>
                <a:cs typeface="+mn-cs"/>
              </a:rPr>
              <a:t> </a:t>
            </a:r>
            <a:r>
              <a:rPr lang="en-GB" sz="1200" kern="1200" dirty="0">
                <a:solidFill>
                  <a:schemeClr val="tx1"/>
                </a:solidFill>
                <a:latin typeface="+mn-lt"/>
                <a:ea typeface="+mn-ea"/>
                <a:cs typeface="+mn-cs"/>
              </a:rPr>
              <a:t>Employment Deprivation Domain measures the proportion of the working-age population in an area involuntarily excluded from the labour market. This includes people who would like to work but are unable to do so due to unemployment, sickness or disability, or caring responsibilities.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Link: </a:t>
            </a:r>
            <a:r>
              <a:rPr lang="en-GB" sz="1200" b="0" dirty="0"/>
              <a:t>https://www.gov.uk/government/statistics/english-indices-of-deprivation-2019</a:t>
            </a:r>
          </a:p>
          <a:p>
            <a:pPr marL="0" algn="l" defTabSz="914400" rtl="0" eaLnBrk="1" latinLnBrk="0" hangingPunct="1"/>
            <a:endParaRPr lang="en-GB"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514F2473-E9A9-4AC0-B8B3-8095D12D167B}" type="slidenum">
              <a:rPr lang="en-GB" smtClean="0"/>
              <a:t>54</a:t>
            </a:fld>
            <a:endParaRPr lang="en-GB"/>
          </a:p>
        </p:txBody>
      </p:sp>
    </p:spTree>
    <p:extLst>
      <p:ext uri="{BB962C8B-B14F-4D97-AF65-F5344CB8AC3E}">
        <p14:creationId xmlns:p14="http://schemas.microsoft.com/office/powerpoint/2010/main" val="287061735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l" defTabSz="914400" rtl="0" eaLnBrk="1" latinLnBrk="0" hangingPunct="1"/>
            <a:r>
              <a:rPr lang="en-GB" sz="1200" b="1" kern="1200" dirty="0">
                <a:solidFill>
                  <a:schemeClr val="tx1"/>
                </a:solidFill>
                <a:latin typeface="+mn-lt"/>
                <a:ea typeface="+mn-ea"/>
                <a:cs typeface="+mn-cs"/>
              </a:rPr>
              <a:t>Long term claimants of Jobseeker's Allowance:</a:t>
            </a:r>
            <a:r>
              <a:rPr lang="en-GB" sz="1200" kern="1200" dirty="0">
                <a:solidFill>
                  <a:schemeClr val="tx1"/>
                </a:solidFill>
                <a:latin typeface="+mn-lt"/>
                <a:ea typeface="+mn-ea"/>
                <a:cs typeface="+mn-cs"/>
              </a:rPr>
              <a:t> Count for jobseekers allowance claimants, 16-64 year olds claiming for more than 12 months, crude rate per 1,000 resident population, 16-64 year olds.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latin typeface="+mn-lt"/>
                <a:ea typeface="+mn-ea"/>
                <a:cs typeface="+mn-cs"/>
              </a:rPr>
              <a:t>Link</a:t>
            </a:r>
            <a:r>
              <a:rPr lang="en-GB" sz="1200" kern="1200" dirty="0">
                <a:solidFill>
                  <a:schemeClr val="tx1"/>
                </a:solidFill>
                <a:latin typeface="+mn-lt"/>
                <a:ea typeface="+mn-ea"/>
                <a:cs typeface="+mn-cs"/>
              </a:rPr>
              <a:t>: https://fingertips.phe.org.uk/profile/wider-determinants/data#page/1</a:t>
            </a:r>
          </a:p>
          <a:p>
            <a:pPr marL="0" algn="l" defTabSz="914400" rtl="0" eaLnBrk="1" latinLnBrk="0" hangingPunct="1"/>
            <a:endParaRPr lang="en-GB" sz="1200" kern="1200" dirty="0">
              <a:solidFill>
                <a:schemeClr val="tx1"/>
              </a:solidFill>
              <a:latin typeface="+mn-lt"/>
              <a:ea typeface="+mn-ea"/>
              <a:cs typeface="+mn-cs"/>
            </a:endParaRPr>
          </a:p>
          <a:p>
            <a:pPr marL="0" algn="l" defTabSz="914400" rtl="0" eaLnBrk="1" latinLnBrk="0" hangingPunct="1"/>
            <a:endParaRPr lang="en-GB" sz="1200" kern="1200" dirty="0">
              <a:solidFill>
                <a:schemeClr val="tx1"/>
              </a:solidFill>
              <a:latin typeface="+mn-lt"/>
              <a:ea typeface="+mn-ea"/>
              <a:cs typeface="+mn-cs"/>
            </a:endParaRPr>
          </a:p>
          <a:p>
            <a:r>
              <a:rPr lang="en-GB" sz="1200" b="1" i="0" dirty="0">
                <a:solidFill>
                  <a:srgbClr val="212529"/>
                </a:solidFill>
                <a:effectLst/>
                <a:latin typeface="+mn-lt"/>
              </a:rPr>
              <a:t>ESA claimants for mental and behavioural disorders: rate per 1,000 working age population</a:t>
            </a:r>
            <a:r>
              <a:rPr lang="en-GB" sz="1200" b="0" i="0" dirty="0">
                <a:solidFill>
                  <a:srgbClr val="212529"/>
                </a:solidFill>
                <a:effectLst/>
                <a:latin typeface="+mn-lt"/>
              </a:rPr>
              <a:t>: Number of claimants for Employment Support Allowance (ESA) for mental and behavioural conditions, expressed as a rate per 1,000 working age population</a:t>
            </a:r>
          </a:p>
          <a:p>
            <a:r>
              <a:rPr lang="en-GB" sz="1200" b="1" i="0" dirty="0">
                <a:solidFill>
                  <a:srgbClr val="212529"/>
                </a:solidFill>
                <a:effectLst/>
                <a:latin typeface="+mn-lt"/>
              </a:rPr>
              <a:t>Link</a:t>
            </a:r>
            <a:r>
              <a:rPr lang="en-GB" sz="1200" b="0" i="0" dirty="0">
                <a:solidFill>
                  <a:srgbClr val="212529"/>
                </a:solidFill>
                <a:effectLst/>
                <a:latin typeface="+mn-lt"/>
              </a:rPr>
              <a:t>: https://www.nomisweb.co.uk/</a:t>
            </a:r>
          </a:p>
          <a:p>
            <a:endParaRPr lang="en-GB" sz="1050" b="0" i="0" dirty="0">
              <a:solidFill>
                <a:srgbClr val="212529"/>
              </a:solidFill>
              <a:effectLst/>
              <a:latin typeface="Arial" panose="020B0604020202020204" pitchFamily="34" charset="0"/>
            </a:endParaRPr>
          </a:p>
          <a:p>
            <a:endParaRPr lang="en-GB" sz="800" dirty="0">
              <a:latin typeface="+mn-lt"/>
            </a:endParaRPr>
          </a:p>
        </p:txBody>
      </p:sp>
      <p:sp>
        <p:nvSpPr>
          <p:cNvPr id="4" name="Slide Number Placeholder 3"/>
          <p:cNvSpPr>
            <a:spLocks noGrp="1"/>
          </p:cNvSpPr>
          <p:nvPr>
            <p:ph type="sldNum" sz="quarter" idx="10"/>
          </p:nvPr>
        </p:nvSpPr>
        <p:spPr/>
        <p:txBody>
          <a:bodyPr/>
          <a:lstStyle/>
          <a:p>
            <a:fld id="{514F2473-E9A9-4AC0-B8B3-8095D12D167B}" type="slidenum">
              <a:rPr lang="en-GB" smtClean="0"/>
              <a:t>55</a:t>
            </a:fld>
            <a:endParaRPr lang="en-GB"/>
          </a:p>
        </p:txBody>
      </p:sp>
    </p:spTree>
    <p:extLst>
      <p:ext uri="{BB962C8B-B14F-4D97-AF65-F5344CB8AC3E}">
        <p14:creationId xmlns:p14="http://schemas.microsoft.com/office/powerpoint/2010/main" val="76507732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l" defTabSz="914400" rtl="0" eaLnBrk="1" latinLnBrk="0" hangingPunct="1"/>
            <a:r>
              <a:rPr lang="en-GB" sz="1200" b="1" kern="1200" dirty="0">
                <a:solidFill>
                  <a:schemeClr val="tx1"/>
                </a:solidFill>
                <a:latin typeface="+mn-lt"/>
                <a:ea typeface="+mn-ea"/>
                <a:cs typeface="+mn-cs"/>
              </a:rPr>
              <a:t>Gap in the employment rate between those with a long-term health condition and the overall employment rate</a:t>
            </a:r>
            <a:r>
              <a:rPr lang="en-GB" sz="1200" kern="1200" dirty="0">
                <a:solidFill>
                  <a:schemeClr val="tx1"/>
                </a:solidFill>
                <a:latin typeface="+mn-lt"/>
                <a:ea typeface="+mn-ea"/>
                <a:cs typeface="+mn-cs"/>
              </a:rPr>
              <a:t>: The percentage point gap between the percentage of respondents in the Labour Force Survey who have a long-term condition who are classified as employed (aged 16-64) and the percentage of all respondents in the Labour Force Survey classed as employed (aged 16-64).</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latin typeface="+mn-lt"/>
                <a:ea typeface="+mn-ea"/>
                <a:cs typeface="+mn-cs"/>
              </a:rPr>
              <a:t>Link</a:t>
            </a:r>
            <a:r>
              <a:rPr lang="en-GB" sz="1200" kern="1200" dirty="0">
                <a:solidFill>
                  <a:schemeClr val="tx1"/>
                </a:solidFill>
                <a:latin typeface="+mn-lt"/>
                <a:ea typeface="+mn-ea"/>
                <a:cs typeface="+mn-cs"/>
              </a:rPr>
              <a:t>: https://fingertips.phe.org.uk/profile/wider-determinants/data#page/1</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latin typeface="+mn-lt"/>
              <a:ea typeface="+mn-ea"/>
              <a:cs typeface="+mn-cs"/>
            </a:endParaRPr>
          </a:p>
          <a:p>
            <a:pPr marL="0" algn="l" defTabSz="914400" rtl="0" eaLnBrk="1" latinLnBrk="0" hangingPunct="1"/>
            <a:endParaRPr lang="en-GB" sz="1200" kern="1200" dirty="0">
              <a:solidFill>
                <a:schemeClr val="tx1"/>
              </a:solidFill>
              <a:latin typeface="+mn-lt"/>
              <a:ea typeface="+mn-ea"/>
              <a:cs typeface="+mn-cs"/>
            </a:endParaRPr>
          </a:p>
          <a:p>
            <a:pPr marL="0" algn="l" defTabSz="914400" rtl="0" eaLnBrk="1" latinLnBrk="0" hangingPunct="1"/>
            <a:endParaRPr lang="en-GB" sz="1200" b="1" kern="1200" dirty="0">
              <a:solidFill>
                <a:schemeClr val="tx1"/>
              </a:solidFill>
              <a:latin typeface="+mn-lt"/>
              <a:ea typeface="+mn-ea"/>
              <a:cs typeface="+mn-cs"/>
            </a:endParaRPr>
          </a:p>
          <a:p>
            <a:pPr marL="0" algn="l" defTabSz="914400" rtl="0" eaLnBrk="1" latinLnBrk="0" hangingPunct="1"/>
            <a:endParaRPr lang="en-GB" sz="1200" kern="1200" dirty="0">
              <a:solidFill>
                <a:schemeClr val="tx1"/>
              </a:solidFill>
              <a:latin typeface="+mn-lt"/>
              <a:ea typeface="+mn-ea"/>
              <a:cs typeface="+mn-cs"/>
            </a:endParaRPr>
          </a:p>
          <a:p>
            <a:pPr marL="0" algn="l" defTabSz="914400" rtl="0" eaLnBrk="1" latinLnBrk="0" hangingPunct="1"/>
            <a:endParaRPr lang="en-GB" sz="1200" kern="1200" dirty="0">
              <a:solidFill>
                <a:schemeClr val="tx1"/>
              </a:solidFill>
              <a:latin typeface="+mn-lt"/>
              <a:ea typeface="+mn-ea"/>
              <a:cs typeface="+mn-cs"/>
            </a:endParaRPr>
          </a:p>
          <a:p>
            <a:pPr marL="0" algn="l" defTabSz="914400" rtl="0" eaLnBrk="1" latinLnBrk="0" hangingPunct="1"/>
            <a:endParaRPr lang="en-GB" sz="1200" kern="1200" dirty="0">
              <a:solidFill>
                <a:schemeClr val="tx1"/>
              </a:solidFill>
              <a:latin typeface="+mn-lt"/>
              <a:ea typeface="+mn-ea"/>
              <a:cs typeface="+mn-cs"/>
            </a:endParaRPr>
          </a:p>
          <a:p>
            <a:pPr marL="0" algn="l" defTabSz="914400" rtl="0" eaLnBrk="1" latinLnBrk="0" hangingPunct="1"/>
            <a:endParaRPr lang="en-GB" sz="1200" kern="1200" dirty="0">
              <a:solidFill>
                <a:schemeClr val="tx1"/>
              </a:solidFill>
              <a:latin typeface="+mn-lt"/>
              <a:ea typeface="+mn-ea"/>
              <a:cs typeface="+mn-cs"/>
            </a:endParaRPr>
          </a:p>
          <a:p>
            <a:endParaRPr lang="en-GB" sz="1050" b="0" i="0" dirty="0">
              <a:solidFill>
                <a:srgbClr val="212529"/>
              </a:solidFill>
              <a:effectLst/>
              <a:latin typeface="Arial" panose="020B0604020202020204" pitchFamily="34" charset="0"/>
            </a:endParaRPr>
          </a:p>
          <a:p>
            <a:endParaRPr lang="en-GB" sz="1050" b="0" i="0" dirty="0">
              <a:solidFill>
                <a:srgbClr val="212529"/>
              </a:solidFill>
              <a:effectLst/>
              <a:latin typeface="Arial" panose="020B0604020202020204" pitchFamily="34" charset="0"/>
            </a:endParaRPr>
          </a:p>
          <a:p>
            <a:endParaRPr lang="en-GB" sz="800" dirty="0">
              <a:latin typeface="+mn-lt"/>
            </a:endParaRPr>
          </a:p>
        </p:txBody>
      </p:sp>
      <p:sp>
        <p:nvSpPr>
          <p:cNvPr id="4" name="Slide Number Placeholder 3"/>
          <p:cNvSpPr>
            <a:spLocks noGrp="1"/>
          </p:cNvSpPr>
          <p:nvPr>
            <p:ph type="sldNum" sz="quarter" idx="10"/>
          </p:nvPr>
        </p:nvSpPr>
        <p:spPr/>
        <p:txBody>
          <a:bodyPr/>
          <a:lstStyle/>
          <a:p>
            <a:fld id="{514F2473-E9A9-4AC0-B8B3-8095D12D167B}" type="slidenum">
              <a:rPr lang="en-GB" smtClean="0"/>
              <a:t>56</a:t>
            </a:fld>
            <a:endParaRPr lang="en-GB"/>
          </a:p>
        </p:txBody>
      </p:sp>
    </p:spTree>
    <p:extLst>
      <p:ext uri="{BB962C8B-B14F-4D97-AF65-F5344CB8AC3E}">
        <p14:creationId xmlns:p14="http://schemas.microsoft.com/office/powerpoint/2010/main" val="117518184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i="0" dirty="0">
                <a:solidFill>
                  <a:srgbClr val="212529"/>
                </a:solidFill>
                <a:effectLst/>
                <a:latin typeface="+mn-lt"/>
              </a:rPr>
              <a:t>Gap in the employment rate for those in contact with secondary mental health services and the overall employment rate: </a:t>
            </a:r>
            <a:r>
              <a:rPr lang="en-GB" b="0" i="0" dirty="0">
                <a:solidFill>
                  <a:srgbClr val="212529"/>
                </a:solidFill>
                <a:effectLst/>
                <a:latin typeface="+mn-lt"/>
              </a:rPr>
              <a:t>The percentage point gap between the percentage of working age adults who are receiving secondary mental health services and who are on the Care Programme Approach recorded as being employed  (aged 18 to 69) and the percentage of all respondents in the Labour Force Survey classed as employed (aged 16 to 64)</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latin typeface="+mn-lt"/>
                <a:ea typeface="+mn-ea"/>
                <a:cs typeface="+mn-cs"/>
              </a:rPr>
              <a:t>Link</a:t>
            </a:r>
            <a:r>
              <a:rPr lang="en-GB" sz="1200" kern="1200" dirty="0">
                <a:solidFill>
                  <a:schemeClr val="tx1"/>
                </a:solidFill>
                <a:latin typeface="+mn-lt"/>
                <a:ea typeface="+mn-ea"/>
                <a:cs typeface="+mn-cs"/>
              </a:rPr>
              <a:t>: https://fingertips.phe.org.uk/profile/wider-determinants/data#page/1</a:t>
            </a:r>
            <a:endParaRPr lang="en-GB" sz="1200" b="1" kern="1200" dirty="0">
              <a:solidFill>
                <a:schemeClr val="tx1"/>
              </a:solidFill>
              <a:latin typeface="+mn-lt"/>
              <a:ea typeface="+mn-ea"/>
              <a:cs typeface="+mn-cs"/>
            </a:endParaRPr>
          </a:p>
          <a:p>
            <a:pPr marL="0" algn="l" defTabSz="914400" rtl="0" eaLnBrk="1" latinLnBrk="0" hangingPunct="1"/>
            <a:endParaRPr lang="en-GB" b="1" i="0" dirty="0">
              <a:solidFill>
                <a:srgbClr val="212529"/>
              </a:solidFill>
              <a:effectLst/>
              <a:latin typeface="+mn-lt"/>
            </a:endParaRPr>
          </a:p>
          <a:p>
            <a:pPr marL="0" algn="l" defTabSz="914400" rtl="0" eaLnBrk="1" latinLnBrk="0" hangingPunct="1"/>
            <a:r>
              <a:rPr lang="en-GB" b="1" i="0" dirty="0">
                <a:solidFill>
                  <a:srgbClr val="212529"/>
                </a:solidFill>
                <a:effectLst/>
                <a:latin typeface="+mn-lt"/>
              </a:rPr>
              <a:t>Long-Term Unemployment- rate per 1,000 working age population</a:t>
            </a:r>
            <a:r>
              <a:rPr lang="en-GB" sz="1200" b="0" i="0" kern="1200" dirty="0">
                <a:solidFill>
                  <a:schemeClr val="tx1"/>
                </a:solidFill>
                <a:effectLst/>
                <a:latin typeface="+mn-lt"/>
                <a:ea typeface="+mn-ea"/>
                <a:cs typeface="+mn-cs"/>
              </a:rPr>
              <a:t>: </a:t>
            </a:r>
            <a:r>
              <a:rPr lang="en-GB" b="0" i="0" dirty="0">
                <a:solidFill>
                  <a:srgbClr val="212529"/>
                </a:solidFill>
                <a:effectLst/>
                <a:latin typeface="+mn-lt"/>
              </a:rPr>
              <a:t>Average monthly claimants of Jobseeker's Allowance who have been claiming for more than 12 months, expressed as a rate per 1,000 of the working age population (16-64 years).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latin typeface="+mn-lt"/>
                <a:ea typeface="+mn-ea"/>
                <a:cs typeface="+mn-cs"/>
              </a:rPr>
              <a:t>Link</a:t>
            </a:r>
            <a:r>
              <a:rPr lang="en-GB" sz="1200" kern="1200" dirty="0">
                <a:solidFill>
                  <a:schemeClr val="tx1"/>
                </a:solidFill>
                <a:latin typeface="+mn-lt"/>
                <a:ea typeface="+mn-ea"/>
                <a:cs typeface="+mn-cs"/>
              </a:rPr>
              <a:t>: https://fingertips.phe.org.uk/profile/wider-determinants/data#page/1</a:t>
            </a:r>
          </a:p>
          <a:p>
            <a:pPr marL="0" algn="l" defTabSz="914400" rtl="0" eaLnBrk="1" latinLnBrk="0" hangingPunct="1"/>
            <a:endParaRPr lang="en-GB" sz="1200" b="0" i="0" kern="1200" dirty="0">
              <a:solidFill>
                <a:srgbClr val="212529"/>
              </a:solidFill>
              <a:effectLst/>
              <a:latin typeface="Arial" panose="020B0604020202020204" pitchFamily="34" charset="0"/>
              <a:ea typeface="+mn-ea"/>
              <a:cs typeface="+mn-cs"/>
            </a:endParaRPr>
          </a:p>
          <a:p>
            <a:pPr marL="0" algn="l" defTabSz="914400" rtl="0" eaLnBrk="1" latinLnBrk="0" hangingPunct="1"/>
            <a:r>
              <a:rPr lang="en-GB" sz="1200" b="1" kern="1200" dirty="0">
                <a:solidFill>
                  <a:schemeClr val="tx1"/>
                </a:solidFill>
                <a:latin typeface="+mn-lt"/>
                <a:ea typeface="+mn-ea"/>
                <a:cs typeface="+mn-cs"/>
              </a:rPr>
              <a:t>Economic inactivity rate</a:t>
            </a:r>
            <a:r>
              <a:rPr lang="en-GB" sz="1200" kern="1200" dirty="0">
                <a:solidFill>
                  <a:schemeClr val="tx1"/>
                </a:solidFill>
                <a:latin typeface="+mn-lt"/>
                <a:ea typeface="+mn-ea"/>
                <a:cs typeface="+mn-cs"/>
              </a:rPr>
              <a:t>: The percentage of the population aged 16-64 years who are economically inactive (i.e. neither in employment nor unemployed according to the ILO definition [not employed, available to start work within two weeks, and actively sought employment within past four weeks]).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latin typeface="+mn-lt"/>
                <a:ea typeface="+mn-ea"/>
                <a:cs typeface="+mn-cs"/>
              </a:rPr>
              <a:t>Link</a:t>
            </a:r>
            <a:r>
              <a:rPr lang="en-GB" sz="1200" kern="1200" dirty="0">
                <a:solidFill>
                  <a:schemeClr val="tx1"/>
                </a:solidFill>
                <a:latin typeface="+mn-lt"/>
                <a:ea typeface="+mn-ea"/>
                <a:cs typeface="+mn-cs"/>
              </a:rPr>
              <a:t>: https://fingertips.phe.org.uk/profile/wider-determinants/data#page/1</a:t>
            </a:r>
          </a:p>
          <a:p>
            <a:endParaRPr lang="en-GB" sz="1050" b="0" i="0" dirty="0">
              <a:solidFill>
                <a:srgbClr val="212529"/>
              </a:solidFill>
              <a:effectLst/>
              <a:latin typeface="Arial" panose="020B0604020202020204" pitchFamily="34" charset="0"/>
            </a:endParaRPr>
          </a:p>
          <a:p>
            <a:endParaRPr lang="en-GB" sz="1050" b="0" i="0" dirty="0">
              <a:solidFill>
                <a:srgbClr val="212529"/>
              </a:solidFill>
              <a:effectLst/>
              <a:latin typeface="Arial" panose="020B0604020202020204" pitchFamily="34" charset="0"/>
            </a:endParaRPr>
          </a:p>
          <a:p>
            <a:endParaRPr lang="en-GB" sz="800" dirty="0">
              <a:latin typeface="+mn-lt"/>
            </a:endParaRPr>
          </a:p>
        </p:txBody>
      </p:sp>
      <p:sp>
        <p:nvSpPr>
          <p:cNvPr id="4" name="Slide Number Placeholder 3"/>
          <p:cNvSpPr>
            <a:spLocks noGrp="1"/>
          </p:cNvSpPr>
          <p:nvPr>
            <p:ph type="sldNum" sz="quarter" idx="10"/>
          </p:nvPr>
        </p:nvSpPr>
        <p:spPr/>
        <p:txBody>
          <a:bodyPr/>
          <a:lstStyle/>
          <a:p>
            <a:fld id="{514F2473-E9A9-4AC0-B8B3-8095D12D167B}" type="slidenum">
              <a:rPr lang="en-GB" smtClean="0"/>
              <a:t>57</a:t>
            </a:fld>
            <a:endParaRPr lang="en-GB"/>
          </a:p>
        </p:txBody>
      </p:sp>
    </p:spTree>
    <p:extLst>
      <p:ext uri="{BB962C8B-B14F-4D97-AF65-F5344CB8AC3E}">
        <p14:creationId xmlns:p14="http://schemas.microsoft.com/office/powerpoint/2010/main" val="147562994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sz="1200" kern="1200" dirty="0">
                <a:solidFill>
                  <a:schemeClr val="tx1"/>
                </a:solidFill>
                <a:effectLst/>
                <a:latin typeface="+mn-lt"/>
                <a:ea typeface="+mn-ea"/>
                <a:cs typeface="+mn-cs"/>
              </a:rPr>
              <a:t>The Claimant Count measures the number of people claiming benefit principally for the reason of being unemployed: from April 2015, the Claimant Count includes all Universal Credit claimants who are required to seek work and be available for work, as well as all Job Seeker Allowance claimants</a:t>
            </a:r>
          </a:p>
          <a:p>
            <a:endParaRPr lang="en-GB" dirty="0">
              <a:effectLst/>
            </a:endParaRPr>
          </a:p>
          <a:p>
            <a:pPr marL="171450" indent="-171450">
              <a:buFont typeface="Arial" panose="020B0604020202020204" pitchFamily="34" charset="0"/>
              <a:buChar char="•"/>
            </a:pPr>
            <a:r>
              <a:rPr lang="en-GB" sz="1200" kern="1200" dirty="0">
                <a:solidFill>
                  <a:schemeClr val="tx1"/>
                </a:solidFill>
                <a:effectLst/>
                <a:latin typeface="+mn-lt"/>
                <a:ea typeface="+mn-ea"/>
                <a:cs typeface="+mn-cs"/>
              </a:rPr>
              <a:t>This data may be affected by a geographical definition issue. For further information see https://www.nomisweb.co.uk/articles/1199.aspx. </a:t>
            </a:r>
          </a:p>
          <a:p>
            <a:pPr marL="171450" indent="-171450">
              <a:buFont typeface="Arial" panose="020B0604020202020204" pitchFamily="34" charset="0"/>
              <a:buChar char="•"/>
            </a:pPr>
            <a:r>
              <a:rPr lang="en-GB" dirty="0">
                <a:effectLst/>
              </a:rPr>
              <a:t>Under Universal Credit a broader span of claimants are required to look for work than under Jobseeker's Allowance. As Universal Credit Full Service is rolled out in particular areas, the number of people recorded as being on the Claimant Count is therefore likely to rise. </a:t>
            </a:r>
          </a:p>
          <a:p>
            <a:pPr marL="171450" indent="-171450">
              <a:buFont typeface="Arial" panose="020B0604020202020204" pitchFamily="34" charset="0"/>
              <a:buChar char="•"/>
            </a:pPr>
            <a:r>
              <a:rPr lang="en-GB" dirty="0">
                <a:effectLst/>
              </a:rPr>
              <a:t>This dataset only includes claimant records with information to sufficiently classify them within the dataset. Totals from this dataset may not tally with the total number of claim records shown elsewhere as a small number of records do not have this information. </a:t>
            </a:r>
          </a:p>
          <a:p>
            <a:pPr marL="171450" indent="-171450">
              <a:buFont typeface="Arial" panose="020B0604020202020204" pitchFamily="34" charset="0"/>
              <a:buChar char="•"/>
            </a:pPr>
            <a:endParaRPr lang="en-GB" dirty="0">
              <a:effectLs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b="1" i="0" dirty="0">
                <a:solidFill>
                  <a:srgbClr val="212529"/>
                </a:solidFill>
                <a:effectLst/>
                <a:latin typeface="+mn-lt"/>
              </a:rPr>
              <a:t>Link</a:t>
            </a:r>
            <a:r>
              <a:rPr lang="en-GB" sz="1200" b="0" i="0" dirty="0">
                <a:solidFill>
                  <a:srgbClr val="212529"/>
                </a:solidFill>
                <a:effectLst/>
                <a:latin typeface="+mn-lt"/>
              </a:rPr>
              <a:t>: https://www.nomisweb.co.uk/</a:t>
            </a:r>
          </a:p>
          <a:p>
            <a:pPr marL="0" indent="0">
              <a:buFont typeface="Arial" panose="020B0604020202020204" pitchFamily="34" charset="0"/>
              <a:buNone/>
            </a:pPr>
            <a:endParaRPr lang="en-GB" dirty="0">
              <a:effectLst/>
            </a:endParaRPr>
          </a:p>
          <a:p>
            <a:br>
              <a:rPr lang="en-GB" dirty="0">
                <a:effectLst/>
              </a:rPr>
            </a:br>
            <a:r>
              <a:rPr lang="en-GB" dirty="0">
                <a:effectLst/>
              </a:rPr>
              <a:t> </a:t>
            </a:r>
            <a:endParaRPr lang="en-GB" dirty="0"/>
          </a:p>
        </p:txBody>
      </p:sp>
      <p:sp>
        <p:nvSpPr>
          <p:cNvPr id="4" name="Slide Number Placeholder 3"/>
          <p:cNvSpPr>
            <a:spLocks noGrp="1"/>
          </p:cNvSpPr>
          <p:nvPr>
            <p:ph type="sldNum" sz="quarter" idx="5"/>
          </p:nvPr>
        </p:nvSpPr>
        <p:spPr/>
        <p:txBody>
          <a:bodyPr/>
          <a:lstStyle/>
          <a:p>
            <a:fld id="{514F2473-E9A9-4AC0-B8B3-8095D12D167B}" type="slidenum">
              <a:rPr lang="en-GB" smtClean="0"/>
              <a:t>58</a:t>
            </a:fld>
            <a:endParaRPr lang="en-GB"/>
          </a:p>
        </p:txBody>
      </p:sp>
    </p:spTree>
    <p:extLst>
      <p:ext uri="{BB962C8B-B14F-4D97-AF65-F5344CB8AC3E}">
        <p14:creationId xmlns:p14="http://schemas.microsoft.com/office/powerpoint/2010/main" val="283908806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Link</a:t>
            </a:r>
            <a:r>
              <a:rPr lang="en-GB" dirty="0"/>
              <a:t>: https://cambridgeshireinsight.org.uk/quartely-economic-updates/ – updated every quarter</a:t>
            </a:r>
          </a:p>
        </p:txBody>
      </p:sp>
      <p:sp>
        <p:nvSpPr>
          <p:cNvPr id="4" name="Slide Number Placeholder 3"/>
          <p:cNvSpPr>
            <a:spLocks noGrp="1"/>
          </p:cNvSpPr>
          <p:nvPr>
            <p:ph type="sldNum" sz="quarter" idx="5"/>
          </p:nvPr>
        </p:nvSpPr>
        <p:spPr/>
        <p:txBody>
          <a:bodyPr/>
          <a:lstStyle/>
          <a:p>
            <a:fld id="{514F2473-E9A9-4AC0-B8B3-8095D12D167B}" type="slidenum">
              <a:rPr lang="en-GB" smtClean="0"/>
              <a:t>59</a:t>
            </a:fld>
            <a:endParaRPr lang="en-GB"/>
          </a:p>
        </p:txBody>
      </p:sp>
    </p:spTree>
    <p:extLst>
      <p:ext uri="{BB962C8B-B14F-4D97-AF65-F5344CB8AC3E}">
        <p14:creationId xmlns:p14="http://schemas.microsoft.com/office/powerpoint/2010/main" val="175572934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Sources:</a:t>
            </a:r>
            <a:endParaRPr lang="en-GB" dirty="0">
              <a:ea typeface="Calibri"/>
              <a:cs typeface="Calibri"/>
            </a:endParaRPr>
          </a:p>
          <a:p>
            <a:r>
              <a:rPr lang="en-GB" dirty="0">
                <a:ea typeface="Calibri"/>
                <a:cs typeface="Calibri"/>
              </a:rPr>
              <a:t>1. </a:t>
            </a:r>
            <a:r>
              <a:rPr lang="en-GB" dirty="0"/>
              <a:t>ONS Mid-2020 population estimates.</a:t>
            </a:r>
          </a:p>
          <a:p>
            <a:r>
              <a:rPr lang="en-GB" dirty="0"/>
              <a:t>2. Annual Population Survey, Employment Rate by age</a:t>
            </a:r>
            <a:endParaRPr lang="en-US" dirty="0"/>
          </a:p>
          <a:p>
            <a:r>
              <a:rPr lang="en-GB" dirty="0">
                <a:ea typeface="Calibri"/>
                <a:cs typeface="Calibri"/>
              </a:rPr>
              <a:t>3.</a:t>
            </a:r>
            <a:r>
              <a:rPr lang="en-GB" dirty="0"/>
              <a:t>Annual Population Survey, Economic inactivity rate by age </a:t>
            </a:r>
            <a:endParaRPr lang="en-GB" dirty="0">
              <a:ea typeface="Calibri"/>
              <a:cs typeface="Calibri"/>
            </a:endParaRPr>
          </a:p>
          <a:p>
            <a:r>
              <a:rPr lang="en-GB" dirty="0">
                <a:solidFill>
                  <a:srgbClr val="000000"/>
                </a:solidFill>
                <a:latin typeface="Calibri" panose="020F0502020204030204"/>
                <a:ea typeface="Calibri" panose="020F0502020204030204"/>
                <a:cs typeface="Calibri"/>
              </a:rPr>
              <a:t>4.</a:t>
            </a:r>
            <a:r>
              <a:rPr lang="en-GB" dirty="0"/>
              <a:t>Claimant count by sex and age, Office for National Statistics. </a:t>
            </a:r>
            <a:endParaRPr lang="en-GB" dirty="0">
              <a:ea typeface="Calibri"/>
              <a:cs typeface="Calibri"/>
            </a:endParaRPr>
          </a:p>
          <a:p>
            <a:endParaRPr lang="en-US" dirty="0">
              <a:solidFill>
                <a:srgbClr val="000000"/>
              </a:solidFill>
              <a:latin typeface="Calibri" panose="020F0502020204030204"/>
              <a:ea typeface="Calibri" panose="020F0502020204030204"/>
              <a:cs typeface="Calibri"/>
            </a:endParaRPr>
          </a:p>
          <a:p>
            <a:pPr algn="l"/>
            <a:r>
              <a:rPr lang="en-GB" sz="1100" b="0" i="0" kern="1200" dirty="0">
                <a:solidFill>
                  <a:srgbClr val="212529"/>
                </a:solidFill>
                <a:effectLst/>
                <a:latin typeface="+mn-lt"/>
                <a:ea typeface="+mn-ea"/>
                <a:cs typeface="+mn-cs"/>
              </a:rPr>
              <a:t>Contact:</a:t>
            </a:r>
          </a:p>
          <a:p>
            <a:pPr algn="l"/>
            <a:r>
              <a:rPr lang="en-GB" sz="1100" b="0" i="0" kern="1200" dirty="0">
                <a:solidFill>
                  <a:srgbClr val="212529"/>
                </a:solidFill>
                <a:effectLst/>
                <a:latin typeface="+mn-lt"/>
                <a:ea typeface="+mn-ea"/>
                <a:cs typeface="+mn-cs"/>
              </a:rPr>
              <a:t>Cambridgeshire Research Group: Business Intelligence, Cambridgeshire County Council </a:t>
            </a:r>
            <a:r>
              <a:rPr lang="en-GB" sz="1100" dirty="0">
                <a:solidFill>
                  <a:srgbClr val="000000"/>
                </a:solidFill>
                <a:latin typeface="+mn-lt"/>
                <a:cs typeface="Segoe UI"/>
              </a:rPr>
              <a:t>(</a:t>
            </a:r>
            <a:r>
              <a:rPr lang="en-GB" sz="1100" u="none" strike="noStrike" dirty="0">
                <a:solidFill>
                  <a:srgbClr val="9EA2FF"/>
                </a:solidFill>
                <a:effectLst/>
                <a:latin typeface="+mn-lt"/>
                <a:cs typeface="Segoe UI"/>
                <a:hlinkClick r:id="rId3" tooltip="mailto:research.group@cambridgeshire.gov.uk"/>
              </a:rPr>
              <a:t>Research.Group@cambridgeshire.gov.uk</a:t>
            </a:r>
            <a:r>
              <a:rPr lang="en-GB" sz="1100" dirty="0">
                <a:solidFill>
                  <a:srgbClr val="000000"/>
                </a:solidFill>
                <a:latin typeface="+mn-lt"/>
                <a:cs typeface="Segoe UI"/>
              </a:rPr>
              <a:t>)</a:t>
            </a:r>
            <a:endParaRPr lang="en-GB" sz="1100" dirty="0">
              <a:solidFill>
                <a:srgbClr val="FFFFFF"/>
              </a:solidFill>
              <a:effectLst/>
              <a:latin typeface="+mn-lt"/>
              <a:cs typeface="Segoe UI"/>
            </a:endParaRPr>
          </a:p>
          <a:p>
            <a:endParaRPr lang="en-GB" dirty="0"/>
          </a:p>
        </p:txBody>
      </p:sp>
      <p:sp>
        <p:nvSpPr>
          <p:cNvPr id="4" name="Slide Number Placeholder 3"/>
          <p:cNvSpPr>
            <a:spLocks noGrp="1"/>
          </p:cNvSpPr>
          <p:nvPr>
            <p:ph type="sldNum" sz="quarter" idx="5"/>
          </p:nvPr>
        </p:nvSpPr>
        <p:spPr/>
        <p:txBody>
          <a:bodyPr/>
          <a:lstStyle/>
          <a:p>
            <a:fld id="{514F2473-E9A9-4AC0-B8B3-8095D12D167B}" type="slidenum">
              <a:rPr lang="en-GB" smtClean="0"/>
              <a:t>60</a:t>
            </a:fld>
            <a:endParaRPr lang="en-GB"/>
          </a:p>
        </p:txBody>
      </p:sp>
    </p:spTree>
    <p:extLst>
      <p:ext uri="{BB962C8B-B14F-4D97-AF65-F5344CB8AC3E}">
        <p14:creationId xmlns:p14="http://schemas.microsoft.com/office/powerpoint/2010/main" val="13082168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Note</a:t>
            </a:r>
            <a:r>
              <a:rPr lang="en-GB" dirty="0"/>
              <a:t>: LSOA and Wards are not coterminous, and therefore a best fit look up has been used. Ward boundaries are taken from the 2018 ward boundaries. </a:t>
            </a:r>
          </a:p>
          <a:p>
            <a:endParaRPr lang="en-GB" dirty="0"/>
          </a:p>
          <a:p>
            <a:r>
              <a:rPr lang="en-GB" dirty="0"/>
              <a:t>Domain rankings: the individual domain rankings present an absolute values for the lowest ranked and highest ranked domains in the district. The ranks are based on comparisons between all of the local authority nationally. There are 317 local authorities.</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Link</a:t>
            </a:r>
            <a:r>
              <a:rPr lang="en-GB" dirty="0"/>
              <a:t>: https://cambridgeshireinsight.org.uk/deprivation/indices-of-multiple-deprivation/</a:t>
            </a:r>
          </a:p>
          <a:p>
            <a:endParaRPr lang="en-GB" dirty="0"/>
          </a:p>
        </p:txBody>
      </p:sp>
      <p:sp>
        <p:nvSpPr>
          <p:cNvPr id="4" name="Slide Number Placeholder 3"/>
          <p:cNvSpPr>
            <a:spLocks noGrp="1"/>
          </p:cNvSpPr>
          <p:nvPr>
            <p:ph type="sldNum" sz="quarter" idx="5"/>
          </p:nvPr>
        </p:nvSpPr>
        <p:spPr/>
        <p:txBody>
          <a:bodyPr/>
          <a:lstStyle/>
          <a:p>
            <a:fld id="{514F2473-E9A9-4AC0-B8B3-8095D12D167B}" type="slidenum">
              <a:rPr lang="en-GB" smtClean="0"/>
              <a:t>8</a:t>
            </a:fld>
            <a:endParaRPr lang="en-GB"/>
          </a:p>
        </p:txBody>
      </p:sp>
    </p:spTree>
    <p:extLst>
      <p:ext uri="{BB962C8B-B14F-4D97-AF65-F5344CB8AC3E}">
        <p14:creationId xmlns:p14="http://schemas.microsoft.com/office/powerpoint/2010/main" val="317325528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mn-lt"/>
              </a:rPr>
              <a:t>Source: </a:t>
            </a:r>
            <a:endParaRPr lang="en-GB" dirty="0">
              <a:solidFill>
                <a:srgbClr val="FFFFFF"/>
              </a:solidFill>
              <a:latin typeface="+mn-lt"/>
              <a:cs typeface="Segoe UI"/>
            </a:endParaRPr>
          </a:p>
          <a:p>
            <a:pPr defTabSz="955274">
              <a:defRPr/>
            </a:pPr>
            <a:r>
              <a:rPr lang="en-GB" dirty="0">
                <a:solidFill>
                  <a:srgbClr val="000000"/>
                </a:solidFill>
                <a:latin typeface="+mn-lt"/>
                <a:cs typeface="Segoe UI"/>
              </a:rPr>
              <a:t>DfE Local Authority NEET comparison tables</a:t>
            </a:r>
          </a:p>
          <a:p>
            <a:endParaRPr lang="en-GB" dirty="0">
              <a:solidFill>
                <a:srgbClr val="000000"/>
              </a:solidFill>
              <a:latin typeface="Segoe UI"/>
              <a:cs typeface="Segoe UI"/>
            </a:endParaRPr>
          </a:p>
          <a:p>
            <a:r>
              <a:rPr lang="en-GB" sz="1200" dirty="0">
                <a:solidFill>
                  <a:srgbClr val="000000"/>
                </a:solidFill>
                <a:latin typeface="+mn-lt"/>
                <a:cs typeface="Segoe UI"/>
              </a:rPr>
              <a:t>Contact:</a:t>
            </a:r>
            <a:endParaRPr lang="en-GB" sz="1200" dirty="0">
              <a:solidFill>
                <a:srgbClr val="FFFFFF"/>
              </a:solidFill>
              <a:effectLst/>
              <a:latin typeface="+mn-lt"/>
              <a:cs typeface="Segoe UI"/>
            </a:endParaRPr>
          </a:p>
          <a:p>
            <a:pPr algn="l"/>
            <a:r>
              <a:rPr lang="en-GB" sz="1200" dirty="0">
                <a:solidFill>
                  <a:srgbClr val="000000"/>
                </a:solidFill>
                <a:latin typeface="+mn-lt"/>
                <a:cs typeface="Segoe UI"/>
              </a:rPr>
              <a:t>Cambridgeshire Research Group: Business Intelligence, Cambridgeshire County Council (</a:t>
            </a:r>
            <a:r>
              <a:rPr lang="en-GB" sz="1200" u="none" strike="noStrike" dirty="0">
                <a:solidFill>
                  <a:srgbClr val="9EA2FF"/>
                </a:solidFill>
                <a:effectLst/>
                <a:latin typeface="+mn-lt"/>
                <a:cs typeface="Segoe UI"/>
                <a:hlinkClick r:id="rId3" tooltip="mailto:research.group@cambridgeshire.gov.uk"/>
              </a:rPr>
              <a:t>Research.Group@cambridgeshire.gov.uk</a:t>
            </a:r>
            <a:r>
              <a:rPr lang="en-GB" sz="1200" dirty="0">
                <a:solidFill>
                  <a:srgbClr val="000000"/>
                </a:solidFill>
                <a:latin typeface="+mn-lt"/>
                <a:cs typeface="Segoe UI"/>
              </a:rPr>
              <a:t>)</a:t>
            </a:r>
            <a:endParaRPr lang="en-GB" sz="1200" dirty="0">
              <a:solidFill>
                <a:srgbClr val="FFFFFF"/>
              </a:solidFill>
              <a:effectLst/>
              <a:latin typeface="+mn-lt"/>
              <a:cs typeface="Segoe UI"/>
            </a:endParaRPr>
          </a:p>
          <a:p>
            <a:endParaRPr lang="en-GB" sz="1200" dirty="0">
              <a:latin typeface="+mn-lt"/>
            </a:endParaRPr>
          </a:p>
          <a:p>
            <a:endParaRPr lang="en-GB" dirty="0"/>
          </a:p>
        </p:txBody>
      </p:sp>
      <p:sp>
        <p:nvSpPr>
          <p:cNvPr id="4" name="Slide Number Placeholder 3"/>
          <p:cNvSpPr>
            <a:spLocks noGrp="1"/>
          </p:cNvSpPr>
          <p:nvPr>
            <p:ph type="sldNum" sz="quarter" idx="5"/>
          </p:nvPr>
        </p:nvSpPr>
        <p:spPr/>
        <p:txBody>
          <a:bodyPr/>
          <a:lstStyle/>
          <a:p>
            <a:fld id="{514F2473-E9A9-4AC0-B8B3-8095D12D167B}" type="slidenum">
              <a:rPr lang="en-GB" smtClean="0"/>
              <a:t>61</a:t>
            </a:fld>
            <a:endParaRPr lang="en-GB"/>
          </a:p>
        </p:txBody>
      </p:sp>
    </p:spTree>
    <p:extLst>
      <p:ext uri="{BB962C8B-B14F-4D97-AF65-F5344CB8AC3E}">
        <p14:creationId xmlns:p14="http://schemas.microsoft.com/office/powerpoint/2010/main" val="411680255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l" defTabSz="914400" rtl="0" eaLnBrk="1" latinLnBrk="0" hangingPunct="1"/>
            <a:r>
              <a:rPr lang="en-GB" sz="1200" b="1" kern="1200" dirty="0">
                <a:solidFill>
                  <a:schemeClr val="tx1"/>
                </a:solidFill>
                <a:latin typeface="+mn-lt"/>
                <a:ea typeface="+mn-ea"/>
                <a:cs typeface="+mn-cs"/>
              </a:rPr>
              <a:t>Crime Deprivation: </a:t>
            </a:r>
            <a:r>
              <a:rPr lang="en-GB" sz="1200" kern="1200" dirty="0">
                <a:solidFill>
                  <a:schemeClr val="tx1"/>
                </a:solidFill>
                <a:latin typeface="+mn-lt"/>
                <a:ea typeface="+mn-ea"/>
                <a:cs typeface="+mn-cs"/>
              </a:rPr>
              <a:t>The Index of Crime Deprivation measures the rate of recorded crime for four major crime types – violence, burglary, theft and criminal damage – representing the risk of personal and material victimisation.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Link: </a:t>
            </a:r>
            <a:r>
              <a:rPr lang="en-GB" sz="1200" b="0" dirty="0"/>
              <a:t>https://www.gov.uk/government/statistics/english-indices-of-deprivation-2019</a:t>
            </a:r>
          </a:p>
          <a:p>
            <a:pPr marL="0" algn="l" defTabSz="914400" rtl="0" eaLnBrk="1" latinLnBrk="0" hangingPunct="1"/>
            <a:endParaRPr lang="en-GB" sz="1200" kern="1200" dirty="0">
              <a:solidFill>
                <a:schemeClr val="tx1"/>
              </a:solidFill>
              <a:latin typeface="+mn-lt"/>
              <a:ea typeface="+mn-ea"/>
              <a:cs typeface="+mn-cs"/>
            </a:endParaRPr>
          </a:p>
          <a:p>
            <a:pPr marL="0" algn="l" defTabSz="914400" rtl="0" eaLnBrk="1" latinLnBrk="0" hangingPunct="1"/>
            <a:r>
              <a:rPr lang="en-GB" sz="1200" b="1" kern="1200" dirty="0">
                <a:solidFill>
                  <a:schemeClr val="tx1"/>
                </a:solidFill>
                <a:latin typeface="+mn-lt"/>
                <a:ea typeface="+mn-ea"/>
                <a:cs typeface="+mn-cs"/>
              </a:rPr>
              <a:t>Hospital admissions for violence (including sexual violence):</a:t>
            </a:r>
            <a:r>
              <a:rPr lang="en-GB" sz="1200" kern="1200" dirty="0">
                <a:solidFill>
                  <a:schemeClr val="tx1"/>
                </a:solidFill>
                <a:latin typeface="+mn-lt"/>
                <a:ea typeface="+mn-ea"/>
                <a:cs typeface="+mn-cs"/>
              </a:rPr>
              <a:t> The number of emergency hospital admissions for violence (external causes: ICD-10 codes X85 to Y09). Directly age standardised rate per 100,000 population.</a:t>
            </a:r>
          </a:p>
          <a:p>
            <a:pPr marL="0" algn="l" defTabSz="914400" rtl="0" eaLnBrk="1" latinLnBrk="0" hangingPunct="1"/>
            <a:r>
              <a:rPr lang="en-GB" sz="1200" b="1" kern="1200" dirty="0">
                <a:solidFill>
                  <a:schemeClr val="tx1"/>
                </a:solidFill>
                <a:latin typeface="+mn-lt"/>
                <a:ea typeface="+mn-ea"/>
                <a:cs typeface="+mn-cs"/>
              </a:rPr>
              <a:t>Link</a:t>
            </a:r>
            <a:r>
              <a:rPr lang="en-GB" sz="1200" kern="1200" dirty="0">
                <a:solidFill>
                  <a:schemeClr val="tx1"/>
                </a:solidFill>
                <a:latin typeface="+mn-lt"/>
                <a:ea typeface="+mn-ea"/>
                <a:cs typeface="+mn-cs"/>
              </a:rPr>
              <a:t>: https://fingertips.phe.org.uk/profile/public-health-outcomes-framework/data#page/1</a:t>
            </a:r>
          </a:p>
        </p:txBody>
      </p:sp>
      <p:sp>
        <p:nvSpPr>
          <p:cNvPr id="4" name="Slide Number Placeholder 3"/>
          <p:cNvSpPr>
            <a:spLocks noGrp="1"/>
          </p:cNvSpPr>
          <p:nvPr>
            <p:ph type="sldNum" sz="quarter" idx="10"/>
          </p:nvPr>
        </p:nvSpPr>
        <p:spPr/>
        <p:txBody>
          <a:bodyPr/>
          <a:lstStyle/>
          <a:p>
            <a:fld id="{514F2473-E9A9-4AC0-B8B3-8095D12D167B}" type="slidenum">
              <a:rPr lang="en-GB" smtClean="0"/>
              <a:t>64</a:t>
            </a:fld>
            <a:endParaRPr lang="en-GB"/>
          </a:p>
        </p:txBody>
      </p:sp>
    </p:spTree>
    <p:extLst>
      <p:ext uri="{BB962C8B-B14F-4D97-AF65-F5344CB8AC3E}">
        <p14:creationId xmlns:p14="http://schemas.microsoft.com/office/powerpoint/2010/main" val="153653772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latin typeface="+mn-lt"/>
                <a:ea typeface="+mn-ea"/>
                <a:cs typeface="+mn-cs"/>
              </a:rPr>
              <a:t>Link</a:t>
            </a:r>
            <a:r>
              <a:rPr lang="en-GB" sz="1200" kern="1200" dirty="0">
                <a:solidFill>
                  <a:schemeClr val="tx1"/>
                </a:solidFill>
                <a:latin typeface="+mn-lt"/>
                <a:ea typeface="+mn-ea"/>
                <a:cs typeface="+mn-cs"/>
              </a:rPr>
              <a:t>: https://fingertips.phe.org.uk/profile/wider-determinants/data#page/1</a:t>
            </a:r>
          </a:p>
          <a:p>
            <a:pPr marL="0" algn="l" defTabSz="914400" rtl="0" eaLnBrk="1" latinLnBrk="0" hangingPunct="1"/>
            <a:endParaRPr lang="en-GB" sz="1200" b="1" kern="1200" dirty="0">
              <a:solidFill>
                <a:schemeClr val="tx1"/>
              </a:solidFill>
              <a:latin typeface="+mn-lt"/>
              <a:ea typeface="+mn-ea"/>
              <a:cs typeface="+mn-cs"/>
            </a:endParaRPr>
          </a:p>
          <a:p>
            <a:pPr marL="0" algn="l" defTabSz="914400" rtl="0" eaLnBrk="1" latinLnBrk="0" hangingPunct="1"/>
            <a:r>
              <a:rPr lang="en-GB" sz="1200" b="1" kern="1200" dirty="0">
                <a:solidFill>
                  <a:schemeClr val="tx1"/>
                </a:solidFill>
                <a:latin typeface="+mn-lt"/>
                <a:ea typeface="+mn-ea"/>
                <a:cs typeface="+mn-cs"/>
              </a:rPr>
              <a:t>Violence offences </a:t>
            </a:r>
            <a:r>
              <a:rPr lang="en-GB" sz="1200" kern="1200" dirty="0">
                <a:solidFill>
                  <a:schemeClr val="tx1"/>
                </a:solidFill>
                <a:latin typeface="+mn-lt"/>
                <a:ea typeface="+mn-ea"/>
                <a:cs typeface="+mn-cs"/>
              </a:rPr>
              <a:t>- Violence against the person offences, based on police recorded crime data, crude rate per 1,000 population.</a:t>
            </a:r>
          </a:p>
          <a:p>
            <a:pPr marL="0" algn="l" defTabSz="914400" rtl="0" eaLnBrk="1" latinLnBrk="0" hangingPunct="1"/>
            <a:endParaRPr lang="en-GB" sz="1200" kern="1200" dirty="0">
              <a:solidFill>
                <a:schemeClr val="tx1"/>
              </a:solidFill>
              <a:latin typeface="+mn-lt"/>
              <a:ea typeface="+mn-ea"/>
              <a:cs typeface="+mn-cs"/>
            </a:endParaRPr>
          </a:p>
          <a:p>
            <a:pPr marL="0" algn="l" defTabSz="914400" rtl="0" eaLnBrk="1" latinLnBrk="0" hangingPunct="1"/>
            <a:r>
              <a:rPr lang="en-GB" sz="1200" b="1" kern="1200" dirty="0">
                <a:solidFill>
                  <a:schemeClr val="tx1"/>
                </a:solidFill>
                <a:latin typeface="+mn-lt"/>
                <a:ea typeface="+mn-ea"/>
                <a:cs typeface="+mn-cs"/>
              </a:rPr>
              <a:t>Sexual offences </a:t>
            </a:r>
            <a:r>
              <a:rPr lang="en-GB" sz="1200" kern="1200" dirty="0">
                <a:solidFill>
                  <a:schemeClr val="tx1"/>
                </a:solidFill>
                <a:latin typeface="+mn-lt"/>
                <a:ea typeface="+mn-ea"/>
                <a:cs typeface="+mn-cs"/>
              </a:rPr>
              <a:t>- Rate of sexual offences based on police recorded crime data per 1,000 population</a:t>
            </a:r>
          </a:p>
          <a:p>
            <a:pPr marL="0" algn="l" defTabSz="914400" rtl="0" eaLnBrk="1" latinLnBrk="0" hangingPunct="1"/>
            <a:endParaRPr lang="en-GB" sz="1200" b="1" kern="1200" dirty="0">
              <a:solidFill>
                <a:schemeClr val="tx1"/>
              </a:solidFill>
              <a:latin typeface="+mn-lt"/>
              <a:ea typeface="+mn-ea"/>
              <a:cs typeface="+mn-cs"/>
            </a:endParaRPr>
          </a:p>
          <a:p>
            <a:pPr marL="0" algn="l" defTabSz="914400" rtl="0" eaLnBrk="1" latinLnBrk="0" hangingPunct="1"/>
            <a:r>
              <a:rPr lang="en-GB" sz="1200" b="1" kern="1200" dirty="0">
                <a:solidFill>
                  <a:schemeClr val="tx1"/>
                </a:solidFill>
                <a:latin typeface="+mn-lt"/>
                <a:ea typeface="+mn-ea"/>
                <a:cs typeface="+mn-cs"/>
              </a:rPr>
              <a:t>First time entrants to the youth justice system</a:t>
            </a:r>
            <a:r>
              <a:rPr lang="en-GB" sz="1200" b="0" kern="1200" dirty="0">
                <a:solidFill>
                  <a:schemeClr val="tx1"/>
                </a:solidFill>
                <a:latin typeface="+mn-lt"/>
                <a:ea typeface="+mn-ea"/>
                <a:cs typeface="+mn-cs"/>
              </a:rPr>
              <a:t>: Rate of 10 to 17 year olds receiving their first reprimand, warning or conviction per 100,000 population.</a:t>
            </a:r>
          </a:p>
        </p:txBody>
      </p:sp>
      <p:sp>
        <p:nvSpPr>
          <p:cNvPr id="4" name="Slide Number Placeholder 3"/>
          <p:cNvSpPr>
            <a:spLocks noGrp="1"/>
          </p:cNvSpPr>
          <p:nvPr>
            <p:ph type="sldNum" sz="quarter" idx="10"/>
          </p:nvPr>
        </p:nvSpPr>
        <p:spPr/>
        <p:txBody>
          <a:bodyPr/>
          <a:lstStyle/>
          <a:p>
            <a:fld id="{514F2473-E9A9-4AC0-B8B3-8095D12D167B}" type="slidenum">
              <a:rPr lang="en-GB" smtClean="0"/>
              <a:t>65</a:t>
            </a:fld>
            <a:endParaRPr lang="en-GB"/>
          </a:p>
        </p:txBody>
      </p:sp>
    </p:spTree>
    <p:extLst>
      <p:ext uri="{BB962C8B-B14F-4D97-AF65-F5344CB8AC3E}">
        <p14:creationId xmlns:p14="http://schemas.microsoft.com/office/powerpoint/2010/main" val="26898574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l" defTabSz="914400" rtl="0" eaLnBrk="1" latinLnBrk="0" hangingPunct="1"/>
            <a:r>
              <a:rPr lang="en-GB" sz="1200" kern="1200" dirty="0">
                <a:solidFill>
                  <a:schemeClr val="tx1"/>
                </a:solidFill>
                <a:latin typeface="+mn-lt"/>
                <a:ea typeface="+mn-ea"/>
                <a:cs typeface="+mn-cs"/>
              </a:rPr>
              <a:t>Single crime case data have been aggregated for Cambridgeshire and Peterborough and rates are calculated per 1,000 population. 12-month rolling figures use an average of the population monthly figures over the same period. Where the dates for the crime data exceed the latest available date for population estimates, the latest population figure was used for any crime rates after that date (no extrapolating).</a:t>
            </a:r>
          </a:p>
          <a:p>
            <a:pPr marL="0" algn="l" defTabSz="914400" rtl="0" eaLnBrk="1" latinLnBrk="0" hangingPunct="1"/>
            <a:endParaRPr lang="en-GB" sz="120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latin typeface="+mn-lt"/>
                <a:ea typeface="+mn-ea"/>
                <a:cs typeface="+mn-cs"/>
              </a:rPr>
              <a:t>Link: </a:t>
            </a:r>
            <a:r>
              <a:rPr lang="en-GB" sz="1200" kern="1200" dirty="0">
                <a:solidFill>
                  <a:schemeClr val="tx1"/>
                </a:solidFill>
                <a:latin typeface="+mn-lt"/>
                <a:ea typeface="+mn-ea"/>
                <a:cs typeface="+mn-cs"/>
              </a:rPr>
              <a:t>https://cambridgeshireinsight.org.uk/communitysafety/#/view-report/ccbc9a17fb634ec7a831edc16acf2f4f/___iaFirstFeature/G28</a:t>
            </a:r>
          </a:p>
          <a:p>
            <a:pPr marL="0" algn="l" defTabSz="914400" rtl="0" eaLnBrk="1" latinLnBrk="0" hangingPunct="1"/>
            <a:endParaRPr lang="en-GB"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514F2473-E9A9-4AC0-B8B3-8095D12D167B}" type="slidenum">
              <a:rPr lang="en-GB" smtClean="0"/>
              <a:t>66</a:t>
            </a:fld>
            <a:endParaRPr lang="en-GB"/>
          </a:p>
        </p:txBody>
      </p:sp>
    </p:spTree>
    <p:extLst>
      <p:ext uri="{BB962C8B-B14F-4D97-AF65-F5344CB8AC3E}">
        <p14:creationId xmlns:p14="http://schemas.microsoft.com/office/powerpoint/2010/main" val="140968003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l" defTabSz="914400" rtl="0" eaLnBrk="1" latinLnBrk="0" hangingPunct="1"/>
            <a:r>
              <a:rPr lang="en-GB" sz="1200" kern="1200" dirty="0">
                <a:solidFill>
                  <a:schemeClr val="tx1"/>
                </a:solidFill>
                <a:latin typeface="+mn-lt"/>
                <a:ea typeface="+mn-ea"/>
                <a:cs typeface="+mn-cs"/>
              </a:rPr>
              <a:t>Single crime case data have been aggregated for Cambridgeshire and Peterborough and rates are calculated per 1,000 population. 12-month rolling figures use an average of the population monthly figures over the same period. Where the dates for the crime data exceed the latest available date for population estimates, the latest population figure was used for any crime rates after that date (no extrapolating).</a:t>
            </a:r>
          </a:p>
          <a:p>
            <a:pPr marL="0" algn="l" defTabSz="914400" rtl="0" eaLnBrk="1" latinLnBrk="0" hangingPunct="1"/>
            <a:endParaRPr lang="en-GB" sz="120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latin typeface="+mn-lt"/>
                <a:ea typeface="+mn-ea"/>
                <a:cs typeface="+mn-cs"/>
              </a:rPr>
              <a:t>Link: </a:t>
            </a:r>
            <a:r>
              <a:rPr lang="en-GB" sz="1200" kern="1200" dirty="0">
                <a:solidFill>
                  <a:schemeClr val="tx1"/>
                </a:solidFill>
                <a:latin typeface="+mn-lt"/>
                <a:ea typeface="+mn-ea"/>
                <a:cs typeface="+mn-cs"/>
              </a:rPr>
              <a:t>https://cambridgeshireinsight.org.uk/communitysafety/#/view-report/ccbc9a17fb634ec7a831edc16acf2f4f/___iaFirstFeature/G28</a:t>
            </a:r>
          </a:p>
          <a:p>
            <a:pPr marL="0" algn="l" defTabSz="914400" rtl="0" eaLnBrk="1" latinLnBrk="0" hangingPunct="1"/>
            <a:endParaRPr lang="en-GB"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514F2473-E9A9-4AC0-B8B3-8095D12D167B}" type="slidenum">
              <a:rPr lang="en-GB" smtClean="0"/>
              <a:t>67</a:t>
            </a:fld>
            <a:endParaRPr lang="en-GB"/>
          </a:p>
        </p:txBody>
      </p:sp>
    </p:spTree>
    <p:extLst>
      <p:ext uri="{BB962C8B-B14F-4D97-AF65-F5344CB8AC3E}">
        <p14:creationId xmlns:p14="http://schemas.microsoft.com/office/powerpoint/2010/main" val="37511113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Prison population</a:t>
            </a:r>
            <a:r>
              <a:rPr lang="en-GB" dirty="0"/>
              <a:t>: Total number of prisoners at a specific point in time each year.</a:t>
            </a:r>
          </a:p>
          <a:p>
            <a:r>
              <a:rPr lang="en-GB" b="1" dirty="0"/>
              <a:t>Link</a:t>
            </a:r>
            <a:r>
              <a:rPr lang="en-GB" dirty="0"/>
              <a:t>: https://www.gov.uk/government/collections/prison-population-statistics</a:t>
            </a:r>
          </a:p>
          <a:p>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fld id="{514F2473-E9A9-4AC0-B8B3-8095D12D167B}" type="slidenum">
              <a:rPr lang="en-GB" smtClean="0"/>
              <a:t>68</a:t>
            </a:fld>
            <a:endParaRPr lang="en-GB"/>
          </a:p>
        </p:txBody>
      </p:sp>
    </p:spTree>
    <p:extLst>
      <p:ext uri="{BB962C8B-B14F-4D97-AF65-F5344CB8AC3E}">
        <p14:creationId xmlns:p14="http://schemas.microsoft.com/office/powerpoint/2010/main" val="293365749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Link</a:t>
            </a:r>
            <a:r>
              <a:rPr lang="en-GB" dirty="0"/>
              <a:t>: https://www.gov.uk/government/collections/prison-population-statistics</a:t>
            </a:r>
          </a:p>
          <a:p>
            <a:endParaRPr lang="en-GB" dirty="0"/>
          </a:p>
          <a:p>
            <a:r>
              <a:rPr lang="en-GB" b="1" dirty="0"/>
              <a:t>Prison population</a:t>
            </a:r>
            <a:r>
              <a:rPr lang="en-GB" dirty="0"/>
              <a:t>: Total number of prisoners at a specific point in time each year.</a:t>
            </a:r>
          </a:p>
          <a:p>
            <a:endParaRPr lang="en-GB" dirty="0"/>
          </a:p>
          <a:p>
            <a:r>
              <a:rPr lang="en-GB" b="1" dirty="0"/>
              <a:t>Population –IPP </a:t>
            </a:r>
            <a:r>
              <a:rPr lang="en-GB" dirty="0"/>
              <a:t>(Imprisonment for Public Protection): </a:t>
            </a:r>
            <a:r>
              <a:rPr lang="en-GB" b="0" i="0" dirty="0">
                <a:solidFill>
                  <a:srgbClr val="0B0C0C"/>
                </a:solidFill>
                <a:effectLst/>
                <a:latin typeface="GDS Transport"/>
              </a:rPr>
              <a:t>The number of unreleased IPP prisoners at 30 Jun 2022</a:t>
            </a:r>
          </a:p>
          <a:p>
            <a:endParaRPr lang="en-GB" b="0" i="0" dirty="0">
              <a:solidFill>
                <a:srgbClr val="0B0C0C"/>
              </a:solidFill>
              <a:effectLst/>
              <a:latin typeface="GDS Transport"/>
            </a:endParaRPr>
          </a:p>
          <a:p>
            <a:r>
              <a:rPr lang="en-GB" b="1" i="0" dirty="0">
                <a:solidFill>
                  <a:srgbClr val="0B0C0C"/>
                </a:solidFill>
                <a:effectLst/>
                <a:latin typeface="GDS Transport"/>
              </a:rPr>
              <a:t>Population – life sentence</a:t>
            </a:r>
            <a:r>
              <a:rPr lang="en-GB" b="0" i="0" dirty="0">
                <a:solidFill>
                  <a:srgbClr val="0B0C0C"/>
                </a:solidFill>
                <a:effectLst/>
                <a:latin typeface="GDS Transport"/>
              </a:rPr>
              <a:t>: The number of unreleased life sentence prisoners </a:t>
            </a:r>
          </a:p>
          <a:p>
            <a:endParaRPr lang="en-GB" b="0" i="0" dirty="0">
              <a:solidFill>
                <a:srgbClr val="0B0C0C"/>
              </a:solidFill>
              <a:effectLst/>
              <a:latin typeface="GDS Transport"/>
            </a:endParaRPr>
          </a:p>
          <a:p>
            <a:r>
              <a:rPr lang="en-GB" b="1" i="0" dirty="0">
                <a:solidFill>
                  <a:srgbClr val="0B0C0C"/>
                </a:solidFill>
                <a:effectLst/>
                <a:latin typeface="GDS Transport"/>
              </a:rPr>
              <a:t>Population – remand </a:t>
            </a:r>
            <a:r>
              <a:rPr lang="en-GB" b="0" i="0" dirty="0">
                <a:solidFill>
                  <a:srgbClr val="0B0C0C"/>
                </a:solidFill>
                <a:effectLst/>
                <a:latin typeface="GDS Transport"/>
              </a:rPr>
              <a:t>: The number of remand prisoners </a:t>
            </a:r>
          </a:p>
          <a:p>
            <a:endParaRPr lang="en-GB" b="0" i="0" dirty="0">
              <a:solidFill>
                <a:srgbClr val="0B0C0C"/>
              </a:solidFill>
              <a:effectLst/>
              <a:latin typeface="GDS Transport"/>
            </a:endParaRPr>
          </a:p>
          <a:p>
            <a:r>
              <a:rPr lang="en-GB" b="1" i="0" dirty="0">
                <a:solidFill>
                  <a:srgbClr val="0B0C0C"/>
                </a:solidFill>
                <a:effectLst/>
                <a:latin typeface="GDS Transport"/>
              </a:rPr>
              <a:t>First receptions</a:t>
            </a:r>
            <a:r>
              <a:rPr lang="en-GB" b="0" i="0" dirty="0">
                <a:solidFill>
                  <a:srgbClr val="0B0C0C"/>
                </a:solidFill>
                <a:effectLst/>
                <a:latin typeface="GDS Transport"/>
              </a:rPr>
              <a:t>: A first reception is a measure which counts a prisoner's first movement into custody following a court hearing for a particular set of offences committed, and therefore gives the best indication of the number of new prisoners in the reporting period.</a:t>
            </a:r>
          </a:p>
          <a:p>
            <a:endParaRPr lang="en-GB" b="0" i="0" dirty="0">
              <a:solidFill>
                <a:srgbClr val="0B0C0C"/>
              </a:solidFill>
              <a:effectLst/>
              <a:latin typeface="GDS Transport"/>
            </a:endParaRPr>
          </a:p>
          <a:p>
            <a:pPr algn="l"/>
            <a:r>
              <a:rPr lang="en-GB" b="1" i="0" dirty="0">
                <a:solidFill>
                  <a:srgbClr val="0B0C0C"/>
                </a:solidFill>
                <a:effectLst/>
                <a:latin typeface="GDS Transport"/>
              </a:rPr>
              <a:t>Releases</a:t>
            </a:r>
            <a:r>
              <a:rPr lang="en-GB" b="0" i="0" dirty="0">
                <a:solidFill>
                  <a:srgbClr val="0B0C0C"/>
                </a:solidFill>
                <a:effectLst/>
                <a:latin typeface="GDS Transport"/>
              </a:rPr>
              <a:t>: A release is defined as a release from prison where the prisoner has finished serving the custodial term of their sentence(s) and excludes:</a:t>
            </a:r>
          </a:p>
          <a:p>
            <a:pPr algn="l">
              <a:buFont typeface="Arial" panose="020B0604020202020204" pitchFamily="34" charset="0"/>
              <a:buChar char="•"/>
            </a:pPr>
            <a:r>
              <a:rPr lang="en-GB" b="0" i="0" dirty="0">
                <a:solidFill>
                  <a:srgbClr val="0B0C0C"/>
                </a:solidFill>
                <a:effectLst/>
                <a:latin typeface="GDS Transport"/>
              </a:rPr>
              <a:t>civil non-criminal prisoners;</a:t>
            </a:r>
          </a:p>
          <a:p>
            <a:pPr algn="l">
              <a:buFont typeface="Arial" panose="020B0604020202020204" pitchFamily="34" charset="0"/>
              <a:buChar char="•"/>
            </a:pPr>
            <a:r>
              <a:rPr lang="en-GB" b="0" i="0" dirty="0">
                <a:solidFill>
                  <a:srgbClr val="0B0C0C"/>
                </a:solidFill>
                <a:effectLst/>
                <a:latin typeface="GDS Transport"/>
              </a:rPr>
              <a:t>persons committed to custody for non-payment of a fine;</a:t>
            </a:r>
          </a:p>
          <a:p>
            <a:pPr algn="l">
              <a:buFont typeface="Arial" panose="020B0604020202020204" pitchFamily="34" charset="0"/>
              <a:buChar char="•"/>
            </a:pPr>
            <a:r>
              <a:rPr lang="en-GB" b="0" i="0" dirty="0">
                <a:solidFill>
                  <a:srgbClr val="0B0C0C"/>
                </a:solidFill>
                <a:effectLst/>
                <a:latin typeface="GDS Transport"/>
              </a:rPr>
              <a:t>releases to hospital;</a:t>
            </a:r>
          </a:p>
          <a:p>
            <a:pPr algn="l">
              <a:buFont typeface="Arial" panose="020B0604020202020204" pitchFamily="34" charset="0"/>
              <a:buChar char="•"/>
            </a:pPr>
            <a:r>
              <a:rPr lang="en-GB" b="0" i="0" dirty="0">
                <a:solidFill>
                  <a:srgbClr val="0B0C0C"/>
                </a:solidFill>
                <a:effectLst/>
                <a:latin typeface="GDS Transport"/>
              </a:rPr>
              <a:t>deported prisoners from HMPPS operated Immigration Removal Centres (IRCs); and</a:t>
            </a:r>
          </a:p>
          <a:p>
            <a:pPr algn="l">
              <a:buFont typeface="Arial" panose="020B0604020202020204" pitchFamily="34" charset="0"/>
              <a:buChar char="•"/>
            </a:pPr>
            <a:r>
              <a:rPr lang="en-GB" b="0" i="0" dirty="0">
                <a:solidFill>
                  <a:srgbClr val="0B0C0C"/>
                </a:solidFill>
                <a:effectLst/>
                <a:latin typeface="GDS Transport"/>
              </a:rPr>
              <a:t>releases following recall after release on licence, except occasions:</a:t>
            </a:r>
          </a:p>
          <a:p>
            <a:pPr marL="742950" lvl="1" indent="-285750" algn="l">
              <a:buFont typeface="Arial" panose="020B0604020202020204" pitchFamily="34" charset="0"/>
              <a:buChar char="•"/>
            </a:pPr>
            <a:r>
              <a:rPr lang="en-GB" b="0" i="0" dirty="0">
                <a:solidFill>
                  <a:srgbClr val="0B0C0C"/>
                </a:solidFill>
                <a:effectLst/>
                <a:latin typeface="GDS Transport"/>
              </a:rPr>
              <a:t>where the offender has committed a new offence and is committed to custody for a new sentence and the subsequent release date falls after the sentence expiry date of the original sentence; or</a:t>
            </a:r>
          </a:p>
          <a:p>
            <a:pPr marL="742950" lvl="1" indent="-285750" algn="l">
              <a:buFont typeface="Arial" panose="020B0604020202020204" pitchFamily="34" charset="0"/>
              <a:buChar char="•"/>
            </a:pPr>
            <a:r>
              <a:rPr lang="en-GB" b="0" i="0" dirty="0">
                <a:solidFill>
                  <a:srgbClr val="0B0C0C"/>
                </a:solidFill>
                <a:effectLst/>
                <a:latin typeface="GDS Transport"/>
              </a:rPr>
              <a:t>where upon release the offender is subject to the licence condition of the new custodial sentence.</a:t>
            </a:r>
          </a:p>
          <a:p>
            <a:endParaRPr lang="en-GB" dirty="0"/>
          </a:p>
          <a:p>
            <a:endParaRPr lang="en-GB" dirty="0"/>
          </a:p>
        </p:txBody>
      </p:sp>
      <p:sp>
        <p:nvSpPr>
          <p:cNvPr id="4" name="Slide Number Placeholder 3"/>
          <p:cNvSpPr>
            <a:spLocks noGrp="1"/>
          </p:cNvSpPr>
          <p:nvPr>
            <p:ph type="sldNum" sz="quarter" idx="5"/>
          </p:nvPr>
        </p:nvSpPr>
        <p:spPr/>
        <p:txBody>
          <a:bodyPr/>
          <a:lstStyle/>
          <a:p>
            <a:fld id="{514F2473-E9A9-4AC0-B8B3-8095D12D167B}" type="slidenum">
              <a:rPr lang="en-GB" smtClean="0"/>
              <a:t>69</a:t>
            </a:fld>
            <a:endParaRPr lang="en-GB"/>
          </a:p>
        </p:txBody>
      </p:sp>
    </p:spTree>
    <p:extLst>
      <p:ext uri="{BB962C8B-B14F-4D97-AF65-F5344CB8AC3E}">
        <p14:creationId xmlns:p14="http://schemas.microsoft.com/office/powerpoint/2010/main" val="31192565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dirty="0">
                <a:solidFill>
                  <a:srgbClr val="2C3E50"/>
                </a:solidFill>
                <a:effectLst/>
                <a:latin typeface="+mn-lt"/>
              </a:rPr>
              <a:t>Source</a:t>
            </a:r>
            <a:r>
              <a:rPr lang="en-GB" sz="1200" b="0" i="0" dirty="0">
                <a:solidFill>
                  <a:srgbClr val="2C3E50"/>
                </a:solidFill>
                <a:effectLst/>
                <a:latin typeface="+mn-lt"/>
              </a:rPr>
              <a:t>: </a:t>
            </a:r>
            <a:r>
              <a:rPr lang="en-GB" b="0" i="0" dirty="0">
                <a:solidFill>
                  <a:srgbClr val="2C3E50"/>
                </a:solidFill>
                <a:effectLst/>
                <a:latin typeface="+mn-lt"/>
              </a:rPr>
              <a:t>Parents with problem alcohol and drug use: Data for England, Cambridgeshire and Peterborough, 2019 to 2020, NDTMS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i="0" dirty="0">
                <a:solidFill>
                  <a:srgbClr val="2C3E50"/>
                </a:solidFill>
                <a:effectLst/>
                <a:latin typeface="+mn-lt"/>
              </a:rPr>
              <a:t>Link</a:t>
            </a:r>
            <a:r>
              <a:rPr lang="en-GB" b="0" i="0" dirty="0">
                <a:solidFill>
                  <a:srgbClr val="2C3E50"/>
                </a:solidFill>
                <a:effectLst/>
                <a:latin typeface="+mn-lt"/>
              </a:rPr>
              <a:t>: https://www.ndtms.net/ParentalSubstanceMisuse</a:t>
            </a:r>
          </a:p>
          <a:p>
            <a:pPr algn="l"/>
            <a:endParaRPr lang="en-GB" sz="1200" b="0" i="0" dirty="0">
              <a:solidFill>
                <a:srgbClr val="2C3E50"/>
              </a:solidFill>
              <a:effectLst/>
              <a:latin typeface="+mn-lt"/>
            </a:endParaRPr>
          </a:p>
          <a:p>
            <a:pPr algn="l"/>
            <a:r>
              <a:rPr lang="en-GB" sz="1200" b="0" i="0" dirty="0">
                <a:solidFill>
                  <a:srgbClr val="2C3E50"/>
                </a:solidFill>
                <a:effectLst/>
                <a:latin typeface="+mn-lt"/>
              </a:rPr>
              <a:t>This report focuses on new presentations to treatment in 2019 to 2020 (1 April 2019 to 31 March 2020) aged between 18 and 99.</a:t>
            </a:r>
          </a:p>
          <a:p>
            <a:pPr algn="l"/>
            <a:endParaRPr lang="en-GB" sz="1200" b="0" i="0" dirty="0">
              <a:solidFill>
                <a:srgbClr val="2C3E50"/>
              </a:solidFill>
              <a:effectLst/>
              <a:latin typeface="+mn-lt"/>
            </a:endParaRPr>
          </a:p>
          <a:p>
            <a:pPr algn="l"/>
            <a:r>
              <a:rPr lang="en-GB" sz="1200" b="0" i="0" kern="1200" dirty="0">
                <a:solidFill>
                  <a:srgbClr val="2C3E50"/>
                </a:solidFill>
                <a:effectLst/>
                <a:latin typeface="+mn-lt"/>
                <a:ea typeface="+mn-ea"/>
                <a:cs typeface="+mn-cs"/>
              </a:rPr>
              <a:t>To prevent potential patient identification, all local figures for Cambridgeshire and Peterborough in this report have been rounded to the nearest 5. Proportions have been calculated from the rounded figures. This is true of all local data except for the overall numbers in treatment.</a:t>
            </a:r>
          </a:p>
        </p:txBody>
      </p:sp>
      <p:sp>
        <p:nvSpPr>
          <p:cNvPr id="4" name="Slide Number Placeholder 3"/>
          <p:cNvSpPr>
            <a:spLocks noGrp="1"/>
          </p:cNvSpPr>
          <p:nvPr>
            <p:ph type="sldNum" sz="quarter" idx="5"/>
          </p:nvPr>
        </p:nvSpPr>
        <p:spPr/>
        <p:txBody>
          <a:bodyPr/>
          <a:lstStyle/>
          <a:p>
            <a:fld id="{514F2473-E9A9-4AC0-B8B3-8095D12D167B}" type="slidenum">
              <a:rPr lang="en-GB" smtClean="0"/>
              <a:t>70</a:t>
            </a:fld>
            <a:endParaRPr lang="en-GB"/>
          </a:p>
        </p:txBody>
      </p:sp>
    </p:spTree>
    <p:extLst>
      <p:ext uri="{BB962C8B-B14F-4D97-AF65-F5344CB8AC3E}">
        <p14:creationId xmlns:p14="http://schemas.microsoft.com/office/powerpoint/2010/main" val="105797333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dirty="0">
                <a:solidFill>
                  <a:srgbClr val="2C3E50"/>
                </a:solidFill>
                <a:effectLst/>
                <a:latin typeface="+mn-lt"/>
              </a:rPr>
              <a:t>Source</a:t>
            </a:r>
            <a:r>
              <a:rPr lang="en-GB" sz="1200" b="0" i="0" dirty="0">
                <a:solidFill>
                  <a:srgbClr val="2C3E50"/>
                </a:solidFill>
                <a:effectLst/>
                <a:latin typeface="+mn-lt"/>
              </a:rPr>
              <a:t>: </a:t>
            </a:r>
            <a:r>
              <a:rPr lang="en-GB" b="0" i="0" dirty="0">
                <a:solidFill>
                  <a:srgbClr val="2C3E50"/>
                </a:solidFill>
                <a:effectLst/>
                <a:latin typeface="+mn-lt"/>
              </a:rPr>
              <a:t>Parents with problem alcohol and drug use: Data for England and Cambridgeshire, 2019 to 2020, NDTMS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i="0" dirty="0">
                <a:solidFill>
                  <a:srgbClr val="2C3E50"/>
                </a:solidFill>
                <a:effectLst/>
                <a:latin typeface="+mn-lt"/>
              </a:rPr>
              <a:t>Link</a:t>
            </a:r>
            <a:r>
              <a:rPr lang="en-GB" b="0" i="0" dirty="0">
                <a:solidFill>
                  <a:srgbClr val="2C3E50"/>
                </a:solidFill>
                <a:effectLst/>
                <a:latin typeface="+mn-lt"/>
              </a:rPr>
              <a:t>: https://www.ndtms.net/ParentalSubstanceMisuse</a:t>
            </a:r>
          </a:p>
          <a:p>
            <a:pPr algn="l"/>
            <a:endParaRPr lang="en-GB" sz="1200" b="1" i="0" dirty="0">
              <a:solidFill>
                <a:srgbClr val="2C3E50"/>
              </a:solidFill>
              <a:effectLst/>
              <a:latin typeface="+mn-lt"/>
            </a:endParaRPr>
          </a:p>
          <a:p>
            <a:pPr algn="l"/>
            <a:r>
              <a:rPr lang="en-GB" sz="1200" b="1" i="0" dirty="0">
                <a:solidFill>
                  <a:srgbClr val="2C3E50"/>
                </a:solidFill>
                <a:effectLst/>
                <a:latin typeface="+mn-lt"/>
              </a:rPr>
              <a:t>Sources of referrals into treatment for new presentations to treatment: </a:t>
            </a:r>
            <a:endParaRPr lang="en-GB" sz="1200" b="0" i="0" dirty="0">
              <a:solidFill>
                <a:srgbClr val="2C3E50"/>
              </a:solidFill>
              <a:effectLst/>
              <a:latin typeface="+mn-lt"/>
            </a:endParaRPr>
          </a:p>
          <a:p>
            <a:pPr algn="l"/>
            <a:r>
              <a:rPr lang="en-GB" sz="1200" b="0" i="0" dirty="0">
                <a:solidFill>
                  <a:srgbClr val="2C3E50"/>
                </a:solidFill>
                <a:effectLst/>
                <a:latin typeface="+mn-lt"/>
              </a:rPr>
              <a:t>This report focuses on new presentations to treatment in 2019 to 2020 (1 April 2019 to 31 March 2020) aged between 18 and 99.</a:t>
            </a:r>
          </a:p>
          <a:p>
            <a:pPr algn="l"/>
            <a:endParaRPr lang="en-GB" sz="1200" b="0" i="0" dirty="0">
              <a:solidFill>
                <a:srgbClr val="2C3E50"/>
              </a:solidFill>
              <a:effectLst/>
              <a:latin typeface="+mn-lt"/>
            </a:endParaRPr>
          </a:p>
          <a:p>
            <a:pPr algn="l"/>
            <a:r>
              <a:rPr lang="en-GB" sz="1200" b="0" i="0" kern="1200" dirty="0">
                <a:solidFill>
                  <a:srgbClr val="2C3E50"/>
                </a:solidFill>
                <a:effectLst/>
                <a:latin typeface="+mn-lt"/>
                <a:ea typeface="+mn-ea"/>
                <a:cs typeface="+mn-cs"/>
              </a:rPr>
              <a:t>To prevent potential patient identification, all local figures for Cambridgeshire and Peterborough in this report have been rounded to the nearest 5. Proportions have been calculated from the rounded figures. This is true of all local data except for the overall numbers in treatment.</a:t>
            </a:r>
          </a:p>
          <a:p>
            <a:pPr algn="l"/>
            <a:endParaRPr lang="en-GB" sz="1200" b="0" i="0" kern="1200" dirty="0">
              <a:solidFill>
                <a:srgbClr val="2C3E50"/>
              </a:solidFill>
              <a:effectLst/>
              <a:latin typeface="+mn-lt"/>
              <a:ea typeface="+mn-ea"/>
              <a:cs typeface="+mn-cs"/>
            </a:endParaRPr>
          </a:p>
          <a:p>
            <a:pPr algn="l"/>
            <a:r>
              <a:rPr lang="en-GB" sz="1200" b="1" i="0" kern="1200" dirty="0">
                <a:solidFill>
                  <a:srgbClr val="2C3E50"/>
                </a:solidFill>
                <a:effectLst/>
                <a:latin typeface="+mn-lt"/>
                <a:ea typeface="+mn-ea"/>
                <a:cs typeface="+mn-cs"/>
              </a:rPr>
              <a:t>Prevalence of parental alcohol and drug problems, mental ill health and domestic abuse:</a:t>
            </a:r>
            <a:endParaRPr lang="en-GB" sz="1200" b="0" i="0" kern="1200" dirty="0">
              <a:solidFill>
                <a:srgbClr val="2C3E50"/>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2C3E50"/>
                </a:solidFill>
                <a:effectLst/>
                <a:latin typeface="+mn-lt"/>
              </a:rPr>
              <a:t>The </a:t>
            </a:r>
            <a:r>
              <a:rPr lang="en-GB" b="0" i="0" u="none" strike="noStrike" dirty="0">
                <a:solidFill>
                  <a:srgbClr val="008577"/>
                </a:solidFill>
                <a:effectLst/>
                <a:latin typeface="+mn-lt"/>
                <a:hlinkClick r:id="rId3"/>
              </a:rPr>
              <a:t>Childhood Local Data on Risks and Needs (CHLDRN)</a:t>
            </a:r>
            <a:r>
              <a:rPr lang="en-GB" b="0" i="0" dirty="0">
                <a:solidFill>
                  <a:srgbClr val="2C3E50"/>
                </a:solidFill>
                <a:effectLst/>
                <a:latin typeface="+mn-lt"/>
              </a:rPr>
              <a:t> produced by the Children’s Commissioner for England provides data on the number of children at risk.  This data, which is from 2019 to 2020, is used in the chart above.</a:t>
            </a:r>
            <a:endParaRPr lang="en-GB" sz="1200" b="0" i="0" kern="1200" dirty="0">
              <a:solidFill>
                <a:srgbClr val="2C3E50"/>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514F2473-E9A9-4AC0-B8B3-8095D12D167B}" type="slidenum">
              <a:rPr lang="en-GB" smtClean="0"/>
              <a:t>71</a:t>
            </a:fld>
            <a:endParaRPr lang="en-GB"/>
          </a:p>
        </p:txBody>
      </p:sp>
    </p:spTree>
    <p:extLst>
      <p:ext uri="{BB962C8B-B14F-4D97-AF65-F5344CB8AC3E}">
        <p14:creationId xmlns:p14="http://schemas.microsoft.com/office/powerpoint/2010/main" val="45076138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panose="020F0502020204030204"/>
              </a:rPr>
              <a:t>Explanation on DASH referrals and risk levels: </a:t>
            </a:r>
            <a:r>
              <a:rPr lang="en-US" dirty="0">
                <a:hlinkClick r:id="rId3"/>
              </a:rPr>
              <a:t>Welcome to Cambridgeshire DASV Partnership (cambsdasv.org.uk)</a:t>
            </a:r>
            <a:endParaRPr lang="en-US" dirty="0">
              <a:cs typeface="Calibri" panose="020F0502020204030204"/>
            </a:endParaRPr>
          </a:p>
          <a:p>
            <a:endParaRPr lang="en-US" dirty="0">
              <a:cs typeface="Calibri" panose="020F0502020204030204"/>
            </a:endParaRPr>
          </a:p>
          <a:p>
            <a:r>
              <a:rPr lang="en-US" dirty="0">
                <a:cs typeface="Calibri" panose="020F0502020204030204"/>
              </a:rPr>
              <a:t>Source:</a:t>
            </a:r>
            <a:endParaRPr lang="en-US" dirty="0"/>
          </a:p>
          <a:p>
            <a:r>
              <a:rPr lang="en-US" dirty="0"/>
              <a:t>Domestic Abuse Team -</a:t>
            </a:r>
            <a:r>
              <a:rPr lang="en-US" dirty="0">
                <a:cs typeface="Calibri" panose="020F0502020204030204"/>
              </a:rPr>
              <a:t> Quarterly DA Performance Report, Cambridgeshire and Peterborough (2019-2021) </a:t>
            </a:r>
          </a:p>
          <a:p>
            <a:endParaRPr lang="en-US" dirty="0"/>
          </a:p>
          <a:p>
            <a:r>
              <a:rPr lang="en-GB" dirty="0"/>
              <a:t>Contact:</a:t>
            </a:r>
            <a:endParaRPr lang="en-US" dirty="0">
              <a:cs typeface="Calibri"/>
            </a:endParaRPr>
          </a:p>
          <a:p>
            <a:r>
              <a:rPr lang="en-GB" dirty="0"/>
              <a:t>Cambridgeshire Research Group: Business Intelligence, Cambridgeshire County Council (</a:t>
            </a:r>
            <a:r>
              <a:rPr lang="en-GB" dirty="0">
                <a:hlinkClick r:id="rId4"/>
              </a:rPr>
              <a:t>Research.Group@cambridgeshire.gov.uk</a:t>
            </a:r>
            <a:r>
              <a:rPr lang="en-GB" dirty="0"/>
              <a:t>)</a:t>
            </a:r>
            <a:endParaRPr lang="en-US" dirty="0"/>
          </a:p>
          <a:p>
            <a:endParaRPr lang="en-US" dirty="0">
              <a:cs typeface="Calibri"/>
            </a:endParaRPr>
          </a:p>
          <a:p>
            <a:endParaRPr lang="en-GB" dirty="0"/>
          </a:p>
        </p:txBody>
      </p:sp>
      <p:sp>
        <p:nvSpPr>
          <p:cNvPr id="4" name="Slide Number Placeholder 3"/>
          <p:cNvSpPr>
            <a:spLocks noGrp="1"/>
          </p:cNvSpPr>
          <p:nvPr>
            <p:ph type="sldNum" sz="quarter" idx="5"/>
          </p:nvPr>
        </p:nvSpPr>
        <p:spPr/>
        <p:txBody>
          <a:bodyPr/>
          <a:lstStyle/>
          <a:p>
            <a:fld id="{514F2473-E9A9-4AC0-B8B3-8095D12D167B}" type="slidenum">
              <a:rPr lang="en-GB" smtClean="0"/>
              <a:t>72</a:t>
            </a:fld>
            <a:endParaRPr lang="en-GB"/>
          </a:p>
        </p:txBody>
      </p:sp>
    </p:spTree>
    <p:extLst>
      <p:ext uri="{BB962C8B-B14F-4D97-AF65-F5344CB8AC3E}">
        <p14:creationId xmlns:p14="http://schemas.microsoft.com/office/powerpoint/2010/main" val="25540242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Note</a:t>
            </a:r>
            <a:r>
              <a:rPr lang="en-GB" dirty="0"/>
              <a:t>: LSOA and Wards are not coterminous, and therefore a best fit look up has been used. Ward boundaries are taken from the 2018 ward boundaries. </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Domain rankings: the individual domain rankings present an absolute values for the lowest ranked and highest ranked domains in the district. The ranks are based on comparisons between all of the local authority nationally. There are 317 local authorities.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Link</a:t>
            </a:r>
            <a:r>
              <a:rPr lang="en-GB" dirty="0"/>
              <a:t>: https://cambridgeshireinsight.org.uk/deprivation/indices-of-multiple-deprivation/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dirty="0"/>
          </a:p>
        </p:txBody>
      </p:sp>
      <p:sp>
        <p:nvSpPr>
          <p:cNvPr id="4" name="Slide Number Placeholder 3"/>
          <p:cNvSpPr>
            <a:spLocks noGrp="1"/>
          </p:cNvSpPr>
          <p:nvPr>
            <p:ph type="sldNum" sz="quarter" idx="5"/>
          </p:nvPr>
        </p:nvSpPr>
        <p:spPr/>
        <p:txBody>
          <a:bodyPr/>
          <a:lstStyle/>
          <a:p>
            <a:fld id="{514F2473-E9A9-4AC0-B8B3-8095D12D167B}" type="slidenum">
              <a:rPr lang="en-GB" smtClean="0"/>
              <a:t>9</a:t>
            </a:fld>
            <a:endParaRPr lang="en-GB"/>
          </a:p>
        </p:txBody>
      </p:sp>
    </p:spTree>
    <p:extLst>
      <p:ext uri="{BB962C8B-B14F-4D97-AF65-F5344CB8AC3E}">
        <p14:creationId xmlns:p14="http://schemas.microsoft.com/office/powerpoint/2010/main" val="364843039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212529"/>
                </a:solidFill>
                <a:effectLst/>
                <a:latin typeface="+mn-lt"/>
              </a:rPr>
              <a:t>Source: </a:t>
            </a:r>
            <a:r>
              <a:rPr lang="en-GB" sz="1200" b="0" i="0" kern="1200" dirty="0">
                <a:solidFill>
                  <a:srgbClr val="212529"/>
                </a:solidFill>
                <a:effectLst/>
                <a:latin typeface="+mn-lt"/>
                <a:ea typeface="+mn-ea"/>
                <a:cs typeface="+mn-cs"/>
              </a:rPr>
              <a:t>Office for Health Improvement and Disparities (based on the Active Lives Adult Survey, Sport England)</a:t>
            </a:r>
          </a:p>
          <a:p>
            <a:br>
              <a:rPr lang="en-GB" sz="1200" b="0" i="0" kern="1200" dirty="0">
                <a:solidFill>
                  <a:srgbClr val="212529"/>
                </a:solidFill>
                <a:effectLst/>
                <a:latin typeface="+mn-lt"/>
                <a:ea typeface="+mn-ea"/>
                <a:cs typeface="+mn-cs"/>
              </a:rPr>
            </a:br>
            <a:r>
              <a:rPr lang="en-GB" sz="1200" b="1" i="0" kern="1200" dirty="0">
                <a:solidFill>
                  <a:srgbClr val="0B0C0C"/>
                </a:solidFill>
                <a:effectLst/>
                <a:latin typeface="+mn-lt"/>
                <a:ea typeface="+mn-ea"/>
                <a:cs typeface="+mn-cs"/>
              </a:rPr>
              <a:t>Percentage of physically active adults</a:t>
            </a:r>
            <a:r>
              <a:rPr lang="en-GB" sz="1200" b="0" i="0" kern="1200" dirty="0">
                <a:solidFill>
                  <a:srgbClr val="0B0C0C"/>
                </a:solidFill>
                <a:effectLst/>
                <a:latin typeface="+mn-lt"/>
                <a:ea typeface="+mn-ea"/>
                <a:cs typeface="+mn-cs"/>
              </a:rPr>
              <a:t>: </a:t>
            </a:r>
            <a:r>
              <a:rPr lang="en-GB" b="0" i="0" dirty="0">
                <a:solidFill>
                  <a:srgbClr val="212529"/>
                </a:solidFill>
                <a:effectLst/>
                <a:latin typeface="+mn-lt"/>
              </a:rPr>
              <a:t>Weighted number of respondents aged 19 and over, with valid responses to questions on physical activity, doing at least 150 MIE minutes physical activity per week in bouts of 10 minutes or more in the previous 28 days.</a:t>
            </a:r>
          </a:p>
          <a:p>
            <a:r>
              <a:rPr lang="en-GB" b="0" i="0" dirty="0">
                <a:solidFill>
                  <a:srgbClr val="212529"/>
                </a:solidFill>
                <a:effectLst/>
                <a:latin typeface="+mn-lt"/>
              </a:rPr>
              <a:t>Active Lives survey data is collected November-November.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latin typeface="+mn-lt"/>
                <a:ea typeface="+mn-ea"/>
                <a:cs typeface="+mn-cs"/>
              </a:rPr>
              <a:t>Link</a:t>
            </a:r>
            <a:r>
              <a:rPr lang="en-GB" sz="1200" kern="1200" dirty="0">
                <a:solidFill>
                  <a:schemeClr val="tx1"/>
                </a:solidFill>
                <a:latin typeface="+mn-lt"/>
                <a:ea typeface="+mn-ea"/>
                <a:cs typeface="+mn-cs"/>
              </a:rPr>
              <a:t>: https://fingertips.phe.org.uk/profile/public-health-outcomes-framework/data#page/1</a:t>
            </a:r>
            <a:br>
              <a:rPr lang="en-GB" dirty="0">
                <a:latin typeface="+mn-lt"/>
              </a:rPr>
            </a:br>
            <a:endParaRPr lang="en-GB" sz="1200" b="0" i="0" kern="1200" dirty="0">
              <a:solidFill>
                <a:srgbClr val="0B0C0C"/>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14F2473-E9A9-4AC0-B8B3-8095D12D167B}" type="slidenum">
              <a:rPr lang="en-GB" smtClean="0"/>
              <a:t>75</a:t>
            </a:fld>
            <a:endParaRPr lang="en-GB"/>
          </a:p>
        </p:txBody>
      </p:sp>
    </p:spTree>
    <p:extLst>
      <p:ext uri="{BB962C8B-B14F-4D97-AF65-F5344CB8AC3E}">
        <p14:creationId xmlns:p14="http://schemas.microsoft.com/office/powerpoint/2010/main" val="264973744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l" defTabSz="914400" rtl="0" eaLnBrk="1" latinLnBrk="0" hangingPunct="1"/>
            <a:r>
              <a:rPr lang="en-GB" sz="1200" b="1" kern="1200" dirty="0">
                <a:solidFill>
                  <a:schemeClr val="tx1"/>
                </a:solidFill>
                <a:latin typeface="+mn-lt"/>
                <a:ea typeface="+mn-ea"/>
                <a:cs typeface="+mn-cs"/>
              </a:rPr>
              <a:t>Self-reported wellbeing: </a:t>
            </a:r>
            <a:r>
              <a:rPr lang="en-GB" sz="1200" kern="1200" dirty="0">
                <a:solidFill>
                  <a:schemeClr val="tx1"/>
                </a:solidFill>
                <a:latin typeface="+mn-lt"/>
                <a:ea typeface="+mn-ea"/>
                <a:cs typeface="+mn-cs"/>
              </a:rPr>
              <a:t>The percentage of respondents who answered 0-4 to the question "Overall, how happy did you feel yesterday?"</a:t>
            </a:r>
          </a:p>
          <a:p>
            <a:pPr marL="0" algn="l" defTabSz="914400" rtl="0" eaLnBrk="1" latinLnBrk="0" hangingPunct="1"/>
            <a:r>
              <a:rPr lang="en-GB" sz="1200" kern="1200" dirty="0">
                <a:solidFill>
                  <a:schemeClr val="tx1"/>
                </a:solidFill>
                <a:latin typeface="+mn-lt"/>
                <a:ea typeface="+mn-ea"/>
                <a:cs typeface="+mn-cs"/>
              </a:rPr>
              <a:t>ONS are currently measuring individual/subjective well-being based on four questions included on the Integrated Household Survey:</a:t>
            </a:r>
          </a:p>
          <a:p>
            <a:pPr marL="0" algn="l" defTabSz="914400" rtl="0" eaLnBrk="1" latinLnBrk="0" hangingPunct="1">
              <a:buFont typeface="+mj-lt"/>
              <a:buAutoNum type="arabicPeriod"/>
            </a:pPr>
            <a:r>
              <a:rPr lang="en-GB" sz="1200" kern="1200" dirty="0">
                <a:solidFill>
                  <a:schemeClr val="tx1"/>
                </a:solidFill>
                <a:latin typeface="+mn-lt"/>
                <a:ea typeface="+mn-ea"/>
                <a:cs typeface="+mn-cs"/>
              </a:rPr>
              <a:t>Overall, how satisfied are you with your life nowadays?</a:t>
            </a:r>
          </a:p>
          <a:p>
            <a:pPr marL="0" algn="l" defTabSz="914400" rtl="0" eaLnBrk="1" latinLnBrk="0" hangingPunct="1">
              <a:buFont typeface="+mj-lt"/>
              <a:buAutoNum type="arabicPeriod"/>
            </a:pPr>
            <a:r>
              <a:rPr lang="en-GB" sz="1200" kern="1200" dirty="0">
                <a:solidFill>
                  <a:schemeClr val="tx1"/>
                </a:solidFill>
                <a:latin typeface="+mn-lt"/>
                <a:ea typeface="+mn-ea"/>
                <a:cs typeface="+mn-cs"/>
              </a:rPr>
              <a:t>Overall, how happy did you feel yesterday?</a:t>
            </a:r>
          </a:p>
          <a:p>
            <a:pPr marL="0" algn="l" defTabSz="914400" rtl="0" eaLnBrk="1" latinLnBrk="0" hangingPunct="1">
              <a:buFont typeface="+mj-lt"/>
              <a:buAutoNum type="arabicPeriod"/>
            </a:pPr>
            <a:r>
              <a:rPr lang="en-GB" sz="1200" kern="1200" dirty="0">
                <a:solidFill>
                  <a:schemeClr val="tx1"/>
                </a:solidFill>
                <a:latin typeface="+mn-lt"/>
                <a:ea typeface="+mn-ea"/>
                <a:cs typeface="+mn-cs"/>
              </a:rPr>
              <a:t>Overall, how anxious did you feel yesterday?</a:t>
            </a:r>
          </a:p>
          <a:p>
            <a:pPr marL="0" algn="l" defTabSz="914400" rtl="0" eaLnBrk="1" latinLnBrk="0" hangingPunct="1">
              <a:buFont typeface="+mj-lt"/>
              <a:buAutoNum type="arabicPeriod"/>
            </a:pPr>
            <a:r>
              <a:rPr lang="en-GB" sz="1200" kern="1200" dirty="0">
                <a:solidFill>
                  <a:schemeClr val="tx1"/>
                </a:solidFill>
                <a:latin typeface="+mn-lt"/>
                <a:ea typeface="+mn-ea"/>
                <a:cs typeface="+mn-cs"/>
              </a:rPr>
              <a:t>Overall, to what extent do you feel the things you do in your life are worthwhile?</a:t>
            </a:r>
          </a:p>
          <a:p>
            <a:pPr marL="0" algn="l" defTabSz="914400" rtl="0" eaLnBrk="1" latinLnBrk="0" hangingPunct="1"/>
            <a:r>
              <a:rPr lang="en-GB" sz="1200" kern="1200" dirty="0">
                <a:solidFill>
                  <a:schemeClr val="tx1"/>
                </a:solidFill>
                <a:latin typeface="+mn-lt"/>
                <a:ea typeface="+mn-ea"/>
                <a:cs typeface="+mn-cs"/>
              </a:rPr>
              <a:t>Responses are given on a scale of 0-10 (where 0 is “not at all satisfied/happy/anxious/worthwhile” and 10 is “completely satisfied/happy/anxious/worthwhile”)</a:t>
            </a:r>
          </a:p>
          <a:p>
            <a:pPr marL="0" algn="l" defTabSz="914400" rtl="0" eaLnBrk="1" latinLnBrk="0" hangingPunct="1"/>
            <a:r>
              <a:rPr lang="en-GB" sz="1200" kern="1200" dirty="0">
                <a:solidFill>
                  <a:schemeClr val="tx1"/>
                </a:solidFill>
                <a:latin typeface="+mn-lt"/>
                <a:ea typeface="+mn-ea"/>
                <a:cs typeface="+mn-cs"/>
              </a:rPr>
              <a:t>In the ONS report, the percentage of people scoring 0-4, 5-6, 7-8 and 9-10 have been calculated for this indicator. The percentage of those scoring 0-4 (respondents in that area that scored themselves the lowest marks) in the question: 'Overall, how happy did you feel yesterday?' will be presented in this indicator. </a:t>
            </a:r>
          </a:p>
          <a:p>
            <a:pPr marL="0" algn="l" defTabSz="914400" rtl="0" eaLnBrk="1" latinLnBrk="0" hangingPunct="1"/>
            <a:endParaRPr lang="en-GB" sz="1200" kern="1200" dirty="0">
              <a:solidFill>
                <a:schemeClr val="tx1"/>
              </a:solidFill>
              <a:latin typeface="+mn-lt"/>
              <a:ea typeface="+mn-ea"/>
              <a:cs typeface="+mn-cs"/>
            </a:endParaRPr>
          </a:p>
          <a:p>
            <a:pPr marL="0" algn="l" defTabSz="914400" rtl="0" eaLnBrk="1" latinLnBrk="0" hangingPunct="1"/>
            <a:r>
              <a:rPr lang="en-GB" sz="1200" b="1" kern="1200" dirty="0">
                <a:solidFill>
                  <a:schemeClr val="tx1"/>
                </a:solidFill>
                <a:latin typeface="+mn-lt"/>
                <a:ea typeface="+mn-ea"/>
                <a:cs typeface="+mn-cs"/>
              </a:rPr>
              <a:t>Link</a:t>
            </a:r>
            <a:r>
              <a:rPr lang="en-GB" sz="1200" kern="1200" dirty="0">
                <a:solidFill>
                  <a:schemeClr val="tx1"/>
                </a:solidFill>
                <a:latin typeface="+mn-lt"/>
                <a:ea typeface="+mn-ea"/>
                <a:cs typeface="+mn-cs"/>
              </a:rPr>
              <a:t>: https://fingertips.phe.org.uk/profile/wider-determinants/data#page/1</a:t>
            </a:r>
          </a:p>
          <a:p>
            <a:endParaRPr lang="en-GB" sz="800" b="0" i="0" kern="1200" dirty="0">
              <a:solidFill>
                <a:srgbClr val="0B0C0C"/>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14F2473-E9A9-4AC0-B8B3-8095D12D167B}" type="slidenum">
              <a:rPr lang="en-GB" smtClean="0"/>
              <a:t>76</a:t>
            </a:fld>
            <a:endParaRPr lang="en-GB"/>
          </a:p>
        </p:txBody>
      </p:sp>
    </p:spTree>
    <p:extLst>
      <p:ext uri="{BB962C8B-B14F-4D97-AF65-F5344CB8AC3E}">
        <p14:creationId xmlns:p14="http://schemas.microsoft.com/office/powerpoint/2010/main" val="205482588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Percentage of looked after children whose emotional wellbeing is a cause for concern: </a:t>
            </a:r>
            <a:r>
              <a:rPr lang="en-GB" b="0" i="0" dirty="0">
                <a:solidFill>
                  <a:srgbClr val="212529"/>
                </a:solidFill>
                <a:effectLst/>
                <a:latin typeface="+mn-lt"/>
              </a:rPr>
              <a:t>Proportion of all looked after children aged between 5 and 16 (inclusive) at the date of their latest assessment, who have been in care for at least 12 months on 31 March whose SDQ (Strengths and Difficulties Questionnaire) score was 17 or over .</a:t>
            </a:r>
          </a:p>
          <a:p>
            <a:r>
              <a:rPr lang="en-GB" dirty="0">
                <a:latin typeface="+mn-lt"/>
              </a:rPr>
              <a:t>Data is collected by local authorities through a strengths and difficulties questionnaire (SDQ) and a single summary figure for each child (the total difficulties score), ranging from 0 to 40, is submitted to the Department for Education through the looked after children return (SSDA903). A higher score indicates greater difficulties (a score of under 14 is considered normal, 14-16 is borderline cause for concern and 17 or over is a cause for concern).</a:t>
            </a:r>
          </a:p>
          <a:p>
            <a:endParaRPr lang="en-GB"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latin typeface="+mn-lt"/>
                <a:ea typeface="+mn-ea"/>
                <a:cs typeface="+mn-cs"/>
              </a:rPr>
              <a:t>Link</a:t>
            </a:r>
            <a:r>
              <a:rPr lang="en-GB" sz="1200" kern="1200" dirty="0">
                <a:solidFill>
                  <a:schemeClr val="tx1"/>
                </a:solidFill>
                <a:latin typeface="+mn-lt"/>
                <a:ea typeface="+mn-ea"/>
                <a:cs typeface="+mn-cs"/>
              </a:rPr>
              <a:t>: https://fingertips.phe.org.uk/profile/wider-determinants/data#page/1</a:t>
            </a:r>
          </a:p>
          <a:p>
            <a:endParaRPr lang="en-GB" dirty="0">
              <a:latin typeface="+mn-lt"/>
            </a:endParaRPr>
          </a:p>
          <a:p>
            <a:endParaRPr lang="en-GB" dirty="0">
              <a:latin typeface="+mn-lt"/>
            </a:endParaRPr>
          </a:p>
          <a:p>
            <a:r>
              <a:rPr lang="en-GB" b="1" dirty="0">
                <a:latin typeface="+mn-lt"/>
              </a:rPr>
              <a:t>Social Isolation: percentage of adult social care users who have as much social contact as they would like (18+ </a:t>
            </a:r>
            <a:r>
              <a:rPr lang="en-GB" b="1" dirty="0" err="1">
                <a:latin typeface="+mn-lt"/>
              </a:rPr>
              <a:t>yrs</a:t>
            </a:r>
            <a:r>
              <a:rPr lang="en-GB" b="1" dirty="0">
                <a:latin typeface="+mn-lt"/>
              </a:rPr>
              <a:t>):</a:t>
            </a:r>
            <a:endParaRPr lang="en-GB" dirty="0">
              <a:latin typeface="+mn-lt"/>
            </a:endParaRPr>
          </a:p>
          <a:p>
            <a:r>
              <a:rPr lang="en-GB" dirty="0">
                <a:latin typeface="+mn-lt"/>
              </a:rPr>
              <a:t>The percentage of respondents to the Adult Social Care Survey (service users) who responded to the question "Thinking about how much contact you've had with people you like, which of the following statements best describes your social situation?" with the answer "I have as much social contact as I want with people I like".</a:t>
            </a:r>
          </a:p>
          <a:p>
            <a:r>
              <a:rPr lang="en-GB" dirty="0">
                <a:latin typeface="+mn-lt"/>
              </a:rPr>
              <a:t>This measure applies to those people in receipt, at the point that data are extracted, of long-term support services funded or managed by social services following a full assessment of need.</a:t>
            </a:r>
          </a:p>
          <a:p>
            <a:endParaRPr lang="en-GB"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latin typeface="+mn-lt"/>
                <a:ea typeface="+mn-ea"/>
                <a:cs typeface="+mn-cs"/>
              </a:rPr>
              <a:t>Link: https://fingertips.phe.org.uk/profile/wider-determinants/data#page/1</a:t>
            </a:r>
          </a:p>
          <a:p>
            <a:endParaRPr lang="en-GB" dirty="0">
              <a:latin typeface="+mn-lt"/>
            </a:endParaRPr>
          </a:p>
          <a:p>
            <a:endParaRPr lang="en-GB" dirty="0">
              <a:latin typeface="+mn-lt"/>
            </a:endParaRPr>
          </a:p>
          <a:p>
            <a:endParaRPr lang="en-GB" dirty="0">
              <a:latin typeface="+mn-lt"/>
            </a:endParaRPr>
          </a:p>
        </p:txBody>
      </p:sp>
      <p:sp>
        <p:nvSpPr>
          <p:cNvPr id="4" name="Slide Number Placeholder 3"/>
          <p:cNvSpPr>
            <a:spLocks noGrp="1"/>
          </p:cNvSpPr>
          <p:nvPr>
            <p:ph type="sldNum" sz="quarter" idx="5"/>
          </p:nvPr>
        </p:nvSpPr>
        <p:spPr/>
        <p:txBody>
          <a:bodyPr/>
          <a:lstStyle/>
          <a:p>
            <a:fld id="{514F2473-E9A9-4AC0-B8B3-8095D12D167B}" type="slidenum">
              <a:rPr lang="en-GB" smtClean="0"/>
              <a:t>77</a:t>
            </a:fld>
            <a:endParaRPr lang="en-GB"/>
          </a:p>
        </p:txBody>
      </p:sp>
    </p:spTree>
    <p:extLst>
      <p:ext uri="{BB962C8B-B14F-4D97-AF65-F5344CB8AC3E}">
        <p14:creationId xmlns:p14="http://schemas.microsoft.com/office/powerpoint/2010/main" val="218452071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latin typeface="+mn-lt"/>
              </a:rPr>
              <a:t>Link</a:t>
            </a:r>
            <a:r>
              <a:rPr lang="en-GB" dirty="0">
                <a:latin typeface="+mn-lt"/>
              </a:rPr>
              <a:t>: https://app.powerbi.com/view?r=eyJrIjoiMGM5OGRlOTAtY2QxYy00YzAxLWEyZWEtNjI3ZWRmOTE2OWI4IiwidCI6IjUwZjYwNzFmLWJiZmUtNDAxYS04ODAzLTY3Mzc0OGU2MjllMiIsImMiOjh9</a:t>
            </a:r>
          </a:p>
          <a:p>
            <a:endParaRPr lang="en-GB" dirty="0">
              <a:latin typeface="+mn-lt"/>
            </a:endParaRPr>
          </a:p>
          <a:p>
            <a:r>
              <a:rPr lang="en-GB" dirty="0">
                <a:latin typeface="+mn-lt"/>
              </a:rPr>
              <a:t>This national survey takes place every other year and is conducted by Councils with Adult Social Services Responsibilities (CASSRs). The survey seeks the opinions of carers aged 18 or over, caring for a person aged 18 or over, on a number of topics that are considered to be indicative of a balanced life alongside their unpaid caring role.</a:t>
            </a:r>
          </a:p>
          <a:p>
            <a:r>
              <a:rPr lang="en-GB" dirty="0">
                <a:latin typeface="+mn-lt"/>
              </a:rPr>
              <a:t>Carers are included regardless of whether they have received an assessment or review in the previous year.</a:t>
            </a:r>
          </a:p>
        </p:txBody>
      </p:sp>
      <p:sp>
        <p:nvSpPr>
          <p:cNvPr id="4" name="Slide Number Placeholder 3"/>
          <p:cNvSpPr>
            <a:spLocks noGrp="1"/>
          </p:cNvSpPr>
          <p:nvPr>
            <p:ph type="sldNum" sz="quarter" idx="5"/>
          </p:nvPr>
        </p:nvSpPr>
        <p:spPr/>
        <p:txBody>
          <a:bodyPr/>
          <a:lstStyle/>
          <a:p>
            <a:fld id="{514F2473-E9A9-4AC0-B8B3-8095D12D167B}" type="slidenum">
              <a:rPr lang="en-GB" smtClean="0"/>
              <a:t>78</a:t>
            </a:fld>
            <a:endParaRPr lang="en-GB"/>
          </a:p>
        </p:txBody>
      </p:sp>
    </p:spTree>
    <p:extLst>
      <p:ext uri="{BB962C8B-B14F-4D97-AF65-F5344CB8AC3E}">
        <p14:creationId xmlns:p14="http://schemas.microsoft.com/office/powerpoint/2010/main" val="202792614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TECHNICAL NOTES:</a:t>
            </a:r>
          </a:p>
          <a:p>
            <a:endParaRPr lang="en-GB" dirty="0"/>
          </a:p>
          <a:p>
            <a:r>
              <a:rPr lang="en-GB" dirty="0"/>
              <a:t>Sources:</a:t>
            </a:r>
          </a:p>
          <a:p>
            <a:r>
              <a:rPr lang="en-GB" dirty="0"/>
              <a:t>Schools Health Education Unit (2021) The Cambridgeshire Children and Young People’s Health and Wellbeing Survey 2021</a:t>
            </a:r>
            <a:endParaRPr lang="en-GB" dirty="0">
              <a:cs typeface="Calibri" panose="020F0502020204030204"/>
            </a:endParaRPr>
          </a:p>
          <a:p>
            <a:r>
              <a:rPr lang="en-GB" dirty="0"/>
              <a:t>The Health-Related Behaviour Survey, developed by the Schools Health Education Unit, is designed for young people of primary and secondary school age. In 2021, in Cambridgeshire 8502 children took part from  Years 8 and 10 of secondary school.  </a:t>
            </a:r>
          </a:p>
          <a:p>
            <a:pPr defTabSz="955274">
              <a:defRPr/>
            </a:pPr>
            <a:endParaRPr lang="en-GB" dirty="0">
              <a:cs typeface="Calibri" panose="020F0502020204030204"/>
            </a:endParaRPr>
          </a:p>
          <a:p>
            <a:pPr defTabSz="955274">
              <a:defRPr/>
            </a:pPr>
            <a:r>
              <a:rPr lang="en-GB" dirty="0">
                <a:cs typeface="Calibri" panose="020F0502020204030204"/>
              </a:rPr>
              <a:t>(Peterborough did not partake in the 2021 survey)</a:t>
            </a:r>
          </a:p>
          <a:p>
            <a:endParaRPr lang="en-GB" dirty="0"/>
          </a:p>
          <a:p>
            <a:endParaRPr lang="en-GB" dirty="0"/>
          </a:p>
          <a:p>
            <a:pPr defTabSz="955274">
              <a:defRPr/>
            </a:pPr>
            <a:r>
              <a:rPr lang="en-GB" sz="1200" dirty="0">
                <a:solidFill>
                  <a:srgbClr val="000000"/>
                </a:solidFill>
                <a:latin typeface="+mn-lt"/>
                <a:cs typeface="Segoe UI"/>
              </a:rPr>
              <a:t>Contact: Cambridgeshire Research Group: Business Intelligence, Cambridgeshire County Council (</a:t>
            </a:r>
            <a:r>
              <a:rPr lang="en-GB" sz="1200" u="none" strike="noStrike" dirty="0">
                <a:solidFill>
                  <a:srgbClr val="9EA2FF"/>
                </a:solidFill>
                <a:effectLst/>
                <a:latin typeface="+mn-lt"/>
                <a:cs typeface="Segoe UI"/>
                <a:hlinkClick r:id="rId3" tooltip="mailto:research.group@cambridgeshire.gov.uk"/>
              </a:rPr>
              <a:t>Research.Group@cambridgeshire.gov.uk</a:t>
            </a:r>
            <a:r>
              <a:rPr lang="en-GB" sz="1200" dirty="0">
                <a:solidFill>
                  <a:srgbClr val="000000"/>
                </a:solidFill>
                <a:latin typeface="+mn-lt"/>
                <a:cs typeface="Segoe UI"/>
              </a:rPr>
              <a:t>)</a:t>
            </a:r>
            <a:endParaRPr lang="en-GB" sz="1200" dirty="0">
              <a:solidFill>
                <a:srgbClr val="FFFFFF"/>
              </a:solidFill>
              <a:effectLst/>
              <a:latin typeface="+mn-lt"/>
              <a:cs typeface="Segoe UI"/>
            </a:endParaRPr>
          </a:p>
          <a:p>
            <a:endParaRPr lang="en-GB" dirty="0"/>
          </a:p>
        </p:txBody>
      </p:sp>
      <p:sp>
        <p:nvSpPr>
          <p:cNvPr id="4" name="Slide Number Placeholder 3"/>
          <p:cNvSpPr>
            <a:spLocks noGrp="1"/>
          </p:cNvSpPr>
          <p:nvPr>
            <p:ph type="sldNum" sz="quarter" idx="5"/>
          </p:nvPr>
        </p:nvSpPr>
        <p:spPr/>
        <p:txBody>
          <a:bodyPr/>
          <a:lstStyle/>
          <a:p>
            <a:fld id="{514F2473-E9A9-4AC0-B8B3-8095D12D167B}" type="slidenum">
              <a:rPr lang="en-GB" smtClean="0"/>
              <a:t>79</a:t>
            </a:fld>
            <a:endParaRPr lang="en-GB"/>
          </a:p>
        </p:txBody>
      </p:sp>
    </p:spTree>
    <p:extLst>
      <p:ext uri="{BB962C8B-B14F-4D97-AF65-F5344CB8AC3E}">
        <p14:creationId xmlns:p14="http://schemas.microsoft.com/office/powerpoint/2010/main" val="351736848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The indicator compares percentage of households with access to GPs within 15mins by public transport or walking.</a:t>
            </a:r>
          </a:p>
          <a:p>
            <a:endParaRPr lang="en-GB"/>
          </a:p>
          <a:p>
            <a:r>
              <a:rPr lang="en-GB"/>
              <a:t>Cambridge, East Cambridgeshire, Huntingdonshire, Fenland, Peterborough, South Cambridgeshire's percentage of households with access to GPs within 15mins by public transport or walking is 56.64%.</a:t>
            </a:r>
          </a:p>
          <a:p>
            <a:r>
              <a:rPr lang="en-GB"/>
              <a:t>The England-wide LSOA distribution is 0% to 100% with a mean value of 70.7%.</a:t>
            </a:r>
          </a:p>
        </p:txBody>
      </p:sp>
      <p:sp>
        <p:nvSpPr>
          <p:cNvPr id="4" name="Slide Number Placeholder 3"/>
          <p:cNvSpPr>
            <a:spLocks noGrp="1"/>
          </p:cNvSpPr>
          <p:nvPr>
            <p:ph type="sldNum" sz="quarter" idx="5"/>
          </p:nvPr>
        </p:nvSpPr>
        <p:spPr/>
        <p:txBody>
          <a:bodyPr/>
          <a:lstStyle/>
          <a:p>
            <a:fld id="{514F2473-E9A9-4AC0-B8B3-8095D12D167B}" type="slidenum">
              <a:rPr lang="en-GB" smtClean="0"/>
              <a:t>80</a:t>
            </a:fld>
            <a:endParaRPr lang="en-GB"/>
          </a:p>
        </p:txBody>
      </p:sp>
    </p:spTree>
    <p:extLst>
      <p:ext uri="{BB962C8B-B14F-4D97-AF65-F5344CB8AC3E}">
        <p14:creationId xmlns:p14="http://schemas.microsoft.com/office/powerpoint/2010/main" val="58593600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14F2473-E9A9-4AC0-B8B3-8095D12D167B}" type="slidenum">
              <a:rPr lang="en-GB" smtClean="0"/>
              <a:t>81</a:t>
            </a:fld>
            <a:endParaRPr lang="en-GB"/>
          </a:p>
        </p:txBody>
      </p:sp>
    </p:spTree>
    <p:extLst>
      <p:ext uri="{BB962C8B-B14F-4D97-AF65-F5344CB8AC3E}">
        <p14:creationId xmlns:p14="http://schemas.microsoft.com/office/powerpoint/2010/main" val="238642022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latin typeface="+mn-lt"/>
              </a:rPr>
              <a:t>Killed and seriously injured (KSI) casualties on England's roads:</a:t>
            </a:r>
            <a:r>
              <a:rPr lang="en-GB" dirty="0">
                <a:latin typeface="+mn-lt"/>
              </a:rPr>
              <a:t> Number of people reported killed or seriously injured (KSI) on the roads, all ages, per 1 billion vehicle miles travelled.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latin typeface="+mn-lt"/>
                <a:ea typeface="+mn-ea"/>
                <a:cs typeface="+mn-cs"/>
              </a:rPr>
              <a:t>Link</a:t>
            </a:r>
            <a:r>
              <a:rPr lang="en-GB" sz="1200" kern="1200" dirty="0">
                <a:solidFill>
                  <a:schemeClr val="tx1"/>
                </a:solidFill>
                <a:latin typeface="+mn-lt"/>
                <a:ea typeface="+mn-ea"/>
                <a:cs typeface="+mn-cs"/>
              </a:rPr>
              <a:t>: https://fingertips.phe.org.uk/profile/wider-determinants/data#page/1</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latin typeface="+mn-lt"/>
            </a:endParaRPr>
          </a:p>
          <a:p>
            <a:endParaRPr lang="en-GB" dirty="0"/>
          </a:p>
        </p:txBody>
      </p:sp>
      <p:sp>
        <p:nvSpPr>
          <p:cNvPr id="4" name="Slide Number Placeholder 3"/>
          <p:cNvSpPr>
            <a:spLocks noGrp="1"/>
          </p:cNvSpPr>
          <p:nvPr>
            <p:ph type="sldNum" sz="quarter" idx="5"/>
          </p:nvPr>
        </p:nvSpPr>
        <p:spPr/>
        <p:txBody>
          <a:bodyPr/>
          <a:lstStyle/>
          <a:p>
            <a:fld id="{514F2473-E9A9-4AC0-B8B3-8095D12D167B}" type="slidenum">
              <a:rPr lang="en-GB" smtClean="0"/>
              <a:t>82</a:t>
            </a:fld>
            <a:endParaRPr lang="en-GB"/>
          </a:p>
        </p:txBody>
      </p:sp>
    </p:spTree>
    <p:extLst>
      <p:ext uri="{BB962C8B-B14F-4D97-AF65-F5344CB8AC3E}">
        <p14:creationId xmlns:p14="http://schemas.microsoft.com/office/powerpoint/2010/main" val="232970435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0B0C0C"/>
                </a:solidFill>
                <a:effectLst/>
                <a:latin typeface="GDS Transport"/>
              </a:rPr>
              <a:t>The Community Life Survey (CLS) is a household self-completion survey (online, with paper survey for adults not digitally engaged) of adults aged 16+ in England which ran from April 2020 to March 2021.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dirty="0">
              <a:solidFill>
                <a:srgbClr val="0B0C0C"/>
              </a:solidFill>
              <a:effectLst/>
              <a:latin typeface="GDS Transpor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i="0" dirty="0">
                <a:solidFill>
                  <a:srgbClr val="0B0C0C"/>
                </a:solidFill>
                <a:effectLst/>
                <a:latin typeface="GDS Transport"/>
              </a:rPr>
              <a:t>Link</a:t>
            </a:r>
            <a:r>
              <a:rPr lang="en-GB" b="0" i="0" dirty="0">
                <a:solidFill>
                  <a:srgbClr val="0B0C0C"/>
                </a:solidFill>
                <a:effectLst/>
                <a:latin typeface="GDS Transport"/>
              </a:rPr>
              <a:t>: https://www.gov.uk/government/collections/community-life-survey--2</a:t>
            </a:r>
          </a:p>
          <a:p>
            <a:endParaRPr lang="en-GB" dirty="0"/>
          </a:p>
        </p:txBody>
      </p:sp>
      <p:sp>
        <p:nvSpPr>
          <p:cNvPr id="4" name="Slide Number Placeholder 3"/>
          <p:cNvSpPr>
            <a:spLocks noGrp="1"/>
          </p:cNvSpPr>
          <p:nvPr>
            <p:ph type="sldNum" sz="quarter" idx="5"/>
          </p:nvPr>
        </p:nvSpPr>
        <p:spPr/>
        <p:txBody>
          <a:bodyPr/>
          <a:lstStyle/>
          <a:p>
            <a:fld id="{514F2473-E9A9-4AC0-B8B3-8095D12D167B}" type="slidenum">
              <a:rPr lang="en-GB" smtClean="0"/>
              <a:t>83</a:t>
            </a:fld>
            <a:endParaRPr lang="en-GB"/>
          </a:p>
        </p:txBody>
      </p:sp>
    </p:spTree>
    <p:extLst>
      <p:ext uri="{BB962C8B-B14F-4D97-AF65-F5344CB8AC3E}">
        <p14:creationId xmlns:p14="http://schemas.microsoft.com/office/powerpoint/2010/main" val="406996602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0B0C0C"/>
                </a:solidFill>
                <a:effectLst/>
                <a:latin typeface="GDS Transport"/>
              </a:rPr>
              <a:t>The Community Life Survey is a household self-completion survey (online, with paper survey for adults not digitally engaged) of adults aged 16+ in England which ran from April 2020 to March 2021. </a:t>
            </a:r>
          </a:p>
          <a:p>
            <a:r>
              <a:rPr lang="en-GB" dirty="0"/>
              <a:t>The Community Life Survey reports the incidence of volunteering among the sample. Respondents are not the same year to year in the Community Life Survey and so the survey only provides a representative snapshot of what proportion of people in the country are volunteering. This allows us year to year to compare the net change in volunteering.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dirty="0">
              <a:solidFill>
                <a:srgbClr val="0B0C0C"/>
              </a:solidFill>
              <a:effectLst/>
              <a:latin typeface="GDS Transpor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i="0" dirty="0">
                <a:solidFill>
                  <a:srgbClr val="0B0C0C"/>
                </a:solidFill>
                <a:effectLst/>
                <a:latin typeface="GDS Transport"/>
              </a:rPr>
              <a:t>Link</a:t>
            </a:r>
            <a:r>
              <a:rPr lang="en-GB" b="0" i="0" dirty="0">
                <a:solidFill>
                  <a:srgbClr val="0B0C0C"/>
                </a:solidFill>
                <a:effectLst/>
                <a:latin typeface="GDS Transport"/>
              </a:rPr>
              <a:t>: https://www.gov.uk/government/collections/community-life-survey--2</a:t>
            </a:r>
          </a:p>
          <a:p>
            <a:endParaRPr lang="en-GB" dirty="0"/>
          </a:p>
        </p:txBody>
      </p:sp>
      <p:sp>
        <p:nvSpPr>
          <p:cNvPr id="4" name="Slide Number Placeholder 3"/>
          <p:cNvSpPr>
            <a:spLocks noGrp="1"/>
          </p:cNvSpPr>
          <p:nvPr>
            <p:ph type="sldNum" sz="quarter" idx="5"/>
          </p:nvPr>
        </p:nvSpPr>
        <p:spPr/>
        <p:txBody>
          <a:bodyPr/>
          <a:lstStyle/>
          <a:p>
            <a:fld id="{514F2473-E9A9-4AC0-B8B3-8095D12D167B}" type="slidenum">
              <a:rPr lang="en-GB" smtClean="0"/>
              <a:t>84</a:t>
            </a:fld>
            <a:endParaRPr lang="en-GB"/>
          </a:p>
        </p:txBody>
      </p:sp>
    </p:spTree>
    <p:extLst>
      <p:ext uri="{BB962C8B-B14F-4D97-AF65-F5344CB8AC3E}">
        <p14:creationId xmlns:p14="http://schemas.microsoft.com/office/powerpoint/2010/main" val="1076888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Note</a:t>
            </a:r>
            <a:r>
              <a:rPr lang="en-GB" dirty="0"/>
              <a:t>: LSOA and Wards are not coterminous, and therefore a best fit look up has been used. Ward boundaries are taken from the 2018 ward boundaries. </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Domain rankings: the individual domain rankings present an absolute values for the lowest ranked and highest ranked domains in the district. The ranks are based on comparisons between all of the local authority nationally. There are 317 local authorities.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Link</a:t>
            </a:r>
            <a:r>
              <a:rPr lang="en-GB" dirty="0"/>
              <a:t>: https://cambridgeshireinsight.org.uk/deprivation/indices-of-multiple-deprivation/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dirty="0"/>
          </a:p>
        </p:txBody>
      </p:sp>
      <p:sp>
        <p:nvSpPr>
          <p:cNvPr id="4" name="Slide Number Placeholder 3"/>
          <p:cNvSpPr>
            <a:spLocks noGrp="1"/>
          </p:cNvSpPr>
          <p:nvPr>
            <p:ph type="sldNum" sz="quarter" idx="5"/>
          </p:nvPr>
        </p:nvSpPr>
        <p:spPr/>
        <p:txBody>
          <a:bodyPr/>
          <a:lstStyle/>
          <a:p>
            <a:fld id="{514F2473-E9A9-4AC0-B8B3-8095D12D167B}" type="slidenum">
              <a:rPr lang="en-GB" smtClean="0"/>
              <a:t>10</a:t>
            </a:fld>
            <a:endParaRPr lang="en-GB"/>
          </a:p>
        </p:txBody>
      </p:sp>
    </p:spTree>
    <p:extLst>
      <p:ext uri="{BB962C8B-B14F-4D97-AF65-F5344CB8AC3E}">
        <p14:creationId xmlns:p14="http://schemas.microsoft.com/office/powerpoint/2010/main" val="130437698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0B0C0C"/>
                </a:solidFill>
                <a:effectLst/>
                <a:latin typeface="GDS Transport"/>
              </a:rPr>
              <a:t>The Community Life Survey is a household self-completion survey (online, with paper survey for adults not digitally engaged) of adults aged 16+ in England which ran from April 2020 to March 2021.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dirty="0">
              <a:solidFill>
                <a:srgbClr val="0B0C0C"/>
              </a:solidFill>
              <a:effectLst/>
              <a:latin typeface="GDS Transpor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i="0" dirty="0">
                <a:solidFill>
                  <a:srgbClr val="0B0C0C"/>
                </a:solidFill>
                <a:effectLst/>
                <a:latin typeface="GDS Transport"/>
              </a:rPr>
              <a:t>Link</a:t>
            </a:r>
            <a:r>
              <a:rPr lang="en-GB" b="0" i="0" dirty="0">
                <a:solidFill>
                  <a:srgbClr val="0B0C0C"/>
                </a:solidFill>
                <a:effectLst/>
                <a:latin typeface="GDS Transport"/>
              </a:rPr>
              <a:t>: https://www.gov.uk/government/collections/community-life-survey--2</a:t>
            </a:r>
          </a:p>
          <a:p>
            <a:endParaRPr lang="en-GB" b="0" i="0" dirty="0">
              <a:solidFill>
                <a:srgbClr val="0B0C0C"/>
              </a:solidFill>
              <a:effectLst/>
              <a:latin typeface="GDS Transport"/>
            </a:endParaRPr>
          </a:p>
        </p:txBody>
      </p:sp>
      <p:sp>
        <p:nvSpPr>
          <p:cNvPr id="4" name="Slide Number Placeholder 3"/>
          <p:cNvSpPr>
            <a:spLocks noGrp="1"/>
          </p:cNvSpPr>
          <p:nvPr>
            <p:ph type="sldNum" sz="quarter" idx="5"/>
          </p:nvPr>
        </p:nvSpPr>
        <p:spPr/>
        <p:txBody>
          <a:bodyPr/>
          <a:lstStyle/>
          <a:p>
            <a:fld id="{514F2473-E9A9-4AC0-B8B3-8095D12D167B}" type="slidenum">
              <a:rPr lang="en-GB" smtClean="0"/>
              <a:t>85</a:t>
            </a:fld>
            <a:endParaRPr lang="en-GB"/>
          </a:p>
        </p:txBody>
      </p:sp>
    </p:spTree>
    <p:extLst>
      <p:ext uri="{BB962C8B-B14F-4D97-AF65-F5344CB8AC3E}">
        <p14:creationId xmlns:p14="http://schemas.microsoft.com/office/powerpoint/2010/main" val="279206368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0B0C0C"/>
                </a:solidFill>
                <a:effectLst/>
                <a:latin typeface="GDS Transport"/>
              </a:rPr>
              <a:t>The Community Life Survey is a household self-completion survey (online, with paper survey for adults not digitally engaged) of adults aged 16+ in England which ran from April 2020 to March 2021.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dirty="0">
              <a:solidFill>
                <a:srgbClr val="0B0C0C"/>
              </a:solidFill>
              <a:effectLst/>
              <a:latin typeface="GDS Transpor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i="0" dirty="0">
                <a:solidFill>
                  <a:srgbClr val="0B0C0C"/>
                </a:solidFill>
                <a:effectLst/>
                <a:latin typeface="GDS Transport"/>
              </a:rPr>
              <a:t>Link</a:t>
            </a:r>
            <a:r>
              <a:rPr lang="en-GB" b="0" i="0" dirty="0">
                <a:solidFill>
                  <a:srgbClr val="0B0C0C"/>
                </a:solidFill>
                <a:effectLst/>
                <a:latin typeface="GDS Transport"/>
              </a:rPr>
              <a:t>: https://www.gov.uk/government/collections/community-life-survey--2</a:t>
            </a:r>
          </a:p>
          <a:p>
            <a:endParaRPr lang="en-GB" b="0" i="0" dirty="0">
              <a:solidFill>
                <a:srgbClr val="0B0C0C"/>
              </a:solidFill>
              <a:effectLst/>
              <a:latin typeface="GDS Transport"/>
            </a:endParaRPr>
          </a:p>
        </p:txBody>
      </p:sp>
      <p:sp>
        <p:nvSpPr>
          <p:cNvPr id="4" name="Slide Number Placeholder 3"/>
          <p:cNvSpPr>
            <a:spLocks noGrp="1"/>
          </p:cNvSpPr>
          <p:nvPr>
            <p:ph type="sldNum" sz="quarter" idx="5"/>
          </p:nvPr>
        </p:nvSpPr>
        <p:spPr/>
        <p:txBody>
          <a:bodyPr/>
          <a:lstStyle/>
          <a:p>
            <a:fld id="{514F2473-E9A9-4AC0-B8B3-8095D12D167B}" type="slidenum">
              <a:rPr lang="en-GB" smtClean="0"/>
              <a:t>86</a:t>
            </a:fld>
            <a:endParaRPr lang="en-GB"/>
          </a:p>
        </p:txBody>
      </p:sp>
    </p:spTree>
    <p:extLst>
      <p:ext uri="{BB962C8B-B14F-4D97-AF65-F5344CB8AC3E}">
        <p14:creationId xmlns:p14="http://schemas.microsoft.com/office/powerpoint/2010/main" val="116319907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mn-lt"/>
              </a:rPr>
              <a:t>This bulletin reports personal well-being on a quarterly basis in the UK from April 2011 to September 2021. The accompanying datasets include unadjusted and seasonally adjusted data at the UK level. Unadjusted estimates are also provided for:</a:t>
            </a:r>
          </a:p>
          <a:p>
            <a:pPr marL="171450" indent="-171450">
              <a:buFont typeface="Arial" panose="020B0604020202020204" pitchFamily="34" charset="0"/>
              <a:buChar char="•"/>
            </a:pPr>
            <a:r>
              <a:rPr lang="en-GB" dirty="0">
                <a:latin typeface="+mn-lt"/>
              </a:rPr>
              <a:t>16 age groups (those aged 16 to 19 years through to those aged 90 years or over)</a:t>
            </a:r>
          </a:p>
          <a:p>
            <a:pPr marL="171450" indent="-171450">
              <a:buFont typeface="Arial" panose="020B0604020202020204" pitchFamily="34" charset="0"/>
              <a:buChar char="•"/>
            </a:pPr>
            <a:r>
              <a:rPr lang="en-GB" dirty="0">
                <a:latin typeface="+mn-lt"/>
              </a:rPr>
              <a:t>the four UK nations</a:t>
            </a:r>
          </a:p>
          <a:p>
            <a:pPr marL="171450" indent="-171450">
              <a:buFont typeface="Arial" panose="020B0604020202020204" pitchFamily="34" charset="0"/>
              <a:buChar char="•"/>
            </a:pPr>
            <a:r>
              <a:rPr lang="en-GB" dirty="0">
                <a:latin typeface="+mn-lt"/>
              </a:rPr>
              <a:t>regions of England</a:t>
            </a:r>
          </a:p>
          <a:p>
            <a:pPr marL="171450" indent="-171450">
              <a:buFont typeface="Arial" panose="020B0604020202020204" pitchFamily="34" charset="0"/>
              <a:buChar char="•"/>
            </a:pPr>
            <a:r>
              <a:rPr lang="en-GB" dirty="0">
                <a:latin typeface="+mn-lt"/>
              </a:rPr>
              <a:t>both sexes</a:t>
            </a:r>
          </a:p>
          <a:p>
            <a:r>
              <a:rPr lang="en-GB" dirty="0">
                <a:latin typeface="+mn-lt"/>
              </a:rPr>
              <a:t>This bulletin provides over a decade long time series of well-being estimates using the Annual Population Survey (APS). </a:t>
            </a:r>
          </a:p>
        </p:txBody>
      </p:sp>
      <p:sp>
        <p:nvSpPr>
          <p:cNvPr id="4" name="Slide Number Placeholder 3"/>
          <p:cNvSpPr>
            <a:spLocks noGrp="1"/>
          </p:cNvSpPr>
          <p:nvPr>
            <p:ph type="sldNum" sz="quarter" idx="5"/>
          </p:nvPr>
        </p:nvSpPr>
        <p:spPr/>
        <p:txBody>
          <a:bodyPr/>
          <a:lstStyle/>
          <a:p>
            <a:fld id="{514F2473-E9A9-4AC0-B8B3-8095D12D167B}" type="slidenum">
              <a:rPr lang="en-GB" smtClean="0"/>
              <a:t>87</a:t>
            </a:fld>
            <a:endParaRPr lang="en-GB"/>
          </a:p>
        </p:txBody>
      </p:sp>
    </p:spTree>
    <p:extLst>
      <p:ext uri="{BB962C8B-B14F-4D97-AF65-F5344CB8AC3E}">
        <p14:creationId xmlns:p14="http://schemas.microsoft.com/office/powerpoint/2010/main" val="178001522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0B0C0C"/>
                </a:solidFill>
                <a:effectLst/>
                <a:latin typeface="GDS Transport"/>
              </a:rPr>
              <a:t>The national well-being indicators come from several data sources with different geographical coverage and data collection periods. As such, caution should be exercised when making comparisons between indicators and over time. When interpreting the latest estimates and the presented assessments of change, the potential impact of the coronavirus (COVID-19) pandemic on data collection and the reported scores should be considered.</a:t>
            </a:r>
          </a:p>
          <a:p>
            <a:endParaRPr lang="en-GB" b="0" i="0" dirty="0">
              <a:solidFill>
                <a:srgbClr val="0B0C0C"/>
              </a:solidFill>
              <a:effectLst/>
              <a:latin typeface="GDS Transport"/>
            </a:endParaRPr>
          </a:p>
          <a:p>
            <a:r>
              <a:rPr lang="en-GB" sz="1200" b="0" i="0" kern="1200" dirty="0">
                <a:solidFill>
                  <a:srgbClr val="0B0C0C"/>
                </a:solidFill>
                <a:effectLst/>
                <a:latin typeface="GDS Transport"/>
                <a:ea typeface="+mn-ea"/>
                <a:cs typeface="+mn-cs"/>
              </a:rPr>
              <a:t>Historical trends in the data are charted for each indicator in the dashboard. Over-time changes are assessed using non-overlapping 95% confidence intervals (where available). Long-term change is assessed and reported by comparing the latest data to that from 5 years prior or, if not available, to the next previous figure. Short-term change over the previous year is also presented in the chart commentary.</a:t>
            </a:r>
          </a:p>
          <a:p>
            <a:endParaRPr lang="en-GB" sz="1200" b="0" i="0" kern="1200" dirty="0">
              <a:solidFill>
                <a:srgbClr val="0B0C0C"/>
              </a:solidFill>
              <a:effectLst/>
              <a:latin typeface="GDS Transpor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i="0" dirty="0">
                <a:solidFill>
                  <a:srgbClr val="0B0C0C"/>
                </a:solidFill>
                <a:effectLst/>
                <a:latin typeface="GDS Transport"/>
              </a:rPr>
              <a:t>Link</a:t>
            </a:r>
            <a:r>
              <a:rPr lang="en-GB" b="0" i="0" dirty="0">
                <a:solidFill>
                  <a:srgbClr val="0B0C0C"/>
                </a:solidFill>
                <a:effectLst/>
                <a:latin typeface="GDS Transport"/>
              </a:rPr>
              <a:t>: https://www.ons.gov.uk/peoplepopulationandcommunity/wellbeing/articles/measuresofnationalwellbeingdashboardqualityoflifeintheuk/2022-08-12</a:t>
            </a:r>
          </a:p>
          <a:p>
            <a:endParaRPr lang="en-GB" sz="1200" b="0" i="0" kern="1200" dirty="0">
              <a:solidFill>
                <a:srgbClr val="0B0C0C"/>
              </a:solidFill>
              <a:effectLst/>
              <a:latin typeface="GDS Transport"/>
              <a:ea typeface="+mn-ea"/>
              <a:cs typeface="+mn-cs"/>
            </a:endParaRPr>
          </a:p>
        </p:txBody>
      </p:sp>
      <p:sp>
        <p:nvSpPr>
          <p:cNvPr id="4" name="Slide Number Placeholder 3"/>
          <p:cNvSpPr>
            <a:spLocks noGrp="1"/>
          </p:cNvSpPr>
          <p:nvPr>
            <p:ph type="sldNum" sz="quarter" idx="5"/>
          </p:nvPr>
        </p:nvSpPr>
        <p:spPr/>
        <p:txBody>
          <a:bodyPr/>
          <a:lstStyle/>
          <a:p>
            <a:fld id="{514F2473-E9A9-4AC0-B8B3-8095D12D167B}" type="slidenum">
              <a:rPr lang="en-GB" smtClean="0"/>
              <a:t>88</a:t>
            </a:fld>
            <a:endParaRPr lang="en-GB"/>
          </a:p>
        </p:txBody>
      </p:sp>
    </p:spTree>
    <p:extLst>
      <p:ext uri="{BB962C8B-B14F-4D97-AF65-F5344CB8AC3E}">
        <p14:creationId xmlns:p14="http://schemas.microsoft.com/office/powerpoint/2010/main" val="375364701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0B0C0C"/>
                </a:solidFill>
                <a:effectLst/>
                <a:latin typeface="GDS Transport"/>
              </a:rPr>
              <a:t>The national well-being indicators come from several data sources with different geographical coverage and data collection periods. As such, caution should be exercised when making comparisons between indicators and over time. When interpreting the latest estimates and the presented assessments of change, the potential impact of the coronavirus (COVID-19) pandemic on data collection and the reported scores should be considered.</a:t>
            </a:r>
          </a:p>
          <a:p>
            <a:endParaRPr lang="en-GB" b="0" i="0" dirty="0">
              <a:solidFill>
                <a:srgbClr val="0B0C0C"/>
              </a:solidFill>
              <a:effectLst/>
              <a:latin typeface="GDS Transpor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rgbClr val="0B0C0C"/>
                </a:solidFill>
                <a:effectLst/>
                <a:latin typeface="GDS Transport"/>
                <a:ea typeface="+mn-ea"/>
                <a:cs typeface="+mn-cs"/>
              </a:rPr>
              <a:t>Historical trends in the data are charted for each indicator in the dashboard. Over-time changes are assessed using non-overlapping 95% confidence intervals (where available). Long-term change is assessed and reported by comparing the latest data to that from 5 years prior or, if not available, to the next previous figure. Short-term change over the previous year is also presented in the chart commentary.</a:t>
            </a:r>
          </a:p>
          <a:p>
            <a:endParaRPr lang="en-GB" b="0" i="0" dirty="0">
              <a:solidFill>
                <a:srgbClr val="0B0C0C"/>
              </a:solidFill>
              <a:effectLst/>
              <a:latin typeface="GDS Transpor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i="0" dirty="0">
                <a:solidFill>
                  <a:srgbClr val="0B0C0C"/>
                </a:solidFill>
                <a:effectLst/>
                <a:latin typeface="GDS Transport"/>
              </a:rPr>
              <a:t>Link</a:t>
            </a:r>
            <a:r>
              <a:rPr lang="en-GB" b="0" i="0" dirty="0">
                <a:solidFill>
                  <a:srgbClr val="0B0C0C"/>
                </a:solidFill>
                <a:effectLst/>
                <a:latin typeface="GDS Transport"/>
              </a:rPr>
              <a:t>: https://www.ons.gov.uk/peoplepopulationandcommunity/wellbeing/articles/measuresofnationalwellbeingdashboardqualityoflifeintheuk/2022-08-12</a:t>
            </a:r>
          </a:p>
          <a:p>
            <a:endParaRPr lang="en-GB" b="0" i="0" dirty="0">
              <a:solidFill>
                <a:srgbClr val="0B0C0C"/>
              </a:solidFill>
              <a:effectLst/>
              <a:latin typeface="GDS Transport"/>
            </a:endParaRPr>
          </a:p>
        </p:txBody>
      </p:sp>
      <p:sp>
        <p:nvSpPr>
          <p:cNvPr id="4" name="Slide Number Placeholder 3"/>
          <p:cNvSpPr>
            <a:spLocks noGrp="1"/>
          </p:cNvSpPr>
          <p:nvPr>
            <p:ph type="sldNum" sz="quarter" idx="5"/>
          </p:nvPr>
        </p:nvSpPr>
        <p:spPr/>
        <p:txBody>
          <a:bodyPr/>
          <a:lstStyle/>
          <a:p>
            <a:fld id="{514F2473-E9A9-4AC0-B8B3-8095D12D167B}" type="slidenum">
              <a:rPr lang="en-GB" smtClean="0"/>
              <a:t>89</a:t>
            </a:fld>
            <a:endParaRPr lang="en-GB"/>
          </a:p>
        </p:txBody>
      </p:sp>
    </p:spTree>
    <p:extLst>
      <p:ext uri="{BB962C8B-B14F-4D97-AF65-F5344CB8AC3E}">
        <p14:creationId xmlns:p14="http://schemas.microsoft.com/office/powerpoint/2010/main" val="42910597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0B0C0C"/>
                </a:solidFill>
                <a:effectLst/>
                <a:latin typeface="GDS Transport"/>
              </a:rPr>
              <a:t>The national well-being indicators come from several data sources with different geographical coverage and data collection periods. As such, caution should be exercised when making comparisons between indicators and over time. When interpreting the latest estimates and the presented assessments of change, the potential impact of the coronavirus (COVID-19) pandemic on data collection and the reported scores should be considered.</a:t>
            </a:r>
          </a:p>
          <a:p>
            <a:endParaRPr lang="en-GB" b="0" i="0" dirty="0">
              <a:solidFill>
                <a:srgbClr val="0B0C0C"/>
              </a:solidFill>
              <a:effectLst/>
              <a:latin typeface="GDS Transpor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rgbClr val="0B0C0C"/>
                </a:solidFill>
                <a:effectLst/>
                <a:latin typeface="GDS Transport"/>
                <a:ea typeface="+mn-ea"/>
                <a:cs typeface="+mn-cs"/>
              </a:rPr>
              <a:t>Historical trends in the data are charted for each indicator in the dashboard. Over-time changes are assessed using non-overlapping 95% confidence intervals (where available). Long-term change is assessed and reported by comparing the latest data to that from 5 years prior or, if not available, to the next previous figure. Short-term change over the previous year is also presented in the chart commentary.</a:t>
            </a:r>
          </a:p>
          <a:p>
            <a:endParaRPr lang="en-GB" b="0" i="0" dirty="0">
              <a:solidFill>
                <a:srgbClr val="0B0C0C"/>
              </a:solidFill>
              <a:effectLst/>
              <a:latin typeface="GDS Transpor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i="0" dirty="0">
                <a:solidFill>
                  <a:srgbClr val="0B0C0C"/>
                </a:solidFill>
                <a:effectLst/>
                <a:latin typeface="GDS Transport"/>
              </a:rPr>
              <a:t>Link</a:t>
            </a:r>
            <a:r>
              <a:rPr lang="en-GB" b="0" i="0" dirty="0">
                <a:solidFill>
                  <a:srgbClr val="0B0C0C"/>
                </a:solidFill>
                <a:effectLst/>
                <a:latin typeface="GDS Transport"/>
              </a:rPr>
              <a:t>: https://www.ons.gov.uk/peoplepopulationandcommunity/wellbeing/articles/measuresofnationalwellbeingdashboardqualityoflifeintheuk/2022-08-12</a:t>
            </a:r>
          </a:p>
          <a:p>
            <a:endParaRPr lang="en-GB" b="0" i="0" dirty="0">
              <a:solidFill>
                <a:srgbClr val="0B0C0C"/>
              </a:solidFill>
              <a:effectLst/>
              <a:latin typeface="GDS Transport"/>
            </a:endParaRPr>
          </a:p>
        </p:txBody>
      </p:sp>
      <p:sp>
        <p:nvSpPr>
          <p:cNvPr id="4" name="Slide Number Placeholder 3"/>
          <p:cNvSpPr>
            <a:spLocks noGrp="1"/>
          </p:cNvSpPr>
          <p:nvPr>
            <p:ph type="sldNum" sz="quarter" idx="5"/>
          </p:nvPr>
        </p:nvSpPr>
        <p:spPr/>
        <p:txBody>
          <a:bodyPr/>
          <a:lstStyle/>
          <a:p>
            <a:fld id="{514F2473-E9A9-4AC0-B8B3-8095D12D167B}" type="slidenum">
              <a:rPr lang="en-GB" smtClean="0"/>
              <a:t>90</a:t>
            </a:fld>
            <a:endParaRPr lang="en-GB"/>
          </a:p>
        </p:txBody>
      </p:sp>
    </p:spTree>
    <p:extLst>
      <p:ext uri="{BB962C8B-B14F-4D97-AF65-F5344CB8AC3E}">
        <p14:creationId xmlns:p14="http://schemas.microsoft.com/office/powerpoint/2010/main" val="306045715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0B0C0C"/>
                </a:solidFill>
                <a:effectLst/>
                <a:latin typeface="GDS Transport"/>
              </a:rPr>
              <a:t>The national well-being indicators come from several data sources with different geographical coverage and data collection periods. As such, caution should be exercised when making comparisons between indicators and over time. When interpreting the latest estimates and the presented assessments of change, the potential impact of the coronavirus (COVID-19) pandemic on data collection and the reported scores should be considered.</a:t>
            </a:r>
          </a:p>
          <a:p>
            <a:endParaRPr lang="en-GB" b="0" i="0" dirty="0">
              <a:solidFill>
                <a:srgbClr val="0B0C0C"/>
              </a:solidFill>
              <a:effectLst/>
              <a:latin typeface="GDS Transpor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rgbClr val="0B0C0C"/>
                </a:solidFill>
                <a:effectLst/>
                <a:latin typeface="GDS Transport"/>
                <a:ea typeface="+mn-ea"/>
                <a:cs typeface="+mn-cs"/>
              </a:rPr>
              <a:t>Historical trends in the data are charted for each indicator in the dashboard. Over-time changes are assessed using non-overlapping 95% confidence intervals (where available). Long-term change is assessed and reported by comparing the latest data to that from 5 years prior or, if not available, to the next previous figure. Short-term change over the previous year is also presented in the chart commentary.</a:t>
            </a:r>
          </a:p>
          <a:p>
            <a:endParaRPr lang="en-GB" b="0" i="0" dirty="0">
              <a:solidFill>
                <a:srgbClr val="0B0C0C"/>
              </a:solidFill>
              <a:effectLst/>
              <a:latin typeface="GDS Transpor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i="0" dirty="0">
                <a:solidFill>
                  <a:srgbClr val="0B0C0C"/>
                </a:solidFill>
                <a:effectLst/>
                <a:latin typeface="GDS Transport"/>
              </a:rPr>
              <a:t>Link</a:t>
            </a:r>
            <a:r>
              <a:rPr lang="en-GB" b="0" i="0" dirty="0">
                <a:solidFill>
                  <a:srgbClr val="0B0C0C"/>
                </a:solidFill>
                <a:effectLst/>
                <a:latin typeface="GDS Transport"/>
              </a:rPr>
              <a:t>: https://www.ons.gov.uk/peoplepopulationandcommunity/wellbeing/articles/measuresofnationalwellbeingdashboardqualityoflifeintheuk/2022-08-12</a:t>
            </a:r>
          </a:p>
          <a:p>
            <a:endParaRPr lang="en-GB" b="0" i="0" dirty="0">
              <a:solidFill>
                <a:srgbClr val="0B0C0C"/>
              </a:solidFill>
              <a:effectLst/>
              <a:latin typeface="GDS Transport"/>
            </a:endParaRPr>
          </a:p>
        </p:txBody>
      </p:sp>
      <p:sp>
        <p:nvSpPr>
          <p:cNvPr id="4" name="Slide Number Placeholder 3"/>
          <p:cNvSpPr>
            <a:spLocks noGrp="1"/>
          </p:cNvSpPr>
          <p:nvPr>
            <p:ph type="sldNum" sz="quarter" idx="5"/>
          </p:nvPr>
        </p:nvSpPr>
        <p:spPr/>
        <p:txBody>
          <a:bodyPr/>
          <a:lstStyle/>
          <a:p>
            <a:fld id="{514F2473-E9A9-4AC0-B8B3-8095D12D167B}" type="slidenum">
              <a:rPr lang="en-GB" smtClean="0"/>
              <a:t>91</a:t>
            </a:fld>
            <a:endParaRPr lang="en-GB"/>
          </a:p>
        </p:txBody>
      </p:sp>
    </p:spTree>
    <p:extLst>
      <p:ext uri="{BB962C8B-B14F-4D97-AF65-F5344CB8AC3E}">
        <p14:creationId xmlns:p14="http://schemas.microsoft.com/office/powerpoint/2010/main" val="13883915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Note</a:t>
            </a:r>
            <a:r>
              <a:rPr lang="en-GB" dirty="0"/>
              <a:t>: LSOA and Wards are not coterminous, and therefore a best fit look up has been used. Ward boundaries are taken from the 2018 ward boundaries. </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Domain rankings: the individual domain rankings present an absolute values for the lowest ranked and highest ranked domains in the district. The ranks are based on comparisons between all of the local authority nationally. There are 317 local authorities.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Link</a:t>
            </a:r>
            <a:r>
              <a:rPr lang="en-GB" dirty="0"/>
              <a:t>: https://cambridgeshireinsight.org.uk/deprivation/indices-of-multiple-deprivation/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dirty="0"/>
          </a:p>
        </p:txBody>
      </p:sp>
      <p:sp>
        <p:nvSpPr>
          <p:cNvPr id="4" name="Slide Number Placeholder 3"/>
          <p:cNvSpPr>
            <a:spLocks noGrp="1"/>
          </p:cNvSpPr>
          <p:nvPr>
            <p:ph type="sldNum" sz="quarter" idx="5"/>
          </p:nvPr>
        </p:nvSpPr>
        <p:spPr/>
        <p:txBody>
          <a:bodyPr/>
          <a:lstStyle/>
          <a:p>
            <a:fld id="{514F2473-E9A9-4AC0-B8B3-8095D12D167B}" type="slidenum">
              <a:rPr lang="en-GB" smtClean="0"/>
              <a:t>11</a:t>
            </a:fld>
            <a:endParaRPr lang="en-GB"/>
          </a:p>
        </p:txBody>
      </p:sp>
    </p:spTree>
    <p:extLst>
      <p:ext uri="{BB962C8B-B14F-4D97-AF65-F5344CB8AC3E}">
        <p14:creationId xmlns:p14="http://schemas.microsoft.com/office/powerpoint/2010/main" val="10247937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Note</a:t>
            </a:r>
            <a:r>
              <a:rPr lang="en-GB" dirty="0"/>
              <a:t>: LSOA and Wards are not coterminous, and therefore a best fit look up has been used. Ward boundaries are taken from the 2018 ward boundaries. </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Domain rankings: the individual domain rankings present an absolute values for the lowest ranked and highest ranked domains in the district. The ranks are based on comparisons between all of the local authority nationally. There are 317 local authorities.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Link</a:t>
            </a:r>
            <a:r>
              <a:rPr lang="en-GB" dirty="0"/>
              <a:t>: https://cambridgeshireinsight.org.uk/deprivation/indices-of-multiple-deprivation/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dirty="0"/>
          </a:p>
        </p:txBody>
      </p:sp>
      <p:sp>
        <p:nvSpPr>
          <p:cNvPr id="4" name="Slide Number Placeholder 3"/>
          <p:cNvSpPr>
            <a:spLocks noGrp="1"/>
          </p:cNvSpPr>
          <p:nvPr>
            <p:ph type="sldNum" sz="quarter" idx="5"/>
          </p:nvPr>
        </p:nvSpPr>
        <p:spPr/>
        <p:txBody>
          <a:bodyPr/>
          <a:lstStyle/>
          <a:p>
            <a:fld id="{514F2473-E9A9-4AC0-B8B3-8095D12D167B}" type="slidenum">
              <a:rPr lang="en-GB" smtClean="0"/>
              <a:t>12</a:t>
            </a:fld>
            <a:endParaRPr lang="en-GB"/>
          </a:p>
        </p:txBody>
      </p:sp>
    </p:spTree>
    <p:extLst>
      <p:ext uri="{BB962C8B-B14F-4D97-AF65-F5344CB8AC3E}">
        <p14:creationId xmlns:p14="http://schemas.microsoft.com/office/powerpoint/2010/main" val="38303604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497E02FB-6726-42C6-91BE-2CE6295ACF89}" type="datetimeFigureOut">
              <a:rPr lang="en-GB" smtClean="0"/>
              <a:t>10/01/2023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DF8ADA4-B8AC-43EB-93CD-DFE74FBBC959}" type="slidenum">
              <a:rPr lang="en-GB" smtClean="0"/>
              <a:t>‹#›</a:t>
            </a:fld>
            <a:endParaRPr lang="en-GB"/>
          </a:p>
        </p:txBody>
      </p:sp>
    </p:spTree>
    <p:extLst>
      <p:ext uri="{BB962C8B-B14F-4D97-AF65-F5344CB8AC3E}">
        <p14:creationId xmlns:p14="http://schemas.microsoft.com/office/powerpoint/2010/main" val="41585149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497E02FB-6726-42C6-91BE-2CE6295ACF89}" type="datetimeFigureOut">
              <a:rPr lang="en-GB" smtClean="0"/>
              <a:t>10/01/2023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DF8ADA4-B8AC-43EB-93CD-DFE74FBBC959}" type="slidenum">
              <a:rPr lang="en-GB" smtClean="0"/>
              <a:t>‹#›</a:t>
            </a:fld>
            <a:endParaRPr lang="en-GB"/>
          </a:p>
        </p:txBody>
      </p:sp>
    </p:spTree>
    <p:extLst>
      <p:ext uri="{BB962C8B-B14F-4D97-AF65-F5344CB8AC3E}">
        <p14:creationId xmlns:p14="http://schemas.microsoft.com/office/powerpoint/2010/main" val="35826192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497E02FB-6726-42C6-91BE-2CE6295ACF89}" type="datetimeFigureOut">
              <a:rPr lang="en-GB" smtClean="0"/>
              <a:t>10/01/2023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DF8ADA4-B8AC-43EB-93CD-DFE74FBBC959}" type="slidenum">
              <a:rPr lang="en-GB" smtClean="0"/>
              <a:t>‹#›</a:t>
            </a:fld>
            <a:endParaRPr lang="en-GB"/>
          </a:p>
        </p:txBody>
      </p:sp>
    </p:spTree>
    <p:extLst>
      <p:ext uri="{BB962C8B-B14F-4D97-AF65-F5344CB8AC3E}">
        <p14:creationId xmlns:p14="http://schemas.microsoft.com/office/powerpoint/2010/main" val="19955365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497E02FB-6726-42C6-91BE-2CE6295ACF89}" type="datetimeFigureOut">
              <a:rPr lang="en-GB" smtClean="0"/>
              <a:t>10/01/2023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DF8ADA4-B8AC-43EB-93CD-DFE74FBBC959}" type="slidenum">
              <a:rPr lang="en-GB" smtClean="0"/>
              <a:t>‹#›</a:t>
            </a:fld>
            <a:endParaRPr lang="en-GB"/>
          </a:p>
        </p:txBody>
      </p:sp>
    </p:spTree>
    <p:extLst>
      <p:ext uri="{BB962C8B-B14F-4D97-AF65-F5344CB8AC3E}">
        <p14:creationId xmlns:p14="http://schemas.microsoft.com/office/powerpoint/2010/main" val="6058787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97E02FB-6726-42C6-91BE-2CE6295ACF89}" type="datetimeFigureOut">
              <a:rPr lang="en-GB" smtClean="0"/>
              <a:t>10/01/2023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DF8ADA4-B8AC-43EB-93CD-DFE74FBBC959}" type="slidenum">
              <a:rPr lang="en-GB" smtClean="0"/>
              <a:t>‹#›</a:t>
            </a:fld>
            <a:endParaRPr lang="en-GB"/>
          </a:p>
        </p:txBody>
      </p:sp>
    </p:spTree>
    <p:extLst>
      <p:ext uri="{BB962C8B-B14F-4D97-AF65-F5344CB8AC3E}">
        <p14:creationId xmlns:p14="http://schemas.microsoft.com/office/powerpoint/2010/main" val="26647148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497E02FB-6726-42C6-91BE-2CE6295ACF89}" type="datetimeFigureOut">
              <a:rPr lang="en-GB" smtClean="0"/>
              <a:t>10/01/2023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DF8ADA4-B8AC-43EB-93CD-DFE74FBBC959}" type="slidenum">
              <a:rPr lang="en-GB" smtClean="0"/>
              <a:t>‹#›</a:t>
            </a:fld>
            <a:endParaRPr lang="en-GB"/>
          </a:p>
        </p:txBody>
      </p:sp>
    </p:spTree>
    <p:extLst>
      <p:ext uri="{BB962C8B-B14F-4D97-AF65-F5344CB8AC3E}">
        <p14:creationId xmlns:p14="http://schemas.microsoft.com/office/powerpoint/2010/main" val="9072100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497E02FB-6726-42C6-91BE-2CE6295ACF89}" type="datetimeFigureOut">
              <a:rPr lang="en-GB" smtClean="0"/>
              <a:t>10/01/2023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ADF8ADA4-B8AC-43EB-93CD-DFE74FBBC959}" type="slidenum">
              <a:rPr lang="en-GB" smtClean="0"/>
              <a:t>‹#›</a:t>
            </a:fld>
            <a:endParaRPr lang="en-GB"/>
          </a:p>
        </p:txBody>
      </p:sp>
    </p:spTree>
    <p:extLst>
      <p:ext uri="{BB962C8B-B14F-4D97-AF65-F5344CB8AC3E}">
        <p14:creationId xmlns:p14="http://schemas.microsoft.com/office/powerpoint/2010/main" val="39194985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497E02FB-6726-42C6-91BE-2CE6295ACF89}" type="datetimeFigureOut">
              <a:rPr lang="en-GB" smtClean="0"/>
              <a:t>10/01/2023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DF8ADA4-B8AC-43EB-93CD-DFE74FBBC959}" type="slidenum">
              <a:rPr lang="en-GB" smtClean="0"/>
              <a:t>‹#›</a:t>
            </a:fld>
            <a:endParaRPr lang="en-GB"/>
          </a:p>
        </p:txBody>
      </p:sp>
    </p:spTree>
    <p:extLst>
      <p:ext uri="{BB962C8B-B14F-4D97-AF65-F5344CB8AC3E}">
        <p14:creationId xmlns:p14="http://schemas.microsoft.com/office/powerpoint/2010/main" val="20337380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97E02FB-6726-42C6-91BE-2CE6295ACF89}" type="datetimeFigureOut">
              <a:rPr lang="en-GB" smtClean="0"/>
              <a:t>10/01/2023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DF8ADA4-B8AC-43EB-93CD-DFE74FBBC959}" type="slidenum">
              <a:rPr lang="en-GB" smtClean="0"/>
              <a:t>‹#›</a:t>
            </a:fld>
            <a:endParaRPr lang="en-GB"/>
          </a:p>
        </p:txBody>
      </p:sp>
    </p:spTree>
    <p:extLst>
      <p:ext uri="{BB962C8B-B14F-4D97-AF65-F5344CB8AC3E}">
        <p14:creationId xmlns:p14="http://schemas.microsoft.com/office/powerpoint/2010/main" val="34826310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97E02FB-6726-42C6-91BE-2CE6295ACF89}" type="datetimeFigureOut">
              <a:rPr lang="en-GB" smtClean="0"/>
              <a:t>10/01/2023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DF8ADA4-B8AC-43EB-93CD-DFE74FBBC959}" type="slidenum">
              <a:rPr lang="en-GB" smtClean="0"/>
              <a:t>‹#›</a:t>
            </a:fld>
            <a:endParaRPr lang="en-GB"/>
          </a:p>
        </p:txBody>
      </p:sp>
    </p:spTree>
    <p:extLst>
      <p:ext uri="{BB962C8B-B14F-4D97-AF65-F5344CB8AC3E}">
        <p14:creationId xmlns:p14="http://schemas.microsoft.com/office/powerpoint/2010/main" val="6116453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97E02FB-6726-42C6-91BE-2CE6295ACF89}" type="datetimeFigureOut">
              <a:rPr lang="en-GB" smtClean="0"/>
              <a:t>10/01/2023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DF8ADA4-B8AC-43EB-93CD-DFE74FBBC959}" type="slidenum">
              <a:rPr lang="en-GB" smtClean="0"/>
              <a:t>‹#›</a:t>
            </a:fld>
            <a:endParaRPr lang="en-GB"/>
          </a:p>
        </p:txBody>
      </p:sp>
    </p:spTree>
    <p:extLst>
      <p:ext uri="{BB962C8B-B14F-4D97-AF65-F5344CB8AC3E}">
        <p14:creationId xmlns:p14="http://schemas.microsoft.com/office/powerpoint/2010/main" val="12112781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7E02FB-6726-42C6-91BE-2CE6295ACF89}" type="datetimeFigureOut">
              <a:rPr lang="en-GB" smtClean="0"/>
              <a:t>10/01/2023</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DF8ADA4-B8AC-43EB-93CD-DFE74FBBC959}" type="slidenum">
              <a:rPr lang="en-GB" smtClean="0"/>
              <a:t>‹#›</a:t>
            </a:fld>
            <a:endParaRPr lang="en-GB"/>
          </a:p>
        </p:txBody>
      </p:sp>
    </p:spTree>
    <p:extLst>
      <p:ext uri="{BB962C8B-B14F-4D97-AF65-F5344CB8AC3E}">
        <p14:creationId xmlns:p14="http://schemas.microsoft.com/office/powerpoint/2010/main" val="8405787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3.emf"/><Relationship Id="rId4" Type="http://schemas.openxmlformats.org/officeDocument/2006/relationships/image" Target="../media/image12.jpe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6.emf"/><Relationship Id="rId4" Type="http://schemas.openxmlformats.org/officeDocument/2006/relationships/image" Target="../media/image15.jpe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9.emf"/><Relationship Id="rId4" Type="http://schemas.openxmlformats.org/officeDocument/2006/relationships/image" Target="../media/image18.jpe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2.emf"/><Relationship Id="rId4" Type="http://schemas.openxmlformats.org/officeDocument/2006/relationships/image" Target="../media/image21.jpe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30.jpeg"/><Relationship Id="rId4" Type="http://schemas.openxmlformats.org/officeDocument/2006/relationships/image" Target="../media/image29.emf"/></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8" Type="http://schemas.openxmlformats.org/officeDocument/2006/relationships/slide" Target="slide52.xml"/><Relationship Id="rId3" Type="http://schemas.openxmlformats.org/officeDocument/2006/relationships/slide" Target="slide4.xml"/><Relationship Id="rId7" Type="http://schemas.openxmlformats.org/officeDocument/2006/relationships/slide" Target="slide43.xml"/><Relationship Id="rId2" Type="http://schemas.openxmlformats.org/officeDocument/2006/relationships/slide" Target="slide3.xml"/><Relationship Id="rId1" Type="http://schemas.openxmlformats.org/officeDocument/2006/relationships/slideLayout" Target="../slideLayouts/slideLayout2.xml"/><Relationship Id="rId6" Type="http://schemas.openxmlformats.org/officeDocument/2006/relationships/slide" Target="slide33.xml"/><Relationship Id="rId5" Type="http://schemas.openxmlformats.org/officeDocument/2006/relationships/slide" Target="slide16.xml"/><Relationship Id="rId10" Type="http://schemas.openxmlformats.org/officeDocument/2006/relationships/slide" Target="slide73.xml"/><Relationship Id="rId4" Type="http://schemas.openxmlformats.org/officeDocument/2006/relationships/slide" Target="slide5.xml"/><Relationship Id="rId9" Type="http://schemas.openxmlformats.org/officeDocument/2006/relationships/slide" Target="slide62.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22.xml.rels><?xml version="1.0" encoding="UTF-8" standalone="yes"?>
<Relationships xmlns="http://schemas.openxmlformats.org/package/2006/relationships"><Relationship Id="rId3" Type="http://schemas.openxmlformats.org/officeDocument/2006/relationships/hyperlink" Target="https://fingertips.phe.org.uk/" TargetMode="External"/><Relationship Id="rId7" Type="http://schemas.openxmlformats.org/officeDocument/2006/relationships/image" Target="../media/image46.emf"/><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45.jpeg"/><Relationship Id="rId5" Type="http://schemas.openxmlformats.org/officeDocument/2006/relationships/image" Target="../media/image44.emf"/><Relationship Id="rId4" Type="http://schemas.openxmlformats.org/officeDocument/2006/relationships/image" Target="../media/image43.jpeg"/></Relationships>
</file>

<file path=ppt/slides/_rels/slide23.xml.rels><?xml version="1.0" encoding="UTF-8" standalone="yes"?>
<Relationships xmlns="http://schemas.openxmlformats.org/package/2006/relationships"><Relationship Id="rId3" Type="http://schemas.openxmlformats.org/officeDocument/2006/relationships/hyperlink" Target="https://fingertips.phe.org.uk/" TargetMode="External"/><Relationship Id="rId7" Type="http://schemas.openxmlformats.org/officeDocument/2006/relationships/image" Target="../media/image50.emf"/><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49.emf"/><Relationship Id="rId5" Type="http://schemas.openxmlformats.org/officeDocument/2006/relationships/image" Target="../media/image48.jpeg"/><Relationship Id="rId4" Type="http://schemas.openxmlformats.org/officeDocument/2006/relationships/image" Target="../media/image47.jpeg"/></Relationships>
</file>

<file path=ppt/slides/_rels/slide24.xml.rels><?xml version="1.0" encoding="UTF-8" standalone="yes"?>
<Relationships xmlns="http://schemas.openxmlformats.org/package/2006/relationships"><Relationship Id="rId3" Type="http://schemas.openxmlformats.org/officeDocument/2006/relationships/hyperlink" Target="https://fingertips.phe.org.uk/" TargetMode="External"/><Relationship Id="rId7" Type="http://schemas.openxmlformats.org/officeDocument/2006/relationships/image" Target="../media/image54.emf"/><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53.jpeg"/><Relationship Id="rId5" Type="http://schemas.openxmlformats.org/officeDocument/2006/relationships/image" Target="../media/image52.emf"/><Relationship Id="rId4" Type="http://schemas.openxmlformats.org/officeDocument/2006/relationships/image" Target="../media/image51.jpeg"/></Relationships>
</file>

<file path=ppt/slides/_rels/slide2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57.png"/><Relationship Id="rId4" Type="http://schemas.openxmlformats.org/officeDocument/2006/relationships/image" Target="../media/image56.png"/></Relationships>
</file>

<file path=ppt/slides/_rels/slide2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59.png"/></Relationships>
</file>

<file path=ppt/slides/_rels/slide2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61.png"/></Relationships>
</file>

<file path=ppt/slides/_rels/slide2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64.png"/><Relationship Id="rId4" Type="http://schemas.openxmlformats.org/officeDocument/2006/relationships/image" Target="../media/image63.png"/></Relationships>
</file>

<file path=ppt/slides/_rels/slide2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67.png"/><Relationship Id="rId4" Type="http://schemas.openxmlformats.org/officeDocument/2006/relationships/image" Target="../media/image66.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69.png"/></Relationships>
</file>

<file path=ppt/slides/_rels/slide3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71.png"/></Relationships>
</file>

<file path=ppt/slides/_rels/slide3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73.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74.emf"/><Relationship Id="rId2" Type="http://schemas.openxmlformats.org/officeDocument/2006/relationships/notesSlide" Target="../notesSlides/notesSlide28.xml"/><Relationship Id="rId1" Type="http://schemas.openxmlformats.org/officeDocument/2006/relationships/slideLayout" Target="../slideLayouts/slideLayout1.xml"/><Relationship Id="rId5" Type="http://schemas.openxmlformats.org/officeDocument/2006/relationships/image" Target="../media/image76.emf"/><Relationship Id="rId4" Type="http://schemas.openxmlformats.org/officeDocument/2006/relationships/image" Target="../media/image75.jpeg"/></Relationships>
</file>

<file path=ppt/slides/_rels/slide36.xml.rels><?xml version="1.0" encoding="UTF-8" standalone="yes"?>
<Relationships xmlns="http://schemas.openxmlformats.org/package/2006/relationships"><Relationship Id="rId3" Type="http://schemas.openxmlformats.org/officeDocument/2006/relationships/image" Target="../media/image77.emf"/><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78.png"/></Relationships>
</file>

<file path=ppt/slides/_rels/slide3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80.png"/></Relationships>
</file>

<file path=ppt/slides/_rels/slide3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82.png"/></Relationships>
</file>

<file path=ppt/slides/_rels/slide3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2.xml"/><Relationship Id="rId1" Type="http://schemas.openxmlformats.org/officeDocument/2006/relationships/slideLayout" Target="../slideLayouts/slideLayout7.xml"/><Relationship Id="rId5" Type="http://schemas.openxmlformats.org/officeDocument/2006/relationships/image" Target="../media/image85.png"/><Relationship Id="rId4" Type="http://schemas.openxmlformats.org/officeDocument/2006/relationships/image" Target="../media/image8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33.xml"/><Relationship Id="rId1" Type="http://schemas.openxmlformats.org/officeDocument/2006/relationships/slideLayout" Target="../slideLayouts/slideLayout7.xml"/><Relationship Id="rId5" Type="http://schemas.openxmlformats.org/officeDocument/2006/relationships/image" Target="../media/image88.emf"/><Relationship Id="rId4" Type="http://schemas.openxmlformats.org/officeDocument/2006/relationships/image" Target="../media/image87.png"/></Relationships>
</file>

<file path=ppt/slides/_rels/slide4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90.png"/></Relationships>
</file>

<file path=ppt/slides/_rels/slide42.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93.emf"/><Relationship Id="rId4" Type="http://schemas.openxmlformats.org/officeDocument/2006/relationships/image" Target="../media/image92.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94.emf"/><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5.jpeg"/></Relationships>
</file>

<file path=ppt/slides/_rels/slide46.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37.xml"/><Relationship Id="rId1" Type="http://schemas.openxmlformats.org/officeDocument/2006/relationships/slideLayout" Target="../slideLayouts/slideLayout1.xml"/><Relationship Id="rId5" Type="http://schemas.openxmlformats.org/officeDocument/2006/relationships/image" Target="../media/image100.png"/><Relationship Id="rId4" Type="http://schemas.openxmlformats.org/officeDocument/2006/relationships/image" Target="../media/image99.png"/></Relationships>
</file>

<file path=ppt/slides/_rels/slide47.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38.xml"/><Relationship Id="rId1" Type="http://schemas.openxmlformats.org/officeDocument/2006/relationships/slideLayout" Target="../slideLayouts/slideLayout1.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102.png"/></Relationships>
</file>

<file path=ppt/slides/_rels/slide48.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107.png"/><Relationship Id="rId4" Type="http://schemas.openxmlformats.org/officeDocument/2006/relationships/image" Target="../media/image106.png"/></Relationships>
</file>

<file path=ppt/slides/_rels/slide49.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109.emf"/></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image" Target="../media/image111.png"/></Relationships>
</file>

<file path=ppt/slides/_rels/slide51.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13.emf"/><Relationship Id="rId2" Type="http://schemas.openxmlformats.org/officeDocument/2006/relationships/notesSlide" Target="../notesSlides/notesSlide43.xml"/><Relationship Id="rId1" Type="http://schemas.openxmlformats.org/officeDocument/2006/relationships/slideLayout" Target="../slideLayouts/slideLayout1.xml"/><Relationship Id="rId5" Type="http://schemas.openxmlformats.org/officeDocument/2006/relationships/image" Target="../media/image115.jpeg"/><Relationship Id="rId4" Type="http://schemas.openxmlformats.org/officeDocument/2006/relationships/image" Target="../media/image114.png"/></Relationships>
</file>

<file path=ppt/slides/_rels/slide55.xml.rels><?xml version="1.0" encoding="UTF-8" standalone="yes"?>
<Relationships xmlns="http://schemas.openxmlformats.org/package/2006/relationships"><Relationship Id="rId3" Type="http://schemas.openxmlformats.org/officeDocument/2006/relationships/image" Target="../media/image116.emf"/><Relationship Id="rId2" Type="http://schemas.openxmlformats.org/officeDocument/2006/relationships/notesSlide" Target="../notesSlides/notesSlide44.xml"/><Relationship Id="rId1" Type="http://schemas.openxmlformats.org/officeDocument/2006/relationships/slideLayout" Target="../slideLayouts/slideLayout1.xml"/><Relationship Id="rId5" Type="http://schemas.openxmlformats.org/officeDocument/2006/relationships/image" Target="../media/image118.png"/><Relationship Id="rId4" Type="http://schemas.openxmlformats.org/officeDocument/2006/relationships/image" Target="../media/image117.png"/></Relationships>
</file>

<file path=ppt/slides/_rels/slide56.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120.emf"/><Relationship Id="rId2" Type="http://schemas.openxmlformats.org/officeDocument/2006/relationships/notesSlide" Target="../notesSlides/notesSlide46.xml"/><Relationship Id="rId1" Type="http://schemas.openxmlformats.org/officeDocument/2006/relationships/slideLayout" Target="../slideLayouts/slideLayout1.xml"/><Relationship Id="rId5" Type="http://schemas.openxmlformats.org/officeDocument/2006/relationships/image" Target="../media/image122.png"/><Relationship Id="rId4" Type="http://schemas.openxmlformats.org/officeDocument/2006/relationships/image" Target="../media/image121.emf"/></Relationships>
</file>

<file path=ppt/slides/_rels/slide58.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47.xml"/><Relationship Id="rId1" Type="http://schemas.openxmlformats.org/officeDocument/2006/relationships/slideLayout" Target="../slideLayouts/slideLayout7.xml"/><Relationship Id="rId4" Type="http://schemas.openxmlformats.org/officeDocument/2006/relationships/image" Target="../media/image124.png"/></Relationships>
</file>

<file path=ppt/slides/_rels/slide59.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12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49.xml"/><Relationship Id="rId1" Type="http://schemas.openxmlformats.org/officeDocument/2006/relationships/slideLayout" Target="../slideLayouts/slideLayout7.xml"/><Relationship Id="rId4" Type="http://schemas.openxmlformats.org/officeDocument/2006/relationships/image" Target="../media/image128.png"/></Relationships>
</file>

<file path=ppt/slides/_rels/slide61.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51.xml"/><Relationship Id="rId1" Type="http://schemas.openxmlformats.org/officeDocument/2006/relationships/slideLayout" Target="../slideLayouts/slideLayout1.xml"/><Relationship Id="rId5" Type="http://schemas.openxmlformats.org/officeDocument/2006/relationships/image" Target="../media/image132.jpeg"/><Relationship Id="rId4" Type="http://schemas.openxmlformats.org/officeDocument/2006/relationships/image" Target="../media/image131.emf"/></Relationships>
</file>

<file path=ppt/slides/_rels/slide65.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52.xml"/><Relationship Id="rId1" Type="http://schemas.openxmlformats.org/officeDocument/2006/relationships/slideLayout" Target="../slideLayouts/slideLayout1.xml"/><Relationship Id="rId6" Type="http://schemas.openxmlformats.org/officeDocument/2006/relationships/image" Target="../media/image136.emf"/><Relationship Id="rId5" Type="http://schemas.openxmlformats.org/officeDocument/2006/relationships/image" Target="../media/image135.emf"/><Relationship Id="rId4" Type="http://schemas.openxmlformats.org/officeDocument/2006/relationships/image" Target="../media/image134.emf"/></Relationships>
</file>

<file path=ppt/slides/_rels/slide66.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53.xml"/><Relationship Id="rId1" Type="http://schemas.openxmlformats.org/officeDocument/2006/relationships/slideLayout" Target="../slideLayouts/slideLayout1.xml"/><Relationship Id="rId4" Type="http://schemas.openxmlformats.org/officeDocument/2006/relationships/image" Target="../media/image138.png"/></Relationships>
</file>

<file path=ppt/slides/_rels/slide67.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54.xml"/><Relationship Id="rId1" Type="http://schemas.openxmlformats.org/officeDocument/2006/relationships/slideLayout" Target="../slideLayouts/slideLayout1.xml"/><Relationship Id="rId4" Type="http://schemas.openxmlformats.org/officeDocument/2006/relationships/image" Target="../media/image140.png"/></Relationships>
</file>

<file path=ppt/slides/_rels/slide68.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142.emf"/></Relationships>
</file>

<file path=ppt/slides/_rels/slide69.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56.xml"/><Relationship Id="rId1" Type="http://schemas.openxmlformats.org/officeDocument/2006/relationships/slideLayout" Target="../slideLayouts/slideLayout2.xml"/><Relationship Id="rId5" Type="http://schemas.openxmlformats.org/officeDocument/2006/relationships/image" Target="../media/image145.png"/><Relationship Id="rId4" Type="http://schemas.openxmlformats.org/officeDocument/2006/relationships/image" Target="../media/image144.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4.jpeg"/><Relationship Id="rId4" Type="http://schemas.openxmlformats.org/officeDocument/2006/relationships/image" Target="../media/image3.emf"/></Relationships>
</file>

<file path=ppt/slides/_rels/slide70.xml.rels><?xml version="1.0" encoding="UTF-8" standalone="yes"?>
<Relationships xmlns="http://schemas.openxmlformats.org/package/2006/relationships"><Relationship Id="rId3" Type="http://schemas.openxmlformats.org/officeDocument/2006/relationships/image" Target="../media/image146.png"/><Relationship Id="rId7" Type="http://schemas.openxmlformats.org/officeDocument/2006/relationships/image" Target="../media/image150.png"/><Relationship Id="rId2" Type="http://schemas.openxmlformats.org/officeDocument/2006/relationships/notesSlide" Target="../notesSlides/notesSlide57.xml"/><Relationship Id="rId1" Type="http://schemas.openxmlformats.org/officeDocument/2006/relationships/slideLayout" Target="../slideLayouts/slideLayout7.xml"/><Relationship Id="rId6" Type="http://schemas.openxmlformats.org/officeDocument/2006/relationships/image" Target="../media/image149.png"/><Relationship Id="rId5" Type="http://schemas.openxmlformats.org/officeDocument/2006/relationships/image" Target="../media/image148.png"/><Relationship Id="rId4" Type="http://schemas.openxmlformats.org/officeDocument/2006/relationships/image" Target="../media/image147.png"/></Relationships>
</file>

<file path=ppt/slides/_rels/slide71.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58.xml"/><Relationship Id="rId1" Type="http://schemas.openxmlformats.org/officeDocument/2006/relationships/slideLayout" Target="../slideLayouts/slideLayout7.xml"/><Relationship Id="rId5" Type="http://schemas.openxmlformats.org/officeDocument/2006/relationships/chart" Target="../charts/chart1.xml"/><Relationship Id="rId4" Type="http://schemas.openxmlformats.org/officeDocument/2006/relationships/image" Target="../media/image152.png"/></Relationships>
</file>

<file path=ppt/slides/_rels/slide72.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54.emf"/><Relationship Id="rId2" Type="http://schemas.openxmlformats.org/officeDocument/2006/relationships/notesSlide" Target="../notesSlides/notesSlide60.xml"/><Relationship Id="rId1" Type="http://schemas.openxmlformats.org/officeDocument/2006/relationships/slideLayout" Target="../slideLayouts/slideLayout1.xml"/><Relationship Id="rId6" Type="http://schemas.openxmlformats.org/officeDocument/2006/relationships/image" Target="../media/image157.png"/><Relationship Id="rId5" Type="http://schemas.openxmlformats.org/officeDocument/2006/relationships/image" Target="../media/image156.emf"/><Relationship Id="rId4" Type="http://schemas.openxmlformats.org/officeDocument/2006/relationships/image" Target="../media/image155.png"/></Relationships>
</file>

<file path=ppt/slides/_rels/slide76.xml.rels><?xml version="1.0" encoding="UTF-8" standalone="yes"?>
<Relationships xmlns="http://schemas.openxmlformats.org/package/2006/relationships"><Relationship Id="rId3" Type="http://schemas.openxmlformats.org/officeDocument/2006/relationships/image" Target="../media/image158.emf"/><Relationship Id="rId2" Type="http://schemas.openxmlformats.org/officeDocument/2006/relationships/notesSlide" Target="../notesSlides/notesSlide61.xml"/><Relationship Id="rId1" Type="http://schemas.openxmlformats.org/officeDocument/2006/relationships/slideLayout" Target="../slideLayouts/slideLayout1.xml"/><Relationship Id="rId6" Type="http://schemas.openxmlformats.org/officeDocument/2006/relationships/image" Target="../media/image161.png"/><Relationship Id="rId5" Type="http://schemas.openxmlformats.org/officeDocument/2006/relationships/image" Target="../media/image160.png"/><Relationship Id="rId4" Type="http://schemas.openxmlformats.org/officeDocument/2006/relationships/image" Target="../media/image159.emf"/></Relationships>
</file>

<file path=ppt/slides/_rels/slide77.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62.xml"/><Relationship Id="rId1" Type="http://schemas.openxmlformats.org/officeDocument/2006/relationships/slideLayout" Target="../slideLayouts/slideLayout7.xml"/><Relationship Id="rId4" Type="http://schemas.openxmlformats.org/officeDocument/2006/relationships/image" Target="../media/image163.png"/></Relationships>
</file>

<file path=ppt/slides/_rels/slide78.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63.xml"/><Relationship Id="rId1" Type="http://schemas.openxmlformats.org/officeDocument/2006/relationships/slideLayout" Target="../slideLayouts/slideLayout7.xml"/><Relationship Id="rId5" Type="http://schemas.openxmlformats.org/officeDocument/2006/relationships/image" Target="../media/image166.png"/><Relationship Id="rId4" Type="http://schemas.openxmlformats.org/officeDocument/2006/relationships/image" Target="../media/image165.png"/></Relationships>
</file>

<file path=ppt/slides/_rels/slide7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7.emf"/><Relationship Id="rId4" Type="http://schemas.openxmlformats.org/officeDocument/2006/relationships/image" Target="../media/image6.jpeg"/></Relationships>
</file>

<file path=ppt/slides/_rels/slide80.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65.xml"/><Relationship Id="rId1" Type="http://schemas.openxmlformats.org/officeDocument/2006/relationships/slideLayout" Target="../slideLayouts/slideLayout7.xml"/><Relationship Id="rId4" Type="http://schemas.openxmlformats.org/officeDocument/2006/relationships/image" Target="../media/image168.png"/></Relationships>
</file>

<file path=ppt/slides/_rels/slide81.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68.xml"/><Relationship Id="rId1" Type="http://schemas.openxmlformats.org/officeDocument/2006/relationships/slideLayout" Target="../slideLayouts/slideLayout7.xml"/><Relationship Id="rId4" Type="http://schemas.openxmlformats.org/officeDocument/2006/relationships/image" Target="../media/image172.png"/></Relationships>
</file>

<file path=ppt/slides/_rels/slide84.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69.xml"/><Relationship Id="rId1" Type="http://schemas.openxmlformats.org/officeDocument/2006/relationships/slideLayout" Target="../slideLayouts/slideLayout7.xml"/><Relationship Id="rId4" Type="http://schemas.openxmlformats.org/officeDocument/2006/relationships/image" Target="../media/image174.png"/></Relationships>
</file>

<file path=ppt/slides/_rels/slide85.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70.xml"/><Relationship Id="rId1" Type="http://schemas.openxmlformats.org/officeDocument/2006/relationships/slideLayout" Target="../slideLayouts/slideLayout7.xml"/><Relationship Id="rId4" Type="http://schemas.openxmlformats.org/officeDocument/2006/relationships/image" Target="../media/image176.png"/></Relationships>
</file>

<file path=ppt/slides/_rels/slide86.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notesSlide" Target="../notesSlides/notesSlide71.xml"/><Relationship Id="rId1" Type="http://schemas.openxmlformats.org/officeDocument/2006/relationships/slideLayout" Target="../slideLayouts/slideLayout7.xml"/><Relationship Id="rId4" Type="http://schemas.openxmlformats.org/officeDocument/2006/relationships/image" Target="../media/image178.png"/></Relationships>
</file>

<file path=ppt/slides/_rels/slide87.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notesSlide" Target="../notesSlides/notesSlide72.xml"/><Relationship Id="rId1" Type="http://schemas.openxmlformats.org/officeDocument/2006/relationships/slideLayout" Target="../slideLayouts/slideLayout7.xml"/><Relationship Id="rId4" Type="http://schemas.openxmlformats.org/officeDocument/2006/relationships/image" Target="../media/image180.png"/></Relationships>
</file>

<file path=ppt/slides/_rels/slide88.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notesSlide" Target="../notesSlides/notesSlide74.xml"/><Relationship Id="rId1" Type="http://schemas.openxmlformats.org/officeDocument/2006/relationships/slideLayout" Target="../slideLayouts/slideLayout7.xml"/><Relationship Id="rId4" Type="http://schemas.openxmlformats.org/officeDocument/2006/relationships/image" Target="../media/image183.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0.emf"/><Relationship Id="rId4" Type="http://schemas.openxmlformats.org/officeDocument/2006/relationships/image" Target="../media/image9.jpeg"/></Relationships>
</file>

<file path=ppt/slides/_rels/slide90.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38022" y="1582418"/>
            <a:ext cx="10527956" cy="5016758"/>
          </a:xfrm>
          <a:prstGeom prst="rect">
            <a:avLst/>
          </a:prstGeom>
          <a:noFill/>
          <a:ln>
            <a:noFill/>
          </a:ln>
        </p:spPr>
        <p:txBody>
          <a:bodyPr wrap="square" rtlCol="0">
            <a:spAutoFit/>
          </a:bodyPr>
          <a:lstStyle/>
          <a:p>
            <a:pPr algn="ctr"/>
            <a:r>
              <a:rPr lang="en-GB" sz="4000" dirty="0">
                <a:solidFill>
                  <a:schemeClr val="accent1">
                    <a:lumMod val="75000"/>
                  </a:schemeClr>
                </a:solidFill>
                <a:latin typeface="Arial" panose="020B0604020202020204" pitchFamily="34" charset="0"/>
                <a:cs typeface="Arial" panose="020B0604020202020204" pitchFamily="34" charset="0"/>
              </a:rPr>
              <a:t>Cambridgeshire and Peterborough</a:t>
            </a:r>
          </a:p>
          <a:p>
            <a:pPr algn="ctr"/>
            <a:endParaRPr lang="en-GB" sz="4000" dirty="0">
              <a:solidFill>
                <a:schemeClr val="accent1">
                  <a:lumMod val="75000"/>
                </a:schemeClr>
              </a:solidFill>
              <a:latin typeface="Arial" panose="020B0604020202020204" pitchFamily="34" charset="0"/>
              <a:cs typeface="Arial" panose="020B0604020202020204" pitchFamily="34" charset="0"/>
            </a:endParaRPr>
          </a:p>
          <a:p>
            <a:pPr algn="ctr"/>
            <a:r>
              <a:rPr lang="en-GB" sz="4000" dirty="0">
                <a:solidFill>
                  <a:schemeClr val="accent1">
                    <a:lumMod val="75000"/>
                  </a:schemeClr>
                </a:solidFill>
                <a:latin typeface="Arial" panose="020B0604020202020204" pitchFamily="34" charset="0"/>
                <a:cs typeface="Arial" panose="020B0604020202020204" pitchFamily="34" charset="0"/>
              </a:rPr>
              <a:t>All Age Mental Health and Learning Disabilities Needs Assessment</a:t>
            </a:r>
          </a:p>
          <a:p>
            <a:pPr algn="ctr"/>
            <a:endParaRPr lang="en-GB" sz="4000" dirty="0">
              <a:solidFill>
                <a:schemeClr val="accent1">
                  <a:lumMod val="75000"/>
                </a:schemeClr>
              </a:solidFill>
              <a:latin typeface="Arial" panose="020B0604020202020204" pitchFamily="34" charset="0"/>
              <a:cs typeface="Arial" panose="020B0604020202020204" pitchFamily="34" charset="0"/>
            </a:endParaRPr>
          </a:p>
          <a:p>
            <a:pPr algn="ctr"/>
            <a:r>
              <a:rPr lang="en-GB" sz="4000" dirty="0">
                <a:solidFill>
                  <a:schemeClr val="accent1">
                    <a:lumMod val="75000"/>
                  </a:schemeClr>
                </a:solidFill>
                <a:latin typeface="Arial" panose="020B0604020202020204" pitchFamily="34" charset="0"/>
                <a:cs typeface="Arial" panose="020B0604020202020204" pitchFamily="34" charset="0"/>
              </a:rPr>
              <a:t>Chapter 1: Environmental factors</a:t>
            </a:r>
          </a:p>
          <a:p>
            <a:pPr algn="ctr"/>
            <a:endParaRPr lang="en-GB" sz="4000" dirty="0">
              <a:solidFill>
                <a:schemeClr val="accent1">
                  <a:lumMod val="75000"/>
                </a:schemeClr>
              </a:solidFill>
              <a:latin typeface="Arial" panose="020B0604020202020204" pitchFamily="34" charset="0"/>
              <a:cs typeface="Arial" panose="020B0604020202020204" pitchFamily="34" charset="0"/>
            </a:endParaRPr>
          </a:p>
          <a:p>
            <a:pPr algn="ctr"/>
            <a:r>
              <a:rPr lang="en-GB" sz="4000" dirty="0">
                <a:solidFill>
                  <a:schemeClr val="accent1">
                    <a:lumMod val="75000"/>
                  </a:schemeClr>
                </a:solidFill>
                <a:latin typeface="Arial" panose="020B0604020202020204" pitchFamily="34" charset="0"/>
                <a:cs typeface="Arial" panose="020B0604020202020204" pitchFamily="34" charset="0"/>
              </a:rPr>
              <a:t>Data pack 2022</a:t>
            </a:r>
          </a:p>
        </p:txBody>
      </p:sp>
      <p:sp>
        <p:nvSpPr>
          <p:cNvPr id="3" name="Frame 2"/>
          <p:cNvSpPr/>
          <p:nvPr/>
        </p:nvSpPr>
        <p:spPr>
          <a:xfrm>
            <a:off x="0" y="0"/>
            <a:ext cx="12204000" cy="6858000"/>
          </a:xfrm>
          <a:prstGeom prst="frame">
            <a:avLst/>
          </a:prstGeom>
          <a:solidFill>
            <a:schemeClr val="accent1">
              <a:lumMod val="7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lIns="216000" rtlCol="0" anchor="ctr">
            <a:normAutofit/>
          </a:bodyPr>
          <a:lstStyle/>
          <a:p>
            <a:pPr algn="ctr"/>
            <a:endParaRPr lang="en-GB">
              <a:ln w="0"/>
              <a:solidFill>
                <a:srgbClr val="002060"/>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7883388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B1B21209-6B0E-4396-A051-E986628234F2}"/>
              </a:ext>
            </a:extLst>
          </p:cNvPr>
          <p:cNvGraphicFramePr>
            <a:graphicFrameLocks noGrp="1"/>
          </p:cNvGraphicFramePr>
          <p:nvPr>
            <p:extLst>
              <p:ext uri="{D42A27DB-BD31-4B8C-83A1-F6EECF244321}">
                <p14:modId xmlns:p14="http://schemas.microsoft.com/office/powerpoint/2010/main" val="3078783394"/>
              </p:ext>
            </p:extLst>
          </p:nvPr>
        </p:nvGraphicFramePr>
        <p:xfrm>
          <a:off x="0" y="14289"/>
          <a:ext cx="12192000" cy="6808181"/>
        </p:xfrm>
        <a:graphic>
          <a:graphicData uri="http://schemas.openxmlformats.org/drawingml/2006/table">
            <a:tbl>
              <a:tblPr firstRow="1" bandRow="1">
                <a:tableStyleId>{5C22544A-7EE6-4342-B048-85BDC9FD1C3A}</a:tableStyleId>
              </a:tblPr>
              <a:tblGrid>
                <a:gridCol w="12192000">
                  <a:extLst>
                    <a:ext uri="{9D8B030D-6E8A-4147-A177-3AD203B41FA5}">
                      <a16:colId xmlns:a16="http://schemas.microsoft.com/office/drawing/2014/main" val="20000"/>
                    </a:ext>
                  </a:extLst>
                </a:gridCol>
              </a:tblGrid>
              <a:tr h="368670">
                <a:tc>
                  <a:txBody>
                    <a:bodyPr/>
                    <a:lstStyle/>
                    <a:p>
                      <a:r>
                        <a:rPr lang="en-GB">
                          <a:latin typeface="Arial" panose="020B0604020202020204" pitchFamily="34" charset="0"/>
                          <a:cs typeface="Arial" panose="020B0604020202020204" pitchFamily="34" charset="0"/>
                        </a:rPr>
                        <a:t>Deprivation in East Cambridgeshire</a:t>
                      </a:r>
                    </a:p>
                  </a:txBody>
                  <a:tcPr>
                    <a:solidFill>
                      <a:schemeClr val="accent1">
                        <a:lumMod val="75000"/>
                      </a:schemeClr>
                    </a:solidFill>
                  </a:tcPr>
                </a:tc>
                <a:extLst>
                  <a:ext uri="{0D108BD9-81ED-4DB2-BD59-A6C34878D82A}">
                    <a16:rowId xmlns:a16="http://schemas.microsoft.com/office/drawing/2014/main" val="10000"/>
                  </a:ext>
                </a:extLst>
              </a:tr>
              <a:tr h="6140933">
                <a:tc>
                  <a:txBody>
                    <a:bodyPr/>
                    <a:lstStyle/>
                    <a:p>
                      <a:endParaRPr lang="en-GB" sz="1400" b="1" kern="1200" baseline="0">
                        <a:solidFill>
                          <a:schemeClr val="accent6">
                            <a:lumMod val="75000"/>
                          </a:schemeClr>
                        </a:solidFill>
                        <a:latin typeface="Arial" panose="020B0604020202020204" pitchFamily="34" charset="0"/>
                        <a:ea typeface="+mn-ea"/>
                        <a:cs typeface="Arial" panose="020B0604020202020204" pitchFamily="34" charset="0"/>
                      </a:endParaRPr>
                    </a:p>
                    <a:p>
                      <a:endParaRPr lang="en-GB" sz="1400" b="1" kern="1200" baseline="0">
                        <a:solidFill>
                          <a:schemeClr val="accent6">
                            <a:lumMod val="75000"/>
                          </a:schemeClr>
                        </a:solidFill>
                        <a:latin typeface="Arial" panose="020B0604020202020204" pitchFamily="34" charset="0"/>
                        <a:ea typeface="+mn-ea"/>
                        <a:cs typeface="Arial" panose="020B0604020202020204" pitchFamily="34" charset="0"/>
                      </a:endParaRPr>
                    </a:p>
                  </a:txBody>
                  <a:tcPr>
                    <a:solidFill>
                      <a:schemeClr val="bg1"/>
                    </a:solidFill>
                  </a:tcPr>
                </a:tc>
                <a:extLst>
                  <a:ext uri="{0D108BD9-81ED-4DB2-BD59-A6C34878D82A}">
                    <a16:rowId xmlns:a16="http://schemas.microsoft.com/office/drawing/2014/main" val="10001"/>
                  </a:ext>
                </a:extLst>
              </a:tr>
              <a:tr h="298578">
                <a:tc>
                  <a:txBody>
                    <a:bodyPr/>
                    <a:lstStyle/>
                    <a:p>
                      <a:r>
                        <a:rPr lang="en-GB" sz="900" baseline="0" dirty="0">
                          <a:solidFill>
                            <a:schemeClr val="bg1"/>
                          </a:solidFill>
                          <a:latin typeface="Arial" panose="020B0604020202020204" pitchFamily="34" charset="0"/>
                          <a:cs typeface="Arial" panose="020B0604020202020204" pitchFamily="34" charset="0"/>
                        </a:rPr>
                        <a:t>Source: Indices of Deprivation 2019, Ministry of Housing, Communities and Local Government</a:t>
                      </a:r>
                    </a:p>
                  </a:txBody>
                  <a:tcPr anchor="ctr">
                    <a:solidFill>
                      <a:schemeClr val="accent1">
                        <a:lumMod val="75000"/>
                      </a:schemeClr>
                    </a:solidFill>
                  </a:tcPr>
                </a:tc>
                <a:extLst>
                  <a:ext uri="{0D108BD9-81ED-4DB2-BD59-A6C34878D82A}">
                    <a16:rowId xmlns:a16="http://schemas.microsoft.com/office/drawing/2014/main" val="10002"/>
                  </a:ext>
                </a:extLst>
              </a:tr>
            </a:tbl>
          </a:graphicData>
        </a:graphic>
      </p:graphicFrame>
      <p:sp>
        <p:nvSpPr>
          <p:cNvPr id="11" name="TextBox 10">
            <a:extLst>
              <a:ext uri="{FF2B5EF4-FFF2-40B4-BE49-F238E27FC236}">
                <a16:creationId xmlns:a16="http://schemas.microsoft.com/office/drawing/2014/main" id="{28FD0BE6-936C-42CB-9BAB-681E176D0A08}"/>
              </a:ext>
            </a:extLst>
          </p:cNvPr>
          <p:cNvSpPr txBox="1"/>
          <p:nvPr/>
        </p:nvSpPr>
        <p:spPr>
          <a:xfrm>
            <a:off x="6896911" y="424709"/>
            <a:ext cx="5374041" cy="738664"/>
          </a:xfrm>
          <a:prstGeom prst="rect">
            <a:avLst/>
          </a:prstGeom>
          <a:noFill/>
        </p:spPr>
        <p:txBody>
          <a:bodyPr wrap="square" rtlCol="0">
            <a:spAutoFit/>
          </a:bodyPr>
          <a:lstStyle/>
          <a:p>
            <a:r>
              <a:rPr lang="en-GB" sz="1400" b="1">
                <a:solidFill>
                  <a:schemeClr val="accent1">
                    <a:lumMod val="75000"/>
                  </a:schemeClr>
                </a:solidFill>
                <a:latin typeface="Arial" panose="020B0604020202020204" pitchFamily="34" charset="0"/>
                <a:cs typeface="Arial" panose="020B0604020202020204" pitchFamily="34" charset="0"/>
              </a:rPr>
              <a:t>The deprivation domains for East Cambridgeshire by rank (out of 317 local authorities nationally) where the lower the rank the more deprived the domain (1 is the most deprived)</a:t>
            </a:r>
            <a:endParaRPr lang="en-GB" sz="1100" baseline="30000">
              <a:solidFill>
                <a:schemeClr val="accent1">
                  <a:lumMod val="75000"/>
                </a:schemeClr>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1434B3FF-A82B-4C61-84BC-B89586B9FAC5}"/>
              </a:ext>
            </a:extLst>
          </p:cNvPr>
          <p:cNvSpPr txBox="1"/>
          <p:nvPr/>
        </p:nvSpPr>
        <p:spPr>
          <a:xfrm>
            <a:off x="6878466" y="3574852"/>
            <a:ext cx="5234582" cy="1384995"/>
          </a:xfrm>
          <a:prstGeom prst="rect">
            <a:avLst/>
          </a:prstGeom>
          <a:noFill/>
        </p:spPr>
        <p:txBody>
          <a:bodyPr wrap="square" rtlCol="0">
            <a:spAutoFit/>
          </a:bodyPr>
          <a:lstStyle/>
          <a:p>
            <a:pPr marL="171450" indent="-171450">
              <a:buFont typeface="Arial" panose="020B0604020202020204" pitchFamily="34" charset="0"/>
              <a:buChar char="•"/>
            </a:pPr>
            <a:r>
              <a:rPr lang="en-GB" sz="1200">
                <a:solidFill>
                  <a:schemeClr val="accent1">
                    <a:lumMod val="75000"/>
                  </a:schemeClr>
                </a:solidFill>
              </a:rPr>
              <a:t>In East Cambridgeshire, Barrier to Housing and Services ranks significantly lower than the other domains, ranking over 100 less than the next domain (Education, Skills and Training), showing it is the most deprived domain by rank.</a:t>
            </a:r>
          </a:p>
          <a:p>
            <a:pPr marL="171450" indent="-171450">
              <a:buFont typeface="Arial" panose="020B0604020202020204" pitchFamily="34" charset="0"/>
              <a:buChar char="•"/>
            </a:pPr>
            <a:r>
              <a:rPr lang="en-GB" sz="1200">
                <a:solidFill>
                  <a:schemeClr val="accent1">
                    <a:lumMod val="75000"/>
                  </a:schemeClr>
                </a:solidFill>
              </a:rPr>
              <a:t>Health Deprivation and Disability is the highest ranking domain in East Cambridgeshire, closely followed by Crime domain.</a:t>
            </a:r>
          </a:p>
          <a:p>
            <a:pPr marL="171450" indent="-171450">
              <a:buFont typeface="Arial" panose="020B0604020202020204" pitchFamily="34" charset="0"/>
              <a:buChar char="•"/>
            </a:pPr>
            <a:endParaRPr lang="en-GB" sz="1200">
              <a:solidFill>
                <a:schemeClr val="accent1">
                  <a:lumMod val="75000"/>
                </a:schemeClr>
              </a:solidFill>
            </a:endParaRPr>
          </a:p>
        </p:txBody>
      </p:sp>
      <p:sp>
        <p:nvSpPr>
          <p:cNvPr id="7" name="TextBox 6">
            <a:extLst>
              <a:ext uri="{FF2B5EF4-FFF2-40B4-BE49-F238E27FC236}">
                <a16:creationId xmlns:a16="http://schemas.microsoft.com/office/drawing/2014/main" id="{A39C0928-102F-4A70-BE38-B2C55AC4BFA0}"/>
              </a:ext>
            </a:extLst>
          </p:cNvPr>
          <p:cNvSpPr txBox="1"/>
          <p:nvPr/>
        </p:nvSpPr>
        <p:spPr>
          <a:xfrm>
            <a:off x="4095796" y="5062448"/>
            <a:ext cx="2694107" cy="1200329"/>
          </a:xfrm>
          <a:prstGeom prst="rect">
            <a:avLst/>
          </a:prstGeom>
          <a:noFill/>
        </p:spPr>
        <p:txBody>
          <a:bodyPr wrap="square" rtlCol="0">
            <a:spAutoFit/>
          </a:bodyPr>
          <a:lstStyle/>
          <a:p>
            <a:pPr marL="171450" indent="-171450">
              <a:buFont typeface="Arial" panose="020B0604020202020204" pitchFamily="34" charset="0"/>
              <a:buChar char="•"/>
            </a:pPr>
            <a:r>
              <a:rPr lang="en-GB" sz="1200">
                <a:solidFill>
                  <a:schemeClr val="accent1">
                    <a:lumMod val="75000"/>
                  </a:schemeClr>
                </a:solidFill>
              </a:rPr>
              <a:t>In general, the wards in the north-east of the district are more deprived (Littleport East and West). </a:t>
            </a:r>
          </a:p>
          <a:p>
            <a:pPr marL="171450" indent="-171450">
              <a:buFont typeface="Arial" panose="020B0604020202020204" pitchFamily="34" charset="0"/>
              <a:buChar char="•"/>
            </a:pPr>
            <a:r>
              <a:rPr lang="en-GB" sz="1200">
                <a:solidFill>
                  <a:schemeClr val="accent1">
                    <a:lumMod val="75000"/>
                  </a:schemeClr>
                </a:solidFill>
              </a:rPr>
              <a:t>Average IMD deciles show that most wards are within the top half of the deciles, from 6-10.</a:t>
            </a:r>
          </a:p>
        </p:txBody>
      </p:sp>
      <p:pic>
        <p:nvPicPr>
          <p:cNvPr id="3" name="Picture 2">
            <a:extLst>
              <a:ext uri="{FF2B5EF4-FFF2-40B4-BE49-F238E27FC236}">
                <a16:creationId xmlns:a16="http://schemas.microsoft.com/office/drawing/2014/main" id="{F2FA5583-E582-4133-AEFC-22346FD60716}"/>
              </a:ext>
            </a:extLst>
          </p:cNvPr>
          <p:cNvPicPr>
            <a:picLocks noChangeAspect="1"/>
          </p:cNvPicPr>
          <p:nvPr/>
        </p:nvPicPr>
        <p:blipFill>
          <a:blip r:embed="rId3"/>
          <a:stretch>
            <a:fillRect/>
          </a:stretch>
        </p:blipFill>
        <p:spPr>
          <a:xfrm>
            <a:off x="6896911" y="1310722"/>
            <a:ext cx="5114606" cy="1972427"/>
          </a:xfrm>
          <a:prstGeom prst="rect">
            <a:avLst/>
          </a:prstGeom>
        </p:spPr>
      </p:pic>
      <p:sp>
        <p:nvSpPr>
          <p:cNvPr id="20" name="TextBox 19">
            <a:extLst>
              <a:ext uri="{FF2B5EF4-FFF2-40B4-BE49-F238E27FC236}">
                <a16:creationId xmlns:a16="http://schemas.microsoft.com/office/drawing/2014/main" id="{558B04F8-26A1-4FAD-884E-3C656035ABF1}"/>
              </a:ext>
            </a:extLst>
          </p:cNvPr>
          <p:cNvSpPr txBox="1"/>
          <p:nvPr/>
        </p:nvSpPr>
        <p:spPr>
          <a:xfrm>
            <a:off x="39146" y="405321"/>
            <a:ext cx="529384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kern="1200" baseline="0">
                <a:solidFill>
                  <a:schemeClr val="accent1">
                    <a:lumMod val="75000"/>
                  </a:schemeClr>
                </a:solidFill>
                <a:latin typeface="Arial" panose="020B0604020202020204" pitchFamily="34" charset="0"/>
                <a:ea typeface="+mn-ea"/>
                <a:cs typeface="Arial" panose="020B0604020202020204" pitchFamily="34" charset="0"/>
              </a:rPr>
              <a:t>National IMD decile by ward in East Cambridgeshire, 2019</a:t>
            </a:r>
            <a:endParaRPr lang="en-GB" sz="1400" baseline="30000">
              <a:solidFill>
                <a:schemeClr val="accent1">
                  <a:lumMod val="75000"/>
                </a:schemeClr>
              </a:solidFill>
              <a:latin typeface="Arial" panose="020B0604020202020204" pitchFamily="34" charset="0"/>
              <a:cs typeface="Arial" panose="020B0604020202020204" pitchFamily="34" charset="0"/>
            </a:endParaRPr>
          </a:p>
        </p:txBody>
      </p:sp>
      <p:cxnSp>
        <p:nvCxnSpPr>
          <p:cNvPr id="24" name="Straight Connector 23">
            <a:extLst>
              <a:ext uri="{FF2B5EF4-FFF2-40B4-BE49-F238E27FC236}">
                <a16:creationId xmlns:a16="http://schemas.microsoft.com/office/drawing/2014/main" id="{1AA28356-B056-4CE8-96CD-75DFFCDE62C9}"/>
              </a:ext>
            </a:extLst>
          </p:cNvPr>
          <p:cNvCxnSpPr/>
          <p:nvPr/>
        </p:nvCxnSpPr>
        <p:spPr>
          <a:xfrm>
            <a:off x="6859010" y="405321"/>
            <a:ext cx="0" cy="6129613"/>
          </a:xfrm>
          <a:prstGeom prst="line">
            <a:avLst/>
          </a:prstGeom>
        </p:spPr>
        <p:style>
          <a:lnRef idx="1">
            <a:schemeClr val="accent1"/>
          </a:lnRef>
          <a:fillRef idx="0">
            <a:schemeClr val="accent1"/>
          </a:fillRef>
          <a:effectRef idx="0">
            <a:schemeClr val="accent1"/>
          </a:effectRef>
          <a:fontRef idx="minor">
            <a:schemeClr val="tx1"/>
          </a:fontRef>
        </p:style>
      </p:cxnSp>
      <p:pic>
        <p:nvPicPr>
          <p:cNvPr id="6" name="Picture 5" descr="Map&#10;&#10;Description automatically generated">
            <a:extLst>
              <a:ext uri="{FF2B5EF4-FFF2-40B4-BE49-F238E27FC236}">
                <a16:creationId xmlns:a16="http://schemas.microsoft.com/office/drawing/2014/main" id="{D72DF88E-2AD8-4D63-BFCC-F0867EF6D77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127" y="794041"/>
            <a:ext cx="3987543" cy="5634956"/>
          </a:xfrm>
          <a:prstGeom prst="rect">
            <a:avLst/>
          </a:prstGeom>
        </p:spPr>
      </p:pic>
      <p:pic>
        <p:nvPicPr>
          <p:cNvPr id="12" name="Picture 11">
            <a:extLst>
              <a:ext uri="{FF2B5EF4-FFF2-40B4-BE49-F238E27FC236}">
                <a16:creationId xmlns:a16="http://schemas.microsoft.com/office/drawing/2014/main" id="{26572BB0-5F3E-491A-95E8-0ABBC757CE28}"/>
              </a:ext>
            </a:extLst>
          </p:cNvPr>
          <p:cNvPicPr>
            <a:picLocks noChangeAspect="1"/>
          </p:cNvPicPr>
          <p:nvPr/>
        </p:nvPicPr>
        <p:blipFill>
          <a:blip r:embed="rId5"/>
          <a:stretch>
            <a:fillRect/>
          </a:stretch>
        </p:blipFill>
        <p:spPr>
          <a:xfrm>
            <a:off x="4235863" y="927835"/>
            <a:ext cx="2413973" cy="3956738"/>
          </a:xfrm>
          <a:prstGeom prst="rect">
            <a:avLst/>
          </a:prstGeom>
        </p:spPr>
      </p:pic>
    </p:spTree>
    <p:extLst>
      <p:ext uri="{BB962C8B-B14F-4D97-AF65-F5344CB8AC3E}">
        <p14:creationId xmlns:p14="http://schemas.microsoft.com/office/powerpoint/2010/main" val="32989189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B1B21209-6B0E-4396-A051-E986628234F2}"/>
              </a:ext>
            </a:extLst>
          </p:cNvPr>
          <p:cNvGraphicFramePr>
            <a:graphicFrameLocks noGrp="1"/>
          </p:cNvGraphicFramePr>
          <p:nvPr>
            <p:extLst>
              <p:ext uri="{D42A27DB-BD31-4B8C-83A1-F6EECF244321}">
                <p14:modId xmlns:p14="http://schemas.microsoft.com/office/powerpoint/2010/main" val="920733467"/>
              </p:ext>
            </p:extLst>
          </p:nvPr>
        </p:nvGraphicFramePr>
        <p:xfrm>
          <a:off x="0" y="14289"/>
          <a:ext cx="12192000" cy="6808181"/>
        </p:xfrm>
        <a:graphic>
          <a:graphicData uri="http://schemas.openxmlformats.org/drawingml/2006/table">
            <a:tbl>
              <a:tblPr firstRow="1" bandRow="1">
                <a:tableStyleId>{5C22544A-7EE6-4342-B048-85BDC9FD1C3A}</a:tableStyleId>
              </a:tblPr>
              <a:tblGrid>
                <a:gridCol w="12192000">
                  <a:extLst>
                    <a:ext uri="{9D8B030D-6E8A-4147-A177-3AD203B41FA5}">
                      <a16:colId xmlns:a16="http://schemas.microsoft.com/office/drawing/2014/main" val="20000"/>
                    </a:ext>
                  </a:extLst>
                </a:gridCol>
              </a:tblGrid>
              <a:tr h="368670">
                <a:tc>
                  <a:txBody>
                    <a:bodyPr/>
                    <a:lstStyle/>
                    <a:p>
                      <a:r>
                        <a:rPr lang="en-GB">
                          <a:latin typeface="Arial" panose="020B0604020202020204" pitchFamily="34" charset="0"/>
                          <a:cs typeface="Arial" panose="020B0604020202020204" pitchFamily="34" charset="0"/>
                        </a:rPr>
                        <a:t>Deprivation in Fenland</a:t>
                      </a:r>
                    </a:p>
                  </a:txBody>
                  <a:tcPr>
                    <a:solidFill>
                      <a:schemeClr val="accent1">
                        <a:lumMod val="75000"/>
                      </a:schemeClr>
                    </a:solidFill>
                  </a:tcPr>
                </a:tc>
                <a:extLst>
                  <a:ext uri="{0D108BD9-81ED-4DB2-BD59-A6C34878D82A}">
                    <a16:rowId xmlns:a16="http://schemas.microsoft.com/office/drawing/2014/main" val="10000"/>
                  </a:ext>
                </a:extLst>
              </a:tr>
              <a:tr h="6140933">
                <a:tc>
                  <a:txBody>
                    <a:bodyPr/>
                    <a:lstStyle/>
                    <a:p>
                      <a:endParaRPr lang="en-GB" sz="1400" b="1" kern="1200" baseline="0">
                        <a:solidFill>
                          <a:schemeClr val="accent6">
                            <a:lumMod val="75000"/>
                          </a:schemeClr>
                        </a:solidFill>
                        <a:latin typeface="Arial" panose="020B0604020202020204" pitchFamily="34" charset="0"/>
                        <a:ea typeface="+mn-ea"/>
                        <a:cs typeface="Arial" panose="020B0604020202020204" pitchFamily="34" charset="0"/>
                      </a:endParaRPr>
                    </a:p>
                    <a:p>
                      <a:endParaRPr lang="en-GB" sz="1400" b="1" kern="1200" baseline="0">
                        <a:solidFill>
                          <a:schemeClr val="accent6">
                            <a:lumMod val="75000"/>
                          </a:schemeClr>
                        </a:solidFill>
                        <a:latin typeface="Arial" panose="020B0604020202020204" pitchFamily="34" charset="0"/>
                        <a:ea typeface="+mn-ea"/>
                        <a:cs typeface="Arial" panose="020B0604020202020204" pitchFamily="34" charset="0"/>
                      </a:endParaRPr>
                    </a:p>
                  </a:txBody>
                  <a:tcPr>
                    <a:solidFill>
                      <a:schemeClr val="bg1"/>
                    </a:solidFill>
                  </a:tcPr>
                </a:tc>
                <a:extLst>
                  <a:ext uri="{0D108BD9-81ED-4DB2-BD59-A6C34878D82A}">
                    <a16:rowId xmlns:a16="http://schemas.microsoft.com/office/drawing/2014/main" val="10001"/>
                  </a:ext>
                </a:extLst>
              </a:tr>
              <a:tr h="298578">
                <a:tc>
                  <a:txBody>
                    <a:bodyPr/>
                    <a:lstStyle/>
                    <a:p>
                      <a:r>
                        <a:rPr lang="en-GB" sz="900" baseline="0" dirty="0">
                          <a:solidFill>
                            <a:schemeClr val="bg1"/>
                          </a:solidFill>
                          <a:latin typeface="Arial" panose="020B0604020202020204" pitchFamily="34" charset="0"/>
                          <a:cs typeface="Arial" panose="020B0604020202020204" pitchFamily="34" charset="0"/>
                        </a:rPr>
                        <a:t>Source: Indices of Deprivation 2019, Ministry of Housing, Communities and Local Government</a:t>
                      </a:r>
                    </a:p>
                  </a:txBody>
                  <a:tcPr anchor="ctr">
                    <a:solidFill>
                      <a:schemeClr val="accent1">
                        <a:lumMod val="75000"/>
                      </a:schemeClr>
                    </a:solidFill>
                  </a:tcPr>
                </a:tc>
                <a:extLst>
                  <a:ext uri="{0D108BD9-81ED-4DB2-BD59-A6C34878D82A}">
                    <a16:rowId xmlns:a16="http://schemas.microsoft.com/office/drawing/2014/main" val="10002"/>
                  </a:ext>
                </a:extLst>
              </a:tr>
            </a:tbl>
          </a:graphicData>
        </a:graphic>
      </p:graphicFrame>
      <p:sp>
        <p:nvSpPr>
          <p:cNvPr id="11" name="TextBox 10">
            <a:extLst>
              <a:ext uri="{FF2B5EF4-FFF2-40B4-BE49-F238E27FC236}">
                <a16:creationId xmlns:a16="http://schemas.microsoft.com/office/drawing/2014/main" id="{28FD0BE6-936C-42CB-9BAB-681E176D0A08}"/>
              </a:ext>
            </a:extLst>
          </p:cNvPr>
          <p:cNvSpPr txBox="1"/>
          <p:nvPr/>
        </p:nvSpPr>
        <p:spPr>
          <a:xfrm>
            <a:off x="6896911" y="424709"/>
            <a:ext cx="5374041" cy="738664"/>
          </a:xfrm>
          <a:prstGeom prst="rect">
            <a:avLst/>
          </a:prstGeom>
          <a:noFill/>
        </p:spPr>
        <p:txBody>
          <a:bodyPr wrap="square" rtlCol="0">
            <a:spAutoFit/>
          </a:bodyPr>
          <a:lstStyle/>
          <a:p>
            <a:r>
              <a:rPr lang="en-GB" sz="1400" b="1">
                <a:solidFill>
                  <a:schemeClr val="accent1">
                    <a:lumMod val="75000"/>
                  </a:schemeClr>
                </a:solidFill>
                <a:latin typeface="Arial" panose="020B0604020202020204" pitchFamily="34" charset="0"/>
                <a:cs typeface="Arial" panose="020B0604020202020204" pitchFamily="34" charset="0"/>
              </a:rPr>
              <a:t>The deprivation domains for Fenland by rank (out of 317 local authorities nationally) where the lower the rank the more deprived the domain (1 is the most deprived)</a:t>
            </a:r>
            <a:endParaRPr lang="en-GB" sz="1100" baseline="30000">
              <a:solidFill>
                <a:schemeClr val="accent1">
                  <a:lumMod val="75000"/>
                </a:schemeClr>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1434B3FF-A82B-4C61-84BC-B89586B9FAC5}"/>
              </a:ext>
            </a:extLst>
          </p:cNvPr>
          <p:cNvSpPr txBox="1"/>
          <p:nvPr/>
        </p:nvSpPr>
        <p:spPr>
          <a:xfrm>
            <a:off x="6878466" y="3574852"/>
            <a:ext cx="5234582" cy="1015663"/>
          </a:xfrm>
          <a:prstGeom prst="rect">
            <a:avLst/>
          </a:prstGeom>
          <a:noFill/>
        </p:spPr>
        <p:txBody>
          <a:bodyPr wrap="square" rtlCol="0">
            <a:spAutoFit/>
          </a:bodyPr>
          <a:lstStyle/>
          <a:p>
            <a:pPr marL="171450" indent="-171450">
              <a:buFont typeface="Arial" panose="020B0604020202020204" pitchFamily="34" charset="0"/>
              <a:buChar char="•"/>
            </a:pPr>
            <a:r>
              <a:rPr lang="en-GB" sz="1200">
                <a:solidFill>
                  <a:schemeClr val="accent1">
                    <a:lumMod val="75000"/>
                  </a:schemeClr>
                </a:solidFill>
              </a:rPr>
              <a:t>In Fenland, Living Environment ranks significantly higher than the other domains.</a:t>
            </a:r>
          </a:p>
          <a:p>
            <a:pPr marL="171450" indent="-171450">
              <a:buFont typeface="Arial" panose="020B0604020202020204" pitchFamily="34" charset="0"/>
              <a:buChar char="•"/>
            </a:pPr>
            <a:r>
              <a:rPr lang="en-GB" sz="1200">
                <a:solidFill>
                  <a:schemeClr val="accent1">
                    <a:lumMod val="75000"/>
                  </a:schemeClr>
                </a:solidFill>
              </a:rPr>
              <a:t>Education, Skills and Training is the lowest ranking domain in Fenland, being substantially lower than the others.</a:t>
            </a:r>
          </a:p>
          <a:p>
            <a:pPr marL="171450" indent="-171450">
              <a:buFont typeface="Arial" panose="020B0604020202020204" pitchFamily="34" charset="0"/>
              <a:buChar char="•"/>
            </a:pPr>
            <a:endParaRPr lang="en-GB" sz="1200">
              <a:solidFill>
                <a:schemeClr val="accent1">
                  <a:lumMod val="75000"/>
                </a:schemeClr>
              </a:solidFill>
            </a:endParaRPr>
          </a:p>
        </p:txBody>
      </p:sp>
      <p:sp>
        <p:nvSpPr>
          <p:cNvPr id="7" name="TextBox 6">
            <a:extLst>
              <a:ext uri="{FF2B5EF4-FFF2-40B4-BE49-F238E27FC236}">
                <a16:creationId xmlns:a16="http://schemas.microsoft.com/office/drawing/2014/main" id="{A39C0928-102F-4A70-BE38-B2C55AC4BFA0}"/>
              </a:ext>
            </a:extLst>
          </p:cNvPr>
          <p:cNvSpPr txBox="1"/>
          <p:nvPr/>
        </p:nvSpPr>
        <p:spPr>
          <a:xfrm>
            <a:off x="4055044" y="4921662"/>
            <a:ext cx="2721281" cy="1200329"/>
          </a:xfrm>
          <a:prstGeom prst="rect">
            <a:avLst/>
          </a:prstGeom>
          <a:noFill/>
        </p:spPr>
        <p:txBody>
          <a:bodyPr wrap="square" rtlCol="0">
            <a:spAutoFit/>
          </a:bodyPr>
          <a:lstStyle/>
          <a:p>
            <a:pPr marL="171450" indent="-171450">
              <a:buFont typeface="Arial" panose="020B0604020202020204" pitchFamily="34" charset="0"/>
              <a:buChar char="•"/>
            </a:pPr>
            <a:r>
              <a:rPr lang="en-GB" sz="1200">
                <a:solidFill>
                  <a:schemeClr val="accent1">
                    <a:lumMod val="75000"/>
                  </a:schemeClr>
                </a:solidFill>
              </a:rPr>
              <a:t>Average IMD deciles show that most wards are within the bottom half of the deciles, from 1-5.</a:t>
            </a:r>
          </a:p>
          <a:p>
            <a:pPr marL="171450" indent="-171450">
              <a:buFont typeface="Arial" panose="020B0604020202020204" pitchFamily="34" charset="0"/>
              <a:buChar char="•"/>
            </a:pPr>
            <a:r>
              <a:rPr lang="en-GB" sz="1200">
                <a:solidFill>
                  <a:schemeClr val="accent1">
                    <a:lumMod val="75000"/>
                  </a:schemeClr>
                </a:solidFill>
              </a:rPr>
              <a:t>Medworth, Staithe and Waterlees Village are the most deprived wards in the district.</a:t>
            </a:r>
          </a:p>
        </p:txBody>
      </p:sp>
      <p:sp>
        <p:nvSpPr>
          <p:cNvPr id="20" name="TextBox 19">
            <a:extLst>
              <a:ext uri="{FF2B5EF4-FFF2-40B4-BE49-F238E27FC236}">
                <a16:creationId xmlns:a16="http://schemas.microsoft.com/office/drawing/2014/main" id="{558B04F8-26A1-4FAD-884E-3C656035ABF1}"/>
              </a:ext>
            </a:extLst>
          </p:cNvPr>
          <p:cNvSpPr txBox="1"/>
          <p:nvPr/>
        </p:nvSpPr>
        <p:spPr>
          <a:xfrm>
            <a:off x="39146" y="405321"/>
            <a:ext cx="4873321"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kern="1200" baseline="0">
                <a:solidFill>
                  <a:schemeClr val="accent1">
                    <a:lumMod val="75000"/>
                  </a:schemeClr>
                </a:solidFill>
                <a:latin typeface="Arial" panose="020B0604020202020204" pitchFamily="34" charset="0"/>
                <a:ea typeface="+mn-ea"/>
                <a:cs typeface="Arial" panose="020B0604020202020204" pitchFamily="34" charset="0"/>
              </a:rPr>
              <a:t>National IMD decile by ward in Fenland, 2019</a:t>
            </a:r>
            <a:endParaRPr lang="en-GB" sz="1400" baseline="30000">
              <a:solidFill>
                <a:schemeClr val="accent1">
                  <a:lumMod val="75000"/>
                </a:schemeClr>
              </a:solidFill>
              <a:latin typeface="Arial" panose="020B0604020202020204" pitchFamily="34" charset="0"/>
              <a:cs typeface="Arial" panose="020B0604020202020204" pitchFamily="34" charset="0"/>
            </a:endParaRPr>
          </a:p>
        </p:txBody>
      </p:sp>
      <p:cxnSp>
        <p:nvCxnSpPr>
          <p:cNvPr id="24" name="Straight Connector 23">
            <a:extLst>
              <a:ext uri="{FF2B5EF4-FFF2-40B4-BE49-F238E27FC236}">
                <a16:creationId xmlns:a16="http://schemas.microsoft.com/office/drawing/2014/main" id="{1AA28356-B056-4CE8-96CD-75DFFCDE62C9}"/>
              </a:ext>
            </a:extLst>
          </p:cNvPr>
          <p:cNvCxnSpPr/>
          <p:nvPr/>
        </p:nvCxnSpPr>
        <p:spPr>
          <a:xfrm>
            <a:off x="6859010" y="405321"/>
            <a:ext cx="0" cy="6129613"/>
          </a:xfrm>
          <a:prstGeom prst="line">
            <a:avLst/>
          </a:prstGeom>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E1F9368F-5B77-4803-9459-D4DC19ED8A26}"/>
              </a:ext>
            </a:extLst>
          </p:cNvPr>
          <p:cNvPicPr>
            <a:picLocks noChangeAspect="1"/>
          </p:cNvPicPr>
          <p:nvPr/>
        </p:nvPicPr>
        <p:blipFill>
          <a:blip r:embed="rId3"/>
          <a:stretch>
            <a:fillRect/>
          </a:stretch>
        </p:blipFill>
        <p:spPr>
          <a:xfrm>
            <a:off x="6978727" y="1337654"/>
            <a:ext cx="5134321" cy="1855727"/>
          </a:xfrm>
          <a:prstGeom prst="rect">
            <a:avLst/>
          </a:prstGeom>
        </p:spPr>
      </p:pic>
      <p:pic>
        <p:nvPicPr>
          <p:cNvPr id="8" name="Picture 7" descr="Map&#10;&#10;Description automatically generated">
            <a:extLst>
              <a:ext uri="{FF2B5EF4-FFF2-40B4-BE49-F238E27FC236}">
                <a16:creationId xmlns:a16="http://schemas.microsoft.com/office/drawing/2014/main" id="{B3CBDD78-A49F-44F7-B206-A06196318F1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953" y="764503"/>
            <a:ext cx="3934002" cy="5559295"/>
          </a:xfrm>
          <a:prstGeom prst="rect">
            <a:avLst/>
          </a:prstGeom>
        </p:spPr>
      </p:pic>
      <p:pic>
        <p:nvPicPr>
          <p:cNvPr id="13" name="Picture 12">
            <a:extLst>
              <a:ext uri="{FF2B5EF4-FFF2-40B4-BE49-F238E27FC236}">
                <a16:creationId xmlns:a16="http://schemas.microsoft.com/office/drawing/2014/main" id="{579D2B24-E8B2-409A-AA97-044BC7EE7659}"/>
              </a:ext>
            </a:extLst>
          </p:cNvPr>
          <p:cNvPicPr>
            <a:picLocks noChangeAspect="1"/>
          </p:cNvPicPr>
          <p:nvPr/>
        </p:nvPicPr>
        <p:blipFill>
          <a:blip r:embed="rId5"/>
          <a:stretch>
            <a:fillRect/>
          </a:stretch>
        </p:blipFill>
        <p:spPr>
          <a:xfrm>
            <a:off x="4055044" y="717437"/>
            <a:ext cx="2703982" cy="4152820"/>
          </a:xfrm>
          <a:prstGeom prst="rect">
            <a:avLst/>
          </a:prstGeom>
        </p:spPr>
      </p:pic>
    </p:spTree>
    <p:extLst>
      <p:ext uri="{BB962C8B-B14F-4D97-AF65-F5344CB8AC3E}">
        <p14:creationId xmlns:p14="http://schemas.microsoft.com/office/powerpoint/2010/main" val="24645479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B1B21209-6B0E-4396-A051-E986628234F2}"/>
              </a:ext>
            </a:extLst>
          </p:cNvPr>
          <p:cNvGraphicFramePr>
            <a:graphicFrameLocks noGrp="1"/>
          </p:cNvGraphicFramePr>
          <p:nvPr>
            <p:extLst>
              <p:ext uri="{D42A27DB-BD31-4B8C-83A1-F6EECF244321}">
                <p14:modId xmlns:p14="http://schemas.microsoft.com/office/powerpoint/2010/main" val="2432340857"/>
              </p:ext>
            </p:extLst>
          </p:nvPr>
        </p:nvGraphicFramePr>
        <p:xfrm>
          <a:off x="0" y="14289"/>
          <a:ext cx="12192000" cy="6808181"/>
        </p:xfrm>
        <a:graphic>
          <a:graphicData uri="http://schemas.openxmlformats.org/drawingml/2006/table">
            <a:tbl>
              <a:tblPr firstRow="1" bandRow="1">
                <a:tableStyleId>{5C22544A-7EE6-4342-B048-85BDC9FD1C3A}</a:tableStyleId>
              </a:tblPr>
              <a:tblGrid>
                <a:gridCol w="12192000">
                  <a:extLst>
                    <a:ext uri="{9D8B030D-6E8A-4147-A177-3AD203B41FA5}">
                      <a16:colId xmlns:a16="http://schemas.microsoft.com/office/drawing/2014/main" val="20000"/>
                    </a:ext>
                  </a:extLst>
                </a:gridCol>
              </a:tblGrid>
              <a:tr h="368670">
                <a:tc>
                  <a:txBody>
                    <a:bodyPr/>
                    <a:lstStyle/>
                    <a:p>
                      <a:r>
                        <a:rPr lang="en-GB">
                          <a:latin typeface="Arial" panose="020B0604020202020204" pitchFamily="34" charset="0"/>
                          <a:cs typeface="Arial" panose="020B0604020202020204" pitchFamily="34" charset="0"/>
                        </a:rPr>
                        <a:t>Deprivation in Huntingdonshire</a:t>
                      </a:r>
                    </a:p>
                  </a:txBody>
                  <a:tcPr>
                    <a:solidFill>
                      <a:schemeClr val="accent1">
                        <a:lumMod val="75000"/>
                      </a:schemeClr>
                    </a:solidFill>
                  </a:tcPr>
                </a:tc>
                <a:extLst>
                  <a:ext uri="{0D108BD9-81ED-4DB2-BD59-A6C34878D82A}">
                    <a16:rowId xmlns:a16="http://schemas.microsoft.com/office/drawing/2014/main" val="10000"/>
                  </a:ext>
                </a:extLst>
              </a:tr>
              <a:tr h="6140933">
                <a:tc>
                  <a:txBody>
                    <a:bodyPr/>
                    <a:lstStyle/>
                    <a:p>
                      <a:endParaRPr lang="en-GB" sz="1400" b="1" kern="1200" baseline="0">
                        <a:solidFill>
                          <a:schemeClr val="accent6">
                            <a:lumMod val="75000"/>
                          </a:schemeClr>
                        </a:solidFill>
                        <a:latin typeface="Arial" panose="020B0604020202020204" pitchFamily="34" charset="0"/>
                        <a:ea typeface="+mn-ea"/>
                        <a:cs typeface="Arial" panose="020B0604020202020204" pitchFamily="34" charset="0"/>
                      </a:endParaRPr>
                    </a:p>
                    <a:p>
                      <a:endParaRPr lang="en-GB" sz="1400" b="1" kern="1200" baseline="0">
                        <a:solidFill>
                          <a:schemeClr val="accent6">
                            <a:lumMod val="75000"/>
                          </a:schemeClr>
                        </a:solidFill>
                        <a:latin typeface="Arial" panose="020B0604020202020204" pitchFamily="34" charset="0"/>
                        <a:ea typeface="+mn-ea"/>
                        <a:cs typeface="Arial" panose="020B0604020202020204" pitchFamily="34" charset="0"/>
                      </a:endParaRPr>
                    </a:p>
                  </a:txBody>
                  <a:tcPr>
                    <a:solidFill>
                      <a:schemeClr val="bg1"/>
                    </a:solidFill>
                  </a:tcPr>
                </a:tc>
                <a:extLst>
                  <a:ext uri="{0D108BD9-81ED-4DB2-BD59-A6C34878D82A}">
                    <a16:rowId xmlns:a16="http://schemas.microsoft.com/office/drawing/2014/main" val="10001"/>
                  </a:ext>
                </a:extLst>
              </a:tr>
              <a:tr h="298578">
                <a:tc>
                  <a:txBody>
                    <a:bodyPr/>
                    <a:lstStyle/>
                    <a:p>
                      <a:r>
                        <a:rPr lang="en-GB" sz="900" baseline="0" dirty="0">
                          <a:solidFill>
                            <a:schemeClr val="bg1"/>
                          </a:solidFill>
                          <a:latin typeface="Arial" panose="020B0604020202020204" pitchFamily="34" charset="0"/>
                          <a:cs typeface="Arial" panose="020B0604020202020204" pitchFamily="34" charset="0"/>
                        </a:rPr>
                        <a:t>Source: Indices of Deprivation 2019, Ministry of Housing, Communities and Local Government</a:t>
                      </a:r>
                    </a:p>
                  </a:txBody>
                  <a:tcPr anchor="ctr">
                    <a:solidFill>
                      <a:schemeClr val="accent1">
                        <a:lumMod val="75000"/>
                      </a:schemeClr>
                    </a:solidFill>
                  </a:tcPr>
                </a:tc>
                <a:extLst>
                  <a:ext uri="{0D108BD9-81ED-4DB2-BD59-A6C34878D82A}">
                    <a16:rowId xmlns:a16="http://schemas.microsoft.com/office/drawing/2014/main" val="10002"/>
                  </a:ext>
                </a:extLst>
              </a:tr>
            </a:tbl>
          </a:graphicData>
        </a:graphic>
      </p:graphicFrame>
      <p:sp>
        <p:nvSpPr>
          <p:cNvPr id="11" name="TextBox 10">
            <a:extLst>
              <a:ext uri="{FF2B5EF4-FFF2-40B4-BE49-F238E27FC236}">
                <a16:creationId xmlns:a16="http://schemas.microsoft.com/office/drawing/2014/main" id="{28FD0BE6-936C-42CB-9BAB-681E176D0A08}"/>
              </a:ext>
            </a:extLst>
          </p:cNvPr>
          <p:cNvSpPr txBox="1"/>
          <p:nvPr/>
        </p:nvSpPr>
        <p:spPr>
          <a:xfrm>
            <a:off x="6896911" y="424709"/>
            <a:ext cx="5374041" cy="738664"/>
          </a:xfrm>
          <a:prstGeom prst="rect">
            <a:avLst/>
          </a:prstGeom>
          <a:noFill/>
        </p:spPr>
        <p:txBody>
          <a:bodyPr wrap="square" rtlCol="0">
            <a:spAutoFit/>
          </a:bodyPr>
          <a:lstStyle/>
          <a:p>
            <a:r>
              <a:rPr lang="en-GB" sz="1400" b="1">
                <a:solidFill>
                  <a:schemeClr val="accent1">
                    <a:lumMod val="75000"/>
                  </a:schemeClr>
                </a:solidFill>
                <a:latin typeface="Arial" panose="020B0604020202020204" pitchFamily="34" charset="0"/>
                <a:cs typeface="Arial" panose="020B0604020202020204" pitchFamily="34" charset="0"/>
              </a:rPr>
              <a:t>The deprivation domains for Huntingdonshire by rank (out of 317 local authorities nationally) where the lower the rank the more deprived the domain (1 is the most deprived)</a:t>
            </a:r>
            <a:endParaRPr lang="en-GB" sz="1100" baseline="30000">
              <a:solidFill>
                <a:schemeClr val="accent1">
                  <a:lumMod val="75000"/>
                </a:schemeClr>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1434B3FF-A82B-4C61-84BC-B89586B9FAC5}"/>
              </a:ext>
            </a:extLst>
          </p:cNvPr>
          <p:cNvSpPr txBox="1"/>
          <p:nvPr/>
        </p:nvSpPr>
        <p:spPr>
          <a:xfrm>
            <a:off x="6878466" y="3574852"/>
            <a:ext cx="5234582" cy="830997"/>
          </a:xfrm>
          <a:prstGeom prst="rect">
            <a:avLst/>
          </a:prstGeom>
          <a:noFill/>
        </p:spPr>
        <p:txBody>
          <a:bodyPr wrap="square" rtlCol="0">
            <a:spAutoFit/>
          </a:bodyPr>
          <a:lstStyle/>
          <a:p>
            <a:pPr marL="171450" indent="-171450">
              <a:buFont typeface="Arial" panose="020B0604020202020204" pitchFamily="34" charset="0"/>
              <a:buChar char="•"/>
            </a:pPr>
            <a:r>
              <a:rPr lang="en-GB" sz="1200">
                <a:solidFill>
                  <a:schemeClr val="accent1">
                    <a:lumMod val="75000"/>
                  </a:schemeClr>
                </a:solidFill>
              </a:rPr>
              <a:t>In Huntingdonshire, barriers to Housing and Services is the lowest ranked domain (most deprived). </a:t>
            </a:r>
          </a:p>
          <a:p>
            <a:pPr marL="171450" indent="-171450">
              <a:buFont typeface="Arial" panose="020B0604020202020204" pitchFamily="34" charset="0"/>
              <a:buChar char="•"/>
            </a:pPr>
            <a:r>
              <a:rPr lang="en-GB" sz="1200">
                <a:solidFill>
                  <a:schemeClr val="accent1">
                    <a:lumMod val="75000"/>
                  </a:schemeClr>
                </a:solidFill>
              </a:rPr>
              <a:t>The highest ranked domain in Huntingdonshire is Income, closely followed by Employment and Health Deprivation and Disability.</a:t>
            </a:r>
          </a:p>
        </p:txBody>
      </p:sp>
      <p:sp>
        <p:nvSpPr>
          <p:cNvPr id="7" name="TextBox 6">
            <a:extLst>
              <a:ext uri="{FF2B5EF4-FFF2-40B4-BE49-F238E27FC236}">
                <a16:creationId xmlns:a16="http://schemas.microsoft.com/office/drawing/2014/main" id="{A39C0928-102F-4A70-BE38-B2C55AC4BFA0}"/>
              </a:ext>
            </a:extLst>
          </p:cNvPr>
          <p:cNvSpPr txBox="1"/>
          <p:nvPr/>
        </p:nvSpPr>
        <p:spPr>
          <a:xfrm>
            <a:off x="39145" y="5816171"/>
            <a:ext cx="6760367" cy="646331"/>
          </a:xfrm>
          <a:prstGeom prst="rect">
            <a:avLst/>
          </a:prstGeom>
          <a:noFill/>
        </p:spPr>
        <p:txBody>
          <a:bodyPr wrap="square" rtlCol="0">
            <a:spAutoFit/>
          </a:bodyPr>
          <a:lstStyle/>
          <a:p>
            <a:pPr marL="171450" indent="-171450">
              <a:buFont typeface="Arial" panose="020B0604020202020204" pitchFamily="34" charset="0"/>
              <a:buChar char="•"/>
            </a:pPr>
            <a:r>
              <a:rPr lang="en-GB" sz="1200">
                <a:solidFill>
                  <a:schemeClr val="accent1">
                    <a:lumMod val="75000"/>
                  </a:schemeClr>
                </a:solidFill>
              </a:rPr>
              <a:t>Huntingdon North is the most deprived ward in Huntingdonshire, being in the 3</a:t>
            </a:r>
            <a:r>
              <a:rPr lang="en-GB" sz="1200" baseline="30000">
                <a:solidFill>
                  <a:schemeClr val="accent1">
                    <a:lumMod val="75000"/>
                  </a:schemeClr>
                </a:solidFill>
              </a:rPr>
              <a:t>rd</a:t>
            </a:r>
            <a:r>
              <a:rPr lang="en-GB" sz="1200">
                <a:solidFill>
                  <a:schemeClr val="accent1">
                    <a:lumMod val="75000"/>
                  </a:schemeClr>
                </a:solidFill>
              </a:rPr>
              <a:t> decile nationally.</a:t>
            </a:r>
          </a:p>
          <a:p>
            <a:pPr marL="171450" indent="-171450">
              <a:buFont typeface="Arial" panose="020B0604020202020204" pitchFamily="34" charset="0"/>
              <a:buChar char="•"/>
            </a:pPr>
            <a:r>
              <a:rPr lang="en-GB" sz="1200">
                <a:solidFill>
                  <a:schemeClr val="accent1">
                    <a:lumMod val="75000"/>
                  </a:schemeClr>
                </a:solidFill>
              </a:rPr>
              <a:t>Average IMD deciles show that there is a large variation between wards, with the most deprived ward ranking in the 3</a:t>
            </a:r>
            <a:r>
              <a:rPr lang="en-GB" sz="1200" baseline="30000">
                <a:solidFill>
                  <a:schemeClr val="accent1">
                    <a:lumMod val="75000"/>
                  </a:schemeClr>
                </a:solidFill>
              </a:rPr>
              <a:t>rd</a:t>
            </a:r>
            <a:r>
              <a:rPr lang="en-GB" sz="1200">
                <a:solidFill>
                  <a:schemeClr val="accent1">
                    <a:lumMod val="75000"/>
                  </a:schemeClr>
                </a:solidFill>
              </a:rPr>
              <a:t> decile and the least deprived wards within the 10</a:t>
            </a:r>
            <a:r>
              <a:rPr lang="en-GB" sz="1200" baseline="30000">
                <a:solidFill>
                  <a:schemeClr val="accent1">
                    <a:lumMod val="75000"/>
                  </a:schemeClr>
                </a:solidFill>
              </a:rPr>
              <a:t>th</a:t>
            </a:r>
            <a:r>
              <a:rPr lang="en-GB" sz="1200">
                <a:solidFill>
                  <a:schemeClr val="accent1">
                    <a:lumMod val="75000"/>
                  </a:schemeClr>
                </a:solidFill>
              </a:rPr>
              <a:t> decile.</a:t>
            </a:r>
          </a:p>
        </p:txBody>
      </p:sp>
      <p:sp>
        <p:nvSpPr>
          <p:cNvPr id="20" name="TextBox 19">
            <a:extLst>
              <a:ext uri="{FF2B5EF4-FFF2-40B4-BE49-F238E27FC236}">
                <a16:creationId xmlns:a16="http://schemas.microsoft.com/office/drawing/2014/main" id="{558B04F8-26A1-4FAD-884E-3C656035ABF1}"/>
              </a:ext>
            </a:extLst>
          </p:cNvPr>
          <p:cNvSpPr txBox="1"/>
          <p:nvPr/>
        </p:nvSpPr>
        <p:spPr>
          <a:xfrm>
            <a:off x="39146" y="405321"/>
            <a:ext cx="4873321"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kern="1200" baseline="0">
                <a:solidFill>
                  <a:schemeClr val="accent1">
                    <a:lumMod val="75000"/>
                  </a:schemeClr>
                </a:solidFill>
                <a:latin typeface="Arial" panose="020B0604020202020204" pitchFamily="34" charset="0"/>
                <a:ea typeface="+mn-ea"/>
                <a:cs typeface="Arial" panose="020B0604020202020204" pitchFamily="34" charset="0"/>
              </a:rPr>
              <a:t>National IMD by ward in Huntingdonshire, 2019</a:t>
            </a:r>
            <a:endParaRPr lang="en-GB" sz="1400" baseline="30000">
              <a:solidFill>
                <a:schemeClr val="accent1">
                  <a:lumMod val="75000"/>
                </a:schemeClr>
              </a:solidFill>
              <a:latin typeface="Arial" panose="020B0604020202020204" pitchFamily="34" charset="0"/>
              <a:cs typeface="Arial" panose="020B0604020202020204" pitchFamily="34" charset="0"/>
            </a:endParaRPr>
          </a:p>
        </p:txBody>
      </p:sp>
      <p:cxnSp>
        <p:nvCxnSpPr>
          <p:cNvPr id="24" name="Straight Connector 23">
            <a:extLst>
              <a:ext uri="{FF2B5EF4-FFF2-40B4-BE49-F238E27FC236}">
                <a16:creationId xmlns:a16="http://schemas.microsoft.com/office/drawing/2014/main" id="{1AA28356-B056-4CE8-96CD-75DFFCDE62C9}"/>
              </a:ext>
            </a:extLst>
          </p:cNvPr>
          <p:cNvCxnSpPr/>
          <p:nvPr/>
        </p:nvCxnSpPr>
        <p:spPr>
          <a:xfrm>
            <a:off x="6859010" y="405321"/>
            <a:ext cx="0" cy="6129613"/>
          </a:xfrm>
          <a:prstGeom prst="line">
            <a:avLst/>
          </a:prstGeom>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7E7FE137-CE91-4AE7-BA57-1A21403F2B12}"/>
              </a:ext>
            </a:extLst>
          </p:cNvPr>
          <p:cNvPicPr>
            <a:picLocks noChangeAspect="1"/>
          </p:cNvPicPr>
          <p:nvPr/>
        </p:nvPicPr>
        <p:blipFill rotWithShape="1">
          <a:blip r:embed="rId3"/>
          <a:srcRect t="2208"/>
          <a:stretch/>
        </p:blipFill>
        <p:spPr>
          <a:xfrm>
            <a:off x="6931680" y="1273176"/>
            <a:ext cx="5260200" cy="1974715"/>
          </a:xfrm>
          <a:prstGeom prst="rect">
            <a:avLst/>
          </a:prstGeom>
        </p:spPr>
      </p:pic>
      <p:pic>
        <p:nvPicPr>
          <p:cNvPr id="6" name="Picture 5" descr="Map&#10;&#10;Description automatically generated">
            <a:extLst>
              <a:ext uri="{FF2B5EF4-FFF2-40B4-BE49-F238E27FC236}">
                <a16:creationId xmlns:a16="http://schemas.microsoft.com/office/drawing/2014/main" id="{CB1A9414-D3BA-4967-BFBA-21B78544DDF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015" t="1825" r="2840" b="4865"/>
          <a:stretch/>
        </p:blipFill>
        <p:spPr>
          <a:xfrm>
            <a:off x="39145" y="745853"/>
            <a:ext cx="3500299" cy="4800600"/>
          </a:xfrm>
          <a:prstGeom prst="rect">
            <a:avLst/>
          </a:prstGeom>
        </p:spPr>
      </p:pic>
      <p:pic>
        <p:nvPicPr>
          <p:cNvPr id="9" name="Picture 8">
            <a:extLst>
              <a:ext uri="{FF2B5EF4-FFF2-40B4-BE49-F238E27FC236}">
                <a16:creationId xmlns:a16="http://schemas.microsoft.com/office/drawing/2014/main" id="{C5D56F47-A569-48C6-BBE5-1AF805F3E5D5}"/>
              </a:ext>
            </a:extLst>
          </p:cNvPr>
          <p:cNvPicPr>
            <a:picLocks noChangeAspect="1"/>
          </p:cNvPicPr>
          <p:nvPr/>
        </p:nvPicPr>
        <p:blipFill>
          <a:blip r:embed="rId5"/>
          <a:stretch>
            <a:fillRect/>
          </a:stretch>
        </p:blipFill>
        <p:spPr>
          <a:xfrm>
            <a:off x="3682458" y="794041"/>
            <a:ext cx="3117056" cy="4800600"/>
          </a:xfrm>
          <a:prstGeom prst="rect">
            <a:avLst/>
          </a:prstGeom>
        </p:spPr>
      </p:pic>
    </p:spTree>
    <p:extLst>
      <p:ext uri="{BB962C8B-B14F-4D97-AF65-F5344CB8AC3E}">
        <p14:creationId xmlns:p14="http://schemas.microsoft.com/office/powerpoint/2010/main" val="24281336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B1B21209-6B0E-4396-A051-E986628234F2}"/>
              </a:ext>
            </a:extLst>
          </p:cNvPr>
          <p:cNvGraphicFramePr>
            <a:graphicFrameLocks noGrp="1"/>
          </p:cNvGraphicFramePr>
          <p:nvPr>
            <p:extLst>
              <p:ext uri="{D42A27DB-BD31-4B8C-83A1-F6EECF244321}">
                <p14:modId xmlns:p14="http://schemas.microsoft.com/office/powerpoint/2010/main" val="3525305423"/>
              </p:ext>
            </p:extLst>
          </p:nvPr>
        </p:nvGraphicFramePr>
        <p:xfrm>
          <a:off x="0" y="14289"/>
          <a:ext cx="12192000" cy="6808181"/>
        </p:xfrm>
        <a:graphic>
          <a:graphicData uri="http://schemas.openxmlformats.org/drawingml/2006/table">
            <a:tbl>
              <a:tblPr firstRow="1" bandRow="1">
                <a:tableStyleId>{5C22544A-7EE6-4342-B048-85BDC9FD1C3A}</a:tableStyleId>
              </a:tblPr>
              <a:tblGrid>
                <a:gridCol w="12192000">
                  <a:extLst>
                    <a:ext uri="{9D8B030D-6E8A-4147-A177-3AD203B41FA5}">
                      <a16:colId xmlns:a16="http://schemas.microsoft.com/office/drawing/2014/main" val="20000"/>
                    </a:ext>
                  </a:extLst>
                </a:gridCol>
              </a:tblGrid>
              <a:tr h="368670">
                <a:tc>
                  <a:txBody>
                    <a:bodyPr/>
                    <a:lstStyle/>
                    <a:p>
                      <a:r>
                        <a:rPr lang="en-GB">
                          <a:latin typeface="Arial" panose="020B0604020202020204" pitchFamily="34" charset="0"/>
                          <a:cs typeface="Arial" panose="020B0604020202020204" pitchFamily="34" charset="0"/>
                        </a:rPr>
                        <a:t>Deprivation in South Cambridgeshire</a:t>
                      </a:r>
                    </a:p>
                  </a:txBody>
                  <a:tcPr>
                    <a:solidFill>
                      <a:schemeClr val="accent1">
                        <a:lumMod val="75000"/>
                      </a:schemeClr>
                    </a:solidFill>
                  </a:tcPr>
                </a:tc>
                <a:extLst>
                  <a:ext uri="{0D108BD9-81ED-4DB2-BD59-A6C34878D82A}">
                    <a16:rowId xmlns:a16="http://schemas.microsoft.com/office/drawing/2014/main" val="10000"/>
                  </a:ext>
                </a:extLst>
              </a:tr>
              <a:tr h="6140933">
                <a:tc>
                  <a:txBody>
                    <a:bodyPr/>
                    <a:lstStyle/>
                    <a:p>
                      <a:endParaRPr lang="en-GB" sz="1400" b="1" kern="1200" baseline="0">
                        <a:solidFill>
                          <a:schemeClr val="accent6">
                            <a:lumMod val="75000"/>
                          </a:schemeClr>
                        </a:solidFill>
                        <a:latin typeface="Arial" panose="020B0604020202020204" pitchFamily="34" charset="0"/>
                        <a:ea typeface="+mn-ea"/>
                        <a:cs typeface="Arial" panose="020B0604020202020204" pitchFamily="34" charset="0"/>
                      </a:endParaRPr>
                    </a:p>
                    <a:p>
                      <a:endParaRPr lang="en-GB" sz="1400" b="1" kern="1200" baseline="0">
                        <a:solidFill>
                          <a:schemeClr val="accent6">
                            <a:lumMod val="75000"/>
                          </a:schemeClr>
                        </a:solidFill>
                        <a:latin typeface="Arial" panose="020B0604020202020204" pitchFamily="34" charset="0"/>
                        <a:ea typeface="+mn-ea"/>
                        <a:cs typeface="Arial" panose="020B0604020202020204" pitchFamily="34" charset="0"/>
                      </a:endParaRPr>
                    </a:p>
                  </a:txBody>
                  <a:tcPr>
                    <a:solidFill>
                      <a:schemeClr val="bg1"/>
                    </a:solidFill>
                  </a:tcPr>
                </a:tc>
                <a:extLst>
                  <a:ext uri="{0D108BD9-81ED-4DB2-BD59-A6C34878D82A}">
                    <a16:rowId xmlns:a16="http://schemas.microsoft.com/office/drawing/2014/main" val="10001"/>
                  </a:ext>
                </a:extLst>
              </a:tr>
              <a:tr h="298578">
                <a:tc>
                  <a:txBody>
                    <a:bodyPr/>
                    <a:lstStyle/>
                    <a:p>
                      <a:r>
                        <a:rPr lang="en-GB" sz="900" baseline="0" dirty="0">
                          <a:solidFill>
                            <a:schemeClr val="bg1"/>
                          </a:solidFill>
                          <a:latin typeface="Arial" panose="020B0604020202020204" pitchFamily="34" charset="0"/>
                          <a:cs typeface="Arial" panose="020B0604020202020204" pitchFamily="34" charset="0"/>
                        </a:rPr>
                        <a:t>Source: Indices of Deprivation 2019, Ministry of Housing, Communities and Local Government</a:t>
                      </a:r>
                    </a:p>
                  </a:txBody>
                  <a:tcPr anchor="ctr">
                    <a:solidFill>
                      <a:schemeClr val="accent1">
                        <a:lumMod val="75000"/>
                      </a:schemeClr>
                    </a:solidFill>
                  </a:tcPr>
                </a:tc>
                <a:extLst>
                  <a:ext uri="{0D108BD9-81ED-4DB2-BD59-A6C34878D82A}">
                    <a16:rowId xmlns:a16="http://schemas.microsoft.com/office/drawing/2014/main" val="10002"/>
                  </a:ext>
                </a:extLst>
              </a:tr>
            </a:tbl>
          </a:graphicData>
        </a:graphic>
      </p:graphicFrame>
      <p:sp>
        <p:nvSpPr>
          <p:cNvPr id="11" name="TextBox 10">
            <a:extLst>
              <a:ext uri="{FF2B5EF4-FFF2-40B4-BE49-F238E27FC236}">
                <a16:creationId xmlns:a16="http://schemas.microsoft.com/office/drawing/2014/main" id="{28FD0BE6-936C-42CB-9BAB-681E176D0A08}"/>
              </a:ext>
            </a:extLst>
          </p:cNvPr>
          <p:cNvSpPr txBox="1"/>
          <p:nvPr/>
        </p:nvSpPr>
        <p:spPr>
          <a:xfrm>
            <a:off x="6896911" y="424709"/>
            <a:ext cx="5374041" cy="738664"/>
          </a:xfrm>
          <a:prstGeom prst="rect">
            <a:avLst/>
          </a:prstGeom>
          <a:noFill/>
        </p:spPr>
        <p:txBody>
          <a:bodyPr wrap="square" rtlCol="0">
            <a:spAutoFit/>
          </a:bodyPr>
          <a:lstStyle/>
          <a:p>
            <a:r>
              <a:rPr lang="en-GB" sz="1400" b="1">
                <a:solidFill>
                  <a:schemeClr val="accent1">
                    <a:lumMod val="75000"/>
                  </a:schemeClr>
                </a:solidFill>
                <a:latin typeface="Arial" panose="020B0604020202020204" pitchFamily="34" charset="0"/>
                <a:cs typeface="Arial" panose="020B0604020202020204" pitchFamily="34" charset="0"/>
              </a:rPr>
              <a:t>The deprivation domains for </a:t>
            </a:r>
            <a:r>
              <a:rPr lang="en-GB" sz="1400" b="1" kern="1200" baseline="0">
                <a:solidFill>
                  <a:schemeClr val="accent1">
                    <a:lumMod val="75000"/>
                  </a:schemeClr>
                </a:solidFill>
                <a:latin typeface="Arial" panose="020B0604020202020204" pitchFamily="34" charset="0"/>
                <a:ea typeface="+mn-ea"/>
                <a:cs typeface="Arial" panose="020B0604020202020204" pitchFamily="34" charset="0"/>
              </a:rPr>
              <a:t>South Cambridgeshire</a:t>
            </a:r>
            <a:r>
              <a:rPr lang="en-GB" sz="1400" b="1">
                <a:solidFill>
                  <a:schemeClr val="accent1">
                    <a:lumMod val="75000"/>
                  </a:schemeClr>
                </a:solidFill>
                <a:latin typeface="Arial" panose="020B0604020202020204" pitchFamily="34" charset="0"/>
                <a:cs typeface="Arial" panose="020B0604020202020204" pitchFamily="34" charset="0"/>
              </a:rPr>
              <a:t> by rank (out of 317 local authorities nationally) where the lower the rank the more deprived the domain (1 is the most deprived)</a:t>
            </a:r>
            <a:endParaRPr lang="en-GB" sz="1100" baseline="30000">
              <a:solidFill>
                <a:schemeClr val="accent1">
                  <a:lumMod val="75000"/>
                </a:schemeClr>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1434B3FF-A82B-4C61-84BC-B89586B9FAC5}"/>
              </a:ext>
            </a:extLst>
          </p:cNvPr>
          <p:cNvSpPr txBox="1"/>
          <p:nvPr/>
        </p:nvSpPr>
        <p:spPr>
          <a:xfrm>
            <a:off x="6878466" y="3574852"/>
            <a:ext cx="5234582" cy="1015663"/>
          </a:xfrm>
          <a:prstGeom prst="rect">
            <a:avLst/>
          </a:prstGeom>
          <a:noFill/>
        </p:spPr>
        <p:txBody>
          <a:bodyPr wrap="square" rtlCol="0">
            <a:spAutoFit/>
          </a:bodyPr>
          <a:lstStyle/>
          <a:p>
            <a:pPr marL="171450" indent="-171450">
              <a:buFont typeface="Arial" panose="020B0604020202020204" pitchFamily="34" charset="0"/>
              <a:buChar char="•"/>
            </a:pPr>
            <a:r>
              <a:rPr lang="en-GB" sz="1200">
                <a:solidFill>
                  <a:schemeClr val="accent1">
                    <a:lumMod val="75000"/>
                  </a:schemeClr>
                </a:solidFill>
              </a:rPr>
              <a:t>In South Cambridgeshire, Barriers to Housing and Services ranks significantly lower than the other domains, ranking over 150 less than the next domain (crime) showing it is the most deprived domain by rank.</a:t>
            </a:r>
          </a:p>
          <a:p>
            <a:pPr marL="171450" indent="-171450">
              <a:buFont typeface="Arial" panose="020B0604020202020204" pitchFamily="34" charset="0"/>
              <a:buChar char="•"/>
            </a:pPr>
            <a:r>
              <a:rPr lang="en-GB" sz="1200">
                <a:solidFill>
                  <a:schemeClr val="accent1">
                    <a:lumMod val="75000"/>
                  </a:schemeClr>
                </a:solidFill>
              </a:rPr>
              <a:t>Education, Skills and Training is the highest ranking domain in South Cambridgeshire.</a:t>
            </a:r>
          </a:p>
        </p:txBody>
      </p:sp>
      <p:sp>
        <p:nvSpPr>
          <p:cNvPr id="7" name="TextBox 6">
            <a:extLst>
              <a:ext uri="{FF2B5EF4-FFF2-40B4-BE49-F238E27FC236}">
                <a16:creationId xmlns:a16="http://schemas.microsoft.com/office/drawing/2014/main" id="{A39C0928-102F-4A70-BE38-B2C55AC4BFA0}"/>
              </a:ext>
            </a:extLst>
          </p:cNvPr>
          <p:cNvSpPr txBox="1"/>
          <p:nvPr/>
        </p:nvSpPr>
        <p:spPr>
          <a:xfrm>
            <a:off x="3676451" y="5465443"/>
            <a:ext cx="3144659" cy="646331"/>
          </a:xfrm>
          <a:prstGeom prst="rect">
            <a:avLst/>
          </a:prstGeom>
          <a:noFill/>
        </p:spPr>
        <p:txBody>
          <a:bodyPr wrap="square" rtlCol="0">
            <a:spAutoFit/>
          </a:bodyPr>
          <a:lstStyle/>
          <a:p>
            <a:pPr marL="171450" indent="-171450">
              <a:buFont typeface="Arial" panose="020B0604020202020204" pitchFamily="34" charset="0"/>
              <a:buChar char="•"/>
            </a:pPr>
            <a:r>
              <a:rPr lang="en-GB" sz="1200">
                <a:solidFill>
                  <a:schemeClr val="accent1">
                    <a:lumMod val="75000"/>
                  </a:schemeClr>
                </a:solidFill>
              </a:rPr>
              <a:t>Average IMD deciles show that all the wards in South Cambridgeshire are within the top half of the deciles (7 - 10) nationally.</a:t>
            </a:r>
          </a:p>
        </p:txBody>
      </p:sp>
      <p:sp>
        <p:nvSpPr>
          <p:cNvPr id="20" name="TextBox 19">
            <a:extLst>
              <a:ext uri="{FF2B5EF4-FFF2-40B4-BE49-F238E27FC236}">
                <a16:creationId xmlns:a16="http://schemas.microsoft.com/office/drawing/2014/main" id="{558B04F8-26A1-4FAD-884E-3C656035ABF1}"/>
              </a:ext>
            </a:extLst>
          </p:cNvPr>
          <p:cNvSpPr txBox="1"/>
          <p:nvPr/>
        </p:nvSpPr>
        <p:spPr>
          <a:xfrm>
            <a:off x="39146" y="405321"/>
            <a:ext cx="529384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kern="1200" baseline="0">
                <a:solidFill>
                  <a:schemeClr val="accent1">
                    <a:lumMod val="75000"/>
                  </a:schemeClr>
                </a:solidFill>
                <a:latin typeface="Arial" panose="020B0604020202020204" pitchFamily="34" charset="0"/>
                <a:ea typeface="+mn-ea"/>
                <a:cs typeface="Arial" panose="020B0604020202020204" pitchFamily="34" charset="0"/>
              </a:rPr>
              <a:t>National IMD decile by ward in South Cambridgeshire, 2019</a:t>
            </a:r>
            <a:endParaRPr lang="en-GB" sz="1400" baseline="30000">
              <a:solidFill>
                <a:schemeClr val="accent1">
                  <a:lumMod val="75000"/>
                </a:schemeClr>
              </a:solidFill>
              <a:latin typeface="Arial" panose="020B0604020202020204" pitchFamily="34" charset="0"/>
              <a:cs typeface="Arial" panose="020B0604020202020204" pitchFamily="34" charset="0"/>
            </a:endParaRPr>
          </a:p>
        </p:txBody>
      </p:sp>
      <p:cxnSp>
        <p:nvCxnSpPr>
          <p:cNvPr id="24" name="Straight Connector 23">
            <a:extLst>
              <a:ext uri="{FF2B5EF4-FFF2-40B4-BE49-F238E27FC236}">
                <a16:creationId xmlns:a16="http://schemas.microsoft.com/office/drawing/2014/main" id="{1AA28356-B056-4CE8-96CD-75DFFCDE62C9}"/>
              </a:ext>
            </a:extLst>
          </p:cNvPr>
          <p:cNvCxnSpPr/>
          <p:nvPr/>
        </p:nvCxnSpPr>
        <p:spPr>
          <a:xfrm>
            <a:off x="6859010" y="405321"/>
            <a:ext cx="0" cy="6129613"/>
          </a:xfrm>
          <a:prstGeom prst="line">
            <a:avLst/>
          </a:prstGeom>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7908C0F3-1267-47D8-A078-907364F24D6A}"/>
              </a:ext>
            </a:extLst>
          </p:cNvPr>
          <p:cNvPicPr>
            <a:picLocks noChangeAspect="1"/>
          </p:cNvPicPr>
          <p:nvPr/>
        </p:nvPicPr>
        <p:blipFill>
          <a:blip r:embed="rId3"/>
          <a:stretch>
            <a:fillRect/>
          </a:stretch>
        </p:blipFill>
        <p:spPr>
          <a:xfrm>
            <a:off x="6952358" y="1370038"/>
            <a:ext cx="5086797" cy="1913110"/>
          </a:xfrm>
          <a:prstGeom prst="rect">
            <a:avLst/>
          </a:prstGeom>
        </p:spPr>
      </p:pic>
      <p:pic>
        <p:nvPicPr>
          <p:cNvPr id="3" name="Picture 2" descr="Map&#10;&#10;Description automatically generated">
            <a:extLst>
              <a:ext uri="{FF2B5EF4-FFF2-40B4-BE49-F238E27FC236}">
                <a16:creationId xmlns:a16="http://schemas.microsoft.com/office/drawing/2014/main" id="{5E9DB5BF-125C-4D78-AE1E-4AC35674871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146" y="822960"/>
            <a:ext cx="3688297" cy="5212080"/>
          </a:xfrm>
          <a:prstGeom prst="rect">
            <a:avLst/>
          </a:prstGeom>
        </p:spPr>
      </p:pic>
      <p:pic>
        <p:nvPicPr>
          <p:cNvPr id="10" name="Picture 9">
            <a:extLst>
              <a:ext uri="{FF2B5EF4-FFF2-40B4-BE49-F238E27FC236}">
                <a16:creationId xmlns:a16="http://schemas.microsoft.com/office/drawing/2014/main" id="{77200766-FF47-4B8F-AB33-DEE4B6F69EBB}"/>
              </a:ext>
            </a:extLst>
          </p:cNvPr>
          <p:cNvPicPr>
            <a:picLocks noChangeAspect="1"/>
          </p:cNvPicPr>
          <p:nvPr/>
        </p:nvPicPr>
        <p:blipFill>
          <a:blip r:embed="rId5"/>
          <a:stretch>
            <a:fillRect/>
          </a:stretch>
        </p:blipFill>
        <p:spPr>
          <a:xfrm>
            <a:off x="3785555" y="794041"/>
            <a:ext cx="2935814" cy="4521467"/>
          </a:xfrm>
          <a:prstGeom prst="rect">
            <a:avLst/>
          </a:prstGeom>
        </p:spPr>
      </p:pic>
    </p:spTree>
    <p:extLst>
      <p:ext uri="{BB962C8B-B14F-4D97-AF65-F5344CB8AC3E}">
        <p14:creationId xmlns:p14="http://schemas.microsoft.com/office/powerpoint/2010/main" val="31593049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151405292"/>
              </p:ext>
            </p:extLst>
          </p:nvPr>
        </p:nvGraphicFramePr>
        <p:xfrm>
          <a:off x="-1" y="14289"/>
          <a:ext cx="12163381" cy="6808181"/>
        </p:xfrm>
        <a:graphic>
          <a:graphicData uri="http://schemas.openxmlformats.org/drawingml/2006/table">
            <a:tbl>
              <a:tblPr firstRow="1" bandRow="1">
                <a:tableStyleId>{5C22544A-7EE6-4342-B048-85BDC9FD1C3A}</a:tableStyleId>
              </a:tblPr>
              <a:tblGrid>
                <a:gridCol w="12163381">
                  <a:extLst>
                    <a:ext uri="{9D8B030D-6E8A-4147-A177-3AD203B41FA5}">
                      <a16:colId xmlns:a16="http://schemas.microsoft.com/office/drawing/2014/main" val="20000"/>
                    </a:ext>
                  </a:extLst>
                </a:gridCol>
              </a:tblGrid>
              <a:tr h="36867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atin typeface="Arial" panose="020B0604020202020204" pitchFamily="34" charset="0"/>
                          <a:cs typeface="Arial" panose="020B0604020202020204" pitchFamily="34" charset="0"/>
                        </a:rPr>
                        <a:t>Inequality</a:t>
                      </a:r>
                    </a:p>
                  </a:txBody>
                  <a:tcPr>
                    <a:solidFill>
                      <a:schemeClr val="accent1">
                        <a:lumMod val="75000"/>
                      </a:schemeClr>
                    </a:solidFill>
                  </a:tcPr>
                </a:tc>
                <a:extLst>
                  <a:ext uri="{0D108BD9-81ED-4DB2-BD59-A6C34878D82A}">
                    <a16:rowId xmlns:a16="http://schemas.microsoft.com/office/drawing/2014/main" val="10000"/>
                  </a:ext>
                </a:extLst>
              </a:tr>
              <a:tr h="6140933">
                <a:tc>
                  <a:txBody>
                    <a:bodyPr/>
                    <a:lstStyle/>
                    <a:p>
                      <a:endParaRPr lang="en-GB" sz="1400" b="1" kern="1200" baseline="0">
                        <a:solidFill>
                          <a:schemeClr val="accent6">
                            <a:lumMod val="75000"/>
                          </a:schemeClr>
                        </a:solidFill>
                        <a:latin typeface="Arial" panose="020B0604020202020204" pitchFamily="34" charset="0"/>
                        <a:ea typeface="+mn-ea"/>
                        <a:cs typeface="Arial" panose="020B0604020202020204" pitchFamily="34" charset="0"/>
                      </a:endParaRPr>
                    </a:p>
                    <a:p>
                      <a:endParaRPr lang="en-GB" sz="1400" b="1" kern="1200" baseline="0">
                        <a:solidFill>
                          <a:schemeClr val="accent6">
                            <a:lumMod val="75000"/>
                          </a:schemeClr>
                        </a:solidFill>
                        <a:latin typeface="Arial" panose="020B0604020202020204" pitchFamily="34" charset="0"/>
                        <a:ea typeface="+mn-ea"/>
                        <a:cs typeface="Arial" panose="020B0604020202020204" pitchFamily="34" charset="0"/>
                      </a:endParaRPr>
                    </a:p>
                  </a:txBody>
                  <a:tcPr>
                    <a:solidFill>
                      <a:schemeClr val="bg1"/>
                    </a:solidFill>
                  </a:tcPr>
                </a:tc>
                <a:extLst>
                  <a:ext uri="{0D108BD9-81ED-4DB2-BD59-A6C34878D82A}">
                    <a16:rowId xmlns:a16="http://schemas.microsoft.com/office/drawing/2014/main" val="10001"/>
                  </a:ext>
                </a:extLst>
              </a:tr>
              <a:tr h="298578">
                <a:tc>
                  <a:txBody>
                    <a:bodyPr/>
                    <a:lstStyle/>
                    <a:p>
                      <a:r>
                        <a:rPr lang="en-GB" sz="900" baseline="0">
                          <a:solidFill>
                            <a:schemeClr val="bg1"/>
                          </a:solidFill>
                          <a:latin typeface="Arial" panose="020B0604020202020204" pitchFamily="34" charset="0"/>
                          <a:cs typeface="Arial" panose="020B0604020202020204" pitchFamily="34" charset="0"/>
                        </a:rPr>
                        <a:t>Source: Public Health Outcomes Framework, Fingertips, OHID (downloaded – May 2022)</a:t>
                      </a:r>
                    </a:p>
                  </a:txBody>
                  <a:tcPr anchor="ctr">
                    <a:solidFill>
                      <a:schemeClr val="accent1">
                        <a:lumMod val="75000"/>
                      </a:schemeClr>
                    </a:solidFill>
                  </a:tcPr>
                </a:tc>
                <a:extLst>
                  <a:ext uri="{0D108BD9-81ED-4DB2-BD59-A6C34878D82A}">
                    <a16:rowId xmlns:a16="http://schemas.microsoft.com/office/drawing/2014/main" val="10002"/>
                  </a:ext>
                </a:extLst>
              </a:tr>
            </a:tbl>
          </a:graphicData>
        </a:graphic>
      </p:graphicFrame>
      <p:sp>
        <p:nvSpPr>
          <p:cNvPr id="5" name="TextBox 4"/>
          <p:cNvSpPr txBox="1"/>
          <p:nvPr/>
        </p:nvSpPr>
        <p:spPr>
          <a:xfrm>
            <a:off x="84341" y="409316"/>
            <a:ext cx="6678926" cy="307777"/>
          </a:xfrm>
          <a:prstGeom prst="rect">
            <a:avLst/>
          </a:prstGeom>
          <a:noFill/>
        </p:spPr>
        <p:txBody>
          <a:bodyPr wrap="square" rtlCol="0">
            <a:spAutoFit/>
          </a:bodyPr>
          <a:lstStyle/>
          <a:p>
            <a:r>
              <a:rPr lang="en-GB" sz="1400" b="1">
                <a:solidFill>
                  <a:schemeClr val="accent1">
                    <a:lumMod val="75000"/>
                  </a:schemeClr>
                </a:solidFill>
                <a:latin typeface="Arial" panose="020B0604020202020204" pitchFamily="34" charset="0"/>
                <a:cs typeface="Arial" panose="020B0604020202020204" pitchFamily="34" charset="0"/>
              </a:rPr>
              <a:t>Change in Life expectancy at birth over time, 2001-03 to 2018-20</a:t>
            </a:r>
            <a:endParaRPr lang="en-GB" sz="1100" baseline="30000">
              <a:solidFill>
                <a:schemeClr val="accent1">
                  <a:lumMod val="75000"/>
                </a:schemeClr>
              </a:solidFill>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6B864DAC-5EEF-4F99-AEF5-E34F3A8C81BE}"/>
              </a:ext>
            </a:extLst>
          </p:cNvPr>
          <p:cNvSpPr txBox="1"/>
          <p:nvPr/>
        </p:nvSpPr>
        <p:spPr>
          <a:xfrm>
            <a:off x="4282140" y="3009846"/>
            <a:ext cx="7881241" cy="205184"/>
          </a:xfrm>
          <a:prstGeom prst="rect">
            <a:avLst/>
          </a:prstGeom>
          <a:noFill/>
        </p:spPr>
        <p:txBody>
          <a:bodyPr wrap="square" rtlCol="0">
            <a:spAutoFit/>
          </a:bodyPr>
          <a:lstStyle/>
          <a:p>
            <a:endParaRPr lang="en-GB" sz="1100" baseline="30000">
              <a:solidFill>
                <a:schemeClr val="accent1">
                  <a:lumMod val="75000"/>
                </a:schemeClr>
              </a:solidFill>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22D928EE-5B7A-4CD6-A5F8-9903AAD1EFB4}"/>
              </a:ext>
            </a:extLst>
          </p:cNvPr>
          <p:cNvSpPr txBox="1"/>
          <p:nvPr/>
        </p:nvSpPr>
        <p:spPr>
          <a:xfrm>
            <a:off x="8986982" y="3888509"/>
            <a:ext cx="184731" cy="307777"/>
          </a:xfrm>
          <a:prstGeom prst="rect">
            <a:avLst/>
          </a:prstGeom>
          <a:noFill/>
        </p:spPr>
        <p:txBody>
          <a:bodyPr wrap="none" rtlCol="0">
            <a:spAutoFit/>
          </a:bodyPr>
          <a:lstStyle/>
          <a:p>
            <a:endParaRPr lang="en-GB" sz="1400">
              <a:solidFill>
                <a:schemeClr val="accent1">
                  <a:lumMod val="75000"/>
                </a:schemeClr>
              </a:solidFill>
            </a:endParaRPr>
          </a:p>
        </p:txBody>
      </p:sp>
      <p:sp>
        <p:nvSpPr>
          <p:cNvPr id="31" name="TextBox 30">
            <a:extLst>
              <a:ext uri="{FF2B5EF4-FFF2-40B4-BE49-F238E27FC236}">
                <a16:creationId xmlns:a16="http://schemas.microsoft.com/office/drawing/2014/main" id="{EDDD8D66-C962-480E-A14F-BB20DBAF95B3}"/>
              </a:ext>
            </a:extLst>
          </p:cNvPr>
          <p:cNvSpPr txBox="1"/>
          <p:nvPr/>
        </p:nvSpPr>
        <p:spPr>
          <a:xfrm>
            <a:off x="6970133" y="381323"/>
            <a:ext cx="5193248" cy="307777"/>
          </a:xfrm>
          <a:prstGeom prst="rect">
            <a:avLst/>
          </a:prstGeom>
          <a:noFill/>
        </p:spPr>
        <p:txBody>
          <a:bodyPr wrap="square" rtlCol="0">
            <a:spAutoFit/>
          </a:bodyPr>
          <a:lstStyle/>
          <a:p>
            <a:r>
              <a:rPr lang="en-GB" sz="1400" b="1">
                <a:solidFill>
                  <a:schemeClr val="accent1">
                    <a:lumMod val="75000"/>
                  </a:schemeClr>
                </a:solidFill>
                <a:latin typeface="Arial" panose="020B0604020202020204" pitchFamily="34" charset="0"/>
                <a:cs typeface="Arial" panose="020B0604020202020204" pitchFamily="34" charset="0"/>
              </a:rPr>
              <a:t> Healthy life expectancy at birth – trend over time</a:t>
            </a:r>
            <a:endParaRPr lang="en-GB" sz="1100" baseline="30000">
              <a:solidFill>
                <a:schemeClr val="accent1">
                  <a:lumMod val="75000"/>
                </a:schemeClr>
              </a:solidFill>
              <a:latin typeface="Arial" panose="020B0604020202020204" pitchFamily="34" charset="0"/>
              <a:cs typeface="Arial" panose="020B0604020202020204" pitchFamily="34" charset="0"/>
            </a:endParaRPr>
          </a:p>
        </p:txBody>
      </p:sp>
      <p:sp>
        <p:nvSpPr>
          <p:cNvPr id="47" name="TextBox 46">
            <a:extLst>
              <a:ext uri="{FF2B5EF4-FFF2-40B4-BE49-F238E27FC236}">
                <a16:creationId xmlns:a16="http://schemas.microsoft.com/office/drawing/2014/main" id="{255FB796-434D-4386-BB18-91373E917870}"/>
              </a:ext>
            </a:extLst>
          </p:cNvPr>
          <p:cNvSpPr txBox="1"/>
          <p:nvPr/>
        </p:nvSpPr>
        <p:spPr>
          <a:xfrm>
            <a:off x="6845515" y="4330919"/>
            <a:ext cx="5193248" cy="1754326"/>
          </a:xfrm>
          <a:prstGeom prst="rect">
            <a:avLst/>
          </a:prstGeom>
          <a:noFill/>
        </p:spPr>
        <p:txBody>
          <a:bodyPr wrap="square" rtlCol="0">
            <a:spAutoFit/>
          </a:bodyPr>
          <a:lstStyle/>
          <a:p>
            <a:pPr marL="285750" indent="-285750">
              <a:buFont typeface="Arial" panose="020B0604020202020204" pitchFamily="34" charset="0"/>
              <a:buChar char="•"/>
            </a:pPr>
            <a:r>
              <a:rPr lang="en-GB" sz="1200" dirty="0">
                <a:solidFill>
                  <a:schemeClr val="accent1">
                    <a:lumMod val="75000"/>
                  </a:schemeClr>
                </a:solidFill>
              </a:rPr>
              <a:t>The trend for average number of years a person would expect to live in a good health show a rapid decline for females in Peterborough since 2014-16 and remain significantly lower than England in the recent time periods.</a:t>
            </a:r>
          </a:p>
          <a:p>
            <a:pPr marL="285750" indent="-285750">
              <a:buFont typeface="Arial" panose="020B0604020202020204" pitchFamily="34" charset="0"/>
              <a:buChar char="•"/>
            </a:pPr>
            <a:r>
              <a:rPr lang="en-GB" sz="1200" dirty="0">
                <a:solidFill>
                  <a:schemeClr val="accent1">
                    <a:lumMod val="75000"/>
                  </a:schemeClr>
                </a:solidFill>
              </a:rPr>
              <a:t>Healthy life expectancy among males in Peterborough was highest (63.6 years) during 2014-16 period and shows fluctuation since then.</a:t>
            </a:r>
          </a:p>
          <a:p>
            <a:pPr marL="285750" indent="-285750">
              <a:buFont typeface="Arial" panose="020B0604020202020204" pitchFamily="34" charset="0"/>
              <a:buChar char="•"/>
            </a:pPr>
            <a:r>
              <a:rPr lang="en-GB" sz="1200" dirty="0">
                <a:solidFill>
                  <a:schemeClr val="accent1">
                    <a:lumMod val="75000"/>
                  </a:schemeClr>
                </a:solidFill>
              </a:rPr>
              <a:t>Healthy life expectancy at birth for Cambridgeshire males show a relatively stable trend from 2015-17 and is statistically similar to the national average. However, the average years are substantially lower than the peak observed in 2011-13 period.</a:t>
            </a:r>
          </a:p>
        </p:txBody>
      </p:sp>
      <p:sp>
        <p:nvSpPr>
          <p:cNvPr id="48" name="TextBox 47">
            <a:extLst>
              <a:ext uri="{FF2B5EF4-FFF2-40B4-BE49-F238E27FC236}">
                <a16:creationId xmlns:a16="http://schemas.microsoft.com/office/drawing/2014/main" id="{97028E77-6D60-40E4-A15C-BF39FA3A6C03}"/>
              </a:ext>
            </a:extLst>
          </p:cNvPr>
          <p:cNvSpPr txBox="1"/>
          <p:nvPr/>
        </p:nvSpPr>
        <p:spPr>
          <a:xfrm>
            <a:off x="40846" y="4521247"/>
            <a:ext cx="6191246" cy="1569660"/>
          </a:xfrm>
          <a:prstGeom prst="rect">
            <a:avLst/>
          </a:prstGeom>
          <a:noFill/>
        </p:spPr>
        <p:txBody>
          <a:bodyPr wrap="square" lIns="91440" tIns="45720" rIns="91440" bIns="45720" rtlCol="0" anchor="t">
            <a:spAutoFit/>
          </a:bodyPr>
          <a:lstStyle/>
          <a:p>
            <a:endParaRPr lang="en-GB" sz="1200" dirty="0">
              <a:solidFill>
                <a:schemeClr val="accent1">
                  <a:lumMod val="75000"/>
                </a:schemeClr>
              </a:solidFill>
              <a:cs typeface="Calibri"/>
            </a:endParaRPr>
          </a:p>
          <a:p>
            <a:pPr marL="285750" indent="-285750">
              <a:buFont typeface="Arial" panose="020B0604020202020204" pitchFamily="34" charset="0"/>
              <a:buChar char="•"/>
            </a:pPr>
            <a:r>
              <a:rPr lang="en-GB" sz="1200" dirty="0">
                <a:solidFill>
                  <a:schemeClr val="accent1">
                    <a:lumMod val="75000"/>
                  </a:schemeClr>
                </a:solidFill>
                <a:cs typeface="Calibri"/>
              </a:rPr>
              <a:t>Life expectancy at birth is consistently higher in Cambridgeshire and lower in Peterborough compared to England average. </a:t>
            </a:r>
          </a:p>
          <a:p>
            <a:pPr marL="285750" indent="-285750">
              <a:buFont typeface="Arial" panose="020B0604020202020204" pitchFamily="34" charset="0"/>
              <a:buChar char="•"/>
            </a:pPr>
            <a:endParaRPr lang="en-GB" sz="1200" dirty="0">
              <a:solidFill>
                <a:schemeClr val="accent1">
                  <a:lumMod val="75000"/>
                </a:schemeClr>
              </a:solidFill>
              <a:cs typeface="Calibri"/>
            </a:endParaRPr>
          </a:p>
          <a:p>
            <a:pPr marL="285750" indent="-285750">
              <a:buFont typeface="Arial" panose="020B0604020202020204" pitchFamily="34" charset="0"/>
              <a:buChar char="•"/>
            </a:pPr>
            <a:r>
              <a:rPr lang="en-GB" sz="1200" dirty="0">
                <a:solidFill>
                  <a:schemeClr val="accent1">
                    <a:lumMod val="75000"/>
                  </a:schemeClr>
                </a:solidFill>
              </a:rPr>
              <a:t>The life expectancy at birth for males and females in Peterborough showed an increase of 0.4 and 0.3 years respectively, in 2017–19 compared to 2016–18.</a:t>
            </a:r>
          </a:p>
          <a:p>
            <a:pPr marL="285750" indent="-285750">
              <a:buFont typeface="Arial" panose="020B0604020202020204" pitchFamily="34" charset="0"/>
              <a:buChar char="•"/>
            </a:pPr>
            <a:endParaRPr lang="en-GB" sz="1200" dirty="0">
              <a:solidFill>
                <a:schemeClr val="accent1">
                  <a:lumMod val="75000"/>
                </a:schemeClr>
              </a:solidFill>
              <a:cs typeface="Calibri"/>
            </a:endParaRPr>
          </a:p>
          <a:p>
            <a:pPr marL="285750" indent="-285750">
              <a:buFont typeface="Arial" panose="020B0604020202020204" pitchFamily="34" charset="0"/>
              <a:buChar char="•"/>
            </a:pPr>
            <a:r>
              <a:rPr lang="en-GB" sz="1200" dirty="0">
                <a:solidFill>
                  <a:schemeClr val="accent1">
                    <a:lumMod val="75000"/>
                  </a:schemeClr>
                </a:solidFill>
                <a:cs typeface="Calibri"/>
              </a:rPr>
              <a:t>The trend for Cambridgeshire females show a slight increase in the last 2 time periods.</a:t>
            </a:r>
          </a:p>
        </p:txBody>
      </p:sp>
      <p:sp>
        <p:nvSpPr>
          <p:cNvPr id="3" name="TextBox 2">
            <a:extLst>
              <a:ext uri="{FF2B5EF4-FFF2-40B4-BE49-F238E27FC236}">
                <a16:creationId xmlns:a16="http://schemas.microsoft.com/office/drawing/2014/main" id="{79750066-4896-4274-8307-142F17F73917}"/>
              </a:ext>
            </a:extLst>
          </p:cNvPr>
          <p:cNvSpPr txBox="1"/>
          <p:nvPr/>
        </p:nvSpPr>
        <p:spPr>
          <a:xfrm>
            <a:off x="40845" y="4398136"/>
            <a:ext cx="1755609" cy="246221"/>
          </a:xfrm>
          <a:prstGeom prst="rect">
            <a:avLst/>
          </a:prstGeom>
          <a:noFill/>
        </p:spPr>
        <p:txBody>
          <a:bodyPr wrap="none" rtlCol="0">
            <a:spAutoFit/>
          </a:bodyPr>
          <a:lstStyle/>
          <a:p>
            <a:r>
              <a:rPr lang="en-GB" sz="1000">
                <a:solidFill>
                  <a:schemeClr val="accent1">
                    <a:lumMod val="75000"/>
                  </a:schemeClr>
                </a:solidFill>
              </a:rPr>
              <a:t>Note: Scale does not start at 0</a:t>
            </a:r>
          </a:p>
        </p:txBody>
      </p:sp>
      <p:pic>
        <p:nvPicPr>
          <p:cNvPr id="6" name="Picture 5">
            <a:extLst>
              <a:ext uri="{FF2B5EF4-FFF2-40B4-BE49-F238E27FC236}">
                <a16:creationId xmlns:a16="http://schemas.microsoft.com/office/drawing/2014/main" id="{7A2542DB-8FE3-44DD-8941-381D7962866E}"/>
              </a:ext>
            </a:extLst>
          </p:cNvPr>
          <p:cNvPicPr>
            <a:picLocks noChangeAspect="1"/>
          </p:cNvPicPr>
          <p:nvPr/>
        </p:nvPicPr>
        <p:blipFill rotWithShape="1">
          <a:blip r:embed="rId3"/>
          <a:srcRect t="7505"/>
          <a:stretch/>
        </p:blipFill>
        <p:spPr>
          <a:xfrm>
            <a:off x="7117141" y="811365"/>
            <a:ext cx="4729770" cy="3028707"/>
          </a:xfrm>
          <a:prstGeom prst="rect">
            <a:avLst/>
          </a:prstGeom>
          <a:ln>
            <a:solidFill>
              <a:schemeClr val="accent1">
                <a:lumMod val="75000"/>
              </a:schemeClr>
            </a:solidFill>
          </a:ln>
        </p:spPr>
      </p:pic>
      <p:sp>
        <p:nvSpPr>
          <p:cNvPr id="19" name="TextBox 18">
            <a:extLst>
              <a:ext uri="{FF2B5EF4-FFF2-40B4-BE49-F238E27FC236}">
                <a16:creationId xmlns:a16="http://schemas.microsoft.com/office/drawing/2014/main" id="{D93FCA09-689F-4EDE-A352-5945CBDF194C}"/>
              </a:ext>
            </a:extLst>
          </p:cNvPr>
          <p:cNvSpPr txBox="1"/>
          <p:nvPr/>
        </p:nvSpPr>
        <p:spPr>
          <a:xfrm>
            <a:off x="7018618" y="3927471"/>
            <a:ext cx="1755609" cy="246221"/>
          </a:xfrm>
          <a:prstGeom prst="rect">
            <a:avLst/>
          </a:prstGeom>
          <a:noFill/>
        </p:spPr>
        <p:txBody>
          <a:bodyPr wrap="none" rtlCol="0">
            <a:spAutoFit/>
          </a:bodyPr>
          <a:lstStyle/>
          <a:p>
            <a:r>
              <a:rPr lang="en-GB" sz="1000">
                <a:solidFill>
                  <a:schemeClr val="accent1">
                    <a:lumMod val="75000"/>
                  </a:schemeClr>
                </a:solidFill>
              </a:rPr>
              <a:t>Note: Scale does not start at 0</a:t>
            </a:r>
          </a:p>
        </p:txBody>
      </p:sp>
      <p:pic>
        <p:nvPicPr>
          <p:cNvPr id="4" name="Picture 3">
            <a:extLst>
              <a:ext uri="{FF2B5EF4-FFF2-40B4-BE49-F238E27FC236}">
                <a16:creationId xmlns:a16="http://schemas.microsoft.com/office/drawing/2014/main" id="{040B9CFC-69E6-44C9-AE26-086B1F426ED8}"/>
              </a:ext>
            </a:extLst>
          </p:cNvPr>
          <p:cNvPicPr>
            <a:picLocks noChangeAspect="1"/>
          </p:cNvPicPr>
          <p:nvPr/>
        </p:nvPicPr>
        <p:blipFill>
          <a:blip r:embed="rId4"/>
          <a:stretch>
            <a:fillRect/>
          </a:stretch>
        </p:blipFill>
        <p:spPr>
          <a:xfrm>
            <a:off x="109396" y="811365"/>
            <a:ext cx="6191246" cy="3549503"/>
          </a:xfrm>
          <a:prstGeom prst="rect">
            <a:avLst/>
          </a:prstGeom>
          <a:ln>
            <a:noFill/>
          </a:ln>
        </p:spPr>
      </p:pic>
    </p:spTree>
    <p:extLst>
      <p:ext uri="{BB962C8B-B14F-4D97-AF65-F5344CB8AC3E}">
        <p14:creationId xmlns:p14="http://schemas.microsoft.com/office/powerpoint/2010/main" val="40845887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7D5FEB3F-555A-45F2-9AB1-B3420C4F0231}"/>
              </a:ext>
            </a:extLst>
          </p:cNvPr>
          <p:cNvGraphicFramePr>
            <a:graphicFrameLocks noGrp="1"/>
          </p:cNvGraphicFramePr>
          <p:nvPr>
            <p:extLst>
              <p:ext uri="{D42A27DB-BD31-4B8C-83A1-F6EECF244321}">
                <p14:modId xmlns:p14="http://schemas.microsoft.com/office/powerpoint/2010/main" val="2410285312"/>
              </p:ext>
            </p:extLst>
          </p:nvPr>
        </p:nvGraphicFramePr>
        <p:xfrm>
          <a:off x="0" y="14289"/>
          <a:ext cx="12192000" cy="365760"/>
        </p:xfrm>
        <a:graphic>
          <a:graphicData uri="http://schemas.openxmlformats.org/drawingml/2006/table">
            <a:tbl>
              <a:tblPr firstRow="1" bandRow="1">
                <a:tableStyleId>{5C22544A-7EE6-4342-B048-85BDC9FD1C3A}</a:tableStyleId>
              </a:tblPr>
              <a:tblGrid>
                <a:gridCol w="12192000">
                  <a:extLst>
                    <a:ext uri="{9D8B030D-6E8A-4147-A177-3AD203B41FA5}">
                      <a16:colId xmlns:a16="http://schemas.microsoft.com/office/drawing/2014/main" val="20000"/>
                    </a:ext>
                  </a:extLst>
                </a:gridCol>
              </a:tblGrid>
              <a:tr h="124330">
                <a:tc>
                  <a:txBody>
                    <a:bodyPr/>
                    <a:lstStyle/>
                    <a:p>
                      <a:r>
                        <a:rPr lang="en-GB">
                          <a:latin typeface="Arial" panose="020B0604020202020204" pitchFamily="34" charset="0"/>
                          <a:cs typeface="Arial" panose="020B0604020202020204" pitchFamily="34" charset="0"/>
                        </a:rPr>
                        <a:t>Inequality</a:t>
                      </a:r>
                    </a:p>
                  </a:txBody>
                  <a:tcP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extLst>
                  <a:ext uri="{0D108BD9-81ED-4DB2-BD59-A6C34878D82A}">
                    <a16:rowId xmlns:a16="http://schemas.microsoft.com/office/drawing/2014/main" val="10000"/>
                  </a:ext>
                </a:extLst>
              </a:tr>
            </a:tbl>
          </a:graphicData>
        </a:graphic>
      </p:graphicFrame>
      <p:sp>
        <p:nvSpPr>
          <p:cNvPr id="38" name="TextBox 37">
            <a:extLst>
              <a:ext uri="{FF2B5EF4-FFF2-40B4-BE49-F238E27FC236}">
                <a16:creationId xmlns:a16="http://schemas.microsoft.com/office/drawing/2014/main" id="{512407AD-3776-4D60-BC2F-5C1CE7BC4C40}"/>
              </a:ext>
            </a:extLst>
          </p:cNvPr>
          <p:cNvSpPr txBox="1"/>
          <p:nvPr/>
        </p:nvSpPr>
        <p:spPr>
          <a:xfrm>
            <a:off x="7680960" y="3928658"/>
            <a:ext cx="4427212" cy="1938992"/>
          </a:xfrm>
          <a:prstGeom prst="rect">
            <a:avLst/>
          </a:prstGeom>
          <a:noFill/>
        </p:spPr>
        <p:txBody>
          <a:bodyPr wrap="square" rtlCol="0">
            <a:spAutoFit/>
          </a:bodyPr>
          <a:lstStyle/>
          <a:p>
            <a:pPr marL="285750" indent="-285750">
              <a:buFont typeface="Arial" panose="020B0604020202020204" pitchFamily="34" charset="0"/>
              <a:buChar char="•"/>
            </a:pPr>
            <a:r>
              <a:rPr lang="en-GB" sz="1200" dirty="0">
                <a:solidFill>
                  <a:schemeClr val="accent1">
                    <a:lumMod val="75000"/>
                  </a:schemeClr>
                </a:solidFill>
                <a:cs typeface="Arial" panose="020B0604020202020204" pitchFamily="34" charset="0"/>
              </a:rPr>
              <a:t>Premature mortality rate in adults with severe mental illness is higher among men compared to women in Cambridgeshire, Peterborough and England.</a:t>
            </a:r>
          </a:p>
          <a:p>
            <a:pPr marL="285750" indent="-285750">
              <a:buFont typeface="Arial" panose="020B0604020202020204" pitchFamily="34" charset="0"/>
              <a:buChar char="•"/>
            </a:pPr>
            <a:r>
              <a:rPr lang="en-GB" sz="1200" dirty="0">
                <a:solidFill>
                  <a:schemeClr val="accent1">
                    <a:lumMod val="75000"/>
                  </a:schemeClr>
                </a:solidFill>
                <a:cs typeface="Arial" panose="020B0604020202020204" pitchFamily="34" charset="0"/>
              </a:rPr>
              <a:t>Rates for both men and women in Peterborough are significantly higher than England rates.</a:t>
            </a:r>
          </a:p>
          <a:p>
            <a:pPr marL="285750" indent="-285750">
              <a:buFont typeface="Arial" panose="020B0604020202020204" pitchFamily="34" charset="0"/>
              <a:buChar char="•"/>
            </a:pPr>
            <a:r>
              <a:rPr lang="en-GB" sz="1200" dirty="0">
                <a:solidFill>
                  <a:schemeClr val="accent1">
                    <a:lumMod val="75000"/>
                  </a:schemeClr>
                </a:solidFill>
                <a:cs typeface="Arial" panose="020B0604020202020204" pitchFamily="34" charset="0"/>
              </a:rPr>
              <a:t>An increasing trend is seen among Peterborough females and Cambridgeshire males since 2015-17.</a:t>
            </a:r>
          </a:p>
          <a:p>
            <a:pPr marL="285750" indent="-285750">
              <a:buFont typeface="Arial" panose="020B0604020202020204" pitchFamily="34" charset="0"/>
              <a:buChar char="•"/>
            </a:pPr>
            <a:r>
              <a:rPr lang="en-GB" sz="1200" dirty="0">
                <a:solidFill>
                  <a:schemeClr val="accent1">
                    <a:lumMod val="75000"/>
                  </a:schemeClr>
                </a:solidFill>
                <a:cs typeface="Arial" panose="020B0604020202020204" pitchFamily="34" charset="0"/>
              </a:rPr>
              <a:t>The premature mortality rates are significantly lower for males in Cambridgeshire compared to Peterborough and the national average.</a:t>
            </a:r>
          </a:p>
        </p:txBody>
      </p:sp>
      <p:sp>
        <p:nvSpPr>
          <p:cNvPr id="39" name="TextBox 38">
            <a:extLst>
              <a:ext uri="{FF2B5EF4-FFF2-40B4-BE49-F238E27FC236}">
                <a16:creationId xmlns:a16="http://schemas.microsoft.com/office/drawing/2014/main" id="{AC46E6F6-18EC-45F2-945D-6BF7E8E7691B}"/>
              </a:ext>
            </a:extLst>
          </p:cNvPr>
          <p:cNvSpPr txBox="1"/>
          <p:nvPr/>
        </p:nvSpPr>
        <p:spPr>
          <a:xfrm>
            <a:off x="7524270" y="437200"/>
            <a:ext cx="4667730" cy="523220"/>
          </a:xfrm>
          <a:prstGeom prst="rect">
            <a:avLst/>
          </a:prstGeom>
          <a:noFill/>
        </p:spPr>
        <p:txBody>
          <a:bodyPr wrap="square" rtlCol="0">
            <a:spAutoFit/>
          </a:bodyPr>
          <a:lstStyle/>
          <a:p>
            <a:pPr>
              <a:defRPr/>
            </a:pPr>
            <a:r>
              <a:rPr lang="en-GB" sz="1400" b="1">
                <a:solidFill>
                  <a:schemeClr val="accent1">
                    <a:lumMod val="75000"/>
                  </a:schemeClr>
                </a:solidFill>
                <a:latin typeface="Arial" panose="020B0604020202020204" pitchFamily="34" charset="0"/>
                <a:cs typeface="Arial" panose="020B0604020202020204" pitchFamily="34" charset="0"/>
              </a:rPr>
              <a:t>Premature mortality in adults with severe mental illness (SMI), trend over time </a:t>
            </a:r>
            <a:r>
              <a:rPr lang="en-GB" sz="1400" b="1" baseline="30000">
                <a:solidFill>
                  <a:schemeClr val="accent1">
                    <a:lumMod val="75000"/>
                  </a:schemeClr>
                </a:solidFill>
                <a:latin typeface="Arial" panose="020B0604020202020204" pitchFamily="34" charset="0"/>
                <a:cs typeface="Arial" panose="020B0604020202020204" pitchFamily="34" charset="0"/>
              </a:rPr>
              <a:t>2</a:t>
            </a:r>
          </a:p>
        </p:txBody>
      </p:sp>
      <p:pic>
        <p:nvPicPr>
          <p:cNvPr id="3" name="Picture 2">
            <a:extLst>
              <a:ext uri="{FF2B5EF4-FFF2-40B4-BE49-F238E27FC236}">
                <a16:creationId xmlns:a16="http://schemas.microsoft.com/office/drawing/2014/main" id="{060DBB10-7FFE-4E54-97AD-6FB8557662E8}"/>
              </a:ext>
            </a:extLst>
          </p:cNvPr>
          <p:cNvPicPr>
            <a:picLocks noChangeAspect="1"/>
          </p:cNvPicPr>
          <p:nvPr/>
        </p:nvPicPr>
        <p:blipFill rotWithShape="1">
          <a:blip r:embed="rId3"/>
          <a:srcRect t="5872"/>
          <a:stretch/>
        </p:blipFill>
        <p:spPr>
          <a:xfrm>
            <a:off x="7642655" y="1032677"/>
            <a:ext cx="4503822" cy="2231257"/>
          </a:xfrm>
          <a:prstGeom prst="rect">
            <a:avLst/>
          </a:prstGeom>
          <a:ln>
            <a:solidFill>
              <a:schemeClr val="accent1"/>
            </a:solidFill>
          </a:ln>
        </p:spPr>
      </p:pic>
      <p:sp>
        <p:nvSpPr>
          <p:cNvPr id="5" name="Rectangle 4">
            <a:extLst>
              <a:ext uri="{FF2B5EF4-FFF2-40B4-BE49-F238E27FC236}">
                <a16:creationId xmlns:a16="http://schemas.microsoft.com/office/drawing/2014/main" id="{E15D4B47-EFD4-4494-B602-D4A76C7C8334}"/>
              </a:ext>
            </a:extLst>
          </p:cNvPr>
          <p:cNvSpPr/>
          <p:nvPr/>
        </p:nvSpPr>
        <p:spPr>
          <a:xfrm>
            <a:off x="0" y="6631912"/>
            <a:ext cx="12192000" cy="226088"/>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900" baseline="0">
                <a:solidFill>
                  <a:schemeClr val="bg1"/>
                </a:solidFill>
                <a:latin typeface="Arial" panose="020B0604020202020204" pitchFamily="34" charset="0"/>
                <a:cs typeface="Arial" panose="020B0604020202020204" pitchFamily="34" charset="0"/>
              </a:rPr>
              <a:t>Source: 1. Public health outcomes framework </a:t>
            </a:r>
            <a:r>
              <a:rPr lang="en-GB" sz="900">
                <a:solidFill>
                  <a:schemeClr val="bg1"/>
                </a:solidFill>
                <a:latin typeface="Arial" panose="020B0604020202020204" pitchFamily="34" charset="0"/>
                <a:cs typeface="Arial" panose="020B0604020202020204" pitchFamily="34" charset="0"/>
              </a:rPr>
              <a:t>2</a:t>
            </a:r>
            <a:r>
              <a:rPr lang="en-GB" sz="900" baseline="0">
                <a:solidFill>
                  <a:schemeClr val="bg1"/>
                </a:solidFill>
                <a:latin typeface="Arial" panose="020B0604020202020204" pitchFamily="34" charset="0"/>
                <a:cs typeface="Arial" panose="020B0604020202020204" pitchFamily="34" charset="0"/>
              </a:rPr>
              <a:t>. Wider determinants of health, Fingertips, OHID (downloaded – June 2022)</a:t>
            </a:r>
          </a:p>
        </p:txBody>
      </p:sp>
      <p:sp>
        <p:nvSpPr>
          <p:cNvPr id="12" name="TextBox 11">
            <a:extLst>
              <a:ext uri="{FF2B5EF4-FFF2-40B4-BE49-F238E27FC236}">
                <a16:creationId xmlns:a16="http://schemas.microsoft.com/office/drawing/2014/main" id="{BA5B2DD8-D9CC-4BA4-8E16-5E6A6EF257AD}"/>
              </a:ext>
            </a:extLst>
          </p:cNvPr>
          <p:cNvSpPr txBox="1"/>
          <p:nvPr/>
        </p:nvSpPr>
        <p:spPr>
          <a:xfrm>
            <a:off x="7642655" y="3374518"/>
            <a:ext cx="1755609" cy="246221"/>
          </a:xfrm>
          <a:prstGeom prst="rect">
            <a:avLst/>
          </a:prstGeom>
          <a:noFill/>
        </p:spPr>
        <p:txBody>
          <a:bodyPr wrap="none" rtlCol="0">
            <a:spAutoFit/>
          </a:bodyPr>
          <a:lstStyle/>
          <a:p>
            <a:r>
              <a:rPr lang="en-GB" sz="1000">
                <a:solidFill>
                  <a:schemeClr val="accent1">
                    <a:lumMod val="75000"/>
                  </a:schemeClr>
                </a:solidFill>
              </a:rPr>
              <a:t>Note: Scale does not start at 0</a:t>
            </a:r>
          </a:p>
        </p:txBody>
      </p:sp>
      <p:pic>
        <p:nvPicPr>
          <p:cNvPr id="2" name="Picture 1">
            <a:extLst>
              <a:ext uri="{FF2B5EF4-FFF2-40B4-BE49-F238E27FC236}">
                <a16:creationId xmlns:a16="http://schemas.microsoft.com/office/drawing/2014/main" id="{9C16732D-22B8-4D87-A254-1ECA446F794F}"/>
              </a:ext>
            </a:extLst>
          </p:cNvPr>
          <p:cNvPicPr>
            <a:picLocks noChangeAspect="1"/>
          </p:cNvPicPr>
          <p:nvPr/>
        </p:nvPicPr>
        <p:blipFill>
          <a:blip r:embed="rId4"/>
          <a:stretch>
            <a:fillRect/>
          </a:stretch>
        </p:blipFill>
        <p:spPr>
          <a:xfrm>
            <a:off x="83828" y="3868980"/>
            <a:ext cx="3993642" cy="2734731"/>
          </a:xfrm>
          <a:prstGeom prst="rect">
            <a:avLst/>
          </a:prstGeom>
          <a:ln>
            <a:solidFill>
              <a:schemeClr val="accent1"/>
            </a:solidFill>
          </a:ln>
        </p:spPr>
      </p:pic>
      <p:sp>
        <p:nvSpPr>
          <p:cNvPr id="14" name="TextBox 13">
            <a:extLst>
              <a:ext uri="{FF2B5EF4-FFF2-40B4-BE49-F238E27FC236}">
                <a16:creationId xmlns:a16="http://schemas.microsoft.com/office/drawing/2014/main" id="{A1BC2B62-B2B2-4802-BDC8-05328E636B8D}"/>
              </a:ext>
            </a:extLst>
          </p:cNvPr>
          <p:cNvSpPr txBox="1"/>
          <p:nvPr/>
        </p:nvSpPr>
        <p:spPr>
          <a:xfrm>
            <a:off x="83828" y="3317559"/>
            <a:ext cx="6136104" cy="523220"/>
          </a:xfrm>
          <a:prstGeom prst="rect">
            <a:avLst/>
          </a:prstGeom>
          <a:noFill/>
        </p:spPr>
        <p:txBody>
          <a:bodyPr wrap="square">
            <a:spAutoFit/>
          </a:bodyPr>
          <a:lstStyle/>
          <a:p>
            <a:pPr>
              <a:defRPr/>
            </a:pPr>
            <a:r>
              <a:rPr lang="en-GB" sz="1400" b="1">
                <a:solidFill>
                  <a:schemeClr val="accent1">
                    <a:lumMod val="75000"/>
                  </a:schemeClr>
                </a:solidFill>
                <a:latin typeface="Arial" panose="020B0604020202020204" pitchFamily="34" charset="0"/>
                <a:cs typeface="Arial" panose="020B0604020202020204" pitchFamily="34" charset="0"/>
              </a:rPr>
              <a:t>Under 75 mortality rate from causes considered preventable, trend over time </a:t>
            </a:r>
            <a:r>
              <a:rPr lang="en-GB" sz="1400" b="1" baseline="30000">
                <a:solidFill>
                  <a:schemeClr val="accent1">
                    <a:lumMod val="75000"/>
                  </a:schemeClr>
                </a:solidFill>
                <a:latin typeface="Arial" panose="020B0604020202020204" pitchFamily="34" charset="0"/>
                <a:cs typeface="Arial" panose="020B0604020202020204" pitchFamily="34" charset="0"/>
              </a:rPr>
              <a:t>2</a:t>
            </a:r>
          </a:p>
        </p:txBody>
      </p:sp>
      <p:sp>
        <p:nvSpPr>
          <p:cNvPr id="15" name="TextBox 14">
            <a:extLst>
              <a:ext uri="{FF2B5EF4-FFF2-40B4-BE49-F238E27FC236}">
                <a16:creationId xmlns:a16="http://schemas.microsoft.com/office/drawing/2014/main" id="{84260F63-BB16-4917-9C91-D3AC97696C9C}"/>
              </a:ext>
            </a:extLst>
          </p:cNvPr>
          <p:cNvSpPr txBox="1"/>
          <p:nvPr/>
        </p:nvSpPr>
        <p:spPr>
          <a:xfrm>
            <a:off x="4192973" y="4254874"/>
            <a:ext cx="2563962" cy="1569660"/>
          </a:xfrm>
          <a:prstGeom prst="rect">
            <a:avLst/>
          </a:prstGeom>
          <a:noFill/>
        </p:spPr>
        <p:txBody>
          <a:bodyPr wrap="square" lIns="91440" tIns="45720" rIns="91440" bIns="45720" rtlCol="0" anchor="t">
            <a:spAutoFit/>
          </a:bodyPr>
          <a:lstStyle/>
          <a:p>
            <a:pPr marL="171450" indent="-171450">
              <a:buFont typeface="Arial" panose="020B0604020202020204" pitchFamily="34" charset="0"/>
              <a:buChar char="•"/>
            </a:pPr>
            <a:r>
              <a:rPr lang="en-GB" sz="1200">
                <a:solidFill>
                  <a:schemeClr val="accent1">
                    <a:lumMod val="75000"/>
                  </a:schemeClr>
                </a:solidFill>
                <a:cs typeface="Arial"/>
              </a:rPr>
              <a:t>In Peterborough, under 75 mortality rates from causes that are considered preventable have been consistently higher than the national average since 2004-06.</a:t>
            </a:r>
          </a:p>
          <a:p>
            <a:pPr marL="171450" indent="-171450">
              <a:buFont typeface="Arial" panose="020B0604020202020204" pitchFamily="34" charset="0"/>
              <a:buChar char="•"/>
            </a:pPr>
            <a:r>
              <a:rPr lang="en-GB" sz="1200">
                <a:solidFill>
                  <a:schemeClr val="accent1">
                    <a:lumMod val="75000"/>
                  </a:schemeClr>
                </a:solidFill>
                <a:cs typeface="Arial"/>
              </a:rPr>
              <a:t>Rates in Fenland are also higher than England rates since 2007-09.</a:t>
            </a:r>
          </a:p>
          <a:p>
            <a:pPr marL="171450" indent="-171450">
              <a:buFont typeface="Arial" panose="020B0604020202020204" pitchFamily="34" charset="0"/>
              <a:buChar char="•"/>
            </a:pPr>
            <a:endParaRPr lang="en-GB" sz="1200">
              <a:solidFill>
                <a:schemeClr val="accent1">
                  <a:lumMod val="75000"/>
                </a:schemeClr>
              </a:solidFill>
              <a:cs typeface="Arial" panose="020B0604020202020204" pitchFamily="34" charset="0"/>
            </a:endParaRPr>
          </a:p>
        </p:txBody>
      </p:sp>
      <p:sp>
        <p:nvSpPr>
          <p:cNvPr id="11" name="TextBox 10">
            <a:extLst>
              <a:ext uri="{FF2B5EF4-FFF2-40B4-BE49-F238E27FC236}">
                <a16:creationId xmlns:a16="http://schemas.microsoft.com/office/drawing/2014/main" id="{ABDABB69-14CD-4147-BED8-187B85D1BBF8}"/>
              </a:ext>
            </a:extLst>
          </p:cNvPr>
          <p:cNvSpPr txBox="1"/>
          <p:nvPr/>
        </p:nvSpPr>
        <p:spPr>
          <a:xfrm>
            <a:off x="0" y="469805"/>
            <a:ext cx="6136104" cy="307777"/>
          </a:xfrm>
          <a:prstGeom prst="rect">
            <a:avLst/>
          </a:prstGeom>
          <a:noFill/>
        </p:spPr>
        <p:txBody>
          <a:bodyPr wrap="square">
            <a:spAutoFit/>
          </a:bodyPr>
          <a:lstStyle/>
          <a:p>
            <a:pPr>
              <a:defRPr/>
            </a:pPr>
            <a:r>
              <a:rPr lang="en-GB" sz="1400" b="1">
                <a:solidFill>
                  <a:schemeClr val="accent1">
                    <a:lumMod val="75000"/>
                  </a:schemeClr>
                </a:solidFill>
                <a:latin typeface="Arial" panose="020B0604020202020204" pitchFamily="34" charset="0"/>
                <a:cs typeface="Arial" panose="020B0604020202020204" pitchFamily="34" charset="0"/>
              </a:rPr>
              <a:t>Infant mortality rate, crude rate per 1,000 </a:t>
            </a:r>
            <a:r>
              <a:rPr lang="en-GB" sz="1400" b="1" baseline="30000">
                <a:solidFill>
                  <a:schemeClr val="accent1">
                    <a:lumMod val="75000"/>
                  </a:schemeClr>
                </a:solidFill>
                <a:latin typeface="Arial" panose="020B0604020202020204" pitchFamily="34" charset="0"/>
                <a:cs typeface="Arial" panose="020B0604020202020204" pitchFamily="34" charset="0"/>
              </a:rPr>
              <a:t>1</a:t>
            </a:r>
          </a:p>
        </p:txBody>
      </p:sp>
      <p:pic>
        <p:nvPicPr>
          <p:cNvPr id="13" name="Picture 12">
            <a:extLst>
              <a:ext uri="{FF2B5EF4-FFF2-40B4-BE49-F238E27FC236}">
                <a16:creationId xmlns:a16="http://schemas.microsoft.com/office/drawing/2014/main" id="{B069F8B2-59FD-4665-9CD2-8E4B85357825}"/>
              </a:ext>
            </a:extLst>
          </p:cNvPr>
          <p:cNvPicPr>
            <a:picLocks noChangeAspect="1"/>
          </p:cNvPicPr>
          <p:nvPr/>
        </p:nvPicPr>
        <p:blipFill>
          <a:blip r:embed="rId5"/>
          <a:stretch>
            <a:fillRect/>
          </a:stretch>
        </p:blipFill>
        <p:spPr>
          <a:xfrm>
            <a:off x="83828" y="791355"/>
            <a:ext cx="4849837" cy="1703270"/>
          </a:xfrm>
          <a:prstGeom prst="rect">
            <a:avLst/>
          </a:prstGeom>
          <a:ln>
            <a:solidFill>
              <a:schemeClr val="accent1"/>
            </a:solidFill>
          </a:ln>
        </p:spPr>
      </p:pic>
      <p:sp>
        <p:nvSpPr>
          <p:cNvPr id="16" name="TextBox 15">
            <a:extLst>
              <a:ext uri="{FF2B5EF4-FFF2-40B4-BE49-F238E27FC236}">
                <a16:creationId xmlns:a16="http://schemas.microsoft.com/office/drawing/2014/main" id="{3DC6E5EB-3B48-4F7B-8BDA-4B8267D85FAD}"/>
              </a:ext>
            </a:extLst>
          </p:cNvPr>
          <p:cNvSpPr txBox="1"/>
          <p:nvPr/>
        </p:nvSpPr>
        <p:spPr>
          <a:xfrm>
            <a:off x="5197619" y="490832"/>
            <a:ext cx="2044626" cy="2862322"/>
          </a:xfrm>
          <a:prstGeom prst="rect">
            <a:avLst/>
          </a:prstGeom>
          <a:noFill/>
        </p:spPr>
        <p:txBody>
          <a:bodyPr wrap="square" lIns="91440" tIns="45720" rIns="91440" bIns="45720" rtlCol="0" anchor="t">
            <a:spAutoFit/>
          </a:bodyPr>
          <a:lstStyle/>
          <a:p>
            <a:pPr marL="171450" indent="-171450">
              <a:buFont typeface="Arial" panose="020B0604020202020204" pitchFamily="34" charset="0"/>
              <a:buChar char="•"/>
            </a:pPr>
            <a:r>
              <a:rPr lang="en-GB" sz="1200" dirty="0">
                <a:solidFill>
                  <a:schemeClr val="accent1">
                    <a:lumMod val="75000"/>
                  </a:schemeClr>
                </a:solidFill>
              </a:rPr>
              <a:t>The rate of infant deaths under 1 year of age per 1,000 live births is statistically similar to England in Peterborough and significantly better than England in Cambridgeshire for the period 2018-20.</a:t>
            </a:r>
          </a:p>
          <a:p>
            <a:pPr marL="171450" indent="-171450">
              <a:buFont typeface="Arial" panose="020B0604020202020204" pitchFamily="34" charset="0"/>
              <a:buChar char="•"/>
            </a:pPr>
            <a:r>
              <a:rPr lang="en-GB" sz="1200" dirty="0">
                <a:solidFill>
                  <a:schemeClr val="accent1">
                    <a:lumMod val="75000"/>
                  </a:schemeClr>
                </a:solidFill>
              </a:rPr>
              <a:t>A declining trend in infant mortality rate is noted in the recent 3 time periods for both Cambridgeshire and Peterborough. </a:t>
            </a:r>
            <a:endParaRPr lang="en-GB" sz="1200" dirty="0">
              <a:solidFill>
                <a:schemeClr val="accent1">
                  <a:lumMod val="75000"/>
                </a:schemeClr>
              </a:solidFill>
              <a:cs typeface="Calibri"/>
            </a:endParaRPr>
          </a:p>
          <a:p>
            <a:pPr marL="171450" indent="-171450">
              <a:buFont typeface="Arial" panose="020B0604020202020204" pitchFamily="34" charset="0"/>
              <a:buChar char="•"/>
            </a:pPr>
            <a:endParaRPr lang="en-GB" sz="1200" dirty="0">
              <a:solidFill>
                <a:schemeClr val="accent1">
                  <a:lumMod val="75000"/>
                </a:schemeClr>
              </a:solidFill>
            </a:endParaRPr>
          </a:p>
        </p:txBody>
      </p:sp>
      <p:sp>
        <p:nvSpPr>
          <p:cNvPr id="8" name="Arrow: Left 7">
            <a:extLst>
              <a:ext uri="{FF2B5EF4-FFF2-40B4-BE49-F238E27FC236}">
                <a16:creationId xmlns:a16="http://schemas.microsoft.com/office/drawing/2014/main" id="{BFF0E20F-2B75-4AF9-B2BB-FA5C1ED7F7B0}"/>
              </a:ext>
            </a:extLst>
          </p:cNvPr>
          <p:cNvSpPr/>
          <p:nvPr/>
        </p:nvSpPr>
        <p:spPr>
          <a:xfrm>
            <a:off x="5005137" y="1334307"/>
            <a:ext cx="192482" cy="207537"/>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Arrow: Left 8">
            <a:extLst>
              <a:ext uri="{FF2B5EF4-FFF2-40B4-BE49-F238E27FC236}">
                <a16:creationId xmlns:a16="http://schemas.microsoft.com/office/drawing/2014/main" id="{E3BD8C07-52BF-427A-A7A9-15C7644DBBAE}"/>
              </a:ext>
            </a:extLst>
          </p:cNvPr>
          <p:cNvSpPr/>
          <p:nvPr/>
        </p:nvSpPr>
        <p:spPr>
          <a:xfrm>
            <a:off x="4094899" y="4733978"/>
            <a:ext cx="196147" cy="17237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5898161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17573" y="2633436"/>
            <a:ext cx="10509454" cy="1015663"/>
          </a:xfrm>
          <a:prstGeom prst="rect">
            <a:avLst/>
          </a:prstGeom>
          <a:noFill/>
        </p:spPr>
        <p:txBody>
          <a:bodyPr wrap="square" rtlCol="0">
            <a:spAutoFit/>
          </a:bodyPr>
          <a:lstStyle/>
          <a:p>
            <a:pPr algn="ctr"/>
            <a:r>
              <a:rPr lang="en-GB" sz="6000">
                <a:solidFill>
                  <a:schemeClr val="accent1">
                    <a:lumMod val="75000"/>
                  </a:schemeClr>
                </a:solidFill>
                <a:latin typeface="Arial" panose="020B0604020202020204" pitchFamily="34" charset="0"/>
                <a:cs typeface="Arial" panose="020B0604020202020204" pitchFamily="34" charset="0"/>
              </a:rPr>
              <a:t>Poverty and Financial Security</a:t>
            </a:r>
          </a:p>
        </p:txBody>
      </p:sp>
      <p:sp>
        <p:nvSpPr>
          <p:cNvPr id="3" name="Frame 2"/>
          <p:cNvSpPr/>
          <p:nvPr/>
        </p:nvSpPr>
        <p:spPr>
          <a:xfrm>
            <a:off x="0" y="0"/>
            <a:ext cx="12204000" cy="6858000"/>
          </a:xfrm>
          <a:prstGeom prst="frame">
            <a:avLst/>
          </a:prstGeom>
          <a:solidFill>
            <a:schemeClr val="accent1">
              <a:lumMod val="75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lIns="216000" rtlCol="0" anchor="ctr">
            <a:normAutofit/>
          </a:bodyPr>
          <a:lstStyle/>
          <a:p>
            <a:pPr algn="ctr"/>
            <a:endParaRPr lang="en-GB">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20956382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DC511C77-4DBE-44B8-812A-ED0D9E32F80B}"/>
              </a:ext>
            </a:extLst>
          </p:cNvPr>
          <p:cNvGraphicFramePr>
            <a:graphicFrameLocks noGrp="1"/>
          </p:cNvGraphicFramePr>
          <p:nvPr>
            <p:extLst>
              <p:ext uri="{D42A27DB-BD31-4B8C-83A1-F6EECF244321}">
                <p14:modId xmlns:p14="http://schemas.microsoft.com/office/powerpoint/2010/main" val="1349712790"/>
              </p:ext>
            </p:extLst>
          </p:nvPr>
        </p:nvGraphicFramePr>
        <p:xfrm>
          <a:off x="28800" y="14290"/>
          <a:ext cx="12163200" cy="365760"/>
        </p:xfrm>
        <a:graphic>
          <a:graphicData uri="http://schemas.openxmlformats.org/drawingml/2006/table">
            <a:tbl>
              <a:tblPr firstRow="1" bandRow="1">
                <a:tableStyleId>{5C22544A-7EE6-4342-B048-85BDC9FD1C3A}</a:tableStyleId>
              </a:tblPr>
              <a:tblGrid>
                <a:gridCol w="12163200">
                  <a:extLst>
                    <a:ext uri="{9D8B030D-6E8A-4147-A177-3AD203B41FA5}">
                      <a16:colId xmlns:a16="http://schemas.microsoft.com/office/drawing/2014/main" val="20000"/>
                    </a:ext>
                  </a:extLst>
                </a:gridCol>
              </a:tblGrid>
              <a:tr h="0">
                <a:tc>
                  <a:txBody>
                    <a:bodyPr/>
                    <a:lstStyle/>
                    <a:p>
                      <a:r>
                        <a:rPr lang="en-GB">
                          <a:latin typeface="Arial" panose="020B0604020202020204" pitchFamily="34" charset="0"/>
                          <a:cs typeface="Arial" panose="020B0604020202020204" pitchFamily="34" charset="0"/>
                        </a:rPr>
                        <a:t>Summary</a:t>
                      </a:r>
                    </a:p>
                  </a:txBody>
                  <a:tcPr>
                    <a:solidFill>
                      <a:schemeClr val="accent1">
                        <a:lumMod val="75000"/>
                      </a:schemeClr>
                    </a:solidFill>
                  </a:tcPr>
                </a:tc>
                <a:extLst>
                  <a:ext uri="{0D108BD9-81ED-4DB2-BD59-A6C34878D82A}">
                    <a16:rowId xmlns:a16="http://schemas.microsoft.com/office/drawing/2014/main" val="10000"/>
                  </a:ext>
                </a:extLst>
              </a:tr>
            </a:tbl>
          </a:graphicData>
        </a:graphic>
      </p:graphicFrame>
      <p:sp>
        <p:nvSpPr>
          <p:cNvPr id="3" name="TextBox 2">
            <a:extLst>
              <a:ext uri="{FF2B5EF4-FFF2-40B4-BE49-F238E27FC236}">
                <a16:creationId xmlns:a16="http://schemas.microsoft.com/office/drawing/2014/main" id="{12839F59-6582-40F0-971A-25C88E37BB7A}"/>
              </a:ext>
            </a:extLst>
          </p:cNvPr>
          <p:cNvSpPr txBox="1"/>
          <p:nvPr/>
        </p:nvSpPr>
        <p:spPr>
          <a:xfrm>
            <a:off x="114649" y="588365"/>
            <a:ext cx="11962701" cy="5262979"/>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GB" sz="1400" dirty="0">
                <a:solidFill>
                  <a:schemeClr val="accent1">
                    <a:lumMod val="75000"/>
                  </a:schemeClr>
                </a:solidFill>
              </a:rPr>
              <a:t>Several areas with a high rate of income deprivation are in Peterborough and Fenland. 15.6% of the population in Peterborough and 14% of the population in Fenland were income-deprived in 2019.</a:t>
            </a:r>
          </a:p>
          <a:p>
            <a:pPr marL="285750" indent="-285750">
              <a:buFont typeface="Arial" panose="020B0604020202020204" pitchFamily="34" charset="0"/>
              <a:buChar char="•"/>
            </a:pPr>
            <a:endParaRPr lang="en-GB" sz="1400" dirty="0">
              <a:solidFill>
                <a:schemeClr val="accent1">
                  <a:lumMod val="75000"/>
                </a:schemeClr>
              </a:solidFill>
            </a:endParaRPr>
          </a:p>
          <a:p>
            <a:pPr marL="285750" indent="-285750">
              <a:buFont typeface="Arial" panose="020B0604020202020204" pitchFamily="34" charset="0"/>
              <a:buChar char="•"/>
            </a:pPr>
            <a:r>
              <a:rPr lang="en-GB" sz="1400" dirty="0">
                <a:solidFill>
                  <a:schemeClr val="accent1">
                    <a:lumMod val="75000"/>
                  </a:schemeClr>
                </a:solidFill>
              </a:rPr>
              <a:t>The proportion of children in relative low-income families has been significantly higher than the English average in Peterborough since 2014/15.</a:t>
            </a:r>
          </a:p>
          <a:p>
            <a:pPr marL="285750" indent="-285750">
              <a:buFont typeface="Arial" panose="020B0604020202020204" pitchFamily="34" charset="0"/>
              <a:buChar char="•"/>
            </a:pPr>
            <a:endParaRPr lang="en-GB" sz="1400" dirty="0">
              <a:solidFill>
                <a:schemeClr val="accent1">
                  <a:lumMod val="75000"/>
                </a:schemeClr>
              </a:solidFill>
              <a:cs typeface="Calibri"/>
            </a:endParaRPr>
          </a:p>
          <a:p>
            <a:pPr marL="285750" indent="-285750">
              <a:buFont typeface="Arial" panose="020B0604020202020204" pitchFamily="34" charset="0"/>
              <a:buChar char="•"/>
            </a:pPr>
            <a:r>
              <a:rPr lang="en-GB" sz="1400" dirty="0">
                <a:solidFill>
                  <a:schemeClr val="accent1">
                    <a:lumMod val="75000"/>
                  </a:schemeClr>
                </a:solidFill>
              </a:rPr>
              <a:t>Average weekly earnings have been significantly lower than the national average for men in Peterborough for several years between 2011 and 2021.</a:t>
            </a:r>
          </a:p>
          <a:p>
            <a:pPr marL="285750" indent="-285750">
              <a:buFont typeface="Arial" panose="020B0604020202020204" pitchFamily="34" charset="0"/>
              <a:buChar char="•"/>
            </a:pPr>
            <a:endParaRPr lang="en-GB" sz="1400" dirty="0">
              <a:solidFill>
                <a:schemeClr val="accent1">
                  <a:lumMod val="75000"/>
                </a:schemeClr>
              </a:solidFill>
              <a:cs typeface="Calibri"/>
            </a:endParaRPr>
          </a:p>
          <a:p>
            <a:pPr marL="285750" indent="-285750">
              <a:buFont typeface="Arial" panose="020B0604020202020204" pitchFamily="34" charset="0"/>
              <a:buChar char="•"/>
            </a:pPr>
            <a:r>
              <a:rPr lang="en-GB" sz="1400" dirty="0">
                <a:solidFill>
                  <a:schemeClr val="accent1">
                    <a:lumMod val="75000"/>
                  </a:schemeClr>
                </a:solidFill>
              </a:rPr>
              <a:t>In 2018, the estimated proportion of households that experienced fuel poverty in Cambridge (11.1%) and Fenland (10.8%) is higher than in England (10.3%).</a:t>
            </a:r>
          </a:p>
          <a:p>
            <a:pPr marL="285750" indent="-285750">
              <a:buFont typeface="Arial" panose="020B0604020202020204" pitchFamily="34" charset="0"/>
              <a:buChar char="•"/>
            </a:pPr>
            <a:endParaRPr lang="en-GB" sz="1400" dirty="0">
              <a:solidFill>
                <a:schemeClr val="accent1">
                  <a:lumMod val="75000"/>
                </a:schemeClr>
              </a:solidFill>
              <a:cs typeface="Calibri"/>
            </a:endParaRPr>
          </a:p>
          <a:p>
            <a:pPr marL="285750" indent="-285750">
              <a:buFont typeface="Arial" panose="020B0604020202020204" pitchFamily="34" charset="0"/>
              <a:buChar char="•"/>
            </a:pPr>
            <a:r>
              <a:rPr lang="en-GB" sz="1400" dirty="0">
                <a:solidFill>
                  <a:srgbClr val="4472C4"/>
                </a:solidFill>
              </a:rPr>
              <a:t>The child Poverty rate in Peterborough (36%) and Fenland (31%) is higher than most areas in the East of England region.</a:t>
            </a:r>
          </a:p>
          <a:p>
            <a:pPr marL="285750" indent="-285750">
              <a:buFont typeface="Arial" panose="020B0604020202020204" pitchFamily="34" charset="0"/>
              <a:buChar char="•"/>
            </a:pPr>
            <a:endParaRPr lang="en-GB" sz="1400" dirty="0">
              <a:solidFill>
                <a:srgbClr val="4472C4"/>
              </a:solidFill>
              <a:cs typeface="Calibri"/>
            </a:endParaRPr>
          </a:p>
          <a:p>
            <a:pPr marL="285750" indent="-285750">
              <a:buFont typeface="Arial" panose="020B0604020202020204" pitchFamily="34" charset="0"/>
              <a:buChar char="•"/>
            </a:pPr>
            <a:r>
              <a:rPr lang="en-GB" sz="1400" dirty="0">
                <a:solidFill>
                  <a:srgbClr val="4472C4"/>
                </a:solidFill>
              </a:rPr>
              <a:t>Relative poverty is consistently higher for disabled people in the UK.</a:t>
            </a:r>
          </a:p>
          <a:p>
            <a:pPr marL="285750" indent="-285750">
              <a:buFont typeface="Arial" panose="020B0604020202020204" pitchFamily="34" charset="0"/>
              <a:buChar char="•"/>
            </a:pPr>
            <a:endParaRPr lang="en-GB" sz="1400" dirty="0">
              <a:solidFill>
                <a:srgbClr val="4472C4"/>
              </a:solidFill>
              <a:cs typeface="Calibri"/>
            </a:endParaRPr>
          </a:p>
          <a:p>
            <a:pPr marL="285750" indent="-285750">
              <a:buFont typeface="Arial" panose="020B0604020202020204" pitchFamily="34" charset="0"/>
              <a:buChar char="•"/>
            </a:pPr>
            <a:r>
              <a:rPr lang="en-GB" sz="1400" dirty="0">
                <a:solidFill>
                  <a:srgbClr val="4472C4"/>
                </a:solidFill>
                <a:cs typeface="Calibri"/>
              </a:rPr>
              <a:t>During Oct 2021 to April 2022, the proportion of households’ food insecurity levels has increased by 60% since the first six months of the pandemic in the UK.</a:t>
            </a:r>
          </a:p>
          <a:p>
            <a:pPr marL="285750" indent="-285750">
              <a:buFont typeface="Arial" panose="020B0604020202020204" pitchFamily="34" charset="0"/>
              <a:buChar char="•"/>
            </a:pPr>
            <a:endParaRPr lang="en-GB" sz="1400" dirty="0">
              <a:solidFill>
                <a:srgbClr val="4472C4"/>
              </a:solidFill>
              <a:cs typeface="Calibri"/>
            </a:endParaRPr>
          </a:p>
          <a:p>
            <a:pPr marL="285750" indent="-285750">
              <a:buFont typeface="Arial" panose="020B0604020202020204" pitchFamily="34" charset="0"/>
              <a:buChar char="•"/>
            </a:pPr>
            <a:r>
              <a:rPr lang="en-GB" sz="1400" dirty="0">
                <a:solidFill>
                  <a:srgbClr val="4472C4"/>
                </a:solidFill>
                <a:cs typeface="Calibri"/>
              </a:rPr>
              <a:t>Nationally, the number of people who contact the Citizens Advice Bureau for help with cost of living issues, including debt, housing, affordability of energy, benefits, and any crisis support, has rapidly increased in the last 2 years.</a:t>
            </a:r>
          </a:p>
          <a:p>
            <a:pPr marL="285750" indent="-285750">
              <a:lnSpc>
                <a:spcPct val="200000"/>
              </a:lnSpc>
              <a:buFont typeface="Arial" panose="020B0604020202020204" pitchFamily="34" charset="0"/>
              <a:buChar char="•"/>
            </a:pPr>
            <a:endParaRPr lang="en-GB" sz="1400" dirty="0">
              <a:solidFill>
                <a:schemeClr val="accent1">
                  <a:lumMod val="75000"/>
                </a:schemeClr>
              </a:solidFill>
              <a:cs typeface="Calibri"/>
            </a:endParaRPr>
          </a:p>
          <a:p>
            <a:pPr marL="285750" indent="-285750">
              <a:buFont typeface="Arial" panose="020B0604020202020204" pitchFamily="34" charset="0"/>
              <a:buChar char="•"/>
            </a:pPr>
            <a:endParaRPr lang="en-GB" sz="1400" dirty="0">
              <a:solidFill>
                <a:schemeClr val="accent1">
                  <a:lumMod val="75000"/>
                </a:schemeClr>
              </a:solidFill>
            </a:endParaRPr>
          </a:p>
          <a:p>
            <a:pPr marL="285750" indent="-285750">
              <a:buFont typeface="Arial" panose="020B0604020202020204" pitchFamily="34" charset="0"/>
              <a:buChar char="•"/>
            </a:pPr>
            <a:endParaRPr lang="en-GB" sz="1400" dirty="0">
              <a:solidFill>
                <a:schemeClr val="accent1">
                  <a:lumMod val="75000"/>
                </a:schemeClr>
              </a:solidFill>
            </a:endParaRPr>
          </a:p>
          <a:p>
            <a:pPr marL="285750" indent="-285750">
              <a:buFont typeface="Arial" panose="020B0604020202020204" pitchFamily="34" charset="0"/>
              <a:buChar char="•"/>
            </a:pPr>
            <a:endParaRPr lang="en-GB" sz="1400" dirty="0">
              <a:solidFill>
                <a:schemeClr val="accent1">
                  <a:lumMod val="75000"/>
                </a:schemeClr>
              </a:solidFill>
            </a:endParaRPr>
          </a:p>
          <a:p>
            <a:pPr marL="285750" indent="-285750">
              <a:buFont typeface="Arial" panose="020B0604020202020204" pitchFamily="34" charset="0"/>
              <a:buChar char="•"/>
            </a:pPr>
            <a:endParaRPr lang="en-GB" sz="1400" dirty="0">
              <a:solidFill>
                <a:schemeClr val="accent1">
                  <a:lumMod val="75000"/>
                </a:schemeClr>
              </a:solidFill>
            </a:endParaRPr>
          </a:p>
          <a:p>
            <a:pPr marL="285750" indent="-285750">
              <a:buFont typeface="Arial" panose="020B0604020202020204" pitchFamily="34" charset="0"/>
              <a:buChar char="•"/>
            </a:pPr>
            <a:endParaRPr lang="en-GB" sz="1400" dirty="0">
              <a:solidFill>
                <a:schemeClr val="accent1">
                  <a:lumMod val="75000"/>
                </a:schemeClr>
              </a:solidFill>
            </a:endParaRPr>
          </a:p>
        </p:txBody>
      </p:sp>
    </p:spTree>
    <p:extLst>
      <p:ext uri="{BB962C8B-B14F-4D97-AF65-F5344CB8AC3E}">
        <p14:creationId xmlns:p14="http://schemas.microsoft.com/office/powerpoint/2010/main" val="19483235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147840426"/>
              </p:ext>
            </p:extLst>
          </p:nvPr>
        </p:nvGraphicFramePr>
        <p:xfrm>
          <a:off x="0" y="14289"/>
          <a:ext cx="12192000" cy="6808181"/>
        </p:xfrm>
        <a:graphic>
          <a:graphicData uri="http://schemas.openxmlformats.org/drawingml/2006/table">
            <a:tbl>
              <a:tblPr firstRow="1" bandRow="1">
                <a:tableStyleId>{5C22544A-7EE6-4342-B048-85BDC9FD1C3A}</a:tableStyleId>
              </a:tblPr>
              <a:tblGrid>
                <a:gridCol w="12192000">
                  <a:extLst>
                    <a:ext uri="{9D8B030D-6E8A-4147-A177-3AD203B41FA5}">
                      <a16:colId xmlns:a16="http://schemas.microsoft.com/office/drawing/2014/main" val="20000"/>
                    </a:ext>
                  </a:extLst>
                </a:gridCol>
              </a:tblGrid>
              <a:tr h="368670">
                <a:tc>
                  <a:txBody>
                    <a:bodyPr/>
                    <a:lstStyle/>
                    <a:p>
                      <a:r>
                        <a:rPr lang="en-GB">
                          <a:latin typeface="Arial" panose="020B0604020202020204" pitchFamily="34" charset="0"/>
                          <a:cs typeface="Arial" panose="020B0604020202020204" pitchFamily="34" charset="0"/>
                        </a:rPr>
                        <a:t>Poverty and financial security</a:t>
                      </a:r>
                    </a:p>
                  </a:txBody>
                  <a:tcP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extLst>
                  <a:ext uri="{0D108BD9-81ED-4DB2-BD59-A6C34878D82A}">
                    <a16:rowId xmlns:a16="http://schemas.microsoft.com/office/drawing/2014/main" val="10000"/>
                  </a:ext>
                </a:extLst>
              </a:tr>
              <a:tr h="614093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kern="1200" baseline="0" dirty="0">
                          <a:solidFill>
                            <a:schemeClr val="accent1">
                              <a:lumMod val="75000"/>
                            </a:schemeClr>
                          </a:solidFill>
                          <a:latin typeface="Arial" panose="020B0604020202020204" pitchFamily="34" charset="0"/>
                          <a:ea typeface="+mn-ea"/>
                          <a:cs typeface="Arial" panose="020B0604020202020204" pitchFamily="34" charset="0"/>
                        </a:rPr>
                        <a:t>Income deprivation, 2019 </a:t>
                      </a:r>
                      <a:r>
                        <a:rPr lang="en-GB" sz="1400" b="1" kern="1200" baseline="30000" dirty="0">
                          <a:solidFill>
                            <a:schemeClr val="accent1">
                              <a:lumMod val="75000"/>
                            </a:schemeClr>
                          </a:solidFill>
                          <a:latin typeface="Arial" panose="020B0604020202020204" pitchFamily="34" charset="0"/>
                          <a:ea typeface="+mn-ea"/>
                          <a:cs typeface="Arial" panose="020B0604020202020204" pitchFamily="34" charset="0"/>
                        </a:rPr>
                        <a:t>1</a:t>
                      </a:r>
                      <a:endParaRPr lang="en-GB" sz="1400" baseline="30000" dirty="0">
                        <a:solidFill>
                          <a:schemeClr val="accent1">
                            <a:lumMod val="75000"/>
                          </a:schemeClr>
                        </a:solidFill>
                        <a:latin typeface="Arial" panose="020B0604020202020204" pitchFamily="34" charset="0"/>
                        <a:cs typeface="Arial" panose="020B0604020202020204" pitchFamily="34" charset="0"/>
                      </a:endParaRPr>
                    </a:p>
                    <a:p>
                      <a:endParaRPr lang="en-GB" sz="1400" b="1" kern="1200" baseline="0" dirty="0">
                        <a:solidFill>
                          <a:schemeClr val="accent6">
                            <a:lumMod val="75000"/>
                          </a:schemeClr>
                        </a:solidFill>
                        <a:latin typeface="Arial" panose="020B0604020202020204" pitchFamily="34" charset="0"/>
                        <a:ea typeface="+mn-ea"/>
                        <a:cs typeface="Arial" panose="020B0604020202020204" pitchFamily="34" charset="0"/>
                      </a:endParaRPr>
                    </a:p>
                    <a:p>
                      <a:endParaRPr lang="en-GB" sz="1400" b="1" kern="1200" baseline="0" dirty="0">
                        <a:solidFill>
                          <a:schemeClr val="accent6">
                            <a:lumMod val="75000"/>
                          </a:schemeClr>
                        </a:solidFill>
                        <a:latin typeface="Arial" panose="020B0604020202020204" pitchFamily="34" charset="0"/>
                        <a:ea typeface="+mn-ea"/>
                        <a:cs typeface="Arial" panose="020B0604020202020204" pitchFamily="34" charset="0"/>
                      </a:endParaRPr>
                    </a:p>
                  </a:txBody>
                  <a:tcPr>
                    <a:lnT w="12700" cap="flat" cmpd="sng" algn="ctr">
                      <a:solidFill>
                        <a:schemeClr val="bg1"/>
                      </a:solidFill>
                      <a:prstDash val="solid"/>
                      <a:round/>
                      <a:headEnd type="none" w="med" len="med"/>
                      <a:tailEnd type="none" w="med" len="med"/>
                    </a:lnT>
                    <a:solidFill>
                      <a:schemeClr val="bg1"/>
                    </a:solidFill>
                  </a:tcPr>
                </a:tc>
                <a:extLst>
                  <a:ext uri="{0D108BD9-81ED-4DB2-BD59-A6C34878D82A}">
                    <a16:rowId xmlns:a16="http://schemas.microsoft.com/office/drawing/2014/main" val="10001"/>
                  </a:ext>
                </a:extLst>
              </a:tr>
              <a:tr h="298578">
                <a:tc>
                  <a:txBody>
                    <a:bodyPr/>
                    <a:lstStyle/>
                    <a:p>
                      <a:r>
                        <a:rPr lang="en-GB" sz="900" baseline="0" dirty="0">
                          <a:solidFill>
                            <a:schemeClr val="bg1"/>
                          </a:solidFill>
                          <a:latin typeface="Arial" panose="020B0604020202020204" pitchFamily="34" charset="0"/>
                          <a:cs typeface="Arial" panose="020B0604020202020204" pitchFamily="34" charset="0"/>
                        </a:rPr>
                        <a:t>Source: 1. Indices of Deprivation 2019, Ministry of Housing, Communities and Local Government  2. Wider determinants of health, Fingertips, OHID (downloaded – May 2022)</a:t>
                      </a:r>
                    </a:p>
                  </a:txBody>
                  <a:tcPr anchor="ctr">
                    <a:solidFill>
                      <a:schemeClr val="accent1">
                        <a:lumMod val="75000"/>
                      </a:schemeClr>
                    </a:solidFill>
                  </a:tcPr>
                </a:tc>
                <a:extLst>
                  <a:ext uri="{0D108BD9-81ED-4DB2-BD59-A6C34878D82A}">
                    <a16:rowId xmlns:a16="http://schemas.microsoft.com/office/drawing/2014/main" val="10002"/>
                  </a:ext>
                </a:extLst>
              </a:tr>
            </a:tbl>
          </a:graphicData>
        </a:graphic>
      </p:graphicFrame>
      <p:sp>
        <p:nvSpPr>
          <p:cNvPr id="4" name="TextBox 3"/>
          <p:cNvSpPr txBox="1"/>
          <p:nvPr/>
        </p:nvSpPr>
        <p:spPr>
          <a:xfrm>
            <a:off x="97539" y="5598777"/>
            <a:ext cx="3671979" cy="646331"/>
          </a:xfrm>
          <a:prstGeom prst="rect">
            <a:avLst/>
          </a:prstGeom>
          <a:noFill/>
        </p:spPr>
        <p:txBody>
          <a:bodyPr wrap="square" lIns="91440" tIns="45720" rIns="91440" bIns="45720" rtlCol="0" anchor="t">
            <a:spAutoFit/>
          </a:bodyPr>
          <a:lstStyle/>
          <a:p>
            <a:r>
              <a:rPr lang="en-GB" sz="1200">
                <a:solidFill>
                  <a:schemeClr val="accent1">
                    <a:lumMod val="75000"/>
                  </a:schemeClr>
                </a:solidFill>
                <a:cs typeface="Arial"/>
              </a:rPr>
              <a:t>The rate of Income deprivation is high in Peterborough and Fenland with fewer income deprived areas seen in other parts of Cambridgeshire.</a:t>
            </a:r>
          </a:p>
        </p:txBody>
      </p:sp>
      <p:sp>
        <p:nvSpPr>
          <p:cNvPr id="20" name="TextBox 19">
            <a:extLst>
              <a:ext uri="{FF2B5EF4-FFF2-40B4-BE49-F238E27FC236}">
                <a16:creationId xmlns:a16="http://schemas.microsoft.com/office/drawing/2014/main" id="{6B864DAC-5EEF-4F99-AEF5-E34F3A8C81BE}"/>
              </a:ext>
            </a:extLst>
          </p:cNvPr>
          <p:cNvSpPr txBox="1"/>
          <p:nvPr/>
        </p:nvSpPr>
        <p:spPr>
          <a:xfrm>
            <a:off x="4282140" y="3009846"/>
            <a:ext cx="7881241" cy="205184"/>
          </a:xfrm>
          <a:prstGeom prst="rect">
            <a:avLst/>
          </a:prstGeom>
          <a:noFill/>
        </p:spPr>
        <p:txBody>
          <a:bodyPr wrap="square" rtlCol="0">
            <a:spAutoFit/>
          </a:bodyPr>
          <a:lstStyle/>
          <a:p>
            <a:endParaRPr lang="en-GB" sz="1100" baseline="30000">
              <a:solidFill>
                <a:schemeClr val="accent1">
                  <a:lumMod val="75000"/>
                </a:schemeClr>
              </a:solidFill>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22D928EE-5B7A-4CD6-A5F8-9903AAD1EFB4}"/>
              </a:ext>
            </a:extLst>
          </p:cNvPr>
          <p:cNvSpPr txBox="1"/>
          <p:nvPr/>
        </p:nvSpPr>
        <p:spPr>
          <a:xfrm>
            <a:off x="8986982" y="3888509"/>
            <a:ext cx="184731" cy="307777"/>
          </a:xfrm>
          <a:prstGeom prst="rect">
            <a:avLst/>
          </a:prstGeom>
          <a:noFill/>
        </p:spPr>
        <p:txBody>
          <a:bodyPr wrap="none" rtlCol="0">
            <a:spAutoFit/>
          </a:bodyPr>
          <a:lstStyle/>
          <a:p>
            <a:endParaRPr lang="en-GB" sz="1400">
              <a:solidFill>
                <a:schemeClr val="accent1">
                  <a:lumMod val="75000"/>
                </a:schemeClr>
              </a:solidFill>
            </a:endParaRPr>
          </a:p>
        </p:txBody>
      </p:sp>
      <p:sp>
        <p:nvSpPr>
          <p:cNvPr id="27" name="TextBox 26">
            <a:extLst>
              <a:ext uri="{FF2B5EF4-FFF2-40B4-BE49-F238E27FC236}">
                <a16:creationId xmlns:a16="http://schemas.microsoft.com/office/drawing/2014/main" id="{1DC969D9-29CF-4F5D-88C3-60FEC8D7EADC}"/>
              </a:ext>
            </a:extLst>
          </p:cNvPr>
          <p:cNvSpPr txBox="1"/>
          <p:nvPr/>
        </p:nvSpPr>
        <p:spPr>
          <a:xfrm>
            <a:off x="4564822" y="3711143"/>
            <a:ext cx="184731" cy="369332"/>
          </a:xfrm>
          <a:prstGeom prst="rect">
            <a:avLst/>
          </a:prstGeom>
          <a:noFill/>
        </p:spPr>
        <p:txBody>
          <a:bodyPr wrap="none" rtlCol="0">
            <a:spAutoFit/>
          </a:bodyPr>
          <a:lstStyle/>
          <a:p>
            <a:endParaRPr lang="en-GB"/>
          </a:p>
        </p:txBody>
      </p:sp>
      <p:sp>
        <p:nvSpPr>
          <p:cNvPr id="28" name="TextBox 27">
            <a:extLst>
              <a:ext uri="{FF2B5EF4-FFF2-40B4-BE49-F238E27FC236}">
                <a16:creationId xmlns:a16="http://schemas.microsoft.com/office/drawing/2014/main" id="{220FA31F-7B62-41AA-AED0-E7CC6427E163}"/>
              </a:ext>
            </a:extLst>
          </p:cNvPr>
          <p:cNvSpPr txBox="1"/>
          <p:nvPr/>
        </p:nvSpPr>
        <p:spPr>
          <a:xfrm>
            <a:off x="4564822" y="3786909"/>
            <a:ext cx="184731" cy="307777"/>
          </a:xfrm>
          <a:prstGeom prst="rect">
            <a:avLst/>
          </a:prstGeom>
          <a:noFill/>
        </p:spPr>
        <p:txBody>
          <a:bodyPr wrap="none" rtlCol="0">
            <a:spAutoFit/>
          </a:bodyPr>
          <a:lstStyle/>
          <a:p>
            <a:endParaRPr lang="en-GB" sz="1400"/>
          </a:p>
        </p:txBody>
      </p:sp>
      <p:sp>
        <p:nvSpPr>
          <p:cNvPr id="29" name="TextBox 28">
            <a:extLst>
              <a:ext uri="{FF2B5EF4-FFF2-40B4-BE49-F238E27FC236}">
                <a16:creationId xmlns:a16="http://schemas.microsoft.com/office/drawing/2014/main" id="{BAD53A4C-FF9E-4E3D-A07C-877E226EA26D}"/>
              </a:ext>
            </a:extLst>
          </p:cNvPr>
          <p:cNvSpPr txBox="1"/>
          <p:nvPr/>
        </p:nvSpPr>
        <p:spPr>
          <a:xfrm>
            <a:off x="3977327" y="421552"/>
            <a:ext cx="7961934" cy="307777"/>
          </a:xfrm>
          <a:prstGeom prst="rect">
            <a:avLst/>
          </a:prstGeom>
          <a:noFill/>
        </p:spPr>
        <p:txBody>
          <a:bodyPr wrap="square" rtlCol="0">
            <a:spAutoFit/>
          </a:bodyPr>
          <a:lstStyle/>
          <a:p>
            <a:r>
              <a:rPr lang="en-GB" sz="1400" b="1">
                <a:solidFill>
                  <a:schemeClr val="accent1">
                    <a:lumMod val="75000"/>
                  </a:schemeClr>
                </a:solidFill>
                <a:latin typeface="Arial" panose="020B0604020202020204" pitchFamily="34" charset="0"/>
                <a:cs typeface="Arial" panose="020B0604020202020204" pitchFamily="34" charset="0"/>
              </a:rPr>
              <a:t>Children in relative low income families (under 16s), 2019/20 </a:t>
            </a:r>
            <a:r>
              <a:rPr lang="en-GB" sz="1400" b="1" baseline="30000">
                <a:solidFill>
                  <a:schemeClr val="accent1">
                    <a:lumMod val="75000"/>
                  </a:schemeClr>
                </a:solidFill>
                <a:latin typeface="Arial" panose="020B0604020202020204" pitchFamily="34" charset="0"/>
                <a:cs typeface="Arial" panose="020B0604020202020204" pitchFamily="34" charset="0"/>
              </a:rPr>
              <a:t>2</a:t>
            </a:r>
            <a:endParaRPr lang="en-GB" sz="1100" baseline="30000">
              <a:solidFill>
                <a:schemeClr val="accent1">
                  <a:lumMod val="75000"/>
                </a:schemeClr>
              </a:solidFill>
              <a:latin typeface="Arial" panose="020B0604020202020204" pitchFamily="34" charset="0"/>
              <a:cs typeface="Arial" panose="020B0604020202020204" pitchFamily="34" charset="0"/>
            </a:endParaRPr>
          </a:p>
        </p:txBody>
      </p:sp>
      <p:cxnSp>
        <p:nvCxnSpPr>
          <p:cNvPr id="47" name="Straight Connector 46">
            <a:extLst>
              <a:ext uri="{FF2B5EF4-FFF2-40B4-BE49-F238E27FC236}">
                <a16:creationId xmlns:a16="http://schemas.microsoft.com/office/drawing/2014/main" id="{0FBBBBF4-8928-4BEF-B45F-40CBAE228D56}"/>
              </a:ext>
            </a:extLst>
          </p:cNvPr>
          <p:cNvCxnSpPr>
            <a:cxnSpLocks/>
          </p:cNvCxnSpPr>
          <p:nvPr/>
        </p:nvCxnSpPr>
        <p:spPr>
          <a:xfrm>
            <a:off x="3884967" y="387927"/>
            <a:ext cx="0" cy="6142182"/>
          </a:xfrm>
          <a:prstGeom prst="line">
            <a:avLst/>
          </a:prstGeom>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C6B8AC68-3514-4CAA-85EE-D2618720719F}"/>
              </a:ext>
            </a:extLst>
          </p:cNvPr>
          <p:cNvSpPr txBox="1"/>
          <p:nvPr/>
        </p:nvSpPr>
        <p:spPr>
          <a:xfrm>
            <a:off x="8538891" y="1232799"/>
            <a:ext cx="3393975" cy="646331"/>
          </a:xfrm>
          <a:prstGeom prst="rect">
            <a:avLst/>
          </a:prstGeom>
          <a:noFill/>
        </p:spPr>
        <p:txBody>
          <a:bodyPr wrap="square" lIns="91440" tIns="45720" rIns="91440" bIns="45720" rtlCol="0" anchor="t">
            <a:spAutoFit/>
          </a:bodyPr>
          <a:lstStyle/>
          <a:p>
            <a:r>
              <a:rPr lang="en-GB" sz="1200" dirty="0">
                <a:solidFill>
                  <a:schemeClr val="accent1">
                    <a:lumMod val="75000"/>
                  </a:schemeClr>
                </a:solidFill>
              </a:rPr>
              <a:t>The proportion of under 16s in relative low income families is significantly higher than England for Fenland and Peterborough. </a:t>
            </a:r>
          </a:p>
        </p:txBody>
      </p:sp>
      <p:sp>
        <p:nvSpPr>
          <p:cNvPr id="51" name="TextBox 50">
            <a:extLst>
              <a:ext uri="{FF2B5EF4-FFF2-40B4-BE49-F238E27FC236}">
                <a16:creationId xmlns:a16="http://schemas.microsoft.com/office/drawing/2014/main" id="{4D893F98-BBF9-4CA7-AA73-322ADD9C4C88}"/>
              </a:ext>
            </a:extLst>
          </p:cNvPr>
          <p:cNvSpPr txBox="1"/>
          <p:nvPr/>
        </p:nvSpPr>
        <p:spPr>
          <a:xfrm>
            <a:off x="4282140" y="6092605"/>
            <a:ext cx="184731" cy="276999"/>
          </a:xfrm>
          <a:prstGeom prst="rect">
            <a:avLst/>
          </a:prstGeom>
          <a:noFill/>
        </p:spPr>
        <p:txBody>
          <a:bodyPr wrap="none" rtlCol="0">
            <a:spAutoFit/>
          </a:bodyPr>
          <a:lstStyle/>
          <a:p>
            <a:endParaRPr lang="en-GB" sz="1200"/>
          </a:p>
        </p:txBody>
      </p:sp>
      <p:pic>
        <p:nvPicPr>
          <p:cNvPr id="3" name="Picture 2">
            <a:extLst>
              <a:ext uri="{FF2B5EF4-FFF2-40B4-BE49-F238E27FC236}">
                <a16:creationId xmlns:a16="http://schemas.microsoft.com/office/drawing/2014/main" id="{BF45AF5A-9AB1-4AA5-BBD5-1EE568CC0DF9}"/>
              </a:ext>
            </a:extLst>
          </p:cNvPr>
          <p:cNvPicPr>
            <a:picLocks noChangeAspect="1"/>
          </p:cNvPicPr>
          <p:nvPr/>
        </p:nvPicPr>
        <p:blipFill rotWithShape="1">
          <a:blip r:embed="rId3"/>
          <a:srcRect t="7882"/>
          <a:stretch/>
        </p:blipFill>
        <p:spPr>
          <a:xfrm>
            <a:off x="4103789" y="3437667"/>
            <a:ext cx="4767744" cy="2731190"/>
          </a:xfrm>
          <a:prstGeom prst="rect">
            <a:avLst/>
          </a:prstGeom>
          <a:ln>
            <a:solidFill>
              <a:schemeClr val="accent1">
                <a:lumMod val="75000"/>
              </a:schemeClr>
            </a:solidFill>
          </a:ln>
        </p:spPr>
      </p:pic>
      <p:sp>
        <p:nvSpPr>
          <p:cNvPr id="21" name="TextBox 20">
            <a:extLst>
              <a:ext uri="{FF2B5EF4-FFF2-40B4-BE49-F238E27FC236}">
                <a16:creationId xmlns:a16="http://schemas.microsoft.com/office/drawing/2014/main" id="{D9F888E2-2FD2-493C-A23E-416F2B9FE121}"/>
              </a:ext>
            </a:extLst>
          </p:cNvPr>
          <p:cNvSpPr txBox="1"/>
          <p:nvPr/>
        </p:nvSpPr>
        <p:spPr>
          <a:xfrm>
            <a:off x="3946006" y="2939313"/>
            <a:ext cx="7642820" cy="307777"/>
          </a:xfrm>
          <a:prstGeom prst="rect">
            <a:avLst/>
          </a:prstGeom>
          <a:noFill/>
        </p:spPr>
        <p:txBody>
          <a:bodyPr wrap="square" rtlCol="0">
            <a:spAutoFit/>
          </a:bodyPr>
          <a:lstStyle/>
          <a:p>
            <a:r>
              <a:rPr lang="en-GB" sz="1400" b="1">
                <a:solidFill>
                  <a:schemeClr val="accent1">
                    <a:lumMod val="75000"/>
                  </a:schemeClr>
                </a:solidFill>
                <a:latin typeface="Arial" panose="020B0604020202020204" pitchFamily="34" charset="0"/>
                <a:cs typeface="Arial" panose="020B0604020202020204" pitchFamily="34" charset="0"/>
              </a:rPr>
              <a:t> Change in % of children in relative low-income families (under 16s) over time </a:t>
            </a:r>
            <a:r>
              <a:rPr lang="en-GB" sz="1400" b="1" baseline="30000">
                <a:solidFill>
                  <a:schemeClr val="accent1">
                    <a:lumMod val="75000"/>
                  </a:schemeClr>
                </a:solidFill>
                <a:latin typeface="Arial" panose="020B0604020202020204" pitchFamily="34" charset="0"/>
                <a:cs typeface="Arial" panose="020B0604020202020204" pitchFamily="34" charset="0"/>
              </a:rPr>
              <a:t>2</a:t>
            </a:r>
            <a:r>
              <a:rPr lang="en-GB" sz="1400" b="1">
                <a:solidFill>
                  <a:schemeClr val="accent1">
                    <a:lumMod val="75000"/>
                  </a:schemeClr>
                </a:solidFill>
                <a:latin typeface="Arial" panose="020B0604020202020204" pitchFamily="34" charset="0"/>
                <a:cs typeface="Arial" panose="020B0604020202020204" pitchFamily="34" charset="0"/>
              </a:rPr>
              <a:t> </a:t>
            </a:r>
            <a:endParaRPr lang="en-GB" sz="1100" baseline="30000">
              <a:solidFill>
                <a:schemeClr val="accent1">
                  <a:lumMod val="75000"/>
                </a:schemeClr>
              </a:solidFill>
              <a:latin typeface="Arial" panose="020B0604020202020204" pitchFamily="34" charset="0"/>
              <a:cs typeface="Arial" panose="020B0604020202020204" pitchFamily="34" charset="0"/>
            </a:endParaRPr>
          </a:p>
        </p:txBody>
      </p:sp>
      <p:pic>
        <p:nvPicPr>
          <p:cNvPr id="15" name="Picture 14">
            <a:extLst>
              <a:ext uri="{FF2B5EF4-FFF2-40B4-BE49-F238E27FC236}">
                <a16:creationId xmlns:a16="http://schemas.microsoft.com/office/drawing/2014/main" id="{DF6EF081-0C49-45E9-A58A-0476C59A7682}"/>
              </a:ext>
            </a:extLst>
          </p:cNvPr>
          <p:cNvPicPr>
            <a:picLocks noChangeAspect="1"/>
          </p:cNvPicPr>
          <p:nvPr/>
        </p:nvPicPr>
        <p:blipFill>
          <a:blip r:embed="rId4"/>
          <a:stretch>
            <a:fillRect/>
          </a:stretch>
        </p:blipFill>
        <p:spPr>
          <a:xfrm>
            <a:off x="4374505" y="799499"/>
            <a:ext cx="3905250" cy="1733550"/>
          </a:xfrm>
          <a:prstGeom prst="rect">
            <a:avLst/>
          </a:prstGeom>
        </p:spPr>
      </p:pic>
      <p:sp>
        <p:nvSpPr>
          <p:cNvPr id="5" name="TextBox 4">
            <a:extLst>
              <a:ext uri="{FF2B5EF4-FFF2-40B4-BE49-F238E27FC236}">
                <a16:creationId xmlns:a16="http://schemas.microsoft.com/office/drawing/2014/main" id="{6F7AA41E-4856-4D53-9013-A96FCA27099A}"/>
              </a:ext>
            </a:extLst>
          </p:cNvPr>
          <p:cNvSpPr txBox="1"/>
          <p:nvPr/>
        </p:nvSpPr>
        <p:spPr>
          <a:xfrm>
            <a:off x="9016766" y="3621294"/>
            <a:ext cx="2761577" cy="1200329"/>
          </a:xfrm>
          <a:prstGeom prst="rect">
            <a:avLst/>
          </a:prstGeom>
          <a:noFill/>
        </p:spPr>
        <p:txBody>
          <a:bodyPr wrap="square" lIns="91440" tIns="45720" rIns="91440" bIns="45720" rtlCol="0" anchor="t">
            <a:spAutoFit/>
          </a:bodyPr>
          <a:lstStyle/>
          <a:p>
            <a:r>
              <a:rPr lang="en-GB" sz="1200">
                <a:solidFill>
                  <a:schemeClr val="accent1">
                    <a:lumMod val="75000"/>
                  </a:schemeClr>
                </a:solidFill>
              </a:rPr>
              <a:t>The proportion of children in relative low-income families in Peterborough has been significantly higher than the national average since 2014/15 whilst it remains significantly lower than the national average in Cambridgeshire.</a:t>
            </a:r>
          </a:p>
        </p:txBody>
      </p:sp>
      <p:sp>
        <p:nvSpPr>
          <p:cNvPr id="17" name="TextBox 16">
            <a:extLst>
              <a:ext uri="{FF2B5EF4-FFF2-40B4-BE49-F238E27FC236}">
                <a16:creationId xmlns:a16="http://schemas.microsoft.com/office/drawing/2014/main" id="{0A5D69F2-8950-4154-A060-DD01AEDA3EE2}"/>
              </a:ext>
            </a:extLst>
          </p:cNvPr>
          <p:cNvSpPr txBox="1"/>
          <p:nvPr/>
        </p:nvSpPr>
        <p:spPr>
          <a:xfrm>
            <a:off x="4097956" y="6245108"/>
            <a:ext cx="1755609" cy="246221"/>
          </a:xfrm>
          <a:prstGeom prst="rect">
            <a:avLst/>
          </a:prstGeom>
          <a:noFill/>
        </p:spPr>
        <p:txBody>
          <a:bodyPr wrap="none" rtlCol="0">
            <a:spAutoFit/>
          </a:bodyPr>
          <a:lstStyle/>
          <a:p>
            <a:r>
              <a:rPr lang="en-GB" sz="1000">
                <a:solidFill>
                  <a:schemeClr val="accent1">
                    <a:lumMod val="75000"/>
                  </a:schemeClr>
                </a:solidFill>
              </a:rPr>
              <a:t>Note: Scale does not start at 0</a:t>
            </a:r>
          </a:p>
        </p:txBody>
      </p:sp>
      <p:pic>
        <p:nvPicPr>
          <p:cNvPr id="7" name="Picture 6" descr="Map&#10;&#10;Description automatically generated">
            <a:extLst>
              <a:ext uri="{FF2B5EF4-FFF2-40B4-BE49-F238E27FC236}">
                <a16:creationId xmlns:a16="http://schemas.microsoft.com/office/drawing/2014/main" id="{27A6A6E8-5950-4596-9EC7-EBC6294C5CB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2297" b="5250"/>
          <a:stretch/>
        </p:blipFill>
        <p:spPr>
          <a:xfrm>
            <a:off x="140098" y="760976"/>
            <a:ext cx="3599636" cy="4702923"/>
          </a:xfrm>
          <a:prstGeom prst="rect">
            <a:avLst/>
          </a:prstGeom>
          <a:ln>
            <a:noFill/>
          </a:ln>
        </p:spPr>
      </p:pic>
    </p:spTree>
    <p:extLst>
      <p:ext uri="{BB962C8B-B14F-4D97-AF65-F5344CB8AC3E}">
        <p14:creationId xmlns:p14="http://schemas.microsoft.com/office/powerpoint/2010/main" val="1423258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88115473"/>
              </p:ext>
            </p:extLst>
          </p:nvPr>
        </p:nvGraphicFramePr>
        <p:xfrm>
          <a:off x="0" y="14289"/>
          <a:ext cx="12192000" cy="6808181"/>
        </p:xfrm>
        <a:graphic>
          <a:graphicData uri="http://schemas.openxmlformats.org/drawingml/2006/table">
            <a:tbl>
              <a:tblPr firstRow="1" bandRow="1">
                <a:tableStyleId>{5C22544A-7EE6-4342-B048-85BDC9FD1C3A}</a:tableStyleId>
              </a:tblPr>
              <a:tblGrid>
                <a:gridCol w="12192000">
                  <a:extLst>
                    <a:ext uri="{9D8B030D-6E8A-4147-A177-3AD203B41FA5}">
                      <a16:colId xmlns:a16="http://schemas.microsoft.com/office/drawing/2014/main" val="20000"/>
                    </a:ext>
                  </a:extLst>
                </a:gridCol>
              </a:tblGrid>
              <a:tr h="368670">
                <a:tc>
                  <a:txBody>
                    <a:bodyPr/>
                    <a:lstStyle/>
                    <a:p>
                      <a:r>
                        <a:rPr lang="en-GB" dirty="0">
                          <a:latin typeface="Arial" panose="020B0604020202020204" pitchFamily="34" charset="0"/>
                          <a:cs typeface="Arial" panose="020B0604020202020204" pitchFamily="34" charset="0"/>
                        </a:rPr>
                        <a:t>Local Authority Income Disparities</a:t>
                      </a:r>
                    </a:p>
                  </a:txBody>
                  <a:tcP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extLst>
                  <a:ext uri="{0D108BD9-81ED-4DB2-BD59-A6C34878D82A}">
                    <a16:rowId xmlns:a16="http://schemas.microsoft.com/office/drawing/2014/main" val="10000"/>
                  </a:ext>
                </a:extLst>
              </a:tr>
              <a:tr h="6140933">
                <a:tc>
                  <a:txBody>
                    <a:bodyPr/>
                    <a:lstStyle/>
                    <a:p>
                      <a:endParaRPr lang="en-GB" sz="1400" b="1" kern="1200" baseline="0" dirty="0">
                        <a:solidFill>
                          <a:schemeClr val="accent6">
                            <a:lumMod val="75000"/>
                          </a:schemeClr>
                        </a:solidFill>
                        <a:latin typeface="Arial" panose="020B0604020202020204" pitchFamily="34" charset="0"/>
                        <a:ea typeface="+mn-ea"/>
                        <a:cs typeface="Arial" panose="020B0604020202020204" pitchFamily="34" charset="0"/>
                      </a:endParaRPr>
                    </a:p>
                    <a:p>
                      <a:endParaRPr lang="en-GB" sz="1400" b="1" kern="1200" baseline="0" dirty="0">
                        <a:solidFill>
                          <a:schemeClr val="accent6">
                            <a:lumMod val="75000"/>
                          </a:schemeClr>
                        </a:solidFill>
                        <a:latin typeface="Arial" panose="020B0604020202020204" pitchFamily="34" charset="0"/>
                        <a:ea typeface="+mn-ea"/>
                        <a:cs typeface="Arial" panose="020B0604020202020204" pitchFamily="34" charset="0"/>
                      </a:endParaRPr>
                    </a:p>
                  </a:txBody>
                  <a:tcPr>
                    <a:lnT w="12700" cap="flat" cmpd="sng" algn="ctr">
                      <a:solidFill>
                        <a:schemeClr val="bg1"/>
                      </a:solidFill>
                      <a:prstDash val="solid"/>
                      <a:round/>
                      <a:headEnd type="none" w="med" len="med"/>
                      <a:tailEnd type="none" w="med" len="med"/>
                    </a:lnT>
                    <a:solidFill>
                      <a:schemeClr val="bg1"/>
                    </a:solidFill>
                  </a:tcPr>
                </a:tc>
                <a:extLst>
                  <a:ext uri="{0D108BD9-81ED-4DB2-BD59-A6C34878D82A}">
                    <a16:rowId xmlns:a16="http://schemas.microsoft.com/office/drawing/2014/main" val="10001"/>
                  </a:ext>
                </a:extLst>
              </a:tr>
              <a:tr h="298578">
                <a:tc>
                  <a:txBody>
                    <a:bodyPr/>
                    <a:lstStyle/>
                    <a:p>
                      <a:r>
                        <a:rPr lang="en-GB" sz="900" baseline="0" dirty="0">
                          <a:solidFill>
                            <a:schemeClr val="bg1"/>
                          </a:solidFill>
                          <a:latin typeface="Arial" panose="020B0604020202020204" pitchFamily="34" charset="0"/>
                          <a:cs typeface="Arial" panose="020B0604020202020204" pitchFamily="34" charset="0"/>
                        </a:rPr>
                        <a:t>Source: IMD 2019, Income deprivation</a:t>
                      </a:r>
                    </a:p>
                  </a:txBody>
                  <a:tcPr anchor="ctr">
                    <a:solidFill>
                      <a:schemeClr val="accent1">
                        <a:lumMod val="75000"/>
                      </a:schemeClr>
                    </a:solidFill>
                  </a:tcPr>
                </a:tc>
                <a:extLst>
                  <a:ext uri="{0D108BD9-81ED-4DB2-BD59-A6C34878D82A}">
                    <a16:rowId xmlns:a16="http://schemas.microsoft.com/office/drawing/2014/main" val="10002"/>
                  </a:ext>
                </a:extLst>
              </a:tr>
            </a:tbl>
          </a:graphicData>
        </a:graphic>
      </p:graphicFrame>
      <p:sp>
        <p:nvSpPr>
          <p:cNvPr id="20" name="TextBox 19">
            <a:extLst>
              <a:ext uri="{FF2B5EF4-FFF2-40B4-BE49-F238E27FC236}">
                <a16:creationId xmlns:a16="http://schemas.microsoft.com/office/drawing/2014/main" id="{6B864DAC-5EEF-4F99-AEF5-E34F3A8C81BE}"/>
              </a:ext>
            </a:extLst>
          </p:cNvPr>
          <p:cNvSpPr txBox="1"/>
          <p:nvPr/>
        </p:nvSpPr>
        <p:spPr>
          <a:xfrm>
            <a:off x="4282140" y="3009846"/>
            <a:ext cx="7881241" cy="205184"/>
          </a:xfrm>
          <a:prstGeom prst="rect">
            <a:avLst/>
          </a:prstGeom>
          <a:noFill/>
        </p:spPr>
        <p:txBody>
          <a:bodyPr wrap="square" rtlCol="0">
            <a:spAutoFit/>
          </a:bodyPr>
          <a:lstStyle/>
          <a:p>
            <a:endParaRPr lang="en-GB" sz="1100" baseline="30000">
              <a:solidFill>
                <a:schemeClr val="accent1">
                  <a:lumMod val="75000"/>
                </a:schemeClr>
              </a:solidFill>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22D928EE-5B7A-4CD6-A5F8-9903AAD1EFB4}"/>
              </a:ext>
            </a:extLst>
          </p:cNvPr>
          <p:cNvSpPr txBox="1"/>
          <p:nvPr/>
        </p:nvSpPr>
        <p:spPr>
          <a:xfrm>
            <a:off x="8986982" y="3888509"/>
            <a:ext cx="184731" cy="307777"/>
          </a:xfrm>
          <a:prstGeom prst="rect">
            <a:avLst/>
          </a:prstGeom>
          <a:noFill/>
        </p:spPr>
        <p:txBody>
          <a:bodyPr wrap="none" rtlCol="0">
            <a:spAutoFit/>
          </a:bodyPr>
          <a:lstStyle/>
          <a:p>
            <a:endParaRPr lang="en-GB" sz="1400">
              <a:solidFill>
                <a:schemeClr val="accent1">
                  <a:lumMod val="75000"/>
                </a:schemeClr>
              </a:solidFill>
            </a:endParaRPr>
          </a:p>
        </p:txBody>
      </p:sp>
      <p:sp>
        <p:nvSpPr>
          <p:cNvPr id="27" name="TextBox 26">
            <a:extLst>
              <a:ext uri="{FF2B5EF4-FFF2-40B4-BE49-F238E27FC236}">
                <a16:creationId xmlns:a16="http://schemas.microsoft.com/office/drawing/2014/main" id="{1DC969D9-29CF-4F5D-88C3-60FEC8D7EADC}"/>
              </a:ext>
            </a:extLst>
          </p:cNvPr>
          <p:cNvSpPr txBox="1"/>
          <p:nvPr/>
        </p:nvSpPr>
        <p:spPr>
          <a:xfrm>
            <a:off x="4564822" y="3711143"/>
            <a:ext cx="184731" cy="369332"/>
          </a:xfrm>
          <a:prstGeom prst="rect">
            <a:avLst/>
          </a:prstGeom>
          <a:noFill/>
        </p:spPr>
        <p:txBody>
          <a:bodyPr wrap="none" rtlCol="0">
            <a:spAutoFit/>
          </a:bodyPr>
          <a:lstStyle/>
          <a:p>
            <a:endParaRPr lang="en-GB"/>
          </a:p>
        </p:txBody>
      </p:sp>
      <p:sp>
        <p:nvSpPr>
          <p:cNvPr id="28" name="TextBox 27">
            <a:extLst>
              <a:ext uri="{FF2B5EF4-FFF2-40B4-BE49-F238E27FC236}">
                <a16:creationId xmlns:a16="http://schemas.microsoft.com/office/drawing/2014/main" id="{220FA31F-7B62-41AA-AED0-E7CC6427E163}"/>
              </a:ext>
            </a:extLst>
          </p:cNvPr>
          <p:cNvSpPr txBox="1"/>
          <p:nvPr/>
        </p:nvSpPr>
        <p:spPr>
          <a:xfrm>
            <a:off x="4564822" y="3786909"/>
            <a:ext cx="184731" cy="307777"/>
          </a:xfrm>
          <a:prstGeom prst="rect">
            <a:avLst/>
          </a:prstGeom>
          <a:noFill/>
        </p:spPr>
        <p:txBody>
          <a:bodyPr wrap="none" rtlCol="0">
            <a:spAutoFit/>
          </a:bodyPr>
          <a:lstStyle/>
          <a:p>
            <a:endParaRPr lang="en-GB" sz="1400"/>
          </a:p>
        </p:txBody>
      </p:sp>
      <p:sp>
        <p:nvSpPr>
          <p:cNvPr id="51" name="TextBox 50">
            <a:extLst>
              <a:ext uri="{FF2B5EF4-FFF2-40B4-BE49-F238E27FC236}">
                <a16:creationId xmlns:a16="http://schemas.microsoft.com/office/drawing/2014/main" id="{4D893F98-BBF9-4CA7-AA73-322ADD9C4C88}"/>
              </a:ext>
            </a:extLst>
          </p:cNvPr>
          <p:cNvSpPr txBox="1"/>
          <p:nvPr/>
        </p:nvSpPr>
        <p:spPr>
          <a:xfrm>
            <a:off x="4282140" y="6092605"/>
            <a:ext cx="184731" cy="276999"/>
          </a:xfrm>
          <a:prstGeom prst="rect">
            <a:avLst/>
          </a:prstGeom>
          <a:noFill/>
        </p:spPr>
        <p:txBody>
          <a:bodyPr wrap="none" rtlCol="0">
            <a:spAutoFit/>
          </a:bodyPr>
          <a:lstStyle/>
          <a:p>
            <a:endParaRPr lang="en-GB" sz="1200"/>
          </a:p>
        </p:txBody>
      </p:sp>
      <p:sp>
        <p:nvSpPr>
          <p:cNvPr id="18" name="TextBox 5">
            <a:extLst>
              <a:ext uri="{FF2B5EF4-FFF2-40B4-BE49-F238E27FC236}">
                <a16:creationId xmlns:a16="http://schemas.microsoft.com/office/drawing/2014/main" id="{AAEAB67D-75DB-48AD-80C1-1D94E15869ED}"/>
              </a:ext>
            </a:extLst>
          </p:cNvPr>
          <p:cNvSpPr txBox="1"/>
          <p:nvPr/>
        </p:nvSpPr>
        <p:spPr>
          <a:xfrm>
            <a:off x="315748" y="672260"/>
            <a:ext cx="1868043" cy="307777"/>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r>
              <a:rPr lang="en-GB" sz="1400" b="1" dirty="0">
                <a:solidFill>
                  <a:schemeClr val="accent1">
                    <a:lumMod val="75000"/>
                  </a:schemeClr>
                </a:solidFill>
                <a:effectLst/>
                <a:latin typeface="Arial" panose="020B0604020202020204" pitchFamily="34" charset="0"/>
                <a:cs typeface="Arial" panose="020B0604020202020204" pitchFamily="34" charset="0"/>
              </a:rPr>
              <a:t>Cambridge City</a:t>
            </a:r>
          </a:p>
        </p:txBody>
      </p:sp>
      <p:pic>
        <p:nvPicPr>
          <p:cNvPr id="19" name="Picture 18">
            <a:extLst>
              <a:ext uri="{FF2B5EF4-FFF2-40B4-BE49-F238E27FC236}">
                <a16:creationId xmlns:a16="http://schemas.microsoft.com/office/drawing/2014/main" id="{E442CEF9-A0C4-44D8-9FDC-3D297BE16BFE}"/>
              </a:ext>
            </a:extLst>
          </p:cNvPr>
          <p:cNvPicPr>
            <a:picLocks noChangeAspect="1"/>
          </p:cNvPicPr>
          <p:nvPr/>
        </p:nvPicPr>
        <p:blipFill>
          <a:blip r:embed="rId3"/>
          <a:stretch>
            <a:fillRect/>
          </a:stretch>
        </p:blipFill>
        <p:spPr>
          <a:xfrm>
            <a:off x="315748" y="5414216"/>
            <a:ext cx="2057400" cy="771525"/>
          </a:xfrm>
          <a:prstGeom prst="rect">
            <a:avLst/>
          </a:prstGeom>
        </p:spPr>
      </p:pic>
      <p:sp>
        <p:nvSpPr>
          <p:cNvPr id="22" name="TextBox 9">
            <a:extLst>
              <a:ext uri="{FF2B5EF4-FFF2-40B4-BE49-F238E27FC236}">
                <a16:creationId xmlns:a16="http://schemas.microsoft.com/office/drawing/2014/main" id="{FD4E5BCC-5D03-4C3F-B4C7-F31D7B9BD0D5}"/>
              </a:ext>
            </a:extLst>
          </p:cNvPr>
          <p:cNvSpPr txBox="1"/>
          <p:nvPr/>
        </p:nvSpPr>
        <p:spPr>
          <a:xfrm>
            <a:off x="6158924" y="687039"/>
            <a:ext cx="2991549" cy="307777"/>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r>
              <a:rPr lang="en-GB" sz="1400" b="1" dirty="0">
                <a:solidFill>
                  <a:schemeClr val="accent1">
                    <a:lumMod val="75000"/>
                  </a:schemeClr>
                </a:solidFill>
                <a:latin typeface="Arial" panose="020B0604020202020204" pitchFamily="34" charset="0"/>
                <a:cs typeface="Arial" panose="020B0604020202020204" pitchFamily="34" charset="0"/>
              </a:rPr>
              <a:t>East Cambridgeshire</a:t>
            </a:r>
            <a:endParaRPr lang="en-GB" sz="1400" b="1" dirty="0">
              <a:solidFill>
                <a:schemeClr val="accent1">
                  <a:lumMod val="75000"/>
                </a:schemeClr>
              </a:solidFill>
              <a:effectLst/>
              <a:latin typeface="Arial" panose="020B0604020202020204" pitchFamily="34" charset="0"/>
              <a:cs typeface="Arial" panose="020B0604020202020204" pitchFamily="34" charset="0"/>
            </a:endParaRPr>
          </a:p>
        </p:txBody>
      </p:sp>
      <p:sp>
        <p:nvSpPr>
          <p:cNvPr id="24" name="TextBox 13">
            <a:extLst>
              <a:ext uri="{FF2B5EF4-FFF2-40B4-BE49-F238E27FC236}">
                <a16:creationId xmlns:a16="http://schemas.microsoft.com/office/drawing/2014/main" id="{89F2248D-BF12-49C8-8AD8-0C8379899EBB}"/>
              </a:ext>
            </a:extLst>
          </p:cNvPr>
          <p:cNvSpPr txBox="1"/>
          <p:nvPr/>
        </p:nvSpPr>
        <p:spPr>
          <a:xfrm>
            <a:off x="2510742" y="5476812"/>
            <a:ext cx="2652022" cy="461665"/>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200" dirty="0">
                <a:solidFill>
                  <a:schemeClr val="accent1">
                    <a:lumMod val="75000"/>
                  </a:schemeClr>
                </a:solidFill>
              </a:rPr>
              <a:t>In Cambridge, 7.7% of the population was income-deprived in 2019.</a:t>
            </a:r>
          </a:p>
        </p:txBody>
      </p:sp>
      <p:pic>
        <p:nvPicPr>
          <p:cNvPr id="25" name="Picture 24">
            <a:extLst>
              <a:ext uri="{FF2B5EF4-FFF2-40B4-BE49-F238E27FC236}">
                <a16:creationId xmlns:a16="http://schemas.microsoft.com/office/drawing/2014/main" id="{607E3979-12B2-4021-9595-640A2D9C706C}"/>
              </a:ext>
            </a:extLst>
          </p:cNvPr>
          <p:cNvPicPr>
            <a:picLocks noChangeAspect="1"/>
          </p:cNvPicPr>
          <p:nvPr/>
        </p:nvPicPr>
        <p:blipFill>
          <a:blip r:embed="rId4"/>
          <a:stretch>
            <a:fillRect/>
          </a:stretch>
        </p:blipFill>
        <p:spPr>
          <a:xfrm>
            <a:off x="6397273" y="5414216"/>
            <a:ext cx="1953401" cy="743289"/>
          </a:xfrm>
          <a:prstGeom prst="rect">
            <a:avLst/>
          </a:prstGeom>
        </p:spPr>
      </p:pic>
      <p:sp>
        <p:nvSpPr>
          <p:cNvPr id="26" name="TextBox 19">
            <a:extLst>
              <a:ext uri="{FF2B5EF4-FFF2-40B4-BE49-F238E27FC236}">
                <a16:creationId xmlns:a16="http://schemas.microsoft.com/office/drawing/2014/main" id="{9EC17F02-60E9-4173-9DF6-5D8615A95B20}"/>
              </a:ext>
            </a:extLst>
          </p:cNvPr>
          <p:cNvSpPr txBox="1"/>
          <p:nvPr/>
        </p:nvSpPr>
        <p:spPr>
          <a:xfrm>
            <a:off x="8648386" y="5476812"/>
            <a:ext cx="3227867" cy="461665"/>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200" dirty="0">
                <a:solidFill>
                  <a:schemeClr val="accent1">
                    <a:lumMod val="75000"/>
                  </a:schemeClr>
                </a:solidFill>
              </a:rPr>
              <a:t>In East Cambridgeshire, 7.0% of the population was income-deprived in 2019</a:t>
            </a:r>
          </a:p>
        </p:txBody>
      </p:sp>
      <p:pic>
        <p:nvPicPr>
          <p:cNvPr id="30" name="Picture 29">
            <a:extLst>
              <a:ext uri="{FF2B5EF4-FFF2-40B4-BE49-F238E27FC236}">
                <a16:creationId xmlns:a16="http://schemas.microsoft.com/office/drawing/2014/main" id="{23BF347E-1E77-4130-9263-F7B4EEDC7C06}"/>
              </a:ext>
            </a:extLst>
          </p:cNvPr>
          <p:cNvPicPr>
            <a:picLocks noChangeAspect="1"/>
          </p:cNvPicPr>
          <p:nvPr/>
        </p:nvPicPr>
        <p:blipFill>
          <a:blip r:embed="rId5"/>
          <a:stretch>
            <a:fillRect/>
          </a:stretch>
        </p:blipFill>
        <p:spPr>
          <a:xfrm>
            <a:off x="6204788" y="1059639"/>
            <a:ext cx="4514616" cy="4112911"/>
          </a:xfrm>
          <a:prstGeom prst="rect">
            <a:avLst/>
          </a:prstGeom>
        </p:spPr>
      </p:pic>
      <p:pic>
        <p:nvPicPr>
          <p:cNvPr id="31" name="Picture 30">
            <a:extLst>
              <a:ext uri="{FF2B5EF4-FFF2-40B4-BE49-F238E27FC236}">
                <a16:creationId xmlns:a16="http://schemas.microsoft.com/office/drawing/2014/main" id="{61C0DB99-9FA9-47A3-9DAC-3600F77C9B36}"/>
              </a:ext>
            </a:extLst>
          </p:cNvPr>
          <p:cNvPicPr>
            <a:picLocks noChangeAspect="1"/>
          </p:cNvPicPr>
          <p:nvPr/>
        </p:nvPicPr>
        <p:blipFill>
          <a:blip r:embed="rId6"/>
          <a:stretch>
            <a:fillRect/>
          </a:stretch>
        </p:blipFill>
        <p:spPr>
          <a:xfrm>
            <a:off x="441368" y="1054350"/>
            <a:ext cx="4437638" cy="4040372"/>
          </a:xfrm>
          <a:prstGeom prst="rect">
            <a:avLst/>
          </a:prstGeom>
        </p:spPr>
      </p:pic>
      <p:cxnSp>
        <p:nvCxnSpPr>
          <p:cNvPr id="16" name="Straight Connector 15">
            <a:extLst>
              <a:ext uri="{FF2B5EF4-FFF2-40B4-BE49-F238E27FC236}">
                <a16:creationId xmlns:a16="http://schemas.microsoft.com/office/drawing/2014/main" id="{6AC7FC9C-8924-4731-97AC-005CB821A480}"/>
              </a:ext>
            </a:extLst>
          </p:cNvPr>
          <p:cNvCxnSpPr>
            <a:cxnSpLocks/>
          </p:cNvCxnSpPr>
          <p:nvPr/>
        </p:nvCxnSpPr>
        <p:spPr>
          <a:xfrm>
            <a:off x="5696012" y="357909"/>
            <a:ext cx="0" cy="6142182"/>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291947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0B1BC96-011E-46A4-B017-F3EFAD2D4C53}"/>
              </a:ext>
            </a:extLst>
          </p:cNvPr>
          <p:cNvSpPr/>
          <p:nvPr/>
        </p:nvSpPr>
        <p:spPr>
          <a:xfrm>
            <a:off x="-8190" y="0"/>
            <a:ext cx="12200189" cy="481263"/>
          </a:xfrm>
          <a:prstGeom prst="rect">
            <a:avLst/>
          </a:prstGeom>
          <a:solidFill>
            <a:schemeClr val="accent1">
              <a:lumMod val="75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r>
              <a:rPr lang="en-GB" sz="2000" b="1">
                <a:latin typeface="Arial" panose="020B0604020202020204" pitchFamily="34" charset="0"/>
                <a:cs typeface="Arial" panose="020B0604020202020204" pitchFamily="34" charset="0"/>
              </a:rPr>
              <a:t>Table of contents</a:t>
            </a:r>
          </a:p>
        </p:txBody>
      </p:sp>
      <p:sp>
        <p:nvSpPr>
          <p:cNvPr id="2" name="TextBox 1">
            <a:extLst>
              <a:ext uri="{FF2B5EF4-FFF2-40B4-BE49-F238E27FC236}">
                <a16:creationId xmlns:a16="http://schemas.microsoft.com/office/drawing/2014/main" id="{969AAE2A-7A51-4B79-BEEB-405544F3DAAA}"/>
              </a:ext>
            </a:extLst>
          </p:cNvPr>
          <p:cNvSpPr txBox="1"/>
          <p:nvPr/>
        </p:nvSpPr>
        <p:spPr>
          <a:xfrm>
            <a:off x="133165" y="665825"/>
            <a:ext cx="11869445" cy="5016758"/>
          </a:xfrm>
          <a:prstGeom prst="rect">
            <a:avLst/>
          </a:prstGeom>
          <a:noFill/>
        </p:spPr>
        <p:txBody>
          <a:bodyPr wrap="square" rtlCol="0">
            <a:spAutoFit/>
          </a:bodyPr>
          <a:lstStyle/>
          <a:p>
            <a:pPr marL="342900" indent="-342900">
              <a:lnSpc>
                <a:spcPct val="200000"/>
              </a:lnSpc>
              <a:buFont typeface="+mj-lt"/>
              <a:buAutoNum type="arabicPeriod"/>
            </a:pPr>
            <a:r>
              <a:rPr lang="en-GB" sz="1600" dirty="0">
                <a:solidFill>
                  <a:schemeClr val="accent1">
                    <a:lumMod val="75000"/>
                  </a:schemeClr>
                </a:solidFill>
                <a:hlinkClick r:id="rId2" action="ppaction://hlinksldjump">
                  <a:extLst>
                    <a:ext uri="{A12FA001-AC4F-418D-AE19-62706E023703}">
                      <ahyp:hlinkClr xmlns:ahyp="http://schemas.microsoft.com/office/drawing/2018/hyperlinkcolor" val="tx"/>
                    </a:ext>
                  </a:extLst>
                </a:hlinkClick>
              </a:rPr>
              <a:t>Introduction</a:t>
            </a:r>
            <a:endParaRPr lang="en-GB" sz="1600" dirty="0">
              <a:solidFill>
                <a:schemeClr val="accent1">
                  <a:lumMod val="75000"/>
                </a:schemeClr>
              </a:solidFill>
            </a:endParaRPr>
          </a:p>
          <a:p>
            <a:pPr marL="342900" indent="-342900">
              <a:lnSpc>
                <a:spcPct val="200000"/>
              </a:lnSpc>
              <a:buFont typeface="+mj-lt"/>
              <a:buAutoNum type="arabicPeriod"/>
            </a:pPr>
            <a:r>
              <a:rPr lang="en-GB" sz="1600" dirty="0">
                <a:solidFill>
                  <a:schemeClr val="accent1">
                    <a:lumMod val="75000"/>
                  </a:schemeClr>
                </a:solidFill>
                <a:hlinkClick r:id="rId3" action="ppaction://hlinksldjump">
                  <a:extLst>
                    <a:ext uri="{A12FA001-AC4F-418D-AE19-62706E023703}">
                      <ahyp:hlinkClr xmlns:ahyp="http://schemas.microsoft.com/office/drawing/2018/hyperlinkcolor" val="tx"/>
                    </a:ext>
                  </a:extLst>
                </a:hlinkClick>
              </a:rPr>
              <a:t>Summary</a:t>
            </a:r>
            <a:endParaRPr lang="en-GB" sz="1600" dirty="0">
              <a:solidFill>
                <a:schemeClr val="accent1">
                  <a:lumMod val="75000"/>
                </a:schemeClr>
              </a:solidFill>
            </a:endParaRPr>
          </a:p>
          <a:p>
            <a:pPr marL="342900" indent="-342900">
              <a:lnSpc>
                <a:spcPct val="200000"/>
              </a:lnSpc>
              <a:buFont typeface="+mj-lt"/>
              <a:buAutoNum type="arabicPeriod"/>
            </a:pPr>
            <a:r>
              <a:rPr lang="en-GB" sz="1600" dirty="0">
                <a:solidFill>
                  <a:schemeClr val="accent1">
                    <a:lumMod val="75000"/>
                  </a:schemeClr>
                </a:solidFill>
                <a:hlinkClick r:id="rId4" action="ppaction://hlinksldjump">
                  <a:extLst>
                    <a:ext uri="{A12FA001-AC4F-418D-AE19-62706E023703}">
                      <ahyp:hlinkClr xmlns:ahyp="http://schemas.microsoft.com/office/drawing/2018/hyperlinkcolor" val="tx"/>
                    </a:ext>
                  </a:extLst>
                </a:hlinkClick>
              </a:rPr>
              <a:t>Deprivation and inequality</a:t>
            </a:r>
            <a:endParaRPr lang="en-GB" sz="1600" dirty="0">
              <a:solidFill>
                <a:schemeClr val="accent1">
                  <a:lumMod val="75000"/>
                </a:schemeClr>
              </a:solidFill>
            </a:endParaRPr>
          </a:p>
          <a:p>
            <a:pPr marL="342900" indent="-342900">
              <a:lnSpc>
                <a:spcPct val="200000"/>
              </a:lnSpc>
              <a:buFont typeface="+mj-lt"/>
              <a:buAutoNum type="arabicPeriod"/>
            </a:pPr>
            <a:r>
              <a:rPr lang="en-GB" sz="1600" dirty="0">
                <a:solidFill>
                  <a:schemeClr val="accent1">
                    <a:lumMod val="75000"/>
                  </a:schemeClr>
                </a:solidFill>
                <a:hlinkClick r:id="rId5" action="ppaction://hlinksldjump">
                  <a:extLst>
                    <a:ext uri="{A12FA001-AC4F-418D-AE19-62706E023703}">
                      <ahyp:hlinkClr xmlns:ahyp="http://schemas.microsoft.com/office/drawing/2018/hyperlinkcolor" val="tx"/>
                    </a:ext>
                  </a:extLst>
                </a:hlinkClick>
              </a:rPr>
              <a:t>Poverty and financial security</a:t>
            </a:r>
            <a:endParaRPr lang="en-GB" sz="1600" dirty="0">
              <a:solidFill>
                <a:schemeClr val="accent1">
                  <a:lumMod val="75000"/>
                </a:schemeClr>
              </a:solidFill>
            </a:endParaRPr>
          </a:p>
          <a:p>
            <a:pPr marL="342900" indent="-342900">
              <a:lnSpc>
                <a:spcPct val="200000"/>
              </a:lnSpc>
              <a:buFont typeface="+mj-lt"/>
              <a:buAutoNum type="arabicPeriod"/>
            </a:pPr>
            <a:r>
              <a:rPr lang="en-GB" sz="1600" dirty="0">
                <a:solidFill>
                  <a:schemeClr val="accent1">
                    <a:lumMod val="75000"/>
                  </a:schemeClr>
                </a:solidFill>
                <a:hlinkClick r:id="rId6" action="ppaction://hlinksldjump">
                  <a:extLst>
                    <a:ext uri="{A12FA001-AC4F-418D-AE19-62706E023703}">
                      <ahyp:hlinkClr xmlns:ahyp="http://schemas.microsoft.com/office/drawing/2018/hyperlinkcolor" val="tx"/>
                    </a:ext>
                  </a:extLst>
                </a:hlinkClick>
              </a:rPr>
              <a:t>Housing and homelessness</a:t>
            </a:r>
            <a:endParaRPr lang="en-GB" sz="1600" dirty="0">
              <a:solidFill>
                <a:schemeClr val="accent1">
                  <a:lumMod val="75000"/>
                </a:schemeClr>
              </a:solidFill>
            </a:endParaRPr>
          </a:p>
          <a:p>
            <a:pPr marL="342900" indent="-342900">
              <a:lnSpc>
                <a:spcPct val="200000"/>
              </a:lnSpc>
              <a:buFont typeface="+mj-lt"/>
              <a:buAutoNum type="arabicPeriod"/>
            </a:pPr>
            <a:r>
              <a:rPr lang="en-GB" sz="1600" dirty="0">
                <a:solidFill>
                  <a:schemeClr val="accent1">
                    <a:lumMod val="75000"/>
                  </a:schemeClr>
                </a:solidFill>
                <a:hlinkClick r:id="rId7" action="ppaction://hlinksldjump">
                  <a:extLst>
                    <a:ext uri="{A12FA001-AC4F-418D-AE19-62706E023703}">
                      <ahyp:hlinkClr xmlns:ahyp="http://schemas.microsoft.com/office/drawing/2018/hyperlinkcolor" val="tx"/>
                    </a:ext>
                  </a:extLst>
                </a:hlinkClick>
              </a:rPr>
              <a:t>Education and lifelong learning</a:t>
            </a:r>
            <a:endParaRPr lang="en-GB" sz="1600" dirty="0">
              <a:solidFill>
                <a:schemeClr val="accent1">
                  <a:lumMod val="75000"/>
                </a:schemeClr>
              </a:solidFill>
            </a:endParaRPr>
          </a:p>
          <a:p>
            <a:pPr marL="342900" indent="-342900">
              <a:lnSpc>
                <a:spcPct val="200000"/>
              </a:lnSpc>
              <a:buFont typeface="+mj-lt"/>
              <a:buAutoNum type="arabicPeriod"/>
            </a:pPr>
            <a:r>
              <a:rPr lang="en-GB" sz="1600" dirty="0">
                <a:solidFill>
                  <a:schemeClr val="accent1">
                    <a:lumMod val="75000"/>
                  </a:schemeClr>
                </a:solidFill>
                <a:hlinkClick r:id="rId8" action="ppaction://hlinksldjump">
                  <a:extLst>
                    <a:ext uri="{A12FA001-AC4F-418D-AE19-62706E023703}">
                      <ahyp:hlinkClr xmlns:ahyp="http://schemas.microsoft.com/office/drawing/2018/hyperlinkcolor" val="tx"/>
                    </a:ext>
                  </a:extLst>
                </a:hlinkClick>
              </a:rPr>
              <a:t>Employment and working conditions</a:t>
            </a:r>
            <a:endParaRPr lang="en-GB" sz="1600" dirty="0">
              <a:solidFill>
                <a:schemeClr val="accent1">
                  <a:lumMod val="75000"/>
                </a:schemeClr>
              </a:solidFill>
            </a:endParaRPr>
          </a:p>
          <a:p>
            <a:pPr marL="342900" indent="-342900">
              <a:lnSpc>
                <a:spcPct val="200000"/>
              </a:lnSpc>
              <a:buFont typeface="+mj-lt"/>
              <a:buAutoNum type="arabicPeriod"/>
            </a:pPr>
            <a:r>
              <a:rPr lang="en-GB" sz="1600" dirty="0">
                <a:solidFill>
                  <a:schemeClr val="accent1">
                    <a:lumMod val="75000"/>
                  </a:schemeClr>
                </a:solidFill>
                <a:hlinkClick r:id="rId9" action="ppaction://hlinksldjump">
                  <a:extLst>
                    <a:ext uri="{A12FA001-AC4F-418D-AE19-62706E023703}">
                      <ahyp:hlinkClr xmlns:ahyp="http://schemas.microsoft.com/office/drawing/2018/hyperlinkcolor" val="tx"/>
                    </a:ext>
                  </a:extLst>
                </a:hlinkClick>
              </a:rPr>
              <a:t>Crime, safety and violence</a:t>
            </a:r>
            <a:endParaRPr lang="en-GB" sz="1600" dirty="0">
              <a:solidFill>
                <a:schemeClr val="accent1">
                  <a:lumMod val="75000"/>
                </a:schemeClr>
              </a:solidFill>
            </a:endParaRPr>
          </a:p>
          <a:p>
            <a:pPr marL="342900" indent="-342900">
              <a:lnSpc>
                <a:spcPct val="200000"/>
              </a:lnSpc>
              <a:buFont typeface="+mj-lt"/>
              <a:buAutoNum type="arabicPeriod"/>
            </a:pPr>
            <a:r>
              <a:rPr lang="en-GB" sz="1600" dirty="0">
                <a:solidFill>
                  <a:schemeClr val="accent1">
                    <a:lumMod val="75000"/>
                  </a:schemeClr>
                </a:solidFill>
                <a:hlinkClick r:id="rId10" action="ppaction://hlinksldjump">
                  <a:extLst>
                    <a:ext uri="{A12FA001-AC4F-418D-AE19-62706E023703}">
                      <ahyp:hlinkClr xmlns:ahyp="http://schemas.microsoft.com/office/drawing/2018/hyperlinkcolor" val="tx"/>
                    </a:ext>
                  </a:extLst>
                </a:hlinkClick>
              </a:rPr>
              <a:t>Community wellbeing and social capital</a:t>
            </a:r>
            <a:endParaRPr lang="en-GB" sz="1600" dirty="0">
              <a:solidFill>
                <a:schemeClr val="accent1">
                  <a:lumMod val="75000"/>
                </a:schemeClr>
              </a:solidFill>
            </a:endParaRPr>
          </a:p>
          <a:p>
            <a:pPr marL="342900" indent="-342900">
              <a:buFont typeface="+mj-lt"/>
              <a:buAutoNum type="arabicPeriod"/>
            </a:pPr>
            <a:endParaRPr lang="en-GB" sz="1600" dirty="0"/>
          </a:p>
          <a:p>
            <a:pPr marL="285750" indent="-285750">
              <a:buFont typeface="Arial" panose="020B0604020202020204" pitchFamily="34" charset="0"/>
              <a:buChar char="•"/>
            </a:pPr>
            <a:endParaRPr lang="en-GB" sz="1600" dirty="0"/>
          </a:p>
        </p:txBody>
      </p:sp>
    </p:spTree>
    <p:extLst>
      <p:ext uri="{BB962C8B-B14F-4D97-AF65-F5344CB8AC3E}">
        <p14:creationId xmlns:p14="http://schemas.microsoft.com/office/powerpoint/2010/main" val="18109538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574834360"/>
              </p:ext>
            </p:extLst>
          </p:nvPr>
        </p:nvGraphicFramePr>
        <p:xfrm>
          <a:off x="0" y="14289"/>
          <a:ext cx="12192000" cy="6808181"/>
        </p:xfrm>
        <a:graphic>
          <a:graphicData uri="http://schemas.openxmlformats.org/drawingml/2006/table">
            <a:tbl>
              <a:tblPr firstRow="1" bandRow="1">
                <a:tableStyleId>{5C22544A-7EE6-4342-B048-85BDC9FD1C3A}</a:tableStyleId>
              </a:tblPr>
              <a:tblGrid>
                <a:gridCol w="12192000">
                  <a:extLst>
                    <a:ext uri="{9D8B030D-6E8A-4147-A177-3AD203B41FA5}">
                      <a16:colId xmlns:a16="http://schemas.microsoft.com/office/drawing/2014/main" val="20000"/>
                    </a:ext>
                  </a:extLst>
                </a:gridCol>
              </a:tblGrid>
              <a:tr h="368670">
                <a:tc>
                  <a:txBody>
                    <a:bodyPr/>
                    <a:lstStyle/>
                    <a:p>
                      <a:r>
                        <a:rPr lang="en-GB" dirty="0">
                          <a:latin typeface="Arial" panose="020B0604020202020204" pitchFamily="34" charset="0"/>
                          <a:cs typeface="Arial" panose="020B0604020202020204" pitchFamily="34" charset="0"/>
                        </a:rPr>
                        <a:t>Local Authority Income Disparities</a:t>
                      </a:r>
                    </a:p>
                  </a:txBody>
                  <a:tcP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extLst>
                  <a:ext uri="{0D108BD9-81ED-4DB2-BD59-A6C34878D82A}">
                    <a16:rowId xmlns:a16="http://schemas.microsoft.com/office/drawing/2014/main" val="10000"/>
                  </a:ext>
                </a:extLst>
              </a:tr>
              <a:tr h="6140933">
                <a:tc>
                  <a:txBody>
                    <a:bodyPr/>
                    <a:lstStyle/>
                    <a:p>
                      <a:endParaRPr lang="en-GB" sz="1400" b="1" kern="1200" baseline="0" dirty="0">
                        <a:solidFill>
                          <a:schemeClr val="accent6">
                            <a:lumMod val="75000"/>
                          </a:schemeClr>
                        </a:solidFill>
                        <a:latin typeface="Arial" panose="020B0604020202020204" pitchFamily="34" charset="0"/>
                        <a:ea typeface="+mn-ea"/>
                        <a:cs typeface="Arial" panose="020B0604020202020204" pitchFamily="34" charset="0"/>
                      </a:endParaRPr>
                    </a:p>
                    <a:p>
                      <a:endParaRPr lang="en-GB" sz="1400" b="1" kern="1200" baseline="0" dirty="0">
                        <a:solidFill>
                          <a:schemeClr val="accent6">
                            <a:lumMod val="75000"/>
                          </a:schemeClr>
                        </a:solidFill>
                        <a:latin typeface="Arial" panose="020B0604020202020204" pitchFamily="34" charset="0"/>
                        <a:ea typeface="+mn-ea"/>
                        <a:cs typeface="Arial" panose="020B0604020202020204" pitchFamily="34" charset="0"/>
                      </a:endParaRPr>
                    </a:p>
                  </a:txBody>
                  <a:tcPr>
                    <a:lnT w="12700" cap="flat" cmpd="sng" algn="ctr">
                      <a:solidFill>
                        <a:schemeClr val="bg1"/>
                      </a:solidFill>
                      <a:prstDash val="solid"/>
                      <a:round/>
                      <a:headEnd type="none" w="med" len="med"/>
                      <a:tailEnd type="none" w="med" len="med"/>
                    </a:lnT>
                    <a:solidFill>
                      <a:schemeClr val="bg1"/>
                    </a:solidFill>
                  </a:tcPr>
                </a:tc>
                <a:extLst>
                  <a:ext uri="{0D108BD9-81ED-4DB2-BD59-A6C34878D82A}">
                    <a16:rowId xmlns:a16="http://schemas.microsoft.com/office/drawing/2014/main" val="10001"/>
                  </a:ext>
                </a:extLst>
              </a:tr>
              <a:tr h="298578">
                <a:tc>
                  <a:txBody>
                    <a:bodyPr/>
                    <a:lstStyle/>
                    <a:p>
                      <a:r>
                        <a:rPr lang="en-GB" sz="900" baseline="0" dirty="0">
                          <a:solidFill>
                            <a:schemeClr val="bg1"/>
                          </a:solidFill>
                          <a:latin typeface="Arial" panose="020B0604020202020204" pitchFamily="34" charset="0"/>
                          <a:cs typeface="Arial" panose="020B0604020202020204" pitchFamily="34" charset="0"/>
                        </a:rPr>
                        <a:t>Source:  IMD 2019, Income deprivation</a:t>
                      </a:r>
                    </a:p>
                  </a:txBody>
                  <a:tcPr anchor="ctr">
                    <a:solidFill>
                      <a:schemeClr val="accent1">
                        <a:lumMod val="75000"/>
                      </a:schemeClr>
                    </a:solidFill>
                  </a:tcPr>
                </a:tc>
                <a:extLst>
                  <a:ext uri="{0D108BD9-81ED-4DB2-BD59-A6C34878D82A}">
                    <a16:rowId xmlns:a16="http://schemas.microsoft.com/office/drawing/2014/main" val="10002"/>
                  </a:ext>
                </a:extLst>
              </a:tr>
            </a:tbl>
          </a:graphicData>
        </a:graphic>
      </p:graphicFrame>
      <p:sp>
        <p:nvSpPr>
          <p:cNvPr id="20" name="TextBox 19">
            <a:extLst>
              <a:ext uri="{FF2B5EF4-FFF2-40B4-BE49-F238E27FC236}">
                <a16:creationId xmlns:a16="http://schemas.microsoft.com/office/drawing/2014/main" id="{6B864DAC-5EEF-4F99-AEF5-E34F3A8C81BE}"/>
              </a:ext>
            </a:extLst>
          </p:cNvPr>
          <p:cNvSpPr txBox="1"/>
          <p:nvPr/>
        </p:nvSpPr>
        <p:spPr>
          <a:xfrm>
            <a:off x="4282140" y="3009846"/>
            <a:ext cx="7881241" cy="205184"/>
          </a:xfrm>
          <a:prstGeom prst="rect">
            <a:avLst/>
          </a:prstGeom>
          <a:noFill/>
        </p:spPr>
        <p:txBody>
          <a:bodyPr wrap="square" rtlCol="0">
            <a:spAutoFit/>
          </a:bodyPr>
          <a:lstStyle/>
          <a:p>
            <a:endParaRPr lang="en-GB" sz="1100" baseline="30000">
              <a:solidFill>
                <a:schemeClr val="accent1">
                  <a:lumMod val="75000"/>
                </a:schemeClr>
              </a:solidFill>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22D928EE-5B7A-4CD6-A5F8-9903AAD1EFB4}"/>
              </a:ext>
            </a:extLst>
          </p:cNvPr>
          <p:cNvSpPr txBox="1"/>
          <p:nvPr/>
        </p:nvSpPr>
        <p:spPr>
          <a:xfrm>
            <a:off x="8986982" y="3888509"/>
            <a:ext cx="184731" cy="307777"/>
          </a:xfrm>
          <a:prstGeom prst="rect">
            <a:avLst/>
          </a:prstGeom>
          <a:noFill/>
        </p:spPr>
        <p:txBody>
          <a:bodyPr wrap="none" rtlCol="0">
            <a:spAutoFit/>
          </a:bodyPr>
          <a:lstStyle/>
          <a:p>
            <a:endParaRPr lang="en-GB" sz="1400">
              <a:solidFill>
                <a:schemeClr val="accent1">
                  <a:lumMod val="75000"/>
                </a:schemeClr>
              </a:solidFill>
            </a:endParaRPr>
          </a:p>
        </p:txBody>
      </p:sp>
      <p:sp>
        <p:nvSpPr>
          <p:cNvPr id="27" name="TextBox 26">
            <a:extLst>
              <a:ext uri="{FF2B5EF4-FFF2-40B4-BE49-F238E27FC236}">
                <a16:creationId xmlns:a16="http://schemas.microsoft.com/office/drawing/2014/main" id="{1DC969D9-29CF-4F5D-88C3-60FEC8D7EADC}"/>
              </a:ext>
            </a:extLst>
          </p:cNvPr>
          <p:cNvSpPr txBox="1"/>
          <p:nvPr/>
        </p:nvSpPr>
        <p:spPr>
          <a:xfrm>
            <a:off x="4564822" y="3711143"/>
            <a:ext cx="184731" cy="369332"/>
          </a:xfrm>
          <a:prstGeom prst="rect">
            <a:avLst/>
          </a:prstGeom>
          <a:noFill/>
        </p:spPr>
        <p:txBody>
          <a:bodyPr wrap="none" rtlCol="0">
            <a:spAutoFit/>
          </a:bodyPr>
          <a:lstStyle/>
          <a:p>
            <a:endParaRPr lang="en-GB"/>
          </a:p>
        </p:txBody>
      </p:sp>
      <p:sp>
        <p:nvSpPr>
          <p:cNvPr id="28" name="TextBox 27">
            <a:extLst>
              <a:ext uri="{FF2B5EF4-FFF2-40B4-BE49-F238E27FC236}">
                <a16:creationId xmlns:a16="http://schemas.microsoft.com/office/drawing/2014/main" id="{220FA31F-7B62-41AA-AED0-E7CC6427E163}"/>
              </a:ext>
            </a:extLst>
          </p:cNvPr>
          <p:cNvSpPr txBox="1"/>
          <p:nvPr/>
        </p:nvSpPr>
        <p:spPr>
          <a:xfrm>
            <a:off x="4564822" y="3786909"/>
            <a:ext cx="184731" cy="307777"/>
          </a:xfrm>
          <a:prstGeom prst="rect">
            <a:avLst/>
          </a:prstGeom>
          <a:noFill/>
        </p:spPr>
        <p:txBody>
          <a:bodyPr wrap="none" rtlCol="0">
            <a:spAutoFit/>
          </a:bodyPr>
          <a:lstStyle/>
          <a:p>
            <a:endParaRPr lang="en-GB" sz="1400"/>
          </a:p>
        </p:txBody>
      </p:sp>
      <p:sp>
        <p:nvSpPr>
          <p:cNvPr id="51" name="TextBox 50">
            <a:extLst>
              <a:ext uri="{FF2B5EF4-FFF2-40B4-BE49-F238E27FC236}">
                <a16:creationId xmlns:a16="http://schemas.microsoft.com/office/drawing/2014/main" id="{4D893F98-BBF9-4CA7-AA73-322ADD9C4C88}"/>
              </a:ext>
            </a:extLst>
          </p:cNvPr>
          <p:cNvSpPr txBox="1"/>
          <p:nvPr/>
        </p:nvSpPr>
        <p:spPr>
          <a:xfrm>
            <a:off x="4282140" y="6092605"/>
            <a:ext cx="184731" cy="276999"/>
          </a:xfrm>
          <a:prstGeom prst="rect">
            <a:avLst/>
          </a:prstGeom>
          <a:noFill/>
        </p:spPr>
        <p:txBody>
          <a:bodyPr wrap="none" rtlCol="0">
            <a:spAutoFit/>
          </a:bodyPr>
          <a:lstStyle/>
          <a:p>
            <a:endParaRPr lang="en-GB" sz="1200"/>
          </a:p>
        </p:txBody>
      </p:sp>
      <p:sp>
        <p:nvSpPr>
          <p:cNvPr id="16" name="TextBox 15">
            <a:extLst>
              <a:ext uri="{FF2B5EF4-FFF2-40B4-BE49-F238E27FC236}">
                <a16:creationId xmlns:a16="http://schemas.microsoft.com/office/drawing/2014/main" id="{15FD932D-253E-455D-AA21-03DEAEF63C57}"/>
              </a:ext>
            </a:extLst>
          </p:cNvPr>
          <p:cNvSpPr txBox="1"/>
          <p:nvPr/>
        </p:nvSpPr>
        <p:spPr>
          <a:xfrm>
            <a:off x="545720" y="596325"/>
            <a:ext cx="1868043" cy="307777"/>
          </a:xfrm>
          <a:prstGeom prst="rect">
            <a:avLst/>
          </a:prstGeom>
          <a:noFill/>
        </p:spPr>
        <p:txBody>
          <a:bodyPr wrap="square">
            <a:spAutoFit/>
          </a:bodyPr>
          <a:lstStyle/>
          <a:p>
            <a:pPr rtl="0"/>
            <a:r>
              <a:rPr lang="en-GB" sz="1400" b="1" dirty="0">
                <a:solidFill>
                  <a:schemeClr val="accent1">
                    <a:lumMod val="75000"/>
                  </a:schemeClr>
                </a:solidFill>
                <a:effectLst/>
                <a:latin typeface="Arial" panose="020B0604020202020204" pitchFamily="34" charset="0"/>
                <a:cs typeface="Arial" panose="020B0604020202020204" pitchFamily="34" charset="0"/>
              </a:rPr>
              <a:t>Fenland</a:t>
            </a:r>
          </a:p>
        </p:txBody>
      </p:sp>
      <p:sp>
        <p:nvSpPr>
          <p:cNvPr id="17" name="TextBox 16">
            <a:extLst>
              <a:ext uri="{FF2B5EF4-FFF2-40B4-BE49-F238E27FC236}">
                <a16:creationId xmlns:a16="http://schemas.microsoft.com/office/drawing/2014/main" id="{07F4480F-7962-491A-B846-294C64D58C66}"/>
              </a:ext>
            </a:extLst>
          </p:cNvPr>
          <p:cNvSpPr txBox="1"/>
          <p:nvPr/>
        </p:nvSpPr>
        <p:spPr>
          <a:xfrm>
            <a:off x="6170600" y="586490"/>
            <a:ext cx="2991549" cy="307777"/>
          </a:xfrm>
          <a:prstGeom prst="rect">
            <a:avLst/>
          </a:prstGeom>
          <a:noFill/>
        </p:spPr>
        <p:txBody>
          <a:bodyPr wrap="square">
            <a:spAutoFit/>
          </a:bodyPr>
          <a:lstStyle/>
          <a:p>
            <a:pPr rtl="0"/>
            <a:r>
              <a:rPr lang="en-GB" sz="1400" b="1" dirty="0">
                <a:solidFill>
                  <a:schemeClr val="accent1">
                    <a:lumMod val="75000"/>
                  </a:schemeClr>
                </a:solidFill>
                <a:latin typeface="Arial" panose="020B0604020202020204" pitchFamily="34" charset="0"/>
                <a:cs typeface="Arial" panose="020B0604020202020204" pitchFamily="34" charset="0"/>
              </a:rPr>
              <a:t>Huntingdonshire</a:t>
            </a:r>
            <a:endParaRPr lang="en-GB" sz="1400" b="1" dirty="0">
              <a:solidFill>
                <a:schemeClr val="accent1">
                  <a:lumMod val="75000"/>
                </a:schemeClr>
              </a:solidFill>
              <a:effectLst/>
              <a:latin typeface="Arial" panose="020B0604020202020204" pitchFamily="34" charset="0"/>
              <a:cs typeface="Arial" panose="020B0604020202020204" pitchFamily="34" charset="0"/>
            </a:endParaRPr>
          </a:p>
        </p:txBody>
      </p:sp>
      <p:pic>
        <p:nvPicPr>
          <p:cNvPr id="21" name="Picture 20">
            <a:extLst>
              <a:ext uri="{FF2B5EF4-FFF2-40B4-BE49-F238E27FC236}">
                <a16:creationId xmlns:a16="http://schemas.microsoft.com/office/drawing/2014/main" id="{AD68F89B-561E-47E7-A20D-67D050E1E910}"/>
              </a:ext>
            </a:extLst>
          </p:cNvPr>
          <p:cNvPicPr>
            <a:picLocks noChangeAspect="1"/>
          </p:cNvPicPr>
          <p:nvPr/>
        </p:nvPicPr>
        <p:blipFill>
          <a:blip r:embed="rId3"/>
          <a:stretch>
            <a:fillRect/>
          </a:stretch>
        </p:blipFill>
        <p:spPr>
          <a:xfrm>
            <a:off x="463502" y="5487423"/>
            <a:ext cx="2032477" cy="795528"/>
          </a:xfrm>
          <a:prstGeom prst="rect">
            <a:avLst/>
          </a:prstGeom>
        </p:spPr>
      </p:pic>
      <p:sp>
        <p:nvSpPr>
          <p:cNvPr id="29" name="TextBox 28">
            <a:extLst>
              <a:ext uri="{FF2B5EF4-FFF2-40B4-BE49-F238E27FC236}">
                <a16:creationId xmlns:a16="http://schemas.microsoft.com/office/drawing/2014/main" id="{F69746E8-B917-479A-8837-5B8B6A307E21}"/>
              </a:ext>
            </a:extLst>
          </p:cNvPr>
          <p:cNvSpPr txBox="1"/>
          <p:nvPr/>
        </p:nvSpPr>
        <p:spPr>
          <a:xfrm>
            <a:off x="2765885" y="5607573"/>
            <a:ext cx="2703327" cy="461665"/>
          </a:xfrm>
          <a:prstGeom prst="rect">
            <a:avLst/>
          </a:prstGeom>
          <a:noFill/>
        </p:spPr>
        <p:txBody>
          <a:bodyPr wrap="square">
            <a:spAutoFit/>
          </a:bodyPr>
          <a:lstStyle/>
          <a:p>
            <a:r>
              <a:rPr lang="en-GB" sz="1200" dirty="0">
                <a:solidFill>
                  <a:schemeClr val="accent1">
                    <a:lumMod val="75000"/>
                  </a:schemeClr>
                </a:solidFill>
              </a:rPr>
              <a:t>In Fenland, 14.0% of the population was income-deprived in 2019.</a:t>
            </a:r>
          </a:p>
        </p:txBody>
      </p:sp>
      <p:pic>
        <p:nvPicPr>
          <p:cNvPr id="32" name="Picture 31">
            <a:extLst>
              <a:ext uri="{FF2B5EF4-FFF2-40B4-BE49-F238E27FC236}">
                <a16:creationId xmlns:a16="http://schemas.microsoft.com/office/drawing/2014/main" id="{4ED2101F-145A-4B11-9E03-8B8057887DDB}"/>
              </a:ext>
            </a:extLst>
          </p:cNvPr>
          <p:cNvPicPr>
            <a:picLocks noChangeAspect="1"/>
          </p:cNvPicPr>
          <p:nvPr/>
        </p:nvPicPr>
        <p:blipFill>
          <a:blip r:embed="rId4"/>
          <a:stretch>
            <a:fillRect/>
          </a:stretch>
        </p:blipFill>
        <p:spPr>
          <a:xfrm>
            <a:off x="6170600" y="1084361"/>
            <a:ext cx="4519017" cy="4227929"/>
          </a:xfrm>
          <a:prstGeom prst="rect">
            <a:avLst/>
          </a:prstGeom>
        </p:spPr>
      </p:pic>
      <p:pic>
        <p:nvPicPr>
          <p:cNvPr id="33" name="Picture 32">
            <a:extLst>
              <a:ext uri="{FF2B5EF4-FFF2-40B4-BE49-F238E27FC236}">
                <a16:creationId xmlns:a16="http://schemas.microsoft.com/office/drawing/2014/main" id="{A68F9BA2-1825-4D18-9130-BA4CF1FC0FFC}"/>
              </a:ext>
            </a:extLst>
          </p:cNvPr>
          <p:cNvPicPr>
            <a:picLocks noChangeAspect="1"/>
          </p:cNvPicPr>
          <p:nvPr/>
        </p:nvPicPr>
        <p:blipFill>
          <a:blip r:embed="rId5"/>
          <a:stretch>
            <a:fillRect/>
          </a:stretch>
        </p:blipFill>
        <p:spPr>
          <a:xfrm>
            <a:off x="6545509" y="5487423"/>
            <a:ext cx="2032477" cy="837176"/>
          </a:xfrm>
          <a:prstGeom prst="rect">
            <a:avLst/>
          </a:prstGeom>
        </p:spPr>
      </p:pic>
      <p:sp>
        <p:nvSpPr>
          <p:cNvPr id="34" name="TextBox 33">
            <a:extLst>
              <a:ext uri="{FF2B5EF4-FFF2-40B4-BE49-F238E27FC236}">
                <a16:creationId xmlns:a16="http://schemas.microsoft.com/office/drawing/2014/main" id="{48AAC4B8-127B-4BD4-80FD-811339CDFD91}"/>
              </a:ext>
            </a:extLst>
          </p:cNvPr>
          <p:cNvSpPr txBox="1"/>
          <p:nvPr/>
        </p:nvSpPr>
        <p:spPr>
          <a:xfrm>
            <a:off x="8878358" y="5607573"/>
            <a:ext cx="2860158" cy="461665"/>
          </a:xfrm>
          <a:prstGeom prst="rect">
            <a:avLst/>
          </a:prstGeom>
          <a:noFill/>
        </p:spPr>
        <p:txBody>
          <a:bodyPr wrap="square">
            <a:spAutoFit/>
          </a:bodyPr>
          <a:lstStyle/>
          <a:p>
            <a:r>
              <a:rPr lang="en-GB" sz="1200" dirty="0">
                <a:solidFill>
                  <a:schemeClr val="accent1">
                    <a:lumMod val="75000"/>
                  </a:schemeClr>
                </a:solidFill>
              </a:rPr>
              <a:t>In Huntingdonshire, 7.4% of the population was income-deprived in 2019. </a:t>
            </a:r>
          </a:p>
        </p:txBody>
      </p:sp>
      <p:pic>
        <p:nvPicPr>
          <p:cNvPr id="35" name="Picture 34">
            <a:extLst>
              <a:ext uri="{FF2B5EF4-FFF2-40B4-BE49-F238E27FC236}">
                <a16:creationId xmlns:a16="http://schemas.microsoft.com/office/drawing/2014/main" id="{018778A4-33CC-4CFD-872C-D0559BD8CF02}"/>
              </a:ext>
            </a:extLst>
          </p:cNvPr>
          <p:cNvPicPr>
            <a:picLocks noChangeAspect="1"/>
          </p:cNvPicPr>
          <p:nvPr/>
        </p:nvPicPr>
        <p:blipFill>
          <a:blip r:embed="rId6"/>
          <a:stretch>
            <a:fillRect/>
          </a:stretch>
        </p:blipFill>
        <p:spPr>
          <a:xfrm>
            <a:off x="525184" y="1011499"/>
            <a:ext cx="4481401" cy="4373651"/>
          </a:xfrm>
          <a:prstGeom prst="rect">
            <a:avLst/>
          </a:prstGeom>
        </p:spPr>
      </p:pic>
      <p:cxnSp>
        <p:nvCxnSpPr>
          <p:cNvPr id="18" name="Straight Connector 17">
            <a:extLst>
              <a:ext uri="{FF2B5EF4-FFF2-40B4-BE49-F238E27FC236}">
                <a16:creationId xmlns:a16="http://schemas.microsoft.com/office/drawing/2014/main" id="{BE910B80-38D2-451A-8A30-76D86D2398AB}"/>
              </a:ext>
            </a:extLst>
          </p:cNvPr>
          <p:cNvCxnSpPr>
            <a:cxnSpLocks/>
          </p:cNvCxnSpPr>
          <p:nvPr/>
        </p:nvCxnSpPr>
        <p:spPr>
          <a:xfrm>
            <a:off x="5696012" y="357909"/>
            <a:ext cx="0" cy="6142182"/>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733462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0" y="14289"/>
          <a:ext cx="12192000" cy="6808181"/>
        </p:xfrm>
        <a:graphic>
          <a:graphicData uri="http://schemas.openxmlformats.org/drawingml/2006/table">
            <a:tbl>
              <a:tblPr firstRow="1" bandRow="1">
                <a:tableStyleId>{5C22544A-7EE6-4342-B048-85BDC9FD1C3A}</a:tableStyleId>
              </a:tblPr>
              <a:tblGrid>
                <a:gridCol w="12192000">
                  <a:extLst>
                    <a:ext uri="{9D8B030D-6E8A-4147-A177-3AD203B41FA5}">
                      <a16:colId xmlns:a16="http://schemas.microsoft.com/office/drawing/2014/main" val="20000"/>
                    </a:ext>
                  </a:extLst>
                </a:gridCol>
              </a:tblGrid>
              <a:tr h="368670">
                <a:tc>
                  <a:txBody>
                    <a:bodyPr/>
                    <a:lstStyle/>
                    <a:p>
                      <a:r>
                        <a:rPr lang="en-GB" dirty="0">
                          <a:latin typeface="Arial" panose="020B0604020202020204" pitchFamily="34" charset="0"/>
                          <a:cs typeface="Arial" panose="020B0604020202020204" pitchFamily="34" charset="0"/>
                        </a:rPr>
                        <a:t>Local Authority Income Disparities</a:t>
                      </a:r>
                    </a:p>
                  </a:txBody>
                  <a:tcP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extLst>
                  <a:ext uri="{0D108BD9-81ED-4DB2-BD59-A6C34878D82A}">
                    <a16:rowId xmlns:a16="http://schemas.microsoft.com/office/drawing/2014/main" val="10000"/>
                  </a:ext>
                </a:extLst>
              </a:tr>
              <a:tr h="6140933">
                <a:tc>
                  <a:txBody>
                    <a:bodyPr/>
                    <a:lstStyle/>
                    <a:p>
                      <a:endParaRPr lang="en-GB" sz="1400" b="1" kern="1200" baseline="0" dirty="0">
                        <a:solidFill>
                          <a:schemeClr val="accent6">
                            <a:lumMod val="75000"/>
                          </a:schemeClr>
                        </a:solidFill>
                        <a:latin typeface="Arial" panose="020B0604020202020204" pitchFamily="34" charset="0"/>
                        <a:ea typeface="+mn-ea"/>
                        <a:cs typeface="Arial" panose="020B0604020202020204" pitchFamily="34" charset="0"/>
                      </a:endParaRPr>
                    </a:p>
                    <a:p>
                      <a:endParaRPr lang="en-GB" sz="1400" b="1" kern="1200" baseline="0" dirty="0">
                        <a:solidFill>
                          <a:schemeClr val="accent6">
                            <a:lumMod val="75000"/>
                          </a:schemeClr>
                        </a:solidFill>
                        <a:latin typeface="Arial" panose="020B0604020202020204" pitchFamily="34" charset="0"/>
                        <a:ea typeface="+mn-ea"/>
                        <a:cs typeface="Arial" panose="020B0604020202020204" pitchFamily="34" charset="0"/>
                      </a:endParaRPr>
                    </a:p>
                  </a:txBody>
                  <a:tcPr>
                    <a:lnT w="12700" cap="flat" cmpd="sng" algn="ctr">
                      <a:solidFill>
                        <a:schemeClr val="bg1"/>
                      </a:solidFill>
                      <a:prstDash val="solid"/>
                      <a:round/>
                      <a:headEnd type="none" w="med" len="med"/>
                      <a:tailEnd type="none" w="med" len="med"/>
                    </a:lnT>
                    <a:solidFill>
                      <a:schemeClr val="bg1"/>
                    </a:solidFill>
                  </a:tcPr>
                </a:tc>
                <a:extLst>
                  <a:ext uri="{0D108BD9-81ED-4DB2-BD59-A6C34878D82A}">
                    <a16:rowId xmlns:a16="http://schemas.microsoft.com/office/drawing/2014/main" val="10001"/>
                  </a:ext>
                </a:extLst>
              </a:tr>
              <a:tr h="298578">
                <a:tc>
                  <a:txBody>
                    <a:bodyPr/>
                    <a:lstStyle/>
                    <a:p>
                      <a:r>
                        <a:rPr lang="en-GB" sz="900" baseline="0" dirty="0">
                          <a:solidFill>
                            <a:schemeClr val="bg1"/>
                          </a:solidFill>
                          <a:latin typeface="Arial" panose="020B0604020202020204" pitchFamily="34" charset="0"/>
                          <a:cs typeface="Arial" panose="020B0604020202020204" pitchFamily="34" charset="0"/>
                        </a:rPr>
                        <a:t>Source:  IMD 2019, Income deprivation</a:t>
                      </a:r>
                    </a:p>
                  </a:txBody>
                  <a:tcPr anchor="ctr">
                    <a:solidFill>
                      <a:schemeClr val="accent1">
                        <a:lumMod val="75000"/>
                      </a:schemeClr>
                    </a:solidFill>
                  </a:tcPr>
                </a:tc>
                <a:extLst>
                  <a:ext uri="{0D108BD9-81ED-4DB2-BD59-A6C34878D82A}">
                    <a16:rowId xmlns:a16="http://schemas.microsoft.com/office/drawing/2014/main" val="10002"/>
                  </a:ext>
                </a:extLst>
              </a:tr>
            </a:tbl>
          </a:graphicData>
        </a:graphic>
      </p:graphicFrame>
      <p:sp>
        <p:nvSpPr>
          <p:cNvPr id="20" name="TextBox 19">
            <a:extLst>
              <a:ext uri="{FF2B5EF4-FFF2-40B4-BE49-F238E27FC236}">
                <a16:creationId xmlns:a16="http://schemas.microsoft.com/office/drawing/2014/main" id="{6B864DAC-5EEF-4F99-AEF5-E34F3A8C81BE}"/>
              </a:ext>
            </a:extLst>
          </p:cNvPr>
          <p:cNvSpPr txBox="1"/>
          <p:nvPr/>
        </p:nvSpPr>
        <p:spPr>
          <a:xfrm>
            <a:off x="4282140" y="3009846"/>
            <a:ext cx="7881241" cy="205184"/>
          </a:xfrm>
          <a:prstGeom prst="rect">
            <a:avLst/>
          </a:prstGeom>
          <a:noFill/>
        </p:spPr>
        <p:txBody>
          <a:bodyPr wrap="square" rtlCol="0">
            <a:spAutoFit/>
          </a:bodyPr>
          <a:lstStyle/>
          <a:p>
            <a:endParaRPr lang="en-GB" sz="1100" baseline="30000">
              <a:solidFill>
                <a:schemeClr val="accent1">
                  <a:lumMod val="75000"/>
                </a:schemeClr>
              </a:solidFill>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22D928EE-5B7A-4CD6-A5F8-9903AAD1EFB4}"/>
              </a:ext>
            </a:extLst>
          </p:cNvPr>
          <p:cNvSpPr txBox="1"/>
          <p:nvPr/>
        </p:nvSpPr>
        <p:spPr>
          <a:xfrm>
            <a:off x="8986982" y="3888509"/>
            <a:ext cx="184731" cy="307777"/>
          </a:xfrm>
          <a:prstGeom prst="rect">
            <a:avLst/>
          </a:prstGeom>
          <a:noFill/>
        </p:spPr>
        <p:txBody>
          <a:bodyPr wrap="none" rtlCol="0">
            <a:spAutoFit/>
          </a:bodyPr>
          <a:lstStyle/>
          <a:p>
            <a:endParaRPr lang="en-GB" sz="1400">
              <a:solidFill>
                <a:schemeClr val="accent1">
                  <a:lumMod val="75000"/>
                </a:schemeClr>
              </a:solidFill>
            </a:endParaRPr>
          </a:p>
        </p:txBody>
      </p:sp>
      <p:sp>
        <p:nvSpPr>
          <p:cNvPr id="27" name="TextBox 26">
            <a:extLst>
              <a:ext uri="{FF2B5EF4-FFF2-40B4-BE49-F238E27FC236}">
                <a16:creationId xmlns:a16="http://schemas.microsoft.com/office/drawing/2014/main" id="{1DC969D9-29CF-4F5D-88C3-60FEC8D7EADC}"/>
              </a:ext>
            </a:extLst>
          </p:cNvPr>
          <p:cNvSpPr txBox="1"/>
          <p:nvPr/>
        </p:nvSpPr>
        <p:spPr>
          <a:xfrm>
            <a:off x="4564822" y="3711143"/>
            <a:ext cx="184731" cy="369332"/>
          </a:xfrm>
          <a:prstGeom prst="rect">
            <a:avLst/>
          </a:prstGeom>
          <a:noFill/>
        </p:spPr>
        <p:txBody>
          <a:bodyPr wrap="none" rtlCol="0">
            <a:spAutoFit/>
          </a:bodyPr>
          <a:lstStyle/>
          <a:p>
            <a:endParaRPr lang="en-GB"/>
          </a:p>
        </p:txBody>
      </p:sp>
      <p:sp>
        <p:nvSpPr>
          <p:cNvPr id="28" name="TextBox 27">
            <a:extLst>
              <a:ext uri="{FF2B5EF4-FFF2-40B4-BE49-F238E27FC236}">
                <a16:creationId xmlns:a16="http://schemas.microsoft.com/office/drawing/2014/main" id="{220FA31F-7B62-41AA-AED0-E7CC6427E163}"/>
              </a:ext>
            </a:extLst>
          </p:cNvPr>
          <p:cNvSpPr txBox="1"/>
          <p:nvPr/>
        </p:nvSpPr>
        <p:spPr>
          <a:xfrm>
            <a:off x="4564822" y="3786909"/>
            <a:ext cx="184731" cy="307777"/>
          </a:xfrm>
          <a:prstGeom prst="rect">
            <a:avLst/>
          </a:prstGeom>
          <a:noFill/>
        </p:spPr>
        <p:txBody>
          <a:bodyPr wrap="none" rtlCol="0">
            <a:spAutoFit/>
          </a:bodyPr>
          <a:lstStyle/>
          <a:p>
            <a:endParaRPr lang="en-GB" sz="1400"/>
          </a:p>
        </p:txBody>
      </p:sp>
      <p:sp>
        <p:nvSpPr>
          <p:cNvPr id="51" name="TextBox 50">
            <a:extLst>
              <a:ext uri="{FF2B5EF4-FFF2-40B4-BE49-F238E27FC236}">
                <a16:creationId xmlns:a16="http://schemas.microsoft.com/office/drawing/2014/main" id="{4D893F98-BBF9-4CA7-AA73-322ADD9C4C88}"/>
              </a:ext>
            </a:extLst>
          </p:cNvPr>
          <p:cNvSpPr txBox="1"/>
          <p:nvPr/>
        </p:nvSpPr>
        <p:spPr>
          <a:xfrm>
            <a:off x="4282140" y="6092605"/>
            <a:ext cx="184731" cy="276999"/>
          </a:xfrm>
          <a:prstGeom prst="rect">
            <a:avLst/>
          </a:prstGeom>
          <a:noFill/>
        </p:spPr>
        <p:txBody>
          <a:bodyPr wrap="none" rtlCol="0">
            <a:spAutoFit/>
          </a:bodyPr>
          <a:lstStyle/>
          <a:p>
            <a:endParaRPr lang="en-GB" sz="1200"/>
          </a:p>
        </p:txBody>
      </p:sp>
      <p:sp>
        <p:nvSpPr>
          <p:cNvPr id="18" name="TextBox 17">
            <a:extLst>
              <a:ext uri="{FF2B5EF4-FFF2-40B4-BE49-F238E27FC236}">
                <a16:creationId xmlns:a16="http://schemas.microsoft.com/office/drawing/2014/main" id="{4364C5EF-54F4-4C60-8FD7-C6DFC0004467}"/>
              </a:ext>
            </a:extLst>
          </p:cNvPr>
          <p:cNvSpPr txBox="1"/>
          <p:nvPr/>
        </p:nvSpPr>
        <p:spPr>
          <a:xfrm>
            <a:off x="265934" y="531473"/>
            <a:ext cx="2814340" cy="307777"/>
          </a:xfrm>
          <a:prstGeom prst="rect">
            <a:avLst/>
          </a:prstGeom>
          <a:noFill/>
        </p:spPr>
        <p:txBody>
          <a:bodyPr wrap="square">
            <a:spAutoFit/>
          </a:bodyPr>
          <a:lstStyle/>
          <a:p>
            <a:pPr rtl="0"/>
            <a:r>
              <a:rPr lang="en-GB" sz="1400" b="1" dirty="0">
                <a:solidFill>
                  <a:schemeClr val="accent1">
                    <a:lumMod val="75000"/>
                  </a:schemeClr>
                </a:solidFill>
                <a:effectLst/>
                <a:latin typeface="Arial" panose="020B0604020202020204" pitchFamily="34" charset="0"/>
                <a:cs typeface="Arial" panose="020B0604020202020204" pitchFamily="34" charset="0"/>
              </a:rPr>
              <a:t>South Cambridgeshire</a:t>
            </a:r>
          </a:p>
        </p:txBody>
      </p:sp>
      <p:sp>
        <p:nvSpPr>
          <p:cNvPr id="19" name="TextBox 18">
            <a:extLst>
              <a:ext uri="{FF2B5EF4-FFF2-40B4-BE49-F238E27FC236}">
                <a16:creationId xmlns:a16="http://schemas.microsoft.com/office/drawing/2014/main" id="{EF3776D9-8D78-41FC-B140-C1C1CF3BB286}"/>
              </a:ext>
            </a:extLst>
          </p:cNvPr>
          <p:cNvSpPr txBox="1"/>
          <p:nvPr/>
        </p:nvSpPr>
        <p:spPr>
          <a:xfrm>
            <a:off x="5867392" y="531474"/>
            <a:ext cx="2991549" cy="307777"/>
          </a:xfrm>
          <a:prstGeom prst="rect">
            <a:avLst/>
          </a:prstGeom>
          <a:noFill/>
        </p:spPr>
        <p:txBody>
          <a:bodyPr wrap="square">
            <a:spAutoFit/>
          </a:bodyPr>
          <a:lstStyle/>
          <a:p>
            <a:pPr rtl="0"/>
            <a:r>
              <a:rPr lang="en-GB" sz="1400" b="1" dirty="0">
                <a:solidFill>
                  <a:schemeClr val="accent1">
                    <a:lumMod val="75000"/>
                  </a:schemeClr>
                </a:solidFill>
                <a:latin typeface="Arial" panose="020B0604020202020204" pitchFamily="34" charset="0"/>
                <a:cs typeface="Arial" panose="020B0604020202020204" pitchFamily="34" charset="0"/>
              </a:rPr>
              <a:t>Peterborough</a:t>
            </a:r>
            <a:endParaRPr lang="en-GB" sz="1400" b="1" dirty="0">
              <a:solidFill>
                <a:schemeClr val="accent1">
                  <a:lumMod val="75000"/>
                </a:schemeClr>
              </a:solidFill>
              <a:effectLst/>
              <a:latin typeface="Arial" panose="020B0604020202020204" pitchFamily="34" charset="0"/>
              <a:cs typeface="Arial" panose="020B0604020202020204" pitchFamily="34" charset="0"/>
            </a:endParaRPr>
          </a:p>
        </p:txBody>
      </p:sp>
      <p:pic>
        <p:nvPicPr>
          <p:cNvPr id="22" name="Picture 21">
            <a:extLst>
              <a:ext uri="{FF2B5EF4-FFF2-40B4-BE49-F238E27FC236}">
                <a16:creationId xmlns:a16="http://schemas.microsoft.com/office/drawing/2014/main" id="{212FB14E-90DC-41CA-8A19-BBF4C789F157}"/>
              </a:ext>
            </a:extLst>
          </p:cNvPr>
          <p:cNvPicPr>
            <a:picLocks noChangeAspect="1"/>
          </p:cNvPicPr>
          <p:nvPr/>
        </p:nvPicPr>
        <p:blipFill>
          <a:blip r:embed="rId3"/>
          <a:stretch>
            <a:fillRect/>
          </a:stretch>
        </p:blipFill>
        <p:spPr>
          <a:xfrm>
            <a:off x="265934" y="1012374"/>
            <a:ext cx="4995549" cy="4106940"/>
          </a:xfrm>
          <a:prstGeom prst="rect">
            <a:avLst/>
          </a:prstGeom>
        </p:spPr>
      </p:pic>
      <p:pic>
        <p:nvPicPr>
          <p:cNvPr id="24" name="Picture 23">
            <a:extLst>
              <a:ext uri="{FF2B5EF4-FFF2-40B4-BE49-F238E27FC236}">
                <a16:creationId xmlns:a16="http://schemas.microsoft.com/office/drawing/2014/main" id="{07E9E5A5-1231-45BC-ADCA-F683B0704F1B}"/>
              </a:ext>
            </a:extLst>
          </p:cNvPr>
          <p:cNvPicPr>
            <a:picLocks noChangeAspect="1"/>
          </p:cNvPicPr>
          <p:nvPr/>
        </p:nvPicPr>
        <p:blipFill>
          <a:blip r:embed="rId4"/>
          <a:stretch>
            <a:fillRect/>
          </a:stretch>
        </p:blipFill>
        <p:spPr>
          <a:xfrm>
            <a:off x="156730" y="5336681"/>
            <a:ext cx="1953402" cy="766128"/>
          </a:xfrm>
          <a:prstGeom prst="rect">
            <a:avLst/>
          </a:prstGeom>
        </p:spPr>
      </p:pic>
      <p:sp>
        <p:nvSpPr>
          <p:cNvPr id="25" name="TextBox 24">
            <a:extLst>
              <a:ext uri="{FF2B5EF4-FFF2-40B4-BE49-F238E27FC236}">
                <a16:creationId xmlns:a16="http://schemas.microsoft.com/office/drawing/2014/main" id="{D949C3D8-4ABB-4521-B2EF-D1F9C2297B80}"/>
              </a:ext>
            </a:extLst>
          </p:cNvPr>
          <p:cNvSpPr txBox="1"/>
          <p:nvPr/>
        </p:nvSpPr>
        <p:spPr>
          <a:xfrm>
            <a:off x="2293513" y="5519895"/>
            <a:ext cx="3341281" cy="461665"/>
          </a:xfrm>
          <a:prstGeom prst="rect">
            <a:avLst/>
          </a:prstGeom>
          <a:noFill/>
        </p:spPr>
        <p:txBody>
          <a:bodyPr wrap="square">
            <a:spAutoFit/>
          </a:bodyPr>
          <a:lstStyle/>
          <a:p>
            <a:r>
              <a:rPr lang="en-GB" sz="1200" dirty="0">
                <a:solidFill>
                  <a:schemeClr val="accent1">
                    <a:lumMod val="75000"/>
                  </a:schemeClr>
                </a:solidFill>
              </a:rPr>
              <a:t>In South Cambridgeshire, 5.6% of the population was income-deprived in 2019.</a:t>
            </a:r>
          </a:p>
        </p:txBody>
      </p:sp>
      <p:pic>
        <p:nvPicPr>
          <p:cNvPr id="26" name="Picture 25">
            <a:extLst>
              <a:ext uri="{FF2B5EF4-FFF2-40B4-BE49-F238E27FC236}">
                <a16:creationId xmlns:a16="http://schemas.microsoft.com/office/drawing/2014/main" id="{4220B24B-EC5A-49D1-A257-BE42575F70AF}"/>
              </a:ext>
            </a:extLst>
          </p:cNvPr>
          <p:cNvPicPr>
            <a:picLocks noChangeAspect="1"/>
          </p:cNvPicPr>
          <p:nvPr/>
        </p:nvPicPr>
        <p:blipFill>
          <a:blip r:embed="rId5"/>
          <a:stretch>
            <a:fillRect/>
          </a:stretch>
        </p:blipFill>
        <p:spPr>
          <a:xfrm>
            <a:off x="5867392" y="1012374"/>
            <a:ext cx="5861281" cy="3981438"/>
          </a:xfrm>
          <a:prstGeom prst="rect">
            <a:avLst/>
          </a:prstGeom>
        </p:spPr>
      </p:pic>
      <p:pic>
        <p:nvPicPr>
          <p:cNvPr id="30" name="Picture 29">
            <a:extLst>
              <a:ext uri="{FF2B5EF4-FFF2-40B4-BE49-F238E27FC236}">
                <a16:creationId xmlns:a16="http://schemas.microsoft.com/office/drawing/2014/main" id="{5E9DA286-7355-4755-9BA6-88998746772A}"/>
              </a:ext>
            </a:extLst>
          </p:cNvPr>
          <p:cNvPicPr>
            <a:picLocks noChangeAspect="1"/>
          </p:cNvPicPr>
          <p:nvPr/>
        </p:nvPicPr>
        <p:blipFill>
          <a:blip r:embed="rId6"/>
          <a:stretch>
            <a:fillRect/>
          </a:stretch>
        </p:blipFill>
        <p:spPr>
          <a:xfrm>
            <a:off x="5960860" y="5394340"/>
            <a:ext cx="1982920" cy="766128"/>
          </a:xfrm>
          <a:prstGeom prst="rect">
            <a:avLst/>
          </a:prstGeom>
        </p:spPr>
      </p:pic>
      <p:sp>
        <p:nvSpPr>
          <p:cNvPr id="31" name="TextBox 30">
            <a:extLst>
              <a:ext uri="{FF2B5EF4-FFF2-40B4-BE49-F238E27FC236}">
                <a16:creationId xmlns:a16="http://schemas.microsoft.com/office/drawing/2014/main" id="{D06490B4-895B-431D-B23D-947F62E6025E}"/>
              </a:ext>
            </a:extLst>
          </p:cNvPr>
          <p:cNvSpPr txBox="1"/>
          <p:nvPr/>
        </p:nvSpPr>
        <p:spPr>
          <a:xfrm>
            <a:off x="8076376" y="5546571"/>
            <a:ext cx="3341281" cy="461665"/>
          </a:xfrm>
          <a:prstGeom prst="rect">
            <a:avLst/>
          </a:prstGeom>
          <a:noFill/>
        </p:spPr>
        <p:txBody>
          <a:bodyPr wrap="square">
            <a:spAutoFit/>
          </a:bodyPr>
          <a:lstStyle/>
          <a:p>
            <a:r>
              <a:rPr lang="en-GB" sz="1200" dirty="0">
                <a:solidFill>
                  <a:schemeClr val="accent1">
                    <a:lumMod val="75000"/>
                  </a:schemeClr>
                </a:solidFill>
              </a:rPr>
              <a:t>In Peterborough, 15.6% of the population was income-deprived in 2019.</a:t>
            </a:r>
          </a:p>
        </p:txBody>
      </p:sp>
      <p:cxnSp>
        <p:nvCxnSpPr>
          <p:cNvPr id="16" name="Straight Connector 15">
            <a:extLst>
              <a:ext uri="{FF2B5EF4-FFF2-40B4-BE49-F238E27FC236}">
                <a16:creationId xmlns:a16="http://schemas.microsoft.com/office/drawing/2014/main" id="{07709E9F-E1FF-4B74-BA22-F910EA0630AF}"/>
              </a:ext>
            </a:extLst>
          </p:cNvPr>
          <p:cNvCxnSpPr>
            <a:cxnSpLocks/>
          </p:cNvCxnSpPr>
          <p:nvPr/>
        </p:nvCxnSpPr>
        <p:spPr>
          <a:xfrm>
            <a:off x="5696012" y="357909"/>
            <a:ext cx="0" cy="6142182"/>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297243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307946390"/>
              </p:ext>
            </p:extLst>
          </p:nvPr>
        </p:nvGraphicFramePr>
        <p:xfrm>
          <a:off x="0" y="14289"/>
          <a:ext cx="12192000" cy="6808181"/>
        </p:xfrm>
        <a:graphic>
          <a:graphicData uri="http://schemas.openxmlformats.org/drawingml/2006/table">
            <a:tbl>
              <a:tblPr firstRow="1" bandRow="1">
                <a:tableStyleId>{5C22544A-7EE6-4342-B048-85BDC9FD1C3A}</a:tableStyleId>
              </a:tblPr>
              <a:tblGrid>
                <a:gridCol w="12192000">
                  <a:extLst>
                    <a:ext uri="{9D8B030D-6E8A-4147-A177-3AD203B41FA5}">
                      <a16:colId xmlns:a16="http://schemas.microsoft.com/office/drawing/2014/main" val="20000"/>
                    </a:ext>
                  </a:extLst>
                </a:gridCol>
              </a:tblGrid>
              <a:tr h="368670">
                <a:tc>
                  <a:txBody>
                    <a:bodyPr/>
                    <a:lstStyle/>
                    <a:p>
                      <a:r>
                        <a:rPr lang="en-GB" dirty="0">
                          <a:latin typeface="Arial" panose="020B0604020202020204" pitchFamily="34" charset="0"/>
                          <a:cs typeface="Arial" panose="020B0604020202020204" pitchFamily="34" charset="0"/>
                        </a:rPr>
                        <a:t>Children in relative low income families (LIF) (under 16s)</a:t>
                      </a:r>
                    </a:p>
                  </a:txBody>
                  <a:tcP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extLst>
                  <a:ext uri="{0D108BD9-81ED-4DB2-BD59-A6C34878D82A}">
                    <a16:rowId xmlns:a16="http://schemas.microsoft.com/office/drawing/2014/main" val="10000"/>
                  </a:ext>
                </a:extLst>
              </a:tr>
              <a:tr h="6140933">
                <a:tc>
                  <a:txBody>
                    <a:bodyPr/>
                    <a:lstStyle/>
                    <a:p>
                      <a:endParaRPr lang="en-GB" sz="1400" b="1" kern="1200" baseline="0" dirty="0">
                        <a:solidFill>
                          <a:schemeClr val="accent6">
                            <a:lumMod val="75000"/>
                          </a:schemeClr>
                        </a:solidFill>
                        <a:latin typeface="Arial" panose="020B0604020202020204" pitchFamily="34" charset="0"/>
                        <a:ea typeface="+mn-ea"/>
                        <a:cs typeface="Arial" panose="020B0604020202020204" pitchFamily="34" charset="0"/>
                      </a:endParaRPr>
                    </a:p>
                    <a:p>
                      <a:endParaRPr lang="en-GB" sz="1400" b="1" kern="1200" baseline="0" dirty="0">
                        <a:solidFill>
                          <a:schemeClr val="accent6">
                            <a:lumMod val="75000"/>
                          </a:schemeClr>
                        </a:solidFill>
                        <a:latin typeface="Arial" panose="020B0604020202020204" pitchFamily="34" charset="0"/>
                        <a:ea typeface="+mn-ea"/>
                        <a:cs typeface="Arial" panose="020B0604020202020204" pitchFamily="34" charset="0"/>
                      </a:endParaRPr>
                    </a:p>
                  </a:txBody>
                  <a:tcPr>
                    <a:lnT w="12700" cap="flat" cmpd="sng" algn="ctr">
                      <a:solidFill>
                        <a:schemeClr val="bg1"/>
                      </a:solidFill>
                      <a:prstDash val="solid"/>
                      <a:round/>
                      <a:headEnd type="none" w="med" len="med"/>
                      <a:tailEnd type="none" w="med" len="med"/>
                    </a:lnT>
                    <a:solidFill>
                      <a:schemeClr val="bg1"/>
                    </a:solidFill>
                  </a:tcPr>
                </a:tc>
                <a:extLst>
                  <a:ext uri="{0D108BD9-81ED-4DB2-BD59-A6C34878D82A}">
                    <a16:rowId xmlns:a16="http://schemas.microsoft.com/office/drawing/2014/main" val="10001"/>
                  </a:ext>
                </a:extLst>
              </a:tr>
              <a:tr h="29857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aseline="0" dirty="0">
                          <a:solidFill>
                            <a:schemeClr val="bg1"/>
                          </a:solidFill>
                          <a:latin typeface="Arial" panose="020B0604020202020204" pitchFamily="34" charset="0"/>
                          <a:cs typeface="Arial" panose="020B0604020202020204" pitchFamily="34" charset="0"/>
                        </a:rPr>
                        <a:t>Source</a:t>
                      </a:r>
                      <a:r>
                        <a:rPr lang="en-GB" sz="900" kern="1200" baseline="0" dirty="0">
                          <a:solidFill>
                            <a:schemeClr val="bg1"/>
                          </a:solidFill>
                          <a:latin typeface="Arial" panose="020B0604020202020204" pitchFamily="34" charset="0"/>
                          <a:ea typeface="+mn-ea"/>
                          <a:cs typeface="Arial" panose="020B0604020202020204" pitchFamily="34" charset="0"/>
                        </a:rPr>
                        <a:t>:  </a:t>
                      </a:r>
                      <a:r>
                        <a:rPr lang="en-GB" sz="900" kern="1200" baseline="0" dirty="0">
                          <a:solidFill>
                            <a:schemeClr val="bg1"/>
                          </a:solidFill>
                          <a:latin typeface="Arial" panose="020B0604020202020204" pitchFamily="34" charset="0"/>
                          <a:ea typeface="+mn-ea"/>
                          <a:cs typeface="Arial" panose="020B0604020202020204" pitchFamily="34" charset="0"/>
                          <a:hlinkClick r:id="rId3">
                            <a:extLst>
                              <a:ext uri="{A12FA001-AC4F-418D-AE19-62706E023703}">
                                <ahyp:hlinkClr xmlns:ahyp="http://schemas.microsoft.com/office/drawing/2018/hyperlinkcolor" val="tx"/>
                              </a:ext>
                            </a:extLst>
                          </a:hlinkClick>
                        </a:rPr>
                        <a:t>https://fingertips.phe.org.uk/</a:t>
                      </a:r>
                      <a:r>
                        <a:rPr lang="en-GB" sz="900" kern="1200" baseline="0" dirty="0">
                          <a:solidFill>
                            <a:schemeClr val="bg1"/>
                          </a:solidFill>
                          <a:latin typeface="Arial" panose="020B0604020202020204" pitchFamily="34" charset="0"/>
                          <a:ea typeface="+mn-ea"/>
                          <a:cs typeface="Arial" panose="020B0604020202020204" pitchFamily="34" charset="0"/>
                        </a:rPr>
                        <a:t>, OHID</a:t>
                      </a:r>
                      <a:endParaRPr lang="en-GB" sz="900" baseline="0" dirty="0">
                        <a:solidFill>
                          <a:schemeClr val="bg1"/>
                        </a:solidFill>
                        <a:latin typeface="Arial" panose="020B0604020202020204" pitchFamily="34" charset="0"/>
                        <a:cs typeface="Arial" panose="020B0604020202020204" pitchFamily="34" charset="0"/>
                      </a:endParaRPr>
                    </a:p>
                  </a:txBody>
                  <a:tcPr anchor="ctr">
                    <a:solidFill>
                      <a:schemeClr val="accent1">
                        <a:lumMod val="75000"/>
                      </a:schemeClr>
                    </a:solidFill>
                  </a:tcPr>
                </a:tc>
                <a:extLst>
                  <a:ext uri="{0D108BD9-81ED-4DB2-BD59-A6C34878D82A}">
                    <a16:rowId xmlns:a16="http://schemas.microsoft.com/office/drawing/2014/main" val="10002"/>
                  </a:ext>
                </a:extLst>
              </a:tr>
            </a:tbl>
          </a:graphicData>
        </a:graphic>
      </p:graphicFrame>
      <p:sp>
        <p:nvSpPr>
          <p:cNvPr id="20" name="TextBox 19">
            <a:extLst>
              <a:ext uri="{FF2B5EF4-FFF2-40B4-BE49-F238E27FC236}">
                <a16:creationId xmlns:a16="http://schemas.microsoft.com/office/drawing/2014/main" id="{6B864DAC-5EEF-4F99-AEF5-E34F3A8C81BE}"/>
              </a:ext>
            </a:extLst>
          </p:cNvPr>
          <p:cNvSpPr txBox="1"/>
          <p:nvPr/>
        </p:nvSpPr>
        <p:spPr>
          <a:xfrm>
            <a:off x="4282140" y="3009846"/>
            <a:ext cx="7881241" cy="205184"/>
          </a:xfrm>
          <a:prstGeom prst="rect">
            <a:avLst/>
          </a:prstGeom>
          <a:noFill/>
        </p:spPr>
        <p:txBody>
          <a:bodyPr wrap="square" rtlCol="0">
            <a:spAutoFit/>
          </a:bodyPr>
          <a:lstStyle/>
          <a:p>
            <a:endParaRPr lang="en-GB" sz="1100" baseline="30000">
              <a:solidFill>
                <a:schemeClr val="accent1">
                  <a:lumMod val="75000"/>
                </a:schemeClr>
              </a:solidFill>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22D928EE-5B7A-4CD6-A5F8-9903AAD1EFB4}"/>
              </a:ext>
            </a:extLst>
          </p:cNvPr>
          <p:cNvSpPr txBox="1"/>
          <p:nvPr/>
        </p:nvSpPr>
        <p:spPr>
          <a:xfrm>
            <a:off x="8986982" y="3888509"/>
            <a:ext cx="184731" cy="307777"/>
          </a:xfrm>
          <a:prstGeom prst="rect">
            <a:avLst/>
          </a:prstGeom>
          <a:noFill/>
        </p:spPr>
        <p:txBody>
          <a:bodyPr wrap="none" rtlCol="0">
            <a:spAutoFit/>
          </a:bodyPr>
          <a:lstStyle/>
          <a:p>
            <a:endParaRPr lang="en-GB" sz="1400">
              <a:solidFill>
                <a:schemeClr val="accent1">
                  <a:lumMod val="75000"/>
                </a:schemeClr>
              </a:solidFill>
            </a:endParaRPr>
          </a:p>
        </p:txBody>
      </p:sp>
      <p:sp>
        <p:nvSpPr>
          <p:cNvPr id="27" name="TextBox 26">
            <a:extLst>
              <a:ext uri="{FF2B5EF4-FFF2-40B4-BE49-F238E27FC236}">
                <a16:creationId xmlns:a16="http://schemas.microsoft.com/office/drawing/2014/main" id="{1DC969D9-29CF-4F5D-88C3-60FEC8D7EADC}"/>
              </a:ext>
            </a:extLst>
          </p:cNvPr>
          <p:cNvSpPr txBox="1"/>
          <p:nvPr/>
        </p:nvSpPr>
        <p:spPr>
          <a:xfrm>
            <a:off x="4564822" y="3711143"/>
            <a:ext cx="184731" cy="369332"/>
          </a:xfrm>
          <a:prstGeom prst="rect">
            <a:avLst/>
          </a:prstGeom>
          <a:noFill/>
        </p:spPr>
        <p:txBody>
          <a:bodyPr wrap="none" rtlCol="0">
            <a:spAutoFit/>
          </a:bodyPr>
          <a:lstStyle/>
          <a:p>
            <a:endParaRPr lang="en-GB"/>
          </a:p>
        </p:txBody>
      </p:sp>
      <p:sp>
        <p:nvSpPr>
          <p:cNvPr id="28" name="TextBox 27">
            <a:extLst>
              <a:ext uri="{FF2B5EF4-FFF2-40B4-BE49-F238E27FC236}">
                <a16:creationId xmlns:a16="http://schemas.microsoft.com/office/drawing/2014/main" id="{220FA31F-7B62-41AA-AED0-E7CC6427E163}"/>
              </a:ext>
            </a:extLst>
          </p:cNvPr>
          <p:cNvSpPr txBox="1"/>
          <p:nvPr/>
        </p:nvSpPr>
        <p:spPr>
          <a:xfrm>
            <a:off x="4564822" y="3786909"/>
            <a:ext cx="184731" cy="307777"/>
          </a:xfrm>
          <a:prstGeom prst="rect">
            <a:avLst/>
          </a:prstGeom>
          <a:noFill/>
        </p:spPr>
        <p:txBody>
          <a:bodyPr wrap="none" rtlCol="0">
            <a:spAutoFit/>
          </a:bodyPr>
          <a:lstStyle/>
          <a:p>
            <a:endParaRPr lang="en-GB" sz="1400"/>
          </a:p>
        </p:txBody>
      </p:sp>
      <p:sp>
        <p:nvSpPr>
          <p:cNvPr id="51" name="TextBox 50">
            <a:extLst>
              <a:ext uri="{FF2B5EF4-FFF2-40B4-BE49-F238E27FC236}">
                <a16:creationId xmlns:a16="http://schemas.microsoft.com/office/drawing/2014/main" id="{4D893F98-BBF9-4CA7-AA73-322ADD9C4C88}"/>
              </a:ext>
            </a:extLst>
          </p:cNvPr>
          <p:cNvSpPr txBox="1"/>
          <p:nvPr/>
        </p:nvSpPr>
        <p:spPr>
          <a:xfrm>
            <a:off x="4282140" y="6092605"/>
            <a:ext cx="184731" cy="276999"/>
          </a:xfrm>
          <a:prstGeom prst="rect">
            <a:avLst/>
          </a:prstGeom>
          <a:noFill/>
        </p:spPr>
        <p:txBody>
          <a:bodyPr wrap="none" rtlCol="0">
            <a:spAutoFit/>
          </a:bodyPr>
          <a:lstStyle/>
          <a:p>
            <a:endParaRPr lang="en-GB" sz="1200"/>
          </a:p>
        </p:txBody>
      </p:sp>
      <p:pic>
        <p:nvPicPr>
          <p:cNvPr id="16" name="Picture 15" descr="Map&#10;&#10;Description automatically generated">
            <a:extLst>
              <a:ext uri="{FF2B5EF4-FFF2-40B4-BE49-F238E27FC236}">
                <a16:creationId xmlns:a16="http://schemas.microsoft.com/office/drawing/2014/main" id="{252A0B8C-F052-4B1E-9634-77C52F27821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895" t="18370" r="2686" b="6519"/>
          <a:stretch/>
        </p:blipFill>
        <p:spPr>
          <a:xfrm>
            <a:off x="1730755" y="587982"/>
            <a:ext cx="4160360" cy="4676945"/>
          </a:xfrm>
          <a:prstGeom prst="rect">
            <a:avLst/>
          </a:prstGeom>
        </p:spPr>
      </p:pic>
      <p:pic>
        <p:nvPicPr>
          <p:cNvPr id="17" name="Picture 16">
            <a:extLst>
              <a:ext uri="{FF2B5EF4-FFF2-40B4-BE49-F238E27FC236}">
                <a16:creationId xmlns:a16="http://schemas.microsoft.com/office/drawing/2014/main" id="{BD227BD4-FE64-4972-A308-D444A8C894E8}"/>
              </a:ext>
            </a:extLst>
          </p:cNvPr>
          <p:cNvPicPr>
            <a:picLocks noChangeAspect="1"/>
          </p:cNvPicPr>
          <p:nvPr/>
        </p:nvPicPr>
        <p:blipFill>
          <a:blip r:embed="rId5"/>
          <a:stretch>
            <a:fillRect/>
          </a:stretch>
        </p:blipFill>
        <p:spPr>
          <a:xfrm>
            <a:off x="84225" y="3157623"/>
            <a:ext cx="2466975" cy="2886075"/>
          </a:xfrm>
          <a:prstGeom prst="rect">
            <a:avLst/>
          </a:prstGeom>
        </p:spPr>
      </p:pic>
      <p:pic>
        <p:nvPicPr>
          <p:cNvPr id="29" name="Picture 28" descr="Map&#10;&#10;Description automatically generated">
            <a:extLst>
              <a:ext uri="{FF2B5EF4-FFF2-40B4-BE49-F238E27FC236}">
                <a16:creationId xmlns:a16="http://schemas.microsoft.com/office/drawing/2014/main" id="{FB7AEAE6-9519-4A5B-AED2-FF297301584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524" t="13629" r="3942" b="8593"/>
          <a:stretch/>
        </p:blipFill>
        <p:spPr>
          <a:xfrm>
            <a:off x="8053928" y="411838"/>
            <a:ext cx="3960231" cy="4703895"/>
          </a:xfrm>
          <a:prstGeom prst="rect">
            <a:avLst/>
          </a:prstGeom>
        </p:spPr>
      </p:pic>
      <p:sp>
        <p:nvSpPr>
          <p:cNvPr id="32" name="TextBox 31">
            <a:extLst>
              <a:ext uri="{FF2B5EF4-FFF2-40B4-BE49-F238E27FC236}">
                <a16:creationId xmlns:a16="http://schemas.microsoft.com/office/drawing/2014/main" id="{055DE011-A268-40CF-9FDC-35DD63598BE3}"/>
              </a:ext>
            </a:extLst>
          </p:cNvPr>
          <p:cNvSpPr txBox="1"/>
          <p:nvPr/>
        </p:nvSpPr>
        <p:spPr>
          <a:xfrm>
            <a:off x="42760" y="434094"/>
            <a:ext cx="2286000" cy="307777"/>
          </a:xfrm>
          <a:prstGeom prst="rect">
            <a:avLst/>
          </a:prstGeom>
          <a:noFill/>
        </p:spPr>
        <p:txBody>
          <a:bodyPr wrap="square" rtlCol="0">
            <a:spAutoFit/>
          </a:bodyPr>
          <a:lstStyle/>
          <a:p>
            <a:r>
              <a:rPr lang="en-GB" sz="1400" b="1" dirty="0">
                <a:solidFill>
                  <a:schemeClr val="accent1">
                    <a:lumMod val="75000"/>
                  </a:schemeClr>
                </a:solidFill>
                <a:latin typeface="Arial" panose="020B0604020202020204" pitchFamily="34" charset="0"/>
                <a:cs typeface="Arial" panose="020B0604020202020204" pitchFamily="34" charset="0"/>
              </a:rPr>
              <a:t>Cambridge</a:t>
            </a:r>
          </a:p>
        </p:txBody>
      </p:sp>
      <p:sp>
        <p:nvSpPr>
          <p:cNvPr id="33" name="TextBox 32">
            <a:extLst>
              <a:ext uri="{FF2B5EF4-FFF2-40B4-BE49-F238E27FC236}">
                <a16:creationId xmlns:a16="http://schemas.microsoft.com/office/drawing/2014/main" id="{91607C65-AE74-4E4E-A2FF-50F4BA70F629}"/>
              </a:ext>
            </a:extLst>
          </p:cNvPr>
          <p:cNvSpPr txBox="1"/>
          <p:nvPr/>
        </p:nvSpPr>
        <p:spPr>
          <a:xfrm>
            <a:off x="6069675" y="432361"/>
            <a:ext cx="2286000" cy="307777"/>
          </a:xfrm>
          <a:prstGeom prst="rect">
            <a:avLst/>
          </a:prstGeom>
          <a:noFill/>
        </p:spPr>
        <p:txBody>
          <a:bodyPr wrap="square" rtlCol="0">
            <a:spAutoFit/>
          </a:bodyPr>
          <a:lstStyle/>
          <a:p>
            <a:r>
              <a:rPr lang="en-GB" sz="1400" b="1" dirty="0">
                <a:solidFill>
                  <a:schemeClr val="accent1">
                    <a:lumMod val="75000"/>
                  </a:schemeClr>
                </a:solidFill>
                <a:latin typeface="Arial" panose="020B0604020202020204" pitchFamily="34" charset="0"/>
                <a:cs typeface="Arial" panose="020B0604020202020204" pitchFamily="34" charset="0"/>
              </a:rPr>
              <a:t>East Cambridgeshire</a:t>
            </a:r>
          </a:p>
        </p:txBody>
      </p:sp>
      <p:cxnSp>
        <p:nvCxnSpPr>
          <p:cNvPr id="34" name="Straight Connector 33">
            <a:extLst>
              <a:ext uri="{FF2B5EF4-FFF2-40B4-BE49-F238E27FC236}">
                <a16:creationId xmlns:a16="http://schemas.microsoft.com/office/drawing/2014/main" id="{BD8E8DC6-C756-4947-BD93-C250DA0DE389}"/>
              </a:ext>
            </a:extLst>
          </p:cNvPr>
          <p:cNvCxnSpPr>
            <a:cxnSpLocks/>
          </p:cNvCxnSpPr>
          <p:nvPr/>
        </p:nvCxnSpPr>
        <p:spPr>
          <a:xfrm>
            <a:off x="6026915" y="432361"/>
            <a:ext cx="0" cy="6211669"/>
          </a:xfrm>
          <a:prstGeom prst="line">
            <a:avLst/>
          </a:prstGeom>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FB887602-E867-42C3-B4C3-718C609CADA6}"/>
              </a:ext>
            </a:extLst>
          </p:cNvPr>
          <p:cNvSpPr txBox="1"/>
          <p:nvPr/>
        </p:nvSpPr>
        <p:spPr>
          <a:xfrm>
            <a:off x="57959" y="2440619"/>
            <a:ext cx="2070915" cy="646331"/>
          </a:xfrm>
          <a:prstGeom prst="rect">
            <a:avLst/>
          </a:prstGeom>
          <a:noFill/>
        </p:spPr>
        <p:txBody>
          <a:bodyPr wrap="square" rtlCol="0">
            <a:spAutoFit/>
          </a:bodyPr>
          <a:lstStyle/>
          <a:p>
            <a:r>
              <a:rPr lang="en-GB" sz="1200" b="1" dirty="0">
                <a:solidFill>
                  <a:schemeClr val="accent1">
                    <a:lumMod val="75000"/>
                  </a:schemeClr>
                </a:solidFill>
                <a:latin typeface="Arial" panose="020B0604020202020204" pitchFamily="34" charset="0"/>
                <a:cs typeface="Arial" panose="020B0604020202020204" pitchFamily="34" charset="0"/>
              </a:rPr>
              <a:t>Count and percentage of low income families by ward, 2020/21</a:t>
            </a:r>
          </a:p>
        </p:txBody>
      </p:sp>
      <p:sp>
        <p:nvSpPr>
          <p:cNvPr id="36" name="TextBox 35">
            <a:extLst>
              <a:ext uri="{FF2B5EF4-FFF2-40B4-BE49-F238E27FC236}">
                <a16:creationId xmlns:a16="http://schemas.microsoft.com/office/drawing/2014/main" id="{F6925AD9-47EC-4476-9632-6D90380545AE}"/>
              </a:ext>
            </a:extLst>
          </p:cNvPr>
          <p:cNvSpPr txBox="1"/>
          <p:nvPr/>
        </p:nvSpPr>
        <p:spPr>
          <a:xfrm>
            <a:off x="8773790" y="5513282"/>
            <a:ext cx="3280041" cy="646331"/>
          </a:xfrm>
          <a:prstGeom prst="rect">
            <a:avLst/>
          </a:prstGeom>
          <a:noFill/>
        </p:spPr>
        <p:txBody>
          <a:bodyPr wrap="square" rtlCol="0">
            <a:spAutoFit/>
          </a:bodyPr>
          <a:lstStyle/>
          <a:p>
            <a:r>
              <a:rPr lang="en-GB" sz="1200" dirty="0">
                <a:solidFill>
                  <a:schemeClr val="accent1">
                    <a:lumMod val="75000"/>
                  </a:schemeClr>
                </a:solidFill>
              </a:rPr>
              <a:t>1,737 families were identified as ‘low income’ within East Cambridgeshire for the year 2020/21. Accounting for 12% of LIF within Cambridgeshire.</a:t>
            </a:r>
          </a:p>
        </p:txBody>
      </p:sp>
      <p:sp>
        <p:nvSpPr>
          <p:cNvPr id="37" name="TextBox 36">
            <a:extLst>
              <a:ext uri="{FF2B5EF4-FFF2-40B4-BE49-F238E27FC236}">
                <a16:creationId xmlns:a16="http://schemas.microsoft.com/office/drawing/2014/main" id="{A5F92070-E75A-45DE-A587-C14A3199C78D}"/>
              </a:ext>
            </a:extLst>
          </p:cNvPr>
          <p:cNvSpPr txBox="1"/>
          <p:nvPr/>
        </p:nvSpPr>
        <p:spPr>
          <a:xfrm>
            <a:off x="6118457" y="2565090"/>
            <a:ext cx="2179615" cy="646331"/>
          </a:xfrm>
          <a:prstGeom prst="rect">
            <a:avLst/>
          </a:prstGeom>
          <a:noFill/>
        </p:spPr>
        <p:txBody>
          <a:bodyPr wrap="square">
            <a:spAutoFit/>
          </a:bodyPr>
          <a:lstStyle/>
          <a:p>
            <a:r>
              <a:rPr lang="en-GB" sz="1200" b="1" dirty="0">
                <a:solidFill>
                  <a:schemeClr val="accent1">
                    <a:lumMod val="75000"/>
                  </a:schemeClr>
                </a:solidFill>
                <a:latin typeface="Arial" panose="020B0604020202020204" pitchFamily="34" charset="0"/>
                <a:cs typeface="Arial" panose="020B0604020202020204" pitchFamily="34" charset="0"/>
              </a:rPr>
              <a:t>Count and percentage of low income families by ward, 2020/21</a:t>
            </a:r>
          </a:p>
        </p:txBody>
      </p:sp>
      <p:pic>
        <p:nvPicPr>
          <p:cNvPr id="38" name="Picture 37">
            <a:extLst>
              <a:ext uri="{FF2B5EF4-FFF2-40B4-BE49-F238E27FC236}">
                <a16:creationId xmlns:a16="http://schemas.microsoft.com/office/drawing/2014/main" id="{8B46A0CE-496C-4293-89DC-7B7FE8235874}"/>
              </a:ext>
            </a:extLst>
          </p:cNvPr>
          <p:cNvPicPr>
            <a:picLocks noChangeAspect="1"/>
          </p:cNvPicPr>
          <p:nvPr/>
        </p:nvPicPr>
        <p:blipFill>
          <a:blip r:embed="rId7"/>
          <a:stretch>
            <a:fillRect/>
          </a:stretch>
        </p:blipFill>
        <p:spPr>
          <a:xfrm>
            <a:off x="6118457" y="3215030"/>
            <a:ext cx="2457450" cy="3048000"/>
          </a:xfrm>
          <a:prstGeom prst="rect">
            <a:avLst/>
          </a:prstGeom>
        </p:spPr>
      </p:pic>
      <p:sp>
        <p:nvSpPr>
          <p:cNvPr id="39" name="TextBox 38">
            <a:extLst>
              <a:ext uri="{FF2B5EF4-FFF2-40B4-BE49-F238E27FC236}">
                <a16:creationId xmlns:a16="http://schemas.microsoft.com/office/drawing/2014/main" id="{D771700D-887F-4914-B01B-8112C946FAC2}"/>
              </a:ext>
            </a:extLst>
          </p:cNvPr>
          <p:cNvSpPr txBox="1"/>
          <p:nvPr/>
        </p:nvSpPr>
        <p:spPr>
          <a:xfrm>
            <a:off x="2966992" y="5384281"/>
            <a:ext cx="2889220" cy="830997"/>
          </a:xfrm>
          <a:prstGeom prst="rect">
            <a:avLst/>
          </a:prstGeom>
          <a:noFill/>
        </p:spPr>
        <p:txBody>
          <a:bodyPr wrap="square" rtlCol="0">
            <a:spAutoFit/>
          </a:bodyPr>
          <a:lstStyle/>
          <a:p>
            <a:r>
              <a:rPr lang="en-GB" sz="1200" dirty="0">
                <a:solidFill>
                  <a:schemeClr val="accent1">
                    <a:lumMod val="75000"/>
                  </a:schemeClr>
                </a:solidFill>
              </a:rPr>
              <a:t>2,418 families were identified as ‘low income’ within Cambridge for the year 2020/21. Accounting for 17% of LIF within Cambridgeshire.</a:t>
            </a:r>
          </a:p>
        </p:txBody>
      </p:sp>
    </p:spTree>
    <p:extLst>
      <p:ext uri="{BB962C8B-B14F-4D97-AF65-F5344CB8AC3E}">
        <p14:creationId xmlns:p14="http://schemas.microsoft.com/office/powerpoint/2010/main" val="28936052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F59EBEEA-0986-47F2-9CDF-1CCFB5AC8834}"/>
              </a:ext>
            </a:extLst>
          </p:cNvPr>
          <p:cNvGraphicFramePr>
            <a:graphicFrameLocks noGrp="1"/>
          </p:cNvGraphicFramePr>
          <p:nvPr>
            <p:extLst>
              <p:ext uri="{D42A27DB-BD31-4B8C-83A1-F6EECF244321}">
                <p14:modId xmlns:p14="http://schemas.microsoft.com/office/powerpoint/2010/main" val="2311080313"/>
              </p:ext>
            </p:extLst>
          </p:nvPr>
        </p:nvGraphicFramePr>
        <p:xfrm>
          <a:off x="0" y="14289"/>
          <a:ext cx="12192000" cy="6808181"/>
        </p:xfrm>
        <a:graphic>
          <a:graphicData uri="http://schemas.openxmlformats.org/drawingml/2006/table">
            <a:tbl>
              <a:tblPr firstRow="1" bandRow="1">
                <a:tableStyleId>{5C22544A-7EE6-4342-B048-85BDC9FD1C3A}</a:tableStyleId>
              </a:tblPr>
              <a:tblGrid>
                <a:gridCol w="12192000">
                  <a:extLst>
                    <a:ext uri="{9D8B030D-6E8A-4147-A177-3AD203B41FA5}">
                      <a16:colId xmlns:a16="http://schemas.microsoft.com/office/drawing/2014/main" val="20000"/>
                    </a:ext>
                  </a:extLst>
                </a:gridCol>
              </a:tblGrid>
              <a:tr h="368670">
                <a:tc>
                  <a:txBody>
                    <a:bodyPr/>
                    <a:lstStyle/>
                    <a:p>
                      <a:r>
                        <a:rPr lang="en-GB" dirty="0">
                          <a:latin typeface="Arial" panose="020B0604020202020204" pitchFamily="34" charset="0"/>
                          <a:cs typeface="Arial" panose="020B0604020202020204" pitchFamily="34" charset="0"/>
                        </a:rPr>
                        <a:t>Children in relative low income families (LIF) (under 16s)</a:t>
                      </a:r>
                    </a:p>
                  </a:txBody>
                  <a:tcP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extLst>
                  <a:ext uri="{0D108BD9-81ED-4DB2-BD59-A6C34878D82A}">
                    <a16:rowId xmlns:a16="http://schemas.microsoft.com/office/drawing/2014/main" val="10000"/>
                  </a:ext>
                </a:extLst>
              </a:tr>
              <a:tr h="6140933">
                <a:tc>
                  <a:txBody>
                    <a:bodyPr/>
                    <a:lstStyle/>
                    <a:p>
                      <a:endParaRPr lang="en-GB" sz="1400" b="1" kern="1200" baseline="0" dirty="0">
                        <a:solidFill>
                          <a:schemeClr val="accent6">
                            <a:lumMod val="75000"/>
                          </a:schemeClr>
                        </a:solidFill>
                        <a:latin typeface="Arial" panose="020B0604020202020204" pitchFamily="34" charset="0"/>
                        <a:ea typeface="+mn-ea"/>
                        <a:cs typeface="Arial" panose="020B0604020202020204" pitchFamily="34" charset="0"/>
                      </a:endParaRPr>
                    </a:p>
                    <a:p>
                      <a:endParaRPr lang="en-GB" sz="1400" b="1" kern="1200" baseline="0" dirty="0">
                        <a:solidFill>
                          <a:schemeClr val="accent6">
                            <a:lumMod val="75000"/>
                          </a:schemeClr>
                        </a:solidFill>
                        <a:latin typeface="Arial" panose="020B0604020202020204" pitchFamily="34" charset="0"/>
                        <a:ea typeface="+mn-ea"/>
                        <a:cs typeface="Arial" panose="020B0604020202020204" pitchFamily="34" charset="0"/>
                      </a:endParaRPr>
                    </a:p>
                  </a:txBody>
                  <a:tcPr>
                    <a:lnT w="12700" cap="flat" cmpd="sng" algn="ctr">
                      <a:solidFill>
                        <a:schemeClr val="bg1"/>
                      </a:solidFill>
                      <a:prstDash val="solid"/>
                      <a:round/>
                      <a:headEnd type="none" w="med" len="med"/>
                      <a:tailEnd type="none" w="med" len="med"/>
                    </a:lnT>
                    <a:solidFill>
                      <a:schemeClr val="bg1"/>
                    </a:solidFill>
                  </a:tcPr>
                </a:tc>
                <a:extLst>
                  <a:ext uri="{0D108BD9-81ED-4DB2-BD59-A6C34878D82A}">
                    <a16:rowId xmlns:a16="http://schemas.microsoft.com/office/drawing/2014/main" val="10001"/>
                  </a:ext>
                </a:extLst>
              </a:tr>
              <a:tr h="29857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aseline="0" dirty="0">
                          <a:solidFill>
                            <a:schemeClr val="bg1"/>
                          </a:solidFill>
                          <a:latin typeface="Arial" panose="020B0604020202020204" pitchFamily="34" charset="0"/>
                          <a:cs typeface="Arial" panose="020B0604020202020204" pitchFamily="34" charset="0"/>
                        </a:rPr>
                        <a:t>Source</a:t>
                      </a:r>
                      <a:r>
                        <a:rPr lang="en-GB" sz="900" kern="1200" baseline="0" dirty="0">
                          <a:solidFill>
                            <a:schemeClr val="bg1"/>
                          </a:solidFill>
                          <a:latin typeface="Arial" panose="020B0604020202020204" pitchFamily="34" charset="0"/>
                          <a:ea typeface="+mn-ea"/>
                          <a:cs typeface="Arial" panose="020B0604020202020204" pitchFamily="34" charset="0"/>
                        </a:rPr>
                        <a:t>:  </a:t>
                      </a:r>
                      <a:r>
                        <a:rPr lang="en-GB" sz="900" kern="1200" baseline="0" dirty="0">
                          <a:solidFill>
                            <a:schemeClr val="bg1"/>
                          </a:solidFill>
                          <a:latin typeface="Arial" panose="020B0604020202020204" pitchFamily="34" charset="0"/>
                          <a:ea typeface="+mn-ea"/>
                          <a:cs typeface="Arial" panose="020B0604020202020204" pitchFamily="34" charset="0"/>
                          <a:hlinkClick r:id="rId3">
                            <a:extLst>
                              <a:ext uri="{A12FA001-AC4F-418D-AE19-62706E023703}">
                                <ahyp:hlinkClr xmlns:ahyp="http://schemas.microsoft.com/office/drawing/2018/hyperlinkcolor" val="tx"/>
                              </a:ext>
                            </a:extLst>
                          </a:hlinkClick>
                        </a:rPr>
                        <a:t>https://fingertips.phe.org.uk/</a:t>
                      </a:r>
                      <a:r>
                        <a:rPr lang="en-GB" sz="900" kern="1200" baseline="0" dirty="0">
                          <a:solidFill>
                            <a:schemeClr val="bg1"/>
                          </a:solidFill>
                          <a:latin typeface="Arial" panose="020B0604020202020204" pitchFamily="34" charset="0"/>
                          <a:ea typeface="+mn-ea"/>
                          <a:cs typeface="Arial" panose="020B0604020202020204" pitchFamily="34" charset="0"/>
                        </a:rPr>
                        <a:t>, OHID</a:t>
                      </a:r>
                      <a:endParaRPr lang="en-GB" sz="900" baseline="0" dirty="0">
                        <a:solidFill>
                          <a:schemeClr val="bg1"/>
                        </a:solidFill>
                        <a:latin typeface="Arial" panose="020B0604020202020204" pitchFamily="34" charset="0"/>
                        <a:cs typeface="Arial" panose="020B0604020202020204" pitchFamily="34" charset="0"/>
                      </a:endParaRPr>
                    </a:p>
                  </a:txBody>
                  <a:tcPr anchor="ctr">
                    <a:solidFill>
                      <a:schemeClr val="accent1">
                        <a:lumMod val="75000"/>
                      </a:schemeClr>
                    </a:solidFill>
                  </a:tcPr>
                </a:tc>
                <a:extLst>
                  <a:ext uri="{0D108BD9-81ED-4DB2-BD59-A6C34878D82A}">
                    <a16:rowId xmlns:a16="http://schemas.microsoft.com/office/drawing/2014/main" val="10002"/>
                  </a:ext>
                </a:extLst>
              </a:tr>
            </a:tbl>
          </a:graphicData>
        </a:graphic>
      </p:graphicFrame>
      <p:sp>
        <p:nvSpPr>
          <p:cNvPr id="5" name="TextBox 4">
            <a:extLst>
              <a:ext uri="{FF2B5EF4-FFF2-40B4-BE49-F238E27FC236}">
                <a16:creationId xmlns:a16="http://schemas.microsoft.com/office/drawing/2014/main" id="{51D46E2F-EA6C-4F25-A9BC-9280DCC614C7}"/>
              </a:ext>
            </a:extLst>
          </p:cNvPr>
          <p:cNvSpPr txBox="1"/>
          <p:nvPr/>
        </p:nvSpPr>
        <p:spPr>
          <a:xfrm>
            <a:off x="6544722" y="411329"/>
            <a:ext cx="1353236" cy="307777"/>
          </a:xfrm>
          <a:prstGeom prst="rect">
            <a:avLst/>
          </a:prstGeom>
          <a:noFill/>
        </p:spPr>
        <p:txBody>
          <a:bodyPr wrap="square" rtlCol="0">
            <a:spAutoFit/>
          </a:bodyPr>
          <a:lstStyle/>
          <a:p>
            <a:r>
              <a:rPr lang="en-GB" sz="1400" b="1" dirty="0">
                <a:solidFill>
                  <a:schemeClr val="accent1">
                    <a:lumMod val="75000"/>
                  </a:schemeClr>
                </a:solidFill>
                <a:latin typeface="Arial" panose="020B0604020202020204" pitchFamily="34" charset="0"/>
                <a:cs typeface="Arial" panose="020B0604020202020204" pitchFamily="34" charset="0"/>
              </a:rPr>
              <a:t>Fenland</a:t>
            </a:r>
          </a:p>
        </p:txBody>
      </p:sp>
      <p:pic>
        <p:nvPicPr>
          <p:cNvPr id="7" name="Picture 6" descr="Map&#10;&#10;Description automatically generated">
            <a:extLst>
              <a:ext uri="{FF2B5EF4-FFF2-40B4-BE49-F238E27FC236}">
                <a16:creationId xmlns:a16="http://schemas.microsoft.com/office/drawing/2014/main" id="{3C19329D-3748-4173-9E69-E9445751AB4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089" t="9761" r="2195" b="9333"/>
          <a:stretch/>
        </p:blipFill>
        <p:spPr>
          <a:xfrm>
            <a:off x="138214" y="656148"/>
            <a:ext cx="6198730" cy="3679571"/>
          </a:xfrm>
          <a:prstGeom prst="rect">
            <a:avLst/>
          </a:prstGeom>
        </p:spPr>
      </p:pic>
      <p:pic>
        <p:nvPicPr>
          <p:cNvPr id="8" name="Picture 7" descr="Map&#10;&#10;Description automatically generated">
            <a:extLst>
              <a:ext uri="{FF2B5EF4-FFF2-40B4-BE49-F238E27FC236}">
                <a16:creationId xmlns:a16="http://schemas.microsoft.com/office/drawing/2014/main" id="{390AE865-1D11-41E7-880F-941712C929D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140" t="7703" r="3312" b="2963"/>
          <a:stretch/>
        </p:blipFill>
        <p:spPr>
          <a:xfrm>
            <a:off x="8437078" y="511271"/>
            <a:ext cx="3806690" cy="5094949"/>
          </a:xfrm>
          <a:prstGeom prst="rect">
            <a:avLst/>
          </a:prstGeom>
        </p:spPr>
      </p:pic>
      <p:sp>
        <p:nvSpPr>
          <p:cNvPr id="9" name="TextBox 8">
            <a:extLst>
              <a:ext uri="{FF2B5EF4-FFF2-40B4-BE49-F238E27FC236}">
                <a16:creationId xmlns:a16="http://schemas.microsoft.com/office/drawing/2014/main" id="{B44CB385-8ABB-4B6A-98F4-A5F4FBA2F3E8}"/>
              </a:ext>
            </a:extLst>
          </p:cNvPr>
          <p:cNvSpPr txBox="1"/>
          <p:nvPr/>
        </p:nvSpPr>
        <p:spPr>
          <a:xfrm>
            <a:off x="63999" y="411329"/>
            <a:ext cx="2286000" cy="307777"/>
          </a:xfrm>
          <a:prstGeom prst="rect">
            <a:avLst/>
          </a:prstGeom>
          <a:noFill/>
        </p:spPr>
        <p:txBody>
          <a:bodyPr wrap="square" rtlCol="0">
            <a:spAutoFit/>
          </a:bodyPr>
          <a:lstStyle/>
          <a:p>
            <a:r>
              <a:rPr lang="en-GB" sz="1400" b="1" dirty="0">
                <a:solidFill>
                  <a:schemeClr val="accent1">
                    <a:lumMod val="75000"/>
                  </a:schemeClr>
                </a:solidFill>
                <a:latin typeface="Arial" panose="020B0604020202020204" pitchFamily="34" charset="0"/>
                <a:cs typeface="Arial" panose="020B0604020202020204" pitchFamily="34" charset="0"/>
              </a:rPr>
              <a:t>Peterborough</a:t>
            </a:r>
          </a:p>
        </p:txBody>
      </p:sp>
      <p:sp>
        <p:nvSpPr>
          <p:cNvPr id="10" name="TextBox 9">
            <a:extLst>
              <a:ext uri="{FF2B5EF4-FFF2-40B4-BE49-F238E27FC236}">
                <a16:creationId xmlns:a16="http://schemas.microsoft.com/office/drawing/2014/main" id="{7703E3CB-5695-4677-9BAD-3BC49DAD643B}"/>
              </a:ext>
            </a:extLst>
          </p:cNvPr>
          <p:cNvSpPr txBox="1"/>
          <p:nvPr/>
        </p:nvSpPr>
        <p:spPr>
          <a:xfrm>
            <a:off x="3265965" y="4801808"/>
            <a:ext cx="2889220" cy="1015663"/>
          </a:xfrm>
          <a:prstGeom prst="rect">
            <a:avLst/>
          </a:prstGeom>
          <a:noFill/>
        </p:spPr>
        <p:txBody>
          <a:bodyPr wrap="square" rtlCol="0">
            <a:spAutoFit/>
          </a:bodyPr>
          <a:lstStyle/>
          <a:p>
            <a:r>
              <a:rPr lang="en-GB" sz="1200" dirty="0">
                <a:solidFill>
                  <a:schemeClr val="accent1">
                    <a:lumMod val="75000"/>
                  </a:schemeClr>
                </a:solidFill>
              </a:rPr>
              <a:t>12,196 families were identified as ‘low income’ within Peterborough for the year 2020/21. The top 10 wards shown here accounting for 75% of the total LIF’s with Peterborough.</a:t>
            </a:r>
          </a:p>
        </p:txBody>
      </p:sp>
      <p:sp>
        <p:nvSpPr>
          <p:cNvPr id="11" name="TextBox 10">
            <a:extLst>
              <a:ext uri="{FF2B5EF4-FFF2-40B4-BE49-F238E27FC236}">
                <a16:creationId xmlns:a16="http://schemas.microsoft.com/office/drawing/2014/main" id="{86727D5D-ABA0-4602-B690-3F39749D70B5}"/>
              </a:ext>
            </a:extLst>
          </p:cNvPr>
          <p:cNvSpPr txBox="1"/>
          <p:nvPr/>
        </p:nvSpPr>
        <p:spPr>
          <a:xfrm>
            <a:off x="9249017" y="5634077"/>
            <a:ext cx="2825791" cy="461665"/>
          </a:xfrm>
          <a:prstGeom prst="rect">
            <a:avLst/>
          </a:prstGeom>
          <a:noFill/>
        </p:spPr>
        <p:txBody>
          <a:bodyPr wrap="square">
            <a:spAutoFit/>
          </a:bodyPr>
          <a:lstStyle/>
          <a:p>
            <a:r>
              <a:rPr lang="en-GB" sz="1200" dirty="0">
                <a:solidFill>
                  <a:schemeClr val="accent1">
                    <a:lumMod val="75000"/>
                  </a:schemeClr>
                </a:solidFill>
              </a:rPr>
              <a:t>The top 10 wards shown here accounting for 63% of the total LIF’s with Fenland.</a:t>
            </a:r>
          </a:p>
        </p:txBody>
      </p:sp>
      <p:sp>
        <p:nvSpPr>
          <p:cNvPr id="12" name="TextBox 11">
            <a:extLst>
              <a:ext uri="{FF2B5EF4-FFF2-40B4-BE49-F238E27FC236}">
                <a16:creationId xmlns:a16="http://schemas.microsoft.com/office/drawing/2014/main" id="{7609C456-C169-4A4B-938E-516E6E38E15F}"/>
              </a:ext>
            </a:extLst>
          </p:cNvPr>
          <p:cNvSpPr txBox="1"/>
          <p:nvPr/>
        </p:nvSpPr>
        <p:spPr>
          <a:xfrm>
            <a:off x="117192" y="3248802"/>
            <a:ext cx="2179615" cy="646331"/>
          </a:xfrm>
          <a:prstGeom prst="rect">
            <a:avLst/>
          </a:prstGeom>
          <a:noFill/>
        </p:spPr>
        <p:txBody>
          <a:bodyPr wrap="square">
            <a:spAutoFit/>
          </a:bodyPr>
          <a:lstStyle/>
          <a:p>
            <a:r>
              <a:rPr lang="en-GB" sz="1200" b="1" dirty="0">
                <a:solidFill>
                  <a:schemeClr val="accent1">
                    <a:lumMod val="75000"/>
                  </a:schemeClr>
                </a:solidFill>
                <a:latin typeface="Arial" panose="020B0604020202020204" pitchFamily="34" charset="0"/>
                <a:cs typeface="Arial" panose="020B0604020202020204" pitchFamily="34" charset="0"/>
              </a:rPr>
              <a:t>Count and percentage of low income families by ward, 2020/21</a:t>
            </a:r>
          </a:p>
        </p:txBody>
      </p:sp>
      <p:sp>
        <p:nvSpPr>
          <p:cNvPr id="13" name="TextBox 12">
            <a:extLst>
              <a:ext uri="{FF2B5EF4-FFF2-40B4-BE49-F238E27FC236}">
                <a16:creationId xmlns:a16="http://schemas.microsoft.com/office/drawing/2014/main" id="{148942BD-AD4A-4D07-9ECF-A58AD9E13E9E}"/>
              </a:ext>
            </a:extLst>
          </p:cNvPr>
          <p:cNvSpPr txBox="1"/>
          <p:nvPr/>
        </p:nvSpPr>
        <p:spPr>
          <a:xfrm>
            <a:off x="6454010" y="3111115"/>
            <a:ext cx="2179615" cy="646331"/>
          </a:xfrm>
          <a:prstGeom prst="rect">
            <a:avLst/>
          </a:prstGeom>
          <a:noFill/>
        </p:spPr>
        <p:txBody>
          <a:bodyPr wrap="square">
            <a:spAutoFit/>
          </a:bodyPr>
          <a:lstStyle/>
          <a:p>
            <a:r>
              <a:rPr lang="en-GB" sz="1200" b="1" dirty="0">
                <a:solidFill>
                  <a:schemeClr val="accent1">
                    <a:lumMod val="75000"/>
                  </a:schemeClr>
                </a:solidFill>
                <a:latin typeface="Arial" panose="020B0604020202020204" pitchFamily="34" charset="0"/>
                <a:cs typeface="Arial" panose="020B0604020202020204" pitchFamily="34" charset="0"/>
              </a:rPr>
              <a:t>Count and percentage of low income families by ward, 2020/21</a:t>
            </a:r>
          </a:p>
        </p:txBody>
      </p:sp>
      <p:pic>
        <p:nvPicPr>
          <p:cNvPr id="14" name="Picture 13">
            <a:extLst>
              <a:ext uri="{FF2B5EF4-FFF2-40B4-BE49-F238E27FC236}">
                <a16:creationId xmlns:a16="http://schemas.microsoft.com/office/drawing/2014/main" id="{B4948AE9-542E-48CD-87C7-CDEB2636B8B8}"/>
              </a:ext>
            </a:extLst>
          </p:cNvPr>
          <p:cNvPicPr>
            <a:picLocks noChangeAspect="1"/>
          </p:cNvPicPr>
          <p:nvPr/>
        </p:nvPicPr>
        <p:blipFill>
          <a:blip r:embed="rId6"/>
          <a:stretch>
            <a:fillRect/>
          </a:stretch>
        </p:blipFill>
        <p:spPr>
          <a:xfrm>
            <a:off x="117192" y="3919541"/>
            <a:ext cx="2286000" cy="2431721"/>
          </a:xfrm>
          <a:prstGeom prst="rect">
            <a:avLst/>
          </a:prstGeom>
        </p:spPr>
      </p:pic>
      <p:pic>
        <p:nvPicPr>
          <p:cNvPr id="15" name="Picture 14">
            <a:extLst>
              <a:ext uri="{FF2B5EF4-FFF2-40B4-BE49-F238E27FC236}">
                <a16:creationId xmlns:a16="http://schemas.microsoft.com/office/drawing/2014/main" id="{028CB9B3-3321-4979-ADED-738F1409F192}"/>
              </a:ext>
            </a:extLst>
          </p:cNvPr>
          <p:cNvPicPr>
            <a:picLocks noChangeAspect="1"/>
          </p:cNvPicPr>
          <p:nvPr/>
        </p:nvPicPr>
        <p:blipFill>
          <a:blip r:embed="rId7"/>
          <a:stretch>
            <a:fillRect/>
          </a:stretch>
        </p:blipFill>
        <p:spPr>
          <a:xfrm>
            <a:off x="6544722" y="3799254"/>
            <a:ext cx="2333625" cy="2495550"/>
          </a:xfrm>
          <a:prstGeom prst="rect">
            <a:avLst/>
          </a:prstGeom>
        </p:spPr>
      </p:pic>
      <p:cxnSp>
        <p:nvCxnSpPr>
          <p:cNvPr id="16" name="Straight Connector 15">
            <a:extLst>
              <a:ext uri="{FF2B5EF4-FFF2-40B4-BE49-F238E27FC236}">
                <a16:creationId xmlns:a16="http://schemas.microsoft.com/office/drawing/2014/main" id="{EA070739-D086-4C23-94D1-B5A49B14527D}"/>
              </a:ext>
            </a:extLst>
          </p:cNvPr>
          <p:cNvCxnSpPr>
            <a:cxnSpLocks/>
          </p:cNvCxnSpPr>
          <p:nvPr/>
        </p:nvCxnSpPr>
        <p:spPr>
          <a:xfrm>
            <a:off x="6379900" y="411329"/>
            <a:ext cx="34354" cy="6049106"/>
          </a:xfrm>
          <a:prstGeom prst="line">
            <a:avLst/>
          </a:prstGeom>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1ABCC94C-D0C2-43E4-B994-F598063D7B24}"/>
              </a:ext>
            </a:extLst>
          </p:cNvPr>
          <p:cNvSpPr txBox="1"/>
          <p:nvPr/>
        </p:nvSpPr>
        <p:spPr>
          <a:xfrm>
            <a:off x="6442388" y="1147204"/>
            <a:ext cx="2538291" cy="830997"/>
          </a:xfrm>
          <a:prstGeom prst="rect">
            <a:avLst/>
          </a:prstGeom>
          <a:noFill/>
        </p:spPr>
        <p:txBody>
          <a:bodyPr wrap="square" rtlCol="0">
            <a:spAutoFit/>
          </a:bodyPr>
          <a:lstStyle/>
          <a:p>
            <a:r>
              <a:rPr lang="en-GB" sz="1200" dirty="0">
                <a:solidFill>
                  <a:schemeClr val="accent1">
                    <a:lumMod val="75000"/>
                  </a:schemeClr>
                </a:solidFill>
              </a:rPr>
              <a:t>3,658 families were identified as ‘low income’ within Fenland for the year 2020/21. Accounting for 25% of LIF within Cambridgeshire.</a:t>
            </a:r>
          </a:p>
        </p:txBody>
      </p:sp>
    </p:spTree>
    <p:extLst>
      <p:ext uri="{BB962C8B-B14F-4D97-AF65-F5344CB8AC3E}">
        <p14:creationId xmlns:p14="http://schemas.microsoft.com/office/powerpoint/2010/main" val="39713788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B31141C7-7B11-4D36-A00C-40BB21790013}"/>
              </a:ext>
            </a:extLst>
          </p:cNvPr>
          <p:cNvGraphicFramePr>
            <a:graphicFrameLocks noGrp="1"/>
          </p:cNvGraphicFramePr>
          <p:nvPr>
            <p:extLst>
              <p:ext uri="{D42A27DB-BD31-4B8C-83A1-F6EECF244321}">
                <p14:modId xmlns:p14="http://schemas.microsoft.com/office/powerpoint/2010/main" val="1563938547"/>
              </p:ext>
            </p:extLst>
          </p:nvPr>
        </p:nvGraphicFramePr>
        <p:xfrm>
          <a:off x="0" y="14289"/>
          <a:ext cx="12192000" cy="6808181"/>
        </p:xfrm>
        <a:graphic>
          <a:graphicData uri="http://schemas.openxmlformats.org/drawingml/2006/table">
            <a:tbl>
              <a:tblPr firstRow="1" bandRow="1">
                <a:tableStyleId>{5C22544A-7EE6-4342-B048-85BDC9FD1C3A}</a:tableStyleId>
              </a:tblPr>
              <a:tblGrid>
                <a:gridCol w="12192000">
                  <a:extLst>
                    <a:ext uri="{9D8B030D-6E8A-4147-A177-3AD203B41FA5}">
                      <a16:colId xmlns:a16="http://schemas.microsoft.com/office/drawing/2014/main" val="20000"/>
                    </a:ext>
                  </a:extLst>
                </a:gridCol>
              </a:tblGrid>
              <a:tr h="368670">
                <a:tc>
                  <a:txBody>
                    <a:bodyPr/>
                    <a:lstStyle/>
                    <a:p>
                      <a:r>
                        <a:rPr lang="en-GB" dirty="0">
                          <a:latin typeface="Arial" panose="020B0604020202020204" pitchFamily="34" charset="0"/>
                          <a:cs typeface="Arial" panose="020B0604020202020204" pitchFamily="34" charset="0"/>
                        </a:rPr>
                        <a:t>Children in relative low income families (LIF) (under 16s)</a:t>
                      </a:r>
                    </a:p>
                  </a:txBody>
                  <a:tcP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extLst>
                  <a:ext uri="{0D108BD9-81ED-4DB2-BD59-A6C34878D82A}">
                    <a16:rowId xmlns:a16="http://schemas.microsoft.com/office/drawing/2014/main" val="10000"/>
                  </a:ext>
                </a:extLst>
              </a:tr>
              <a:tr h="6140933">
                <a:tc>
                  <a:txBody>
                    <a:bodyPr/>
                    <a:lstStyle/>
                    <a:p>
                      <a:endParaRPr lang="en-GB" sz="1400" b="1" kern="1200" baseline="0" dirty="0">
                        <a:solidFill>
                          <a:schemeClr val="accent6">
                            <a:lumMod val="75000"/>
                          </a:schemeClr>
                        </a:solidFill>
                        <a:latin typeface="Arial" panose="020B0604020202020204" pitchFamily="34" charset="0"/>
                        <a:ea typeface="+mn-ea"/>
                        <a:cs typeface="Arial" panose="020B0604020202020204" pitchFamily="34" charset="0"/>
                      </a:endParaRPr>
                    </a:p>
                    <a:p>
                      <a:endParaRPr lang="en-GB" sz="1400" b="1" kern="1200" baseline="0" dirty="0">
                        <a:solidFill>
                          <a:schemeClr val="accent6">
                            <a:lumMod val="75000"/>
                          </a:schemeClr>
                        </a:solidFill>
                        <a:latin typeface="Arial" panose="020B0604020202020204" pitchFamily="34" charset="0"/>
                        <a:ea typeface="+mn-ea"/>
                        <a:cs typeface="Arial" panose="020B0604020202020204" pitchFamily="34" charset="0"/>
                      </a:endParaRPr>
                    </a:p>
                  </a:txBody>
                  <a:tcPr>
                    <a:lnT w="12700" cap="flat" cmpd="sng" algn="ctr">
                      <a:solidFill>
                        <a:schemeClr val="bg1"/>
                      </a:solidFill>
                      <a:prstDash val="solid"/>
                      <a:round/>
                      <a:headEnd type="none" w="med" len="med"/>
                      <a:tailEnd type="none" w="med" len="med"/>
                    </a:lnT>
                    <a:solidFill>
                      <a:schemeClr val="bg1"/>
                    </a:solidFill>
                  </a:tcPr>
                </a:tc>
                <a:extLst>
                  <a:ext uri="{0D108BD9-81ED-4DB2-BD59-A6C34878D82A}">
                    <a16:rowId xmlns:a16="http://schemas.microsoft.com/office/drawing/2014/main" val="10001"/>
                  </a:ext>
                </a:extLst>
              </a:tr>
              <a:tr h="29857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aseline="0" dirty="0">
                          <a:solidFill>
                            <a:schemeClr val="bg1"/>
                          </a:solidFill>
                          <a:latin typeface="Arial" panose="020B0604020202020204" pitchFamily="34" charset="0"/>
                          <a:cs typeface="Arial" panose="020B0604020202020204" pitchFamily="34" charset="0"/>
                        </a:rPr>
                        <a:t>Source</a:t>
                      </a:r>
                      <a:r>
                        <a:rPr lang="en-GB" sz="900" kern="1200" baseline="0" dirty="0">
                          <a:solidFill>
                            <a:schemeClr val="bg1"/>
                          </a:solidFill>
                          <a:latin typeface="Arial" panose="020B0604020202020204" pitchFamily="34" charset="0"/>
                          <a:ea typeface="+mn-ea"/>
                          <a:cs typeface="Arial" panose="020B0604020202020204" pitchFamily="34" charset="0"/>
                        </a:rPr>
                        <a:t>:  </a:t>
                      </a:r>
                      <a:r>
                        <a:rPr lang="en-GB" sz="900" kern="1200" baseline="0" dirty="0">
                          <a:solidFill>
                            <a:schemeClr val="bg1"/>
                          </a:solidFill>
                          <a:latin typeface="Arial" panose="020B0604020202020204" pitchFamily="34" charset="0"/>
                          <a:ea typeface="+mn-ea"/>
                          <a:cs typeface="Arial" panose="020B0604020202020204" pitchFamily="34" charset="0"/>
                          <a:hlinkClick r:id="rId3">
                            <a:extLst>
                              <a:ext uri="{A12FA001-AC4F-418D-AE19-62706E023703}">
                                <ahyp:hlinkClr xmlns:ahyp="http://schemas.microsoft.com/office/drawing/2018/hyperlinkcolor" val="tx"/>
                              </a:ext>
                            </a:extLst>
                          </a:hlinkClick>
                        </a:rPr>
                        <a:t>https://fingertips.phe.org.uk/</a:t>
                      </a:r>
                      <a:r>
                        <a:rPr lang="en-GB" sz="900" kern="1200" baseline="0" dirty="0">
                          <a:solidFill>
                            <a:schemeClr val="bg1"/>
                          </a:solidFill>
                          <a:latin typeface="Arial" panose="020B0604020202020204" pitchFamily="34" charset="0"/>
                          <a:ea typeface="+mn-ea"/>
                          <a:cs typeface="Arial" panose="020B0604020202020204" pitchFamily="34" charset="0"/>
                        </a:rPr>
                        <a:t>, OHID</a:t>
                      </a:r>
                      <a:endParaRPr lang="en-GB" sz="900" baseline="0" dirty="0">
                        <a:solidFill>
                          <a:schemeClr val="bg1"/>
                        </a:solidFill>
                        <a:latin typeface="Arial" panose="020B0604020202020204" pitchFamily="34" charset="0"/>
                        <a:cs typeface="Arial" panose="020B0604020202020204" pitchFamily="34" charset="0"/>
                      </a:endParaRPr>
                    </a:p>
                  </a:txBody>
                  <a:tcPr anchor="ctr">
                    <a:solidFill>
                      <a:schemeClr val="accent1">
                        <a:lumMod val="75000"/>
                      </a:schemeClr>
                    </a:solidFill>
                  </a:tcPr>
                </a:tc>
                <a:extLst>
                  <a:ext uri="{0D108BD9-81ED-4DB2-BD59-A6C34878D82A}">
                    <a16:rowId xmlns:a16="http://schemas.microsoft.com/office/drawing/2014/main" val="10002"/>
                  </a:ext>
                </a:extLst>
              </a:tr>
            </a:tbl>
          </a:graphicData>
        </a:graphic>
      </p:graphicFrame>
      <p:pic>
        <p:nvPicPr>
          <p:cNvPr id="3" name="Picture 2" descr="Map&#10;&#10;Description automatically generated">
            <a:extLst>
              <a:ext uri="{FF2B5EF4-FFF2-40B4-BE49-F238E27FC236}">
                <a16:creationId xmlns:a16="http://schemas.microsoft.com/office/drawing/2014/main" id="{9A6378B8-15A7-4045-87CD-5DDB4A38299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793" t="9425" r="3200" b="8101"/>
          <a:stretch/>
        </p:blipFill>
        <p:spPr>
          <a:xfrm>
            <a:off x="2461059" y="473807"/>
            <a:ext cx="3854126" cy="4787876"/>
          </a:xfrm>
          <a:prstGeom prst="rect">
            <a:avLst/>
          </a:prstGeom>
        </p:spPr>
      </p:pic>
      <p:pic>
        <p:nvPicPr>
          <p:cNvPr id="4" name="Picture 3">
            <a:extLst>
              <a:ext uri="{FF2B5EF4-FFF2-40B4-BE49-F238E27FC236}">
                <a16:creationId xmlns:a16="http://schemas.microsoft.com/office/drawing/2014/main" id="{E9EA0AAB-A548-4860-AA20-B0FB17E9024A}"/>
              </a:ext>
            </a:extLst>
          </p:cNvPr>
          <p:cNvPicPr>
            <a:picLocks noChangeAspect="1"/>
          </p:cNvPicPr>
          <p:nvPr/>
        </p:nvPicPr>
        <p:blipFill>
          <a:blip r:embed="rId5"/>
          <a:stretch>
            <a:fillRect/>
          </a:stretch>
        </p:blipFill>
        <p:spPr>
          <a:xfrm>
            <a:off x="149480" y="3673659"/>
            <a:ext cx="2733675" cy="2628900"/>
          </a:xfrm>
          <a:prstGeom prst="rect">
            <a:avLst/>
          </a:prstGeom>
        </p:spPr>
      </p:pic>
      <p:pic>
        <p:nvPicPr>
          <p:cNvPr id="5" name="Picture 4" descr="Map&#10;&#10;Description automatically generated">
            <a:extLst>
              <a:ext uri="{FF2B5EF4-FFF2-40B4-BE49-F238E27FC236}">
                <a16:creationId xmlns:a16="http://schemas.microsoft.com/office/drawing/2014/main" id="{9209993C-1533-42A3-A0C3-2CC6BE3DFCD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605" t="16540" r="4616" b="27347"/>
          <a:stretch/>
        </p:blipFill>
        <p:spPr>
          <a:xfrm>
            <a:off x="8202165" y="429790"/>
            <a:ext cx="3989835" cy="3447147"/>
          </a:xfrm>
          <a:prstGeom prst="rect">
            <a:avLst/>
          </a:prstGeom>
        </p:spPr>
      </p:pic>
      <p:sp>
        <p:nvSpPr>
          <p:cNvPr id="6" name="TextBox 5">
            <a:extLst>
              <a:ext uri="{FF2B5EF4-FFF2-40B4-BE49-F238E27FC236}">
                <a16:creationId xmlns:a16="http://schemas.microsoft.com/office/drawing/2014/main" id="{4798C256-C5CD-485F-8052-C15469FFD07F}"/>
              </a:ext>
            </a:extLst>
          </p:cNvPr>
          <p:cNvSpPr txBox="1"/>
          <p:nvPr/>
        </p:nvSpPr>
        <p:spPr>
          <a:xfrm>
            <a:off x="130008" y="555441"/>
            <a:ext cx="2286000" cy="307777"/>
          </a:xfrm>
          <a:prstGeom prst="rect">
            <a:avLst/>
          </a:prstGeom>
          <a:noFill/>
        </p:spPr>
        <p:txBody>
          <a:bodyPr wrap="square" rtlCol="0">
            <a:spAutoFit/>
          </a:bodyPr>
          <a:lstStyle/>
          <a:p>
            <a:r>
              <a:rPr lang="en-GB" sz="1400" b="1" dirty="0">
                <a:solidFill>
                  <a:schemeClr val="accent1">
                    <a:lumMod val="75000"/>
                  </a:schemeClr>
                </a:solidFill>
                <a:latin typeface="Arial" panose="020B0604020202020204" pitchFamily="34" charset="0"/>
                <a:cs typeface="Arial" panose="020B0604020202020204" pitchFamily="34" charset="0"/>
              </a:rPr>
              <a:t>Huntingdonshire</a:t>
            </a:r>
          </a:p>
        </p:txBody>
      </p:sp>
      <p:sp>
        <p:nvSpPr>
          <p:cNvPr id="7" name="TextBox 6">
            <a:extLst>
              <a:ext uri="{FF2B5EF4-FFF2-40B4-BE49-F238E27FC236}">
                <a16:creationId xmlns:a16="http://schemas.microsoft.com/office/drawing/2014/main" id="{2BD1BD81-9F83-4691-8BD6-D43AA201793E}"/>
              </a:ext>
            </a:extLst>
          </p:cNvPr>
          <p:cNvSpPr txBox="1"/>
          <p:nvPr/>
        </p:nvSpPr>
        <p:spPr>
          <a:xfrm>
            <a:off x="6496283" y="555441"/>
            <a:ext cx="2503520" cy="307777"/>
          </a:xfrm>
          <a:prstGeom prst="rect">
            <a:avLst/>
          </a:prstGeom>
          <a:noFill/>
        </p:spPr>
        <p:txBody>
          <a:bodyPr wrap="square" rtlCol="0">
            <a:spAutoFit/>
          </a:bodyPr>
          <a:lstStyle/>
          <a:p>
            <a:r>
              <a:rPr lang="en-GB" sz="1400" b="1" dirty="0">
                <a:solidFill>
                  <a:schemeClr val="accent1">
                    <a:lumMod val="75000"/>
                  </a:schemeClr>
                </a:solidFill>
                <a:latin typeface="Arial" panose="020B0604020202020204" pitchFamily="34" charset="0"/>
                <a:cs typeface="Arial" panose="020B0604020202020204" pitchFamily="34" charset="0"/>
              </a:rPr>
              <a:t>South Cambridgeshire</a:t>
            </a:r>
          </a:p>
        </p:txBody>
      </p:sp>
      <p:sp>
        <p:nvSpPr>
          <p:cNvPr id="9" name="TextBox 8">
            <a:extLst>
              <a:ext uri="{FF2B5EF4-FFF2-40B4-BE49-F238E27FC236}">
                <a16:creationId xmlns:a16="http://schemas.microsoft.com/office/drawing/2014/main" id="{30BB6EB2-853D-4EA5-8D28-93E8BDFDF1F2}"/>
              </a:ext>
            </a:extLst>
          </p:cNvPr>
          <p:cNvSpPr txBox="1"/>
          <p:nvPr/>
        </p:nvSpPr>
        <p:spPr>
          <a:xfrm>
            <a:off x="149480" y="1048382"/>
            <a:ext cx="2707906" cy="646331"/>
          </a:xfrm>
          <a:prstGeom prst="rect">
            <a:avLst/>
          </a:prstGeom>
          <a:noFill/>
        </p:spPr>
        <p:txBody>
          <a:bodyPr wrap="square" rtlCol="0">
            <a:spAutoFit/>
          </a:bodyPr>
          <a:lstStyle/>
          <a:p>
            <a:r>
              <a:rPr lang="en-GB" sz="1200" dirty="0">
                <a:solidFill>
                  <a:schemeClr val="accent1">
                    <a:lumMod val="75000"/>
                  </a:schemeClr>
                </a:solidFill>
              </a:rPr>
              <a:t>3,979 families were identified as ‘low income’ within Huntingdonshire for the year 2020/21. </a:t>
            </a:r>
          </a:p>
        </p:txBody>
      </p:sp>
      <p:sp>
        <p:nvSpPr>
          <p:cNvPr id="10" name="TextBox 9">
            <a:extLst>
              <a:ext uri="{FF2B5EF4-FFF2-40B4-BE49-F238E27FC236}">
                <a16:creationId xmlns:a16="http://schemas.microsoft.com/office/drawing/2014/main" id="{F0AD31AA-3E2F-40F4-93FB-EA1C80344F3B}"/>
              </a:ext>
            </a:extLst>
          </p:cNvPr>
          <p:cNvSpPr txBox="1"/>
          <p:nvPr/>
        </p:nvSpPr>
        <p:spPr>
          <a:xfrm>
            <a:off x="9364937" y="4687984"/>
            <a:ext cx="2812158" cy="830997"/>
          </a:xfrm>
          <a:prstGeom prst="rect">
            <a:avLst/>
          </a:prstGeom>
          <a:noFill/>
        </p:spPr>
        <p:txBody>
          <a:bodyPr wrap="square" rtlCol="0">
            <a:spAutoFit/>
          </a:bodyPr>
          <a:lstStyle/>
          <a:p>
            <a:r>
              <a:rPr lang="en-GB" sz="1200" dirty="0">
                <a:solidFill>
                  <a:schemeClr val="accent1">
                    <a:lumMod val="75000"/>
                  </a:schemeClr>
                </a:solidFill>
              </a:rPr>
              <a:t>The top 10 wards shown here accounting for 65% of the total LIF’s with South Cambridgeshire and 19% of the total for Cambridgeshire.</a:t>
            </a:r>
          </a:p>
        </p:txBody>
      </p:sp>
      <p:sp>
        <p:nvSpPr>
          <p:cNvPr id="11" name="TextBox 10">
            <a:extLst>
              <a:ext uri="{FF2B5EF4-FFF2-40B4-BE49-F238E27FC236}">
                <a16:creationId xmlns:a16="http://schemas.microsoft.com/office/drawing/2014/main" id="{12039829-0DBA-4EAA-BCFC-BFBD128905F6}"/>
              </a:ext>
            </a:extLst>
          </p:cNvPr>
          <p:cNvSpPr txBox="1"/>
          <p:nvPr/>
        </p:nvSpPr>
        <p:spPr>
          <a:xfrm>
            <a:off x="2960776" y="5323115"/>
            <a:ext cx="3424743" cy="646331"/>
          </a:xfrm>
          <a:prstGeom prst="rect">
            <a:avLst/>
          </a:prstGeom>
          <a:noFill/>
        </p:spPr>
        <p:txBody>
          <a:bodyPr wrap="square">
            <a:spAutoFit/>
          </a:bodyPr>
          <a:lstStyle/>
          <a:p>
            <a:r>
              <a:rPr lang="en-GB" sz="1200" dirty="0">
                <a:solidFill>
                  <a:schemeClr val="accent1">
                    <a:lumMod val="75000"/>
                  </a:schemeClr>
                </a:solidFill>
              </a:rPr>
              <a:t>The top 10 wards shown here accounting for 66% of the total LIF’s with Huntingdonshire and 27% of the total for Cambridgeshire.</a:t>
            </a:r>
          </a:p>
        </p:txBody>
      </p:sp>
      <p:sp>
        <p:nvSpPr>
          <p:cNvPr id="12" name="TextBox 11">
            <a:extLst>
              <a:ext uri="{FF2B5EF4-FFF2-40B4-BE49-F238E27FC236}">
                <a16:creationId xmlns:a16="http://schemas.microsoft.com/office/drawing/2014/main" id="{5F792DF3-70E4-47CB-80A7-3051F42A04FF}"/>
              </a:ext>
            </a:extLst>
          </p:cNvPr>
          <p:cNvSpPr txBox="1"/>
          <p:nvPr/>
        </p:nvSpPr>
        <p:spPr>
          <a:xfrm>
            <a:off x="228816" y="2992211"/>
            <a:ext cx="2179615" cy="646331"/>
          </a:xfrm>
          <a:prstGeom prst="rect">
            <a:avLst/>
          </a:prstGeom>
          <a:noFill/>
        </p:spPr>
        <p:txBody>
          <a:bodyPr wrap="square">
            <a:spAutoFit/>
          </a:bodyPr>
          <a:lstStyle/>
          <a:p>
            <a:r>
              <a:rPr lang="en-GB" sz="1200" b="1" dirty="0">
                <a:solidFill>
                  <a:schemeClr val="accent1">
                    <a:lumMod val="75000"/>
                  </a:schemeClr>
                </a:solidFill>
                <a:latin typeface="Arial" panose="020B0604020202020204" pitchFamily="34" charset="0"/>
                <a:cs typeface="Arial" panose="020B0604020202020204" pitchFamily="34" charset="0"/>
              </a:rPr>
              <a:t>Count and percentage of low income families by ward, 2020/21</a:t>
            </a:r>
          </a:p>
        </p:txBody>
      </p:sp>
      <p:sp>
        <p:nvSpPr>
          <p:cNvPr id="13" name="TextBox 12">
            <a:extLst>
              <a:ext uri="{FF2B5EF4-FFF2-40B4-BE49-F238E27FC236}">
                <a16:creationId xmlns:a16="http://schemas.microsoft.com/office/drawing/2014/main" id="{03DA829D-CC74-4818-8AED-1B603F2384C3}"/>
              </a:ext>
            </a:extLst>
          </p:cNvPr>
          <p:cNvSpPr txBox="1"/>
          <p:nvPr/>
        </p:nvSpPr>
        <p:spPr>
          <a:xfrm>
            <a:off x="6496283" y="3576824"/>
            <a:ext cx="2179615" cy="646331"/>
          </a:xfrm>
          <a:prstGeom prst="rect">
            <a:avLst/>
          </a:prstGeom>
          <a:noFill/>
        </p:spPr>
        <p:txBody>
          <a:bodyPr wrap="square">
            <a:spAutoFit/>
          </a:bodyPr>
          <a:lstStyle/>
          <a:p>
            <a:r>
              <a:rPr lang="en-GB" sz="1200" b="1" dirty="0">
                <a:solidFill>
                  <a:schemeClr val="accent1">
                    <a:lumMod val="75000"/>
                  </a:schemeClr>
                </a:solidFill>
                <a:latin typeface="Arial" panose="020B0604020202020204" pitchFamily="34" charset="0"/>
                <a:cs typeface="Arial" panose="020B0604020202020204" pitchFamily="34" charset="0"/>
              </a:rPr>
              <a:t>Count and percentage of low income families by ward, 2020/21</a:t>
            </a:r>
          </a:p>
        </p:txBody>
      </p:sp>
      <p:pic>
        <p:nvPicPr>
          <p:cNvPr id="14" name="Picture 13">
            <a:extLst>
              <a:ext uri="{FF2B5EF4-FFF2-40B4-BE49-F238E27FC236}">
                <a16:creationId xmlns:a16="http://schemas.microsoft.com/office/drawing/2014/main" id="{43797C23-BBC0-43A6-80F8-3644970326FF}"/>
              </a:ext>
            </a:extLst>
          </p:cNvPr>
          <p:cNvPicPr>
            <a:picLocks noChangeAspect="1"/>
          </p:cNvPicPr>
          <p:nvPr/>
        </p:nvPicPr>
        <p:blipFill>
          <a:blip r:embed="rId7"/>
          <a:stretch>
            <a:fillRect/>
          </a:stretch>
        </p:blipFill>
        <p:spPr>
          <a:xfrm>
            <a:off x="6512588" y="4254329"/>
            <a:ext cx="2809875" cy="2190750"/>
          </a:xfrm>
          <a:prstGeom prst="rect">
            <a:avLst/>
          </a:prstGeom>
        </p:spPr>
      </p:pic>
      <p:sp>
        <p:nvSpPr>
          <p:cNvPr id="15" name="TextBox 14">
            <a:extLst>
              <a:ext uri="{FF2B5EF4-FFF2-40B4-BE49-F238E27FC236}">
                <a16:creationId xmlns:a16="http://schemas.microsoft.com/office/drawing/2014/main" id="{01634584-08AA-495E-BF97-D422BCB918E8}"/>
              </a:ext>
            </a:extLst>
          </p:cNvPr>
          <p:cNvSpPr txBox="1"/>
          <p:nvPr/>
        </p:nvSpPr>
        <p:spPr>
          <a:xfrm>
            <a:off x="6430904" y="1158992"/>
            <a:ext cx="2032701" cy="830997"/>
          </a:xfrm>
          <a:prstGeom prst="rect">
            <a:avLst/>
          </a:prstGeom>
          <a:noFill/>
        </p:spPr>
        <p:txBody>
          <a:bodyPr wrap="square">
            <a:spAutoFit/>
          </a:bodyPr>
          <a:lstStyle/>
          <a:p>
            <a:r>
              <a:rPr lang="en-GB" sz="1200" dirty="0">
                <a:solidFill>
                  <a:schemeClr val="accent1">
                    <a:lumMod val="75000"/>
                  </a:schemeClr>
                </a:solidFill>
              </a:rPr>
              <a:t>2,680 families were identified as ‘low income’ within </a:t>
            </a:r>
          </a:p>
          <a:p>
            <a:r>
              <a:rPr lang="en-GB" sz="1200" dirty="0">
                <a:solidFill>
                  <a:schemeClr val="accent1">
                    <a:lumMod val="75000"/>
                  </a:schemeClr>
                </a:solidFill>
              </a:rPr>
              <a:t>South Cambridgeshire for the year 2020/21. </a:t>
            </a:r>
          </a:p>
        </p:txBody>
      </p:sp>
      <p:cxnSp>
        <p:nvCxnSpPr>
          <p:cNvPr id="16" name="Straight Connector 15">
            <a:extLst>
              <a:ext uri="{FF2B5EF4-FFF2-40B4-BE49-F238E27FC236}">
                <a16:creationId xmlns:a16="http://schemas.microsoft.com/office/drawing/2014/main" id="{A048777D-8F55-4E74-BB1A-AEAAA81048B5}"/>
              </a:ext>
            </a:extLst>
          </p:cNvPr>
          <p:cNvCxnSpPr>
            <a:cxnSpLocks/>
          </p:cNvCxnSpPr>
          <p:nvPr/>
        </p:nvCxnSpPr>
        <p:spPr>
          <a:xfrm flipH="1">
            <a:off x="6426368" y="429790"/>
            <a:ext cx="4536" cy="6105044"/>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121197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Table 17">
            <a:extLst>
              <a:ext uri="{FF2B5EF4-FFF2-40B4-BE49-F238E27FC236}">
                <a16:creationId xmlns:a16="http://schemas.microsoft.com/office/drawing/2014/main" id="{DA56A883-77D0-449B-8FD9-F90084F862E7}"/>
              </a:ext>
            </a:extLst>
          </p:cNvPr>
          <p:cNvGraphicFramePr>
            <a:graphicFrameLocks noGrp="1"/>
          </p:cNvGraphicFramePr>
          <p:nvPr>
            <p:extLst>
              <p:ext uri="{D42A27DB-BD31-4B8C-83A1-F6EECF244321}">
                <p14:modId xmlns:p14="http://schemas.microsoft.com/office/powerpoint/2010/main" val="359090985"/>
              </p:ext>
            </p:extLst>
          </p:nvPr>
        </p:nvGraphicFramePr>
        <p:xfrm>
          <a:off x="0" y="1"/>
          <a:ext cx="12163381" cy="6848814"/>
        </p:xfrm>
        <a:graphic>
          <a:graphicData uri="http://schemas.openxmlformats.org/drawingml/2006/table">
            <a:tbl>
              <a:tblPr firstRow="1" bandRow="1">
                <a:tableStyleId>{5C22544A-7EE6-4342-B048-85BDC9FD1C3A}</a:tableStyleId>
              </a:tblPr>
              <a:tblGrid>
                <a:gridCol w="12163381">
                  <a:extLst>
                    <a:ext uri="{9D8B030D-6E8A-4147-A177-3AD203B41FA5}">
                      <a16:colId xmlns:a16="http://schemas.microsoft.com/office/drawing/2014/main" val="20000"/>
                    </a:ext>
                  </a:extLst>
                </a:gridCol>
              </a:tblGrid>
              <a:tr h="370870">
                <a:tc>
                  <a:txBody>
                    <a:bodyPr/>
                    <a:lstStyle/>
                    <a:p>
                      <a:r>
                        <a:rPr lang="en-GB">
                          <a:latin typeface="Arial" panose="020B0604020202020204" pitchFamily="34" charset="0"/>
                          <a:cs typeface="Arial" panose="020B0604020202020204" pitchFamily="34" charset="0"/>
                        </a:rPr>
                        <a:t>Poverty and financial security</a:t>
                      </a:r>
                    </a:p>
                  </a:txBody>
                  <a:tcP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extLst>
                  <a:ext uri="{0D108BD9-81ED-4DB2-BD59-A6C34878D82A}">
                    <a16:rowId xmlns:a16="http://schemas.microsoft.com/office/drawing/2014/main" val="10000"/>
                  </a:ext>
                </a:extLst>
              </a:tr>
              <a:tr h="6177584">
                <a:tc>
                  <a:txBody>
                    <a:bodyPr/>
                    <a:lstStyle/>
                    <a:p>
                      <a:endParaRPr lang="en-GB" sz="1400" b="1" kern="1200" baseline="0">
                        <a:solidFill>
                          <a:schemeClr val="accent6">
                            <a:lumMod val="75000"/>
                          </a:schemeClr>
                        </a:solidFill>
                        <a:latin typeface="Arial" panose="020B0604020202020204" pitchFamily="34" charset="0"/>
                        <a:ea typeface="+mn-ea"/>
                        <a:cs typeface="Arial" panose="020B0604020202020204" pitchFamily="34" charset="0"/>
                      </a:endParaRPr>
                    </a:p>
                    <a:p>
                      <a:endParaRPr lang="en-GB" sz="1400" b="1" kern="1200" baseline="0">
                        <a:solidFill>
                          <a:schemeClr val="accent6">
                            <a:lumMod val="75000"/>
                          </a:schemeClr>
                        </a:solidFill>
                        <a:latin typeface="Arial" panose="020B0604020202020204" pitchFamily="34" charset="0"/>
                        <a:ea typeface="+mn-ea"/>
                        <a:cs typeface="Arial" panose="020B0604020202020204" pitchFamily="34" charset="0"/>
                      </a:endParaRPr>
                    </a:p>
                  </a:txBody>
                  <a:tcPr>
                    <a:lnT w="12700" cap="flat" cmpd="sng" algn="ctr">
                      <a:solidFill>
                        <a:schemeClr val="bg1"/>
                      </a:solidFill>
                      <a:prstDash val="solid"/>
                      <a:round/>
                      <a:headEnd type="none" w="med" len="med"/>
                      <a:tailEnd type="none" w="med" len="med"/>
                    </a:lnT>
                    <a:solidFill>
                      <a:schemeClr val="bg1"/>
                    </a:solidFill>
                  </a:tcPr>
                </a:tc>
                <a:extLst>
                  <a:ext uri="{0D108BD9-81ED-4DB2-BD59-A6C34878D82A}">
                    <a16:rowId xmlns:a16="http://schemas.microsoft.com/office/drawing/2014/main" val="10001"/>
                  </a:ext>
                </a:extLst>
              </a:tr>
              <a:tr h="300360">
                <a:tc>
                  <a:txBody>
                    <a:bodyPr/>
                    <a:lstStyle/>
                    <a:p>
                      <a:r>
                        <a:rPr lang="en-GB" sz="900" baseline="0" dirty="0">
                          <a:solidFill>
                            <a:schemeClr val="bg1"/>
                          </a:solidFill>
                          <a:latin typeface="Arial" panose="020B0604020202020204" pitchFamily="34" charset="0"/>
                          <a:cs typeface="Arial" panose="020B0604020202020204" pitchFamily="34" charset="0"/>
                        </a:rPr>
                        <a:t>Source: 1. Wider determinants of health, Fingertips, OHID (downloaded – May 2022) 2. </a:t>
                      </a:r>
                      <a:r>
                        <a:rPr lang="en-GB" sz="900" kern="1200" baseline="0" dirty="0">
                          <a:solidFill>
                            <a:schemeClr val="bg1"/>
                          </a:solidFill>
                          <a:latin typeface="Arial" panose="020B0604020202020204" pitchFamily="34" charset="0"/>
                          <a:ea typeface="+mn-ea"/>
                          <a:cs typeface="Arial" panose="020B0604020202020204" pitchFamily="34" charset="0"/>
                        </a:rPr>
                        <a:t>Local Health, Department for Business, Energy and Industrial Strategy (downloaded June 2022)</a:t>
                      </a:r>
                      <a:endParaRPr lang="en-GB" sz="900" baseline="0" dirty="0">
                        <a:solidFill>
                          <a:schemeClr val="bg1"/>
                        </a:solidFill>
                        <a:latin typeface="Arial" panose="020B0604020202020204" pitchFamily="34" charset="0"/>
                        <a:cs typeface="Arial" panose="020B0604020202020204" pitchFamily="34" charset="0"/>
                      </a:endParaRPr>
                    </a:p>
                  </a:txBody>
                  <a:tcPr anchor="ctr">
                    <a:solidFill>
                      <a:schemeClr val="accent1">
                        <a:lumMod val="75000"/>
                      </a:schemeClr>
                    </a:solidFill>
                  </a:tcPr>
                </a:tc>
                <a:extLst>
                  <a:ext uri="{0D108BD9-81ED-4DB2-BD59-A6C34878D82A}">
                    <a16:rowId xmlns:a16="http://schemas.microsoft.com/office/drawing/2014/main" val="10002"/>
                  </a:ext>
                </a:extLst>
              </a:tr>
            </a:tbl>
          </a:graphicData>
        </a:graphic>
      </p:graphicFrame>
      <p:sp>
        <p:nvSpPr>
          <p:cNvPr id="19" name="TextBox 18">
            <a:extLst>
              <a:ext uri="{FF2B5EF4-FFF2-40B4-BE49-F238E27FC236}">
                <a16:creationId xmlns:a16="http://schemas.microsoft.com/office/drawing/2014/main" id="{0FEC88F5-684E-4C8B-ADC4-32C9174FD8F2}"/>
              </a:ext>
            </a:extLst>
          </p:cNvPr>
          <p:cNvSpPr txBox="1"/>
          <p:nvPr/>
        </p:nvSpPr>
        <p:spPr>
          <a:xfrm>
            <a:off x="4282140" y="3009846"/>
            <a:ext cx="7881241" cy="205184"/>
          </a:xfrm>
          <a:prstGeom prst="rect">
            <a:avLst/>
          </a:prstGeom>
          <a:noFill/>
        </p:spPr>
        <p:txBody>
          <a:bodyPr wrap="square" rtlCol="0">
            <a:spAutoFit/>
          </a:bodyPr>
          <a:lstStyle/>
          <a:p>
            <a:endParaRPr lang="en-GB" sz="1100" baseline="30000">
              <a:solidFill>
                <a:schemeClr val="accent1">
                  <a:lumMod val="75000"/>
                </a:schemeClr>
              </a:solidFill>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9E9A27BB-9700-4CEA-9C20-2C84AC96E5C1}"/>
              </a:ext>
            </a:extLst>
          </p:cNvPr>
          <p:cNvSpPr txBox="1"/>
          <p:nvPr/>
        </p:nvSpPr>
        <p:spPr>
          <a:xfrm>
            <a:off x="8986982" y="3888509"/>
            <a:ext cx="184731" cy="307777"/>
          </a:xfrm>
          <a:prstGeom prst="rect">
            <a:avLst/>
          </a:prstGeom>
          <a:noFill/>
        </p:spPr>
        <p:txBody>
          <a:bodyPr wrap="none" rtlCol="0">
            <a:spAutoFit/>
          </a:bodyPr>
          <a:lstStyle/>
          <a:p>
            <a:endParaRPr lang="en-GB" sz="1400">
              <a:solidFill>
                <a:schemeClr val="accent1">
                  <a:lumMod val="75000"/>
                </a:schemeClr>
              </a:solidFill>
            </a:endParaRPr>
          </a:p>
        </p:txBody>
      </p:sp>
      <p:sp>
        <p:nvSpPr>
          <p:cNvPr id="25" name="TextBox 24">
            <a:extLst>
              <a:ext uri="{FF2B5EF4-FFF2-40B4-BE49-F238E27FC236}">
                <a16:creationId xmlns:a16="http://schemas.microsoft.com/office/drawing/2014/main" id="{1594BBCD-D4DA-4730-B613-7237B20B1A96}"/>
              </a:ext>
            </a:extLst>
          </p:cNvPr>
          <p:cNvSpPr txBox="1"/>
          <p:nvPr/>
        </p:nvSpPr>
        <p:spPr>
          <a:xfrm>
            <a:off x="4564822" y="3711143"/>
            <a:ext cx="184731" cy="369332"/>
          </a:xfrm>
          <a:prstGeom prst="rect">
            <a:avLst/>
          </a:prstGeom>
          <a:noFill/>
        </p:spPr>
        <p:txBody>
          <a:bodyPr wrap="none" rtlCol="0">
            <a:spAutoFit/>
          </a:bodyPr>
          <a:lstStyle/>
          <a:p>
            <a:endParaRPr lang="en-GB"/>
          </a:p>
        </p:txBody>
      </p:sp>
      <p:sp>
        <p:nvSpPr>
          <p:cNvPr id="26" name="TextBox 25">
            <a:extLst>
              <a:ext uri="{FF2B5EF4-FFF2-40B4-BE49-F238E27FC236}">
                <a16:creationId xmlns:a16="http://schemas.microsoft.com/office/drawing/2014/main" id="{C2C9B139-8122-4B31-AAC2-9471C71F5F7F}"/>
              </a:ext>
            </a:extLst>
          </p:cNvPr>
          <p:cNvSpPr txBox="1"/>
          <p:nvPr/>
        </p:nvSpPr>
        <p:spPr>
          <a:xfrm>
            <a:off x="4564822" y="3786909"/>
            <a:ext cx="184731" cy="307777"/>
          </a:xfrm>
          <a:prstGeom prst="rect">
            <a:avLst/>
          </a:prstGeom>
          <a:noFill/>
        </p:spPr>
        <p:txBody>
          <a:bodyPr wrap="none" rtlCol="0">
            <a:spAutoFit/>
          </a:bodyPr>
          <a:lstStyle/>
          <a:p>
            <a:endParaRPr lang="en-GB" sz="1400"/>
          </a:p>
        </p:txBody>
      </p:sp>
      <p:sp>
        <p:nvSpPr>
          <p:cNvPr id="30" name="TextBox 29">
            <a:extLst>
              <a:ext uri="{FF2B5EF4-FFF2-40B4-BE49-F238E27FC236}">
                <a16:creationId xmlns:a16="http://schemas.microsoft.com/office/drawing/2014/main" id="{339C5EC3-8CF8-4D64-85B4-DFDE736F105F}"/>
              </a:ext>
            </a:extLst>
          </p:cNvPr>
          <p:cNvSpPr txBox="1"/>
          <p:nvPr/>
        </p:nvSpPr>
        <p:spPr>
          <a:xfrm>
            <a:off x="4282140" y="6092605"/>
            <a:ext cx="184731" cy="276999"/>
          </a:xfrm>
          <a:prstGeom prst="rect">
            <a:avLst/>
          </a:prstGeom>
          <a:noFill/>
        </p:spPr>
        <p:txBody>
          <a:bodyPr wrap="none" rtlCol="0">
            <a:spAutoFit/>
          </a:bodyPr>
          <a:lstStyle/>
          <a:p>
            <a:endParaRPr lang="en-GB" sz="1200"/>
          </a:p>
        </p:txBody>
      </p:sp>
      <p:sp>
        <p:nvSpPr>
          <p:cNvPr id="31" name="TextBox 30">
            <a:extLst>
              <a:ext uri="{FF2B5EF4-FFF2-40B4-BE49-F238E27FC236}">
                <a16:creationId xmlns:a16="http://schemas.microsoft.com/office/drawing/2014/main" id="{C4523FF6-03DC-4414-97A7-CB6801A100D1}"/>
              </a:ext>
            </a:extLst>
          </p:cNvPr>
          <p:cNvSpPr txBox="1"/>
          <p:nvPr/>
        </p:nvSpPr>
        <p:spPr>
          <a:xfrm>
            <a:off x="0" y="509745"/>
            <a:ext cx="4564822" cy="307777"/>
          </a:xfrm>
          <a:prstGeom prst="rect">
            <a:avLst/>
          </a:prstGeom>
          <a:noFill/>
        </p:spPr>
        <p:txBody>
          <a:bodyPr wrap="square" rtlCol="0">
            <a:spAutoFit/>
          </a:bodyPr>
          <a:lstStyle/>
          <a:p>
            <a:r>
              <a:rPr lang="en-GB" sz="1400" b="1">
                <a:solidFill>
                  <a:schemeClr val="accent1">
                    <a:lumMod val="75000"/>
                  </a:schemeClr>
                </a:solidFill>
                <a:latin typeface="Arial" panose="020B0604020202020204" pitchFamily="34" charset="0"/>
                <a:cs typeface="Arial" panose="020B0604020202020204" pitchFamily="34" charset="0"/>
              </a:rPr>
              <a:t>Change in Average weekly earnings over time </a:t>
            </a:r>
            <a:r>
              <a:rPr lang="en-GB" sz="1400" b="1" baseline="30000">
                <a:solidFill>
                  <a:schemeClr val="accent1">
                    <a:lumMod val="75000"/>
                  </a:schemeClr>
                </a:solidFill>
                <a:latin typeface="Arial" panose="020B0604020202020204" pitchFamily="34" charset="0"/>
                <a:cs typeface="Arial" panose="020B0604020202020204" pitchFamily="34" charset="0"/>
              </a:rPr>
              <a:t>1</a:t>
            </a:r>
            <a:r>
              <a:rPr lang="en-GB" sz="1400" b="1">
                <a:solidFill>
                  <a:schemeClr val="accent1">
                    <a:lumMod val="75000"/>
                  </a:schemeClr>
                </a:solidFill>
                <a:latin typeface="Arial" panose="020B0604020202020204" pitchFamily="34" charset="0"/>
                <a:cs typeface="Arial" panose="020B0604020202020204" pitchFamily="34" charset="0"/>
              </a:rPr>
              <a:t>  </a:t>
            </a:r>
            <a:endParaRPr lang="en-GB" sz="1100" baseline="30000">
              <a:solidFill>
                <a:schemeClr val="accent1">
                  <a:lumMod val="75000"/>
                </a:schemeClr>
              </a:solidFill>
              <a:latin typeface="Arial" panose="020B0604020202020204" pitchFamily="34" charset="0"/>
              <a:cs typeface="Arial" panose="020B0604020202020204" pitchFamily="34" charset="0"/>
            </a:endParaRPr>
          </a:p>
        </p:txBody>
      </p:sp>
      <p:pic>
        <p:nvPicPr>
          <p:cNvPr id="32" name="Picture 31">
            <a:extLst>
              <a:ext uri="{FF2B5EF4-FFF2-40B4-BE49-F238E27FC236}">
                <a16:creationId xmlns:a16="http://schemas.microsoft.com/office/drawing/2014/main" id="{B7BD2984-44FD-4463-836C-1CA31B4EFADC}"/>
              </a:ext>
            </a:extLst>
          </p:cNvPr>
          <p:cNvPicPr>
            <a:picLocks noChangeAspect="1"/>
          </p:cNvPicPr>
          <p:nvPr/>
        </p:nvPicPr>
        <p:blipFill>
          <a:blip r:embed="rId3"/>
          <a:stretch>
            <a:fillRect/>
          </a:stretch>
        </p:blipFill>
        <p:spPr>
          <a:xfrm>
            <a:off x="139388" y="995298"/>
            <a:ext cx="4421730" cy="3047099"/>
          </a:xfrm>
          <a:prstGeom prst="rect">
            <a:avLst/>
          </a:prstGeom>
        </p:spPr>
      </p:pic>
      <p:sp>
        <p:nvSpPr>
          <p:cNvPr id="33" name="TextBox 32">
            <a:extLst>
              <a:ext uri="{FF2B5EF4-FFF2-40B4-BE49-F238E27FC236}">
                <a16:creationId xmlns:a16="http://schemas.microsoft.com/office/drawing/2014/main" id="{4EEF150D-6FC2-47D3-A618-1A4EDF7E4B7F}"/>
              </a:ext>
            </a:extLst>
          </p:cNvPr>
          <p:cNvSpPr txBox="1"/>
          <p:nvPr/>
        </p:nvSpPr>
        <p:spPr>
          <a:xfrm>
            <a:off x="63255" y="4448966"/>
            <a:ext cx="4218885" cy="1384995"/>
          </a:xfrm>
          <a:prstGeom prst="rect">
            <a:avLst/>
          </a:prstGeom>
          <a:noFill/>
        </p:spPr>
        <p:txBody>
          <a:bodyPr wrap="square" rtlCol="0">
            <a:spAutoFit/>
          </a:bodyPr>
          <a:lstStyle/>
          <a:p>
            <a:pPr marL="171450" indent="-171450">
              <a:buFont typeface="Arial" panose="020B0604020202020204" pitchFamily="34" charset="0"/>
              <a:buChar char="•"/>
            </a:pPr>
            <a:r>
              <a:rPr lang="en-GB" sz="1200">
                <a:solidFill>
                  <a:schemeClr val="accent1">
                    <a:lumMod val="75000"/>
                  </a:schemeClr>
                </a:solidFill>
              </a:rPr>
              <a:t>The average weekly earnings in Cambridgeshire and Peterborough for both male and female show an overall increasing trend. This is also true for England.</a:t>
            </a:r>
          </a:p>
          <a:p>
            <a:pPr marL="171450" indent="-171450">
              <a:buFont typeface="Arial" panose="020B0604020202020204" pitchFamily="34" charset="0"/>
              <a:buChar char="•"/>
            </a:pPr>
            <a:r>
              <a:rPr lang="en-GB" sz="1200">
                <a:solidFill>
                  <a:schemeClr val="accent1">
                    <a:lumMod val="75000"/>
                  </a:schemeClr>
                </a:solidFill>
              </a:rPr>
              <a:t>The gap for average weekly earnings among men in Peterborough compared to England is narrowing since 2017.</a:t>
            </a:r>
          </a:p>
          <a:p>
            <a:pPr marL="171450" indent="-171450">
              <a:buFont typeface="Arial" panose="020B0604020202020204" pitchFamily="34" charset="0"/>
              <a:buChar char="•"/>
            </a:pPr>
            <a:endParaRPr lang="en-GB" sz="1200">
              <a:solidFill>
                <a:schemeClr val="accent1">
                  <a:lumMod val="75000"/>
                </a:schemeClr>
              </a:solidFill>
            </a:endParaRPr>
          </a:p>
          <a:p>
            <a:pPr marL="171450" indent="-171450">
              <a:buFont typeface="Arial" panose="020B0604020202020204" pitchFamily="34" charset="0"/>
              <a:buChar char="•"/>
            </a:pPr>
            <a:endParaRPr lang="en-GB" sz="1200">
              <a:solidFill>
                <a:schemeClr val="accent1">
                  <a:lumMod val="75000"/>
                </a:schemeClr>
              </a:solidFill>
            </a:endParaRPr>
          </a:p>
        </p:txBody>
      </p:sp>
      <p:sp>
        <p:nvSpPr>
          <p:cNvPr id="34" name="TextBox 33">
            <a:extLst>
              <a:ext uri="{FF2B5EF4-FFF2-40B4-BE49-F238E27FC236}">
                <a16:creationId xmlns:a16="http://schemas.microsoft.com/office/drawing/2014/main" id="{AD6AE40D-B780-4565-ACF5-BAD3BD284A7F}"/>
              </a:ext>
            </a:extLst>
          </p:cNvPr>
          <p:cNvSpPr txBox="1"/>
          <p:nvPr/>
        </p:nvSpPr>
        <p:spPr>
          <a:xfrm>
            <a:off x="4812026" y="434747"/>
            <a:ext cx="7351355" cy="307777"/>
          </a:xfrm>
          <a:prstGeom prst="rect">
            <a:avLst/>
          </a:prstGeom>
          <a:noFill/>
        </p:spPr>
        <p:txBody>
          <a:bodyPr wrap="square" rtlCol="0">
            <a:spAutoFit/>
          </a:bodyPr>
          <a:lstStyle/>
          <a:p>
            <a:r>
              <a:rPr lang="en-GB" sz="1400" b="1" i="0">
                <a:solidFill>
                  <a:schemeClr val="accent1">
                    <a:lumMod val="75000"/>
                  </a:schemeClr>
                </a:solidFill>
                <a:effectLst/>
                <a:latin typeface="Arial" panose="020B0604020202020204" pitchFamily="34" charset="0"/>
              </a:rPr>
              <a:t>Modelled estimates of the proportion of households in fuel poverty, 2020 (%) </a:t>
            </a:r>
            <a:r>
              <a:rPr lang="en-GB" sz="1400" b="1" i="0" baseline="30000">
                <a:solidFill>
                  <a:schemeClr val="accent1">
                    <a:lumMod val="75000"/>
                  </a:schemeClr>
                </a:solidFill>
                <a:effectLst/>
                <a:latin typeface="Arial" panose="020B0604020202020204" pitchFamily="34" charset="0"/>
              </a:rPr>
              <a:t>2</a:t>
            </a:r>
            <a:endParaRPr lang="en-GB" sz="1100" baseline="30000">
              <a:solidFill>
                <a:schemeClr val="accent1">
                  <a:lumMod val="75000"/>
                </a:schemeClr>
              </a:solidFill>
              <a:latin typeface="Arial" panose="020B0604020202020204" pitchFamily="34" charset="0"/>
              <a:cs typeface="Arial" panose="020B0604020202020204" pitchFamily="34" charset="0"/>
            </a:endParaRPr>
          </a:p>
        </p:txBody>
      </p:sp>
      <p:sp>
        <p:nvSpPr>
          <p:cNvPr id="35" name="TextBox 34">
            <a:extLst>
              <a:ext uri="{FF2B5EF4-FFF2-40B4-BE49-F238E27FC236}">
                <a16:creationId xmlns:a16="http://schemas.microsoft.com/office/drawing/2014/main" id="{1632360C-6713-45A7-883C-90FDBDD59443}"/>
              </a:ext>
            </a:extLst>
          </p:cNvPr>
          <p:cNvSpPr txBox="1"/>
          <p:nvPr/>
        </p:nvSpPr>
        <p:spPr>
          <a:xfrm>
            <a:off x="9396259" y="1831856"/>
            <a:ext cx="2642180" cy="3231654"/>
          </a:xfrm>
          <a:prstGeom prst="rect">
            <a:avLst/>
          </a:prstGeom>
          <a:noFill/>
        </p:spPr>
        <p:txBody>
          <a:bodyPr wrap="square" rtlCol="0">
            <a:spAutoFit/>
          </a:bodyPr>
          <a:lstStyle/>
          <a:p>
            <a:pPr marL="285750" indent="-285750">
              <a:buFont typeface="Arial" panose="020B0604020202020204" pitchFamily="34" charset="0"/>
              <a:buChar char="•"/>
            </a:pPr>
            <a:r>
              <a:rPr lang="en-GB" sz="1200">
                <a:solidFill>
                  <a:schemeClr val="accent1">
                    <a:lumMod val="75000"/>
                  </a:schemeClr>
                </a:solidFill>
              </a:rPr>
              <a:t>The estimated proportion of households that experienced fuel poverty in 2020 in Fenland (15.3%) falls within the highest range nationally.</a:t>
            </a:r>
          </a:p>
          <a:p>
            <a:pPr marL="285750" indent="-285750">
              <a:buFont typeface="Arial" panose="020B0604020202020204" pitchFamily="34" charset="0"/>
              <a:buChar char="•"/>
            </a:pPr>
            <a:r>
              <a:rPr lang="en-GB" sz="1200">
                <a:solidFill>
                  <a:schemeClr val="accent1">
                    <a:lumMod val="75000"/>
                  </a:schemeClr>
                </a:solidFill>
              </a:rPr>
              <a:t>Proportion in Peterborough (14.9%) and Cambridge (14.6%) is higher than England average and falls within the second highest range nationally.</a:t>
            </a:r>
          </a:p>
          <a:p>
            <a:pPr marL="285750" indent="-285750">
              <a:buFont typeface="Arial" panose="020B0604020202020204" pitchFamily="34" charset="0"/>
              <a:buChar char="•"/>
            </a:pPr>
            <a:r>
              <a:rPr lang="en-GB" sz="1200">
                <a:solidFill>
                  <a:schemeClr val="accent1">
                    <a:lumMod val="75000"/>
                  </a:schemeClr>
                </a:solidFill>
              </a:rPr>
              <a:t>East Cambridgeshire (12.7%) falls in the middle range for the proportion of households that experience fuel poverty.</a:t>
            </a:r>
          </a:p>
          <a:p>
            <a:pPr marL="285750" indent="-285750">
              <a:buFont typeface="Arial" panose="020B0604020202020204" pitchFamily="34" charset="0"/>
              <a:buChar char="•"/>
            </a:pPr>
            <a:r>
              <a:rPr lang="en-GB" sz="1200">
                <a:solidFill>
                  <a:schemeClr val="accent1">
                    <a:lumMod val="75000"/>
                  </a:schemeClr>
                </a:solidFill>
              </a:rPr>
              <a:t>Huntingdonshire (11.0%) and South Cambridgeshire (9.8%) falls within the second lowest range.</a:t>
            </a:r>
          </a:p>
        </p:txBody>
      </p:sp>
      <p:cxnSp>
        <p:nvCxnSpPr>
          <p:cNvPr id="36" name="Straight Connector 35">
            <a:extLst>
              <a:ext uri="{FF2B5EF4-FFF2-40B4-BE49-F238E27FC236}">
                <a16:creationId xmlns:a16="http://schemas.microsoft.com/office/drawing/2014/main" id="{D78DCD59-BF7A-4F8D-AED3-2DA943375C96}"/>
              </a:ext>
            </a:extLst>
          </p:cNvPr>
          <p:cNvCxnSpPr/>
          <p:nvPr/>
        </p:nvCxnSpPr>
        <p:spPr>
          <a:xfrm>
            <a:off x="4657187" y="384502"/>
            <a:ext cx="0" cy="6123419"/>
          </a:xfrm>
          <a:prstGeom prst="line">
            <a:avLst/>
          </a:prstGeom>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FA70C850-DEFE-450C-BAB8-3275393B6D76}"/>
              </a:ext>
            </a:extLst>
          </p:cNvPr>
          <p:cNvSpPr txBox="1"/>
          <p:nvPr/>
        </p:nvSpPr>
        <p:spPr>
          <a:xfrm>
            <a:off x="34852" y="4080475"/>
            <a:ext cx="1755609" cy="246221"/>
          </a:xfrm>
          <a:prstGeom prst="rect">
            <a:avLst/>
          </a:prstGeom>
          <a:noFill/>
        </p:spPr>
        <p:txBody>
          <a:bodyPr wrap="none" rtlCol="0">
            <a:spAutoFit/>
          </a:bodyPr>
          <a:lstStyle/>
          <a:p>
            <a:r>
              <a:rPr lang="en-GB" sz="1000">
                <a:solidFill>
                  <a:schemeClr val="accent1">
                    <a:lumMod val="75000"/>
                  </a:schemeClr>
                </a:solidFill>
              </a:rPr>
              <a:t>Note: Scale does not start at 0</a:t>
            </a:r>
          </a:p>
        </p:txBody>
      </p:sp>
      <p:pic>
        <p:nvPicPr>
          <p:cNvPr id="38" name="Picture 37">
            <a:extLst>
              <a:ext uri="{FF2B5EF4-FFF2-40B4-BE49-F238E27FC236}">
                <a16:creationId xmlns:a16="http://schemas.microsoft.com/office/drawing/2014/main" id="{EADEC6D8-2B52-4F13-8656-75DB0D2449EA}"/>
              </a:ext>
            </a:extLst>
          </p:cNvPr>
          <p:cNvPicPr>
            <a:picLocks noChangeAspect="1"/>
          </p:cNvPicPr>
          <p:nvPr/>
        </p:nvPicPr>
        <p:blipFill>
          <a:blip r:embed="rId4"/>
          <a:stretch>
            <a:fillRect/>
          </a:stretch>
        </p:blipFill>
        <p:spPr>
          <a:xfrm>
            <a:off x="4739071" y="995298"/>
            <a:ext cx="4667669" cy="5519590"/>
          </a:xfrm>
          <a:prstGeom prst="rect">
            <a:avLst/>
          </a:prstGeom>
        </p:spPr>
      </p:pic>
      <p:sp>
        <p:nvSpPr>
          <p:cNvPr id="39" name="Oval 38">
            <a:extLst>
              <a:ext uri="{FF2B5EF4-FFF2-40B4-BE49-F238E27FC236}">
                <a16:creationId xmlns:a16="http://schemas.microsoft.com/office/drawing/2014/main" id="{BFE2BEF1-77AF-48E6-98B6-EE4933E68B6E}"/>
              </a:ext>
            </a:extLst>
          </p:cNvPr>
          <p:cNvSpPr/>
          <p:nvPr/>
        </p:nvSpPr>
        <p:spPr>
          <a:xfrm>
            <a:off x="8008858" y="3854286"/>
            <a:ext cx="635377" cy="785091"/>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0" name="Picture 39">
            <a:extLst>
              <a:ext uri="{FF2B5EF4-FFF2-40B4-BE49-F238E27FC236}">
                <a16:creationId xmlns:a16="http://schemas.microsoft.com/office/drawing/2014/main" id="{B41CE4B0-8612-41C5-A8C0-E9481A03EF08}"/>
              </a:ext>
            </a:extLst>
          </p:cNvPr>
          <p:cNvPicPr>
            <a:picLocks noChangeAspect="1"/>
          </p:cNvPicPr>
          <p:nvPr/>
        </p:nvPicPr>
        <p:blipFill>
          <a:blip r:embed="rId5"/>
          <a:stretch>
            <a:fillRect/>
          </a:stretch>
        </p:blipFill>
        <p:spPr>
          <a:xfrm>
            <a:off x="8119909" y="995298"/>
            <a:ext cx="1276350" cy="1247775"/>
          </a:xfrm>
          <a:prstGeom prst="rect">
            <a:avLst/>
          </a:prstGeom>
        </p:spPr>
      </p:pic>
    </p:spTree>
    <p:extLst>
      <p:ext uri="{BB962C8B-B14F-4D97-AF65-F5344CB8AC3E}">
        <p14:creationId xmlns:p14="http://schemas.microsoft.com/office/powerpoint/2010/main" val="36997171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C925AA0C-1524-487A-8AFE-B01DA440F75E}"/>
              </a:ext>
            </a:extLst>
          </p:cNvPr>
          <p:cNvGraphicFramePr>
            <a:graphicFrameLocks noGrp="1"/>
          </p:cNvGraphicFramePr>
          <p:nvPr>
            <p:extLst>
              <p:ext uri="{D42A27DB-BD31-4B8C-83A1-F6EECF244321}">
                <p14:modId xmlns:p14="http://schemas.microsoft.com/office/powerpoint/2010/main" val="1405044627"/>
              </p:ext>
            </p:extLst>
          </p:nvPr>
        </p:nvGraphicFramePr>
        <p:xfrm>
          <a:off x="0" y="1"/>
          <a:ext cx="12163381" cy="6848814"/>
        </p:xfrm>
        <a:graphic>
          <a:graphicData uri="http://schemas.openxmlformats.org/drawingml/2006/table">
            <a:tbl>
              <a:tblPr firstRow="1" bandRow="1">
                <a:tableStyleId>{5C22544A-7EE6-4342-B048-85BDC9FD1C3A}</a:tableStyleId>
              </a:tblPr>
              <a:tblGrid>
                <a:gridCol w="12163381">
                  <a:extLst>
                    <a:ext uri="{9D8B030D-6E8A-4147-A177-3AD203B41FA5}">
                      <a16:colId xmlns:a16="http://schemas.microsoft.com/office/drawing/2014/main" val="20000"/>
                    </a:ext>
                  </a:extLst>
                </a:gridCol>
              </a:tblGrid>
              <a:tr h="370870">
                <a:tc>
                  <a:txBody>
                    <a:bodyPr/>
                    <a:lstStyle/>
                    <a:p>
                      <a:r>
                        <a:rPr lang="en-GB">
                          <a:latin typeface="Arial"/>
                          <a:cs typeface="Arial"/>
                        </a:rPr>
                        <a:t>Child Poverty </a:t>
                      </a:r>
                      <a:endParaRPr lang="en-GB">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extLst>
                  <a:ext uri="{0D108BD9-81ED-4DB2-BD59-A6C34878D82A}">
                    <a16:rowId xmlns:a16="http://schemas.microsoft.com/office/drawing/2014/main" val="10000"/>
                  </a:ext>
                </a:extLst>
              </a:tr>
              <a:tr h="6177584">
                <a:tc>
                  <a:txBody>
                    <a:bodyPr/>
                    <a:lstStyle/>
                    <a:p>
                      <a:endParaRPr lang="en-GB" sz="1400" b="1" kern="1200" baseline="0">
                        <a:solidFill>
                          <a:schemeClr val="accent6">
                            <a:lumMod val="75000"/>
                          </a:schemeClr>
                        </a:solidFill>
                        <a:latin typeface="Arial" panose="020B0604020202020204" pitchFamily="34" charset="0"/>
                        <a:ea typeface="+mn-ea"/>
                        <a:cs typeface="Arial" panose="020B0604020202020204" pitchFamily="34" charset="0"/>
                      </a:endParaRPr>
                    </a:p>
                    <a:p>
                      <a:endParaRPr lang="en-GB" sz="1400" b="1" kern="1200" baseline="0">
                        <a:solidFill>
                          <a:schemeClr val="accent6">
                            <a:lumMod val="75000"/>
                          </a:schemeClr>
                        </a:solidFill>
                        <a:latin typeface="Arial" panose="020B0604020202020204" pitchFamily="34" charset="0"/>
                        <a:ea typeface="+mn-ea"/>
                        <a:cs typeface="Arial" panose="020B0604020202020204" pitchFamily="34" charset="0"/>
                      </a:endParaRPr>
                    </a:p>
                  </a:txBody>
                  <a:tcPr>
                    <a:lnT w="12700" cap="flat" cmpd="sng" algn="ctr">
                      <a:solidFill>
                        <a:schemeClr val="bg1"/>
                      </a:solidFill>
                      <a:prstDash val="solid"/>
                      <a:round/>
                      <a:headEnd type="none" w="med" len="med"/>
                      <a:tailEnd type="none" w="med" len="med"/>
                    </a:lnT>
                    <a:solidFill>
                      <a:schemeClr val="bg1"/>
                    </a:solidFill>
                  </a:tcPr>
                </a:tc>
                <a:extLst>
                  <a:ext uri="{0D108BD9-81ED-4DB2-BD59-A6C34878D82A}">
                    <a16:rowId xmlns:a16="http://schemas.microsoft.com/office/drawing/2014/main" val="10001"/>
                  </a:ext>
                </a:extLst>
              </a:tr>
              <a:tr h="300360">
                <a:tc>
                  <a:txBody>
                    <a:bodyPr/>
                    <a:lstStyle/>
                    <a:p>
                      <a:r>
                        <a:rPr lang="en-GB" sz="900" baseline="0">
                          <a:solidFill>
                            <a:schemeClr val="bg1"/>
                          </a:solidFill>
                          <a:latin typeface="Arial"/>
                          <a:cs typeface="Arial"/>
                        </a:rPr>
                        <a:t>Source: Joseph Rowntree Foundation – UK Poverty report 2022</a:t>
                      </a:r>
                    </a:p>
                  </a:txBody>
                  <a:tcPr anchor="ctr">
                    <a:solidFill>
                      <a:schemeClr val="accent1">
                        <a:lumMod val="75000"/>
                      </a:schemeClr>
                    </a:solidFill>
                  </a:tcPr>
                </a:tc>
                <a:extLst>
                  <a:ext uri="{0D108BD9-81ED-4DB2-BD59-A6C34878D82A}">
                    <a16:rowId xmlns:a16="http://schemas.microsoft.com/office/drawing/2014/main" val="10002"/>
                  </a:ext>
                </a:extLst>
              </a:tr>
            </a:tbl>
          </a:graphicData>
        </a:graphic>
      </p:graphicFrame>
      <p:pic>
        <p:nvPicPr>
          <p:cNvPr id="8" name="Picture 7">
            <a:extLst>
              <a:ext uri="{FF2B5EF4-FFF2-40B4-BE49-F238E27FC236}">
                <a16:creationId xmlns:a16="http://schemas.microsoft.com/office/drawing/2014/main" id="{371705EF-A7A9-474F-9060-F55DE672509D}"/>
              </a:ext>
            </a:extLst>
          </p:cNvPr>
          <p:cNvPicPr>
            <a:picLocks noChangeAspect="1"/>
          </p:cNvPicPr>
          <p:nvPr/>
        </p:nvPicPr>
        <p:blipFill>
          <a:blip r:embed="rId3"/>
          <a:stretch>
            <a:fillRect/>
          </a:stretch>
        </p:blipFill>
        <p:spPr>
          <a:xfrm>
            <a:off x="28619" y="438994"/>
            <a:ext cx="5018314" cy="5980012"/>
          </a:xfrm>
          <a:prstGeom prst="rect">
            <a:avLst/>
          </a:prstGeom>
          <a:ln>
            <a:noFill/>
          </a:ln>
        </p:spPr>
      </p:pic>
      <p:sp>
        <p:nvSpPr>
          <p:cNvPr id="9" name="TextBox 8">
            <a:extLst>
              <a:ext uri="{FF2B5EF4-FFF2-40B4-BE49-F238E27FC236}">
                <a16:creationId xmlns:a16="http://schemas.microsoft.com/office/drawing/2014/main" id="{D429632A-66E4-4FAB-A397-53F4A4F7220B}"/>
              </a:ext>
            </a:extLst>
          </p:cNvPr>
          <p:cNvSpPr txBox="1"/>
          <p:nvPr/>
        </p:nvSpPr>
        <p:spPr>
          <a:xfrm>
            <a:off x="5537492" y="639957"/>
            <a:ext cx="6469450" cy="1754326"/>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GB" sz="1200">
                <a:solidFill>
                  <a:srgbClr val="4472C4"/>
                </a:solidFill>
              </a:rPr>
              <a:t>The mapping of child poverty highlights the substantial variation within regions, with metropolitan, urban and suburban areas typically having higher rates of poverty than local authorities categorised as being rural or countryside.</a:t>
            </a:r>
          </a:p>
          <a:p>
            <a:pPr marL="285750" indent="-285750">
              <a:buFont typeface="Arial" panose="020B0604020202020204" pitchFamily="34" charset="0"/>
              <a:buChar char="•"/>
            </a:pPr>
            <a:r>
              <a:rPr lang="en-GB" sz="1200">
                <a:solidFill>
                  <a:srgbClr val="4472C4"/>
                </a:solidFill>
              </a:rPr>
              <a:t>Child Poverty rate in Peterborough (36%) and Fenland (31%) is higher than most  areas in East of England region.</a:t>
            </a:r>
            <a:endParaRPr lang="en-GB" sz="1200">
              <a:solidFill>
                <a:srgbClr val="4472C4"/>
              </a:solidFill>
              <a:cs typeface="Calibri"/>
            </a:endParaRPr>
          </a:p>
          <a:p>
            <a:pPr marL="285750" indent="-285750">
              <a:buFont typeface="Arial" panose="020B0604020202020204" pitchFamily="34" charset="0"/>
              <a:buChar char="•"/>
            </a:pPr>
            <a:r>
              <a:rPr lang="en-GB" sz="1200">
                <a:solidFill>
                  <a:srgbClr val="4472C4"/>
                </a:solidFill>
              </a:rPr>
              <a:t>East Cambridgeshire (18%) and South Cambridgeshire (17%) are among the areas that have low level of child poverty rates in England.</a:t>
            </a:r>
            <a:endParaRPr lang="en-GB" sz="1200">
              <a:solidFill>
                <a:srgbClr val="4472C4"/>
              </a:solidFill>
              <a:cs typeface="Calibri"/>
            </a:endParaRPr>
          </a:p>
          <a:p>
            <a:pPr marL="285750" indent="-285750">
              <a:buFont typeface="Arial" panose="020B0604020202020204" pitchFamily="34" charset="0"/>
              <a:buChar char="•"/>
            </a:pPr>
            <a:r>
              <a:rPr lang="en-GB" sz="1200">
                <a:solidFill>
                  <a:srgbClr val="4472C4"/>
                </a:solidFill>
              </a:rPr>
              <a:t>Child poverty rate in Cambridge is 23% and 22% in Huntingdonshire. </a:t>
            </a:r>
          </a:p>
          <a:p>
            <a:pPr marL="285750" indent="-285750">
              <a:buFont typeface="Arial" panose="020B0604020202020204" pitchFamily="34" charset="0"/>
              <a:buChar char="•"/>
            </a:pPr>
            <a:endParaRPr lang="en-GB" sz="1200">
              <a:solidFill>
                <a:srgbClr val="4472C4"/>
              </a:solidFill>
            </a:endParaRPr>
          </a:p>
        </p:txBody>
      </p:sp>
      <p:sp>
        <p:nvSpPr>
          <p:cNvPr id="6" name="Oval 5">
            <a:extLst>
              <a:ext uri="{FF2B5EF4-FFF2-40B4-BE49-F238E27FC236}">
                <a16:creationId xmlns:a16="http://schemas.microsoft.com/office/drawing/2014/main" id="{7F9075BE-0D05-4A13-B196-D1557704B8C8}"/>
              </a:ext>
            </a:extLst>
          </p:cNvPr>
          <p:cNvSpPr/>
          <p:nvPr/>
        </p:nvSpPr>
        <p:spPr>
          <a:xfrm>
            <a:off x="3388093" y="4456497"/>
            <a:ext cx="346509" cy="448201"/>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83D27D8E-FD1D-466E-A50A-6497865AC768}"/>
              </a:ext>
            </a:extLst>
          </p:cNvPr>
          <p:cNvPicPr>
            <a:picLocks noChangeAspect="1"/>
          </p:cNvPicPr>
          <p:nvPr/>
        </p:nvPicPr>
        <p:blipFill>
          <a:blip r:embed="rId4"/>
          <a:stretch>
            <a:fillRect/>
          </a:stretch>
        </p:blipFill>
        <p:spPr>
          <a:xfrm>
            <a:off x="5359810" y="3069261"/>
            <a:ext cx="6803571" cy="2788913"/>
          </a:xfrm>
          <a:prstGeom prst="rect">
            <a:avLst/>
          </a:prstGeom>
          <a:ln>
            <a:noFill/>
          </a:ln>
        </p:spPr>
      </p:pic>
    </p:spTree>
    <p:extLst>
      <p:ext uri="{BB962C8B-B14F-4D97-AF65-F5344CB8AC3E}">
        <p14:creationId xmlns:p14="http://schemas.microsoft.com/office/powerpoint/2010/main" val="41739555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C925AA0C-1524-487A-8AFE-B01DA440F75E}"/>
              </a:ext>
            </a:extLst>
          </p:cNvPr>
          <p:cNvGraphicFramePr>
            <a:graphicFrameLocks noGrp="1"/>
          </p:cNvGraphicFramePr>
          <p:nvPr>
            <p:extLst>
              <p:ext uri="{D42A27DB-BD31-4B8C-83A1-F6EECF244321}">
                <p14:modId xmlns:p14="http://schemas.microsoft.com/office/powerpoint/2010/main" val="2445742318"/>
              </p:ext>
            </p:extLst>
          </p:nvPr>
        </p:nvGraphicFramePr>
        <p:xfrm>
          <a:off x="0" y="0"/>
          <a:ext cx="12192000" cy="6857999"/>
        </p:xfrm>
        <a:graphic>
          <a:graphicData uri="http://schemas.openxmlformats.org/drawingml/2006/table">
            <a:tbl>
              <a:tblPr firstRow="1" bandRow="1">
                <a:tableStyleId>{5C22544A-7EE6-4342-B048-85BDC9FD1C3A}</a:tableStyleId>
              </a:tblPr>
              <a:tblGrid>
                <a:gridCol w="12192000">
                  <a:extLst>
                    <a:ext uri="{9D8B030D-6E8A-4147-A177-3AD203B41FA5}">
                      <a16:colId xmlns:a16="http://schemas.microsoft.com/office/drawing/2014/main" val="20000"/>
                    </a:ext>
                  </a:extLst>
                </a:gridCol>
              </a:tblGrid>
              <a:tr h="371367">
                <a:tc>
                  <a:txBody>
                    <a:bodyPr/>
                    <a:lstStyle/>
                    <a:p>
                      <a:r>
                        <a:rPr lang="en-GB">
                          <a:latin typeface="Arial" panose="020B0604020202020204" pitchFamily="34" charset="0"/>
                          <a:cs typeface="Arial" panose="020B0604020202020204" pitchFamily="34" charset="0"/>
                        </a:rPr>
                        <a:t>Poverty - UK</a:t>
                      </a:r>
                    </a:p>
                  </a:txBody>
                  <a:tcP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extLst>
                  <a:ext uri="{0D108BD9-81ED-4DB2-BD59-A6C34878D82A}">
                    <a16:rowId xmlns:a16="http://schemas.microsoft.com/office/drawing/2014/main" val="10000"/>
                  </a:ext>
                </a:extLst>
              </a:tr>
              <a:tr h="6185869">
                <a:tc>
                  <a:txBody>
                    <a:bodyPr/>
                    <a:lstStyle/>
                    <a:p>
                      <a:endParaRPr lang="en-GB" sz="1400" b="1" kern="1200" baseline="0">
                        <a:solidFill>
                          <a:schemeClr val="accent6">
                            <a:lumMod val="75000"/>
                          </a:schemeClr>
                        </a:solidFill>
                        <a:latin typeface="Arial" panose="020B0604020202020204" pitchFamily="34" charset="0"/>
                        <a:ea typeface="+mn-ea"/>
                        <a:cs typeface="Arial" panose="020B0604020202020204" pitchFamily="34" charset="0"/>
                      </a:endParaRPr>
                    </a:p>
                    <a:p>
                      <a:endParaRPr lang="en-GB" sz="1400" b="1" kern="1200" baseline="0">
                        <a:solidFill>
                          <a:schemeClr val="accent6">
                            <a:lumMod val="75000"/>
                          </a:schemeClr>
                        </a:solidFill>
                        <a:latin typeface="Arial" panose="020B0604020202020204" pitchFamily="34" charset="0"/>
                        <a:ea typeface="+mn-ea"/>
                        <a:cs typeface="Arial" panose="020B0604020202020204" pitchFamily="34" charset="0"/>
                      </a:endParaRPr>
                    </a:p>
                  </a:txBody>
                  <a:tcPr>
                    <a:lnT w="12700" cap="flat" cmpd="sng" algn="ctr">
                      <a:solidFill>
                        <a:schemeClr val="bg1"/>
                      </a:solidFill>
                      <a:prstDash val="solid"/>
                      <a:round/>
                      <a:headEnd type="none" w="med" len="med"/>
                      <a:tailEnd type="none" w="med" len="med"/>
                    </a:lnT>
                    <a:solidFill>
                      <a:schemeClr val="bg1"/>
                    </a:solidFill>
                  </a:tcPr>
                </a:tc>
                <a:extLst>
                  <a:ext uri="{0D108BD9-81ED-4DB2-BD59-A6C34878D82A}">
                    <a16:rowId xmlns:a16="http://schemas.microsoft.com/office/drawing/2014/main" val="10001"/>
                  </a:ext>
                </a:extLst>
              </a:tr>
              <a:tr h="300763">
                <a:tc>
                  <a:txBody>
                    <a:bodyPr/>
                    <a:lstStyle/>
                    <a:p>
                      <a:r>
                        <a:rPr lang="en-GB" sz="900" baseline="0" dirty="0">
                          <a:solidFill>
                            <a:schemeClr val="bg1"/>
                          </a:solidFill>
                          <a:latin typeface="Arial" panose="020B0604020202020204" pitchFamily="34" charset="0"/>
                          <a:cs typeface="Arial" panose="020B0604020202020204" pitchFamily="34" charset="0"/>
                        </a:rPr>
                        <a:t>Source: Joseph Rowntree Foundation – UK Poverty report 2022</a:t>
                      </a:r>
                    </a:p>
                  </a:txBody>
                  <a:tcPr anchor="ctr">
                    <a:solidFill>
                      <a:schemeClr val="accent5">
                        <a:lumMod val="60000"/>
                        <a:lumOff val="40000"/>
                      </a:schemeClr>
                    </a:solidFill>
                  </a:tcPr>
                </a:tc>
                <a:extLst>
                  <a:ext uri="{0D108BD9-81ED-4DB2-BD59-A6C34878D82A}">
                    <a16:rowId xmlns:a16="http://schemas.microsoft.com/office/drawing/2014/main" val="10002"/>
                  </a:ext>
                </a:extLst>
              </a:tr>
            </a:tbl>
          </a:graphicData>
        </a:graphic>
      </p:graphicFrame>
      <p:pic>
        <p:nvPicPr>
          <p:cNvPr id="3" name="Picture 2">
            <a:extLst>
              <a:ext uri="{FF2B5EF4-FFF2-40B4-BE49-F238E27FC236}">
                <a16:creationId xmlns:a16="http://schemas.microsoft.com/office/drawing/2014/main" id="{3E4F550F-52A8-4365-8FC9-5BCF712F0ECC}"/>
              </a:ext>
            </a:extLst>
          </p:cNvPr>
          <p:cNvPicPr>
            <a:picLocks noChangeAspect="1"/>
          </p:cNvPicPr>
          <p:nvPr/>
        </p:nvPicPr>
        <p:blipFill rotWithShape="1">
          <a:blip r:embed="rId3"/>
          <a:srcRect t="3780"/>
          <a:stretch/>
        </p:blipFill>
        <p:spPr>
          <a:xfrm>
            <a:off x="28620" y="423659"/>
            <a:ext cx="6889201" cy="3005341"/>
          </a:xfrm>
          <a:prstGeom prst="rect">
            <a:avLst/>
          </a:prstGeom>
          <a:ln>
            <a:noFill/>
          </a:ln>
        </p:spPr>
      </p:pic>
      <p:pic>
        <p:nvPicPr>
          <p:cNvPr id="4" name="Picture 3">
            <a:extLst>
              <a:ext uri="{FF2B5EF4-FFF2-40B4-BE49-F238E27FC236}">
                <a16:creationId xmlns:a16="http://schemas.microsoft.com/office/drawing/2014/main" id="{2E3D677E-1573-4000-9ADF-AF63AEF42B3D}"/>
              </a:ext>
            </a:extLst>
          </p:cNvPr>
          <p:cNvPicPr>
            <a:picLocks noChangeAspect="1"/>
          </p:cNvPicPr>
          <p:nvPr/>
        </p:nvPicPr>
        <p:blipFill>
          <a:blip r:embed="rId4"/>
          <a:stretch>
            <a:fillRect/>
          </a:stretch>
        </p:blipFill>
        <p:spPr>
          <a:xfrm>
            <a:off x="5147226" y="3543765"/>
            <a:ext cx="6889201" cy="2917639"/>
          </a:xfrm>
          <a:prstGeom prst="rect">
            <a:avLst/>
          </a:prstGeom>
          <a:ln>
            <a:noFill/>
          </a:ln>
        </p:spPr>
      </p:pic>
      <p:sp>
        <p:nvSpPr>
          <p:cNvPr id="5" name="TextBox 4">
            <a:extLst>
              <a:ext uri="{FF2B5EF4-FFF2-40B4-BE49-F238E27FC236}">
                <a16:creationId xmlns:a16="http://schemas.microsoft.com/office/drawing/2014/main" id="{3C222259-3A9C-4716-86BA-BAADD8622E01}"/>
              </a:ext>
            </a:extLst>
          </p:cNvPr>
          <p:cNvSpPr txBox="1"/>
          <p:nvPr/>
        </p:nvSpPr>
        <p:spPr>
          <a:xfrm>
            <a:off x="7235687" y="1050089"/>
            <a:ext cx="3993231" cy="1200329"/>
          </a:xfrm>
          <a:prstGeom prst="rect">
            <a:avLst/>
          </a:prstGeom>
          <a:noFill/>
        </p:spPr>
        <p:txBody>
          <a:bodyPr wrap="square" lIns="91440" tIns="45720" rIns="91440" bIns="45720" rtlCol="0" anchor="t">
            <a:spAutoFit/>
          </a:bodyPr>
          <a:lstStyle/>
          <a:p>
            <a:r>
              <a:rPr lang="en-GB" sz="1200">
                <a:solidFill>
                  <a:srgbClr val="4472C4"/>
                </a:solidFill>
              </a:rPr>
              <a:t>Child Poverty continues to rise in the UK. The latest data shows that one in three children in the UK living in Poverty (31%).</a:t>
            </a:r>
          </a:p>
          <a:p>
            <a:endParaRPr lang="en-GB" sz="1200">
              <a:solidFill>
                <a:srgbClr val="4472C4"/>
              </a:solidFill>
            </a:endParaRPr>
          </a:p>
          <a:p>
            <a:r>
              <a:rPr lang="en-GB" sz="1200">
                <a:solidFill>
                  <a:srgbClr val="4472C4"/>
                </a:solidFill>
              </a:rPr>
              <a:t>Children have had the highest poverty rates throughout the last 25 years.</a:t>
            </a:r>
            <a:endParaRPr lang="en-GB" sz="1200">
              <a:solidFill>
                <a:srgbClr val="4472C4"/>
              </a:solidFill>
              <a:cs typeface="Calibri"/>
            </a:endParaRPr>
          </a:p>
        </p:txBody>
      </p:sp>
      <p:sp>
        <p:nvSpPr>
          <p:cNvPr id="6" name="TextBox 5">
            <a:extLst>
              <a:ext uri="{FF2B5EF4-FFF2-40B4-BE49-F238E27FC236}">
                <a16:creationId xmlns:a16="http://schemas.microsoft.com/office/drawing/2014/main" id="{35B1CCF5-65BA-4A7E-A3B2-8AE6B9953A41}"/>
              </a:ext>
            </a:extLst>
          </p:cNvPr>
          <p:cNvSpPr txBox="1"/>
          <p:nvPr/>
        </p:nvSpPr>
        <p:spPr>
          <a:xfrm>
            <a:off x="2127986" y="4969628"/>
            <a:ext cx="2892286" cy="461665"/>
          </a:xfrm>
          <a:prstGeom prst="rect">
            <a:avLst/>
          </a:prstGeom>
          <a:noFill/>
        </p:spPr>
        <p:txBody>
          <a:bodyPr wrap="square" lIns="91440" tIns="45720" rIns="91440" bIns="45720" rtlCol="0" anchor="t">
            <a:spAutoFit/>
          </a:bodyPr>
          <a:lstStyle/>
          <a:p>
            <a:r>
              <a:rPr lang="en-GB" sz="1200">
                <a:solidFill>
                  <a:srgbClr val="4472C4"/>
                </a:solidFill>
              </a:rPr>
              <a:t>The poverty rate for disabled people has remained stable since 2013/14. </a:t>
            </a:r>
          </a:p>
        </p:txBody>
      </p:sp>
      <p:sp>
        <p:nvSpPr>
          <p:cNvPr id="10" name="Arrow: Right 9">
            <a:extLst>
              <a:ext uri="{FF2B5EF4-FFF2-40B4-BE49-F238E27FC236}">
                <a16:creationId xmlns:a16="http://schemas.microsoft.com/office/drawing/2014/main" id="{BB2E23FA-FBA0-4101-AAAA-D29D831EF557}"/>
              </a:ext>
            </a:extLst>
          </p:cNvPr>
          <p:cNvSpPr/>
          <p:nvPr/>
        </p:nvSpPr>
        <p:spPr>
          <a:xfrm rot="10800000">
            <a:off x="6946439" y="1530625"/>
            <a:ext cx="179917" cy="19878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Arrow: Right 10">
            <a:extLst>
              <a:ext uri="{FF2B5EF4-FFF2-40B4-BE49-F238E27FC236}">
                <a16:creationId xmlns:a16="http://schemas.microsoft.com/office/drawing/2014/main" id="{00DFC0E9-6157-4055-93E3-378F5BFD918E}"/>
              </a:ext>
            </a:extLst>
          </p:cNvPr>
          <p:cNvSpPr/>
          <p:nvPr/>
        </p:nvSpPr>
        <p:spPr>
          <a:xfrm>
            <a:off x="4860235" y="5162937"/>
            <a:ext cx="160037" cy="2683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3823407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3C0A1A5B-EB9F-4C80-8A91-04709500CE19}"/>
              </a:ext>
            </a:extLst>
          </p:cNvPr>
          <p:cNvGraphicFramePr>
            <a:graphicFrameLocks noGrp="1"/>
          </p:cNvGraphicFramePr>
          <p:nvPr>
            <p:extLst>
              <p:ext uri="{D42A27DB-BD31-4B8C-83A1-F6EECF244321}">
                <p14:modId xmlns:p14="http://schemas.microsoft.com/office/powerpoint/2010/main" val="1424209531"/>
              </p:ext>
            </p:extLst>
          </p:nvPr>
        </p:nvGraphicFramePr>
        <p:xfrm>
          <a:off x="0" y="0"/>
          <a:ext cx="12192000" cy="6848815"/>
        </p:xfrm>
        <a:graphic>
          <a:graphicData uri="http://schemas.openxmlformats.org/drawingml/2006/table">
            <a:tbl>
              <a:tblPr firstRow="1" bandRow="1">
                <a:tableStyleId>{5C22544A-7EE6-4342-B048-85BDC9FD1C3A}</a:tableStyleId>
              </a:tblPr>
              <a:tblGrid>
                <a:gridCol w="12192000">
                  <a:extLst>
                    <a:ext uri="{9D8B030D-6E8A-4147-A177-3AD203B41FA5}">
                      <a16:colId xmlns:a16="http://schemas.microsoft.com/office/drawing/2014/main" val="20000"/>
                    </a:ext>
                  </a:extLst>
                </a:gridCol>
              </a:tblGrid>
              <a:tr h="370870">
                <a:tc>
                  <a:txBody>
                    <a:bodyPr/>
                    <a:lstStyle/>
                    <a:p>
                      <a:r>
                        <a:rPr lang="en-GB">
                          <a:latin typeface="Arial" panose="020B0604020202020204" pitchFamily="34" charset="0"/>
                          <a:cs typeface="Arial" panose="020B0604020202020204" pitchFamily="34" charset="0"/>
                        </a:rPr>
                        <a:t>Food insecurity in the UK</a:t>
                      </a:r>
                    </a:p>
                  </a:txBody>
                  <a:tcP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extLst>
                  <a:ext uri="{0D108BD9-81ED-4DB2-BD59-A6C34878D82A}">
                    <a16:rowId xmlns:a16="http://schemas.microsoft.com/office/drawing/2014/main" val="10000"/>
                  </a:ext>
                </a:extLst>
              </a:tr>
              <a:tr h="6177585">
                <a:tc>
                  <a:txBody>
                    <a:bodyPr/>
                    <a:lstStyle/>
                    <a:p>
                      <a:endParaRPr lang="en-GB" sz="1400" b="1" kern="1200" baseline="0">
                        <a:solidFill>
                          <a:schemeClr val="accent6">
                            <a:lumMod val="75000"/>
                          </a:schemeClr>
                        </a:solidFill>
                        <a:latin typeface="Arial" panose="020B0604020202020204" pitchFamily="34" charset="0"/>
                        <a:ea typeface="+mn-ea"/>
                        <a:cs typeface="Arial" panose="020B0604020202020204" pitchFamily="34" charset="0"/>
                      </a:endParaRPr>
                    </a:p>
                    <a:p>
                      <a:endParaRPr lang="en-GB" sz="1400" b="1" kern="1200" baseline="0">
                        <a:solidFill>
                          <a:schemeClr val="accent6">
                            <a:lumMod val="75000"/>
                          </a:schemeClr>
                        </a:solidFill>
                        <a:latin typeface="Arial" panose="020B0604020202020204" pitchFamily="34" charset="0"/>
                        <a:ea typeface="+mn-ea"/>
                        <a:cs typeface="Arial" panose="020B0604020202020204" pitchFamily="34" charset="0"/>
                      </a:endParaRPr>
                    </a:p>
                  </a:txBody>
                  <a:tcPr>
                    <a:lnT w="12700" cap="flat" cmpd="sng" algn="ctr">
                      <a:solidFill>
                        <a:schemeClr val="bg1"/>
                      </a:solidFill>
                      <a:prstDash val="solid"/>
                      <a:round/>
                      <a:headEnd type="none" w="med" len="med"/>
                      <a:tailEnd type="none" w="med" len="med"/>
                    </a:lnT>
                    <a:solidFill>
                      <a:schemeClr val="bg1"/>
                    </a:solidFill>
                  </a:tcPr>
                </a:tc>
                <a:extLst>
                  <a:ext uri="{0D108BD9-81ED-4DB2-BD59-A6C34878D82A}">
                    <a16:rowId xmlns:a16="http://schemas.microsoft.com/office/drawing/2014/main" val="10001"/>
                  </a:ext>
                </a:extLst>
              </a:tr>
              <a:tr h="300360">
                <a:tc>
                  <a:txBody>
                    <a:bodyPr/>
                    <a:lstStyle/>
                    <a:p>
                      <a:r>
                        <a:rPr lang="en-GB" sz="900" baseline="0" dirty="0">
                          <a:solidFill>
                            <a:schemeClr val="bg1"/>
                          </a:solidFill>
                          <a:latin typeface="Arial" panose="020B0604020202020204" pitchFamily="34" charset="0"/>
                          <a:cs typeface="Arial" panose="020B0604020202020204" pitchFamily="34" charset="0"/>
                        </a:rPr>
                        <a:t>Source: Food Insecurity Tracking, Food Foundation Survey, April 2022</a:t>
                      </a:r>
                    </a:p>
                  </a:txBody>
                  <a:tcPr anchor="ctr">
                    <a:solidFill>
                      <a:schemeClr val="accent5">
                        <a:lumMod val="60000"/>
                        <a:lumOff val="40000"/>
                      </a:schemeClr>
                    </a:solidFill>
                  </a:tcPr>
                </a:tc>
                <a:extLst>
                  <a:ext uri="{0D108BD9-81ED-4DB2-BD59-A6C34878D82A}">
                    <a16:rowId xmlns:a16="http://schemas.microsoft.com/office/drawing/2014/main" val="10002"/>
                  </a:ext>
                </a:extLst>
              </a:tr>
            </a:tbl>
          </a:graphicData>
        </a:graphic>
      </p:graphicFrame>
      <p:pic>
        <p:nvPicPr>
          <p:cNvPr id="4" name="Picture 3">
            <a:extLst>
              <a:ext uri="{FF2B5EF4-FFF2-40B4-BE49-F238E27FC236}">
                <a16:creationId xmlns:a16="http://schemas.microsoft.com/office/drawing/2014/main" id="{8246DBB6-F208-44F7-B89E-C712A85A1129}"/>
              </a:ext>
            </a:extLst>
          </p:cNvPr>
          <p:cNvPicPr>
            <a:picLocks noChangeAspect="1"/>
          </p:cNvPicPr>
          <p:nvPr/>
        </p:nvPicPr>
        <p:blipFill rotWithShape="1">
          <a:blip r:embed="rId3"/>
          <a:srcRect t="10394"/>
          <a:stretch/>
        </p:blipFill>
        <p:spPr>
          <a:xfrm>
            <a:off x="58431" y="402526"/>
            <a:ext cx="4848307" cy="2910254"/>
          </a:xfrm>
          <a:prstGeom prst="rect">
            <a:avLst/>
          </a:prstGeom>
          <a:ln>
            <a:noFill/>
          </a:ln>
        </p:spPr>
      </p:pic>
      <p:pic>
        <p:nvPicPr>
          <p:cNvPr id="10" name="Picture 9">
            <a:extLst>
              <a:ext uri="{FF2B5EF4-FFF2-40B4-BE49-F238E27FC236}">
                <a16:creationId xmlns:a16="http://schemas.microsoft.com/office/drawing/2014/main" id="{45608051-734D-4147-8A2A-DE5C786EC9DA}"/>
              </a:ext>
            </a:extLst>
          </p:cNvPr>
          <p:cNvPicPr>
            <a:picLocks noChangeAspect="1"/>
          </p:cNvPicPr>
          <p:nvPr/>
        </p:nvPicPr>
        <p:blipFill rotWithShape="1">
          <a:blip r:embed="rId4"/>
          <a:srcRect t="8643"/>
          <a:stretch/>
        </p:blipFill>
        <p:spPr>
          <a:xfrm>
            <a:off x="28619" y="3477706"/>
            <a:ext cx="5010880" cy="3048176"/>
          </a:xfrm>
          <a:prstGeom prst="rect">
            <a:avLst/>
          </a:prstGeom>
          <a:ln>
            <a:noFill/>
          </a:ln>
        </p:spPr>
      </p:pic>
      <p:sp>
        <p:nvSpPr>
          <p:cNvPr id="3" name="TextBox 2">
            <a:extLst>
              <a:ext uri="{FF2B5EF4-FFF2-40B4-BE49-F238E27FC236}">
                <a16:creationId xmlns:a16="http://schemas.microsoft.com/office/drawing/2014/main" id="{9C084D43-A4F9-4E7F-90A1-C63DADCD5B64}"/>
              </a:ext>
            </a:extLst>
          </p:cNvPr>
          <p:cNvSpPr txBox="1"/>
          <p:nvPr/>
        </p:nvSpPr>
        <p:spPr>
          <a:xfrm>
            <a:off x="5319634" y="3088024"/>
            <a:ext cx="1965630" cy="276999"/>
          </a:xfrm>
          <a:prstGeom prst="rect">
            <a:avLst/>
          </a:prstGeom>
          <a:noFill/>
        </p:spPr>
        <p:txBody>
          <a:bodyPr wrap="square" rtlCol="0">
            <a:spAutoFit/>
          </a:bodyPr>
          <a:lstStyle/>
          <a:p>
            <a:endParaRPr lang="en-GB" sz="1200">
              <a:solidFill>
                <a:schemeClr val="accent1">
                  <a:lumMod val="75000"/>
                </a:schemeClr>
              </a:solidFill>
            </a:endParaRPr>
          </a:p>
        </p:txBody>
      </p:sp>
      <p:sp>
        <p:nvSpPr>
          <p:cNvPr id="5" name="TextBox 4">
            <a:extLst>
              <a:ext uri="{FF2B5EF4-FFF2-40B4-BE49-F238E27FC236}">
                <a16:creationId xmlns:a16="http://schemas.microsoft.com/office/drawing/2014/main" id="{46967BDD-DCA0-42A4-B540-AF947C98BAF3}"/>
              </a:ext>
            </a:extLst>
          </p:cNvPr>
          <p:cNvSpPr txBox="1"/>
          <p:nvPr/>
        </p:nvSpPr>
        <p:spPr>
          <a:xfrm>
            <a:off x="5916168" y="4691420"/>
            <a:ext cx="5965405" cy="1200329"/>
          </a:xfrm>
          <a:prstGeom prst="rect">
            <a:avLst/>
          </a:prstGeom>
          <a:noFill/>
        </p:spPr>
        <p:txBody>
          <a:bodyPr wrap="square" rtlCol="0">
            <a:spAutoFit/>
          </a:bodyPr>
          <a:lstStyle/>
          <a:p>
            <a:pPr marL="171450" indent="-171450">
              <a:buFont typeface="Arial" panose="020B0604020202020204" pitchFamily="34" charset="0"/>
              <a:buChar char="•"/>
            </a:pPr>
            <a:r>
              <a:rPr lang="en-GB" sz="1200">
                <a:solidFill>
                  <a:schemeClr val="accent1">
                    <a:lumMod val="75000"/>
                  </a:schemeClr>
                </a:solidFill>
              </a:rPr>
              <a:t>The proportion of households’ food insecurity levels has increased by 60% since the first six months of the pandemic.</a:t>
            </a:r>
          </a:p>
          <a:p>
            <a:pPr marL="171450" indent="-171450">
              <a:buFont typeface="Arial" panose="020B0604020202020204" pitchFamily="34" charset="0"/>
              <a:buChar char="•"/>
            </a:pPr>
            <a:r>
              <a:rPr lang="en-GB" sz="1200">
                <a:solidFill>
                  <a:schemeClr val="accent1">
                    <a:lumMod val="75000"/>
                  </a:schemeClr>
                </a:solidFill>
              </a:rPr>
              <a:t>Nearly half of households on Universal Credits have experienced food insecurity in the past six months.</a:t>
            </a:r>
          </a:p>
          <a:p>
            <a:pPr marL="171450" indent="-171450">
              <a:buFont typeface="Arial" panose="020B0604020202020204" pitchFamily="34" charset="0"/>
              <a:buChar char="•"/>
            </a:pPr>
            <a:r>
              <a:rPr lang="en-GB" sz="1200">
                <a:solidFill>
                  <a:schemeClr val="accent1">
                    <a:lumMod val="75000"/>
                  </a:schemeClr>
                </a:solidFill>
              </a:rPr>
              <a:t>13.8% of households (7.3 million adults) have experienced food insecurity in the past month.</a:t>
            </a:r>
          </a:p>
        </p:txBody>
      </p:sp>
      <p:pic>
        <p:nvPicPr>
          <p:cNvPr id="12" name="Picture 11">
            <a:extLst>
              <a:ext uri="{FF2B5EF4-FFF2-40B4-BE49-F238E27FC236}">
                <a16:creationId xmlns:a16="http://schemas.microsoft.com/office/drawing/2014/main" id="{360E2514-D531-45D4-9680-8DB27987D9A6}"/>
              </a:ext>
            </a:extLst>
          </p:cNvPr>
          <p:cNvPicPr>
            <a:picLocks noChangeAspect="1"/>
          </p:cNvPicPr>
          <p:nvPr/>
        </p:nvPicPr>
        <p:blipFill>
          <a:blip r:embed="rId5"/>
          <a:stretch>
            <a:fillRect/>
          </a:stretch>
        </p:blipFill>
        <p:spPr>
          <a:xfrm>
            <a:off x="5916168" y="402526"/>
            <a:ext cx="6151620" cy="3687348"/>
          </a:xfrm>
          <a:prstGeom prst="rect">
            <a:avLst/>
          </a:prstGeom>
        </p:spPr>
      </p:pic>
    </p:spTree>
    <p:extLst>
      <p:ext uri="{BB962C8B-B14F-4D97-AF65-F5344CB8AC3E}">
        <p14:creationId xmlns:p14="http://schemas.microsoft.com/office/powerpoint/2010/main" val="9030509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3C0A1A5B-EB9F-4C80-8A91-04709500CE19}"/>
              </a:ext>
            </a:extLst>
          </p:cNvPr>
          <p:cNvGraphicFramePr>
            <a:graphicFrameLocks noGrp="1"/>
          </p:cNvGraphicFramePr>
          <p:nvPr>
            <p:extLst>
              <p:ext uri="{D42A27DB-BD31-4B8C-83A1-F6EECF244321}">
                <p14:modId xmlns:p14="http://schemas.microsoft.com/office/powerpoint/2010/main" val="4109664998"/>
              </p:ext>
            </p:extLst>
          </p:nvPr>
        </p:nvGraphicFramePr>
        <p:xfrm>
          <a:off x="0" y="0"/>
          <a:ext cx="12192000" cy="6848815"/>
        </p:xfrm>
        <a:graphic>
          <a:graphicData uri="http://schemas.openxmlformats.org/drawingml/2006/table">
            <a:tbl>
              <a:tblPr firstRow="1" bandRow="1">
                <a:tableStyleId>{5C22544A-7EE6-4342-B048-85BDC9FD1C3A}</a:tableStyleId>
              </a:tblPr>
              <a:tblGrid>
                <a:gridCol w="12192000">
                  <a:extLst>
                    <a:ext uri="{9D8B030D-6E8A-4147-A177-3AD203B41FA5}">
                      <a16:colId xmlns:a16="http://schemas.microsoft.com/office/drawing/2014/main" val="20000"/>
                    </a:ext>
                  </a:extLst>
                </a:gridCol>
              </a:tblGrid>
              <a:tr h="370870">
                <a:tc>
                  <a:txBody>
                    <a:bodyPr/>
                    <a:lstStyle/>
                    <a:p>
                      <a:r>
                        <a:rPr lang="en-GB" dirty="0">
                          <a:latin typeface="Arial" panose="020B0604020202020204" pitchFamily="34" charset="0"/>
                          <a:cs typeface="Arial" panose="020B0604020202020204" pitchFamily="34" charset="0"/>
                        </a:rPr>
                        <a:t>Food insecurity in the UK</a:t>
                      </a:r>
                    </a:p>
                  </a:txBody>
                  <a:tcP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extLst>
                  <a:ext uri="{0D108BD9-81ED-4DB2-BD59-A6C34878D82A}">
                    <a16:rowId xmlns:a16="http://schemas.microsoft.com/office/drawing/2014/main" val="10000"/>
                  </a:ext>
                </a:extLst>
              </a:tr>
              <a:tr h="6177585">
                <a:tc>
                  <a:txBody>
                    <a:bodyPr/>
                    <a:lstStyle/>
                    <a:p>
                      <a:endParaRPr lang="en-GB" sz="1400" b="1" kern="1200" baseline="0">
                        <a:solidFill>
                          <a:schemeClr val="accent6">
                            <a:lumMod val="75000"/>
                          </a:schemeClr>
                        </a:solidFill>
                        <a:latin typeface="Arial" panose="020B0604020202020204" pitchFamily="34" charset="0"/>
                        <a:ea typeface="+mn-ea"/>
                        <a:cs typeface="Arial" panose="020B0604020202020204" pitchFamily="34" charset="0"/>
                      </a:endParaRPr>
                    </a:p>
                    <a:p>
                      <a:endParaRPr lang="en-GB" sz="1400" b="1" kern="1200" baseline="0">
                        <a:solidFill>
                          <a:schemeClr val="accent6">
                            <a:lumMod val="75000"/>
                          </a:schemeClr>
                        </a:solidFill>
                        <a:latin typeface="Arial" panose="020B0604020202020204" pitchFamily="34" charset="0"/>
                        <a:ea typeface="+mn-ea"/>
                        <a:cs typeface="Arial" panose="020B0604020202020204" pitchFamily="34" charset="0"/>
                      </a:endParaRPr>
                    </a:p>
                  </a:txBody>
                  <a:tcPr>
                    <a:lnT w="12700" cap="flat" cmpd="sng" algn="ctr">
                      <a:solidFill>
                        <a:schemeClr val="bg1"/>
                      </a:solidFill>
                      <a:prstDash val="solid"/>
                      <a:round/>
                      <a:headEnd type="none" w="med" len="med"/>
                      <a:tailEnd type="none" w="med" len="med"/>
                    </a:lnT>
                    <a:solidFill>
                      <a:schemeClr val="bg1"/>
                    </a:solidFill>
                  </a:tcPr>
                </a:tc>
                <a:extLst>
                  <a:ext uri="{0D108BD9-81ED-4DB2-BD59-A6C34878D82A}">
                    <a16:rowId xmlns:a16="http://schemas.microsoft.com/office/drawing/2014/main" val="10001"/>
                  </a:ext>
                </a:extLst>
              </a:tr>
              <a:tr h="300360">
                <a:tc>
                  <a:txBody>
                    <a:bodyPr/>
                    <a:lstStyle/>
                    <a:p>
                      <a:r>
                        <a:rPr lang="en-GB" sz="900" baseline="0" dirty="0">
                          <a:solidFill>
                            <a:schemeClr val="bg1"/>
                          </a:solidFill>
                          <a:latin typeface="Arial" panose="020B0604020202020204" pitchFamily="34" charset="0"/>
                          <a:cs typeface="Arial" panose="020B0604020202020204" pitchFamily="34" charset="0"/>
                        </a:rPr>
                        <a:t>Source: Food Insecurity Tracking, Food Foundation Survey, April 2022</a:t>
                      </a:r>
                    </a:p>
                  </a:txBody>
                  <a:tcPr anchor="ctr">
                    <a:solidFill>
                      <a:schemeClr val="accent5">
                        <a:lumMod val="60000"/>
                        <a:lumOff val="40000"/>
                      </a:schemeClr>
                    </a:solidFill>
                  </a:tcPr>
                </a:tc>
                <a:extLst>
                  <a:ext uri="{0D108BD9-81ED-4DB2-BD59-A6C34878D82A}">
                    <a16:rowId xmlns:a16="http://schemas.microsoft.com/office/drawing/2014/main" val="10002"/>
                  </a:ext>
                </a:extLst>
              </a:tr>
            </a:tbl>
          </a:graphicData>
        </a:graphic>
      </p:graphicFrame>
      <p:pic>
        <p:nvPicPr>
          <p:cNvPr id="8" name="Picture 7">
            <a:extLst>
              <a:ext uri="{FF2B5EF4-FFF2-40B4-BE49-F238E27FC236}">
                <a16:creationId xmlns:a16="http://schemas.microsoft.com/office/drawing/2014/main" id="{80C558BE-CA44-4767-B05D-DA6D29637305}"/>
              </a:ext>
            </a:extLst>
          </p:cNvPr>
          <p:cNvPicPr>
            <a:picLocks noChangeAspect="1"/>
          </p:cNvPicPr>
          <p:nvPr/>
        </p:nvPicPr>
        <p:blipFill rotWithShape="1">
          <a:blip r:embed="rId3"/>
          <a:srcRect t="6498"/>
          <a:stretch/>
        </p:blipFill>
        <p:spPr>
          <a:xfrm>
            <a:off x="126772" y="3637641"/>
            <a:ext cx="4408371" cy="2771110"/>
          </a:xfrm>
          <a:prstGeom prst="rect">
            <a:avLst/>
          </a:prstGeom>
          <a:ln>
            <a:noFill/>
          </a:ln>
        </p:spPr>
      </p:pic>
      <p:pic>
        <p:nvPicPr>
          <p:cNvPr id="5" name="Picture 4">
            <a:extLst>
              <a:ext uri="{FF2B5EF4-FFF2-40B4-BE49-F238E27FC236}">
                <a16:creationId xmlns:a16="http://schemas.microsoft.com/office/drawing/2014/main" id="{4CC1DE24-9326-4624-A170-13B5065533FE}"/>
              </a:ext>
            </a:extLst>
          </p:cNvPr>
          <p:cNvPicPr>
            <a:picLocks noChangeAspect="1"/>
          </p:cNvPicPr>
          <p:nvPr/>
        </p:nvPicPr>
        <p:blipFill rotWithShape="1">
          <a:blip r:embed="rId4"/>
          <a:srcRect t="13509"/>
          <a:stretch/>
        </p:blipFill>
        <p:spPr>
          <a:xfrm>
            <a:off x="28619" y="700534"/>
            <a:ext cx="5828146" cy="2584109"/>
          </a:xfrm>
          <a:prstGeom prst="rect">
            <a:avLst/>
          </a:prstGeom>
          <a:ln>
            <a:noFill/>
          </a:ln>
        </p:spPr>
      </p:pic>
      <p:pic>
        <p:nvPicPr>
          <p:cNvPr id="9" name="Picture 8">
            <a:extLst>
              <a:ext uri="{FF2B5EF4-FFF2-40B4-BE49-F238E27FC236}">
                <a16:creationId xmlns:a16="http://schemas.microsoft.com/office/drawing/2014/main" id="{10803011-D2B6-4363-A34C-9BFF94F5C636}"/>
              </a:ext>
            </a:extLst>
          </p:cNvPr>
          <p:cNvPicPr>
            <a:picLocks noChangeAspect="1"/>
          </p:cNvPicPr>
          <p:nvPr/>
        </p:nvPicPr>
        <p:blipFill>
          <a:blip r:embed="rId5"/>
          <a:stretch>
            <a:fillRect/>
          </a:stretch>
        </p:blipFill>
        <p:spPr>
          <a:xfrm>
            <a:off x="6081690" y="449249"/>
            <a:ext cx="6075970" cy="4065270"/>
          </a:xfrm>
          <a:prstGeom prst="rect">
            <a:avLst/>
          </a:prstGeom>
          <a:ln>
            <a:noFill/>
          </a:ln>
        </p:spPr>
      </p:pic>
      <p:sp>
        <p:nvSpPr>
          <p:cNvPr id="10" name="TextBox 9">
            <a:extLst>
              <a:ext uri="{FF2B5EF4-FFF2-40B4-BE49-F238E27FC236}">
                <a16:creationId xmlns:a16="http://schemas.microsoft.com/office/drawing/2014/main" id="{9D98C164-41A2-4632-B1C7-6499A6CBCDCD}"/>
              </a:ext>
            </a:extLst>
          </p:cNvPr>
          <p:cNvSpPr txBox="1"/>
          <p:nvPr/>
        </p:nvSpPr>
        <p:spPr>
          <a:xfrm>
            <a:off x="6081690" y="4963767"/>
            <a:ext cx="6014058" cy="1015663"/>
          </a:xfrm>
          <a:prstGeom prst="rect">
            <a:avLst/>
          </a:prstGeom>
          <a:noFill/>
        </p:spPr>
        <p:txBody>
          <a:bodyPr wrap="square" rtlCol="0">
            <a:spAutoFit/>
          </a:bodyPr>
          <a:lstStyle/>
          <a:p>
            <a:pPr marL="171450" indent="-171450">
              <a:buFont typeface="Arial" panose="020B0604020202020204" pitchFamily="34" charset="0"/>
              <a:buChar char="•"/>
            </a:pPr>
            <a:r>
              <a:rPr lang="en-GB" sz="1200">
                <a:solidFill>
                  <a:schemeClr val="accent1">
                    <a:lumMod val="75000"/>
                  </a:schemeClr>
                </a:solidFill>
              </a:rPr>
              <a:t>Non-white ethnic groups are at a higher risk of food insecurity than white ethnic groups.</a:t>
            </a:r>
          </a:p>
          <a:p>
            <a:pPr marL="171450" indent="-171450">
              <a:buFont typeface="Arial" panose="020B0604020202020204" pitchFamily="34" charset="0"/>
              <a:buChar char="•"/>
            </a:pPr>
            <a:r>
              <a:rPr lang="en-GB" sz="1200">
                <a:solidFill>
                  <a:schemeClr val="accent1">
                    <a:lumMod val="75000"/>
                  </a:schemeClr>
                </a:solidFill>
              </a:rPr>
              <a:t>People with disabilities are disproportionately affected by food insecurity compared to people who are not disabled.</a:t>
            </a:r>
          </a:p>
          <a:p>
            <a:pPr marL="171450" indent="-171450">
              <a:buFont typeface="Arial" panose="020B0604020202020204" pitchFamily="34" charset="0"/>
              <a:buChar char="•"/>
            </a:pPr>
            <a:r>
              <a:rPr lang="en-GB" sz="1200">
                <a:solidFill>
                  <a:schemeClr val="accent1">
                    <a:lumMod val="75000"/>
                  </a:schemeClr>
                </a:solidFill>
              </a:rPr>
              <a:t>A sharp increase in the proportion of households with children experiencing food insecurity in April (17.2%), up from 12.1% in January 2022.</a:t>
            </a:r>
          </a:p>
        </p:txBody>
      </p:sp>
      <p:sp>
        <p:nvSpPr>
          <p:cNvPr id="7" name="TextBox 6">
            <a:extLst>
              <a:ext uri="{FF2B5EF4-FFF2-40B4-BE49-F238E27FC236}">
                <a16:creationId xmlns:a16="http://schemas.microsoft.com/office/drawing/2014/main" id="{C2A35FAB-F647-4167-B2D8-8818D8C5D8AF}"/>
              </a:ext>
            </a:extLst>
          </p:cNvPr>
          <p:cNvSpPr txBox="1"/>
          <p:nvPr/>
        </p:nvSpPr>
        <p:spPr>
          <a:xfrm>
            <a:off x="66697" y="423535"/>
            <a:ext cx="5638082" cy="276999"/>
          </a:xfrm>
          <a:prstGeom prst="rect">
            <a:avLst/>
          </a:prstGeom>
          <a:noFill/>
        </p:spPr>
        <p:txBody>
          <a:bodyPr wrap="none" rtlCol="0">
            <a:spAutoFit/>
          </a:bodyPr>
          <a:lstStyle/>
          <a:p>
            <a:r>
              <a:rPr lang="en-GB" sz="1200" b="1">
                <a:solidFill>
                  <a:schemeClr val="accent1">
                    <a:lumMod val="75000"/>
                  </a:schemeClr>
                </a:solidFill>
                <a:latin typeface="Arial" panose="020B0604020202020204" pitchFamily="34" charset="0"/>
                <a:cs typeface="Arial" panose="020B0604020202020204" pitchFamily="34" charset="0"/>
              </a:rPr>
              <a:t>Percentage of households experiencing food insecurity*, by ethnic groups</a:t>
            </a:r>
          </a:p>
        </p:txBody>
      </p:sp>
    </p:spTree>
    <p:extLst>
      <p:ext uri="{BB962C8B-B14F-4D97-AF65-F5344CB8AC3E}">
        <p14:creationId xmlns:p14="http://schemas.microsoft.com/office/powerpoint/2010/main" val="7074431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6431249" y="0"/>
            <a:ext cx="5732060" cy="6858000"/>
          </a:xfrm>
          <a:prstGeom prst="rect">
            <a:avLst/>
          </a:prstGeom>
          <a:solidFill>
            <a:schemeClr val="bg1"/>
          </a:solidFill>
        </p:spPr>
      </p:pic>
      <p:sp>
        <p:nvSpPr>
          <p:cNvPr id="9" name="TextBox 8"/>
          <p:cNvSpPr txBox="1"/>
          <p:nvPr/>
        </p:nvSpPr>
        <p:spPr>
          <a:xfrm>
            <a:off x="110113" y="1531154"/>
            <a:ext cx="559769" cy="276999"/>
          </a:xfrm>
          <a:prstGeom prst="rect">
            <a:avLst/>
          </a:prstGeom>
          <a:noFill/>
        </p:spPr>
        <p:txBody>
          <a:bodyPr wrap="none" rtlCol="0">
            <a:spAutoFit/>
          </a:bodyPr>
          <a:lstStyle/>
          <a:p>
            <a:r>
              <a:rPr lang="en-GB" sz="1200" b="1">
                <a:solidFill>
                  <a:schemeClr val="accent5"/>
                </a:solidFill>
                <a:latin typeface="Arial" panose="020B0604020202020204" pitchFamily="34" charset="0"/>
                <a:cs typeface="Arial" panose="020B0604020202020204" pitchFamily="34" charset="0"/>
              </a:rPr>
              <a:t>Key: </a:t>
            </a:r>
          </a:p>
        </p:txBody>
      </p:sp>
      <p:sp>
        <p:nvSpPr>
          <p:cNvPr id="5" name="TextBox 4"/>
          <p:cNvSpPr txBox="1"/>
          <p:nvPr/>
        </p:nvSpPr>
        <p:spPr>
          <a:xfrm>
            <a:off x="6431249" y="0"/>
            <a:ext cx="2703226" cy="523220"/>
          </a:xfrm>
          <a:prstGeom prst="rect">
            <a:avLst/>
          </a:prstGeom>
          <a:noFill/>
        </p:spPr>
        <p:txBody>
          <a:bodyPr wrap="square" rtlCol="0">
            <a:spAutoFit/>
          </a:bodyPr>
          <a:lstStyle/>
          <a:p>
            <a:r>
              <a:rPr lang="en-GB" sz="1400" b="1">
                <a:solidFill>
                  <a:schemeClr val="accent1">
                    <a:lumMod val="75000"/>
                  </a:schemeClr>
                </a:solidFill>
                <a:latin typeface="Arial" panose="020B0604020202020204" pitchFamily="34" charset="0"/>
                <a:cs typeface="Arial" panose="020B0604020202020204" pitchFamily="34" charset="0"/>
              </a:rPr>
              <a:t>Map of Cambridgeshire </a:t>
            </a:r>
          </a:p>
          <a:p>
            <a:r>
              <a:rPr lang="en-GB" sz="1400" b="1">
                <a:solidFill>
                  <a:schemeClr val="accent1">
                    <a:lumMod val="75000"/>
                  </a:schemeClr>
                </a:solidFill>
                <a:latin typeface="Arial" panose="020B0604020202020204" pitchFamily="34" charset="0"/>
                <a:cs typeface="Arial" panose="020B0604020202020204" pitchFamily="34" charset="0"/>
              </a:rPr>
              <a:t>and Peterborough  </a:t>
            </a:r>
          </a:p>
        </p:txBody>
      </p:sp>
      <p:sp>
        <p:nvSpPr>
          <p:cNvPr id="6" name="TextBox 5"/>
          <p:cNvSpPr txBox="1"/>
          <p:nvPr/>
        </p:nvSpPr>
        <p:spPr>
          <a:xfrm>
            <a:off x="-8189" y="1206812"/>
            <a:ext cx="3081293" cy="276999"/>
          </a:xfrm>
          <a:prstGeom prst="rect">
            <a:avLst/>
          </a:prstGeom>
          <a:noFill/>
        </p:spPr>
        <p:txBody>
          <a:bodyPr wrap="none" rtlCol="0">
            <a:spAutoFit/>
          </a:bodyPr>
          <a:lstStyle/>
          <a:p>
            <a:r>
              <a:rPr lang="en-GB" sz="1200" b="1">
                <a:solidFill>
                  <a:schemeClr val="accent1">
                    <a:lumMod val="75000"/>
                  </a:schemeClr>
                </a:solidFill>
                <a:latin typeface="Arial" panose="020B0604020202020204" pitchFamily="34" charset="0"/>
                <a:cs typeface="Arial" panose="020B0604020202020204" pitchFamily="34" charset="0"/>
              </a:rPr>
              <a:t>Colour coding and abbreviations used</a:t>
            </a:r>
            <a:r>
              <a:rPr lang="en-GB" sz="1200">
                <a:solidFill>
                  <a:schemeClr val="accent1">
                    <a:lumMod val="75000"/>
                  </a:schemeClr>
                </a:solidFill>
                <a:latin typeface="Arial" panose="020B0604020202020204" pitchFamily="34" charset="0"/>
                <a:cs typeface="Arial" panose="020B0604020202020204" pitchFamily="34" charset="0"/>
              </a:rPr>
              <a:t>: </a:t>
            </a:r>
          </a:p>
        </p:txBody>
      </p:sp>
      <p:sp>
        <p:nvSpPr>
          <p:cNvPr id="2" name="Rectangle 1"/>
          <p:cNvSpPr/>
          <p:nvPr/>
        </p:nvSpPr>
        <p:spPr>
          <a:xfrm>
            <a:off x="-1" y="404379"/>
            <a:ext cx="6353175" cy="461665"/>
          </a:xfrm>
          <a:prstGeom prst="rect">
            <a:avLst/>
          </a:prstGeom>
        </p:spPr>
        <p:txBody>
          <a:bodyPr wrap="square">
            <a:spAutoFit/>
          </a:bodyPr>
          <a:lstStyle/>
          <a:p>
            <a:pPr lvl="0">
              <a:defRPr/>
            </a:pPr>
            <a:r>
              <a:rPr lang="en-GB" sz="1200" dirty="0">
                <a:solidFill>
                  <a:schemeClr val="accent1">
                    <a:lumMod val="75000"/>
                  </a:schemeClr>
                </a:solidFill>
                <a:latin typeface="Arial" panose="020B0604020202020204" pitchFamily="34" charset="0"/>
                <a:cs typeface="Arial" panose="020B0604020202020204" pitchFamily="34" charset="0"/>
              </a:rPr>
              <a:t>This data pack has been produced on wider determinants to support the Cambridgeshire and Peterborough all age mental health and learning disabilities needs assessment.</a:t>
            </a:r>
            <a:endParaRPr lang="en-GB" sz="1200" dirty="0">
              <a:solidFill>
                <a:schemeClr val="accent5"/>
              </a:solidFill>
              <a:latin typeface="Arial" panose="020B0604020202020204" pitchFamily="34" charset="0"/>
              <a:cs typeface="Arial" panose="020B0604020202020204" pitchFamily="34" charset="0"/>
            </a:endParaRPr>
          </a:p>
        </p:txBody>
      </p:sp>
      <p:sp>
        <p:nvSpPr>
          <p:cNvPr id="10" name="Rectangle 9"/>
          <p:cNvSpPr/>
          <p:nvPr/>
        </p:nvSpPr>
        <p:spPr>
          <a:xfrm>
            <a:off x="-8189" y="0"/>
            <a:ext cx="6439438" cy="307731"/>
          </a:xfrm>
          <a:prstGeom prst="rect">
            <a:avLst/>
          </a:prstGeom>
          <a:solidFill>
            <a:schemeClr val="accent1">
              <a:lumMod val="75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r>
              <a:rPr lang="en-GB" sz="1400" b="1">
                <a:latin typeface="Arial" panose="020B0604020202020204" pitchFamily="34" charset="0"/>
                <a:cs typeface="Arial" panose="020B0604020202020204" pitchFamily="34" charset="0"/>
              </a:rPr>
              <a:t>Introduction</a:t>
            </a:r>
          </a:p>
        </p:txBody>
      </p:sp>
      <p:cxnSp>
        <p:nvCxnSpPr>
          <p:cNvPr id="7" name="Straight Connector 6"/>
          <p:cNvCxnSpPr/>
          <p:nvPr/>
        </p:nvCxnSpPr>
        <p:spPr>
          <a:xfrm flipV="1">
            <a:off x="0" y="1155858"/>
            <a:ext cx="6439438" cy="8792"/>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4" name="Table 3">
            <a:extLst>
              <a:ext uri="{FF2B5EF4-FFF2-40B4-BE49-F238E27FC236}">
                <a16:creationId xmlns:a16="http://schemas.microsoft.com/office/drawing/2014/main" id="{1AA8632A-3BA4-4D17-97E5-CDA7CA11D910}"/>
              </a:ext>
            </a:extLst>
          </p:cNvPr>
          <p:cNvGraphicFramePr>
            <a:graphicFrameLocks noGrp="1"/>
          </p:cNvGraphicFramePr>
          <p:nvPr>
            <p:extLst>
              <p:ext uri="{D42A27DB-BD31-4B8C-83A1-F6EECF244321}">
                <p14:modId xmlns:p14="http://schemas.microsoft.com/office/powerpoint/2010/main" val="1603459927"/>
              </p:ext>
            </p:extLst>
          </p:nvPr>
        </p:nvGraphicFramePr>
        <p:xfrm>
          <a:off x="110113" y="1949009"/>
          <a:ext cx="6132945" cy="785163"/>
        </p:xfrm>
        <a:graphic>
          <a:graphicData uri="http://schemas.openxmlformats.org/drawingml/2006/table">
            <a:tbl>
              <a:tblPr firstRow="1" bandRow="1">
                <a:tableStyleId>{5C22544A-7EE6-4342-B048-85BDC9FD1C3A}</a:tableStyleId>
              </a:tblPr>
              <a:tblGrid>
                <a:gridCol w="1032075">
                  <a:extLst>
                    <a:ext uri="{9D8B030D-6E8A-4147-A177-3AD203B41FA5}">
                      <a16:colId xmlns:a16="http://schemas.microsoft.com/office/drawing/2014/main" val="2752985453"/>
                    </a:ext>
                  </a:extLst>
                </a:gridCol>
                <a:gridCol w="5100870">
                  <a:extLst>
                    <a:ext uri="{9D8B030D-6E8A-4147-A177-3AD203B41FA5}">
                      <a16:colId xmlns:a16="http://schemas.microsoft.com/office/drawing/2014/main" val="3427224947"/>
                    </a:ext>
                  </a:extLst>
                </a:gridCol>
              </a:tblGrid>
              <a:tr h="206913">
                <a:tc>
                  <a:txBody>
                    <a:bodyPr/>
                    <a:lstStyle/>
                    <a:p>
                      <a:endParaRPr lang="en-GB" sz="1100" dirty="0">
                        <a:solidFill>
                          <a:schemeClr val="accent1">
                            <a:lumMod val="75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r>
                        <a:rPr lang="en-GB" sz="1100" b="0" dirty="0">
                          <a:solidFill>
                            <a:schemeClr val="accent1">
                              <a:lumMod val="75000"/>
                            </a:schemeClr>
                          </a:solidFill>
                          <a:latin typeface="Arial" panose="020B0604020202020204" pitchFamily="34" charset="0"/>
                          <a:cs typeface="Arial" panose="020B0604020202020204" pitchFamily="34" charset="0"/>
                        </a:rPr>
                        <a:t>Statistically significantly worse</a:t>
                      </a:r>
                      <a:r>
                        <a:rPr lang="en-GB" sz="1100" b="0" baseline="0" dirty="0">
                          <a:solidFill>
                            <a:schemeClr val="accent1">
                              <a:lumMod val="75000"/>
                            </a:schemeClr>
                          </a:solidFill>
                          <a:latin typeface="Arial" panose="020B0604020202020204" pitchFamily="34" charset="0"/>
                          <a:cs typeface="Arial" panose="020B0604020202020204" pitchFamily="34" charset="0"/>
                        </a:rPr>
                        <a:t> than England</a:t>
                      </a:r>
                      <a:endParaRPr lang="en-GB" sz="1100" b="0" dirty="0">
                        <a:solidFill>
                          <a:schemeClr val="accent1">
                            <a:lumMod val="75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89634610"/>
                  </a:ext>
                </a:extLst>
              </a:tr>
              <a:tr h="199987">
                <a:tc>
                  <a:txBody>
                    <a:bodyPr/>
                    <a:lstStyle/>
                    <a:p>
                      <a:endParaRPr lang="en-GB" sz="1100">
                        <a:solidFill>
                          <a:schemeClr val="accent1">
                            <a:lumMod val="75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r>
                        <a:rPr lang="en-GB" sz="1100" b="0" dirty="0">
                          <a:solidFill>
                            <a:schemeClr val="accent1">
                              <a:lumMod val="75000"/>
                            </a:schemeClr>
                          </a:solidFill>
                          <a:latin typeface="Arial" panose="020B0604020202020204" pitchFamily="34" charset="0"/>
                          <a:cs typeface="Arial" panose="020B0604020202020204" pitchFamily="34" charset="0"/>
                        </a:rPr>
                        <a:t>Statistically</a:t>
                      </a:r>
                      <a:r>
                        <a:rPr lang="en-GB" sz="1100" b="0" baseline="0" dirty="0">
                          <a:solidFill>
                            <a:schemeClr val="accent1">
                              <a:lumMod val="75000"/>
                            </a:schemeClr>
                          </a:solidFill>
                          <a:latin typeface="Arial" panose="020B0604020202020204" pitchFamily="34" charset="0"/>
                          <a:cs typeface="Arial" panose="020B0604020202020204" pitchFamily="34" charset="0"/>
                        </a:rPr>
                        <a:t> similar to England</a:t>
                      </a:r>
                      <a:endParaRPr lang="en-GB" sz="1100" b="0" dirty="0">
                        <a:solidFill>
                          <a:schemeClr val="accent1">
                            <a:lumMod val="75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253035704"/>
                  </a:ext>
                </a:extLst>
              </a:tr>
              <a:tr h="267003">
                <a:tc>
                  <a:txBody>
                    <a:bodyPr/>
                    <a:lstStyle/>
                    <a:p>
                      <a:endParaRPr lang="en-GB" sz="1100">
                        <a:solidFill>
                          <a:schemeClr val="accent1">
                            <a:lumMod val="75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r>
                        <a:rPr lang="en-GB" sz="1100" b="0" dirty="0">
                          <a:solidFill>
                            <a:schemeClr val="accent1">
                              <a:lumMod val="75000"/>
                            </a:schemeClr>
                          </a:solidFill>
                          <a:latin typeface="Arial" panose="020B0604020202020204" pitchFamily="34" charset="0"/>
                          <a:cs typeface="Arial" panose="020B0604020202020204" pitchFamily="34" charset="0"/>
                        </a:rPr>
                        <a:t>Statistically significantly</a:t>
                      </a:r>
                      <a:r>
                        <a:rPr lang="en-GB" sz="1100" b="0" baseline="0" dirty="0">
                          <a:solidFill>
                            <a:schemeClr val="accent1">
                              <a:lumMod val="75000"/>
                            </a:schemeClr>
                          </a:solidFill>
                          <a:latin typeface="Arial" panose="020B0604020202020204" pitchFamily="34" charset="0"/>
                          <a:cs typeface="Arial" panose="020B0604020202020204" pitchFamily="34" charset="0"/>
                        </a:rPr>
                        <a:t> better than England</a:t>
                      </a:r>
                      <a:endParaRPr lang="en-GB" sz="1100" b="0" dirty="0">
                        <a:solidFill>
                          <a:schemeClr val="accent1">
                            <a:lumMod val="75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529514160"/>
                  </a:ext>
                </a:extLst>
              </a:tr>
            </a:tbl>
          </a:graphicData>
        </a:graphic>
      </p:graphicFrame>
      <p:graphicFrame>
        <p:nvGraphicFramePr>
          <p:cNvPr id="12" name="Table 12">
            <a:extLst>
              <a:ext uri="{FF2B5EF4-FFF2-40B4-BE49-F238E27FC236}">
                <a16:creationId xmlns:a16="http://schemas.microsoft.com/office/drawing/2014/main" id="{CCA6B22A-4257-4274-934F-CE51521F2BD3}"/>
              </a:ext>
            </a:extLst>
          </p:cNvPr>
          <p:cNvGraphicFramePr>
            <a:graphicFrameLocks noGrp="1"/>
          </p:cNvGraphicFramePr>
          <p:nvPr>
            <p:extLst>
              <p:ext uri="{D42A27DB-BD31-4B8C-83A1-F6EECF244321}">
                <p14:modId xmlns:p14="http://schemas.microsoft.com/office/powerpoint/2010/main" val="2281286794"/>
              </p:ext>
            </p:extLst>
          </p:nvPr>
        </p:nvGraphicFramePr>
        <p:xfrm>
          <a:off x="110113" y="3157891"/>
          <a:ext cx="5732060" cy="2966720"/>
        </p:xfrm>
        <a:graphic>
          <a:graphicData uri="http://schemas.openxmlformats.org/drawingml/2006/table">
            <a:tbl>
              <a:tblPr firstRow="1" bandRow="1">
                <a:tableStyleId>{5C22544A-7EE6-4342-B048-85BDC9FD1C3A}</a:tableStyleId>
              </a:tblPr>
              <a:tblGrid>
                <a:gridCol w="961457">
                  <a:extLst>
                    <a:ext uri="{9D8B030D-6E8A-4147-A177-3AD203B41FA5}">
                      <a16:colId xmlns:a16="http://schemas.microsoft.com/office/drawing/2014/main" val="231913739"/>
                    </a:ext>
                  </a:extLst>
                </a:gridCol>
                <a:gridCol w="4770603">
                  <a:extLst>
                    <a:ext uri="{9D8B030D-6E8A-4147-A177-3AD203B41FA5}">
                      <a16:colId xmlns:a16="http://schemas.microsoft.com/office/drawing/2014/main" val="2513781709"/>
                    </a:ext>
                  </a:extLst>
                </a:gridCol>
              </a:tblGrid>
              <a:tr h="370840">
                <a:tc>
                  <a:txBody>
                    <a:bodyPr/>
                    <a:lstStyle/>
                    <a:p>
                      <a:r>
                        <a:rPr lang="en-GB" sz="1100" b="1">
                          <a:solidFill>
                            <a:schemeClr val="accent1">
                              <a:lumMod val="75000"/>
                            </a:schemeClr>
                          </a:solidFill>
                          <a:latin typeface="Arial" panose="020B0604020202020204" pitchFamily="34" charset="0"/>
                          <a:cs typeface="Arial" panose="020B0604020202020204" pitchFamily="34" charset="0"/>
                        </a:rPr>
                        <a:t>CCCRG</a:t>
                      </a:r>
                    </a:p>
                  </a:txBody>
                  <a:tcPr>
                    <a:lnL w="12700" cap="flat" cmpd="sng" algn="ctr">
                      <a:solidFill>
                        <a:srgbClr val="EAEFF7"/>
                      </a:solidFill>
                      <a:prstDash val="solid"/>
                      <a:round/>
                      <a:headEnd type="none" w="med" len="med"/>
                      <a:tailEnd type="none" w="med" len="med"/>
                    </a:lnL>
                    <a:lnR w="12700" cap="flat" cmpd="sng" algn="ctr">
                      <a:solidFill>
                        <a:srgbClr val="EAEFF7"/>
                      </a:solidFill>
                      <a:prstDash val="solid"/>
                      <a:round/>
                      <a:headEnd type="none" w="med" len="med"/>
                      <a:tailEnd type="none" w="med" len="med"/>
                    </a:lnR>
                    <a:lnT w="12700" cap="flat" cmpd="sng" algn="ctr">
                      <a:solidFill>
                        <a:srgbClr val="EAEFF7"/>
                      </a:solidFill>
                      <a:prstDash val="solid"/>
                      <a:round/>
                      <a:headEnd type="none" w="med" len="med"/>
                      <a:tailEnd type="none" w="med" len="med"/>
                    </a:lnT>
                    <a:lnB w="12700" cap="flat" cmpd="sng" algn="ctr">
                      <a:solidFill>
                        <a:srgbClr val="EAEFF7"/>
                      </a:solidFill>
                      <a:prstDash val="solid"/>
                      <a:round/>
                      <a:headEnd type="none" w="med" len="med"/>
                      <a:tailEnd type="none" w="med" len="med"/>
                    </a:lnB>
                    <a:noFill/>
                  </a:tcPr>
                </a:tc>
                <a:tc>
                  <a:txBody>
                    <a:bodyPr/>
                    <a:lstStyle/>
                    <a:p>
                      <a:r>
                        <a:rPr lang="en-GB" sz="1100" b="0">
                          <a:solidFill>
                            <a:schemeClr val="accent1">
                              <a:lumMod val="75000"/>
                            </a:schemeClr>
                          </a:solidFill>
                          <a:latin typeface="Arial" panose="020B0604020202020204" pitchFamily="34" charset="0"/>
                          <a:cs typeface="Arial" panose="020B0604020202020204" pitchFamily="34" charset="0"/>
                        </a:rPr>
                        <a:t>Cambridgeshire County Council Research Group</a:t>
                      </a:r>
                    </a:p>
                  </a:txBody>
                  <a:tcPr>
                    <a:lnL w="12700" cap="flat" cmpd="sng" algn="ctr">
                      <a:solidFill>
                        <a:srgbClr val="EAEFF7"/>
                      </a:solidFill>
                      <a:prstDash val="solid"/>
                      <a:round/>
                      <a:headEnd type="none" w="med" len="med"/>
                      <a:tailEnd type="none" w="med" len="med"/>
                    </a:lnL>
                    <a:lnR w="12700" cap="flat" cmpd="sng" algn="ctr">
                      <a:solidFill>
                        <a:srgbClr val="EAEFF7"/>
                      </a:solidFill>
                      <a:prstDash val="solid"/>
                      <a:round/>
                      <a:headEnd type="none" w="med" len="med"/>
                      <a:tailEnd type="none" w="med" len="med"/>
                    </a:lnR>
                    <a:lnT w="12700" cap="flat" cmpd="sng" algn="ctr">
                      <a:solidFill>
                        <a:srgbClr val="EAEFF7"/>
                      </a:solidFill>
                      <a:prstDash val="solid"/>
                      <a:round/>
                      <a:headEnd type="none" w="med" len="med"/>
                      <a:tailEnd type="none" w="med" len="med"/>
                    </a:lnT>
                    <a:lnB w="12700" cap="flat" cmpd="sng" algn="ctr">
                      <a:solidFill>
                        <a:srgbClr val="EAEFF7"/>
                      </a:solidFill>
                      <a:prstDash val="solid"/>
                      <a:round/>
                      <a:headEnd type="none" w="med" len="med"/>
                      <a:tailEnd type="none" w="med" len="med"/>
                    </a:lnB>
                    <a:noFill/>
                  </a:tcPr>
                </a:tc>
                <a:extLst>
                  <a:ext uri="{0D108BD9-81ED-4DB2-BD59-A6C34878D82A}">
                    <a16:rowId xmlns:a16="http://schemas.microsoft.com/office/drawing/2014/main" val="532093625"/>
                  </a:ext>
                </a:extLst>
              </a:tr>
              <a:tr h="370840">
                <a:tc>
                  <a:txBody>
                    <a:bodyPr/>
                    <a:lstStyle/>
                    <a:p>
                      <a:r>
                        <a:rPr lang="en-GB" sz="1100" b="1">
                          <a:solidFill>
                            <a:schemeClr val="accent1">
                              <a:lumMod val="75000"/>
                            </a:schemeClr>
                          </a:solidFill>
                          <a:latin typeface="Arial" panose="020B0604020202020204" pitchFamily="34" charset="0"/>
                          <a:cs typeface="Arial" panose="020B0604020202020204" pitchFamily="34" charset="0"/>
                        </a:rPr>
                        <a:t>CPCA</a:t>
                      </a:r>
                    </a:p>
                  </a:txBody>
                  <a:tcPr>
                    <a:lnL w="12700" cap="flat" cmpd="sng" algn="ctr">
                      <a:solidFill>
                        <a:srgbClr val="EAEFF7"/>
                      </a:solidFill>
                      <a:prstDash val="solid"/>
                      <a:round/>
                      <a:headEnd type="none" w="med" len="med"/>
                      <a:tailEnd type="none" w="med" len="med"/>
                    </a:lnL>
                    <a:lnR w="12700" cap="flat" cmpd="sng" algn="ctr">
                      <a:solidFill>
                        <a:srgbClr val="EAEFF7"/>
                      </a:solidFill>
                      <a:prstDash val="solid"/>
                      <a:round/>
                      <a:headEnd type="none" w="med" len="med"/>
                      <a:tailEnd type="none" w="med" len="med"/>
                    </a:lnR>
                    <a:lnT w="12700" cap="flat" cmpd="sng" algn="ctr">
                      <a:solidFill>
                        <a:srgbClr val="EAEFF7"/>
                      </a:solidFill>
                      <a:prstDash val="solid"/>
                      <a:round/>
                      <a:headEnd type="none" w="med" len="med"/>
                      <a:tailEnd type="none" w="med" len="med"/>
                    </a:lnT>
                    <a:lnB w="12700" cap="flat" cmpd="sng" algn="ctr">
                      <a:solidFill>
                        <a:srgbClr val="EAEFF7"/>
                      </a:solidFill>
                      <a:prstDash val="solid"/>
                      <a:round/>
                      <a:headEnd type="none" w="med" len="med"/>
                      <a:tailEnd type="none" w="med" len="med"/>
                    </a:lnB>
                    <a:noFill/>
                  </a:tcPr>
                </a:tc>
                <a:tc>
                  <a:txBody>
                    <a:bodyPr/>
                    <a:lstStyle/>
                    <a:p>
                      <a:r>
                        <a:rPr lang="en-GB" sz="1100" b="0">
                          <a:solidFill>
                            <a:schemeClr val="accent1">
                              <a:lumMod val="75000"/>
                            </a:schemeClr>
                          </a:solidFill>
                          <a:latin typeface="Arial" panose="020B0604020202020204" pitchFamily="34" charset="0"/>
                          <a:cs typeface="Arial" panose="020B0604020202020204" pitchFamily="34" charset="0"/>
                        </a:rPr>
                        <a:t>Cambridgeshire and Peterborough Combined Authority</a:t>
                      </a:r>
                    </a:p>
                  </a:txBody>
                  <a:tcPr>
                    <a:lnL w="12700" cap="flat" cmpd="sng" algn="ctr">
                      <a:solidFill>
                        <a:srgbClr val="EAEFF7"/>
                      </a:solidFill>
                      <a:prstDash val="solid"/>
                      <a:round/>
                      <a:headEnd type="none" w="med" len="med"/>
                      <a:tailEnd type="none" w="med" len="med"/>
                    </a:lnL>
                    <a:lnR w="12700" cap="flat" cmpd="sng" algn="ctr">
                      <a:solidFill>
                        <a:srgbClr val="EAEFF7"/>
                      </a:solidFill>
                      <a:prstDash val="solid"/>
                      <a:round/>
                      <a:headEnd type="none" w="med" len="med"/>
                      <a:tailEnd type="none" w="med" len="med"/>
                    </a:lnR>
                    <a:lnT w="12700" cap="flat" cmpd="sng" algn="ctr">
                      <a:solidFill>
                        <a:srgbClr val="EAEFF7"/>
                      </a:solidFill>
                      <a:prstDash val="solid"/>
                      <a:round/>
                      <a:headEnd type="none" w="med" len="med"/>
                      <a:tailEnd type="none" w="med" len="med"/>
                    </a:lnT>
                    <a:lnB w="12700" cap="flat" cmpd="sng" algn="ctr">
                      <a:solidFill>
                        <a:srgbClr val="EAEFF7"/>
                      </a:solidFill>
                      <a:prstDash val="solid"/>
                      <a:round/>
                      <a:headEnd type="none" w="med" len="med"/>
                      <a:tailEnd type="none" w="med" len="med"/>
                    </a:lnB>
                    <a:noFill/>
                  </a:tcPr>
                </a:tc>
                <a:extLst>
                  <a:ext uri="{0D108BD9-81ED-4DB2-BD59-A6C34878D82A}">
                    <a16:rowId xmlns:a16="http://schemas.microsoft.com/office/drawing/2014/main" val="3078507376"/>
                  </a:ext>
                </a:extLst>
              </a:tr>
              <a:tr h="370840">
                <a:tc>
                  <a:txBody>
                    <a:bodyPr/>
                    <a:lstStyle/>
                    <a:p>
                      <a:r>
                        <a:rPr lang="en-GB" sz="1100" b="1">
                          <a:solidFill>
                            <a:schemeClr val="accent1">
                              <a:lumMod val="75000"/>
                            </a:schemeClr>
                          </a:solidFill>
                          <a:latin typeface="Arial" panose="020B0604020202020204" pitchFamily="34" charset="0"/>
                          <a:cs typeface="Arial" panose="020B0604020202020204" pitchFamily="34" charset="0"/>
                        </a:rPr>
                        <a:t>OHID</a:t>
                      </a:r>
                    </a:p>
                  </a:txBody>
                  <a:tcPr>
                    <a:lnL w="12700" cap="flat" cmpd="sng" algn="ctr">
                      <a:solidFill>
                        <a:srgbClr val="EAEFF7"/>
                      </a:solidFill>
                      <a:prstDash val="solid"/>
                      <a:round/>
                      <a:headEnd type="none" w="med" len="med"/>
                      <a:tailEnd type="none" w="med" len="med"/>
                    </a:lnL>
                    <a:lnR w="12700" cap="flat" cmpd="sng" algn="ctr">
                      <a:solidFill>
                        <a:srgbClr val="EAEFF7"/>
                      </a:solidFill>
                      <a:prstDash val="solid"/>
                      <a:round/>
                      <a:headEnd type="none" w="med" len="med"/>
                      <a:tailEnd type="none" w="med" len="med"/>
                    </a:lnR>
                    <a:lnT w="12700" cap="flat" cmpd="sng" algn="ctr">
                      <a:solidFill>
                        <a:srgbClr val="EAEFF7"/>
                      </a:solidFill>
                      <a:prstDash val="solid"/>
                      <a:round/>
                      <a:headEnd type="none" w="med" len="med"/>
                      <a:tailEnd type="none" w="med" len="med"/>
                    </a:lnT>
                    <a:lnB w="12700" cap="flat" cmpd="sng" algn="ctr">
                      <a:solidFill>
                        <a:srgbClr val="EAEFF7"/>
                      </a:solidFill>
                      <a:prstDash val="solid"/>
                      <a:round/>
                      <a:headEnd type="none" w="med" len="med"/>
                      <a:tailEnd type="none" w="med" len="med"/>
                    </a:lnB>
                    <a:noFill/>
                  </a:tcPr>
                </a:tc>
                <a:tc>
                  <a:txBody>
                    <a:bodyPr/>
                    <a:lstStyle/>
                    <a:p>
                      <a:r>
                        <a:rPr lang="en-GB" sz="1100" b="0">
                          <a:solidFill>
                            <a:schemeClr val="accent1">
                              <a:lumMod val="75000"/>
                            </a:schemeClr>
                          </a:solidFill>
                          <a:latin typeface="Arial" panose="020B0604020202020204" pitchFamily="34" charset="0"/>
                          <a:cs typeface="Arial" panose="020B0604020202020204" pitchFamily="34" charset="0"/>
                        </a:rPr>
                        <a:t>Office for Health Improvement and Disparities</a:t>
                      </a:r>
                    </a:p>
                  </a:txBody>
                  <a:tcPr>
                    <a:lnL w="12700" cap="flat" cmpd="sng" algn="ctr">
                      <a:solidFill>
                        <a:srgbClr val="EAEFF7"/>
                      </a:solidFill>
                      <a:prstDash val="solid"/>
                      <a:round/>
                      <a:headEnd type="none" w="med" len="med"/>
                      <a:tailEnd type="none" w="med" len="med"/>
                    </a:lnL>
                    <a:lnR w="12700" cap="flat" cmpd="sng" algn="ctr">
                      <a:solidFill>
                        <a:srgbClr val="EAEFF7"/>
                      </a:solidFill>
                      <a:prstDash val="solid"/>
                      <a:round/>
                      <a:headEnd type="none" w="med" len="med"/>
                      <a:tailEnd type="none" w="med" len="med"/>
                    </a:lnR>
                    <a:lnT w="12700" cap="flat" cmpd="sng" algn="ctr">
                      <a:solidFill>
                        <a:srgbClr val="EAEFF7"/>
                      </a:solidFill>
                      <a:prstDash val="solid"/>
                      <a:round/>
                      <a:headEnd type="none" w="med" len="med"/>
                      <a:tailEnd type="none" w="med" len="med"/>
                    </a:lnT>
                    <a:lnB w="12700" cap="flat" cmpd="sng" algn="ctr">
                      <a:solidFill>
                        <a:srgbClr val="EAEFF7"/>
                      </a:solidFill>
                      <a:prstDash val="solid"/>
                      <a:round/>
                      <a:headEnd type="none" w="med" len="med"/>
                      <a:tailEnd type="none" w="med" len="med"/>
                    </a:lnB>
                    <a:noFill/>
                  </a:tcPr>
                </a:tc>
                <a:extLst>
                  <a:ext uri="{0D108BD9-81ED-4DB2-BD59-A6C34878D82A}">
                    <a16:rowId xmlns:a16="http://schemas.microsoft.com/office/drawing/2014/main" val="718021835"/>
                  </a:ext>
                </a:extLst>
              </a:tr>
              <a:tr h="370840">
                <a:tc>
                  <a:txBody>
                    <a:bodyPr/>
                    <a:lstStyle/>
                    <a:p>
                      <a:r>
                        <a:rPr lang="en-GB" sz="1100" b="1">
                          <a:solidFill>
                            <a:schemeClr val="accent1">
                              <a:lumMod val="75000"/>
                            </a:schemeClr>
                          </a:solidFill>
                          <a:latin typeface="Arial" panose="020B0604020202020204" pitchFamily="34" charset="0"/>
                          <a:cs typeface="Arial" panose="020B0604020202020204" pitchFamily="34" charset="0"/>
                        </a:rPr>
                        <a:t>ONS</a:t>
                      </a:r>
                    </a:p>
                  </a:txBody>
                  <a:tcPr>
                    <a:lnL w="12700" cap="flat" cmpd="sng" algn="ctr">
                      <a:solidFill>
                        <a:srgbClr val="EAEFF7"/>
                      </a:solidFill>
                      <a:prstDash val="solid"/>
                      <a:round/>
                      <a:headEnd type="none" w="med" len="med"/>
                      <a:tailEnd type="none" w="med" len="med"/>
                    </a:lnL>
                    <a:lnR w="12700" cap="flat" cmpd="sng" algn="ctr">
                      <a:solidFill>
                        <a:srgbClr val="EAEFF7"/>
                      </a:solidFill>
                      <a:prstDash val="solid"/>
                      <a:round/>
                      <a:headEnd type="none" w="med" len="med"/>
                      <a:tailEnd type="none" w="med" len="med"/>
                    </a:lnR>
                    <a:lnT w="12700" cap="flat" cmpd="sng" algn="ctr">
                      <a:solidFill>
                        <a:srgbClr val="EAEFF7"/>
                      </a:solidFill>
                      <a:prstDash val="solid"/>
                      <a:round/>
                      <a:headEnd type="none" w="med" len="med"/>
                      <a:tailEnd type="none" w="med" len="med"/>
                    </a:lnT>
                    <a:lnB w="12700" cap="flat" cmpd="sng" algn="ctr">
                      <a:solidFill>
                        <a:srgbClr val="EAEFF7"/>
                      </a:solidFill>
                      <a:prstDash val="solid"/>
                      <a:round/>
                      <a:headEnd type="none" w="med" len="med"/>
                      <a:tailEnd type="none" w="med" len="med"/>
                    </a:lnB>
                    <a:noFill/>
                  </a:tcPr>
                </a:tc>
                <a:tc>
                  <a:txBody>
                    <a:bodyPr/>
                    <a:lstStyle/>
                    <a:p>
                      <a:r>
                        <a:rPr lang="en-GB" sz="1100" b="0">
                          <a:solidFill>
                            <a:schemeClr val="accent1">
                              <a:lumMod val="75000"/>
                            </a:schemeClr>
                          </a:solidFill>
                          <a:latin typeface="Arial" panose="020B0604020202020204" pitchFamily="34" charset="0"/>
                          <a:cs typeface="Arial" panose="020B0604020202020204" pitchFamily="34" charset="0"/>
                        </a:rPr>
                        <a:t>Office for National Statistics</a:t>
                      </a:r>
                    </a:p>
                  </a:txBody>
                  <a:tcPr>
                    <a:lnL w="12700" cap="flat" cmpd="sng" algn="ctr">
                      <a:solidFill>
                        <a:srgbClr val="EAEFF7"/>
                      </a:solidFill>
                      <a:prstDash val="solid"/>
                      <a:round/>
                      <a:headEnd type="none" w="med" len="med"/>
                      <a:tailEnd type="none" w="med" len="med"/>
                    </a:lnL>
                    <a:lnR w="12700" cap="flat" cmpd="sng" algn="ctr">
                      <a:solidFill>
                        <a:srgbClr val="EAEFF7"/>
                      </a:solidFill>
                      <a:prstDash val="solid"/>
                      <a:round/>
                      <a:headEnd type="none" w="med" len="med"/>
                      <a:tailEnd type="none" w="med" len="med"/>
                    </a:lnR>
                    <a:lnT w="12700" cap="flat" cmpd="sng" algn="ctr">
                      <a:solidFill>
                        <a:srgbClr val="EAEFF7"/>
                      </a:solidFill>
                      <a:prstDash val="solid"/>
                      <a:round/>
                      <a:headEnd type="none" w="med" len="med"/>
                      <a:tailEnd type="none" w="med" len="med"/>
                    </a:lnT>
                    <a:lnB w="12700" cap="flat" cmpd="sng" algn="ctr">
                      <a:solidFill>
                        <a:srgbClr val="EAEFF7"/>
                      </a:solidFill>
                      <a:prstDash val="solid"/>
                      <a:round/>
                      <a:headEnd type="none" w="med" len="med"/>
                      <a:tailEnd type="none" w="med" len="med"/>
                    </a:lnB>
                    <a:noFill/>
                  </a:tcPr>
                </a:tc>
                <a:extLst>
                  <a:ext uri="{0D108BD9-81ED-4DB2-BD59-A6C34878D82A}">
                    <a16:rowId xmlns:a16="http://schemas.microsoft.com/office/drawing/2014/main" val="126091826"/>
                  </a:ext>
                </a:extLst>
              </a:tr>
              <a:tr h="370840">
                <a:tc>
                  <a:txBody>
                    <a:bodyPr/>
                    <a:lstStyle/>
                    <a:p>
                      <a:r>
                        <a:rPr lang="en-GB" sz="1100" b="1">
                          <a:solidFill>
                            <a:schemeClr val="accent1">
                              <a:lumMod val="75000"/>
                            </a:schemeClr>
                          </a:solidFill>
                          <a:latin typeface="Arial" panose="020B0604020202020204" pitchFamily="34" charset="0"/>
                          <a:cs typeface="Arial" panose="020B0604020202020204" pitchFamily="34" charset="0"/>
                        </a:rPr>
                        <a:t>APS </a:t>
                      </a:r>
                    </a:p>
                  </a:txBody>
                  <a:tcPr>
                    <a:lnL w="12700" cap="flat" cmpd="sng" algn="ctr">
                      <a:solidFill>
                        <a:srgbClr val="EAEFF7"/>
                      </a:solidFill>
                      <a:prstDash val="solid"/>
                      <a:round/>
                      <a:headEnd type="none" w="med" len="med"/>
                      <a:tailEnd type="none" w="med" len="med"/>
                    </a:lnL>
                    <a:lnR w="12700" cap="flat" cmpd="sng" algn="ctr">
                      <a:solidFill>
                        <a:srgbClr val="EAEFF7"/>
                      </a:solidFill>
                      <a:prstDash val="solid"/>
                      <a:round/>
                      <a:headEnd type="none" w="med" len="med"/>
                      <a:tailEnd type="none" w="med" len="med"/>
                    </a:lnR>
                    <a:lnT w="12700" cap="flat" cmpd="sng" algn="ctr">
                      <a:solidFill>
                        <a:srgbClr val="EAEFF7"/>
                      </a:solidFill>
                      <a:prstDash val="solid"/>
                      <a:round/>
                      <a:headEnd type="none" w="med" len="med"/>
                      <a:tailEnd type="none" w="med" len="med"/>
                    </a:lnT>
                    <a:lnB w="12700" cap="flat" cmpd="sng" algn="ctr">
                      <a:solidFill>
                        <a:srgbClr val="EAEFF7"/>
                      </a:solidFill>
                      <a:prstDash val="solid"/>
                      <a:round/>
                      <a:headEnd type="none" w="med" len="med"/>
                      <a:tailEnd type="none" w="med" len="med"/>
                    </a:lnB>
                    <a:noFill/>
                  </a:tcPr>
                </a:tc>
                <a:tc>
                  <a:txBody>
                    <a:bodyPr/>
                    <a:lstStyle/>
                    <a:p>
                      <a:r>
                        <a:rPr lang="en-GB" sz="1100" b="0">
                          <a:solidFill>
                            <a:schemeClr val="accent1">
                              <a:lumMod val="75000"/>
                            </a:schemeClr>
                          </a:solidFill>
                          <a:latin typeface="Arial" panose="020B0604020202020204" pitchFamily="34" charset="0"/>
                          <a:cs typeface="Arial" panose="020B0604020202020204" pitchFamily="34" charset="0"/>
                        </a:rPr>
                        <a:t>Annual Population Survey</a:t>
                      </a:r>
                    </a:p>
                  </a:txBody>
                  <a:tcPr>
                    <a:lnL w="12700" cap="flat" cmpd="sng" algn="ctr">
                      <a:solidFill>
                        <a:srgbClr val="EAEFF7"/>
                      </a:solidFill>
                      <a:prstDash val="solid"/>
                      <a:round/>
                      <a:headEnd type="none" w="med" len="med"/>
                      <a:tailEnd type="none" w="med" len="med"/>
                    </a:lnL>
                    <a:lnR w="12700" cap="flat" cmpd="sng" algn="ctr">
                      <a:solidFill>
                        <a:srgbClr val="EAEFF7"/>
                      </a:solidFill>
                      <a:prstDash val="solid"/>
                      <a:round/>
                      <a:headEnd type="none" w="med" len="med"/>
                      <a:tailEnd type="none" w="med" len="med"/>
                    </a:lnR>
                    <a:lnT w="12700" cap="flat" cmpd="sng" algn="ctr">
                      <a:solidFill>
                        <a:srgbClr val="EAEFF7"/>
                      </a:solidFill>
                      <a:prstDash val="solid"/>
                      <a:round/>
                      <a:headEnd type="none" w="med" len="med"/>
                      <a:tailEnd type="none" w="med" len="med"/>
                    </a:lnT>
                    <a:lnB w="12700" cap="flat" cmpd="sng" algn="ctr">
                      <a:solidFill>
                        <a:srgbClr val="EAEFF7"/>
                      </a:solidFill>
                      <a:prstDash val="solid"/>
                      <a:round/>
                      <a:headEnd type="none" w="med" len="med"/>
                      <a:tailEnd type="none" w="med" len="med"/>
                    </a:lnB>
                    <a:noFill/>
                  </a:tcPr>
                </a:tc>
                <a:extLst>
                  <a:ext uri="{0D108BD9-81ED-4DB2-BD59-A6C34878D82A}">
                    <a16:rowId xmlns:a16="http://schemas.microsoft.com/office/drawing/2014/main" val="742495714"/>
                  </a:ext>
                </a:extLst>
              </a:tr>
              <a:tr h="370840">
                <a:tc>
                  <a:txBody>
                    <a:bodyPr/>
                    <a:lstStyle/>
                    <a:p>
                      <a:r>
                        <a:rPr lang="en-GB" sz="1100" b="1">
                          <a:solidFill>
                            <a:schemeClr val="accent1">
                              <a:lumMod val="75000"/>
                            </a:schemeClr>
                          </a:solidFill>
                          <a:latin typeface="Arial" panose="020B0604020202020204" pitchFamily="34" charset="0"/>
                          <a:cs typeface="Arial" panose="020B0604020202020204" pitchFamily="34" charset="0"/>
                        </a:rPr>
                        <a:t>DfE</a:t>
                      </a:r>
                    </a:p>
                  </a:txBody>
                  <a:tcPr>
                    <a:lnL w="12700" cap="flat" cmpd="sng" algn="ctr">
                      <a:solidFill>
                        <a:srgbClr val="EAEFF7"/>
                      </a:solidFill>
                      <a:prstDash val="solid"/>
                      <a:round/>
                      <a:headEnd type="none" w="med" len="med"/>
                      <a:tailEnd type="none" w="med" len="med"/>
                    </a:lnL>
                    <a:lnR w="12700" cap="flat" cmpd="sng" algn="ctr">
                      <a:solidFill>
                        <a:srgbClr val="EAEFF7"/>
                      </a:solidFill>
                      <a:prstDash val="solid"/>
                      <a:round/>
                      <a:headEnd type="none" w="med" len="med"/>
                      <a:tailEnd type="none" w="med" len="med"/>
                    </a:lnR>
                    <a:lnT w="12700" cap="flat" cmpd="sng" algn="ctr">
                      <a:solidFill>
                        <a:srgbClr val="EAEFF7"/>
                      </a:solidFill>
                      <a:prstDash val="solid"/>
                      <a:round/>
                      <a:headEnd type="none" w="med" len="med"/>
                      <a:tailEnd type="none" w="med" len="med"/>
                    </a:lnT>
                    <a:lnB w="12700" cap="flat" cmpd="sng" algn="ctr">
                      <a:solidFill>
                        <a:srgbClr val="EAEFF7"/>
                      </a:solidFill>
                      <a:prstDash val="solid"/>
                      <a:round/>
                      <a:headEnd type="none" w="med" len="med"/>
                      <a:tailEnd type="none" w="med" len="med"/>
                    </a:lnB>
                    <a:noFill/>
                  </a:tcPr>
                </a:tc>
                <a:tc>
                  <a:txBody>
                    <a:bodyPr/>
                    <a:lstStyle/>
                    <a:p>
                      <a:r>
                        <a:rPr lang="en-GB" sz="1100" b="0">
                          <a:solidFill>
                            <a:schemeClr val="accent1">
                              <a:lumMod val="75000"/>
                            </a:schemeClr>
                          </a:solidFill>
                          <a:latin typeface="Arial" panose="020B0604020202020204" pitchFamily="34" charset="0"/>
                          <a:cs typeface="Arial" panose="020B0604020202020204" pitchFamily="34" charset="0"/>
                        </a:rPr>
                        <a:t>Department for Education</a:t>
                      </a:r>
                    </a:p>
                  </a:txBody>
                  <a:tcPr>
                    <a:lnL w="12700" cap="flat" cmpd="sng" algn="ctr">
                      <a:solidFill>
                        <a:srgbClr val="EAEFF7"/>
                      </a:solidFill>
                      <a:prstDash val="solid"/>
                      <a:round/>
                      <a:headEnd type="none" w="med" len="med"/>
                      <a:tailEnd type="none" w="med" len="med"/>
                    </a:lnL>
                    <a:lnR w="12700" cap="flat" cmpd="sng" algn="ctr">
                      <a:solidFill>
                        <a:srgbClr val="EAEFF7"/>
                      </a:solidFill>
                      <a:prstDash val="solid"/>
                      <a:round/>
                      <a:headEnd type="none" w="med" len="med"/>
                      <a:tailEnd type="none" w="med" len="med"/>
                    </a:lnR>
                    <a:lnT w="12700" cap="flat" cmpd="sng" algn="ctr">
                      <a:solidFill>
                        <a:srgbClr val="EAEFF7"/>
                      </a:solidFill>
                      <a:prstDash val="solid"/>
                      <a:round/>
                      <a:headEnd type="none" w="med" len="med"/>
                      <a:tailEnd type="none" w="med" len="med"/>
                    </a:lnT>
                    <a:lnB w="12700" cap="flat" cmpd="sng" algn="ctr">
                      <a:solidFill>
                        <a:srgbClr val="EAEFF7"/>
                      </a:solidFill>
                      <a:prstDash val="solid"/>
                      <a:round/>
                      <a:headEnd type="none" w="med" len="med"/>
                      <a:tailEnd type="none" w="med" len="med"/>
                    </a:lnB>
                    <a:noFill/>
                  </a:tcPr>
                </a:tc>
                <a:extLst>
                  <a:ext uri="{0D108BD9-81ED-4DB2-BD59-A6C34878D82A}">
                    <a16:rowId xmlns:a16="http://schemas.microsoft.com/office/drawing/2014/main" val="877979669"/>
                  </a:ext>
                </a:extLst>
              </a:tr>
              <a:tr h="370840">
                <a:tc>
                  <a:txBody>
                    <a:bodyPr/>
                    <a:lstStyle/>
                    <a:p>
                      <a:r>
                        <a:rPr lang="en-GB" sz="1100" b="1">
                          <a:solidFill>
                            <a:schemeClr val="accent1">
                              <a:lumMod val="75000"/>
                            </a:schemeClr>
                          </a:solidFill>
                          <a:latin typeface="Arial" panose="020B0604020202020204" pitchFamily="34" charset="0"/>
                          <a:cs typeface="Arial" panose="020B0604020202020204" pitchFamily="34" charset="0"/>
                        </a:rPr>
                        <a:t>LSOA</a:t>
                      </a:r>
                    </a:p>
                  </a:txBody>
                  <a:tcPr>
                    <a:lnL w="12700" cap="flat" cmpd="sng" algn="ctr">
                      <a:solidFill>
                        <a:srgbClr val="EAEFF7"/>
                      </a:solidFill>
                      <a:prstDash val="solid"/>
                      <a:round/>
                      <a:headEnd type="none" w="med" len="med"/>
                      <a:tailEnd type="none" w="med" len="med"/>
                    </a:lnL>
                    <a:lnR w="12700" cap="flat" cmpd="sng" algn="ctr">
                      <a:solidFill>
                        <a:srgbClr val="EAEFF7"/>
                      </a:solidFill>
                      <a:prstDash val="solid"/>
                      <a:round/>
                      <a:headEnd type="none" w="med" len="med"/>
                      <a:tailEnd type="none" w="med" len="med"/>
                    </a:lnR>
                    <a:lnT w="12700" cap="flat" cmpd="sng" algn="ctr">
                      <a:solidFill>
                        <a:srgbClr val="EAEFF7"/>
                      </a:solidFill>
                      <a:prstDash val="solid"/>
                      <a:round/>
                      <a:headEnd type="none" w="med" len="med"/>
                      <a:tailEnd type="none" w="med" len="med"/>
                    </a:lnT>
                    <a:lnB w="12700" cap="flat" cmpd="sng" algn="ctr">
                      <a:solidFill>
                        <a:srgbClr val="EAEFF7"/>
                      </a:solidFill>
                      <a:prstDash val="solid"/>
                      <a:round/>
                      <a:headEnd type="none" w="med" len="med"/>
                      <a:tailEnd type="none" w="med" len="med"/>
                    </a:lnB>
                    <a:noFill/>
                  </a:tcPr>
                </a:tc>
                <a:tc>
                  <a:txBody>
                    <a:bodyPr/>
                    <a:lstStyle/>
                    <a:p>
                      <a:r>
                        <a:rPr lang="en-GB" sz="1100" b="0">
                          <a:solidFill>
                            <a:schemeClr val="accent1">
                              <a:lumMod val="75000"/>
                            </a:schemeClr>
                          </a:solidFill>
                          <a:latin typeface="Arial" panose="020B0604020202020204" pitchFamily="34" charset="0"/>
                          <a:cs typeface="Arial" panose="020B0604020202020204" pitchFamily="34" charset="0"/>
                        </a:rPr>
                        <a:t>Lower Super Output Area</a:t>
                      </a:r>
                    </a:p>
                  </a:txBody>
                  <a:tcPr>
                    <a:lnL w="12700" cap="flat" cmpd="sng" algn="ctr">
                      <a:solidFill>
                        <a:srgbClr val="EAEFF7"/>
                      </a:solidFill>
                      <a:prstDash val="solid"/>
                      <a:round/>
                      <a:headEnd type="none" w="med" len="med"/>
                      <a:tailEnd type="none" w="med" len="med"/>
                    </a:lnL>
                    <a:lnR w="12700" cap="flat" cmpd="sng" algn="ctr">
                      <a:solidFill>
                        <a:srgbClr val="EAEFF7"/>
                      </a:solidFill>
                      <a:prstDash val="solid"/>
                      <a:round/>
                      <a:headEnd type="none" w="med" len="med"/>
                      <a:tailEnd type="none" w="med" len="med"/>
                    </a:lnR>
                    <a:lnT w="12700" cap="flat" cmpd="sng" algn="ctr">
                      <a:solidFill>
                        <a:srgbClr val="EAEFF7"/>
                      </a:solidFill>
                      <a:prstDash val="solid"/>
                      <a:round/>
                      <a:headEnd type="none" w="med" len="med"/>
                      <a:tailEnd type="none" w="med" len="med"/>
                    </a:lnT>
                    <a:lnB w="12700" cap="flat" cmpd="sng" algn="ctr">
                      <a:solidFill>
                        <a:srgbClr val="EAEFF7"/>
                      </a:solidFill>
                      <a:prstDash val="solid"/>
                      <a:round/>
                      <a:headEnd type="none" w="med" len="med"/>
                      <a:tailEnd type="none" w="med" len="med"/>
                    </a:lnB>
                    <a:noFill/>
                  </a:tcPr>
                </a:tc>
                <a:extLst>
                  <a:ext uri="{0D108BD9-81ED-4DB2-BD59-A6C34878D82A}">
                    <a16:rowId xmlns:a16="http://schemas.microsoft.com/office/drawing/2014/main" val="1973321284"/>
                  </a:ext>
                </a:extLst>
              </a:tr>
              <a:tr h="370840">
                <a:tc>
                  <a:txBody>
                    <a:bodyPr/>
                    <a:lstStyle/>
                    <a:p>
                      <a:endParaRPr lang="en-GB" sz="1100" b="1">
                        <a:solidFill>
                          <a:schemeClr val="accent1">
                            <a:lumMod val="75000"/>
                          </a:schemeClr>
                        </a:solidFill>
                        <a:latin typeface="Arial" panose="020B0604020202020204" pitchFamily="34" charset="0"/>
                        <a:cs typeface="Arial" panose="020B0604020202020204" pitchFamily="34" charset="0"/>
                      </a:endParaRPr>
                    </a:p>
                  </a:txBody>
                  <a:tcPr>
                    <a:lnL w="12700" cap="flat" cmpd="sng" algn="ctr">
                      <a:solidFill>
                        <a:srgbClr val="EAEFF7"/>
                      </a:solidFill>
                      <a:prstDash val="solid"/>
                      <a:round/>
                      <a:headEnd type="none" w="med" len="med"/>
                      <a:tailEnd type="none" w="med" len="med"/>
                    </a:lnL>
                    <a:lnR w="12700" cap="flat" cmpd="sng" algn="ctr">
                      <a:solidFill>
                        <a:srgbClr val="EAEFF7"/>
                      </a:solidFill>
                      <a:prstDash val="solid"/>
                      <a:round/>
                      <a:headEnd type="none" w="med" len="med"/>
                      <a:tailEnd type="none" w="med" len="med"/>
                    </a:lnR>
                    <a:lnT w="12700" cap="flat" cmpd="sng" algn="ctr">
                      <a:solidFill>
                        <a:srgbClr val="EAEFF7"/>
                      </a:solidFill>
                      <a:prstDash val="solid"/>
                      <a:round/>
                      <a:headEnd type="none" w="med" len="med"/>
                      <a:tailEnd type="none" w="med" len="med"/>
                    </a:lnT>
                    <a:lnB w="12700" cap="flat" cmpd="sng" algn="ctr">
                      <a:solidFill>
                        <a:srgbClr val="EAEFF7"/>
                      </a:solidFill>
                      <a:prstDash val="solid"/>
                      <a:round/>
                      <a:headEnd type="none" w="med" len="med"/>
                      <a:tailEnd type="none" w="med" len="med"/>
                    </a:lnB>
                    <a:noFill/>
                  </a:tcPr>
                </a:tc>
                <a:tc>
                  <a:txBody>
                    <a:bodyPr/>
                    <a:lstStyle/>
                    <a:p>
                      <a:endParaRPr lang="en-GB" sz="1100" b="0">
                        <a:solidFill>
                          <a:schemeClr val="accent1">
                            <a:lumMod val="75000"/>
                          </a:schemeClr>
                        </a:solidFill>
                        <a:latin typeface="Arial" panose="020B0604020202020204" pitchFamily="34" charset="0"/>
                        <a:cs typeface="Arial" panose="020B0604020202020204" pitchFamily="34" charset="0"/>
                      </a:endParaRPr>
                    </a:p>
                  </a:txBody>
                  <a:tcPr>
                    <a:lnL w="12700" cap="flat" cmpd="sng" algn="ctr">
                      <a:solidFill>
                        <a:srgbClr val="EAEFF7"/>
                      </a:solidFill>
                      <a:prstDash val="solid"/>
                      <a:round/>
                      <a:headEnd type="none" w="med" len="med"/>
                      <a:tailEnd type="none" w="med" len="med"/>
                    </a:lnL>
                    <a:lnR w="12700" cap="flat" cmpd="sng" algn="ctr">
                      <a:solidFill>
                        <a:srgbClr val="EAEFF7"/>
                      </a:solidFill>
                      <a:prstDash val="solid"/>
                      <a:round/>
                      <a:headEnd type="none" w="med" len="med"/>
                      <a:tailEnd type="none" w="med" len="med"/>
                    </a:lnR>
                    <a:lnT w="12700" cap="flat" cmpd="sng" algn="ctr">
                      <a:solidFill>
                        <a:srgbClr val="EAEFF7"/>
                      </a:solidFill>
                      <a:prstDash val="solid"/>
                      <a:round/>
                      <a:headEnd type="none" w="med" len="med"/>
                      <a:tailEnd type="none" w="med" len="med"/>
                    </a:lnT>
                    <a:lnB w="12700" cap="flat" cmpd="sng" algn="ctr">
                      <a:solidFill>
                        <a:srgbClr val="EAEFF7"/>
                      </a:solidFill>
                      <a:prstDash val="solid"/>
                      <a:round/>
                      <a:headEnd type="none" w="med" len="med"/>
                      <a:tailEnd type="none" w="med" len="med"/>
                    </a:lnB>
                    <a:noFill/>
                  </a:tcPr>
                </a:tc>
                <a:extLst>
                  <a:ext uri="{0D108BD9-81ED-4DB2-BD59-A6C34878D82A}">
                    <a16:rowId xmlns:a16="http://schemas.microsoft.com/office/drawing/2014/main" val="158851030"/>
                  </a:ext>
                </a:extLst>
              </a:tr>
            </a:tbl>
          </a:graphicData>
        </a:graphic>
      </p:graphicFrame>
    </p:spTree>
    <p:extLst>
      <p:ext uri="{BB962C8B-B14F-4D97-AF65-F5344CB8AC3E}">
        <p14:creationId xmlns:p14="http://schemas.microsoft.com/office/powerpoint/2010/main" val="12604688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ECA482F2-C7BB-4E6B-BE62-7EAB5E06AD47}"/>
              </a:ext>
            </a:extLst>
          </p:cNvPr>
          <p:cNvGraphicFramePr>
            <a:graphicFrameLocks noGrp="1"/>
          </p:cNvGraphicFramePr>
          <p:nvPr/>
        </p:nvGraphicFramePr>
        <p:xfrm>
          <a:off x="0" y="0"/>
          <a:ext cx="12192000" cy="6857999"/>
        </p:xfrm>
        <a:graphic>
          <a:graphicData uri="http://schemas.openxmlformats.org/drawingml/2006/table">
            <a:tbl>
              <a:tblPr firstRow="1" bandRow="1">
                <a:tableStyleId>{5C22544A-7EE6-4342-B048-85BDC9FD1C3A}</a:tableStyleId>
              </a:tblPr>
              <a:tblGrid>
                <a:gridCol w="12192000">
                  <a:extLst>
                    <a:ext uri="{9D8B030D-6E8A-4147-A177-3AD203B41FA5}">
                      <a16:colId xmlns:a16="http://schemas.microsoft.com/office/drawing/2014/main" val="20000"/>
                    </a:ext>
                  </a:extLst>
                </a:gridCol>
              </a:tblGrid>
              <a:tr h="371367">
                <a:tc>
                  <a:txBody>
                    <a:bodyPr/>
                    <a:lstStyle/>
                    <a:p>
                      <a:r>
                        <a:rPr lang="en-GB" dirty="0">
                          <a:latin typeface="Arial" panose="020B0604020202020204" pitchFamily="34" charset="0"/>
                          <a:cs typeface="Arial" panose="020B0604020202020204" pitchFamily="34" charset="0"/>
                        </a:rPr>
                        <a:t>Food insecurity in England: Citizens Advice </a:t>
                      </a:r>
                      <a:r>
                        <a:rPr lang="en-GB" sz="1800" b="1" kern="1200" dirty="0">
                          <a:solidFill>
                            <a:schemeClr val="lt1"/>
                          </a:solidFill>
                          <a:latin typeface="Arial" panose="020B0604020202020204" pitchFamily="34" charset="0"/>
                          <a:ea typeface="+mn-ea"/>
                          <a:cs typeface="Arial" panose="020B0604020202020204" pitchFamily="34" charset="0"/>
                        </a:rPr>
                        <a:t>Bureau</a:t>
                      </a:r>
                      <a:r>
                        <a:rPr lang="en-GB" sz="1800" b="1" dirty="0">
                          <a:solidFill>
                            <a:prstClr val="white"/>
                          </a:solidFill>
                          <a:latin typeface="+mn-lt"/>
                        </a:rPr>
                        <a:t> </a:t>
                      </a:r>
                      <a:r>
                        <a:rPr lang="en-GB" dirty="0">
                          <a:latin typeface="Arial" panose="020B0604020202020204" pitchFamily="34" charset="0"/>
                          <a:cs typeface="Arial" panose="020B0604020202020204" pitchFamily="34" charset="0"/>
                        </a:rPr>
                        <a:t>(CAB) data</a:t>
                      </a:r>
                    </a:p>
                  </a:txBody>
                  <a:tcP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extLst>
                  <a:ext uri="{0D108BD9-81ED-4DB2-BD59-A6C34878D82A}">
                    <a16:rowId xmlns:a16="http://schemas.microsoft.com/office/drawing/2014/main" val="10000"/>
                  </a:ext>
                </a:extLst>
              </a:tr>
              <a:tr h="6185869">
                <a:tc>
                  <a:txBody>
                    <a:bodyPr/>
                    <a:lstStyle/>
                    <a:p>
                      <a:endParaRPr lang="en-GB" sz="1400" b="1" kern="1200" baseline="0" dirty="0">
                        <a:solidFill>
                          <a:schemeClr val="accent6">
                            <a:lumMod val="75000"/>
                          </a:schemeClr>
                        </a:solidFill>
                        <a:latin typeface="Arial" panose="020B0604020202020204" pitchFamily="34" charset="0"/>
                        <a:ea typeface="+mn-ea"/>
                        <a:cs typeface="Arial" panose="020B0604020202020204" pitchFamily="34" charset="0"/>
                      </a:endParaRPr>
                    </a:p>
                    <a:p>
                      <a:endParaRPr lang="en-GB" sz="1400" b="1" kern="1200" baseline="0" dirty="0">
                        <a:solidFill>
                          <a:schemeClr val="accent6">
                            <a:lumMod val="75000"/>
                          </a:schemeClr>
                        </a:solidFill>
                        <a:latin typeface="Arial" panose="020B0604020202020204" pitchFamily="34" charset="0"/>
                        <a:ea typeface="+mn-ea"/>
                        <a:cs typeface="Arial" panose="020B0604020202020204" pitchFamily="34" charset="0"/>
                      </a:endParaRPr>
                    </a:p>
                  </a:txBody>
                  <a:tcPr>
                    <a:lnT w="12700" cap="flat" cmpd="sng" algn="ctr">
                      <a:solidFill>
                        <a:schemeClr val="bg1"/>
                      </a:solidFill>
                      <a:prstDash val="solid"/>
                      <a:round/>
                      <a:headEnd type="none" w="med" len="med"/>
                      <a:tailEnd type="none" w="med" len="med"/>
                    </a:lnT>
                    <a:solidFill>
                      <a:schemeClr val="bg1"/>
                    </a:solidFill>
                  </a:tcPr>
                </a:tc>
                <a:extLst>
                  <a:ext uri="{0D108BD9-81ED-4DB2-BD59-A6C34878D82A}">
                    <a16:rowId xmlns:a16="http://schemas.microsoft.com/office/drawing/2014/main" val="10001"/>
                  </a:ext>
                </a:extLst>
              </a:tr>
              <a:tr h="300763">
                <a:tc>
                  <a:txBody>
                    <a:bodyPr/>
                    <a:lstStyle/>
                    <a:p>
                      <a:r>
                        <a:rPr lang="en-GB" sz="900" baseline="0" dirty="0">
                          <a:solidFill>
                            <a:schemeClr val="bg1"/>
                          </a:solidFill>
                          <a:latin typeface="Arial" panose="020B0604020202020204" pitchFamily="34" charset="0"/>
                          <a:cs typeface="Arial" panose="020B0604020202020204" pitchFamily="34" charset="0"/>
                        </a:rPr>
                        <a:t>Source: Citizens Advice Bureau, cost of living data dashboard (updated November 2022)</a:t>
                      </a:r>
                    </a:p>
                  </a:txBody>
                  <a:tcPr anchor="ctr">
                    <a:solidFill>
                      <a:schemeClr val="accent5">
                        <a:lumMod val="60000"/>
                        <a:lumOff val="40000"/>
                      </a:schemeClr>
                    </a:solidFill>
                  </a:tcPr>
                </a:tc>
                <a:extLst>
                  <a:ext uri="{0D108BD9-81ED-4DB2-BD59-A6C34878D82A}">
                    <a16:rowId xmlns:a16="http://schemas.microsoft.com/office/drawing/2014/main" val="10002"/>
                  </a:ext>
                </a:extLst>
              </a:tr>
            </a:tbl>
          </a:graphicData>
        </a:graphic>
      </p:graphicFrame>
      <p:sp>
        <p:nvSpPr>
          <p:cNvPr id="8" name="TextBox 7">
            <a:extLst>
              <a:ext uri="{FF2B5EF4-FFF2-40B4-BE49-F238E27FC236}">
                <a16:creationId xmlns:a16="http://schemas.microsoft.com/office/drawing/2014/main" id="{5FACFD8C-BC4C-4914-842A-EA115CA6D0E9}"/>
              </a:ext>
            </a:extLst>
          </p:cNvPr>
          <p:cNvSpPr txBox="1"/>
          <p:nvPr/>
        </p:nvSpPr>
        <p:spPr>
          <a:xfrm>
            <a:off x="85567" y="4174401"/>
            <a:ext cx="11691891" cy="2308324"/>
          </a:xfrm>
          <a:prstGeom prst="rect">
            <a:avLst/>
          </a:prstGeom>
          <a:noFill/>
        </p:spPr>
        <p:txBody>
          <a:bodyPr wrap="square">
            <a:spAutoFit/>
          </a:bodyPr>
          <a:lstStyle/>
          <a:p>
            <a:pPr algn="l" fontAlgn="base"/>
            <a:r>
              <a:rPr lang="en-GB" sz="1200" b="1" i="0" dirty="0">
                <a:solidFill>
                  <a:schemeClr val="accent1">
                    <a:lumMod val="75000"/>
                  </a:schemeClr>
                </a:solidFill>
                <a:effectLst/>
              </a:rPr>
              <a:t>Citizens’ Advice track the referrals that their advisors make to food banks; showing an increasing trend over the last few years.</a:t>
            </a:r>
          </a:p>
          <a:p>
            <a:pPr algn="l" fontAlgn="base"/>
            <a:endParaRPr lang="en-GB" sz="1200" b="1" dirty="0">
              <a:solidFill>
                <a:schemeClr val="accent1">
                  <a:lumMod val="75000"/>
                </a:schemeClr>
              </a:solidFill>
            </a:endParaRPr>
          </a:p>
          <a:p>
            <a:pPr marL="171450" indent="-171450" algn="l" fontAlgn="base">
              <a:buFont typeface="Arial" panose="020B0604020202020204" pitchFamily="34" charset="0"/>
              <a:buChar char="•"/>
            </a:pPr>
            <a:r>
              <a:rPr lang="en-GB" sz="1200" dirty="0">
                <a:solidFill>
                  <a:schemeClr val="accent1">
                    <a:lumMod val="75000"/>
                  </a:schemeClr>
                </a:solidFill>
              </a:rPr>
              <a:t>The charts shown here are for all England. Increases in referrals have been seen across all ethnic groups, but it’s notable that mixed, Black, and ‘Other’ groups have a much higher rate of referral than Asian or White groups and that difference has been increasing. </a:t>
            </a:r>
            <a:endParaRPr lang="en-GB" sz="1200" i="0" dirty="0">
              <a:solidFill>
                <a:schemeClr val="accent1">
                  <a:lumMod val="75000"/>
                </a:schemeClr>
              </a:solidFill>
              <a:effectLst/>
            </a:endParaRPr>
          </a:p>
          <a:p>
            <a:pPr marL="171450" indent="-171450" algn="l" fontAlgn="base">
              <a:buFont typeface="Arial" panose="020B0604020202020204" pitchFamily="34" charset="0"/>
              <a:buChar char="•"/>
            </a:pPr>
            <a:r>
              <a:rPr lang="en-GB" sz="1200" dirty="0">
                <a:solidFill>
                  <a:schemeClr val="accent1">
                    <a:lumMod val="75000"/>
                  </a:schemeClr>
                </a:solidFill>
              </a:rPr>
              <a:t>Single adults, with or without children, are much more likely to be referred to food banks than couples. </a:t>
            </a:r>
            <a:endParaRPr lang="en-GB" sz="1200" i="0" dirty="0">
              <a:solidFill>
                <a:schemeClr val="accent1">
                  <a:lumMod val="75000"/>
                </a:schemeClr>
              </a:solidFill>
              <a:effectLst/>
            </a:endParaRPr>
          </a:p>
          <a:p>
            <a:pPr marL="171450" indent="-171450" algn="l" fontAlgn="base">
              <a:buFont typeface="Arial" panose="020B0604020202020204" pitchFamily="34" charset="0"/>
              <a:buChar char="•"/>
            </a:pPr>
            <a:r>
              <a:rPr lang="en-GB" sz="1200" dirty="0">
                <a:solidFill>
                  <a:schemeClr val="accent1">
                    <a:lumMod val="75000"/>
                  </a:schemeClr>
                </a:solidFill>
              </a:rPr>
              <a:t>Other data (not shown) emphasises that referral rates are also high among people with disabilities or long-term health conditions. </a:t>
            </a:r>
            <a:endParaRPr lang="en-GB" sz="1200" i="0" dirty="0">
              <a:solidFill>
                <a:schemeClr val="accent1">
                  <a:lumMod val="75000"/>
                </a:schemeClr>
              </a:solidFill>
              <a:effectLst/>
            </a:endParaRPr>
          </a:p>
          <a:p>
            <a:pPr algn="l" fontAlgn="base"/>
            <a:endParaRPr lang="en-GB" sz="1200" b="1" dirty="0">
              <a:solidFill>
                <a:schemeClr val="accent1">
                  <a:lumMod val="75000"/>
                </a:schemeClr>
              </a:solidFill>
            </a:endParaRPr>
          </a:p>
          <a:p>
            <a:pPr algn="l" fontAlgn="base"/>
            <a:r>
              <a:rPr lang="en-GB" sz="1200" b="1" dirty="0">
                <a:solidFill>
                  <a:schemeClr val="accent1">
                    <a:lumMod val="75000"/>
                  </a:schemeClr>
                </a:solidFill>
              </a:rPr>
              <a:t>Key drivers of food bank use are:  </a:t>
            </a:r>
          </a:p>
          <a:p>
            <a:pPr marL="171450" indent="-171450" algn="l" fontAlgn="base">
              <a:buFont typeface="Arial" panose="020B0604020202020204" pitchFamily="34" charset="0"/>
              <a:buChar char="•"/>
            </a:pPr>
            <a:r>
              <a:rPr lang="en-GB" sz="1200" dirty="0">
                <a:solidFill>
                  <a:schemeClr val="accent1">
                    <a:lumMod val="75000"/>
                  </a:schemeClr>
                </a:solidFill>
              </a:rPr>
              <a:t>Problems with the benefits system (delays, inadequacy and reductions) </a:t>
            </a:r>
          </a:p>
          <a:p>
            <a:pPr marL="171450" indent="-171450" algn="l" fontAlgn="base">
              <a:buFont typeface="Arial" panose="020B0604020202020204" pitchFamily="34" charset="0"/>
              <a:buChar char="•"/>
            </a:pPr>
            <a:r>
              <a:rPr lang="en-GB" sz="1200" dirty="0">
                <a:solidFill>
                  <a:schemeClr val="accent1">
                    <a:lumMod val="75000"/>
                  </a:schemeClr>
                </a:solidFill>
              </a:rPr>
              <a:t>Low or inconsistent income from paid work</a:t>
            </a:r>
          </a:p>
          <a:p>
            <a:pPr marL="171450" indent="-171450" algn="l" fontAlgn="base">
              <a:buFont typeface="Arial" panose="020B0604020202020204" pitchFamily="34" charset="0"/>
              <a:buChar char="•"/>
            </a:pPr>
            <a:r>
              <a:rPr lang="en-GB" sz="1200" dirty="0">
                <a:solidFill>
                  <a:schemeClr val="accent1">
                    <a:lumMod val="75000"/>
                  </a:schemeClr>
                </a:solidFill>
              </a:rPr>
              <a:t>Challenging life experiences or ill-health </a:t>
            </a:r>
          </a:p>
          <a:p>
            <a:pPr marL="171450" indent="-171450" algn="l" fontAlgn="base">
              <a:buFont typeface="Arial" panose="020B0604020202020204" pitchFamily="34" charset="0"/>
              <a:buChar char="•"/>
            </a:pPr>
            <a:r>
              <a:rPr lang="en-GB" sz="1200" dirty="0">
                <a:solidFill>
                  <a:schemeClr val="accent1">
                    <a:lumMod val="75000"/>
                  </a:schemeClr>
                </a:solidFill>
              </a:rPr>
              <a:t>Lack of informal or formal support </a:t>
            </a:r>
          </a:p>
        </p:txBody>
      </p:sp>
      <p:pic>
        <p:nvPicPr>
          <p:cNvPr id="4" name="Picture 3">
            <a:extLst>
              <a:ext uri="{FF2B5EF4-FFF2-40B4-BE49-F238E27FC236}">
                <a16:creationId xmlns:a16="http://schemas.microsoft.com/office/drawing/2014/main" id="{1291B4CD-1157-4869-9F98-361F3BE63B57}"/>
              </a:ext>
            </a:extLst>
          </p:cNvPr>
          <p:cNvPicPr>
            <a:picLocks noChangeAspect="1"/>
          </p:cNvPicPr>
          <p:nvPr/>
        </p:nvPicPr>
        <p:blipFill>
          <a:blip r:embed="rId3"/>
          <a:stretch>
            <a:fillRect/>
          </a:stretch>
        </p:blipFill>
        <p:spPr>
          <a:xfrm>
            <a:off x="210826" y="484486"/>
            <a:ext cx="5515270" cy="3502278"/>
          </a:xfrm>
          <a:prstGeom prst="rect">
            <a:avLst/>
          </a:prstGeom>
        </p:spPr>
      </p:pic>
      <p:pic>
        <p:nvPicPr>
          <p:cNvPr id="9" name="Picture 8">
            <a:extLst>
              <a:ext uri="{FF2B5EF4-FFF2-40B4-BE49-F238E27FC236}">
                <a16:creationId xmlns:a16="http://schemas.microsoft.com/office/drawing/2014/main" id="{B62B6395-1CA0-467F-B0BE-ABB3F2C706B6}"/>
              </a:ext>
            </a:extLst>
          </p:cNvPr>
          <p:cNvPicPr>
            <a:picLocks noChangeAspect="1"/>
          </p:cNvPicPr>
          <p:nvPr/>
        </p:nvPicPr>
        <p:blipFill>
          <a:blip r:embed="rId4"/>
          <a:stretch>
            <a:fillRect/>
          </a:stretch>
        </p:blipFill>
        <p:spPr>
          <a:xfrm>
            <a:off x="6306575" y="454425"/>
            <a:ext cx="5515270" cy="3481616"/>
          </a:xfrm>
          <a:prstGeom prst="rect">
            <a:avLst/>
          </a:prstGeom>
        </p:spPr>
      </p:pic>
    </p:spTree>
    <p:extLst>
      <p:ext uri="{BB962C8B-B14F-4D97-AF65-F5344CB8AC3E}">
        <p14:creationId xmlns:p14="http://schemas.microsoft.com/office/powerpoint/2010/main" val="34164134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ECA482F2-C7BB-4E6B-BE62-7EAB5E06AD47}"/>
              </a:ext>
            </a:extLst>
          </p:cNvPr>
          <p:cNvGraphicFramePr>
            <a:graphicFrameLocks noGrp="1"/>
          </p:cNvGraphicFramePr>
          <p:nvPr/>
        </p:nvGraphicFramePr>
        <p:xfrm>
          <a:off x="0" y="0"/>
          <a:ext cx="12192000" cy="6848815"/>
        </p:xfrm>
        <a:graphic>
          <a:graphicData uri="http://schemas.openxmlformats.org/drawingml/2006/table">
            <a:tbl>
              <a:tblPr firstRow="1" bandRow="1">
                <a:tableStyleId>{5C22544A-7EE6-4342-B048-85BDC9FD1C3A}</a:tableStyleId>
              </a:tblPr>
              <a:tblGrid>
                <a:gridCol w="12192000">
                  <a:extLst>
                    <a:ext uri="{9D8B030D-6E8A-4147-A177-3AD203B41FA5}">
                      <a16:colId xmlns:a16="http://schemas.microsoft.com/office/drawing/2014/main" val="20000"/>
                    </a:ext>
                  </a:extLst>
                </a:gridCol>
              </a:tblGrid>
              <a:tr h="370870">
                <a:tc>
                  <a:txBody>
                    <a:bodyPr/>
                    <a:lstStyle/>
                    <a:p>
                      <a:r>
                        <a:rPr lang="en-GB" dirty="0">
                          <a:latin typeface="Arial" panose="020B0604020202020204" pitchFamily="34" charset="0"/>
                          <a:cs typeface="Arial" panose="020B0604020202020204" pitchFamily="34" charset="0"/>
                        </a:rPr>
                        <a:t>Cost of living issues: Citizens Advice </a:t>
                      </a:r>
                      <a:r>
                        <a:rPr lang="en-GB" sz="1800" b="1" kern="1200" dirty="0">
                          <a:solidFill>
                            <a:schemeClr val="lt1"/>
                          </a:solidFill>
                          <a:latin typeface="Arial" panose="020B0604020202020204" pitchFamily="34" charset="0"/>
                          <a:ea typeface="+mn-ea"/>
                          <a:cs typeface="Arial" panose="020B0604020202020204" pitchFamily="34" charset="0"/>
                        </a:rPr>
                        <a:t>Bureau</a:t>
                      </a:r>
                      <a:r>
                        <a:rPr lang="en-GB" sz="1800" b="1" dirty="0">
                          <a:solidFill>
                            <a:prstClr val="white"/>
                          </a:solidFill>
                          <a:latin typeface="+mn-lt"/>
                        </a:rPr>
                        <a:t> </a:t>
                      </a:r>
                      <a:r>
                        <a:rPr lang="en-GB" dirty="0">
                          <a:latin typeface="Arial" panose="020B0604020202020204" pitchFamily="34" charset="0"/>
                          <a:cs typeface="Arial" panose="020B0604020202020204" pitchFamily="34" charset="0"/>
                        </a:rPr>
                        <a:t>(CAB) data</a:t>
                      </a:r>
                    </a:p>
                  </a:txBody>
                  <a:tcP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extLst>
                  <a:ext uri="{0D108BD9-81ED-4DB2-BD59-A6C34878D82A}">
                    <a16:rowId xmlns:a16="http://schemas.microsoft.com/office/drawing/2014/main" val="10000"/>
                  </a:ext>
                </a:extLst>
              </a:tr>
              <a:tr h="6177585">
                <a:tc>
                  <a:txBody>
                    <a:bodyPr/>
                    <a:lstStyle/>
                    <a:p>
                      <a:endParaRPr lang="en-GB" sz="1400" b="1" kern="1200" baseline="0" dirty="0">
                        <a:solidFill>
                          <a:schemeClr val="accent6">
                            <a:lumMod val="75000"/>
                          </a:schemeClr>
                        </a:solidFill>
                        <a:latin typeface="Arial" panose="020B0604020202020204" pitchFamily="34" charset="0"/>
                        <a:ea typeface="+mn-ea"/>
                        <a:cs typeface="Arial" panose="020B0604020202020204" pitchFamily="34" charset="0"/>
                      </a:endParaRPr>
                    </a:p>
                    <a:p>
                      <a:endParaRPr lang="en-GB" sz="1400" b="1" kern="1200" baseline="0" dirty="0">
                        <a:solidFill>
                          <a:schemeClr val="accent6">
                            <a:lumMod val="75000"/>
                          </a:schemeClr>
                        </a:solidFill>
                        <a:latin typeface="Arial" panose="020B0604020202020204" pitchFamily="34" charset="0"/>
                        <a:ea typeface="+mn-ea"/>
                        <a:cs typeface="Arial" panose="020B0604020202020204" pitchFamily="34" charset="0"/>
                      </a:endParaRPr>
                    </a:p>
                  </a:txBody>
                  <a:tcPr>
                    <a:lnT w="12700" cap="flat" cmpd="sng" algn="ctr">
                      <a:solidFill>
                        <a:schemeClr val="bg1"/>
                      </a:solidFill>
                      <a:prstDash val="solid"/>
                      <a:round/>
                      <a:headEnd type="none" w="med" len="med"/>
                      <a:tailEnd type="none" w="med" len="med"/>
                    </a:lnT>
                    <a:solidFill>
                      <a:schemeClr val="bg1"/>
                    </a:solidFill>
                  </a:tcPr>
                </a:tc>
                <a:extLst>
                  <a:ext uri="{0D108BD9-81ED-4DB2-BD59-A6C34878D82A}">
                    <a16:rowId xmlns:a16="http://schemas.microsoft.com/office/drawing/2014/main" val="10001"/>
                  </a:ext>
                </a:extLst>
              </a:tr>
              <a:tr h="300360">
                <a:tc>
                  <a:txBody>
                    <a:bodyPr/>
                    <a:lstStyle/>
                    <a:p>
                      <a:r>
                        <a:rPr lang="en-GB" sz="900" baseline="0" dirty="0">
                          <a:solidFill>
                            <a:schemeClr val="bg1"/>
                          </a:solidFill>
                          <a:latin typeface="Arial" panose="020B0604020202020204" pitchFamily="34" charset="0"/>
                          <a:cs typeface="Arial" panose="020B0604020202020204" pitchFamily="34" charset="0"/>
                        </a:rPr>
                        <a:t>Source: Citizens Advice Bureau, cost of living data dashboard (updated November 2022)</a:t>
                      </a:r>
                    </a:p>
                  </a:txBody>
                  <a:tcPr anchor="ctr">
                    <a:solidFill>
                      <a:schemeClr val="accent5">
                        <a:lumMod val="60000"/>
                        <a:lumOff val="40000"/>
                      </a:schemeClr>
                    </a:solidFill>
                  </a:tcPr>
                </a:tc>
                <a:extLst>
                  <a:ext uri="{0D108BD9-81ED-4DB2-BD59-A6C34878D82A}">
                    <a16:rowId xmlns:a16="http://schemas.microsoft.com/office/drawing/2014/main" val="10002"/>
                  </a:ext>
                </a:extLst>
              </a:tr>
            </a:tbl>
          </a:graphicData>
        </a:graphic>
      </p:graphicFrame>
      <p:sp>
        <p:nvSpPr>
          <p:cNvPr id="20" name="TextBox 19">
            <a:extLst>
              <a:ext uri="{FF2B5EF4-FFF2-40B4-BE49-F238E27FC236}">
                <a16:creationId xmlns:a16="http://schemas.microsoft.com/office/drawing/2014/main" id="{30BE85E4-8657-46E1-8167-2E4F5215FF62}"/>
              </a:ext>
            </a:extLst>
          </p:cNvPr>
          <p:cNvSpPr txBox="1"/>
          <p:nvPr/>
        </p:nvSpPr>
        <p:spPr>
          <a:xfrm>
            <a:off x="128522" y="4685470"/>
            <a:ext cx="5346440" cy="1015663"/>
          </a:xfrm>
          <a:prstGeom prst="rect">
            <a:avLst/>
          </a:prstGeom>
          <a:noFill/>
        </p:spPr>
        <p:txBody>
          <a:bodyPr wrap="square" rtlCol="0">
            <a:spAutoFit/>
          </a:bodyPr>
          <a:lstStyle/>
          <a:p>
            <a:pPr marL="285750" indent="-285750">
              <a:buFont typeface="Arial" panose="020B0604020202020204" pitchFamily="34" charset="0"/>
              <a:buChar char="•"/>
            </a:pPr>
            <a:r>
              <a:rPr lang="en-GB" sz="1200" dirty="0">
                <a:solidFill>
                  <a:schemeClr val="accent1">
                    <a:lumMod val="75000"/>
                  </a:schemeClr>
                </a:solidFill>
              </a:rPr>
              <a:t>National data from the Citizens Advice Bureau shows that in 2022, there has been a large increase in the number of people who are in crisis and need help with food bank referrals or another form of charitable support.</a:t>
            </a:r>
          </a:p>
          <a:p>
            <a:pPr marL="285750" indent="-285750">
              <a:buFont typeface="Arial" panose="020B0604020202020204" pitchFamily="34" charset="0"/>
              <a:buChar char="•"/>
            </a:pPr>
            <a:r>
              <a:rPr lang="en-GB" sz="1200" dirty="0">
                <a:solidFill>
                  <a:schemeClr val="accent1">
                    <a:lumMod val="75000"/>
                  </a:schemeClr>
                </a:solidFill>
              </a:rPr>
              <a:t>The data for 2022 shows that the cumulative number has already exceeded the levels for 2020 and 2019 as of June 2022 and has been increasing rapidly.</a:t>
            </a:r>
          </a:p>
        </p:txBody>
      </p:sp>
      <p:pic>
        <p:nvPicPr>
          <p:cNvPr id="10" name="Picture 9">
            <a:extLst>
              <a:ext uri="{FF2B5EF4-FFF2-40B4-BE49-F238E27FC236}">
                <a16:creationId xmlns:a16="http://schemas.microsoft.com/office/drawing/2014/main" id="{FA53A0B9-B91C-4E6D-88E9-56FFA62D17E9}"/>
              </a:ext>
            </a:extLst>
          </p:cNvPr>
          <p:cNvPicPr>
            <a:picLocks noChangeAspect="1"/>
          </p:cNvPicPr>
          <p:nvPr/>
        </p:nvPicPr>
        <p:blipFill>
          <a:blip r:embed="rId3"/>
          <a:stretch>
            <a:fillRect/>
          </a:stretch>
        </p:blipFill>
        <p:spPr>
          <a:xfrm>
            <a:off x="6455781" y="728487"/>
            <a:ext cx="5736219" cy="3564171"/>
          </a:xfrm>
          <a:prstGeom prst="rect">
            <a:avLst/>
          </a:prstGeom>
        </p:spPr>
      </p:pic>
      <p:pic>
        <p:nvPicPr>
          <p:cNvPr id="21" name="Picture 20">
            <a:extLst>
              <a:ext uri="{FF2B5EF4-FFF2-40B4-BE49-F238E27FC236}">
                <a16:creationId xmlns:a16="http://schemas.microsoft.com/office/drawing/2014/main" id="{092E336F-177D-4D99-B577-3105B9784AB9}"/>
              </a:ext>
            </a:extLst>
          </p:cNvPr>
          <p:cNvPicPr>
            <a:picLocks noChangeAspect="1"/>
          </p:cNvPicPr>
          <p:nvPr/>
        </p:nvPicPr>
        <p:blipFill>
          <a:blip r:embed="rId4"/>
          <a:stretch>
            <a:fillRect/>
          </a:stretch>
        </p:blipFill>
        <p:spPr>
          <a:xfrm>
            <a:off x="35216" y="644625"/>
            <a:ext cx="5701004" cy="3564171"/>
          </a:xfrm>
          <a:prstGeom prst="rect">
            <a:avLst/>
          </a:prstGeom>
        </p:spPr>
      </p:pic>
      <p:sp>
        <p:nvSpPr>
          <p:cNvPr id="22" name="TextBox 21">
            <a:extLst>
              <a:ext uri="{FF2B5EF4-FFF2-40B4-BE49-F238E27FC236}">
                <a16:creationId xmlns:a16="http://schemas.microsoft.com/office/drawing/2014/main" id="{82535BF0-7DD7-42E8-8331-CB490446B7E2}"/>
              </a:ext>
            </a:extLst>
          </p:cNvPr>
          <p:cNvSpPr txBox="1"/>
          <p:nvPr/>
        </p:nvSpPr>
        <p:spPr>
          <a:xfrm>
            <a:off x="6717040" y="4845268"/>
            <a:ext cx="5346440" cy="646331"/>
          </a:xfrm>
          <a:prstGeom prst="rect">
            <a:avLst/>
          </a:prstGeom>
          <a:noFill/>
        </p:spPr>
        <p:txBody>
          <a:bodyPr wrap="square" rtlCol="0">
            <a:spAutoFit/>
          </a:bodyPr>
          <a:lstStyle/>
          <a:p>
            <a:pPr marL="285750" indent="-285750">
              <a:buFont typeface="Arial" panose="020B0604020202020204" pitchFamily="34" charset="0"/>
              <a:buChar char="•"/>
            </a:pPr>
            <a:r>
              <a:rPr lang="en-GB" sz="1200" dirty="0">
                <a:solidFill>
                  <a:schemeClr val="accent1">
                    <a:lumMod val="75000"/>
                  </a:schemeClr>
                </a:solidFill>
              </a:rPr>
              <a:t>National data from CAB shows that in 2022 there has been a very large rise in the number of people unable to top up their energy prepayment meters. </a:t>
            </a:r>
          </a:p>
          <a:p>
            <a:pPr marL="285750" indent="-285750">
              <a:buFont typeface="Arial" panose="020B0604020202020204" pitchFamily="34" charset="0"/>
              <a:buChar char="•"/>
            </a:pPr>
            <a:r>
              <a:rPr lang="en-GB" sz="1200" dirty="0">
                <a:solidFill>
                  <a:schemeClr val="accent1">
                    <a:lumMod val="75000"/>
                  </a:schemeClr>
                </a:solidFill>
              </a:rPr>
              <a:t>People on prepayment meters are very likely to be on low incomes.</a:t>
            </a:r>
          </a:p>
        </p:txBody>
      </p:sp>
    </p:spTree>
    <p:extLst>
      <p:ext uri="{BB962C8B-B14F-4D97-AF65-F5344CB8AC3E}">
        <p14:creationId xmlns:p14="http://schemas.microsoft.com/office/powerpoint/2010/main" val="40457725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ECA482F2-C7BB-4E6B-BE62-7EAB5E06AD47}"/>
              </a:ext>
            </a:extLst>
          </p:cNvPr>
          <p:cNvGraphicFramePr>
            <a:graphicFrameLocks noGrp="1"/>
          </p:cNvGraphicFramePr>
          <p:nvPr/>
        </p:nvGraphicFramePr>
        <p:xfrm>
          <a:off x="0" y="0"/>
          <a:ext cx="12192000" cy="6857999"/>
        </p:xfrm>
        <a:graphic>
          <a:graphicData uri="http://schemas.openxmlformats.org/drawingml/2006/table">
            <a:tbl>
              <a:tblPr firstRow="1" bandRow="1">
                <a:tableStyleId>{5C22544A-7EE6-4342-B048-85BDC9FD1C3A}</a:tableStyleId>
              </a:tblPr>
              <a:tblGrid>
                <a:gridCol w="12192000">
                  <a:extLst>
                    <a:ext uri="{9D8B030D-6E8A-4147-A177-3AD203B41FA5}">
                      <a16:colId xmlns:a16="http://schemas.microsoft.com/office/drawing/2014/main" val="20000"/>
                    </a:ext>
                  </a:extLst>
                </a:gridCol>
              </a:tblGrid>
              <a:tr h="371367">
                <a:tc>
                  <a:txBody>
                    <a:bodyPr/>
                    <a:lstStyle/>
                    <a:p>
                      <a:r>
                        <a:rPr lang="en-GB" dirty="0">
                          <a:latin typeface="Arial" panose="020B0604020202020204" pitchFamily="34" charset="0"/>
                          <a:cs typeface="Arial" panose="020B0604020202020204" pitchFamily="34" charset="0"/>
                        </a:rPr>
                        <a:t>Cost of living issues: Citizens Advice </a:t>
                      </a:r>
                      <a:r>
                        <a:rPr lang="en-GB" sz="1800" b="1" kern="1200" dirty="0">
                          <a:solidFill>
                            <a:schemeClr val="lt1"/>
                          </a:solidFill>
                          <a:latin typeface="Arial" panose="020B0604020202020204" pitchFamily="34" charset="0"/>
                          <a:ea typeface="+mn-ea"/>
                          <a:cs typeface="Arial" panose="020B0604020202020204" pitchFamily="34" charset="0"/>
                        </a:rPr>
                        <a:t>Bureau</a:t>
                      </a:r>
                      <a:r>
                        <a:rPr lang="en-GB" sz="1800" b="1" dirty="0">
                          <a:solidFill>
                            <a:prstClr val="white"/>
                          </a:solidFill>
                          <a:latin typeface="+mn-lt"/>
                        </a:rPr>
                        <a:t> </a:t>
                      </a:r>
                      <a:r>
                        <a:rPr lang="en-GB" dirty="0">
                          <a:latin typeface="Arial" panose="020B0604020202020204" pitchFamily="34" charset="0"/>
                          <a:cs typeface="Arial" panose="020B0604020202020204" pitchFamily="34" charset="0"/>
                        </a:rPr>
                        <a:t>(CAB) data</a:t>
                      </a:r>
                    </a:p>
                  </a:txBody>
                  <a:tcP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extLst>
                  <a:ext uri="{0D108BD9-81ED-4DB2-BD59-A6C34878D82A}">
                    <a16:rowId xmlns:a16="http://schemas.microsoft.com/office/drawing/2014/main" val="10000"/>
                  </a:ext>
                </a:extLst>
              </a:tr>
              <a:tr h="6185869">
                <a:tc>
                  <a:txBody>
                    <a:bodyPr/>
                    <a:lstStyle/>
                    <a:p>
                      <a:endParaRPr lang="en-GB" sz="1400" b="1" kern="1200" baseline="0" dirty="0">
                        <a:solidFill>
                          <a:schemeClr val="accent6">
                            <a:lumMod val="75000"/>
                          </a:schemeClr>
                        </a:solidFill>
                        <a:latin typeface="Arial" panose="020B0604020202020204" pitchFamily="34" charset="0"/>
                        <a:ea typeface="+mn-ea"/>
                        <a:cs typeface="Arial" panose="020B0604020202020204" pitchFamily="34" charset="0"/>
                      </a:endParaRPr>
                    </a:p>
                    <a:p>
                      <a:endParaRPr lang="en-GB" sz="1400" b="1" kern="1200" baseline="0" dirty="0">
                        <a:solidFill>
                          <a:schemeClr val="accent6">
                            <a:lumMod val="75000"/>
                          </a:schemeClr>
                        </a:solidFill>
                        <a:latin typeface="Arial" panose="020B0604020202020204" pitchFamily="34" charset="0"/>
                        <a:ea typeface="+mn-ea"/>
                        <a:cs typeface="Arial" panose="020B0604020202020204" pitchFamily="34" charset="0"/>
                      </a:endParaRPr>
                    </a:p>
                  </a:txBody>
                  <a:tcPr>
                    <a:lnT w="12700" cap="flat" cmpd="sng" algn="ctr">
                      <a:solidFill>
                        <a:schemeClr val="bg1"/>
                      </a:solidFill>
                      <a:prstDash val="solid"/>
                      <a:round/>
                      <a:headEnd type="none" w="med" len="med"/>
                      <a:tailEnd type="none" w="med" len="med"/>
                    </a:lnT>
                    <a:solidFill>
                      <a:schemeClr val="bg1"/>
                    </a:solidFill>
                  </a:tcPr>
                </a:tc>
                <a:extLst>
                  <a:ext uri="{0D108BD9-81ED-4DB2-BD59-A6C34878D82A}">
                    <a16:rowId xmlns:a16="http://schemas.microsoft.com/office/drawing/2014/main" val="10001"/>
                  </a:ext>
                </a:extLst>
              </a:tr>
              <a:tr h="300763">
                <a:tc>
                  <a:txBody>
                    <a:bodyPr/>
                    <a:lstStyle/>
                    <a:p>
                      <a:r>
                        <a:rPr lang="en-GB" sz="900" baseline="0" dirty="0">
                          <a:solidFill>
                            <a:schemeClr val="bg1"/>
                          </a:solidFill>
                          <a:latin typeface="Arial" panose="020B0604020202020204" pitchFamily="34" charset="0"/>
                          <a:cs typeface="Arial" panose="020B0604020202020204" pitchFamily="34" charset="0"/>
                        </a:rPr>
                        <a:t>Source: Citizens Advice Bureau, cost of living data dashboard (updated November 2022)</a:t>
                      </a:r>
                    </a:p>
                  </a:txBody>
                  <a:tcPr anchor="ctr">
                    <a:solidFill>
                      <a:schemeClr val="accent5">
                        <a:lumMod val="60000"/>
                        <a:lumOff val="40000"/>
                      </a:schemeClr>
                    </a:solidFill>
                  </a:tcPr>
                </a:tc>
                <a:extLst>
                  <a:ext uri="{0D108BD9-81ED-4DB2-BD59-A6C34878D82A}">
                    <a16:rowId xmlns:a16="http://schemas.microsoft.com/office/drawing/2014/main" val="10002"/>
                  </a:ext>
                </a:extLst>
              </a:tr>
            </a:tbl>
          </a:graphicData>
        </a:graphic>
      </p:graphicFrame>
      <p:sp>
        <p:nvSpPr>
          <p:cNvPr id="12" name="TextBox 11">
            <a:extLst>
              <a:ext uri="{FF2B5EF4-FFF2-40B4-BE49-F238E27FC236}">
                <a16:creationId xmlns:a16="http://schemas.microsoft.com/office/drawing/2014/main" id="{56B10E92-8B26-411D-94B6-5534965EB142}"/>
              </a:ext>
            </a:extLst>
          </p:cNvPr>
          <p:cNvSpPr txBox="1"/>
          <p:nvPr/>
        </p:nvSpPr>
        <p:spPr>
          <a:xfrm>
            <a:off x="94422" y="4578753"/>
            <a:ext cx="4994247" cy="1200329"/>
          </a:xfrm>
          <a:prstGeom prst="rect">
            <a:avLst/>
          </a:prstGeom>
          <a:noFill/>
        </p:spPr>
        <p:txBody>
          <a:bodyPr wrap="square" rtlCol="0">
            <a:spAutoFit/>
          </a:bodyPr>
          <a:lstStyle/>
          <a:p>
            <a:pPr marL="171450" indent="-171450">
              <a:buFont typeface="Arial" panose="020B0604020202020204" pitchFamily="34" charset="0"/>
              <a:buChar char="•"/>
            </a:pPr>
            <a:r>
              <a:rPr lang="en-GB" sz="1200" dirty="0">
                <a:solidFill>
                  <a:schemeClr val="accent1">
                    <a:lumMod val="75000"/>
                  </a:schemeClr>
                </a:solidFill>
              </a:rPr>
              <a:t>Nationally, the number of people who contact the Citizens Advice Bureau for help with cost of living issues, including debt, housing, affordability of energy, benefits, and any crisis support, has rapidly increased in the last 2 years.</a:t>
            </a:r>
          </a:p>
          <a:p>
            <a:pPr marL="171450" indent="-171450">
              <a:buFont typeface="Arial" panose="020B0604020202020204" pitchFamily="34" charset="0"/>
              <a:buChar char="•"/>
            </a:pPr>
            <a:r>
              <a:rPr lang="en-GB" sz="1200" dirty="0">
                <a:solidFill>
                  <a:schemeClr val="accent1">
                    <a:lumMod val="75000"/>
                  </a:schemeClr>
                </a:solidFill>
              </a:rPr>
              <a:t>The gap between the number of people getting help for cost of living issues and other issues has narrowed.</a:t>
            </a:r>
          </a:p>
        </p:txBody>
      </p:sp>
      <p:sp>
        <p:nvSpPr>
          <p:cNvPr id="9" name="TextBox 8">
            <a:extLst>
              <a:ext uri="{FF2B5EF4-FFF2-40B4-BE49-F238E27FC236}">
                <a16:creationId xmlns:a16="http://schemas.microsoft.com/office/drawing/2014/main" id="{2E176598-04F2-4706-B171-6FF740106AE2}"/>
              </a:ext>
            </a:extLst>
          </p:cNvPr>
          <p:cNvSpPr txBox="1"/>
          <p:nvPr/>
        </p:nvSpPr>
        <p:spPr>
          <a:xfrm>
            <a:off x="6379889" y="4575919"/>
            <a:ext cx="5457154" cy="646331"/>
          </a:xfrm>
          <a:prstGeom prst="rect">
            <a:avLst/>
          </a:prstGeom>
          <a:noFill/>
        </p:spPr>
        <p:txBody>
          <a:bodyPr wrap="square" rtlCol="0">
            <a:spAutoFit/>
          </a:bodyPr>
          <a:lstStyle/>
          <a:p>
            <a:r>
              <a:rPr lang="en-GB" sz="1200" dirty="0">
                <a:solidFill>
                  <a:schemeClr val="accent1">
                    <a:lumMod val="75000"/>
                  </a:schemeClr>
                </a:solidFill>
              </a:rPr>
              <a:t>Nationally, the number of people with disabilities or long-term health conditions contacting the Citizens Advice Bureau for cost of living issues is higher than the number of people contacting for all other issues.</a:t>
            </a:r>
          </a:p>
        </p:txBody>
      </p:sp>
      <p:sp>
        <p:nvSpPr>
          <p:cNvPr id="10" name="TextBox 9">
            <a:extLst>
              <a:ext uri="{FF2B5EF4-FFF2-40B4-BE49-F238E27FC236}">
                <a16:creationId xmlns:a16="http://schemas.microsoft.com/office/drawing/2014/main" id="{8C7E261E-9B3C-430E-B7FC-11062FBA773D}"/>
              </a:ext>
            </a:extLst>
          </p:cNvPr>
          <p:cNvSpPr txBox="1"/>
          <p:nvPr/>
        </p:nvSpPr>
        <p:spPr>
          <a:xfrm>
            <a:off x="28619" y="463116"/>
            <a:ext cx="5472435" cy="307777"/>
          </a:xfrm>
          <a:prstGeom prst="rect">
            <a:avLst/>
          </a:prstGeom>
          <a:noFill/>
        </p:spPr>
        <p:txBody>
          <a:bodyPr wrap="square" rtlCol="0">
            <a:spAutoFit/>
          </a:bodyPr>
          <a:lstStyle/>
          <a:p>
            <a:r>
              <a:rPr lang="en-GB" sz="1400" b="1">
                <a:solidFill>
                  <a:schemeClr val="accent1">
                    <a:lumMod val="75000"/>
                  </a:schemeClr>
                </a:solidFill>
              </a:rPr>
              <a:t>The cost of living split for all people</a:t>
            </a:r>
          </a:p>
        </p:txBody>
      </p:sp>
      <p:sp>
        <p:nvSpPr>
          <p:cNvPr id="11" name="TextBox 10">
            <a:extLst>
              <a:ext uri="{FF2B5EF4-FFF2-40B4-BE49-F238E27FC236}">
                <a16:creationId xmlns:a16="http://schemas.microsoft.com/office/drawing/2014/main" id="{B388906F-791C-4795-AF65-82B1AE51FF70}"/>
              </a:ext>
            </a:extLst>
          </p:cNvPr>
          <p:cNvSpPr txBox="1"/>
          <p:nvPr/>
        </p:nvSpPr>
        <p:spPr>
          <a:xfrm>
            <a:off x="6351768" y="386627"/>
            <a:ext cx="5824725" cy="523220"/>
          </a:xfrm>
          <a:prstGeom prst="rect">
            <a:avLst/>
          </a:prstGeom>
          <a:noFill/>
        </p:spPr>
        <p:txBody>
          <a:bodyPr wrap="square" rtlCol="0">
            <a:spAutoFit/>
          </a:bodyPr>
          <a:lstStyle/>
          <a:p>
            <a:r>
              <a:rPr lang="en-GB" sz="1400" b="1">
                <a:solidFill>
                  <a:schemeClr val="accent1">
                    <a:lumMod val="75000"/>
                  </a:schemeClr>
                </a:solidFill>
              </a:rPr>
              <a:t>The cost of living split for people with Disabilities/Long-term health conditions</a:t>
            </a:r>
          </a:p>
        </p:txBody>
      </p:sp>
      <p:pic>
        <p:nvPicPr>
          <p:cNvPr id="4" name="Picture 3">
            <a:extLst>
              <a:ext uri="{FF2B5EF4-FFF2-40B4-BE49-F238E27FC236}">
                <a16:creationId xmlns:a16="http://schemas.microsoft.com/office/drawing/2014/main" id="{968C417F-CC72-414C-947F-FCDA3D96DBE5}"/>
              </a:ext>
            </a:extLst>
          </p:cNvPr>
          <p:cNvPicPr>
            <a:picLocks noChangeAspect="1"/>
          </p:cNvPicPr>
          <p:nvPr/>
        </p:nvPicPr>
        <p:blipFill rotWithShape="1">
          <a:blip r:embed="rId3"/>
          <a:srcRect t="11314"/>
          <a:stretch/>
        </p:blipFill>
        <p:spPr>
          <a:xfrm>
            <a:off x="6351768" y="1216669"/>
            <a:ext cx="5513396" cy="3052428"/>
          </a:xfrm>
          <a:prstGeom prst="rect">
            <a:avLst/>
          </a:prstGeom>
        </p:spPr>
      </p:pic>
      <p:pic>
        <p:nvPicPr>
          <p:cNvPr id="7" name="Picture 6">
            <a:extLst>
              <a:ext uri="{FF2B5EF4-FFF2-40B4-BE49-F238E27FC236}">
                <a16:creationId xmlns:a16="http://schemas.microsoft.com/office/drawing/2014/main" id="{EFBFA443-CF2C-4629-959A-8123F0FEA53D}"/>
              </a:ext>
            </a:extLst>
          </p:cNvPr>
          <p:cNvPicPr>
            <a:picLocks noChangeAspect="1"/>
          </p:cNvPicPr>
          <p:nvPr/>
        </p:nvPicPr>
        <p:blipFill>
          <a:blip r:embed="rId4"/>
          <a:stretch>
            <a:fillRect/>
          </a:stretch>
        </p:blipFill>
        <p:spPr>
          <a:xfrm>
            <a:off x="94422" y="1080549"/>
            <a:ext cx="5761318" cy="3188548"/>
          </a:xfrm>
          <a:prstGeom prst="rect">
            <a:avLst/>
          </a:prstGeom>
        </p:spPr>
      </p:pic>
    </p:spTree>
    <p:extLst>
      <p:ext uri="{BB962C8B-B14F-4D97-AF65-F5344CB8AC3E}">
        <p14:creationId xmlns:p14="http://schemas.microsoft.com/office/powerpoint/2010/main" val="415548322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17573" y="2633436"/>
            <a:ext cx="10509454" cy="1015663"/>
          </a:xfrm>
          <a:prstGeom prst="rect">
            <a:avLst/>
          </a:prstGeom>
          <a:noFill/>
        </p:spPr>
        <p:txBody>
          <a:bodyPr wrap="square" rtlCol="0">
            <a:spAutoFit/>
          </a:bodyPr>
          <a:lstStyle/>
          <a:p>
            <a:pPr algn="ctr"/>
            <a:r>
              <a:rPr lang="en-GB" sz="6000">
                <a:solidFill>
                  <a:schemeClr val="accent1">
                    <a:lumMod val="75000"/>
                  </a:schemeClr>
                </a:solidFill>
                <a:latin typeface="Arial" panose="020B0604020202020204" pitchFamily="34" charset="0"/>
                <a:cs typeface="Arial" panose="020B0604020202020204" pitchFamily="34" charset="0"/>
              </a:rPr>
              <a:t>Housing and Homelessness</a:t>
            </a:r>
          </a:p>
        </p:txBody>
      </p:sp>
      <p:sp>
        <p:nvSpPr>
          <p:cNvPr id="3" name="Frame 2"/>
          <p:cNvSpPr/>
          <p:nvPr/>
        </p:nvSpPr>
        <p:spPr>
          <a:xfrm>
            <a:off x="0" y="0"/>
            <a:ext cx="12204000" cy="6858000"/>
          </a:xfrm>
          <a:prstGeom prst="frame">
            <a:avLst/>
          </a:prstGeom>
          <a:solidFill>
            <a:schemeClr val="accent1">
              <a:lumMod val="75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lIns="216000" rtlCol="0" anchor="ctr">
            <a:normAutofit/>
          </a:bodyPr>
          <a:lstStyle/>
          <a:p>
            <a:pPr algn="ctr"/>
            <a:endParaRPr lang="en-GB">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272530229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DC511C77-4DBE-44B8-812A-ED0D9E32F80B}"/>
              </a:ext>
            </a:extLst>
          </p:cNvPr>
          <p:cNvGraphicFramePr>
            <a:graphicFrameLocks noGrp="1"/>
          </p:cNvGraphicFramePr>
          <p:nvPr>
            <p:extLst>
              <p:ext uri="{D42A27DB-BD31-4B8C-83A1-F6EECF244321}">
                <p14:modId xmlns:p14="http://schemas.microsoft.com/office/powerpoint/2010/main" val="3565967104"/>
              </p:ext>
            </p:extLst>
          </p:nvPr>
        </p:nvGraphicFramePr>
        <p:xfrm>
          <a:off x="28800" y="14290"/>
          <a:ext cx="12163200" cy="365760"/>
        </p:xfrm>
        <a:graphic>
          <a:graphicData uri="http://schemas.openxmlformats.org/drawingml/2006/table">
            <a:tbl>
              <a:tblPr firstRow="1" bandRow="1">
                <a:tableStyleId>{5C22544A-7EE6-4342-B048-85BDC9FD1C3A}</a:tableStyleId>
              </a:tblPr>
              <a:tblGrid>
                <a:gridCol w="12163200">
                  <a:extLst>
                    <a:ext uri="{9D8B030D-6E8A-4147-A177-3AD203B41FA5}">
                      <a16:colId xmlns:a16="http://schemas.microsoft.com/office/drawing/2014/main" val="20000"/>
                    </a:ext>
                  </a:extLst>
                </a:gridCol>
              </a:tblGrid>
              <a:tr h="0">
                <a:tc>
                  <a:txBody>
                    <a:bodyPr/>
                    <a:lstStyle/>
                    <a:p>
                      <a:r>
                        <a:rPr lang="en-GB">
                          <a:latin typeface="Arial" panose="020B0604020202020204" pitchFamily="34" charset="0"/>
                          <a:cs typeface="Arial" panose="020B0604020202020204" pitchFamily="34" charset="0"/>
                        </a:rPr>
                        <a:t>Summary</a:t>
                      </a:r>
                    </a:p>
                  </a:txBody>
                  <a:tcPr>
                    <a:solidFill>
                      <a:schemeClr val="accent1">
                        <a:lumMod val="75000"/>
                      </a:schemeClr>
                    </a:solidFill>
                  </a:tcPr>
                </a:tc>
                <a:extLst>
                  <a:ext uri="{0D108BD9-81ED-4DB2-BD59-A6C34878D82A}">
                    <a16:rowId xmlns:a16="http://schemas.microsoft.com/office/drawing/2014/main" val="10000"/>
                  </a:ext>
                </a:extLst>
              </a:tr>
            </a:tbl>
          </a:graphicData>
        </a:graphic>
      </p:graphicFrame>
      <p:sp>
        <p:nvSpPr>
          <p:cNvPr id="3" name="TextBox 2">
            <a:extLst>
              <a:ext uri="{FF2B5EF4-FFF2-40B4-BE49-F238E27FC236}">
                <a16:creationId xmlns:a16="http://schemas.microsoft.com/office/drawing/2014/main" id="{12839F59-6582-40F0-971A-25C88E37BB7A}"/>
              </a:ext>
            </a:extLst>
          </p:cNvPr>
          <p:cNvSpPr txBox="1"/>
          <p:nvPr/>
        </p:nvSpPr>
        <p:spPr>
          <a:xfrm>
            <a:off x="114649" y="464540"/>
            <a:ext cx="11962701" cy="4031873"/>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GB" sz="1400" dirty="0">
                <a:solidFill>
                  <a:schemeClr val="accent1">
                    <a:lumMod val="75000"/>
                  </a:schemeClr>
                </a:solidFill>
              </a:rPr>
              <a:t>341 households in Cambridgeshire and 269 households in Peterborough lived in temporary accommodations during 2020/21.</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GB" sz="1400" dirty="0">
                <a:solidFill>
                  <a:schemeClr val="accent1">
                    <a:lumMod val="75000"/>
                  </a:schemeClr>
                </a:solidFill>
              </a:rPr>
              <a:t>The rate per 1,000 households owed a duty under the Homeless Reduction Act (HRA) where the main applicant is 16–24 years old is significantly higher than the England rate in Cambridge and Peterborough, whilst the rate is significantly higher than England in Huntingdonshire, where the main applicant is over 55 years old.</a:t>
            </a:r>
          </a:p>
          <a:p>
            <a:pPr marL="285750" indent="-285750">
              <a:buFont typeface="Arial" panose="020B0604020202020204" pitchFamily="34" charset="0"/>
              <a:buChar char="•"/>
            </a:pPr>
            <a:endParaRPr lang="en-GB" sz="1400" dirty="0">
              <a:solidFill>
                <a:schemeClr val="accent1">
                  <a:lumMod val="75000"/>
                </a:schemeClr>
              </a:solidFill>
              <a:cs typeface="Calibri"/>
            </a:endParaRPr>
          </a:p>
          <a:p>
            <a:pPr marL="285750" indent="-285750">
              <a:buFont typeface="Arial" panose="020B0604020202020204" pitchFamily="34" charset="0"/>
              <a:buChar char="•"/>
            </a:pPr>
            <a:r>
              <a:rPr lang="en-GB" sz="1400" dirty="0">
                <a:solidFill>
                  <a:schemeClr val="accent1">
                    <a:lumMod val="75000"/>
                  </a:schemeClr>
                </a:solidFill>
              </a:rPr>
              <a:t>In Cambridgeshire and Peterborough, "registered unemployed" or "not working due to long-term illness/disability" were the most common employment status for those owed a prevention or duty.</a:t>
            </a:r>
          </a:p>
          <a:p>
            <a:pPr marL="285750" indent="-285750">
              <a:buFont typeface="Arial" panose="020B0604020202020204" pitchFamily="34" charset="0"/>
              <a:buChar char="•"/>
            </a:pPr>
            <a:endParaRPr lang="en-GB" sz="1400" dirty="0">
              <a:solidFill>
                <a:schemeClr val="accent1">
                  <a:lumMod val="75000"/>
                </a:schemeClr>
              </a:solidFill>
              <a:cs typeface="Calibri"/>
            </a:endParaRPr>
          </a:p>
          <a:p>
            <a:pPr marL="285750" indent="-285750">
              <a:buFont typeface="Arial" panose="020B0604020202020204" pitchFamily="34" charset="0"/>
              <a:buChar char="•"/>
            </a:pPr>
            <a:r>
              <a:rPr lang="en-GB" sz="1400" dirty="0">
                <a:solidFill>
                  <a:schemeClr val="accent1">
                    <a:lumMod val="75000"/>
                  </a:schemeClr>
                </a:solidFill>
              </a:rPr>
              <a:t>"Domestic abuse" was the most common reason for the loss of the last settled home for households owed a relief duty in Cambridgeshire and Peterborough.</a:t>
            </a:r>
          </a:p>
          <a:p>
            <a:pPr marL="285750" indent="-285750">
              <a:buFont typeface="Arial" panose="020B0604020202020204" pitchFamily="34" charset="0"/>
              <a:buChar char="•"/>
            </a:pPr>
            <a:endParaRPr lang="en-GB" sz="1400" dirty="0">
              <a:solidFill>
                <a:schemeClr val="accent1">
                  <a:lumMod val="75000"/>
                </a:schemeClr>
              </a:solidFill>
              <a:cs typeface="Calibri"/>
            </a:endParaRPr>
          </a:p>
          <a:p>
            <a:pPr marL="285750" indent="-285750">
              <a:buFont typeface="Arial" panose="020B0604020202020204" pitchFamily="34" charset="0"/>
              <a:buChar char="•"/>
            </a:pPr>
            <a:r>
              <a:rPr lang="en-GB" sz="1400" dirty="0">
                <a:solidFill>
                  <a:schemeClr val="accent1">
                    <a:lumMod val="75000"/>
                  </a:schemeClr>
                </a:solidFill>
              </a:rPr>
              <a:t>Peterborough was ranked 6</a:t>
            </a:r>
            <a:r>
              <a:rPr lang="en-GB" sz="1400" baseline="30000" dirty="0">
                <a:solidFill>
                  <a:schemeClr val="accent1">
                    <a:lumMod val="75000"/>
                  </a:schemeClr>
                </a:solidFill>
              </a:rPr>
              <a:t>th</a:t>
            </a:r>
            <a:r>
              <a:rPr lang="en-GB" sz="1400" dirty="0">
                <a:solidFill>
                  <a:schemeClr val="accent1">
                    <a:lumMod val="75000"/>
                  </a:schemeClr>
                </a:solidFill>
              </a:rPr>
              <a:t> nationally for local authorities with the highest number of people sleeping rough (36) on a single night in Autumn 2021, with an increase of 27 people from Autumn 2020 (9).</a:t>
            </a:r>
            <a:endParaRPr lang="en-GB" sz="1400" dirty="0">
              <a:solidFill>
                <a:schemeClr val="accent1">
                  <a:lumMod val="75000"/>
                </a:schemeClr>
              </a:solidFill>
              <a:cs typeface="Calibri"/>
            </a:endParaRPr>
          </a:p>
          <a:p>
            <a:pPr marL="285750" indent="-285750">
              <a:lnSpc>
                <a:spcPct val="200000"/>
              </a:lnSpc>
              <a:buFont typeface="Arial" panose="020B0604020202020204" pitchFamily="34" charset="0"/>
              <a:buChar char="•"/>
            </a:pPr>
            <a:endParaRPr lang="en-GB" sz="1400" dirty="0">
              <a:solidFill>
                <a:schemeClr val="accent1">
                  <a:lumMod val="75000"/>
                </a:schemeClr>
              </a:solidFill>
            </a:endParaRPr>
          </a:p>
          <a:p>
            <a:pPr marL="285750" indent="-285750">
              <a:buFont typeface="Arial" panose="020B0604020202020204" pitchFamily="34" charset="0"/>
              <a:buChar char="•"/>
            </a:pPr>
            <a:endParaRPr lang="en-GB" sz="1400" dirty="0">
              <a:solidFill>
                <a:schemeClr val="accent1">
                  <a:lumMod val="75000"/>
                </a:schemeClr>
              </a:solidFill>
            </a:endParaRPr>
          </a:p>
          <a:p>
            <a:pPr marL="285750" indent="-285750">
              <a:buFont typeface="Arial" panose="020B0604020202020204" pitchFamily="34" charset="0"/>
              <a:buChar char="•"/>
            </a:pPr>
            <a:endParaRPr lang="en-GB" sz="1400" dirty="0">
              <a:solidFill>
                <a:schemeClr val="accent1">
                  <a:lumMod val="75000"/>
                </a:schemeClr>
              </a:solidFill>
            </a:endParaRPr>
          </a:p>
          <a:p>
            <a:pPr marL="285750" indent="-285750">
              <a:buFont typeface="Arial" panose="020B0604020202020204" pitchFamily="34" charset="0"/>
              <a:buChar char="•"/>
            </a:pPr>
            <a:endParaRPr lang="en-GB" sz="1400" dirty="0">
              <a:solidFill>
                <a:schemeClr val="accent1">
                  <a:lumMod val="75000"/>
                </a:schemeClr>
              </a:solidFill>
            </a:endParaRPr>
          </a:p>
        </p:txBody>
      </p:sp>
    </p:spTree>
    <p:extLst>
      <p:ext uri="{BB962C8B-B14F-4D97-AF65-F5344CB8AC3E}">
        <p14:creationId xmlns:p14="http://schemas.microsoft.com/office/powerpoint/2010/main" val="119012748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717917092"/>
              </p:ext>
            </p:extLst>
          </p:nvPr>
        </p:nvGraphicFramePr>
        <p:xfrm>
          <a:off x="0" y="14289"/>
          <a:ext cx="12192000" cy="6808181"/>
        </p:xfrm>
        <a:graphic>
          <a:graphicData uri="http://schemas.openxmlformats.org/drawingml/2006/table">
            <a:tbl>
              <a:tblPr firstRow="1" bandRow="1">
                <a:tableStyleId>{5C22544A-7EE6-4342-B048-85BDC9FD1C3A}</a:tableStyleId>
              </a:tblPr>
              <a:tblGrid>
                <a:gridCol w="12192000">
                  <a:extLst>
                    <a:ext uri="{9D8B030D-6E8A-4147-A177-3AD203B41FA5}">
                      <a16:colId xmlns:a16="http://schemas.microsoft.com/office/drawing/2014/main" val="20000"/>
                    </a:ext>
                  </a:extLst>
                </a:gridCol>
              </a:tblGrid>
              <a:tr h="368670">
                <a:tc>
                  <a:txBody>
                    <a:bodyPr/>
                    <a:lstStyle/>
                    <a:p>
                      <a:r>
                        <a:rPr lang="en-GB">
                          <a:latin typeface="Arial" panose="020B0604020202020204" pitchFamily="34" charset="0"/>
                          <a:cs typeface="Arial" panose="020B0604020202020204" pitchFamily="34" charset="0"/>
                        </a:rPr>
                        <a:t>Housing and homelessness</a:t>
                      </a:r>
                    </a:p>
                  </a:txBody>
                  <a:tcP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extLst>
                  <a:ext uri="{0D108BD9-81ED-4DB2-BD59-A6C34878D82A}">
                    <a16:rowId xmlns:a16="http://schemas.microsoft.com/office/drawing/2014/main" val="10000"/>
                  </a:ext>
                </a:extLst>
              </a:tr>
              <a:tr h="614093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kern="1200" baseline="0">
                          <a:solidFill>
                            <a:schemeClr val="accent1">
                              <a:lumMod val="75000"/>
                            </a:schemeClr>
                          </a:solidFill>
                          <a:latin typeface="Arial" panose="020B0604020202020204" pitchFamily="34" charset="0"/>
                          <a:ea typeface="+mn-ea"/>
                          <a:cs typeface="Arial" panose="020B0604020202020204" pitchFamily="34" charset="0"/>
                        </a:rPr>
                        <a:t>Living Environment deprivation, 2019 </a:t>
                      </a:r>
                      <a:r>
                        <a:rPr lang="en-GB" sz="1400" b="1" kern="1200" baseline="30000">
                          <a:solidFill>
                            <a:schemeClr val="accent1">
                              <a:lumMod val="75000"/>
                            </a:schemeClr>
                          </a:solidFill>
                          <a:latin typeface="Arial" panose="020B0604020202020204" pitchFamily="34" charset="0"/>
                          <a:ea typeface="+mn-ea"/>
                          <a:cs typeface="Arial" panose="020B0604020202020204" pitchFamily="34" charset="0"/>
                        </a:rPr>
                        <a:t>1</a:t>
                      </a:r>
                      <a:endParaRPr lang="en-GB" sz="1400" baseline="30000">
                        <a:solidFill>
                          <a:schemeClr val="accent1">
                            <a:lumMod val="75000"/>
                          </a:schemeClr>
                        </a:solidFill>
                        <a:latin typeface="Arial" panose="020B0604020202020204" pitchFamily="34" charset="0"/>
                        <a:cs typeface="Arial" panose="020B0604020202020204" pitchFamily="34" charset="0"/>
                      </a:endParaRPr>
                    </a:p>
                    <a:p>
                      <a:endParaRPr lang="en-GB" sz="1400" b="1" kern="1200" baseline="0">
                        <a:solidFill>
                          <a:schemeClr val="accent6">
                            <a:lumMod val="75000"/>
                          </a:schemeClr>
                        </a:solidFill>
                        <a:latin typeface="Arial" panose="020B0604020202020204" pitchFamily="34" charset="0"/>
                        <a:ea typeface="+mn-ea"/>
                        <a:cs typeface="Arial" panose="020B0604020202020204" pitchFamily="34" charset="0"/>
                      </a:endParaRPr>
                    </a:p>
                    <a:p>
                      <a:endParaRPr lang="en-GB" sz="1400" b="1" kern="1200" baseline="0">
                        <a:solidFill>
                          <a:schemeClr val="accent6">
                            <a:lumMod val="75000"/>
                          </a:schemeClr>
                        </a:solidFill>
                        <a:latin typeface="Arial" panose="020B0604020202020204" pitchFamily="34" charset="0"/>
                        <a:ea typeface="+mn-ea"/>
                        <a:cs typeface="Arial" panose="020B0604020202020204" pitchFamily="34" charset="0"/>
                      </a:endParaRPr>
                    </a:p>
                  </a:txBody>
                  <a:tcPr>
                    <a:lnT w="12700" cap="flat" cmpd="sng" algn="ctr">
                      <a:solidFill>
                        <a:schemeClr val="bg1"/>
                      </a:solidFill>
                      <a:prstDash val="solid"/>
                      <a:round/>
                      <a:headEnd type="none" w="med" len="med"/>
                      <a:tailEnd type="none" w="med" len="med"/>
                    </a:lnT>
                    <a:solidFill>
                      <a:schemeClr val="bg1"/>
                    </a:solidFill>
                  </a:tcPr>
                </a:tc>
                <a:extLst>
                  <a:ext uri="{0D108BD9-81ED-4DB2-BD59-A6C34878D82A}">
                    <a16:rowId xmlns:a16="http://schemas.microsoft.com/office/drawing/2014/main" val="10001"/>
                  </a:ext>
                </a:extLst>
              </a:tr>
              <a:tr h="298578">
                <a:tc>
                  <a:txBody>
                    <a:bodyPr/>
                    <a:lstStyle/>
                    <a:p>
                      <a:r>
                        <a:rPr lang="en-GB" sz="900" baseline="0">
                          <a:solidFill>
                            <a:schemeClr val="bg1"/>
                          </a:solidFill>
                          <a:latin typeface="Arial" panose="020B0604020202020204" pitchFamily="34" charset="0"/>
                          <a:cs typeface="Arial" panose="020B0604020202020204" pitchFamily="34" charset="0"/>
                        </a:rPr>
                        <a:t>Source: 1 Indices of Deprivation 2019, 2. Wider determinants of health, Fingertips, OHID (downloaded – May 2022)</a:t>
                      </a:r>
                    </a:p>
                  </a:txBody>
                  <a:tcPr anchor="ctr">
                    <a:solidFill>
                      <a:schemeClr val="accent1">
                        <a:lumMod val="75000"/>
                      </a:schemeClr>
                    </a:solidFill>
                  </a:tcPr>
                </a:tc>
                <a:extLst>
                  <a:ext uri="{0D108BD9-81ED-4DB2-BD59-A6C34878D82A}">
                    <a16:rowId xmlns:a16="http://schemas.microsoft.com/office/drawing/2014/main" val="10002"/>
                  </a:ext>
                </a:extLst>
              </a:tr>
            </a:tbl>
          </a:graphicData>
        </a:graphic>
      </p:graphicFrame>
      <p:sp>
        <p:nvSpPr>
          <p:cNvPr id="4" name="TextBox 3"/>
          <p:cNvSpPr txBox="1"/>
          <p:nvPr/>
        </p:nvSpPr>
        <p:spPr>
          <a:xfrm>
            <a:off x="81043" y="5769439"/>
            <a:ext cx="3671979" cy="830997"/>
          </a:xfrm>
          <a:prstGeom prst="rect">
            <a:avLst/>
          </a:prstGeom>
          <a:noFill/>
        </p:spPr>
        <p:txBody>
          <a:bodyPr wrap="square" rtlCol="0">
            <a:spAutoFit/>
          </a:bodyPr>
          <a:lstStyle/>
          <a:p>
            <a:r>
              <a:rPr lang="en-GB" sz="1200">
                <a:solidFill>
                  <a:schemeClr val="accent1">
                    <a:lumMod val="75000"/>
                  </a:schemeClr>
                </a:solidFill>
                <a:cs typeface="Arial" panose="020B0604020202020204" pitchFamily="34" charset="0"/>
              </a:rPr>
              <a:t>There are pockets of deprivation in indoor and outdoor living environment throughout Cambridgeshire and Peterborough and are most noticeable at the borders of the area.</a:t>
            </a:r>
          </a:p>
        </p:txBody>
      </p:sp>
      <p:sp>
        <p:nvSpPr>
          <p:cNvPr id="20" name="TextBox 19">
            <a:extLst>
              <a:ext uri="{FF2B5EF4-FFF2-40B4-BE49-F238E27FC236}">
                <a16:creationId xmlns:a16="http://schemas.microsoft.com/office/drawing/2014/main" id="{6B864DAC-5EEF-4F99-AEF5-E34F3A8C81BE}"/>
              </a:ext>
            </a:extLst>
          </p:cNvPr>
          <p:cNvSpPr txBox="1"/>
          <p:nvPr/>
        </p:nvSpPr>
        <p:spPr>
          <a:xfrm>
            <a:off x="4282140" y="3009846"/>
            <a:ext cx="7881241" cy="205184"/>
          </a:xfrm>
          <a:prstGeom prst="rect">
            <a:avLst/>
          </a:prstGeom>
          <a:noFill/>
        </p:spPr>
        <p:txBody>
          <a:bodyPr wrap="square" rtlCol="0">
            <a:spAutoFit/>
          </a:bodyPr>
          <a:lstStyle/>
          <a:p>
            <a:endParaRPr lang="en-GB" sz="1100" baseline="30000">
              <a:solidFill>
                <a:schemeClr val="accent1">
                  <a:lumMod val="75000"/>
                </a:schemeClr>
              </a:solidFill>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22D928EE-5B7A-4CD6-A5F8-9903AAD1EFB4}"/>
              </a:ext>
            </a:extLst>
          </p:cNvPr>
          <p:cNvSpPr txBox="1"/>
          <p:nvPr/>
        </p:nvSpPr>
        <p:spPr>
          <a:xfrm>
            <a:off x="8986982" y="3888509"/>
            <a:ext cx="184731" cy="307777"/>
          </a:xfrm>
          <a:prstGeom prst="rect">
            <a:avLst/>
          </a:prstGeom>
          <a:noFill/>
        </p:spPr>
        <p:txBody>
          <a:bodyPr wrap="none" rtlCol="0">
            <a:spAutoFit/>
          </a:bodyPr>
          <a:lstStyle/>
          <a:p>
            <a:endParaRPr lang="en-GB" sz="1400">
              <a:solidFill>
                <a:schemeClr val="accent1">
                  <a:lumMod val="75000"/>
                </a:schemeClr>
              </a:solidFill>
            </a:endParaRPr>
          </a:p>
        </p:txBody>
      </p:sp>
      <p:sp>
        <p:nvSpPr>
          <p:cNvPr id="27" name="TextBox 26">
            <a:extLst>
              <a:ext uri="{FF2B5EF4-FFF2-40B4-BE49-F238E27FC236}">
                <a16:creationId xmlns:a16="http://schemas.microsoft.com/office/drawing/2014/main" id="{1DC969D9-29CF-4F5D-88C3-60FEC8D7EADC}"/>
              </a:ext>
            </a:extLst>
          </p:cNvPr>
          <p:cNvSpPr txBox="1"/>
          <p:nvPr/>
        </p:nvSpPr>
        <p:spPr>
          <a:xfrm>
            <a:off x="4564822" y="3711143"/>
            <a:ext cx="184731" cy="369332"/>
          </a:xfrm>
          <a:prstGeom prst="rect">
            <a:avLst/>
          </a:prstGeom>
          <a:noFill/>
        </p:spPr>
        <p:txBody>
          <a:bodyPr wrap="none" rtlCol="0">
            <a:spAutoFit/>
          </a:bodyPr>
          <a:lstStyle/>
          <a:p>
            <a:endParaRPr lang="en-GB"/>
          </a:p>
        </p:txBody>
      </p:sp>
      <p:sp>
        <p:nvSpPr>
          <p:cNvPr id="28" name="TextBox 27">
            <a:extLst>
              <a:ext uri="{FF2B5EF4-FFF2-40B4-BE49-F238E27FC236}">
                <a16:creationId xmlns:a16="http://schemas.microsoft.com/office/drawing/2014/main" id="{220FA31F-7B62-41AA-AED0-E7CC6427E163}"/>
              </a:ext>
            </a:extLst>
          </p:cNvPr>
          <p:cNvSpPr txBox="1"/>
          <p:nvPr/>
        </p:nvSpPr>
        <p:spPr>
          <a:xfrm>
            <a:off x="4564822" y="3786909"/>
            <a:ext cx="184731" cy="307777"/>
          </a:xfrm>
          <a:prstGeom prst="rect">
            <a:avLst/>
          </a:prstGeom>
          <a:noFill/>
        </p:spPr>
        <p:txBody>
          <a:bodyPr wrap="none" rtlCol="0">
            <a:spAutoFit/>
          </a:bodyPr>
          <a:lstStyle/>
          <a:p>
            <a:endParaRPr lang="en-GB" sz="1400"/>
          </a:p>
        </p:txBody>
      </p:sp>
      <p:sp>
        <p:nvSpPr>
          <p:cNvPr id="29" name="TextBox 28">
            <a:extLst>
              <a:ext uri="{FF2B5EF4-FFF2-40B4-BE49-F238E27FC236}">
                <a16:creationId xmlns:a16="http://schemas.microsoft.com/office/drawing/2014/main" id="{BAD53A4C-FF9E-4E3D-A07C-877E226EA26D}"/>
              </a:ext>
            </a:extLst>
          </p:cNvPr>
          <p:cNvSpPr txBox="1"/>
          <p:nvPr/>
        </p:nvSpPr>
        <p:spPr>
          <a:xfrm>
            <a:off x="3977327" y="421552"/>
            <a:ext cx="7961934" cy="307777"/>
          </a:xfrm>
          <a:prstGeom prst="rect">
            <a:avLst/>
          </a:prstGeom>
          <a:noFill/>
        </p:spPr>
        <p:txBody>
          <a:bodyPr wrap="square" rtlCol="0">
            <a:spAutoFit/>
          </a:bodyPr>
          <a:lstStyle/>
          <a:p>
            <a:r>
              <a:rPr lang="en-GB" sz="1400" b="1">
                <a:solidFill>
                  <a:schemeClr val="accent1">
                    <a:lumMod val="75000"/>
                  </a:schemeClr>
                </a:solidFill>
                <a:latin typeface="Arial" panose="020B0604020202020204" pitchFamily="34" charset="0"/>
                <a:cs typeface="Arial" panose="020B0604020202020204" pitchFamily="34" charset="0"/>
              </a:rPr>
              <a:t>Homelessness – Households in temporary accommodation, 2020/21 </a:t>
            </a:r>
            <a:r>
              <a:rPr lang="en-GB" sz="1400" b="1" baseline="30000">
                <a:solidFill>
                  <a:schemeClr val="accent1">
                    <a:lumMod val="75000"/>
                  </a:schemeClr>
                </a:solidFill>
                <a:latin typeface="Arial" panose="020B0604020202020204" pitchFamily="34" charset="0"/>
                <a:cs typeface="Arial" panose="020B0604020202020204" pitchFamily="34" charset="0"/>
              </a:rPr>
              <a:t>2</a:t>
            </a:r>
            <a:endParaRPr lang="en-GB" sz="1100" baseline="30000">
              <a:solidFill>
                <a:schemeClr val="accent1">
                  <a:lumMod val="75000"/>
                </a:schemeClr>
              </a:solidFill>
              <a:latin typeface="Arial" panose="020B0604020202020204" pitchFamily="34" charset="0"/>
              <a:cs typeface="Arial" panose="020B0604020202020204" pitchFamily="34" charset="0"/>
            </a:endParaRPr>
          </a:p>
        </p:txBody>
      </p:sp>
      <p:cxnSp>
        <p:nvCxnSpPr>
          <p:cNvPr id="47" name="Straight Connector 46">
            <a:extLst>
              <a:ext uri="{FF2B5EF4-FFF2-40B4-BE49-F238E27FC236}">
                <a16:creationId xmlns:a16="http://schemas.microsoft.com/office/drawing/2014/main" id="{0FBBBBF4-8928-4BEF-B45F-40CBAE228D56}"/>
              </a:ext>
            </a:extLst>
          </p:cNvPr>
          <p:cNvCxnSpPr>
            <a:cxnSpLocks/>
          </p:cNvCxnSpPr>
          <p:nvPr/>
        </p:nvCxnSpPr>
        <p:spPr>
          <a:xfrm>
            <a:off x="3884967" y="387927"/>
            <a:ext cx="0" cy="6142182"/>
          </a:xfrm>
          <a:prstGeom prst="line">
            <a:avLst/>
          </a:prstGeom>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4D893F98-BBF9-4CA7-AA73-322ADD9C4C88}"/>
              </a:ext>
            </a:extLst>
          </p:cNvPr>
          <p:cNvSpPr txBox="1"/>
          <p:nvPr/>
        </p:nvSpPr>
        <p:spPr>
          <a:xfrm>
            <a:off x="4282140" y="6092605"/>
            <a:ext cx="184731" cy="276999"/>
          </a:xfrm>
          <a:prstGeom prst="rect">
            <a:avLst/>
          </a:prstGeom>
          <a:noFill/>
        </p:spPr>
        <p:txBody>
          <a:bodyPr wrap="none" rtlCol="0">
            <a:spAutoFit/>
          </a:bodyPr>
          <a:lstStyle/>
          <a:p>
            <a:endParaRPr lang="en-GB" sz="1200"/>
          </a:p>
        </p:txBody>
      </p:sp>
      <p:sp>
        <p:nvSpPr>
          <p:cNvPr id="11" name="TextBox 10">
            <a:extLst>
              <a:ext uri="{FF2B5EF4-FFF2-40B4-BE49-F238E27FC236}">
                <a16:creationId xmlns:a16="http://schemas.microsoft.com/office/drawing/2014/main" id="{1D3D2B06-CC95-42CC-9499-CDC54379DAB4}"/>
              </a:ext>
            </a:extLst>
          </p:cNvPr>
          <p:cNvSpPr txBox="1"/>
          <p:nvPr/>
        </p:nvSpPr>
        <p:spPr>
          <a:xfrm>
            <a:off x="4097956" y="2720297"/>
            <a:ext cx="2654894" cy="230832"/>
          </a:xfrm>
          <a:prstGeom prst="rect">
            <a:avLst/>
          </a:prstGeom>
          <a:noFill/>
        </p:spPr>
        <p:txBody>
          <a:bodyPr wrap="none" rtlCol="0">
            <a:spAutoFit/>
          </a:bodyPr>
          <a:lstStyle/>
          <a:p>
            <a:r>
              <a:rPr lang="en-GB" sz="900">
                <a:solidFill>
                  <a:srgbClr val="4472C4"/>
                </a:solidFill>
              </a:rPr>
              <a:t>*Aggregated from all known lower geography values</a:t>
            </a:r>
          </a:p>
        </p:txBody>
      </p:sp>
      <p:pic>
        <p:nvPicPr>
          <p:cNvPr id="17" name="Picture 16">
            <a:extLst>
              <a:ext uri="{FF2B5EF4-FFF2-40B4-BE49-F238E27FC236}">
                <a16:creationId xmlns:a16="http://schemas.microsoft.com/office/drawing/2014/main" id="{AC519188-8050-4B9F-9627-DAD18A574E44}"/>
              </a:ext>
            </a:extLst>
          </p:cNvPr>
          <p:cNvPicPr>
            <a:picLocks noChangeAspect="1"/>
          </p:cNvPicPr>
          <p:nvPr/>
        </p:nvPicPr>
        <p:blipFill>
          <a:blip r:embed="rId3"/>
          <a:stretch>
            <a:fillRect/>
          </a:stretch>
        </p:blipFill>
        <p:spPr>
          <a:xfrm>
            <a:off x="4055093" y="799499"/>
            <a:ext cx="3994027" cy="1948828"/>
          </a:xfrm>
          <a:prstGeom prst="rect">
            <a:avLst/>
          </a:prstGeom>
        </p:spPr>
      </p:pic>
      <p:sp>
        <p:nvSpPr>
          <p:cNvPr id="3" name="TextBox 2">
            <a:extLst>
              <a:ext uri="{FF2B5EF4-FFF2-40B4-BE49-F238E27FC236}">
                <a16:creationId xmlns:a16="http://schemas.microsoft.com/office/drawing/2014/main" id="{67DDEDFB-5EFB-4032-9680-D911297EBCB2}"/>
              </a:ext>
            </a:extLst>
          </p:cNvPr>
          <p:cNvSpPr txBox="1"/>
          <p:nvPr/>
        </p:nvSpPr>
        <p:spPr>
          <a:xfrm>
            <a:off x="8285963" y="1065683"/>
            <a:ext cx="3050417" cy="830997"/>
          </a:xfrm>
          <a:prstGeom prst="rect">
            <a:avLst/>
          </a:prstGeom>
          <a:noFill/>
        </p:spPr>
        <p:txBody>
          <a:bodyPr wrap="square" rtlCol="0">
            <a:spAutoFit/>
          </a:bodyPr>
          <a:lstStyle/>
          <a:p>
            <a:r>
              <a:rPr lang="en-GB" sz="1200" dirty="0">
                <a:solidFill>
                  <a:schemeClr val="accent1">
                    <a:lumMod val="75000"/>
                  </a:schemeClr>
                </a:solidFill>
              </a:rPr>
              <a:t>The rate of households living in temporary accommodation is significantly lower than the national rate in all areas across Cambridgeshire and Peterborough.</a:t>
            </a:r>
          </a:p>
        </p:txBody>
      </p:sp>
      <p:pic>
        <p:nvPicPr>
          <p:cNvPr id="8" name="Picture 7" descr="Map&#10;&#10;Description automatically generated">
            <a:extLst>
              <a:ext uri="{FF2B5EF4-FFF2-40B4-BE49-F238E27FC236}">
                <a16:creationId xmlns:a16="http://schemas.microsoft.com/office/drawing/2014/main" id="{63A784DE-8D42-4EC6-8D18-8AE836D3BA4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464" b="5064"/>
          <a:stretch/>
        </p:blipFill>
        <p:spPr>
          <a:xfrm>
            <a:off x="91763" y="799498"/>
            <a:ext cx="3710590" cy="4911434"/>
          </a:xfrm>
          <a:prstGeom prst="rect">
            <a:avLst/>
          </a:prstGeom>
          <a:ln>
            <a:noFill/>
          </a:ln>
        </p:spPr>
      </p:pic>
      <p:sp>
        <p:nvSpPr>
          <p:cNvPr id="22" name="TextBox 21">
            <a:extLst>
              <a:ext uri="{FF2B5EF4-FFF2-40B4-BE49-F238E27FC236}">
                <a16:creationId xmlns:a16="http://schemas.microsoft.com/office/drawing/2014/main" id="{0352B9F2-3694-4CBE-AAB2-1E32346E2E9D}"/>
              </a:ext>
            </a:extLst>
          </p:cNvPr>
          <p:cNvSpPr txBox="1"/>
          <p:nvPr/>
        </p:nvSpPr>
        <p:spPr>
          <a:xfrm>
            <a:off x="10440837" y="4456113"/>
            <a:ext cx="1348392" cy="784830"/>
          </a:xfrm>
          <a:prstGeom prst="rect">
            <a:avLst/>
          </a:prstGeom>
          <a:noFill/>
        </p:spPr>
        <p:txBody>
          <a:bodyPr wrap="square" rtlCol="0">
            <a:spAutoFit/>
          </a:bodyPr>
          <a:lstStyle/>
          <a:p>
            <a:r>
              <a:rPr lang="en-GB" sz="900">
                <a:solidFill>
                  <a:srgbClr val="4472C4"/>
                </a:solidFill>
              </a:rPr>
              <a:t>*No data - value missing in source data</a:t>
            </a:r>
          </a:p>
          <a:p>
            <a:r>
              <a:rPr lang="en-GB" sz="900">
                <a:solidFill>
                  <a:srgbClr val="4472C4"/>
                </a:solidFill>
              </a:rPr>
              <a:t>**Aggregated from all known lower geography values</a:t>
            </a:r>
          </a:p>
        </p:txBody>
      </p:sp>
      <p:sp>
        <p:nvSpPr>
          <p:cNvPr id="24" name="TextBox 23">
            <a:extLst>
              <a:ext uri="{FF2B5EF4-FFF2-40B4-BE49-F238E27FC236}">
                <a16:creationId xmlns:a16="http://schemas.microsoft.com/office/drawing/2014/main" id="{23180189-20BB-457C-BCAC-669DFEEE8E3E}"/>
              </a:ext>
            </a:extLst>
          </p:cNvPr>
          <p:cNvSpPr txBox="1"/>
          <p:nvPr/>
        </p:nvSpPr>
        <p:spPr>
          <a:xfrm>
            <a:off x="3928224" y="3027005"/>
            <a:ext cx="8011036" cy="276999"/>
          </a:xfrm>
          <a:prstGeom prst="rect">
            <a:avLst/>
          </a:prstGeom>
          <a:noFill/>
        </p:spPr>
        <p:txBody>
          <a:bodyPr wrap="square" rtlCol="0">
            <a:spAutoFit/>
          </a:bodyPr>
          <a:lstStyle/>
          <a:p>
            <a:r>
              <a:rPr lang="en-GB" sz="1200" b="1">
                <a:solidFill>
                  <a:schemeClr val="accent1">
                    <a:lumMod val="75000"/>
                  </a:schemeClr>
                </a:solidFill>
                <a:latin typeface="Arial" panose="020B0604020202020204" pitchFamily="34" charset="0"/>
                <a:cs typeface="Arial" panose="020B0604020202020204" pitchFamily="34" charset="0"/>
              </a:rPr>
              <a:t>Homelessness – Households owed a duty under Homelessness Reduction Act (HRA), 2020/21 </a:t>
            </a:r>
            <a:r>
              <a:rPr lang="en-GB" sz="1200" b="1" baseline="30000">
                <a:solidFill>
                  <a:schemeClr val="accent1">
                    <a:lumMod val="75000"/>
                  </a:schemeClr>
                </a:solidFill>
                <a:latin typeface="Arial" panose="020B0604020202020204" pitchFamily="34" charset="0"/>
                <a:cs typeface="Arial" panose="020B0604020202020204" pitchFamily="34" charset="0"/>
              </a:rPr>
              <a:t>2</a:t>
            </a:r>
            <a:r>
              <a:rPr lang="en-GB" sz="1200" b="1">
                <a:solidFill>
                  <a:schemeClr val="accent1">
                    <a:lumMod val="75000"/>
                  </a:schemeClr>
                </a:solidFill>
                <a:latin typeface="Arial" panose="020B0604020202020204" pitchFamily="34" charset="0"/>
                <a:cs typeface="Arial" panose="020B0604020202020204" pitchFamily="34" charset="0"/>
              </a:rPr>
              <a:t> </a:t>
            </a:r>
            <a:endParaRPr lang="en-GB" sz="1050" baseline="30000">
              <a:solidFill>
                <a:schemeClr val="accent1">
                  <a:lumMod val="75000"/>
                </a:schemeClr>
              </a:solidFill>
              <a:latin typeface="Arial" panose="020B0604020202020204" pitchFamily="34" charset="0"/>
              <a:cs typeface="Arial" panose="020B0604020202020204" pitchFamily="34" charset="0"/>
            </a:endParaRPr>
          </a:p>
        </p:txBody>
      </p:sp>
      <p:pic>
        <p:nvPicPr>
          <p:cNvPr id="26" name="Picture 25">
            <a:extLst>
              <a:ext uri="{FF2B5EF4-FFF2-40B4-BE49-F238E27FC236}">
                <a16:creationId xmlns:a16="http://schemas.microsoft.com/office/drawing/2014/main" id="{51753578-924C-4DAA-951D-13391518725A}"/>
              </a:ext>
            </a:extLst>
          </p:cNvPr>
          <p:cNvPicPr>
            <a:picLocks noChangeAspect="1"/>
          </p:cNvPicPr>
          <p:nvPr/>
        </p:nvPicPr>
        <p:blipFill>
          <a:blip r:embed="rId5"/>
          <a:stretch>
            <a:fillRect/>
          </a:stretch>
        </p:blipFill>
        <p:spPr>
          <a:xfrm>
            <a:off x="4055093" y="3359744"/>
            <a:ext cx="6235059" cy="2152961"/>
          </a:xfrm>
          <a:prstGeom prst="rect">
            <a:avLst/>
          </a:prstGeom>
        </p:spPr>
      </p:pic>
      <p:sp>
        <p:nvSpPr>
          <p:cNvPr id="30" name="TextBox 29">
            <a:extLst>
              <a:ext uri="{FF2B5EF4-FFF2-40B4-BE49-F238E27FC236}">
                <a16:creationId xmlns:a16="http://schemas.microsoft.com/office/drawing/2014/main" id="{E57364A0-F27F-4A6C-8DE4-DE43DECFCDBC}"/>
              </a:ext>
            </a:extLst>
          </p:cNvPr>
          <p:cNvSpPr txBox="1"/>
          <p:nvPr/>
        </p:nvSpPr>
        <p:spPr>
          <a:xfrm>
            <a:off x="3967582" y="5625971"/>
            <a:ext cx="7718343" cy="646331"/>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GB" sz="1200" dirty="0">
                <a:solidFill>
                  <a:schemeClr val="accent1">
                    <a:lumMod val="75000"/>
                  </a:schemeClr>
                </a:solidFill>
              </a:rPr>
              <a:t>Cambridge and Peterborough have significantly high rate of households owed a prevention or relief duty under the HRA during the financial year, where the main applicant is aged 16-24 years. </a:t>
            </a:r>
          </a:p>
          <a:p>
            <a:pPr marL="285750" indent="-285750">
              <a:buFont typeface="Arial" panose="020B0604020202020204" pitchFamily="34" charset="0"/>
              <a:buChar char="•"/>
            </a:pPr>
            <a:r>
              <a:rPr lang="en-GB" sz="1200" dirty="0">
                <a:solidFill>
                  <a:schemeClr val="accent1">
                    <a:lumMod val="75000"/>
                  </a:schemeClr>
                </a:solidFill>
              </a:rPr>
              <a:t> Huntingdonshire have significantly higher rates where the main applicant is aged 55+ years compared to England.</a:t>
            </a:r>
            <a:endParaRPr lang="en-GB" sz="1200" dirty="0">
              <a:solidFill>
                <a:schemeClr val="accent1">
                  <a:lumMod val="75000"/>
                </a:schemeClr>
              </a:solidFill>
              <a:cs typeface="Calibri"/>
            </a:endParaRPr>
          </a:p>
        </p:txBody>
      </p:sp>
    </p:spTree>
    <p:extLst>
      <p:ext uri="{BB962C8B-B14F-4D97-AF65-F5344CB8AC3E}">
        <p14:creationId xmlns:p14="http://schemas.microsoft.com/office/powerpoint/2010/main" val="187270986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769655937"/>
              </p:ext>
            </p:extLst>
          </p:nvPr>
        </p:nvGraphicFramePr>
        <p:xfrm>
          <a:off x="32064" y="0"/>
          <a:ext cx="12159936" cy="6858000"/>
        </p:xfrm>
        <a:graphic>
          <a:graphicData uri="http://schemas.openxmlformats.org/drawingml/2006/table">
            <a:tbl>
              <a:tblPr firstRow="1" bandRow="1">
                <a:tableStyleId>{5C22544A-7EE6-4342-B048-85BDC9FD1C3A}</a:tableStyleId>
              </a:tblPr>
              <a:tblGrid>
                <a:gridCol w="12159936">
                  <a:extLst>
                    <a:ext uri="{9D8B030D-6E8A-4147-A177-3AD203B41FA5}">
                      <a16:colId xmlns:a16="http://schemas.microsoft.com/office/drawing/2014/main" val="20000"/>
                    </a:ext>
                  </a:extLst>
                </a:gridCol>
              </a:tblGrid>
              <a:tr h="371368">
                <a:tc>
                  <a:txBody>
                    <a:bodyPr/>
                    <a:lstStyle/>
                    <a:p>
                      <a:r>
                        <a:rPr lang="en-GB">
                          <a:latin typeface="Arial" panose="020B0604020202020204" pitchFamily="34" charset="0"/>
                          <a:cs typeface="Arial" panose="020B0604020202020204" pitchFamily="34" charset="0"/>
                        </a:rPr>
                        <a:t>Housing and homelessness</a:t>
                      </a:r>
                    </a:p>
                  </a:txBody>
                  <a:tcP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extLst>
                  <a:ext uri="{0D108BD9-81ED-4DB2-BD59-A6C34878D82A}">
                    <a16:rowId xmlns:a16="http://schemas.microsoft.com/office/drawing/2014/main" val="10000"/>
                  </a:ext>
                </a:extLst>
              </a:tr>
              <a:tr h="6185869">
                <a:tc>
                  <a:txBody>
                    <a:bodyPr/>
                    <a:lstStyle/>
                    <a:p>
                      <a:endParaRPr lang="en-GB" sz="1400" b="1" kern="1200" baseline="0">
                        <a:solidFill>
                          <a:schemeClr val="accent6">
                            <a:lumMod val="75000"/>
                          </a:schemeClr>
                        </a:solidFill>
                        <a:latin typeface="Arial" panose="020B0604020202020204" pitchFamily="34" charset="0"/>
                        <a:ea typeface="+mn-ea"/>
                        <a:cs typeface="Arial" panose="020B0604020202020204" pitchFamily="34" charset="0"/>
                      </a:endParaRPr>
                    </a:p>
                    <a:p>
                      <a:endParaRPr lang="en-GB" sz="1400" b="1" kern="1200" baseline="0">
                        <a:solidFill>
                          <a:schemeClr val="accent6">
                            <a:lumMod val="75000"/>
                          </a:schemeClr>
                        </a:solidFill>
                        <a:latin typeface="Arial" panose="020B0604020202020204" pitchFamily="34" charset="0"/>
                        <a:ea typeface="+mn-ea"/>
                        <a:cs typeface="Arial" panose="020B0604020202020204" pitchFamily="34" charset="0"/>
                      </a:endParaRPr>
                    </a:p>
                  </a:txBody>
                  <a:tcPr>
                    <a:lnT w="12700" cap="flat" cmpd="sng" algn="ctr">
                      <a:solidFill>
                        <a:schemeClr val="bg1"/>
                      </a:solidFill>
                      <a:prstDash val="solid"/>
                      <a:round/>
                      <a:headEnd type="none" w="med" len="med"/>
                      <a:tailEnd type="none" w="med" len="med"/>
                    </a:lnT>
                    <a:solidFill>
                      <a:schemeClr val="bg1"/>
                    </a:solidFill>
                  </a:tcPr>
                </a:tc>
                <a:extLst>
                  <a:ext uri="{0D108BD9-81ED-4DB2-BD59-A6C34878D82A}">
                    <a16:rowId xmlns:a16="http://schemas.microsoft.com/office/drawing/2014/main" val="10001"/>
                  </a:ext>
                </a:extLst>
              </a:tr>
              <a:tr h="300763">
                <a:tc>
                  <a:txBody>
                    <a:bodyPr/>
                    <a:lstStyle/>
                    <a:p>
                      <a:r>
                        <a:rPr lang="en-GB" sz="900" baseline="0" dirty="0">
                          <a:solidFill>
                            <a:schemeClr val="bg1"/>
                          </a:solidFill>
                          <a:latin typeface="Arial" panose="020B0604020202020204" pitchFamily="34" charset="0"/>
                          <a:cs typeface="Arial" panose="020B0604020202020204" pitchFamily="34" charset="0"/>
                        </a:rPr>
                        <a:t>Source: Wider determinants of health, Fingertips, OHID (downloaded – May 2022)</a:t>
                      </a:r>
                    </a:p>
                  </a:txBody>
                  <a:tcPr anchor="ctr">
                    <a:solidFill>
                      <a:schemeClr val="accent1">
                        <a:lumMod val="75000"/>
                      </a:schemeClr>
                    </a:solidFill>
                  </a:tcPr>
                </a:tc>
                <a:extLst>
                  <a:ext uri="{0D108BD9-81ED-4DB2-BD59-A6C34878D82A}">
                    <a16:rowId xmlns:a16="http://schemas.microsoft.com/office/drawing/2014/main" val="10002"/>
                  </a:ext>
                </a:extLst>
              </a:tr>
            </a:tbl>
          </a:graphicData>
        </a:graphic>
      </p:graphicFrame>
      <p:sp>
        <p:nvSpPr>
          <p:cNvPr id="20" name="TextBox 19">
            <a:extLst>
              <a:ext uri="{FF2B5EF4-FFF2-40B4-BE49-F238E27FC236}">
                <a16:creationId xmlns:a16="http://schemas.microsoft.com/office/drawing/2014/main" id="{6B864DAC-5EEF-4F99-AEF5-E34F3A8C81BE}"/>
              </a:ext>
            </a:extLst>
          </p:cNvPr>
          <p:cNvSpPr txBox="1"/>
          <p:nvPr/>
        </p:nvSpPr>
        <p:spPr>
          <a:xfrm>
            <a:off x="161532" y="3065206"/>
            <a:ext cx="2712602" cy="261610"/>
          </a:xfrm>
          <a:prstGeom prst="rect">
            <a:avLst/>
          </a:prstGeom>
          <a:noFill/>
        </p:spPr>
        <p:txBody>
          <a:bodyPr wrap="square" rtlCol="0">
            <a:spAutoFit/>
          </a:bodyPr>
          <a:lstStyle/>
          <a:p>
            <a:r>
              <a:rPr lang="en-GB" sz="1100">
                <a:solidFill>
                  <a:srgbClr val="4472C4"/>
                </a:solidFill>
              </a:rPr>
              <a:t>*No data - value missing in source data</a:t>
            </a:r>
          </a:p>
        </p:txBody>
      </p:sp>
      <p:sp>
        <p:nvSpPr>
          <p:cNvPr id="23" name="TextBox 22">
            <a:extLst>
              <a:ext uri="{FF2B5EF4-FFF2-40B4-BE49-F238E27FC236}">
                <a16:creationId xmlns:a16="http://schemas.microsoft.com/office/drawing/2014/main" id="{22D928EE-5B7A-4CD6-A5F8-9903AAD1EFB4}"/>
              </a:ext>
            </a:extLst>
          </p:cNvPr>
          <p:cNvSpPr txBox="1"/>
          <p:nvPr/>
        </p:nvSpPr>
        <p:spPr>
          <a:xfrm>
            <a:off x="8986982" y="3888509"/>
            <a:ext cx="184731" cy="307777"/>
          </a:xfrm>
          <a:prstGeom prst="rect">
            <a:avLst/>
          </a:prstGeom>
          <a:noFill/>
        </p:spPr>
        <p:txBody>
          <a:bodyPr wrap="none" rtlCol="0">
            <a:spAutoFit/>
          </a:bodyPr>
          <a:lstStyle/>
          <a:p>
            <a:endParaRPr lang="en-GB" sz="1400">
              <a:solidFill>
                <a:schemeClr val="accent1">
                  <a:lumMod val="75000"/>
                </a:schemeClr>
              </a:solidFill>
            </a:endParaRPr>
          </a:p>
        </p:txBody>
      </p:sp>
      <p:sp>
        <p:nvSpPr>
          <p:cNvPr id="27" name="TextBox 26">
            <a:extLst>
              <a:ext uri="{FF2B5EF4-FFF2-40B4-BE49-F238E27FC236}">
                <a16:creationId xmlns:a16="http://schemas.microsoft.com/office/drawing/2014/main" id="{1DC969D9-29CF-4F5D-88C3-60FEC8D7EADC}"/>
              </a:ext>
            </a:extLst>
          </p:cNvPr>
          <p:cNvSpPr txBox="1"/>
          <p:nvPr/>
        </p:nvSpPr>
        <p:spPr>
          <a:xfrm>
            <a:off x="4564822" y="3711143"/>
            <a:ext cx="184731" cy="369332"/>
          </a:xfrm>
          <a:prstGeom prst="rect">
            <a:avLst/>
          </a:prstGeom>
          <a:noFill/>
        </p:spPr>
        <p:txBody>
          <a:bodyPr wrap="none" rtlCol="0">
            <a:spAutoFit/>
          </a:bodyPr>
          <a:lstStyle/>
          <a:p>
            <a:endParaRPr lang="en-GB"/>
          </a:p>
        </p:txBody>
      </p:sp>
      <p:sp>
        <p:nvSpPr>
          <p:cNvPr id="28" name="TextBox 27">
            <a:extLst>
              <a:ext uri="{FF2B5EF4-FFF2-40B4-BE49-F238E27FC236}">
                <a16:creationId xmlns:a16="http://schemas.microsoft.com/office/drawing/2014/main" id="{220FA31F-7B62-41AA-AED0-E7CC6427E163}"/>
              </a:ext>
            </a:extLst>
          </p:cNvPr>
          <p:cNvSpPr txBox="1"/>
          <p:nvPr/>
        </p:nvSpPr>
        <p:spPr>
          <a:xfrm>
            <a:off x="4564822" y="3786909"/>
            <a:ext cx="184731" cy="307777"/>
          </a:xfrm>
          <a:prstGeom prst="rect">
            <a:avLst/>
          </a:prstGeom>
          <a:noFill/>
        </p:spPr>
        <p:txBody>
          <a:bodyPr wrap="none" rtlCol="0">
            <a:spAutoFit/>
          </a:bodyPr>
          <a:lstStyle/>
          <a:p>
            <a:endParaRPr lang="en-GB" sz="1400"/>
          </a:p>
        </p:txBody>
      </p:sp>
      <p:sp>
        <p:nvSpPr>
          <p:cNvPr id="51" name="TextBox 50">
            <a:extLst>
              <a:ext uri="{FF2B5EF4-FFF2-40B4-BE49-F238E27FC236}">
                <a16:creationId xmlns:a16="http://schemas.microsoft.com/office/drawing/2014/main" id="{4D893F98-BBF9-4CA7-AA73-322ADD9C4C88}"/>
              </a:ext>
            </a:extLst>
          </p:cNvPr>
          <p:cNvSpPr txBox="1"/>
          <p:nvPr/>
        </p:nvSpPr>
        <p:spPr>
          <a:xfrm>
            <a:off x="4282140" y="6092605"/>
            <a:ext cx="184731" cy="276999"/>
          </a:xfrm>
          <a:prstGeom prst="rect">
            <a:avLst/>
          </a:prstGeom>
          <a:noFill/>
        </p:spPr>
        <p:txBody>
          <a:bodyPr wrap="none" rtlCol="0">
            <a:spAutoFit/>
          </a:bodyPr>
          <a:lstStyle/>
          <a:p>
            <a:endParaRPr lang="en-GB" sz="1200"/>
          </a:p>
        </p:txBody>
      </p:sp>
      <p:sp>
        <p:nvSpPr>
          <p:cNvPr id="19" name="TextBox 18">
            <a:extLst>
              <a:ext uri="{FF2B5EF4-FFF2-40B4-BE49-F238E27FC236}">
                <a16:creationId xmlns:a16="http://schemas.microsoft.com/office/drawing/2014/main" id="{89B97477-D0AC-4E62-8497-9FC6849CA18A}"/>
              </a:ext>
            </a:extLst>
          </p:cNvPr>
          <p:cNvSpPr txBox="1"/>
          <p:nvPr/>
        </p:nvSpPr>
        <p:spPr>
          <a:xfrm>
            <a:off x="75221" y="467720"/>
            <a:ext cx="516524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baseline="0">
                <a:solidFill>
                  <a:schemeClr val="accent1">
                    <a:lumMod val="75000"/>
                  </a:schemeClr>
                </a:solidFill>
                <a:latin typeface="Arial" panose="020B0604020202020204" pitchFamily="34" charset="0"/>
                <a:ea typeface="+mn-ea"/>
                <a:cs typeface="Arial" panose="020B0604020202020204" pitchFamily="34" charset="0"/>
              </a:rPr>
              <a:t>Homelessness – households with dependent children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baseline="0">
                <a:solidFill>
                  <a:schemeClr val="accent1">
                    <a:lumMod val="75000"/>
                  </a:schemeClr>
                </a:solidFill>
                <a:latin typeface="Arial" panose="020B0604020202020204" pitchFamily="34" charset="0"/>
                <a:ea typeface="+mn-ea"/>
                <a:cs typeface="Arial" panose="020B0604020202020204" pitchFamily="34" charset="0"/>
              </a:rPr>
              <a:t>Owed a duty under Homelessness Reduction Act (HRA), 2020/21 </a:t>
            </a:r>
            <a:endParaRPr lang="en-GB" sz="1200" baseline="30000">
              <a:solidFill>
                <a:schemeClr val="accent1">
                  <a:lumMod val="75000"/>
                </a:schemeClr>
              </a:solidFill>
              <a:latin typeface="Arial" panose="020B0604020202020204" pitchFamily="34" charset="0"/>
              <a:cs typeface="Arial" panose="020B0604020202020204" pitchFamily="34" charset="0"/>
            </a:endParaRPr>
          </a:p>
        </p:txBody>
      </p:sp>
      <p:pic>
        <p:nvPicPr>
          <p:cNvPr id="43" name="Picture 42">
            <a:extLst>
              <a:ext uri="{FF2B5EF4-FFF2-40B4-BE49-F238E27FC236}">
                <a16:creationId xmlns:a16="http://schemas.microsoft.com/office/drawing/2014/main" id="{24264644-A965-4583-B84F-9E9B1A273242}"/>
              </a:ext>
            </a:extLst>
          </p:cNvPr>
          <p:cNvPicPr>
            <a:picLocks noChangeAspect="1"/>
          </p:cNvPicPr>
          <p:nvPr/>
        </p:nvPicPr>
        <p:blipFill>
          <a:blip r:embed="rId3"/>
          <a:stretch>
            <a:fillRect/>
          </a:stretch>
        </p:blipFill>
        <p:spPr>
          <a:xfrm>
            <a:off x="221329" y="1023595"/>
            <a:ext cx="4060811" cy="1981415"/>
          </a:xfrm>
          <a:prstGeom prst="rect">
            <a:avLst/>
          </a:prstGeom>
        </p:spPr>
      </p:pic>
      <p:sp>
        <p:nvSpPr>
          <p:cNvPr id="5" name="TextBox 4">
            <a:extLst>
              <a:ext uri="{FF2B5EF4-FFF2-40B4-BE49-F238E27FC236}">
                <a16:creationId xmlns:a16="http://schemas.microsoft.com/office/drawing/2014/main" id="{C08901B7-ABF8-4868-BDF3-5D0FDC812E8E}"/>
              </a:ext>
            </a:extLst>
          </p:cNvPr>
          <p:cNvSpPr txBox="1"/>
          <p:nvPr/>
        </p:nvSpPr>
        <p:spPr>
          <a:xfrm>
            <a:off x="108351" y="3463743"/>
            <a:ext cx="4380184" cy="646331"/>
          </a:xfrm>
          <a:prstGeom prst="rect">
            <a:avLst/>
          </a:prstGeom>
          <a:noFill/>
        </p:spPr>
        <p:txBody>
          <a:bodyPr wrap="square" rtlCol="0">
            <a:spAutoFit/>
          </a:bodyPr>
          <a:lstStyle/>
          <a:p>
            <a:r>
              <a:rPr lang="en-GB" sz="1200" dirty="0">
                <a:solidFill>
                  <a:schemeClr val="accent1">
                    <a:lumMod val="75000"/>
                  </a:schemeClr>
                </a:solidFill>
              </a:rPr>
              <a:t>Huntingdonshire has significantly high rate of households (</a:t>
            </a:r>
            <a:r>
              <a:rPr lang="en-GB" sz="1200">
                <a:solidFill>
                  <a:schemeClr val="accent1">
                    <a:lumMod val="75000"/>
                  </a:schemeClr>
                </a:solidFill>
              </a:rPr>
              <a:t>278 households) </a:t>
            </a:r>
            <a:r>
              <a:rPr lang="en-GB" sz="1200" dirty="0">
                <a:solidFill>
                  <a:schemeClr val="accent1">
                    <a:lumMod val="75000"/>
                  </a:schemeClr>
                </a:solidFill>
              </a:rPr>
              <a:t>including one or more dependent children owed a prevention or relief duty under the HRA than England</a:t>
            </a:r>
            <a:r>
              <a:rPr lang="en-GB" sz="1200">
                <a:solidFill>
                  <a:schemeClr val="accent1">
                    <a:lumMod val="75000"/>
                  </a:schemeClr>
                </a:solidFill>
              </a:rPr>
              <a:t>. </a:t>
            </a:r>
            <a:endParaRPr lang="en-GB" sz="1200" dirty="0">
              <a:solidFill>
                <a:schemeClr val="accent1">
                  <a:lumMod val="75000"/>
                </a:schemeClr>
              </a:solidFill>
            </a:endParaRPr>
          </a:p>
        </p:txBody>
      </p:sp>
      <p:sp>
        <p:nvSpPr>
          <p:cNvPr id="30" name="TextBox 29">
            <a:extLst>
              <a:ext uri="{FF2B5EF4-FFF2-40B4-BE49-F238E27FC236}">
                <a16:creationId xmlns:a16="http://schemas.microsoft.com/office/drawing/2014/main" id="{491D01CC-7193-4238-8A58-9A5EA7D2A39B}"/>
              </a:ext>
            </a:extLst>
          </p:cNvPr>
          <p:cNvSpPr txBox="1"/>
          <p:nvPr/>
        </p:nvSpPr>
        <p:spPr>
          <a:xfrm>
            <a:off x="6604234" y="476193"/>
            <a:ext cx="4502991" cy="461665"/>
          </a:xfrm>
          <a:prstGeom prst="rect">
            <a:avLst/>
          </a:prstGeom>
          <a:noFill/>
        </p:spPr>
        <p:txBody>
          <a:bodyPr wrap="square" rtlCol="0">
            <a:spAutoFit/>
          </a:bodyPr>
          <a:lstStyle/>
          <a:p>
            <a:r>
              <a:rPr lang="en-GB" sz="1200" b="1">
                <a:solidFill>
                  <a:schemeClr val="accent1">
                    <a:lumMod val="75000"/>
                  </a:schemeClr>
                </a:solidFill>
                <a:latin typeface="Arial" panose="020B0604020202020204" pitchFamily="34" charset="0"/>
                <a:cs typeface="Arial" panose="020B0604020202020204" pitchFamily="34" charset="0"/>
              </a:rPr>
              <a:t>Adults in contact with secondary mental health services who live in stable and appropriate accommodation, 2020/21</a:t>
            </a:r>
            <a:endParaRPr lang="en-GB" sz="1050" baseline="30000">
              <a:solidFill>
                <a:schemeClr val="accent1">
                  <a:lumMod val="75000"/>
                </a:schemeClr>
              </a:solidFill>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6DB9B687-D6F1-4CF1-AA01-12DDA8BC3F88}"/>
              </a:ext>
            </a:extLst>
          </p:cNvPr>
          <p:cNvPicPr>
            <a:picLocks noChangeAspect="1"/>
          </p:cNvPicPr>
          <p:nvPr/>
        </p:nvPicPr>
        <p:blipFill>
          <a:blip r:embed="rId4"/>
          <a:stretch>
            <a:fillRect/>
          </a:stretch>
        </p:blipFill>
        <p:spPr>
          <a:xfrm>
            <a:off x="6704775" y="1023595"/>
            <a:ext cx="4749144" cy="1782043"/>
          </a:xfrm>
          <a:prstGeom prst="rect">
            <a:avLst/>
          </a:prstGeom>
          <a:ln>
            <a:solidFill>
              <a:schemeClr val="accent1"/>
            </a:solidFill>
          </a:ln>
        </p:spPr>
      </p:pic>
      <p:sp>
        <p:nvSpPr>
          <p:cNvPr id="13" name="TextBox 12">
            <a:extLst>
              <a:ext uri="{FF2B5EF4-FFF2-40B4-BE49-F238E27FC236}">
                <a16:creationId xmlns:a16="http://schemas.microsoft.com/office/drawing/2014/main" id="{7C843AEC-4D8A-45B2-91F6-6D9A7CD12F40}"/>
              </a:ext>
            </a:extLst>
          </p:cNvPr>
          <p:cNvSpPr txBox="1"/>
          <p:nvPr/>
        </p:nvSpPr>
        <p:spPr>
          <a:xfrm>
            <a:off x="8849631" y="1829636"/>
            <a:ext cx="138598" cy="369332"/>
          </a:xfrm>
          <a:prstGeom prst="rect">
            <a:avLst/>
          </a:prstGeom>
          <a:noFill/>
        </p:spPr>
        <p:txBody>
          <a:bodyPr wrap="square" rtlCol="0">
            <a:spAutoFit/>
          </a:bodyPr>
          <a:lstStyle/>
          <a:p>
            <a:r>
              <a:rPr lang="en-GB"/>
              <a:t>%</a:t>
            </a:r>
          </a:p>
        </p:txBody>
      </p:sp>
      <p:sp>
        <p:nvSpPr>
          <p:cNvPr id="14" name="TextBox 13">
            <a:extLst>
              <a:ext uri="{FF2B5EF4-FFF2-40B4-BE49-F238E27FC236}">
                <a16:creationId xmlns:a16="http://schemas.microsoft.com/office/drawing/2014/main" id="{5D4CE352-AA24-40FE-8B9B-7083578CA377}"/>
              </a:ext>
            </a:extLst>
          </p:cNvPr>
          <p:cNvSpPr txBox="1"/>
          <p:nvPr/>
        </p:nvSpPr>
        <p:spPr>
          <a:xfrm>
            <a:off x="6604234" y="2919181"/>
            <a:ext cx="5501079" cy="1384995"/>
          </a:xfrm>
          <a:prstGeom prst="rect">
            <a:avLst/>
          </a:prstGeom>
          <a:noFill/>
        </p:spPr>
        <p:txBody>
          <a:bodyPr wrap="square" lIns="91440" tIns="45720" rIns="91440" bIns="45720" rtlCol="0" anchor="t">
            <a:spAutoFit/>
          </a:bodyPr>
          <a:lstStyle/>
          <a:p>
            <a:r>
              <a:rPr lang="en-GB" sz="1200" dirty="0">
                <a:solidFill>
                  <a:schemeClr val="accent1">
                    <a:lumMod val="75000"/>
                  </a:schemeClr>
                </a:solidFill>
              </a:rPr>
              <a:t>The proportion of adults who are receiving secondary mental health services recorded as living independently with or without support have been significantly higher than England between 2016/17 and 2019/20 for both Cambridgeshire and Peterborough. </a:t>
            </a:r>
          </a:p>
          <a:p>
            <a:pPr marL="171450" indent="-171450">
              <a:buFont typeface="Arial" panose="020B0604020202020204" pitchFamily="34" charset="0"/>
              <a:buChar char="•"/>
            </a:pPr>
            <a:endParaRPr lang="en-GB" sz="1200" dirty="0">
              <a:solidFill>
                <a:schemeClr val="accent1">
                  <a:lumMod val="75000"/>
                </a:schemeClr>
              </a:solidFill>
            </a:endParaRPr>
          </a:p>
          <a:p>
            <a:r>
              <a:rPr lang="en-GB" sz="1200" dirty="0">
                <a:solidFill>
                  <a:schemeClr val="accent1">
                    <a:lumMod val="75000"/>
                  </a:schemeClr>
                </a:solidFill>
              </a:rPr>
              <a:t>Note: the impact of Covid-19 must be considered for the year 2020/21, as this would have affected the data submissions and quality of the data submitted. </a:t>
            </a:r>
            <a:endParaRPr lang="en-GB" sz="1200" dirty="0">
              <a:solidFill>
                <a:schemeClr val="accent1">
                  <a:lumMod val="75000"/>
                </a:schemeClr>
              </a:solidFill>
              <a:cs typeface="Calibri"/>
            </a:endParaRPr>
          </a:p>
        </p:txBody>
      </p:sp>
    </p:spTree>
    <p:extLst>
      <p:ext uri="{BB962C8B-B14F-4D97-AF65-F5344CB8AC3E}">
        <p14:creationId xmlns:p14="http://schemas.microsoft.com/office/powerpoint/2010/main" val="84197880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E2884F1D-4426-4E0C-BDD3-43C9B388E918}"/>
              </a:ext>
            </a:extLst>
          </p:cNvPr>
          <p:cNvGraphicFramePr>
            <a:graphicFrameLocks noGrp="1"/>
          </p:cNvGraphicFramePr>
          <p:nvPr>
            <p:extLst>
              <p:ext uri="{D42A27DB-BD31-4B8C-83A1-F6EECF244321}">
                <p14:modId xmlns:p14="http://schemas.microsoft.com/office/powerpoint/2010/main" val="3990918713"/>
              </p:ext>
            </p:extLst>
          </p:nvPr>
        </p:nvGraphicFramePr>
        <p:xfrm>
          <a:off x="32064" y="0"/>
          <a:ext cx="12159936" cy="6858000"/>
        </p:xfrm>
        <a:graphic>
          <a:graphicData uri="http://schemas.openxmlformats.org/drawingml/2006/table">
            <a:tbl>
              <a:tblPr firstRow="1" bandRow="1">
                <a:tableStyleId>{5C22544A-7EE6-4342-B048-85BDC9FD1C3A}</a:tableStyleId>
              </a:tblPr>
              <a:tblGrid>
                <a:gridCol w="12159936">
                  <a:extLst>
                    <a:ext uri="{9D8B030D-6E8A-4147-A177-3AD203B41FA5}">
                      <a16:colId xmlns:a16="http://schemas.microsoft.com/office/drawing/2014/main" val="20000"/>
                    </a:ext>
                  </a:extLst>
                </a:gridCol>
              </a:tblGrid>
              <a:tr h="371368">
                <a:tc>
                  <a:txBody>
                    <a:bodyPr/>
                    <a:lstStyle/>
                    <a:p>
                      <a:r>
                        <a:rPr lang="en-GB">
                          <a:latin typeface="Arial" panose="020B0604020202020204" pitchFamily="34" charset="0"/>
                          <a:cs typeface="Arial" panose="020B0604020202020204" pitchFamily="34" charset="0"/>
                        </a:rPr>
                        <a:t>Housing and homelessness</a:t>
                      </a:r>
                    </a:p>
                  </a:txBody>
                  <a:tcP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extLst>
                  <a:ext uri="{0D108BD9-81ED-4DB2-BD59-A6C34878D82A}">
                    <a16:rowId xmlns:a16="http://schemas.microsoft.com/office/drawing/2014/main" val="10000"/>
                  </a:ext>
                </a:extLst>
              </a:tr>
              <a:tr h="6185869">
                <a:tc>
                  <a:txBody>
                    <a:bodyPr/>
                    <a:lstStyle/>
                    <a:p>
                      <a:endParaRPr lang="en-GB" sz="1400" b="1" kern="1200" baseline="0">
                        <a:solidFill>
                          <a:schemeClr val="accent6">
                            <a:lumMod val="75000"/>
                          </a:schemeClr>
                        </a:solidFill>
                        <a:latin typeface="Arial" panose="020B0604020202020204" pitchFamily="34" charset="0"/>
                        <a:ea typeface="+mn-ea"/>
                        <a:cs typeface="Arial" panose="020B0604020202020204" pitchFamily="34" charset="0"/>
                      </a:endParaRPr>
                    </a:p>
                    <a:p>
                      <a:endParaRPr lang="en-GB" sz="1400" b="1" kern="1200" baseline="0">
                        <a:solidFill>
                          <a:schemeClr val="accent6">
                            <a:lumMod val="75000"/>
                          </a:schemeClr>
                        </a:solidFill>
                        <a:latin typeface="Arial" panose="020B0604020202020204" pitchFamily="34" charset="0"/>
                        <a:ea typeface="+mn-ea"/>
                        <a:cs typeface="Arial" panose="020B0604020202020204" pitchFamily="34" charset="0"/>
                      </a:endParaRPr>
                    </a:p>
                  </a:txBody>
                  <a:tcPr>
                    <a:lnT w="12700" cap="flat" cmpd="sng" algn="ctr">
                      <a:solidFill>
                        <a:schemeClr val="bg1"/>
                      </a:solidFill>
                      <a:prstDash val="solid"/>
                      <a:round/>
                      <a:headEnd type="none" w="med" len="med"/>
                      <a:tailEnd type="none" w="med" len="med"/>
                    </a:lnT>
                    <a:solidFill>
                      <a:schemeClr val="bg1"/>
                    </a:solidFill>
                  </a:tcPr>
                </a:tc>
                <a:extLst>
                  <a:ext uri="{0D108BD9-81ED-4DB2-BD59-A6C34878D82A}">
                    <a16:rowId xmlns:a16="http://schemas.microsoft.com/office/drawing/2014/main" val="10001"/>
                  </a:ext>
                </a:extLst>
              </a:tr>
              <a:tr h="300763">
                <a:tc>
                  <a:txBody>
                    <a:bodyPr/>
                    <a:lstStyle/>
                    <a:p>
                      <a:r>
                        <a:rPr lang="en-GB" sz="900" baseline="0" dirty="0">
                          <a:solidFill>
                            <a:schemeClr val="bg1"/>
                          </a:solidFill>
                          <a:latin typeface="Arial" panose="020B0604020202020204" pitchFamily="34" charset="0"/>
                          <a:cs typeface="Arial" panose="020B0604020202020204" pitchFamily="34" charset="0"/>
                        </a:rPr>
                        <a:t>Source: 1. Local Authority Housing Statistics (downloaded – June 2022)  2. Wider determinants of health, Fingertips, OHID (downloaded – July 2022)</a:t>
                      </a:r>
                    </a:p>
                  </a:txBody>
                  <a:tcPr anchor="ctr">
                    <a:solidFill>
                      <a:schemeClr val="accent1">
                        <a:lumMod val="75000"/>
                      </a:schemeClr>
                    </a:solidFill>
                  </a:tcPr>
                </a:tc>
                <a:extLst>
                  <a:ext uri="{0D108BD9-81ED-4DB2-BD59-A6C34878D82A}">
                    <a16:rowId xmlns:a16="http://schemas.microsoft.com/office/drawing/2014/main" val="10002"/>
                  </a:ext>
                </a:extLst>
              </a:tr>
            </a:tbl>
          </a:graphicData>
        </a:graphic>
      </p:graphicFrame>
      <p:pic>
        <p:nvPicPr>
          <p:cNvPr id="4" name="Picture 3">
            <a:extLst>
              <a:ext uri="{FF2B5EF4-FFF2-40B4-BE49-F238E27FC236}">
                <a16:creationId xmlns:a16="http://schemas.microsoft.com/office/drawing/2014/main" id="{BEC7E71C-9463-45EB-9166-C89D092571BB}"/>
              </a:ext>
            </a:extLst>
          </p:cNvPr>
          <p:cNvPicPr>
            <a:picLocks noChangeAspect="1"/>
          </p:cNvPicPr>
          <p:nvPr/>
        </p:nvPicPr>
        <p:blipFill>
          <a:blip r:embed="rId3"/>
          <a:stretch>
            <a:fillRect/>
          </a:stretch>
        </p:blipFill>
        <p:spPr>
          <a:xfrm>
            <a:off x="32064" y="965347"/>
            <a:ext cx="5718544" cy="3225064"/>
          </a:xfrm>
          <a:prstGeom prst="rect">
            <a:avLst/>
          </a:prstGeom>
        </p:spPr>
      </p:pic>
      <p:sp>
        <p:nvSpPr>
          <p:cNvPr id="5" name="TextBox 4">
            <a:extLst>
              <a:ext uri="{FF2B5EF4-FFF2-40B4-BE49-F238E27FC236}">
                <a16:creationId xmlns:a16="http://schemas.microsoft.com/office/drawing/2014/main" id="{6E5220F7-5CC9-4DD3-B6E8-F92D0F5F603D}"/>
              </a:ext>
            </a:extLst>
          </p:cNvPr>
          <p:cNvSpPr txBox="1"/>
          <p:nvPr/>
        </p:nvSpPr>
        <p:spPr>
          <a:xfrm>
            <a:off x="32064" y="442127"/>
            <a:ext cx="5718544" cy="523220"/>
          </a:xfrm>
          <a:prstGeom prst="rect">
            <a:avLst/>
          </a:prstGeom>
          <a:noFill/>
        </p:spPr>
        <p:txBody>
          <a:bodyPr wrap="square" rtlCol="0">
            <a:spAutoFit/>
          </a:bodyPr>
          <a:lstStyle/>
          <a:p>
            <a:r>
              <a:rPr lang="en-GB" sz="1400" b="1" i="0" u="none" strike="noStrike">
                <a:solidFill>
                  <a:schemeClr val="accent1">
                    <a:lumMod val="75000"/>
                  </a:schemeClr>
                </a:solidFill>
                <a:effectLst/>
                <a:latin typeface="Arial" panose="020B0604020202020204" pitchFamily="34" charset="0"/>
                <a:cs typeface="Arial" panose="020B0604020202020204" pitchFamily="34" charset="0"/>
              </a:rPr>
              <a:t>Number of households on local authorities’ housing waiting lists – trend over time </a:t>
            </a:r>
            <a:r>
              <a:rPr lang="en-GB" sz="1400" b="1" i="0" u="none" strike="noStrike" baseline="30000">
                <a:solidFill>
                  <a:schemeClr val="accent1">
                    <a:lumMod val="75000"/>
                  </a:schemeClr>
                </a:solidFill>
                <a:effectLst/>
                <a:latin typeface="Arial" panose="020B0604020202020204" pitchFamily="34" charset="0"/>
                <a:cs typeface="Arial" panose="020B0604020202020204" pitchFamily="34" charset="0"/>
              </a:rPr>
              <a:t>1</a:t>
            </a:r>
            <a:endParaRPr lang="en-GB" sz="1400" b="1" baseline="30000">
              <a:solidFill>
                <a:schemeClr val="accent1">
                  <a:lumMod val="75000"/>
                </a:schemeClr>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6749B656-E4C7-416B-8B34-FC03D4CC3871}"/>
              </a:ext>
            </a:extLst>
          </p:cNvPr>
          <p:cNvSpPr txBox="1"/>
          <p:nvPr/>
        </p:nvSpPr>
        <p:spPr>
          <a:xfrm>
            <a:off x="141636" y="4521758"/>
            <a:ext cx="5499399" cy="646331"/>
          </a:xfrm>
          <a:prstGeom prst="rect">
            <a:avLst/>
          </a:prstGeom>
          <a:noFill/>
        </p:spPr>
        <p:txBody>
          <a:bodyPr wrap="square" rtlCol="0">
            <a:spAutoFit/>
          </a:bodyPr>
          <a:lstStyle/>
          <a:p>
            <a:pPr marL="285750" indent="-285750">
              <a:buFont typeface="Arial" panose="020B0604020202020204" pitchFamily="34" charset="0"/>
              <a:buChar char="•"/>
            </a:pPr>
            <a:r>
              <a:rPr lang="en-GB" sz="1200">
                <a:solidFill>
                  <a:schemeClr val="accent1">
                    <a:lumMod val="75000"/>
                  </a:schemeClr>
                </a:solidFill>
              </a:rPr>
              <a:t>A notable increase is seen in number of households in local authorities’ waiting lists for Peterborough since 2018 whilst numbers in all Cambridgeshire districts show a decrease compared to 2018.</a:t>
            </a:r>
          </a:p>
        </p:txBody>
      </p:sp>
      <p:sp>
        <p:nvSpPr>
          <p:cNvPr id="6" name="TextBox 5">
            <a:extLst>
              <a:ext uri="{FF2B5EF4-FFF2-40B4-BE49-F238E27FC236}">
                <a16:creationId xmlns:a16="http://schemas.microsoft.com/office/drawing/2014/main" id="{10A78855-4520-41D5-BA0B-DC6D625B6B70}"/>
              </a:ext>
            </a:extLst>
          </p:cNvPr>
          <p:cNvSpPr txBox="1"/>
          <p:nvPr/>
        </p:nvSpPr>
        <p:spPr>
          <a:xfrm>
            <a:off x="6742444" y="375081"/>
            <a:ext cx="4564822" cy="307777"/>
          </a:xfrm>
          <a:prstGeom prst="rect">
            <a:avLst/>
          </a:prstGeom>
          <a:noFill/>
        </p:spPr>
        <p:txBody>
          <a:bodyPr wrap="square" rtlCol="0">
            <a:spAutoFit/>
          </a:bodyPr>
          <a:lstStyle/>
          <a:p>
            <a:r>
              <a:rPr lang="en-GB" sz="1400" b="1" i="0">
                <a:solidFill>
                  <a:schemeClr val="accent1">
                    <a:lumMod val="75000"/>
                  </a:schemeClr>
                </a:solidFill>
                <a:effectLst/>
                <a:latin typeface="Arial" panose="020B0604020202020204" pitchFamily="34" charset="0"/>
              </a:rPr>
              <a:t>Affordability of home ownership, trend over time </a:t>
            </a:r>
            <a:r>
              <a:rPr lang="en-GB" sz="1400" b="1" i="0" baseline="30000">
                <a:solidFill>
                  <a:schemeClr val="accent1">
                    <a:lumMod val="75000"/>
                  </a:schemeClr>
                </a:solidFill>
                <a:effectLst/>
                <a:latin typeface="Arial" panose="020B0604020202020204" pitchFamily="34" charset="0"/>
              </a:rPr>
              <a:t>2</a:t>
            </a:r>
            <a:r>
              <a:rPr lang="en-GB" sz="1400" b="1">
                <a:solidFill>
                  <a:schemeClr val="accent1">
                    <a:lumMod val="75000"/>
                  </a:schemeClr>
                </a:solidFill>
                <a:latin typeface="Arial" panose="020B0604020202020204" pitchFamily="34" charset="0"/>
                <a:cs typeface="Arial" panose="020B0604020202020204" pitchFamily="34" charset="0"/>
              </a:rPr>
              <a:t>  </a:t>
            </a:r>
            <a:endParaRPr lang="en-GB" sz="1100" b="1" baseline="30000">
              <a:solidFill>
                <a:schemeClr val="accent1">
                  <a:lumMod val="75000"/>
                </a:schemeClr>
              </a:solidFill>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E588037B-84EE-4633-991F-9D19C22FEECA}"/>
              </a:ext>
            </a:extLst>
          </p:cNvPr>
          <p:cNvPicPr>
            <a:picLocks noChangeAspect="1"/>
          </p:cNvPicPr>
          <p:nvPr/>
        </p:nvPicPr>
        <p:blipFill rotWithShape="1">
          <a:blip r:embed="rId4"/>
          <a:srcRect t="7239"/>
          <a:stretch/>
        </p:blipFill>
        <p:spPr>
          <a:xfrm>
            <a:off x="6841401" y="965347"/>
            <a:ext cx="5022009" cy="3225064"/>
          </a:xfrm>
          <a:prstGeom prst="rect">
            <a:avLst/>
          </a:prstGeom>
          <a:ln>
            <a:solidFill>
              <a:schemeClr val="accent1">
                <a:lumMod val="75000"/>
              </a:schemeClr>
            </a:solidFill>
          </a:ln>
        </p:spPr>
      </p:pic>
      <p:sp>
        <p:nvSpPr>
          <p:cNvPr id="9" name="TextBox 8">
            <a:extLst>
              <a:ext uri="{FF2B5EF4-FFF2-40B4-BE49-F238E27FC236}">
                <a16:creationId xmlns:a16="http://schemas.microsoft.com/office/drawing/2014/main" id="{EC8D49FB-D088-483D-A6EA-FB0A6751CF99}"/>
              </a:ext>
            </a:extLst>
          </p:cNvPr>
          <p:cNvSpPr txBox="1"/>
          <p:nvPr/>
        </p:nvSpPr>
        <p:spPr>
          <a:xfrm>
            <a:off x="6841401" y="4647926"/>
            <a:ext cx="4934308" cy="1200329"/>
          </a:xfrm>
          <a:prstGeom prst="rect">
            <a:avLst/>
          </a:prstGeom>
          <a:noFill/>
        </p:spPr>
        <p:txBody>
          <a:bodyPr wrap="square" rtlCol="0">
            <a:spAutoFit/>
          </a:bodyPr>
          <a:lstStyle/>
          <a:p>
            <a:pPr marL="171450" indent="-171450">
              <a:buFont typeface="Arial" panose="020B0604020202020204" pitchFamily="34" charset="0"/>
              <a:buChar char="•"/>
            </a:pPr>
            <a:r>
              <a:rPr lang="en-GB" sz="1200">
                <a:solidFill>
                  <a:schemeClr val="accent1">
                    <a:lumMod val="75000"/>
                  </a:schemeClr>
                </a:solidFill>
              </a:rPr>
              <a:t>The ratio of house price to annual earning show an increasing trend for most areas in Cambridgeshire and Peterborough i.e. it’s becoming less affordable for a resident to purchase a house in the recent years. </a:t>
            </a:r>
          </a:p>
          <a:p>
            <a:pPr marL="171450" indent="-171450">
              <a:buFont typeface="Arial" panose="020B0604020202020204" pitchFamily="34" charset="0"/>
              <a:buChar char="•"/>
            </a:pPr>
            <a:r>
              <a:rPr lang="en-GB" sz="1200">
                <a:solidFill>
                  <a:schemeClr val="accent1">
                    <a:lumMod val="75000"/>
                  </a:schemeClr>
                </a:solidFill>
              </a:rPr>
              <a:t>However, the ratio of house price to annual earning show a steady decline in Cambridge since 2017.</a:t>
            </a:r>
          </a:p>
          <a:p>
            <a:endParaRPr lang="en-GB" sz="1200">
              <a:solidFill>
                <a:schemeClr val="accent1">
                  <a:lumMod val="75000"/>
                </a:schemeClr>
              </a:solidFill>
            </a:endParaRPr>
          </a:p>
        </p:txBody>
      </p:sp>
      <p:sp>
        <p:nvSpPr>
          <p:cNvPr id="10" name="TextBox 9">
            <a:extLst>
              <a:ext uri="{FF2B5EF4-FFF2-40B4-BE49-F238E27FC236}">
                <a16:creationId xmlns:a16="http://schemas.microsoft.com/office/drawing/2014/main" id="{511299C3-26BA-4F56-AD42-51F0F599D49F}"/>
              </a:ext>
            </a:extLst>
          </p:cNvPr>
          <p:cNvSpPr txBox="1"/>
          <p:nvPr/>
        </p:nvSpPr>
        <p:spPr>
          <a:xfrm>
            <a:off x="6841401" y="4269333"/>
            <a:ext cx="1755609" cy="246221"/>
          </a:xfrm>
          <a:prstGeom prst="rect">
            <a:avLst/>
          </a:prstGeom>
          <a:noFill/>
        </p:spPr>
        <p:txBody>
          <a:bodyPr wrap="none" rtlCol="0">
            <a:spAutoFit/>
          </a:bodyPr>
          <a:lstStyle/>
          <a:p>
            <a:r>
              <a:rPr lang="en-GB" sz="1000">
                <a:solidFill>
                  <a:schemeClr val="accent1">
                    <a:lumMod val="75000"/>
                  </a:schemeClr>
                </a:solidFill>
              </a:rPr>
              <a:t>Note: Scale does not start at 0</a:t>
            </a:r>
          </a:p>
        </p:txBody>
      </p:sp>
    </p:spTree>
    <p:extLst>
      <p:ext uri="{BB962C8B-B14F-4D97-AF65-F5344CB8AC3E}">
        <p14:creationId xmlns:p14="http://schemas.microsoft.com/office/powerpoint/2010/main" val="115199493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407969A0-209A-415C-A520-324BA60D86F3}"/>
              </a:ext>
            </a:extLst>
          </p:cNvPr>
          <p:cNvGraphicFramePr>
            <a:graphicFrameLocks noGrp="1"/>
          </p:cNvGraphicFramePr>
          <p:nvPr>
            <p:extLst>
              <p:ext uri="{D42A27DB-BD31-4B8C-83A1-F6EECF244321}">
                <p14:modId xmlns:p14="http://schemas.microsoft.com/office/powerpoint/2010/main" val="2640353053"/>
              </p:ext>
            </p:extLst>
          </p:nvPr>
        </p:nvGraphicFramePr>
        <p:xfrm>
          <a:off x="32064" y="0"/>
          <a:ext cx="12159936" cy="6858000"/>
        </p:xfrm>
        <a:graphic>
          <a:graphicData uri="http://schemas.openxmlformats.org/drawingml/2006/table">
            <a:tbl>
              <a:tblPr firstRow="1" bandRow="1">
                <a:tableStyleId>{5C22544A-7EE6-4342-B048-85BDC9FD1C3A}</a:tableStyleId>
              </a:tblPr>
              <a:tblGrid>
                <a:gridCol w="12159936">
                  <a:extLst>
                    <a:ext uri="{9D8B030D-6E8A-4147-A177-3AD203B41FA5}">
                      <a16:colId xmlns:a16="http://schemas.microsoft.com/office/drawing/2014/main" val="20000"/>
                    </a:ext>
                  </a:extLst>
                </a:gridCol>
              </a:tblGrid>
              <a:tr h="371368">
                <a:tc>
                  <a:txBody>
                    <a:bodyPr/>
                    <a:lstStyle/>
                    <a:p>
                      <a:r>
                        <a:rPr lang="en-GB">
                          <a:latin typeface="Arial" panose="020B0604020202020204" pitchFamily="34" charset="0"/>
                          <a:cs typeface="Arial" panose="020B0604020202020204" pitchFamily="34" charset="0"/>
                        </a:rPr>
                        <a:t>Housing and homelessness</a:t>
                      </a:r>
                    </a:p>
                  </a:txBody>
                  <a:tcP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extLst>
                  <a:ext uri="{0D108BD9-81ED-4DB2-BD59-A6C34878D82A}">
                    <a16:rowId xmlns:a16="http://schemas.microsoft.com/office/drawing/2014/main" val="10000"/>
                  </a:ext>
                </a:extLst>
              </a:tr>
              <a:tr h="6185869">
                <a:tc>
                  <a:txBody>
                    <a:bodyPr/>
                    <a:lstStyle/>
                    <a:p>
                      <a:endParaRPr lang="en-GB" sz="1400" b="1" kern="1200" baseline="0">
                        <a:solidFill>
                          <a:schemeClr val="accent6">
                            <a:lumMod val="75000"/>
                          </a:schemeClr>
                        </a:solidFill>
                        <a:latin typeface="Arial" panose="020B0604020202020204" pitchFamily="34" charset="0"/>
                        <a:ea typeface="+mn-ea"/>
                        <a:cs typeface="Arial" panose="020B0604020202020204" pitchFamily="34" charset="0"/>
                      </a:endParaRPr>
                    </a:p>
                    <a:p>
                      <a:endParaRPr lang="en-GB" sz="1400" b="1" kern="1200" baseline="0">
                        <a:solidFill>
                          <a:schemeClr val="accent6">
                            <a:lumMod val="75000"/>
                          </a:schemeClr>
                        </a:solidFill>
                        <a:latin typeface="Arial" panose="020B0604020202020204" pitchFamily="34" charset="0"/>
                        <a:ea typeface="+mn-ea"/>
                        <a:cs typeface="Arial" panose="020B0604020202020204" pitchFamily="34" charset="0"/>
                      </a:endParaRPr>
                    </a:p>
                  </a:txBody>
                  <a:tcPr>
                    <a:lnT w="12700" cap="flat" cmpd="sng" algn="ctr">
                      <a:solidFill>
                        <a:schemeClr val="bg1"/>
                      </a:solidFill>
                      <a:prstDash val="solid"/>
                      <a:round/>
                      <a:headEnd type="none" w="med" len="med"/>
                      <a:tailEnd type="none" w="med" len="med"/>
                    </a:lnT>
                    <a:solidFill>
                      <a:schemeClr val="bg1"/>
                    </a:solidFill>
                  </a:tcPr>
                </a:tc>
                <a:extLst>
                  <a:ext uri="{0D108BD9-81ED-4DB2-BD59-A6C34878D82A}">
                    <a16:rowId xmlns:a16="http://schemas.microsoft.com/office/drawing/2014/main" val="10001"/>
                  </a:ext>
                </a:extLst>
              </a:tr>
              <a:tr h="300763">
                <a:tc>
                  <a:txBody>
                    <a:bodyPr/>
                    <a:lstStyle/>
                    <a:p>
                      <a:r>
                        <a:rPr lang="en-GB" sz="900" baseline="0">
                          <a:solidFill>
                            <a:schemeClr val="bg1"/>
                          </a:solidFill>
                          <a:latin typeface="Arial" panose="020B0604020202020204" pitchFamily="34" charset="0"/>
                          <a:cs typeface="Arial" panose="020B0604020202020204" pitchFamily="34" charset="0"/>
                        </a:rPr>
                        <a:t>Source: Department for Levelling Up, Housing and Communities (downloaded – June 2022)</a:t>
                      </a:r>
                    </a:p>
                  </a:txBody>
                  <a:tcPr anchor="ctr">
                    <a:solidFill>
                      <a:schemeClr val="accent1">
                        <a:lumMod val="75000"/>
                      </a:schemeClr>
                    </a:solidFill>
                  </a:tcPr>
                </a:tc>
                <a:extLst>
                  <a:ext uri="{0D108BD9-81ED-4DB2-BD59-A6C34878D82A}">
                    <a16:rowId xmlns:a16="http://schemas.microsoft.com/office/drawing/2014/main" val="10002"/>
                  </a:ext>
                </a:extLst>
              </a:tr>
            </a:tbl>
          </a:graphicData>
        </a:graphic>
      </p:graphicFrame>
      <p:sp>
        <p:nvSpPr>
          <p:cNvPr id="3" name="TextBox 2">
            <a:extLst>
              <a:ext uri="{FF2B5EF4-FFF2-40B4-BE49-F238E27FC236}">
                <a16:creationId xmlns:a16="http://schemas.microsoft.com/office/drawing/2014/main" id="{8739B605-3897-473A-A039-13B4121C3E8B}"/>
              </a:ext>
            </a:extLst>
          </p:cNvPr>
          <p:cNvSpPr txBox="1"/>
          <p:nvPr/>
        </p:nvSpPr>
        <p:spPr>
          <a:xfrm>
            <a:off x="135761" y="400418"/>
            <a:ext cx="5302189" cy="523220"/>
          </a:xfrm>
          <a:prstGeom prst="rect">
            <a:avLst/>
          </a:prstGeom>
          <a:noFill/>
        </p:spPr>
        <p:txBody>
          <a:bodyPr wrap="square" rtlCol="0">
            <a:spAutoFit/>
          </a:bodyPr>
          <a:lstStyle/>
          <a:p>
            <a:r>
              <a:rPr lang="en-GB" sz="1400" b="1" i="0" u="none" strike="noStrike">
                <a:solidFill>
                  <a:schemeClr val="accent1">
                    <a:lumMod val="75000"/>
                  </a:schemeClr>
                </a:solidFill>
                <a:effectLst/>
                <a:latin typeface="Arial" panose="020B0604020202020204" pitchFamily="34" charset="0"/>
                <a:cs typeface="Arial" panose="020B0604020202020204" pitchFamily="34" charset="0"/>
              </a:rPr>
              <a:t>Age of main applicants owed a prevention or relief duty</a:t>
            </a:r>
            <a:r>
              <a:rPr lang="en-GB" sz="1400" i="0" u="none" strike="noStrike">
                <a:solidFill>
                  <a:schemeClr val="accent1">
                    <a:lumMod val="75000"/>
                  </a:schemeClr>
                </a:solidFill>
                <a:effectLst/>
                <a:latin typeface="Arial" panose="020B0604020202020204" pitchFamily="34" charset="0"/>
                <a:cs typeface="Arial" panose="020B0604020202020204" pitchFamily="34" charset="0"/>
              </a:rPr>
              <a:t>, </a:t>
            </a:r>
            <a:r>
              <a:rPr lang="en-GB" sz="1400" b="1" i="0" u="none" strike="noStrike">
                <a:solidFill>
                  <a:schemeClr val="accent1">
                    <a:lumMod val="75000"/>
                  </a:schemeClr>
                </a:solidFill>
                <a:effectLst/>
                <a:latin typeface="Arial" panose="020B0604020202020204" pitchFamily="34" charset="0"/>
                <a:cs typeface="Arial" panose="020B0604020202020204" pitchFamily="34" charset="0"/>
              </a:rPr>
              <a:t>Oct - Dec 2021</a:t>
            </a:r>
            <a:r>
              <a:rPr lang="en-GB" sz="1400" b="1">
                <a:solidFill>
                  <a:schemeClr val="accent1">
                    <a:lumMod val="75000"/>
                  </a:schemeClr>
                </a:solidFill>
                <a:latin typeface="Arial" panose="020B0604020202020204" pitchFamily="34" charset="0"/>
                <a:cs typeface="Arial" panose="020B0604020202020204" pitchFamily="34" charset="0"/>
              </a:rPr>
              <a:t> </a:t>
            </a:r>
          </a:p>
        </p:txBody>
      </p:sp>
      <p:pic>
        <p:nvPicPr>
          <p:cNvPr id="11" name="Picture 10">
            <a:extLst>
              <a:ext uri="{FF2B5EF4-FFF2-40B4-BE49-F238E27FC236}">
                <a16:creationId xmlns:a16="http://schemas.microsoft.com/office/drawing/2014/main" id="{E6CF4998-360B-4129-AC99-4301B8187C88}"/>
              </a:ext>
            </a:extLst>
          </p:cNvPr>
          <p:cNvPicPr>
            <a:picLocks noChangeAspect="1"/>
          </p:cNvPicPr>
          <p:nvPr/>
        </p:nvPicPr>
        <p:blipFill>
          <a:blip r:embed="rId3"/>
          <a:stretch>
            <a:fillRect/>
          </a:stretch>
        </p:blipFill>
        <p:spPr>
          <a:xfrm>
            <a:off x="0" y="895662"/>
            <a:ext cx="5302189" cy="2794995"/>
          </a:xfrm>
          <a:prstGeom prst="rect">
            <a:avLst/>
          </a:prstGeom>
        </p:spPr>
      </p:pic>
      <p:pic>
        <p:nvPicPr>
          <p:cNvPr id="12" name="Picture 11">
            <a:extLst>
              <a:ext uri="{FF2B5EF4-FFF2-40B4-BE49-F238E27FC236}">
                <a16:creationId xmlns:a16="http://schemas.microsoft.com/office/drawing/2014/main" id="{66696DF7-2A2A-46BD-8FC1-C792E4D926B9}"/>
              </a:ext>
            </a:extLst>
          </p:cNvPr>
          <p:cNvPicPr>
            <a:picLocks noChangeAspect="1"/>
          </p:cNvPicPr>
          <p:nvPr/>
        </p:nvPicPr>
        <p:blipFill>
          <a:blip r:embed="rId4"/>
          <a:stretch>
            <a:fillRect/>
          </a:stretch>
        </p:blipFill>
        <p:spPr>
          <a:xfrm>
            <a:off x="5334253" y="3201323"/>
            <a:ext cx="6811948" cy="3368295"/>
          </a:xfrm>
          <a:prstGeom prst="rect">
            <a:avLst/>
          </a:prstGeom>
        </p:spPr>
      </p:pic>
      <p:sp>
        <p:nvSpPr>
          <p:cNvPr id="13" name="TextBox 12">
            <a:extLst>
              <a:ext uri="{FF2B5EF4-FFF2-40B4-BE49-F238E27FC236}">
                <a16:creationId xmlns:a16="http://schemas.microsoft.com/office/drawing/2014/main" id="{ABE53B36-AB2B-4C95-80DA-26C8942D602A}"/>
              </a:ext>
            </a:extLst>
          </p:cNvPr>
          <p:cNvSpPr txBox="1"/>
          <p:nvPr/>
        </p:nvSpPr>
        <p:spPr>
          <a:xfrm>
            <a:off x="5527914" y="2681244"/>
            <a:ext cx="6366729" cy="523220"/>
          </a:xfrm>
          <a:prstGeom prst="rect">
            <a:avLst/>
          </a:prstGeom>
          <a:noFill/>
        </p:spPr>
        <p:txBody>
          <a:bodyPr wrap="square" rtlCol="0">
            <a:spAutoFit/>
          </a:bodyPr>
          <a:lstStyle/>
          <a:p>
            <a:r>
              <a:rPr lang="en-GB" sz="1400" b="1" i="0" u="none" strike="noStrike">
                <a:solidFill>
                  <a:schemeClr val="accent1">
                    <a:lumMod val="75000"/>
                  </a:schemeClr>
                </a:solidFill>
                <a:effectLst/>
                <a:latin typeface="Arial" panose="020B0604020202020204" pitchFamily="34" charset="0"/>
                <a:cs typeface="Arial" panose="020B0604020202020204" pitchFamily="34" charset="0"/>
              </a:rPr>
              <a:t>Employment status of main applicants owed a prevention or relief duty</a:t>
            </a:r>
            <a:r>
              <a:rPr lang="en-GB" sz="1400" i="0" u="none" strike="noStrike">
                <a:solidFill>
                  <a:schemeClr val="accent1">
                    <a:lumMod val="75000"/>
                  </a:schemeClr>
                </a:solidFill>
                <a:effectLst/>
                <a:latin typeface="Arial" panose="020B0604020202020204" pitchFamily="34" charset="0"/>
                <a:cs typeface="Arial" panose="020B0604020202020204" pitchFamily="34" charset="0"/>
              </a:rPr>
              <a:t>, </a:t>
            </a:r>
            <a:r>
              <a:rPr lang="en-GB" sz="1400" b="1" i="0" u="none" strike="noStrike">
                <a:solidFill>
                  <a:schemeClr val="accent1">
                    <a:lumMod val="75000"/>
                  </a:schemeClr>
                </a:solidFill>
                <a:effectLst/>
                <a:latin typeface="Arial" panose="020B0604020202020204" pitchFamily="34" charset="0"/>
                <a:cs typeface="Arial" panose="020B0604020202020204" pitchFamily="34" charset="0"/>
              </a:rPr>
              <a:t>Oct - Dec 2021</a:t>
            </a:r>
            <a:r>
              <a:rPr lang="en-GB" sz="1400" b="1">
                <a:solidFill>
                  <a:schemeClr val="accent1">
                    <a:lumMod val="75000"/>
                  </a:schemeClr>
                </a:solidFill>
                <a:latin typeface="Arial" panose="020B0604020202020204" pitchFamily="34" charset="0"/>
                <a:cs typeface="Arial" panose="020B0604020202020204" pitchFamily="34" charset="0"/>
              </a:rPr>
              <a:t> </a:t>
            </a:r>
          </a:p>
        </p:txBody>
      </p:sp>
      <p:sp>
        <p:nvSpPr>
          <p:cNvPr id="14" name="TextBox 13">
            <a:extLst>
              <a:ext uri="{FF2B5EF4-FFF2-40B4-BE49-F238E27FC236}">
                <a16:creationId xmlns:a16="http://schemas.microsoft.com/office/drawing/2014/main" id="{14372605-B925-4504-8A71-A64467F520F6}"/>
              </a:ext>
            </a:extLst>
          </p:cNvPr>
          <p:cNvSpPr txBox="1"/>
          <p:nvPr/>
        </p:nvSpPr>
        <p:spPr>
          <a:xfrm>
            <a:off x="5998029" y="1092831"/>
            <a:ext cx="4832074" cy="1200329"/>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GB" sz="1200">
                <a:solidFill>
                  <a:schemeClr val="accent1">
                    <a:lumMod val="75000"/>
                  </a:schemeClr>
                </a:solidFill>
              </a:rPr>
              <a:t>Higher proportion of main applicants owed a duty were among 25 – 34 year-olds in most areas across Cambridgeshire, Peterborough and England.</a:t>
            </a:r>
          </a:p>
          <a:p>
            <a:pPr marL="285750" indent="-285750">
              <a:buFont typeface="Arial" panose="020B0604020202020204" pitchFamily="34" charset="0"/>
              <a:buChar char="•"/>
            </a:pPr>
            <a:r>
              <a:rPr lang="en-GB" sz="1200">
                <a:solidFill>
                  <a:schemeClr val="accent1">
                    <a:lumMod val="75000"/>
                  </a:schemeClr>
                </a:solidFill>
              </a:rPr>
              <a:t>35 – 44 year-olds were among the highest number of main applicants in East and South Cambridgeshire.</a:t>
            </a:r>
            <a:endParaRPr lang="en-GB" sz="1200">
              <a:solidFill>
                <a:schemeClr val="accent1">
                  <a:lumMod val="75000"/>
                </a:schemeClr>
              </a:solidFill>
              <a:cs typeface="Calibri"/>
            </a:endParaRPr>
          </a:p>
          <a:p>
            <a:pPr marL="285750" indent="-285750">
              <a:buFont typeface="Arial" panose="020B0604020202020204" pitchFamily="34" charset="0"/>
              <a:buChar char="•"/>
            </a:pPr>
            <a:endParaRPr lang="en-GB" sz="1200">
              <a:solidFill>
                <a:schemeClr val="accent1">
                  <a:lumMod val="75000"/>
                </a:schemeClr>
              </a:solidFill>
            </a:endParaRPr>
          </a:p>
        </p:txBody>
      </p:sp>
      <p:sp>
        <p:nvSpPr>
          <p:cNvPr id="15" name="TextBox 14">
            <a:extLst>
              <a:ext uri="{FF2B5EF4-FFF2-40B4-BE49-F238E27FC236}">
                <a16:creationId xmlns:a16="http://schemas.microsoft.com/office/drawing/2014/main" id="{F7BD454A-916C-4EA6-B30B-8BCB6334CBB1}"/>
              </a:ext>
            </a:extLst>
          </p:cNvPr>
          <p:cNvSpPr txBox="1"/>
          <p:nvPr/>
        </p:nvSpPr>
        <p:spPr>
          <a:xfrm>
            <a:off x="458455" y="4668283"/>
            <a:ext cx="4643068" cy="1200329"/>
          </a:xfrm>
          <a:prstGeom prst="rect">
            <a:avLst/>
          </a:prstGeom>
          <a:noFill/>
        </p:spPr>
        <p:txBody>
          <a:bodyPr wrap="square" rtlCol="0">
            <a:spAutoFit/>
          </a:bodyPr>
          <a:lstStyle/>
          <a:p>
            <a:pPr marL="285750" indent="-285750">
              <a:buFont typeface="Arial" panose="020B0604020202020204" pitchFamily="34" charset="0"/>
              <a:buChar char="•"/>
            </a:pPr>
            <a:r>
              <a:rPr lang="en-GB" sz="1200">
                <a:solidFill>
                  <a:schemeClr val="accent1">
                    <a:lumMod val="75000"/>
                  </a:schemeClr>
                </a:solidFill>
              </a:rPr>
              <a:t>‘Registered unemployed’ or ‘Not working due to long-term illness/disability’ were the most common employment status for those owed a prevention or duty in all areas.</a:t>
            </a:r>
          </a:p>
          <a:p>
            <a:pPr marL="285750" indent="-285750">
              <a:buFont typeface="Arial" panose="020B0604020202020204" pitchFamily="34" charset="0"/>
              <a:buChar char="•"/>
            </a:pPr>
            <a:r>
              <a:rPr lang="en-GB" sz="1200">
                <a:solidFill>
                  <a:schemeClr val="accent1">
                    <a:lumMod val="75000"/>
                  </a:schemeClr>
                </a:solidFill>
              </a:rPr>
              <a:t>Notable proportion of people who were working ‘Full-time’ also owed a prevention or relief duty in all Cambridgeshire districts, Peterborough and England.</a:t>
            </a:r>
          </a:p>
        </p:txBody>
      </p:sp>
      <p:sp>
        <p:nvSpPr>
          <p:cNvPr id="4" name="Arrow: Right 3">
            <a:extLst>
              <a:ext uri="{FF2B5EF4-FFF2-40B4-BE49-F238E27FC236}">
                <a16:creationId xmlns:a16="http://schemas.microsoft.com/office/drawing/2014/main" id="{B545DC05-C8B6-4D3C-A15B-A052E299C204}"/>
              </a:ext>
            </a:extLst>
          </p:cNvPr>
          <p:cNvSpPr/>
          <p:nvPr/>
        </p:nvSpPr>
        <p:spPr>
          <a:xfrm>
            <a:off x="5010855" y="5170476"/>
            <a:ext cx="245464" cy="19594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Arrow: Down 4">
            <a:extLst>
              <a:ext uri="{FF2B5EF4-FFF2-40B4-BE49-F238E27FC236}">
                <a16:creationId xmlns:a16="http://schemas.microsoft.com/office/drawing/2014/main" id="{5E5EF183-EB22-4C26-9562-BEFEBADF5E45}"/>
              </a:ext>
            </a:extLst>
          </p:cNvPr>
          <p:cNvSpPr/>
          <p:nvPr/>
        </p:nvSpPr>
        <p:spPr>
          <a:xfrm rot="5400000">
            <a:off x="5696072" y="1368445"/>
            <a:ext cx="174800" cy="24546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64176849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407969A0-209A-415C-A520-324BA60D86F3}"/>
              </a:ext>
            </a:extLst>
          </p:cNvPr>
          <p:cNvGraphicFramePr>
            <a:graphicFrameLocks noGrp="1"/>
          </p:cNvGraphicFramePr>
          <p:nvPr/>
        </p:nvGraphicFramePr>
        <p:xfrm>
          <a:off x="32064" y="0"/>
          <a:ext cx="12159936" cy="6858000"/>
        </p:xfrm>
        <a:graphic>
          <a:graphicData uri="http://schemas.openxmlformats.org/drawingml/2006/table">
            <a:tbl>
              <a:tblPr firstRow="1" bandRow="1">
                <a:tableStyleId>{5C22544A-7EE6-4342-B048-85BDC9FD1C3A}</a:tableStyleId>
              </a:tblPr>
              <a:tblGrid>
                <a:gridCol w="12159936">
                  <a:extLst>
                    <a:ext uri="{9D8B030D-6E8A-4147-A177-3AD203B41FA5}">
                      <a16:colId xmlns:a16="http://schemas.microsoft.com/office/drawing/2014/main" val="20000"/>
                    </a:ext>
                  </a:extLst>
                </a:gridCol>
              </a:tblGrid>
              <a:tr h="371368">
                <a:tc>
                  <a:txBody>
                    <a:bodyPr/>
                    <a:lstStyle/>
                    <a:p>
                      <a:r>
                        <a:rPr lang="en-GB">
                          <a:latin typeface="Arial" panose="020B0604020202020204" pitchFamily="34" charset="0"/>
                          <a:cs typeface="Arial" panose="020B0604020202020204" pitchFamily="34" charset="0"/>
                        </a:rPr>
                        <a:t>Housing and homelessness</a:t>
                      </a:r>
                    </a:p>
                  </a:txBody>
                  <a:tcP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extLst>
                  <a:ext uri="{0D108BD9-81ED-4DB2-BD59-A6C34878D82A}">
                    <a16:rowId xmlns:a16="http://schemas.microsoft.com/office/drawing/2014/main" val="10000"/>
                  </a:ext>
                </a:extLst>
              </a:tr>
              <a:tr h="6185869">
                <a:tc>
                  <a:txBody>
                    <a:bodyPr/>
                    <a:lstStyle/>
                    <a:p>
                      <a:endParaRPr lang="en-GB" sz="1400" b="1" kern="1200" baseline="0">
                        <a:solidFill>
                          <a:schemeClr val="accent6">
                            <a:lumMod val="75000"/>
                          </a:schemeClr>
                        </a:solidFill>
                        <a:latin typeface="Arial" panose="020B0604020202020204" pitchFamily="34" charset="0"/>
                        <a:ea typeface="+mn-ea"/>
                        <a:cs typeface="Arial" panose="020B0604020202020204" pitchFamily="34" charset="0"/>
                      </a:endParaRPr>
                    </a:p>
                    <a:p>
                      <a:endParaRPr lang="en-GB" sz="1400" b="1" kern="1200" baseline="0">
                        <a:solidFill>
                          <a:schemeClr val="accent6">
                            <a:lumMod val="75000"/>
                          </a:schemeClr>
                        </a:solidFill>
                        <a:latin typeface="Arial" panose="020B0604020202020204" pitchFamily="34" charset="0"/>
                        <a:ea typeface="+mn-ea"/>
                        <a:cs typeface="Arial" panose="020B0604020202020204" pitchFamily="34" charset="0"/>
                      </a:endParaRPr>
                    </a:p>
                  </a:txBody>
                  <a:tcPr>
                    <a:lnT w="12700" cap="flat" cmpd="sng" algn="ctr">
                      <a:solidFill>
                        <a:schemeClr val="bg1"/>
                      </a:solidFill>
                      <a:prstDash val="solid"/>
                      <a:round/>
                      <a:headEnd type="none" w="med" len="med"/>
                      <a:tailEnd type="none" w="med" len="med"/>
                    </a:lnT>
                    <a:solidFill>
                      <a:schemeClr val="bg1"/>
                    </a:solidFill>
                  </a:tcPr>
                </a:tc>
                <a:extLst>
                  <a:ext uri="{0D108BD9-81ED-4DB2-BD59-A6C34878D82A}">
                    <a16:rowId xmlns:a16="http://schemas.microsoft.com/office/drawing/2014/main" val="10001"/>
                  </a:ext>
                </a:extLst>
              </a:tr>
              <a:tr h="300763">
                <a:tc>
                  <a:txBody>
                    <a:bodyPr/>
                    <a:lstStyle/>
                    <a:p>
                      <a:r>
                        <a:rPr lang="en-GB" sz="900" baseline="0" dirty="0">
                          <a:solidFill>
                            <a:schemeClr val="bg1"/>
                          </a:solidFill>
                          <a:latin typeface="Arial" panose="020B0604020202020204" pitchFamily="34" charset="0"/>
                          <a:cs typeface="Arial" panose="020B0604020202020204" pitchFamily="34" charset="0"/>
                        </a:rPr>
                        <a:t>Source: Department for Levelling Up, Housing and Communities (downloaded – June 2022)</a:t>
                      </a:r>
                    </a:p>
                  </a:txBody>
                  <a:tcPr anchor="ctr">
                    <a:solidFill>
                      <a:schemeClr val="accent1">
                        <a:lumMod val="75000"/>
                      </a:schemeClr>
                    </a:solidFill>
                  </a:tcPr>
                </a:tc>
                <a:extLst>
                  <a:ext uri="{0D108BD9-81ED-4DB2-BD59-A6C34878D82A}">
                    <a16:rowId xmlns:a16="http://schemas.microsoft.com/office/drawing/2014/main" val="10002"/>
                  </a:ext>
                </a:extLst>
              </a:tr>
            </a:tbl>
          </a:graphicData>
        </a:graphic>
      </p:graphicFrame>
      <p:sp>
        <p:nvSpPr>
          <p:cNvPr id="3" name="TextBox 2">
            <a:extLst>
              <a:ext uri="{FF2B5EF4-FFF2-40B4-BE49-F238E27FC236}">
                <a16:creationId xmlns:a16="http://schemas.microsoft.com/office/drawing/2014/main" id="{8739B605-3897-473A-A039-13B4121C3E8B}"/>
              </a:ext>
            </a:extLst>
          </p:cNvPr>
          <p:cNvSpPr txBox="1"/>
          <p:nvPr/>
        </p:nvSpPr>
        <p:spPr>
          <a:xfrm>
            <a:off x="-70339" y="442127"/>
            <a:ext cx="5134707" cy="523220"/>
          </a:xfrm>
          <a:prstGeom prst="rect">
            <a:avLst/>
          </a:prstGeom>
          <a:noFill/>
        </p:spPr>
        <p:txBody>
          <a:bodyPr wrap="square" rtlCol="0">
            <a:spAutoFit/>
          </a:bodyPr>
          <a:lstStyle/>
          <a:p>
            <a:r>
              <a:rPr lang="en-GB" sz="1400" b="1" i="0" u="none" strike="noStrike">
                <a:solidFill>
                  <a:schemeClr val="accent1">
                    <a:lumMod val="75000"/>
                  </a:schemeClr>
                </a:solidFill>
                <a:effectLst/>
                <a:latin typeface="Arial" panose="020B0604020202020204" pitchFamily="34" charset="0"/>
                <a:cs typeface="Arial" panose="020B0604020202020204" pitchFamily="34" charset="0"/>
              </a:rPr>
              <a:t>Reason for loss of last settled home for households owed a prevention duty, Oct - Dec 2021</a:t>
            </a:r>
            <a:r>
              <a:rPr lang="en-GB" sz="1400" b="1">
                <a:solidFill>
                  <a:schemeClr val="accent1">
                    <a:lumMod val="75000"/>
                  </a:schemeClr>
                </a:solidFill>
                <a:latin typeface="Arial" panose="020B0604020202020204" pitchFamily="34" charset="0"/>
                <a:cs typeface="Arial" panose="020B0604020202020204" pitchFamily="34" charset="0"/>
              </a:rPr>
              <a:t> </a:t>
            </a:r>
          </a:p>
        </p:txBody>
      </p:sp>
      <p:pic>
        <p:nvPicPr>
          <p:cNvPr id="7" name="Picture 6">
            <a:extLst>
              <a:ext uri="{FF2B5EF4-FFF2-40B4-BE49-F238E27FC236}">
                <a16:creationId xmlns:a16="http://schemas.microsoft.com/office/drawing/2014/main" id="{3BA73FAE-CEA7-459C-A094-2D5846012A24}"/>
              </a:ext>
            </a:extLst>
          </p:cNvPr>
          <p:cNvPicPr>
            <a:picLocks noChangeAspect="1"/>
          </p:cNvPicPr>
          <p:nvPr/>
        </p:nvPicPr>
        <p:blipFill>
          <a:blip r:embed="rId3"/>
          <a:stretch>
            <a:fillRect/>
          </a:stretch>
        </p:blipFill>
        <p:spPr>
          <a:xfrm>
            <a:off x="4410506" y="841179"/>
            <a:ext cx="2978378" cy="3672723"/>
          </a:xfrm>
          <a:prstGeom prst="rect">
            <a:avLst/>
          </a:prstGeom>
        </p:spPr>
      </p:pic>
      <p:sp>
        <p:nvSpPr>
          <p:cNvPr id="8" name="TextBox 7">
            <a:extLst>
              <a:ext uri="{FF2B5EF4-FFF2-40B4-BE49-F238E27FC236}">
                <a16:creationId xmlns:a16="http://schemas.microsoft.com/office/drawing/2014/main" id="{4CBC1134-8381-410A-91D2-166C746E9CE4}"/>
              </a:ext>
            </a:extLst>
          </p:cNvPr>
          <p:cNvSpPr txBox="1"/>
          <p:nvPr/>
        </p:nvSpPr>
        <p:spPr>
          <a:xfrm>
            <a:off x="7587190" y="374897"/>
            <a:ext cx="4707213" cy="523220"/>
          </a:xfrm>
          <a:prstGeom prst="rect">
            <a:avLst/>
          </a:prstGeom>
          <a:noFill/>
        </p:spPr>
        <p:txBody>
          <a:bodyPr wrap="square" rtlCol="0">
            <a:spAutoFit/>
          </a:bodyPr>
          <a:lstStyle/>
          <a:p>
            <a:r>
              <a:rPr lang="en-GB" sz="1400" b="1" i="0" u="none" strike="noStrike">
                <a:solidFill>
                  <a:schemeClr val="accent1">
                    <a:lumMod val="75000"/>
                  </a:schemeClr>
                </a:solidFill>
                <a:effectLst/>
                <a:latin typeface="Arial" panose="020B0604020202020204" pitchFamily="34" charset="0"/>
                <a:cs typeface="Arial" panose="020B0604020202020204" pitchFamily="34" charset="0"/>
              </a:rPr>
              <a:t>Reason for loss of last settled home for households owed a relief duty, Oct - Dec 2021</a:t>
            </a:r>
            <a:r>
              <a:rPr lang="en-GB" sz="1400" b="1">
                <a:solidFill>
                  <a:schemeClr val="accent1">
                    <a:lumMod val="75000"/>
                  </a:schemeClr>
                </a:solidFill>
                <a:latin typeface="Arial" panose="020B0604020202020204" pitchFamily="34" charset="0"/>
                <a:cs typeface="Arial" panose="020B0604020202020204" pitchFamily="34" charset="0"/>
              </a:rPr>
              <a:t> </a:t>
            </a:r>
          </a:p>
        </p:txBody>
      </p:sp>
      <p:sp>
        <p:nvSpPr>
          <p:cNvPr id="9" name="TextBox 8">
            <a:extLst>
              <a:ext uri="{FF2B5EF4-FFF2-40B4-BE49-F238E27FC236}">
                <a16:creationId xmlns:a16="http://schemas.microsoft.com/office/drawing/2014/main" id="{06DFB954-5AE4-4D98-9693-E08E34EDDC1C}"/>
              </a:ext>
            </a:extLst>
          </p:cNvPr>
          <p:cNvSpPr txBox="1"/>
          <p:nvPr/>
        </p:nvSpPr>
        <p:spPr>
          <a:xfrm>
            <a:off x="32064" y="4631826"/>
            <a:ext cx="4637907" cy="1384995"/>
          </a:xfrm>
          <a:prstGeom prst="rect">
            <a:avLst/>
          </a:prstGeom>
          <a:noFill/>
        </p:spPr>
        <p:txBody>
          <a:bodyPr wrap="square" rtlCol="0">
            <a:spAutoFit/>
          </a:bodyPr>
          <a:lstStyle/>
          <a:p>
            <a:pPr marL="285750" indent="-285750">
              <a:buFont typeface="Arial" panose="020B0604020202020204" pitchFamily="34" charset="0"/>
              <a:buChar char="•"/>
            </a:pPr>
            <a:r>
              <a:rPr lang="en-GB" sz="1200">
                <a:solidFill>
                  <a:schemeClr val="accent1">
                    <a:lumMod val="75000"/>
                  </a:schemeClr>
                </a:solidFill>
              </a:rPr>
              <a:t>For those owed a prevention duty, the most common reason for the threatened loss of last settled home was due to the ‘End of private rented tenancy – assured shorthold’ or ‘Family or friends no longer willing or able to accommodate ’ .</a:t>
            </a:r>
          </a:p>
          <a:p>
            <a:pPr marL="285750" indent="-285750">
              <a:buFont typeface="Arial" panose="020B0604020202020204" pitchFamily="34" charset="0"/>
              <a:buChar char="•"/>
            </a:pPr>
            <a:r>
              <a:rPr lang="en-GB" sz="1200">
                <a:solidFill>
                  <a:schemeClr val="accent1">
                    <a:lumMod val="75000"/>
                  </a:schemeClr>
                </a:solidFill>
              </a:rPr>
              <a:t>‘End of social rented tenancy’ also attributed as a common reason to a notable proportion of households in East Cambridgeshire and Huntingdonshire.</a:t>
            </a:r>
          </a:p>
        </p:txBody>
      </p:sp>
      <p:sp>
        <p:nvSpPr>
          <p:cNvPr id="10" name="TextBox 9">
            <a:extLst>
              <a:ext uri="{FF2B5EF4-FFF2-40B4-BE49-F238E27FC236}">
                <a16:creationId xmlns:a16="http://schemas.microsoft.com/office/drawing/2014/main" id="{5C7ACA5A-AB43-40CE-AAF9-757C5E62E848}"/>
              </a:ext>
            </a:extLst>
          </p:cNvPr>
          <p:cNvSpPr txBox="1"/>
          <p:nvPr/>
        </p:nvSpPr>
        <p:spPr>
          <a:xfrm>
            <a:off x="7587190" y="4631826"/>
            <a:ext cx="4050916" cy="646331"/>
          </a:xfrm>
          <a:prstGeom prst="rect">
            <a:avLst/>
          </a:prstGeom>
          <a:noFill/>
        </p:spPr>
        <p:txBody>
          <a:bodyPr wrap="square" rtlCol="0">
            <a:spAutoFit/>
          </a:bodyPr>
          <a:lstStyle/>
          <a:p>
            <a:r>
              <a:rPr lang="en-GB" sz="1200">
                <a:solidFill>
                  <a:schemeClr val="accent1">
                    <a:lumMod val="75000"/>
                  </a:schemeClr>
                </a:solidFill>
              </a:rPr>
              <a:t>The most common reason for loss of settled home under relief was due to domestic abuse.</a:t>
            </a:r>
          </a:p>
          <a:p>
            <a:endParaRPr lang="en-GB" sz="1200">
              <a:solidFill>
                <a:schemeClr val="accent1">
                  <a:lumMod val="75000"/>
                </a:schemeClr>
              </a:solidFill>
            </a:endParaRPr>
          </a:p>
        </p:txBody>
      </p:sp>
      <p:pic>
        <p:nvPicPr>
          <p:cNvPr id="5" name="Picture 4">
            <a:extLst>
              <a:ext uri="{FF2B5EF4-FFF2-40B4-BE49-F238E27FC236}">
                <a16:creationId xmlns:a16="http://schemas.microsoft.com/office/drawing/2014/main" id="{E6AE5ED3-1465-499B-A6FC-B368342FC1F4}"/>
              </a:ext>
            </a:extLst>
          </p:cNvPr>
          <p:cNvPicPr>
            <a:picLocks noChangeAspect="1"/>
          </p:cNvPicPr>
          <p:nvPr/>
        </p:nvPicPr>
        <p:blipFill rotWithShape="1">
          <a:blip r:embed="rId4"/>
          <a:srcRect t="9739" r="35765"/>
          <a:stretch/>
        </p:blipFill>
        <p:spPr>
          <a:xfrm>
            <a:off x="7378472" y="898117"/>
            <a:ext cx="4540993" cy="3315539"/>
          </a:xfrm>
          <a:prstGeom prst="rect">
            <a:avLst/>
          </a:prstGeom>
          <a:ln>
            <a:solidFill>
              <a:schemeClr val="accent1"/>
            </a:solidFill>
          </a:ln>
        </p:spPr>
      </p:pic>
      <p:pic>
        <p:nvPicPr>
          <p:cNvPr id="4" name="Picture 3">
            <a:extLst>
              <a:ext uri="{FF2B5EF4-FFF2-40B4-BE49-F238E27FC236}">
                <a16:creationId xmlns:a16="http://schemas.microsoft.com/office/drawing/2014/main" id="{9B6D9F8B-A24F-4250-BF32-DA906CE61983}"/>
              </a:ext>
            </a:extLst>
          </p:cNvPr>
          <p:cNvPicPr>
            <a:picLocks noChangeAspect="1"/>
          </p:cNvPicPr>
          <p:nvPr/>
        </p:nvPicPr>
        <p:blipFill rotWithShape="1">
          <a:blip r:embed="rId5"/>
          <a:srcRect t="13959" r="35346"/>
          <a:stretch/>
        </p:blipFill>
        <p:spPr>
          <a:xfrm>
            <a:off x="32064" y="965347"/>
            <a:ext cx="4378442" cy="3248309"/>
          </a:xfrm>
          <a:prstGeom prst="rect">
            <a:avLst/>
          </a:prstGeom>
          <a:ln>
            <a:solidFill>
              <a:schemeClr val="accent1"/>
            </a:solidFill>
          </a:ln>
        </p:spPr>
      </p:pic>
    </p:spTree>
    <p:extLst>
      <p:ext uri="{BB962C8B-B14F-4D97-AF65-F5344CB8AC3E}">
        <p14:creationId xmlns:p14="http://schemas.microsoft.com/office/powerpoint/2010/main" val="32084416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107732538"/>
              </p:ext>
            </p:extLst>
          </p:nvPr>
        </p:nvGraphicFramePr>
        <p:xfrm>
          <a:off x="28800" y="14289"/>
          <a:ext cx="12163200" cy="6843711"/>
        </p:xfrm>
        <a:graphic>
          <a:graphicData uri="http://schemas.openxmlformats.org/drawingml/2006/table">
            <a:tbl>
              <a:tblPr firstRow="1" bandRow="1">
                <a:tableStyleId>{5C22544A-7EE6-4342-B048-85BDC9FD1C3A}</a:tableStyleId>
              </a:tblPr>
              <a:tblGrid>
                <a:gridCol w="9618634">
                  <a:extLst>
                    <a:ext uri="{9D8B030D-6E8A-4147-A177-3AD203B41FA5}">
                      <a16:colId xmlns:a16="http://schemas.microsoft.com/office/drawing/2014/main" val="20000"/>
                    </a:ext>
                  </a:extLst>
                </a:gridCol>
                <a:gridCol w="2544566">
                  <a:extLst>
                    <a:ext uri="{9D8B030D-6E8A-4147-A177-3AD203B41FA5}">
                      <a16:colId xmlns:a16="http://schemas.microsoft.com/office/drawing/2014/main" val="20001"/>
                    </a:ext>
                  </a:extLst>
                </a:gridCol>
              </a:tblGrid>
              <a:tr h="385488">
                <a:tc>
                  <a:txBody>
                    <a:bodyPr/>
                    <a:lstStyle/>
                    <a:p>
                      <a:r>
                        <a:rPr lang="en-GB" dirty="0">
                          <a:latin typeface="Arial" panose="020B0604020202020204" pitchFamily="34" charset="0"/>
                          <a:cs typeface="Arial" panose="020B0604020202020204" pitchFamily="34" charset="0"/>
                        </a:rPr>
                        <a:t>All age </a:t>
                      </a:r>
                      <a:r>
                        <a:rPr lang="en-GB" baseline="0" dirty="0">
                          <a:latin typeface="Arial" panose="020B0604020202020204" pitchFamily="34" charset="0"/>
                          <a:cs typeface="Arial" panose="020B0604020202020204" pitchFamily="34" charset="0"/>
                        </a:rPr>
                        <a:t>mental health: Environmental factors</a:t>
                      </a:r>
                      <a:endParaRPr lang="en-GB" dirty="0">
                        <a:latin typeface="Arial" panose="020B0604020202020204" pitchFamily="34" charset="0"/>
                        <a:cs typeface="Arial" panose="020B0604020202020204" pitchFamily="34" charset="0"/>
                      </a:endParaRPr>
                    </a:p>
                  </a:txBody>
                  <a:tcPr>
                    <a:solidFill>
                      <a:schemeClr val="accent1">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dirty="0">
                          <a:latin typeface="Arial" panose="020B0604020202020204" pitchFamily="34" charset="0"/>
                          <a:cs typeface="Arial" panose="020B0604020202020204" pitchFamily="34" charset="0"/>
                        </a:rPr>
                        <a:t>Summary  </a:t>
                      </a:r>
                    </a:p>
                  </a:txBody>
                  <a:tcPr>
                    <a:solidFill>
                      <a:schemeClr val="accent1">
                        <a:lumMod val="75000"/>
                      </a:schemeClr>
                    </a:solidFill>
                  </a:tcPr>
                </a:tc>
                <a:extLst>
                  <a:ext uri="{0D108BD9-81ED-4DB2-BD59-A6C34878D82A}">
                    <a16:rowId xmlns:a16="http://schemas.microsoft.com/office/drawing/2014/main" val="10000"/>
                  </a:ext>
                </a:extLst>
              </a:tr>
              <a:tr h="6458223">
                <a:tc gridSpan="2">
                  <a:txBody>
                    <a:bodyPr/>
                    <a:lstStyle/>
                    <a:p>
                      <a:endParaRPr lang="en-GB" sz="400" baseline="0" dirty="0">
                        <a:solidFill>
                          <a:srgbClr val="002060"/>
                        </a:solidFill>
                        <a:latin typeface="Arial" panose="020B0604020202020204" pitchFamily="34" charset="0"/>
                        <a:cs typeface="Arial" panose="020B0604020202020204" pitchFamily="34" charset="0"/>
                      </a:endParaRPr>
                    </a:p>
                    <a:p>
                      <a:r>
                        <a:rPr lang="en-GB" sz="1600" baseline="0" dirty="0">
                          <a:solidFill>
                            <a:srgbClr val="002060"/>
                          </a:solidFill>
                          <a:latin typeface="Arial" panose="020B0604020202020204" pitchFamily="34" charset="0"/>
                          <a:cs typeface="Arial" panose="020B0604020202020204" pitchFamily="34" charset="0"/>
                        </a:rPr>
                        <a:t> </a:t>
                      </a:r>
                    </a:p>
                  </a:txBody>
                  <a:tcPr>
                    <a:solidFill>
                      <a:schemeClr val="bg1"/>
                    </a:solidFill>
                  </a:tcPr>
                </a:tc>
                <a:tc hMerge="1">
                  <a:txBody>
                    <a:bodyPr/>
                    <a:lstStyle/>
                    <a:p>
                      <a:endParaRPr lang="en-GB"/>
                    </a:p>
                  </a:txBody>
                  <a:tcPr/>
                </a:tc>
                <a:extLst>
                  <a:ext uri="{0D108BD9-81ED-4DB2-BD59-A6C34878D82A}">
                    <a16:rowId xmlns:a16="http://schemas.microsoft.com/office/drawing/2014/main" val="10001"/>
                  </a:ext>
                </a:extLst>
              </a:tr>
            </a:tbl>
          </a:graphicData>
        </a:graphic>
      </p:graphicFrame>
      <p:graphicFrame>
        <p:nvGraphicFramePr>
          <p:cNvPr id="3" name="Table 2"/>
          <p:cNvGraphicFramePr>
            <a:graphicFrameLocks noGrp="1"/>
          </p:cNvGraphicFramePr>
          <p:nvPr>
            <p:extLst>
              <p:ext uri="{D42A27DB-BD31-4B8C-83A1-F6EECF244321}">
                <p14:modId xmlns:p14="http://schemas.microsoft.com/office/powerpoint/2010/main" val="1611222420"/>
              </p:ext>
            </p:extLst>
          </p:nvPr>
        </p:nvGraphicFramePr>
        <p:xfrm>
          <a:off x="27432" y="394283"/>
          <a:ext cx="12164568" cy="6480716"/>
        </p:xfrm>
        <a:graphic>
          <a:graphicData uri="http://schemas.openxmlformats.org/drawingml/2006/table">
            <a:tbl>
              <a:tblPr firstRow="1" bandRow="1">
                <a:tableStyleId>{5C22544A-7EE6-4342-B048-85BDC9FD1C3A}</a:tableStyleId>
              </a:tblPr>
              <a:tblGrid>
                <a:gridCol w="6124440">
                  <a:extLst>
                    <a:ext uri="{9D8B030D-6E8A-4147-A177-3AD203B41FA5}">
                      <a16:colId xmlns:a16="http://schemas.microsoft.com/office/drawing/2014/main" val="20000"/>
                    </a:ext>
                  </a:extLst>
                </a:gridCol>
                <a:gridCol w="6040128">
                  <a:extLst>
                    <a:ext uri="{9D8B030D-6E8A-4147-A177-3AD203B41FA5}">
                      <a16:colId xmlns:a16="http://schemas.microsoft.com/office/drawing/2014/main" val="20001"/>
                    </a:ext>
                  </a:extLst>
                </a:gridCol>
              </a:tblGrid>
              <a:tr h="648071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dirty="0">
                          <a:solidFill>
                            <a:schemeClr val="accent1">
                              <a:lumMod val="75000"/>
                            </a:schemeClr>
                          </a:solidFill>
                          <a:latin typeface="+mn-lt"/>
                          <a:cs typeface="Arial" panose="020B0604020202020204" pitchFamily="34" charset="0"/>
                        </a:rPr>
                        <a:t>Risk factors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solidFill>
                          <a:schemeClr val="accent1">
                            <a:lumMod val="75000"/>
                          </a:schemeClr>
                        </a:solidFill>
                        <a:latin typeface="+mn-lt"/>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100" b="0" kern="1200" baseline="0" dirty="0">
                          <a:solidFill>
                            <a:schemeClr val="accent1">
                              <a:lumMod val="75000"/>
                            </a:schemeClr>
                          </a:solidFill>
                          <a:latin typeface="+mn-lt"/>
                          <a:ea typeface="+mn-ea"/>
                          <a:cs typeface="Arial" panose="020B0604020202020204" pitchFamily="34" charset="0"/>
                        </a:rPr>
                        <a:t>Peterborough and Fenland have higher levels of deprivation when compared to England and Cambridgeshire averages. However, across the area there are smaller locations with higher levels of deprivation.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100" b="0" kern="1200" baseline="0" dirty="0">
                        <a:solidFill>
                          <a:schemeClr val="accent1">
                            <a:lumMod val="75000"/>
                          </a:schemeClr>
                        </a:solidFill>
                        <a:latin typeface="+mn-lt"/>
                        <a:ea typeface="+mn-ea"/>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100" b="0" kern="1200" baseline="0" dirty="0">
                          <a:solidFill>
                            <a:schemeClr val="accent1">
                              <a:lumMod val="75000"/>
                            </a:schemeClr>
                          </a:solidFill>
                          <a:latin typeface="+mn-lt"/>
                          <a:ea typeface="+mn-ea"/>
                          <a:cs typeface="Arial" panose="020B0604020202020204" pitchFamily="34" charset="0"/>
                        </a:rPr>
                        <a:t>The Income Deprivation Affecting Children Index (IDACI) score is higher in Peterborough and Fenland compared to the England score.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100" b="0" kern="1200" baseline="0" dirty="0">
                        <a:solidFill>
                          <a:schemeClr val="accent1">
                            <a:lumMod val="75000"/>
                          </a:schemeClr>
                        </a:solidFill>
                        <a:latin typeface="+mn-lt"/>
                        <a:ea typeface="+mn-ea"/>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100" b="0" kern="1200" baseline="0" dirty="0">
                          <a:solidFill>
                            <a:schemeClr val="accent1">
                              <a:lumMod val="75000"/>
                            </a:schemeClr>
                          </a:solidFill>
                          <a:latin typeface="+mn-lt"/>
                          <a:ea typeface="+mn-ea"/>
                          <a:cs typeface="Arial" panose="020B0604020202020204" pitchFamily="34" charset="0"/>
                        </a:rPr>
                        <a:t>The ratio of house price to annual earnings shows an increasing trend for all areas in Cambridgeshire and Peterborough, except for Cambridge, i.e., it’s becoming less affordable for a resident to purchase a house in recent years.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100" b="0" kern="1200" baseline="0" dirty="0">
                        <a:solidFill>
                          <a:schemeClr val="accent1">
                            <a:lumMod val="75000"/>
                          </a:schemeClr>
                        </a:solidFill>
                        <a:latin typeface="+mn-lt"/>
                        <a:ea typeface="+mn-ea"/>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100" b="0" kern="1200" baseline="0" dirty="0">
                          <a:solidFill>
                            <a:schemeClr val="accent1">
                              <a:lumMod val="75000"/>
                            </a:schemeClr>
                          </a:solidFill>
                          <a:latin typeface="+mn-lt"/>
                          <a:ea typeface="+mn-ea"/>
                          <a:cs typeface="Arial" panose="020B0604020202020204" pitchFamily="34" charset="0"/>
                        </a:rPr>
                        <a:t>The rate of households living in temporary accommodation is  significantly lower than the national rate in all areas across Cambridgeshire and Peterborough.</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100" b="0" kern="1200" baseline="0" dirty="0">
                        <a:solidFill>
                          <a:schemeClr val="accent1">
                            <a:lumMod val="75000"/>
                          </a:schemeClr>
                        </a:solidFill>
                        <a:latin typeface="+mn-lt"/>
                        <a:ea typeface="+mn-ea"/>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100" b="0" kern="1200" baseline="0" dirty="0">
                          <a:solidFill>
                            <a:schemeClr val="accent1">
                              <a:lumMod val="75000"/>
                            </a:schemeClr>
                          </a:solidFill>
                          <a:latin typeface="+mn-lt"/>
                          <a:ea typeface="+mn-ea"/>
                          <a:cs typeface="Arial" panose="020B0604020202020204" pitchFamily="34" charset="0"/>
                        </a:rPr>
                        <a:t>The proportion of 16-17 year olds who are not in education, employment or training or whose activity is unknown is significantly higher than the England average in Peterborough since 2017.</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100" b="0" kern="1200" baseline="0" dirty="0">
                        <a:solidFill>
                          <a:schemeClr val="accent1">
                            <a:lumMod val="75000"/>
                          </a:schemeClr>
                        </a:solidFill>
                        <a:latin typeface="+mn-lt"/>
                        <a:ea typeface="+mn-ea"/>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100" b="0" kern="1200" baseline="0" dirty="0">
                          <a:solidFill>
                            <a:schemeClr val="accent1">
                              <a:lumMod val="75000"/>
                            </a:schemeClr>
                          </a:solidFill>
                          <a:latin typeface="+mn-lt"/>
                          <a:ea typeface="+mn-ea"/>
                          <a:cs typeface="Arial" panose="020B0604020202020204" pitchFamily="34" charset="0"/>
                        </a:rPr>
                        <a:t>Employment deprivation is high in urban  areas and to the north of Fenland.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100" b="0" kern="1200" baseline="0" dirty="0">
                        <a:solidFill>
                          <a:schemeClr val="accent1">
                            <a:lumMod val="75000"/>
                          </a:schemeClr>
                        </a:solidFill>
                        <a:latin typeface="+mn-lt"/>
                        <a:ea typeface="+mn-ea"/>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100" b="0" kern="1200" baseline="0" dirty="0">
                          <a:solidFill>
                            <a:schemeClr val="accent1">
                              <a:lumMod val="75000"/>
                            </a:schemeClr>
                          </a:solidFill>
                          <a:latin typeface="+mn-lt"/>
                          <a:ea typeface="+mn-ea"/>
                          <a:cs typeface="Arial" panose="020B0604020202020204" pitchFamily="34" charset="0"/>
                        </a:rPr>
                        <a:t>The rates of Employment Support Allowance claimants for those with mental and behavioural conditions were significantly higher than the national average for Fenland and Peterborough in 2018.</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100" b="0" kern="1200" baseline="0" dirty="0">
                        <a:solidFill>
                          <a:schemeClr val="accent1">
                            <a:lumMod val="75000"/>
                          </a:schemeClr>
                        </a:solidFill>
                        <a:latin typeface="+mn-lt"/>
                        <a:ea typeface="+mn-ea"/>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100" b="0" kern="1200" baseline="0" dirty="0">
                          <a:solidFill>
                            <a:schemeClr val="accent1">
                              <a:lumMod val="75000"/>
                            </a:schemeClr>
                          </a:solidFill>
                          <a:latin typeface="+mn-lt"/>
                          <a:ea typeface="+mn-ea"/>
                          <a:cs typeface="Arial" panose="020B0604020202020204" pitchFamily="34" charset="0"/>
                        </a:rPr>
                        <a:t>The rate of 10 to 17-year-olds receiving their first reprimand, warning, or conviction per 100,000 population is significantly higher than the national rate in Peterborough. However, an overall decline has been seen in Cambridgeshire and Peterborough since 2010.</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100" b="0" kern="1200" baseline="0" dirty="0">
                        <a:solidFill>
                          <a:schemeClr val="accent1">
                            <a:lumMod val="75000"/>
                          </a:schemeClr>
                        </a:solidFill>
                        <a:latin typeface="+mn-lt"/>
                        <a:ea typeface="+mn-ea"/>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100" b="0" kern="1200" baseline="0" dirty="0">
                          <a:solidFill>
                            <a:schemeClr val="accent1">
                              <a:lumMod val="75000"/>
                            </a:schemeClr>
                          </a:solidFill>
                          <a:latin typeface="+mn-lt"/>
                          <a:ea typeface="+mn-ea"/>
                          <a:cs typeface="Arial" panose="020B0604020202020204" pitchFamily="34" charset="0"/>
                        </a:rPr>
                        <a:t>The proportion of re-offending levels is higher than the national average in Cambridge and Peterborough.</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100" b="0" kern="1200" baseline="0" dirty="0">
                        <a:solidFill>
                          <a:schemeClr val="accent1">
                            <a:lumMod val="75000"/>
                          </a:schemeClr>
                        </a:solidFill>
                        <a:latin typeface="+mn-lt"/>
                        <a:ea typeface="+mn-ea"/>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100" b="0" kern="1200" baseline="0" dirty="0">
                          <a:solidFill>
                            <a:schemeClr val="accent1">
                              <a:lumMod val="75000"/>
                            </a:schemeClr>
                          </a:solidFill>
                          <a:latin typeface="+mn-lt"/>
                          <a:ea typeface="+mn-ea"/>
                          <a:cs typeface="Arial" panose="020B0604020202020204" pitchFamily="34" charset="0"/>
                        </a:rPr>
                        <a:t>The violent crime rate in Peterborough is significantly higher than the national rate and similar to that in Cambridge and Fenland.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100" b="0" dirty="0">
                        <a:solidFill>
                          <a:schemeClr val="accent1">
                            <a:lumMod val="75000"/>
                          </a:schemeClr>
                        </a:solidFill>
                        <a:latin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b="0" dirty="0">
                        <a:solidFill>
                          <a:schemeClr val="accent1">
                            <a:lumMod val="75000"/>
                          </a:schemeClr>
                        </a:solidFill>
                        <a:latin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100" b="0" baseline="0" dirty="0">
                        <a:solidFill>
                          <a:schemeClr val="accent1">
                            <a:lumMod val="75000"/>
                          </a:schemeClr>
                        </a:solidFill>
                        <a:latin typeface="+mn-lt"/>
                        <a:cs typeface="Arial" panose="020B0604020202020204" pitchFamily="34" charset="0"/>
                      </a:endParaRPr>
                    </a:p>
                  </a:txBody>
                  <a:tcPr>
                    <a:lnL w="12700" cmpd="sng">
                      <a:noFill/>
                    </a:lnL>
                    <a:lnR w="12700" cap="flat" cmpd="sng" algn="ctr">
                      <a:solidFill>
                        <a:schemeClr val="accent1">
                          <a:lumMod val="75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dirty="0">
                          <a:solidFill>
                            <a:schemeClr val="accent1">
                              <a:lumMod val="75000"/>
                            </a:schemeClr>
                          </a:solidFill>
                          <a:latin typeface="+mn-lt"/>
                          <a:cs typeface="Arial" panose="020B0604020202020204" pitchFamily="34" charset="0"/>
                        </a:rPr>
                        <a:t>Protective factors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100" b="0" baseline="0" dirty="0">
                        <a:solidFill>
                          <a:schemeClr val="accent1">
                            <a:lumMod val="75000"/>
                          </a:schemeClr>
                        </a:solidFill>
                        <a:latin typeface="+mn-lt"/>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100" b="0" baseline="0" dirty="0">
                          <a:solidFill>
                            <a:schemeClr val="accent1">
                              <a:lumMod val="75000"/>
                            </a:schemeClr>
                          </a:solidFill>
                          <a:latin typeface="+mn-lt"/>
                          <a:cs typeface="Arial" panose="020B0604020202020204" pitchFamily="34" charset="0"/>
                        </a:rPr>
                        <a:t>The proportion of adults who are receiving secondary mental health services recorded as living independently with or without support have been significantly higher than England between 2016/17 and 2019/20 for both Cambridgeshire and Peterborough.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100" b="0" baseline="0" dirty="0">
                        <a:solidFill>
                          <a:schemeClr val="accent1">
                            <a:lumMod val="75000"/>
                          </a:schemeClr>
                        </a:solidFill>
                        <a:latin typeface="+mn-lt"/>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100" b="0" baseline="0" dirty="0">
                          <a:solidFill>
                            <a:schemeClr val="accent1">
                              <a:lumMod val="75000"/>
                            </a:schemeClr>
                          </a:solidFill>
                          <a:latin typeface="+mn-lt"/>
                          <a:cs typeface="Arial" panose="020B0604020202020204" pitchFamily="34" charset="0"/>
                        </a:rPr>
                        <a:t>The average attainment 8 score of a pupil (15-16 years) in Fenland, Huntingdonshire, and Peterborough is significantly lower than the national average, while it is statistically similar to the national average in East Cambridgeshire.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100" b="0" baseline="0" dirty="0">
                        <a:solidFill>
                          <a:schemeClr val="accent1">
                            <a:lumMod val="75000"/>
                          </a:schemeClr>
                        </a:solidFill>
                        <a:latin typeface="+mn-lt"/>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100" b="0" baseline="0" dirty="0">
                          <a:solidFill>
                            <a:schemeClr val="accent1">
                              <a:lumMod val="75000"/>
                            </a:schemeClr>
                          </a:solidFill>
                          <a:latin typeface="+mn-lt"/>
                          <a:cs typeface="Arial" panose="020B0604020202020204" pitchFamily="34" charset="0"/>
                        </a:rPr>
                        <a:t>The proportion of children achieving a good level of development at the end of reception has been significantly lower than England for Peterborough and statistically similar to England in Cambridgeshire.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100" b="0" baseline="0" dirty="0">
                        <a:solidFill>
                          <a:schemeClr val="accent1">
                            <a:lumMod val="75000"/>
                          </a:schemeClr>
                        </a:solidFill>
                        <a:latin typeface="+mn-lt"/>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100" b="0" baseline="0" dirty="0">
                          <a:solidFill>
                            <a:schemeClr val="accent1">
                              <a:lumMod val="75000"/>
                            </a:schemeClr>
                          </a:solidFill>
                          <a:latin typeface="+mn-lt"/>
                          <a:cs typeface="Arial" panose="020B0604020202020204" pitchFamily="34" charset="0"/>
                        </a:rPr>
                        <a:t>The proportion of people aged 16–64 years in employment for the year 2020/21 has been statistically similar to England across all areas in Cambridgeshire and Peterborough except East Cambridgeshire (significantly better than England).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100" b="0" baseline="0" dirty="0">
                        <a:solidFill>
                          <a:schemeClr val="accent1">
                            <a:lumMod val="75000"/>
                          </a:schemeClr>
                        </a:solidFill>
                        <a:latin typeface="+mn-lt"/>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100" b="0" baseline="0" dirty="0">
                          <a:solidFill>
                            <a:schemeClr val="accent1">
                              <a:lumMod val="75000"/>
                            </a:schemeClr>
                          </a:solidFill>
                          <a:latin typeface="+mn-lt"/>
                          <a:cs typeface="Arial" panose="020B0604020202020204" pitchFamily="34" charset="0"/>
                        </a:rPr>
                        <a:t>The proportion of physically active adults in Peterborough and Fenland is significantly lower than the England average.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100" b="0" baseline="0" dirty="0">
                        <a:solidFill>
                          <a:schemeClr val="accent1">
                            <a:lumMod val="75000"/>
                          </a:schemeClr>
                        </a:solidFill>
                        <a:latin typeface="+mn-lt"/>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100" b="0" baseline="0" dirty="0">
                          <a:solidFill>
                            <a:schemeClr val="accent1">
                              <a:lumMod val="75000"/>
                            </a:schemeClr>
                          </a:solidFill>
                          <a:latin typeface="+mn-lt"/>
                          <a:cs typeface="Arial" panose="020B0604020202020204" pitchFamily="34" charset="0"/>
                        </a:rPr>
                        <a:t>Based on a self-reported wellbeing survey, the proportion of people who responded with low happiness and high anxiety in Cambridgeshire and Peterborough is statistically similar to the national value.</a:t>
                      </a:r>
                    </a:p>
                  </a:txBody>
                  <a:tcPr>
                    <a:lnL w="12700" cap="flat" cmpd="sng" algn="ctr">
                      <a:solidFill>
                        <a:schemeClr val="accent1">
                          <a:lumMod val="75000"/>
                        </a:schemeClr>
                      </a:solidFill>
                      <a:prstDash val="solid"/>
                      <a:round/>
                      <a:headEnd type="none" w="med" len="med"/>
                      <a:tailEnd type="none" w="med" len="med"/>
                    </a:lnL>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22022306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F04360A0-A62C-4C14-BE7C-FE5CD68CD0C1}"/>
              </a:ext>
            </a:extLst>
          </p:cNvPr>
          <p:cNvGraphicFramePr>
            <a:graphicFrameLocks noGrp="1"/>
          </p:cNvGraphicFramePr>
          <p:nvPr>
            <p:extLst>
              <p:ext uri="{D42A27DB-BD31-4B8C-83A1-F6EECF244321}">
                <p14:modId xmlns:p14="http://schemas.microsoft.com/office/powerpoint/2010/main" val="840125966"/>
              </p:ext>
            </p:extLst>
          </p:nvPr>
        </p:nvGraphicFramePr>
        <p:xfrm>
          <a:off x="0" y="0"/>
          <a:ext cx="12192000" cy="6858000"/>
        </p:xfrm>
        <a:graphic>
          <a:graphicData uri="http://schemas.openxmlformats.org/drawingml/2006/table">
            <a:tbl>
              <a:tblPr firstRow="1" bandRow="1">
                <a:tableStyleId>{5C22544A-7EE6-4342-B048-85BDC9FD1C3A}</a:tableStyleId>
              </a:tblPr>
              <a:tblGrid>
                <a:gridCol w="12192000">
                  <a:extLst>
                    <a:ext uri="{9D8B030D-6E8A-4147-A177-3AD203B41FA5}">
                      <a16:colId xmlns:a16="http://schemas.microsoft.com/office/drawing/2014/main" val="20000"/>
                    </a:ext>
                  </a:extLst>
                </a:gridCol>
              </a:tblGrid>
              <a:tr h="371368">
                <a:tc>
                  <a:txBody>
                    <a:bodyPr/>
                    <a:lstStyle/>
                    <a:p>
                      <a:r>
                        <a:rPr lang="en-GB" dirty="0">
                          <a:latin typeface="Arial" panose="020B0604020202020204" pitchFamily="34" charset="0"/>
                          <a:cs typeface="Arial" panose="020B0604020202020204" pitchFamily="34" charset="0"/>
                        </a:rPr>
                        <a:t>Household Tenure and impact of housing cost increases </a:t>
                      </a:r>
                    </a:p>
                  </a:txBody>
                  <a:tcP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extLst>
                  <a:ext uri="{0D108BD9-81ED-4DB2-BD59-A6C34878D82A}">
                    <a16:rowId xmlns:a16="http://schemas.microsoft.com/office/drawing/2014/main" val="10000"/>
                  </a:ext>
                </a:extLst>
              </a:tr>
              <a:tr h="6185869">
                <a:tc>
                  <a:txBody>
                    <a:bodyPr/>
                    <a:lstStyle/>
                    <a:p>
                      <a:endParaRPr lang="en-GB" sz="1400" b="1" kern="1200" baseline="0">
                        <a:solidFill>
                          <a:schemeClr val="accent6">
                            <a:lumMod val="75000"/>
                          </a:schemeClr>
                        </a:solidFill>
                        <a:latin typeface="Arial" panose="020B0604020202020204" pitchFamily="34" charset="0"/>
                        <a:ea typeface="+mn-ea"/>
                        <a:cs typeface="Arial" panose="020B0604020202020204" pitchFamily="34" charset="0"/>
                      </a:endParaRPr>
                    </a:p>
                    <a:p>
                      <a:endParaRPr lang="en-GB" sz="1400" b="1" kern="1200" baseline="0">
                        <a:solidFill>
                          <a:schemeClr val="accent6">
                            <a:lumMod val="75000"/>
                          </a:schemeClr>
                        </a:solidFill>
                        <a:latin typeface="Arial" panose="020B0604020202020204" pitchFamily="34" charset="0"/>
                        <a:ea typeface="+mn-ea"/>
                        <a:cs typeface="Arial" panose="020B0604020202020204" pitchFamily="34" charset="0"/>
                      </a:endParaRPr>
                    </a:p>
                  </a:txBody>
                  <a:tcPr>
                    <a:lnT w="12700" cap="flat" cmpd="sng" algn="ctr">
                      <a:solidFill>
                        <a:schemeClr val="bg1"/>
                      </a:solidFill>
                      <a:prstDash val="solid"/>
                      <a:round/>
                      <a:headEnd type="none" w="med" len="med"/>
                      <a:tailEnd type="none" w="med" len="med"/>
                    </a:lnT>
                    <a:solidFill>
                      <a:schemeClr val="bg1"/>
                    </a:solidFill>
                  </a:tcPr>
                </a:tc>
                <a:extLst>
                  <a:ext uri="{0D108BD9-81ED-4DB2-BD59-A6C34878D82A}">
                    <a16:rowId xmlns:a16="http://schemas.microsoft.com/office/drawing/2014/main" val="10001"/>
                  </a:ext>
                </a:extLst>
              </a:tr>
              <a:tr h="300763">
                <a:tc>
                  <a:txBody>
                    <a:bodyPr/>
                    <a:lstStyle/>
                    <a:p>
                      <a:r>
                        <a:rPr lang="en-GB" sz="900" baseline="0" dirty="0">
                          <a:solidFill>
                            <a:schemeClr val="bg1"/>
                          </a:solidFill>
                          <a:latin typeface="Arial" panose="020B0604020202020204" pitchFamily="34" charset="0"/>
                          <a:cs typeface="Arial" panose="020B0604020202020204" pitchFamily="34" charset="0"/>
                        </a:rPr>
                        <a:t>Source: ONS</a:t>
                      </a:r>
                    </a:p>
                  </a:txBody>
                  <a:tcPr anchor="ctr">
                    <a:solidFill>
                      <a:schemeClr val="accent1">
                        <a:lumMod val="75000"/>
                      </a:schemeClr>
                    </a:solidFill>
                  </a:tcPr>
                </a:tc>
                <a:extLst>
                  <a:ext uri="{0D108BD9-81ED-4DB2-BD59-A6C34878D82A}">
                    <a16:rowId xmlns:a16="http://schemas.microsoft.com/office/drawing/2014/main" val="10002"/>
                  </a:ext>
                </a:extLst>
              </a:tr>
            </a:tbl>
          </a:graphicData>
        </a:graphic>
      </p:graphicFrame>
      <p:sp>
        <p:nvSpPr>
          <p:cNvPr id="3" name="TextBox 2">
            <a:extLst>
              <a:ext uri="{FF2B5EF4-FFF2-40B4-BE49-F238E27FC236}">
                <a16:creationId xmlns:a16="http://schemas.microsoft.com/office/drawing/2014/main" id="{7130FA04-96CE-447C-89F2-3F8D310C36DE}"/>
              </a:ext>
            </a:extLst>
          </p:cNvPr>
          <p:cNvSpPr txBox="1"/>
          <p:nvPr/>
        </p:nvSpPr>
        <p:spPr>
          <a:xfrm>
            <a:off x="7183633" y="488912"/>
            <a:ext cx="4686801" cy="307777"/>
          </a:xfrm>
          <a:prstGeom prst="rect">
            <a:avLst/>
          </a:prstGeom>
          <a:noFill/>
        </p:spPr>
        <p:txBody>
          <a:bodyPr wrap="square" rtlCol="0">
            <a:spAutoFit/>
          </a:bodyPr>
          <a:lstStyle/>
          <a:p>
            <a:r>
              <a:rPr lang="en-GB" sz="1400" b="1" dirty="0">
                <a:solidFill>
                  <a:schemeClr val="accent1">
                    <a:lumMod val="75000"/>
                  </a:schemeClr>
                </a:solidFill>
                <a:latin typeface="Arial" panose="020B0604020202020204" pitchFamily="34" charset="0"/>
                <a:cs typeface="Arial" panose="020B0604020202020204" pitchFamily="34" charset="0"/>
              </a:rPr>
              <a:t>Estimates of households by tenure, 2012 to 2020</a:t>
            </a:r>
          </a:p>
        </p:txBody>
      </p:sp>
      <p:sp>
        <p:nvSpPr>
          <p:cNvPr id="4" name="TextBox 3">
            <a:extLst>
              <a:ext uri="{FF2B5EF4-FFF2-40B4-BE49-F238E27FC236}">
                <a16:creationId xmlns:a16="http://schemas.microsoft.com/office/drawing/2014/main" id="{6D0EA5C6-903D-46C4-BC51-B2D390C9A51E}"/>
              </a:ext>
            </a:extLst>
          </p:cNvPr>
          <p:cNvSpPr txBox="1"/>
          <p:nvPr/>
        </p:nvSpPr>
        <p:spPr>
          <a:xfrm>
            <a:off x="6269281" y="2890313"/>
            <a:ext cx="5616365" cy="276999"/>
          </a:xfrm>
          <a:prstGeom prst="rect">
            <a:avLst/>
          </a:prstGeom>
          <a:noFill/>
        </p:spPr>
        <p:txBody>
          <a:bodyPr wrap="square" rtlCol="0">
            <a:spAutoFit/>
          </a:bodyPr>
          <a:lstStyle/>
          <a:p>
            <a:pPr algn="ctr"/>
            <a:r>
              <a:rPr lang="en-GB" sz="1200" b="1" dirty="0">
                <a:solidFill>
                  <a:schemeClr val="accent1">
                    <a:lumMod val="75000"/>
                  </a:schemeClr>
                </a:solidFill>
                <a:latin typeface="Arial" panose="020B0604020202020204" pitchFamily="34" charset="0"/>
                <a:cs typeface="Arial" panose="020B0604020202020204" pitchFamily="34" charset="0"/>
              </a:rPr>
              <a:t>Percentage of households who own their homes via mortgage or loan</a:t>
            </a:r>
          </a:p>
        </p:txBody>
      </p:sp>
      <p:pic>
        <p:nvPicPr>
          <p:cNvPr id="5" name="Picture 4">
            <a:extLst>
              <a:ext uri="{FF2B5EF4-FFF2-40B4-BE49-F238E27FC236}">
                <a16:creationId xmlns:a16="http://schemas.microsoft.com/office/drawing/2014/main" id="{1E9AD6EB-787D-40C9-90F5-7B66BD2291D4}"/>
              </a:ext>
            </a:extLst>
          </p:cNvPr>
          <p:cNvPicPr>
            <a:picLocks noChangeAspect="1"/>
          </p:cNvPicPr>
          <p:nvPr/>
        </p:nvPicPr>
        <p:blipFill>
          <a:blip r:embed="rId3"/>
          <a:stretch>
            <a:fillRect/>
          </a:stretch>
        </p:blipFill>
        <p:spPr>
          <a:xfrm>
            <a:off x="6314920" y="3199966"/>
            <a:ext cx="5601155" cy="3336858"/>
          </a:xfrm>
          <a:prstGeom prst="rect">
            <a:avLst/>
          </a:prstGeom>
        </p:spPr>
      </p:pic>
      <p:pic>
        <p:nvPicPr>
          <p:cNvPr id="6" name="Picture 5">
            <a:extLst>
              <a:ext uri="{FF2B5EF4-FFF2-40B4-BE49-F238E27FC236}">
                <a16:creationId xmlns:a16="http://schemas.microsoft.com/office/drawing/2014/main" id="{23353616-D7E7-4C82-B365-A50A75DDCD62}"/>
              </a:ext>
            </a:extLst>
          </p:cNvPr>
          <p:cNvPicPr>
            <a:picLocks noChangeAspect="1"/>
          </p:cNvPicPr>
          <p:nvPr/>
        </p:nvPicPr>
        <p:blipFill>
          <a:blip r:embed="rId4"/>
          <a:stretch>
            <a:fillRect/>
          </a:stretch>
        </p:blipFill>
        <p:spPr>
          <a:xfrm>
            <a:off x="275925" y="3196880"/>
            <a:ext cx="5616365" cy="3339944"/>
          </a:xfrm>
          <a:prstGeom prst="rect">
            <a:avLst/>
          </a:prstGeom>
        </p:spPr>
      </p:pic>
      <p:sp>
        <p:nvSpPr>
          <p:cNvPr id="7" name="TextBox 6">
            <a:extLst>
              <a:ext uri="{FF2B5EF4-FFF2-40B4-BE49-F238E27FC236}">
                <a16:creationId xmlns:a16="http://schemas.microsoft.com/office/drawing/2014/main" id="{1C08D3A6-6EB1-44ED-A932-B4A8467A402A}"/>
              </a:ext>
            </a:extLst>
          </p:cNvPr>
          <p:cNvSpPr txBox="1"/>
          <p:nvPr/>
        </p:nvSpPr>
        <p:spPr>
          <a:xfrm>
            <a:off x="275925" y="2890313"/>
            <a:ext cx="5616365" cy="276999"/>
          </a:xfrm>
          <a:prstGeom prst="rect">
            <a:avLst/>
          </a:prstGeom>
          <a:noFill/>
        </p:spPr>
        <p:txBody>
          <a:bodyPr wrap="square" rtlCol="0">
            <a:spAutoFit/>
          </a:bodyPr>
          <a:lstStyle/>
          <a:p>
            <a:pPr algn="ctr"/>
            <a:r>
              <a:rPr lang="en-GB" sz="1200" b="1" dirty="0">
                <a:solidFill>
                  <a:schemeClr val="accent1">
                    <a:lumMod val="75000"/>
                  </a:schemeClr>
                </a:solidFill>
                <a:latin typeface="Arial" panose="020B0604020202020204" pitchFamily="34" charset="0"/>
                <a:cs typeface="Arial" panose="020B0604020202020204" pitchFamily="34" charset="0"/>
              </a:rPr>
              <a:t>Percentage of households who own their homes outright</a:t>
            </a:r>
          </a:p>
        </p:txBody>
      </p:sp>
      <p:pic>
        <p:nvPicPr>
          <p:cNvPr id="8" name="Picture 7">
            <a:extLst>
              <a:ext uri="{FF2B5EF4-FFF2-40B4-BE49-F238E27FC236}">
                <a16:creationId xmlns:a16="http://schemas.microsoft.com/office/drawing/2014/main" id="{8B711307-F05A-43BB-A647-D21A571005F2}"/>
              </a:ext>
            </a:extLst>
          </p:cNvPr>
          <p:cNvPicPr>
            <a:picLocks noChangeAspect="1"/>
          </p:cNvPicPr>
          <p:nvPr/>
        </p:nvPicPr>
        <p:blipFill>
          <a:blip r:embed="rId5"/>
          <a:stretch>
            <a:fillRect/>
          </a:stretch>
        </p:blipFill>
        <p:spPr>
          <a:xfrm>
            <a:off x="7118356" y="796689"/>
            <a:ext cx="4486275" cy="2095500"/>
          </a:xfrm>
          <a:prstGeom prst="rect">
            <a:avLst/>
          </a:prstGeom>
        </p:spPr>
      </p:pic>
      <p:sp>
        <p:nvSpPr>
          <p:cNvPr id="9" name="TextBox 8">
            <a:extLst>
              <a:ext uri="{FF2B5EF4-FFF2-40B4-BE49-F238E27FC236}">
                <a16:creationId xmlns:a16="http://schemas.microsoft.com/office/drawing/2014/main" id="{D4DAA436-3961-4090-9BD0-4992FF36FF00}"/>
              </a:ext>
            </a:extLst>
          </p:cNvPr>
          <p:cNvSpPr txBox="1"/>
          <p:nvPr/>
        </p:nvSpPr>
        <p:spPr>
          <a:xfrm>
            <a:off x="275925" y="642800"/>
            <a:ext cx="6345592" cy="1938992"/>
          </a:xfrm>
          <a:prstGeom prst="rect">
            <a:avLst/>
          </a:prstGeom>
          <a:noFill/>
        </p:spPr>
        <p:txBody>
          <a:bodyPr wrap="square" rtlCol="0">
            <a:spAutoFit/>
          </a:bodyPr>
          <a:lstStyle/>
          <a:p>
            <a:r>
              <a:rPr lang="en-GB" sz="1200" dirty="0">
                <a:solidFill>
                  <a:schemeClr val="accent1">
                    <a:lumMod val="75000"/>
                  </a:schemeClr>
                </a:solidFill>
              </a:rPr>
              <a:t>Households who own their home outright will be protected from the effects of interest rate rises on mortgages (between 29%-40% of residents). However, people who own their homes with a mortgage/loan (between 37% and 33% of residents outside Cambridge City) may be vulnerable to interest rate rises. Owning a home with a mortgage or loan is relatively rare in Cambridge City, at 23%. </a:t>
            </a:r>
          </a:p>
          <a:p>
            <a:endParaRPr lang="en-GB" sz="1200" dirty="0">
              <a:solidFill>
                <a:schemeClr val="accent1">
                  <a:lumMod val="75000"/>
                </a:schemeClr>
              </a:solidFill>
            </a:endParaRPr>
          </a:p>
          <a:p>
            <a:r>
              <a:rPr lang="en-GB" sz="1200" dirty="0">
                <a:solidFill>
                  <a:schemeClr val="accent1">
                    <a:lumMod val="75000"/>
                  </a:schemeClr>
                </a:solidFill>
              </a:rPr>
              <a:t>Cambridge City and Peterborough have a higher proportion of people in social rented accommodation, who may be relatively protected from steep rent rises. However, Cambridge also has a high rate (over a quarter) of privately rented households which may be vulnerable to increased rents due to higher landlord mortgage costs.</a:t>
            </a:r>
          </a:p>
        </p:txBody>
      </p:sp>
    </p:spTree>
    <p:extLst>
      <p:ext uri="{BB962C8B-B14F-4D97-AF65-F5344CB8AC3E}">
        <p14:creationId xmlns:p14="http://schemas.microsoft.com/office/powerpoint/2010/main" val="276461252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C2C7B49E-34B3-4C4B-9CFC-A8D6AACBB852}"/>
              </a:ext>
            </a:extLst>
          </p:cNvPr>
          <p:cNvGraphicFramePr>
            <a:graphicFrameLocks noGrp="1"/>
          </p:cNvGraphicFramePr>
          <p:nvPr>
            <p:extLst>
              <p:ext uri="{D42A27DB-BD31-4B8C-83A1-F6EECF244321}">
                <p14:modId xmlns:p14="http://schemas.microsoft.com/office/powerpoint/2010/main" val="2947150973"/>
              </p:ext>
            </p:extLst>
          </p:nvPr>
        </p:nvGraphicFramePr>
        <p:xfrm>
          <a:off x="4944" y="1"/>
          <a:ext cx="12159936" cy="6858000"/>
        </p:xfrm>
        <a:graphic>
          <a:graphicData uri="http://schemas.openxmlformats.org/drawingml/2006/table">
            <a:tbl>
              <a:tblPr firstRow="1" bandRow="1">
                <a:tableStyleId>{5C22544A-7EE6-4342-B048-85BDC9FD1C3A}</a:tableStyleId>
              </a:tblPr>
              <a:tblGrid>
                <a:gridCol w="12159936">
                  <a:extLst>
                    <a:ext uri="{9D8B030D-6E8A-4147-A177-3AD203B41FA5}">
                      <a16:colId xmlns:a16="http://schemas.microsoft.com/office/drawing/2014/main" val="20000"/>
                    </a:ext>
                  </a:extLst>
                </a:gridCol>
              </a:tblGrid>
              <a:tr h="371368">
                <a:tc>
                  <a:txBody>
                    <a:bodyPr/>
                    <a:lstStyle/>
                    <a:p>
                      <a:r>
                        <a:rPr lang="en-GB">
                          <a:latin typeface="Arial" panose="020B0604020202020204" pitchFamily="34" charset="0"/>
                          <a:cs typeface="Arial" panose="020B0604020202020204" pitchFamily="34" charset="0"/>
                        </a:rPr>
                        <a:t>Rough sleeping snapshot in England</a:t>
                      </a:r>
                    </a:p>
                  </a:txBody>
                  <a:tcP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extLst>
                  <a:ext uri="{0D108BD9-81ED-4DB2-BD59-A6C34878D82A}">
                    <a16:rowId xmlns:a16="http://schemas.microsoft.com/office/drawing/2014/main" val="10000"/>
                  </a:ext>
                </a:extLst>
              </a:tr>
              <a:tr h="6185869">
                <a:tc>
                  <a:txBody>
                    <a:bodyPr/>
                    <a:lstStyle/>
                    <a:p>
                      <a:endParaRPr lang="en-GB" sz="1400" b="1" kern="1200" baseline="0">
                        <a:solidFill>
                          <a:schemeClr val="accent6">
                            <a:lumMod val="75000"/>
                          </a:schemeClr>
                        </a:solidFill>
                        <a:latin typeface="Arial" panose="020B0604020202020204" pitchFamily="34" charset="0"/>
                        <a:ea typeface="+mn-ea"/>
                        <a:cs typeface="Arial" panose="020B0604020202020204" pitchFamily="34" charset="0"/>
                      </a:endParaRPr>
                    </a:p>
                    <a:p>
                      <a:endParaRPr lang="en-GB" sz="1400" b="1" kern="1200" baseline="0">
                        <a:solidFill>
                          <a:schemeClr val="accent6">
                            <a:lumMod val="75000"/>
                          </a:schemeClr>
                        </a:solidFill>
                        <a:latin typeface="Arial" panose="020B0604020202020204" pitchFamily="34" charset="0"/>
                        <a:ea typeface="+mn-ea"/>
                        <a:cs typeface="Arial" panose="020B0604020202020204" pitchFamily="34" charset="0"/>
                      </a:endParaRPr>
                    </a:p>
                  </a:txBody>
                  <a:tcPr>
                    <a:lnT w="12700" cap="flat" cmpd="sng" algn="ctr">
                      <a:solidFill>
                        <a:schemeClr val="bg1"/>
                      </a:solidFill>
                      <a:prstDash val="solid"/>
                      <a:round/>
                      <a:headEnd type="none" w="med" len="med"/>
                      <a:tailEnd type="none" w="med" len="med"/>
                    </a:lnT>
                    <a:solidFill>
                      <a:schemeClr val="bg1"/>
                    </a:solidFill>
                  </a:tcPr>
                </a:tc>
                <a:extLst>
                  <a:ext uri="{0D108BD9-81ED-4DB2-BD59-A6C34878D82A}">
                    <a16:rowId xmlns:a16="http://schemas.microsoft.com/office/drawing/2014/main" val="10001"/>
                  </a:ext>
                </a:extLst>
              </a:tr>
              <a:tr h="30076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aseline="0">
                          <a:solidFill>
                            <a:schemeClr val="bg1"/>
                          </a:solidFill>
                          <a:latin typeface="Arial" panose="020B0604020202020204" pitchFamily="34" charset="0"/>
                          <a:cs typeface="Arial" panose="020B0604020202020204" pitchFamily="34" charset="0"/>
                        </a:rPr>
                        <a:t>Source: Department for Levelling Up, Housing &amp; Communities, </a:t>
                      </a:r>
                      <a:r>
                        <a:rPr lang="en-GB" sz="900" kern="1200" baseline="0">
                          <a:solidFill>
                            <a:schemeClr val="bg1"/>
                          </a:solidFill>
                          <a:latin typeface="Arial" panose="020B0604020202020204" pitchFamily="34" charset="0"/>
                          <a:ea typeface="+mn-ea"/>
                          <a:cs typeface="Arial" panose="020B0604020202020204" pitchFamily="34" charset="0"/>
                        </a:rPr>
                        <a:t>Rough sleeping snapshot in England: autumn 2021</a:t>
                      </a:r>
                      <a:endParaRPr lang="en-GB" sz="900" baseline="0">
                        <a:solidFill>
                          <a:schemeClr val="bg1"/>
                        </a:solidFill>
                        <a:latin typeface="Arial" panose="020B0604020202020204" pitchFamily="34" charset="0"/>
                        <a:cs typeface="Arial" panose="020B0604020202020204" pitchFamily="34" charset="0"/>
                      </a:endParaRPr>
                    </a:p>
                  </a:txBody>
                  <a:tcPr anchor="ctr">
                    <a:solidFill>
                      <a:schemeClr val="accent5">
                        <a:lumMod val="60000"/>
                        <a:lumOff val="40000"/>
                      </a:schemeClr>
                    </a:solidFill>
                  </a:tcPr>
                </a:tc>
                <a:extLst>
                  <a:ext uri="{0D108BD9-81ED-4DB2-BD59-A6C34878D82A}">
                    <a16:rowId xmlns:a16="http://schemas.microsoft.com/office/drawing/2014/main" val="10002"/>
                  </a:ext>
                </a:extLst>
              </a:tr>
            </a:tbl>
          </a:graphicData>
        </a:graphic>
      </p:graphicFrame>
      <p:sp>
        <p:nvSpPr>
          <p:cNvPr id="2" name="TextBox 1">
            <a:extLst>
              <a:ext uri="{FF2B5EF4-FFF2-40B4-BE49-F238E27FC236}">
                <a16:creationId xmlns:a16="http://schemas.microsoft.com/office/drawing/2014/main" id="{5FF9E74E-6A79-4AE0-8F98-69DBD5BB6083}"/>
              </a:ext>
            </a:extLst>
          </p:cNvPr>
          <p:cNvSpPr txBox="1"/>
          <p:nvPr/>
        </p:nvSpPr>
        <p:spPr>
          <a:xfrm>
            <a:off x="46154" y="404802"/>
            <a:ext cx="4806137" cy="523220"/>
          </a:xfrm>
          <a:prstGeom prst="rect">
            <a:avLst/>
          </a:prstGeom>
          <a:noFill/>
        </p:spPr>
        <p:txBody>
          <a:bodyPr wrap="square" rtlCol="0">
            <a:spAutoFit/>
          </a:bodyPr>
          <a:lstStyle/>
          <a:p>
            <a:r>
              <a:rPr lang="en-GB" sz="1400" b="1">
                <a:solidFill>
                  <a:srgbClr val="4472C4"/>
                </a:solidFill>
                <a:latin typeface="Arial" panose="020B0604020202020204" pitchFamily="34" charset="0"/>
                <a:cs typeface="Arial" panose="020B0604020202020204" pitchFamily="34" charset="0"/>
              </a:rPr>
              <a:t>Estimated number of people sleeping rough on a single night in autumn in England in since 2010</a:t>
            </a:r>
          </a:p>
        </p:txBody>
      </p:sp>
      <p:pic>
        <p:nvPicPr>
          <p:cNvPr id="5" name="Picture 4">
            <a:extLst>
              <a:ext uri="{FF2B5EF4-FFF2-40B4-BE49-F238E27FC236}">
                <a16:creationId xmlns:a16="http://schemas.microsoft.com/office/drawing/2014/main" id="{A7046234-1DBF-481C-A5B1-A157279FF83A}"/>
              </a:ext>
            </a:extLst>
          </p:cNvPr>
          <p:cNvPicPr>
            <a:picLocks noChangeAspect="1"/>
          </p:cNvPicPr>
          <p:nvPr/>
        </p:nvPicPr>
        <p:blipFill rotWithShape="1">
          <a:blip r:embed="rId3"/>
          <a:srcRect t="7459"/>
          <a:stretch/>
        </p:blipFill>
        <p:spPr>
          <a:xfrm>
            <a:off x="0" y="868308"/>
            <a:ext cx="5049404" cy="5186381"/>
          </a:xfrm>
          <a:prstGeom prst="rect">
            <a:avLst/>
          </a:prstGeom>
          <a:ln>
            <a:noFill/>
          </a:ln>
        </p:spPr>
      </p:pic>
      <p:sp>
        <p:nvSpPr>
          <p:cNvPr id="11" name="TextBox 10">
            <a:extLst>
              <a:ext uri="{FF2B5EF4-FFF2-40B4-BE49-F238E27FC236}">
                <a16:creationId xmlns:a16="http://schemas.microsoft.com/office/drawing/2014/main" id="{8CD75746-82B9-49C0-8CB7-F9251021D856}"/>
              </a:ext>
            </a:extLst>
          </p:cNvPr>
          <p:cNvSpPr txBox="1"/>
          <p:nvPr/>
        </p:nvSpPr>
        <p:spPr>
          <a:xfrm>
            <a:off x="46154" y="6027178"/>
            <a:ext cx="5509134" cy="461665"/>
          </a:xfrm>
          <a:prstGeom prst="rect">
            <a:avLst/>
          </a:prstGeom>
          <a:noFill/>
        </p:spPr>
        <p:txBody>
          <a:bodyPr wrap="square" rtlCol="0">
            <a:spAutoFit/>
          </a:bodyPr>
          <a:lstStyle/>
          <a:p>
            <a:r>
              <a:rPr lang="en-GB" sz="1200" i="0">
                <a:solidFill>
                  <a:srgbClr val="4472C4"/>
                </a:solidFill>
                <a:effectLst/>
              </a:rPr>
              <a:t>The number of people sleeping rough on a single night in autumn in England has fallen for the fourth consecutive year.</a:t>
            </a:r>
            <a:endParaRPr lang="en-GB" sz="1200">
              <a:solidFill>
                <a:srgbClr val="4472C4"/>
              </a:solidFill>
            </a:endParaRPr>
          </a:p>
        </p:txBody>
      </p:sp>
      <p:pic>
        <p:nvPicPr>
          <p:cNvPr id="15" name="Picture 14">
            <a:extLst>
              <a:ext uri="{FF2B5EF4-FFF2-40B4-BE49-F238E27FC236}">
                <a16:creationId xmlns:a16="http://schemas.microsoft.com/office/drawing/2014/main" id="{041DCCB1-1D8A-4AE1-9710-707394667EE7}"/>
              </a:ext>
            </a:extLst>
          </p:cNvPr>
          <p:cNvPicPr>
            <a:picLocks noChangeAspect="1"/>
          </p:cNvPicPr>
          <p:nvPr/>
        </p:nvPicPr>
        <p:blipFill>
          <a:blip r:embed="rId4"/>
          <a:stretch>
            <a:fillRect/>
          </a:stretch>
        </p:blipFill>
        <p:spPr>
          <a:xfrm>
            <a:off x="6927490" y="1077564"/>
            <a:ext cx="3729999" cy="2463371"/>
          </a:xfrm>
          <a:prstGeom prst="rect">
            <a:avLst/>
          </a:prstGeom>
        </p:spPr>
      </p:pic>
      <p:sp>
        <p:nvSpPr>
          <p:cNvPr id="16" name="TextBox 15">
            <a:extLst>
              <a:ext uri="{FF2B5EF4-FFF2-40B4-BE49-F238E27FC236}">
                <a16:creationId xmlns:a16="http://schemas.microsoft.com/office/drawing/2014/main" id="{734468E8-8976-4CA8-BFA5-F3E296DC8056}"/>
              </a:ext>
            </a:extLst>
          </p:cNvPr>
          <p:cNvSpPr txBox="1"/>
          <p:nvPr/>
        </p:nvSpPr>
        <p:spPr>
          <a:xfrm>
            <a:off x="6927491" y="431233"/>
            <a:ext cx="4806137" cy="646331"/>
          </a:xfrm>
          <a:prstGeom prst="rect">
            <a:avLst/>
          </a:prstGeom>
          <a:noFill/>
        </p:spPr>
        <p:txBody>
          <a:bodyPr wrap="square" rtlCol="0">
            <a:spAutoFit/>
          </a:bodyPr>
          <a:lstStyle>
            <a:defPPr>
              <a:defRPr lang="en-US"/>
            </a:defPPr>
            <a:lvl1pPr>
              <a:defRPr sz="1400" b="1">
                <a:solidFill>
                  <a:srgbClr val="4472C4"/>
                </a:solidFill>
                <a:latin typeface="Arial" panose="020B0604020202020204" pitchFamily="34" charset="0"/>
                <a:cs typeface="Arial" panose="020B0604020202020204" pitchFamily="34" charset="0"/>
              </a:defRPr>
            </a:lvl1pPr>
          </a:lstStyle>
          <a:p>
            <a:r>
              <a:rPr lang="en-GB"/>
              <a:t>Estimated number of people sleeping rough on a single night in autumn by gender since 2017</a:t>
            </a:r>
          </a:p>
        </p:txBody>
      </p:sp>
      <p:sp>
        <p:nvSpPr>
          <p:cNvPr id="17" name="TextBox 16">
            <a:extLst>
              <a:ext uri="{FF2B5EF4-FFF2-40B4-BE49-F238E27FC236}">
                <a16:creationId xmlns:a16="http://schemas.microsoft.com/office/drawing/2014/main" id="{4CD417E7-8FC7-4842-B201-7AF330891314}"/>
              </a:ext>
            </a:extLst>
          </p:cNvPr>
          <p:cNvSpPr txBox="1"/>
          <p:nvPr/>
        </p:nvSpPr>
        <p:spPr>
          <a:xfrm>
            <a:off x="6927490" y="3758925"/>
            <a:ext cx="4444702" cy="830997"/>
          </a:xfrm>
          <a:prstGeom prst="rect">
            <a:avLst/>
          </a:prstGeom>
          <a:noFill/>
        </p:spPr>
        <p:txBody>
          <a:bodyPr wrap="square" rtlCol="0">
            <a:spAutoFit/>
          </a:bodyPr>
          <a:lstStyle/>
          <a:p>
            <a:pPr marL="171450" indent="-171450">
              <a:buFont typeface="Arial" panose="020B0604020202020204" pitchFamily="34" charset="0"/>
              <a:buChar char="•"/>
            </a:pPr>
            <a:r>
              <a:rPr lang="en-GB" sz="1200" i="0">
                <a:solidFill>
                  <a:srgbClr val="4472C4"/>
                </a:solidFill>
                <a:effectLst/>
              </a:rPr>
              <a:t>The proportion of men sleeping rough on a single night in autumn is notably higher than that of women. </a:t>
            </a:r>
          </a:p>
          <a:p>
            <a:pPr marL="171450" indent="-171450">
              <a:buFont typeface="Arial" panose="020B0604020202020204" pitchFamily="34" charset="0"/>
              <a:buChar char="•"/>
            </a:pPr>
            <a:r>
              <a:rPr lang="en-GB" sz="1200" i="0">
                <a:solidFill>
                  <a:srgbClr val="4472C4"/>
                </a:solidFill>
                <a:effectLst/>
              </a:rPr>
              <a:t>However, the estimated numbers have been declining since 2017 for both males and females.</a:t>
            </a:r>
            <a:endParaRPr lang="en-GB" sz="1200">
              <a:solidFill>
                <a:srgbClr val="4472C4"/>
              </a:solidFill>
            </a:endParaRPr>
          </a:p>
        </p:txBody>
      </p:sp>
    </p:spTree>
    <p:extLst>
      <p:ext uri="{BB962C8B-B14F-4D97-AF65-F5344CB8AC3E}">
        <p14:creationId xmlns:p14="http://schemas.microsoft.com/office/powerpoint/2010/main" val="162182737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C2C7B49E-34B3-4C4B-9CFC-A8D6AACBB852}"/>
              </a:ext>
            </a:extLst>
          </p:cNvPr>
          <p:cNvGraphicFramePr>
            <a:graphicFrameLocks noGrp="1"/>
          </p:cNvGraphicFramePr>
          <p:nvPr>
            <p:extLst>
              <p:ext uri="{D42A27DB-BD31-4B8C-83A1-F6EECF244321}">
                <p14:modId xmlns:p14="http://schemas.microsoft.com/office/powerpoint/2010/main" val="1216431513"/>
              </p:ext>
            </p:extLst>
          </p:nvPr>
        </p:nvGraphicFramePr>
        <p:xfrm>
          <a:off x="4944" y="1"/>
          <a:ext cx="12159936" cy="6858000"/>
        </p:xfrm>
        <a:graphic>
          <a:graphicData uri="http://schemas.openxmlformats.org/drawingml/2006/table">
            <a:tbl>
              <a:tblPr firstRow="1" bandRow="1">
                <a:tableStyleId>{5C22544A-7EE6-4342-B048-85BDC9FD1C3A}</a:tableStyleId>
              </a:tblPr>
              <a:tblGrid>
                <a:gridCol w="12159936">
                  <a:extLst>
                    <a:ext uri="{9D8B030D-6E8A-4147-A177-3AD203B41FA5}">
                      <a16:colId xmlns:a16="http://schemas.microsoft.com/office/drawing/2014/main" val="20000"/>
                    </a:ext>
                  </a:extLst>
                </a:gridCol>
              </a:tblGrid>
              <a:tr h="371368">
                <a:tc>
                  <a:txBody>
                    <a:bodyPr/>
                    <a:lstStyle/>
                    <a:p>
                      <a:r>
                        <a:rPr lang="en-GB">
                          <a:latin typeface="Arial" panose="020B0604020202020204" pitchFamily="34" charset="0"/>
                          <a:cs typeface="Arial" panose="020B0604020202020204" pitchFamily="34" charset="0"/>
                        </a:rPr>
                        <a:t>Rough sleeping snapshot in England</a:t>
                      </a:r>
                    </a:p>
                  </a:txBody>
                  <a:tcP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extLst>
                  <a:ext uri="{0D108BD9-81ED-4DB2-BD59-A6C34878D82A}">
                    <a16:rowId xmlns:a16="http://schemas.microsoft.com/office/drawing/2014/main" val="10000"/>
                  </a:ext>
                </a:extLst>
              </a:tr>
              <a:tr h="6185869">
                <a:tc>
                  <a:txBody>
                    <a:bodyPr/>
                    <a:lstStyle/>
                    <a:p>
                      <a:endParaRPr lang="en-GB" sz="1400" b="1" kern="1200" baseline="0">
                        <a:solidFill>
                          <a:schemeClr val="accent6">
                            <a:lumMod val="75000"/>
                          </a:schemeClr>
                        </a:solidFill>
                        <a:latin typeface="Arial" panose="020B0604020202020204" pitchFamily="34" charset="0"/>
                        <a:ea typeface="+mn-ea"/>
                        <a:cs typeface="Arial" panose="020B0604020202020204" pitchFamily="34" charset="0"/>
                      </a:endParaRPr>
                    </a:p>
                    <a:p>
                      <a:endParaRPr lang="en-GB" sz="1400" b="1" kern="1200" baseline="0">
                        <a:solidFill>
                          <a:schemeClr val="accent6">
                            <a:lumMod val="75000"/>
                          </a:schemeClr>
                        </a:solidFill>
                        <a:latin typeface="Arial" panose="020B0604020202020204" pitchFamily="34" charset="0"/>
                        <a:ea typeface="+mn-ea"/>
                        <a:cs typeface="Arial" panose="020B0604020202020204" pitchFamily="34" charset="0"/>
                      </a:endParaRPr>
                    </a:p>
                  </a:txBody>
                  <a:tcPr>
                    <a:lnT w="12700" cap="flat" cmpd="sng" algn="ctr">
                      <a:solidFill>
                        <a:schemeClr val="bg1"/>
                      </a:solidFill>
                      <a:prstDash val="solid"/>
                      <a:round/>
                      <a:headEnd type="none" w="med" len="med"/>
                      <a:tailEnd type="none" w="med" len="med"/>
                    </a:lnT>
                    <a:solidFill>
                      <a:schemeClr val="bg1"/>
                    </a:solidFill>
                  </a:tcPr>
                </a:tc>
                <a:extLst>
                  <a:ext uri="{0D108BD9-81ED-4DB2-BD59-A6C34878D82A}">
                    <a16:rowId xmlns:a16="http://schemas.microsoft.com/office/drawing/2014/main" val="10001"/>
                  </a:ext>
                </a:extLst>
              </a:tr>
              <a:tr h="30076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aseline="0">
                          <a:solidFill>
                            <a:schemeClr val="bg1"/>
                          </a:solidFill>
                          <a:latin typeface="Arial" panose="020B0604020202020204" pitchFamily="34" charset="0"/>
                          <a:cs typeface="Arial" panose="020B0604020202020204" pitchFamily="34" charset="0"/>
                        </a:rPr>
                        <a:t>Source: Department for Levelling Up, Housing &amp; Communities, </a:t>
                      </a:r>
                      <a:r>
                        <a:rPr lang="en-GB" sz="900" kern="1200" baseline="0">
                          <a:solidFill>
                            <a:schemeClr val="bg1"/>
                          </a:solidFill>
                          <a:latin typeface="Arial" panose="020B0604020202020204" pitchFamily="34" charset="0"/>
                          <a:ea typeface="+mn-ea"/>
                          <a:cs typeface="Arial" panose="020B0604020202020204" pitchFamily="34" charset="0"/>
                        </a:rPr>
                        <a:t>Rough sleeping snapshot in England: autumn 2021</a:t>
                      </a:r>
                      <a:endParaRPr lang="en-GB" sz="900" baseline="0">
                        <a:solidFill>
                          <a:schemeClr val="bg1"/>
                        </a:solidFill>
                        <a:latin typeface="Arial" panose="020B0604020202020204" pitchFamily="34" charset="0"/>
                        <a:cs typeface="Arial" panose="020B0604020202020204" pitchFamily="34" charset="0"/>
                      </a:endParaRPr>
                    </a:p>
                  </a:txBody>
                  <a:tcPr anchor="ctr">
                    <a:solidFill>
                      <a:schemeClr val="accent1">
                        <a:lumMod val="75000"/>
                      </a:schemeClr>
                    </a:solidFill>
                  </a:tcPr>
                </a:tc>
                <a:extLst>
                  <a:ext uri="{0D108BD9-81ED-4DB2-BD59-A6C34878D82A}">
                    <a16:rowId xmlns:a16="http://schemas.microsoft.com/office/drawing/2014/main" val="10002"/>
                  </a:ext>
                </a:extLst>
              </a:tr>
            </a:tbl>
          </a:graphicData>
        </a:graphic>
      </p:graphicFrame>
      <p:sp>
        <p:nvSpPr>
          <p:cNvPr id="2" name="TextBox 1">
            <a:extLst>
              <a:ext uri="{FF2B5EF4-FFF2-40B4-BE49-F238E27FC236}">
                <a16:creationId xmlns:a16="http://schemas.microsoft.com/office/drawing/2014/main" id="{5FF9E74E-6A79-4AE0-8F98-69DBD5BB6083}"/>
              </a:ext>
            </a:extLst>
          </p:cNvPr>
          <p:cNvSpPr txBox="1"/>
          <p:nvPr/>
        </p:nvSpPr>
        <p:spPr>
          <a:xfrm>
            <a:off x="6582107" y="415688"/>
            <a:ext cx="5712020" cy="923330"/>
          </a:xfrm>
          <a:prstGeom prst="rect">
            <a:avLst/>
          </a:prstGeom>
          <a:noFill/>
        </p:spPr>
        <p:txBody>
          <a:bodyPr wrap="square" rtlCol="0">
            <a:spAutoFit/>
          </a:bodyPr>
          <a:lstStyle>
            <a:defPPr>
              <a:defRPr lang="en-US"/>
            </a:defPPr>
            <a:lvl1pPr>
              <a:defRPr sz="1400" b="1">
                <a:solidFill>
                  <a:srgbClr val="4472C4"/>
                </a:solidFill>
                <a:latin typeface="Arial" panose="020B0604020202020204" pitchFamily="34" charset="0"/>
                <a:cs typeface="Arial" panose="020B0604020202020204" pitchFamily="34" charset="0"/>
              </a:defRPr>
            </a:lvl1pPr>
          </a:lstStyle>
          <a:p>
            <a:r>
              <a:rPr lang="en-GB"/>
              <a:t>Local authorities with the largest increase in the estimated number of people sleeping rough on a single night in autumn 2021 compared to previous year.</a:t>
            </a:r>
          </a:p>
        </p:txBody>
      </p:sp>
      <p:sp>
        <p:nvSpPr>
          <p:cNvPr id="10" name="TextBox 9">
            <a:extLst>
              <a:ext uri="{FF2B5EF4-FFF2-40B4-BE49-F238E27FC236}">
                <a16:creationId xmlns:a16="http://schemas.microsoft.com/office/drawing/2014/main" id="{EFB13E61-4A68-4ABC-BC62-3F639FD90A60}"/>
              </a:ext>
            </a:extLst>
          </p:cNvPr>
          <p:cNvSpPr txBox="1"/>
          <p:nvPr/>
        </p:nvSpPr>
        <p:spPr>
          <a:xfrm>
            <a:off x="112421" y="415688"/>
            <a:ext cx="5497474" cy="646331"/>
          </a:xfrm>
          <a:prstGeom prst="rect">
            <a:avLst/>
          </a:prstGeom>
          <a:noFill/>
        </p:spPr>
        <p:txBody>
          <a:bodyPr wrap="square" rtlCol="0">
            <a:spAutoFit/>
          </a:bodyPr>
          <a:lstStyle>
            <a:defPPr>
              <a:defRPr lang="en-US"/>
            </a:defPPr>
            <a:lvl1pPr>
              <a:defRPr sz="1400" b="1">
                <a:solidFill>
                  <a:srgbClr val="4472C4"/>
                </a:solidFill>
                <a:latin typeface="Arial" panose="020B0604020202020204" pitchFamily="34" charset="0"/>
                <a:cs typeface="Arial" panose="020B0604020202020204" pitchFamily="34" charset="0"/>
              </a:defRPr>
            </a:lvl1pPr>
          </a:lstStyle>
          <a:p>
            <a:r>
              <a:rPr lang="en-GB"/>
              <a:t>Local authorities with the highest estimated number of people sleeping rough on a single night in autumn 2021</a:t>
            </a:r>
          </a:p>
        </p:txBody>
      </p:sp>
      <p:pic>
        <p:nvPicPr>
          <p:cNvPr id="11" name="Picture 10">
            <a:extLst>
              <a:ext uri="{FF2B5EF4-FFF2-40B4-BE49-F238E27FC236}">
                <a16:creationId xmlns:a16="http://schemas.microsoft.com/office/drawing/2014/main" id="{89226606-5159-45C1-868C-DBC2D95EDFC7}"/>
              </a:ext>
            </a:extLst>
          </p:cNvPr>
          <p:cNvPicPr>
            <a:picLocks noChangeAspect="1"/>
          </p:cNvPicPr>
          <p:nvPr/>
        </p:nvPicPr>
        <p:blipFill>
          <a:blip r:embed="rId3"/>
          <a:stretch>
            <a:fillRect/>
          </a:stretch>
        </p:blipFill>
        <p:spPr>
          <a:xfrm>
            <a:off x="253936" y="1062019"/>
            <a:ext cx="5049404" cy="5239396"/>
          </a:xfrm>
          <a:prstGeom prst="rect">
            <a:avLst/>
          </a:prstGeom>
          <a:ln>
            <a:noFill/>
          </a:ln>
        </p:spPr>
      </p:pic>
      <p:sp>
        <p:nvSpPr>
          <p:cNvPr id="12" name="TextBox 11">
            <a:extLst>
              <a:ext uri="{FF2B5EF4-FFF2-40B4-BE49-F238E27FC236}">
                <a16:creationId xmlns:a16="http://schemas.microsoft.com/office/drawing/2014/main" id="{A5218B92-5109-4AEB-9646-4109286637DA}"/>
              </a:ext>
            </a:extLst>
          </p:cNvPr>
          <p:cNvSpPr txBox="1"/>
          <p:nvPr/>
        </p:nvSpPr>
        <p:spPr>
          <a:xfrm>
            <a:off x="2563399" y="3108766"/>
            <a:ext cx="2209801" cy="1200329"/>
          </a:xfrm>
          <a:prstGeom prst="rect">
            <a:avLst/>
          </a:prstGeom>
          <a:noFill/>
        </p:spPr>
        <p:txBody>
          <a:bodyPr wrap="square" rtlCol="0">
            <a:spAutoFit/>
          </a:bodyPr>
          <a:lstStyle/>
          <a:p>
            <a:r>
              <a:rPr lang="en-GB" sz="1200">
                <a:solidFill>
                  <a:srgbClr val="4472C4"/>
                </a:solidFill>
              </a:rPr>
              <a:t>Peterborough was in the top 10 local authorities (ranked 6</a:t>
            </a:r>
            <a:r>
              <a:rPr lang="en-GB" sz="1200" baseline="30000">
                <a:solidFill>
                  <a:srgbClr val="4472C4"/>
                </a:solidFill>
              </a:rPr>
              <a:t>th</a:t>
            </a:r>
            <a:r>
              <a:rPr lang="en-GB" sz="1200">
                <a:solidFill>
                  <a:srgbClr val="4472C4"/>
                </a:solidFill>
              </a:rPr>
              <a:t>)  with the highest number of people sleeping rough on a single night between 1</a:t>
            </a:r>
            <a:r>
              <a:rPr lang="en-GB" sz="1200" baseline="30000">
                <a:solidFill>
                  <a:srgbClr val="4472C4"/>
                </a:solidFill>
              </a:rPr>
              <a:t>st</a:t>
            </a:r>
            <a:r>
              <a:rPr lang="en-GB" sz="1200">
                <a:solidFill>
                  <a:srgbClr val="4472C4"/>
                </a:solidFill>
              </a:rPr>
              <a:t> Oct and 30</a:t>
            </a:r>
            <a:r>
              <a:rPr lang="en-GB" sz="1200" baseline="30000">
                <a:solidFill>
                  <a:srgbClr val="4472C4"/>
                </a:solidFill>
              </a:rPr>
              <a:t>th</a:t>
            </a:r>
            <a:r>
              <a:rPr lang="en-GB" sz="1200">
                <a:solidFill>
                  <a:srgbClr val="4472C4"/>
                </a:solidFill>
              </a:rPr>
              <a:t> Nov 2021.</a:t>
            </a:r>
          </a:p>
        </p:txBody>
      </p:sp>
      <p:sp>
        <p:nvSpPr>
          <p:cNvPr id="13" name="TextBox 12">
            <a:extLst>
              <a:ext uri="{FF2B5EF4-FFF2-40B4-BE49-F238E27FC236}">
                <a16:creationId xmlns:a16="http://schemas.microsoft.com/office/drawing/2014/main" id="{222C9498-399B-4518-9F1A-4642B46DB61A}"/>
              </a:ext>
            </a:extLst>
          </p:cNvPr>
          <p:cNvSpPr txBox="1"/>
          <p:nvPr/>
        </p:nvSpPr>
        <p:spPr>
          <a:xfrm>
            <a:off x="6611001" y="3708931"/>
            <a:ext cx="5258787" cy="646331"/>
          </a:xfrm>
          <a:prstGeom prst="rect">
            <a:avLst/>
          </a:prstGeom>
          <a:noFill/>
        </p:spPr>
        <p:txBody>
          <a:bodyPr wrap="square" rtlCol="0">
            <a:spAutoFit/>
          </a:bodyPr>
          <a:lstStyle/>
          <a:p>
            <a:r>
              <a:rPr lang="en-GB" sz="1200">
                <a:solidFill>
                  <a:srgbClr val="4472C4"/>
                </a:solidFill>
              </a:rPr>
              <a:t>Peterborough had the 2</a:t>
            </a:r>
            <a:r>
              <a:rPr lang="en-GB" sz="1200" baseline="30000">
                <a:solidFill>
                  <a:srgbClr val="4472C4"/>
                </a:solidFill>
              </a:rPr>
              <a:t>nd</a:t>
            </a:r>
            <a:r>
              <a:rPr lang="en-GB" sz="1200">
                <a:solidFill>
                  <a:srgbClr val="4472C4"/>
                </a:solidFill>
              </a:rPr>
              <a:t> largest increase (+27) in the estimated number of people sleeping rough on a single night in autumn 2021 compared to previous year.</a:t>
            </a:r>
          </a:p>
        </p:txBody>
      </p:sp>
      <p:pic>
        <p:nvPicPr>
          <p:cNvPr id="15" name="Picture 14">
            <a:extLst>
              <a:ext uri="{FF2B5EF4-FFF2-40B4-BE49-F238E27FC236}">
                <a16:creationId xmlns:a16="http://schemas.microsoft.com/office/drawing/2014/main" id="{CD1D1D47-E7B0-4D40-9655-F844B365B9BB}"/>
              </a:ext>
            </a:extLst>
          </p:cNvPr>
          <p:cNvPicPr>
            <a:picLocks noChangeAspect="1"/>
          </p:cNvPicPr>
          <p:nvPr/>
        </p:nvPicPr>
        <p:blipFill>
          <a:blip r:embed="rId4"/>
          <a:stretch>
            <a:fillRect/>
          </a:stretch>
        </p:blipFill>
        <p:spPr>
          <a:xfrm>
            <a:off x="6551828" y="1140707"/>
            <a:ext cx="5209004" cy="2626687"/>
          </a:xfrm>
          <a:prstGeom prst="rect">
            <a:avLst/>
          </a:prstGeom>
          <a:ln>
            <a:noFill/>
          </a:ln>
        </p:spPr>
      </p:pic>
      <p:sp>
        <p:nvSpPr>
          <p:cNvPr id="9" name="TextBox 8">
            <a:extLst>
              <a:ext uri="{FF2B5EF4-FFF2-40B4-BE49-F238E27FC236}">
                <a16:creationId xmlns:a16="http://schemas.microsoft.com/office/drawing/2014/main" id="{42180411-2743-409B-9911-96D16278CB6C}"/>
              </a:ext>
            </a:extLst>
          </p:cNvPr>
          <p:cNvSpPr txBox="1"/>
          <p:nvPr/>
        </p:nvSpPr>
        <p:spPr>
          <a:xfrm>
            <a:off x="6611000" y="4512713"/>
            <a:ext cx="5553879" cy="523220"/>
          </a:xfrm>
          <a:prstGeom prst="rect">
            <a:avLst/>
          </a:prstGeom>
          <a:noFill/>
        </p:spPr>
        <p:txBody>
          <a:bodyPr wrap="square" rtlCol="0">
            <a:spAutoFit/>
          </a:bodyPr>
          <a:lstStyle>
            <a:defPPr>
              <a:defRPr lang="en-US"/>
            </a:defPPr>
            <a:lvl1pPr>
              <a:defRPr sz="1400" b="1">
                <a:solidFill>
                  <a:srgbClr val="4472C4"/>
                </a:solidFill>
                <a:latin typeface="Arial" panose="020B0604020202020204" pitchFamily="34" charset="0"/>
                <a:cs typeface="Arial" panose="020B0604020202020204" pitchFamily="34" charset="0"/>
              </a:defRPr>
            </a:lvl1pPr>
          </a:lstStyle>
          <a:p>
            <a:r>
              <a:rPr lang="en-GB"/>
              <a:t>Estimated number of people sleeping rough on a single night in autumn 2021, by local authority</a:t>
            </a:r>
          </a:p>
        </p:txBody>
      </p:sp>
      <p:pic>
        <p:nvPicPr>
          <p:cNvPr id="5" name="Picture 4">
            <a:extLst>
              <a:ext uri="{FF2B5EF4-FFF2-40B4-BE49-F238E27FC236}">
                <a16:creationId xmlns:a16="http://schemas.microsoft.com/office/drawing/2014/main" id="{F0382220-A7B3-4946-9EDC-A2FC0F9FEE52}"/>
              </a:ext>
            </a:extLst>
          </p:cNvPr>
          <p:cNvPicPr>
            <a:picLocks noChangeAspect="1"/>
          </p:cNvPicPr>
          <p:nvPr/>
        </p:nvPicPr>
        <p:blipFill>
          <a:blip r:embed="rId5"/>
          <a:stretch>
            <a:fillRect/>
          </a:stretch>
        </p:blipFill>
        <p:spPr>
          <a:xfrm>
            <a:off x="6657247" y="5134921"/>
            <a:ext cx="2000250" cy="1352550"/>
          </a:xfrm>
          <a:prstGeom prst="rect">
            <a:avLst/>
          </a:prstGeom>
        </p:spPr>
      </p:pic>
      <p:sp>
        <p:nvSpPr>
          <p:cNvPr id="14" name="TextBox 13">
            <a:extLst>
              <a:ext uri="{FF2B5EF4-FFF2-40B4-BE49-F238E27FC236}">
                <a16:creationId xmlns:a16="http://schemas.microsoft.com/office/drawing/2014/main" id="{4A5B9B11-0833-4D4E-AEFB-A431F1C4D8B5}"/>
              </a:ext>
            </a:extLst>
          </p:cNvPr>
          <p:cNvSpPr txBox="1"/>
          <p:nvPr/>
        </p:nvSpPr>
        <p:spPr>
          <a:xfrm>
            <a:off x="8925444" y="5301794"/>
            <a:ext cx="2971489" cy="830997"/>
          </a:xfrm>
          <a:prstGeom prst="rect">
            <a:avLst/>
          </a:prstGeom>
          <a:noFill/>
        </p:spPr>
        <p:txBody>
          <a:bodyPr wrap="square" rtlCol="0">
            <a:spAutoFit/>
          </a:bodyPr>
          <a:lstStyle/>
          <a:p>
            <a:r>
              <a:rPr lang="en-GB" sz="1200">
                <a:solidFill>
                  <a:srgbClr val="4472C4"/>
                </a:solidFill>
              </a:rPr>
              <a:t>Peterborough (36) had the highest estimated number of people sleeping rough on a single night in autumn 2021, followed by Cambridge (14).</a:t>
            </a:r>
          </a:p>
        </p:txBody>
      </p:sp>
    </p:spTree>
    <p:extLst>
      <p:ext uri="{BB962C8B-B14F-4D97-AF65-F5344CB8AC3E}">
        <p14:creationId xmlns:p14="http://schemas.microsoft.com/office/powerpoint/2010/main" val="105139656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17573" y="2633436"/>
            <a:ext cx="10509454" cy="1938992"/>
          </a:xfrm>
          <a:prstGeom prst="rect">
            <a:avLst/>
          </a:prstGeom>
          <a:noFill/>
        </p:spPr>
        <p:txBody>
          <a:bodyPr wrap="square" rtlCol="0">
            <a:spAutoFit/>
          </a:bodyPr>
          <a:lstStyle/>
          <a:p>
            <a:pPr algn="ctr"/>
            <a:r>
              <a:rPr lang="en-GB" sz="6000">
                <a:solidFill>
                  <a:schemeClr val="accent1">
                    <a:lumMod val="75000"/>
                  </a:schemeClr>
                </a:solidFill>
                <a:latin typeface="Arial" panose="020B0604020202020204" pitchFamily="34" charset="0"/>
                <a:cs typeface="Arial" panose="020B0604020202020204" pitchFamily="34" charset="0"/>
              </a:rPr>
              <a:t>Education and life long learning</a:t>
            </a:r>
          </a:p>
        </p:txBody>
      </p:sp>
      <p:sp>
        <p:nvSpPr>
          <p:cNvPr id="3" name="Frame 2"/>
          <p:cNvSpPr/>
          <p:nvPr/>
        </p:nvSpPr>
        <p:spPr>
          <a:xfrm>
            <a:off x="0" y="0"/>
            <a:ext cx="12204000" cy="6858000"/>
          </a:xfrm>
          <a:prstGeom prst="frame">
            <a:avLst/>
          </a:prstGeom>
          <a:solidFill>
            <a:schemeClr val="accent1">
              <a:lumMod val="75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lIns="216000" rtlCol="0" anchor="ctr">
            <a:normAutofit/>
          </a:bodyPr>
          <a:lstStyle/>
          <a:p>
            <a:pPr algn="ctr"/>
            <a:endParaRPr lang="en-GB">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276096836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DC511C77-4DBE-44B8-812A-ED0D9E32F80B}"/>
              </a:ext>
            </a:extLst>
          </p:cNvPr>
          <p:cNvGraphicFramePr>
            <a:graphicFrameLocks noGrp="1"/>
          </p:cNvGraphicFramePr>
          <p:nvPr>
            <p:extLst>
              <p:ext uri="{D42A27DB-BD31-4B8C-83A1-F6EECF244321}">
                <p14:modId xmlns:p14="http://schemas.microsoft.com/office/powerpoint/2010/main" val="2314722405"/>
              </p:ext>
            </p:extLst>
          </p:nvPr>
        </p:nvGraphicFramePr>
        <p:xfrm>
          <a:off x="28800" y="14290"/>
          <a:ext cx="12163200" cy="365760"/>
        </p:xfrm>
        <a:graphic>
          <a:graphicData uri="http://schemas.openxmlformats.org/drawingml/2006/table">
            <a:tbl>
              <a:tblPr firstRow="1" bandRow="1">
                <a:tableStyleId>{5C22544A-7EE6-4342-B048-85BDC9FD1C3A}</a:tableStyleId>
              </a:tblPr>
              <a:tblGrid>
                <a:gridCol w="12163200">
                  <a:extLst>
                    <a:ext uri="{9D8B030D-6E8A-4147-A177-3AD203B41FA5}">
                      <a16:colId xmlns:a16="http://schemas.microsoft.com/office/drawing/2014/main" val="20000"/>
                    </a:ext>
                  </a:extLst>
                </a:gridCol>
              </a:tblGrid>
              <a:tr h="0">
                <a:tc>
                  <a:txBody>
                    <a:bodyPr/>
                    <a:lstStyle/>
                    <a:p>
                      <a:r>
                        <a:rPr lang="en-GB">
                          <a:latin typeface="Arial" panose="020B0604020202020204" pitchFamily="34" charset="0"/>
                          <a:cs typeface="Arial" panose="020B0604020202020204" pitchFamily="34" charset="0"/>
                        </a:rPr>
                        <a:t>Summary</a:t>
                      </a:r>
                    </a:p>
                  </a:txBody>
                  <a:tcPr>
                    <a:solidFill>
                      <a:schemeClr val="accent1">
                        <a:lumMod val="75000"/>
                      </a:schemeClr>
                    </a:solidFill>
                  </a:tcPr>
                </a:tc>
                <a:extLst>
                  <a:ext uri="{0D108BD9-81ED-4DB2-BD59-A6C34878D82A}">
                    <a16:rowId xmlns:a16="http://schemas.microsoft.com/office/drawing/2014/main" val="10000"/>
                  </a:ext>
                </a:extLst>
              </a:tr>
            </a:tbl>
          </a:graphicData>
        </a:graphic>
      </p:graphicFrame>
      <p:sp>
        <p:nvSpPr>
          <p:cNvPr id="3" name="TextBox 2">
            <a:extLst>
              <a:ext uri="{FF2B5EF4-FFF2-40B4-BE49-F238E27FC236}">
                <a16:creationId xmlns:a16="http://schemas.microsoft.com/office/drawing/2014/main" id="{12839F59-6582-40F0-971A-25C88E37BB7A}"/>
              </a:ext>
            </a:extLst>
          </p:cNvPr>
          <p:cNvSpPr txBox="1"/>
          <p:nvPr/>
        </p:nvSpPr>
        <p:spPr>
          <a:xfrm>
            <a:off x="114649" y="464540"/>
            <a:ext cx="11962701" cy="3539430"/>
          </a:xfrm>
          <a:prstGeom prst="rect">
            <a:avLst/>
          </a:prstGeom>
          <a:noFill/>
        </p:spPr>
        <p:txBody>
          <a:bodyPr wrap="square" rtlCol="0">
            <a:spAutoFit/>
          </a:bodyPr>
          <a:lstStyle/>
          <a:p>
            <a:pPr marL="285750" indent="-285750">
              <a:buFont typeface="Arial" panose="020B0604020202020204" pitchFamily="34" charset="0"/>
              <a:buChar char="•"/>
            </a:pPr>
            <a:r>
              <a:rPr lang="en-GB" sz="1400" dirty="0">
                <a:solidFill>
                  <a:schemeClr val="accent1">
                    <a:lumMod val="75000"/>
                  </a:schemeClr>
                </a:solidFill>
              </a:rPr>
              <a:t>The deprivation of educational attainment and skills in the local population is high in Fenland and Peterborough, with pockets of deprivation seen across other  Cambridgeshire districts also.</a:t>
            </a:r>
          </a:p>
          <a:p>
            <a:pPr marL="285750" indent="-285750">
              <a:buFont typeface="Arial" panose="020B0604020202020204" pitchFamily="34" charset="0"/>
              <a:buChar char="•"/>
            </a:pPr>
            <a:endParaRPr lang="en-GB" sz="1400" dirty="0">
              <a:solidFill>
                <a:schemeClr val="accent1">
                  <a:lumMod val="75000"/>
                </a:schemeClr>
              </a:solidFill>
            </a:endParaRPr>
          </a:p>
          <a:p>
            <a:pPr marL="285750" indent="-285750">
              <a:buFont typeface="Arial" panose="020B0604020202020204" pitchFamily="34" charset="0"/>
              <a:buChar char="•"/>
            </a:pPr>
            <a:r>
              <a:rPr lang="en-GB" sz="1400" dirty="0">
                <a:solidFill>
                  <a:schemeClr val="accent1">
                    <a:lumMod val="75000"/>
                  </a:schemeClr>
                </a:solidFill>
              </a:rPr>
              <a:t>The average score of pupils' 8 attainment is significantly lower in Fenland, Huntingdonshire, and Peterborough than in England.</a:t>
            </a:r>
          </a:p>
          <a:p>
            <a:pPr marL="285750" indent="-285750">
              <a:buFont typeface="Arial" panose="020B0604020202020204" pitchFamily="34" charset="0"/>
              <a:buChar char="•"/>
            </a:pPr>
            <a:endParaRPr lang="en-GB" sz="1400" dirty="0">
              <a:solidFill>
                <a:schemeClr val="accent1">
                  <a:lumMod val="75000"/>
                </a:schemeClr>
              </a:solidFill>
            </a:endParaRPr>
          </a:p>
          <a:p>
            <a:pPr marL="285750" indent="-285750">
              <a:buFont typeface="Arial" panose="020B0604020202020204" pitchFamily="34" charset="0"/>
              <a:buChar char="•"/>
            </a:pPr>
            <a:r>
              <a:rPr lang="en-GB" sz="1400" dirty="0">
                <a:solidFill>
                  <a:schemeClr val="accent1">
                    <a:lumMod val="75000"/>
                  </a:schemeClr>
                </a:solidFill>
              </a:rPr>
              <a:t>The average 8 attainment score of children in care is lower than in England for Cambridgeshire for the last 2 years.</a:t>
            </a:r>
          </a:p>
          <a:p>
            <a:pPr marL="285750" indent="-285750">
              <a:buFont typeface="Arial" panose="020B0604020202020204" pitchFamily="34" charset="0"/>
              <a:buChar char="•"/>
            </a:pPr>
            <a:endParaRPr lang="en-GB" sz="1400" dirty="0">
              <a:solidFill>
                <a:schemeClr val="accent1">
                  <a:lumMod val="75000"/>
                </a:schemeClr>
              </a:solidFill>
            </a:endParaRPr>
          </a:p>
          <a:p>
            <a:pPr marL="285750" indent="-285750">
              <a:buFont typeface="Arial" panose="020B0604020202020204" pitchFamily="34" charset="0"/>
              <a:buChar char="•"/>
            </a:pPr>
            <a:r>
              <a:rPr lang="en-GB" sz="1400" dirty="0">
                <a:solidFill>
                  <a:schemeClr val="accent1">
                    <a:lumMod val="75000"/>
                  </a:schemeClr>
                </a:solidFill>
              </a:rPr>
              <a:t>The trend for the proportion of children achieving a good level of development at the end of reception in Cambridgeshire and Peterborough follows a similar pattern to England; however, it remains significantly lower in Peterborough than in England.</a:t>
            </a:r>
          </a:p>
          <a:p>
            <a:pPr marL="285750" indent="-285750">
              <a:buFont typeface="Arial" panose="020B0604020202020204" pitchFamily="34" charset="0"/>
              <a:buChar char="•"/>
            </a:pPr>
            <a:endParaRPr lang="en-GB" sz="1400" dirty="0">
              <a:solidFill>
                <a:schemeClr val="accent1">
                  <a:lumMod val="75000"/>
                </a:schemeClr>
              </a:solidFill>
            </a:endParaRPr>
          </a:p>
          <a:p>
            <a:pPr marL="285750" indent="-285750">
              <a:buFont typeface="Arial" panose="020B0604020202020204" pitchFamily="34" charset="0"/>
              <a:buChar char="•"/>
            </a:pPr>
            <a:r>
              <a:rPr lang="en-GB" sz="1400" dirty="0">
                <a:solidFill>
                  <a:schemeClr val="accent1">
                    <a:lumMod val="75000"/>
                  </a:schemeClr>
                </a:solidFill>
              </a:rPr>
              <a:t>The proportion of pupil absence in Cambridgeshire and Peterborough is significantly lower or similar to England in the recent years.</a:t>
            </a:r>
          </a:p>
          <a:p>
            <a:pPr marL="285750" indent="-285750">
              <a:buFont typeface="Arial" panose="020B0604020202020204" pitchFamily="34" charset="0"/>
              <a:buChar char="•"/>
            </a:pPr>
            <a:endParaRPr lang="en-GB" sz="1400" dirty="0">
              <a:solidFill>
                <a:schemeClr val="accent1">
                  <a:lumMod val="75000"/>
                </a:schemeClr>
              </a:solidFill>
            </a:endParaRPr>
          </a:p>
          <a:p>
            <a:pPr marL="285750" indent="-285750">
              <a:buFont typeface="Arial" panose="020B0604020202020204" pitchFamily="34" charset="0"/>
              <a:buChar char="•"/>
            </a:pPr>
            <a:r>
              <a:rPr lang="en-GB" sz="1400" dirty="0">
                <a:solidFill>
                  <a:schemeClr val="accent1">
                    <a:lumMod val="75000"/>
                  </a:schemeClr>
                </a:solidFill>
              </a:rPr>
              <a:t>The proportion of 16–17-year-olds whose activity is not known or not in education, employment, or training is significantly higher than the English average in Peterborough in the last 4 years to 2020.</a:t>
            </a:r>
          </a:p>
          <a:p>
            <a:pPr marL="285750" indent="-285750">
              <a:buFont typeface="Arial" panose="020B0604020202020204" pitchFamily="34" charset="0"/>
              <a:buChar char="•"/>
            </a:pPr>
            <a:endParaRPr lang="en-GB" sz="1400" dirty="0">
              <a:solidFill>
                <a:schemeClr val="accent1">
                  <a:lumMod val="75000"/>
                </a:schemeClr>
              </a:solidFill>
            </a:endParaRPr>
          </a:p>
          <a:p>
            <a:pPr marL="285750" indent="-285750">
              <a:buFont typeface="Arial" panose="020B0604020202020204" pitchFamily="34" charset="0"/>
              <a:buChar char="•"/>
            </a:pPr>
            <a:endParaRPr lang="en-GB" sz="1400" dirty="0">
              <a:solidFill>
                <a:schemeClr val="accent1">
                  <a:lumMod val="75000"/>
                </a:schemeClr>
              </a:solidFill>
            </a:endParaRPr>
          </a:p>
        </p:txBody>
      </p:sp>
    </p:spTree>
    <p:extLst>
      <p:ext uri="{BB962C8B-B14F-4D97-AF65-F5344CB8AC3E}">
        <p14:creationId xmlns:p14="http://schemas.microsoft.com/office/powerpoint/2010/main" val="382013229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154058554"/>
              </p:ext>
            </p:extLst>
          </p:nvPr>
        </p:nvGraphicFramePr>
        <p:xfrm>
          <a:off x="-1" y="14289"/>
          <a:ext cx="12163381" cy="6843711"/>
        </p:xfrm>
        <a:graphic>
          <a:graphicData uri="http://schemas.openxmlformats.org/drawingml/2006/table">
            <a:tbl>
              <a:tblPr firstRow="1" bandRow="1">
                <a:tableStyleId>{5C22544A-7EE6-4342-B048-85BDC9FD1C3A}</a:tableStyleId>
              </a:tblPr>
              <a:tblGrid>
                <a:gridCol w="12163381">
                  <a:extLst>
                    <a:ext uri="{9D8B030D-6E8A-4147-A177-3AD203B41FA5}">
                      <a16:colId xmlns:a16="http://schemas.microsoft.com/office/drawing/2014/main" val="20000"/>
                    </a:ext>
                  </a:extLst>
                </a:gridCol>
              </a:tblGrid>
              <a:tr h="370594">
                <a:tc>
                  <a:txBody>
                    <a:bodyPr/>
                    <a:lstStyle/>
                    <a:p>
                      <a:r>
                        <a:rPr lang="en-GB">
                          <a:latin typeface="Arial" panose="020B0604020202020204" pitchFamily="34" charset="0"/>
                          <a:cs typeface="Arial" panose="020B0604020202020204" pitchFamily="34" charset="0"/>
                        </a:rPr>
                        <a:t>Education and life long learning</a:t>
                      </a:r>
                    </a:p>
                  </a:txBody>
                  <a:tcP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extLst>
                  <a:ext uri="{0D108BD9-81ED-4DB2-BD59-A6C34878D82A}">
                    <a16:rowId xmlns:a16="http://schemas.microsoft.com/office/drawing/2014/main" val="10000"/>
                  </a:ext>
                </a:extLst>
              </a:tr>
              <a:tr h="617298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b="1" kern="1200" baseline="0">
                        <a:solidFill>
                          <a:schemeClr val="accent6">
                            <a:lumMod val="75000"/>
                          </a:schemeClr>
                        </a:solidFill>
                        <a:latin typeface="Arial" panose="020B0604020202020204" pitchFamily="34" charset="0"/>
                        <a:ea typeface="+mn-ea"/>
                        <a:cs typeface="Arial" panose="020B0604020202020204" pitchFamily="34" charset="0"/>
                      </a:endParaRPr>
                    </a:p>
                    <a:p>
                      <a:endParaRPr lang="en-GB" sz="1400" b="1" kern="1200" baseline="0">
                        <a:solidFill>
                          <a:schemeClr val="accent6">
                            <a:lumMod val="75000"/>
                          </a:schemeClr>
                        </a:solidFill>
                        <a:latin typeface="Arial" panose="020B0604020202020204" pitchFamily="34" charset="0"/>
                        <a:ea typeface="+mn-ea"/>
                        <a:cs typeface="Arial" panose="020B0604020202020204" pitchFamily="34" charset="0"/>
                      </a:endParaRPr>
                    </a:p>
                  </a:txBody>
                  <a:tcPr>
                    <a:lnT w="12700" cap="flat" cmpd="sng" algn="ctr">
                      <a:solidFill>
                        <a:schemeClr val="bg1"/>
                      </a:solidFill>
                      <a:prstDash val="solid"/>
                      <a:round/>
                      <a:headEnd type="none" w="med" len="med"/>
                      <a:tailEnd type="none" w="med" len="med"/>
                    </a:lnT>
                    <a:solidFill>
                      <a:schemeClr val="bg1"/>
                    </a:solidFill>
                  </a:tcPr>
                </a:tc>
                <a:extLst>
                  <a:ext uri="{0D108BD9-81ED-4DB2-BD59-A6C34878D82A}">
                    <a16:rowId xmlns:a16="http://schemas.microsoft.com/office/drawing/2014/main" val="10001"/>
                  </a:ext>
                </a:extLst>
              </a:tr>
              <a:tr h="300136">
                <a:tc>
                  <a:txBody>
                    <a:bodyPr/>
                    <a:lstStyle/>
                    <a:p>
                      <a:r>
                        <a:rPr lang="en-GB" sz="900" baseline="0">
                          <a:solidFill>
                            <a:schemeClr val="bg1"/>
                          </a:solidFill>
                          <a:latin typeface="Arial" panose="020B0604020202020204" pitchFamily="34" charset="0"/>
                          <a:cs typeface="Arial" panose="020B0604020202020204" pitchFamily="34" charset="0"/>
                        </a:rPr>
                        <a:t>Source: 1. Indices of Deprivation 2019, Ministry of Housing, Communities and Local Government  2. Wider determinants of health, Fingertips, OHID (downloaded – July 2022)</a:t>
                      </a:r>
                    </a:p>
                  </a:txBody>
                  <a:tcPr anchor="ctr">
                    <a:solidFill>
                      <a:schemeClr val="accent1">
                        <a:lumMod val="75000"/>
                      </a:schemeClr>
                    </a:solidFill>
                  </a:tcPr>
                </a:tc>
                <a:extLst>
                  <a:ext uri="{0D108BD9-81ED-4DB2-BD59-A6C34878D82A}">
                    <a16:rowId xmlns:a16="http://schemas.microsoft.com/office/drawing/2014/main" val="10002"/>
                  </a:ext>
                </a:extLst>
              </a:tr>
            </a:tbl>
          </a:graphicData>
        </a:graphic>
      </p:graphicFrame>
      <p:sp>
        <p:nvSpPr>
          <p:cNvPr id="4" name="TextBox 3"/>
          <p:cNvSpPr txBox="1"/>
          <p:nvPr/>
        </p:nvSpPr>
        <p:spPr>
          <a:xfrm>
            <a:off x="71946" y="5778498"/>
            <a:ext cx="4049961" cy="646331"/>
          </a:xfrm>
          <a:prstGeom prst="rect">
            <a:avLst/>
          </a:prstGeom>
          <a:noFill/>
        </p:spPr>
        <p:txBody>
          <a:bodyPr wrap="square" rtlCol="0">
            <a:spAutoFit/>
          </a:bodyPr>
          <a:lstStyle/>
          <a:p>
            <a:r>
              <a:rPr lang="en-GB" sz="1200">
                <a:solidFill>
                  <a:schemeClr val="accent1">
                    <a:lumMod val="75000"/>
                  </a:schemeClr>
                </a:solidFill>
                <a:cs typeface="Arial" panose="020B0604020202020204" pitchFamily="34" charset="0"/>
              </a:rPr>
              <a:t>There are pockets of education, skills and training deprivation throughout Cambridgeshire and Peterborough, with high number of most deprived areas in Peterborough and  Fenland.</a:t>
            </a:r>
          </a:p>
        </p:txBody>
      </p:sp>
      <p:sp>
        <p:nvSpPr>
          <p:cNvPr id="20" name="TextBox 19">
            <a:extLst>
              <a:ext uri="{FF2B5EF4-FFF2-40B4-BE49-F238E27FC236}">
                <a16:creationId xmlns:a16="http://schemas.microsoft.com/office/drawing/2014/main" id="{6B864DAC-5EEF-4F99-AEF5-E34F3A8C81BE}"/>
              </a:ext>
            </a:extLst>
          </p:cNvPr>
          <p:cNvSpPr txBox="1"/>
          <p:nvPr/>
        </p:nvSpPr>
        <p:spPr>
          <a:xfrm>
            <a:off x="4282140" y="3009846"/>
            <a:ext cx="7881241" cy="205184"/>
          </a:xfrm>
          <a:prstGeom prst="rect">
            <a:avLst/>
          </a:prstGeom>
          <a:noFill/>
        </p:spPr>
        <p:txBody>
          <a:bodyPr wrap="square" rtlCol="0">
            <a:spAutoFit/>
          </a:bodyPr>
          <a:lstStyle/>
          <a:p>
            <a:endParaRPr lang="en-GB" sz="1100" baseline="30000">
              <a:solidFill>
                <a:schemeClr val="accent1">
                  <a:lumMod val="75000"/>
                </a:schemeClr>
              </a:solidFill>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22D928EE-5B7A-4CD6-A5F8-9903AAD1EFB4}"/>
              </a:ext>
            </a:extLst>
          </p:cNvPr>
          <p:cNvSpPr txBox="1"/>
          <p:nvPr/>
        </p:nvSpPr>
        <p:spPr>
          <a:xfrm>
            <a:off x="8986982" y="3888509"/>
            <a:ext cx="184731" cy="307777"/>
          </a:xfrm>
          <a:prstGeom prst="rect">
            <a:avLst/>
          </a:prstGeom>
          <a:noFill/>
        </p:spPr>
        <p:txBody>
          <a:bodyPr wrap="none" rtlCol="0">
            <a:spAutoFit/>
          </a:bodyPr>
          <a:lstStyle/>
          <a:p>
            <a:endParaRPr lang="en-GB" sz="1400">
              <a:solidFill>
                <a:schemeClr val="accent1">
                  <a:lumMod val="75000"/>
                </a:schemeClr>
              </a:solidFill>
            </a:endParaRPr>
          </a:p>
        </p:txBody>
      </p:sp>
      <p:sp>
        <p:nvSpPr>
          <p:cNvPr id="27" name="TextBox 26">
            <a:extLst>
              <a:ext uri="{FF2B5EF4-FFF2-40B4-BE49-F238E27FC236}">
                <a16:creationId xmlns:a16="http://schemas.microsoft.com/office/drawing/2014/main" id="{1DC969D9-29CF-4F5D-88C3-60FEC8D7EADC}"/>
              </a:ext>
            </a:extLst>
          </p:cNvPr>
          <p:cNvSpPr txBox="1"/>
          <p:nvPr/>
        </p:nvSpPr>
        <p:spPr>
          <a:xfrm>
            <a:off x="4564822" y="3711143"/>
            <a:ext cx="184731" cy="369332"/>
          </a:xfrm>
          <a:prstGeom prst="rect">
            <a:avLst/>
          </a:prstGeom>
          <a:noFill/>
        </p:spPr>
        <p:txBody>
          <a:bodyPr wrap="none" rtlCol="0">
            <a:spAutoFit/>
          </a:bodyPr>
          <a:lstStyle/>
          <a:p>
            <a:endParaRPr lang="en-GB"/>
          </a:p>
        </p:txBody>
      </p:sp>
      <p:sp>
        <p:nvSpPr>
          <p:cNvPr id="28" name="TextBox 27">
            <a:extLst>
              <a:ext uri="{FF2B5EF4-FFF2-40B4-BE49-F238E27FC236}">
                <a16:creationId xmlns:a16="http://schemas.microsoft.com/office/drawing/2014/main" id="{220FA31F-7B62-41AA-AED0-E7CC6427E163}"/>
              </a:ext>
            </a:extLst>
          </p:cNvPr>
          <p:cNvSpPr txBox="1"/>
          <p:nvPr/>
        </p:nvSpPr>
        <p:spPr>
          <a:xfrm>
            <a:off x="4564822" y="3786909"/>
            <a:ext cx="184731" cy="307777"/>
          </a:xfrm>
          <a:prstGeom prst="rect">
            <a:avLst/>
          </a:prstGeom>
          <a:noFill/>
        </p:spPr>
        <p:txBody>
          <a:bodyPr wrap="none" rtlCol="0">
            <a:spAutoFit/>
          </a:bodyPr>
          <a:lstStyle/>
          <a:p>
            <a:endParaRPr lang="en-GB" sz="1400"/>
          </a:p>
        </p:txBody>
      </p:sp>
      <p:sp>
        <p:nvSpPr>
          <p:cNvPr id="29" name="TextBox 28">
            <a:extLst>
              <a:ext uri="{FF2B5EF4-FFF2-40B4-BE49-F238E27FC236}">
                <a16:creationId xmlns:a16="http://schemas.microsoft.com/office/drawing/2014/main" id="{BAD53A4C-FF9E-4E3D-A07C-877E226EA26D}"/>
              </a:ext>
            </a:extLst>
          </p:cNvPr>
          <p:cNvSpPr txBox="1"/>
          <p:nvPr/>
        </p:nvSpPr>
        <p:spPr>
          <a:xfrm>
            <a:off x="4370426" y="487520"/>
            <a:ext cx="7641036" cy="307777"/>
          </a:xfrm>
          <a:prstGeom prst="rect">
            <a:avLst/>
          </a:prstGeom>
          <a:noFill/>
        </p:spPr>
        <p:txBody>
          <a:bodyPr wrap="square" rtlCol="0">
            <a:spAutoFit/>
          </a:bodyPr>
          <a:lstStyle/>
          <a:p>
            <a:r>
              <a:rPr lang="en-GB" sz="1400" b="1">
                <a:solidFill>
                  <a:schemeClr val="accent1">
                    <a:lumMod val="75000"/>
                  </a:schemeClr>
                </a:solidFill>
                <a:latin typeface="Arial" panose="020B0604020202020204" pitchFamily="34" charset="0"/>
                <a:cs typeface="Arial" panose="020B0604020202020204" pitchFamily="34" charset="0"/>
              </a:rPr>
              <a:t>Average Attainment 8 score, 2020/21 </a:t>
            </a:r>
            <a:r>
              <a:rPr lang="en-GB" sz="1400" b="1" baseline="30000">
                <a:solidFill>
                  <a:schemeClr val="accent1">
                    <a:lumMod val="75000"/>
                  </a:schemeClr>
                </a:solidFill>
                <a:latin typeface="Arial" panose="020B0604020202020204" pitchFamily="34" charset="0"/>
                <a:cs typeface="Arial" panose="020B0604020202020204" pitchFamily="34" charset="0"/>
              </a:rPr>
              <a:t>2</a:t>
            </a:r>
            <a:endParaRPr lang="en-GB" sz="1100" baseline="30000">
              <a:solidFill>
                <a:schemeClr val="accent1">
                  <a:lumMod val="75000"/>
                </a:schemeClr>
              </a:solidFill>
              <a:latin typeface="Arial" panose="020B0604020202020204" pitchFamily="34" charset="0"/>
              <a:cs typeface="Arial" panose="020B0604020202020204" pitchFamily="34" charset="0"/>
            </a:endParaRPr>
          </a:p>
        </p:txBody>
      </p:sp>
      <p:cxnSp>
        <p:nvCxnSpPr>
          <p:cNvPr id="47" name="Straight Connector 46">
            <a:extLst>
              <a:ext uri="{FF2B5EF4-FFF2-40B4-BE49-F238E27FC236}">
                <a16:creationId xmlns:a16="http://schemas.microsoft.com/office/drawing/2014/main" id="{0FBBBBF4-8928-4BEF-B45F-40CBAE228D56}"/>
              </a:ext>
            </a:extLst>
          </p:cNvPr>
          <p:cNvCxnSpPr>
            <a:cxnSpLocks/>
          </p:cNvCxnSpPr>
          <p:nvPr/>
        </p:nvCxnSpPr>
        <p:spPr>
          <a:xfrm>
            <a:off x="4370426" y="414543"/>
            <a:ext cx="0" cy="6142182"/>
          </a:xfrm>
          <a:prstGeom prst="line">
            <a:avLst/>
          </a:prstGeom>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4D893F98-BBF9-4CA7-AA73-322ADD9C4C88}"/>
              </a:ext>
            </a:extLst>
          </p:cNvPr>
          <p:cNvSpPr txBox="1"/>
          <p:nvPr/>
        </p:nvSpPr>
        <p:spPr>
          <a:xfrm>
            <a:off x="4282140" y="6092605"/>
            <a:ext cx="184731" cy="276999"/>
          </a:xfrm>
          <a:prstGeom prst="rect">
            <a:avLst/>
          </a:prstGeom>
          <a:noFill/>
        </p:spPr>
        <p:txBody>
          <a:bodyPr wrap="none" rtlCol="0">
            <a:spAutoFit/>
          </a:bodyPr>
          <a:lstStyle/>
          <a:p>
            <a:endParaRPr lang="en-GB" sz="1200"/>
          </a:p>
        </p:txBody>
      </p:sp>
      <p:pic>
        <p:nvPicPr>
          <p:cNvPr id="13" name="Picture 12">
            <a:extLst>
              <a:ext uri="{FF2B5EF4-FFF2-40B4-BE49-F238E27FC236}">
                <a16:creationId xmlns:a16="http://schemas.microsoft.com/office/drawing/2014/main" id="{A5A8A6A1-5D18-4A1E-9542-58E65C2FED38}"/>
              </a:ext>
            </a:extLst>
          </p:cNvPr>
          <p:cNvPicPr>
            <a:picLocks noChangeAspect="1"/>
          </p:cNvPicPr>
          <p:nvPr/>
        </p:nvPicPr>
        <p:blipFill>
          <a:blip r:embed="rId3"/>
          <a:stretch>
            <a:fillRect/>
          </a:stretch>
        </p:blipFill>
        <p:spPr>
          <a:xfrm>
            <a:off x="4562431" y="896704"/>
            <a:ext cx="2581275" cy="1733550"/>
          </a:xfrm>
          <a:prstGeom prst="rect">
            <a:avLst/>
          </a:prstGeom>
        </p:spPr>
      </p:pic>
      <p:sp>
        <p:nvSpPr>
          <p:cNvPr id="14" name="TextBox 13">
            <a:extLst>
              <a:ext uri="{FF2B5EF4-FFF2-40B4-BE49-F238E27FC236}">
                <a16:creationId xmlns:a16="http://schemas.microsoft.com/office/drawing/2014/main" id="{B0207049-AA7A-4F2B-AE20-74006553E010}"/>
              </a:ext>
            </a:extLst>
          </p:cNvPr>
          <p:cNvSpPr txBox="1"/>
          <p:nvPr/>
        </p:nvSpPr>
        <p:spPr>
          <a:xfrm>
            <a:off x="-1" y="387927"/>
            <a:ext cx="4370421" cy="307777"/>
          </a:xfrm>
          <a:prstGeom prst="rect">
            <a:avLst/>
          </a:prstGeom>
          <a:noFill/>
        </p:spPr>
        <p:txBody>
          <a:bodyPr wrap="square" rtlCol="0">
            <a:spAutoFit/>
          </a:bodyPr>
          <a:lstStyle/>
          <a:p>
            <a:r>
              <a:rPr lang="en-GB" sz="1400" b="1" kern="1200" baseline="0">
                <a:solidFill>
                  <a:schemeClr val="accent1">
                    <a:lumMod val="75000"/>
                  </a:schemeClr>
                </a:solidFill>
                <a:latin typeface="Arial" panose="020B0604020202020204" pitchFamily="34" charset="0"/>
                <a:ea typeface="+mn-ea"/>
                <a:cs typeface="Arial" panose="020B0604020202020204" pitchFamily="34" charset="0"/>
              </a:rPr>
              <a:t>Education, skills &amp; training deprivation, 2019</a:t>
            </a:r>
            <a:r>
              <a:rPr lang="en-GB" sz="1400" b="1" kern="1200" baseline="30000">
                <a:solidFill>
                  <a:schemeClr val="accent1">
                    <a:lumMod val="75000"/>
                  </a:schemeClr>
                </a:solidFill>
                <a:latin typeface="Arial" panose="020B0604020202020204" pitchFamily="34" charset="0"/>
                <a:ea typeface="+mn-ea"/>
                <a:cs typeface="Arial" panose="020B0604020202020204" pitchFamily="34" charset="0"/>
              </a:rPr>
              <a:t>1</a:t>
            </a:r>
            <a:endParaRPr lang="en-GB" sz="1400"/>
          </a:p>
        </p:txBody>
      </p:sp>
      <p:sp>
        <p:nvSpPr>
          <p:cNvPr id="15" name="TextBox 14">
            <a:extLst>
              <a:ext uri="{FF2B5EF4-FFF2-40B4-BE49-F238E27FC236}">
                <a16:creationId xmlns:a16="http://schemas.microsoft.com/office/drawing/2014/main" id="{EE616518-A6CE-4908-93AC-4A121E99FB20}"/>
              </a:ext>
            </a:extLst>
          </p:cNvPr>
          <p:cNvSpPr txBox="1"/>
          <p:nvPr/>
        </p:nvSpPr>
        <p:spPr>
          <a:xfrm>
            <a:off x="7707907" y="1036899"/>
            <a:ext cx="4147457" cy="830997"/>
          </a:xfrm>
          <a:prstGeom prst="rect">
            <a:avLst/>
          </a:prstGeom>
          <a:noFill/>
        </p:spPr>
        <p:txBody>
          <a:bodyPr wrap="square" rtlCol="0">
            <a:spAutoFit/>
          </a:bodyPr>
          <a:lstStyle/>
          <a:p>
            <a:r>
              <a:rPr lang="en-GB" sz="1200" dirty="0">
                <a:solidFill>
                  <a:schemeClr val="accent1">
                    <a:lumMod val="75000"/>
                  </a:schemeClr>
                </a:solidFill>
              </a:rPr>
              <a:t>The average attainment 8 score of a pupil (15-16 years) in Fenland, Huntingdonshire, and Peterborough is significantly lower than the national average, while it is statistically similar to the national average in East Cambridgeshire.</a:t>
            </a:r>
          </a:p>
        </p:txBody>
      </p:sp>
      <p:pic>
        <p:nvPicPr>
          <p:cNvPr id="6" name="Picture 5" descr="Map&#10;&#10;Description automatically generated">
            <a:extLst>
              <a:ext uri="{FF2B5EF4-FFF2-40B4-BE49-F238E27FC236}">
                <a16:creationId xmlns:a16="http://schemas.microsoft.com/office/drawing/2014/main" id="{7BA4F5DF-AFBB-46D1-BF9A-EE77B19E650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925" b="3680"/>
          <a:stretch/>
        </p:blipFill>
        <p:spPr>
          <a:xfrm>
            <a:off x="173515" y="795297"/>
            <a:ext cx="3661052" cy="4883608"/>
          </a:xfrm>
          <a:prstGeom prst="rect">
            <a:avLst/>
          </a:prstGeom>
          <a:ln>
            <a:noFill/>
          </a:ln>
        </p:spPr>
      </p:pic>
      <p:pic>
        <p:nvPicPr>
          <p:cNvPr id="5" name="Picture 4">
            <a:extLst>
              <a:ext uri="{FF2B5EF4-FFF2-40B4-BE49-F238E27FC236}">
                <a16:creationId xmlns:a16="http://schemas.microsoft.com/office/drawing/2014/main" id="{C6EC1A7F-DAA2-4126-B76A-D33A1C6C5C1B}"/>
              </a:ext>
            </a:extLst>
          </p:cNvPr>
          <p:cNvPicPr>
            <a:picLocks noChangeAspect="1"/>
          </p:cNvPicPr>
          <p:nvPr/>
        </p:nvPicPr>
        <p:blipFill rotWithShape="1">
          <a:blip r:embed="rId5"/>
          <a:srcRect t="17403"/>
          <a:stretch/>
        </p:blipFill>
        <p:spPr>
          <a:xfrm>
            <a:off x="4657186" y="3393204"/>
            <a:ext cx="5124450" cy="1935382"/>
          </a:xfrm>
          <a:prstGeom prst="rect">
            <a:avLst/>
          </a:prstGeom>
          <a:ln>
            <a:solidFill>
              <a:schemeClr val="accent1"/>
            </a:solidFill>
          </a:ln>
        </p:spPr>
      </p:pic>
      <p:sp>
        <p:nvSpPr>
          <p:cNvPr id="21" name="TextBox 20">
            <a:extLst>
              <a:ext uri="{FF2B5EF4-FFF2-40B4-BE49-F238E27FC236}">
                <a16:creationId xmlns:a16="http://schemas.microsoft.com/office/drawing/2014/main" id="{DF3BABA0-A21F-4547-9625-055E708BB6DC}"/>
              </a:ext>
            </a:extLst>
          </p:cNvPr>
          <p:cNvSpPr txBox="1"/>
          <p:nvPr/>
        </p:nvSpPr>
        <p:spPr>
          <a:xfrm>
            <a:off x="4522345" y="3020030"/>
            <a:ext cx="7641036" cy="307777"/>
          </a:xfrm>
          <a:prstGeom prst="rect">
            <a:avLst/>
          </a:prstGeom>
          <a:noFill/>
        </p:spPr>
        <p:txBody>
          <a:bodyPr wrap="square" rtlCol="0">
            <a:spAutoFit/>
          </a:bodyPr>
          <a:lstStyle/>
          <a:p>
            <a:r>
              <a:rPr lang="en-GB" sz="1400" b="1">
                <a:solidFill>
                  <a:schemeClr val="accent1">
                    <a:lumMod val="75000"/>
                  </a:schemeClr>
                </a:solidFill>
                <a:latin typeface="Arial" panose="020B0604020202020204" pitchFamily="34" charset="0"/>
                <a:cs typeface="Arial" panose="020B0604020202020204" pitchFamily="34" charset="0"/>
              </a:rPr>
              <a:t>Average Attainment 8 score of children in care </a:t>
            </a:r>
            <a:r>
              <a:rPr lang="en-GB" sz="1400" b="1" baseline="30000">
                <a:solidFill>
                  <a:schemeClr val="accent1">
                    <a:lumMod val="75000"/>
                  </a:schemeClr>
                </a:solidFill>
                <a:latin typeface="Arial" panose="020B0604020202020204" pitchFamily="34" charset="0"/>
                <a:cs typeface="Arial" panose="020B0604020202020204" pitchFamily="34" charset="0"/>
              </a:rPr>
              <a:t>2</a:t>
            </a:r>
            <a:endParaRPr lang="en-GB" sz="1100" baseline="30000">
              <a:solidFill>
                <a:schemeClr val="accent1">
                  <a:lumMod val="75000"/>
                </a:schemeClr>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9870F97F-CA69-4549-A20A-E8A5CC5F923C}"/>
              </a:ext>
            </a:extLst>
          </p:cNvPr>
          <p:cNvSpPr txBox="1"/>
          <p:nvPr/>
        </p:nvSpPr>
        <p:spPr>
          <a:xfrm rot="16200000">
            <a:off x="6744309" y="4222396"/>
            <a:ext cx="998863" cy="276999"/>
          </a:xfrm>
          <a:prstGeom prst="rect">
            <a:avLst/>
          </a:prstGeom>
          <a:noFill/>
        </p:spPr>
        <p:txBody>
          <a:bodyPr wrap="none" rtlCol="0">
            <a:spAutoFit/>
          </a:bodyPr>
          <a:lstStyle/>
          <a:p>
            <a:r>
              <a:rPr lang="en-GB" sz="1200"/>
              <a:t>Mean - score</a:t>
            </a:r>
          </a:p>
        </p:txBody>
      </p:sp>
      <p:sp>
        <p:nvSpPr>
          <p:cNvPr id="22" name="TextBox 21">
            <a:extLst>
              <a:ext uri="{FF2B5EF4-FFF2-40B4-BE49-F238E27FC236}">
                <a16:creationId xmlns:a16="http://schemas.microsoft.com/office/drawing/2014/main" id="{F385AB96-C3A2-4E67-B2DD-D026C356D020}"/>
              </a:ext>
            </a:extLst>
          </p:cNvPr>
          <p:cNvSpPr txBox="1"/>
          <p:nvPr/>
        </p:nvSpPr>
        <p:spPr>
          <a:xfrm rot="16200000">
            <a:off x="4258014" y="4183537"/>
            <a:ext cx="998863" cy="276999"/>
          </a:xfrm>
          <a:prstGeom prst="rect">
            <a:avLst/>
          </a:prstGeom>
          <a:noFill/>
        </p:spPr>
        <p:txBody>
          <a:bodyPr wrap="none" rtlCol="0">
            <a:spAutoFit/>
          </a:bodyPr>
          <a:lstStyle/>
          <a:p>
            <a:r>
              <a:rPr lang="en-GB" sz="1200"/>
              <a:t>Mean - score</a:t>
            </a:r>
          </a:p>
        </p:txBody>
      </p:sp>
      <p:sp>
        <p:nvSpPr>
          <p:cNvPr id="8" name="TextBox 7">
            <a:extLst>
              <a:ext uri="{FF2B5EF4-FFF2-40B4-BE49-F238E27FC236}">
                <a16:creationId xmlns:a16="http://schemas.microsoft.com/office/drawing/2014/main" id="{3628402C-9671-4EE5-A63A-C77CE28CC6AE}"/>
              </a:ext>
            </a:extLst>
          </p:cNvPr>
          <p:cNvSpPr txBox="1"/>
          <p:nvPr/>
        </p:nvSpPr>
        <p:spPr>
          <a:xfrm>
            <a:off x="4555157" y="5709957"/>
            <a:ext cx="6820579" cy="646331"/>
          </a:xfrm>
          <a:prstGeom prst="rect">
            <a:avLst/>
          </a:prstGeom>
          <a:noFill/>
        </p:spPr>
        <p:txBody>
          <a:bodyPr wrap="square" lIns="91440" tIns="45720" rIns="91440" bIns="45720" rtlCol="0" anchor="t">
            <a:spAutoFit/>
          </a:bodyPr>
          <a:lstStyle/>
          <a:p>
            <a:pPr marL="171450" indent="-171450">
              <a:buFont typeface="Arial" panose="020B0604020202020204" pitchFamily="34" charset="0"/>
              <a:buChar char="•"/>
            </a:pPr>
            <a:r>
              <a:rPr lang="en-GB" sz="1200">
                <a:solidFill>
                  <a:schemeClr val="accent1">
                    <a:lumMod val="75000"/>
                  </a:schemeClr>
                </a:solidFill>
              </a:rPr>
              <a:t>Average 8 attainment score of children in care in Cambridgeshire is lower than England score whilst it has been higher than England for Peterborough for the last two years.</a:t>
            </a:r>
          </a:p>
          <a:p>
            <a:pPr marL="171450" indent="-171450">
              <a:buFont typeface="Arial" panose="020B0604020202020204" pitchFamily="34" charset="0"/>
              <a:buChar char="•"/>
            </a:pPr>
            <a:r>
              <a:rPr lang="en-GB" sz="1200">
                <a:solidFill>
                  <a:schemeClr val="accent1">
                    <a:lumMod val="75000"/>
                  </a:schemeClr>
                </a:solidFill>
              </a:rPr>
              <a:t>An increasing trend is noted in the recent year for both Cambridgeshire and Peterborough.</a:t>
            </a:r>
            <a:endParaRPr lang="en-GB" sz="1200">
              <a:solidFill>
                <a:schemeClr val="accent1">
                  <a:lumMod val="75000"/>
                </a:schemeClr>
              </a:solidFill>
              <a:cs typeface="Calibri"/>
            </a:endParaRPr>
          </a:p>
        </p:txBody>
      </p:sp>
      <p:pic>
        <p:nvPicPr>
          <p:cNvPr id="9" name="Picture 8">
            <a:extLst>
              <a:ext uri="{FF2B5EF4-FFF2-40B4-BE49-F238E27FC236}">
                <a16:creationId xmlns:a16="http://schemas.microsoft.com/office/drawing/2014/main" id="{4BB3FFD3-BBBF-4B3A-BAE1-FEA0258CDCEE}"/>
              </a:ext>
            </a:extLst>
          </p:cNvPr>
          <p:cNvPicPr>
            <a:picLocks noChangeAspect="1"/>
          </p:cNvPicPr>
          <p:nvPr/>
        </p:nvPicPr>
        <p:blipFill>
          <a:blip r:embed="rId6"/>
          <a:stretch>
            <a:fillRect/>
          </a:stretch>
        </p:blipFill>
        <p:spPr>
          <a:xfrm>
            <a:off x="4618946" y="5351316"/>
            <a:ext cx="2714625" cy="285750"/>
          </a:xfrm>
          <a:prstGeom prst="rect">
            <a:avLst/>
          </a:prstGeom>
        </p:spPr>
      </p:pic>
    </p:spTree>
    <p:extLst>
      <p:ext uri="{BB962C8B-B14F-4D97-AF65-F5344CB8AC3E}">
        <p14:creationId xmlns:p14="http://schemas.microsoft.com/office/powerpoint/2010/main" val="201355410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90979688"/>
              </p:ext>
            </p:extLst>
          </p:nvPr>
        </p:nvGraphicFramePr>
        <p:xfrm>
          <a:off x="-1" y="14289"/>
          <a:ext cx="12163381" cy="6843711"/>
        </p:xfrm>
        <a:graphic>
          <a:graphicData uri="http://schemas.openxmlformats.org/drawingml/2006/table">
            <a:tbl>
              <a:tblPr firstRow="1" bandRow="1">
                <a:tableStyleId>{5C22544A-7EE6-4342-B048-85BDC9FD1C3A}</a:tableStyleId>
              </a:tblPr>
              <a:tblGrid>
                <a:gridCol w="12163381">
                  <a:extLst>
                    <a:ext uri="{9D8B030D-6E8A-4147-A177-3AD203B41FA5}">
                      <a16:colId xmlns:a16="http://schemas.microsoft.com/office/drawing/2014/main" val="20000"/>
                    </a:ext>
                  </a:extLst>
                </a:gridCol>
              </a:tblGrid>
              <a:tr h="370594">
                <a:tc>
                  <a:txBody>
                    <a:bodyPr/>
                    <a:lstStyle/>
                    <a:p>
                      <a:r>
                        <a:rPr lang="en-GB">
                          <a:latin typeface="Arial" panose="020B0604020202020204" pitchFamily="34" charset="0"/>
                          <a:cs typeface="Arial" panose="020B0604020202020204" pitchFamily="34" charset="0"/>
                        </a:rPr>
                        <a:t>Education and life long learning</a:t>
                      </a:r>
                    </a:p>
                  </a:txBody>
                  <a:tcP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extLst>
                  <a:ext uri="{0D108BD9-81ED-4DB2-BD59-A6C34878D82A}">
                    <a16:rowId xmlns:a16="http://schemas.microsoft.com/office/drawing/2014/main" val="10000"/>
                  </a:ext>
                </a:extLst>
              </a:tr>
              <a:tr h="617298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b="1" kern="1200" baseline="0">
                        <a:solidFill>
                          <a:schemeClr val="accent6">
                            <a:lumMod val="75000"/>
                          </a:schemeClr>
                        </a:solidFill>
                        <a:latin typeface="Arial" panose="020B0604020202020204" pitchFamily="34" charset="0"/>
                        <a:ea typeface="+mn-ea"/>
                        <a:cs typeface="Arial" panose="020B0604020202020204" pitchFamily="34" charset="0"/>
                      </a:endParaRPr>
                    </a:p>
                    <a:p>
                      <a:endParaRPr lang="en-GB" sz="1400" b="1" kern="1200" baseline="0">
                        <a:solidFill>
                          <a:schemeClr val="accent1">
                            <a:lumMod val="75000"/>
                          </a:schemeClr>
                        </a:solidFill>
                        <a:latin typeface="Arial" panose="020B0604020202020204" pitchFamily="34" charset="0"/>
                        <a:ea typeface="+mn-ea"/>
                        <a:cs typeface="Arial" panose="020B0604020202020204" pitchFamily="34" charset="0"/>
                      </a:endParaRPr>
                    </a:p>
                  </a:txBody>
                  <a:tcPr>
                    <a:lnT w="12700" cap="flat" cmpd="sng" algn="ctr">
                      <a:solidFill>
                        <a:schemeClr val="bg1"/>
                      </a:solidFill>
                      <a:prstDash val="solid"/>
                      <a:round/>
                      <a:headEnd type="none" w="med" len="med"/>
                      <a:tailEnd type="none" w="med" len="med"/>
                    </a:lnT>
                    <a:solidFill>
                      <a:schemeClr val="bg1"/>
                    </a:solidFill>
                  </a:tcPr>
                </a:tc>
                <a:extLst>
                  <a:ext uri="{0D108BD9-81ED-4DB2-BD59-A6C34878D82A}">
                    <a16:rowId xmlns:a16="http://schemas.microsoft.com/office/drawing/2014/main" val="10001"/>
                  </a:ext>
                </a:extLst>
              </a:tr>
              <a:tr h="300136">
                <a:tc>
                  <a:txBody>
                    <a:bodyPr/>
                    <a:lstStyle/>
                    <a:p>
                      <a:r>
                        <a:rPr lang="en-GB" sz="900" baseline="0">
                          <a:solidFill>
                            <a:schemeClr val="bg1"/>
                          </a:solidFill>
                          <a:latin typeface="Arial" panose="020B0604020202020204" pitchFamily="34" charset="0"/>
                          <a:cs typeface="Arial" panose="020B0604020202020204" pitchFamily="34" charset="0"/>
                        </a:rPr>
                        <a:t>Source: 1. Wider determinants of health 2. Mental health and wellbeing JSNA, Fingertips, OHID (downloaded – July 2022)</a:t>
                      </a:r>
                    </a:p>
                  </a:txBody>
                  <a:tcPr anchor="ctr">
                    <a:solidFill>
                      <a:schemeClr val="accent1">
                        <a:lumMod val="75000"/>
                      </a:schemeClr>
                    </a:solidFill>
                  </a:tcPr>
                </a:tc>
                <a:extLst>
                  <a:ext uri="{0D108BD9-81ED-4DB2-BD59-A6C34878D82A}">
                    <a16:rowId xmlns:a16="http://schemas.microsoft.com/office/drawing/2014/main" val="10002"/>
                  </a:ext>
                </a:extLst>
              </a:tr>
            </a:tbl>
          </a:graphicData>
        </a:graphic>
      </p:graphicFrame>
      <p:sp>
        <p:nvSpPr>
          <p:cNvPr id="20" name="TextBox 19">
            <a:extLst>
              <a:ext uri="{FF2B5EF4-FFF2-40B4-BE49-F238E27FC236}">
                <a16:creationId xmlns:a16="http://schemas.microsoft.com/office/drawing/2014/main" id="{6B864DAC-5EEF-4F99-AEF5-E34F3A8C81BE}"/>
              </a:ext>
            </a:extLst>
          </p:cNvPr>
          <p:cNvSpPr txBox="1"/>
          <p:nvPr/>
        </p:nvSpPr>
        <p:spPr>
          <a:xfrm>
            <a:off x="4282140" y="3009846"/>
            <a:ext cx="7881241" cy="205184"/>
          </a:xfrm>
          <a:prstGeom prst="rect">
            <a:avLst/>
          </a:prstGeom>
          <a:noFill/>
        </p:spPr>
        <p:txBody>
          <a:bodyPr wrap="square" rtlCol="0">
            <a:spAutoFit/>
          </a:bodyPr>
          <a:lstStyle/>
          <a:p>
            <a:endParaRPr lang="en-GB" sz="1100" baseline="30000">
              <a:solidFill>
                <a:schemeClr val="accent1">
                  <a:lumMod val="75000"/>
                </a:schemeClr>
              </a:solidFill>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22D928EE-5B7A-4CD6-A5F8-9903AAD1EFB4}"/>
              </a:ext>
            </a:extLst>
          </p:cNvPr>
          <p:cNvSpPr txBox="1"/>
          <p:nvPr/>
        </p:nvSpPr>
        <p:spPr>
          <a:xfrm>
            <a:off x="8986982" y="3888509"/>
            <a:ext cx="184731" cy="307777"/>
          </a:xfrm>
          <a:prstGeom prst="rect">
            <a:avLst/>
          </a:prstGeom>
          <a:noFill/>
        </p:spPr>
        <p:txBody>
          <a:bodyPr wrap="none" rtlCol="0">
            <a:spAutoFit/>
          </a:bodyPr>
          <a:lstStyle/>
          <a:p>
            <a:endParaRPr lang="en-GB" sz="1400">
              <a:solidFill>
                <a:schemeClr val="accent1">
                  <a:lumMod val="75000"/>
                </a:schemeClr>
              </a:solidFill>
            </a:endParaRPr>
          </a:p>
        </p:txBody>
      </p:sp>
      <p:sp>
        <p:nvSpPr>
          <p:cNvPr id="27" name="TextBox 26">
            <a:extLst>
              <a:ext uri="{FF2B5EF4-FFF2-40B4-BE49-F238E27FC236}">
                <a16:creationId xmlns:a16="http://schemas.microsoft.com/office/drawing/2014/main" id="{1DC969D9-29CF-4F5D-88C3-60FEC8D7EADC}"/>
              </a:ext>
            </a:extLst>
          </p:cNvPr>
          <p:cNvSpPr txBox="1"/>
          <p:nvPr/>
        </p:nvSpPr>
        <p:spPr>
          <a:xfrm>
            <a:off x="4564822" y="3711143"/>
            <a:ext cx="184731" cy="369332"/>
          </a:xfrm>
          <a:prstGeom prst="rect">
            <a:avLst/>
          </a:prstGeom>
          <a:noFill/>
        </p:spPr>
        <p:txBody>
          <a:bodyPr wrap="none" rtlCol="0">
            <a:spAutoFit/>
          </a:bodyPr>
          <a:lstStyle/>
          <a:p>
            <a:endParaRPr lang="en-GB"/>
          </a:p>
        </p:txBody>
      </p:sp>
      <p:sp>
        <p:nvSpPr>
          <p:cNvPr id="28" name="TextBox 27">
            <a:extLst>
              <a:ext uri="{FF2B5EF4-FFF2-40B4-BE49-F238E27FC236}">
                <a16:creationId xmlns:a16="http://schemas.microsoft.com/office/drawing/2014/main" id="{220FA31F-7B62-41AA-AED0-E7CC6427E163}"/>
              </a:ext>
            </a:extLst>
          </p:cNvPr>
          <p:cNvSpPr txBox="1"/>
          <p:nvPr/>
        </p:nvSpPr>
        <p:spPr>
          <a:xfrm>
            <a:off x="4564822" y="3786909"/>
            <a:ext cx="184731" cy="307777"/>
          </a:xfrm>
          <a:prstGeom prst="rect">
            <a:avLst/>
          </a:prstGeom>
          <a:noFill/>
        </p:spPr>
        <p:txBody>
          <a:bodyPr wrap="none" rtlCol="0">
            <a:spAutoFit/>
          </a:bodyPr>
          <a:lstStyle/>
          <a:p>
            <a:endParaRPr lang="en-GB" sz="1400"/>
          </a:p>
        </p:txBody>
      </p:sp>
      <p:sp>
        <p:nvSpPr>
          <p:cNvPr id="51" name="TextBox 50">
            <a:extLst>
              <a:ext uri="{FF2B5EF4-FFF2-40B4-BE49-F238E27FC236}">
                <a16:creationId xmlns:a16="http://schemas.microsoft.com/office/drawing/2014/main" id="{4D893F98-BBF9-4CA7-AA73-322ADD9C4C88}"/>
              </a:ext>
            </a:extLst>
          </p:cNvPr>
          <p:cNvSpPr txBox="1"/>
          <p:nvPr/>
        </p:nvSpPr>
        <p:spPr>
          <a:xfrm>
            <a:off x="4282140" y="6092605"/>
            <a:ext cx="184731" cy="276999"/>
          </a:xfrm>
          <a:prstGeom prst="rect">
            <a:avLst/>
          </a:prstGeom>
          <a:noFill/>
        </p:spPr>
        <p:txBody>
          <a:bodyPr wrap="none" rtlCol="0">
            <a:spAutoFit/>
          </a:bodyPr>
          <a:lstStyle/>
          <a:p>
            <a:endParaRPr lang="en-GB" sz="1200"/>
          </a:p>
        </p:txBody>
      </p:sp>
      <p:sp>
        <p:nvSpPr>
          <p:cNvPr id="19" name="TextBox 18">
            <a:extLst>
              <a:ext uri="{FF2B5EF4-FFF2-40B4-BE49-F238E27FC236}">
                <a16:creationId xmlns:a16="http://schemas.microsoft.com/office/drawing/2014/main" id="{EE92C8C9-6D99-4AB8-AB06-732E612E949D}"/>
              </a:ext>
            </a:extLst>
          </p:cNvPr>
          <p:cNvSpPr txBox="1"/>
          <p:nvPr/>
        </p:nvSpPr>
        <p:spPr>
          <a:xfrm>
            <a:off x="28620" y="414611"/>
            <a:ext cx="5066946" cy="523220"/>
          </a:xfrm>
          <a:prstGeom prst="rect">
            <a:avLst/>
          </a:prstGeom>
          <a:noFill/>
        </p:spPr>
        <p:txBody>
          <a:bodyPr wrap="square" rtlCol="0">
            <a:spAutoFit/>
          </a:bodyPr>
          <a:lstStyle/>
          <a:p>
            <a:r>
              <a:rPr lang="en-GB" sz="1400" b="1">
                <a:solidFill>
                  <a:schemeClr val="accent1">
                    <a:lumMod val="75000"/>
                  </a:schemeClr>
                </a:solidFill>
                <a:latin typeface="Arial" panose="020B0604020202020204" pitchFamily="34" charset="0"/>
                <a:cs typeface="Arial" panose="020B0604020202020204" pitchFamily="34" charset="0"/>
              </a:rPr>
              <a:t>School readiness: percentage of children achieving a good level of development at the end of Reception </a:t>
            </a:r>
            <a:r>
              <a:rPr lang="en-GB" sz="1400" b="1" baseline="30000">
                <a:solidFill>
                  <a:schemeClr val="accent1">
                    <a:lumMod val="75000"/>
                  </a:schemeClr>
                </a:solidFill>
                <a:latin typeface="Arial" panose="020B0604020202020204" pitchFamily="34" charset="0"/>
                <a:cs typeface="Arial" panose="020B0604020202020204" pitchFamily="34" charset="0"/>
              </a:rPr>
              <a:t>1</a:t>
            </a:r>
          </a:p>
        </p:txBody>
      </p:sp>
      <p:pic>
        <p:nvPicPr>
          <p:cNvPr id="5" name="Picture 4">
            <a:extLst>
              <a:ext uri="{FF2B5EF4-FFF2-40B4-BE49-F238E27FC236}">
                <a16:creationId xmlns:a16="http://schemas.microsoft.com/office/drawing/2014/main" id="{0D14ED9A-7512-43F7-9808-CFDBF6450FE9}"/>
              </a:ext>
            </a:extLst>
          </p:cNvPr>
          <p:cNvPicPr>
            <a:picLocks noChangeAspect="1"/>
          </p:cNvPicPr>
          <p:nvPr/>
        </p:nvPicPr>
        <p:blipFill>
          <a:blip r:embed="rId3"/>
          <a:stretch>
            <a:fillRect/>
          </a:stretch>
        </p:blipFill>
        <p:spPr>
          <a:xfrm>
            <a:off x="121441" y="1023595"/>
            <a:ext cx="5048250" cy="1943100"/>
          </a:xfrm>
          <a:prstGeom prst="rect">
            <a:avLst/>
          </a:prstGeom>
          <a:ln>
            <a:solidFill>
              <a:schemeClr val="accent1"/>
            </a:solidFill>
          </a:ln>
        </p:spPr>
      </p:pic>
      <p:sp>
        <p:nvSpPr>
          <p:cNvPr id="7" name="TextBox 6">
            <a:extLst>
              <a:ext uri="{FF2B5EF4-FFF2-40B4-BE49-F238E27FC236}">
                <a16:creationId xmlns:a16="http://schemas.microsoft.com/office/drawing/2014/main" id="{380F3704-07F2-4C6C-84BF-08CFEFAF51E9}"/>
              </a:ext>
            </a:extLst>
          </p:cNvPr>
          <p:cNvSpPr txBox="1"/>
          <p:nvPr/>
        </p:nvSpPr>
        <p:spPr>
          <a:xfrm>
            <a:off x="2470678" y="1718343"/>
            <a:ext cx="349776" cy="369332"/>
          </a:xfrm>
          <a:prstGeom prst="rect">
            <a:avLst/>
          </a:prstGeom>
          <a:noFill/>
        </p:spPr>
        <p:txBody>
          <a:bodyPr wrap="none" rtlCol="0">
            <a:spAutoFit/>
          </a:bodyPr>
          <a:lstStyle/>
          <a:p>
            <a:r>
              <a:rPr lang="en-GB"/>
              <a:t>%</a:t>
            </a:r>
          </a:p>
        </p:txBody>
      </p:sp>
      <p:pic>
        <p:nvPicPr>
          <p:cNvPr id="9" name="Picture 8">
            <a:extLst>
              <a:ext uri="{FF2B5EF4-FFF2-40B4-BE49-F238E27FC236}">
                <a16:creationId xmlns:a16="http://schemas.microsoft.com/office/drawing/2014/main" id="{F374D2F1-446C-495D-A504-944EBF8EFD8C}"/>
              </a:ext>
            </a:extLst>
          </p:cNvPr>
          <p:cNvPicPr>
            <a:picLocks noChangeAspect="1"/>
          </p:cNvPicPr>
          <p:nvPr/>
        </p:nvPicPr>
        <p:blipFill>
          <a:blip r:embed="rId4"/>
          <a:stretch>
            <a:fillRect/>
          </a:stretch>
        </p:blipFill>
        <p:spPr>
          <a:xfrm>
            <a:off x="6574272" y="1047696"/>
            <a:ext cx="5010150" cy="1962150"/>
          </a:xfrm>
          <a:prstGeom prst="rect">
            <a:avLst/>
          </a:prstGeom>
          <a:ln>
            <a:solidFill>
              <a:schemeClr val="accent1"/>
            </a:solidFill>
          </a:ln>
        </p:spPr>
      </p:pic>
      <p:sp>
        <p:nvSpPr>
          <p:cNvPr id="25" name="TextBox 24">
            <a:extLst>
              <a:ext uri="{FF2B5EF4-FFF2-40B4-BE49-F238E27FC236}">
                <a16:creationId xmlns:a16="http://schemas.microsoft.com/office/drawing/2014/main" id="{F1E3DFAD-27D6-4C85-BBE4-56FDD93F01E6}"/>
              </a:ext>
            </a:extLst>
          </p:cNvPr>
          <p:cNvSpPr txBox="1"/>
          <p:nvPr/>
        </p:nvSpPr>
        <p:spPr>
          <a:xfrm>
            <a:off x="6517476" y="449347"/>
            <a:ext cx="5066946" cy="523220"/>
          </a:xfrm>
          <a:prstGeom prst="rect">
            <a:avLst/>
          </a:prstGeom>
          <a:noFill/>
        </p:spPr>
        <p:txBody>
          <a:bodyPr wrap="square" rtlCol="0">
            <a:spAutoFit/>
          </a:bodyPr>
          <a:lstStyle/>
          <a:p>
            <a:r>
              <a:rPr lang="en-GB" sz="1400" b="1" i="0">
                <a:solidFill>
                  <a:schemeClr val="accent1">
                    <a:lumMod val="75000"/>
                  </a:schemeClr>
                </a:solidFill>
                <a:effectLst/>
                <a:latin typeface="Arial" panose="020B0604020202020204" pitchFamily="34" charset="0"/>
              </a:rPr>
              <a:t>School readiness: percentage of children achieving the expected level in the phonics screening check in Year 1 </a:t>
            </a:r>
            <a:r>
              <a:rPr lang="en-GB" sz="1400" b="1" baseline="30000">
                <a:solidFill>
                  <a:schemeClr val="accent1">
                    <a:lumMod val="75000"/>
                  </a:schemeClr>
                </a:solidFill>
                <a:latin typeface="Arial" panose="020B0604020202020204" pitchFamily="34" charset="0"/>
                <a:cs typeface="Arial" panose="020B0604020202020204" pitchFamily="34" charset="0"/>
              </a:rPr>
              <a:t>1</a:t>
            </a:r>
            <a:endParaRPr lang="en-GB" sz="1400" b="1">
              <a:solidFill>
                <a:schemeClr val="accent1">
                  <a:lumMod val="75000"/>
                </a:schemeClr>
              </a:solidFill>
              <a:latin typeface="Arial" panose="020B0604020202020204" pitchFamily="34" charset="0"/>
              <a:cs typeface="Arial" panose="020B0604020202020204" pitchFamily="34" charset="0"/>
            </a:endParaRPr>
          </a:p>
        </p:txBody>
      </p:sp>
      <p:sp>
        <p:nvSpPr>
          <p:cNvPr id="30" name="TextBox 29">
            <a:extLst>
              <a:ext uri="{FF2B5EF4-FFF2-40B4-BE49-F238E27FC236}">
                <a16:creationId xmlns:a16="http://schemas.microsoft.com/office/drawing/2014/main" id="{88AA08DF-961B-49DF-9307-E673E8A7C10F}"/>
              </a:ext>
            </a:extLst>
          </p:cNvPr>
          <p:cNvSpPr txBox="1"/>
          <p:nvPr/>
        </p:nvSpPr>
        <p:spPr>
          <a:xfrm>
            <a:off x="8930886" y="1773502"/>
            <a:ext cx="349776" cy="369332"/>
          </a:xfrm>
          <a:prstGeom prst="rect">
            <a:avLst/>
          </a:prstGeom>
          <a:noFill/>
        </p:spPr>
        <p:txBody>
          <a:bodyPr wrap="none" rtlCol="0">
            <a:spAutoFit/>
          </a:bodyPr>
          <a:lstStyle/>
          <a:p>
            <a:r>
              <a:rPr lang="en-GB"/>
              <a:t>%</a:t>
            </a:r>
          </a:p>
        </p:txBody>
      </p:sp>
      <p:sp>
        <p:nvSpPr>
          <p:cNvPr id="10" name="TextBox 9">
            <a:extLst>
              <a:ext uri="{FF2B5EF4-FFF2-40B4-BE49-F238E27FC236}">
                <a16:creationId xmlns:a16="http://schemas.microsoft.com/office/drawing/2014/main" id="{4CDA86D2-86A5-4742-A581-AA9F01331153}"/>
              </a:ext>
            </a:extLst>
          </p:cNvPr>
          <p:cNvSpPr txBox="1"/>
          <p:nvPr/>
        </p:nvSpPr>
        <p:spPr>
          <a:xfrm>
            <a:off x="179854" y="3022435"/>
            <a:ext cx="5048250" cy="1015663"/>
          </a:xfrm>
          <a:prstGeom prst="rect">
            <a:avLst/>
          </a:prstGeom>
          <a:noFill/>
        </p:spPr>
        <p:txBody>
          <a:bodyPr wrap="square" lIns="91440" tIns="45720" rIns="91440" bIns="45720" rtlCol="0" anchor="t">
            <a:spAutoFit/>
          </a:bodyPr>
          <a:lstStyle/>
          <a:p>
            <a:pPr marL="171450" indent="-171450">
              <a:buFont typeface="Arial" panose="020B0604020202020204" pitchFamily="34" charset="0"/>
              <a:buChar char="•"/>
            </a:pPr>
            <a:r>
              <a:rPr lang="en-GB" sz="1200" dirty="0">
                <a:solidFill>
                  <a:schemeClr val="accent1">
                    <a:lumMod val="75000"/>
                  </a:schemeClr>
                </a:solidFill>
              </a:rPr>
              <a:t>The proportion of children achieving a good level of development at the end of reception has been significantly lower than England for Peterborough since 2013/14, but an increasing trend is noted. </a:t>
            </a:r>
          </a:p>
          <a:p>
            <a:pPr marL="171450" indent="-171450">
              <a:buFont typeface="Arial" panose="020B0604020202020204" pitchFamily="34" charset="0"/>
              <a:buChar char="•"/>
            </a:pPr>
            <a:r>
              <a:rPr lang="en-GB" sz="1200" dirty="0">
                <a:solidFill>
                  <a:schemeClr val="accent1">
                    <a:lumMod val="75000"/>
                  </a:schemeClr>
                </a:solidFill>
              </a:rPr>
              <a:t>The proportion in Cambridgeshire has been statistically similar to England since 2012/13.</a:t>
            </a:r>
            <a:endParaRPr lang="en-GB" sz="1200" dirty="0">
              <a:solidFill>
                <a:schemeClr val="accent1">
                  <a:lumMod val="75000"/>
                </a:schemeClr>
              </a:solidFill>
              <a:cs typeface="Calibri"/>
            </a:endParaRPr>
          </a:p>
        </p:txBody>
      </p:sp>
      <p:sp>
        <p:nvSpPr>
          <p:cNvPr id="31" name="TextBox 30">
            <a:extLst>
              <a:ext uri="{FF2B5EF4-FFF2-40B4-BE49-F238E27FC236}">
                <a16:creationId xmlns:a16="http://schemas.microsoft.com/office/drawing/2014/main" id="{90AB3516-3E9A-4010-BB7D-691AC15D01AE}"/>
              </a:ext>
            </a:extLst>
          </p:cNvPr>
          <p:cNvSpPr txBox="1"/>
          <p:nvPr/>
        </p:nvSpPr>
        <p:spPr>
          <a:xfrm>
            <a:off x="6517476" y="3197827"/>
            <a:ext cx="5048250" cy="830997"/>
          </a:xfrm>
          <a:prstGeom prst="rect">
            <a:avLst/>
          </a:prstGeom>
          <a:noFill/>
        </p:spPr>
        <p:txBody>
          <a:bodyPr wrap="square" lIns="91440" tIns="45720" rIns="91440" bIns="45720" rtlCol="0" anchor="t">
            <a:spAutoFit/>
          </a:bodyPr>
          <a:lstStyle/>
          <a:p>
            <a:pPr marL="171450" indent="-171450">
              <a:buFont typeface="Arial" panose="020B0604020202020204" pitchFamily="34" charset="0"/>
              <a:buChar char="•"/>
            </a:pPr>
            <a:r>
              <a:rPr lang="en-GB" sz="1200" dirty="0">
                <a:solidFill>
                  <a:schemeClr val="accent1">
                    <a:lumMod val="75000"/>
                  </a:schemeClr>
                </a:solidFill>
              </a:rPr>
              <a:t>The proportion of children scoring 32 or more out of a possible 40 in the phonic decoding test in year 1 is significantly lower than the England average for both Cambridgeshire and Peterborough. Although an increasing trend is noted for both areas since 2011/12.</a:t>
            </a:r>
          </a:p>
        </p:txBody>
      </p:sp>
      <p:sp>
        <p:nvSpPr>
          <p:cNvPr id="33" name="TextBox 32">
            <a:extLst>
              <a:ext uri="{FF2B5EF4-FFF2-40B4-BE49-F238E27FC236}">
                <a16:creationId xmlns:a16="http://schemas.microsoft.com/office/drawing/2014/main" id="{85D5255A-87C0-4385-BD99-BD71F5573CE5}"/>
              </a:ext>
            </a:extLst>
          </p:cNvPr>
          <p:cNvSpPr txBox="1"/>
          <p:nvPr/>
        </p:nvSpPr>
        <p:spPr>
          <a:xfrm>
            <a:off x="95213" y="4287965"/>
            <a:ext cx="12068167" cy="307777"/>
          </a:xfrm>
          <a:prstGeom prst="rect">
            <a:avLst/>
          </a:prstGeom>
          <a:noFill/>
        </p:spPr>
        <p:txBody>
          <a:bodyPr wrap="square" rtlCol="0">
            <a:spAutoFit/>
          </a:bodyPr>
          <a:lstStyle/>
          <a:p>
            <a:r>
              <a:rPr lang="en-GB" sz="1400" b="1" i="0">
                <a:solidFill>
                  <a:schemeClr val="accent1">
                    <a:lumMod val="75000"/>
                  </a:schemeClr>
                </a:solidFill>
                <a:effectLst/>
                <a:latin typeface="Arial" panose="020B0604020202020204" pitchFamily="34" charset="0"/>
              </a:rPr>
              <a:t>School pupils with social, emotional and mental health needs: % of school pupils with social, emotional and mental health needs </a:t>
            </a:r>
            <a:r>
              <a:rPr lang="en-GB" sz="1400" b="1" i="0" baseline="30000">
                <a:solidFill>
                  <a:schemeClr val="accent1">
                    <a:lumMod val="75000"/>
                  </a:schemeClr>
                </a:solidFill>
                <a:effectLst/>
                <a:latin typeface="Arial" panose="020B0604020202020204" pitchFamily="34" charset="0"/>
                <a:cs typeface="Arial" panose="020B0604020202020204" pitchFamily="34" charset="0"/>
              </a:rPr>
              <a:t>2</a:t>
            </a:r>
            <a:endParaRPr lang="en-GB" sz="1400" b="1">
              <a:solidFill>
                <a:schemeClr val="accent1">
                  <a:lumMod val="75000"/>
                </a:schemeClr>
              </a:solidFill>
              <a:latin typeface="Arial" panose="020B0604020202020204" pitchFamily="34" charset="0"/>
              <a:cs typeface="Arial" panose="020B0604020202020204" pitchFamily="34" charset="0"/>
            </a:endParaRPr>
          </a:p>
        </p:txBody>
      </p:sp>
      <p:sp>
        <p:nvSpPr>
          <p:cNvPr id="16" name="Arrow: Left 15">
            <a:extLst>
              <a:ext uri="{FF2B5EF4-FFF2-40B4-BE49-F238E27FC236}">
                <a16:creationId xmlns:a16="http://schemas.microsoft.com/office/drawing/2014/main" id="{CA84395E-DC08-49D9-B911-849B4BC43FD2}"/>
              </a:ext>
            </a:extLst>
          </p:cNvPr>
          <p:cNvSpPr/>
          <p:nvPr/>
        </p:nvSpPr>
        <p:spPr>
          <a:xfrm>
            <a:off x="5486400" y="5414166"/>
            <a:ext cx="250257" cy="234159"/>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TextBox 33">
            <a:extLst>
              <a:ext uri="{FF2B5EF4-FFF2-40B4-BE49-F238E27FC236}">
                <a16:creationId xmlns:a16="http://schemas.microsoft.com/office/drawing/2014/main" id="{7434A89B-E18A-4A6F-B4F4-77981308FA83}"/>
              </a:ext>
            </a:extLst>
          </p:cNvPr>
          <p:cNvSpPr txBox="1"/>
          <p:nvPr/>
        </p:nvSpPr>
        <p:spPr>
          <a:xfrm>
            <a:off x="6200752" y="4955827"/>
            <a:ext cx="5048250" cy="1200329"/>
          </a:xfrm>
          <a:prstGeom prst="rect">
            <a:avLst/>
          </a:prstGeom>
          <a:noFill/>
        </p:spPr>
        <p:txBody>
          <a:bodyPr wrap="square" lIns="91440" tIns="45720" rIns="91440" bIns="45720" rtlCol="0" anchor="t">
            <a:spAutoFit/>
          </a:bodyPr>
          <a:lstStyle/>
          <a:p>
            <a:pPr marL="171450" indent="-171450">
              <a:buFont typeface="Arial" panose="020B0604020202020204" pitchFamily="34" charset="0"/>
              <a:buChar char="•"/>
            </a:pPr>
            <a:r>
              <a:rPr lang="en-GB" sz="1200" dirty="0">
                <a:solidFill>
                  <a:schemeClr val="accent1">
                    <a:lumMod val="75000"/>
                  </a:schemeClr>
                </a:solidFill>
              </a:rPr>
              <a:t>The proportion of school pupils with social, emotional and mental health needs for Peterborough has  been significantly lower than the England average since 2016. </a:t>
            </a:r>
          </a:p>
          <a:p>
            <a:pPr marL="171450" indent="-171450">
              <a:buFont typeface="Arial" panose="020B0604020202020204" pitchFamily="34" charset="0"/>
              <a:buChar char="•"/>
            </a:pPr>
            <a:r>
              <a:rPr lang="en-GB" sz="1200" dirty="0">
                <a:solidFill>
                  <a:schemeClr val="accent1">
                    <a:lumMod val="75000"/>
                  </a:schemeClr>
                </a:solidFill>
              </a:rPr>
              <a:t>The proportion in Cambridgeshire has been significantly lower than England between 2017 and 2020, however with an increasing trend it is now statistically similar to England in 2021.</a:t>
            </a:r>
            <a:endParaRPr lang="en-GB" sz="1200" dirty="0">
              <a:solidFill>
                <a:schemeClr val="accent1">
                  <a:lumMod val="75000"/>
                </a:schemeClr>
              </a:solidFill>
              <a:cs typeface="Calibri"/>
            </a:endParaRPr>
          </a:p>
        </p:txBody>
      </p:sp>
      <p:pic>
        <p:nvPicPr>
          <p:cNvPr id="21" name="Picture 20">
            <a:extLst>
              <a:ext uri="{FF2B5EF4-FFF2-40B4-BE49-F238E27FC236}">
                <a16:creationId xmlns:a16="http://schemas.microsoft.com/office/drawing/2014/main" id="{4A5FD5C4-41CB-4EB6-B0B5-25DE7CFF66A0}"/>
              </a:ext>
            </a:extLst>
          </p:cNvPr>
          <p:cNvPicPr>
            <a:picLocks noChangeAspect="1"/>
          </p:cNvPicPr>
          <p:nvPr/>
        </p:nvPicPr>
        <p:blipFill>
          <a:blip r:embed="rId5"/>
          <a:stretch>
            <a:fillRect/>
          </a:stretch>
        </p:blipFill>
        <p:spPr>
          <a:xfrm>
            <a:off x="200024" y="4617446"/>
            <a:ext cx="5086350" cy="1924050"/>
          </a:xfrm>
          <a:prstGeom prst="rect">
            <a:avLst/>
          </a:prstGeom>
          <a:ln>
            <a:solidFill>
              <a:schemeClr val="accent1"/>
            </a:solidFill>
          </a:ln>
        </p:spPr>
      </p:pic>
      <p:sp>
        <p:nvSpPr>
          <p:cNvPr id="36" name="TextBox 35">
            <a:extLst>
              <a:ext uri="{FF2B5EF4-FFF2-40B4-BE49-F238E27FC236}">
                <a16:creationId xmlns:a16="http://schemas.microsoft.com/office/drawing/2014/main" id="{D9453336-084A-4EC3-B585-559EB09AD5C7}"/>
              </a:ext>
            </a:extLst>
          </p:cNvPr>
          <p:cNvSpPr txBox="1"/>
          <p:nvPr/>
        </p:nvSpPr>
        <p:spPr>
          <a:xfrm>
            <a:off x="2486416" y="5278993"/>
            <a:ext cx="349776" cy="369332"/>
          </a:xfrm>
          <a:prstGeom prst="rect">
            <a:avLst/>
          </a:prstGeom>
          <a:noFill/>
        </p:spPr>
        <p:txBody>
          <a:bodyPr wrap="none" rtlCol="0">
            <a:spAutoFit/>
          </a:bodyPr>
          <a:lstStyle/>
          <a:p>
            <a:r>
              <a:rPr lang="en-GB"/>
              <a:t>%</a:t>
            </a:r>
          </a:p>
        </p:txBody>
      </p:sp>
      <p:sp>
        <p:nvSpPr>
          <p:cNvPr id="4" name="TextBox 3">
            <a:extLst>
              <a:ext uri="{FF2B5EF4-FFF2-40B4-BE49-F238E27FC236}">
                <a16:creationId xmlns:a16="http://schemas.microsoft.com/office/drawing/2014/main" id="{E5B5CF4E-69EE-47F4-BE49-A931E36EF3B8}"/>
              </a:ext>
            </a:extLst>
          </p:cNvPr>
          <p:cNvSpPr txBox="1"/>
          <p:nvPr/>
        </p:nvSpPr>
        <p:spPr>
          <a:xfrm>
            <a:off x="224448" y="4015057"/>
            <a:ext cx="8884163" cy="261610"/>
          </a:xfrm>
          <a:prstGeom prst="rect">
            <a:avLst/>
          </a:prstGeom>
          <a:noFill/>
        </p:spPr>
        <p:txBody>
          <a:bodyPr wrap="none" rtlCol="0">
            <a:spAutoFit/>
          </a:bodyPr>
          <a:lstStyle/>
          <a:p>
            <a:r>
              <a:rPr lang="en-GB" sz="1100">
                <a:solidFill>
                  <a:schemeClr val="accent1">
                    <a:lumMod val="75000"/>
                  </a:schemeClr>
                </a:solidFill>
              </a:rPr>
              <a:t>Note: Due to the of Covid-19 pandemic, the data collection for the early years foundation stage (EYFS) profile and statistical released has been cancelled.</a:t>
            </a:r>
          </a:p>
        </p:txBody>
      </p:sp>
    </p:spTree>
    <p:extLst>
      <p:ext uri="{BB962C8B-B14F-4D97-AF65-F5344CB8AC3E}">
        <p14:creationId xmlns:p14="http://schemas.microsoft.com/office/powerpoint/2010/main" val="324298390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260079251"/>
              </p:ext>
            </p:extLst>
          </p:nvPr>
        </p:nvGraphicFramePr>
        <p:xfrm>
          <a:off x="-1" y="14289"/>
          <a:ext cx="12163381" cy="6843711"/>
        </p:xfrm>
        <a:graphic>
          <a:graphicData uri="http://schemas.openxmlformats.org/drawingml/2006/table">
            <a:tbl>
              <a:tblPr firstRow="1" bandRow="1">
                <a:tableStyleId>{5C22544A-7EE6-4342-B048-85BDC9FD1C3A}</a:tableStyleId>
              </a:tblPr>
              <a:tblGrid>
                <a:gridCol w="12163381">
                  <a:extLst>
                    <a:ext uri="{9D8B030D-6E8A-4147-A177-3AD203B41FA5}">
                      <a16:colId xmlns:a16="http://schemas.microsoft.com/office/drawing/2014/main" val="20000"/>
                    </a:ext>
                  </a:extLst>
                </a:gridCol>
              </a:tblGrid>
              <a:tr h="370594">
                <a:tc>
                  <a:txBody>
                    <a:bodyPr/>
                    <a:lstStyle/>
                    <a:p>
                      <a:r>
                        <a:rPr lang="en-GB">
                          <a:latin typeface="Arial" panose="020B0604020202020204" pitchFamily="34" charset="0"/>
                          <a:cs typeface="Arial" panose="020B0604020202020204" pitchFamily="34" charset="0"/>
                        </a:rPr>
                        <a:t>Education and life long learning</a:t>
                      </a:r>
                    </a:p>
                  </a:txBody>
                  <a:tcP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extLst>
                  <a:ext uri="{0D108BD9-81ED-4DB2-BD59-A6C34878D82A}">
                    <a16:rowId xmlns:a16="http://schemas.microsoft.com/office/drawing/2014/main" val="10000"/>
                  </a:ext>
                </a:extLst>
              </a:tr>
              <a:tr h="617298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b="1" kern="1200" baseline="0">
                        <a:solidFill>
                          <a:schemeClr val="accent6">
                            <a:lumMod val="75000"/>
                          </a:schemeClr>
                        </a:solidFill>
                        <a:latin typeface="Arial" panose="020B0604020202020204" pitchFamily="34" charset="0"/>
                        <a:ea typeface="+mn-ea"/>
                        <a:cs typeface="Arial" panose="020B0604020202020204" pitchFamily="34" charset="0"/>
                      </a:endParaRPr>
                    </a:p>
                    <a:p>
                      <a:endParaRPr lang="en-GB" sz="1400" b="1" kern="1200" baseline="0">
                        <a:solidFill>
                          <a:schemeClr val="accent1">
                            <a:lumMod val="75000"/>
                          </a:schemeClr>
                        </a:solidFill>
                        <a:latin typeface="Arial" panose="020B0604020202020204" pitchFamily="34" charset="0"/>
                        <a:ea typeface="+mn-ea"/>
                        <a:cs typeface="Arial" panose="020B0604020202020204" pitchFamily="34" charset="0"/>
                      </a:endParaRPr>
                    </a:p>
                  </a:txBody>
                  <a:tcPr>
                    <a:lnT w="12700" cap="flat" cmpd="sng" algn="ctr">
                      <a:solidFill>
                        <a:schemeClr val="bg1"/>
                      </a:solidFill>
                      <a:prstDash val="solid"/>
                      <a:round/>
                      <a:headEnd type="none" w="med" len="med"/>
                      <a:tailEnd type="none" w="med" len="med"/>
                    </a:lnT>
                    <a:solidFill>
                      <a:schemeClr val="bg1"/>
                    </a:solidFill>
                  </a:tcPr>
                </a:tc>
                <a:extLst>
                  <a:ext uri="{0D108BD9-81ED-4DB2-BD59-A6C34878D82A}">
                    <a16:rowId xmlns:a16="http://schemas.microsoft.com/office/drawing/2014/main" val="10001"/>
                  </a:ext>
                </a:extLst>
              </a:tr>
              <a:tr h="300136">
                <a:tc>
                  <a:txBody>
                    <a:bodyPr/>
                    <a:lstStyle/>
                    <a:p>
                      <a:r>
                        <a:rPr lang="en-GB" sz="900" baseline="0">
                          <a:solidFill>
                            <a:schemeClr val="bg1"/>
                          </a:solidFill>
                          <a:latin typeface="Arial" panose="020B0604020202020204" pitchFamily="34" charset="0"/>
                          <a:cs typeface="Arial" panose="020B0604020202020204" pitchFamily="34" charset="0"/>
                        </a:rPr>
                        <a:t>Source: 1. Local Area Interactive Tool (LAIT), www.gov.uk 2. Wider determinants of health 3. Mental health and wellbeing JSNA, Fingertips, OHID (downloaded – July 2022)</a:t>
                      </a:r>
                    </a:p>
                  </a:txBody>
                  <a:tcPr anchor="ctr">
                    <a:solidFill>
                      <a:schemeClr val="accent1">
                        <a:lumMod val="75000"/>
                      </a:schemeClr>
                    </a:solidFill>
                  </a:tcPr>
                </a:tc>
                <a:extLst>
                  <a:ext uri="{0D108BD9-81ED-4DB2-BD59-A6C34878D82A}">
                    <a16:rowId xmlns:a16="http://schemas.microsoft.com/office/drawing/2014/main" val="10002"/>
                  </a:ext>
                </a:extLst>
              </a:tr>
            </a:tbl>
          </a:graphicData>
        </a:graphic>
      </p:graphicFrame>
      <p:sp>
        <p:nvSpPr>
          <p:cNvPr id="23" name="TextBox 22">
            <a:extLst>
              <a:ext uri="{FF2B5EF4-FFF2-40B4-BE49-F238E27FC236}">
                <a16:creationId xmlns:a16="http://schemas.microsoft.com/office/drawing/2014/main" id="{22D928EE-5B7A-4CD6-A5F8-9903AAD1EFB4}"/>
              </a:ext>
            </a:extLst>
          </p:cNvPr>
          <p:cNvSpPr txBox="1"/>
          <p:nvPr/>
        </p:nvSpPr>
        <p:spPr>
          <a:xfrm>
            <a:off x="8986982" y="3888509"/>
            <a:ext cx="184731" cy="307777"/>
          </a:xfrm>
          <a:prstGeom prst="rect">
            <a:avLst/>
          </a:prstGeom>
          <a:noFill/>
        </p:spPr>
        <p:txBody>
          <a:bodyPr wrap="none" rtlCol="0">
            <a:spAutoFit/>
          </a:bodyPr>
          <a:lstStyle/>
          <a:p>
            <a:endParaRPr lang="en-GB" sz="1400">
              <a:solidFill>
                <a:schemeClr val="accent1">
                  <a:lumMod val="75000"/>
                </a:schemeClr>
              </a:solidFill>
            </a:endParaRPr>
          </a:p>
        </p:txBody>
      </p:sp>
      <p:sp>
        <p:nvSpPr>
          <p:cNvPr id="27" name="TextBox 26">
            <a:extLst>
              <a:ext uri="{FF2B5EF4-FFF2-40B4-BE49-F238E27FC236}">
                <a16:creationId xmlns:a16="http://schemas.microsoft.com/office/drawing/2014/main" id="{1DC969D9-29CF-4F5D-88C3-60FEC8D7EADC}"/>
              </a:ext>
            </a:extLst>
          </p:cNvPr>
          <p:cNvSpPr txBox="1"/>
          <p:nvPr/>
        </p:nvSpPr>
        <p:spPr>
          <a:xfrm>
            <a:off x="4564822" y="3711143"/>
            <a:ext cx="184731" cy="369332"/>
          </a:xfrm>
          <a:prstGeom prst="rect">
            <a:avLst/>
          </a:prstGeom>
          <a:noFill/>
        </p:spPr>
        <p:txBody>
          <a:bodyPr wrap="none" rtlCol="0">
            <a:spAutoFit/>
          </a:bodyPr>
          <a:lstStyle/>
          <a:p>
            <a:endParaRPr lang="en-GB"/>
          </a:p>
        </p:txBody>
      </p:sp>
      <p:sp>
        <p:nvSpPr>
          <p:cNvPr id="28" name="TextBox 27">
            <a:extLst>
              <a:ext uri="{FF2B5EF4-FFF2-40B4-BE49-F238E27FC236}">
                <a16:creationId xmlns:a16="http://schemas.microsoft.com/office/drawing/2014/main" id="{220FA31F-7B62-41AA-AED0-E7CC6427E163}"/>
              </a:ext>
            </a:extLst>
          </p:cNvPr>
          <p:cNvSpPr txBox="1"/>
          <p:nvPr/>
        </p:nvSpPr>
        <p:spPr>
          <a:xfrm>
            <a:off x="4564822" y="3786909"/>
            <a:ext cx="184731" cy="307777"/>
          </a:xfrm>
          <a:prstGeom prst="rect">
            <a:avLst/>
          </a:prstGeom>
          <a:noFill/>
        </p:spPr>
        <p:txBody>
          <a:bodyPr wrap="none" rtlCol="0">
            <a:spAutoFit/>
          </a:bodyPr>
          <a:lstStyle/>
          <a:p>
            <a:endParaRPr lang="en-GB" sz="1400"/>
          </a:p>
        </p:txBody>
      </p:sp>
      <p:sp>
        <p:nvSpPr>
          <p:cNvPr id="51" name="TextBox 50">
            <a:extLst>
              <a:ext uri="{FF2B5EF4-FFF2-40B4-BE49-F238E27FC236}">
                <a16:creationId xmlns:a16="http://schemas.microsoft.com/office/drawing/2014/main" id="{4D893F98-BBF9-4CA7-AA73-322ADD9C4C88}"/>
              </a:ext>
            </a:extLst>
          </p:cNvPr>
          <p:cNvSpPr txBox="1"/>
          <p:nvPr/>
        </p:nvSpPr>
        <p:spPr>
          <a:xfrm>
            <a:off x="4282140" y="6092605"/>
            <a:ext cx="184731" cy="276999"/>
          </a:xfrm>
          <a:prstGeom prst="rect">
            <a:avLst/>
          </a:prstGeom>
          <a:noFill/>
        </p:spPr>
        <p:txBody>
          <a:bodyPr wrap="none" rtlCol="0">
            <a:spAutoFit/>
          </a:bodyPr>
          <a:lstStyle/>
          <a:p>
            <a:endParaRPr lang="en-GB" sz="1200"/>
          </a:p>
        </p:txBody>
      </p:sp>
      <p:sp>
        <p:nvSpPr>
          <p:cNvPr id="21" name="TextBox 20">
            <a:extLst>
              <a:ext uri="{FF2B5EF4-FFF2-40B4-BE49-F238E27FC236}">
                <a16:creationId xmlns:a16="http://schemas.microsoft.com/office/drawing/2014/main" id="{93003F0D-D5DC-4884-ADD3-CEC055B45A57}"/>
              </a:ext>
            </a:extLst>
          </p:cNvPr>
          <p:cNvSpPr txBox="1"/>
          <p:nvPr/>
        </p:nvSpPr>
        <p:spPr>
          <a:xfrm>
            <a:off x="28620" y="410375"/>
            <a:ext cx="5410201" cy="307777"/>
          </a:xfrm>
          <a:prstGeom prst="rect">
            <a:avLst/>
          </a:prstGeom>
          <a:noFill/>
        </p:spPr>
        <p:txBody>
          <a:bodyPr wrap="square" rtlCol="0">
            <a:spAutoFit/>
          </a:bodyPr>
          <a:lstStyle/>
          <a:p>
            <a:r>
              <a:rPr lang="en-GB" sz="1400" b="1" i="0">
                <a:solidFill>
                  <a:schemeClr val="accent1">
                    <a:lumMod val="75000"/>
                  </a:schemeClr>
                </a:solidFill>
                <a:effectLst/>
                <a:latin typeface="Arial" panose="020B0604020202020204" pitchFamily="34" charset="0"/>
              </a:rPr>
              <a:t>Percentage of Children in Need with SEN support </a:t>
            </a:r>
            <a:r>
              <a:rPr lang="en-GB" sz="1400" b="1" i="0" baseline="30000">
                <a:solidFill>
                  <a:schemeClr val="accent1">
                    <a:lumMod val="75000"/>
                  </a:schemeClr>
                </a:solidFill>
                <a:effectLst/>
                <a:latin typeface="Arial" panose="020B0604020202020204" pitchFamily="34" charset="0"/>
              </a:rPr>
              <a:t>1</a:t>
            </a:r>
            <a:endParaRPr lang="en-GB" sz="1400" b="1" baseline="30000">
              <a:solidFill>
                <a:schemeClr val="accent1">
                  <a:lumMod val="75000"/>
                </a:schemeClr>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DEBF8ACC-00A3-4DC5-86F7-5CBB4BC392F2}"/>
              </a:ext>
            </a:extLst>
          </p:cNvPr>
          <p:cNvPicPr>
            <a:picLocks noChangeAspect="1"/>
          </p:cNvPicPr>
          <p:nvPr/>
        </p:nvPicPr>
        <p:blipFill rotWithShape="1">
          <a:blip r:embed="rId3"/>
          <a:srcRect t="13184"/>
          <a:stretch/>
        </p:blipFill>
        <p:spPr>
          <a:xfrm>
            <a:off x="72598" y="793918"/>
            <a:ext cx="4492224" cy="2344115"/>
          </a:xfrm>
          <a:prstGeom prst="rect">
            <a:avLst/>
          </a:prstGeom>
          <a:ln>
            <a:solidFill>
              <a:schemeClr val="accent1"/>
            </a:solidFill>
          </a:ln>
        </p:spPr>
      </p:pic>
      <p:pic>
        <p:nvPicPr>
          <p:cNvPr id="7" name="Picture 6">
            <a:extLst>
              <a:ext uri="{FF2B5EF4-FFF2-40B4-BE49-F238E27FC236}">
                <a16:creationId xmlns:a16="http://schemas.microsoft.com/office/drawing/2014/main" id="{EF7FBE04-6CC2-4DE1-9798-99DD5FCD7D0E}"/>
              </a:ext>
            </a:extLst>
          </p:cNvPr>
          <p:cNvPicPr>
            <a:picLocks noChangeAspect="1"/>
          </p:cNvPicPr>
          <p:nvPr/>
        </p:nvPicPr>
        <p:blipFill rotWithShape="1">
          <a:blip r:embed="rId4"/>
          <a:srcRect t="12514"/>
          <a:stretch/>
        </p:blipFill>
        <p:spPr>
          <a:xfrm>
            <a:off x="6342113" y="780410"/>
            <a:ext cx="4404493" cy="2316097"/>
          </a:xfrm>
          <a:prstGeom prst="rect">
            <a:avLst/>
          </a:prstGeom>
          <a:ln>
            <a:solidFill>
              <a:schemeClr val="accent1"/>
            </a:solidFill>
          </a:ln>
        </p:spPr>
      </p:pic>
      <p:sp>
        <p:nvSpPr>
          <p:cNvPr id="18" name="TextBox 17">
            <a:extLst>
              <a:ext uri="{FF2B5EF4-FFF2-40B4-BE49-F238E27FC236}">
                <a16:creationId xmlns:a16="http://schemas.microsoft.com/office/drawing/2014/main" id="{2754E614-03B2-440F-87A0-8EBB7E3FF4D1}"/>
              </a:ext>
            </a:extLst>
          </p:cNvPr>
          <p:cNvSpPr txBox="1"/>
          <p:nvPr/>
        </p:nvSpPr>
        <p:spPr>
          <a:xfrm>
            <a:off x="6210300" y="410374"/>
            <a:ext cx="5629185" cy="307777"/>
          </a:xfrm>
          <a:prstGeom prst="rect">
            <a:avLst/>
          </a:prstGeom>
          <a:noFill/>
        </p:spPr>
        <p:txBody>
          <a:bodyPr wrap="square" rtlCol="0">
            <a:spAutoFit/>
          </a:bodyPr>
          <a:lstStyle/>
          <a:p>
            <a:r>
              <a:rPr lang="en-GB" sz="1400" b="1" i="0">
                <a:solidFill>
                  <a:schemeClr val="accent1">
                    <a:lumMod val="75000"/>
                  </a:schemeClr>
                </a:solidFill>
                <a:effectLst/>
                <a:latin typeface="Arial" panose="020B0604020202020204" pitchFamily="34" charset="0"/>
              </a:rPr>
              <a:t>Percentage of Children in Need eligible for Free School Meals</a:t>
            </a:r>
            <a:r>
              <a:rPr lang="en-GB" sz="1400" b="1" i="0" baseline="30000">
                <a:solidFill>
                  <a:schemeClr val="accent1">
                    <a:lumMod val="75000"/>
                  </a:schemeClr>
                </a:solidFill>
                <a:effectLst/>
                <a:latin typeface="Arial" panose="020B0604020202020204" pitchFamily="34" charset="0"/>
              </a:rPr>
              <a:t>1</a:t>
            </a:r>
            <a:endParaRPr lang="en-GB" sz="1400" b="1" baseline="30000">
              <a:solidFill>
                <a:schemeClr val="accent1">
                  <a:lumMod val="75000"/>
                </a:schemeClr>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D69AD770-B56A-402F-8950-DFC85B29B297}"/>
              </a:ext>
            </a:extLst>
          </p:cNvPr>
          <p:cNvSpPr txBox="1"/>
          <p:nvPr/>
        </p:nvSpPr>
        <p:spPr>
          <a:xfrm>
            <a:off x="4749553" y="991662"/>
            <a:ext cx="1460747" cy="1938992"/>
          </a:xfrm>
          <a:prstGeom prst="rect">
            <a:avLst/>
          </a:prstGeom>
          <a:noFill/>
        </p:spPr>
        <p:txBody>
          <a:bodyPr wrap="square" rtlCol="0">
            <a:spAutoFit/>
          </a:bodyPr>
          <a:lstStyle/>
          <a:p>
            <a:r>
              <a:rPr lang="en-GB" sz="1200">
                <a:solidFill>
                  <a:schemeClr val="accent1">
                    <a:lumMod val="75000"/>
                  </a:schemeClr>
                </a:solidFill>
              </a:rPr>
              <a:t>Proportion of Children in Need who require SEN support is higher than national average in Peterborough in 2021 with an increasing trend seen since 2019.</a:t>
            </a:r>
          </a:p>
        </p:txBody>
      </p:sp>
      <p:sp>
        <p:nvSpPr>
          <p:cNvPr id="20" name="TextBox 19">
            <a:extLst>
              <a:ext uri="{FF2B5EF4-FFF2-40B4-BE49-F238E27FC236}">
                <a16:creationId xmlns:a16="http://schemas.microsoft.com/office/drawing/2014/main" id="{DF837BE5-AB0A-450C-AC1B-E33EBF2F99F4}"/>
              </a:ext>
            </a:extLst>
          </p:cNvPr>
          <p:cNvSpPr txBox="1"/>
          <p:nvPr/>
        </p:nvSpPr>
        <p:spPr>
          <a:xfrm>
            <a:off x="10889959" y="965209"/>
            <a:ext cx="1273421" cy="2123658"/>
          </a:xfrm>
          <a:prstGeom prst="rect">
            <a:avLst/>
          </a:prstGeom>
          <a:noFill/>
        </p:spPr>
        <p:txBody>
          <a:bodyPr wrap="square" rtlCol="0">
            <a:spAutoFit/>
          </a:bodyPr>
          <a:lstStyle/>
          <a:p>
            <a:r>
              <a:rPr lang="en-GB" sz="1200">
                <a:solidFill>
                  <a:schemeClr val="accent1">
                    <a:lumMod val="75000"/>
                  </a:schemeClr>
                </a:solidFill>
              </a:rPr>
              <a:t>Proportion of Children in Need who are eligible for free school meals show an increasing trend for Cambridgeshire, Peterborough and England in the recent years.</a:t>
            </a:r>
          </a:p>
        </p:txBody>
      </p:sp>
      <p:sp>
        <p:nvSpPr>
          <p:cNvPr id="22" name="TextBox 21">
            <a:extLst>
              <a:ext uri="{FF2B5EF4-FFF2-40B4-BE49-F238E27FC236}">
                <a16:creationId xmlns:a16="http://schemas.microsoft.com/office/drawing/2014/main" id="{49E86442-BA72-426A-AE42-F1E1BED10384}"/>
              </a:ext>
            </a:extLst>
          </p:cNvPr>
          <p:cNvSpPr txBox="1"/>
          <p:nvPr/>
        </p:nvSpPr>
        <p:spPr>
          <a:xfrm>
            <a:off x="28620" y="3342446"/>
            <a:ext cx="5410201" cy="307777"/>
          </a:xfrm>
          <a:prstGeom prst="rect">
            <a:avLst/>
          </a:prstGeom>
          <a:noFill/>
        </p:spPr>
        <p:txBody>
          <a:bodyPr wrap="square" rtlCol="0">
            <a:spAutoFit/>
          </a:bodyPr>
          <a:lstStyle/>
          <a:p>
            <a:r>
              <a:rPr lang="en-GB" sz="1400" b="1" i="0">
                <a:solidFill>
                  <a:schemeClr val="accent1">
                    <a:lumMod val="75000"/>
                  </a:schemeClr>
                </a:solidFill>
                <a:effectLst/>
                <a:latin typeface="Arial" panose="020B0604020202020204" pitchFamily="34" charset="0"/>
              </a:rPr>
              <a:t>Pupil absence </a:t>
            </a:r>
            <a:r>
              <a:rPr lang="en-GB" sz="1400" b="1" i="0" baseline="30000">
                <a:solidFill>
                  <a:schemeClr val="accent1">
                    <a:lumMod val="75000"/>
                  </a:schemeClr>
                </a:solidFill>
                <a:effectLst/>
                <a:latin typeface="Arial" panose="020B0604020202020204" pitchFamily="34" charset="0"/>
              </a:rPr>
              <a:t>2</a:t>
            </a:r>
            <a:endParaRPr lang="en-GB" sz="1400" b="1" baseline="30000">
              <a:solidFill>
                <a:schemeClr val="accent1">
                  <a:lumMod val="75000"/>
                </a:schemeClr>
              </a:solidFill>
              <a:latin typeface="Arial" panose="020B0604020202020204" pitchFamily="34" charset="0"/>
              <a:cs typeface="Arial" panose="020B0604020202020204" pitchFamily="34" charset="0"/>
            </a:endParaRPr>
          </a:p>
        </p:txBody>
      </p:sp>
      <p:pic>
        <p:nvPicPr>
          <p:cNvPr id="25" name="Picture 24">
            <a:extLst>
              <a:ext uri="{FF2B5EF4-FFF2-40B4-BE49-F238E27FC236}">
                <a16:creationId xmlns:a16="http://schemas.microsoft.com/office/drawing/2014/main" id="{0A86BCDE-93AF-4E60-BF3C-38F2D98ED8D2}"/>
              </a:ext>
            </a:extLst>
          </p:cNvPr>
          <p:cNvPicPr>
            <a:picLocks noChangeAspect="1"/>
          </p:cNvPicPr>
          <p:nvPr/>
        </p:nvPicPr>
        <p:blipFill>
          <a:blip r:embed="rId5"/>
          <a:stretch>
            <a:fillRect/>
          </a:stretch>
        </p:blipFill>
        <p:spPr>
          <a:xfrm>
            <a:off x="130382" y="3730015"/>
            <a:ext cx="4962525" cy="1895475"/>
          </a:xfrm>
          <a:prstGeom prst="rect">
            <a:avLst/>
          </a:prstGeom>
          <a:ln>
            <a:solidFill>
              <a:schemeClr val="accent1"/>
            </a:solidFill>
          </a:ln>
        </p:spPr>
      </p:pic>
      <p:sp>
        <p:nvSpPr>
          <p:cNvPr id="26" name="TextBox 25">
            <a:extLst>
              <a:ext uri="{FF2B5EF4-FFF2-40B4-BE49-F238E27FC236}">
                <a16:creationId xmlns:a16="http://schemas.microsoft.com/office/drawing/2014/main" id="{2504CB85-E115-45FB-9935-E1DB59EAA29C}"/>
              </a:ext>
            </a:extLst>
          </p:cNvPr>
          <p:cNvSpPr txBox="1"/>
          <p:nvPr/>
        </p:nvSpPr>
        <p:spPr>
          <a:xfrm>
            <a:off x="72598" y="5740916"/>
            <a:ext cx="5130302" cy="646331"/>
          </a:xfrm>
          <a:prstGeom prst="rect">
            <a:avLst/>
          </a:prstGeom>
          <a:noFill/>
        </p:spPr>
        <p:txBody>
          <a:bodyPr wrap="square" rtlCol="0">
            <a:spAutoFit/>
          </a:bodyPr>
          <a:lstStyle/>
          <a:p>
            <a:r>
              <a:rPr lang="en-GB" sz="1200" dirty="0">
                <a:solidFill>
                  <a:schemeClr val="accent1">
                    <a:lumMod val="75000"/>
                  </a:schemeClr>
                </a:solidFill>
              </a:rPr>
              <a:t>The proportion of half days missed by pupils (5-15 years) due to overall absence is statistically similar to England in Peterborough and significantly lower than England in Cambridgeshire in the recent years.</a:t>
            </a:r>
          </a:p>
        </p:txBody>
      </p:sp>
      <p:pic>
        <p:nvPicPr>
          <p:cNvPr id="29" name="Picture 28">
            <a:extLst>
              <a:ext uri="{FF2B5EF4-FFF2-40B4-BE49-F238E27FC236}">
                <a16:creationId xmlns:a16="http://schemas.microsoft.com/office/drawing/2014/main" id="{556E1FFD-21EA-4031-908E-FCFB0B53B229}"/>
              </a:ext>
            </a:extLst>
          </p:cNvPr>
          <p:cNvPicPr>
            <a:picLocks noChangeAspect="1"/>
          </p:cNvPicPr>
          <p:nvPr/>
        </p:nvPicPr>
        <p:blipFill>
          <a:blip r:embed="rId6"/>
          <a:stretch>
            <a:fillRect/>
          </a:stretch>
        </p:blipFill>
        <p:spPr>
          <a:xfrm>
            <a:off x="6198760" y="3786909"/>
            <a:ext cx="4691198" cy="1786704"/>
          </a:xfrm>
          <a:prstGeom prst="rect">
            <a:avLst/>
          </a:prstGeom>
          <a:ln>
            <a:solidFill>
              <a:schemeClr val="accent1"/>
            </a:solidFill>
          </a:ln>
        </p:spPr>
      </p:pic>
      <p:sp>
        <p:nvSpPr>
          <p:cNvPr id="30" name="TextBox 29">
            <a:extLst>
              <a:ext uri="{FF2B5EF4-FFF2-40B4-BE49-F238E27FC236}">
                <a16:creationId xmlns:a16="http://schemas.microsoft.com/office/drawing/2014/main" id="{B6232DB0-E333-4D65-B090-EC46BFEA635C}"/>
              </a:ext>
            </a:extLst>
          </p:cNvPr>
          <p:cNvSpPr txBox="1"/>
          <p:nvPr/>
        </p:nvSpPr>
        <p:spPr>
          <a:xfrm>
            <a:off x="6096000" y="3271771"/>
            <a:ext cx="6120929" cy="523220"/>
          </a:xfrm>
          <a:prstGeom prst="rect">
            <a:avLst/>
          </a:prstGeom>
          <a:noFill/>
        </p:spPr>
        <p:txBody>
          <a:bodyPr wrap="square" rtlCol="0">
            <a:spAutoFit/>
          </a:bodyPr>
          <a:lstStyle/>
          <a:p>
            <a:r>
              <a:rPr lang="en-GB" sz="1400" b="1" i="0">
                <a:solidFill>
                  <a:schemeClr val="accent1">
                    <a:lumMod val="75000"/>
                  </a:schemeClr>
                </a:solidFill>
                <a:effectLst/>
                <a:latin typeface="Arial" panose="020B0604020202020204" pitchFamily="34" charset="0"/>
              </a:rPr>
              <a:t>16-17 year olds not in education, employment or training (NEET) or whose activity is not known </a:t>
            </a:r>
            <a:r>
              <a:rPr lang="en-GB" sz="1400" b="1" baseline="30000">
                <a:solidFill>
                  <a:schemeClr val="accent1">
                    <a:lumMod val="75000"/>
                  </a:schemeClr>
                </a:solidFill>
                <a:latin typeface="Arial" panose="020B0604020202020204" pitchFamily="34" charset="0"/>
              </a:rPr>
              <a:t>3</a:t>
            </a:r>
            <a:endParaRPr lang="en-GB" sz="1400" b="1" baseline="30000">
              <a:solidFill>
                <a:schemeClr val="accent1">
                  <a:lumMod val="75000"/>
                </a:schemeClr>
              </a:solidFill>
              <a:latin typeface="Arial" panose="020B0604020202020204" pitchFamily="34" charset="0"/>
              <a:cs typeface="Arial" panose="020B0604020202020204" pitchFamily="34" charset="0"/>
            </a:endParaRPr>
          </a:p>
        </p:txBody>
      </p:sp>
      <p:sp>
        <p:nvSpPr>
          <p:cNvPr id="31" name="TextBox 30">
            <a:extLst>
              <a:ext uri="{FF2B5EF4-FFF2-40B4-BE49-F238E27FC236}">
                <a16:creationId xmlns:a16="http://schemas.microsoft.com/office/drawing/2014/main" id="{291F23F5-5B67-496A-AB62-DAECD1F95151}"/>
              </a:ext>
            </a:extLst>
          </p:cNvPr>
          <p:cNvSpPr txBox="1"/>
          <p:nvPr/>
        </p:nvSpPr>
        <p:spPr>
          <a:xfrm>
            <a:off x="6032431" y="5580919"/>
            <a:ext cx="5909102" cy="1015663"/>
          </a:xfrm>
          <a:prstGeom prst="rect">
            <a:avLst/>
          </a:prstGeom>
          <a:noFill/>
        </p:spPr>
        <p:txBody>
          <a:bodyPr wrap="square" lIns="91440" tIns="45720" rIns="91440" bIns="45720" rtlCol="0" anchor="t">
            <a:spAutoFit/>
          </a:bodyPr>
          <a:lstStyle/>
          <a:p>
            <a:pPr marL="171450" indent="-171450">
              <a:buFont typeface="Arial" panose="020B0604020202020204" pitchFamily="34" charset="0"/>
              <a:buChar char="•"/>
            </a:pPr>
            <a:r>
              <a:rPr lang="en-GB" sz="1200" dirty="0">
                <a:solidFill>
                  <a:schemeClr val="accent1">
                    <a:lumMod val="75000"/>
                  </a:schemeClr>
                </a:solidFill>
              </a:rPr>
              <a:t>The proportion of 16-17 year olds who are not in education, employment or training or whose activity is unknown is significantly higher than the England average in Peterborough since 2017 with varying trend.  </a:t>
            </a:r>
          </a:p>
          <a:p>
            <a:pPr marL="171450" indent="-171450">
              <a:buFont typeface="Arial" panose="020B0604020202020204" pitchFamily="34" charset="0"/>
              <a:buChar char="•"/>
            </a:pPr>
            <a:r>
              <a:rPr lang="en-GB" sz="1200" dirty="0">
                <a:solidFill>
                  <a:schemeClr val="accent1">
                    <a:lumMod val="75000"/>
                  </a:schemeClr>
                </a:solidFill>
              </a:rPr>
              <a:t>The trend is relatively stable in Cambridgeshire since 2016 and has been significantly lower than England.</a:t>
            </a:r>
            <a:endParaRPr lang="en-GB" sz="1200" dirty="0">
              <a:solidFill>
                <a:schemeClr val="accent1">
                  <a:lumMod val="75000"/>
                </a:schemeClr>
              </a:solidFill>
              <a:cs typeface="Calibri"/>
            </a:endParaRPr>
          </a:p>
        </p:txBody>
      </p:sp>
      <p:sp>
        <p:nvSpPr>
          <p:cNvPr id="9" name="Arrow: Left 8">
            <a:extLst>
              <a:ext uri="{FF2B5EF4-FFF2-40B4-BE49-F238E27FC236}">
                <a16:creationId xmlns:a16="http://schemas.microsoft.com/office/drawing/2014/main" id="{523FFC04-1D53-452C-A467-7C43FF0427A0}"/>
              </a:ext>
            </a:extLst>
          </p:cNvPr>
          <p:cNvSpPr/>
          <p:nvPr/>
        </p:nvSpPr>
        <p:spPr>
          <a:xfrm>
            <a:off x="4564822" y="1743075"/>
            <a:ext cx="184731" cy="200025"/>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Arrow: Left 9">
            <a:extLst>
              <a:ext uri="{FF2B5EF4-FFF2-40B4-BE49-F238E27FC236}">
                <a16:creationId xmlns:a16="http://schemas.microsoft.com/office/drawing/2014/main" id="{E525BADF-AA62-426C-8799-B8DC698860DC}"/>
              </a:ext>
            </a:extLst>
          </p:cNvPr>
          <p:cNvSpPr/>
          <p:nvPr/>
        </p:nvSpPr>
        <p:spPr>
          <a:xfrm>
            <a:off x="10746606" y="1631450"/>
            <a:ext cx="143352" cy="19735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TextBox 35">
            <a:extLst>
              <a:ext uri="{FF2B5EF4-FFF2-40B4-BE49-F238E27FC236}">
                <a16:creationId xmlns:a16="http://schemas.microsoft.com/office/drawing/2014/main" id="{155FDFAB-B136-4FDB-B16E-D2C893608D23}"/>
              </a:ext>
            </a:extLst>
          </p:cNvPr>
          <p:cNvSpPr txBox="1"/>
          <p:nvPr/>
        </p:nvSpPr>
        <p:spPr>
          <a:xfrm>
            <a:off x="8391525" y="4539478"/>
            <a:ext cx="327722" cy="369332"/>
          </a:xfrm>
          <a:prstGeom prst="rect">
            <a:avLst/>
          </a:prstGeom>
          <a:noFill/>
        </p:spPr>
        <p:txBody>
          <a:bodyPr wrap="square" rtlCol="0">
            <a:spAutoFit/>
          </a:bodyPr>
          <a:lstStyle/>
          <a:p>
            <a:r>
              <a:rPr lang="en-GB"/>
              <a:t>%</a:t>
            </a:r>
          </a:p>
        </p:txBody>
      </p:sp>
      <p:sp>
        <p:nvSpPr>
          <p:cNvPr id="37" name="TextBox 36">
            <a:extLst>
              <a:ext uri="{FF2B5EF4-FFF2-40B4-BE49-F238E27FC236}">
                <a16:creationId xmlns:a16="http://schemas.microsoft.com/office/drawing/2014/main" id="{ABA93967-B3FC-48C0-8026-3D8E258D2D70}"/>
              </a:ext>
            </a:extLst>
          </p:cNvPr>
          <p:cNvSpPr txBox="1"/>
          <p:nvPr/>
        </p:nvSpPr>
        <p:spPr>
          <a:xfrm>
            <a:off x="2436756" y="4582405"/>
            <a:ext cx="349776" cy="369332"/>
          </a:xfrm>
          <a:prstGeom prst="rect">
            <a:avLst/>
          </a:prstGeom>
          <a:noFill/>
        </p:spPr>
        <p:txBody>
          <a:bodyPr wrap="none" rtlCol="0">
            <a:spAutoFit/>
          </a:bodyPr>
          <a:lstStyle/>
          <a:p>
            <a:r>
              <a:rPr lang="en-GB"/>
              <a:t>%</a:t>
            </a:r>
          </a:p>
        </p:txBody>
      </p:sp>
    </p:spTree>
    <p:extLst>
      <p:ext uri="{BB962C8B-B14F-4D97-AF65-F5344CB8AC3E}">
        <p14:creationId xmlns:p14="http://schemas.microsoft.com/office/powerpoint/2010/main" val="361472123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E264452B-7D39-43A7-9003-52CB756D8376}"/>
              </a:ext>
            </a:extLst>
          </p:cNvPr>
          <p:cNvGraphicFramePr>
            <a:graphicFrameLocks noGrp="1"/>
          </p:cNvGraphicFramePr>
          <p:nvPr>
            <p:extLst>
              <p:ext uri="{D42A27DB-BD31-4B8C-83A1-F6EECF244321}">
                <p14:modId xmlns:p14="http://schemas.microsoft.com/office/powerpoint/2010/main" val="81543506"/>
              </p:ext>
            </p:extLst>
          </p:nvPr>
        </p:nvGraphicFramePr>
        <p:xfrm>
          <a:off x="-1" y="14289"/>
          <a:ext cx="12163381" cy="6843711"/>
        </p:xfrm>
        <a:graphic>
          <a:graphicData uri="http://schemas.openxmlformats.org/drawingml/2006/table">
            <a:tbl>
              <a:tblPr firstRow="1" bandRow="1">
                <a:tableStyleId>{5C22544A-7EE6-4342-B048-85BDC9FD1C3A}</a:tableStyleId>
              </a:tblPr>
              <a:tblGrid>
                <a:gridCol w="12163381">
                  <a:extLst>
                    <a:ext uri="{9D8B030D-6E8A-4147-A177-3AD203B41FA5}">
                      <a16:colId xmlns:a16="http://schemas.microsoft.com/office/drawing/2014/main" val="20000"/>
                    </a:ext>
                  </a:extLst>
                </a:gridCol>
              </a:tblGrid>
              <a:tr h="370594">
                <a:tc>
                  <a:txBody>
                    <a:bodyPr/>
                    <a:lstStyle/>
                    <a:p>
                      <a:r>
                        <a:rPr lang="en-GB">
                          <a:latin typeface="Arial" panose="020B0604020202020204" pitchFamily="34" charset="0"/>
                          <a:cs typeface="Arial" panose="020B0604020202020204" pitchFamily="34" charset="0"/>
                        </a:rPr>
                        <a:t>Education and life long learning</a:t>
                      </a:r>
                    </a:p>
                  </a:txBody>
                  <a:tcP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extLst>
                  <a:ext uri="{0D108BD9-81ED-4DB2-BD59-A6C34878D82A}">
                    <a16:rowId xmlns:a16="http://schemas.microsoft.com/office/drawing/2014/main" val="10000"/>
                  </a:ext>
                </a:extLst>
              </a:tr>
              <a:tr h="617298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b="1" kern="1200" baseline="0">
                        <a:solidFill>
                          <a:schemeClr val="accent6">
                            <a:lumMod val="75000"/>
                          </a:schemeClr>
                        </a:solidFill>
                        <a:latin typeface="Arial" panose="020B0604020202020204" pitchFamily="34" charset="0"/>
                        <a:ea typeface="+mn-ea"/>
                        <a:cs typeface="Arial" panose="020B0604020202020204" pitchFamily="34" charset="0"/>
                      </a:endParaRPr>
                    </a:p>
                    <a:p>
                      <a:endParaRPr lang="en-GB" sz="1400" b="1" kern="1200">
                        <a:solidFill>
                          <a:schemeClr val="accent1">
                            <a:lumMod val="75000"/>
                          </a:schemeClr>
                        </a:solidFill>
                        <a:latin typeface="Arial" panose="020B0604020202020204" pitchFamily="34" charset="0"/>
                        <a:ea typeface="+mn-ea"/>
                        <a:cs typeface="+mn-cs"/>
                      </a:endParaRPr>
                    </a:p>
                  </a:txBody>
                  <a:tcPr>
                    <a:lnT w="12700" cap="flat" cmpd="sng" algn="ctr">
                      <a:solidFill>
                        <a:schemeClr val="bg1"/>
                      </a:solidFill>
                      <a:prstDash val="solid"/>
                      <a:round/>
                      <a:headEnd type="none" w="med" len="med"/>
                      <a:tailEnd type="none" w="med" len="med"/>
                    </a:lnT>
                    <a:solidFill>
                      <a:schemeClr val="bg1"/>
                    </a:solidFill>
                  </a:tcPr>
                </a:tc>
                <a:extLst>
                  <a:ext uri="{0D108BD9-81ED-4DB2-BD59-A6C34878D82A}">
                    <a16:rowId xmlns:a16="http://schemas.microsoft.com/office/drawing/2014/main" val="10001"/>
                  </a:ext>
                </a:extLst>
              </a:tr>
              <a:tr h="300136">
                <a:tc>
                  <a:txBody>
                    <a:bodyPr/>
                    <a:lstStyle/>
                    <a:p>
                      <a:r>
                        <a:rPr lang="en-GB" sz="900" baseline="0" dirty="0">
                          <a:solidFill>
                            <a:schemeClr val="bg1"/>
                          </a:solidFill>
                          <a:latin typeface="Arial" panose="020B0604020202020204" pitchFamily="34" charset="0"/>
                          <a:cs typeface="Arial" panose="020B0604020202020204" pitchFamily="34" charset="0"/>
                        </a:rPr>
                        <a:t>Source: Widening participation in higher education statistics, Explore-education-statistics.service.gov.uk (downloaded – July 2022)</a:t>
                      </a:r>
                    </a:p>
                  </a:txBody>
                  <a:tcPr anchor="ctr">
                    <a:solidFill>
                      <a:schemeClr val="accent1">
                        <a:lumMod val="75000"/>
                      </a:schemeClr>
                    </a:solidFill>
                  </a:tcPr>
                </a:tc>
                <a:extLst>
                  <a:ext uri="{0D108BD9-81ED-4DB2-BD59-A6C34878D82A}">
                    <a16:rowId xmlns:a16="http://schemas.microsoft.com/office/drawing/2014/main" val="10002"/>
                  </a:ext>
                </a:extLst>
              </a:tr>
            </a:tbl>
          </a:graphicData>
        </a:graphic>
      </p:graphicFrame>
      <p:pic>
        <p:nvPicPr>
          <p:cNvPr id="5" name="Picture 4">
            <a:extLst>
              <a:ext uri="{FF2B5EF4-FFF2-40B4-BE49-F238E27FC236}">
                <a16:creationId xmlns:a16="http://schemas.microsoft.com/office/drawing/2014/main" id="{A0B4F0E7-F533-4021-BC55-7D95166A4F82}"/>
              </a:ext>
            </a:extLst>
          </p:cNvPr>
          <p:cNvPicPr>
            <a:picLocks noChangeAspect="1"/>
          </p:cNvPicPr>
          <p:nvPr/>
        </p:nvPicPr>
        <p:blipFill rotWithShape="1">
          <a:blip r:embed="rId3"/>
          <a:srcRect t="15640"/>
          <a:stretch/>
        </p:blipFill>
        <p:spPr>
          <a:xfrm>
            <a:off x="83491" y="1312523"/>
            <a:ext cx="3814293" cy="2231399"/>
          </a:xfrm>
          <a:prstGeom prst="rect">
            <a:avLst/>
          </a:prstGeom>
          <a:ln>
            <a:solidFill>
              <a:schemeClr val="accent1"/>
            </a:solidFill>
          </a:ln>
        </p:spPr>
      </p:pic>
      <p:sp>
        <p:nvSpPr>
          <p:cNvPr id="6" name="TextBox 5">
            <a:extLst>
              <a:ext uri="{FF2B5EF4-FFF2-40B4-BE49-F238E27FC236}">
                <a16:creationId xmlns:a16="http://schemas.microsoft.com/office/drawing/2014/main" id="{DC85DDB0-CC4C-42A2-A361-0BC9BED240F9}"/>
              </a:ext>
            </a:extLst>
          </p:cNvPr>
          <p:cNvSpPr txBox="1"/>
          <p:nvPr/>
        </p:nvSpPr>
        <p:spPr>
          <a:xfrm>
            <a:off x="1574035" y="396668"/>
            <a:ext cx="8460419" cy="338554"/>
          </a:xfrm>
          <a:prstGeom prst="rect">
            <a:avLst/>
          </a:prstGeom>
          <a:noFill/>
        </p:spPr>
        <p:txBody>
          <a:bodyPr wrap="square" rtlCol="0">
            <a:spAutoFit/>
          </a:bodyPr>
          <a:lstStyle/>
          <a:p>
            <a:r>
              <a:rPr lang="en-GB" sz="1600" b="1" i="0">
                <a:solidFill>
                  <a:schemeClr val="accent1">
                    <a:lumMod val="75000"/>
                  </a:schemeClr>
                </a:solidFill>
                <a:effectLst/>
                <a:latin typeface="Arial" panose="020B0604020202020204" pitchFamily="34" charset="0"/>
              </a:rPr>
              <a:t>Progression to Higher Education by age 19 by Free School Meal (FSM) Status</a:t>
            </a:r>
            <a:endParaRPr lang="en-GB" sz="1600" b="1" baseline="30000">
              <a:solidFill>
                <a:schemeClr val="accent1">
                  <a:lumMod val="75000"/>
                </a:schemeClr>
              </a:solidFill>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551F23FA-899E-4DCF-B58D-230A22F1EFA7}"/>
              </a:ext>
            </a:extLst>
          </p:cNvPr>
          <p:cNvPicPr>
            <a:picLocks noChangeAspect="1"/>
          </p:cNvPicPr>
          <p:nvPr/>
        </p:nvPicPr>
        <p:blipFill rotWithShape="1">
          <a:blip r:embed="rId4"/>
          <a:srcRect l="183" t="15640" r="-183"/>
          <a:stretch/>
        </p:blipFill>
        <p:spPr>
          <a:xfrm>
            <a:off x="4234714" y="1319091"/>
            <a:ext cx="3814293" cy="2231400"/>
          </a:xfrm>
          <a:prstGeom prst="rect">
            <a:avLst/>
          </a:prstGeom>
          <a:ln>
            <a:solidFill>
              <a:schemeClr val="accent1"/>
            </a:solidFill>
          </a:ln>
        </p:spPr>
      </p:pic>
      <p:sp>
        <p:nvSpPr>
          <p:cNvPr id="8" name="TextBox 7">
            <a:extLst>
              <a:ext uri="{FF2B5EF4-FFF2-40B4-BE49-F238E27FC236}">
                <a16:creationId xmlns:a16="http://schemas.microsoft.com/office/drawing/2014/main" id="{B853D00B-E1FA-4757-B594-781958622C9D}"/>
              </a:ext>
            </a:extLst>
          </p:cNvPr>
          <p:cNvSpPr txBox="1"/>
          <p:nvPr/>
        </p:nvSpPr>
        <p:spPr>
          <a:xfrm>
            <a:off x="4154498" y="961949"/>
            <a:ext cx="1559997" cy="307777"/>
          </a:xfrm>
          <a:prstGeom prst="rect">
            <a:avLst/>
          </a:prstGeom>
          <a:noFill/>
        </p:spPr>
        <p:txBody>
          <a:bodyPr wrap="square" rtlCol="0">
            <a:spAutoFit/>
          </a:bodyPr>
          <a:lstStyle/>
          <a:p>
            <a:r>
              <a:rPr lang="en-GB" sz="1400" b="1" i="0">
                <a:solidFill>
                  <a:schemeClr val="accent1">
                    <a:lumMod val="75000"/>
                  </a:schemeClr>
                </a:solidFill>
                <a:effectLst/>
                <a:latin typeface="Arial" panose="020B0604020202020204" pitchFamily="34" charset="0"/>
              </a:rPr>
              <a:t>Cambridgeshire</a:t>
            </a:r>
            <a:endParaRPr lang="en-GB" sz="1400" b="1" baseline="30000">
              <a:solidFill>
                <a:schemeClr val="accent1">
                  <a:lumMod val="75000"/>
                </a:schemeClr>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96148AA9-DDB5-4C83-AABD-D66046D20507}"/>
              </a:ext>
            </a:extLst>
          </p:cNvPr>
          <p:cNvSpPr txBox="1"/>
          <p:nvPr/>
        </p:nvSpPr>
        <p:spPr>
          <a:xfrm>
            <a:off x="8232785" y="979313"/>
            <a:ext cx="1449389" cy="307777"/>
          </a:xfrm>
          <a:prstGeom prst="rect">
            <a:avLst/>
          </a:prstGeom>
          <a:noFill/>
        </p:spPr>
        <p:txBody>
          <a:bodyPr wrap="square" rtlCol="0">
            <a:spAutoFit/>
          </a:bodyPr>
          <a:lstStyle/>
          <a:p>
            <a:r>
              <a:rPr lang="en-GB" sz="1400" b="1" i="0">
                <a:solidFill>
                  <a:schemeClr val="accent1">
                    <a:lumMod val="75000"/>
                  </a:schemeClr>
                </a:solidFill>
                <a:effectLst/>
                <a:latin typeface="Arial" panose="020B0604020202020204" pitchFamily="34" charset="0"/>
              </a:rPr>
              <a:t>Peterborough</a:t>
            </a:r>
            <a:endParaRPr lang="en-GB" sz="1400" b="1" baseline="30000">
              <a:solidFill>
                <a:schemeClr val="accent1">
                  <a:lumMod val="75000"/>
                </a:schemeClr>
              </a:solidFill>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FF4F6589-E836-4D23-B8B4-3BF900EB10CA}"/>
              </a:ext>
            </a:extLst>
          </p:cNvPr>
          <p:cNvPicPr>
            <a:picLocks noChangeAspect="1"/>
          </p:cNvPicPr>
          <p:nvPr/>
        </p:nvPicPr>
        <p:blipFill rotWithShape="1">
          <a:blip r:embed="rId5"/>
          <a:srcRect t="15899"/>
          <a:stretch/>
        </p:blipFill>
        <p:spPr>
          <a:xfrm>
            <a:off x="8361161" y="1323767"/>
            <a:ext cx="3747348" cy="2192237"/>
          </a:xfrm>
          <a:prstGeom prst="rect">
            <a:avLst/>
          </a:prstGeom>
          <a:ln>
            <a:solidFill>
              <a:schemeClr val="accent1"/>
            </a:solidFill>
          </a:ln>
        </p:spPr>
      </p:pic>
      <p:sp>
        <p:nvSpPr>
          <p:cNvPr id="11" name="TextBox 10">
            <a:extLst>
              <a:ext uri="{FF2B5EF4-FFF2-40B4-BE49-F238E27FC236}">
                <a16:creationId xmlns:a16="http://schemas.microsoft.com/office/drawing/2014/main" id="{E39DB3E6-89E1-426F-A577-CA97A845565A}"/>
              </a:ext>
            </a:extLst>
          </p:cNvPr>
          <p:cNvSpPr txBox="1"/>
          <p:nvPr/>
        </p:nvSpPr>
        <p:spPr>
          <a:xfrm>
            <a:off x="64689" y="3792741"/>
            <a:ext cx="12062621" cy="1569660"/>
          </a:xfrm>
          <a:prstGeom prst="rect">
            <a:avLst/>
          </a:prstGeom>
          <a:noFill/>
        </p:spPr>
        <p:txBody>
          <a:bodyPr wrap="square" lIns="91440" tIns="45720" rIns="91440" bIns="45720" rtlCol="0" anchor="t">
            <a:spAutoFit/>
          </a:bodyPr>
          <a:lstStyle/>
          <a:p>
            <a:pPr marL="171450" indent="-171450" algn="l">
              <a:buFont typeface="Arial" panose="020B0604020202020204" pitchFamily="34" charset="0"/>
              <a:buChar char="•"/>
            </a:pPr>
            <a:r>
              <a:rPr lang="en-GB" sz="1200" b="0" i="0">
                <a:solidFill>
                  <a:schemeClr val="accent1">
                    <a:lumMod val="75000"/>
                  </a:schemeClr>
                </a:solidFill>
                <a:effectLst/>
              </a:rPr>
              <a:t>The proportion of state-funded and special school pupils who received Free School Meals (FSM) at age 15 entered Higher Education by age 19 show a steady increase from 2005/06 cohort in Cambridgeshire, Peterborough and England; </a:t>
            </a:r>
            <a:r>
              <a:rPr lang="en-GB" sz="1200">
                <a:solidFill>
                  <a:schemeClr val="accent1">
                    <a:lumMod val="75000"/>
                  </a:schemeClr>
                </a:solidFill>
              </a:rPr>
              <a:t>T</a:t>
            </a:r>
            <a:r>
              <a:rPr lang="en-GB" sz="1200" b="0" i="0">
                <a:solidFill>
                  <a:schemeClr val="accent1">
                    <a:lumMod val="75000"/>
                  </a:schemeClr>
                </a:solidFill>
                <a:effectLst/>
              </a:rPr>
              <a:t>he progression rates from 2005/06 to 2020/21 show an increase from 7.5% to 17.7% in Cambridgeshire, 12.9% to 22.6% in Peterborough and 14.2% to 28.1% in England.</a:t>
            </a:r>
          </a:p>
          <a:p>
            <a:pPr marL="171450" indent="-171450" algn="l">
              <a:buFont typeface="Arial" panose="020B0604020202020204" pitchFamily="34" charset="0"/>
              <a:buChar char="•"/>
            </a:pPr>
            <a:endParaRPr lang="en-GB" sz="1200" b="0" i="0">
              <a:solidFill>
                <a:schemeClr val="accent1">
                  <a:lumMod val="75000"/>
                </a:schemeClr>
              </a:solidFill>
              <a:effectLst/>
            </a:endParaRPr>
          </a:p>
          <a:p>
            <a:pPr marL="171450" indent="-171450">
              <a:buFont typeface="Arial" panose="020B0604020202020204" pitchFamily="34" charset="0"/>
              <a:buChar char="•"/>
            </a:pPr>
            <a:r>
              <a:rPr lang="en-GB" sz="1200">
                <a:solidFill>
                  <a:schemeClr val="accent1">
                    <a:lumMod val="75000"/>
                  </a:schemeClr>
                </a:solidFill>
              </a:rPr>
              <a:t>The progression rate for pupils not receiving Free School Meals also shows long-term increases in Cambridgeshire and Peterborough since 2005/06.</a:t>
            </a:r>
            <a:endParaRPr lang="en-GB" sz="1200">
              <a:solidFill>
                <a:schemeClr val="accent1">
                  <a:lumMod val="75000"/>
                </a:schemeClr>
              </a:solidFill>
              <a:cs typeface="Calibri"/>
            </a:endParaRPr>
          </a:p>
          <a:p>
            <a:pPr marL="171450" indent="-171450" algn="l">
              <a:buFont typeface="Arial" panose="020B0604020202020204" pitchFamily="34" charset="0"/>
              <a:buChar char="•"/>
            </a:pPr>
            <a:endParaRPr lang="en-GB" sz="1200" b="0" i="0">
              <a:solidFill>
                <a:schemeClr val="accent1">
                  <a:lumMod val="75000"/>
                </a:schemeClr>
              </a:solidFill>
              <a:effectLst/>
            </a:endParaRPr>
          </a:p>
          <a:p>
            <a:pPr marL="171450" indent="-171450" algn="l">
              <a:buFont typeface="Arial" panose="020B0604020202020204" pitchFamily="34" charset="0"/>
              <a:buChar char="•"/>
            </a:pPr>
            <a:r>
              <a:rPr lang="en-GB" sz="1200">
                <a:solidFill>
                  <a:schemeClr val="accent1">
                    <a:lumMod val="75000"/>
                  </a:schemeClr>
                </a:solidFill>
              </a:rPr>
              <a:t>The gap between Free School Meals and Non-Free School Meals progression rates show some fluctuation but have risen in Cambridgeshire and Peterborough compared to 2005/06. However, a relatively stable trend is seen for England.</a:t>
            </a:r>
            <a:endParaRPr lang="en-GB" sz="1000">
              <a:solidFill>
                <a:schemeClr val="accent1">
                  <a:lumMod val="75000"/>
                </a:schemeClr>
              </a:solidFill>
            </a:endParaRPr>
          </a:p>
        </p:txBody>
      </p:sp>
      <p:sp>
        <p:nvSpPr>
          <p:cNvPr id="12" name="TextBox 11">
            <a:extLst>
              <a:ext uri="{FF2B5EF4-FFF2-40B4-BE49-F238E27FC236}">
                <a16:creationId xmlns:a16="http://schemas.microsoft.com/office/drawing/2014/main" id="{E7C759E8-3794-4738-907C-5A516130EE4B}"/>
              </a:ext>
            </a:extLst>
          </p:cNvPr>
          <p:cNvSpPr txBox="1"/>
          <p:nvPr/>
        </p:nvSpPr>
        <p:spPr>
          <a:xfrm>
            <a:off x="-973" y="975059"/>
            <a:ext cx="912486" cy="307777"/>
          </a:xfrm>
          <a:prstGeom prst="rect">
            <a:avLst/>
          </a:prstGeom>
          <a:noFill/>
        </p:spPr>
        <p:txBody>
          <a:bodyPr wrap="square" rtlCol="0">
            <a:spAutoFit/>
          </a:bodyPr>
          <a:lstStyle/>
          <a:p>
            <a:r>
              <a:rPr lang="en-GB" sz="1400" b="1" i="0">
                <a:solidFill>
                  <a:schemeClr val="accent1">
                    <a:lumMod val="75000"/>
                  </a:schemeClr>
                </a:solidFill>
                <a:effectLst/>
                <a:latin typeface="Arial" panose="020B0604020202020204" pitchFamily="34" charset="0"/>
              </a:rPr>
              <a:t>England</a:t>
            </a:r>
            <a:endParaRPr lang="en-GB" sz="1400" b="1" baseline="30000">
              <a:solidFill>
                <a:schemeClr val="accent1">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4125559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FC19FBB5-DE4B-4422-A541-33D7577F4722}"/>
              </a:ext>
            </a:extLst>
          </p:cNvPr>
          <p:cNvGraphicFramePr>
            <a:graphicFrameLocks noGrp="1"/>
          </p:cNvGraphicFramePr>
          <p:nvPr>
            <p:extLst>
              <p:ext uri="{D42A27DB-BD31-4B8C-83A1-F6EECF244321}">
                <p14:modId xmlns:p14="http://schemas.microsoft.com/office/powerpoint/2010/main" val="4012185385"/>
              </p:ext>
            </p:extLst>
          </p:nvPr>
        </p:nvGraphicFramePr>
        <p:xfrm>
          <a:off x="-1" y="14289"/>
          <a:ext cx="12163381" cy="6843711"/>
        </p:xfrm>
        <a:graphic>
          <a:graphicData uri="http://schemas.openxmlformats.org/drawingml/2006/table">
            <a:tbl>
              <a:tblPr firstRow="1" bandRow="1">
                <a:tableStyleId>{5C22544A-7EE6-4342-B048-85BDC9FD1C3A}</a:tableStyleId>
              </a:tblPr>
              <a:tblGrid>
                <a:gridCol w="12163381">
                  <a:extLst>
                    <a:ext uri="{9D8B030D-6E8A-4147-A177-3AD203B41FA5}">
                      <a16:colId xmlns:a16="http://schemas.microsoft.com/office/drawing/2014/main" val="20000"/>
                    </a:ext>
                  </a:extLst>
                </a:gridCol>
              </a:tblGrid>
              <a:tr h="370594">
                <a:tc>
                  <a:txBody>
                    <a:bodyPr/>
                    <a:lstStyle/>
                    <a:p>
                      <a:r>
                        <a:rPr lang="en-GB">
                          <a:latin typeface="Arial" panose="020B0604020202020204" pitchFamily="34" charset="0"/>
                          <a:cs typeface="Arial" panose="020B0604020202020204" pitchFamily="34" charset="0"/>
                        </a:rPr>
                        <a:t>Education and life long learning</a:t>
                      </a:r>
                    </a:p>
                  </a:txBody>
                  <a:tcP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extLst>
                  <a:ext uri="{0D108BD9-81ED-4DB2-BD59-A6C34878D82A}">
                    <a16:rowId xmlns:a16="http://schemas.microsoft.com/office/drawing/2014/main" val="10000"/>
                  </a:ext>
                </a:extLst>
              </a:tr>
              <a:tr h="617298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b="1" kern="1200" baseline="0">
                        <a:solidFill>
                          <a:schemeClr val="accent6">
                            <a:lumMod val="75000"/>
                          </a:schemeClr>
                        </a:solidFill>
                        <a:latin typeface="Arial" panose="020B0604020202020204" pitchFamily="34" charset="0"/>
                        <a:ea typeface="+mn-ea"/>
                        <a:cs typeface="Arial" panose="020B0604020202020204" pitchFamily="34" charset="0"/>
                      </a:endParaRPr>
                    </a:p>
                    <a:p>
                      <a:endParaRPr lang="en-GB" sz="1400" b="1" kern="1200" baseline="0">
                        <a:solidFill>
                          <a:schemeClr val="accent1">
                            <a:lumMod val="75000"/>
                          </a:schemeClr>
                        </a:solidFill>
                        <a:latin typeface="Arial" panose="020B0604020202020204" pitchFamily="34" charset="0"/>
                        <a:ea typeface="+mn-ea"/>
                        <a:cs typeface="Arial" panose="020B0604020202020204" pitchFamily="34" charset="0"/>
                      </a:endParaRPr>
                    </a:p>
                  </a:txBody>
                  <a:tcPr>
                    <a:lnT w="12700" cap="flat" cmpd="sng" algn="ctr">
                      <a:solidFill>
                        <a:schemeClr val="bg1"/>
                      </a:solidFill>
                      <a:prstDash val="solid"/>
                      <a:round/>
                      <a:headEnd type="none" w="med" len="med"/>
                      <a:tailEnd type="none" w="med" len="med"/>
                    </a:lnT>
                    <a:solidFill>
                      <a:schemeClr val="bg1"/>
                    </a:solidFill>
                  </a:tcPr>
                </a:tc>
                <a:extLst>
                  <a:ext uri="{0D108BD9-81ED-4DB2-BD59-A6C34878D82A}">
                    <a16:rowId xmlns:a16="http://schemas.microsoft.com/office/drawing/2014/main" val="10001"/>
                  </a:ext>
                </a:extLst>
              </a:tr>
              <a:tr h="300136">
                <a:tc>
                  <a:txBody>
                    <a:bodyPr/>
                    <a:lstStyle/>
                    <a:p>
                      <a:r>
                        <a:rPr lang="en-GB" sz="900" baseline="0" dirty="0">
                          <a:solidFill>
                            <a:schemeClr val="bg1"/>
                          </a:solidFill>
                          <a:latin typeface="Arial" panose="020B0604020202020204" pitchFamily="34" charset="0"/>
                          <a:cs typeface="Arial" panose="020B0604020202020204" pitchFamily="34" charset="0"/>
                        </a:rPr>
                        <a:t>Source: Further education and skills statistics, Explore-education-statistics.service.gov.uk (downloaded – July 2022)</a:t>
                      </a:r>
                    </a:p>
                  </a:txBody>
                  <a:tcPr anchor="ctr">
                    <a:solidFill>
                      <a:schemeClr val="accent1">
                        <a:lumMod val="75000"/>
                      </a:schemeClr>
                    </a:solidFill>
                  </a:tcPr>
                </a:tc>
                <a:extLst>
                  <a:ext uri="{0D108BD9-81ED-4DB2-BD59-A6C34878D82A}">
                    <a16:rowId xmlns:a16="http://schemas.microsoft.com/office/drawing/2014/main" val="10002"/>
                  </a:ext>
                </a:extLst>
              </a:tr>
            </a:tbl>
          </a:graphicData>
        </a:graphic>
      </p:graphicFrame>
      <p:cxnSp>
        <p:nvCxnSpPr>
          <p:cNvPr id="4" name="Straight Connector 3">
            <a:extLst>
              <a:ext uri="{FF2B5EF4-FFF2-40B4-BE49-F238E27FC236}">
                <a16:creationId xmlns:a16="http://schemas.microsoft.com/office/drawing/2014/main" id="{D3D3E2AF-0F35-44E0-B0BF-2C7056407B36}"/>
              </a:ext>
            </a:extLst>
          </p:cNvPr>
          <p:cNvCxnSpPr/>
          <p:nvPr/>
        </p:nvCxnSpPr>
        <p:spPr>
          <a:xfrm>
            <a:off x="6000069" y="410375"/>
            <a:ext cx="0" cy="6161875"/>
          </a:xfrm>
          <a:prstGeom prst="line">
            <a:avLst/>
          </a:prstGeom>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BB6F5285-4050-4BA0-A82C-F009924808C9}"/>
              </a:ext>
            </a:extLst>
          </p:cNvPr>
          <p:cNvSpPr txBox="1"/>
          <p:nvPr/>
        </p:nvSpPr>
        <p:spPr>
          <a:xfrm>
            <a:off x="0" y="410375"/>
            <a:ext cx="5886450" cy="523220"/>
          </a:xfrm>
          <a:prstGeom prst="rect">
            <a:avLst/>
          </a:prstGeom>
          <a:noFill/>
        </p:spPr>
        <p:txBody>
          <a:bodyPr wrap="square" rtlCol="0">
            <a:spAutoFit/>
          </a:bodyPr>
          <a:lstStyle/>
          <a:p>
            <a:r>
              <a:rPr lang="en-GB" sz="1400" b="1">
                <a:solidFill>
                  <a:schemeClr val="accent1">
                    <a:lumMod val="75000"/>
                  </a:schemeClr>
                </a:solidFill>
                <a:latin typeface="Arial" panose="020B0604020202020204" pitchFamily="34" charset="0"/>
              </a:rPr>
              <a:t>Adult (19+) funded education and training learner participation demographic summary, England</a:t>
            </a:r>
          </a:p>
        </p:txBody>
      </p:sp>
      <p:sp>
        <p:nvSpPr>
          <p:cNvPr id="10" name="TextBox 9">
            <a:extLst>
              <a:ext uri="{FF2B5EF4-FFF2-40B4-BE49-F238E27FC236}">
                <a16:creationId xmlns:a16="http://schemas.microsoft.com/office/drawing/2014/main" id="{620CD851-1502-48CB-A7EE-BF708267EE3E}"/>
              </a:ext>
            </a:extLst>
          </p:cNvPr>
          <p:cNvSpPr txBox="1"/>
          <p:nvPr/>
        </p:nvSpPr>
        <p:spPr>
          <a:xfrm>
            <a:off x="104775" y="3305031"/>
            <a:ext cx="5781675" cy="1938992"/>
          </a:xfrm>
          <a:prstGeom prst="rect">
            <a:avLst/>
          </a:prstGeom>
          <a:noFill/>
        </p:spPr>
        <p:txBody>
          <a:bodyPr wrap="square" rtlCol="0">
            <a:spAutoFit/>
          </a:bodyPr>
          <a:lstStyle/>
          <a:p>
            <a:pPr algn="l"/>
            <a:r>
              <a:rPr lang="en-GB" sz="1200" b="0" i="0">
                <a:solidFill>
                  <a:schemeClr val="accent1">
                    <a:lumMod val="75000"/>
                  </a:schemeClr>
                </a:solidFill>
                <a:effectLst/>
              </a:rPr>
              <a:t>Adult (19+) participation in education and training remained unchanged at 751,960 in the latest figures, compared to the same period in 2020/21. </a:t>
            </a:r>
          </a:p>
          <a:p>
            <a:pPr algn="l"/>
            <a:r>
              <a:rPr lang="en-GB" sz="1200" b="0" i="0">
                <a:solidFill>
                  <a:schemeClr val="accent1">
                    <a:lumMod val="75000"/>
                  </a:schemeClr>
                </a:solidFill>
                <a:effectLst/>
              </a:rPr>
              <a:t>Most learners participated in Level 2 courses (361,560), followed by Basic skills (249,830).</a:t>
            </a:r>
          </a:p>
          <a:p>
            <a:pPr algn="l"/>
            <a:r>
              <a:rPr lang="en-GB" sz="1200" b="0" i="0">
                <a:solidFill>
                  <a:schemeClr val="accent1">
                    <a:lumMod val="75000"/>
                  </a:schemeClr>
                </a:solidFill>
                <a:effectLst/>
              </a:rPr>
              <a:t>Of the 751,960 learners participating in adult education and training: </a:t>
            </a:r>
          </a:p>
          <a:p>
            <a:pPr algn="l">
              <a:buFont typeface="Arial" panose="020B0604020202020204" pitchFamily="34" charset="0"/>
              <a:buChar char="•"/>
            </a:pPr>
            <a:r>
              <a:rPr lang="en-GB" sz="1200" b="0" i="0">
                <a:solidFill>
                  <a:schemeClr val="accent1">
                    <a:lumMod val="75000"/>
                  </a:schemeClr>
                </a:solidFill>
                <a:effectLst/>
              </a:rPr>
              <a:t>Females account for 64.6% (485,960).</a:t>
            </a:r>
          </a:p>
          <a:p>
            <a:pPr algn="l">
              <a:buFont typeface="Arial" panose="020B0604020202020204" pitchFamily="34" charset="0"/>
              <a:buChar char="•"/>
            </a:pPr>
            <a:r>
              <a:rPr lang="en-GB" sz="1200" b="0" i="0">
                <a:solidFill>
                  <a:schemeClr val="accent1">
                    <a:lumMod val="75000"/>
                  </a:schemeClr>
                </a:solidFill>
                <a:effectLst/>
              </a:rPr>
              <a:t>Learners aged 19-24, 25-49, and 50 and over accounted for 21.9% (164,510), 62.7% (471,780) and 15.4% (115,680) respectively.</a:t>
            </a:r>
          </a:p>
          <a:p>
            <a:pPr algn="l">
              <a:buFont typeface="Arial" panose="020B0604020202020204" pitchFamily="34" charset="0"/>
              <a:buChar char="•"/>
            </a:pPr>
            <a:r>
              <a:rPr lang="en-GB" sz="1200" b="0" i="0">
                <a:solidFill>
                  <a:schemeClr val="accent1">
                    <a:lumMod val="75000"/>
                  </a:schemeClr>
                </a:solidFill>
                <a:effectLst/>
              </a:rPr>
              <a:t>Those declaring a learner learning difficulty and/or disability (LLDD) account for 20.8% (151,780).</a:t>
            </a:r>
          </a:p>
          <a:p>
            <a:endParaRPr lang="en-GB" sz="1200">
              <a:solidFill>
                <a:schemeClr val="accent1">
                  <a:lumMod val="75000"/>
                </a:schemeClr>
              </a:solidFill>
            </a:endParaRPr>
          </a:p>
        </p:txBody>
      </p:sp>
      <p:pic>
        <p:nvPicPr>
          <p:cNvPr id="12" name="Picture 11">
            <a:extLst>
              <a:ext uri="{FF2B5EF4-FFF2-40B4-BE49-F238E27FC236}">
                <a16:creationId xmlns:a16="http://schemas.microsoft.com/office/drawing/2014/main" id="{C1D0D405-0834-473B-A9B2-C12E15FB4BC9}"/>
              </a:ext>
            </a:extLst>
          </p:cNvPr>
          <p:cNvPicPr>
            <a:picLocks noChangeAspect="1"/>
          </p:cNvPicPr>
          <p:nvPr/>
        </p:nvPicPr>
        <p:blipFill>
          <a:blip r:embed="rId3"/>
          <a:stretch>
            <a:fillRect/>
          </a:stretch>
        </p:blipFill>
        <p:spPr>
          <a:xfrm>
            <a:off x="6096000" y="846131"/>
            <a:ext cx="5576911" cy="4088520"/>
          </a:xfrm>
          <a:prstGeom prst="rect">
            <a:avLst/>
          </a:prstGeom>
          <a:ln>
            <a:solidFill>
              <a:schemeClr val="accent1"/>
            </a:solidFill>
          </a:ln>
        </p:spPr>
      </p:pic>
      <p:sp>
        <p:nvSpPr>
          <p:cNvPr id="18" name="TextBox 17">
            <a:extLst>
              <a:ext uri="{FF2B5EF4-FFF2-40B4-BE49-F238E27FC236}">
                <a16:creationId xmlns:a16="http://schemas.microsoft.com/office/drawing/2014/main" id="{EB45A7B0-9F30-4B3A-9137-89881E20BA6B}"/>
              </a:ext>
            </a:extLst>
          </p:cNvPr>
          <p:cNvSpPr txBox="1"/>
          <p:nvPr/>
        </p:nvSpPr>
        <p:spPr>
          <a:xfrm>
            <a:off x="6081688" y="410375"/>
            <a:ext cx="6081689" cy="307777"/>
          </a:xfrm>
          <a:prstGeom prst="rect">
            <a:avLst/>
          </a:prstGeom>
          <a:noFill/>
        </p:spPr>
        <p:txBody>
          <a:bodyPr wrap="square" rtlCol="0">
            <a:spAutoFit/>
          </a:bodyPr>
          <a:lstStyle/>
          <a:p>
            <a:r>
              <a:rPr lang="en-GB" sz="1400" b="1">
                <a:solidFill>
                  <a:schemeClr val="accent1">
                    <a:lumMod val="75000"/>
                  </a:schemeClr>
                </a:solidFill>
                <a:latin typeface="Arial" panose="020B0604020202020204" pitchFamily="34" charset="0"/>
              </a:rPr>
              <a:t>Community learning participation and achievements by type, England</a:t>
            </a:r>
          </a:p>
        </p:txBody>
      </p:sp>
      <p:sp>
        <p:nvSpPr>
          <p:cNvPr id="13" name="TextBox 12">
            <a:extLst>
              <a:ext uri="{FF2B5EF4-FFF2-40B4-BE49-F238E27FC236}">
                <a16:creationId xmlns:a16="http://schemas.microsoft.com/office/drawing/2014/main" id="{265DD408-CD8E-40B7-B390-5CDB2571C000}"/>
              </a:ext>
            </a:extLst>
          </p:cNvPr>
          <p:cNvSpPr txBox="1"/>
          <p:nvPr/>
        </p:nvSpPr>
        <p:spPr>
          <a:xfrm>
            <a:off x="6113689" y="5062630"/>
            <a:ext cx="5854448" cy="1384995"/>
          </a:xfrm>
          <a:prstGeom prst="rect">
            <a:avLst/>
          </a:prstGeom>
          <a:noFill/>
        </p:spPr>
        <p:txBody>
          <a:bodyPr wrap="square" rtlCol="0">
            <a:spAutoFit/>
          </a:bodyPr>
          <a:lstStyle/>
          <a:p>
            <a:pPr algn="l"/>
            <a:r>
              <a:rPr lang="en-GB" sz="1200" b="0" i="0">
                <a:solidFill>
                  <a:schemeClr val="accent1">
                    <a:lumMod val="75000"/>
                  </a:schemeClr>
                </a:solidFill>
                <a:effectLst/>
              </a:rPr>
              <a:t>Community learning participation increased by 25.4% to 247,600 so far in 2021/22, compared to the same period in 2020/21. </a:t>
            </a:r>
          </a:p>
          <a:p>
            <a:pPr algn="l">
              <a:buFont typeface="Arial" panose="020B0604020202020204" pitchFamily="34" charset="0"/>
              <a:buChar char="•"/>
            </a:pPr>
            <a:r>
              <a:rPr lang="en-GB" sz="1200" b="0" i="0">
                <a:solidFill>
                  <a:schemeClr val="accent1">
                    <a:lumMod val="75000"/>
                  </a:schemeClr>
                </a:solidFill>
                <a:effectLst/>
              </a:rPr>
              <a:t>Personal and community development learning participation was 205,700.</a:t>
            </a:r>
          </a:p>
          <a:p>
            <a:pPr algn="l">
              <a:buFont typeface="Arial" panose="020B0604020202020204" pitchFamily="34" charset="0"/>
              <a:buChar char="•"/>
            </a:pPr>
            <a:r>
              <a:rPr lang="en-GB" sz="1200" b="0" i="0">
                <a:solidFill>
                  <a:schemeClr val="accent1">
                    <a:lumMod val="75000"/>
                  </a:schemeClr>
                </a:solidFill>
                <a:effectLst/>
              </a:rPr>
              <a:t>Neighbourhood learning in deprived communities participation was 19,100.</a:t>
            </a:r>
          </a:p>
          <a:p>
            <a:pPr algn="l">
              <a:buFont typeface="Arial" panose="020B0604020202020204" pitchFamily="34" charset="0"/>
              <a:buChar char="•"/>
            </a:pPr>
            <a:r>
              <a:rPr lang="en-GB" sz="1200" b="0" i="0">
                <a:solidFill>
                  <a:schemeClr val="accent1">
                    <a:lumMod val="75000"/>
                  </a:schemeClr>
                </a:solidFill>
                <a:effectLst/>
              </a:rPr>
              <a:t>Family English, maths and language participation was 8,800</a:t>
            </a:r>
          </a:p>
          <a:p>
            <a:pPr algn="l">
              <a:buFont typeface="Arial" panose="020B0604020202020204" pitchFamily="34" charset="0"/>
              <a:buChar char="•"/>
            </a:pPr>
            <a:r>
              <a:rPr lang="en-GB" sz="1200" b="0" i="0">
                <a:solidFill>
                  <a:schemeClr val="accent1">
                    <a:lumMod val="75000"/>
                  </a:schemeClr>
                </a:solidFill>
                <a:effectLst/>
              </a:rPr>
              <a:t>Wider family learning participation was 19,100.</a:t>
            </a:r>
          </a:p>
          <a:p>
            <a:endParaRPr lang="en-GB" sz="1200">
              <a:solidFill>
                <a:schemeClr val="accent1">
                  <a:lumMod val="75000"/>
                </a:schemeClr>
              </a:solidFill>
            </a:endParaRPr>
          </a:p>
        </p:txBody>
      </p:sp>
      <p:pic>
        <p:nvPicPr>
          <p:cNvPr id="6" name="Picture 5">
            <a:extLst>
              <a:ext uri="{FF2B5EF4-FFF2-40B4-BE49-F238E27FC236}">
                <a16:creationId xmlns:a16="http://schemas.microsoft.com/office/drawing/2014/main" id="{9312C5C8-CC5E-4378-A0B7-F035F18D422C}"/>
              </a:ext>
            </a:extLst>
          </p:cNvPr>
          <p:cNvPicPr>
            <a:picLocks noChangeAspect="1"/>
          </p:cNvPicPr>
          <p:nvPr/>
        </p:nvPicPr>
        <p:blipFill>
          <a:blip r:embed="rId4"/>
          <a:stretch>
            <a:fillRect/>
          </a:stretch>
        </p:blipFill>
        <p:spPr>
          <a:xfrm>
            <a:off x="104775" y="1046820"/>
            <a:ext cx="4914900" cy="2114550"/>
          </a:xfrm>
          <a:prstGeom prst="rect">
            <a:avLst/>
          </a:prstGeom>
        </p:spPr>
      </p:pic>
    </p:spTree>
    <p:extLst>
      <p:ext uri="{BB962C8B-B14F-4D97-AF65-F5344CB8AC3E}">
        <p14:creationId xmlns:p14="http://schemas.microsoft.com/office/powerpoint/2010/main" val="23069603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17573" y="2633436"/>
            <a:ext cx="10509454" cy="1015663"/>
          </a:xfrm>
          <a:prstGeom prst="rect">
            <a:avLst/>
          </a:prstGeom>
          <a:noFill/>
        </p:spPr>
        <p:txBody>
          <a:bodyPr wrap="square" rtlCol="0">
            <a:spAutoFit/>
          </a:bodyPr>
          <a:lstStyle/>
          <a:p>
            <a:pPr algn="ctr"/>
            <a:r>
              <a:rPr lang="en-GB" sz="6000">
                <a:solidFill>
                  <a:schemeClr val="accent1">
                    <a:lumMod val="75000"/>
                  </a:schemeClr>
                </a:solidFill>
                <a:latin typeface="Arial" panose="020B0604020202020204" pitchFamily="34" charset="0"/>
                <a:cs typeface="Arial" panose="020B0604020202020204" pitchFamily="34" charset="0"/>
              </a:rPr>
              <a:t>Deprivation and Inequality</a:t>
            </a:r>
          </a:p>
        </p:txBody>
      </p:sp>
      <p:sp>
        <p:nvSpPr>
          <p:cNvPr id="3" name="Frame 2"/>
          <p:cNvSpPr/>
          <p:nvPr/>
        </p:nvSpPr>
        <p:spPr>
          <a:xfrm>
            <a:off x="0" y="0"/>
            <a:ext cx="12204000" cy="6858000"/>
          </a:xfrm>
          <a:prstGeom prst="frame">
            <a:avLst/>
          </a:prstGeom>
          <a:solidFill>
            <a:schemeClr val="accent1">
              <a:lumMod val="75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lIns="216000" rtlCol="0" anchor="ctr">
            <a:normAutofit/>
          </a:bodyPr>
          <a:lstStyle/>
          <a:p>
            <a:pPr algn="ctr"/>
            <a:endParaRPr lang="en-GB">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73446582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19A28493-D4D0-400C-A3C0-B00D6CF0B00D}"/>
              </a:ext>
            </a:extLst>
          </p:cNvPr>
          <p:cNvGraphicFramePr>
            <a:graphicFrameLocks noGrp="1"/>
          </p:cNvGraphicFramePr>
          <p:nvPr>
            <p:extLst>
              <p:ext uri="{D42A27DB-BD31-4B8C-83A1-F6EECF244321}">
                <p14:modId xmlns:p14="http://schemas.microsoft.com/office/powerpoint/2010/main" val="2862997613"/>
              </p:ext>
            </p:extLst>
          </p:nvPr>
        </p:nvGraphicFramePr>
        <p:xfrm>
          <a:off x="-1" y="14289"/>
          <a:ext cx="12163381" cy="6843711"/>
        </p:xfrm>
        <a:graphic>
          <a:graphicData uri="http://schemas.openxmlformats.org/drawingml/2006/table">
            <a:tbl>
              <a:tblPr firstRow="1" bandRow="1">
                <a:tableStyleId>{5C22544A-7EE6-4342-B048-85BDC9FD1C3A}</a:tableStyleId>
              </a:tblPr>
              <a:tblGrid>
                <a:gridCol w="12163381">
                  <a:extLst>
                    <a:ext uri="{9D8B030D-6E8A-4147-A177-3AD203B41FA5}">
                      <a16:colId xmlns:a16="http://schemas.microsoft.com/office/drawing/2014/main" val="20000"/>
                    </a:ext>
                  </a:extLst>
                </a:gridCol>
              </a:tblGrid>
              <a:tr h="370594">
                <a:tc>
                  <a:txBody>
                    <a:bodyPr/>
                    <a:lstStyle/>
                    <a:p>
                      <a:r>
                        <a:rPr lang="en-GB">
                          <a:latin typeface="Arial" panose="020B0604020202020204" pitchFamily="34" charset="0"/>
                          <a:cs typeface="Arial" panose="020B0604020202020204" pitchFamily="34" charset="0"/>
                        </a:rPr>
                        <a:t>Education and life long learning : Covid impacts</a:t>
                      </a:r>
                    </a:p>
                  </a:txBody>
                  <a:tcP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extLst>
                  <a:ext uri="{0D108BD9-81ED-4DB2-BD59-A6C34878D82A}">
                    <a16:rowId xmlns:a16="http://schemas.microsoft.com/office/drawing/2014/main" val="10000"/>
                  </a:ext>
                </a:extLst>
              </a:tr>
              <a:tr h="617298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b="1" kern="1200" baseline="0">
                        <a:solidFill>
                          <a:schemeClr val="accent6">
                            <a:lumMod val="75000"/>
                          </a:schemeClr>
                        </a:solidFill>
                        <a:latin typeface="Arial" panose="020B0604020202020204" pitchFamily="34" charset="0"/>
                        <a:ea typeface="+mn-ea"/>
                        <a:cs typeface="Arial" panose="020B0604020202020204" pitchFamily="34" charset="0"/>
                      </a:endParaRPr>
                    </a:p>
                    <a:p>
                      <a:endParaRPr lang="en-GB" sz="1400" b="1" kern="1200" baseline="0">
                        <a:solidFill>
                          <a:schemeClr val="accent1">
                            <a:lumMod val="75000"/>
                          </a:schemeClr>
                        </a:solidFill>
                        <a:latin typeface="Arial" panose="020B0604020202020204" pitchFamily="34" charset="0"/>
                        <a:ea typeface="+mn-ea"/>
                        <a:cs typeface="Arial" panose="020B0604020202020204" pitchFamily="34" charset="0"/>
                      </a:endParaRPr>
                    </a:p>
                  </a:txBody>
                  <a:tcPr>
                    <a:lnT w="12700" cap="flat" cmpd="sng" algn="ctr">
                      <a:solidFill>
                        <a:schemeClr val="bg1"/>
                      </a:solidFill>
                      <a:prstDash val="solid"/>
                      <a:round/>
                      <a:headEnd type="none" w="med" len="med"/>
                      <a:tailEnd type="none" w="med" len="med"/>
                    </a:lnT>
                    <a:solidFill>
                      <a:schemeClr val="bg1"/>
                    </a:solidFill>
                  </a:tcPr>
                </a:tc>
                <a:extLst>
                  <a:ext uri="{0D108BD9-81ED-4DB2-BD59-A6C34878D82A}">
                    <a16:rowId xmlns:a16="http://schemas.microsoft.com/office/drawing/2014/main" val="10001"/>
                  </a:ext>
                </a:extLst>
              </a:tr>
              <a:tr h="300136">
                <a:tc>
                  <a:txBody>
                    <a:bodyPr/>
                    <a:lstStyle/>
                    <a:p>
                      <a:r>
                        <a:rPr lang="en-GB" sz="900" baseline="0" dirty="0">
                          <a:solidFill>
                            <a:schemeClr val="bg1"/>
                          </a:solidFill>
                          <a:latin typeface="Arial" panose="020B0604020202020204" pitchFamily="34" charset="0"/>
                          <a:cs typeface="Arial" panose="020B0604020202020204" pitchFamily="34" charset="0"/>
                        </a:rPr>
                        <a:t>Source: Covid Impacts and Needs Assessment Evidence Pack 2- https://cambridgeshireinsight.org.uk/coronavirus/impacts/</a:t>
                      </a:r>
                    </a:p>
                  </a:txBody>
                  <a:tcPr anchor="ctr">
                    <a:solidFill>
                      <a:schemeClr val="accent5">
                        <a:lumMod val="60000"/>
                        <a:lumOff val="40000"/>
                      </a:schemeClr>
                    </a:solidFill>
                  </a:tcPr>
                </a:tc>
                <a:extLst>
                  <a:ext uri="{0D108BD9-81ED-4DB2-BD59-A6C34878D82A}">
                    <a16:rowId xmlns:a16="http://schemas.microsoft.com/office/drawing/2014/main" val="10002"/>
                  </a:ext>
                </a:extLst>
              </a:tr>
            </a:tbl>
          </a:graphicData>
        </a:graphic>
      </p:graphicFrame>
      <p:sp>
        <p:nvSpPr>
          <p:cNvPr id="3" name="Title 1">
            <a:extLst>
              <a:ext uri="{FF2B5EF4-FFF2-40B4-BE49-F238E27FC236}">
                <a16:creationId xmlns:a16="http://schemas.microsoft.com/office/drawing/2014/main" id="{CEF93DD1-D0D6-47DB-B140-B008335C133C}"/>
              </a:ext>
            </a:extLst>
          </p:cNvPr>
          <p:cNvSpPr txBox="1">
            <a:spLocks/>
          </p:cNvSpPr>
          <p:nvPr/>
        </p:nvSpPr>
        <p:spPr>
          <a:xfrm>
            <a:off x="6927185" y="1940013"/>
            <a:ext cx="4774101" cy="612676"/>
          </a:xfrm>
          <a:prstGeom prst="rect">
            <a:avLst/>
          </a:prstGeom>
        </p:spPr>
        <p:txBody>
          <a:bodyPr lIns="91440" tIns="45720" rIns="91440" bIns="45720" anchor="b"/>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1800">
              <a:solidFill>
                <a:schemeClr val="accent1">
                  <a:lumMod val="75000"/>
                </a:schemeClr>
              </a:solidFill>
              <a:latin typeface="+mn-lt"/>
              <a:cs typeface="Calibri"/>
            </a:endParaRPr>
          </a:p>
        </p:txBody>
      </p:sp>
      <p:sp>
        <p:nvSpPr>
          <p:cNvPr id="5" name="Subtitle 3">
            <a:extLst>
              <a:ext uri="{FF2B5EF4-FFF2-40B4-BE49-F238E27FC236}">
                <a16:creationId xmlns:a16="http://schemas.microsoft.com/office/drawing/2014/main" id="{113B2208-39D6-4B08-921D-15854CE17C42}"/>
              </a:ext>
            </a:extLst>
          </p:cNvPr>
          <p:cNvSpPr txBox="1">
            <a:spLocks/>
          </p:cNvSpPr>
          <p:nvPr/>
        </p:nvSpPr>
        <p:spPr>
          <a:xfrm>
            <a:off x="88380" y="3529808"/>
            <a:ext cx="5586413" cy="172919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GB" sz="1200">
                <a:solidFill>
                  <a:schemeClr val="accent1">
                    <a:lumMod val="75000"/>
                  </a:schemeClr>
                </a:solidFill>
                <a:cs typeface="Calibri"/>
              </a:rPr>
              <a:t>85% of teachers in a national survey reported that pupils were 2 or more months behind the normal expectations in curriculum learning.  </a:t>
            </a:r>
            <a:endParaRPr lang="en-US" sz="1200">
              <a:solidFill>
                <a:schemeClr val="accent1">
                  <a:lumMod val="75000"/>
                </a:schemeClr>
              </a:solidFill>
              <a:cs typeface="Calibri"/>
            </a:endParaRPr>
          </a:p>
          <a:p>
            <a:pPr>
              <a:lnSpc>
                <a:spcPct val="100000"/>
              </a:lnSpc>
              <a:spcBef>
                <a:spcPts val="0"/>
              </a:spcBef>
            </a:pPr>
            <a:r>
              <a:rPr lang="en-US" sz="1200">
                <a:solidFill>
                  <a:schemeClr val="accent1">
                    <a:lumMod val="75000"/>
                  </a:schemeClr>
                </a:solidFill>
                <a:cs typeface="Calibri"/>
              </a:rPr>
              <a:t>It is worth noting that not all studies and surveys have drawn the same conclusions in terms of learning loss.</a:t>
            </a:r>
          </a:p>
          <a:p>
            <a:pPr>
              <a:lnSpc>
                <a:spcPct val="100000"/>
              </a:lnSpc>
              <a:spcBef>
                <a:spcPts val="0"/>
              </a:spcBef>
            </a:pPr>
            <a:r>
              <a:rPr lang="en-US" sz="1200">
                <a:solidFill>
                  <a:schemeClr val="accent1">
                    <a:lumMod val="75000"/>
                  </a:schemeClr>
                </a:solidFill>
                <a:cs typeface="Calibri"/>
              </a:rPr>
              <a:t>International studies of potential learning loss from other crises (e.g. Hurricane Katrina) reported that after initial increases in learning loss pupils' in fact achieved expected or in some cases better than expected results. Showing that with the right mitigation the impact can be reduced.</a:t>
            </a:r>
          </a:p>
        </p:txBody>
      </p:sp>
      <p:sp>
        <p:nvSpPr>
          <p:cNvPr id="6" name="Text Placeholder 7">
            <a:extLst>
              <a:ext uri="{FF2B5EF4-FFF2-40B4-BE49-F238E27FC236}">
                <a16:creationId xmlns:a16="http://schemas.microsoft.com/office/drawing/2014/main" id="{EE1BC9E0-E87D-41AA-A012-C6D3B613938F}"/>
              </a:ext>
            </a:extLst>
          </p:cNvPr>
          <p:cNvSpPr txBox="1">
            <a:spLocks/>
          </p:cNvSpPr>
          <p:nvPr/>
        </p:nvSpPr>
        <p:spPr>
          <a:xfrm>
            <a:off x="55043" y="831077"/>
            <a:ext cx="4771980" cy="326169"/>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a:solidFill>
                  <a:schemeClr val="accent1">
                    <a:lumMod val="75000"/>
                  </a:schemeClr>
                </a:solidFill>
                <a:cs typeface="Calibri"/>
              </a:rPr>
              <a:t>Pupils' curriculum learning to normal expectations in July 2020</a:t>
            </a:r>
            <a:endParaRPr lang="en-US" sz="1400">
              <a:solidFill>
                <a:schemeClr val="accent1">
                  <a:lumMod val="75000"/>
                </a:schemeClr>
              </a:solidFill>
            </a:endParaRPr>
          </a:p>
        </p:txBody>
      </p:sp>
      <p:pic>
        <p:nvPicPr>
          <p:cNvPr id="7" name="Picture 16" descr="Column chart of pupil's curriculum learning compared to normal expectations as reported by teachers in July 2020, where only 85 percent of teachers reported that pupils were two or more months behind the normal expectations in curriculum learning.">
            <a:extLst>
              <a:ext uri="{FF2B5EF4-FFF2-40B4-BE49-F238E27FC236}">
                <a16:creationId xmlns:a16="http://schemas.microsoft.com/office/drawing/2014/main" id="{448336BA-C957-4152-A0D0-9A5F645376FE}"/>
              </a:ext>
            </a:extLst>
          </p:cNvPr>
          <p:cNvPicPr>
            <a:picLocks noChangeAspect="1"/>
          </p:cNvPicPr>
          <p:nvPr/>
        </p:nvPicPr>
        <p:blipFill rotWithShape="1">
          <a:blip r:embed="rId3"/>
          <a:srcRect l="51" t="11650" r="-183" b="-1306"/>
          <a:stretch/>
        </p:blipFill>
        <p:spPr>
          <a:xfrm>
            <a:off x="125747" y="1247064"/>
            <a:ext cx="5131594" cy="2005347"/>
          </a:xfrm>
          <a:prstGeom prst="rect">
            <a:avLst/>
          </a:prstGeom>
        </p:spPr>
      </p:pic>
      <p:sp>
        <p:nvSpPr>
          <p:cNvPr id="8" name="Text Placeholder 4">
            <a:extLst>
              <a:ext uri="{FF2B5EF4-FFF2-40B4-BE49-F238E27FC236}">
                <a16:creationId xmlns:a16="http://schemas.microsoft.com/office/drawing/2014/main" id="{989AA639-63E4-4884-B18D-9DF04E896A88}"/>
              </a:ext>
            </a:extLst>
          </p:cNvPr>
          <p:cNvSpPr txBox="1">
            <a:spLocks/>
          </p:cNvSpPr>
          <p:nvPr/>
        </p:nvSpPr>
        <p:spPr>
          <a:xfrm>
            <a:off x="55043" y="5536403"/>
            <a:ext cx="5619750" cy="718372"/>
          </a:xfrm>
          <a:prstGeom prst="round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200">
                <a:solidFill>
                  <a:schemeClr val="accent1">
                    <a:lumMod val="75000"/>
                  </a:schemeClr>
                </a:solidFill>
                <a:cs typeface="Calibri"/>
              </a:rPr>
              <a:t>Existing inequalities are likely to be exacerbated by a variety of factors and it is worth noting that academic achievement as measured by GCSE scores is worse for all ethnic minorities compared to white students from high income families.</a:t>
            </a:r>
            <a:endParaRPr lang="en-US" sz="1200">
              <a:solidFill>
                <a:schemeClr val="accent1">
                  <a:lumMod val="75000"/>
                </a:schemeClr>
              </a:solidFill>
            </a:endParaRPr>
          </a:p>
        </p:txBody>
      </p:sp>
      <p:sp>
        <p:nvSpPr>
          <p:cNvPr id="10" name="Rectangle: Rounded Corners 9">
            <a:extLst>
              <a:ext uri="{FF2B5EF4-FFF2-40B4-BE49-F238E27FC236}">
                <a16:creationId xmlns:a16="http://schemas.microsoft.com/office/drawing/2014/main" id="{87068257-531E-4268-8634-3315C15733C7}"/>
              </a:ext>
            </a:extLst>
          </p:cNvPr>
          <p:cNvSpPr/>
          <p:nvPr/>
        </p:nvSpPr>
        <p:spPr>
          <a:xfrm>
            <a:off x="163115" y="5536403"/>
            <a:ext cx="5511678" cy="718372"/>
          </a:xfrm>
          <a:prstGeom prst="round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75000"/>
                </a:schemeClr>
              </a:solidFill>
            </a:endParaRPr>
          </a:p>
        </p:txBody>
      </p:sp>
      <p:sp>
        <p:nvSpPr>
          <p:cNvPr id="11" name="TextBox 10">
            <a:extLst>
              <a:ext uri="{FF2B5EF4-FFF2-40B4-BE49-F238E27FC236}">
                <a16:creationId xmlns:a16="http://schemas.microsoft.com/office/drawing/2014/main" id="{B684FED9-1E71-41EC-BCE8-8A14268210F5}"/>
              </a:ext>
            </a:extLst>
          </p:cNvPr>
          <p:cNvSpPr txBox="1"/>
          <p:nvPr/>
        </p:nvSpPr>
        <p:spPr>
          <a:xfrm>
            <a:off x="28620" y="371927"/>
            <a:ext cx="5044602" cy="369332"/>
          </a:xfrm>
          <a:prstGeom prst="rect">
            <a:avLst/>
          </a:prstGeom>
          <a:noFill/>
        </p:spPr>
        <p:txBody>
          <a:bodyPr wrap="square" rtlCol="0">
            <a:spAutoFit/>
          </a:bodyPr>
          <a:lstStyle/>
          <a:p>
            <a:r>
              <a:rPr lang="en-GB" b="1">
                <a:solidFill>
                  <a:schemeClr val="accent1">
                    <a:lumMod val="75000"/>
                  </a:schemeClr>
                </a:solidFill>
              </a:rPr>
              <a:t>Learning loss during pandemic</a:t>
            </a:r>
          </a:p>
        </p:txBody>
      </p:sp>
      <p:pic>
        <p:nvPicPr>
          <p:cNvPr id="12" name="Picture 8" descr="Pie chart of the proportion of teachers reporting an increase in disadvantaged gap, where 61 percent of teachers reported that the gap increased. A column chart shows a breakdown of the increase in gap by number of months, where the highest proportion is a gap increased by one month.">
            <a:extLst>
              <a:ext uri="{FF2B5EF4-FFF2-40B4-BE49-F238E27FC236}">
                <a16:creationId xmlns:a16="http://schemas.microsoft.com/office/drawing/2014/main" id="{31D60688-BEE7-4117-8FF3-A9CCF0C6B9EA}"/>
              </a:ext>
            </a:extLst>
          </p:cNvPr>
          <p:cNvPicPr>
            <a:picLocks noChangeAspect="1"/>
          </p:cNvPicPr>
          <p:nvPr/>
        </p:nvPicPr>
        <p:blipFill rotWithShape="1">
          <a:blip r:embed="rId4"/>
          <a:srcRect l="-487" t="6090" r="-220" b="321"/>
          <a:stretch/>
        </p:blipFill>
        <p:spPr>
          <a:xfrm>
            <a:off x="6589860" y="655308"/>
            <a:ext cx="5223432" cy="3325536"/>
          </a:xfrm>
          <a:prstGeom prst="rect">
            <a:avLst/>
          </a:prstGeom>
        </p:spPr>
      </p:pic>
      <p:sp>
        <p:nvSpPr>
          <p:cNvPr id="13" name="TextBox 12">
            <a:extLst>
              <a:ext uri="{FF2B5EF4-FFF2-40B4-BE49-F238E27FC236}">
                <a16:creationId xmlns:a16="http://schemas.microsoft.com/office/drawing/2014/main" id="{4C06CE72-D9D5-4613-838B-1D8F89D8C6E5}"/>
              </a:ext>
            </a:extLst>
          </p:cNvPr>
          <p:cNvSpPr txBox="1"/>
          <p:nvPr/>
        </p:nvSpPr>
        <p:spPr>
          <a:xfrm>
            <a:off x="6405740" y="371927"/>
            <a:ext cx="5816989" cy="369332"/>
          </a:xfrm>
          <a:prstGeom prst="rect">
            <a:avLst/>
          </a:prstGeom>
          <a:noFill/>
        </p:spPr>
        <p:txBody>
          <a:bodyPr wrap="square" rtlCol="0">
            <a:spAutoFit/>
          </a:bodyPr>
          <a:lstStyle/>
          <a:p>
            <a:r>
              <a:rPr lang="en-GB" b="1">
                <a:solidFill>
                  <a:schemeClr val="accent1">
                    <a:lumMod val="75000"/>
                  </a:schemeClr>
                </a:solidFill>
              </a:rPr>
              <a:t>Learning gap between disadvantaged pupils and their peers</a:t>
            </a:r>
          </a:p>
        </p:txBody>
      </p:sp>
      <p:sp>
        <p:nvSpPr>
          <p:cNvPr id="4" name="TextBox 3">
            <a:extLst>
              <a:ext uri="{FF2B5EF4-FFF2-40B4-BE49-F238E27FC236}">
                <a16:creationId xmlns:a16="http://schemas.microsoft.com/office/drawing/2014/main" id="{1B614A23-57E9-4B52-80E6-4DCE791ED323}"/>
              </a:ext>
            </a:extLst>
          </p:cNvPr>
          <p:cNvSpPr txBox="1"/>
          <p:nvPr/>
        </p:nvSpPr>
        <p:spPr>
          <a:xfrm>
            <a:off x="6375011" y="3985007"/>
            <a:ext cx="5816989" cy="1754326"/>
          </a:xfrm>
          <a:prstGeom prst="rect">
            <a:avLst/>
          </a:prstGeom>
          <a:noFill/>
        </p:spPr>
        <p:txBody>
          <a:bodyPr wrap="square" rtlCol="0">
            <a:spAutoFit/>
          </a:bodyPr>
          <a:lstStyle/>
          <a:p>
            <a:pPr marL="171450" indent="-171450">
              <a:buFont typeface="Arial" panose="020B0604020202020204" pitchFamily="34" charset="0"/>
              <a:buChar char="•"/>
            </a:pPr>
            <a:r>
              <a:rPr lang="en-GB" sz="1200">
                <a:solidFill>
                  <a:schemeClr val="accent1">
                    <a:lumMod val="75000"/>
                  </a:schemeClr>
                </a:solidFill>
              </a:rPr>
              <a:t>61% of teachers in a national survey reported that the learning gap between disadvantaged pupils and their peers has widened since the previous year, although there was a wide range of responses in relation to how wide the gap had become.</a:t>
            </a:r>
          </a:p>
          <a:p>
            <a:pPr marL="171450" indent="-171450">
              <a:buFont typeface="Arial" panose="020B0604020202020204" pitchFamily="34" charset="0"/>
              <a:buChar char="•"/>
            </a:pPr>
            <a:r>
              <a:rPr lang="en-GB" sz="1200">
                <a:solidFill>
                  <a:schemeClr val="accent1">
                    <a:lumMod val="75000"/>
                  </a:schemeClr>
                </a:solidFill>
              </a:rPr>
              <a:t>Only 7% of the teachers that responded felt that the gap had reduced between disadvantaged pupils and their peers.</a:t>
            </a:r>
          </a:p>
          <a:p>
            <a:pPr marL="171450" indent="-171450">
              <a:buFont typeface="Arial" panose="020B0604020202020204" pitchFamily="34" charset="0"/>
              <a:buChar char="•"/>
            </a:pPr>
            <a:r>
              <a:rPr lang="en-GB" sz="1200">
                <a:solidFill>
                  <a:schemeClr val="accent1">
                    <a:lumMod val="75000"/>
                  </a:schemeClr>
                </a:solidFill>
              </a:rPr>
              <a:t>Teachers in the most deprived schools are over three times more likely to report that their pupils are four months or more behind in their curriculum related learning in July 2020, compared to teachers in the least deprived schools (53 per cent compared to 15 per cent). </a:t>
            </a:r>
          </a:p>
        </p:txBody>
      </p:sp>
      <p:sp>
        <p:nvSpPr>
          <p:cNvPr id="14" name="TextBox 13">
            <a:extLst>
              <a:ext uri="{FF2B5EF4-FFF2-40B4-BE49-F238E27FC236}">
                <a16:creationId xmlns:a16="http://schemas.microsoft.com/office/drawing/2014/main" id="{4EAA6385-2002-4F82-AC8A-B82E8E19A97A}"/>
              </a:ext>
            </a:extLst>
          </p:cNvPr>
          <p:cNvSpPr txBox="1"/>
          <p:nvPr/>
        </p:nvSpPr>
        <p:spPr>
          <a:xfrm>
            <a:off x="6517209" y="5785615"/>
            <a:ext cx="5646171" cy="646331"/>
          </a:xfrm>
          <a:prstGeom prst="rect">
            <a:avLst/>
          </a:prstGeom>
          <a:noFill/>
        </p:spPr>
        <p:txBody>
          <a:bodyPr wrap="square" rtlCol="0">
            <a:spAutoFit/>
          </a:bodyPr>
          <a:lstStyle/>
          <a:p>
            <a:pPr algn="ctr"/>
            <a:r>
              <a:rPr lang="en-GB" sz="1200">
                <a:solidFill>
                  <a:schemeClr val="accent1">
                    <a:lumMod val="75000"/>
                  </a:schemeClr>
                </a:solidFill>
              </a:rPr>
              <a:t>3% of primary and secondary schools in Cambridgeshire and 47% in Peterborough are located within the top 20% of disadvantaged areas (Lower Super Output Areas, or LSOAs) in the English Indices of Multiple Deprivation 2019</a:t>
            </a:r>
          </a:p>
        </p:txBody>
      </p:sp>
      <p:sp>
        <p:nvSpPr>
          <p:cNvPr id="15" name="Rectangle: Rounded Corners 14">
            <a:extLst>
              <a:ext uri="{FF2B5EF4-FFF2-40B4-BE49-F238E27FC236}">
                <a16:creationId xmlns:a16="http://schemas.microsoft.com/office/drawing/2014/main" id="{0A1FB2F4-883F-4168-9C49-AB91733B8F16}"/>
              </a:ext>
            </a:extLst>
          </p:cNvPr>
          <p:cNvSpPr/>
          <p:nvPr/>
        </p:nvSpPr>
        <p:spPr>
          <a:xfrm>
            <a:off x="6551327" y="5754443"/>
            <a:ext cx="5511678" cy="662393"/>
          </a:xfrm>
          <a:prstGeom prst="roundRect">
            <a:avLst/>
          </a:prstGeom>
          <a:no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p:spTree>
    <p:extLst>
      <p:ext uri="{BB962C8B-B14F-4D97-AF65-F5344CB8AC3E}">
        <p14:creationId xmlns:p14="http://schemas.microsoft.com/office/powerpoint/2010/main" val="418037619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55FE77C6-8899-460D-8330-F32C647A1C94}"/>
              </a:ext>
            </a:extLst>
          </p:cNvPr>
          <p:cNvGraphicFramePr>
            <a:graphicFrameLocks noGrp="1"/>
          </p:cNvGraphicFramePr>
          <p:nvPr>
            <p:extLst>
              <p:ext uri="{D42A27DB-BD31-4B8C-83A1-F6EECF244321}">
                <p14:modId xmlns:p14="http://schemas.microsoft.com/office/powerpoint/2010/main" val="328142422"/>
              </p:ext>
            </p:extLst>
          </p:nvPr>
        </p:nvGraphicFramePr>
        <p:xfrm>
          <a:off x="-1" y="14289"/>
          <a:ext cx="12163381" cy="6843711"/>
        </p:xfrm>
        <a:graphic>
          <a:graphicData uri="http://schemas.openxmlformats.org/drawingml/2006/table">
            <a:tbl>
              <a:tblPr firstRow="1" bandRow="1">
                <a:tableStyleId>{5C22544A-7EE6-4342-B048-85BDC9FD1C3A}</a:tableStyleId>
              </a:tblPr>
              <a:tblGrid>
                <a:gridCol w="12163381">
                  <a:extLst>
                    <a:ext uri="{9D8B030D-6E8A-4147-A177-3AD203B41FA5}">
                      <a16:colId xmlns:a16="http://schemas.microsoft.com/office/drawing/2014/main" val="20000"/>
                    </a:ext>
                  </a:extLst>
                </a:gridCol>
              </a:tblGrid>
              <a:tr h="370594">
                <a:tc>
                  <a:txBody>
                    <a:bodyPr/>
                    <a:lstStyle/>
                    <a:p>
                      <a:r>
                        <a:rPr lang="en-GB">
                          <a:latin typeface="Arial" panose="020B0604020202020204" pitchFamily="34" charset="0"/>
                          <a:cs typeface="Arial" panose="020B0604020202020204" pitchFamily="34" charset="0"/>
                        </a:rPr>
                        <a:t>Education and life long learning : Covid impacts</a:t>
                      </a:r>
                    </a:p>
                  </a:txBody>
                  <a:tcP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extLst>
                  <a:ext uri="{0D108BD9-81ED-4DB2-BD59-A6C34878D82A}">
                    <a16:rowId xmlns:a16="http://schemas.microsoft.com/office/drawing/2014/main" val="10000"/>
                  </a:ext>
                </a:extLst>
              </a:tr>
              <a:tr h="617298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b="1" kern="1200" baseline="0">
                        <a:solidFill>
                          <a:schemeClr val="accent6">
                            <a:lumMod val="75000"/>
                          </a:schemeClr>
                        </a:solidFill>
                        <a:latin typeface="Arial" panose="020B0604020202020204" pitchFamily="34" charset="0"/>
                        <a:ea typeface="+mn-ea"/>
                        <a:cs typeface="Arial" panose="020B0604020202020204" pitchFamily="34" charset="0"/>
                      </a:endParaRPr>
                    </a:p>
                    <a:p>
                      <a:endParaRPr lang="en-GB" sz="1400" b="1" kern="1200" baseline="0">
                        <a:solidFill>
                          <a:schemeClr val="accent1">
                            <a:lumMod val="75000"/>
                          </a:schemeClr>
                        </a:solidFill>
                        <a:latin typeface="Arial" panose="020B0604020202020204" pitchFamily="34" charset="0"/>
                        <a:ea typeface="+mn-ea"/>
                        <a:cs typeface="Arial" panose="020B0604020202020204" pitchFamily="34" charset="0"/>
                      </a:endParaRPr>
                    </a:p>
                  </a:txBody>
                  <a:tcPr>
                    <a:lnT w="12700" cap="flat" cmpd="sng" algn="ctr">
                      <a:solidFill>
                        <a:schemeClr val="bg1"/>
                      </a:solidFill>
                      <a:prstDash val="solid"/>
                      <a:round/>
                      <a:headEnd type="none" w="med" len="med"/>
                      <a:tailEnd type="none" w="med" len="med"/>
                    </a:lnT>
                    <a:solidFill>
                      <a:schemeClr val="bg1"/>
                    </a:solidFill>
                  </a:tcPr>
                </a:tc>
                <a:extLst>
                  <a:ext uri="{0D108BD9-81ED-4DB2-BD59-A6C34878D82A}">
                    <a16:rowId xmlns:a16="http://schemas.microsoft.com/office/drawing/2014/main" val="10001"/>
                  </a:ext>
                </a:extLst>
              </a:tr>
              <a:tr h="300136">
                <a:tc>
                  <a:txBody>
                    <a:bodyPr/>
                    <a:lstStyle/>
                    <a:p>
                      <a:r>
                        <a:rPr lang="en-GB" sz="900" baseline="0" dirty="0">
                          <a:solidFill>
                            <a:schemeClr val="bg1"/>
                          </a:solidFill>
                          <a:latin typeface="Arial" panose="020B0604020202020204" pitchFamily="34" charset="0"/>
                          <a:cs typeface="Arial" panose="020B0604020202020204" pitchFamily="34" charset="0"/>
                        </a:rPr>
                        <a:t>Source: Covid Impacts and Needs Assessment Evidence Pack 2- https://cambridgeshireinsight.org.uk/coronavirus/impacts/</a:t>
                      </a:r>
                    </a:p>
                  </a:txBody>
                  <a:tcPr anchor="ctr">
                    <a:solidFill>
                      <a:schemeClr val="accent1">
                        <a:lumMod val="75000"/>
                      </a:schemeClr>
                    </a:solidFill>
                  </a:tcPr>
                </a:tc>
                <a:extLst>
                  <a:ext uri="{0D108BD9-81ED-4DB2-BD59-A6C34878D82A}">
                    <a16:rowId xmlns:a16="http://schemas.microsoft.com/office/drawing/2014/main" val="10002"/>
                  </a:ext>
                </a:extLst>
              </a:tr>
            </a:tbl>
          </a:graphicData>
        </a:graphic>
      </p:graphicFrame>
      <p:sp>
        <p:nvSpPr>
          <p:cNvPr id="3" name="Title 1">
            <a:extLst>
              <a:ext uri="{FF2B5EF4-FFF2-40B4-BE49-F238E27FC236}">
                <a16:creationId xmlns:a16="http://schemas.microsoft.com/office/drawing/2014/main" id="{C7AE9C30-44CC-4AC9-AE6C-8550D43FE46F}"/>
              </a:ext>
            </a:extLst>
          </p:cNvPr>
          <p:cNvSpPr txBox="1">
            <a:spLocks/>
          </p:cNvSpPr>
          <p:nvPr/>
        </p:nvSpPr>
        <p:spPr>
          <a:xfrm>
            <a:off x="238826" y="400715"/>
            <a:ext cx="10887877" cy="727173"/>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sz="2400" kern="1200">
                <a:solidFill>
                  <a:schemeClr val="accent3">
                    <a:lumMod val="50000"/>
                  </a:schemeClr>
                </a:solidFill>
                <a:latin typeface="+mn-lt"/>
                <a:ea typeface="+mj-ea"/>
                <a:cs typeface="+mj-cs"/>
              </a:defRPr>
            </a:lvl1pPr>
          </a:lstStyle>
          <a:p>
            <a:pPr>
              <a:defRPr/>
            </a:pPr>
            <a:r>
              <a:rPr lang="en-GB" sz="1800">
                <a:solidFill>
                  <a:schemeClr val="accent1">
                    <a:lumMod val="75000"/>
                  </a:schemeClr>
                </a:solidFill>
              </a:rPr>
              <a:t>Locally, young people’s interaction with education has been affected by the pandemic. Whilst some educational opportunities have seen increases, others have decreased</a:t>
            </a:r>
          </a:p>
        </p:txBody>
      </p:sp>
      <p:sp>
        <p:nvSpPr>
          <p:cNvPr id="4" name="Subtitle 3">
            <a:extLst>
              <a:ext uri="{FF2B5EF4-FFF2-40B4-BE49-F238E27FC236}">
                <a16:creationId xmlns:a16="http://schemas.microsoft.com/office/drawing/2014/main" id="{28AD5EE7-9256-46E2-B463-7DB99C8B16CC}"/>
              </a:ext>
            </a:extLst>
          </p:cNvPr>
          <p:cNvSpPr txBox="1">
            <a:spLocks/>
          </p:cNvSpPr>
          <p:nvPr/>
        </p:nvSpPr>
        <p:spPr>
          <a:xfrm>
            <a:off x="207246" y="1509913"/>
            <a:ext cx="5591175" cy="2309612"/>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600">
                <a:solidFill>
                  <a:schemeClr val="accent1">
                    <a:lumMod val="75000"/>
                  </a:schemeClr>
                </a:solidFill>
                <a:ea typeface="+mn-lt"/>
                <a:cs typeface="+mn-lt"/>
              </a:rPr>
              <a:t>In 2020, young people (16-24 year olds) in full-time education increased by 11% in </a:t>
            </a:r>
            <a:r>
              <a:rPr lang="en-GB" sz="1600" b="1">
                <a:solidFill>
                  <a:schemeClr val="accent1">
                    <a:lumMod val="75000"/>
                  </a:schemeClr>
                </a:solidFill>
                <a:ea typeface="+mn-lt"/>
                <a:cs typeface="+mn-lt"/>
              </a:rPr>
              <a:t>Cambridgeshire</a:t>
            </a:r>
            <a:r>
              <a:rPr lang="en-GB" sz="1600">
                <a:solidFill>
                  <a:schemeClr val="accent1">
                    <a:lumMod val="75000"/>
                  </a:schemeClr>
                </a:solidFill>
                <a:ea typeface="+mn-lt"/>
                <a:cs typeface="+mn-lt"/>
              </a:rPr>
              <a:t> but decreased by 9% in </a:t>
            </a:r>
            <a:r>
              <a:rPr lang="en-GB" sz="1600" b="1">
                <a:solidFill>
                  <a:schemeClr val="accent1">
                    <a:lumMod val="75000"/>
                  </a:schemeClr>
                </a:solidFill>
                <a:ea typeface="+mn-lt"/>
                <a:cs typeface="+mn-lt"/>
              </a:rPr>
              <a:t>Peterborough</a:t>
            </a:r>
            <a:r>
              <a:rPr lang="en-GB" sz="1600" b="1" baseline="30000">
                <a:solidFill>
                  <a:schemeClr val="accent1">
                    <a:lumMod val="75000"/>
                  </a:schemeClr>
                </a:solidFill>
                <a:ea typeface="+mn-lt"/>
                <a:cs typeface="+mn-lt"/>
              </a:rPr>
              <a:t>1</a:t>
            </a:r>
            <a:r>
              <a:rPr lang="en-GB" sz="1600">
                <a:solidFill>
                  <a:schemeClr val="accent1">
                    <a:lumMod val="75000"/>
                  </a:schemeClr>
                </a:solidFill>
                <a:ea typeface="+mn-lt"/>
                <a:cs typeface="+mn-lt"/>
              </a:rPr>
              <a:t>.</a:t>
            </a:r>
            <a:endParaRPr lang="en-US" sz="1600">
              <a:solidFill>
                <a:schemeClr val="accent1">
                  <a:lumMod val="75000"/>
                </a:schemeClr>
              </a:solidFill>
              <a:ea typeface="+mn-lt"/>
              <a:cs typeface="+mn-lt"/>
            </a:endParaRPr>
          </a:p>
          <a:p>
            <a:r>
              <a:rPr lang="en-GB" sz="1600">
                <a:solidFill>
                  <a:schemeClr val="accent1">
                    <a:lumMod val="75000"/>
                  </a:schemeClr>
                </a:solidFill>
                <a:ea typeface="+mn-lt"/>
                <a:cs typeface="+mn-lt"/>
              </a:rPr>
              <a:t>There was a 5% decrease in apprenticeship starts between Q3 of 2020/21 and 2019/20.  However, uptake varies by age and apprenticeship type, with Intermediate Apprenticeships and Under 19s seeing the largest declines in starts</a:t>
            </a:r>
            <a:r>
              <a:rPr lang="en-GB" sz="1600" baseline="30000">
                <a:solidFill>
                  <a:schemeClr val="accent1">
                    <a:lumMod val="75000"/>
                  </a:schemeClr>
                </a:solidFill>
                <a:ea typeface="+mn-lt"/>
                <a:cs typeface="+mn-lt"/>
              </a:rPr>
              <a:t>2</a:t>
            </a:r>
            <a:r>
              <a:rPr lang="en-GB" sz="1600">
                <a:solidFill>
                  <a:schemeClr val="accent1">
                    <a:lumMod val="75000"/>
                  </a:schemeClr>
                </a:solidFill>
                <a:ea typeface="+mn-lt"/>
                <a:cs typeface="+mn-lt"/>
              </a:rPr>
              <a:t>.</a:t>
            </a:r>
            <a:endParaRPr lang="en-US" sz="1600">
              <a:solidFill>
                <a:schemeClr val="accent1">
                  <a:lumMod val="75000"/>
                </a:schemeClr>
              </a:solidFill>
              <a:ea typeface="+mn-lt"/>
              <a:cs typeface="+mn-lt"/>
            </a:endParaRPr>
          </a:p>
        </p:txBody>
      </p:sp>
      <p:sp>
        <p:nvSpPr>
          <p:cNvPr id="5" name="Text Placeholder 4">
            <a:extLst>
              <a:ext uri="{FF2B5EF4-FFF2-40B4-BE49-F238E27FC236}">
                <a16:creationId xmlns:a16="http://schemas.microsoft.com/office/drawing/2014/main" id="{1E3517A9-5C5E-425F-907F-BC5BF40A4A33}"/>
              </a:ext>
            </a:extLst>
          </p:cNvPr>
          <p:cNvSpPr txBox="1">
            <a:spLocks/>
          </p:cNvSpPr>
          <p:nvPr/>
        </p:nvSpPr>
        <p:spPr>
          <a:xfrm>
            <a:off x="238826" y="4357397"/>
            <a:ext cx="5619750" cy="821272"/>
          </a:xfrm>
          <a:prstGeom prst="round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1600">
                <a:solidFill>
                  <a:schemeClr val="accent1">
                    <a:lumMod val="75000"/>
                  </a:schemeClr>
                </a:solidFill>
                <a:ea typeface="+mn-lt"/>
                <a:cs typeface="+mn-lt"/>
              </a:rPr>
              <a:t>Decreases in education during the pandemic is likely to have an impact on the future skills and employability of young people entering the workforce.</a:t>
            </a:r>
            <a:endParaRPr lang="en-US" sz="1600">
              <a:solidFill>
                <a:schemeClr val="accent1">
                  <a:lumMod val="75000"/>
                </a:schemeClr>
              </a:solidFill>
            </a:endParaRPr>
          </a:p>
        </p:txBody>
      </p:sp>
      <p:sp>
        <p:nvSpPr>
          <p:cNvPr id="6" name="Text Placeholder 7">
            <a:extLst>
              <a:ext uri="{FF2B5EF4-FFF2-40B4-BE49-F238E27FC236}">
                <a16:creationId xmlns:a16="http://schemas.microsoft.com/office/drawing/2014/main" id="{4401B059-2F7A-4B78-958F-0DD79D59E642}"/>
              </a:ext>
            </a:extLst>
          </p:cNvPr>
          <p:cNvSpPr txBox="1">
            <a:spLocks/>
          </p:cNvSpPr>
          <p:nvPr/>
        </p:nvSpPr>
        <p:spPr>
          <a:xfrm>
            <a:off x="6005668" y="1395196"/>
            <a:ext cx="5991223" cy="659655"/>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600">
                <a:solidFill>
                  <a:schemeClr val="accent1">
                    <a:lumMod val="75000"/>
                  </a:schemeClr>
                </a:solidFill>
                <a:ea typeface="+mn-lt"/>
                <a:cs typeface="+mn-lt"/>
              </a:rPr>
              <a:t>Change in apprenticeship starts up to Q3 from 2019/20 to 2020/21 across Cambridgeshire and Peterborough</a:t>
            </a:r>
            <a:r>
              <a:rPr lang="en-GB" sz="1600" baseline="30000">
                <a:solidFill>
                  <a:schemeClr val="accent1">
                    <a:lumMod val="75000"/>
                  </a:schemeClr>
                </a:solidFill>
                <a:ea typeface="+mn-lt"/>
                <a:cs typeface="+mn-lt"/>
              </a:rPr>
              <a:t>2</a:t>
            </a:r>
            <a:endParaRPr lang="en-US" sz="1600" baseline="30000">
              <a:solidFill>
                <a:schemeClr val="accent1">
                  <a:lumMod val="75000"/>
                </a:schemeClr>
              </a:solidFill>
            </a:endParaRPr>
          </a:p>
        </p:txBody>
      </p:sp>
      <p:pic>
        <p:nvPicPr>
          <p:cNvPr id="7" name="Picture 6" descr="Column chart of the percentage change in apprenticeship starts up to quarter 3 across Cambridgeshire and Peterborough from 2019/20 to 2020/21 for the age groups under 19, 19-24 and 25+, where intermediate apprenticeships saw the largest decreases in starts and the under 19 age group saw the largest decreases in starts.">
            <a:extLst>
              <a:ext uri="{FF2B5EF4-FFF2-40B4-BE49-F238E27FC236}">
                <a16:creationId xmlns:a16="http://schemas.microsoft.com/office/drawing/2014/main" id="{71EE7BC9-6B97-4050-BDAB-B296E1B6CA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05668" y="2091995"/>
            <a:ext cx="5822079" cy="3361854"/>
          </a:xfrm>
          <a:prstGeom prst="rect">
            <a:avLst/>
          </a:prstGeom>
        </p:spPr>
      </p:pic>
      <p:sp>
        <p:nvSpPr>
          <p:cNvPr id="8" name="Text Placeholder 5">
            <a:extLst>
              <a:ext uri="{FF2B5EF4-FFF2-40B4-BE49-F238E27FC236}">
                <a16:creationId xmlns:a16="http://schemas.microsoft.com/office/drawing/2014/main" id="{1D09D110-8C38-45F2-A9C0-11B37CBE04CD}"/>
              </a:ext>
            </a:extLst>
          </p:cNvPr>
          <p:cNvSpPr txBox="1">
            <a:spLocks/>
          </p:cNvSpPr>
          <p:nvPr/>
        </p:nvSpPr>
        <p:spPr>
          <a:xfrm>
            <a:off x="238826" y="5919650"/>
            <a:ext cx="11457873" cy="512566"/>
          </a:xfrm>
          <a:prstGeom prst="rect">
            <a:avLst/>
          </a:prstGeom>
        </p:spPr>
        <p:txBody>
          <a:bodyPr lIns="91440" tIns="45720" rIns="91440" bIns="45720" anchor="t"/>
          <a:lstStyle>
            <a:lvl1pPr marL="0" indent="0" algn="l" defTabSz="914400" rtl="0" eaLnBrk="1" latinLnBrk="0" hangingPunct="1">
              <a:lnSpc>
                <a:spcPct val="90000"/>
              </a:lnSpc>
              <a:spcBef>
                <a:spcPts val="1000"/>
              </a:spcBef>
              <a:buFont typeface="Arial" panose="020B0604020202020204" pitchFamily="34" charset="0"/>
              <a:buNone/>
              <a:defRPr sz="1800" b="1" i="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b="1" i="1"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b="1" i="1"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i="1"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i="1"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400" dirty="0">
                <a:solidFill>
                  <a:schemeClr val="accent1">
                    <a:lumMod val="75000"/>
                  </a:schemeClr>
                </a:solidFill>
              </a:rPr>
              <a:t>In the past 10 years, the proportions of 18-24 year olds in full time education in Cambridgeshire and Peterborough has generally been lower than the national average, usually fluctuating around 31 – 33%.</a:t>
            </a:r>
            <a:r>
              <a:rPr lang="en-GB" sz="1400" baseline="30000" dirty="0">
                <a:solidFill>
                  <a:schemeClr val="accent1">
                    <a:lumMod val="75000"/>
                  </a:schemeClr>
                </a:solidFill>
              </a:rPr>
              <a:t>1</a:t>
            </a:r>
          </a:p>
          <a:p>
            <a:endParaRPr lang="en-GB" sz="1400" dirty="0">
              <a:solidFill>
                <a:schemeClr val="accent1">
                  <a:lumMod val="75000"/>
                </a:schemeClr>
              </a:solidFill>
            </a:endParaRPr>
          </a:p>
        </p:txBody>
      </p:sp>
      <p:sp>
        <p:nvSpPr>
          <p:cNvPr id="9" name="Rectangle: Rounded Corners 8">
            <a:extLst>
              <a:ext uri="{FF2B5EF4-FFF2-40B4-BE49-F238E27FC236}">
                <a16:creationId xmlns:a16="http://schemas.microsoft.com/office/drawing/2014/main" id="{8ADBF0B2-605C-48B9-864E-C6F569874AF8}"/>
              </a:ext>
            </a:extLst>
          </p:cNvPr>
          <p:cNvSpPr/>
          <p:nvPr/>
        </p:nvSpPr>
        <p:spPr>
          <a:xfrm>
            <a:off x="238826" y="4357396"/>
            <a:ext cx="5559595" cy="733349"/>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03563150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17573" y="2633436"/>
            <a:ext cx="10509454" cy="1938992"/>
          </a:xfrm>
          <a:prstGeom prst="rect">
            <a:avLst/>
          </a:prstGeom>
          <a:noFill/>
        </p:spPr>
        <p:txBody>
          <a:bodyPr wrap="square" rtlCol="0">
            <a:spAutoFit/>
          </a:bodyPr>
          <a:lstStyle/>
          <a:p>
            <a:pPr algn="ctr"/>
            <a:r>
              <a:rPr lang="en-GB" sz="6000">
                <a:solidFill>
                  <a:schemeClr val="accent1">
                    <a:lumMod val="75000"/>
                  </a:schemeClr>
                </a:solidFill>
                <a:latin typeface="Arial" panose="020B0604020202020204" pitchFamily="34" charset="0"/>
                <a:cs typeface="Arial" panose="020B0604020202020204" pitchFamily="34" charset="0"/>
              </a:rPr>
              <a:t>Employment and working conditions</a:t>
            </a:r>
          </a:p>
        </p:txBody>
      </p:sp>
      <p:sp>
        <p:nvSpPr>
          <p:cNvPr id="3" name="Frame 2"/>
          <p:cNvSpPr/>
          <p:nvPr/>
        </p:nvSpPr>
        <p:spPr>
          <a:xfrm>
            <a:off x="0" y="0"/>
            <a:ext cx="12204000" cy="6858000"/>
          </a:xfrm>
          <a:prstGeom prst="frame">
            <a:avLst/>
          </a:prstGeom>
          <a:solidFill>
            <a:schemeClr val="accent1">
              <a:lumMod val="75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lIns="216000" rtlCol="0" anchor="ctr">
            <a:normAutofit/>
          </a:bodyPr>
          <a:lstStyle/>
          <a:p>
            <a:pPr algn="ctr"/>
            <a:endParaRPr lang="en-GB">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76263623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DC511C77-4DBE-44B8-812A-ED0D9E32F80B}"/>
              </a:ext>
            </a:extLst>
          </p:cNvPr>
          <p:cNvGraphicFramePr>
            <a:graphicFrameLocks noGrp="1"/>
          </p:cNvGraphicFramePr>
          <p:nvPr>
            <p:extLst>
              <p:ext uri="{D42A27DB-BD31-4B8C-83A1-F6EECF244321}">
                <p14:modId xmlns:p14="http://schemas.microsoft.com/office/powerpoint/2010/main" val="1028741078"/>
              </p:ext>
            </p:extLst>
          </p:nvPr>
        </p:nvGraphicFramePr>
        <p:xfrm>
          <a:off x="28800" y="14290"/>
          <a:ext cx="12163200" cy="365760"/>
        </p:xfrm>
        <a:graphic>
          <a:graphicData uri="http://schemas.openxmlformats.org/drawingml/2006/table">
            <a:tbl>
              <a:tblPr firstRow="1" bandRow="1">
                <a:tableStyleId>{5C22544A-7EE6-4342-B048-85BDC9FD1C3A}</a:tableStyleId>
              </a:tblPr>
              <a:tblGrid>
                <a:gridCol w="12163200">
                  <a:extLst>
                    <a:ext uri="{9D8B030D-6E8A-4147-A177-3AD203B41FA5}">
                      <a16:colId xmlns:a16="http://schemas.microsoft.com/office/drawing/2014/main" val="20000"/>
                    </a:ext>
                  </a:extLst>
                </a:gridCol>
              </a:tblGrid>
              <a:tr h="0">
                <a:tc>
                  <a:txBody>
                    <a:bodyPr/>
                    <a:lstStyle/>
                    <a:p>
                      <a:r>
                        <a:rPr lang="en-GB">
                          <a:latin typeface="Arial" panose="020B0604020202020204" pitchFamily="34" charset="0"/>
                          <a:cs typeface="Arial" panose="020B0604020202020204" pitchFamily="34" charset="0"/>
                        </a:rPr>
                        <a:t>Summary</a:t>
                      </a:r>
                    </a:p>
                  </a:txBody>
                  <a:tcPr>
                    <a:solidFill>
                      <a:schemeClr val="accent1">
                        <a:lumMod val="75000"/>
                      </a:schemeClr>
                    </a:solidFill>
                  </a:tcPr>
                </a:tc>
                <a:extLst>
                  <a:ext uri="{0D108BD9-81ED-4DB2-BD59-A6C34878D82A}">
                    <a16:rowId xmlns:a16="http://schemas.microsoft.com/office/drawing/2014/main" val="10000"/>
                  </a:ext>
                </a:extLst>
              </a:tr>
            </a:tbl>
          </a:graphicData>
        </a:graphic>
      </p:graphicFrame>
      <p:sp>
        <p:nvSpPr>
          <p:cNvPr id="3" name="TextBox 2">
            <a:extLst>
              <a:ext uri="{FF2B5EF4-FFF2-40B4-BE49-F238E27FC236}">
                <a16:creationId xmlns:a16="http://schemas.microsoft.com/office/drawing/2014/main" id="{12839F59-6582-40F0-971A-25C88E37BB7A}"/>
              </a:ext>
            </a:extLst>
          </p:cNvPr>
          <p:cNvSpPr txBox="1"/>
          <p:nvPr/>
        </p:nvSpPr>
        <p:spPr>
          <a:xfrm>
            <a:off x="114649" y="464540"/>
            <a:ext cx="11962701" cy="5909310"/>
          </a:xfrm>
          <a:prstGeom prst="rect">
            <a:avLst/>
          </a:prstGeom>
          <a:noFill/>
        </p:spPr>
        <p:txBody>
          <a:bodyPr wrap="square" rtlCol="0">
            <a:spAutoFit/>
          </a:bodyPr>
          <a:lstStyle/>
          <a:p>
            <a:pPr marL="285750" indent="-285750">
              <a:buFont typeface="Arial" panose="020B0604020202020204" pitchFamily="34" charset="0"/>
              <a:buChar char="•"/>
            </a:pPr>
            <a:endParaRPr lang="en-GB" sz="1400" dirty="0">
              <a:solidFill>
                <a:schemeClr val="accent1">
                  <a:lumMod val="75000"/>
                </a:schemeClr>
              </a:solidFill>
            </a:endParaRPr>
          </a:p>
          <a:p>
            <a:pPr marL="285750" indent="-285750">
              <a:buFont typeface="Arial" panose="020B0604020202020204" pitchFamily="34" charset="0"/>
              <a:buChar char="•"/>
            </a:pPr>
            <a:r>
              <a:rPr lang="en-GB" sz="1400" dirty="0">
                <a:solidFill>
                  <a:schemeClr val="accent1">
                    <a:lumMod val="75000"/>
                  </a:schemeClr>
                </a:solidFill>
              </a:rPr>
              <a:t>Deprivation in employment is high in urban areas across Cambridgeshire and Peterborough, and to the north of Fenland.</a:t>
            </a:r>
          </a:p>
          <a:p>
            <a:pPr marL="285750" indent="-285750">
              <a:buFont typeface="Arial" panose="020B0604020202020204" pitchFamily="34" charset="0"/>
              <a:buChar char="•"/>
            </a:pPr>
            <a:endParaRPr lang="en-GB" sz="1400" dirty="0">
              <a:solidFill>
                <a:schemeClr val="accent1">
                  <a:lumMod val="75000"/>
                </a:schemeClr>
              </a:solidFill>
            </a:endParaRPr>
          </a:p>
          <a:p>
            <a:pPr marL="285750" indent="-285750">
              <a:buFont typeface="Arial" panose="020B0604020202020204" pitchFamily="34" charset="0"/>
              <a:buChar char="•"/>
            </a:pPr>
            <a:r>
              <a:rPr lang="en-GB" sz="1400" dirty="0">
                <a:solidFill>
                  <a:schemeClr val="accent1">
                    <a:lumMod val="75000"/>
                  </a:schemeClr>
                </a:solidFill>
              </a:rPr>
              <a:t>The proportion of people in employment has a declining trend for Cambridgeshire since 2018/19, whilst fluctuations are seen for Peterborough.</a:t>
            </a:r>
          </a:p>
          <a:p>
            <a:pPr marL="285750" indent="-285750">
              <a:buFont typeface="Arial" panose="020B0604020202020204" pitchFamily="34" charset="0"/>
              <a:buChar char="•"/>
            </a:pPr>
            <a:endParaRPr lang="en-GB" sz="1400" dirty="0">
              <a:solidFill>
                <a:schemeClr val="accent1">
                  <a:lumMod val="75000"/>
                </a:schemeClr>
              </a:solidFill>
            </a:endParaRPr>
          </a:p>
          <a:p>
            <a:pPr marL="285750" indent="-285750">
              <a:buFont typeface="Arial" panose="020B0604020202020204" pitchFamily="34" charset="0"/>
              <a:buChar char="•"/>
            </a:pPr>
            <a:r>
              <a:rPr lang="en-GB" sz="1400" dirty="0">
                <a:solidFill>
                  <a:schemeClr val="accent1">
                    <a:lumMod val="75000"/>
                  </a:schemeClr>
                </a:solidFill>
              </a:rPr>
              <a:t>The rates of ESA claimants for those with mental and behavioural conditions were significantly higher than the national average for Fenland and Peterborough in 2018.</a:t>
            </a:r>
          </a:p>
          <a:p>
            <a:pPr marL="285750" indent="-285750">
              <a:buFont typeface="Arial" panose="020B0604020202020204" pitchFamily="34" charset="0"/>
              <a:buChar char="•"/>
            </a:pPr>
            <a:endParaRPr lang="en-GB" sz="1400" dirty="0">
              <a:solidFill>
                <a:schemeClr val="accent1">
                  <a:lumMod val="75000"/>
                </a:schemeClr>
              </a:solidFill>
            </a:endParaRPr>
          </a:p>
          <a:p>
            <a:pPr marL="285750" indent="-285750">
              <a:buFont typeface="Arial" panose="020B0604020202020204" pitchFamily="34" charset="0"/>
              <a:buChar char="•"/>
            </a:pPr>
            <a:r>
              <a:rPr lang="en-GB" sz="1400" dirty="0">
                <a:solidFill>
                  <a:schemeClr val="accent1">
                    <a:lumMod val="75000"/>
                  </a:schemeClr>
                </a:solidFill>
              </a:rPr>
              <a:t>The percentage point gap between the employment rate for adults in contact with secondary mental health services and the employment rate of the population as a whole is statistically similar to England in Cambridgeshire and Peterborough.</a:t>
            </a:r>
          </a:p>
          <a:p>
            <a:pPr marL="285750" indent="-285750">
              <a:buFont typeface="Arial" panose="020B0604020202020204" pitchFamily="34" charset="0"/>
              <a:buChar char="•"/>
            </a:pPr>
            <a:endParaRPr lang="en-GB" sz="1400" dirty="0">
              <a:solidFill>
                <a:schemeClr val="accent1">
                  <a:lumMod val="75000"/>
                </a:schemeClr>
              </a:solidFill>
            </a:endParaRPr>
          </a:p>
          <a:p>
            <a:pPr marL="285750" indent="-285750">
              <a:buFont typeface="Arial" panose="020B0604020202020204" pitchFamily="34" charset="0"/>
              <a:buChar char="•"/>
            </a:pPr>
            <a:r>
              <a:rPr lang="en-GB" sz="1400" dirty="0">
                <a:solidFill>
                  <a:schemeClr val="accent1">
                    <a:lumMod val="75000"/>
                  </a:schemeClr>
                </a:solidFill>
              </a:rPr>
              <a:t>Long-term unemployment rates are significantly lower than the national rate in all areas across Cambridgeshire and Peterborough.</a:t>
            </a:r>
          </a:p>
          <a:p>
            <a:pPr marL="285750" indent="-285750">
              <a:buFont typeface="Arial" panose="020B0604020202020204" pitchFamily="34" charset="0"/>
              <a:buChar char="•"/>
            </a:pPr>
            <a:endParaRPr lang="en-GB" sz="1400" dirty="0">
              <a:solidFill>
                <a:schemeClr val="accent1">
                  <a:lumMod val="75000"/>
                </a:schemeClr>
              </a:solidFill>
            </a:endParaRPr>
          </a:p>
          <a:p>
            <a:pPr marL="285750" indent="-285750">
              <a:buFont typeface="Arial" panose="020B0604020202020204" pitchFamily="34" charset="0"/>
              <a:buChar char="•"/>
            </a:pPr>
            <a:r>
              <a:rPr lang="en-GB" sz="1400" dirty="0">
                <a:solidFill>
                  <a:schemeClr val="accent1">
                    <a:lumMod val="75000"/>
                  </a:schemeClr>
                </a:solidFill>
              </a:rPr>
              <a:t>In June 2022, East Cambridgeshire (+60%)  and South Cambridgeshire (+59%) had the highest proportions of increase in claimant counts when compared to March 2020. Peterborough had the highest proportion (4.3%) of 16+ residents claiming benefits in June 2022.</a:t>
            </a:r>
          </a:p>
          <a:p>
            <a:pPr marL="285750" indent="-285750">
              <a:buFont typeface="Arial" panose="020B0604020202020204" pitchFamily="34" charset="0"/>
              <a:buChar char="•"/>
            </a:pPr>
            <a:endParaRPr lang="en-GB" sz="1400" dirty="0">
              <a:solidFill>
                <a:schemeClr val="accent1">
                  <a:lumMod val="75000"/>
                </a:schemeClr>
              </a:solidFill>
            </a:endParaRPr>
          </a:p>
          <a:p>
            <a:pPr marL="285750" indent="-285750">
              <a:buFont typeface="Arial" panose="020B0604020202020204" pitchFamily="34" charset="0"/>
              <a:buChar char="•"/>
            </a:pPr>
            <a:r>
              <a:rPr lang="en-GB" sz="1400" dirty="0">
                <a:solidFill>
                  <a:schemeClr val="accent1">
                    <a:lumMod val="75000"/>
                  </a:schemeClr>
                </a:solidFill>
              </a:rPr>
              <a:t>The proportion of people aged 16–64 who are neither in employment nor unemployed is statistically similar to England in all areas except East Cambridgeshire (significantly lower than England).</a:t>
            </a:r>
          </a:p>
          <a:p>
            <a:pPr marL="285750" indent="-285750">
              <a:buFont typeface="Arial" panose="020B0604020202020204" pitchFamily="34" charset="0"/>
              <a:buChar char="•"/>
            </a:pPr>
            <a:endParaRPr lang="en-GB" sz="1400" dirty="0">
              <a:solidFill>
                <a:schemeClr val="accent1">
                  <a:lumMod val="75000"/>
                </a:schemeClr>
              </a:solidFill>
            </a:endParaRPr>
          </a:p>
          <a:p>
            <a:pPr marL="285750" indent="-285750">
              <a:buFont typeface="Arial" panose="020B0604020202020204" pitchFamily="34" charset="0"/>
              <a:buChar char="•"/>
            </a:pPr>
            <a:r>
              <a:rPr lang="en-GB" sz="1400" dirty="0">
                <a:solidFill>
                  <a:schemeClr val="accent1">
                    <a:lumMod val="75000"/>
                  </a:schemeClr>
                </a:solidFill>
              </a:rPr>
              <a:t>16 – 24-year olds in Cambridgeshire and Peterborough faced decreased economic activity and increased benefits claims during the pandemic. </a:t>
            </a:r>
          </a:p>
          <a:p>
            <a:pPr marL="285750" indent="-285750">
              <a:buFont typeface="Arial" panose="020B0604020202020204" pitchFamily="34" charset="0"/>
              <a:buChar char="•"/>
            </a:pPr>
            <a:endParaRPr lang="en-GB" sz="1400" dirty="0">
              <a:solidFill>
                <a:schemeClr val="accent1">
                  <a:lumMod val="75000"/>
                </a:schemeClr>
              </a:solidFill>
            </a:endParaRPr>
          </a:p>
          <a:p>
            <a:pPr marL="285750" indent="-285750">
              <a:buFont typeface="Arial" panose="020B0604020202020204" pitchFamily="34" charset="0"/>
              <a:buChar char="•"/>
            </a:pPr>
            <a:r>
              <a:rPr lang="en-GB" sz="1400" dirty="0">
                <a:solidFill>
                  <a:schemeClr val="accent1">
                    <a:lumMod val="75000"/>
                  </a:schemeClr>
                </a:solidFill>
              </a:rPr>
              <a:t>The proportion of 16 and 17-year olds who were not in education, employment or training (NEET) or whose activities were unknown increased from 3.0% to 3.2% in Cambridgeshire and from 6.4% to 7.0% in Peterborough from 2019/20 to 2020/21 (national average 2020/21: 5.5%).</a:t>
            </a:r>
          </a:p>
          <a:p>
            <a:pPr marL="285750" indent="-285750">
              <a:buFont typeface="Arial" panose="020B0604020202020204" pitchFamily="34" charset="0"/>
              <a:buChar char="•"/>
            </a:pPr>
            <a:endParaRPr lang="en-GB" sz="1400" dirty="0">
              <a:solidFill>
                <a:schemeClr val="accent1">
                  <a:lumMod val="75000"/>
                </a:schemeClr>
              </a:solidFill>
            </a:endParaRPr>
          </a:p>
          <a:p>
            <a:pPr marL="285750" indent="-285750">
              <a:buFont typeface="Arial" panose="020B0604020202020204" pitchFamily="34" charset="0"/>
              <a:buChar char="•"/>
            </a:pPr>
            <a:endParaRPr lang="en-GB" sz="1400" dirty="0">
              <a:solidFill>
                <a:schemeClr val="accent1">
                  <a:lumMod val="75000"/>
                </a:schemeClr>
              </a:solidFill>
            </a:endParaRPr>
          </a:p>
          <a:p>
            <a:pPr marL="285750" indent="-285750">
              <a:buFont typeface="Arial" panose="020B0604020202020204" pitchFamily="34" charset="0"/>
              <a:buChar char="•"/>
            </a:pPr>
            <a:endParaRPr lang="en-GB" sz="1400" dirty="0">
              <a:solidFill>
                <a:schemeClr val="accent1">
                  <a:lumMod val="75000"/>
                </a:schemeClr>
              </a:solidFill>
            </a:endParaRPr>
          </a:p>
          <a:p>
            <a:pPr marL="285750" indent="-285750">
              <a:buFont typeface="Arial" panose="020B0604020202020204" pitchFamily="34" charset="0"/>
              <a:buChar char="•"/>
            </a:pPr>
            <a:endParaRPr lang="en-GB" sz="1400" dirty="0">
              <a:solidFill>
                <a:schemeClr val="accent1">
                  <a:lumMod val="75000"/>
                </a:schemeClr>
              </a:solidFill>
            </a:endParaRPr>
          </a:p>
        </p:txBody>
      </p:sp>
    </p:spTree>
    <p:extLst>
      <p:ext uri="{BB962C8B-B14F-4D97-AF65-F5344CB8AC3E}">
        <p14:creationId xmlns:p14="http://schemas.microsoft.com/office/powerpoint/2010/main" val="31105271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527725940"/>
              </p:ext>
            </p:extLst>
          </p:nvPr>
        </p:nvGraphicFramePr>
        <p:xfrm>
          <a:off x="0" y="14289"/>
          <a:ext cx="12192000" cy="6808181"/>
        </p:xfrm>
        <a:graphic>
          <a:graphicData uri="http://schemas.openxmlformats.org/drawingml/2006/table">
            <a:tbl>
              <a:tblPr firstRow="1" bandRow="1">
                <a:tableStyleId>{5C22544A-7EE6-4342-B048-85BDC9FD1C3A}</a:tableStyleId>
              </a:tblPr>
              <a:tblGrid>
                <a:gridCol w="12192000">
                  <a:extLst>
                    <a:ext uri="{9D8B030D-6E8A-4147-A177-3AD203B41FA5}">
                      <a16:colId xmlns:a16="http://schemas.microsoft.com/office/drawing/2014/main" val="20000"/>
                    </a:ext>
                  </a:extLst>
                </a:gridCol>
              </a:tblGrid>
              <a:tr h="368670">
                <a:tc>
                  <a:txBody>
                    <a:bodyPr/>
                    <a:lstStyle/>
                    <a:p>
                      <a:r>
                        <a:rPr lang="en-GB">
                          <a:latin typeface="Arial" panose="020B0604020202020204" pitchFamily="34" charset="0"/>
                          <a:cs typeface="Arial" panose="020B0604020202020204" pitchFamily="34" charset="0"/>
                        </a:rPr>
                        <a:t>Employment and working conditions</a:t>
                      </a:r>
                      <a:endParaRPr lang="en-GB" baseline="0">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extLst>
                  <a:ext uri="{0D108BD9-81ED-4DB2-BD59-A6C34878D82A}">
                    <a16:rowId xmlns:a16="http://schemas.microsoft.com/office/drawing/2014/main" val="10000"/>
                  </a:ext>
                </a:extLst>
              </a:tr>
              <a:tr h="614093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b="1" kern="1200" baseline="0">
                        <a:solidFill>
                          <a:schemeClr val="accent6">
                            <a:lumMod val="75000"/>
                          </a:schemeClr>
                        </a:solidFill>
                        <a:latin typeface="Arial" panose="020B0604020202020204" pitchFamily="34" charset="0"/>
                        <a:ea typeface="+mn-ea"/>
                        <a:cs typeface="Arial" panose="020B0604020202020204" pitchFamily="34" charset="0"/>
                      </a:endParaRPr>
                    </a:p>
                    <a:p>
                      <a:endParaRPr lang="en-GB" sz="1400" b="1" kern="1200" baseline="0">
                        <a:solidFill>
                          <a:schemeClr val="accent6">
                            <a:lumMod val="75000"/>
                          </a:schemeClr>
                        </a:solidFill>
                        <a:latin typeface="Arial" panose="020B0604020202020204" pitchFamily="34" charset="0"/>
                        <a:ea typeface="+mn-ea"/>
                        <a:cs typeface="Arial" panose="020B0604020202020204" pitchFamily="34" charset="0"/>
                      </a:endParaRPr>
                    </a:p>
                  </a:txBody>
                  <a:tcPr>
                    <a:lnT w="12700" cap="flat" cmpd="sng" algn="ctr">
                      <a:solidFill>
                        <a:schemeClr val="bg1"/>
                      </a:solidFill>
                      <a:prstDash val="solid"/>
                      <a:round/>
                      <a:headEnd type="none" w="med" len="med"/>
                      <a:tailEnd type="none" w="med" len="med"/>
                    </a:lnT>
                    <a:solidFill>
                      <a:schemeClr val="bg1"/>
                    </a:solidFill>
                  </a:tcPr>
                </a:tc>
                <a:extLst>
                  <a:ext uri="{0D108BD9-81ED-4DB2-BD59-A6C34878D82A}">
                    <a16:rowId xmlns:a16="http://schemas.microsoft.com/office/drawing/2014/main" val="10001"/>
                  </a:ext>
                </a:extLst>
              </a:tr>
              <a:tr h="298578">
                <a:tc>
                  <a:txBody>
                    <a:bodyPr/>
                    <a:lstStyle/>
                    <a:p>
                      <a:r>
                        <a:rPr lang="en-GB" sz="900" baseline="0">
                          <a:solidFill>
                            <a:schemeClr val="bg1"/>
                          </a:solidFill>
                          <a:latin typeface="Arial" panose="020B0604020202020204" pitchFamily="34" charset="0"/>
                          <a:cs typeface="Arial" panose="020B0604020202020204" pitchFamily="34" charset="0"/>
                        </a:rPr>
                        <a:t>Source: 1. Indices of Deprivation 2019, Ministry of Housing, Communities and Local Government  2. Wider determinants of health, Fingertips, OHID (downloaded – May 2022)</a:t>
                      </a:r>
                    </a:p>
                  </a:txBody>
                  <a:tcPr anchor="ctr">
                    <a:solidFill>
                      <a:schemeClr val="accent1">
                        <a:lumMod val="75000"/>
                      </a:schemeClr>
                    </a:solidFill>
                  </a:tcPr>
                </a:tc>
                <a:extLst>
                  <a:ext uri="{0D108BD9-81ED-4DB2-BD59-A6C34878D82A}">
                    <a16:rowId xmlns:a16="http://schemas.microsoft.com/office/drawing/2014/main" val="10002"/>
                  </a:ext>
                </a:extLst>
              </a:tr>
            </a:tbl>
          </a:graphicData>
        </a:graphic>
      </p:graphicFrame>
      <p:sp>
        <p:nvSpPr>
          <p:cNvPr id="4" name="TextBox 3"/>
          <p:cNvSpPr txBox="1"/>
          <p:nvPr/>
        </p:nvSpPr>
        <p:spPr>
          <a:xfrm>
            <a:off x="48428" y="5769439"/>
            <a:ext cx="3671979" cy="461665"/>
          </a:xfrm>
          <a:prstGeom prst="rect">
            <a:avLst/>
          </a:prstGeom>
          <a:noFill/>
        </p:spPr>
        <p:txBody>
          <a:bodyPr wrap="square" rtlCol="0">
            <a:spAutoFit/>
          </a:bodyPr>
          <a:lstStyle/>
          <a:p>
            <a:pPr algn="ctr"/>
            <a:r>
              <a:rPr lang="en-GB" sz="1200">
                <a:solidFill>
                  <a:schemeClr val="accent1">
                    <a:lumMod val="75000"/>
                  </a:schemeClr>
                </a:solidFill>
                <a:cs typeface="Arial" panose="020B0604020202020204" pitchFamily="34" charset="0"/>
              </a:rPr>
              <a:t>Employment deprivation is high in urban </a:t>
            </a:r>
          </a:p>
          <a:p>
            <a:pPr algn="ctr"/>
            <a:r>
              <a:rPr lang="en-GB" sz="1200">
                <a:solidFill>
                  <a:schemeClr val="accent1">
                    <a:lumMod val="75000"/>
                  </a:schemeClr>
                </a:solidFill>
                <a:cs typeface="Arial" panose="020B0604020202020204" pitchFamily="34" charset="0"/>
              </a:rPr>
              <a:t>areas and to the north of Fenland.</a:t>
            </a:r>
          </a:p>
        </p:txBody>
      </p:sp>
      <p:sp>
        <p:nvSpPr>
          <p:cNvPr id="20" name="TextBox 19">
            <a:extLst>
              <a:ext uri="{FF2B5EF4-FFF2-40B4-BE49-F238E27FC236}">
                <a16:creationId xmlns:a16="http://schemas.microsoft.com/office/drawing/2014/main" id="{6B864DAC-5EEF-4F99-AEF5-E34F3A8C81BE}"/>
              </a:ext>
            </a:extLst>
          </p:cNvPr>
          <p:cNvSpPr txBox="1"/>
          <p:nvPr/>
        </p:nvSpPr>
        <p:spPr>
          <a:xfrm>
            <a:off x="4282140" y="3009846"/>
            <a:ext cx="7881241" cy="205184"/>
          </a:xfrm>
          <a:prstGeom prst="rect">
            <a:avLst/>
          </a:prstGeom>
          <a:noFill/>
        </p:spPr>
        <p:txBody>
          <a:bodyPr wrap="square" rtlCol="0">
            <a:spAutoFit/>
          </a:bodyPr>
          <a:lstStyle/>
          <a:p>
            <a:endParaRPr lang="en-GB" sz="1100" baseline="30000">
              <a:solidFill>
                <a:schemeClr val="accent1">
                  <a:lumMod val="75000"/>
                </a:schemeClr>
              </a:solidFill>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22D928EE-5B7A-4CD6-A5F8-9903AAD1EFB4}"/>
              </a:ext>
            </a:extLst>
          </p:cNvPr>
          <p:cNvSpPr txBox="1"/>
          <p:nvPr/>
        </p:nvSpPr>
        <p:spPr>
          <a:xfrm>
            <a:off x="8986982" y="3888509"/>
            <a:ext cx="184731" cy="307777"/>
          </a:xfrm>
          <a:prstGeom prst="rect">
            <a:avLst/>
          </a:prstGeom>
          <a:noFill/>
        </p:spPr>
        <p:txBody>
          <a:bodyPr wrap="none" rtlCol="0">
            <a:spAutoFit/>
          </a:bodyPr>
          <a:lstStyle/>
          <a:p>
            <a:endParaRPr lang="en-GB" sz="1400">
              <a:solidFill>
                <a:schemeClr val="accent1">
                  <a:lumMod val="75000"/>
                </a:schemeClr>
              </a:solidFill>
            </a:endParaRPr>
          </a:p>
        </p:txBody>
      </p:sp>
      <p:sp>
        <p:nvSpPr>
          <p:cNvPr id="27" name="TextBox 26">
            <a:extLst>
              <a:ext uri="{FF2B5EF4-FFF2-40B4-BE49-F238E27FC236}">
                <a16:creationId xmlns:a16="http://schemas.microsoft.com/office/drawing/2014/main" id="{1DC969D9-29CF-4F5D-88C3-60FEC8D7EADC}"/>
              </a:ext>
            </a:extLst>
          </p:cNvPr>
          <p:cNvSpPr txBox="1"/>
          <p:nvPr/>
        </p:nvSpPr>
        <p:spPr>
          <a:xfrm>
            <a:off x="4564822" y="3711143"/>
            <a:ext cx="184731" cy="369332"/>
          </a:xfrm>
          <a:prstGeom prst="rect">
            <a:avLst/>
          </a:prstGeom>
          <a:noFill/>
        </p:spPr>
        <p:txBody>
          <a:bodyPr wrap="none" rtlCol="0">
            <a:spAutoFit/>
          </a:bodyPr>
          <a:lstStyle/>
          <a:p>
            <a:endParaRPr lang="en-GB"/>
          </a:p>
        </p:txBody>
      </p:sp>
      <p:sp>
        <p:nvSpPr>
          <p:cNvPr id="28" name="TextBox 27">
            <a:extLst>
              <a:ext uri="{FF2B5EF4-FFF2-40B4-BE49-F238E27FC236}">
                <a16:creationId xmlns:a16="http://schemas.microsoft.com/office/drawing/2014/main" id="{220FA31F-7B62-41AA-AED0-E7CC6427E163}"/>
              </a:ext>
            </a:extLst>
          </p:cNvPr>
          <p:cNvSpPr txBox="1"/>
          <p:nvPr/>
        </p:nvSpPr>
        <p:spPr>
          <a:xfrm>
            <a:off x="4564822" y="3786909"/>
            <a:ext cx="184731" cy="307777"/>
          </a:xfrm>
          <a:prstGeom prst="rect">
            <a:avLst/>
          </a:prstGeom>
          <a:noFill/>
        </p:spPr>
        <p:txBody>
          <a:bodyPr wrap="none" rtlCol="0">
            <a:spAutoFit/>
          </a:bodyPr>
          <a:lstStyle/>
          <a:p>
            <a:endParaRPr lang="en-GB" sz="1400"/>
          </a:p>
        </p:txBody>
      </p:sp>
      <p:sp>
        <p:nvSpPr>
          <p:cNvPr id="29" name="TextBox 28">
            <a:extLst>
              <a:ext uri="{FF2B5EF4-FFF2-40B4-BE49-F238E27FC236}">
                <a16:creationId xmlns:a16="http://schemas.microsoft.com/office/drawing/2014/main" id="{BAD53A4C-FF9E-4E3D-A07C-877E226EA26D}"/>
              </a:ext>
            </a:extLst>
          </p:cNvPr>
          <p:cNvSpPr txBox="1"/>
          <p:nvPr/>
        </p:nvSpPr>
        <p:spPr>
          <a:xfrm>
            <a:off x="4049528" y="487520"/>
            <a:ext cx="7961934" cy="307777"/>
          </a:xfrm>
          <a:prstGeom prst="rect">
            <a:avLst/>
          </a:prstGeom>
          <a:noFill/>
        </p:spPr>
        <p:txBody>
          <a:bodyPr wrap="square" rtlCol="0">
            <a:spAutoFit/>
          </a:bodyPr>
          <a:lstStyle/>
          <a:p>
            <a:r>
              <a:rPr lang="en-GB" sz="1400" b="1">
                <a:solidFill>
                  <a:schemeClr val="accent1">
                    <a:lumMod val="75000"/>
                  </a:schemeClr>
                </a:solidFill>
                <a:latin typeface="Arial" panose="020B0604020202020204" pitchFamily="34" charset="0"/>
                <a:cs typeface="Arial" panose="020B0604020202020204" pitchFamily="34" charset="0"/>
              </a:rPr>
              <a:t>People in employment (16-64 years), 2020/21 </a:t>
            </a:r>
            <a:r>
              <a:rPr lang="en-GB" sz="1400" b="1" baseline="30000">
                <a:solidFill>
                  <a:schemeClr val="accent1">
                    <a:lumMod val="75000"/>
                  </a:schemeClr>
                </a:solidFill>
                <a:latin typeface="Arial" panose="020B0604020202020204" pitchFamily="34" charset="0"/>
                <a:cs typeface="Arial" panose="020B0604020202020204" pitchFamily="34" charset="0"/>
              </a:rPr>
              <a:t>2</a:t>
            </a:r>
            <a:endParaRPr lang="en-GB" sz="1100" baseline="30000">
              <a:solidFill>
                <a:schemeClr val="accent1">
                  <a:lumMod val="75000"/>
                </a:schemeClr>
              </a:solidFill>
              <a:latin typeface="Arial" panose="020B0604020202020204" pitchFamily="34" charset="0"/>
              <a:cs typeface="Arial" panose="020B0604020202020204" pitchFamily="34" charset="0"/>
            </a:endParaRPr>
          </a:p>
        </p:txBody>
      </p:sp>
      <p:cxnSp>
        <p:nvCxnSpPr>
          <p:cNvPr id="47" name="Straight Connector 46">
            <a:extLst>
              <a:ext uri="{FF2B5EF4-FFF2-40B4-BE49-F238E27FC236}">
                <a16:creationId xmlns:a16="http://schemas.microsoft.com/office/drawing/2014/main" id="{0FBBBBF4-8928-4BEF-B45F-40CBAE228D56}"/>
              </a:ext>
            </a:extLst>
          </p:cNvPr>
          <p:cNvCxnSpPr>
            <a:cxnSpLocks/>
          </p:cNvCxnSpPr>
          <p:nvPr/>
        </p:nvCxnSpPr>
        <p:spPr>
          <a:xfrm>
            <a:off x="3884967" y="387927"/>
            <a:ext cx="0" cy="6142182"/>
          </a:xfrm>
          <a:prstGeom prst="line">
            <a:avLst/>
          </a:prstGeom>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4D893F98-BBF9-4CA7-AA73-322ADD9C4C88}"/>
              </a:ext>
            </a:extLst>
          </p:cNvPr>
          <p:cNvSpPr txBox="1"/>
          <p:nvPr/>
        </p:nvSpPr>
        <p:spPr>
          <a:xfrm>
            <a:off x="4282140" y="6092605"/>
            <a:ext cx="184731" cy="276999"/>
          </a:xfrm>
          <a:prstGeom prst="rect">
            <a:avLst/>
          </a:prstGeom>
          <a:noFill/>
        </p:spPr>
        <p:txBody>
          <a:bodyPr wrap="none" rtlCol="0">
            <a:spAutoFit/>
          </a:bodyPr>
          <a:lstStyle/>
          <a:p>
            <a:endParaRPr lang="en-GB" sz="1200"/>
          </a:p>
        </p:txBody>
      </p:sp>
      <p:sp>
        <p:nvSpPr>
          <p:cNvPr id="24" name="TextBox 23">
            <a:extLst>
              <a:ext uri="{FF2B5EF4-FFF2-40B4-BE49-F238E27FC236}">
                <a16:creationId xmlns:a16="http://schemas.microsoft.com/office/drawing/2014/main" id="{0A987103-8276-487D-9EC6-1D333A48AD7D}"/>
              </a:ext>
            </a:extLst>
          </p:cNvPr>
          <p:cNvSpPr txBox="1"/>
          <p:nvPr/>
        </p:nvSpPr>
        <p:spPr>
          <a:xfrm>
            <a:off x="4020579" y="2887887"/>
            <a:ext cx="7961934" cy="307777"/>
          </a:xfrm>
          <a:prstGeom prst="rect">
            <a:avLst/>
          </a:prstGeom>
          <a:noFill/>
        </p:spPr>
        <p:txBody>
          <a:bodyPr wrap="square" rtlCol="0">
            <a:spAutoFit/>
          </a:bodyPr>
          <a:lstStyle/>
          <a:p>
            <a:r>
              <a:rPr lang="en-GB" sz="1400" b="1">
                <a:solidFill>
                  <a:schemeClr val="accent1">
                    <a:lumMod val="75000"/>
                  </a:schemeClr>
                </a:solidFill>
                <a:latin typeface="Arial" panose="020B0604020202020204" pitchFamily="34" charset="0"/>
                <a:cs typeface="Arial" panose="020B0604020202020204" pitchFamily="34" charset="0"/>
              </a:rPr>
              <a:t>Percentage of people in employment  - change over time </a:t>
            </a:r>
            <a:r>
              <a:rPr lang="en-GB" sz="1400" b="1" baseline="30000">
                <a:solidFill>
                  <a:schemeClr val="accent1">
                    <a:lumMod val="75000"/>
                  </a:schemeClr>
                </a:solidFill>
                <a:latin typeface="Arial" panose="020B0604020202020204" pitchFamily="34" charset="0"/>
                <a:cs typeface="Arial" panose="020B0604020202020204" pitchFamily="34" charset="0"/>
              </a:rPr>
              <a:t>2</a:t>
            </a:r>
            <a:endParaRPr lang="en-GB" sz="1100" baseline="30000">
              <a:solidFill>
                <a:schemeClr val="accent1">
                  <a:lumMod val="75000"/>
                </a:schemeClr>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B0207049-AA7A-4F2B-AE20-74006553E010}"/>
              </a:ext>
            </a:extLst>
          </p:cNvPr>
          <p:cNvSpPr txBox="1"/>
          <p:nvPr/>
        </p:nvSpPr>
        <p:spPr>
          <a:xfrm>
            <a:off x="0" y="387927"/>
            <a:ext cx="3884966" cy="307777"/>
          </a:xfrm>
          <a:prstGeom prst="rect">
            <a:avLst/>
          </a:prstGeom>
          <a:noFill/>
        </p:spPr>
        <p:txBody>
          <a:bodyPr wrap="square" rtlCol="0">
            <a:spAutoFit/>
          </a:bodyPr>
          <a:lstStyle>
            <a:defPPr>
              <a:defRPr lang="en-US"/>
            </a:defPPr>
            <a:lvl1pPr>
              <a:defRPr sz="1400" b="1">
                <a:solidFill>
                  <a:srgbClr val="4472C4"/>
                </a:solidFill>
                <a:latin typeface="Arial" panose="020B0604020202020204" pitchFamily="34" charset="0"/>
                <a:cs typeface="Arial" panose="020B0604020202020204" pitchFamily="34" charset="0"/>
              </a:defRPr>
            </a:lvl1pPr>
          </a:lstStyle>
          <a:p>
            <a:r>
              <a:rPr lang="en-GB"/>
              <a:t>Employment deprivation, 2019 </a:t>
            </a:r>
            <a:r>
              <a:rPr lang="en-GB" baseline="30000"/>
              <a:t>1</a:t>
            </a:r>
          </a:p>
        </p:txBody>
      </p:sp>
      <p:sp>
        <p:nvSpPr>
          <p:cNvPr id="15" name="TextBox 14">
            <a:extLst>
              <a:ext uri="{FF2B5EF4-FFF2-40B4-BE49-F238E27FC236}">
                <a16:creationId xmlns:a16="http://schemas.microsoft.com/office/drawing/2014/main" id="{EE616518-A6CE-4908-93AC-4A121E99FB20}"/>
              </a:ext>
            </a:extLst>
          </p:cNvPr>
          <p:cNvSpPr txBox="1"/>
          <p:nvPr/>
        </p:nvSpPr>
        <p:spPr>
          <a:xfrm>
            <a:off x="8356388" y="933297"/>
            <a:ext cx="3480771" cy="1015663"/>
          </a:xfrm>
          <a:prstGeom prst="rect">
            <a:avLst/>
          </a:prstGeom>
          <a:noFill/>
        </p:spPr>
        <p:txBody>
          <a:bodyPr wrap="square" rtlCol="0">
            <a:spAutoFit/>
          </a:bodyPr>
          <a:lstStyle/>
          <a:p>
            <a:r>
              <a:rPr lang="en-GB" sz="1200" dirty="0">
                <a:solidFill>
                  <a:schemeClr val="accent1">
                    <a:lumMod val="75000"/>
                  </a:schemeClr>
                </a:solidFill>
              </a:rPr>
              <a:t>The proportion of people aged 16–64 years in employment for the year 2020/21 has been statistically similar to England across all areas in Cambridgeshire and Peterborough except East Cambridgeshire (significantly better than England).</a:t>
            </a:r>
          </a:p>
        </p:txBody>
      </p:sp>
      <p:sp>
        <p:nvSpPr>
          <p:cNvPr id="18" name="TextBox 17">
            <a:extLst>
              <a:ext uri="{FF2B5EF4-FFF2-40B4-BE49-F238E27FC236}">
                <a16:creationId xmlns:a16="http://schemas.microsoft.com/office/drawing/2014/main" id="{3EC74E0C-201D-4C01-A39B-966ADD663245}"/>
              </a:ext>
            </a:extLst>
          </p:cNvPr>
          <p:cNvSpPr txBox="1"/>
          <p:nvPr/>
        </p:nvSpPr>
        <p:spPr>
          <a:xfrm>
            <a:off x="9132734" y="3735677"/>
            <a:ext cx="2878728" cy="1384995"/>
          </a:xfrm>
          <a:prstGeom prst="rect">
            <a:avLst/>
          </a:prstGeom>
          <a:noFill/>
        </p:spPr>
        <p:txBody>
          <a:bodyPr wrap="square" rtlCol="0">
            <a:spAutoFit/>
          </a:bodyPr>
          <a:lstStyle/>
          <a:p>
            <a:pPr marL="171450" indent="-171450">
              <a:buFont typeface="Arial" panose="020B0604020202020204" pitchFamily="34" charset="0"/>
              <a:buChar char="•"/>
            </a:pPr>
            <a:r>
              <a:rPr lang="en-GB" sz="1200" dirty="0">
                <a:solidFill>
                  <a:schemeClr val="accent1">
                    <a:lumMod val="75000"/>
                  </a:schemeClr>
                </a:solidFill>
              </a:rPr>
              <a:t>The proportion of people in employment shows a declining trend for Cambridgeshire since 2018/19, whilst fluctuations are seen in Peterborough. </a:t>
            </a:r>
          </a:p>
          <a:p>
            <a:pPr marL="171450" indent="-171450">
              <a:buFont typeface="Arial" panose="020B0604020202020204" pitchFamily="34" charset="0"/>
              <a:buChar char="•"/>
            </a:pPr>
            <a:endParaRPr lang="en-GB" sz="1200" dirty="0">
              <a:solidFill>
                <a:schemeClr val="accent1">
                  <a:lumMod val="75000"/>
                </a:schemeClr>
              </a:solidFill>
            </a:endParaRPr>
          </a:p>
          <a:p>
            <a:pPr marL="171450" indent="-171450">
              <a:buFont typeface="Arial" panose="020B0604020202020204" pitchFamily="34" charset="0"/>
              <a:buChar char="•"/>
            </a:pPr>
            <a:r>
              <a:rPr lang="en-GB" sz="1200" dirty="0">
                <a:solidFill>
                  <a:schemeClr val="accent1">
                    <a:lumMod val="75000"/>
                  </a:schemeClr>
                </a:solidFill>
              </a:rPr>
              <a:t>Proportions are statistically similar to England in both areas in the last 2 years.</a:t>
            </a:r>
          </a:p>
        </p:txBody>
      </p:sp>
      <p:pic>
        <p:nvPicPr>
          <p:cNvPr id="7" name="Picture 6">
            <a:extLst>
              <a:ext uri="{FF2B5EF4-FFF2-40B4-BE49-F238E27FC236}">
                <a16:creationId xmlns:a16="http://schemas.microsoft.com/office/drawing/2014/main" id="{EF0D814C-A0A2-4530-A3D5-01D677EADDEE}"/>
              </a:ext>
            </a:extLst>
          </p:cNvPr>
          <p:cNvPicPr>
            <a:picLocks noChangeAspect="1"/>
          </p:cNvPicPr>
          <p:nvPr/>
        </p:nvPicPr>
        <p:blipFill>
          <a:blip r:embed="rId3"/>
          <a:stretch>
            <a:fillRect/>
          </a:stretch>
        </p:blipFill>
        <p:spPr>
          <a:xfrm>
            <a:off x="4086771" y="907211"/>
            <a:ext cx="3914775" cy="1733550"/>
          </a:xfrm>
          <a:prstGeom prst="rect">
            <a:avLst/>
          </a:prstGeom>
        </p:spPr>
      </p:pic>
      <p:pic>
        <p:nvPicPr>
          <p:cNvPr id="8" name="Picture 7">
            <a:extLst>
              <a:ext uri="{FF2B5EF4-FFF2-40B4-BE49-F238E27FC236}">
                <a16:creationId xmlns:a16="http://schemas.microsoft.com/office/drawing/2014/main" id="{433872B7-F5B2-41E0-A719-BE93B3DAD4CC}"/>
              </a:ext>
            </a:extLst>
          </p:cNvPr>
          <p:cNvPicPr>
            <a:picLocks noChangeAspect="1"/>
          </p:cNvPicPr>
          <p:nvPr/>
        </p:nvPicPr>
        <p:blipFill rotWithShape="1">
          <a:blip r:embed="rId4"/>
          <a:srcRect t="8515"/>
          <a:stretch/>
        </p:blipFill>
        <p:spPr>
          <a:xfrm>
            <a:off x="4086771" y="3412806"/>
            <a:ext cx="4948179" cy="2885008"/>
          </a:xfrm>
          <a:prstGeom prst="rect">
            <a:avLst/>
          </a:prstGeom>
          <a:ln>
            <a:solidFill>
              <a:schemeClr val="accent1"/>
            </a:solidFill>
          </a:ln>
        </p:spPr>
      </p:pic>
      <p:pic>
        <p:nvPicPr>
          <p:cNvPr id="5" name="Picture 4" descr="Map&#10;&#10;Description automatically generated">
            <a:extLst>
              <a:ext uri="{FF2B5EF4-FFF2-40B4-BE49-F238E27FC236}">
                <a16:creationId xmlns:a16="http://schemas.microsoft.com/office/drawing/2014/main" id="{814A0ACF-1C86-4DD7-9772-73B6177CADA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3287" b="4586"/>
          <a:stretch/>
        </p:blipFill>
        <p:spPr>
          <a:xfrm>
            <a:off x="28619" y="738500"/>
            <a:ext cx="3804544" cy="4953059"/>
          </a:xfrm>
          <a:prstGeom prst="rect">
            <a:avLst/>
          </a:prstGeom>
          <a:ln>
            <a:noFill/>
          </a:ln>
        </p:spPr>
      </p:pic>
    </p:spTree>
    <p:extLst>
      <p:ext uri="{BB962C8B-B14F-4D97-AF65-F5344CB8AC3E}">
        <p14:creationId xmlns:p14="http://schemas.microsoft.com/office/powerpoint/2010/main" val="403382908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22596684"/>
              </p:ext>
            </p:extLst>
          </p:nvPr>
        </p:nvGraphicFramePr>
        <p:xfrm>
          <a:off x="4944" y="1"/>
          <a:ext cx="12187056" cy="6858000"/>
        </p:xfrm>
        <a:graphic>
          <a:graphicData uri="http://schemas.openxmlformats.org/drawingml/2006/table">
            <a:tbl>
              <a:tblPr firstRow="1" bandRow="1">
                <a:tableStyleId>{5C22544A-7EE6-4342-B048-85BDC9FD1C3A}</a:tableStyleId>
              </a:tblPr>
              <a:tblGrid>
                <a:gridCol w="12187056">
                  <a:extLst>
                    <a:ext uri="{9D8B030D-6E8A-4147-A177-3AD203B41FA5}">
                      <a16:colId xmlns:a16="http://schemas.microsoft.com/office/drawing/2014/main" val="20000"/>
                    </a:ext>
                  </a:extLst>
                </a:gridCol>
              </a:tblGrid>
              <a:tr h="371368">
                <a:tc>
                  <a:txBody>
                    <a:bodyPr/>
                    <a:lstStyle/>
                    <a:p>
                      <a:r>
                        <a:rPr lang="en-GB">
                          <a:latin typeface="Arial" panose="020B0604020202020204" pitchFamily="34" charset="0"/>
                          <a:cs typeface="Arial" panose="020B0604020202020204" pitchFamily="34" charset="0"/>
                        </a:rPr>
                        <a:t>Employment and working conditions</a:t>
                      </a:r>
                      <a:endParaRPr lang="en-GB" baseline="0">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extLst>
                  <a:ext uri="{0D108BD9-81ED-4DB2-BD59-A6C34878D82A}">
                    <a16:rowId xmlns:a16="http://schemas.microsoft.com/office/drawing/2014/main" val="10000"/>
                  </a:ext>
                </a:extLst>
              </a:tr>
              <a:tr h="6185869">
                <a:tc>
                  <a:txBody>
                    <a:bodyPr/>
                    <a:lstStyle/>
                    <a:p>
                      <a:endParaRPr lang="en-GB" sz="1400" b="1" kern="1200" baseline="0">
                        <a:solidFill>
                          <a:schemeClr val="accent6">
                            <a:lumMod val="75000"/>
                          </a:schemeClr>
                        </a:solidFill>
                        <a:latin typeface="Arial" panose="020B0604020202020204" pitchFamily="34" charset="0"/>
                        <a:ea typeface="+mn-ea"/>
                        <a:cs typeface="Arial" panose="020B0604020202020204" pitchFamily="34" charset="0"/>
                      </a:endParaRPr>
                    </a:p>
                    <a:p>
                      <a:endParaRPr lang="en-GB" sz="1400" b="1" kern="1200" baseline="0">
                        <a:solidFill>
                          <a:schemeClr val="accent6">
                            <a:lumMod val="75000"/>
                          </a:schemeClr>
                        </a:solidFill>
                        <a:latin typeface="Arial" panose="020B0604020202020204" pitchFamily="34" charset="0"/>
                        <a:ea typeface="+mn-ea"/>
                        <a:cs typeface="Arial" panose="020B0604020202020204" pitchFamily="34" charset="0"/>
                      </a:endParaRPr>
                    </a:p>
                  </a:txBody>
                  <a:tcPr>
                    <a:lnT w="12700" cap="flat" cmpd="sng" algn="ctr">
                      <a:solidFill>
                        <a:schemeClr val="bg1"/>
                      </a:solidFill>
                      <a:prstDash val="solid"/>
                      <a:round/>
                      <a:headEnd type="none" w="med" len="med"/>
                      <a:tailEnd type="none" w="med" len="med"/>
                    </a:lnT>
                    <a:solidFill>
                      <a:schemeClr val="bg1"/>
                    </a:solidFill>
                  </a:tcPr>
                </a:tc>
                <a:extLst>
                  <a:ext uri="{0D108BD9-81ED-4DB2-BD59-A6C34878D82A}">
                    <a16:rowId xmlns:a16="http://schemas.microsoft.com/office/drawing/2014/main" val="10001"/>
                  </a:ext>
                </a:extLst>
              </a:tr>
              <a:tr h="300763">
                <a:tc>
                  <a:txBody>
                    <a:bodyPr/>
                    <a:lstStyle/>
                    <a:p>
                      <a:r>
                        <a:rPr lang="en-GB" sz="900" baseline="0">
                          <a:solidFill>
                            <a:schemeClr val="bg1"/>
                          </a:solidFill>
                          <a:latin typeface="Arial" panose="020B0604020202020204" pitchFamily="34" charset="0"/>
                          <a:cs typeface="Arial" panose="020B0604020202020204" pitchFamily="34" charset="0"/>
                        </a:rPr>
                        <a:t>Source: 1. Wider determinants of health, Fingertips, OHID 2. NOMIS (downloaded – August 2022)</a:t>
                      </a:r>
                    </a:p>
                  </a:txBody>
                  <a:tcPr anchor="ctr">
                    <a:solidFill>
                      <a:schemeClr val="accent1">
                        <a:lumMod val="75000"/>
                      </a:schemeClr>
                    </a:solidFill>
                  </a:tcPr>
                </a:tc>
                <a:extLst>
                  <a:ext uri="{0D108BD9-81ED-4DB2-BD59-A6C34878D82A}">
                    <a16:rowId xmlns:a16="http://schemas.microsoft.com/office/drawing/2014/main" val="10002"/>
                  </a:ext>
                </a:extLst>
              </a:tr>
            </a:tbl>
          </a:graphicData>
        </a:graphic>
      </p:graphicFrame>
      <p:sp>
        <p:nvSpPr>
          <p:cNvPr id="23" name="TextBox 22">
            <a:extLst>
              <a:ext uri="{FF2B5EF4-FFF2-40B4-BE49-F238E27FC236}">
                <a16:creationId xmlns:a16="http://schemas.microsoft.com/office/drawing/2014/main" id="{22D928EE-5B7A-4CD6-A5F8-9903AAD1EFB4}"/>
              </a:ext>
            </a:extLst>
          </p:cNvPr>
          <p:cNvSpPr txBox="1"/>
          <p:nvPr/>
        </p:nvSpPr>
        <p:spPr>
          <a:xfrm>
            <a:off x="8986982" y="3888509"/>
            <a:ext cx="184731" cy="307777"/>
          </a:xfrm>
          <a:prstGeom prst="rect">
            <a:avLst/>
          </a:prstGeom>
          <a:noFill/>
        </p:spPr>
        <p:txBody>
          <a:bodyPr wrap="none" rtlCol="0">
            <a:spAutoFit/>
          </a:bodyPr>
          <a:lstStyle/>
          <a:p>
            <a:endParaRPr lang="en-GB" sz="1400">
              <a:solidFill>
                <a:schemeClr val="accent1">
                  <a:lumMod val="75000"/>
                </a:schemeClr>
              </a:solidFill>
            </a:endParaRPr>
          </a:p>
        </p:txBody>
      </p:sp>
      <p:sp>
        <p:nvSpPr>
          <p:cNvPr id="27" name="TextBox 26">
            <a:extLst>
              <a:ext uri="{FF2B5EF4-FFF2-40B4-BE49-F238E27FC236}">
                <a16:creationId xmlns:a16="http://schemas.microsoft.com/office/drawing/2014/main" id="{1DC969D9-29CF-4F5D-88C3-60FEC8D7EADC}"/>
              </a:ext>
            </a:extLst>
          </p:cNvPr>
          <p:cNvSpPr txBox="1"/>
          <p:nvPr/>
        </p:nvSpPr>
        <p:spPr>
          <a:xfrm>
            <a:off x="4564822" y="3711143"/>
            <a:ext cx="184731" cy="369332"/>
          </a:xfrm>
          <a:prstGeom prst="rect">
            <a:avLst/>
          </a:prstGeom>
          <a:noFill/>
        </p:spPr>
        <p:txBody>
          <a:bodyPr wrap="none" rtlCol="0">
            <a:spAutoFit/>
          </a:bodyPr>
          <a:lstStyle/>
          <a:p>
            <a:endParaRPr lang="en-GB"/>
          </a:p>
        </p:txBody>
      </p:sp>
      <p:sp>
        <p:nvSpPr>
          <p:cNvPr id="28" name="TextBox 27">
            <a:extLst>
              <a:ext uri="{FF2B5EF4-FFF2-40B4-BE49-F238E27FC236}">
                <a16:creationId xmlns:a16="http://schemas.microsoft.com/office/drawing/2014/main" id="{220FA31F-7B62-41AA-AED0-E7CC6427E163}"/>
              </a:ext>
            </a:extLst>
          </p:cNvPr>
          <p:cNvSpPr txBox="1"/>
          <p:nvPr/>
        </p:nvSpPr>
        <p:spPr>
          <a:xfrm>
            <a:off x="4564822" y="3786909"/>
            <a:ext cx="184731" cy="307777"/>
          </a:xfrm>
          <a:prstGeom prst="rect">
            <a:avLst/>
          </a:prstGeom>
          <a:noFill/>
        </p:spPr>
        <p:txBody>
          <a:bodyPr wrap="none" rtlCol="0">
            <a:spAutoFit/>
          </a:bodyPr>
          <a:lstStyle/>
          <a:p>
            <a:endParaRPr lang="en-GB" sz="1400"/>
          </a:p>
        </p:txBody>
      </p:sp>
      <p:sp>
        <p:nvSpPr>
          <p:cNvPr id="19" name="TextBox 18">
            <a:extLst>
              <a:ext uri="{FF2B5EF4-FFF2-40B4-BE49-F238E27FC236}">
                <a16:creationId xmlns:a16="http://schemas.microsoft.com/office/drawing/2014/main" id="{89B97477-D0AC-4E62-8497-9FC6849CA18A}"/>
              </a:ext>
            </a:extLst>
          </p:cNvPr>
          <p:cNvSpPr txBox="1"/>
          <p:nvPr/>
        </p:nvSpPr>
        <p:spPr>
          <a:xfrm>
            <a:off x="5923246" y="362641"/>
            <a:ext cx="6127471"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a:solidFill>
                  <a:schemeClr val="accent1">
                    <a:lumMod val="75000"/>
                  </a:schemeClr>
                </a:solidFill>
                <a:latin typeface="Arial" panose="020B0604020202020204" pitchFamily="34" charset="0"/>
                <a:cs typeface="Arial" panose="020B0604020202020204" pitchFamily="34" charset="0"/>
              </a:rPr>
              <a:t>Long term claimants of Jobseeker’s allowance – change over time </a:t>
            </a:r>
            <a:r>
              <a:rPr lang="en-GB" sz="1400" b="1" baseline="30000">
                <a:solidFill>
                  <a:schemeClr val="accent1">
                    <a:lumMod val="75000"/>
                  </a:schemeClr>
                </a:solidFill>
                <a:latin typeface="Arial" panose="020B0604020202020204" pitchFamily="34" charset="0"/>
                <a:cs typeface="Arial" panose="020B0604020202020204" pitchFamily="34" charset="0"/>
              </a:rPr>
              <a:t>1</a:t>
            </a:r>
            <a:endParaRPr lang="en-GB" sz="1400" baseline="30000">
              <a:solidFill>
                <a:schemeClr val="accent1">
                  <a:lumMod val="75000"/>
                </a:schemeClr>
              </a:solidFill>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C7BA4B77-2539-42F7-841B-B159D10E2737}"/>
              </a:ext>
            </a:extLst>
          </p:cNvPr>
          <p:cNvSpPr txBox="1"/>
          <p:nvPr/>
        </p:nvSpPr>
        <p:spPr>
          <a:xfrm>
            <a:off x="-1" y="454208"/>
            <a:ext cx="5834743" cy="307777"/>
          </a:xfrm>
          <a:prstGeom prst="rect">
            <a:avLst/>
          </a:prstGeom>
          <a:noFill/>
        </p:spPr>
        <p:txBody>
          <a:bodyPr wrap="square" rtlCol="0">
            <a:spAutoFit/>
          </a:bodyPr>
          <a:lstStyle/>
          <a:p>
            <a:r>
              <a:rPr lang="en-GB" sz="1400" b="1">
                <a:solidFill>
                  <a:schemeClr val="accent1">
                    <a:lumMod val="75000"/>
                  </a:schemeClr>
                </a:solidFill>
                <a:latin typeface="Arial" panose="020B0604020202020204" pitchFamily="34" charset="0"/>
                <a:cs typeface="Arial" panose="020B0604020202020204" pitchFamily="34" charset="0"/>
              </a:rPr>
              <a:t>Long term claimants of Jobseeker’s allowance, 2021 </a:t>
            </a:r>
            <a:r>
              <a:rPr lang="en-GB" sz="1400" b="1" baseline="30000">
                <a:solidFill>
                  <a:schemeClr val="accent1">
                    <a:lumMod val="75000"/>
                  </a:schemeClr>
                </a:solidFill>
                <a:latin typeface="Arial" panose="020B0604020202020204" pitchFamily="34" charset="0"/>
                <a:cs typeface="Arial" panose="020B0604020202020204" pitchFamily="34" charset="0"/>
              </a:rPr>
              <a:t>1</a:t>
            </a:r>
            <a:r>
              <a:rPr lang="en-GB" sz="1400" b="1">
                <a:solidFill>
                  <a:schemeClr val="accent1">
                    <a:lumMod val="75000"/>
                  </a:schemeClr>
                </a:solidFill>
                <a:latin typeface="Arial" panose="020B0604020202020204" pitchFamily="34" charset="0"/>
                <a:cs typeface="Arial" panose="020B0604020202020204" pitchFamily="34" charset="0"/>
              </a:rPr>
              <a:t> </a:t>
            </a:r>
            <a:endParaRPr lang="en-GB" sz="1100" baseline="30000">
              <a:solidFill>
                <a:schemeClr val="accent1">
                  <a:lumMod val="75000"/>
                </a:schemeClr>
              </a:solidFill>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B0359B82-1245-4B17-A6ED-B4AFC74FEC28}"/>
              </a:ext>
            </a:extLst>
          </p:cNvPr>
          <p:cNvPicPr>
            <a:picLocks noChangeAspect="1"/>
          </p:cNvPicPr>
          <p:nvPr/>
        </p:nvPicPr>
        <p:blipFill>
          <a:blip r:embed="rId3"/>
          <a:stretch>
            <a:fillRect/>
          </a:stretch>
        </p:blipFill>
        <p:spPr>
          <a:xfrm>
            <a:off x="358630" y="933844"/>
            <a:ext cx="3914775" cy="1733550"/>
          </a:xfrm>
          <a:prstGeom prst="rect">
            <a:avLst/>
          </a:prstGeom>
        </p:spPr>
      </p:pic>
      <p:pic>
        <p:nvPicPr>
          <p:cNvPr id="8" name="Picture 7">
            <a:extLst>
              <a:ext uri="{FF2B5EF4-FFF2-40B4-BE49-F238E27FC236}">
                <a16:creationId xmlns:a16="http://schemas.microsoft.com/office/drawing/2014/main" id="{138B6E12-D9BA-46A2-87F8-E4678D7FFB5A}"/>
              </a:ext>
            </a:extLst>
          </p:cNvPr>
          <p:cNvPicPr>
            <a:picLocks noChangeAspect="1"/>
          </p:cNvPicPr>
          <p:nvPr/>
        </p:nvPicPr>
        <p:blipFill rotWithShape="1">
          <a:blip r:embed="rId4"/>
          <a:srcRect t="7992"/>
          <a:stretch/>
        </p:blipFill>
        <p:spPr>
          <a:xfrm>
            <a:off x="7061836" y="859480"/>
            <a:ext cx="3914775" cy="2299711"/>
          </a:xfrm>
          <a:prstGeom prst="rect">
            <a:avLst/>
          </a:prstGeom>
          <a:ln>
            <a:solidFill>
              <a:schemeClr val="accent1"/>
            </a:solidFill>
          </a:ln>
        </p:spPr>
      </p:pic>
      <p:sp>
        <p:nvSpPr>
          <p:cNvPr id="3" name="TextBox 2">
            <a:extLst>
              <a:ext uri="{FF2B5EF4-FFF2-40B4-BE49-F238E27FC236}">
                <a16:creationId xmlns:a16="http://schemas.microsoft.com/office/drawing/2014/main" id="{C07BA24D-9F10-42DB-8068-BFD730690EBA}"/>
              </a:ext>
            </a:extLst>
          </p:cNvPr>
          <p:cNvSpPr txBox="1"/>
          <p:nvPr/>
        </p:nvSpPr>
        <p:spPr>
          <a:xfrm>
            <a:off x="4706388" y="1124625"/>
            <a:ext cx="1922464" cy="1384995"/>
          </a:xfrm>
          <a:prstGeom prst="rect">
            <a:avLst/>
          </a:prstGeom>
          <a:noFill/>
        </p:spPr>
        <p:txBody>
          <a:bodyPr wrap="square" rtlCol="0">
            <a:spAutoFit/>
          </a:bodyPr>
          <a:lstStyle/>
          <a:p>
            <a:r>
              <a:rPr lang="en-GB" sz="1200" dirty="0">
                <a:solidFill>
                  <a:schemeClr val="accent1">
                    <a:lumMod val="75000"/>
                  </a:schemeClr>
                </a:solidFill>
              </a:rPr>
              <a:t>The rate of long-term claimants of jobseekers' allowance is significantly lower than in England for all areas across Cambridgeshire and Peterborough.</a:t>
            </a:r>
          </a:p>
        </p:txBody>
      </p:sp>
      <p:cxnSp>
        <p:nvCxnSpPr>
          <p:cNvPr id="12" name="Straight Connector 11">
            <a:extLst>
              <a:ext uri="{FF2B5EF4-FFF2-40B4-BE49-F238E27FC236}">
                <a16:creationId xmlns:a16="http://schemas.microsoft.com/office/drawing/2014/main" id="{D2E54080-7732-4632-8802-3D5035C473B0}"/>
              </a:ext>
            </a:extLst>
          </p:cNvPr>
          <p:cNvCxnSpPr>
            <a:cxnSpLocks/>
          </p:cNvCxnSpPr>
          <p:nvPr/>
        </p:nvCxnSpPr>
        <p:spPr>
          <a:xfrm>
            <a:off x="4944" y="3429001"/>
            <a:ext cx="12187056" cy="0"/>
          </a:xfrm>
          <a:prstGeom prst="line">
            <a:avLst/>
          </a:prstGeom>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86AA6B81-CD97-4A00-8B52-A38CDF6033BA}"/>
              </a:ext>
            </a:extLst>
          </p:cNvPr>
          <p:cNvPicPr>
            <a:picLocks noChangeAspect="1"/>
          </p:cNvPicPr>
          <p:nvPr/>
        </p:nvPicPr>
        <p:blipFill>
          <a:blip r:embed="rId5"/>
          <a:stretch>
            <a:fillRect/>
          </a:stretch>
        </p:blipFill>
        <p:spPr>
          <a:xfrm>
            <a:off x="184361" y="3920798"/>
            <a:ext cx="9106145" cy="2320392"/>
          </a:xfrm>
          <a:prstGeom prst="rect">
            <a:avLst/>
          </a:prstGeom>
          <a:ln>
            <a:noFill/>
          </a:ln>
        </p:spPr>
      </p:pic>
      <p:sp>
        <p:nvSpPr>
          <p:cNvPr id="29" name="TextBox 28">
            <a:extLst>
              <a:ext uri="{FF2B5EF4-FFF2-40B4-BE49-F238E27FC236}">
                <a16:creationId xmlns:a16="http://schemas.microsoft.com/office/drawing/2014/main" id="{1AC51018-B161-40CC-9F59-D20EB656F85A}"/>
              </a:ext>
            </a:extLst>
          </p:cNvPr>
          <p:cNvSpPr txBox="1"/>
          <p:nvPr/>
        </p:nvSpPr>
        <p:spPr>
          <a:xfrm>
            <a:off x="90838" y="3521875"/>
            <a:ext cx="9293192" cy="307777"/>
          </a:xfrm>
          <a:prstGeom prst="rect">
            <a:avLst/>
          </a:prstGeom>
          <a:noFill/>
        </p:spPr>
        <p:txBody>
          <a:bodyPr wrap="square" rtlCol="0">
            <a:spAutoFit/>
          </a:bodyPr>
          <a:lstStyle/>
          <a:p>
            <a:r>
              <a:rPr lang="en-GB" sz="1400" b="1">
                <a:solidFill>
                  <a:schemeClr val="accent1">
                    <a:lumMod val="75000"/>
                  </a:schemeClr>
                </a:solidFill>
                <a:latin typeface="Arial" panose="020B0604020202020204" pitchFamily="34" charset="0"/>
                <a:cs typeface="Arial" panose="020B0604020202020204" pitchFamily="34" charset="0"/>
              </a:rPr>
              <a:t>Rates of Employment Support Allowance (ESA) claimants for those with mental health problems, 2018 </a:t>
            </a:r>
            <a:r>
              <a:rPr lang="en-GB" sz="1400" b="1" baseline="30000">
                <a:solidFill>
                  <a:schemeClr val="accent1">
                    <a:lumMod val="75000"/>
                  </a:schemeClr>
                </a:solidFill>
                <a:latin typeface="Arial" panose="020B0604020202020204" pitchFamily="34" charset="0"/>
                <a:cs typeface="Arial" panose="020B0604020202020204" pitchFamily="34" charset="0"/>
              </a:rPr>
              <a:t>2</a:t>
            </a:r>
            <a:endParaRPr lang="en-GB" sz="1100" baseline="30000">
              <a:solidFill>
                <a:schemeClr val="accent1">
                  <a:lumMod val="75000"/>
                </a:schemeClr>
              </a:solidFill>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D8222B18-9257-4EA0-BFA4-28CB1EC8DCB2}"/>
              </a:ext>
            </a:extLst>
          </p:cNvPr>
          <p:cNvSpPr txBox="1"/>
          <p:nvPr/>
        </p:nvSpPr>
        <p:spPr>
          <a:xfrm>
            <a:off x="9469924" y="4209883"/>
            <a:ext cx="2580794" cy="1015663"/>
          </a:xfrm>
          <a:prstGeom prst="rect">
            <a:avLst/>
          </a:prstGeom>
          <a:noFill/>
        </p:spPr>
        <p:txBody>
          <a:bodyPr wrap="square" rtlCol="0">
            <a:spAutoFit/>
          </a:bodyPr>
          <a:lstStyle/>
          <a:p>
            <a:r>
              <a:rPr lang="en-GB" sz="1200" dirty="0">
                <a:solidFill>
                  <a:schemeClr val="accent1">
                    <a:lumMod val="75000"/>
                  </a:schemeClr>
                </a:solidFill>
              </a:rPr>
              <a:t>The rates of ESA claimants for those with mental and behavioural conditions were significantly higher than the national average for Fenland and Peterborough in 2018.</a:t>
            </a:r>
          </a:p>
        </p:txBody>
      </p:sp>
    </p:spTree>
    <p:extLst>
      <p:ext uri="{BB962C8B-B14F-4D97-AF65-F5344CB8AC3E}">
        <p14:creationId xmlns:p14="http://schemas.microsoft.com/office/powerpoint/2010/main" val="357547748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798373598"/>
              </p:ext>
            </p:extLst>
          </p:nvPr>
        </p:nvGraphicFramePr>
        <p:xfrm>
          <a:off x="4944" y="1"/>
          <a:ext cx="12187056" cy="6858000"/>
        </p:xfrm>
        <a:graphic>
          <a:graphicData uri="http://schemas.openxmlformats.org/drawingml/2006/table">
            <a:tbl>
              <a:tblPr firstRow="1" bandRow="1">
                <a:tableStyleId>{5C22544A-7EE6-4342-B048-85BDC9FD1C3A}</a:tableStyleId>
              </a:tblPr>
              <a:tblGrid>
                <a:gridCol w="12187056">
                  <a:extLst>
                    <a:ext uri="{9D8B030D-6E8A-4147-A177-3AD203B41FA5}">
                      <a16:colId xmlns:a16="http://schemas.microsoft.com/office/drawing/2014/main" val="20000"/>
                    </a:ext>
                  </a:extLst>
                </a:gridCol>
              </a:tblGrid>
              <a:tr h="371368">
                <a:tc>
                  <a:txBody>
                    <a:bodyPr/>
                    <a:lstStyle/>
                    <a:p>
                      <a:r>
                        <a:rPr lang="en-GB">
                          <a:latin typeface="Arial" panose="020B0604020202020204" pitchFamily="34" charset="0"/>
                          <a:cs typeface="Arial" panose="020B0604020202020204" pitchFamily="34" charset="0"/>
                        </a:rPr>
                        <a:t>Employment and working conditions</a:t>
                      </a:r>
                      <a:endParaRPr lang="en-GB" baseline="0">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extLst>
                  <a:ext uri="{0D108BD9-81ED-4DB2-BD59-A6C34878D82A}">
                    <a16:rowId xmlns:a16="http://schemas.microsoft.com/office/drawing/2014/main" val="10000"/>
                  </a:ext>
                </a:extLst>
              </a:tr>
              <a:tr h="6185869">
                <a:tc>
                  <a:txBody>
                    <a:bodyPr/>
                    <a:lstStyle/>
                    <a:p>
                      <a:endParaRPr lang="en-GB" sz="1400" b="1" kern="1200" baseline="0">
                        <a:solidFill>
                          <a:schemeClr val="accent6">
                            <a:lumMod val="75000"/>
                          </a:schemeClr>
                        </a:solidFill>
                        <a:latin typeface="Arial" panose="020B0604020202020204" pitchFamily="34" charset="0"/>
                        <a:ea typeface="+mn-ea"/>
                        <a:cs typeface="Arial" panose="020B0604020202020204" pitchFamily="34" charset="0"/>
                      </a:endParaRPr>
                    </a:p>
                    <a:p>
                      <a:endParaRPr lang="en-GB" sz="1400" b="1" kern="1200" baseline="0">
                        <a:solidFill>
                          <a:schemeClr val="accent6">
                            <a:lumMod val="75000"/>
                          </a:schemeClr>
                        </a:solidFill>
                        <a:latin typeface="Arial" panose="020B0604020202020204" pitchFamily="34" charset="0"/>
                        <a:ea typeface="+mn-ea"/>
                        <a:cs typeface="Arial" panose="020B0604020202020204" pitchFamily="34" charset="0"/>
                      </a:endParaRPr>
                    </a:p>
                  </a:txBody>
                  <a:tcPr>
                    <a:lnT w="12700" cap="flat" cmpd="sng" algn="ctr">
                      <a:solidFill>
                        <a:schemeClr val="bg1"/>
                      </a:solidFill>
                      <a:prstDash val="solid"/>
                      <a:round/>
                      <a:headEnd type="none" w="med" len="med"/>
                      <a:tailEnd type="none" w="med" len="med"/>
                    </a:lnT>
                    <a:solidFill>
                      <a:schemeClr val="bg1"/>
                    </a:solidFill>
                  </a:tcPr>
                </a:tc>
                <a:extLst>
                  <a:ext uri="{0D108BD9-81ED-4DB2-BD59-A6C34878D82A}">
                    <a16:rowId xmlns:a16="http://schemas.microsoft.com/office/drawing/2014/main" val="10001"/>
                  </a:ext>
                </a:extLst>
              </a:tr>
              <a:tr h="300763">
                <a:tc>
                  <a:txBody>
                    <a:bodyPr/>
                    <a:lstStyle/>
                    <a:p>
                      <a:r>
                        <a:rPr lang="en-GB" sz="900" baseline="0">
                          <a:solidFill>
                            <a:schemeClr val="bg1"/>
                          </a:solidFill>
                          <a:latin typeface="Arial" panose="020B0604020202020204" pitchFamily="34" charset="0"/>
                          <a:cs typeface="Arial" panose="020B0604020202020204" pitchFamily="34" charset="0"/>
                        </a:rPr>
                        <a:t>Source: Wider determinants of health, Fingertips, OHID (downloaded – July 2022)</a:t>
                      </a:r>
                    </a:p>
                  </a:txBody>
                  <a:tcPr anchor="ctr">
                    <a:solidFill>
                      <a:schemeClr val="accent1">
                        <a:lumMod val="75000"/>
                      </a:schemeClr>
                    </a:solidFill>
                  </a:tcPr>
                </a:tc>
                <a:extLst>
                  <a:ext uri="{0D108BD9-81ED-4DB2-BD59-A6C34878D82A}">
                    <a16:rowId xmlns:a16="http://schemas.microsoft.com/office/drawing/2014/main" val="10002"/>
                  </a:ext>
                </a:extLst>
              </a:tr>
            </a:tbl>
          </a:graphicData>
        </a:graphic>
      </p:graphicFrame>
      <p:sp>
        <p:nvSpPr>
          <p:cNvPr id="23" name="TextBox 22">
            <a:extLst>
              <a:ext uri="{FF2B5EF4-FFF2-40B4-BE49-F238E27FC236}">
                <a16:creationId xmlns:a16="http://schemas.microsoft.com/office/drawing/2014/main" id="{22D928EE-5B7A-4CD6-A5F8-9903AAD1EFB4}"/>
              </a:ext>
            </a:extLst>
          </p:cNvPr>
          <p:cNvSpPr txBox="1"/>
          <p:nvPr/>
        </p:nvSpPr>
        <p:spPr>
          <a:xfrm>
            <a:off x="8986982" y="3888509"/>
            <a:ext cx="184731" cy="307777"/>
          </a:xfrm>
          <a:prstGeom prst="rect">
            <a:avLst/>
          </a:prstGeom>
          <a:noFill/>
        </p:spPr>
        <p:txBody>
          <a:bodyPr wrap="none" rtlCol="0">
            <a:spAutoFit/>
          </a:bodyPr>
          <a:lstStyle/>
          <a:p>
            <a:endParaRPr lang="en-GB" sz="1400">
              <a:solidFill>
                <a:schemeClr val="accent1">
                  <a:lumMod val="75000"/>
                </a:schemeClr>
              </a:solidFill>
            </a:endParaRPr>
          </a:p>
        </p:txBody>
      </p:sp>
      <p:sp>
        <p:nvSpPr>
          <p:cNvPr id="27" name="TextBox 26">
            <a:extLst>
              <a:ext uri="{FF2B5EF4-FFF2-40B4-BE49-F238E27FC236}">
                <a16:creationId xmlns:a16="http://schemas.microsoft.com/office/drawing/2014/main" id="{1DC969D9-29CF-4F5D-88C3-60FEC8D7EADC}"/>
              </a:ext>
            </a:extLst>
          </p:cNvPr>
          <p:cNvSpPr txBox="1"/>
          <p:nvPr/>
        </p:nvSpPr>
        <p:spPr>
          <a:xfrm>
            <a:off x="4564822" y="3711143"/>
            <a:ext cx="184731" cy="369332"/>
          </a:xfrm>
          <a:prstGeom prst="rect">
            <a:avLst/>
          </a:prstGeom>
          <a:noFill/>
        </p:spPr>
        <p:txBody>
          <a:bodyPr wrap="none" rtlCol="0">
            <a:spAutoFit/>
          </a:bodyPr>
          <a:lstStyle/>
          <a:p>
            <a:endParaRPr lang="en-GB"/>
          </a:p>
        </p:txBody>
      </p:sp>
      <p:sp>
        <p:nvSpPr>
          <p:cNvPr id="28" name="TextBox 27">
            <a:extLst>
              <a:ext uri="{FF2B5EF4-FFF2-40B4-BE49-F238E27FC236}">
                <a16:creationId xmlns:a16="http://schemas.microsoft.com/office/drawing/2014/main" id="{220FA31F-7B62-41AA-AED0-E7CC6427E163}"/>
              </a:ext>
            </a:extLst>
          </p:cNvPr>
          <p:cNvSpPr txBox="1"/>
          <p:nvPr/>
        </p:nvSpPr>
        <p:spPr>
          <a:xfrm>
            <a:off x="4564822" y="3786909"/>
            <a:ext cx="184731" cy="307777"/>
          </a:xfrm>
          <a:prstGeom prst="rect">
            <a:avLst/>
          </a:prstGeom>
          <a:noFill/>
        </p:spPr>
        <p:txBody>
          <a:bodyPr wrap="none" rtlCol="0">
            <a:spAutoFit/>
          </a:bodyPr>
          <a:lstStyle/>
          <a:p>
            <a:endParaRPr lang="en-GB" sz="1400"/>
          </a:p>
        </p:txBody>
      </p:sp>
      <p:sp>
        <p:nvSpPr>
          <p:cNvPr id="32" name="TextBox 31">
            <a:extLst>
              <a:ext uri="{FF2B5EF4-FFF2-40B4-BE49-F238E27FC236}">
                <a16:creationId xmlns:a16="http://schemas.microsoft.com/office/drawing/2014/main" id="{CB9891CB-C11F-4DB2-B43C-7FD1D619F40F}"/>
              </a:ext>
            </a:extLst>
          </p:cNvPr>
          <p:cNvSpPr txBox="1"/>
          <p:nvPr/>
        </p:nvSpPr>
        <p:spPr>
          <a:xfrm>
            <a:off x="109923" y="383853"/>
            <a:ext cx="9901307"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a:solidFill>
                  <a:schemeClr val="accent1">
                    <a:lumMod val="75000"/>
                  </a:schemeClr>
                </a:solidFill>
                <a:latin typeface="Arial" panose="020B0604020202020204" pitchFamily="34" charset="0"/>
                <a:cs typeface="Arial" panose="020B0604020202020204" pitchFamily="34" charset="0"/>
              </a:rPr>
              <a:t>Gap in employment rate between those with a long-term health condition and the overall employment rate, Gap - Percentage points</a:t>
            </a:r>
            <a:endParaRPr lang="en-GB" sz="1200" baseline="30000">
              <a:solidFill>
                <a:schemeClr val="accent1">
                  <a:lumMod val="75000"/>
                </a:schemeClr>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231E39A5-7602-48DF-9EA9-C2D5B0B91D12}"/>
              </a:ext>
            </a:extLst>
          </p:cNvPr>
          <p:cNvSpPr txBox="1"/>
          <p:nvPr/>
        </p:nvSpPr>
        <p:spPr>
          <a:xfrm>
            <a:off x="109923" y="5370457"/>
            <a:ext cx="10778793" cy="523220"/>
          </a:xfrm>
          <a:prstGeom prst="rect">
            <a:avLst/>
          </a:prstGeom>
          <a:noFill/>
        </p:spPr>
        <p:txBody>
          <a:bodyPr wrap="square" rtlCol="0">
            <a:spAutoFit/>
          </a:bodyPr>
          <a:lstStyle/>
          <a:p>
            <a:r>
              <a:rPr lang="en-GB" sz="1400" dirty="0">
                <a:solidFill>
                  <a:schemeClr val="accent1">
                    <a:lumMod val="75000"/>
                  </a:schemeClr>
                </a:solidFill>
              </a:rPr>
              <a:t>The percentage point gap between people aged 16–64 years with long-term health conditions and the overall employment rate is statistically similar to or lower than England for all Cambridgeshire districts and Peterborough. However, a varied trend is noted across the areas.</a:t>
            </a:r>
          </a:p>
        </p:txBody>
      </p:sp>
      <p:pic>
        <p:nvPicPr>
          <p:cNvPr id="5" name="Picture 4">
            <a:extLst>
              <a:ext uri="{FF2B5EF4-FFF2-40B4-BE49-F238E27FC236}">
                <a16:creationId xmlns:a16="http://schemas.microsoft.com/office/drawing/2014/main" id="{B8337BCE-B167-4074-B966-1EBE4692953D}"/>
              </a:ext>
            </a:extLst>
          </p:cNvPr>
          <p:cNvPicPr>
            <a:picLocks noChangeAspect="1"/>
          </p:cNvPicPr>
          <p:nvPr/>
        </p:nvPicPr>
        <p:blipFill>
          <a:blip r:embed="rId3"/>
          <a:stretch>
            <a:fillRect/>
          </a:stretch>
        </p:blipFill>
        <p:spPr>
          <a:xfrm>
            <a:off x="225538" y="895989"/>
            <a:ext cx="10546569" cy="4033364"/>
          </a:xfrm>
          <a:prstGeom prst="rect">
            <a:avLst/>
          </a:prstGeom>
          <a:ln>
            <a:solidFill>
              <a:schemeClr val="accent1"/>
            </a:solidFill>
          </a:ln>
        </p:spPr>
      </p:pic>
    </p:spTree>
    <p:extLst>
      <p:ext uri="{BB962C8B-B14F-4D97-AF65-F5344CB8AC3E}">
        <p14:creationId xmlns:p14="http://schemas.microsoft.com/office/powerpoint/2010/main" val="159036331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348375410"/>
              </p:ext>
            </p:extLst>
          </p:nvPr>
        </p:nvGraphicFramePr>
        <p:xfrm>
          <a:off x="4944" y="1"/>
          <a:ext cx="12187056" cy="6858000"/>
        </p:xfrm>
        <a:graphic>
          <a:graphicData uri="http://schemas.openxmlformats.org/drawingml/2006/table">
            <a:tbl>
              <a:tblPr firstRow="1" bandRow="1">
                <a:tableStyleId>{5C22544A-7EE6-4342-B048-85BDC9FD1C3A}</a:tableStyleId>
              </a:tblPr>
              <a:tblGrid>
                <a:gridCol w="12187056">
                  <a:extLst>
                    <a:ext uri="{9D8B030D-6E8A-4147-A177-3AD203B41FA5}">
                      <a16:colId xmlns:a16="http://schemas.microsoft.com/office/drawing/2014/main" val="20000"/>
                    </a:ext>
                  </a:extLst>
                </a:gridCol>
              </a:tblGrid>
              <a:tr h="371368">
                <a:tc>
                  <a:txBody>
                    <a:bodyPr/>
                    <a:lstStyle/>
                    <a:p>
                      <a:r>
                        <a:rPr lang="en-GB">
                          <a:latin typeface="Arial" panose="020B0604020202020204" pitchFamily="34" charset="0"/>
                          <a:cs typeface="Arial" panose="020B0604020202020204" pitchFamily="34" charset="0"/>
                        </a:rPr>
                        <a:t>Employment and working conditions</a:t>
                      </a:r>
                      <a:endParaRPr lang="en-GB" baseline="0">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extLst>
                  <a:ext uri="{0D108BD9-81ED-4DB2-BD59-A6C34878D82A}">
                    <a16:rowId xmlns:a16="http://schemas.microsoft.com/office/drawing/2014/main" val="10000"/>
                  </a:ext>
                </a:extLst>
              </a:tr>
              <a:tr h="6185869">
                <a:tc>
                  <a:txBody>
                    <a:bodyPr/>
                    <a:lstStyle/>
                    <a:p>
                      <a:endParaRPr lang="en-GB" sz="1400" b="1" kern="1200" baseline="0">
                        <a:solidFill>
                          <a:schemeClr val="accent6">
                            <a:lumMod val="75000"/>
                          </a:schemeClr>
                        </a:solidFill>
                        <a:latin typeface="Arial" panose="020B0604020202020204" pitchFamily="34" charset="0"/>
                        <a:ea typeface="+mn-ea"/>
                        <a:cs typeface="Arial" panose="020B0604020202020204" pitchFamily="34" charset="0"/>
                      </a:endParaRPr>
                    </a:p>
                    <a:p>
                      <a:endParaRPr lang="en-GB" sz="1400" b="1" kern="1200" baseline="0">
                        <a:solidFill>
                          <a:schemeClr val="accent6">
                            <a:lumMod val="75000"/>
                          </a:schemeClr>
                        </a:solidFill>
                        <a:latin typeface="Arial" panose="020B0604020202020204" pitchFamily="34" charset="0"/>
                        <a:ea typeface="+mn-ea"/>
                        <a:cs typeface="Arial" panose="020B0604020202020204" pitchFamily="34" charset="0"/>
                      </a:endParaRPr>
                    </a:p>
                  </a:txBody>
                  <a:tcPr>
                    <a:lnT w="12700" cap="flat" cmpd="sng" algn="ctr">
                      <a:solidFill>
                        <a:schemeClr val="bg1"/>
                      </a:solidFill>
                      <a:prstDash val="solid"/>
                      <a:round/>
                      <a:headEnd type="none" w="med" len="med"/>
                      <a:tailEnd type="none" w="med" len="med"/>
                    </a:lnT>
                    <a:solidFill>
                      <a:schemeClr val="bg1"/>
                    </a:solidFill>
                  </a:tcPr>
                </a:tc>
                <a:extLst>
                  <a:ext uri="{0D108BD9-81ED-4DB2-BD59-A6C34878D82A}">
                    <a16:rowId xmlns:a16="http://schemas.microsoft.com/office/drawing/2014/main" val="10001"/>
                  </a:ext>
                </a:extLst>
              </a:tr>
              <a:tr h="300763">
                <a:tc>
                  <a:txBody>
                    <a:bodyPr/>
                    <a:lstStyle/>
                    <a:p>
                      <a:r>
                        <a:rPr lang="en-GB" sz="900" baseline="0">
                          <a:solidFill>
                            <a:schemeClr val="bg1"/>
                          </a:solidFill>
                          <a:latin typeface="Arial" panose="020B0604020202020204" pitchFamily="34" charset="0"/>
                          <a:cs typeface="Arial" panose="020B0604020202020204" pitchFamily="34" charset="0"/>
                        </a:rPr>
                        <a:t>Source: Wider determinants of health, Fingertips, OHID (downloaded – August 2022)</a:t>
                      </a:r>
                    </a:p>
                  </a:txBody>
                  <a:tcPr anchor="ctr">
                    <a:solidFill>
                      <a:schemeClr val="accent1">
                        <a:lumMod val="75000"/>
                      </a:schemeClr>
                    </a:solidFill>
                  </a:tcPr>
                </a:tc>
                <a:extLst>
                  <a:ext uri="{0D108BD9-81ED-4DB2-BD59-A6C34878D82A}">
                    <a16:rowId xmlns:a16="http://schemas.microsoft.com/office/drawing/2014/main" val="10002"/>
                  </a:ext>
                </a:extLst>
              </a:tr>
            </a:tbl>
          </a:graphicData>
        </a:graphic>
      </p:graphicFrame>
      <p:sp>
        <p:nvSpPr>
          <p:cNvPr id="23" name="TextBox 22">
            <a:extLst>
              <a:ext uri="{FF2B5EF4-FFF2-40B4-BE49-F238E27FC236}">
                <a16:creationId xmlns:a16="http://schemas.microsoft.com/office/drawing/2014/main" id="{22D928EE-5B7A-4CD6-A5F8-9903AAD1EFB4}"/>
              </a:ext>
            </a:extLst>
          </p:cNvPr>
          <p:cNvSpPr txBox="1"/>
          <p:nvPr/>
        </p:nvSpPr>
        <p:spPr>
          <a:xfrm>
            <a:off x="8986982" y="3888509"/>
            <a:ext cx="184731" cy="307777"/>
          </a:xfrm>
          <a:prstGeom prst="rect">
            <a:avLst/>
          </a:prstGeom>
          <a:noFill/>
        </p:spPr>
        <p:txBody>
          <a:bodyPr wrap="none" rtlCol="0">
            <a:spAutoFit/>
          </a:bodyPr>
          <a:lstStyle/>
          <a:p>
            <a:endParaRPr lang="en-GB" sz="1400">
              <a:solidFill>
                <a:schemeClr val="accent1">
                  <a:lumMod val="75000"/>
                </a:schemeClr>
              </a:solidFill>
            </a:endParaRPr>
          </a:p>
        </p:txBody>
      </p:sp>
      <p:sp>
        <p:nvSpPr>
          <p:cNvPr id="27" name="TextBox 26">
            <a:extLst>
              <a:ext uri="{FF2B5EF4-FFF2-40B4-BE49-F238E27FC236}">
                <a16:creationId xmlns:a16="http://schemas.microsoft.com/office/drawing/2014/main" id="{1DC969D9-29CF-4F5D-88C3-60FEC8D7EADC}"/>
              </a:ext>
            </a:extLst>
          </p:cNvPr>
          <p:cNvSpPr txBox="1"/>
          <p:nvPr/>
        </p:nvSpPr>
        <p:spPr>
          <a:xfrm>
            <a:off x="4564822" y="3711143"/>
            <a:ext cx="184731" cy="369332"/>
          </a:xfrm>
          <a:prstGeom prst="rect">
            <a:avLst/>
          </a:prstGeom>
          <a:noFill/>
        </p:spPr>
        <p:txBody>
          <a:bodyPr wrap="none" rtlCol="0">
            <a:spAutoFit/>
          </a:bodyPr>
          <a:lstStyle/>
          <a:p>
            <a:endParaRPr lang="en-GB"/>
          </a:p>
        </p:txBody>
      </p:sp>
      <p:sp>
        <p:nvSpPr>
          <p:cNvPr id="28" name="TextBox 27">
            <a:extLst>
              <a:ext uri="{FF2B5EF4-FFF2-40B4-BE49-F238E27FC236}">
                <a16:creationId xmlns:a16="http://schemas.microsoft.com/office/drawing/2014/main" id="{220FA31F-7B62-41AA-AED0-E7CC6427E163}"/>
              </a:ext>
            </a:extLst>
          </p:cNvPr>
          <p:cNvSpPr txBox="1"/>
          <p:nvPr/>
        </p:nvSpPr>
        <p:spPr>
          <a:xfrm>
            <a:off x="4564822" y="3786909"/>
            <a:ext cx="184731" cy="307777"/>
          </a:xfrm>
          <a:prstGeom prst="rect">
            <a:avLst/>
          </a:prstGeom>
          <a:noFill/>
        </p:spPr>
        <p:txBody>
          <a:bodyPr wrap="none" rtlCol="0">
            <a:spAutoFit/>
          </a:bodyPr>
          <a:lstStyle/>
          <a:p>
            <a:endParaRPr lang="en-GB" sz="1400"/>
          </a:p>
        </p:txBody>
      </p:sp>
      <p:sp>
        <p:nvSpPr>
          <p:cNvPr id="25" name="TextBox 24">
            <a:extLst>
              <a:ext uri="{FF2B5EF4-FFF2-40B4-BE49-F238E27FC236}">
                <a16:creationId xmlns:a16="http://schemas.microsoft.com/office/drawing/2014/main" id="{B805D2D5-30E8-46E7-92CA-2966F5AA47FE}"/>
              </a:ext>
            </a:extLst>
          </p:cNvPr>
          <p:cNvSpPr txBox="1"/>
          <p:nvPr/>
        </p:nvSpPr>
        <p:spPr>
          <a:xfrm>
            <a:off x="8628289" y="429023"/>
            <a:ext cx="349056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a:solidFill>
                  <a:schemeClr val="accent1">
                    <a:lumMod val="75000"/>
                  </a:schemeClr>
                </a:solidFill>
                <a:latin typeface="Arial" panose="020B0604020202020204" pitchFamily="34" charset="0"/>
                <a:cs typeface="Arial" panose="020B0604020202020204" pitchFamily="34" charset="0"/>
              </a:rPr>
              <a:t>Long-term unemployment – rate per 1,000 working age population, 2021/22</a:t>
            </a:r>
            <a:endParaRPr lang="en-GB" sz="1200" baseline="30000">
              <a:solidFill>
                <a:schemeClr val="accent1">
                  <a:lumMod val="75000"/>
                </a:schemeClr>
              </a:solidFill>
              <a:latin typeface="Arial" panose="020B0604020202020204" pitchFamily="34" charset="0"/>
              <a:cs typeface="Arial" panose="020B0604020202020204" pitchFamily="34" charset="0"/>
            </a:endParaRPr>
          </a:p>
        </p:txBody>
      </p:sp>
      <p:sp>
        <p:nvSpPr>
          <p:cNvPr id="30" name="TextBox 29">
            <a:extLst>
              <a:ext uri="{FF2B5EF4-FFF2-40B4-BE49-F238E27FC236}">
                <a16:creationId xmlns:a16="http://schemas.microsoft.com/office/drawing/2014/main" id="{06A1D82C-8358-4EDD-A10B-4DB68E970AEB}"/>
              </a:ext>
            </a:extLst>
          </p:cNvPr>
          <p:cNvSpPr txBox="1"/>
          <p:nvPr/>
        </p:nvSpPr>
        <p:spPr>
          <a:xfrm>
            <a:off x="8628290" y="3052895"/>
            <a:ext cx="3221614" cy="553998"/>
          </a:xfrm>
          <a:prstGeom prst="rect">
            <a:avLst/>
          </a:prstGeom>
          <a:noFill/>
        </p:spPr>
        <p:txBody>
          <a:bodyPr wrap="square" rtlCol="0">
            <a:spAutoFit/>
          </a:bodyPr>
          <a:lstStyle/>
          <a:p>
            <a:r>
              <a:rPr lang="en-GB" sz="1000" b="0" i="0" u="none" strike="noStrike">
                <a:solidFill>
                  <a:schemeClr val="accent1">
                    <a:lumMod val="75000"/>
                  </a:schemeClr>
                </a:solidFill>
                <a:effectLst/>
                <a:latin typeface="Calibri" panose="020F0502020204030204" pitchFamily="34" charset="0"/>
              </a:rPr>
              <a:t>* Value derived from monthly figures where counts &lt;5 were suppressed, and all other counts rounded to the nearest 5</a:t>
            </a:r>
            <a:r>
              <a:rPr lang="en-GB" sz="1000">
                <a:solidFill>
                  <a:schemeClr val="accent1">
                    <a:lumMod val="75000"/>
                  </a:schemeClr>
                </a:solidFill>
              </a:rPr>
              <a:t> </a:t>
            </a:r>
          </a:p>
        </p:txBody>
      </p:sp>
      <p:sp>
        <p:nvSpPr>
          <p:cNvPr id="31" name="TextBox 30">
            <a:extLst>
              <a:ext uri="{FF2B5EF4-FFF2-40B4-BE49-F238E27FC236}">
                <a16:creationId xmlns:a16="http://schemas.microsoft.com/office/drawing/2014/main" id="{43A283D4-D553-4B69-8053-C2C78CA6087E}"/>
              </a:ext>
            </a:extLst>
          </p:cNvPr>
          <p:cNvSpPr txBox="1"/>
          <p:nvPr/>
        </p:nvSpPr>
        <p:spPr>
          <a:xfrm>
            <a:off x="8581637" y="3726250"/>
            <a:ext cx="3440966" cy="646331"/>
          </a:xfrm>
          <a:prstGeom prst="rect">
            <a:avLst/>
          </a:prstGeom>
          <a:noFill/>
        </p:spPr>
        <p:txBody>
          <a:bodyPr wrap="square" rtlCol="0">
            <a:spAutoFit/>
          </a:bodyPr>
          <a:lstStyle/>
          <a:p>
            <a:r>
              <a:rPr lang="en-GB" sz="1200" dirty="0">
                <a:solidFill>
                  <a:schemeClr val="accent1">
                    <a:lumMod val="75000"/>
                  </a:schemeClr>
                </a:solidFill>
              </a:rPr>
              <a:t>Long-term unemployment rates are significantly lower than the England rate in all areas across Cambridgeshire and Peterborough.</a:t>
            </a:r>
          </a:p>
        </p:txBody>
      </p:sp>
      <p:sp>
        <p:nvSpPr>
          <p:cNvPr id="34" name="TextBox 33">
            <a:extLst>
              <a:ext uri="{FF2B5EF4-FFF2-40B4-BE49-F238E27FC236}">
                <a16:creationId xmlns:a16="http://schemas.microsoft.com/office/drawing/2014/main" id="{3DFF0004-637F-44D9-9F2A-25B229C3F04D}"/>
              </a:ext>
            </a:extLst>
          </p:cNvPr>
          <p:cNvSpPr txBox="1"/>
          <p:nvPr/>
        </p:nvSpPr>
        <p:spPr>
          <a:xfrm>
            <a:off x="73146" y="3694549"/>
            <a:ext cx="3459677"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a:solidFill>
                  <a:schemeClr val="accent1">
                    <a:lumMod val="75000"/>
                  </a:schemeClr>
                </a:solidFill>
                <a:latin typeface="Arial" panose="020B0604020202020204" pitchFamily="34" charset="0"/>
                <a:cs typeface="Arial" panose="020B0604020202020204" pitchFamily="34" charset="0"/>
              </a:rPr>
              <a:t>Economic inactivity rate, 2020/21</a:t>
            </a:r>
            <a:endParaRPr lang="en-GB" sz="1200" baseline="30000">
              <a:solidFill>
                <a:schemeClr val="accent1">
                  <a:lumMod val="75000"/>
                </a:schemeClr>
              </a:solidFill>
              <a:latin typeface="Arial" panose="020B0604020202020204" pitchFamily="34" charset="0"/>
              <a:cs typeface="Arial" panose="020B0604020202020204" pitchFamily="34" charset="0"/>
            </a:endParaRPr>
          </a:p>
        </p:txBody>
      </p:sp>
      <p:pic>
        <p:nvPicPr>
          <p:cNvPr id="35" name="Picture 34">
            <a:extLst>
              <a:ext uri="{FF2B5EF4-FFF2-40B4-BE49-F238E27FC236}">
                <a16:creationId xmlns:a16="http://schemas.microsoft.com/office/drawing/2014/main" id="{B938A811-52B4-4099-AA40-E53143406B78}"/>
              </a:ext>
            </a:extLst>
          </p:cNvPr>
          <p:cNvPicPr>
            <a:picLocks noChangeAspect="1"/>
          </p:cNvPicPr>
          <p:nvPr/>
        </p:nvPicPr>
        <p:blipFill>
          <a:blip r:embed="rId3"/>
          <a:stretch>
            <a:fillRect/>
          </a:stretch>
        </p:blipFill>
        <p:spPr>
          <a:xfrm>
            <a:off x="169397" y="4049416"/>
            <a:ext cx="4420289" cy="2095033"/>
          </a:xfrm>
          <a:prstGeom prst="rect">
            <a:avLst/>
          </a:prstGeom>
        </p:spPr>
      </p:pic>
      <p:sp>
        <p:nvSpPr>
          <p:cNvPr id="36" name="TextBox 35">
            <a:extLst>
              <a:ext uri="{FF2B5EF4-FFF2-40B4-BE49-F238E27FC236}">
                <a16:creationId xmlns:a16="http://schemas.microsoft.com/office/drawing/2014/main" id="{FF335BC3-E17D-4517-9290-E3BF581754AF}"/>
              </a:ext>
            </a:extLst>
          </p:cNvPr>
          <p:cNvSpPr txBox="1"/>
          <p:nvPr/>
        </p:nvSpPr>
        <p:spPr>
          <a:xfrm>
            <a:off x="4904284" y="4275790"/>
            <a:ext cx="1919998" cy="1754326"/>
          </a:xfrm>
          <a:prstGeom prst="rect">
            <a:avLst/>
          </a:prstGeom>
          <a:noFill/>
        </p:spPr>
        <p:txBody>
          <a:bodyPr wrap="square" rtlCol="0">
            <a:spAutoFit/>
          </a:bodyPr>
          <a:lstStyle/>
          <a:p>
            <a:r>
              <a:rPr lang="en-GB" sz="1200" dirty="0">
                <a:solidFill>
                  <a:schemeClr val="accent1">
                    <a:lumMod val="75000"/>
                  </a:schemeClr>
                </a:solidFill>
              </a:rPr>
              <a:t>The proportion of people aged 16–64 who are neither in employment nor unemployed is statistically similar to England in all areas except East Cambridgeshire (significantly lower than England).</a:t>
            </a:r>
          </a:p>
        </p:txBody>
      </p:sp>
      <p:pic>
        <p:nvPicPr>
          <p:cNvPr id="11" name="Picture 10">
            <a:extLst>
              <a:ext uri="{FF2B5EF4-FFF2-40B4-BE49-F238E27FC236}">
                <a16:creationId xmlns:a16="http://schemas.microsoft.com/office/drawing/2014/main" id="{CB325AF3-DAD2-4ED9-8ADF-3D2B48FC0D55}"/>
              </a:ext>
            </a:extLst>
          </p:cNvPr>
          <p:cNvPicPr>
            <a:picLocks noChangeAspect="1"/>
          </p:cNvPicPr>
          <p:nvPr/>
        </p:nvPicPr>
        <p:blipFill>
          <a:blip r:embed="rId4"/>
          <a:stretch>
            <a:fillRect/>
          </a:stretch>
        </p:blipFill>
        <p:spPr>
          <a:xfrm>
            <a:off x="8628290" y="957373"/>
            <a:ext cx="3221615" cy="2028837"/>
          </a:xfrm>
          <a:prstGeom prst="rect">
            <a:avLst/>
          </a:prstGeom>
        </p:spPr>
      </p:pic>
      <p:sp>
        <p:nvSpPr>
          <p:cNvPr id="3" name="Arrow: Right 2">
            <a:extLst>
              <a:ext uri="{FF2B5EF4-FFF2-40B4-BE49-F238E27FC236}">
                <a16:creationId xmlns:a16="http://schemas.microsoft.com/office/drawing/2014/main" id="{2B0E3CB2-E9DA-4832-9613-9A6A26D8115F}"/>
              </a:ext>
            </a:extLst>
          </p:cNvPr>
          <p:cNvSpPr/>
          <p:nvPr/>
        </p:nvSpPr>
        <p:spPr>
          <a:xfrm rot="10800000">
            <a:off x="4668604" y="5274644"/>
            <a:ext cx="184731" cy="19250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a:extLst>
              <a:ext uri="{FF2B5EF4-FFF2-40B4-BE49-F238E27FC236}">
                <a16:creationId xmlns:a16="http://schemas.microsoft.com/office/drawing/2014/main" id="{AC53BE43-DE71-4551-9C82-3FFAF5E64887}"/>
              </a:ext>
            </a:extLst>
          </p:cNvPr>
          <p:cNvSpPr txBox="1"/>
          <p:nvPr/>
        </p:nvSpPr>
        <p:spPr>
          <a:xfrm>
            <a:off x="0" y="381324"/>
            <a:ext cx="72941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a:solidFill>
                  <a:schemeClr val="accent1">
                    <a:lumMod val="75000"/>
                  </a:schemeClr>
                </a:solidFill>
                <a:latin typeface="Arial" panose="020B0604020202020204" pitchFamily="34" charset="0"/>
                <a:cs typeface="Arial" panose="020B0604020202020204" pitchFamily="34" charset="0"/>
              </a:rPr>
              <a:t>Gap in the employment rate for those in contact with secondary mental health services and the overall employment rate, Gap - Percentage points</a:t>
            </a:r>
            <a:endParaRPr lang="en-GB" sz="1200" baseline="30000">
              <a:solidFill>
                <a:schemeClr val="accent1">
                  <a:lumMod val="75000"/>
                </a:schemeClr>
              </a:solidFill>
              <a:latin typeface="Arial" panose="020B0604020202020204" pitchFamily="34" charset="0"/>
              <a:cs typeface="Arial" panose="020B0604020202020204" pitchFamily="34" charset="0"/>
            </a:endParaRPr>
          </a:p>
        </p:txBody>
      </p:sp>
      <p:pic>
        <p:nvPicPr>
          <p:cNvPr id="15" name="Picture 14">
            <a:extLst>
              <a:ext uri="{FF2B5EF4-FFF2-40B4-BE49-F238E27FC236}">
                <a16:creationId xmlns:a16="http://schemas.microsoft.com/office/drawing/2014/main" id="{9DC6C9AF-C37F-4A5F-8C87-62B917CE2471}"/>
              </a:ext>
            </a:extLst>
          </p:cNvPr>
          <p:cNvPicPr>
            <a:picLocks noChangeAspect="1"/>
          </p:cNvPicPr>
          <p:nvPr/>
        </p:nvPicPr>
        <p:blipFill>
          <a:blip r:embed="rId5"/>
          <a:stretch>
            <a:fillRect/>
          </a:stretch>
        </p:blipFill>
        <p:spPr>
          <a:xfrm>
            <a:off x="92022" y="1054478"/>
            <a:ext cx="5338163" cy="2106903"/>
          </a:xfrm>
          <a:prstGeom prst="rect">
            <a:avLst/>
          </a:prstGeom>
          <a:ln>
            <a:solidFill>
              <a:schemeClr val="accent1"/>
            </a:solidFill>
          </a:ln>
        </p:spPr>
      </p:pic>
      <p:sp>
        <p:nvSpPr>
          <p:cNvPr id="16" name="TextBox 15">
            <a:extLst>
              <a:ext uri="{FF2B5EF4-FFF2-40B4-BE49-F238E27FC236}">
                <a16:creationId xmlns:a16="http://schemas.microsoft.com/office/drawing/2014/main" id="{FDDDF59A-DCB3-4503-85B2-2A17FCE77514}"/>
              </a:ext>
            </a:extLst>
          </p:cNvPr>
          <p:cNvSpPr txBox="1"/>
          <p:nvPr/>
        </p:nvSpPr>
        <p:spPr>
          <a:xfrm>
            <a:off x="5695004" y="915206"/>
            <a:ext cx="1735267" cy="2308324"/>
          </a:xfrm>
          <a:prstGeom prst="rect">
            <a:avLst/>
          </a:prstGeom>
          <a:noFill/>
        </p:spPr>
        <p:txBody>
          <a:bodyPr wrap="square" rtlCol="0">
            <a:spAutoFit/>
          </a:bodyPr>
          <a:lstStyle/>
          <a:p>
            <a:r>
              <a:rPr lang="en-GB" sz="1200" dirty="0">
                <a:solidFill>
                  <a:schemeClr val="accent1">
                    <a:lumMod val="75000"/>
                  </a:schemeClr>
                </a:solidFill>
              </a:rPr>
              <a:t>The percentage point gap between the employment rate for adults in contact with secondary mental health services and the employment rate of the population as a whole is statistically similar to England in Cambridgeshire and Peterborough.</a:t>
            </a:r>
          </a:p>
        </p:txBody>
      </p:sp>
      <p:sp>
        <p:nvSpPr>
          <p:cNvPr id="17" name="Arrow: Right 16">
            <a:extLst>
              <a:ext uri="{FF2B5EF4-FFF2-40B4-BE49-F238E27FC236}">
                <a16:creationId xmlns:a16="http://schemas.microsoft.com/office/drawing/2014/main" id="{9A7AA50C-653C-426D-B8BD-E3C973448FD3}"/>
              </a:ext>
            </a:extLst>
          </p:cNvPr>
          <p:cNvSpPr/>
          <p:nvPr/>
        </p:nvSpPr>
        <p:spPr>
          <a:xfrm rot="10800000">
            <a:off x="5533671" y="1715868"/>
            <a:ext cx="184731" cy="19250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86692231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5050BD71-18C8-4745-9C18-5115D466BCBE}"/>
              </a:ext>
            </a:extLst>
          </p:cNvPr>
          <p:cNvGraphicFramePr>
            <a:graphicFrameLocks noGrp="1"/>
          </p:cNvGraphicFramePr>
          <p:nvPr>
            <p:extLst>
              <p:ext uri="{D42A27DB-BD31-4B8C-83A1-F6EECF244321}">
                <p14:modId xmlns:p14="http://schemas.microsoft.com/office/powerpoint/2010/main" val="3002431936"/>
              </p:ext>
            </p:extLst>
          </p:nvPr>
        </p:nvGraphicFramePr>
        <p:xfrm>
          <a:off x="0" y="1"/>
          <a:ext cx="12163381" cy="6848814"/>
        </p:xfrm>
        <a:graphic>
          <a:graphicData uri="http://schemas.openxmlformats.org/drawingml/2006/table">
            <a:tbl>
              <a:tblPr firstRow="1" bandRow="1">
                <a:tableStyleId>{5C22544A-7EE6-4342-B048-85BDC9FD1C3A}</a:tableStyleId>
              </a:tblPr>
              <a:tblGrid>
                <a:gridCol w="12163381">
                  <a:extLst>
                    <a:ext uri="{9D8B030D-6E8A-4147-A177-3AD203B41FA5}">
                      <a16:colId xmlns:a16="http://schemas.microsoft.com/office/drawing/2014/main" val="20000"/>
                    </a:ext>
                  </a:extLst>
                </a:gridCol>
              </a:tblGrid>
              <a:tr h="370870">
                <a:tc>
                  <a:txBody>
                    <a:bodyPr/>
                    <a:lstStyle/>
                    <a:p>
                      <a:r>
                        <a:rPr lang="en-GB" dirty="0">
                          <a:latin typeface="Arial" panose="020B0604020202020204" pitchFamily="34" charset="0"/>
                          <a:cs typeface="Arial" panose="020B0604020202020204" pitchFamily="34" charset="0"/>
                        </a:rPr>
                        <a:t>Employment and working conditions</a:t>
                      </a:r>
                      <a:endParaRPr lang="en-GB" baseline="0" dirty="0">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extLst>
                  <a:ext uri="{0D108BD9-81ED-4DB2-BD59-A6C34878D82A}">
                    <a16:rowId xmlns:a16="http://schemas.microsoft.com/office/drawing/2014/main" val="10000"/>
                  </a:ext>
                </a:extLst>
              </a:tr>
              <a:tr h="6177584">
                <a:tc>
                  <a:txBody>
                    <a:bodyPr/>
                    <a:lstStyle/>
                    <a:p>
                      <a:endParaRPr lang="en-GB" sz="1400" b="1" kern="1200" baseline="0">
                        <a:solidFill>
                          <a:schemeClr val="accent6">
                            <a:lumMod val="75000"/>
                          </a:schemeClr>
                        </a:solidFill>
                        <a:latin typeface="Arial" panose="020B0604020202020204" pitchFamily="34" charset="0"/>
                        <a:ea typeface="+mn-ea"/>
                        <a:cs typeface="Arial" panose="020B0604020202020204" pitchFamily="34" charset="0"/>
                      </a:endParaRPr>
                    </a:p>
                    <a:p>
                      <a:endParaRPr lang="en-GB" sz="1400" b="1" kern="1200" baseline="0">
                        <a:solidFill>
                          <a:schemeClr val="accent6">
                            <a:lumMod val="75000"/>
                          </a:schemeClr>
                        </a:solidFill>
                        <a:latin typeface="Arial" panose="020B0604020202020204" pitchFamily="34" charset="0"/>
                        <a:ea typeface="+mn-ea"/>
                        <a:cs typeface="Arial" panose="020B0604020202020204" pitchFamily="34" charset="0"/>
                      </a:endParaRPr>
                    </a:p>
                  </a:txBody>
                  <a:tcPr>
                    <a:lnT w="12700" cap="flat" cmpd="sng" algn="ctr">
                      <a:solidFill>
                        <a:schemeClr val="bg1"/>
                      </a:solidFill>
                      <a:prstDash val="solid"/>
                      <a:round/>
                      <a:headEnd type="none" w="med" len="med"/>
                      <a:tailEnd type="none" w="med" len="med"/>
                    </a:lnT>
                    <a:solidFill>
                      <a:schemeClr val="bg1"/>
                    </a:solidFill>
                  </a:tcPr>
                </a:tc>
                <a:extLst>
                  <a:ext uri="{0D108BD9-81ED-4DB2-BD59-A6C34878D82A}">
                    <a16:rowId xmlns:a16="http://schemas.microsoft.com/office/drawing/2014/main" val="10001"/>
                  </a:ext>
                </a:extLst>
              </a:tr>
              <a:tr h="300360">
                <a:tc>
                  <a:txBody>
                    <a:bodyPr/>
                    <a:lstStyle/>
                    <a:p>
                      <a:r>
                        <a:rPr lang="en-GB" sz="900" baseline="0" dirty="0">
                          <a:solidFill>
                            <a:schemeClr val="bg1"/>
                          </a:solidFill>
                          <a:latin typeface="Arial" panose="020B0604020202020204" pitchFamily="34" charset="0"/>
                          <a:cs typeface="Arial" panose="020B0604020202020204" pitchFamily="34" charset="0"/>
                        </a:rPr>
                        <a:t>Source:  Nomis (downloaded – June 2022)</a:t>
                      </a:r>
                    </a:p>
                  </a:txBody>
                  <a:tcPr anchor="ctr">
                    <a:solidFill>
                      <a:schemeClr val="accent1">
                        <a:lumMod val="75000"/>
                      </a:schemeClr>
                    </a:solidFill>
                  </a:tcPr>
                </a:tc>
                <a:extLst>
                  <a:ext uri="{0D108BD9-81ED-4DB2-BD59-A6C34878D82A}">
                    <a16:rowId xmlns:a16="http://schemas.microsoft.com/office/drawing/2014/main" val="10002"/>
                  </a:ext>
                </a:extLst>
              </a:tr>
            </a:tbl>
          </a:graphicData>
        </a:graphic>
      </p:graphicFrame>
      <p:sp>
        <p:nvSpPr>
          <p:cNvPr id="3" name="TextBox 2">
            <a:extLst>
              <a:ext uri="{FF2B5EF4-FFF2-40B4-BE49-F238E27FC236}">
                <a16:creationId xmlns:a16="http://schemas.microsoft.com/office/drawing/2014/main" id="{D3C78CC7-8D92-493A-9CD9-57C972D477F2}"/>
              </a:ext>
            </a:extLst>
          </p:cNvPr>
          <p:cNvSpPr txBox="1"/>
          <p:nvPr/>
        </p:nvSpPr>
        <p:spPr>
          <a:xfrm>
            <a:off x="6620657" y="412883"/>
            <a:ext cx="4564822" cy="307777"/>
          </a:xfrm>
          <a:prstGeom prst="rect">
            <a:avLst/>
          </a:prstGeom>
          <a:noFill/>
        </p:spPr>
        <p:txBody>
          <a:bodyPr wrap="square" rtlCol="0">
            <a:spAutoFit/>
          </a:bodyPr>
          <a:lstStyle/>
          <a:p>
            <a:r>
              <a:rPr lang="en-GB" sz="1400" b="1">
                <a:solidFill>
                  <a:schemeClr val="accent1">
                    <a:lumMod val="75000"/>
                  </a:schemeClr>
                </a:solidFill>
                <a:latin typeface="Arial" panose="020B0604020202020204" pitchFamily="34" charset="0"/>
                <a:cs typeface="Arial" panose="020B0604020202020204" pitchFamily="34" charset="0"/>
              </a:rPr>
              <a:t>Claimants count over time by district  </a:t>
            </a:r>
            <a:endParaRPr lang="en-GB" sz="1100" baseline="30000">
              <a:solidFill>
                <a:schemeClr val="accent1">
                  <a:lumMod val="75000"/>
                </a:schemeClr>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A1F36F7A-6C84-43E6-B5FD-13FFEC2EBEB9}"/>
              </a:ext>
            </a:extLst>
          </p:cNvPr>
          <p:cNvSpPr txBox="1"/>
          <p:nvPr/>
        </p:nvSpPr>
        <p:spPr>
          <a:xfrm>
            <a:off x="22133" y="443147"/>
            <a:ext cx="4426363" cy="523220"/>
          </a:xfrm>
          <a:prstGeom prst="rect">
            <a:avLst/>
          </a:prstGeom>
          <a:noFill/>
        </p:spPr>
        <p:txBody>
          <a:bodyPr wrap="square" rtlCol="0">
            <a:spAutoFit/>
          </a:bodyPr>
          <a:lstStyle/>
          <a:p>
            <a:r>
              <a:rPr lang="en-GB" sz="1400" b="1">
                <a:solidFill>
                  <a:schemeClr val="accent1">
                    <a:lumMod val="75000"/>
                  </a:schemeClr>
                </a:solidFill>
                <a:latin typeface="Arial" panose="020B0604020202020204" pitchFamily="34" charset="0"/>
                <a:cs typeface="Arial" panose="020B0604020202020204" pitchFamily="34" charset="0"/>
              </a:rPr>
              <a:t>Claimants count over time by age group, for Cambridgeshire and Peterborough  </a:t>
            </a:r>
            <a:endParaRPr lang="en-GB" sz="1100" baseline="30000">
              <a:solidFill>
                <a:schemeClr val="accent1">
                  <a:lumMod val="75000"/>
                </a:schemeClr>
              </a:solidFill>
              <a:latin typeface="Arial" panose="020B0604020202020204" pitchFamily="34" charset="0"/>
              <a:cs typeface="Arial" panose="020B0604020202020204" pitchFamily="34" charset="0"/>
            </a:endParaRPr>
          </a:p>
        </p:txBody>
      </p:sp>
      <p:pic>
        <p:nvPicPr>
          <p:cNvPr id="15" name="Picture 14">
            <a:extLst>
              <a:ext uri="{FF2B5EF4-FFF2-40B4-BE49-F238E27FC236}">
                <a16:creationId xmlns:a16="http://schemas.microsoft.com/office/drawing/2014/main" id="{D5C23812-FAEA-45DB-89DE-ED97CAAA4794}"/>
              </a:ext>
            </a:extLst>
          </p:cNvPr>
          <p:cNvPicPr>
            <a:picLocks noChangeAspect="1"/>
          </p:cNvPicPr>
          <p:nvPr/>
        </p:nvPicPr>
        <p:blipFill>
          <a:blip r:embed="rId3"/>
          <a:stretch>
            <a:fillRect/>
          </a:stretch>
        </p:blipFill>
        <p:spPr>
          <a:xfrm>
            <a:off x="28619" y="966367"/>
            <a:ext cx="5760384" cy="2691232"/>
          </a:xfrm>
          <a:prstGeom prst="rect">
            <a:avLst/>
          </a:prstGeom>
          <a:ln>
            <a:solidFill>
              <a:schemeClr val="accent1"/>
            </a:solidFill>
          </a:ln>
        </p:spPr>
      </p:pic>
      <p:pic>
        <p:nvPicPr>
          <p:cNvPr id="16" name="Picture 15">
            <a:extLst>
              <a:ext uri="{FF2B5EF4-FFF2-40B4-BE49-F238E27FC236}">
                <a16:creationId xmlns:a16="http://schemas.microsoft.com/office/drawing/2014/main" id="{F49A4DF9-5F5B-46BF-BD1F-E0B0BD5DEECF}"/>
              </a:ext>
            </a:extLst>
          </p:cNvPr>
          <p:cNvPicPr>
            <a:picLocks noChangeAspect="1"/>
          </p:cNvPicPr>
          <p:nvPr/>
        </p:nvPicPr>
        <p:blipFill>
          <a:blip r:embed="rId4"/>
          <a:stretch>
            <a:fillRect/>
          </a:stretch>
        </p:blipFill>
        <p:spPr>
          <a:xfrm>
            <a:off x="6620657" y="837194"/>
            <a:ext cx="5067556" cy="2820405"/>
          </a:xfrm>
          <a:prstGeom prst="rect">
            <a:avLst/>
          </a:prstGeom>
          <a:ln>
            <a:solidFill>
              <a:schemeClr val="accent1"/>
            </a:solidFill>
          </a:ln>
        </p:spPr>
      </p:pic>
      <p:sp>
        <p:nvSpPr>
          <p:cNvPr id="17" name="TextBox 16">
            <a:extLst>
              <a:ext uri="{FF2B5EF4-FFF2-40B4-BE49-F238E27FC236}">
                <a16:creationId xmlns:a16="http://schemas.microsoft.com/office/drawing/2014/main" id="{4522D172-4733-48C9-A517-4AF90B2875D4}"/>
              </a:ext>
            </a:extLst>
          </p:cNvPr>
          <p:cNvSpPr txBox="1"/>
          <p:nvPr/>
        </p:nvSpPr>
        <p:spPr>
          <a:xfrm>
            <a:off x="116549" y="3835999"/>
            <a:ext cx="5250478" cy="1384995"/>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GB" sz="1200">
                <a:solidFill>
                  <a:schemeClr val="accent1">
                    <a:lumMod val="75000"/>
                  </a:schemeClr>
                </a:solidFill>
              </a:rPr>
              <a:t>Claimant counts across all areas in Cambridgeshire and Peterborough show a significant increase in March/April 2020 .</a:t>
            </a:r>
          </a:p>
          <a:p>
            <a:pPr marL="285750" indent="-285750">
              <a:buFont typeface="Arial" panose="020B0604020202020204" pitchFamily="34" charset="0"/>
              <a:buChar char="•"/>
            </a:pPr>
            <a:r>
              <a:rPr lang="en-GB" sz="1200">
                <a:solidFill>
                  <a:schemeClr val="accent1">
                    <a:lumMod val="75000"/>
                  </a:schemeClr>
                </a:solidFill>
              </a:rPr>
              <a:t>Number of claimants among 25 – 49 year olds is substantially higher than other age groups, although a declining trend is noted since April 2021.</a:t>
            </a:r>
          </a:p>
          <a:p>
            <a:pPr marL="285750" indent="-285750">
              <a:buFont typeface="Arial" panose="020B0604020202020204" pitchFamily="34" charset="0"/>
              <a:buChar char="•"/>
            </a:pPr>
            <a:r>
              <a:rPr lang="en-GB" sz="1200">
                <a:solidFill>
                  <a:schemeClr val="accent1">
                    <a:lumMod val="75000"/>
                  </a:schemeClr>
                </a:solidFill>
              </a:rPr>
              <a:t>Number of claimants in 16-24 and 50+ age groups also show a decline compared to April 2021.</a:t>
            </a:r>
            <a:endParaRPr lang="en-GB" sz="1200">
              <a:solidFill>
                <a:schemeClr val="accent1">
                  <a:lumMod val="75000"/>
                </a:schemeClr>
              </a:solidFill>
              <a:cs typeface="Calibri"/>
            </a:endParaRPr>
          </a:p>
          <a:p>
            <a:pPr marL="285750" indent="-285750">
              <a:buFont typeface="Arial" panose="020B0604020202020204" pitchFamily="34" charset="0"/>
              <a:buChar char="•"/>
            </a:pPr>
            <a:endParaRPr lang="en-GB" sz="1200">
              <a:solidFill>
                <a:schemeClr val="accent1">
                  <a:lumMod val="75000"/>
                </a:schemeClr>
              </a:solidFill>
              <a:cs typeface="Calibri"/>
            </a:endParaRPr>
          </a:p>
        </p:txBody>
      </p:sp>
      <p:sp>
        <p:nvSpPr>
          <p:cNvPr id="4" name="TextBox 3">
            <a:extLst>
              <a:ext uri="{FF2B5EF4-FFF2-40B4-BE49-F238E27FC236}">
                <a16:creationId xmlns:a16="http://schemas.microsoft.com/office/drawing/2014/main" id="{45DBFE34-74DA-4DCB-87E2-85524A026653}"/>
              </a:ext>
            </a:extLst>
          </p:cNvPr>
          <p:cNvSpPr txBox="1"/>
          <p:nvPr/>
        </p:nvSpPr>
        <p:spPr>
          <a:xfrm>
            <a:off x="6584775" y="3835999"/>
            <a:ext cx="5250478" cy="1754326"/>
          </a:xfrm>
          <a:prstGeom prst="rect">
            <a:avLst/>
          </a:prstGeom>
          <a:noFill/>
        </p:spPr>
        <p:txBody>
          <a:bodyPr wrap="square" rtlCol="0">
            <a:spAutoFit/>
          </a:bodyPr>
          <a:lstStyle/>
          <a:p>
            <a:pPr marL="285750" indent="-285750">
              <a:buFont typeface="Arial" panose="020B0604020202020204" pitchFamily="34" charset="0"/>
              <a:buChar char="•"/>
            </a:pPr>
            <a:r>
              <a:rPr lang="en-GB" sz="1200">
                <a:solidFill>
                  <a:schemeClr val="accent1">
                    <a:lumMod val="75000"/>
                  </a:schemeClr>
                </a:solidFill>
              </a:rPr>
              <a:t>Claimant counts across all areas in Cambridgeshire and Peterborough show a sharp increase during the Covid-19 first lockdown.</a:t>
            </a:r>
          </a:p>
          <a:p>
            <a:pPr marL="285750" indent="-285750">
              <a:buFont typeface="Arial" panose="020B0604020202020204" pitchFamily="34" charset="0"/>
              <a:buChar char="•"/>
            </a:pPr>
            <a:r>
              <a:rPr lang="en-GB" sz="1200">
                <a:solidFill>
                  <a:schemeClr val="accent1">
                    <a:lumMod val="75000"/>
                  </a:schemeClr>
                </a:solidFill>
              </a:rPr>
              <a:t>Number of Claimants in Peterborough remained substantially higher than all Cambridgeshire districts. </a:t>
            </a:r>
          </a:p>
          <a:p>
            <a:pPr marL="285750" indent="-285750">
              <a:buFont typeface="Arial" panose="020B0604020202020204" pitchFamily="34" charset="0"/>
              <a:buChar char="•"/>
            </a:pPr>
            <a:r>
              <a:rPr lang="en-GB" sz="1200">
                <a:solidFill>
                  <a:schemeClr val="accent1">
                    <a:lumMod val="75000"/>
                  </a:schemeClr>
                </a:solidFill>
              </a:rPr>
              <a:t>Number of claimants in Peterborough and all Cambridgeshire districts show a decline since April 2021. However, it remains higher than the pre-pandemic levels.</a:t>
            </a:r>
          </a:p>
          <a:p>
            <a:pPr marL="285750" indent="-285750">
              <a:buFont typeface="Arial" panose="020B0604020202020204" pitchFamily="34" charset="0"/>
              <a:buChar char="•"/>
            </a:pPr>
            <a:endParaRPr lang="en-GB" sz="1200">
              <a:solidFill>
                <a:schemeClr val="accent1">
                  <a:lumMod val="75000"/>
                </a:schemeClr>
              </a:solidFill>
              <a:cs typeface="Calibri"/>
            </a:endParaRPr>
          </a:p>
          <a:p>
            <a:endParaRPr lang="en-GB" sz="1200">
              <a:solidFill>
                <a:schemeClr val="accent1">
                  <a:lumMod val="75000"/>
                </a:schemeClr>
              </a:solidFill>
            </a:endParaRPr>
          </a:p>
        </p:txBody>
      </p:sp>
    </p:spTree>
    <p:extLst>
      <p:ext uri="{BB962C8B-B14F-4D97-AF65-F5344CB8AC3E}">
        <p14:creationId xmlns:p14="http://schemas.microsoft.com/office/powerpoint/2010/main" val="239665586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442FB4F5-D2C4-4DB4-97EB-4B3AD72F0AAB}"/>
              </a:ext>
            </a:extLst>
          </p:cNvPr>
          <p:cNvGraphicFramePr>
            <a:graphicFrameLocks noGrp="1"/>
          </p:cNvGraphicFramePr>
          <p:nvPr>
            <p:extLst>
              <p:ext uri="{D42A27DB-BD31-4B8C-83A1-F6EECF244321}">
                <p14:modId xmlns:p14="http://schemas.microsoft.com/office/powerpoint/2010/main" val="1627197921"/>
              </p:ext>
            </p:extLst>
          </p:nvPr>
        </p:nvGraphicFramePr>
        <p:xfrm>
          <a:off x="4944" y="1"/>
          <a:ext cx="12187056" cy="6858000"/>
        </p:xfrm>
        <a:graphic>
          <a:graphicData uri="http://schemas.openxmlformats.org/drawingml/2006/table">
            <a:tbl>
              <a:tblPr firstRow="1" bandRow="1">
                <a:tableStyleId>{5C22544A-7EE6-4342-B048-85BDC9FD1C3A}</a:tableStyleId>
              </a:tblPr>
              <a:tblGrid>
                <a:gridCol w="12187056">
                  <a:extLst>
                    <a:ext uri="{9D8B030D-6E8A-4147-A177-3AD203B41FA5}">
                      <a16:colId xmlns:a16="http://schemas.microsoft.com/office/drawing/2014/main" val="20000"/>
                    </a:ext>
                  </a:extLst>
                </a:gridCol>
              </a:tblGrid>
              <a:tr h="371368">
                <a:tc>
                  <a:txBody>
                    <a:bodyPr/>
                    <a:lstStyle/>
                    <a:p>
                      <a:r>
                        <a:rPr lang="en-GB" dirty="0">
                          <a:latin typeface="Arial" panose="020B0604020202020204" pitchFamily="34" charset="0"/>
                          <a:cs typeface="Arial" panose="020B0604020202020204" pitchFamily="34" charset="0"/>
                        </a:rPr>
                        <a:t>Employment and working conditions</a:t>
                      </a:r>
                      <a:endParaRPr lang="en-GB" baseline="0" dirty="0">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extLst>
                  <a:ext uri="{0D108BD9-81ED-4DB2-BD59-A6C34878D82A}">
                    <a16:rowId xmlns:a16="http://schemas.microsoft.com/office/drawing/2014/main" val="10000"/>
                  </a:ext>
                </a:extLst>
              </a:tr>
              <a:tr h="6185869">
                <a:tc>
                  <a:txBody>
                    <a:bodyPr/>
                    <a:lstStyle/>
                    <a:p>
                      <a:endParaRPr lang="en-GB" sz="1400" b="1" kern="1200" baseline="0">
                        <a:solidFill>
                          <a:schemeClr val="accent6">
                            <a:lumMod val="75000"/>
                          </a:schemeClr>
                        </a:solidFill>
                        <a:latin typeface="Arial" panose="020B0604020202020204" pitchFamily="34" charset="0"/>
                        <a:ea typeface="+mn-ea"/>
                        <a:cs typeface="Arial" panose="020B0604020202020204" pitchFamily="34" charset="0"/>
                      </a:endParaRPr>
                    </a:p>
                    <a:p>
                      <a:endParaRPr lang="en-GB" sz="1400" b="1" kern="1200" baseline="0">
                        <a:solidFill>
                          <a:schemeClr val="accent6">
                            <a:lumMod val="75000"/>
                          </a:schemeClr>
                        </a:solidFill>
                        <a:latin typeface="Arial" panose="020B0604020202020204" pitchFamily="34" charset="0"/>
                        <a:ea typeface="+mn-ea"/>
                        <a:cs typeface="Arial" panose="020B0604020202020204" pitchFamily="34" charset="0"/>
                      </a:endParaRPr>
                    </a:p>
                  </a:txBody>
                  <a:tcPr>
                    <a:lnT w="12700" cap="flat" cmpd="sng" algn="ctr">
                      <a:solidFill>
                        <a:schemeClr val="bg1"/>
                      </a:solidFill>
                      <a:prstDash val="solid"/>
                      <a:round/>
                      <a:headEnd type="none" w="med" len="med"/>
                      <a:tailEnd type="none" w="med" len="med"/>
                    </a:lnT>
                    <a:solidFill>
                      <a:schemeClr val="bg1"/>
                    </a:solidFill>
                  </a:tcPr>
                </a:tc>
                <a:extLst>
                  <a:ext uri="{0D108BD9-81ED-4DB2-BD59-A6C34878D82A}">
                    <a16:rowId xmlns:a16="http://schemas.microsoft.com/office/drawing/2014/main" val="10001"/>
                  </a:ext>
                </a:extLst>
              </a:tr>
              <a:tr h="300763">
                <a:tc>
                  <a:txBody>
                    <a:bodyPr/>
                    <a:lstStyle/>
                    <a:p>
                      <a:r>
                        <a:rPr lang="en-GB" sz="900" baseline="0" dirty="0">
                          <a:solidFill>
                            <a:schemeClr val="bg1"/>
                          </a:solidFill>
                          <a:latin typeface="Arial" panose="020B0604020202020204" pitchFamily="34" charset="0"/>
                          <a:cs typeface="Arial" panose="020B0604020202020204" pitchFamily="34" charset="0"/>
                        </a:rPr>
                        <a:t>Source: CPCA Economic updates (July 2022)</a:t>
                      </a:r>
                      <a:endParaRPr lang="en-GB" sz="900" kern="1200" baseline="0" dirty="0">
                        <a:solidFill>
                          <a:schemeClr val="bg1"/>
                        </a:solidFill>
                        <a:latin typeface="Arial" panose="020B0604020202020204" pitchFamily="34" charset="0"/>
                        <a:ea typeface="+mn-ea"/>
                        <a:cs typeface="Arial" panose="020B0604020202020204" pitchFamily="34" charset="0"/>
                      </a:endParaRPr>
                    </a:p>
                  </a:txBody>
                  <a:tcPr anchor="ctr">
                    <a:solidFill>
                      <a:schemeClr val="accent1">
                        <a:lumMod val="75000"/>
                      </a:schemeClr>
                    </a:solidFill>
                  </a:tcPr>
                </a:tc>
                <a:extLst>
                  <a:ext uri="{0D108BD9-81ED-4DB2-BD59-A6C34878D82A}">
                    <a16:rowId xmlns:a16="http://schemas.microsoft.com/office/drawing/2014/main" val="10002"/>
                  </a:ext>
                </a:extLst>
              </a:tr>
            </a:tbl>
          </a:graphicData>
        </a:graphic>
      </p:graphicFrame>
      <p:pic>
        <p:nvPicPr>
          <p:cNvPr id="8" name="Picture 7">
            <a:extLst>
              <a:ext uri="{FF2B5EF4-FFF2-40B4-BE49-F238E27FC236}">
                <a16:creationId xmlns:a16="http://schemas.microsoft.com/office/drawing/2014/main" id="{D55EF3D1-DFAF-4815-9C48-F5F601E837D7}"/>
              </a:ext>
            </a:extLst>
          </p:cNvPr>
          <p:cNvPicPr>
            <a:picLocks noChangeAspect="1"/>
          </p:cNvPicPr>
          <p:nvPr/>
        </p:nvPicPr>
        <p:blipFill>
          <a:blip r:embed="rId3"/>
          <a:stretch>
            <a:fillRect/>
          </a:stretch>
        </p:blipFill>
        <p:spPr>
          <a:xfrm>
            <a:off x="92196" y="736401"/>
            <a:ext cx="4315432" cy="4593557"/>
          </a:xfrm>
          <a:prstGeom prst="rect">
            <a:avLst/>
          </a:prstGeom>
        </p:spPr>
      </p:pic>
      <p:sp>
        <p:nvSpPr>
          <p:cNvPr id="9" name="TextBox 8">
            <a:extLst>
              <a:ext uri="{FF2B5EF4-FFF2-40B4-BE49-F238E27FC236}">
                <a16:creationId xmlns:a16="http://schemas.microsoft.com/office/drawing/2014/main" id="{D7249EFF-72A3-4C4A-82BD-140D3DEE34C1}"/>
              </a:ext>
            </a:extLst>
          </p:cNvPr>
          <p:cNvSpPr txBox="1"/>
          <p:nvPr/>
        </p:nvSpPr>
        <p:spPr>
          <a:xfrm>
            <a:off x="92196" y="428251"/>
            <a:ext cx="3459677"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a:solidFill>
                  <a:schemeClr val="accent1">
                    <a:lumMod val="75000"/>
                  </a:schemeClr>
                </a:solidFill>
                <a:latin typeface="Arial" panose="020B0604020202020204" pitchFamily="34" charset="0"/>
                <a:cs typeface="Arial" panose="020B0604020202020204" pitchFamily="34" charset="0"/>
              </a:rPr>
              <a:t>Labour market – claimant count</a:t>
            </a:r>
            <a:endParaRPr lang="en-GB" sz="1200" baseline="30000">
              <a:solidFill>
                <a:schemeClr val="accent1">
                  <a:lumMod val="75000"/>
                </a:schemeClr>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D2736251-D3C2-4544-9810-444A0AE9905A}"/>
              </a:ext>
            </a:extLst>
          </p:cNvPr>
          <p:cNvSpPr txBox="1"/>
          <p:nvPr/>
        </p:nvSpPr>
        <p:spPr>
          <a:xfrm>
            <a:off x="-1" y="5361109"/>
            <a:ext cx="4905375" cy="461665"/>
          </a:xfrm>
          <a:prstGeom prst="rect">
            <a:avLst/>
          </a:prstGeom>
          <a:noFill/>
        </p:spPr>
        <p:txBody>
          <a:bodyPr wrap="square" rtlCol="0">
            <a:spAutoFit/>
          </a:bodyPr>
          <a:lstStyle/>
          <a:p>
            <a:r>
              <a:rPr lang="en-GB" sz="1200" i="1">
                <a:solidFill>
                  <a:schemeClr val="accent1">
                    <a:lumMod val="75000"/>
                  </a:schemeClr>
                </a:solidFill>
              </a:rPr>
              <a:t>Note: This figure includes all residents over the age of 16 (not just working age) </a:t>
            </a:r>
          </a:p>
        </p:txBody>
      </p:sp>
      <p:sp>
        <p:nvSpPr>
          <p:cNvPr id="11" name="TextBox 10">
            <a:extLst>
              <a:ext uri="{FF2B5EF4-FFF2-40B4-BE49-F238E27FC236}">
                <a16:creationId xmlns:a16="http://schemas.microsoft.com/office/drawing/2014/main" id="{32281B68-066F-4C60-AE5D-9902236D0CC4}"/>
              </a:ext>
            </a:extLst>
          </p:cNvPr>
          <p:cNvSpPr txBox="1"/>
          <p:nvPr/>
        </p:nvSpPr>
        <p:spPr>
          <a:xfrm>
            <a:off x="4657725" y="1508493"/>
            <a:ext cx="2876550" cy="2123658"/>
          </a:xfrm>
          <a:prstGeom prst="rect">
            <a:avLst/>
          </a:prstGeom>
          <a:noFill/>
        </p:spPr>
        <p:txBody>
          <a:bodyPr wrap="square" rtlCol="0">
            <a:spAutoFit/>
          </a:bodyPr>
          <a:lstStyle/>
          <a:p>
            <a:pPr marL="171450" indent="-171450">
              <a:buFont typeface="Arial" panose="020B0604020202020204" pitchFamily="34" charset="0"/>
              <a:buChar char="•"/>
            </a:pPr>
            <a:r>
              <a:rPr lang="en-GB" sz="1200">
                <a:solidFill>
                  <a:schemeClr val="accent1">
                    <a:lumMod val="75000"/>
                  </a:schemeClr>
                </a:solidFill>
              </a:rPr>
              <a:t>In June 2022, East Cambridgeshire (+60%)  and South Cambridgeshire (+59%) had the highest proportions of increase in claimant counts when compared to March 2020.</a:t>
            </a:r>
          </a:p>
          <a:p>
            <a:pPr marL="171450" indent="-171450">
              <a:buFont typeface="Arial" panose="020B0604020202020204" pitchFamily="34" charset="0"/>
              <a:buChar char="•"/>
            </a:pPr>
            <a:r>
              <a:rPr lang="en-GB" sz="1200">
                <a:solidFill>
                  <a:schemeClr val="accent1">
                    <a:lumMod val="75000"/>
                  </a:schemeClr>
                </a:solidFill>
              </a:rPr>
              <a:t>Peterborough had the highest proportion (4.3%) of 16+ residents claiming benefits in June 2022.</a:t>
            </a:r>
          </a:p>
          <a:p>
            <a:pPr marL="171450" indent="-171450">
              <a:buFont typeface="Arial" panose="020B0604020202020204" pitchFamily="34" charset="0"/>
              <a:buChar char="•"/>
            </a:pPr>
            <a:r>
              <a:rPr lang="en-GB" sz="1200">
                <a:solidFill>
                  <a:schemeClr val="accent1">
                    <a:lumMod val="75000"/>
                  </a:schemeClr>
                </a:solidFill>
              </a:rPr>
              <a:t>Several wards in Peterborough, Fenland and Cambridge had higher rates of claimants in June 2022.</a:t>
            </a:r>
          </a:p>
        </p:txBody>
      </p:sp>
      <p:pic>
        <p:nvPicPr>
          <p:cNvPr id="13" name="Picture 12">
            <a:extLst>
              <a:ext uri="{FF2B5EF4-FFF2-40B4-BE49-F238E27FC236}">
                <a16:creationId xmlns:a16="http://schemas.microsoft.com/office/drawing/2014/main" id="{7C6F984E-CA03-4A01-9F3C-6E4D44CED208}"/>
              </a:ext>
            </a:extLst>
          </p:cNvPr>
          <p:cNvPicPr>
            <a:picLocks noChangeAspect="1"/>
          </p:cNvPicPr>
          <p:nvPr/>
        </p:nvPicPr>
        <p:blipFill>
          <a:blip r:embed="rId4"/>
          <a:stretch>
            <a:fillRect/>
          </a:stretch>
        </p:blipFill>
        <p:spPr>
          <a:xfrm>
            <a:off x="7744855" y="428251"/>
            <a:ext cx="4354949" cy="6075301"/>
          </a:xfrm>
          <a:prstGeom prst="rect">
            <a:avLst/>
          </a:prstGeom>
        </p:spPr>
      </p:pic>
    </p:spTree>
    <p:extLst>
      <p:ext uri="{BB962C8B-B14F-4D97-AF65-F5344CB8AC3E}">
        <p14:creationId xmlns:p14="http://schemas.microsoft.com/office/powerpoint/2010/main" val="27443541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DC511C77-4DBE-44B8-812A-ED0D9E32F80B}"/>
              </a:ext>
            </a:extLst>
          </p:cNvPr>
          <p:cNvGraphicFramePr>
            <a:graphicFrameLocks noGrp="1"/>
          </p:cNvGraphicFramePr>
          <p:nvPr>
            <p:extLst>
              <p:ext uri="{D42A27DB-BD31-4B8C-83A1-F6EECF244321}">
                <p14:modId xmlns:p14="http://schemas.microsoft.com/office/powerpoint/2010/main" val="1554523994"/>
              </p:ext>
            </p:extLst>
          </p:nvPr>
        </p:nvGraphicFramePr>
        <p:xfrm>
          <a:off x="28800" y="14290"/>
          <a:ext cx="12163200" cy="365760"/>
        </p:xfrm>
        <a:graphic>
          <a:graphicData uri="http://schemas.openxmlformats.org/drawingml/2006/table">
            <a:tbl>
              <a:tblPr firstRow="1" bandRow="1">
                <a:tableStyleId>{5C22544A-7EE6-4342-B048-85BDC9FD1C3A}</a:tableStyleId>
              </a:tblPr>
              <a:tblGrid>
                <a:gridCol w="12163200">
                  <a:extLst>
                    <a:ext uri="{9D8B030D-6E8A-4147-A177-3AD203B41FA5}">
                      <a16:colId xmlns:a16="http://schemas.microsoft.com/office/drawing/2014/main" val="20000"/>
                    </a:ext>
                  </a:extLst>
                </a:gridCol>
              </a:tblGrid>
              <a:tr h="0">
                <a:tc>
                  <a:txBody>
                    <a:bodyPr/>
                    <a:lstStyle/>
                    <a:p>
                      <a:r>
                        <a:rPr lang="en-GB">
                          <a:latin typeface="Arial" panose="020B0604020202020204" pitchFamily="34" charset="0"/>
                          <a:cs typeface="Arial" panose="020B0604020202020204" pitchFamily="34" charset="0"/>
                        </a:rPr>
                        <a:t>Summary</a:t>
                      </a:r>
                    </a:p>
                  </a:txBody>
                  <a:tcPr>
                    <a:solidFill>
                      <a:schemeClr val="accent1">
                        <a:lumMod val="75000"/>
                      </a:schemeClr>
                    </a:solid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FCEE94CE-99FD-487F-B66C-86148C766195}"/>
              </a:ext>
            </a:extLst>
          </p:cNvPr>
          <p:cNvSpPr txBox="1"/>
          <p:nvPr/>
        </p:nvSpPr>
        <p:spPr>
          <a:xfrm>
            <a:off x="134224" y="578840"/>
            <a:ext cx="11962701" cy="5541197"/>
          </a:xfrm>
          <a:prstGeom prst="rect">
            <a:avLst/>
          </a:prstGeom>
          <a:noFill/>
        </p:spPr>
        <p:txBody>
          <a:bodyPr wrap="square" lIns="91440" tIns="45720" rIns="91440" bIns="45720" rtlCol="0" anchor="t">
            <a:spAutoFit/>
          </a:bodyPr>
          <a:lstStyle/>
          <a:p>
            <a:pPr marL="171450" indent="-171450">
              <a:buFont typeface="Arial" panose="020B0604020202020204" pitchFamily="34" charset="0"/>
              <a:buChar char="•"/>
            </a:pPr>
            <a:r>
              <a:rPr lang="en-GB" sz="1400" dirty="0">
                <a:solidFill>
                  <a:schemeClr val="accent1">
                    <a:lumMod val="75000"/>
                  </a:schemeClr>
                </a:solidFill>
                <a:ea typeface="+mn-lt"/>
                <a:cs typeface="+mn-lt"/>
              </a:rPr>
              <a:t>Peterborough and Fenland have higher overall levels of deprivation when compared to England and Cambridgeshire averages. However, across the area there are smaller locations with higher levels of deprivation.</a:t>
            </a:r>
          </a:p>
          <a:p>
            <a:endParaRPr lang="en-US" dirty="0">
              <a:solidFill>
                <a:schemeClr val="accent1">
                  <a:lumMod val="75000"/>
                </a:schemeClr>
              </a:solidFill>
            </a:endParaRPr>
          </a:p>
          <a:p>
            <a:pPr marL="171450" indent="-171450">
              <a:buFont typeface="Arial" panose="020B0604020202020204" pitchFamily="34" charset="0"/>
              <a:buChar char="•"/>
            </a:pPr>
            <a:r>
              <a:rPr lang="en-GB" sz="1400" dirty="0">
                <a:solidFill>
                  <a:schemeClr val="accent1">
                    <a:lumMod val="75000"/>
                  </a:schemeClr>
                </a:solidFill>
              </a:rPr>
              <a:t>The Income Deprivation Affecting Children Index (IDACI) score is higher in Peterborough and Fenland compared to the England score.</a:t>
            </a:r>
          </a:p>
          <a:p>
            <a:endParaRPr lang="en-US" dirty="0">
              <a:solidFill>
                <a:schemeClr val="accent1">
                  <a:lumMod val="75000"/>
                </a:schemeClr>
              </a:solidFill>
            </a:endParaRPr>
          </a:p>
          <a:p>
            <a:pPr marL="171450" indent="-171450">
              <a:buFont typeface="Arial" panose="020B0604020202020204" pitchFamily="34" charset="0"/>
              <a:buChar char="•"/>
            </a:pPr>
            <a:r>
              <a:rPr lang="en-GB" sz="1400" dirty="0">
                <a:solidFill>
                  <a:schemeClr val="accent1">
                    <a:lumMod val="75000"/>
                  </a:schemeClr>
                </a:solidFill>
              </a:rPr>
              <a:t>In Peterborough, the average life expectancy at birth is significantly lower for both males and females than England’s averages.</a:t>
            </a:r>
          </a:p>
          <a:p>
            <a:pPr marL="171450" indent="-171450">
              <a:buFont typeface="Arial" panose="020B0604020202020204" pitchFamily="34" charset="0"/>
              <a:buChar char="•"/>
            </a:pPr>
            <a:endParaRPr lang="en-GB" sz="1400" dirty="0">
              <a:solidFill>
                <a:schemeClr val="accent1">
                  <a:lumMod val="75000"/>
                </a:schemeClr>
              </a:solidFill>
              <a:cs typeface="Calibri"/>
            </a:endParaRPr>
          </a:p>
          <a:p>
            <a:pPr marL="171450" indent="-171450">
              <a:buFont typeface="Arial" panose="020B0604020202020204" pitchFamily="34" charset="0"/>
              <a:buChar char="•"/>
            </a:pPr>
            <a:r>
              <a:rPr lang="en-GB" sz="1400" dirty="0">
                <a:solidFill>
                  <a:schemeClr val="accent1">
                    <a:lumMod val="75000"/>
                  </a:schemeClr>
                </a:solidFill>
              </a:rPr>
              <a:t>The trend for the average healthy life expectancy at birth had a rapid decline for females in Peterborough since 2014-16 and remains significantly lower than England.</a:t>
            </a:r>
          </a:p>
          <a:p>
            <a:pPr marL="171450" indent="-171450">
              <a:buFont typeface="Arial" panose="020B0604020202020204" pitchFamily="34" charset="0"/>
              <a:buChar char="•"/>
            </a:pPr>
            <a:endParaRPr lang="en-GB" sz="1400" dirty="0">
              <a:solidFill>
                <a:schemeClr val="accent1">
                  <a:lumMod val="75000"/>
                </a:schemeClr>
              </a:solidFill>
              <a:cs typeface="Calibri"/>
            </a:endParaRPr>
          </a:p>
          <a:p>
            <a:pPr marL="171450" indent="-171450">
              <a:buFont typeface="Arial" panose="020B0604020202020204" pitchFamily="34" charset="0"/>
              <a:buChar char="•"/>
            </a:pPr>
            <a:r>
              <a:rPr lang="en-GB" sz="1400" dirty="0">
                <a:solidFill>
                  <a:schemeClr val="accent1">
                    <a:lumMod val="75000"/>
                  </a:schemeClr>
                </a:solidFill>
                <a:cs typeface="Arial"/>
              </a:rPr>
              <a:t>The infant mortality rate per 1,000 live births in Cambridgeshire and Peterborough is statistically similar to England for the period 2018–20.</a:t>
            </a:r>
          </a:p>
          <a:p>
            <a:pPr marL="171450" indent="-171450">
              <a:buFont typeface="Arial" panose="020B0604020202020204" pitchFamily="34" charset="0"/>
              <a:buChar char="•"/>
            </a:pPr>
            <a:endParaRPr lang="en-GB" sz="1400" dirty="0">
              <a:solidFill>
                <a:schemeClr val="accent1">
                  <a:lumMod val="75000"/>
                </a:schemeClr>
              </a:solidFill>
              <a:cs typeface="Arial"/>
            </a:endParaRPr>
          </a:p>
          <a:p>
            <a:pPr marL="171450" indent="-171450">
              <a:buFont typeface="Arial" panose="020B0604020202020204" pitchFamily="34" charset="0"/>
              <a:buChar char="•"/>
            </a:pPr>
            <a:r>
              <a:rPr lang="en-GB" sz="1400" dirty="0">
                <a:solidFill>
                  <a:schemeClr val="accent1">
                    <a:lumMod val="75000"/>
                  </a:schemeClr>
                </a:solidFill>
                <a:cs typeface="Arial"/>
              </a:rPr>
              <a:t>The suicide rates in Cambridgeshire and Peterborough are statistically similar to the England rate for the period 2018–20.</a:t>
            </a:r>
          </a:p>
          <a:p>
            <a:pPr marL="171450" indent="-171450">
              <a:buFont typeface="Arial" panose="020B0604020202020204" pitchFamily="34" charset="0"/>
              <a:buChar char="•"/>
            </a:pPr>
            <a:endParaRPr lang="en-GB" sz="1400" dirty="0">
              <a:solidFill>
                <a:schemeClr val="accent1">
                  <a:lumMod val="75000"/>
                </a:schemeClr>
              </a:solidFill>
              <a:cs typeface="Arial"/>
            </a:endParaRPr>
          </a:p>
          <a:p>
            <a:pPr marL="171450" indent="-171450">
              <a:buFont typeface="Arial" panose="020B0604020202020204" pitchFamily="34" charset="0"/>
              <a:buChar char="•"/>
            </a:pPr>
            <a:r>
              <a:rPr lang="en-GB" sz="1400" dirty="0">
                <a:solidFill>
                  <a:schemeClr val="accent1">
                    <a:lumMod val="75000"/>
                  </a:schemeClr>
                </a:solidFill>
              </a:rPr>
              <a:t>Age-standardised mortality rates from causes considered preventable in people aged less than 75 years are consistently higher than English rates in Peterborough and Fenland.</a:t>
            </a:r>
          </a:p>
          <a:p>
            <a:pPr marL="171450" indent="-171450">
              <a:buFont typeface="Arial" panose="020B0604020202020204" pitchFamily="34" charset="0"/>
              <a:buChar char="•"/>
            </a:pPr>
            <a:endParaRPr lang="en-GB" sz="1400" dirty="0">
              <a:solidFill>
                <a:schemeClr val="accent1">
                  <a:lumMod val="75000"/>
                </a:schemeClr>
              </a:solidFill>
              <a:cs typeface="Calibri"/>
            </a:endParaRPr>
          </a:p>
          <a:p>
            <a:pPr marL="171450" indent="-171450">
              <a:buFont typeface="Arial" panose="020B0604020202020204" pitchFamily="34" charset="0"/>
              <a:buChar char="•"/>
            </a:pPr>
            <a:r>
              <a:rPr lang="en-GB" sz="1400" dirty="0">
                <a:solidFill>
                  <a:schemeClr val="accent1">
                    <a:lumMod val="75000"/>
                  </a:schemeClr>
                </a:solidFill>
                <a:cs typeface="Arial"/>
              </a:rPr>
              <a:t>Premature mortality rates in adults with severe mental illness are higher among men compared to women in Cambridgeshire, Peterborough, and England; rates in Peterborough are significantly higher than England for both men and women.</a:t>
            </a:r>
            <a:endParaRPr lang="en-GB" sz="1400" dirty="0">
              <a:solidFill>
                <a:schemeClr val="accent1">
                  <a:lumMod val="75000"/>
                </a:schemeClr>
              </a:solidFill>
            </a:endParaRPr>
          </a:p>
          <a:p>
            <a:pPr marL="171450" indent="-171450">
              <a:lnSpc>
                <a:spcPct val="200000"/>
              </a:lnSpc>
              <a:buFont typeface="Arial" panose="020B0604020202020204" pitchFamily="34" charset="0"/>
              <a:buChar char="•"/>
            </a:pPr>
            <a:endParaRPr lang="en-GB" sz="1400" dirty="0">
              <a:solidFill>
                <a:schemeClr val="accent1">
                  <a:lumMod val="75000"/>
                </a:schemeClr>
              </a:solidFill>
            </a:endParaRPr>
          </a:p>
          <a:p>
            <a:pPr marL="171450" indent="-171450">
              <a:lnSpc>
                <a:spcPct val="200000"/>
              </a:lnSpc>
              <a:buFont typeface="Arial" panose="020B0604020202020204" pitchFamily="34" charset="0"/>
              <a:buChar char="•"/>
            </a:pPr>
            <a:endParaRPr lang="en-GB" sz="1400" dirty="0">
              <a:solidFill>
                <a:schemeClr val="accent1">
                  <a:lumMod val="75000"/>
                </a:schemeClr>
              </a:solidFill>
            </a:endParaRPr>
          </a:p>
          <a:p>
            <a:pPr marL="171450" indent="-171450">
              <a:lnSpc>
                <a:spcPct val="200000"/>
              </a:lnSpc>
              <a:buFont typeface="Arial" panose="020B0604020202020204" pitchFamily="34" charset="0"/>
              <a:buChar char="•"/>
            </a:pPr>
            <a:endParaRPr lang="en-GB" sz="1400" dirty="0">
              <a:solidFill>
                <a:schemeClr val="accent1">
                  <a:lumMod val="75000"/>
                </a:schemeClr>
              </a:solidFill>
            </a:endParaRPr>
          </a:p>
        </p:txBody>
      </p:sp>
    </p:spTree>
    <p:extLst>
      <p:ext uri="{BB962C8B-B14F-4D97-AF65-F5344CB8AC3E}">
        <p14:creationId xmlns:p14="http://schemas.microsoft.com/office/powerpoint/2010/main" val="341473485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1FEE74EC-BA38-4D97-A16D-187C36D26BF6}"/>
              </a:ext>
            </a:extLst>
          </p:cNvPr>
          <p:cNvGraphicFramePr>
            <a:graphicFrameLocks noGrp="1"/>
          </p:cNvGraphicFramePr>
          <p:nvPr>
            <p:extLst>
              <p:ext uri="{D42A27DB-BD31-4B8C-83A1-F6EECF244321}">
                <p14:modId xmlns:p14="http://schemas.microsoft.com/office/powerpoint/2010/main" val="1347443974"/>
              </p:ext>
            </p:extLst>
          </p:nvPr>
        </p:nvGraphicFramePr>
        <p:xfrm>
          <a:off x="-1" y="14289"/>
          <a:ext cx="12163381" cy="6843711"/>
        </p:xfrm>
        <a:graphic>
          <a:graphicData uri="http://schemas.openxmlformats.org/drawingml/2006/table">
            <a:tbl>
              <a:tblPr firstRow="1" bandRow="1">
                <a:tableStyleId>{5C22544A-7EE6-4342-B048-85BDC9FD1C3A}</a:tableStyleId>
              </a:tblPr>
              <a:tblGrid>
                <a:gridCol w="12163381">
                  <a:extLst>
                    <a:ext uri="{9D8B030D-6E8A-4147-A177-3AD203B41FA5}">
                      <a16:colId xmlns:a16="http://schemas.microsoft.com/office/drawing/2014/main" val="20000"/>
                    </a:ext>
                  </a:extLst>
                </a:gridCol>
              </a:tblGrid>
              <a:tr h="370594">
                <a:tc>
                  <a:txBody>
                    <a:bodyPr/>
                    <a:lstStyle/>
                    <a:p>
                      <a:r>
                        <a:rPr lang="en-GB">
                          <a:latin typeface="Arial" panose="020B0604020202020204" pitchFamily="34" charset="0"/>
                          <a:cs typeface="Arial" panose="020B0604020202020204" pitchFamily="34" charset="0"/>
                        </a:rPr>
                        <a:t>Employment : Covid impacts</a:t>
                      </a:r>
                    </a:p>
                  </a:txBody>
                  <a:tcP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extLst>
                  <a:ext uri="{0D108BD9-81ED-4DB2-BD59-A6C34878D82A}">
                    <a16:rowId xmlns:a16="http://schemas.microsoft.com/office/drawing/2014/main" val="10000"/>
                  </a:ext>
                </a:extLst>
              </a:tr>
              <a:tr h="617298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b="1" kern="1200" baseline="0">
                        <a:solidFill>
                          <a:schemeClr val="accent6">
                            <a:lumMod val="75000"/>
                          </a:schemeClr>
                        </a:solidFill>
                        <a:latin typeface="Arial" panose="020B0604020202020204" pitchFamily="34" charset="0"/>
                        <a:ea typeface="+mn-ea"/>
                        <a:cs typeface="Arial" panose="020B0604020202020204" pitchFamily="34" charset="0"/>
                      </a:endParaRPr>
                    </a:p>
                    <a:p>
                      <a:endParaRPr lang="en-GB" sz="1400" b="1" kern="1200" baseline="0">
                        <a:solidFill>
                          <a:schemeClr val="accent1">
                            <a:lumMod val="75000"/>
                          </a:schemeClr>
                        </a:solidFill>
                        <a:latin typeface="Arial" panose="020B0604020202020204" pitchFamily="34" charset="0"/>
                        <a:ea typeface="+mn-ea"/>
                        <a:cs typeface="Arial" panose="020B0604020202020204" pitchFamily="34" charset="0"/>
                      </a:endParaRPr>
                    </a:p>
                  </a:txBody>
                  <a:tcPr>
                    <a:lnT w="12700" cap="flat" cmpd="sng" algn="ctr">
                      <a:solidFill>
                        <a:schemeClr val="bg1"/>
                      </a:solidFill>
                      <a:prstDash val="solid"/>
                      <a:round/>
                      <a:headEnd type="none" w="med" len="med"/>
                      <a:tailEnd type="none" w="med" len="med"/>
                    </a:lnT>
                    <a:solidFill>
                      <a:schemeClr val="bg1"/>
                    </a:solidFill>
                  </a:tcPr>
                </a:tc>
                <a:extLst>
                  <a:ext uri="{0D108BD9-81ED-4DB2-BD59-A6C34878D82A}">
                    <a16:rowId xmlns:a16="http://schemas.microsoft.com/office/drawing/2014/main" val="10001"/>
                  </a:ext>
                </a:extLst>
              </a:tr>
              <a:tr h="300136">
                <a:tc>
                  <a:txBody>
                    <a:bodyPr/>
                    <a:lstStyle/>
                    <a:p>
                      <a:r>
                        <a:rPr lang="en-GB" sz="900" baseline="0" dirty="0">
                          <a:solidFill>
                            <a:schemeClr val="bg1"/>
                          </a:solidFill>
                          <a:latin typeface="Arial" panose="020B0604020202020204" pitchFamily="34" charset="0"/>
                          <a:cs typeface="Arial" panose="020B0604020202020204" pitchFamily="34" charset="0"/>
                        </a:rPr>
                        <a:t>Source: Covid Impacts and Needs Assessment Evidence Pack 2- https://cambridgeshireinsight.org.uk/coronavirus/impacts/</a:t>
                      </a:r>
                    </a:p>
                  </a:txBody>
                  <a:tcPr anchor="ctr">
                    <a:solidFill>
                      <a:schemeClr val="accent1">
                        <a:lumMod val="75000"/>
                      </a:schemeClr>
                    </a:solidFill>
                  </a:tcPr>
                </a:tc>
                <a:extLst>
                  <a:ext uri="{0D108BD9-81ED-4DB2-BD59-A6C34878D82A}">
                    <a16:rowId xmlns:a16="http://schemas.microsoft.com/office/drawing/2014/main" val="10002"/>
                  </a:ext>
                </a:extLst>
              </a:tr>
            </a:tbl>
          </a:graphicData>
        </a:graphic>
      </p:graphicFrame>
      <p:sp>
        <p:nvSpPr>
          <p:cNvPr id="3" name="TextBox 2">
            <a:extLst>
              <a:ext uri="{FF2B5EF4-FFF2-40B4-BE49-F238E27FC236}">
                <a16:creationId xmlns:a16="http://schemas.microsoft.com/office/drawing/2014/main" id="{E737B4AA-3171-4CA7-A98E-14CA092BBFEF}"/>
              </a:ext>
            </a:extLst>
          </p:cNvPr>
          <p:cNvSpPr txBox="1"/>
          <p:nvPr/>
        </p:nvSpPr>
        <p:spPr>
          <a:xfrm>
            <a:off x="-1" y="396736"/>
            <a:ext cx="12163380" cy="646331"/>
          </a:xfrm>
          <a:prstGeom prst="rect">
            <a:avLst/>
          </a:prstGeom>
          <a:noFill/>
        </p:spPr>
        <p:txBody>
          <a:bodyPr wrap="square" rtlCol="0">
            <a:spAutoFit/>
          </a:bodyPr>
          <a:lstStyle/>
          <a:p>
            <a:r>
              <a:rPr lang="en-GB" sz="1800">
                <a:solidFill>
                  <a:schemeClr val="accent1">
                    <a:lumMod val="75000"/>
                  </a:schemeClr>
                </a:solidFill>
                <a:ea typeface="+mn-lt"/>
                <a:cs typeface="+mn-lt"/>
              </a:rPr>
              <a:t>16 – 24 year olds in Cambridgeshire and Peterborough faced decreased economic activity and increased benefits claims during the pandemic.  Factors for this include students counted within the economically inactive group &amp; impact of furlough.</a:t>
            </a:r>
            <a:endParaRPr lang="en-GB">
              <a:solidFill>
                <a:schemeClr val="accent1">
                  <a:lumMod val="75000"/>
                </a:schemeClr>
              </a:solidFill>
            </a:endParaRPr>
          </a:p>
        </p:txBody>
      </p:sp>
      <p:sp>
        <p:nvSpPr>
          <p:cNvPr id="4" name="Text Placeholder 7">
            <a:extLst>
              <a:ext uri="{FF2B5EF4-FFF2-40B4-BE49-F238E27FC236}">
                <a16:creationId xmlns:a16="http://schemas.microsoft.com/office/drawing/2014/main" id="{AA0A6F8A-FC5C-4D8D-A0EE-4270EDABFCA2}"/>
              </a:ext>
            </a:extLst>
          </p:cNvPr>
          <p:cNvSpPr txBox="1">
            <a:spLocks/>
          </p:cNvSpPr>
          <p:nvPr/>
        </p:nvSpPr>
        <p:spPr>
          <a:xfrm>
            <a:off x="7279200" y="1136375"/>
            <a:ext cx="4607976" cy="659655"/>
          </a:xfrm>
          <a:prstGeom prst="rect">
            <a:avLst/>
          </a:prstGeom>
        </p:spPr>
        <p:txBody>
          <a:bodyPr lIns="91440" tIns="45720" rIns="91440" bIns="45720" anchor="t"/>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solidFill>
                  <a:schemeClr val="accent1">
                    <a:lumMod val="75000"/>
                  </a:schemeClr>
                </a:solidFill>
              </a:rPr>
              <a:t>Economic inactivity rates for Cambridgeshire (top) and Peterborough (bottom)</a:t>
            </a:r>
            <a:r>
              <a:rPr lang="en-GB" baseline="30000">
                <a:solidFill>
                  <a:schemeClr val="accent1">
                    <a:lumMod val="75000"/>
                  </a:schemeClr>
                </a:solidFill>
              </a:rPr>
              <a:t>3</a:t>
            </a:r>
            <a:endParaRPr lang="en-GB" baseline="30000">
              <a:solidFill>
                <a:schemeClr val="accent1">
                  <a:lumMod val="75000"/>
                </a:schemeClr>
              </a:solidFill>
              <a:cs typeface="Calibri"/>
            </a:endParaRPr>
          </a:p>
        </p:txBody>
      </p:sp>
      <p:pic>
        <p:nvPicPr>
          <p:cNvPr id="5" name="Picture 4" descr="Line chart of economic inactivity rate by age group in Cambridgeshire, where the percentage of economic inactivity has remained consistent until 2020 when the percentage of young people inactive has increased by 12%.">
            <a:extLst>
              <a:ext uri="{FF2B5EF4-FFF2-40B4-BE49-F238E27FC236}">
                <a16:creationId xmlns:a16="http://schemas.microsoft.com/office/drawing/2014/main" id="{BF5B3E2A-7A4B-4B4A-A738-E47E553DAF73}"/>
              </a:ext>
            </a:extLst>
          </p:cNvPr>
          <p:cNvPicPr>
            <a:picLocks noChangeAspect="1"/>
          </p:cNvPicPr>
          <p:nvPr/>
        </p:nvPicPr>
        <p:blipFill>
          <a:blip r:embed="rId3"/>
          <a:stretch>
            <a:fillRect/>
          </a:stretch>
        </p:blipFill>
        <p:spPr>
          <a:xfrm>
            <a:off x="7308073" y="1693943"/>
            <a:ext cx="4320000" cy="2162281"/>
          </a:xfrm>
          <a:prstGeom prst="rect">
            <a:avLst/>
          </a:prstGeom>
        </p:spPr>
      </p:pic>
      <p:pic>
        <p:nvPicPr>
          <p:cNvPr id="6" name="Picture 5" descr="Line chart of economic inactivity rate by age group in Peterborough, where the percentage of economic inactivity has remained consistent until 2020 when the percentage of young people inactive has slightly increased while those between 50 and 64 have decreased.">
            <a:extLst>
              <a:ext uri="{FF2B5EF4-FFF2-40B4-BE49-F238E27FC236}">
                <a16:creationId xmlns:a16="http://schemas.microsoft.com/office/drawing/2014/main" id="{D80D7637-3166-4F85-8064-80EDC91C1F7E}"/>
              </a:ext>
            </a:extLst>
          </p:cNvPr>
          <p:cNvPicPr>
            <a:picLocks noChangeAspect="1"/>
          </p:cNvPicPr>
          <p:nvPr/>
        </p:nvPicPr>
        <p:blipFill>
          <a:blip r:embed="rId4"/>
          <a:stretch>
            <a:fillRect/>
          </a:stretch>
        </p:blipFill>
        <p:spPr>
          <a:xfrm>
            <a:off x="7308073" y="3828171"/>
            <a:ext cx="4320000" cy="2171428"/>
          </a:xfrm>
          <a:prstGeom prst="rect">
            <a:avLst/>
          </a:prstGeom>
        </p:spPr>
      </p:pic>
      <p:sp>
        <p:nvSpPr>
          <p:cNvPr id="7" name="Text Placeholder 5">
            <a:extLst>
              <a:ext uri="{FF2B5EF4-FFF2-40B4-BE49-F238E27FC236}">
                <a16:creationId xmlns:a16="http://schemas.microsoft.com/office/drawing/2014/main" id="{D435087D-8AC1-49D0-AE10-34B4AEE931AD}"/>
              </a:ext>
            </a:extLst>
          </p:cNvPr>
          <p:cNvSpPr txBox="1">
            <a:spLocks/>
          </p:cNvSpPr>
          <p:nvPr/>
        </p:nvSpPr>
        <p:spPr>
          <a:xfrm>
            <a:off x="276201" y="6039789"/>
            <a:ext cx="11610975" cy="407889"/>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400" b="1" i="1">
                <a:solidFill>
                  <a:schemeClr val="accent1">
                    <a:lumMod val="75000"/>
                  </a:schemeClr>
                </a:solidFill>
                <a:ea typeface="+mn-lt"/>
                <a:cs typeface="+mn-lt"/>
              </a:rPr>
              <a:t>Unemployment among those aged 16-24 has been notably higher compared to other age groups, with the pandemic having a greater effect and seeing unemployment levels increase at a faster rate.</a:t>
            </a:r>
            <a:endParaRPr lang="en-US" sz="1400" b="1" i="1">
              <a:solidFill>
                <a:schemeClr val="accent1">
                  <a:lumMod val="75000"/>
                </a:schemeClr>
              </a:solidFill>
              <a:ea typeface="+mn-lt"/>
              <a:cs typeface="+mn-lt"/>
            </a:endParaRPr>
          </a:p>
        </p:txBody>
      </p:sp>
      <p:sp>
        <p:nvSpPr>
          <p:cNvPr id="8" name="Subtitle 3">
            <a:extLst>
              <a:ext uri="{FF2B5EF4-FFF2-40B4-BE49-F238E27FC236}">
                <a16:creationId xmlns:a16="http://schemas.microsoft.com/office/drawing/2014/main" id="{10FD5984-708B-41C7-BF34-5BDAF857243F}"/>
              </a:ext>
            </a:extLst>
          </p:cNvPr>
          <p:cNvSpPr txBox="1">
            <a:spLocks/>
          </p:cNvSpPr>
          <p:nvPr/>
        </p:nvSpPr>
        <p:spPr>
          <a:xfrm>
            <a:off x="190796" y="1624773"/>
            <a:ext cx="7117277" cy="3220406"/>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600">
                <a:solidFill>
                  <a:schemeClr val="accent1">
                    <a:lumMod val="75000"/>
                  </a:schemeClr>
                </a:solidFill>
                <a:ea typeface="+mn-lt"/>
                <a:cs typeface="+mn-lt"/>
              </a:rPr>
              <a:t>In </a:t>
            </a:r>
            <a:r>
              <a:rPr lang="en-GB" sz="1600" b="1">
                <a:solidFill>
                  <a:schemeClr val="accent1">
                    <a:lumMod val="75000"/>
                  </a:schemeClr>
                </a:solidFill>
                <a:ea typeface="+mn-lt"/>
                <a:cs typeface="+mn-lt"/>
              </a:rPr>
              <a:t>Cambridgeshire and Peterborough</a:t>
            </a:r>
            <a:r>
              <a:rPr lang="en-GB" sz="1600">
                <a:solidFill>
                  <a:schemeClr val="accent1">
                    <a:lumMod val="75000"/>
                  </a:schemeClr>
                </a:solidFill>
                <a:ea typeface="+mn-lt"/>
                <a:cs typeface="+mn-lt"/>
              </a:rPr>
              <a:t>, about 91,600 people fall within the 16 – 24 working age bracket – known as ‘young people’</a:t>
            </a:r>
            <a:r>
              <a:rPr lang="en-GB" sz="1600" baseline="30000">
                <a:solidFill>
                  <a:schemeClr val="accent1">
                    <a:lumMod val="75000"/>
                  </a:schemeClr>
                </a:solidFill>
                <a:ea typeface="+mn-lt"/>
                <a:cs typeface="+mn-lt"/>
              </a:rPr>
              <a:t>1</a:t>
            </a:r>
            <a:r>
              <a:rPr lang="en-GB" sz="1600">
                <a:solidFill>
                  <a:schemeClr val="accent1">
                    <a:lumMod val="75000"/>
                  </a:schemeClr>
                </a:solidFill>
                <a:ea typeface="+mn-lt"/>
                <a:cs typeface="+mn-lt"/>
              </a:rPr>
              <a:t>. However, the total 16 – 24 population has been declining in recent years</a:t>
            </a:r>
            <a:endParaRPr lang="en-US" sz="1600">
              <a:solidFill>
                <a:schemeClr val="accent1">
                  <a:lumMod val="75000"/>
                </a:schemeClr>
              </a:solidFill>
              <a:ea typeface="+mn-lt"/>
              <a:cs typeface="+mn-lt"/>
            </a:endParaRPr>
          </a:p>
          <a:p>
            <a:r>
              <a:rPr lang="en-GB" sz="1600">
                <a:solidFill>
                  <a:schemeClr val="accent1">
                    <a:lumMod val="75000"/>
                  </a:schemeClr>
                </a:solidFill>
                <a:ea typeface="+mn-lt"/>
                <a:cs typeface="+mn-lt"/>
              </a:rPr>
              <a:t>Employment rates in </a:t>
            </a:r>
            <a:r>
              <a:rPr lang="en-GB" sz="1600" b="1">
                <a:solidFill>
                  <a:schemeClr val="accent1">
                    <a:lumMod val="75000"/>
                  </a:schemeClr>
                </a:solidFill>
                <a:ea typeface="+mn-lt"/>
                <a:cs typeface="+mn-lt"/>
              </a:rPr>
              <a:t>Cambridgeshire </a:t>
            </a:r>
            <a:r>
              <a:rPr lang="en-GB" sz="1600">
                <a:solidFill>
                  <a:schemeClr val="accent1">
                    <a:lumMod val="75000"/>
                  </a:schemeClr>
                </a:solidFill>
                <a:ea typeface="+mn-lt"/>
                <a:cs typeface="+mn-lt"/>
              </a:rPr>
              <a:t>decreased in 2020 by 11 percentage points to 45% but increased in </a:t>
            </a:r>
            <a:r>
              <a:rPr lang="en-GB" sz="1600" b="1">
                <a:solidFill>
                  <a:schemeClr val="accent1">
                    <a:lumMod val="75000"/>
                  </a:schemeClr>
                </a:solidFill>
                <a:ea typeface="+mn-lt"/>
                <a:cs typeface="+mn-lt"/>
              </a:rPr>
              <a:t>Peterborough </a:t>
            </a:r>
            <a:r>
              <a:rPr lang="en-GB" sz="1600">
                <a:solidFill>
                  <a:schemeClr val="accent1">
                    <a:lumMod val="75000"/>
                  </a:schemeClr>
                </a:solidFill>
                <a:ea typeface="+mn-lt"/>
                <a:cs typeface="+mn-lt"/>
              </a:rPr>
              <a:t>by 5 percentage points to 56%, the highest since 2008.</a:t>
            </a:r>
            <a:r>
              <a:rPr lang="en-GB" sz="1600" baseline="30000">
                <a:solidFill>
                  <a:schemeClr val="accent1">
                    <a:lumMod val="75000"/>
                  </a:schemeClr>
                </a:solidFill>
                <a:ea typeface="+mn-lt"/>
                <a:cs typeface="+mn-lt"/>
              </a:rPr>
              <a:t>2</a:t>
            </a:r>
            <a:endParaRPr lang="en-US" sz="1600" baseline="30000">
              <a:solidFill>
                <a:schemeClr val="accent1">
                  <a:lumMod val="75000"/>
                </a:schemeClr>
              </a:solidFill>
              <a:ea typeface="+mn-lt"/>
              <a:cs typeface="+mn-lt"/>
            </a:endParaRPr>
          </a:p>
          <a:p>
            <a:r>
              <a:rPr lang="en-GB" sz="1600">
                <a:solidFill>
                  <a:schemeClr val="accent1">
                    <a:lumMod val="75000"/>
                  </a:schemeClr>
                </a:solidFill>
                <a:ea typeface="+mn-lt"/>
                <a:cs typeface="+mn-lt"/>
              </a:rPr>
              <a:t>Economic inactivity in young people increased during 2020 by 12 percentage points in </a:t>
            </a:r>
            <a:r>
              <a:rPr lang="en-GB" sz="1600" b="1">
                <a:solidFill>
                  <a:schemeClr val="accent1">
                    <a:lumMod val="75000"/>
                  </a:schemeClr>
                </a:solidFill>
                <a:ea typeface="+mn-lt"/>
                <a:cs typeface="+mn-lt"/>
              </a:rPr>
              <a:t>Cambridgeshire</a:t>
            </a:r>
            <a:r>
              <a:rPr lang="en-GB" sz="1600">
                <a:solidFill>
                  <a:schemeClr val="accent1">
                    <a:lumMod val="75000"/>
                  </a:schemeClr>
                </a:solidFill>
                <a:ea typeface="+mn-lt"/>
                <a:cs typeface="+mn-lt"/>
              </a:rPr>
              <a:t> and 3 percentage points in </a:t>
            </a:r>
            <a:r>
              <a:rPr lang="en-GB" sz="1600" b="1">
                <a:solidFill>
                  <a:schemeClr val="accent1">
                    <a:lumMod val="75000"/>
                  </a:schemeClr>
                </a:solidFill>
                <a:ea typeface="+mn-lt"/>
                <a:cs typeface="+mn-lt"/>
              </a:rPr>
              <a:t>Peterborough.</a:t>
            </a:r>
            <a:r>
              <a:rPr lang="en-GB" sz="1600" b="1" baseline="30000">
                <a:solidFill>
                  <a:schemeClr val="accent1">
                    <a:lumMod val="75000"/>
                  </a:schemeClr>
                </a:solidFill>
                <a:ea typeface="+mn-lt"/>
                <a:cs typeface="+mn-lt"/>
              </a:rPr>
              <a:t> 3</a:t>
            </a:r>
            <a:endParaRPr lang="en-US" sz="1600" baseline="30000">
              <a:solidFill>
                <a:schemeClr val="accent1">
                  <a:lumMod val="75000"/>
                </a:schemeClr>
              </a:solidFill>
              <a:ea typeface="+mn-lt"/>
              <a:cs typeface="+mn-lt"/>
            </a:endParaRPr>
          </a:p>
          <a:p>
            <a:r>
              <a:rPr lang="en-GB" sz="1600">
                <a:solidFill>
                  <a:schemeClr val="accent1">
                    <a:lumMod val="75000"/>
                  </a:schemeClr>
                </a:solidFill>
                <a:ea typeface="+mn-lt"/>
                <a:cs typeface="+mn-lt"/>
              </a:rPr>
              <a:t>Benefit claimant numbers in the 16 – 24 age bracket increased by 134% between March 2020 and June 2020 and counts remain high, with rates for September 2021 being 95% higher than in September 2019.</a:t>
            </a:r>
            <a:r>
              <a:rPr lang="en-GB" sz="1600" baseline="30000">
                <a:solidFill>
                  <a:schemeClr val="accent1">
                    <a:lumMod val="75000"/>
                  </a:schemeClr>
                </a:solidFill>
                <a:ea typeface="+mn-lt"/>
                <a:cs typeface="+mn-lt"/>
              </a:rPr>
              <a:t>4</a:t>
            </a:r>
            <a:endParaRPr lang="en-GB" sz="1600" baseline="30000">
              <a:solidFill>
                <a:schemeClr val="accent1">
                  <a:lumMod val="75000"/>
                </a:schemeClr>
              </a:solidFill>
            </a:endParaRPr>
          </a:p>
        </p:txBody>
      </p:sp>
      <p:sp>
        <p:nvSpPr>
          <p:cNvPr id="9" name="Text Placeholder 4">
            <a:extLst>
              <a:ext uri="{FF2B5EF4-FFF2-40B4-BE49-F238E27FC236}">
                <a16:creationId xmlns:a16="http://schemas.microsoft.com/office/drawing/2014/main" id="{100ED494-DC96-41FF-93A4-65A7312DEDDB}"/>
              </a:ext>
            </a:extLst>
          </p:cNvPr>
          <p:cNvSpPr txBox="1">
            <a:spLocks/>
          </p:cNvSpPr>
          <p:nvPr/>
        </p:nvSpPr>
        <p:spPr>
          <a:xfrm>
            <a:off x="327870" y="4683655"/>
            <a:ext cx="5781675" cy="1099143"/>
          </a:xfrm>
          <a:prstGeom prst="round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1600">
                <a:solidFill>
                  <a:schemeClr val="accent1">
                    <a:lumMod val="75000"/>
                  </a:schemeClr>
                </a:solidFill>
                <a:ea typeface="+mn-lt"/>
                <a:cs typeface="+mn-lt"/>
              </a:rPr>
              <a:t>The pandemic may have exacerbated existing inequalities within the region, with the highest proportions of claimant counts occurring in the north of the Cambridgeshire and Peterborough area.</a:t>
            </a:r>
            <a:endParaRPr lang="en-US" sz="1600">
              <a:solidFill>
                <a:schemeClr val="accent1">
                  <a:lumMod val="75000"/>
                </a:schemeClr>
              </a:solidFill>
            </a:endParaRPr>
          </a:p>
        </p:txBody>
      </p:sp>
      <p:sp>
        <p:nvSpPr>
          <p:cNvPr id="10" name="Rectangle: Rounded Corners 9">
            <a:extLst>
              <a:ext uri="{FF2B5EF4-FFF2-40B4-BE49-F238E27FC236}">
                <a16:creationId xmlns:a16="http://schemas.microsoft.com/office/drawing/2014/main" id="{7416D18C-F087-47BB-B032-EF302972E249}"/>
              </a:ext>
            </a:extLst>
          </p:cNvPr>
          <p:cNvSpPr/>
          <p:nvPr/>
        </p:nvSpPr>
        <p:spPr>
          <a:xfrm>
            <a:off x="327870" y="4683655"/>
            <a:ext cx="5720153" cy="102374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70197022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A99B9701-4EF0-4293-AB4E-920B96336105}"/>
              </a:ext>
            </a:extLst>
          </p:cNvPr>
          <p:cNvGraphicFramePr>
            <a:graphicFrameLocks noGrp="1"/>
          </p:cNvGraphicFramePr>
          <p:nvPr>
            <p:extLst>
              <p:ext uri="{D42A27DB-BD31-4B8C-83A1-F6EECF244321}">
                <p14:modId xmlns:p14="http://schemas.microsoft.com/office/powerpoint/2010/main" val="1901466348"/>
              </p:ext>
            </p:extLst>
          </p:nvPr>
        </p:nvGraphicFramePr>
        <p:xfrm>
          <a:off x="-1" y="14289"/>
          <a:ext cx="12163381" cy="6843711"/>
        </p:xfrm>
        <a:graphic>
          <a:graphicData uri="http://schemas.openxmlformats.org/drawingml/2006/table">
            <a:tbl>
              <a:tblPr firstRow="1" bandRow="1">
                <a:tableStyleId>{5C22544A-7EE6-4342-B048-85BDC9FD1C3A}</a:tableStyleId>
              </a:tblPr>
              <a:tblGrid>
                <a:gridCol w="12163381">
                  <a:extLst>
                    <a:ext uri="{9D8B030D-6E8A-4147-A177-3AD203B41FA5}">
                      <a16:colId xmlns:a16="http://schemas.microsoft.com/office/drawing/2014/main" val="20000"/>
                    </a:ext>
                  </a:extLst>
                </a:gridCol>
              </a:tblGrid>
              <a:tr h="370594">
                <a:tc>
                  <a:txBody>
                    <a:bodyPr/>
                    <a:lstStyle/>
                    <a:p>
                      <a:r>
                        <a:rPr lang="en-GB">
                          <a:latin typeface="Arial" panose="020B0604020202020204" pitchFamily="34" charset="0"/>
                          <a:cs typeface="Arial" panose="020B0604020202020204" pitchFamily="34" charset="0"/>
                        </a:rPr>
                        <a:t>NEET : Covid impacts </a:t>
                      </a:r>
                    </a:p>
                  </a:txBody>
                  <a:tcP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extLst>
                  <a:ext uri="{0D108BD9-81ED-4DB2-BD59-A6C34878D82A}">
                    <a16:rowId xmlns:a16="http://schemas.microsoft.com/office/drawing/2014/main" val="10000"/>
                  </a:ext>
                </a:extLst>
              </a:tr>
              <a:tr h="617298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b="1" kern="1200" baseline="0">
                        <a:solidFill>
                          <a:schemeClr val="accent6">
                            <a:lumMod val="75000"/>
                          </a:schemeClr>
                        </a:solidFill>
                        <a:latin typeface="Arial" panose="020B0604020202020204" pitchFamily="34" charset="0"/>
                        <a:ea typeface="+mn-ea"/>
                        <a:cs typeface="Arial" panose="020B0604020202020204" pitchFamily="34" charset="0"/>
                      </a:endParaRPr>
                    </a:p>
                    <a:p>
                      <a:endParaRPr lang="en-GB" sz="1400" b="1" kern="1200" baseline="0">
                        <a:solidFill>
                          <a:schemeClr val="accent1">
                            <a:lumMod val="75000"/>
                          </a:schemeClr>
                        </a:solidFill>
                        <a:latin typeface="Arial" panose="020B0604020202020204" pitchFamily="34" charset="0"/>
                        <a:ea typeface="+mn-ea"/>
                        <a:cs typeface="Arial" panose="020B0604020202020204" pitchFamily="34" charset="0"/>
                      </a:endParaRPr>
                    </a:p>
                  </a:txBody>
                  <a:tcPr>
                    <a:lnT w="12700" cap="flat" cmpd="sng" algn="ctr">
                      <a:solidFill>
                        <a:schemeClr val="bg1"/>
                      </a:solidFill>
                      <a:prstDash val="solid"/>
                      <a:round/>
                      <a:headEnd type="none" w="med" len="med"/>
                      <a:tailEnd type="none" w="med" len="med"/>
                    </a:lnT>
                    <a:solidFill>
                      <a:schemeClr val="bg1"/>
                    </a:solidFill>
                  </a:tcPr>
                </a:tc>
                <a:extLst>
                  <a:ext uri="{0D108BD9-81ED-4DB2-BD59-A6C34878D82A}">
                    <a16:rowId xmlns:a16="http://schemas.microsoft.com/office/drawing/2014/main" val="10001"/>
                  </a:ext>
                </a:extLst>
              </a:tr>
              <a:tr h="300136">
                <a:tc>
                  <a:txBody>
                    <a:bodyPr/>
                    <a:lstStyle/>
                    <a:p>
                      <a:r>
                        <a:rPr lang="en-GB" sz="900" baseline="0" dirty="0">
                          <a:solidFill>
                            <a:schemeClr val="bg1"/>
                          </a:solidFill>
                          <a:latin typeface="Arial" panose="020B0604020202020204" pitchFamily="34" charset="0"/>
                          <a:cs typeface="Arial" panose="020B0604020202020204" pitchFamily="34" charset="0"/>
                        </a:rPr>
                        <a:t>Source: Covid Impacts and Needs Assessment Evidence Pack 2- https://cambridgeshireinsight.org.uk/coronavirus/impacts/</a:t>
                      </a:r>
                    </a:p>
                  </a:txBody>
                  <a:tcPr anchor="ctr">
                    <a:solidFill>
                      <a:schemeClr val="accent1">
                        <a:lumMod val="75000"/>
                      </a:schemeClr>
                    </a:solidFill>
                  </a:tcPr>
                </a:tc>
                <a:extLst>
                  <a:ext uri="{0D108BD9-81ED-4DB2-BD59-A6C34878D82A}">
                    <a16:rowId xmlns:a16="http://schemas.microsoft.com/office/drawing/2014/main" val="10002"/>
                  </a:ext>
                </a:extLst>
              </a:tr>
            </a:tbl>
          </a:graphicData>
        </a:graphic>
      </p:graphicFrame>
      <p:sp>
        <p:nvSpPr>
          <p:cNvPr id="3" name="Title 1">
            <a:extLst>
              <a:ext uri="{FF2B5EF4-FFF2-40B4-BE49-F238E27FC236}">
                <a16:creationId xmlns:a16="http://schemas.microsoft.com/office/drawing/2014/main" id="{AAC32B11-34C9-4673-9A4A-FD821205FF99}"/>
              </a:ext>
            </a:extLst>
          </p:cNvPr>
          <p:cNvSpPr txBox="1">
            <a:spLocks/>
          </p:cNvSpPr>
          <p:nvPr/>
        </p:nvSpPr>
        <p:spPr>
          <a:xfrm>
            <a:off x="409376" y="706902"/>
            <a:ext cx="11073377" cy="647113"/>
          </a:xfrm>
          <a:prstGeom prst="rect">
            <a:avLst/>
          </a:prstGeom>
        </p:spPr>
        <p:txBody>
          <a:bodyPr lIns="91440" tIns="45720" rIns="91440" bIns="45720" anchor="b"/>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800" b="1">
                <a:solidFill>
                  <a:schemeClr val="accent1">
                    <a:lumMod val="75000"/>
                  </a:schemeClr>
                </a:solidFill>
                <a:cs typeface="Calibri"/>
              </a:rPr>
              <a:t>The proportion of 16 and 17 year </a:t>
            </a:r>
            <a:r>
              <a:rPr lang="en-US" sz="1800" b="1" err="1">
                <a:solidFill>
                  <a:schemeClr val="accent1">
                    <a:lumMod val="75000"/>
                  </a:schemeClr>
                </a:solidFill>
                <a:cs typeface="Calibri"/>
              </a:rPr>
              <a:t>olds</a:t>
            </a:r>
            <a:r>
              <a:rPr lang="en-US" sz="1800" b="1">
                <a:solidFill>
                  <a:schemeClr val="accent1">
                    <a:lumMod val="75000"/>
                  </a:schemeClr>
                </a:solidFill>
                <a:cs typeface="Calibri"/>
              </a:rPr>
              <a:t> that were either NEET or not known in Cambridgeshire remained relatively stable from 2018/19 to 2020/21. There was a slight reduction in Peterborough over the same period.</a:t>
            </a:r>
          </a:p>
        </p:txBody>
      </p:sp>
      <p:sp>
        <p:nvSpPr>
          <p:cNvPr id="4" name="Subtitle 3">
            <a:extLst>
              <a:ext uri="{FF2B5EF4-FFF2-40B4-BE49-F238E27FC236}">
                <a16:creationId xmlns:a16="http://schemas.microsoft.com/office/drawing/2014/main" id="{2E8AF45C-4BBB-43FE-90C6-8C40F4CBD66F}"/>
              </a:ext>
            </a:extLst>
          </p:cNvPr>
          <p:cNvSpPr txBox="1">
            <a:spLocks/>
          </p:cNvSpPr>
          <p:nvPr/>
        </p:nvSpPr>
        <p:spPr>
          <a:xfrm>
            <a:off x="103768" y="1880411"/>
            <a:ext cx="5612243" cy="2669199"/>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a:solidFill>
                  <a:schemeClr val="accent1">
                    <a:lumMod val="75000"/>
                  </a:schemeClr>
                </a:solidFill>
                <a:cs typeface="Calibri"/>
              </a:rPr>
              <a:t>Cambridgeshire data remains below the national average, whilst Peterborough remains above. </a:t>
            </a:r>
          </a:p>
          <a:p>
            <a:r>
              <a:rPr lang="en-GB" sz="1400">
                <a:solidFill>
                  <a:schemeClr val="accent1">
                    <a:lumMod val="75000"/>
                  </a:schemeClr>
                </a:solidFill>
                <a:ea typeface="+mn-lt"/>
                <a:cs typeface="+mn-lt"/>
              </a:rPr>
              <a:t>The proportion of 16 and 17 year olds who were not in education, employment or training (NEET) or whose activities were unknown increased from 3.0% to 3.2% in </a:t>
            </a:r>
            <a:r>
              <a:rPr lang="en-GB" sz="1400" b="1">
                <a:solidFill>
                  <a:schemeClr val="accent1">
                    <a:lumMod val="75000"/>
                  </a:schemeClr>
                </a:solidFill>
                <a:ea typeface="+mn-lt"/>
                <a:cs typeface="+mn-lt"/>
              </a:rPr>
              <a:t>Cambridgeshire</a:t>
            </a:r>
            <a:r>
              <a:rPr lang="en-GB" sz="1400">
                <a:solidFill>
                  <a:schemeClr val="accent1">
                    <a:lumMod val="75000"/>
                  </a:schemeClr>
                </a:solidFill>
                <a:ea typeface="+mn-lt"/>
                <a:cs typeface="+mn-lt"/>
              </a:rPr>
              <a:t> and from 6.4% to 7.0% in </a:t>
            </a:r>
            <a:r>
              <a:rPr lang="en-GB" sz="1400" b="1">
                <a:solidFill>
                  <a:schemeClr val="accent1">
                    <a:lumMod val="75000"/>
                  </a:schemeClr>
                </a:solidFill>
                <a:ea typeface="+mn-lt"/>
                <a:cs typeface="+mn-lt"/>
              </a:rPr>
              <a:t>Peterborough</a:t>
            </a:r>
            <a:r>
              <a:rPr lang="en-GB" sz="1400">
                <a:solidFill>
                  <a:schemeClr val="accent1">
                    <a:lumMod val="75000"/>
                  </a:schemeClr>
                </a:solidFill>
                <a:ea typeface="+mn-lt"/>
                <a:cs typeface="+mn-lt"/>
              </a:rPr>
              <a:t> from 2019 to 2020 (national average 2020: 5.5%).</a:t>
            </a:r>
            <a:endParaRPr lang="en-US" sz="1400">
              <a:solidFill>
                <a:schemeClr val="accent1">
                  <a:lumMod val="75000"/>
                </a:schemeClr>
              </a:solidFill>
              <a:cs typeface="Calibri"/>
            </a:endParaRPr>
          </a:p>
          <a:p>
            <a:r>
              <a:rPr lang="en-US" sz="1400">
                <a:solidFill>
                  <a:schemeClr val="accent1">
                    <a:lumMod val="75000"/>
                  </a:schemeClr>
                </a:solidFill>
                <a:cs typeface="Calibri"/>
              </a:rPr>
              <a:t>Caution should be taken as the full impact on educational attainment and retention into learning will not be clear for some time to come as pupils age through schools. </a:t>
            </a:r>
          </a:p>
        </p:txBody>
      </p:sp>
      <p:sp>
        <p:nvSpPr>
          <p:cNvPr id="5" name="Text Placeholder 4">
            <a:extLst>
              <a:ext uri="{FF2B5EF4-FFF2-40B4-BE49-F238E27FC236}">
                <a16:creationId xmlns:a16="http://schemas.microsoft.com/office/drawing/2014/main" id="{F08B94C1-7172-4036-8E14-DA1959308DAC}"/>
              </a:ext>
            </a:extLst>
          </p:cNvPr>
          <p:cNvSpPr txBox="1">
            <a:spLocks/>
          </p:cNvSpPr>
          <p:nvPr/>
        </p:nvSpPr>
        <p:spPr>
          <a:xfrm>
            <a:off x="169235" y="5362050"/>
            <a:ext cx="5619750" cy="789048"/>
          </a:xfrm>
          <a:prstGeom prst="round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a:solidFill>
                  <a:schemeClr val="accent1">
                    <a:lumMod val="75000"/>
                  </a:schemeClr>
                </a:solidFill>
                <a:cs typeface="Calibri"/>
              </a:rPr>
              <a:t>Particularly vulnerable cohorts of young people that are overrepresented in the NEET are young offenders and children in care and care leavers. </a:t>
            </a:r>
          </a:p>
        </p:txBody>
      </p:sp>
      <p:sp>
        <p:nvSpPr>
          <p:cNvPr id="6" name="Text Placeholder 7">
            <a:extLst>
              <a:ext uri="{FF2B5EF4-FFF2-40B4-BE49-F238E27FC236}">
                <a16:creationId xmlns:a16="http://schemas.microsoft.com/office/drawing/2014/main" id="{DC2AECD7-3CD9-4165-8275-7798CDF2833B}"/>
              </a:ext>
            </a:extLst>
          </p:cNvPr>
          <p:cNvSpPr txBox="1">
            <a:spLocks/>
          </p:cNvSpPr>
          <p:nvPr/>
        </p:nvSpPr>
        <p:spPr>
          <a:xfrm>
            <a:off x="5788985" y="1762126"/>
            <a:ext cx="6374395" cy="479096"/>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a:solidFill>
                  <a:schemeClr val="accent1">
                    <a:lumMod val="75000"/>
                  </a:schemeClr>
                </a:solidFill>
                <a:ea typeface="+mn-lt"/>
                <a:cs typeface="+mn-lt"/>
              </a:rPr>
              <a:t>Proportion of 16- and 17-year old's known to be NEET and Not Known – February Average</a:t>
            </a:r>
            <a:r>
              <a:rPr lang="en-US" sz="1400">
                <a:solidFill>
                  <a:schemeClr val="accent1">
                    <a:lumMod val="75000"/>
                  </a:schemeClr>
                </a:solidFill>
                <a:cs typeface="Calibri"/>
              </a:rPr>
              <a:t> </a:t>
            </a:r>
            <a:endParaRPr lang="en-US" sz="1400">
              <a:solidFill>
                <a:schemeClr val="accent1">
                  <a:lumMod val="75000"/>
                </a:schemeClr>
              </a:solidFill>
            </a:endParaRPr>
          </a:p>
        </p:txBody>
      </p:sp>
      <p:pic>
        <p:nvPicPr>
          <p:cNvPr id="7" name="Picture 9" descr="Column chart of the proportion of 16 and 17 year old's known to be NEET and Not Known; where between 2019 and 2020 academic year, the percentage slightly increased in Cambridgeshire and Peterborough while the national average in England remained the same. ">
            <a:extLst>
              <a:ext uri="{FF2B5EF4-FFF2-40B4-BE49-F238E27FC236}">
                <a16:creationId xmlns:a16="http://schemas.microsoft.com/office/drawing/2014/main" id="{F23BEC0D-EC37-4A7B-946C-886B68403275}"/>
              </a:ext>
            </a:extLst>
          </p:cNvPr>
          <p:cNvPicPr>
            <a:picLocks noChangeAspect="1"/>
          </p:cNvPicPr>
          <p:nvPr/>
        </p:nvPicPr>
        <p:blipFill>
          <a:blip r:embed="rId3"/>
          <a:stretch>
            <a:fillRect/>
          </a:stretch>
        </p:blipFill>
        <p:spPr>
          <a:xfrm>
            <a:off x="5823474" y="2241221"/>
            <a:ext cx="6277024" cy="3594860"/>
          </a:xfrm>
          <a:prstGeom prst="rect">
            <a:avLst/>
          </a:prstGeom>
          <a:ln>
            <a:noFill/>
          </a:ln>
        </p:spPr>
      </p:pic>
      <p:sp>
        <p:nvSpPr>
          <p:cNvPr id="8" name="Rectangle: Rounded Corners 7">
            <a:extLst>
              <a:ext uri="{FF2B5EF4-FFF2-40B4-BE49-F238E27FC236}">
                <a16:creationId xmlns:a16="http://schemas.microsoft.com/office/drawing/2014/main" id="{A92B150E-3BC3-4C62-AA10-23C67D3A7F0C}"/>
              </a:ext>
            </a:extLst>
          </p:cNvPr>
          <p:cNvSpPr/>
          <p:nvPr/>
        </p:nvSpPr>
        <p:spPr>
          <a:xfrm>
            <a:off x="134746" y="5362050"/>
            <a:ext cx="5474746" cy="78904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23116314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17573" y="2633436"/>
            <a:ext cx="10509454" cy="1015663"/>
          </a:xfrm>
          <a:prstGeom prst="rect">
            <a:avLst/>
          </a:prstGeom>
          <a:noFill/>
        </p:spPr>
        <p:txBody>
          <a:bodyPr wrap="square" rtlCol="0">
            <a:spAutoFit/>
          </a:bodyPr>
          <a:lstStyle/>
          <a:p>
            <a:pPr algn="ctr"/>
            <a:r>
              <a:rPr lang="en-GB" sz="6000">
                <a:solidFill>
                  <a:schemeClr val="accent1">
                    <a:lumMod val="75000"/>
                  </a:schemeClr>
                </a:solidFill>
                <a:latin typeface="Arial" panose="020B0604020202020204" pitchFamily="34" charset="0"/>
                <a:cs typeface="Arial" panose="020B0604020202020204" pitchFamily="34" charset="0"/>
              </a:rPr>
              <a:t>Crime, safety and violence</a:t>
            </a:r>
          </a:p>
        </p:txBody>
      </p:sp>
      <p:sp>
        <p:nvSpPr>
          <p:cNvPr id="3" name="Frame 2"/>
          <p:cNvSpPr/>
          <p:nvPr/>
        </p:nvSpPr>
        <p:spPr>
          <a:xfrm>
            <a:off x="0" y="0"/>
            <a:ext cx="12204000" cy="6858000"/>
          </a:xfrm>
          <a:prstGeom prst="frame">
            <a:avLst/>
          </a:prstGeom>
          <a:solidFill>
            <a:schemeClr val="accent1">
              <a:lumMod val="75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lIns="216000" rtlCol="0" anchor="ctr">
            <a:normAutofit/>
          </a:bodyPr>
          <a:lstStyle/>
          <a:p>
            <a:pPr algn="ctr"/>
            <a:endParaRPr lang="en-GB">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74003080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DC511C77-4DBE-44B8-812A-ED0D9E32F80B}"/>
              </a:ext>
            </a:extLst>
          </p:cNvPr>
          <p:cNvGraphicFramePr>
            <a:graphicFrameLocks noGrp="1"/>
          </p:cNvGraphicFramePr>
          <p:nvPr>
            <p:extLst>
              <p:ext uri="{D42A27DB-BD31-4B8C-83A1-F6EECF244321}">
                <p14:modId xmlns:p14="http://schemas.microsoft.com/office/powerpoint/2010/main" val="3321069887"/>
              </p:ext>
            </p:extLst>
          </p:nvPr>
        </p:nvGraphicFramePr>
        <p:xfrm>
          <a:off x="28800" y="14290"/>
          <a:ext cx="12163200" cy="365760"/>
        </p:xfrm>
        <a:graphic>
          <a:graphicData uri="http://schemas.openxmlformats.org/drawingml/2006/table">
            <a:tbl>
              <a:tblPr firstRow="1" bandRow="1">
                <a:tableStyleId>{5C22544A-7EE6-4342-B048-85BDC9FD1C3A}</a:tableStyleId>
              </a:tblPr>
              <a:tblGrid>
                <a:gridCol w="12163200">
                  <a:extLst>
                    <a:ext uri="{9D8B030D-6E8A-4147-A177-3AD203B41FA5}">
                      <a16:colId xmlns:a16="http://schemas.microsoft.com/office/drawing/2014/main" val="20000"/>
                    </a:ext>
                  </a:extLst>
                </a:gridCol>
              </a:tblGrid>
              <a:tr h="0">
                <a:tc>
                  <a:txBody>
                    <a:bodyPr/>
                    <a:lstStyle/>
                    <a:p>
                      <a:r>
                        <a:rPr lang="en-GB">
                          <a:latin typeface="Arial" panose="020B0604020202020204" pitchFamily="34" charset="0"/>
                          <a:cs typeface="Arial" panose="020B0604020202020204" pitchFamily="34" charset="0"/>
                        </a:rPr>
                        <a:t>Summary</a:t>
                      </a:r>
                    </a:p>
                  </a:txBody>
                  <a:tcPr>
                    <a:solidFill>
                      <a:schemeClr val="accent1">
                        <a:lumMod val="75000"/>
                      </a:schemeClr>
                    </a:solidFill>
                  </a:tcPr>
                </a:tc>
                <a:extLst>
                  <a:ext uri="{0D108BD9-81ED-4DB2-BD59-A6C34878D82A}">
                    <a16:rowId xmlns:a16="http://schemas.microsoft.com/office/drawing/2014/main" val="10000"/>
                  </a:ext>
                </a:extLst>
              </a:tr>
            </a:tbl>
          </a:graphicData>
        </a:graphic>
      </p:graphicFrame>
      <p:sp>
        <p:nvSpPr>
          <p:cNvPr id="3" name="TextBox 2">
            <a:extLst>
              <a:ext uri="{FF2B5EF4-FFF2-40B4-BE49-F238E27FC236}">
                <a16:creationId xmlns:a16="http://schemas.microsoft.com/office/drawing/2014/main" id="{12839F59-6582-40F0-971A-25C88E37BB7A}"/>
              </a:ext>
            </a:extLst>
          </p:cNvPr>
          <p:cNvSpPr txBox="1"/>
          <p:nvPr/>
        </p:nvSpPr>
        <p:spPr>
          <a:xfrm>
            <a:off x="114649" y="380050"/>
            <a:ext cx="11962701" cy="5693866"/>
          </a:xfrm>
          <a:prstGeom prst="rect">
            <a:avLst/>
          </a:prstGeom>
          <a:noFill/>
        </p:spPr>
        <p:txBody>
          <a:bodyPr wrap="square" rtlCol="0">
            <a:spAutoFit/>
          </a:bodyPr>
          <a:lstStyle/>
          <a:p>
            <a:pPr marL="285750" indent="-285750">
              <a:buFont typeface="Arial" panose="020B0604020202020204" pitchFamily="34" charset="0"/>
              <a:buChar char="•"/>
            </a:pPr>
            <a:endParaRPr lang="en-GB" sz="1400" dirty="0">
              <a:solidFill>
                <a:schemeClr val="accent1">
                  <a:lumMod val="75000"/>
                </a:schemeClr>
              </a:solidFill>
            </a:endParaRPr>
          </a:p>
          <a:p>
            <a:pPr marL="285750" indent="-285750">
              <a:buFont typeface="Arial" panose="020B0604020202020204" pitchFamily="34" charset="0"/>
              <a:buChar char="•"/>
            </a:pPr>
            <a:r>
              <a:rPr lang="en-GB" sz="1400" dirty="0">
                <a:solidFill>
                  <a:schemeClr val="accent1">
                    <a:lumMod val="75000"/>
                  </a:schemeClr>
                </a:solidFill>
              </a:rPr>
              <a:t>Several areas with high rates of crime deprivation (personal and material victimisation) are seen in Peterborough and Cambridge.</a:t>
            </a:r>
          </a:p>
          <a:p>
            <a:pPr marL="285750" indent="-285750">
              <a:buFont typeface="Arial" panose="020B0604020202020204" pitchFamily="34" charset="0"/>
              <a:buChar char="•"/>
            </a:pPr>
            <a:endParaRPr lang="en-GB" sz="1400" dirty="0">
              <a:solidFill>
                <a:schemeClr val="accent1">
                  <a:lumMod val="75000"/>
                </a:schemeClr>
              </a:solidFill>
            </a:endParaRPr>
          </a:p>
          <a:p>
            <a:pPr marL="285750" indent="-285750">
              <a:buFont typeface="Arial" panose="020B0604020202020204" pitchFamily="34" charset="0"/>
              <a:buChar char="•"/>
            </a:pPr>
            <a:r>
              <a:rPr lang="en-GB" sz="1400" dirty="0">
                <a:solidFill>
                  <a:schemeClr val="accent1">
                    <a:lumMod val="75000"/>
                  </a:schemeClr>
                </a:solidFill>
              </a:rPr>
              <a:t> The violent crime rate in Peterborough is significantly higher than the national rate.</a:t>
            </a:r>
          </a:p>
          <a:p>
            <a:pPr marL="285750" indent="-285750">
              <a:buFont typeface="Arial" panose="020B0604020202020204" pitchFamily="34" charset="0"/>
              <a:buChar char="•"/>
            </a:pPr>
            <a:endParaRPr lang="en-GB" sz="1400" dirty="0">
              <a:solidFill>
                <a:schemeClr val="accent1">
                  <a:lumMod val="75000"/>
                </a:schemeClr>
              </a:solidFill>
            </a:endParaRPr>
          </a:p>
          <a:p>
            <a:pPr marL="285750" indent="-285750">
              <a:buFont typeface="Arial" panose="020B0604020202020204" pitchFamily="34" charset="0"/>
              <a:buChar char="•"/>
            </a:pPr>
            <a:r>
              <a:rPr lang="en-GB" sz="1400" dirty="0">
                <a:solidFill>
                  <a:schemeClr val="accent1">
                    <a:lumMod val="75000"/>
                  </a:schemeClr>
                </a:solidFill>
              </a:rPr>
              <a:t>The hospital admission rates for violent crime have had a recent decline in Cambridgeshire and remain significantly lower than England. An overall declining trend has been seen in Peterborough since 2009/10–11/12, although the rates have been significantly worse than England.</a:t>
            </a:r>
          </a:p>
          <a:p>
            <a:pPr marL="285750" indent="-285750">
              <a:buFont typeface="Arial" panose="020B0604020202020204" pitchFamily="34" charset="0"/>
              <a:buChar char="•"/>
            </a:pPr>
            <a:endParaRPr lang="en-GB" sz="1400" dirty="0">
              <a:solidFill>
                <a:schemeClr val="accent1">
                  <a:lumMod val="75000"/>
                </a:schemeClr>
              </a:solidFill>
            </a:endParaRPr>
          </a:p>
          <a:p>
            <a:pPr marL="285750" indent="-285750">
              <a:buFont typeface="Arial" panose="020B0604020202020204" pitchFamily="34" charset="0"/>
              <a:buChar char="•"/>
            </a:pPr>
            <a:r>
              <a:rPr lang="en-GB" sz="1400" dirty="0">
                <a:solidFill>
                  <a:schemeClr val="accent1">
                    <a:lumMod val="75000"/>
                  </a:schemeClr>
                </a:solidFill>
              </a:rPr>
              <a:t>Peterborough has the highest level of violent offences per 1,000 for the year 2020/21, followed by Cambridge and Fenland.</a:t>
            </a:r>
          </a:p>
          <a:p>
            <a:pPr marL="285750" indent="-285750">
              <a:buFont typeface="Arial" panose="020B0604020202020204" pitchFamily="34" charset="0"/>
              <a:buChar char="•"/>
            </a:pPr>
            <a:endParaRPr lang="en-GB" sz="1400" dirty="0">
              <a:solidFill>
                <a:schemeClr val="accent1">
                  <a:lumMod val="75000"/>
                </a:schemeClr>
              </a:solidFill>
            </a:endParaRPr>
          </a:p>
          <a:p>
            <a:pPr marL="285750" indent="-285750">
              <a:buFont typeface="Arial" panose="020B0604020202020204" pitchFamily="34" charset="0"/>
              <a:buChar char="•"/>
            </a:pPr>
            <a:r>
              <a:rPr lang="en-GB" sz="1400" dirty="0">
                <a:solidFill>
                  <a:schemeClr val="accent1">
                    <a:lumMod val="75000"/>
                  </a:schemeClr>
                </a:solidFill>
              </a:rPr>
              <a:t>The sexual offence rate in Peterborough was higher than all Cambridgeshire districts and England in 2020/21.</a:t>
            </a:r>
          </a:p>
          <a:p>
            <a:pPr marL="285750" indent="-285750">
              <a:buFont typeface="Arial" panose="020B0604020202020204" pitchFamily="34" charset="0"/>
              <a:buChar char="•"/>
            </a:pPr>
            <a:endParaRPr lang="en-GB" sz="1400" dirty="0">
              <a:solidFill>
                <a:schemeClr val="accent1">
                  <a:lumMod val="75000"/>
                </a:schemeClr>
              </a:solidFill>
            </a:endParaRPr>
          </a:p>
          <a:p>
            <a:pPr marL="285750" indent="-285750">
              <a:buFont typeface="Arial" panose="020B0604020202020204" pitchFamily="34" charset="0"/>
              <a:buChar char="•"/>
            </a:pPr>
            <a:r>
              <a:rPr lang="en-GB" sz="1400" dirty="0">
                <a:solidFill>
                  <a:schemeClr val="accent1">
                    <a:lumMod val="75000"/>
                  </a:schemeClr>
                </a:solidFill>
              </a:rPr>
              <a:t>The percentage of re-offending levels is higher than the national average in Cambridge and Peterborough in 2018/19.</a:t>
            </a:r>
          </a:p>
          <a:p>
            <a:pPr marL="285750" indent="-285750">
              <a:buFont typeface="Arial" panose="020B0604020202020204" pitchFamily="34" charset="0"/>
              <a:buChar char="•"/>
            </a:pPr>
            <a:endParaRPr lang="en-GB" sz="1400" dirty="0">
              <a:solidFill>
                <a:schemeClr val="accent1">
                  <a:lumMod val="75000"/>
                </a:schemeClr>
              </a:solidFill>
            </a:endParaRPr>
          </a:p>
          <a:p>
            <a:pPr marL="285750" indent="-285750">
              <a:buFont typeface="Arial" panose="020B0604020202020204" pitchFamily="34" charset="0"/>
              <a:buChar char="•"/>
            </a:pPr>
            <a:r>
              <a:rPr lang="en-GB" sz="1400" dirty="0">
                <a:solidFill>
                  <a:schemeClr val="accent1">
                    <a:lumMod val="75000"/>
                  </a:schemeClr>
                </a:solidFill>
              </a:rPr>
              <a:t>The rates of violence and sexual offences in Cambridgeshire and Peterborough are higher than other types of crime, followed by anti-social behaviour.</a:t>
            </a:r>
          </a:p>
          <a:p>
            <a:pPr marL="285750" indent="-285750">
              <a:buFont typeface="Arial" panose="020B0604020202020204" pitchFamily="34" charset="0"/>
              <a:buChar char="•"/>
            </a:pPr>
            <a:endParaRPr lang="en-GB" sz="1400" dirty="0">
              <a:solidFill>
                <a:schemeClr val="accent1">
                  <a:lumMod val="75000"/>
                </a:schemeClr>
              </a:solidFill>
            </a:endParaRPr>
          </a:p>
          <a:p>
            <a:pPr marL="285750" indent="-285750">
              <a:buFont typeface="Arial" panose="020B0604020202020204" pitchFamily="34" charset="0"/>
              <a:buChar char="•"/>
            </a:pPr>
            <a:r>
              <a:rPr lang="en-GB" sz="1400" dirty="0">
                <a:solidFill>
                  <a:schemeClr val="accent1">
                    <a:lumMod val="75000"/>
                  </a:schemeClr>
                </a:solidFill>
              </a:rPr>
              <a:t>The prison population in HMP Littlehey and Peterborough show an increase as at June 30, 2022, after a decline seen in the previous year.</a:t>
            </a:r>
          </a:p>
          <a:p>
            <a:pPr marL="285750" indent="-285750">
              <a:buFont typeface="Arial" panose="020B0604020202020204" pitchFamily="34" charset="0"/>
              <a:buChar char="•"/>
            </a:pPr>
            <a:endParaRPr lang="en-GB" sz="1400" dirty="0">
              <a:solidFill>
                <a:schemeClr val="accent1">
                  <a:lumMod val="75000"/>
                </a:schemeClr>
              </a:solidFill>
            </a:endParaRPr>
          </a:p>
          <a:p>
            <a:pPr marL="285750" indent="-285750">
              <a:buFont typeface="Arial" panose="020B0604020202020204" pitchFamily="34" charset="0"/>
              <a:buChar char="•"/>
            </a:pPr>
            <a:r>
              <a:rPr lang="en-GB" sz="1400" dirty="0">
                <a:solidFill>
                  <a:schemeClr val="accent1">
                    <a:lumMod val="75000"/>
                  </a:schemeClr>
                </a:solidFill>
              </a:rPr>
              <a:t>IDVA (</a:t>
            </a:r>
            <a:r>
              <a:rPr lang="en-GB" sz="1400" dirty="0">
                <a:solidFill>
                  <a:schemeClr val="accent1">
                    <a:lumMod val="75000"/>
                  </a:schemeClr>
                </a:solidFill>
                <a:ea typeface="+mn-lt"/>
                <a:cs typeface="+mn-lt"/>
              </a:rPr>
              <a:t>Independent Domestic Violence Advisor)</a:t>
            </a:r>
            <a:r>
              <a:rPr lang="en-GB" sz="1400" dirty="0">
                <a:solidFill>
                  <a:schemeClr val="accent1">
                    <a:lumMod val="75000"/>
                  </a:schemeClr>
                </a:solidFill>
              </a:rPr>
              <a:t> referrals steadily increased throughout 2020-2021 and sharply peaked after the third national lockdown in Q1 2021-2022 with 270 referrals in Cambridgeshire and 161 referrals in Peterborough. </a:t>
            </a:r>
          </a:p>
          <a:p>
            <a:pPr marL="285750" indent="-285750">
              <a:buFont typeface="Arial" panose="020B0604020202020204" pitchFamily="34" charset="0"/>
              <a:buChar char="•"/>
            </a:pPr>
            <a:endParaRPr lang="en-GB" sz="1400" dirty="0">
              <a:solidFill>
                <a:schemeClr val="accent1">
                  <a:lumMod val="75000"/>
                </a:schemeClr>
              </a:solidFill>
            </a:endParaRPr>
          </a:p>
          <a:p>
            <a:pPr marL="285750" indent="-285750">
              <a:buFont typeface="Arial" panose="020B0604020202020204" pitchFamily="34" charset="0"/>
              <a:buChar char="•"/>
            </a:pPr>
            <a:endParaRPr lang="en-GB" sz="1400" dirty="0">
              <a:solidFill>
                <a:schemeClr val="accent1">
                  <a:lumMod val="75000"/>
                </a:schemeClr>
              </a:solidFill>
            </a:endParaRPr>
          </a:p>
          <a:p>
            <a:pPr marL="285750" indent="-285750">
              <a:buFont typeface="Arial" panose="020B0604020202020204" pitchFamily="34" charset="0"/>
              <a:buChar char="•"/>
            </a:pPr>
            <a:endParaRPr lang="en-GB" sz="1400" dirty="0">
              <a:solidFill>
                <a:schemeClr val="accent1">
                  <a:lumMod val="75000"/>
                </a:schemeClr>
              </a:solidFill>
            </a:endParaRPr>
          </a:p>
          <a:p>
            <a:pPr marL="285750" indent="-285750">
              <a:buFont typeface="Arial" panose="020B0604020202020204" pitchFamily="34" charset="0"/>
              <a:buChar char="•"/>
            </a:pPr>
            <a:endParaRPr lang="en-GB" sz="1400" dirty="0">
              <a:solidFill>
                <a:schemeClr val="accent1">
                  <a:lumMod val="75000"/>
                </a:schemeClr>
              </a:solidFill>
            </a:endParaRPr>
          </a:p>
          <a:p>
            <a:pPr marL="285750" indent="-285750">
              <a:buFont typeface="Arial" panose="020B0604020202020204" pitchFamily="34" charset="0"/>
              <a:buChar char="•"/>
            </a:pPr>
            <a:endParaRPr lang="en-GB" sz="1400" dirty="0">
              <a:solidFill>
                <a:schemeClr val="accent1">
                  <a:lumMod val="75000"/>
                </a:schemeClr>
              </a:solidFill>
            </a:endParaRPr>
          </a:p>
          <a:p>
            <a:pPr marL="285750" indent="-285750">
              <a:buFont typeface="Arial" panose="020B0604020202020204" pitchFamily="34" charset="0"/>
              <a:buChar char="•"/>
            </a:pPr>
            <a:endParaRPr lang="en-GB" sz="1400" dirty="0">
              <a:solidFill>
                <a:schemeClr val="accent1">
                  <a:lumMod val="75000"/>
                </a:schemeClr>
              </a:solidFill>
            </a:endParaRPr>
          </a:p>
        </p:txBody>
      </p:sp>
    </p:spTree>
    <p:extLst>
      <p:ext uri="{BB962C8B-B14F-4D97-AF65-F5344CB8AC3E}">
        <p14:creationId xmlns:p14="http://schemas.microsoft.com/office/powerpoint/2010/main" val="42480461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948631743"/>
              </p:ext>
            </p:extLst>
          </p:nvPr>
        </p:nvGraphicFramePr>
        <p:xfrm>
          <a:off x="0" y="14289"/>
          <a:ext cx="12192000" cy="6808181"/>
        </p:xfrm>
        <a:graphic>
          <a:graphicData uri="http://schemas.openxmlformats.org/drawingml/2006/table">
            <a:tbl>
              <a:tblPr firstRow="1" bandRow="1">
                <a:tableStyleId>{5C22544A-7EE6-4342-B048-85BDC9FD1C3A}</a:tableStyleId>
              </a:tblPr>
              <a:tblGrid>
                <a:gridCol w="12192000">
                  <a:extLst>
                    <a:ext uri="{9D8B030D-6E8A-4147-A177-3AD203B41FA5}">
                      <a16:colId xmlns:a16="http://schemas.microsoft.com/office/drawing/2014/main" val="20000"/>
                    </a:ext>
                  </a:extLst>
                </a:gridCol>
              </a:tblGrid>
              <a:tr h="368670">
                <a:tc>
                  <a:txBody>
                    <a:bodyPr/>
                    <a:lstStyle/>
                    <a:p>
                      <a:r>
                        <a:rPr lang="en-GB">
                          <a:latin typeface="Arial" panose="020B0604020202020204" pitchFamily="34" charset="0"/>
                          <a:cs typeface="Arial" panose="020B0604020202020204" pitchFamily="34" charset="0"/>
                        </a:rPr>
                        <a:t>Crime, safety and violence</a:t>
                      </a:r>
                      <a:endParaRPr lang="en-GB" baseline="0">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extLst>
                  <a:ext uri="{0D108BD9-81ED-4DB2-BD59-A6C34878D82A}">
                    <a16:rowId xmlns:a16="http://schemas.microsoft.com/office/drawing/2014/main" val="10000"/>
                  </a:ext>
                </a:extLst>
              </a:tr>
              <a:tr h="614093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b="1" kern="1200" baseline="0">
                        <a:solidFill>
                          <a:schemeClr val="accent6">
                            <a:lumMod val="75000"/>
                          </a:schemeClr>
                        </a:solidFill>
                        <a:latin typeface="Arial" panose="020B0604020202020204" pitchFamily="34" charset="0"/>
                        <a:ea typeface="+mn-ea"/>
                        <a:cs typeface="Arial" panose="020B0604020202020204" pitchFamily="34" charset="0"/>
                      </a:endParaRPr>
                    </a:p>
                    <a:p>
                      <a:endParaRPr lang="en-GB" sz="1400" b="1" kern="1200" baseline="0">
                        <a:solidFill>
                          <a:schemeClr val="accent6">
                            <a:lumMod val="75000"/>
                          </a:schemeClr>
                        </a:solidFill>
                        <a:latin typeface="Arial" panose="020B0604020202020204" pitchFamily="34" charset="0"/>
                        <a:ea typeface="+mn-ea"/>
                        <a:cs typeface="Arial" panose="020B0604020202020204" pitchFamily="34" charset="0"/>
                      </a:endParaRPr>
                    </a:p>
                  </a:txBody>
                  <a:tcPr>
                    <a:lnT w="12700" cap="flat" cmpd="sng" algn="ctr">
                      <a:solidFill>
                        <a:schemeClr val="bg1"/>
                      </a:solidFill>
                      <a:prstDash val="solid"/>
                      <a:round/>
                      <a:headEnd type="none" w="med" len="med"/>
                      <a:tailEnd type="none" w="med" len="med"/>
                    </a:lnT>
                    <a:solidFill>
                      <a:schemeClr val="bg1"/>
                    </a:solidFill>
                  </a:tcPr>
                </a:tc>
                <a:extLst>
                  <a:ext uri="{0D108BD9-81ED-4DB2-BD59-A6C34878D82A}">
                    <a16:rowId xmlns:a16="http://schemas.microsoft.com/office/drawing/2014/main" val="10001"/>
                  </a:ext>
                </a:extLst>
              </a:tr>
              <a:tr h="298578">
                <a:tc>
                  <a:txBody>
                    <a:bodyPr/>
                    <a:lstStyle/>
                    <a:p>
                      <a:r>
                        <a:rPr lang="en-GB" sz="900" baseline="0" dirty="0">
                          <a:solidFill>
                            <a:schemeClr val="bg1"/>
                          </a:solidFill>
                          <a:latin typeface="Arial" panose="020B0604020202020204" pitchFamily="34" charset="0"/>
                          <a:cs typeface="Arial" panose="020B0604020202020204" pitchFamily="34" charset="0"/>
                        </a:rPr>
                        <a:t>Source: 1. Indices of Deprivation 2019, Ministry of Housing, Communities and Local Government  2.  Public Health Outcomes Framework, Fingertips, OHID (downloaded – June 2022)</a:t>
                      </a:r>
                    </a:p>
                  </a:txBody>
                  <a:tcPr anchor="ctr">
                    <a:solidFill>
                      <a:schemeClr val="accent1">
                        <a:lumMod val="75000"/>
                      </a:schemeClr>
                    </a:solidFill>
                  </a:tcPr>
                </a:tc>
                <a:extLst>
                  <a:ext uri="{0D108BD9-81ED-4DB2-BD59-A6C34878D82A}">
                    <a16:rowId xmlns:a16="http://schemas.microsoft.com/office/drawing/2014/main" val="10002"/>
                  </a:ext>
                </a:extLst>
              </a:tr>
            </a:tbl>
          </a:graphicData>
        </a:graphic>
      </p:graphicFrame>
      <p:sp>
        <p:nvSpPr>
          <p:cNvPr id="4" name="TextBox 3"/>
          <p:cNvSpPr txBox="1"/>
          <p:nvPr/>
        </p:nvSpPr>
        <p:spPr>
          <a:xfrm>
            <a:off x="36030" y="5614980"/>
            <a:ext cx="3848936" cy="461665"/>
          </a:xfrm>
          <a:prstGeom prst="rect">
            <a:avLst/>
          </a:prstGeom>
          <a:noFill/>
        </p:spPr>
        <p:txBody>
          <a:bodyPr wrap="square" rtlCol="0">
            <a:spAutoFit/>
          </a:bodyPr>
          <a:lstStyle/>
          <a:p>
            <a:pPr algn="ctr"/>
            <a:r>
              <a:rPr lang="en-GB" sz="1200">
                <a:solidFill>
                  <a:schemeClr val="accent1">
                    <a:lumMod val="75000"/>
                  </a:schemeClr>
                </a:solidFill>
                <a:cs typeface="Arial" panose="020B0604020202020204" pitchFamily="34" charset="0"/>
              </a:rPr>
              <a:t>High level of personal and material victimisation is seen in Peterborough and Cambridge. </a:t>
            </a:r>
          </a:p>
        </p:txBody>
      </p:sp>
      <p:sp>
        <p:nvSpPr>
          <p:cNvPr id="20" name="TextBox 19">
            <a:extLst>
              <a:ext uri="{FF2B5EF4-FFF2-40B4-BE49-F238E27FC236}">
                <a16:creationId xmlns:a16="http://schemas.microsoft.com/office/drawing/2014/main" id="{6B864DAC-5EEF-4F99-AEF5-E34F3A8C81BE}"/>
              </a:ext>
            </a:extLst>
          </p:cNvPr>
          <p:cNvSpPr txBox="1"/>
          <p:nvPr/>
        </p:nvSpPr>
        <p:spPr>
          <a:xfrm>
            <a:off x="4282140" y="3009846"/>
            <a:ext cx="7881241" cy="205184"/>
          </a:xfrm>
          <a:prstGeom prst="rect">
            <a:avLst/>
          </a:prstGeom>
          <a:noFill/>
        </p:spPr>
        <p:txBody>
          <a:bodyPr wrap="square" rtlCol="0">
            <a:spAutoFit/>
          </a:bodyPr>
          <a:lstStyle/>
          <a:p>
            <a:endParaRPr lang="en-GB" sz="1100" baseline="30000">
              <a:solidFill>
                <a:schemeClr val="accent1">
                  <a:lumMod val="75000"/>
                </a:schemeClr>
              </a:solidFill>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22D928EE-5B7A-4CD6-A5F8-9903AAD1EFB4}"/>
              </a:ext>
            </a:extLst>
          </p:cNvPr>
          <p:cNvSpPr txBox="1"/>
          <p:nvPr/>
        </p:nvSpPr>
        <p:spPr>
          <a:xfrm>
            <a:off x="8986982" y="3888509"/>
            <a:ext cx="184731" cy="307777"/>
          </a:xfrm>
          <a:prstGeom prst="rect">
            <a:avLst/>
          </a:prstGeom>
          <a:noFill/>
        </p:spPr>
        <p:txBody>
          <a:bodyPr wrap="none" rtlCol="0">
            <a:spAutoFit/>
          </a:bodyPr>
          <a:lstStyle/>
          <a:p>
            <a:endParaRPr lang="en-GB" sz="1400">
              <a:solidFill>
                <a:schemeClr val="accent1">
                  <a:lumMod val="75000"/>
                </a:schemeClr>
              </a:solidFill>
            </a:endParaRPr>
          </a:p>
        </p:txBody>
      </p:sp>
      <p:sp>
        <p:nvSpPr>
          <p:cNvPr id="27" name="TextBox 26">
            <a:extLst>
              <a:ext uri="{FF2B5EF4-FFF2-40B4-BE49-F238E27FC236}">
                <a16:creationId xmlns:a16="http://schemas.microsoft.com/office/drawing/2014/main" id="{1DC969D9-29CF-4F5D-88C3-60FEC8D7EADC}"/>
              </a:ext>
            </a:extLst>
          </p:cNvPr>
          <p:cNvSpPr txBox="1"/>
          <p:nvPr/>
        </p:nvSpPr>
        <p:spPr>
          <a:xfrm>
            <a:off x="4564822" y="3711143"/>
            <a:ext cx="184731" cy="369332"/>
          </a:xfrm>
          <a:prstGeom prst="rect">
            <a:avLst/>
          </a:prstGeom>
          <a:noFill/>
        </p:spPr>
        <p:txBody>
          <a:bodyPr wrap="none" rtlCol="0">
            <a:spAutoFit/>
          </a:bodyPr>
          <a:lstStyle/>
          <a:p>
            <a:endParaRPr lang="en-GB"/>
          </a:p>
        </p:txBody>
      </p:sp>
      <p:sp>
        <p:nvSpPr>
          <p:cNvPr id="28" name="TextBox 27">
            <a:extLst>
              <a:ext uri="{FF2B5EF4-FFF2-40B4-BE49-F238E27FC236}">
                <a16:creationId xmlns:a16="http://schemas.microsoft.com/office/drawing/2014/main" id="{220FA31F-7B62-41AA-AED0-E7CC6427E163}"/>
              </a:ext>
            </a:extLst>
          </p:cNvPr>
          <p:cNvSpPr txBox="1"/>
          <p:nvPr/>
        </p:nvSpPr>
        <p:spPr>
          <a:xfrm>
            <a:off x="4564822" y="3786909"/>
            <a:ext cx="184731" cy="307777"/>
          </a:xfrm>
          <a:prstGeom prst="rect">
            <a:avLst/>
          </a:prstGeom>
          <a:noFill/>
        </p:spPr>
        <p:txBody>
          <a:bodyPr wrap="none" rtlCol="0">
            <a:spAutoFit/>
          </a:bodyPr>
          <a:lstStyle/>
          <a:p>
            <a:endParaRPr lang="en-GB" sz="1400"/>
          </a:p>
        </p:txBody>
      </p:sp>
      <p:sp>
        <p:nvSpPr>
          <p:cNvPr id="29" name="TextBox 28">
            <a:extLst>
              <a:ext uri="{FF2B5EF4-FFF2-40B4-BE49-F238E27FC236}">
                <a16:creationId xmlns:a16="http://schemas.microsoft.com/office/drawing/2014/main" id="{BAD53A4C-FF9E-4E3D-A07C-877E226EA26D}"/>
              </a:ext>
            </a:extLst>
          </p:cNvPr>
          <p:cNvSpPr txBox="1"/>
          <p:nvPr/>
        </p:nvSpPr>
        <p:spPr>
          <a:xfrm>
            <a:off x="3884966" y="379888"/>
            <a:ext cx="8102114" cy="307777"/>
          </a:xfrm>
          <a:prstGeom prst="rect">
            <a:avLst/>
          </a:prstGeom>
          <a:noFill/>
        </p:spPr>
        <p:txBody>
          <a:bodyPr wrap="square" rtlCol="0">
            <a:spAutoFit/>
          </a:bodyPr>
          <a:lstStyle/>
          <a:p>
            <a:r>
              <a:rPr lang="en-GB" sz="1400" b="1">
                <a:solidFill>
                  <a:schemeClr val="accent1">
                    <a:lumMod val="75000"/>
                  </a:schemeClr>
                </a:solidFill>
                <a:latin typeface="Arial" panose="020B0604020202020204" pitchFamily="34" charset="0"/>
                <a:cs typeface="Arial" panose="020B0604020202020204" pitchFamily="34" charset="0"/>
              </a:rPr>
              <a:t>Violent crime – hospital admissions for violence (including sexual violence), 2018/19 – 20/21 </a:t>
            </a:r>
            <a:r>
              <a:rPr lang="en-GB" sz="1400" b="1" baseline="30000">
                <a:solidFill>
                  <a:schemeClr val="accent1">
                    <a:lumMod val="75000"/>
                  </a:schemeClr>
                </a:solidFill>
                <a:latin typeface="Arial" panose="020B0604020202020204" pitchFamily="34" charset="0"/>
                <a:cs typeface="Arial" panose="020B0604020202020204" pitchFamily="34" charset="0"/>
              </a:rPr>
              <a:t>2</a:t>
            </a:r>
            <a:endParaRPr lang="en-GB" sz="1100" baseline="30000">
              <a:solidFill>
                <a:schemeClr val="accent1">
                  <a:lumMod val="75000"/>
                </a:schemeClr>
              </a:solidFill>
              <a:latin typeface="Arial" panose="020B0604020202020204" pitchFamily="34" charset="0"/>
              <a:cs typeface="Arial" panose="020B0604020202020204" pitchFamily="34" charset="0"/>
            </a:endParaRPr>
          </a:p>
        </p:txBody>
      </p:sp>
      <p:cxnSp>
        <p:nvCxnSpPr>
          <p:cNvPr id="47" name="Straight Connector 46">
            <a:extLst>
              <a:ext uri="{FF2B5EF4-FFF2-40B4-BE49-F238E27FC236}">
                <a16:creationId xmlns:a16="http://schemas.microsoft.com/office/drawing/2014/main" id="{0FBBBBF4-8928-4BEF-B45F-40CBAE228D56}"/>
              </a:ext>
            </a:extLst>
          </p:cNvPr>
          <p:cNvCxnSpPr>
            <a:cxnSpLocks/>
          </p:cNvCxnSpPr>
          <p:nvPr/>
        </p:nvCxnSpPr>
        <p:spPr>
          <a:xfrm>
            <a:off x="3884967" y="387927"/>
            <a:ext cx="0" cy="6142182"/>
          </a:xfrm>
          <a:prstGeom prst="line">
            <a:avLst/>
          </a:prstGeom>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4D893F98-BBF9-4CA7-AA73-322ADD9C4C88}"/>
              </a:ext>
            </a:extLst>
          </p:cNvPr>
          <p:cNvSpPr txBox="1"/>
          <p:nvPr/>
        </p:nvSpPr>
        <p:spPr>
          <a:xfrm>
            <a:off x="4282140" y="6092605"/>
            <a:ext cx="184731" cy="276999"/>
          </a:xfrm>
          <a:prstGeom prst="rect">
            <a:avLst/>
          </a:prstGeom>
          <a:noFill/>
        </p:spPr>
        <p:txBody>
          <a:bodyPr wrap="none" rtlCol="0">
            <a:spAutoFit/>
          </a:bodyPr>
          <a:lstStyle/>
          <a:p>
            <a:endParaRPr lang="en-GB" sz="1200"/>
          </a:p>
        </p:txBody>
      </p:sp>
      <p:sp>
        <p:nvSpPr>
          <p:cNvPr id="24" name="TextBox 23">
            <a:extLst>
              <a:ext uri="{FF2B5EF4-FFF2-40B4-BE49-F238E27FC236}">
                <a16:creationId xmlns:a16="http://schemas.microsoft.com/office/drawing/2014/main" id="{0A987103-8276-487D-9EC6-1D333A48AD7D}"/>
              </a:ext>
            </a:extLst>
          </p:cNvPr>
          <p:cNvSpPr txBox="1"/>
          <p:nvPr/>
        </p:nvSpPr>
        <p:spPr>
          <a:xfrm>
            <a:off x="4002257" y="2799892"/>
            <a:ext cx="7961934" cy="307777"/>
          </a:xfrm>
          <a:prstGeom prst="rect">
            <a:avLst/>
          </a:prstGeom>
          <a:noFill/>
        </p:spPr>
        <p:txBody>
          <a:bodyPr wrap="square" rtlCol="0">
            <a:spAutoFit/>
          </a:bodyPr>
          <a:lstStyle/>
          <a:p>
            <a:r>
              <a:rPr lang="en-GB" sz="1400" b="1">
                <a:solidFill>
                  <a:schemeClr val="accent1">
                    <a:lumMod val="75000"/>
                  </a:schemeClr>
                </a:solidFill>
                <a:latin typeface="Arial" panose="020B0604020202020204" pitchFamily="34" charset="0"/>
                <a:cs typeface="Arial" panose="020B0604020202020204" pitchFamily="34" charset="0"/>
              </a:rPr>
              <a:t>Violent crime  - change over time </a:t>
            </a:r>
            <a:r>
              <a:rPr lang="en-GB" sz="1400" b="1" baseline="30000">
                <a:solidFill>
                  <a:schemeClr val="accent1">
                    <a:lumMod val="75000"/>
                  </a:schemeClr>
                </a:solidFill>
                <a:latin typeface="Arial" panose="020B0604020202020204" pitchFamily="34" charset="0"/>
                <a:cs typeface="Arial" panose="020B0604020202020204" pitchFamily="34" charset="0"/>
              </a:rPr>
              <a:t>2</a:t>
            </a:r>
            <a:endParaRPr lang="en-GB" sz="1100" baseline="30000">
              <a:solidFill>
                <a:schemeClr val="accent1">
                  <a:lumMod val="75000"/>
                </a:schemeClr>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B0207049-AA7A-4F2B-AE20-74006553E010}"/>
              </a:ext>
            </a:extLst>
          </p:cNvPr>
          <p:cNvSpPr txBox="1"/>
          <p:nvPr/>
        </p:nvSpPr>
        <p:spPr>
          <a:xfrm>
            <a:off x="0" y="387927"/>
            <a:ext cx="3884966" cy="307777"/>
          </a:xfrm>
          <a:prstGeom prst="rect">
            <a:avLst/>
          </a:prstGeom>
          <a:noFill/>
        </p:spPr>
        <p:txBody>
          <a:bodyPr wrap="square" rtlCol="0">
            <a:spAutoFit/>
          </a:bodyPr>
          <a:lstStyle/>
          <a:p>
            <a:r>
              <a:rPr lang="en-GB" sz="1400" b="1" kern="1200" baseline="0">
                <a:solidFill>
                  <a:schemeClr val="accent1">
                    <a:lumMod val="75000"/>
                  </a:schemeClr>
                </a:solidFill>
                <a:latin typeface="Arial" panose="020B0604020202020204" pitchFamily="34" charset="0"/>
                <a:ea typeface="+mn-ea"/>
                <a:cs typeface="Arial" panose="020B0604020202020204" pitchFamily="34" charset="0"/>
              </a:rPr>
              <a:t>Crime</a:t>
            </a:r>
            <a:r>
              <a:rPr lang="en-GB" sz="1400" b="1">
                <a:solidFill>
                  <a:schemeClr val="accent1">
                    <a:lumMod val="75000"/>
                  </a:schemeClr>
                </a:solidFill>
                <a:latin typeface="Arial" panose="020B0604020202020204" pitchFamily="34" charset="0"/>
                <a:cs typeface="Arial" panose="020B0604020202020204" pitchFamily="34" charset="0"/>
              </a:rPr>
              <a:t> </a:t>
            </a:r>
            <a:r>
              <a:rPr lang="en-GB" sz="1400" b="1" kern="1200" baseline="0">
                <a:solidFill>
                  <a:schemeClr val="accent1">
                    <a:lumMod val="75000"/>
                  </a:schemeClr>
                </a:solidFill>
                <a:latin typeface="Arial" panose="020B0604020202020204" pitchFamily="34" charset="0"/>
                <a:ea typeface="+mn-ea"/>
                <a:cs typeface="Arial" panose="020B0604020202020204" pitchFamily="34" charset="0"/>
              </a:rPr>
              <a:t>deprivation, 2019 </a:t>
            </a:r>
            <a:r>
              <a:rPr lang="en-GB" sz="1400" b="1" kern="1200" baseline="30000">
                <a:solidFill>
                  <a:schemeClr val="accent1">
                    <a:lumMod val="75000"/>
                  </a:schemeClr>
                </a:solidFill>
                <a:latin typeface="Arial" panose="020B0604020202020204" pitchFamily="34" charset="0"/>
                <a:ea typeface="+mn-ea"/>
                <a:cs typeface="Arial" panose="020B0604020202020204" pitchFamily="34" charset="0"/>
              </a:rPr>
              <a:t>1</a:t>
            </a:r>
            <a:endParaRPr lang="en-GB" sz="1400"/>
          </a:p>
        </p:txBody>
      </p:sp>
      <p:sp>
        <p:nvSpPr>
          <p:cNvPr id="15" name="TextBox 14">
            <a:extLst>
              <a:ext uri="{FF2B5EF4-FFF2-40B4-BE49-F238E27FC236}">
                <a16:creationId xmlns:a16="http://schemas.microsoft.com/office/drawing/2014/main" id="{EE616518-A6CE-4908-93AC-4A121E99FB20}"/>
              </a:ext>
            </a:extLst>
          </p:cNvPr>
          <p:cNvSpPr txBox="1"/>
          <p:nvPr/>
        </p:nvSpPr>
        <p:spPr>
          <a:xfrm>
            <a:off x="8240582" y="1271629"/>
            <a:ext cx="3480771" cy="646331"/>
          </a:xfrm>
          <a:prstGeom prst="rect">
            <a:avLst/>
          </a:prstGeom>
          <a:noFill/>
        </p:spPr>
        <p:txBody>
          <a:bodyPr wrap="square" rtlCol="0">
            <a:spAutoFit/>
          </a:bodyPr>
          <a:lstStyle/>
          <a:p>
            <a:r>
              <a:rPr lang="en-GB" sz="1200" dirty="0">
                <a:solidFill>
                  <a:schemeClr val="accent1">
                    <a:lumMod val="75000"/>
                  </a:schemeClr>
                </a:solidFill>
              </a:rPr>
              <a:t>The violent crime rate in Peterborough is significantly higher than the national rate and similar to that in Cambridge and Fenland.</a:t>
            </a:r>
          </a:p>
        </p:txBody>
      </p:sp>
      <p:sp>
        <p:nvSpPr>
          <p:cNvPr id="18" name="TextBox 17">
            <a:extLst>
              <a:ext uri="{FF2B5EF4-FFF2-40B4-BE49-F238E27FC236}">
                <a16:creationId xmlns:a16="http://schemas.microsoft.com/office/drawing/2014/main" id="{3EC74E0C-201D-4C01-A39B-966ADD663245}"/>
              </a:ext>
            </a:extLst>
          </p:cNvPr>
          <p:cNvSpPr txBox="1"/>
          <p:nvPr/>
        </p:nvSpPr>
        <p:spPr>
          <a:xfrm>
            <a:off x="9075923" y="3490867"/>
            <a:ext cx="2850178" cy="2308324"/>
          </a:xfrm>
          <a:prstGeom prst="rect">
            <a:avLst/>
          </a:prstGeom>
          <a:noFill/>
        </p:spPr>
        <p:txBody>
          <a:bodyPr wrap="square" rtlCol="0">
            <a:spAutoFit/>
          </a:bodyPr>
          <a:lstStyle/>
          <a:p>
            <a:pPr marL="171450" indent="-171450">
              <a:buFont typeface="Arial" panose="020B0604020202020204" pitchFamily="34" charset="0"/>
              <a:buChar char="•"/>
            </a:pPr>
            <a:r>
              <a:rPr lang="en-GB" sz="1200" dirty="0">
                <a:solidFill>
                  <a:schemeClr val="accent1">
                    <a:lumMod val="75000"/>
                  </a:schemeClr>
                </a:solidFill>
              </a:rPr>
              <a:t>The hospital admission rate for violent crime in Cambridgeshire has been significantly better than England and it follows the national trend.</a:t>
            </a:r>
          </a:p>
          <a:p>
            <a:pPr marL="171450" indent="-171450">
              <a:buFont typeface="Arial" panose="020B0604020202020204" pitchFamily="34" charset="0"/>
              <a:buChar char="•"/>
            </a:pPr>
            <a:endParaRPr lang="en-GB" sz="1200" dirty="0">
              <a:solidFill>
                <a:schemeClr val="accent1">
                  <a:lumMod val="75000"/>
                </a:schemeClr>
              </a:solidFill>
            </a:endParaRPr>
          </a:p>
          <a:p>
            <a:pPr marL="171450" indent="-171450">
              <a:buFont typeface="Arial" panose="020B0604020202020204" pitchFamily="34" charset="0"/>
              <a:buChar char="•"/>
            </a:pPr>
            <a:r>
              <a:rPr lang="en-GB" sz="1200" dirty="0">
                <a:solidFill>
                  <a:schemeClr val="accent1">
                    <a:lumMod val="75000"/>
                  </a:schemeClr>
                </a:solidFill>
              </a:rPr>
              <a:t>The rates in Peterborough show a declining trend since 2009/10–11/12, although they have been significantly worse than the national rates since then. The gap between Peterborough and England’s rates has narrowed in the recent years.</a:t>
            </a:r>
          </a:p>
        </p:txBody>
      </p:sp>
      <p:pic>
        <p:nvPicPr>
          <p:cNvPr id="17" name="Picture 16">
            <a:extLst>
              <a:ext uri="{FF2B5EF4-FFF2-40B4-BE49-F238E27FC236}">
                <a16:creationId xmlns:a16="http://schemas.microsoft.com/office/drawing/2014/main" id="{6A7B68A7-79A6-4E97-AF9C-2C0A63D3228E}"/>
              </a:ext>
            </a:extLst>
          </p:cNvPr>
          <p:cNvPicPr>
            <a:picLocks noChangeAspect="1"/>
          </p:cNvPicPr>
          <p:nvPr/>
        </p:nvPicPr>
        <p:blipFill rotWithShape="1">
          <a:blip r:embed="rId3"/>
          <a:srcRect t="7167"/>
          <a:stretch/>
        </p:blipFill>
        <p:spPr>
          <a:xfrm>
            <a:off x="4025146" y="3305908"/>
            <a:ext cx="4784878" cy="3153457"/>
          </a:xfrm>
          <a:prstGeom prst="rect">
            <a:avLst/>
          </a:prstGeom>
          <a:ln>
            <a:solidFill>
              <a:schemeClr val="accent1"/>
            </a:solidFill>
          </a:ln>
        </p:spPr>
      </p:pic>
      <p:pic>
        <p:nvPicPr>
          <p:cNvPr id="21" name="Picture 20">
            <a:extLst>
              <a:ext uri="{FF2B5EF4-FFF2-40B4-BE49-F238E27FC236}">
                <a16:creationId xmlns:a16="http://schemas.microsoft.com/office/drawing/2014/main" id="{304BE8FF-0031-42BB-8B43-2C0D1F152D01}"/>
              </a:ext>
            </a:extLst>
          </p:cNvPr>
          <p:cNvPicPr>
            <a:picLocks noChangeAspect="1"/>
          </p:cNvPicPr>
          <p:nvPr/>
        </p:nvPicPr>
        <p:blipFill>
          <a:blip r:embed="rId4"/>
          <a:stretch>
            <a:fillRect/>
          </a:stretch>
        </p:blipFill>
        <p:spPr>
          <a:xfrm>
            <a:off x="4156806" y="939240"/>
            <a:ext cx="3648075" cy="1733550"/>
          </a:xfrm>
          <a:prstGeom prst="rect">
            <a:avLst/>
          </a:prstGeom>
        </p:spPr>
      </p:pic>
      <p:pic>
        <p:nvPicPr>
          <p:cNvPr id="5" name="Picture 4" descr="Map&#10;&#10;Description automatically generated">
            <a:extLst>
              <a:ext uri="{FF2B5EF4-FFF2-40B4-BE49-F238E27FC236}">
                <a16:creationId xmlns:a16="http://schemas.microsoft.com/office/drawing/2014/main" id="{D69B20B5-8AEC-4DFA-9208-F9ABD0F3C69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900" b="4042"/>
          <a:stretch/>
        </p:blipFill>
        <p:spPr>
          <a:xfrm>
            <a:off x="96335" y="726759"/>
            <a:ext cx="3544865" cy="4761820"/>
          </a:xfrm>
          <a:prstGeom prst="rect">
            <a:avLst/>
          </a:prstGeom>
          <a:ln>
            <a:noFill/>
          </a:ln>
        </p:spPr>
      </p:pic>
    </p:spTree>
    <p:extLst>
      <p:ext uri="{BB962C8B-B14F-4D97-AF65-F5344CB8AC3E}">
        <p14:creationId xmlns:p14="http://schemas.microsoft.com/office/powerpoint/2010/main" val="355114749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70663940"/>
              </p:ext>
            </p:extLst>
          </p:nvPr>
        </p:nvGraphicFramePr>
        <p:xfrm>
          <a:off x="0" y="14289"/>
          <a:ext cx="12192000" cy="6808181"/>
        </p:xfrm>
        <a:graphic>
          <a:graphicData uri="http://schemas.openxmlformats.org/drawingml/2006/table">
            <a:tbl>
              <a:tblPr firstRow="1" bandRow="1">
                <a:tableStyleId>{5C22544A-7EE6-4342-B048-85BDC9FD1C3A}</a:tableStyleId>
              </a:tblPr>
              <a:tblGrid>
                <a:gridCol w="12192000">
                  <a:extLst>
                    <a:ext uri="{9D8B030D-6E8A-4147-A177-3AD203B41FA5}">
                      <a16:colId xmlns:a16="http://schemas.microsoft.com/office/drawing/2014/main" val="20000"/>
                    </a:ext>
                  </a:extLst>
                </a:gridCol>
              </a:tblGrid>
              <a:tr h="368670">
                <a:tc>
                  <a:txBody>
                    <a:bodyPr/>
                    <a:lstStyle/>
                    <a:p>
                      <a:r>
                        <a:rPr lang="en-GB">
                          <a:latin typeface="Arial" panose="020B0604020202020204" pitchFamily="34" charset="0"/>
                          <a:cs typeface="Arial" panose="020B0604020202020204" pitchFamily="34" charset="0"/>
                        </a:rPr>
                        <a:t>Crime, safety and violence</a:t>
                      </a:r>
                      <a:endParaRPr lang="en-GB" baseline="0">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extLst>
                  <a:ext uri="{0D108BD9-81ED-4DB2-BD59-A6C34878D82A}">
                    <a16:rowId xmlns:a16="http://schemas.microsoft.com/office/drawing/2014/main" val="10000"/>
                  </a:ext>
                </a:extLst>
              </a:tr>
              <a:tr h="614093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b="1" kern="1200" baseline="0">
                        <a:solidFill>
                          <a:schemeClr val="accent6">
                            <a:lumMod val="75000"/>
                          </a:schemeClr>
                        </a:solidFill>
                        <a:latin typeface="Arial" panose="020B0604020202020204" pitchFamily="34" charset="0"/>
                        <a:ea typeface="+mn-ea"/>
                        <a:cs typeface="Arial" panose="020B0604020202020204" pitchFamily="34" charset="0"/>
                      </a:endParaRPr>
                    </a:p>
                    <a:p>
                      <a:endParaRPr lang="en-GB" sz="1400" b="1" kern="1200" baseline="0">
                        <a:solidFill>
                          <a:schemeClr val="accent6">
                            <a:lumMod val="75000"/>
                          </a:schemeClr>
                        </a:solidFill>
                        <a:latin typeface="Arial" panose="020B0604020202020204" pitchFamily="34" charset="0"/>
                        <a:ea typeface="+mn-ea"/>
                        <a:cs typeface="Arial" panose="020B0604020202020204" pitchFamily="34" charset="0"/>
                      </a:endParaRPr>
                    </a:p>
                  </a:txBody>
                  <a:tcPr>
                    <a:lnT w="12700" cap="flat" cmpd="sng" algn="ctr">
                      <a:solidFill>
                        <a:schemeClr val="bg1"/>
                      </a:solidFill>
                      <a:prstDash val="solid"/>
                      <a:round/>
                      <a:headEnd type="none" w="med" len="med"/>
                      <a:tailEnd type="none" w="med" len="med"/>
                    </a:lnT>
                    <a:solidFill>
                      <a:schemeClr val="bg1"/>
                    </a:solidFill>
                  </a:tcPr>
                </a:tc>
                <a:extLst>
                  <a:ext uri="{0D108BD9-81ED-4DB2-BD59-A6C34878D82A}">
                    <a16:rowId xmlns:a16="http://schemas.microsoft.com/office/drawing/2014/main" val="10001"/>
                  </a:ext>
                </a:extLst>
              </a:tr>
              <a:tr h="298578">
                <a:tc>
                  <a:txBody>
                    <a:bodyPr/>
                    <a:lstStyle/>
                    <a:p>
                      <a:r>
                        <a:rPr lang="en-GB" sz="900" baseline="0" dirty="0">
                          <a:solidFill>
                            <a:schemeClr val="bg1"/>
                          </a:solidFill>
                          <a:latin typeface="Arial" panose="020B0604020202020204" pitchFamily="34" charset="0"/>
                          <a:cs typeface="Arial" panose="020B0604020202020204" pitchFamily="34" charset="0"/>
                        </a:rPr>
                        <a:t>Source: 1 Wider determinants of health, Fingertips, OHID (downloaded – June 2022)</a:t>
                      </a:r>
                    </a:p>
                  </a:txBody>
                  <a:tcPr anchor="ctr">
                    <a:solidFill>
                      <a:schemeClr val="accent1">
                        <a:lumMod val="75000"/>
                      </a:schemeClr>
                    </a:solidFill>
                  </a:tcPr>
                </a:tc>
                <a:extLst>
                  <a:ext uri="{0D108BD9-81ED-4DB2-BD59-A6C34878D82A}">
                    <a16:rowId xmlns:a16="http://schemas.microsoft.com/office/drawing/2014/main" val="10002"/>
                  </a:ext>
                </a:extLst>
              </a:tr>
            </a:tbl>
          </a:graphicData>
        </a:graphic>
      </p:graphicFrame>
      <p:sp>
        <p:nvSpPr>
          <p:cNvPr id="20" name="TextBox 19">
            <a:extLst>
              <a:ext uri="{FF2B5EF4-FFF2-40B4-BE49-F238E27FC236}">
                <a16:creationId xmlns:a16="http://schemas.microsoft.com/office/drawing/2014/main" id="{6B864DAC-5EEF-4F99-AEF5-E34F3A8C81BE}"/>
              </a:ext>
            </a:extLst>
          </p:cNvPr>
          <p:cNvSpPr txBox="1"/>
          <p:nvPr/>
        </p:nvSpPr>
        <p:spPr>
          <a:xfrm>
            <a:off x="4282140" y="3009846"/>
            <a:ext cx="7881241" cy="205184"/>
          </a:xfrm>
          <a:prstGeom prst="rect">
            <a:avLst/>
          </a:prstGeom>
          <a:noFill/>
        </p:spPr>
        <p:txBody>
          <a:bodyPr wrap="square" rtlCol="0">
            <a:spAutoFit/>
          </a:bodyPr>
          <a:lstStyle/>
          <a:p>
            <a:endParaRPr lang="en-GB" sz="1100" baseline="30000">
              <a:solidFill>
                <a:schemeClr val="accent1">
                  <a:lumMod val="75000"/>
                </a:schemeClr>
              </a:solidFill>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22D928EE-5B7A-4CD6-A5F8-9903AAD1EFB4}"/>
              </a:ext>
            </a:extLst>
          </p:cNvPr>
          <p:cNvSpPr txBox="1"/>
          <p:nvPr/>
        </p:nvSpPr>
        <p:spPr>
          <a:xfrm>
            <a:off x="8986982" y="3888509"/>
            <a:ext cx="184731" cy="307777"/>
          </a:xfrm>
          <a:prstGeom prst="rect">
            <a:avLst/>
          </a:prstGeom>
          <a:noFill/>
        </p:spPr>
        <p:txBody>
          <a:bodyPr wrap="none" rtlCol="0">
            <a:spAutoFit/>
          </a:bodyPr>
          <a:lstStyle/>
          <a:p>
            <a:endParaRPr lang="en-GB" sz="1400">
              <a:solidFill>
                <a:schemeClr val="accent1">
                  <a:lumMod val="75000"/>
                </a:schemeClr>
              </a:solidFill>
            </a:endParaRPr>
          </a:p>
        </p:txBody>
      </p:sp>
      <p:sp>
        <p:nvSpPr>
          <p:cNvPr id="27" name="TextBox 26">
            <a:extLst>
              <a:ext uri="{FF2B5EF4-FFF2-40B4-BE49-F238E27FC236}">
                <a16:creationId xmlns:a16="http://schemas.microsoft.com/office/drawing/2014/main" id="{1DC969D9-29CF-4F5D-88C3-60FEC8D7EADC}"/>
              </a:ext>
            </a:extLst>
          </p:cNvPr>
          <p:cNvSpPr txBox="1"/>
          <p:nvPr/>
        </p:nvSpPr>
        <p:spPr>
          <a:xfrm>
            <a:off x="4564822" y="3711143"/>
            <a:ext cx="184731" cy="369332"/>
          </a:xfrm>
          <a:prstGeom prst="rect">
            <a:avLst/>
          </a:prstGeom>
          <a:noFill/>
        </p:spPr>
        <p:txBody>
          <a:bodyPr wrap="none" rtlCol="0">
            <a:spAutoFit/>
          </a:bodyPr>
          <a:lstStyle/>
          <a:p>
            <a:endParaRPr lang="en-GB"/>
          </a:p>
        </p:txBody>
      </p:sp>
      <p:sp>
        <p:nvSpPr>
          <p:cNvPr id="28" name="TextBox 27">
            <a:extLst>
              <a:ext uri="{FF2B5EF4-FFF2-40B4-BE49-F238E27FC236}">
                <a16:creationId xmlns:a16="http://schemas.microsoft.com/office/drawing/2014/main" id="{220FA31F-7B62-41AA-AED0-E7CC6427E163}"/>
              </a:ext>
            </a:extLst>
          </p:cNvPr>
          <p:cNvSpPr txBox="1"/>
          <p:nvPr/>
        </p:nvSpPr>
        <p:spPr>
          <a:xfrm>
            <a:off x="4564822" y="3786909"/>
            <a:ext cx="184731" cy="307777"/>
          </a:xfrm>
          <a:prstGeom prst="rect">
            <a:avLst/>
          </a:prstGeom>
          <a:noFill/>
        </p:spPr>
        <p:txBody>
          <a:bodyPr wrap="none" rtlCol="0">
            <a:spAutoFit/>
          </a:bodyPr>
          <a:lstStyle/>
          <a:p>
            <a:endParaRPr lang="en-GB" sz="1400"/>
          </a:p>
        </p:txBody>
      </p:sp>
      <p:sp>
        <p:nvSpPr>
          <p:cNvPr id="29" name="TextBox 28">
            <a:extLst>
              <a:ext uri="{FF2B5EF4-FFF2-40B4-BE49-F238E27FC236}">
                <a16:creationId xmlns:a16="http://schemas.microsoft.com/office/drawing/2014/main" id="{BAD53A4C-FF9E-4E3D-A07C-877E226EA26D}"/>
              </a:ext>
            </a:extLst>
          </p:cNvPr>
          <p:cNvSpPr txBox="1"/>
          <p:nvPr/>
        </p:nvSpPr>
        <p:spPr>
          <a:xfrm>
            <a:off x="6221596" y="377692"/>
            <a:ext cx="5784833" cy="307777"/>
          </a:xfrm>
          <a:prstGeom prst="rect">
            <a:avLst/>
          </a:prstGeom>
          <a:noFill/>
        </p:spPr>
        <p:txBody>
          <a:bodyPr wrap="square" rtlCol="0">
            <a:spAutoFit/>
          </a:bodyPr>
          <a:lstStyle/>
          <a:p>
            <a:r>
              <a:rPr lang="en-GB" sz="1400" b="1" dirty="0">
                <a:solidFill>
                  <a:schemeClr val="accent1">
                    <a:lumMod val="75000"/>
                  </a:schemeClr>
                </a:solidFill>
                <a:latin typeface="Arial" panose="020B0604020202020204" pitchFamily="34" charset="0"/>
                <a:cs typeface="Arial" panose="020B0604020202020204" pitchFamily="34" charset="0"/>
              </a:rPr>
              <a:t>Violent crime – </a:t>
            </a:r>
            <a:r>
              <a:rPr lang="fr-FR" sz="1400" b="1" i="0" u="none" strike="noStrike" dirty="0">
                <a:solidFill>
                  <a:schemeClr val="accent1">
                    <a:lumMod val="75000"/>
                  </a:schemeClr>
                </a:solidFill>
                <a:effectLst/>
                <a:latin typeface="Arial" panose="020B0604020202020204" pitchFamily="34" charset="0"/>
                <a:cs typeface="Arial" panose="020B0604020202020204" pitchFamily="34" charset="0"/>
              </a:rPr>
              <a:t>sexual offences per 1,000 population, 2020/21 </a:t>
            </a:r>
            <a:r>
              <a:rPr lang="fr-FR" sz="1400" dirty="0">
                <a:solidFill>
                  <a:schemeClr val="accent1">
                    <a:lumMod val="75000"/>
                  </a:schemeClr>
                </a:solidFill>
                <a:latin typeface="Arial" panose="020B0604020202020204" pitchFamily="34" charset="0"/>
                <a:cs typeface="Arial" panose="020B0604020202020204" pitchFamily="34" charset="0"/>
              </a:rPr>
              <a:t> </a:t>
            </a:r>
            <a:endParaRPr lang="en-GB" sz="1400" baseline="30000" dirty="0">
              <a:solidFill>
                <a:schemeClr val="accent1">
                  <a:lumMod val="75000"/>
                </a:schemeClr>
              </a:solidFill>
              <a:latin typeface="Arial" panose="020B0604020202020204" pitchFamily="34" charset="0"/>
              <a:cs typeface="Arial" panose="020B0604020202020204" pitchFamily="34" charset="0"/>
            </a:endParaRPr>
          </a:p>
        </p:txBody>
      </p:sp>
      <p:sp>
        <p:nvSpPr>
          <p:cNvPr id="51" name="TextBox 50">
            <a:extLst>
              <a:ext uri="{FF2B5EF4-FFF2-40B4-BE49-F238E27FC236}">
                <a16:creationId xmlns:a16="http://schemas.microsoft.com/office/drawing/2014/main" id="{4D893F98-BBF9-4CA7-AA73-322ADD9C4C88}"/>
              </a:ext>
            </a:extLst>
          </p:cNvPr>
          <p:cNvSpPr txBox="1"/>
          <p:nvPr/>
        </p:nvSpPr>
        <p:spPr>
          <a:xfrm>
            <a:off x="4282140" y="6092605"/>
            <a:ext cx="184731" cy="276999"/>
          </a:xfrm>
          <a:prstGeom prst="rect">
            <a:avLst/>
          </a:prstGeom>
          <a:noFill/>
        </p:spPr>
        <p:txBody>
          <a:bodyPr wrap="none" rtlCol="0">
            <a:spAutoFit/>
          </a:bodyPr>
          <a:lstStyle/>
          <a:p>
            <a:endParaRPr lang="en-GB" sz="1200"/>
          </a:p>
        </p:txBody>
      </p:sp>
      <p:sp>
        <p:nvSpPr>
          <p:cNvPr id="24" name="TextBox 23">
            <a:extLst>
              <a:ext uri="{FF2B5EF4-FFF2-40B4-BE49-F238E27FC236}">
                <a16:creationId xmlns:a16="http://schemas.microsoft.com/office/drawing/2014/main" id="{0A987103-8276-487D-9EC6-1D333A48AD7D}"/>
              </a:ext>
            </a:extLst>
          </p:cNvPr>
          <p:cNvSpPr txBox="1"/>
          <p:nvPr/>
        </p:nvSpPr>
        <p:spPr>
          <a:xfrm>
            <a:off x="37002" y="3720989"/>
            <a:ext cx="5261838" cy="523220"/>
          </a:xfrm>
          <a:prstGeom prst="rect">
            <a:avLst/>
          </a:prstGeom>
          <a:noFill/>
        </p:spPr>
        <p:txBody>
          <a:bodyPr wrap="square" rtlCol="0">
            <a:spAutoFit/>
          </a:bodyPr>
          <a:lstStyle/>
          <a:p>
            <a:r>
              <a:rPr lang="en-GB" sz="1400" b="1" dirty="0">
                <a:solidFill>
                  <a:schemeClr val="accent1">
                    <a:lumMod val="75000"/>
                  </a:schemeClr>
                </a:solidFill>
                <a:latin typeface="Arial" panose="020B0604020202020204" pitchFamily="34" charset="0"/>
                <a:cs typeface="Arial" panose="020B0604020202020204" pitchFamily="34" charset="0"/>
              </a:rPr>
              <a:t>Re-offending levels – percentage of offenders who re-offend, 2018/19 </a:t>
            </a:r>
            <a:endParaRPr lang="en-GB" sz="1100" baseline="30000" dirty="0">
              <a:solidFill>
                <a:schemeClr val="accent1">
                  <a:lumMod val="75000"/>
                </a:schemeClr>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B0207049-AA7A-4F2B-AE20-74006553E010}"/>
              </a:ext>
            </a:extLst>
          </p:cNvPr>
          <p:cNvSpPr txBox="1"/>
          <p:nvPr/>
        </p:nvSpPr>
        <p:spPr>
          <a:xfrm>
            <a:off x="-1" y="387927"/>
            <a:ext cx="5290458" cy="523220"/>
          </a:xfrm>
          <a:prstGeom prst="rect">
            <a:avLst/>
          </a:prstGeom>
          <a:noFill/>
        </p:spPr>
        <p:txBody>
          <a:bodyPr wrap="square" rtlCol="0">
            <a:spAutoFit/>
          </a:bodyPr>
          <a:lstStyle/>
          <a:p>
            <a:r>
              <a:rPr lang="fr-FR" sz="1400" b="1" i="0" u="none" strike="noStrike" dirty="0">
                <a:solidFill>
                  <a:schemeClr val="accent1">
                    <a:lumMod val="75000"/>
                  </a:schemeClr>
                </a:solidFill>
                <a:effectLst/>
                <a:latin typeface="Arial" panose="020B0604020202020204" pitchFamily="34" charset="0"/>
                <a:cs typeface="Arial" panose="020B0604020202020204" pitchFamily="34" charset="0"/>
              </a:rPr>
              <a:t>Violent crime - violence offences per 1,000 population, 2020/21</a:t>
            </a:r>
            <a:r>
              <a:rPr lang="fr-FR" sz="1400" dirty="0">
                <a:solidFill>
                  <a:schemeClr val="accent1">
                    <a:lumMod val="75000"/>
                  </a:schemeClr>
                </a:solidFill>
                <a:latin typeface="Arial" panose="020B0604020202020204" pitchFamily="34" charset="0"/>
                <a:cs typeface="Arial" panose="020B0604020202020204" pitchFamily="34" charset="0"/>
              </a:rPr>
              <a:t> </a:t>
            </a:r>
            <a:endParaRPr lang="en-GB" sz="1400" dirty="0">
              <a:solidFill>
                <a:schemeClr val="accent1">
                  <a:lumMod val="75000"/>
                </a:schemeClr>
              </a:solidFill>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3EC74E0C-201D-4C01-A39B-966ADD663245}"/>
              </a:ext>
            </a:extLst>
          </p:cNvPr>
          <p:cNvSpPr txBox="1"/>
          <p:nvPr/>
        </p:nvSpPr>
        <p:spPr>
          <a:xfrm>
            <a:off x="28619" y="5989910"/>
            <a:ext cx="4342213" cy="461665"/>
          </a:xfrm>
          <a:prstGeom prst="rect">
            <a:avLst/>
          </a:prstGeom>
          <a:noFill/>
        </p:spPr>
        <p:txBody>
          <a:bodyPr wrap="square" rtlCol="0">
            <a:spAutoFit/>
          </a:bodyPr>
          <a:lstStyle/>
          <a:p>
            <a:r>
              <a:rPr lang="en-GB" sz="1200">
                <a:solidFill>
                  <a:schemeClr val="accent1">
                    <a:lumMod val="75000"/>
                  </a:schemeClr>
                </a:solidFill>
              </a:rPr>
              <a:t>The proportion of re-offending levels is higher than the national average in Cambridge and Peterborough.</a:t>
            </a:r>
          </a:p>
        </p:txBody>
      </p:sp>
      <p:sp>
        <p:nvSpPr>
          <p:cNvPr id="22" name="TextBox 21">
            <a:extLst>
              <a:ext uri="{FF2B5EF4-FFF2-40B4-BE49-F238E27FC236}">
                <a16:creationId xmlns:a16="http://schemas.microsoft.com/office/drawing/2014/main" id="{7179DBED-E184-479D-BEB8-B798A585932E}"/>
              </a:ext>
            </a:extLst>
          </p:cNvPr>
          <p:cNvSpPr txBox="1"/>
          <p:nvPr/>
        </p:nvSpPr>
        <p:spPr>
          <a:xfrm>
            <a:off x="28619" y="2986168"/>
            <a:ext cx="5881552" cy="646331"/>
          </a:xfrm>
          <a:prstGeom prst="rect">
            <a:avLst/>
          </a:prstGeom>
          <a:noFill/>
        </p:spPr>
        <p:txBody>
          <a:bodyPr wrap="square" rtlCol="0">
            <a:spAutoFit/>
          </a:bodyPr>
          <a:lstStyle/>
          <a:p>
            <a:r>
              <a:rPr lang="en-GB" sz="1200">
                <a:solidFill>
                  <a:schemeClr val="accent1">
                    <a:lumMod val="75000"/>
                  </a:schemeClr>
                </a:solidFill>
              </a:rPr>
              <a:t>Peterborough has the highest level of violent offences per 1,000 for the year 2020/21, followed by Cambridge and Fenland. Recent trend shows an increase in violence offence rate across all areas.</a:t>
            </a:r>
          </a:p>
        </p:txBody>
      </p:sp>
      <p:sp>
        <p:nvSpPr>
          <p:cNvPr id="25" name="TextBox 24">
            <a:extLst>
              <a:ext uri="{FF2B5EF4-FFF2-40B4-BE49-F238E27FC236}">
                <a16:creationId xmlns:a16="http://schemas.microsoft.com/office/drawing/2014/main" id="{3B9F6070-1410-4A47-BD17-A582CDEB2AD7}"/>
              </a:ext>
            </a:extLst>
          </p:cNvPr>
          <p:cNvSpPr txBox="1"/>
          <p:nvPr/>
        </p:nvSpPr>
        <p:spPr>
          <a:xfrm>
            <a:off x="113762" y="2742532"/>
            <a:ext cx="2706190" cy="230832"/>
          </a:xfrm>
          <a:prstGeom prst="rect">
            <a:avLst/>
          </a:prstGeom>
          <a:noFill/>
        </p:spPr>
        <p:txBody>
          <a:bodyPr wrap="none" rtlCol="0">
            <a:spAutoFit/>
          </a:bodyPr>
          <a:lstStyle/>
          <a:p>
            <a:r>
              <a:rPr lang="en-GB" sz="900" b="0" i="0" u="none" strike="noStrike">
                <a:solidFill>
                  <a:schemeClr val="accent1">
                    <a:lumMod val="75000"/>
                  </a:schemeClr>
                </a:solidFill>
                <a:effectLst/>
                <a:latin typeface="Calibri" panose="020F0502020204030204" pitchFamily="34" charset="0"/>
              </a:rPr>
              <a:t>* Aggregated from all known lower geography values</a:t>
            </a:r>
            <a:r>
              <a:rPr lang="en-GB" sz="900">
                <a:solidFill>
                  <a:schemeClr val="accent1">
                    <a:lumMod val="75000"/>
                  </a:schemeClr>
                </a:solidFill>
              </a:rPr>
              <a:t> </a:t>
            </a:r>
          </a:p>
        </p:txBody>
      </p:sp>
      <p:sp>
        <p:nvSpPr>
          <p:cNvPr id="32" name="TextBox 31">
            <a:extLst>
              <a:ext uri="{FF2B5EF4-FFF2-40B4-BE49-F238E27FC236}">
                <a16:creationId xmlns:a16="http://schemas.microsoft.com/office/drawing/2014/main" id="{239672CD-9E6F-466C-84F0-10FD057B06F0}"/>
              </a:ext>
            </a:extLst>
          </p:cNvPr>
          <p:cNvSpPr txBox="1"/>
          <p:nvPr/>
        </p:nvSpPr>
        <p:spPr>
          <a:xfrm>
            <a:off x="6547219" y="2668752"/>
            <a:ext cx="2706190" cy="230832"/>
          </a:xfrm>
          <a:prstGeom prst="rect">
            <a:avLst/>
          </a:prstGeom>
          <a:noFill/>
        </p:spPr>
        <p:txBody>
          <a:bodyPr wrap="none" rtlCol="0">
            <a:spAutoFit/>
          </a:bodyPr>
          <a:lstStyle/>
          <a:p>
            <a:r>
              <a:rPr lang="en-GB" sz="900" b="0" i="0" u="none" strike="noStrike">
                <a:solidFill>
                  <a:schemeClr val="accent1">
                    <a:lumMod val="75000"/>
                  </a:schemeClr>
                </a:solidFill>
                <a:effectLst/>
                <a:latin typeface="Calibri" panose="020F0502020204030204" pitchFamily="34" charset="0"/>
              </a:rPr>
              <a:t>* Aggregated from all known lower geography values</a:t>
            </a:r>
            <a:r>
              <a:rPr lang="en-GB" sz="900">
                <a:solidFill>
                  <a:schemeClr val="accent1">
                    <a:lumMod val="75000"/>
                  </a:schemeClr>
                </a:solidFill>
              </a:rPr>
              <a:t> </a:t>
            </a:r>
          </a:p>
        </p:txBody>
      </p:sp>
      <p:sp>
        <p:nvSpPr>
          <p:cNvPr id="33" name="TextBox 32">
            <a:extLst>
              <a:ext uri="{FF2B5EF4-FFF2-40B4-BE49-F238E27FC236}">
                <a16:creationId xmlns:a16="http://schemas.microsoft.com/office/drawing/2014/main" id="{06BB9E52-5A3C-4AE3-AD5C-06DF8F6D01E6}"/>
              </a:ext>
            </a:extLst>
          </p:cNvPr>
          <p:cNvSpPr txBox="1"/>
          <p:nvPr/>
        </p:nvSpPr>
        <p:spPr>
          <a:xfrm>
            <a:off x="6431904" y="2873105"/>
            <a:ext cx="5479617" cy="646331"/>
          </a:xfrm>
          <a:prstGeom prst="rect">
            <a:avLst/>
          </a:prstGeom>
          <a:noFill/>
        </p:spPr>
        <p:txBody>
          <a:bodyPr wrap="square" rtlCol="0">
            <a:spAutoFit/>
          </a:bodyPr>
          <a:lstStyle/>
          <a:p>
            <a:r>
              <a:rPr lang="en-GB" sz="1200">
                <a:solidFill>
                  <a:schemeClr val="accent1">
                    <a:lumMod val="75000"/>
                  </a:schemeClr>
                </a:solidFill>
              </a:rPr>
              <a:t>The sexual offence rate in Peterborough is higher than all Cambridgeshire districts and England. An increasing trend is seen in Peterborough and all Cambridgeshire districts except East and South Cambridgeshire.</a:t>
            </a:r>
          </a:p>
        </p:txBody>
      </p:sp>
      <p:pic>
        <p:nvPicPr>
          <p:cNvPr id="4" name="Picture 3">
            <a:extLst>
              <a:ext uri="{FF2B5EF4-FFF2-40B4-BE49-F238E27FC236}">
                <a16:creationId xmlns:a16="http://schemas.microsoft.com/office/drawing/2014/main" id="{8D041041-9CFD-418E-9A2E-7494827088CD}"/>
              </a:ext>
            </a:extLst>
          </p:cNvPr>
          <p:cNvPicPr>
            <a:picLocks noChangeAspect="1"/>
          </p:cNvPicPr>
          <p:nvPr/>
        </p:nvPicPr>
        <p:blipFill>
          <a:blip r:embed="rId3"/>
          <a:stretch>
            <a:fillRect/>
          </a:stretch>
        </p:blipFill>
        <p:spPr>
          <a:xfrm>
            <a:off x="6547219" y="4094685"/>
            <a:ext cx="4097337" cy="1556695"/>
          </a:xfrm>
          <a:prstGeom prst="rect">
            <a:avLst/>
          </a:prstGeom>
          <a:ln>
            <a:solidFill>
              <a:schemeClr val="accent1"/>
            </a:solidFill>
          </a:ln>
        </p:spPr>
      </p:pic>
      <p:sp>
        <p:nvSpPr>
          <p:cNvPr id="26" name="TextBox 25">
            <a:extLst>
              <a:ext uri="{FF2B5EF4-FFF2-40B4-BE49-F238E27FC236}">
                <a16:creationId xmlns:a16="http://schemas.microsoft.com/office/drawing/2014/main" id="{BCD0C0FE-6587-49E2-8FE7-F73BAFDAB495}"/>
              </a:ext>
            </a:extLst>
          </p:cNvPr>
          <p:cNvSpPr txBox="1"/>
          <p:nvPr/>
        </p:nvSpPr>
        <p:spPr>
          <a:xfrm>
            <a:off x="6428226" y="3710165"/>
            <a:ext cx="5650366" cy="307777"/>
          </a:xfrm>
          <a:prstGeom prst="rect">
            <a:avLst/>
          </a:prstGeom>
          <a:noFill/>
        </p:spPr>
        <p:txBody>
          <a:bodyPr wrap="square" rtlCol="0">
            <a:spAutoFit/>
          </a:bodyPr>
          <a:lstStyle/>
          <a:p>
            <a:r>
              <a:rPr lang="en-GB" sz="1400" b="1">
                <a:solidFill>
                  <a:schemeClr val="accent1">
                    <a:lumMod val="75000"/>
                  </a:schemeClr>
                </a:solidFill>
                <a:latin typeface="Arial" panose="020B0604020202020204" pitchFamily="34" charset="0"/>
                <a:cs typeface="Arial" panose="020B0604020202020204" pitchFamily="34" charset="0"/>
              </a:rPr>
              <a:t>First time entrants to the youth justice system, rate per 100,000</a:t>
            </a:r>
            <a:endParaRPr lang="en-GB" sz="1100" baseline="30000">
              <a:solidFill>
                <a:schemeClr val="accent1">
                  <a:lumMod val="75000"/>
                </a:schemeClr>
              </a:solidFill>
              <a:latin typeface="Arial" panose="020B0604020202020204" pitchFamily="34" charset="0"/>
              <a:cs typeface="Arial" panose="020B0604020202020204" pitchFamily="34" charset="0"/>
            </a:endParaRPr>
          </a:p>
        </p:txBody>
      </p:sp>
      <p:sp>
        <p:nvSpPr>
          <p:cNvPr id="34" name="TextBox 33">
            <a:extLst>
              <a:ext uri="{FF2B5EF4-FFF2-40B4-BE49-F238E27FC236}">
                <a16:creationId xmlns:a16="http://schemas.microsoft.com/office/drawing/2014/main" id="{5EB12BE2-0B02-4594-B924-FFDAF0BF229C}"/>
              </a:ext>
            </a:extLst>
          </p:cNvPr>
          <p:cNvSpPr txBox="1"/>
          <p:nvPr/>
        </p:nvSpPr>
        <p:spPr>
          <a:xfrm>
            <a:off x="6440897" y="5709724"/>
            <a:ext cx="5722484" cy="830997"/>
          </a:xfrm>
          <a:prstGeom prst="rect">
            <a:avLst/>
          </a:prstGeom>
          <a:noFill/>
        </p:spPr>
        <p:txBody>
          <a:bodyPr wrap="square" rtlCol="0">
            <a:spAutoFit/>
          </a:bodyPr>
          <a:lstStyle/>
          <a:p>
            <a:r>
              <a:rPr lang="en-GB" sz="1200" dirty="0">
                <a:solidFill>
                  <a:schemeClr val="accent1">
                    <a:lumMod val="75000"/>
                  </a:schemeClr>
                </a:solidFill>
              </a:rPr>
              <a:t>The rate of 10 to 17-year-olds receiving their first reprimand, warning, or conviction per 100,000 population is significantly higher than the national rate in Peterborough. However, an overall decline has been seen in Cambridgeshire and Peterborough since 2010.</a:t>
            </a:r>
          </a:p>
        </p:txBody>
      </p:sp>
      <p:pic>
        <p:nvPicPr>
          <p:cNvPr id="6" name="Picture 5">
            <a:extLst>
              <a:ext uri="{FF2B5EF4-FFF2-40B4-BE49-F238E27FC236}">
                <a16:creationId xmlns:a16="http://schemas.microsoft.com/office/drawing/2014/main" id="{104A310B-18F0-4194-AF00-9AC6EBE5FE62}"/>
              </a:ext>
            </a:extLst>
          </p:cNvPr>
          <p:cNvPicPr>
            <a:picLocks noChangeAspect="1"/>
          </p:cNvPicPr>
          <p:nvPr/>
        </p:nvPicPr>
        <p:blipFill>
          <a:blip r:embed="rId4"/>
          <a:stretch>
            <a:fillRect/>
          </a:stretch>
        </p:blipFill>
        <p:spPr>
          <a:xfrm>
            <a:off x="156594" y="950848"/>
            <a:ext cx="4543425" cy="1733550"/>
          </a:xfrm>
          <a:prstGeom prst="rect">
            <a:avLst/>
          </a:prstGeom>
        </p:spPr>
      </p:pic>
      <p:pic>
        <p:nvPicPr>
          <p:cNvPr id="8" name="Picture 7">
            <a:extLst>
              <a:ext uri="{FF2B5EF4-FFF2-40B4-BE49-F238E27FC236}">
                <a16:creationId xmlns:a16="http://schemas.microsoft.com/office/drawing/2014/main" id="{E8218D86-4A98-4E8F-837A-F1051CF74B30}"/>
              </a:ext>
            </a:extLst>
          </p:cNvPr>
          <p:cNvPicPr>
            <a:picLocks noChangeAspect="1"/>
          </p:cNvPicPr>
          <p:nvPr/>
        </p:nvPicPr>
        <p:blipFill>
          <a:blip r:embed="rId5"/>
          <a:stretch>
            <a:fillRect/>
          </a:stretch>
        </p:blipFill>
        <p:spPr>
          <a:xfrm>
            <a:off x="6473711" y="776246"/>
            <a:ext cx="4543425" cy="1733550"/>
          </a:xfrm>
          <a:prstGeom prst="rect">
            <a:avLst/>
          </a:prstGeom>
        </p:spPr>
      </p:pic>
      <p:pic>
        <p:nvPicPr>
          <p:cNvPr id="12" name="Picture 11">
            <a:extLst>
              <a:ext uri="{FF2B5EF4-FFF2-40B4-BE49-F238E27FC236}">
                <a16:creationId xmlns:a16="http://schemas.microsoft.com/office/drawing/2014/main" id="{8BF34229-453F-484E-8AE6-6A7ADCA5986C}"/>
              </a:ext>
            </a:extLst>
          </p:cNvPr>
          <p:cNvPicPr>
            <a:picLocks noChangeAspect="1"/>
          </p:cNvPicPr>
          <p:nvPr/>
        </p:nvPicPr>
        <p:blipFill>
          <a:blip r:embed="rId6"/>
          <a:stretch>
            <a:fillRect/>
          </a:stretch>
        </p:blipFill>
        <p:spPr>
          <a:xfrm>
            <a:off x="113762" y="4211693"/>
            <a:ext cx="3648075" cy="1733550"/>
          </a:xfrm>
          <a:prstGeom prst="rect">
            <a:avLst/>
          </a:prstGeom>
        </p:spPr>
      </p:pic>
    </p:spTree>
    <p:extLst>
      <p:ext uri="{BB962C8B-B14F-4D97-AF65-F5344CB8AC3E}">
        <p14:creationId xmlns:p14="http://schemas.microsoft.com/office/powerpoint/2010/main" val="78118219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748165120"/>
              </p:ext>
            </p:extLst>
          </p:nvPr>
        </p:nvGraphicFramePr>
        <p:xfrm>
          <a:off x="0" y="14289"/>
          <a:ext cx="12192000" cy="6808181"/>
        </p:xfrm>
        <a:graphic>
          <a:graphicData uri="http://schemas.openxmlformats.org/drawingml/2006/table">
            <a:tbl>
              <a:tblPr firstRow="1" bandRow="1">
                <a:tableStyleId>{5C22544A-7EE6-4342-B048-85BDC9FD1C3A}</a:tableStyleId>
              </a:tblPr>
              <a:tblGrid>
                <a:gridCol w="12192000">
                  <a:extLst>
                    <a:ext uri="{9D8B030D-6E8A-4147-A177-3AD203B41FA5}">
                      <a16:colId xmlns:a16="http://schemas.microsoft.com/office/drawing/2014/main" val="20000"/>
                    </a:ext>
                  </a:extLst>
                </a:gridCol>
              </a:tblGrid>
              <a:tr h="368670">
                <a:tc>
                  <a:txBody>
                    <a:bodyPr/>
                    <a:lstStyle/>
                    <a:p>
                      <a:r>
                        <a:rPr lang="en-GB">
                          <a:latin typeface="Arial" panose="020B0604020202020204" pitchFamily="34" charset="0"/>
                          <a:cs typeface="Arial" panose="020B0604020202020204" pitchFamily="34" charset="0"/>
                        </a:rPr>
                        <a:t>Crime, safety and violence</a:t>
                      </a:r>
                      <a:endParaRPr lang="en-GB" baseline="0">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extLst>
                  <a:ext uri="{0D108BD9-81ED-4DB2-BD59-A6C34878D82A}">
                    <a16:rowId xmlns:a16="http://schemas.microsoft.com/office/drawing/2014/main" val="10000"/>
                  </a:ext>
                </a:extLst>
              </a:tr>
              <a:tr h="614093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b="1" kern="1200" baseline="0">
                        <a:solidFill>
                          <a:schemeClr val="accent6">
                            <a:lumMod val="75000"/>
                          </a:schemeClr>
                        </a:solidFill>
                        <a:latin typeface="Arial" panose="020B0604020202020204" pitchFamily="34" charset="0"/>
                        <a:ea typeface="+mn-ea"/>
                        <a:cs typeface="Arial" panose="020B0604020202020204" pitchFamily="34" charset="0"/>
                      </a:endParaRPr>
                    </a:p>
                    <a:p>
                      <a:endParaRPr lang="en-GB" sz="1400" b="1" kern="1200" baseline="0">
                        <a:solidFill>
                          <a:schemeClr val="accent6">
                            <a:lumMod val="75000"/>
                          </a:schemeClr>
                        </a:solidFill>
                        <a:latin typeface="Arial" panose="020B0604020202020204" pitchFamily="34" charset="0"/>
                        <a:ea typeface="+mn-ea"/>
                        <a:cs typeface="Arial" panose="020B0604020202020204" pitchFamily="34" charset="0"/>
                      </a:endParaRPr>
                    </a:p>
                  </a:txBody>
                  <a:tcPr>
                    <a:lnT w="12700" cap="flat" cmpd="sng" algn="ctr">
                      <a:solidFill>
                        <a:schemeClr val="bg1"/>
                      </a:solidFill>
                      <a:prstDash val="solid"/>
                      <a:round/>
                      <a:headEnd type="none" w="med" len="med"/>
                      <a:tailEnd type="none" w="med" len="med"/>
                    </a:lnT>
                    <a:solidFill>
                      <a:schemeClr val="bg1"/>
                    </a:solidFill>
                  </a:tcPr>
                </a:tc>
                <a:extLst>
                  <a:ext uri="{0D108BD9-81ED-4DB2-BD59-A6C34878D82A}">
                    <a16:rowId xmlns:a16="http://schemas.microsoft.com/office/drawing/2014/main" val="10001"/>
                  </a:ext>
                </a:extLst>
              </a:tr>
              <a:tr h="298578">
                <a:tc>
                  <a:txBody>
                    <a:bodyPr/>
                    <a:lstStyle/>
                    <a:p>
                      <a:r>
                        <a:rPr lang="en-GB" sz="900" baseline="0" dirty="0">
                          <a:solidFill>
                            <a:schemeClr val="bg1"/>
                          </a:solidFill>
                          <a:latin typeface="Arial" panose="020B0604020202020204" pitchFamily="34" charset="0"/>
                          <a:cs typeface="Arial" panose="020B0604020202020204" pitchFamily="34" charset="0"/>
                        </a:rPr>
                        <a:t>Source: </a:t>
                      </a:r>
                      <a:r>
                        <a:rPr lang="en-GB" sz="900" baseline="0" dirty="0" err="1">
                          <a:solidFill>
                            <a:schemeClr val="bg1"/>
                          </a:solidFill>
                          <a:latin typeface="Arial" panose="020B0604020202020204" pitchFamily="34" charset="0"/>
                          <a:cs typeface="Arial" panose="020B0604020202020204" pitchFamily="34" charset="0"/>
                        </a:rPr>
                        <a:t>data.police.Uk</a:t>
                      </a:r>
                      <a:r>
                        <a:rPr lang="en-GB" sz="900" baseline="0" dirty="0">
                          <a:solidFill>
                            <a:schemeClr val="bg1"/>
                          </a:solidFill>
                          <a:latin typeface="Arial" panose="020B0604020202020204" pitchFamily="34" charset="0"/>
                          <a:cs typeface="Arial" panose="020B0604020202020204" pitchFamily="34" charset="0"/>
                        </a:rPr>
                        <a:t>, CCCRG</a:t>
                      </a:r>
                    </a:p>
                  </a:txBody>
                  <a:tcPr anchor="ctr">
                    <a:solidFill>
                      <a:schemeClr val="accent1">
                        <a:lumMod val="75000"/>
                      </a:schemeClr>
                    </a:solidFill>
                  </a:tcPr>
                </a:tc>
                <a:extLst>
                  <a:ext uri="{0D108BD9-81ED-4DB2-BD59-A6C34878D82A}">
                    <a16:rowId xmlns:a16="http://schemas.microsoft.com/office/drawing/2014/main" val="10002"/>
                  </a:ext>
                </a:extLst>
              </a:tr>
            </a:tbl>
          </a:graphicData>
        </a:graphic>
      </p:graphicFrame>
      <p:sp>
        <p:nvSpPr>
          <p:cNvPr id="20" name="TextBox 19">
            <a:extLst>
              <a:ext uri="{FF2B5EF4-FFF2-40B4-BE49-F238E27FC236}">
                <a16:creationId xmlns:a16="http://schemas.microsoft.com/office/drawing/2014/main" id="{6B864DAC-5EEF-4F99-AEF5-E34F3A8C81BE}"/>
              </a:ext>
            </a:extLst>
          </p:cNvPr>
          <p:cNvSpPr txBox="1"/>
          <p:nvPr/>
        </p:nvSpPr>
        <p:spPr>
          <a:xfrm>
            <a:off x="4282140" y="3009846"/>
            <a:ext cx="7881241" cy="205184"/>
          </a:xfrm>
          <a:prstGeom prst="rect">
            <a:avLst/>
          </a:prstGeom>
          <a:noFill/>
        </p:spPr>
        <p:txBody>
          <a:bodyPr wrap="square" rtlCol="0">
            <a:spAutoFit/>
          </a:bodyPr>
          <a:lstStyle/>
          <a:p>
            <a:endParaRPr lang="en-GB" sz="1100" baseline="30000">
              <a:solidFill>
                <a:schemeClr val="accent1">
                  <a:lumMod val="75000"/>
                </a:schemeClr>
              </a:solidFill>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22D928EE-5B7A-4CD6-A5F8-9903AAD1EFB4}"/>
              </a:ext>
            </a:extLst>
          </p:cNvPr>
          <p:cNvSpPr txBox="1"/>
          <p:nvPr/>
        </p:nvSpPr>
        <p:spPr>
          <a:xfrm>
            <a:off x="8986982" y="3888509"/>
            <a:ext cx="184731" cy="307777"/>
          </a:xfrm>
          <a:prstGeom prst="rect">
            <a:avLst/>
          </a:prstGeom>
          <a:noFill/>
        </p:spPr>
        <p:txBody>
          <a:bodyPr wrap="none" rtlCol="0">
            <a:spAutoFit/>
          </a:bodyPr>
          <a:lstStyle/>
          <a:p>
            <a:endParaRPr lang="en-GB" sz="1400">
              <a:solidFill>
                <a:schemeClr val="accent1">
                  <a:lumMod val="75000"/>
                </a:schemeClr>
              </a:solidFill>
            </a:endParaRPr>
          </a:p>
        </p:txBody>
      </p:sp>
      <p:sp>
        <p:nvSpPr>
          <p:cNvPr id="27" name="TextBox 26">
            <a:extLst>
              <a:ext uri="{FF2B5EF4-FFF2-40B4-BE49-F238E27FC236}">
                <a16:creationId xmlns:a16="http://schemas.microsoft.com/office/drawing/2014/main" id="{1DC969D9-29CF-4F5D-88C3-60FEC8D7EADC}"/>
              </a:ext>
            </a:extLst>
          </p:cNvPr>
          <p:cNvSpPr txBox="1"/>
          <p:nvPr/>
        </p:nvSpPr>
        <p:spPr>
          <a:xfrm>
            <a:off x="4564822" y="3711143"/>
            <a:ext cx="184731" cy="369332"/>
          </a:xfrm>
          <a:prstGeom prst="rect">
            <a:avLst/>
          </a:prstGeom>
          <a:noFill/>
        </p:spPr>
        <p:txBody>
          <a:bodyPr wrap="none" rtlCol="0">
            <a:spAutoFit/>
          </a:bodyPr>
          <a:lstStyle/>
          <a:p>
            <a:endParaRPr lang="en-GB"/>
          </a:p>
        </p:txBody>
      </p:sp>
      <p:sp>
        <p:nvSpPr>
          <p:cNvPr id="28" name="TextBox 27">
            <a:extLst>
              <a:ext uri="{FF2B5EF4-FFF2-40B4-BE49-F238E27FC236}">
                <a16:creationId xmlns:a16="http://schemas.microsoft.com/office/drawing/2014/main" id="{220FA31F-7B62-41AA-AED0-E7CC6427E163}"/>
              </a:ext>
            </a:extLst>
          </p:cNvPr>
          <p:cNvSpPr txBox="1"/>
          <p:nvPr/>
        </p:nvSpPr>
        <p:spPr>
          <a:xfrm>
            <a:off x="4564822" y="3786909"/>
            <a:ext cx="184731" cy="307777"/>
          </a:xfrm>
          <a:prstGeom prst="rect">
            <a:avLst/>
          </a:prstGeom>
          <a:noFill/>
        </p:spPr>
        <p:txBody>
          <a:bodyPr wrap="none" rtlCol="0">
            <a:spAutoFit/>
          </a:bodyPr>
          <a:lstStyle/>
          <a:p>
            <a:endParaRPr lang="en-GB" sz="1400"/>
          </a:p>
        </p:txBody>
      </p:sp>
      <p:sp>
        <p:nvSpPr>
          <p:cNvPr id="51" name="TextBox 50">
            <a:extLst>
              <a:ext uri="{FF2B5EF4-FFF2-40B4-BE49-F238E27FC236}">
                <a16:creationId xmlns:a16="http://schemas.microsoft.com/office/drawing/2014/main" id="{4D893F98-BBF9-4CA7-AA73-322ADD9C4C88}"/>
              </a:ext>
            </a:extLst>
          </p:cNvPr>
          <p:cNvSpPr txBox="1"/>
          <p:nvPr/>
        </p:nvSpPr>
        <p:spPr>
          <a:xfrm>
            <a:off x="4282140" y="6092605"/>
            <a:ext cx="184731" cy="276999"/>
          </a:xfrm>
          <a:prstGeom prst="rect">
            <a:avLst/>
          </a:prstGeom>
          <a:noFill/>
        </p:spPr>
        <p:txBody>
          <a:bodyPr wrap="none" rtlCol="0">
            <a:spAutoFit/>
          </a:bodyPr>
          <a:lstStyle/>
          <a:p>
            <a:endParaRPr lang="en-GB" sz="1200"/>
          </a:p>
        </p:txBody>
      </p:sp>
      <p:sp>
        <p:nvSpPr>
          <p:cNvPr id="14" name="TextBox 13">
            <a:extLst>
              <a:ext uri="{FF2B5EF4-FFF2-40B4-BE49-F238E27FC236}">
                <a16:creationId xmlns:a16="http://schemas.microsoft.com/office/drawing/2014/main" id="{B0207049-AA7A-4F2B-AE20-74006553E010}"/>
              </a:ext>
            </a:extLst>
          </p:cNvPr>
          <p:cNvSpPr txBox="1"/>
          <p:nvPr/>
        </p:nvSpPr>
        <p:spPr>
          <a:xfrm>
            <a:off x="-2" y="387927"/>
            <a:ext cx="4564824" cy="307777"/>
          </a:xfrm>
          <a:prstGeom prst="rect">
            <a:avLst/>
          </a:prstGeom>
          <a:noFill/>
        </p:spPr>
        <p:txBody>
          <a:bodyPr wrap="square" rtlCol="0">
            <a:spAutoFit/>
          </a:bodyPr>
          <a:lstStyle/>
          <a:p>
            <a:r>
              <a:rPr lang="en-GB" sz="1400" b="1" i="0" u="none" strike="noStrike">
                <a:solidFill>
                  <a:schemeClr val="accent1">
                    <a:lumMod val="75000"/>
                  </a:schemeClr>
                </a:solidFill>
                <a:effectLst/>
                <a:latin typeface="Arial" panose="020B0604020202020204" pitchFamily="34" charset="0"/>
                <a:cs typeface="Arial" panose="020B0604020202020204" pitchFamily="34" charset="0"/>
              </a:rPr>
              <a:t>Change in overall crime rate, May 21 – Apr 22 </a:t>
            </a:r>
            <a:endParaRPr lang="en-GB" sz="1400">
              <a:solidFill>
                <a:schemeClr val="accent1">
                  <a:lumMod val="75000"/>
                </a:schemeClr>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ED5025EC-FD1B-43E0-9F22-238677B1BE11}"/>
              </a:ext>
            </a:extLst>
          </p:cNvPr>
          <p:cNvSpPr txBox="1"/>
          <p:nvPr/>
        </p:nvSpPr>
        <p:spPr>
          <a:xfrm>
            <a:off x="8441355" y="1595634"/>
            <a:ext cx="3305815" cy="1384995"/>
          </a:xfrm>
          <a:prstGeom prst="rect">
            <a:avLst/>
          </a:prstGeom>
          <a:noFill/>
        </p:spPr>
        <p:txBody>
          <a:bodyPr wrap="square" rtlCol="0">
            <a:spAutoFit/>
          </a:bodyPr>
          <a:lstStyle/>
          <a:p>
            <a:pPr marL="171450" indent="-171450">
              <a:buFont typeface="Arial" panose="020B0604020202020204" pitchFamily="34" charset="0"/>
              <a:buChar char="•"/>
            </a:pPr>
            <a:r>
              <a:rPr lang="en-GB" sz="1200">
                <a:solidFill>
                  <a:schemeClr val="accent1">
                    <a:lumMod val="75000"/>
                  </a:schemeClr>
                </a:solidFill>
              </a:rPr>
              <a:t>The overall crime rate in Cambridgeshire has remained lower than the regional and national rates. </a:t>
            </a:r>
          </a:p>
          <a:p>
            <a:pPr marL="171450" indent="-171450">
              <a:buFont typeface="Arial" panose="020B0604020202020204" pitchFamily="34" charset="0"/>
              <a:buChar char="•"/>
            </a:pPr>
            <a:r>
              <a:rPr lang="en-GB" sz="1200">
                <a:solidFill>
                  <a:schemeClr val="accent1">
                    <a:lumMod val="75000"/>
                  </a:schemeClr>
                </a:solidFill>
              </a:rPr>
              <a:t>The Cambridgeshire crime rate trend follows a similar pattern to that of the East of England and England.</a:t>
            </a:r>
          </a:p>
          <a:p>
            <a:endParaRPr lang="en-GB" sz="1200">
              <a:solidFill>
                <a:schemeClr val="accent1">
                  <a:lumMod val="75000"/>
                </a:schemeClr>
              </a:solidFill>
            </a:endParaRPr>
          </a:p>
        </p:txBody>
      </p:sp>
      <p:pic>
        <p:nvPicPr>
          <p:cNvPr id="7" name="Picture 6">
            <a:extLst>
              <a:ext uri="{FF2B5EF4-FFF2-40B4-BE49-F238E27FC236}">
                <a16:creationId xmlns:a16="http://schemas.microsoft.com/office/drawing/2014/main" id="{DE7BFB2B-D47A-400A-BF38-4FFBF51D159B}"/>
              </a:ext>
            </a:extLst>
          </p:cNvPr>
          <p:cNvPicPr>
            <a:picLocks noChangeAspect="1"/>
          </p:cNvPicPr>
          <p:nvPr/>
        </p:nvPicPr>
        <p:blipFill rotWithShape="1">
          <a:blip r:embed="rId3"/>
          <a:srcRect t="11322"/>
          <a:stretch/>
        </p:blipFill>
        <p:spPr>
          <a:xfrm>
            <a:off x="179553" y="3998973"/>
            <a:ext cx="7353036" cy="2232131"/>
          </a:xfrm>
          <a:prstGeom prst="rect">
            <a:avLst/>
          </a:prstGeom>
        </p:spPr>
      </p:pic>
      <p:pic>
        <p:nvPicPr>
          <p:cNvPr id="13" name="Picture 12">
            <a:extLst>
              <a:ext uri="{FF2B5EF4-FFF2-40B4-BE49-F238E27FC236}">
                <a16:creationId xmlns:a16="http://schemas.microsoft.com/office/drawing/2014/main" id="{2C9EA97D-047B-44CA-82EE-CDE1F31776E1}"/>
              </a:ext>
            </a:extLst>
          </p:cNvPr>
          <p:cNvPicPr>
            <a:picLocks noChangeAspect="1"/>
          </p:cNvPicPr>
          <p:nvPr/>
        </p:nvPicPr>
        <p:blipFill>
          <a:blip r:embed="rId4"/>
          <a:stretch>
            <a:fillRect/>
          </a:stretch>
        </p:blipFill>
        <p:spPr>
          <a:xfrm>
            <a:off x="144585" y="1307155"/>
            <a:ext cx="7429601" cy="2238952"/>
          </a:xfrm>
          <a:prstGeom prst="rect">
            <a:avLst/>
          </a:prstGeom>
        </p:spPr>
      </p:pic>
      <p:sp>
        <p:nvSpPr>
          <p:cNvPr id="21" name="TextBox 20">
            <a:extLst>
              <a:ext uri="{FF2B5EF4-FFF2-40B4-BE49-F238E27FC236}">
                <a16:creationId xmlns:a16="http://schemas.microsoft.com/office/drawing/2014/main" id="{C4113443-2B32-4CF4-B828-547BE90FCDD4}"/>
              </a:ext>
            </a:extLst>
          </p:cNvPr>
          <p:cNvSpPr txBox="1"/>
          <p:nvPr/>
        </p:nvSpPr>
        <p:spPr>
          <a:xfrm>
            <a:off x="633661" y="999378"/>
            <a:ext cx="1753404" cy="307777"/>
          </a:xfrm>
          <a:prstGeom prst="rect">
            <a:avLst/>
          </a:prstGeom>
          <a:noFill/>
        </p:spPr>
        <p:txBody>
          <a:bodyPr wrap="square" rtlCol="0">
            <a:spAutoFit/>
          </a:bodyPr>
          <a:lstStyle/>
          <a:p>
            <a:r>
              <a:rPr lang="en-GB" sz="1400" b="1" i="0" u="none" strike="noStrike">
                <a:solidFill>
                  <a:schemeClr val="accent1">
                    <a:lumMod val="75000"/>
                  </a:schemeClr>
                </a:solidFill>
                <a:effectLst/>
                <a:latin typeface="Arial" panose="020B0604020202020204" pitchFamily="34" charset="0"/>
                <a:cs typeface="Arial" panose="020B0604020202020204" pitchFamily="34" charset="0"/>
              </a:rPr>
              <a:t>Cambridgeshire</a:t>
            </a:r>
            <a:endParaRPr lang="en-GB" sz="1400">
              <a:solidFill>
                <a:schemeClr val="accent1">
                  <a:lumMod val="75000"/>
                </a:schemeClr>
              </a:solidFill>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080791B9-BBAC-4E9E-A702-E60E76134AA5}"/>
              </a:ext>
            </a:extLst>
          </p:cNvPr>
          <p:cNvSpPr txBox="1"/>
          <p:nvPr/>
        </p:nvSpPr>
        <p:spPr>
          <a:xfrm>
            <a:off x="662537" y="3694273"/>
            <a:ext cx="1753404" cy="307777"/>
          </a:xfrm>
          <a:prstGeom prst="rect">
            <a:avLst/>
          </a:prstGeom>
          <a:noFill/>
        </p:spPr>
        <p:txBody>
          <a:bodyPr wrap="square" rtlCol="0">
            <a:spAutoFit/>
          </a:bodyPr>
          <a:lstStyle/>
          <a:p>
            <a:r>
              <a:rPr lang="en-GB" sz="1400" b="1" i="0" u="none" strike="noStrike">
                <a:solidFill>
                  <a:schemeClr val="accent1">
                    <a:lumMod val="75000"/>
                  </a:schemeClr>
                </a:solidFill>
                <a:effectLst/>
                <a:latin typeface="Arial" panose="020B0604020202020204" pitchFamily="34" charset="0"/>
                <a:cs typeface="Arial" panose="020B0604020202020204" pitchFamily="34" charset="0"/>
              </a:rPr>
              <a:t>Peterborough</a:t>
            </a:r>
            <a:endParaRPr lang="en-GB" sz="1400">
              <a:solidFill>
                <a:schemeClr val="accent1">
                  <a:lumMod val="75000"/>
                </a:schemeClr>
              </a:solidFill>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7B65DC10-380B-427E-BCF1-13459DA14473}"/>
              </a:ext>
            </a:extLst>
          </p:cNvPr>
          <p:cNvSpPr txBox="1"/>
          <p:nvPr/>
        </p:nvSpPr>
        <p:spPr>
          <a:xfrm>
            <a:off x="8402853" y="4132891"/>
            <a:ext cx="3305815" cy="1569660"/>
          </a:xfrm>
          <a:prstGeom prst="rect">
            <a:avLst/>
          </a:prstGeom>
          <a:noFill/>
        </p:spPr>
        <p:txBody>
          <a:bodyPr wrap="square" rtlCol="0">
            <a:spAutoFit/>
          </a:bodyPr>
          <a:lstStyle/>
          <a:p>
            <a:pPr marL="171450" indent="-171450">
              <a:buFont typeface="Arial" panose="020B0604020202020204" pitchFamily="34" charset="0"/>
              <a:buChar char="•"/>
            </a:pPr>
            <a:r>
              <a:rPr lang="en-GB" sz="1200">
                <a:solidFill>
                  <a:schemeClr val="accent1">
                    <a:lumMod val="75000"/>
                  </a:schemeClr>
                </a:solidFill>
              </a:rPr>
              <a:t>The overall crime rate in Peterborough has remained substantially higher than the regional and national rates. </a:t>
            </a:r>
          </a:p>
          <a:p>
            <a:pPr marL="171450" indent="-171450">
              <a:buFont typeface="Arial" panose="020B0604020202020204" pitchFamily="34" charset="0"/>
              <a:buChar char="•"/>
            </a:pPr>
            <a:r>
              <a:rPr lang="en-GB" sz="1200">
                <a:solidFill>
                  <a:schemeClr val="accent1">
                    <a:lumMod val="75000"/>
                  </a:schemeClr>
                </a:solidFill>
              </a:rPr>
              <a:t>The trend for the overall crime rate in Peterborough is increasing and the gap between Peterborough and England has widened in recent months.</a:t>
            </a:r>
          </a:p>
          <a:p>
            <a:endParaRPr lang="en-GB" sz="1200">
              <a:solidFill>
                <a:schemeClr val="accent1">
                  <a:lumMod val="75000"/>
                </a:schemeClr>
              </a:solidFill>
            </a:endParaRPr>
          </a:p>
        </p:txBody>
      </p:sp>
    </p:spTree>
    <p:extLst>
      <p:ext uri="{BB962C8B-B14F-4D97-AF65-F5344CB8AC3E}">
        <p14:creationId xmlns:p14="http://schemas.microsoft.com/office/powerpoint/2010/main" val="393265828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744318261"/>
              </p:ext>
            </p:extLst>
          </p:nvPr>
        </p:nvGraphicFramePr>
        <p:xfrm>
          <a:off x="0" y="14289"/>
          <a:ext cx="12192000" cy="6808181"/>
        </p:xfrm>
        <a:graphic>
          <a:graphicData uri="http://schemas.openxmlformats.org/drawingml/2006/table">
            <a:tbl>
              <a:tblPr firstRow="1" bandRow="1">
                <a:tableStyleId>{5C22544A-7EE6-4342-B048-85BDC9FD1C3A}</a:tableStyleId>
              </a:tblPr>
              <a:tblGrid>
                <a:gridCol w="12192000">
                  <a:extLst>
                    <a:ext uri="{9D8B030D-6E8A-4147-A177-3AD203B41FA5}">
                      <a16:colId xmlns:a16="http://schemas.microsoft.com/office/drawing/2014/main" val="20000"/>
                    </a:ext>
                  </a:extLst>
                </a:gridCol>
              </a:tblGrid>
              <a:tr h="368670">
                <a:tc>
                  <a:txBody>
                    <a:bodyPr/>
                    <a:lstStyle/>
                    <a:p>
                      <a:r>
                        <a:rPr lang="en-GB">
                          <a:latin typeface="Arial" panose="020B0604020202020204" pitchFamily="34" charset="0"/>
                          <a:cs typeface="Arial" panose="020B0604020202020204" pitchFamily="34" charset="0"/>
                        </a:rPr>
                        <a:t>Crime, safety and violence</a:t>
                      </a:r>
                      <a:endParaRPr lang="en-GB" baseline="0">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extLst>
                  <a:ext uri="{0D108BD9-81ED-4DB2-BD59-A6C34878D82A}">
                    <a16:rowId xmlns:a16="http://schemas.microsoft.com/office/drawing/2014/main" val="10000"/>
                  </a:ext>
                </a:extLst>
              </a:tr>
              <a:tr h="614093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b="1" kern="1200" baseline="0">
                        <a:solidFill>
                          <a:schemeClr val="accent6">
                            <a:lumMod val="75000"/>
                          </a:schemeClr>
                        </a:solidFill>
                        <a:latin typeface="Arial" panose="020B0604020202020204" pitchFamily="34" charset="0"/>
                        <a:ea typeface="+mn-ea"/>
                        <a:cs typeface="Arial" panose="020B0604020202020204" pitchFamily="34" charset="0"/>
                      </a:endParaRPr>
                    </a:p>
                    <a:p>
                      <a:endParaRPr lang="en-GB" sz="1400" b="1" kern="1200" baseline="0">
                        <a:solidFill>
                          <a:schemeClr val="accent6">
                            <a:lumMod val="75000"/>
                          </a:schemeClr>
                        </a:solidFill>
                        <a:latin typeface="Arial" panose="020B0604020202020204" pitchFamily="34" charset="0"/>
                        <a:ea typeface="+mn-ea"/>
                        <a:cs typeface="Arial" panose="020B0604020202020204" pitchFamily="34" charset="0"/>
                      </a:endParaRPr>
                    </a:p>
                  </a:txBody>
                  <a:tcPr>
                    <a:lnT w="12700" cap="flat" cmpd="sng" algn="ctr">
                      <a:solidFill>
                        <a:schemeClr val="bg1"/>
                      </a:solidFill>
                      <a:prstDash val="solid"/>
                      <a:round/>
                      <a:headEnd type="none" w="med" len="med"/>
                      <a:tailEnd type="none" w="med" len="med"/>
                    </a:lnT>
                    <a:solidFill>
                      <a:schemeClr val="bg1"/>
                    </a:solidFill>
                  </a:tcPr>
                </a:tc>
                <a:extLst>
                  <a:ext uri="{0D108BD9-81ED-4DB2-BD59-A6C34878D82A}">
                    <a16:rowId xmlns:a16="http://schemas.microsoft.com/office/drawing/2014/main" val="10001"/>
                  </a:ext>
                </a:extLst>
              </a:tr>
              <a:tr h="298578">
                <a:tc>
                  <a:txBody>
                    <a:bodyPr/>
                    <a:lstStyle/>
                    <a:p>
                      <a:r>
                        <a:rPr lang="en-GB" sz="900" baseline="0">
                          <a:solidFill>
                            <a:schemeClr val="bg1"/>
                          </a:solidFill>
                          <a:latin typeface="Arial" panose="020B0604020202020204" pitchFamily="34" charset="0"/>
                          <a:cs typeface="Arial" panose="020B0604020202020204" pitchFamily="34" charset="0"/>
                        </a:rPr>
                        <a:t>Source: </a:t>
                      </a:r>
                      <a:r>
                        <a:rPr lang="en-GB" sz="900" baseline="0" err="1">
                          <a:solidFill>
                            <a:schemeClr val="bg1"/>
                          </a:solidFill>
                          <a:latin typeface="Arial" panose="020B0604020202020204" pitchFamily="34" charset="0"/>
                          <a:cs typeface="Arial" panose="020B0604020202020204" pitchFamily="34" charset="0"/>
                        </a:rPr>
                        <a:t>data.police.Uk</a:t>
                      </a:r>
                      <a:r>
                        <a:rPr lang="en-GB" sz="900" baseline="0">
                          <a:solidFill>
                            <a:schemeClr val="bg1"/>
                          </a:solidFill>
                          <a:latin typeface="Arial" panose="020B0604020202020204" pitchFamily="34" charset="0"/>
                          <a:cs typeface="Arial" panose="020B0604020202020204" pitchFamily="34" charset="0"/>
                        </a:rPr>
                        <a:t>, CCCRG</a:t>
                      </a:r>
                    </a:p>
                  </a:txBody>
                  <a:tcPr anchor="ctr">
                    <a:solidFill>
                      <a:schemeClr val="accent1">
                        <a:lumMod val="75000"/>
                      </a:schemeClr>
                    </a:solidFill>
                  </a:tcPr>
                </a:tc>
                <a:extLst>
                  <a:ext uri="{0D108BD9-81ED-4DB2-BD59-A6C34878D82A}">
                    <a16:rowId xmlns:a16="http://schemas.microsoft.com/office/drawing/2014/main" val="10002"/>
                  </a:ext>
                </a:extLst>
              </a:tr>
            </a:tbl>
          </a:graphicData>
        </a:graphic>
      </p:graphicFrame>
      <p:sp>
        <p:nvSpPr>
          <p:cNvPr id="20" name="TextBox 19">
            <a:extLst>
              <a:ext uri="{FF2B5EF4-FFF2-40B4-BE49-F238E27FC236}">
                <a16:creationId xmlns:a16="http://schemas.microsoft.com/office/drawing/2014/main" id="{6B864DAC-5EEF-4F99-AEF5-E34F3A8C81BE}"/>
              </a:ext>
            </a:extLst>
          </p:cNvPr>
          <p:cNvSpPr txBox="1"/>
          <p:nvPr/>
        </p:nvSpPr>
        <p:spPr>
          <a:xfrm>
            <a:off x="4282140" y="3009846"/>
            <a:ext cx="7881241" cy="205184"/>
          </a:xfrm>
          <a:prstGeom prst="rect">
            <a:avLst/>
          </a:prstGeom>
          <a:noFill/>
        </p:spPr>
        <p:txBody>
          <a:bodyPr wrap="square" rtlCol="0">
            <a:spAutoFit/>
          </a:bodyPr>
          <a:lstStyle/>
          <a:p>
            <a:endParaRPr lang="en-GB" sz="1100" baseline="30000">
              <a:solidFill>
                <a:schemeClr val="accent1">
                  <a:lumMod val="75000"/>
                </a:schemeClr>
              </a:solidFill>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22D928EE-5B7A-4CD6-A5F8-9903AAD1EFB4}"/>
              </a:ext>
            </a:extLst>
          </p:cNvPr>
          <p:cNvSpPr txBox="1"/>
          <p:nvPr/>
        </p:nvSpPr>
        <p:spPr>
          <a:xfrm>
            <a:off x="8986982" y="3888509"/>
            <a:ext cx="184731" cy="307777"/>
          </a:xfrm>
          <a:prstGeom prst="rect">
            <a:avLst/>
          </a:prstGeom>
          <a:noFill/>
        </p:spPr>
        <p:txBody>
          <a:bodyPr wrap="none" rtlCol="0">
            <a:spAutoFit/>
          </a:bodyPr>
          <a:lstStyle/>
          <a:p>
            <a:endParaRPr lang="en-GB" sz="1400">
              <a:solidFill>
                <a:schemeClr val="accent1">
                  <a:lumMod val="75000"/>
                </a:schemeClr>
              </a:solidFill>
            </a:endParaRPr>
          </a:p>
        </p:txBody>
      </p:sp>
      <p:sp>
        <p:nvSpPr>
          <p:cNvPr id="27" name="TextBox 26">
            <a:extLst>
              <a:ext uri="{FF2B5EF4-FFF2-40B4-BE49-F238E27FC236}">
                <a16:creationId xmlns:a16="http://schemas.microsoft.com/office/drawing/2014/main" id="{1DC969D9-29CF-4F5D-88C3-60FEC8D7EADC}"/>
              </a:ext>
            </a:extLst>
          </p:cNvPr>
          <p:cNvSpPr txBox="1"/>
          <p:nvPr/>
        </p:nvSpPr>
        <p:spPr>
          <a:xfrm>
            <a:off x="4564822" y="3711143"/>
            <a:ext cx="184731" cy="369332"/>
          </a:xfrm>
          <a:prstGeom prst="rect">
            <a:avLst/>
          </a:prstGeom>
          <a:noFill/>
        </p:spPr>
        <p:txBody>
          <a:bodyPr wrap="none" rtlCol="0">
            <a:spAutoFit/>
          </a:bodyPr>
          <a:lstStyle/>
          <a:p>
            <a:endParaRPr lang="en-GB"/>
          </a:p>
        </p:txBody>
      </p:sp>
      <p:sp>
        <p:nvSpPr>
          <p:cNvPr id="28" name="TextBox 27">
            <a:extLst>
              <a:ext uri="{FF2B5EF4-FFF2-40B4-BE49-F238E27FC236}">
                <a16:creationId xmlns:a16="http://schemas.microsoft.com/office/drawing/2014/main" id="{220FA31F-7B62-41AA-AED0-E7CC6427E163}"/>
              </a:ext>
            </a:extLst>
          </p:cNvPr>
          <p:cNvSpPr txBox="1"/>
          <p:nvPr/>
        </p:nvSpPr>
        <p:spPr>
          <a:xfrm>
            <a:off x="4564822" y="3786909"/>
            <a:ext cx="184731" cy="307777"/>
          </a:xfrm>
          <a:prstGeom prst="rect">
            <a:avLst/>
          </a:prstGeom>
          <a:noFill/>
        </p:spPr>
        <p:txBody>
          <a:bodyPr wrap="none" rtlCol="0">
            <a:spAutoFit/>
          </a:bodyPr>
          <a:lstStyle/>
          <a:p>
            <a:endParaRPr lang="en-GB" sz="1400"/>
          </a:p>
        </p:txBody>
      </p:sp>
      <p:sp>
        <p:nvSpPr>
          <p:cNvPr id="51" name="TextBox 50">
            <a:extLst>
              <a:ext uri="{FF2B5EF4-FFF2-40B4-BE49-F238E27FC236}">
                <a16:creationId xmlns:a16="http://schemas.microsoft.com/office/drawing/2014/main" id="{4D893F98-BBF9-4CA7-AA73-322ADD9C4C88}"/>
              </a:ext>
            </a:extLst>
          </p:cNvPr>
          <p:cNvSpPr txBox="1"/>
          <p:nvPr/>
        </p:nvSpPr>
        <p:spPr>
          <a:xfrm>
            <a:off x="4282140" y="6092605"/>
            <a:ext cx="184731" cy="276999"/>
          </a:xfrm>
          <a:prstGeom prst="rect">
            <a:avLst/>
          </a:prstGeom>
          <a:noFill/>
        </p:spPr>
        <p:txBody>
          <a:bodyPr wrap="none" rtlCol="0">
            <a:spAutoFit/>
          </a:bodyPr>
          <a:lstStyle/>
          <a:p>
            <a:endParaRPr lang="en-GB" sz="1200"/>
          </a:p>
        </p:txBody>
      </p:sp>
      <p:sp>
        <p:nvSpPr>
          <p:cNvPr id="14" name="TextBox 13">
            <a:extLst>
              <a:ext uri="{FF2B5EF4-FFF2-40B4-BE49-F238E27FC236}">
                <a16:creationId xmlns:a16="http://schemas.microsoft.com/office/drawing/2014/main" id="{B0207049-AA7A-4F2B-AE20-74006553E010}"/>
              </a:ext>
            </a:extLst>
          </p:cNvPr>
          <p:cNvSpPr txBox="1"/>
          <p:nvPr/>
        </p:nvSpPr>
        <p:spPr>
          <a:xfrm>
            <a:off x="-2" y="387927"/>
            <a:ext cx="12047417" cy="307777"/>
          </a:xfrm>
          <a:prstGeom prst="rect">
            <a:avLst/>
          </a:prstGeom>
          <a:noFill/>
        </p:spPr>
        <p:txBody>
          <a:bodyPr wrap="square" rtlCol="0">
            <a:spAutoFit/>
          </a:bodyPr>
          <a:lstStyle/>
          <a:p>
            <a:r>
              <a:rPr lang="en-GB" sz="1400" b="1" i="0" u="none" strike="noStrike">
                <a:solidFill>
                  <a:schemeClr val="accent1">
                    <a:lumMod val="75000"/>
                  </a:schemeClr>
                </a:solidFill>
                <a:effectLst/>
                <a:latin typeface="Arial" panose="020B0604020202020204" pitchFamily="34" charset="0"/>
                <a:cs typeface="Arial" panose="020B0604020202020204" pitchFamily="34" charset="0"/>
              </a:rPr>
              <a:t>Crime rate by type of crime, May 21 – Apr 22 </a:t>
            </a:r>
            <a:endParaRPr lang="en-GB" sz="1400">
              <a:solidFill>
                <a:schemeClr val="accent1">
                  <a:lumMod val="75000"/>
                </a:schemeClr>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766B919B-651E-40C8-8421-D8EC2F087E42}"/>
              </a:ext>
            </a:extLst>
          </p:cNvPr>
          <p:cNvSpPr txBox="1"/>
          <p:nvPr/>
        </p:nvSpPr>
        <p:spPr>
          <a:xfrm>
            <a:off x="7955301" y="1230683"/>
            <a:ext cx="3658424" cy="1015663"/>
          </a:xfrm>
          <a:prstGeom prst="rect">
            <a:avLst/>
          </a:prstGeom>
          <a:noFill/>
        </p:spPr>
        <p:txBody>
          <a:bodyPr wrap="square" rtlCol="0">
            <a:spAutoFit/>
          </a:bodyPr>
          <a:lstStyle/>
          <a:p>
            <a:pPr marL="285750" indent="-285750">
              <a:buFont typeface="Arial" panose="020B0604020202020204" pitchFamily="34" charset="0"/>
              <a:buChar char="•"/>
            </a:pPr>
            <a:r>
              <a:rPr lang="en-GB" sz="1200">
                <a:solidFill>
                  <a:schemeClr val="accent1">
                    <a:lumMod val="75000"/>
                  </a:schemeClr>
                </a:solidFill>
              </a:rPr>
              <a:t>The rate of anti-social behaviour, and violence and sexual offences in Cambridgeshire is substantially lower than the national rate.</a:t>
            </a:r>
          </a:p>
          <a:p>
            <a:pPr marL="285750" indent="-285750">
              <a:buFont typeface="Arial" panose="020B0604020202020204" pitchFamily="34" charset="0"/>
              <a:buChar char="•"/>
            </a:pPr>
            <a:r>
              <a:rPr lang="en-GB" sz="1200">
                <a:solidFill>
                  <a:schemeClr val="accent1">
                    <a:lumMod val="75000"/>
                  </a:schemeClr>
                </a:solidFill>
              </a:rPr>
              <a:t>The bicycle theft rate in Cambridgeshire is higher than that of the regional and national averages.</a:t>
            </a:r>
          </a:p>
        </p:txBody>
      </p:sp>
      <p:pic>
        <p:nvPicPr>
          <p:cNvPr id="4" name="Picture 3">
            <a:extLst>
              <a:ext uri="{FF2B5EF4-FFF2-40B4-BE49-F238E27FC236}">
                <a16:creationId xmlns:a16="http://schemas.microsoft.com/office/drawing/2014/main" id="{113CE668-7F79-47CA-A5D7-CC71935875A2}"/>
              </a:ext>
            </a:extLst>
          </p:cNvPr>
          <p:cNvPicPr>
            <a:picLocks noChangeAspect="1"/>
          </p:cNvPicPr>
          <p:nvPr/>
        </p:nvPicPr>
        <p:blipFill rotWithShape="1">
          <a:blip r:embed="rId3"/>
          <a:srcRect t="11611"/>
          <a:stretch/>
        </p:blipFill>
        <p:spPr>
          <a:xfrm>
            <a:off x="144585" y="3656515"/>
            <a:ext cx="7561202" cy="2849400"/>
          </a:xfrm>
          <a:prstGeom prst="rect">
            <a:avLst/>
          </a:prstGeom>
        </p:spPr>
      </p:pic>
      <p:pic>
        <p:nvPicPr>
          <p:cNvPr id="7" name="Picture 6">
            <a:extLst>
              <a:ext uri="{FF2B5EF4-FFF2-40B4-BE49-F238E27FC236}">
                <a16:creationId xmlns:a16="http://schemas.microsoft.com/office/drawing/2014/main" id="{3F4B2397-896B-4958-997F-788AA512AE5A}"/>
              </a:ext>
            </a:extLst>
          </p:cNvPr>
          <p:cNvPicPr>
            <a:picLocks noChangeAspect="1"/>
          </p:cNvPicPr>
          <p:nvPr/>
        </p:nvPicPr>
        <p:blipFill>
          <a:blip r:embed="rId4"/>
          <a:stretch>
            <a:fillRect/>
          </a:stretch>
        </p:blipFill>
        <p:spPr>
          <a:xfrm>
            <a:off x="200373" y="677269"/>
            <a:ext cx="7205273" cy="2758504"/>
          </a:xfrm>
          <a:prstGeom prst="rect">
            <a:avLst/>
          </a:prstGeom>
        </p:spPr>
      </p:pic>
      <p:sp>
        <p:nvSpPr>
          <p:cNvPr id="18" name="TextBox 17">
            <a:extLst>
              <a:ext uri="{FF2B5EF4-FFF2-40B4-BE49-F238E27FC236}">
                <a16:creationId xmlns:a16="http://schemas.microsoft.com/office/drawing/2014/main" id="{31CBA181-7190-46E3-AD6E-4B65134C72DE}"/>
              </a:ext>
            </a:extLst>
          </p:cNvPr>
          <p:cNvSpPr txBox="1"/>
          <p:nvPr/>
        </p:nvSpPr>
        <p:spPr>
          <a:xfrm>
            <a:off x="922419" y="3595774"/>
            <a:ext cx="1753404" cy="307777"/>
          </a:xfrm>
          <a:prstGeom prst="rect">
            <a:avLst/>
          </a:prstGeom>
          <a:noFill/>
        </p:spPr>
        <p:txBody>
          <a:bodyPr wrap="square" rtlCol="0">
            <a:spAutoFit/>
          </a:bodyPr>
          <a:lstStyle/>
          <a:p>
            <a:r>
              <a:rPr lang="en-GB" sz="1400" b="1" i="0" u="none" strike="noStrike">
                <a:solidFill>
                  <a:schemeClr val="accent1">
                    <a:lumMod val="75000"/>
                  </a:schemeClr>
                </a:solidFill>
                <a:effectLst/>
                <a:latin typeface="Arial" panose="020B0604020202020204" pitchFamily="34" charset="0"/>
                <a:cs typeface="Arial" panose="020B0604020202020204" pitchFamily="34" charset="0"/>
              </a:rPr>
              <a:t>Peterborough</a:t>
            </a:r>
            <a:endParaRPr lang="en-GB" sz="1400">
              <a:solidFill>
                <a:schemeClr val="accent1">
                  <a:lumMod val="75000"/>
                </a:schemeClr>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A34D2913-4582-49AA-A5F1-754B23B9F9D4}"/>
              </a:ext>
            </a:extLst>
          </p:cNvPr>
          <p:cNvSpPr txBox="1"/>
          <p:nvPr/>
        </p:nvSpPr>
        <p:spPr>
          <a:xfrm>
            <a:off x="845417" y="756445"/>
            <a:ext cx="1753404" cy="307777"/>
          </a:xfrm>
          <a:prstGeom prst="rect">
            <a:avLst/>
          </a:prstGeom>
          <a:noFill/>
        </p:spPr>
        <p:txBody>
          <a:bodyPr wrap="square" rtlCol="0">
            <a:spAutoFit/>
          </a:bodyPr>
          <a:lstStyle/>
          <a:p>
            <a:r>
              <a:rPr lang="en-GB" sz="1400" b="1" i="0" u="none" strike="noStrike">
                <a:solidFill>
                  <a:schemeClr val="accent1">
                    <a:lumMod val="75000"/>
                  </a:schemeClr>
                </a:solidFill>
                <a:effectLst/>
                <a:latin typeface="Arial" panose="020B0604020202020204" pitchFamily="34" charset="0"/>
                <a:cs typeface="Arial" panose="020B0604020202020204" pitchFamily="34" charset="0"/>
              </a:rPr>
              <a:t>Cambridgeshire</a:t>
            </a:r>
            <a:endParaRPr lang="en-GB" sz="1400">
              <a:solidFill>
                <a:schemeClr val="accent1">
                  <a:lumMod val="75000"/>
                </a:schemeClr>
              </a:solidFill>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15309CF5-C018-4E42-AAF4-2EDAC363852A}"/>
              </a:ext>
            </a:extLst>
          </p:cNvPr>
          <p:cNvSpPr txBox="1"/>
          <p:nvPr/>
        </p:nvSpPr>
        <p:spPr>
          <a:xfrm>
            <a:off x="7977337" y="3874578"/>
            <a:ext cx="3658424" cy="1200329"/>
          </a:xfrm>
          <a:prstGeom prst="rect">
            <a:avLst/>
          </a:prstGeom>
          <a:noFill/>
        </p:spPr>
        <p:txBody>
          <a:bodyPr wrap="square" rtlCol="0">
            <a:spAutoFit/>
          </a:bodyPr>
          <a:lstStyle/>
          <a:p>
            <a:pPr marL="285750" indent="-285750">
              <a:buFont typeface="Arial" panose="020B0604020202020204" pitchFamily="34" charset="0"/>
              <a:buChar char="•"/>
            </a:pPr>
            <a:r>
              <a:rPr lang="en-GB" sz="1200">
                <a:solidFill>
                  <a:schemeClr val="accent1">
                    <a:lumMod val="75000"/>
                  </a:schemeClr>
                </a:solidFill>
              </a:rPr>
              <a:t>The rate of violence and sexual offences in Peterborough is substantially higher than the regional and national rate.</a:t>
            </a:r>
          </a:p>
          <a:p>
            <a:pPr marL="285750" indent="-285750">
              <a:buFont typeface="Arial" panose="020B0604020202020204" pitchFamily="34" charset="0"/>
              <a:buChar char="•"/>
            </a:pPr>
            <a:r>
              <a:rPr lang="en-GB" sz="1200">
                <a:solidFill>
                  <a:schemeClr val="accent1">
                    <a:lumMod val="75000"/>
                  </a:schemeClr>
                </a:solidFill>
              </a:rPr>
              <a:t>The rate in Peterborough is higher than East of England and England for all types of crimes, except theft from a person.</a:t>
            </a:r>
          </a:p>
        </p:txBody>
      </p:sp>
    </p:spTree>
    <p:extLst>
      <p:ext uri="{BB962C8B-B14F-4D97-AF65-F5344CB8AC3E}">
        <p14:creationId xmlns:p14="http://schemas.microsoft.com/office/powerpoint/2010/main" val="176705980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51139B51-E055-4F41-A55B-41A56E18CE4B}"/>
              </a:ext>
            </a:extLst>
          </p:cNvPr>
          <p:cNvGraphicFramePr>
            <a:graphicFrameLocks noGrp="1"/>
          </p:cNvGraphicFramePr>
          <p:nvPr>
            <p:extLst>
              <p:ext uri="{D42A27DB-BD31-4B8C-83A1-F6EECF244321}">
                <p14:modId xmlns:p14="http://schemas.microsoft.com/office/powerpoint/2010/main" val="3680575084"/>
              </p:ext>
            </p:extLst>
          </p:nvPr>
        </p:nvGraphicFramePr>
        <p:xfrm>
          <a:off x="0" y="14289"/>
          <a:ext cx="12192000" cy="6808181"/>
        </p:xfrm>
        <a:graphic>
          <a:graphicData uri="http://schemas.openxmlformats.org/drawingml/2006/table">
            <a:tbl>
              <a:tblPr firstRow="1" bandRow="1">
                <a:tableStyleId>{5C22544A-7EE6-4342-B048-85BDC9FD1C3A}</a:tableStyleId>
              </a:tblPr>
              <a:tblGrid>
                <a:gridCol w="12192000">
                  <a:extLst>
                    <a:ext uri="{9D8B030D-6E8A-4147-A177-3AD203B41FA5}">
                      <a16:colId xmlns:a16="http://schemas.microsoft.com/office/drawing/2014/main" val="20000"/>
                    </a:ext>
                  </a:extLst>
                </a:gridCol>
              </a:tblGrid>
              <a:tr h="368670">
                <a:tc>
                  <a:txBody>
                    <a:bodyPr/>
                    <a:lstStyle/>
                    <a:p>
                      <a:r>
                        <a:rPr lang="en-GB">
                          <a:latin typeface="Arial" panose="020B0604020202020204" pitchFamily="34" charset="0"/>
                          <a:cs typeface="Arial" panose="020B0604020202020204" pitchFamily="34" charset="0"/>
                        </a:rPr>
                        <a:t>Local prison population</a:t>
                      </a:r>
                      <a:endParaRPr lang="en-GB" baseline="0">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extLst>
                  <a:ext uri="{0D108BD9-81ED-4DB2-BD59-A6C34878D82A}">
                    <a16:rowId xmlns:a16="http://schemas.microsoft.com/office/drawing/2014/main" val="10000"/>
                  </a:ext>
                </a:extLst>
              </a:tr>
              <a:tr h="614093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b="1" kern="1200" baseline="0">
                        <a:solidFill>
                          <a:schemeClr val="accent6">
                            <a:lumMod val="75000"/>
                          </a:schemeClr>
                        </a:solidFill>
                        <a:latin typeface="Arial" panose="020B0604020202020204" pitchFamily="34" charset="0"/>
                        <a:ea typeface="+mn-ea"/>
                        <a:cs typeface="Arial" panose="020B0604020202020204" pitchFamily="34" charset="0"/>
                      </a:endParaRPr>
                    </a:p>
                    <a:p>
                      <a:endParaRPr lang="en-GB" sz="1400" b="1" kern="1200" baseline="0">
                        <a:solidFill>
                          <a:schemeClr val="accent6">
                            <a:lumMod val="75000"/>
                          </a:schemeClr>
                        </a:solidFill>
                        <a:latin typeface="Arial" panose="020B0604020202020204" pitchFamily="34" charset="0"/>
                        <a:ea typeface="+mn-ea"/>
                        <a:cs typeface="Arial" panose="020B0604020202020204" pitchFamily="34" charset="0"/>
                      </a:endParaRPr>
                    </a:p>
                  </a:txBody>
                  <a:tcPr>
                    <a:lnT w="12700" cap="flat" cmpd="sng" algn="ctr">
                      <a:solidFill>
                        <a:schemeClr val="bg1"/>
                      </a:solidFill>
                      <a:prstDash val="solid"/>
                      <a:round/>
                      <a:headEnd type="none" w="med" len="med"/>
                      <a:tailEnd type="none" w="med" len="med"/>
                    </a:lnT>
                    <a:solidFill>
                      <a:schemeClr val="bg1"/>
                    </a:solidFill>
                  </a:tcPr>
                </a:tc>
                <a:extLst>
                  <a:ext uri="{0D108BD9-81ED-4DB2-BD59-A6C34878D82A}">
                    <a16:rowId xmlns:a16="http://schemas.microsoft.com/office/drawing/2014/main" val="10001"/>
                  </a:ext>
                </a:extLst>
              </a:tr>
              <a:tr h="298578">
                <a:tc>
                  <a:txBody>
                    <a:bodyPr/>
                    <a:lstStyle/>
                    <a:p>
                      <a:r>
                        <a:rPr lang="en-GB" sz="900" baseline="0" dirty="0">
                          <a:solidFill>
                            <a:schemeClr val="bg1"/>
                          </a:solidFill>
                          <a:latin typeface="Arial" panose="020B0604020202020204" pitchFamily="34" charset="0"/>
                          <a:cs typeface="Arial" panose="020B0604020202020204" pitchFamily="34" charset="0"/>
                        </a:rPr>
                        <a:t>Source: Prison population statistics, gov.uk (downloaded – September 2022)</a:t>
                      </a:r>
                    </a:p>
                  </a:txBody>
                  <a:tcPr anchor="ctr">
                    <a:solidFill>
                      <a:schemeClr val="accent1">
                        <a:lumMod val="75000"/>
                      </a:schemeClr>
                    </a:solidFill>
                  </a:tcPr>
                </a:tc>
                <a:extLst>
                  <a:ext uri="{0D108BD9-81ED-4DB2-BD59-A6C34878D82A}">
                    <a16:rowId xmlns:a16="http://schemas.microsoft.com/office/drawing/2014/main" val="10002"/>
                  </a:ext>
                </a:extLst>
              </a:tr>
            </a:tbl>
          </a:graphicData>
        </a:graphic>
      </p:graphicFrame>
      <p:sp>
        <p:nvSpPr>
          <p:cNvPr id="12" name="TextBox 11">
            <a:extLst>
              <a:ext uri="{FF2B5EF4-FFF2-40B4-BE49-F238E27FC236}">
                <a16:creationId xmlns:a16="http://schemas.microsoft.com/office/drawing/2014/main" id="{92A734B9-5794-4EF9-820C-CB0C709F7C22}"/>
              </a:ext>
            </a:extLst>
          </p:cNvPr>
          <p:cNvSpPr txBox="1"/>
          <p:nvPr/>
        </p:nvSpPr>
        <p:spPr>
          <a:xfrm>
            <a:off x="117445" y="4658654"/>
            <a:ext cx="5321808" cy="276999"/>
          </a:xfrm>
          <a:prstGeom prst="rect">
            <a:avLst/>
          </a:prstGeom>
          <a:noFill/>
        </p:spPr>
        <p:txBody>
          <a:bodyPr wrap="square" rtlCol="0">
            <a:spAutoFit/>
          </a:bodyPr>
          <a:lstStyle/>
          <a:p>
            <a:pPr marL="171450" indent="-171450">
              <a:buFont typeface="Arial" panose="020B0604020202020204" pitchFamily="34" charset="0"/>
              <a:buChar char="•"/>
            </a:pPr>
            <a:endParaRPr lang="en-GB" sz="1200"/>
          </a:p>
        </p:txBody>
      </p:sp>
      <p:sp>
        <p:nvSpPr>
          <p:cNvPr id="16" name="TextBox 15">
            <a:extLst>
              <a:ext uri="{FF2B5EF4-FFF2-40B4-BE49-F238E27FC236}">
                <a16:creationId xmlns:a16="http://schemas.microsoft.com/office/drawing/2014/main" id="{DBF62191-83DE-40B0-AE82-9021B549EEF8}"/>
              </a:ext>
            </a:extLst>
          </p:cNvPr>
          <p:cNvSpPr txBox="1"/>
          <p:nvPr/>
        </p:nvSpPr>
        <p:spPr>
          <a:xfrm>
            <a:off x="0" y="524906"/>
            <a:ext cx="10395434" cy="307777"/>
          </a:xfrm>
          <a:prstGeom prst="rect">
            <a:avLst/>
          </a:prstGeom>
          <a:noFill/>
        </p:spPr>
        <p:txBody>
          <a:bodyPr wrap="square" rtlCol="0">
            <a:spAutoFit/>
          </a:bodyPr>
          <a:lstStyle/>
          <a:p>
            <a:r>
              <a:rPr lang="en-GB" sz="1400" b="1">
                <a:solidFill>
                  <a:schemeClr val="accent1">
                    <a:lumMod val="75000"/>
                  </a:schemeClr>
                </a:solidFill>
                <a:latin typeface="Arial" panose="020B0604020202020204" pitchFamily="34" charset="0"/>
                <a:cs typeface="Arial" panose="020B0604020202020204" pitchFamily="34" charset="0"/>
              </a:rPr>
              <a:t>Total number of prisoners at a specific point in time each year, Cambridgeshire and Peterborough prisons</a:t>
            </a:r>
          </a:p>
        </p:txBody>
      </p:sp>
      <p:sp>
        <p:nvSpPr>
          <p:cNvPr id="22" name="TextBox 21">
            <a:extLst>
              <a:ext uri="{FF2B5EF4-FFF2-40B4-BE49-F238E27FC236}">
                <a16:creationId xmlns:a16="http://schemas.microsoft.com/office/drawing/2014/main" id="{2A6030EF-666B-4C74-A6D6-026FA8B70C3F}"/>
              </a:ext>
            </a:extLst>
          </p:cNvPr>
          <p:cNvSpPr txBox="1"/>
          <p:nvPr/>
        </p:nvSpPr>
        <p:spPr>
          <a:xfrm>
            <a:off x="6178296" y="1260658"/>
            <a:ext cx="5230803" cy="2862322"/>
          </a:xfrm>
          <a:prstGeom prst="rect">
            <a:avLst/>
          </a:prstGeom>
          <a:noFill/>
        </p:spPr>
        <p:txBody>
          <a:bodyPr wrap="square" rtlCol="0">
            <a:spAutoFit/>
          </a:bodyPr>
          <a:lstStyle/>
          <a:p>
            <a:pPr marL="171450" indent="-171450">
              <a:buFont typeface="Arial" panose="020B0604020202020204" pitchFamily="34" charset="0"/>
              <a:buChar char="•"/>
            </a:pPr>
            <a:r>
              <a:rPr lang="en-GB" sz="1200">
                <a:solidFill>
                  <a:schemeClr val="accent1">
                    <a:lumMod val="75000"/>
                  </a:schemeClr>
                </a:solidFill>
              </a:rPr>
              <a:t>The total number of prisoners as at 30 June shows a stable trend from 2015 to 2019 in Littlehey prison, with a decline seen during the first 2 years of the pandemic (2020 and 21). However, an increase has been seen in the recent year.</a:t>
            </a:r>
          </a:p>
          <a:p>
            <a:pPr marL="171450" indent="-171450">
              <a:buFont typeface="Arial" panose="020B0604020202020204" pitchFamily="34" charset="0"/>
              <a:buChar char="•"/>
            </a:pPr>
            <a:endParaRPr lang="en-GB" sz="1200">
              <a:solidFill>
                <a:schemeClr val="accent1">
                  <a:lumMod val="75000"/>
                </a:schemeClr>
              </a:solidFill>
            </a:endParaRPr>
          </a:p>
          <a:p>
            <a:pPr marL="171450" indent="-171450">
              <a:buFont typeface="Arial" panose="020B0604020202020204" pitchFamily="34" charset="0"/>
              <a:buChar char="•"/>
            </a:pPr>
            <a:r>
              <a:rPr lang="en-GB" sz="1200">
                <a:solidFill>
                  <a:schemeClr val="accent1">
                    <a:lumMod val="75000"/>
                  </a:schemeClr>
                </a:solidFill>
              </a:rPr>
              <a:t>The total number of prisoners as at 30 June shows a relatively stable trend in Whitemoor prison from 2004 to 2020. However, a decline is noted in the last 2 year’s snapshot.</a:t>
            </a:r>
          </a:p>
          <a:p>
            <a:pPr marL="171450" indent="-171450">
              <a:buFont typeface="Arial" panose="020B0604020202020204" pitchFamily="34" charset="0"/>
              <a:buChar char="•"/>
            </a:pPr>
            <a:endParaRPr lang="en-GB" sz="1200">
              <a:solidFill>
                <a:schemeClr val="accent1">
                  <a:lumMod val="75000"/>
                </a:schemeClr>
              </a:solidFill>
            </a:endParaRPr>
          </a:p>
          <a:p>
            <a:pPr marL="171450" indent="-171450">
              <a:buFont typeface="Arial" panose="020B0604020202020204" pitchFamily="34" charset="0"/>
              <a:buChar char="•"/>
            </a:pPr>
            <a:r>
              <a:rPr lang="en-GB" sz="1200">
                <a:solidFill>
                  <a:schemeClr val="accent1">
                    <a:lumMod val="75000"/>
                  </a:schemeClr>
                </a:solidFill>
              </a:rPr>
              <a:t>The male prison population in Peterborough prison shows fluctuations in recent years.</a:t>
            </a:r>
          </a:p>
          <a:p>
            <a:pPr marL="171450" indent="-171450">
              <a:buFont typeface="Arial" panose="020B0604020202020204" pitchFamily="34" charset="0"/>
              <a:buChar char="•"/>
            </a:pPr>
            <a:endParaRPr lang="en-GB" sz="1200">
              <a:solidFill>
                <a:schemeClr val="accent1">
                  <a:lumMod val="75000"/>
                </a:schemeClr>
              </a:solidFill>
            </a:endParaRPr>
          </a:p>
          <a:p>
            <a:pPr marL="171450" indent="-171450">
              <a:buFont typeface="Arial" panose="020B0604020202020204" pitchFamily="34" charset="0"/>
              <a:buChar char="•"/>
            </a:pPr>
            <a:r>
              <a:rPr lang="en-GB" sz="1200">
                <a:solidFill>
                  <a:schemeClr val="accent1">
                    <a:lumMod val="75000"/>
                  </a:schemeClr>
                </a:solidFill>
              </a:rPr>
              <a:t>The female prison population in HMP Peterborough has had a declining trend since 2017. However, a slight increase has been seen in the recent year.</a:t>
            </a:r>
          </a:p>
          <a:p>
            <a:pPr marL="171450" indent="-171450">
              <a:buFont typeface="Arial" panose="020B0604020202020204" pitchFamily="34" charset="0"/>
              <a:buChar char="•"/>
            </a:pPr>
            <a:endParaRPr lang="en-GB" sz="1200">
              <a:solidFill>
                <a:schemeClr val="accent1">
                  <a:lumMod val="75000"/>
                </a:schemeClr>
              </a:solidFill>
            </a:endParaRPr>
          </a:p>
        </p:txBody>
      </p:sp>
      <p:pic>
        <p:nvPicPr>
          <p:cNvPr id="3" name="Picture 2">
            <a:extLst>
              <a:ext uri="{FF2B5EF4-FFF2-40B4-BE49-F238E27FC236}">
                <a16:creationId xmlns:a16="http://schemas.microsoft.com/office/drawing/2014/main" id="{579C57C8-F47C-4BD4-96DB-82C65A43961F}"/>
              </a:ext>
            </a:extLst>
          </p:cNvPr>
          <p:cNvPicPr>
            <a:picLocks noChangeAspect="1"/>
          </p:cNvPicPr>
          <p:nvPr/>
        </p:nvPicPr>
        <p:blipFill>
          <a:blip r:embed="rId3"/>
          <a:stretch>
            <a:fillRect/>
          </a:stretch>
        </p:blipFill>
        <p:spPr>
          <a:xfrm>
            <a:off x="117445" y="998851"/>
            <a:ext cx="5673409" cy="3936802"/>
          </a:xfrm>
          <a:prstGeom prst="rect">
            <a:avLst/>
          </a:prstGeom>
        </p:spPr>
      </p:pic>
      <p:pic>
        <p:nvPicPr>
          <p:cNvPr id="18" name="Picture 17">
            <a:extLst>
              <a:ext uri="{FF2B5EF4-FFF2-40B4-BE49-F238E27FC236}">
                <a16:creationId xmlns:a16="http://schemas.microsoft.com/office/drawing/2014/main" id="{653A7398-AC01-482A-9258-421BBD6FEBE0}"/>
              </a:ext>
            </a:extLst>
          </p:cNvPr>
          <p:cNvPicPr>
            <a:picLocks noChangeAspect="1"/>
          </p:cNvPicPr>
          <p:nvPr/>
        </p:nvPicPr>
        <p:blipFill>
          <a:blip r:embed="rId4"/>
          <a:stretch>
            <a:fillRect/>
          </a:stretch>
        </p:blipFill>
        <p:spPr>
          <a:xfrm>
            <a:off x="163324" y="5101821"/>
            <a:ext cx="5581650" cy="781050"/>
          </a:xfrm>
          <a:prstGeom prst="rect">
            <a:avLst/>
          </a:prstGeom>
        </p:spPr>
      </p:pic>
    </p:spTree>
    <p:extLst>
      <p:ext uri="{BB962C8B-B14F-4D97-AF65-F5344CB8AC3E}">
        <p14:creationId xmlns:p14="http://schemas.microsoft.com/office/powerpoint/2010/main" val="150047101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51139B51-E055-4F41-A55B-41A56E18CE4B}"/>
              </a:ext>
            </a:extLst>
          </p:cNvPr>
          <p:cNvGraphicFramePr>
            <a:graphicFrameLocks noGrp="1"/>
          </p:cNvGraphicFramePr>
          <p:nvPr>
            <p:extLst>
              <p:ext uri="{D42A27DB-BD31-4B8C-83A1-F6EECF244321}">
                <p14:modId xmlns:p14="http://schemas.microsoft.com/office/powerpoint/2010/main" val="3296067168"/>
              </p:ext>
            </p:extLst>
          </p:nvPr>
        </p:nvGraphicFramePr>
        <p:xfrm>
          <a:off x="0" y="14289"/>
          <a:ext cx="12192000" cy="6808181"/>
        </p:xfrm>
        <a:graphic>
          <a:graphicData uri="http://schemas.openxmlformats.org/drawingml/2006/table">
            <a:tbl>
              <a:tblPr firstRow="1" bandRow="1">
                <a:tableStyleId>{5C22544A-7EE6-4342-B048-85BDC9FD1C3A}</a:tableStyleId>
              </a:tblPr>
              <a:tblGrid>
                <a:gridCol w="12192000">
                  <a:extLst>
                    <a:ext uri="{9D8B030D-6E8A-4147-A177-3AD203B41FA5}">
                      <a16:colId xmlns:a16="http://schemas.microsoft.com/office/drawing/2014/main" val="20000"/>
                    </a:ext>
                  </a:extLst>
                </a:gridCol>
              </a:tblGrid>
              <a:tr h="368670">
                <a:tc>
                  <a:txBody>
                    <a:bodyPr/>
                    <a:lstStyle/>
                    <a:p>
                      <a:r>
                        <a:rPr lang="en-GB">
                          <a:latin typeface="Arial" panose="020B0604020202020204" pitchFamily="34" charset="0"/>
                          <a:cs typeface="Arial" panose="020B0604020202020204" pitchFamily="34" charset="0"/>
                        </a:rPr>
                        <a:t>Prison population: National statistics</a:t>
                      </a:r>
                      <a:endParaRPr lang="en-GB" baseline="0">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extLst>
                  <a:ext uri="{0D108BD9-81ED-4DB2-BD59-A6C34878D82A}">
                    <a16:rowId xmlns:a16="http://schemas.microsoft.com/office/drawing/2014/main" val="10000"/>
                  </a:ext>
                </a:extLst>
              </a:tr>
              <a:tr h="614093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b="1" kern="1200" baseline="0">
                        <a:solidFill>
                          <a:schemeClr val="accent6">
                            <a:lumMod val="75000"/>
                          </a:schemeClr>
                        </a:solidFill>
                        <a:latin typeface="Arial" panose="020B0604020202020204" pitchFamily="34" charset="0"/>
                        <a:ea typeface="+mn-ea"/>
                        <a:cs typeface="Arial" panose="020B0604020202020204" pitchFamily="34" charset="0"/>
                      </a:endParaRPr>
                    </a:p>
                    <a:p>
                      <a:endParaRPr lang="en-GB" sz="1400" b="1" kern="1200" baseline="0">
                        <a:solidFill>
                          <a:schemeClr val="accent6">
                            <a:lumMod val="75000"/>
                          </a:schemeClr>
                        </a:solidFill>
                        <a:latin typeface="Arial" panose="020B0604020202020204" pitchFamily="34" charset="0"/>
                        <a:ea typeface="+mn-ea"/>
                        <a:cs typeface="Arial" panose="020B0604020202020204" pitchFamily="34" charset="0"/>
                      </a:endParaRPr>
                    </a:p>
                  </a:txBody>
                  <a:tcPr>
                    <a:lnT w="12700" cap="flat" cmpd="sng" algn="ctr">
                      <a:solidFill>
                        <a:schemeClr val="bg1"/>
                      </a:solidFill>
                      <a:prstDash val="solid"/>
                      <a:round/>
                      <a:headEnd type="none" w="med" len="med"/>
                      <a:tailEnd type="none" w="med" len="med"/>
                    </a:lnT>
                    <a:solidFill>
                      <a:schemeClr val="bg1"/>
                    </a:solidFill>
                  </a:tcPr>
                </a:tc>
                <a:extLst>
                  <a:ext uri="{0D108BD9-81ED-4DB2-BD59-A6C34878D82A}">
                    <a16:rowId xmlns:a16="http://schemas.microsoft.com/office/drawing/2014/main" val="10001"/>
                  </a:ext>
                </a:extLst>
              </a:tr>
              <a:tr h="298578">
                <a:tc>
                  <a:txBody>
                    <a:bodyPr/>
                    <a:lstStyle/>
                    <a:p>
                      <a:r>
                        <a:rPr lang="en-GB" sz="900" baseline="0">
                          <a:solidFill>
                            <a:schemeClr val="bg1"/>
                          </a:solidFill>
                          <a:latin typeface="Arial" panose="020B0604020202020204" pitchFamily="34" charset="0"/>
                          <a:cs typeface="Arial" panose="020B0604020202020204" pitchFamily="34" charset="0"/>
                        </a:rPr>
                        <a:t>Source: Prisons data, gov.uk (downloaded – September 2022)</a:t>
                      </a:r>
                    </a:p>
                  </a:txBody>
                  <a:tcPr anchor="ctr">
                    <a:solidFill>
                      <a:schemeClr val="accent5">
                        <a:lumMod val="60000"/>
                        <a:lumOff val="40000"/>
                      </a:schemeClr>
                    </a:solidFill>
                  </a:tcPr>
                </a:tc>
                <a:extLst>
                  <a:ext uri="{0D108BD9-81ED-4DB2-BD59-A6C34878D82A}">
                    <a16:rowId xmlns:a16="http://schemas.microsoft.com/office/drawing/2014/main" val="10002"/>
                  </a:ext>
                </a:extLst>
              </a:tr>
            </a:tbl>
          </a:graphicData>
        </a:graphic>
      </p:graphicFrame>
      <p:pic>
        <p:nvPicPr>
          <p:cNvPr id="7" name="Picture 6">
            <a:extLst>
              <a:ext uri="{FF2B5EF4-FFF2-40B4-BE49-F238E27FC236}">
                <a16:creationId xmlns:a16="http://schemas.microsoft.com/office/drawing/2014/main" id="{1DABB68B-D220-400E-84C4-9B277C863D57}"/>
              </a:ext>
            </a:extLst>
          </p:cNvPr>
          <p:cNvPicPr>
            <a:picLocks noChangeAspect="1"/>
          </p:cNvPicPr>
          <p:nvPr/>
        </p:nvPicPr>
        <p:blipFill>
          <a:blip r:embed="rId3"/>
          <a:stretch>
            <a:fillRect/>
          </a:stretch>
        </p:blipFill>
        <p:spPr>
          <a:xfrm>
            <a:off x="73152" y="752116"/>
            <a:ext cx="5735384" cy="2618709"/>
          </a:xfrm>
          <a:prstGeom prst="rect">
            <a:avLst/>
          </a:prstGeom>
        </p:spPr>
      </p:pic>
      <p:sp>
        <p:nvSpPr>
          <p:cNvPr id="9" name="TextBox 8">
            <a:extLst>
              <a:ext uri="{FF2B5EF4-FFF2-40B4-BE49-F238E27FC236}">
                <a16:creationId xmlns:a16="http://schemas.microsoft.com/office/drawing/2014/main" id="{A9FC8156-F32C-4175-A6A2-31F39F41E27D}"/>
              </a:ext>
            </a:extLst>
          </p:cNvPr>
          <p:cNvSpPr txBox="1"/>
          <p:nvPr/>
        </p:nvSpPr>
        <p:spPr>
          <a:xfrm>
            <a:off x="810" y="5606248"/>
            <a:ext cx="5880068" cy="461665"/>
          </a:xfrm>
          <a:prstGeom prst="rect">
            <a:avLst/>
          </a:prstGeom>
          <a:noFill/>
        </p:spPr>
        <p:txBody>
          <a:bodyPr wrap="square" rtlCol="0">
            <a:spAutoFit/>
          </a:bodyPr>
          <a:lstStyle/>
          <a:p>
            <a:r>
              <a:rPr lang="en-GB" sz="1200">
                <a:solidFill>
                  <a:schemeClr val="accent1">
                    <a:lumMod val="75000"/>
                  </a:schemeClr>
                </a:solidFill>
              </a:rPr>
              <a:t>Violent and sexual offences account for half of the crimes for which prisoners are convicted in the June 2022 snapshot nationally.</a:t>
            </a:r>
          </a:p>
        </p:txBody>
      </p:sp>
      <p:pic>
        <p:nvPicPr>
          <p:cNvPr id="11" name="Picture 10">
            <a:extLst>
              <a:ext uri="{FF2B5EF4-FFF2-40B4-BE49-F238E27FC236}">
                <a16:creationId xmlns:a16="http://schemas.microsoft.com/office/drawing/2014/main" id="{810C25F4-FBE1-47A9-AC00-EEAD95581AA7}"/>
              </a:ext>
            </a:extLst>
          </p:cNvPr>
          <p:cNvPicPr>
            <a:picLocks noChangeAspect="1"/>
          </p:cNvPicPr>
          <p:nvPr/>
        </p:nvPicPr>
        <p:blipFill>
          <a:blip r:embed="rId4"/>
          <a:stretch>
            <a:fillRect/>
          </a:stretch>
        </p:blipFill>
        <p:spPr>
          <a:xfrm>
            <a:off x="28393" y="3697254"/>
            <a:ext cx="5961872" cy="1821683"/>
          </a:xfrm>
          <a:prstGeom prst="rect">
            <a:avLst/>
          </a:prstGeom>
        </p:spPr>
      </p:pic>
      <p:sp>
        <p:nvSpPr>
          <p:cNvPr id="12" name="TextBox 11">
            <a:extLst>
              <a:ext uri="{FF2B5EF4-FFF2-40B4-BE49-F238E27FC236}">
                <a16:creationId xmlns:a16="http://schemas.microsoft.com/office/drawing/2014/main" id="{92A734B9-5794-4EF9-820C-CB0C709F7C22}"/>
              </a:ext>
            </a:extLst>
          </p:cNvPr>
          <p:cNvSpPr txBox="1"/>
          <p:nvPr/>
        </p:nvSpPr>
        <p:spPr>
          <a:xfrm>
            <a:off x="6439948" y="999017"/>
            <a:ext cx="5321808" cy="1015663"/>
          </a:xfrm>
          <a:prstGeom prst="rect">
            <a:avLst/>
          </a:prstGeom>
          <a:noFill/>
        </p:spPr>
        <p:txBody>
          <a:bodyPr wrap="square" rtlCol="0">
            <a:spAutoFit/>
          </a:bodyPr>
          <a:lstStyle/>
          <a:p>
            <a:pPr marL="171450" indent="-171450">
              <a:buFont typeface="Arial" panose="020B0604020202020204" pitchFamily="34" charset="0"/>
              <a:buChar char="•"/>
            </a:pPr>
            <a:r>
              <a:rPr lang="en-GB" sz="1200">
                <a:solidFill>
                  <a:schemeClr val="accent1">
                    <a:lumMod val="75000"/>
                  </a:schemeClr>
                </a:solidFill>
              </a:rPr>
              <a:t>As at June 2022, there were 80,659 prisoners nationally. Of which, 77,406 (96%) were men and 4% (3,252) were women. </a:t>
            </a:r>
          </a:p>
          <a:p>
            <a:pPr marL="171450" indent="-171450">
              <a:buFont typeface="Arial" panose="020B0604020202020204" pitchFamily="34" charset="0"/>
              <a:buChar char="•"/>
            </a:pPr>
            <a:endParaRPr lang="en-GB" sz="1200">
              <a:solidFill>
                <a:schemeClr val="accent1">
                  <a:lumMod val="75000"/>
                </a:schemeClr>
              </a:solidFill>
            </a:endParaRPr>
          </a:p>
          <a:p>
            <a:pPr marL="171450" indent="-171450">
              <a:buFont typeface="Arial" panose="020B0604020202020204" pitchFamily="34" charset="0"/>
              <a:buChar char="•"/>
            </a:pPr>
            <a:r>
              <a:rPr lang="en-GB" sz="1200">
                <a:solidFill>
                  <a:schemeClr val="accent1">
                    <a:lumMod val="75000"/>
                  </a:schemeClr>
                </a:solidFill>
              </a:rPr>
              <a:t>A high proportion of prisoners were aged 30–39 years (32.8%), followed by 40–49 year olds (19.2%) and 25–29 year olds (16.3%).</a:t>
            </a:r>
            <a:endParaRPr lang="en-GB" sz="1200"/>
          </a:p>
        </p:txBody>
      </p:sp>
      <p:sp>
        <p:nvSpPr>
          <p:cNvPr id="15" name="Arrow: Right 14">
            <a:extLst>
              <a:ext uri="{FF2B5EF4-FFF2-40B4-BE49-F238E27FC236}">
                <a16:creationId xmlns:a16="http://schemas.microsoft.com/office/drawing/2014/main" id="{A14962A1-E850-48C4-B1E9-BC23C9F0E32B}"/>
              </a:ext>
            </a:extLst>
          </p:cNvPr>
          <p:cNvSpPr/>
          <p:nvPr/>
        </p:nvSpPr>
        <p:spPr>
          <a:xfrm rot="10800000">
            <a:off x="6027174" y="1481328"/>
            <a:ext cx="211606" cy="20116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a:extLst>
              <a:ext uri="{FF2B5EF4-FFF2-40B4-BE49-F238E27FC236}">
                <a16:creationId xmlns:a16="http://schemas.microsoft.com/office/drawing/2014/main" id="{DBF62191-83DE-40B0-AE82-9021B549EEF8}"/>
              </a:ext>
            </a:extLst>
          </p:cNvPr>
          <p:cNvSpPr txBox="1"/>
          <p:nvPr/>
        </p:nvSpPr>
        <p:spPr>
          <a:xfrm>
            <a:off x="65302" y="422023"/>
            <a:ext cx="5647700" cy="307777"/>
          </a:xfrm>
          <a:prstGeom prst="rect">
            <a:avLst/>
          </a:prstGeom>
          <a:noFill/>
        </p:spPr>
        <p:txBody>
          <a:bodyPr wrap="none" rtlCol="0">
            <a:spAutoFit/>
          </a:bodyPr>
          <a:lstStyle/>
          <a:p>
            <a:r>
              <a:rPr lang="en-GB" sz="1400" b="1">
                <a:solidFill>
                  <a:schemeClr val="accent1">
                    <a:lumMod val="75000"/>
                  </a:schemeClr>
                </a:solidFill>
                <a:latin typeface="Arial" panose="020B0604020202020204" pitchFamily="34" charset="0"/>
                <a:cs typeface="Arial" panose="020B0604020202020204" pitchFamily="34" charset="0"/>
              </a:rPr>
              <a:t>National prison population – demographic profile (30 June 2022)</a:t>
            </a:r>
          </a:p>
        </p:txBody>
      </p:sp>
      <p:pic>
        <p:nvPicPr>
          <p:cNvPr id="20" name="Picture 19">
            <a:extLst>
              <a:ext uri="{FF2B5EF4-FFF2-40B4-BE49-F238E27FC236}">
                <a16:creationId xmlns:a16="http://schemas.microsoft.com/office/drawing/2014/main" id="{9BECC45D-019A-4AB1-AC37-26907C4FF77C}"/>
              </a:ext>
            </a:extLst>
          </p:cNvPr>
          <p:cNvPicPr>
            <a:picLocks noChangeAspect="1"/>
          </p:cNvPicPr>
          <p:nvPr/>
        </p:nvPicPr>
        <p:blipFill>
          <a:blip r:embed="rId5"/>
          <a:stretch>
            <a:fillRect/>
          </a:stretch>
        </p:blipFill>
        <p:spPr>
          <a:xfrm>
            <a:off x="6665785" y="2812976"/>
            <a:ext cx="5404730" cy="1821683"/>
          </a:xfrm>
          <a:prstGeom prst="rect">
            <a:avLst/>
          </a:prstGeom>
        </p:spPr>
      </p:pic>
      <p:sp>
        <p:nvSpPr>
          <p:cNvPr id="21" name="TextBox 20">
            <a:extLst>
              <a:ext uri="{FF2B5EF4-FFF2-40B4-BE49-F238E27FC236}">
                <a16:creationId xmlns:a16="http://schemas.microsoft.com/office/drawing/2014/main" id="{B35F04F4-07BD-46FD-8047-247CDFB20F7A}"/>
              </a:ext>
            </a:extLst>
          </p:cNvPr>
          <p:cNvSpPr txBox="1"/>
          <p:nvPr/>
        </p:nvSpPr>
        <p:spPr>
          <a:xfrm>
            <a:off x="6544300" y="2449602"/>
            <a:ext cx="5647700" cy="307777"/>
          </a:xfrm>
          <a:prstGeom prst="rect">
            <a:avLst/>
          </a:prstGeom>
          <a:noFill/>
        </p:spPr>
        <p:txBody>
          <a:bodyPr wrap="none" rtlCol="0">
            <a:spAutoFit/>
          </a:bodyPr>
          <a:lstStyle/>
          <a:p>
            <a:r>
              <a:rPr lang="en-GB" sz="1400" b="1">
                <a:solidFill>
                  <a:schemeClr val="accent1">
                    <a:lumMod val="75000"/>
                  </a:schemeClr>
                </a:solidFill>
                <a:latin typeface="Arial" panose="020B0604020202020204" pitchFamily="34" charset="0"/>
                <a:cs typeface="Arial" panose="020B0604020202020204" pitchFamily="34" charset="0"/>
              </a:rPr>
              <a:t>Stock and flow statistics relating to offenders who are in prison</a:t>
            </a:r>
          </a:p>
        </p:txBody>
      </p:sp>
      <p:sp>
        <p:nvSpPr>
          <p:cNvPr id="22" name="TextBox 21">
            <a:extLst>
              <a:ext uri="{FF2B5EF4-FFF2-40B4-BE49-F238E27FC236}">
                <a16:creationId xmlns:a16="http://schemas.microsoft.com/office/drawing/2014/main" id="{2A6030EF-666B-4C74-A6D6-026FA8B70C3F}"/>
              </a:ext>
            </a:extLst>
          </p:cNvPr>
          <p:cNvSpPr txBox="1"/>
          <p:nvPr/>
        </p:nvSpPr>
        <p:spPr>
          <a:xfrm>
            <a:off x="6752748" y="5027986"/>
            <a:ext cx="5230803" cy="646331"/>
          </a:xfrm>
          <a:prstGeom prst="rect">
            <a:avLst/>
          </a:prstGeom>
          <a:noFill/>
        </p:spPr>
        <p:txBody>
          <a:bodyPr wrap="square" rtlCol="0">
            <a:spAutoFit/>
          </a:bodyPr>
          <a:lstStyle/>
          <a:p>
            <a:r>
              <a:rPr lang="en-GB" sz="1200">
                <a:solidFill>
                  <a:schemeClr val="accent1">
                    <a:lumMod val="75000"/>
                  </a:schemeClr>
                </a:solidFill>
              </a:rPr>
              <a:t>As at June 30, 2022, there were 7,084 (8.8% of the total prison population) prisoners sentenced to life, 13,409 (16.6%) on remand and 1,492 (1.8%) prisoners who were in Imprisonment for Public Protection.</a:t>
            </a:r>
          </a:p>
        </p:txBody>
      </p:sp>
    </p:spTree>
    <p:extLst>
      <p:ext uri="{BB962C8B-B14F-4D97-AF65-F5344CB8AC3E}">
        <p14:creationId xmlns:p14="http://schemas.microsoft.com/office/powerpoint/2010/main" val="9944430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4036162363"/>
              </p:ext>
            </p:extLst>
          </p:nvPr>
        </p:nvGraphicFramePr>
        <p:xfrm>
          <a:off x="0" y="14289"/>
          <a:ext cx="12192000" cy="6808181"/>
        </p:xfrm>
        <a:graphic>
          <a:graphicData uri="http://schemas.openxmlformats.org/drawingml/2006/table">
            <a:tbl>
              <a:tblPr firstRow="1" bandRow="1">
                <a:tableStyleId>{5C22544A-7EE6-4342-B048-85BDC9FD1C3A}</a:tableStyleId>
              </a:tblPr>
              <a:tblGrid>
                <a:gridCol w="12192000">
                  <a:extLst>
                    <a:ext uri="{9D8B030D-6E8A-4147-A177-3AD203B41FA5}">
                      <a16:colId xmlns:a16="http://schemas.microsoft.com/office/drawing/2014/main" val="20000"/>
                    </a:ext>
                  </a:extLst>
                </a:gridCol>
              </a:tblGrid>
              <a:tr h="368670">
                <a:tc>
                  <a:txBody>
                    <a:bodyPr/>
                    <a:lstStyle/>
                    <a:p>
                      <a:r>
                        <a:rPr lang="en-GB">
                          <a:latin typeface="Arial" panose="020B0604020202020204" pitchFamily="34" charset="0"/>
                          <a:cs typeface="Arial" panose="020B0604020202020204" pitchFamily="34" charset="0"/>
                        </a:rPr>
                        <a:t>Deprivation and inequality</a:t>
                      </a:r>
                    </a:p>
                  </a:txBody>
                  <a:tcPr>
                    <a:solidFill>
                      <a:schemeClr val="accent1">
                        <a:lumMod val="75000"/>
                      </a:schemeClr>
                    </a:solidFill>
                  </a:tcPr>
                </a:tc>
                <a:extLst>
                  <a:ext uri="{0D108BD9-81ED-4DB2-BD59-A6C34878D82A}">
                    <a16:rowId xmlns:a16="http://schemas.microsoft.com/office/drawing/2014/main" val="10000"/>
                  </a:ext>
                </a:extLst>
              </a:tr>
              <a:tr h="614093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kern="1200" baseline="0">
                          <a:solidFill>
                            <a:schemeClr val="accent1">
                              <a:lumMod val="75000"/>
                            </a:schemeClr>
                          </a:solidFill>
                          <a:latin typeface="Arial" panose="020B0604020202020204" pitchFamily="34" charset="0"/>
                          <a:ea typeface="+mn-ea"/>
                          <a:cs typeface="Arial" panose="020B0604020202020204" pitchFamily="34" charset="0"/>
                        </a:rPr>
                        <a:t>Index of Multiple Deprivation (IMD), 2019 </a:t>
                      </a:r>
                      <a:endParaRPr lang="en-GB" sz="1400" baseline="30000">
                        <a:solidFill>
                          <a:schemeClr val="accent1">
                            <a:lumMod val="75000"/>
                          </a:schemeClr>
                        </a:solidFill>
                        <a:latin typeface="Arial" panose="020B0604020202020204" pitchFamily="34" charset="0"/>
                        <a:cs typeface="Arial" panose="020B0604020202020204" pitchFamily="34" charset="0"/>
                      </a:endParaRPr>
                    </a:p>
                    <a:p>
                      <a:endParaRPr lang="en-GB" sz="1400" b="1" kern="1200" baseline="0">
                        <a:solidFill>
                          <a:schemeClr val="accent6">
                            <a:lumMod val="75000"/>
                          </a:schemeClr>
                        </a:solidFill>
                        <a:latin typeface="Arial" panose="020B0604020202020204" pitchFamily="34" charset="0"/>
                        <a:ea typeface="+mn-ea"/>
                        <a:cs typeface="Arial" panose="020B0604020202020204" pitchFamily="34" charset="0"/>
                      </a:endParaRPr>
                    </a:p>
                    <a:p>
                      <a:endParaRPr lang="en-GB" sz="1400" b="1" kern="1200" baseline="0">
                        <a:solidFill>
                          <a:schemeClr val="accent6">
                            <a:lumMod val="75000"/>
                          </a:schemeClr>
                        </a:solidFill>
                        <a:latin typeface="Arial" panose="020B0604020202020204" pitchFamily="34" charset="0"/>
                        <a:ea typeface="+mn-ea"/>
                        <a:cs typeface="Arial" panose="020B0604020202020204" pitchFamily="34" charset="0"/>
                      </a:endParaRPr>
                    </a:p>
                  </a:txBody>
                  <a:tcPr>
                    <a:solidFill>
                      <a:schemeClr val="bg1"/>
                    </a:solidFill>
                  </a:tcPr>
                </a:tc>
                <a:extLst>
                  <a:ext uri="{0D108BD9-81ED-4DB2-BD59-A6C34878D82A}">
                    <a16:rowId xmlns:a16="http://schemas.microsoft.com/office/drawing/2014/main" val="10001"/>
                  </a:ext>
                </a:extLst>
              </a:tr>
              <a:tr h="298578">
                <a:tc>
                  <a:txBody>
                    <a:bodyPr/>
                    <a:lstStyle/>
                    <a:p>
                      <a:r>
                        <a:rPr lang="en-GB" sz="900" baseline="0">
                          <a:solidFill>
                            <a:schemeClr val="bg1"/>
                          </a:solidFill>
                          <a:latin typeface="Arial" panose="020B0604020202020204" pitchFamily="34" charset="0"/>
                          <a:cs typeface="Arial" panose="020B0604020202020204" pitchFamily="34" charset="0"/>
                        </a:rPr>
                        <a:t>Source: Indices of Deprivation 2019, Ministry of Housing, Communities and Local Government</a:t>
                      </a:r>
                    </a:p>
                  </a:txBody>
                  <a:tcPr anchor="ctr">
                    <a:solidFill>
                      <a:schemeClr val="accent1">
                        <a:lumMod val="75000"/>
                      </a:schemeClr>
                    </a:solidFill>
                  </a:tcPr>
                </a:tc>
                <a:extLst>
                  <a:ext uri="{0D108BD9-81ED-4DB2-BD59-A6C34878D82A}">
                    <a16:rowId xmlns:a16="http://schemas.microsoft.com/office/drawing/2014/main" val="10002"/>
                  </a:ext>
                </a:extLst>
              </a:tr>
            </a:tbl>
          </a:graphicData>
        </a:graphic>
      </p:graphicFrame>
      <p:sp>
        <p:nvSpPr>
          <p:cNvPr id="5" name="TextBox 4"/>
          <p:cNvSpPr txBox="1"/>
          <p:nvPr/>
        </p:nvSpPr>
        <p:spPr>
          <a:xfrm>
            <a:off x="4719268" y="409316"/>
            <a:ext cx="7510713" cy="523220"/>
          </a:xfrm>
          <a:prstGeom prst="rect">
            <a:avLst/>
          </a:prstGeom>
          <a:noFill/>
        </p:spPr>
        <p:txBody>
          <a:bodyPr wrap="square" rtlCol="0">
            <a:spAutoFit/>
          </a:bodyPr>
          <a:lstStyle/>
          <a:p>
            <a:r>
              <a:rPr lang="en-GB" sz="1400" b="1">
                <a:solidFill>
                  <a:schemeClr val="accent1">
                    <a:lumMod val="75000"/>
                  </a:schemeClr>
                </a:solidFill>
                <a:latin typeface="Arial" panose="020B0604020202020204" pitchFamily="34" charset="0"/>
                <a:cs typeface="Arial" panose="020B0604020202020204" pitchFamily="34" charset="0"/>
              </a:rPr>
              <a:t>Children’s and Older people’s indices and the percentage of LSOA in most deprived 20% of national LSOA’s </a:t>
            </a:r>
            <a:endParaRPr lang="en-GB" sz="1100" baseline="30000">
              <a:solidFill>
                <a:schemeClr val="accent1">
                  <a:lumMod val="75000"/>
                </a:schemeClr>
              </a:solidFill>
              <a:latin typeface="Arial" panose="020B0604020202020204" pitchFamily="34" charset="0"/>
              <a:cs typeface="Arial" panose="020B0604020202020204" pitchFamily="34" charset="0"/>
            </a:endParaRPr>
          </a:p>
        </p:txBody>
      </p:sp>
      <p:cxnSp>
        <p:nvCxnSpPr>
          <p:cNvPr id="15" name="Straight Connector 14"/>
          <p:cNvCxnSpPr/>
          <p:nvPr/>
        </p:nvCxnSpPr>
        <p:spPr>
          <a:xfrm>
            <a:off x="4593639" y="385498"/>
            <a:ext cx="0" cy="6168610"/>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1B0B2F52-5472-4D94-BF64-C63FCB41883F}"/>
              </a:ext>
            </a:extLst>
          </p:cNvPr>
          <p:cNvSpPr txBox="1"/>
          <p:nvPr/>
        </p:nvSpPr>
        <p:spPr>
          <a:xfrm>
            <a:off x="9373163" y="1171733"/>
            <a:ext cx="2736438" cy="1477328"/>
          </a:xfrm>
          <a:prstGeom prst="rect">
            <a:avLst/>
          </a:prstGeom>
          <a:noFill/>
        </p:spPr>
        <p:txBody>
          <a:bodyPr wrap="square" rtlCol="0">
            <a:spAutoFit/>
          </a:bodyPr>
          <a:lstStyle/>
          <a:p>
            <a:r>
              <a:rPr lang="en-GB" sz="900">
                <a:solidFill>
                  <a:schemeClr val="accent1">
                    <a:lumMod val="75000"/>
                  </a:schemeClr>
                </a:solidFill>
              </a:rPr>
              <a:t>1 - Income Deprivation Affecting Children Index IDACI): Proportion of children aged 0–15 years living in income deprived households as a proportion of all children aged 0–15 years.</a:t>
            </a:r>
          </a:p>
          <a:p>
            <a:r>
              <a:rPr lang="en-GB" sz="900">
                <a:solidFill>
                  <a:schemeClr val="accent1">
                    <a:lumMod val="75000"/>
                  </a:schemeClr>
                </a:solidFill>
              </a:rPr>
              <a:t>2 - Income Deprivation Affecting Older People Index (IDAOPI): Adults aged 60 or over living in income-deprived households as a percentage of all adults aged 60 or over.</a:t>
            </a:r>
          </a:p>
          <a:p>
            <a:r>
              <a:rPr lang="en-GB" sz="900">
                <a:solidFill>
                  <a:schemeClr val="accent1">
                    <a:lumMod val="75000"/>
                  </a:schemeClr>
                </a:solidFill>
              </a:rPr>
              <a:t>3 - IMD 2019: % of LSOA in 20% most deprived areas in England.</a:t>
            </a:r>
          </a:p>
        </p:txBody>
      </p:sp>
      <p:sp>
        <p:nvSpPr>
          <p:cNvPr id="20" name="TextBox 19">
            <a:extLst>
              <a:ext uri="{FF2B5EF4-FFF2-40B4-BE49-F238E27FC236}">
                <a16:creationId xmlns:a16="http://schemas.microsoft.com/office/drawing/2014/main" id="{6B864DAC-5EEF-4F99-AEF5-E34F3A8C81BE}"/>
              </a:ext>
            </a:extLst>
          </p:cNvPr>
          <p:cNvSpPr txBox="1"/>
          <p:nvPr/>
        </p:nvSpPr>
        <p:spPr>
          <a:xfrm>
            <a:off x="4282140" y="3009846"/>
            <a:ext cx="7881241" cy="205184"/>
          </a:xfrm>
          <a:prstGeom prst="rect">
            <a:avLst/>
          </a:prstGeom>
          <a:noFill/>
        </p:spPr>
        <p:txBody>
          <a:bodyPr wrap="square" rtlCol="0">
            <a:spAutoFit/>
          </a:bodyPr>
          <a:lstStyle/>
          <a:p>
            <a:endParaRPr lang="en-GB" sz="1100" baseline="30000">
              <a:solidFill>
                <a:schemeClr val="accent1">
                  <a:lumMod val="75000"/>
                </a:schemeClr>
              </a:solidFill>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2D2151DE-C8A2-4E02-A4E6-9A213A9E0A7F}"/>
              </a:ext>
            </a:extLst>
          </p:cNvPr>
          <p:cNvSpPr txBox="1"/>
          <p:nvPr/>
        </p:nvSpPr>
        <p:spPr>
          <a:xfrm>
            <a:off x="4776506" y="3193498"/>
            <a:ext cx="7415494" cy="307777"/>
          </a:xfrm>
          <a:prstGeom prst="rect">
            <a:avLst/>
          </a:prstGeom>
          <a:noFill/>
        </p:spPr>
        <p:txBody>
          <a:bodyPr wrap="square" rtlCol="0">
            <a:spAutoFit/>
          </a:bodyPr>
          <a:lstStyle/>
          <a:p>
            <a:r>
              <a:rPr lang="en-GB" sz="1400" b="1">
                <a:solidFill>
                  <a:schemeClr val="accent1">
                    <a:lumMod val="75000"/>
                  </a:schemeClr>
                </a:solidFill>
                <a:latin typeface="Arial" panose="020B0604020202020204" pitchFamily="34" charset="0"/>
                <a:cs typeface="Arial" panose="020B0604020202020204" pitchFamily="34" charset="0"/>
              </a:rPr>
              <a:t> Indices of deprivation, 2019 – overall IMD score </a:t>
            </a:r>
            <a:endParaRPr lang="en-GB" sz="1100" baseline="30000">
              <a:solidFill>
                <a:schemeClr val="accent1">
                  <a:lumMod val="75000"/>
                </a:schemeClr>
              </a:solidFill>
              <a:latin typeface="Arial" panose="020B0604020202020204" pitchFamily="34" charset="0"/>
              <a:cs typeface="Arial" panose="020B0604020202020204" pitchFamily="34" charset="0"/>
            </a:endParaRPr>
          </a:p>
        </p:txBody>
      </p:sp>
      <p:pic>
        <p:nvPicPr>
          <p:cNvPr id="22" name="Picture 21">
            <a:extLst>
              <a:ext uri="{FF2B5EF4-FFF2-40B4-BE49-F238E27FC236}">
                <a16:creationId xmlns:a16="http://schemas.microsoft.com/office/drawing/2014/main" id="{42D66A64-BD68-4432-8A65-872115FDA1AE}"/>
              </a:ext>
            </a:extLst>
          </p:cNvPr>
          <p:cNvPicPr>
            <a:picLocks noChangeAspect="1"/>
          </p:cNvPicPr>
          <p:nvPr/>
        </p:nvPicPr>
        <p:blipFill>
          <a:blip r:embed="rId3"/>
          <a:stretch>
            <a:fillRect/>
          </a:stretch>
        </p:blipFill>
        <p:spPr>
          <a:xfrm>
            <a:off x="4719268" y="3501275"/>
            <a:ext cx="4573387" cy="2947409"/>
          </a:xfrm>
          <a:prstGeom prst="rect">
            <a:avLst/>
          </a:prstGeom>
          <a:ln>
            <a:noFill/>
          </a:ln>
        </p:spPr>
      </p:pic>
      <p:sp>
        <p:nvSpPr>
          <p:cNvPr id="23" name="TextBox 22">
            <a:extLst>
              <a:ext uri="{FF2B5EF4-FFF2-40B4-BE49-F238E27FC236}">
                <a16:creationId xmlns:a16="http://schemas.microsoft.com/office/drawing/2014/main" id="{22D928EE-5B7A-4CD6-A5F8-9903AAD1EFB4}"/>
              </a:ext>
            </a:extLst>
          </p:cNvPr>
          <p:cNvSpPr txBox="1"/>
          <p:nvPr/>
        </p:nvSpPr>
        <p:spPr>
          <a:xfrm>
            <a:off x="8986982" y="3888509"/>
            <a:ext cx="184731" cy="307777"/>
          </a:xfrm>
          <a:prstGeom prst="rect">
            <a:avLst/>
          </a:prstGeom>
          <a:noFill/>
        </p:spPr>
        <p:txBody>
          <a:bodyPr wrap="none" rtlCol="0">
            <a:spAutoFit/>
          </a:bodyPr>
          <a:lstStyle/>
          <a:p>
            <a:endParaRPr lang="en-GB" sz="1400">
              <a:solidFill>
                <a:schemeClr val="accent1">
                  <a:lumMod val="75000"/>
                </a:schemeClr>
              </a:solidFill>
            </a:endParaRPr>
          </a:p>
        </p:txBody>
      </p:sp>
      <p:sp>
        <p:nvSpPr>
          <p:cNvPr id="24" name="TextBox 23">
            <a:extLst>
              <a:ext uri="{FF2B5EF4-FFF2-40B4-BE49-F238E27FC236}">
                <a16:creationId xmlns:a16="http://schemas.microsoft.com/office/drawing/2014/main" id="{3ECE813A-A0A2-4BEA-A275-79B6C8DE3A45}"/>
              </a:ext>
            </a:extLst>
          </p:cNvPr>
          <p:cNvSpPr txBox="1"/>
          <p:nvPr/>
        </p:nvSpPr>
        <p:spPr>
          <a:xfrm>
            <a:off x="9413597" y="3882315"/>
            <a:ext cx="2696003" cy="830997"/>
          </a:xfrm>
          <a:prstGeom prst="rect">
            <a:avLst/>
          </a:prstGeom>
          <a:noFill/>
        </p:spPr>
        <p:txBody>
          <a:bodyPr wrap="square" lIns="91440" tIns="45720" rIns="91440" bIns="45720" rtlCol="0" anchor="t">
            <a:spAutoFit/>
          </a:bodyPr>
          <a:lstStyle/>
          <a:p>
            <a:r>
              <a:rPr lang="en-GB" sz="1200">
                <a:solidFill>
                  <a:schemeClr val="accent1">
                    <a:lumMod val="75000"/>
                  </a:schemeClr>
                </a:solidFill>
              </a:rPr>
              <a:t>Overall IMD and IDACI scores in Peterborough and Fenland are higher than England scores.</a:t>
            </a:r>
          </a:p>
          <a:p>
            <a:endParaRPr lang="en-GB" sz="1200">
              <a:solidFill>
                <a:schemeClr val="accent1">
                  <a:lumMod val="75000"/>
                </a:schemeClr>
              </a:solidFill>
            </a:endParaRPr>
          </a:p>
        </p:txBody>
      </p:sp>
      <p:pic>
        <p:nvPicPr>
          <p:cNvPr id="12" name="Picture 11">
            <a:extLst>
              <a:ext uri="{FF2B5EF4-FFF2-40B4-BE49-F238E27FC236}">
                <a16:creationId xmlns:a16="http://schemas.microsoft.com/office/drawing/2014/main" id="{9B721CB3-8D31-4ACD-A352-31FAA4973F03}"/>
              </a:ext>
            </a:extLst>
          </p:cNvPr>
          <p:cNvPicPr>
            <a:picLocks noChangeAspect="1"/>
          </p:cNvPicPr>
          <p:nvPr/>
        </p:nvPicPr>
        <p:blipFill>
          <a:blip r:embed="rId4"/>
          <a:stretch>
            <a:fillRect/>
          </a:stretch>
        </p:blipFill>
        <p:spPr>
          <a:xfrm>
            <a:off x="4719268" y="1062607"/>
            <a:ext cx="4528266" cy="1817168"/>
          </a:xfrm>
          <a:prstGeom prst="rect">
            <a:avLst/>
          </a:prstGeom>
        </p:spPr>
      </p:pic>
      <p:sp>
        <p:nvSpPr>
          <p:cNvPr id="6" name="TextBox 5">
            <a:extLst>
              <a:ext uri="{FF2B5EF4-FFF2-40B4-BE49-F238E27FC236}">
                <a16:creationId xmlns:a16="http://schemas.microsoft.com/office/drawing/2014/main" id="{4885DFCD-4F90-49C2-8EF4-03945F4B8DA4}"/>
              </a:ext>
            </a:extLst>
          </p:cNvPr>
          <p:cNvSpPr txBox="1"/>
          <p:nvPr/>
        </p:nvSpPr>
        <p:spPr>
          <a:xfrm>
            <a:off x="87648" y="5617687"/>
            <a:ext cx="4468010" cy="830997"/>
          </a:xfrm>
          <a:prstGeom prst="rect">
            <a:avLst/>
          </a:prstGeom>
          <a:noFill/>
        </p:spPr>
        <p:txBody>
          <a:bodyPr wrap="square" rtlCol="0">
            <a:spAutoFit/>
          </a:bodyPr>
          <a:lstStyle/>
          <a:p>
            <a:r>
              <a:rPr lang="en-GB" sz="1200">
                <a:solidFill>
                  <a:schemeClr val="accent1">
                    <a:lumMod val="75000"/>
                  </a:schemeClr>
                </a:solidFill>
              </a:rPr>
              <a:t>112,000 people within Cambridgeshire and Peterborough live within the bottom IMD quintile. 95% reside within the North of the system – Peterborough, Huntingdonshire and Fenland, while 5% live in Cambridgeshire and Ely.</a:t>
            </a:r>
          </a:p>
        </p:txBody>
      </p:sp>
      <p:sp>
        <p:nvSpPr>
          <p:cNvPr id="4" name="TextBox 3">
            <a:extLst>
              <a:ext uri="{FF2B5EF4-FFF2-40B4-BE49-F238E27FC236}">
                <a16:creationId xmlns:a16="http://schemas.microsoft.com/office/drawing/2014/main" id="{49B70108-AA62-4633-BB24-302F461C323E}"/>
              </a:ext>
            </a:extLst>
          </p:cNvPr>
          <p:cNvSpPr txBox="1"/>
          <p:nvPr/>
        </p:nvSpPr>
        <p:spPr>
          <a:xfrm>
            <a:off x="9359816" y="5783317"/>
            <a:ext cx="2749784" cy="577081"/>
          </a:xfrm>
          <a:prstGeom prst="rect">
            <a:avLst/>
          </a:prstGeom>
          <a:noFill/>
        </p:spPr>
        <p:txBody>
          <a:bodyPr wrap="square" rtlCol="0">
            <a:spAutoFit/>
          </a:bodyPr>
          <a:lstStyle/>
          <a:p>
            <a:r>
              <a:rPr lang="en-GB" sz="1050" i="1">
                <a:solidFill>
                  <a:schemeClr val="accent1">
                    <a:lumMod val="75000"/>
                  </a:schemeClr>
                </a:solidFill>
              </a:rPr>
              <a:t>Note: Data is based on English Indices of Deprivation scores 2019, measured before the onset of  pandemic and cost of living crisis.</a:t>
            </a:r>
          </a:p>
        </p:txBody>
      </p:sp>
      <p:pic>
        <p:nvPicPr>
          <p:cNvPr id="8" name="Picture 7" descr="Map&#10;&#10;Description automatically generated">
            <a:extLst>
              <a:ext uri="{FF2B5EF4-FFF2-40B4-BE49-F238E27FC236}">
                <a16:creationId xmlns:a16="http://schemas.microsoft.com/office/drawing/2014/main" id="{1B10A092-7783-4EA5-83B7-A966752F4B6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3817"/>
          <a:stretch/>
        </p:blipFill>
        <p:spPr>
          <a:xfrm>
            <a:off x="234493" y="682747"/>
            <a:ext cx="3501655" cy="4769302"/>
          </a:xfrm>
          <a:prstGeom prst="rect">
            <a:avLst/>
          </a:prstGeom>
          <a:ln>
            <a:noFill/>
          </a:ln>
        </p:spPr>
      </p:pic>
    </p:spTree>
    <p:extLst>
      <p:ext uri="{BB962C8B-B14F-4D97-AF65-F5344CB8AC3E}">
        <p14:creationId xmlns:p14="http://schemas.microsoft.com/office/powerpoint/2010/main" val="260069061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A4E9B750-8670-4C7B-9A8B-192BBE2BF879}"/>
              </a:ext>
            </a:extLst>
          </p:cNvPr>
          <p:cNvGraphicFramePr>
            <a:graphicFrameLocks noGrp="1"/>
          </p:cNvGraphicFramePr>
          <p:nvPr>
            <p:extLst>
              <p:ext uri="{D42A27DB-BD31-4B8C-83A1-F6EECF244321}">
                <p14:modId xmlns:p14="http://schemas.microsoft.com/office/powerpoint/2010/main" val="2929184062"/>
              </p:ext>
            </p:extLst>
          </p:nvPr>
        </p:nvGraphicFramePr>
        <p:xfrm>
          <a:off x="0" y="14289"/>
          <a:ext cx="12192000" cy="6808181"/>
        </p:xfrm>
        <a:graphic>
          <a:graphicData uri="http://schemas.openxmlformats.org/drawingml/2006/table">
            <a:tbl>
              <a:tblPr firstRow="1" bandRow="1">
                <a:tableStyleId>{5C22544A-7EE6-4342-B048-85BDC9FD1C3A}</a:tableStyleId>
              </a:tblPr>
              <a:tblGrid>
                <a:gridCol w="12192000">
                  <a:extLst>
                    <a:ext uri="{9D8B030D-6E8A-4147-A177-3AD203B41FA5}">
                      <a16:colId xmlns:a16="http://schemas.microsoft.com/office/drawing/2014/main" val="20000"/>
                    </a:ext>
                  </a:extLst>
                </a:gridCol>
              </a:tblGrid>
              <a:tr h="368670">
                <a:tc>
                  <a:txBody>
                    <a:bodyPr/>
                    <a:lstStyle/>
                    <a:p>
                      <a:r>
                        <a:rPr lang="en-GB">
                          <a:latin typeface="Arial" panose="020B0604020202020204" pitchFamily="34" charset="0"/>
                          <a:cs typeface="Arial" panose="020B0604020202020204" pitchFamily="34" charset="0"/>
                        </a:rPr>
                        <a:t>Substance misuse, 2019 – 20</a:t>
                      </a:r>
                      <a:endParaRPr lang="en-GB" baseline="0">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extLst>
                  <a:ext uri="{0D108BD9-81ED-4DB2-BD59-A6C34878D82A}">
                    <a16:rowId xmlns:a16="http://schemas.microsoft.com/office/drawing/2014/main" val="10000"/>
                  </a:ext>
                </a:extLst>
              </a:tr>
              <a:tr h="614093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b="1" kern="1200" baseline="0">
                        <a:solidFill>
                          <a:schemeClr val="accent6">
                            <a:lumMod val="75000"/>
                          </a:schemeClr>
                        </a:solidFill>
                        <a:latin typeface="Arial" panose="020B0604020202020204" pitchFamily="34" charset="0"/>
                        <a:ea typeface="+mn-ea"/>
                        <a:cs typeface="Arial" panose="020B0604020202020204" pitchFamily="34" charset="0"/>
                      </a:endParaRPr>
                    </a:p>
                    <a:p>
                      <a:endParaRPr lang="en-GB" sz="1400" b="1" kern="1200" baseline="0">
                        <a:solidFill>
                          <a:schemeClr val="accent6">
                            <a:lumMod val="75000"/>
                          </a:schemeClr>
                        </a:solidFill>
                        <a:latin typeface="Arial" panose="020B0604020202020204" pitchFamily="34" charset="0"/>
                        <a:ea typeface="+mn-ea"/>
                        <a:cs typeface="Arial" panose="020B0604020202020204" pitchFamily="34" charset="0"/>
                      </a:endParaRPr>
                    </a:p>
                    <a:p>
                      <a:endParaRPr lang="en-GB" sz="1400" b="1" kern="1200" baseline="0">
                        <a:solidFill>
                          <a:schemeClr val="accent6">
                            <a:lumMod val="75000"/>
                          </a:schemeClr>
                        </a:solidFill>
                        <a:latin typeface="Arial" panose="020B0604020202020204" pitchFamily="34" charset="0"/>
                        <a:ea typeface="+mn-ea"/>
                        <a:cs typeface="Arial" panose="020B0604020202020204" pitchFamily="34" charset="0"/>
                      </a:endParaRPr>
                    </a:p>
                  </a:txBody>
                  <a:tcPr>
                    <a:lnT w="12700" cap="flat" cmpd="sng" algn="ctr">
                      <a:solidFill>
                        <a:schemeClr val="bg1"/>
                      </a:solidFill>
                      <a:prstDash val="solid"/>
                      <a:round/>
                      <a:headEnd type="none" w="med" len="med"/>
                      <a:tailEnd type="none" w="med" len="med"/>
                    </a:lnT>
                    <a:solidFill>
                      <a:schemeClr val="bg1"/>
                    </a:solidFill>
                  </a:tcPr>
                </a:tc>
                <a:extLst>
                  <a:ext uri="{0D108BD9-81ED-4DB2-BD59-A6C34878D82A}">
                    <a16:rowId xmlns:a16="http://schemas.microsoft.com/office/drawing/2014/main" val="10001"/>
                  </a:ext>
                </a:extLst>
              </a:tr>
              <a:tr h="298578">
                <a:tc>
                  <a:txBody>
                    <a:bodyPr/>
                    <a:lstStyle/>
                    <a:p>
                      <a:r>
                        <a:rPr lang="en-GB" sz="900" baseline="0" dirty="0">
                          <a:solidFill>
                            <a:schemeClr val="bg1"/>
                          </a:solidFill>
                          <a:latin typeface="Arial" panose="020B0604020202020204" pitchFamily="34" charset="0"/>
                          <a:cs typeface="Arial" panose="020B0604020202020204" pitchFamily="34" charset="0"/>
                        </a:rPr>
                        <a:t>Source: National Drug Treatment Monitoring System (NDTMS)</a:t>
                      </a:r>
                    </a:p>
                  </a:txBody>
                  <a:tcPr anchor="ctr">
                    <a:solidFill>
                      <a:schemeClr val="accent1">
                        <a:lumMod val="75000"/>
                      </a:schemeClr>
                    </a:solidFill>
                  </a:tcPr>
                </a:tc>
                <a:extLst>
                  <a:ext uri="{0D108BD9-81ED-4DB2-BD59-A6C34878D82A}">
                    <a16:rowId xmlns:a16="http://schemas.microsoft.com/office/drawing/2014/main" val="10002"/>
                  </a:ext>
                </a:extLst>
              </a:tr>
            </a:tbl>
          </a:graphicData>
        </a:graphic>
      </p:graphicFrame>
      <p:sp>
        <p:nvSpPr>
          <p:cNvPr id="3" name="TextBox 2">
            <a:extLst>
              <a:ext uri="{FF2B5EF4-FFF2-40B4-BE49-F238E27FC236}">
                <a16:creationId xmlns:a16="http://schemas.microsoft.com/office/drawing/2014/main" id="{EB6C5CC1-54BC-4DF1-8B0A-0F63061A59AE}"/>
              </a:ext>
            </a:extLst>
          </p:cNvPr>
          <p:cNvSpPr txBox="1"/>
          <p:nvPr/>
        </p:nvSpPr>
        <p:spPr>
          <a:xfrm>
            <a:off x="-2" y="437745"/>
            <a:ext cx="10296145" cy="307777"/>
          </a:xfrm>
          <a:prstGeom prst="rect">
            <a:avLst/>
          </a:prstGeom>
          <a:noFill/>
        </p:spPr>
        <p:txBody>
          <a:bodyPr wrap="square" rtlCol="0">
            <a:spAutoFit/>
          </a:bodyPr>
          <a:lstStyle>
            <a:defPPr>
              <a:defRPr lang="en-US"/>
            </a:defPPr>
            <a:lvl1pPr>
              <a:defRPr sz="1400" b="1" i="0" u="none" strike="noStrike">
                <a:solidFill>
                  <a:schemeClr val="accent1">
                    <a:lumMod val="75000"/>
                  </a:schemeClr>
                </a:solidFill>
                <a:effectLst/>
                <a:latin typeface="Arial" panose="020B0604020202020204" pitchFamily="34" charset="0"/>
                <a:cs typeface="Arial" panose="020B0604020202020204" pitchFamily="34" charset="0"/>
              </a:defRPr>
            </a:lvl1pPr>
          </a:lstStyle>
          <a:p>
            <a:r>
              <a:rPr lang="en-GB"/>
              <a:t>Proportions of all clients in treatment for substance misuse (18 – 99 years) in each of the family categories</a:t>
            </a:r>
          </a:p>
        </p:txBody>
      </p:sp>
      <p:pic>
        <p:nvPicPr>
          <p:cNvPr id="5" name="Picture 4">
            <a:extLst>
              <a:ext uri="{FF2B5EF4-FFF2-40B4-BE49-F238E27FC236}">
                <a16:creationId xmlns:a16="http://schemas.microsoft.com/office/drawing/2014/main" id="{B907C235-3CA6-4ED0-A05C-FCB9AA4F0491}"/>
              </a:ext>
            </a:extLst>
          </p:cNvPr>
          <p:cNvPicPr>
            <a:picLocks noChangeAspect="1"/>
          </p:cNvPicPr>
          <p:nvPr/>
        </p:nvPicPr>
        <p:blipFill>
          <a:blip r:embed="rId3"/>
          <a:stretch>
            <a:fillRect/>
          </a:stretch>
        </p:blipFill>
        <p:spPr>
          <a:xfrm>
            <a:off x="241919" y="1168978"/>
            <a:ext cx="2905125" cy="2886075"/>
          </a:xfrm>
          <a:prstGeom prst="rect">
            <a:avLst/>
          </a:prstGeom>
        </p:spPr>
      </p:pic>
      <p:pic>
        <p:nvPicPr>
          <p:cNvPr id="7" name="Picture 6">
            <a:extLst>
              <a:ext uri="{FF2B5EF4-FFF2-40B4-BE49-F238E27FC236}">
                <a16:creationId xmlns:a16="http://schemas.microsoft.com/office/drawing/2014/main" id="{D104EBF1-7CBD-43FD-A478-562D3CD04A3A}"/>
              </a:ext>
            </a:extLst>
          </p:cNvPr>
          <p:cNvPicPr>
            <a:picLocks noChangeAspect="1"/>
          </p:cNvPicPr>
          <p:nvPr/>
        </p:nvPicPr>
        <p:blipFill>
          <a:blip r:embed="rId4"/>
          <a:stretch>
            <a:fillRect/>
          </a:stretch>
        </p:blipFill>
        <p:spPr>
          <a:xfrm>
            <a:off x="3147044" y="1120587"/>
            <a:ext cx="2122380" cy="2932743"/>
          </a:xfrm>
          <a:prstGeom prst="rect">
            <a:avLst/>
          </a:prstGeom>
        </p:spPr>
      </p:pic>
      <p:pic>
        <p:nvPicPr>
          <p:cNvPr id="9" name="Picture 8">
            <a:extLst>
              <a:ext uri="{FF2B5EF4-FFF2-40B4-BE49-F238E27FC236}">
                <a16:creationId xmlns:a16="http://schemas.microsoft.com/office/drawing/2014/main" id="{1FA4EE64-DFD5-4D86-B4C9-6289965653E2}"/>
              </a:ext>
            </a:extLst>
          </p:cNvPr>
          <p:cNvPicPr>
            <a:picLocks noChangeAspect="1"/>
          </p:cNvPicPr>
          <p:nvPr/>
        </p:nvPicPr>
        <p:blipFill>
          <a:blip r:embed="rId5"/>
          <a:stretch>
            <a:fillRect/>
          </a:stretch>
        </p:blipFill>
        <p:spPr>
          <a:xfrm>
            <a:off x="5480669" y="1197553"/>
            <a:ext cx="1143000" cy="2857500"/>
          </a:xfrm>
          <a:prstGeom prst="rect">
            <a:avLst/>
          </a:prstGeom>
        </p:spPr>
      </p:pic>
      <p:pic>
        <p:nvPicPr>
          <p:cNvPr id="11" name="Picture 10">
            <a:extLst>
              <a:ext uri="{FF2B5EF4-FFF2-40B4-BE49-F238E27FC236}">
                <a16:creationId xmlns:a16="http://schemas.microsoft.com/office/drawing/2014/main" id="{F8AEE0F2-0434-49EB-BF08-0C813026D942}"/>
              </a:ext>
            </a:extLst>
          </p:cNvPr>
          <p:cNvPicPr>
            <a:picLocks noChangeAspect="1"/>
          </p:cNvPicPr>
          <p:nvPr/>
        </p:nvPicPr>
        <p:blipFill>
          <a:blip r:embed="rId6"/>
          <a:stretch>
            <a:fillRect/>
          </a:stretch>
        </p:blipFill>
        <p:spPr>
          <a:xfrm>
            <a:off x="6623669" y="1131851"/>
            <a:ext cx="3790950" cy="2952750"/>
          </a:xfrm>
          <a:prstGeom prst="rect">
            <a:avLst/>
          </a:prstGeom>
        </p:spPr>
      </p:pic>
      <p:pic>
        <p:nvPicPr>
          <p:cNvPr id="13" name="Picture 12">
            <a:extLst>
              <a:ext uri="{FF2B5EF4-FFF2-40B4-BE49-F238E27FC236}">
                <a16:creationId xmlns:a16="http://schemas.microsoft.com/office/drawing/2014/main" id="{B14FC022-7B16-4BDE-873D-3E90B29E54E0}"/>
              </a:ext>
            </a:extLst>
          </p:cNvPr>
          <p:cNvPicPr>
            <a:picLocks noChangeAspect="1"/>
          </p:cNvPicPr>
          <p:nvPr/>
        </p:nvPicPr>
        <p:blipFill>
          <a:blip r:embed="rId7"/>
          <a:stretch>
            <a:fillRect/>
          </a:stretch>
        </p:blipFill>
        <p:spPr>
          <a:xfrm>
            <a:off x="3349602" y="784675"/>
            <a:ext cx="4048125" cy="314325"/>
          </a:xfrm>
          <a:prstGeom prst="rect">
            <a:avLst/>
          </a:prstGeom>
        </p:spPr>
      </p:pic>
      <p:sp>
        <p:nvSpPr>
          <p:cNvPr id="14" name="TextBox 13">
            <a:extLst>
              <a:ext uri="{FF2B5EF4-FFF2-40B4-BE49-F238E27FC236}">
                <a16:creationId xmlns:a16="http://schemas.microsoft.com/office/drawing/2014/main" id="{18CCF270-A92B-4855-95DF-351C3B748388}"/>
              </a:ext>
            </a:extLst>
          </p:cNvPr>
          <p:cNvSpPr txBox="1"/>
          <p:nvPr/>
        </p:nvSpPr>
        <p:spPr>
          <a:xfrm>
            <a:off x="369652" y="4387174"/>
            <a:ext cx="10980836" cy="1384995"/>
          </a:xfrm>
          <a:prstGeom prst="rect">
            <a:avLst/>
          </a:prstGeom>
          <a:noFill/>
        </p:spPr>
        <p:txBody>
          <a:bodyPr wrap="square" rtlCol="0">
            <a:spAutoFit/>
          </a:bodyPr>
          <a:lstStyle/>
          <a:p>
            <a:pPr marL="171450" indent="-171450">
              <a:buFont typeface="Arial" panose="020B0604020202020204" pitchFamily="34" charset="0"/>
              <a:buChar char="•"/>
            </a:pPr>
            <a:r>
              <a:rPr lang="en-GB" sz="1200">
                <a:solidFill>
                  <a:schemeClr val="accent1">
                    <a:lumMod val="75000"/>
                  </a:schemeClr>
                </a:solidFill>
              </a:rPr>
              <a:t>Cambridgeshire had a total of 1,149 new presentations to treatment during this timeframe. Of those, 303 (26%) were parents or adults living with children, and 313 (27%) were parents not living with children. The proportion of parents or adults living with children in Cambridgeshire was higher than England (21%).</a:t>
            </a:r>
          </a:p>
          <a:p>
            <a:pPr marL="171450" indent="-171450">
              <a:buFont typeface="Arial" panose="020B0604020202020204" pitchFamily="34" charset="0"/>
              <a:buChar char="•"/>
            </a:pPr>
            <a:endParaRPr lang="en-GB" sz="1200">
              <a:solidFill>
                <a:schemeClr val="accent1">
                  <a:lumMod val="75000"/>
                </a:schemeClr>
              </a:solidFill>
            </a:endParaRPr>
          </a:p>
          <a:p>
            <a:pPr marL="171450" indent="-171450">
              <a:buFont typeface="Arial" panose="020B0604020202020204" pitchFamily="34" charset="0"/>
              <a:buChar char="•"/>
            </a:pPr>
            <a:r>
              <a:rPr lang="en-GB" sz="1200">
                <a:solidFill>
                  <a:schemeClr val="accent1">
                    <a:lumMod val="75000"/>
                  </a:schemeClr>
                </a:solidFill>
              </a:rPr>
              <a:t>Peterborough had a total of 884 new presentations to treatment during this timeframe. Of those, 192 (22%) were parents or adults living with children, and 349 (39%) were parents not living with children. The proportion of parents not living with children was higher than England in Peterborough.</a:t>
            </a:r>
          </a:p>
          <a:p>
            <a:pPr marL="171450" indent="-171450">
              <a:buFont typeface="Arial" panose="020B0604020202020204" pitchFamily="34" charset="0"/>
              <a:buChar char="•"/>
            </a:pPr>
            <a:endParaRPr lang="en-GB" sz="1200">
              <a:solidFill>
                <a:schemeClr val="accent1">
                  <a:lumMod val="75000"/>
                </a:schemeClr>
              </a:solidFill>
            </a:endParaRPr>
          </a:p>
          <a:p>
            <a:pPr marL="171450" indent="-171450">
              <a:buFont typeface="Arial" panose="020B0604020202020204" pitchFamily="34" charset="0"/>
              <a:buChar char="•"/>
            </a:pPr>
            <a:r>
              <a:rPr lang="en-GB" sz="1200">
                <a:solidFill>
                  <a:schemeClr val="accent1">
                    <a:lumMod val="75000"/>
                  </a:schemeClr>
                </a:solidFill>
              </a:rPr>
              <a:t>The proportion of people who were not parents was nearly half of the new presentations in Cambridgeshire and England.</a:t>
            </a:r>
          </a:p>
        </p:txBody>
      </p:sp>
    </p:spTree>
    <p:extLst>
      <p:ext uri="{BB962C8B-B14F-4D97-AF65-F5344CB8AC3E}">
        <p14:creationId xmlns:p14="http://schemas.microsoft.com/office/powerpoint/2010/main" val="317734661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A4E9B750-8670-4C7B-9A8B-192BBE2BF879}"/>
              </a:ext>
            </a:extLst>
          </p:cNvPr>
          <p:cNvGraphicFramePr>
            <a:graphicFrameLocks noGrp="1"/>
          </p:cNvGraphicFramePr>
          <p:nvPr>
            <p:extLst>
              <p:ext uri="{D42A27DB-BD31-4B8C-83A1-F6EECF244321}">
                <p14:modId xmlns:p14="http://schemas.microsoft.com/office/powerpoint/2010/main" val="4099088646"/>
              </p:ext>
            </p:extLst>
          </p:nvPr>
        </p:nvGraphicFramePr>
        <p:xfrm>
          <a:off x="0" y="14289"/>
          <a:ext cx="12192000" cy="6808181"/>
        </p:xfrm>
        <a:graphic>
          <a:graphicData uri="http://schemas.openxmlformats.org/drawingml/2006/table">
            <a:tbl>
              <a:tblPr firstRow="1" bandRow="1">
                <a:tableStyleId>{5C22544A-7EE6-4342-B048-85BDC9FD1C3A}</a:tableStyleId>
              </a:tblPr>
              <a:tblGrid>
                <a:gridCol w="12192000">
                  <a:extLst>
                    <a:ext uri="{9D8B030D-6E8A-4147-A177-3AD203B41FA5}">
                      <a16:colId xmlns:a16="http://schemas.microsoft.com/office/drawing/2014/main" val="20000"/>
                    </a:ext>
                  </a:extLst>
                </a:gridCol>
              </a:tblGrid>
              <a:tr h="368670">
                <a:tc>
                  <a:txBody>
                    <a:bodyPr/>
                    <a:lstStyle/>
                    <a:p>
                      <a:r>
                        <a:rPr lang="en-GB">
                          <a:latin typeface="Arial" panose="020B0604020202020204" pitchFamily="34" charset="0"/>
                          <a:cs typeface="Arial" panose="020B0604020202020204" pitchFamily="34" charset="0"/>
                        </a:rPr>
                        <a:t>Substance misuse, 2019 – 20</a:t>
                      </a:r>
                      <a:endParaRPr lang="en-GB" baseline="0">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extLst>
                  <a:ext uri="{0D108BD9-81ED-4DB2-BD59-A6C34878D82A}">
                    <a16:rowId xmlns:a16="http://schemas.microsoft.com/office/drawing/2014/main" val="10000"/>
                  </a:ext>
                </a:extLst>
              </a:tr>
              <a:tr h="614093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b="1" kern="1200" baseline="0">
                        <a:solidFill>
                          <a:schemeClr val="accent6">
                            <a:lumMod val="75000"/>
                          </a:schemeClr>
                        </a:solidFill>
                        <a:latin typeface="Arial" panose="020B0604020202020204" pitchFamily="34" charset="0"/>
                        <a:ea typeface="+mn-ea"/>
                        <a:cs typeface="Arial" panose="020B0604020202020204" pitchFamily="34" charset="0"/>
                      </a:endParaRPr>
                    </a:p>
                    <a:p>
                      <a:endParaRPr lang="en-GB" sz="1400" b="1" kern="1200" baseline="0">
                        <a:solidFill>
                          <a:schemeClr val="accent6">
                            <a:lumMod val="75000"/>
                          </a:schemeClr>
                        </a:solidFill>
                        <a:latin typeface="Arial" panose="020B0604020202020204" pitchFamily="34" charset="0"/>
                        <a:ea typeface="+mn-ea"/>
                        <a:cs typeface="Arial" panose="020B0604020202020204" pitchFamily="34" charset="0"/>
                      </a:endParaRPr>
                    </a:p>
                    <a:p>
                      <a:endParaRPr lang="en-GB" sz="1400" b="1" kern="1200" baseline="0">
                        <a:solidFill>
                          <a:schemeClr val="accent6">
                            <a:lumMod val="75000"/>
                          </a:schemeClr>
                        </a:solidFill>
                        <a:latin typeface="Arial" panose="020B0604020202020204" pitchFamily="34" charset="0"/>
                        <a:ea typeface="+mn-ea"/>
                        <a:cs typeface="Arial" panose="020B0604020202020204" pitchFamily="34" charset="0"/>
                      </a:endParaRPr>
                    </a:p>
                  </a:txBody>
                  <a:tcPr>
                    <a:lnT w="12700" cap="flat" cmpd="sng" algn="ctr">
                      <a:solidFill>
                        <a:schemeClr val="bg1"/>
                      </a:solidFill>
                      <a:prstDash val="solid"/>
                      <a:round/>
                      <a:headEnd type="none" w="med" len="med"/>
                      <a:tailEnd type="none" w="med" len="med"/>
                    </a:lnT>
                    <a:solidFill>
                      <a:schemeClr val="bg1"/>
                    </a:solidFill>
                  </a:tcPr>
                </a:tc>
                <a:extLst>
                  <a:ext uri="{0D108BD9-81ED-4DB2-BD59-A6C34878D82A}">
                    <a16:rowId xmlns:a16="http://schemas.microsoft.com/office/drawing/2014/main" val="10001"/>
                  </a:ext>
                </a:extLst>
              </a:tr>
              <a:tr h="298578">
                <a:tc>
                  <a:txBody>
                    <a:bodyPr/>
                    <a:lstStyle/>
                    <a:p>
                      <a:r>
                        <a:rPr lang="en-GB" sz="900" baseline="0">
                          <a:solidFill>
                            <a:schemeClr val="bg1"/>
                          </a:solidFill>
                          <a:latin typeface="Arial" panose="020B0604020202020204" pitchFamily="34" charset="0"/>
                          <a:cs typeface="Arial" panose="020B0604020202020204" pitchFamily="34" charset="0"/>
                        </a:rPr>
                        <a:t>Source: National Drug Treatment Monitoring System (NDTMS)</a:t>
                      </a:r>
                    </a:p>
                  </a:txBody>
                  <a:tcPr anchor="ctr">
                    <a:solidFill>
                      <a:schemeClr val="accent1">
                        <a:lumMod val="75000"/>
                      </a:schemeClr>
                    </a:solidFill>
                  </a:tcPr>
                </a:tc>
                <a:extLst>
                  <a:ext uri="{0D108BD9-81ED-4DB2-BD59-A6C34878D82A}">
                    <a16:rowId xmlns:a16="http://schemas.microsoft.com/office/drawing/2014/main" val="10002"/>
                  </a:ext>
                </a:extLst>
              </a:tr>
            </a:tbl>
          </a:graphicData>
        </a:graphic>
      </p:graphicFrame>
      <p:sp>
        <p:nvSpPr>
          <p:cNvPr id="3" name="TextBox 2">
            <a:extLst>
              <a:ext uri="{FF2B5EF4-FFF2-40B4-BE49-F238E27FC236}">
                <a16:creationId xmlns:a16="http://schemas.microsoft.com/office/drawing/2014/main" id="{EB6C5CC1-54BC-4DF1-8B0A-0F63061A59AE}"/>
              </a:ext>
            </a:extLst>
          </p:cNvPr>
          <p:cNvSpPr txBox="1"/>
          <p:nvPr/>
        </p:nvSpPr>
        <p:spPr>
          <a:xfrm>
            <a:off x="0" y="437745"/>
            <a:ext cx="7723762" cy="307777"/>
          </a:xfrm>
          <a:prstGeom prst="rect">
            <a:avLst/>
          </a:prstGeom>
          <a:noFill/>
        </p:spPr>
        <p:txBody>
          <a:bodyPr wrap="square" rtlCol="0">
            <a:spAutoFit/>
          </a:bodyPr>
          <a:lstStyle>
            <a:defPPr>
              <a:defRPr lang="en-US"/>
            </a:defPPr>
            <a:lvl1pPr>
              <a:defRPr sz="1400" b="1" i="0" u="none" strike="noStrike">
                <a:solidFill>
                  <a:schemeClr val="accent1">
                    <a:lumMod val="75000"/>
                  </a:schemeClr>
                </a:solidFill>
                <a:effectLst/>
                <a:latin typeface="Arial" panose="020B0604020202020204" pitchFamily="34" charset="0"/>
                <a:cs typeface="Arial" panose="020B0604020202020204" pitchFamily="34" charset="0"/>
              </a:defRPr>
            </a:lvl1pPr>
          </a:lstStyle>
          <a:p>
            <a:r>
              <a:rPr lang="en-GB"/>
              <a:t>Sources of referrals into treatment for new presentations to treatment</a:t>
            </a:r>
          </a:p>
        </p:txBody>
      </p:sp>
      <p:sp>
        <p:nvSpPr>
          <p:cNvPr id="14" name="TextBox 13">
            <a:extLst>
              <a:ext uri="{FF2B5EF4-FFF2-40B4-BE49-F238E27FC236}">
                <a16:creationId xmlns:a16="http://schemas.microsoft.com/office/drawing/2014/main" id="{18CCF270-A92B-4855-95DF-351C3B748388}"/>
              </a:ext>
            </a:extLst>
          </p:cNvPr>
          <p:cNvSpPr txBox="1"/>
          <p:nvPr/>
        </p:nvSpPr>
        <p:spPr>
          <a:xfrm>
            <a:off x="0" y="5264328"/>
            <a:ext cx="6235430" cy="1200329"/>
          </a:xfrm>
          <a:prstGeom prst="rect">
            <a:avLst/>
          </a:prstGeom>
          <a:noFill/>
        </p:spPr>
        <p:txBody>
          <a:bodyPr wrap="square" rtlCol="0">
            <a:spAutoFit/>
          </a:bodyPr>
          <a:lstStyle/>
          <a:p>
            <a:pPr marL="171450" indent="-171450">
              <a:buFont typeface="Arial" panose="020B0604020202020204" pitchFamily="34" charset="0"/>
              <a:buChar char="•"/>
            </a:pPr>
            <a:r>
              <a:rPr lang="en-GB" sz="1200">
                <a:solidFill>
                  <a:schemeClr val="accent1">
                    <a:lumMod val="75000"/>
                  </a:schemeClr>
                </a:solidFill>
              </a:rPr>
              <a:t>In Cambridgeshire, the proportion of referrals for parents or adults living with children by children and family/social services was 2%, and 7% was referred by criminal justice. However, 14% of the parents not living with children were referred by criminal justice for treatment. </a:t>
            </a:r>
          </a:p>
          <a:p>
            <a:pPr marL="171450" indent="-171450">
              <a:buFont typeface="Arial" panose="020B0604020202020204" pitchFamily="34" charset="0"/>
              <a:buChar char="•"/>
            </a:pPr>
            <a:r>
              <a:rPr lang="en-GB" sz="1200">
                <a:solidFill>
                  <a:schemeClr val="accent1">
                    <a:lumMod val="75000"/>
                  </a:schemeClr>
                </a:solidFill>
              </a:rPr>
              <a:t>In Peterborough, the proportion of referrals by criminal justice for parents or adults living with children was 8%, for parents not living with children it was 30%, and 20% for people who are not parents.</a:t>
            </a:r>
          </a:p>
        </p:txBody>
      </p:sp>
      <p:pic>
        <p:nvPicPr>
          <p:cNvPr id="6" name="Picture 5">
            <a:extLst>
              <a:ext uri="{FF2B5EF4-FFF2-40B4-BE49-F238E27FC236}">
                <a16:creationId xmlns:a16="http://schemas.microsoft.com/office/drawing/2014/main" id="{D7553C87-109B-4312-86E3-C46DE00F7CFC}"/>
              </a:ext>
            </a:extLst>
          </p:cNvPr>
          <p:cNvPicPr>
            <a:picLocks noChangeAspect="1"/>
          </p:cNvPicPr>
          <p:nvPr/>
        </p:nvPicPr>
        <p:blipFill>
          <a:blip r:embed="rId3"/>
          <a:stretch>
            <a:fillRect/>
          </a:stretch>
        </p:blipFill>
        <p:spPr>
          <a:xfrm>
            <a:off x="298383" y="1026904"/>
            <a:ext cx="5599404" cy="1962481"/>
          </a:xfrm>
          <a:prstGeom prst="rect">
            <a:avLst/>
          </a:prstGeom>
        </p:spPr>
      </p:pic>
      <p:sp>
        <p:nvSpPr>
          <p:cNvPr id="12" name="TextBox 11">
            <a:extLst>
              <a:ext uri="{FF2B5EF4-FFF2-40B4-BE49-F238E27FC236}">
                <a16:creationId xmlns:a16="http://schemas.microsoft.com/office/drawing/2014/main" id="{728E10D6-685F-4223-851E-FD9709556D22}"/>
              </a:ext>
            </a:extLst>
          </p:cNvPr>
          <p:cNvSpPr txBox="1"/>
          <p:nvPr/>
        </p:nvSpPr>
        <p:spPr>
          <a:xfrm>
            <a:off x="0" y="769460"/>
            <a:ext cx="1695855" cy="307777"/>
          </a:xfrm>
          <a:prstGeom prst="rect">
            <a:avLst/>
          </a:prstGeom>
          <a:noFill/>
        </p:spPr>
        <p:txBody>
          <a:bodyPr wrap="square" rtlCol="0">
            <a:spAutoFit/>
          </a:bodyPr>
          <a:lstStyle>
            <a:defPPr>
              <a:defRPr lang="en-US"/>
            </a:defPPr>
            <a:lvl1pPr>
              <a:defRPr sz="1400" b="1" i="0" u="none" strike="noStrike">
                <a:solidFill>
                  <a:schemeClr val="accent1">
                    <a:lumMod val="75000"/>
                  </a:schemeClr>
                </a:solidFill>
                <a:effectLst/>
                <a:latin typeface="Arial" panose="020B0604020202020204" pitchFamily="34" charset="0"/>
                <a:cs typeface="Arial" panose="020B0604020202020204" pitchFamily="34" charset="0"/>
              </a:defRPr>
            </a:lvl1pPr>
          </a:lstStyle>
          <a:p>
            <a:r>
              <a:rPr lang="en-GB"/>
              <a:t>Cambridgeshire</a:t>
            </a:r>
          </a:p>
        </p:txBody>
      </p:sp>
      <p:sp>
        <p:nvSpPr>
          <p:cNvPr id="15" name="TextBox 14">
            <a:extLst>
              <a:ext uri="{FF2B5EF4-FFF2-40B4-BE49-F238E27FC236}">
                <a16:creationId xmlns:a16="http://schemas.microsoft.com/office/drawing/2014/main" id="{FAF9A5C0-D8F7-41A6-AAFF-B1F5D019E5CF}"/>
              </a:ext>
            </a:extLst>
          </p:cNvPr>
          <p:cNvSpPr txBox="1"/>
          <p:nvPr/>
        </p:nvSpPr>
        <p:spPr>
          <a:xfrm>
            <a:off x="87169" y="3044403"/>
            <a:ext cx="1695855" cy="307777"/>
          </a:xfrm>
          <a:prstGeom prst="rect">
            <a:avLst/>
          </a:prstGeom>
          <a:noFill/>
        </p:spPr>
        <p:txBody>
          <a:bodyPr wrap="square" rtlCol="0">
            <a:spAutoFit/>
          </a:bodyPr>
          <a:lstStyle>
            <a:defPPr>
              <a:defRPr lang="en-US"/>
            </a:defPPr>
            <a:lvl1pPr>
              <a:defRPr sz="1400" b="1" i="0" u="none" strike="noStrike">
                <a:solidFill>
                  <a:schemeClr val="accent1">
                    <a:lumMod val="75000"/>
                  </a:schemeClr>
                </a:solidFill>
                <a:effectLst/>
                <a:latin typeface="Arial" panose="020B0604020202020204" pitchFamily="34" charset="0"/>
                <a:cs typeface="Arial" panose="020B0604020202020204" pitchFamily="34" charset="0"/>
              </a:defRPr>
            </a:lvl1pPr>
          </a:lstStyle>
          <a:p>
            <a:r>
              <a:rPr lang="en-GB"/>
              <a:t>Peterborough</a:t>
            </a:r>
          </a:p>
        </p:txBody>
      </p:sp>
      <p:pic>
        <p:nvPicPr>
          <p:cNvPr id="10" name="Picture 9">
            <a:extLst>
              <a:ext uri="{FF2B5EF4-FFF2-40B4-BE49-F238E27FC236}">
                <a16:creationId xmlns:a16="http://schemas.microsoft.com/office/drawing/2014/main" id="{E93FE9CD-DEC9-4C45-87D0-6C7BAE4A2633}"/>
              </a:ext>
            </a:extLst>
          </p:cNvPr>
          <p:cNvPicPr>
            <a:picLocks noChangeAspect="1"/>
          </p:cNvPicPr>
          <p:nvPr/>
        </p:nvPicPr>
        <p:blipFill>
          <a:blip r:embed="rId4"/>
          <a:stretch>
            <a:fillRect/>
          </a:stretch>
        </p:blipFill>
        <p:spPr>
          <a:xfrm>
            <a:off x="298383" y="3307639"/>
            <a:ext cx="5599404" cy="1956689"/>
          </a:xfrm>
          <a:prstGeom prst="rect">
            <a:avLst/>
          </a:prstGeom>
        </p:spPr>
      </p:pic>
      <p:graphicFrame>
        <p:nvGraphicFramePr>
          <p:cNvPr id="16" name="Chart 15">
            <a:extLst>
              <a:ext uri="{FF2B5EF4-FFF2-40B4-BE49-F238E27FC236}">
                <a16:creationId xmlns:a16="http://schemas.microsoft.com/office/drawing/2014/main" id="{C4308D3D-5B5E-4D34-9726-737B42979EF9}"/>
              </a:ext>
            </a:extLst>
          </p:cNvPr>
          <p:cNvGraphicFramePr>
            <a:graphicFrameLocks/>
          </p:cNvGraphicFramePr>
          <p:nvPr>
            <p:extLst>
              <p:ext uri="{D42A27DB-BD31-4B8C-83A1-F6EECF244321}">
                <p14:modId xmlns:p14="http://schemas.microsoft.com/office/powerpoint/2010/main" val="193333705"/>
              </p:ext>
            </p:extLst>
          </p:nvPr>
        </p:nvGraphicFramePr>
        <p:xfrm>
          <a:off x="7604647" y="1077237"/>
          <a:ext cx="4357992" cy="3083733"/>
        </p:xfrm>
        <a:graphic>
          <a:graphicData uri="http://schemas.openxmlformats.org/drawingml/2006/chart">
            <c:chart xmlns:c="http://schemas.openxmlformats.org/drawingml/2006/chart" xmlns:r="http://schemas.openxmlformats.org/officeDocument/2006/relationships" r:id="rId5"/>
          </a:graphicData>
        </a:graphic>
      </p:graphicFrame>
      <p:sp>
        <p:nvSpPr>
          <p:cNvPr id="17" name="TextBox 16">
            <a:extLst>
              <a:ext uri="{FF2B5EF4-FFF2-40B4-BE49-F238E27FC236}">
                <a16:creationId xmlns:a16="http://schemas.microsoft.com/office/drawing/2014/main" id="{516F1F09-F521-42E5-9093-06D286517691}"/>
              </a:ext>
            </a:extLst>
          </p:cNvPr>
          <p:cNvSpPr txBox="1"/>
          <p:nvPr/>
        </p:nvSpPr>
        <p:spPr>
          <a:xfrm>
            <a:off x="7517099" y="400128"/>
            <a:ext cx="4445540" cy="523220"/>
          </a:xfrm>
          <a:prstGeom prst="rect">
            <a:avLst/>
          </a:prstGeom>
          <a:noFill/>
        </p:spPr>
        <p:txBody>
          <a:bodyPr wrap="square" rtlCol="0">
            <a:spAutoFit/>
          </a:bodyPr>
          <a:lstStyle>
            <a:defPPr>
              <a:defRPr lang="en-US"/>
            </a:defPPr>
            <a:lvl1pPr>
              <a:defRPr sz="1400" b="1" i="0" u="none" strike="noStrike">
                <a:solidFill>
                  <a:schemeClr val="accent1">
                    <a:lumMod val="75000"/>
                  </a:schemeClr>
                </a:solidFill>
                <a:effectLst/>
                <a:latin typeface="Arial" panose="020B0604020202020204" pitchFamily="34" charset="0"/>
                <a:cs typeface="Arial" panose="020B0604020202020204" pitchFamily="34" charset="0"/>
              </a:defRPr>
            </a:lvl1pPr>
          </a:lstStyle>
          <a:p>
            <a:r>
              <a:rPr lang="en-GB"/>
              <a:t>Prevalence of parental substance misuse, mental ill health and domestic abuse</a:t>
            </a:r>
          </a:p>
        </p:txBody>
      </p:sp>
      <p:sp>
        <p:nvSpPr>
          <p:cNvPr id="19" name="TextBox 18">
            <a:extLst>
              <a:ext uri="{FF2B5EF4-FFF2-40B4-BE49-F238E27FC236}">
                <a16:creationId xmlns:a16="http://schemas.microsoft.com/office/drawing/2014/main" id="{E3327596-9614-49D0-A97B-9B283236FDA1}"/>
              </a:ext>
            </a:extLst>
          </p:cNvPr>
          <p:cNvSpPr txBox="1"/>
          <p:nvPr/>
        </p:nvSpPr>
        <p:spPr>
          <a:xfrm>
            <a:off x="7458816" y="4488257"/>
            <a:ext cx="4646015" cy="1569660"/>
          </a:xfrm>
          <a:prstGeom prst="rect">
            <a:avLst/>
          </a:prstGeom>
          <a:noFill/>
        </p:spPr>
        <p:txBody>
          <a:bodyPr wrap="square" rtlCol="0">
            <a:spAutoFit/>
          </a:bodyPr>
          <a:lstStyle/>
          <a:p>
            <a:pPr marL="171450" indent="-171450">
              <a:buFont typeface="Arial" panose="020B0604020202020204" pitchFamily="34" charset="0"/>
              <a:buChar char="•"/>
            </a:pPr>
            <a:r>
              <a:rPr lang="en-GB" sz="1200">
                <a:solidFill>
                  <a:schemeClr val="accent1">
                    <a:lumMod val="75000"/>
                  </a:schemeClr>
                </a:solidFill>
              </a:rPr>
              <a:t>In Cambridgeshire, the rate of children in households where a parent has alcohol or drug problems was higher than the national rate.</a:t>
            </a:r>
          </a:p>
          <a:p>
            <a:pPr marL="171450" indent="-171450">
              <a:buFont typeface="Arial" panose="020B0604020202020204" pitchFamily="34" charset="0"/>
              <a:buChar char="•"/>
            </a:pPr>
            <a:r>
              <a:rPr lang="en-GB" sz="1200">
                <a:solidFill>
                  <a:schemeClr val="accent1">
                    <a:lumMod val="75000"/>
                  </a:schemeClr>
                </a:solidFill>
              </a:rPr>
              <a:t>The rate of children in households with all 3 issues (parental alcohol and drug problems, mental ill health and domestic abuse) was higher than the national rate in Cambridgeshire and Peterborough.</a:t>
            </a:r>
          </a:p>
          <a:p>
            <a:pPr marL="171450" indent="-171450">
              <a:buFont typeface="Arial" panose="020B0604020202020204" pitchFamily="34" charset="0"/>
              <a:buChar char="•"/>
            </a:pPr>
            <a:r>
              <a:rPr lang="en-GB" sz="1200">
                <a:solidFill>
                  <a:schemeClr val="accent1">
                    <a:lumMod val="75000"/>
                  </a:schemeClr>
                </a:solidFill>
              </a:rPr>
              <a:t>The prevalence of parental mental ill health was substantially higher than the prevalence of parental substance misuse and domestic abuse in Cambridgeshire, Peterborough and England in 2019–20.</a:t>
            </a:r>
          </a:p>
        </p:txBody>
      </p:sp>
    </p:spTree>
    <p:extLst>
      <p:ext uri="{BB962C8B-B14F-4D97-AF65-F5344CB8AC3E}">
        <p14:creationId xmlns:p14="http://schemas.microsoft.com/office/powerpoint/2010/main" val="147198134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7293E21A-294D-4FFE-8912-2D38492A558E}"/>
              </a:ext>
            </a:extLst>
          </p:cNvPr>
          <p:cNvGraphicFramePr>
            <a:graphicFrameLocks noGrp="1"/>
          </p:cNvGraphicFramePr>
          <p:nvPr>
            <p:extLst>
              <p:ext uri="{D42A27DB-BD31-4B8C-83A1-F6EECF244321}">
                <p14:modId xmlns:p14="http://schemas.microsoft.com/office/powerpoint/2010/main" val="313664920"/>
              </p:ext>
            </p:extLst>
          </p:nvPr>
        </p:nvGraphicFramePr>
        <p:xfrm>
          <a:off x="0" y="14289"/>
          <a:ext cx="12192000" cy="6808181"/>
        </p:xfrm>
        <a:graphic>
          <a:graphicData uri="http://schemas.openxmlformats.org/drawingml/2006/table">
            <a:tbl>
              <a:tblPr firstRow="1" bandRow="1">
                <a:tableStyleId>{5C22544A-7EE6-4342-B048-85BDC9FD1C3A}</a:tableStyleId>
              </a:tblPr>
              <a:tblGrid>
                <a:gridCol w="12192000">
                  <a:extLst>
                    <a:ext uri="{9D8B030D-6E8A-4147-A177-3AD203B41FA5}">
                      <a16:colId xmlns:a16="http://schemas.microsoft.com/office/drawing/2014/main" val="20000"/>
                    </a:ext>
                  </a:extLst>
                </a:gridCol>
              </a:tblGrid>
              <a:tr h="368670">
                <a:tc>
                  <a:txBody>
                    <a:bodyPr/>
                    <a:lstStyle/>
                    <a:p>
                      <a:r>
                        <a:rPr lang="en-GB">
                          <a:latin typeface="Arial" panose="020B0604020202020204" pitchFamily="34" charset="0"/>
                          <a:cs typeface="Arial" panose="020B0604020202020204" pitchFamily="34" charset="0"/>
                        </a:rPr>
                        <a:t>Domestic abuse: Covid impacts</a:t>
                      </a:r>
                      <a:endParaRPr lang="en-GB" baseline="0">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extLst>
                  <a:ext uri="{0D108BD9-81ED-4DB2-BD59-A6C34878D82A}">
                    <a16:rowId xmlns:a16="http://schemas.microsoft.com/office/drawing/2014/main" val="10000"/>
                  </a:ext>
                </a:extLst>
              </a:tr>
              <a:tr h="614093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b="1" kern="1200" baseline="0">
                        <a:solidFill>
                          <a:schemeClr val="accent6">
                            <a:lumMod val="75000"/>
                          </a:schemeClr>
                        </a:solidFill>
                        <a:latin typeface="Arial" panose="020B0604020202020204" pitchFamily="34" charset="0"/>
                        <a:ea typeface="+mn-ea"/>
                        <a:cs typeface="Arial" panose="020B0604020202020204" pitchFamily="34" charset="0"/>
                      </a:endParaRPr>
                    </a:p>
                    <a:p>
                      <a:endParaRPr lang="en-GB" sz="1400" b="1" kern="1200" baseline="0">
                        <a:solidFill>
                          <a:schemeClr val="accent6">
                            <a:lumMod val="75000"/>
                          </a:schemeClr>
                        </a:solidFill>
                        <a:latin typeface="Arial" panose="020B0604020202020204" pitchFamily="34" charset="0"/>
                        <a:ea typeface="+mn-ea"/>
                        <a:cs typeface="Arial" panose="020B0604020202020204" pitchFamily="34" charset="0"/>
                      </a:endParaRPr>
                    </a:p>
                  </a:txBody>
                  <a:tcPr>
                    <a:lnT w="12700" cap="flat" cmpd="sng" algn="ctr">
                      <a:solidFill>
                        <a:schemeClr val="bg1"/>
                      </a:solidFill>
                      <a:prstDash val="solid"/>
                      <a:round/>
                      <a:headEnd type="none" w="med" len="med"/>
                      <a:tailEnd type="none" w="med" len="med"/>
                    </a:lnT>
                    <a:solidFill>
                      <a:schemeClr val="bg1"/>
                    </a:solidFill>
                  </a:tcPr>
                </a:tc>
                <a:extLst>
                  <a:ext uri="{0D108BD9-81ED-4DB2-BD59-A6C34878D82A}">
                    <a16:rowId xmlns:a16="http://schemas.microsoft.com/office/drawing/2014/main" val="10001"/>
                  </a:ext>
                </a:extLst>
              </a:tr>
              <a:tr h="298578">
                <a:tc>
                  <a:txBody>
                    <a:bodyPr/>
                    <a:lstStyle/>
                    <a:p>
                      <a:r>
                        <a:rPr lang="en-GB" sz="900" baseline="0" dirty="0">
                          <a:solidFill>
                            <a:schemeClr val="bg1"/>
                          </a:solidFill>
                          <a:latin typeface="Arial" panose="020B0604020202020204" pitchFamily="34" charset="0"/>
                          <a:cs typeface="Arial" panose="020B0604020202020204" pitchFamily="34" charset="0"/>
                        </a:rPr>
                        <a:t>Source: Covid Impacts and Needs Assessment Evidence Pack 2- https://cambridgeshireinsight.org.uk/coronavirus/impacts/</a:t>
                      </a:r>
                    </a:p>
                  </a:txBody>
                  <a:tcPr anchor="ctr">
                    <a:solidFill>
                      <a:schemeClr val="accent1">
                        <a:lumMod val="75000"/>
                      </a:schemeClr>
                    </a:solidFill>
                  </a:tcPr>
                </a:tc>
                <a:extLst>
                  <a:ext uri="{0D108BD9-81ED-4DB2-BD59-A6C34878D82A}">
                    <a16:rowId xmlns:a16="http://schemas.microsoft.com/office/drawing/2014/main" val="10002"/>
                  </a:ext>
                </a:extLst>
              </a:tr>
            </a:tbl>
          </a:graphicData>
        </a:graphic>
      </p:graphicFrame>
      <p:sp>
        <p:nvSpPr>
          <p:cNvPr id="5" name="TextBox 4">
            <a:extLst>
              <a:ext uri="{FF2B5EF4-FFF2-40B4-BE49-F238E27FC236}">
                <a16:creationId xmlns:a16="http://schemas.microsoft.com/office/drawing/2014/main" id="{8C445921-D149-4CF6-A2ED-45E97D092ABB}"/>
              </a:ext>
            </a:extLst>
          </p:cNvPr>
          <p:cNvSpPr txBox="1"/>
          <p:nvPr/>
        </p:nvSpPr>
        <p:spPr>
          <a:xfrm>
            <a:off x="619306" y="527538"/>
            <a:ext cx="10953388" cy="923330"/>
          </a:xfrm>
          <a:prstGeom prst="rect">
            <a:avLst/>
          </a:prstGeom>
          <a:noFill/>
        </p:spPr>
        <p:txBody>
          <a:bodyPr wrap="square" rtlCol="0">
            <a:spAutoFit/>
          </a:bodyPr>
          <a:lstStyle/>
          <a:p>
            <a:r>
              <a:rPr lang="en-GB" sz="1800">
                <a:solidFill>
                  <a:schemeClr val="accent1">
                    <a:lumMod val="75000"/>
                  </a:schemeClr>
                </a:solidFill>
                <a:cs typeface="Calibri"/>
              </a:rPr>
              <a:t>The </a:t>
            </a:r>
            <a:r>
              <a:rPr lang="en-GB" sz="1800">
                <a:solidFill>
                  <a:schemeClr val="accent1">
                    <a:lumMod val="75000"/>
                  </a:schemeClr>
                </a:solidFill>
                <a:ea typeface="+mn-lt"/>
                <a:cs typeface="+mn-lt"/>
              </a:rPr>
              <a:t>Independent Domestic Violence Advisor (IDVA) service supports medium-high risk victims of domestic abuse, a group of particular concern during the pandemic. </a:t>
            </a:r>
            <a:r>
              <a:rPr lang="en-GB" sz="1800">
                <a:solidFill>
                  <a:schemeClr val="accent1">
                    <a:lumMod val="75000"/>
                  </a:schemeClr>
                </a:solidFill>
                <a:cs typeface="Calibri"/>
              </a:rPr>
              <a:t>Referrals to the Cambridgeshire &amp; Peterborough IDVA service peaked in the first quarter of 2021/22: April – June 2021 above pre-pandemic levels. But have since reduced. </a:t>
            </a:r>
            <a:endParaRPr lang="en-GB">
              <a:solidFill>
                <a:schemeClr val="accent1">
                  <a:lumMod val="75000"/>
                </a:schemeClr>
              </a:solidFill>
            </a:endParaRPr>
          </a:p>
        </p:txBody>
      </p:sp>
      <p:sp>
        <p:nvSpPr>
          <p:cNvPr id="6" name="Subtitle 3">
            <a:extLst>
              <a:ext uri="{FF2B5EF4-FFF2-40B4-BE49-F238E27FC236}">
                <a16:creationId xmlns:a16="http://schemas.microsoft.com/office/drawing/2014/main" id="{96E55FBA-7D3C-4C77-AF74-15A767438F95}"/>
              </a:ext>
            </a:extLst>
          </p:cNvPr>
          <p:cNvSpPr txBox="1">
            <a:spLocks/>
          </p:cNvSpPr>
          <p:nvPr/>
        </p:nvSpPr>
        <p:spPr>
          <a:xfrm>
            <a:off x="240358" y="1925493"/>
            <a:ext cx="5307793" cy="3516431"/>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600">
                <a:solidFill>
                  <a:schemeClr val="accent1">
                    <a:lumMod val="75000"/>
                  </a:schemeClr>
                </a:solidFill>
                <a:cs typeface="Calibri"/>
              </a:rPr>
              <a:t>IDVAs work with adults, but often women experiencing domestic violence have children who are also at risk.</a:t>
            </a:r>
          </a:p>
          <a:p>
            <a:r>
              <a:rPr lang="en-GB" sz="1600">
                <a:solidFill>
                  <a:schemeClr val="accent1">
                    <a:lumMod val="75000"/>
                  </a:schemeClr>
                </a:solidFill>
                <a:cs typeface="Calibri"/>
              </a:rPr>
              <a:t>IDVA referrals increased from Q4 2019-2020 to Q1 2020-2021 across Cambridgeshire and Peterborough, but especially in Cambridgeshire.</a:t>
            </a:r>
          </a:p>
          <a:p>
            <a:r>
              <a:rPr lang="en-GB" sz="1600">
                <a:solidFill>
                  <a:schemeClr val="accent1">
                    <a:lumMod val="75000"/>
                  </a:schemeClr>
                </a:solidFill>
                <a:cs typeface="Calibri"/>
              </a:rPr>
              <a:t>IDVA referrals steadily increased throughout 2020-2021 and sharply peaked after the third national lockdown in Q1 2021-2022 with 270 referrals in Cambridgeshire and 161 referrals in Peterborough. </a:t>
            </a:r>
          </a:p>
          <a:p>
            <a:r>
              <a:rPr lang="en-GB" sz="1600">
                <a:solidFill>
                  <a:schemeClr val="accent1">
                    <a:lumMod val="75000"/>
                  </a:schemeClr>
                </a:solidFill>
                <a:cs typeface="Calibri"/>
              </a:rPr>
              <a:t>In the Q2 and Q3 of 2021-2022, referrals decreased and returned to a similar level as the Q3 in 2020-2021. </a:t>
            </a:r>
          </a:p>
          <a:p>
            <a:pPr marL="0" indent="0">
              <a:buFont typeface="Arial" panose="020B0604020202020204" pitchFamily="34" charset="0"/>
              <a:buNone/>
            </a:pPr>
            <a:endParaRPr lang="en-GB" sz="1600">
              <a:solidFill>
                <a:schemeClr val="accent1">
                  <a:lumMod val="75000"/>
                </a:schemeClr>
              </a:solidFill>
              <a:cs typeface="Calibri"/>
            </a:endParaRPr>
          </a:p>
          <a:p>
            <a:pPr marL="0" indent="0">
              <a:buFont typeface="Arial" panose="020B0604020202020204" pitchFamily="34" charset="0"/>
              <a:buNone/>
            </a:pPr>
            <a:endParaRPr lang="en-GB" sz="1600">
              <a:solidFill>
                <a:schemeClr val="accent1">
                  <a:lumMod val="75000"/>
                </a:schemeClr>
              </a:solidFill>
              <a:cs typeface="Calibri"/>
            </a:endParaRPr>
          </a:p>
        </p:txBody>
      </p:sp>
      <p:sp>
        <p:nvSpPr>
          <p:cNvPr id="7" name="Text Placeholder 7">
            <a:extLst>
              <a:ext uri="{FF2B5EF4-FFF2-40B4-BE49-F238E27FC236}">
                <a16:creationId xmlns:a16="http://schemas.microsoft.com/office/drawing/2014/main" id="{80DF5844-C0C6-4DB1-BAEB-5D005387B272}"/>
              </a:ext>
            </a:extLst>
          </p:cNvPr>
          <p:cNvSpPr>
            <a:spLocks noGrp="1"/>
          </p:cNvSpPr>
          <p:nvPr/>
        </p:nvSpPr>
        <p:spPr>
          <a:xfrm>
            <a:off x="5548151" y="1860629"/>
            <a:ext cx="6027020" cy="417028"/>
          </a:xfrm>
          <a:prstGeom prst="rect">
            <a:avLst/>
          </a:prstGeom>
        </p:spPr>
        <p:txBody>
          <a:bodyPr lIns="91440" tIns="45720" rIns="91440" bIns="45720" anchor="t"/>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solidFill>
                  <a:schemeClr val="accent1">
                    <a:lumMod val="75000"/>
                  </a:schemeClr>
                </a:solidFill>
              </a:rPr>
              <a:t>Quarterly IDVA Referrals Counts in Cambridgeshire and Peterborough</a:t>
            </a:r>
            <a:endParaRPr lang="en-GB">
              <a:solidFill>
                <a:schemeClr val="accent1">
                  <a:lumMod val="75000"/>
                </a:schemeClr>
              </a:solidFill>
              <a:cs typeface="Calibri"/>
            </a:endParaRPr>
          </a:p>
        </p:txBody>
      </p:sp>
      <p:pic>
        <p:nvPicPr>
          <p:cNvPr id="8" name="Picture 7" descr="Line chart of quarterly IDVA referrals counts in Cambridgeshire and Peterborough between 2019 and 2021, where referrals have remained consistent but peaked in the first quarter of 2021. &#10;">
            <a:extLst>
              <a:ext uri="{FF2B5EF4-FFF2-40B4-BE49-F238E27FC236}">
                <a16:creationId xmlns:a16="http://schemas.microsoft.com/office/drawing/2014/main" id="{4CDBA04C-1426-40D7-9E61-05397B7C671C}"/>
              </a:ext>
            </a:extLst>
          </p:cNvPr>
          <p:cNvPicPr>
            <a:picLocks noChangeAspect="1"/>
          </p:cNvPicPr>
          <p:nvPr/>
        </p:nvPicPr>
        <p:blipFill>
          <a:blip r:embed="rId3"/>
          <a:stretch>
            <a:fillRect/>
          </a:stretch>
        </p:blipFill>
        <p:spPr>
          <a:xfrm>
            <a:off x="5548151" y="2142113"/>
            <a:ext cx="6120000" cy="3090364"/>
          </a:xfrm>
          <a:prstGeom prst="rect">
            <a:avLst/>
          </a:prstGeom>
        </p:spPr>
      </p:pic>
      <p:sp>
        <p:nvSpPr>
          <p:cNvPr id="9" name="Text Placeholder 10">
            <a:extLst>
              <a:ext uri="{FF2B5EF4-FFF2-40B4-BE49-F238E27FC236}">
                <a16:creationId xmlns:a16="http://schemas.microsoft.com/office/drawing/2014/main" id="{DC522F2A-C83C-4FD5-9828-E6AA8892ED32}"/>
              </a:ext>
            </a:extLst>
          </p:cNvPr>
          <p:cNvSpPr txBox="1">
            <a:spLocks/>
          </p:cNvSpPr>
          <p:nvPr/>
        </p:nvSpPr>
        <p:spPr>
          <a:xfrm>
            <a:off x="240358" y="5505257"/>
            <a:ext cx="11633233" cy="825205"/>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600">
                <a:solidFill>
                  <a:schemeClr val="accent1">
                    <a:lumMod val="75000"/>
                  </a:schemeClr>
                </a:solidFill>
                <a:latin typeface="Calibri"/>
              </a:rPr>
              <a:t>IDVA referrals have </a:t>
            </a:r>
            <a:r>
              <a:rPr lang="en-GB" sz="1600">
                <a:solidFill>
                  <a:schemeClr val="accent1">
                    <a:lumMod val="75000"/>
                  </a:schemeClr>
                </a:solidFill>
                <a:ea typeface="+mn-lt"/>
                <a:cs typeface="+mn-lt"/>
              </a:rPr>
              <a:t>different risk levels. The data in this slide show all risk levels. Some IDVAS only work with victims at high risk, others work with victims at all risk levels. Risk level is assessed by the DASH (</a:t>
            </a:r>
            <a:r>
              <a:rPr lang="en-GB" sz="1600">
                <a:solidFill>
                  <a:schemeClr val="accent1">
                    <a:lumMod val="75000"/>
                  </a:schemeClr>
                </a:solidFill>
              </a:rPr>
              <a:t>Domestic Abuse, Stalking and Honour Based Violence)</a:t>
            </a:r>
            <a:r>
              <a:rPr lang="en-GB" sz="1600">
                <a:solidFill>
                  <a:schemeClr val="accent1">
                    <a:lumMod val="75000"/>
                  </a:schemeClr>
                </a:solidFill>
                <a:ea typeface="+mn-lt"/>
                <a:cs typeface="+mn-lt"/>
              </a:rPr>
              <a:t> risk assessment checklist.</a:t>
            </a:r>
            <a:endParaRPr lang="en-GB" sz="1600">
              <a:solidFill>
                <a:schemeClr val="accent1">
                  <a:lumMod val="75000"/>
                </a:schemeClr>
              </a:solidFill>
              <a:latin typeface="Calibri"/>
              <a:cs typeface="Calibri"/>
            </a:endParaRPr>
          </a:p>
        </p:txBody>
      </p:sp>
    </p:spTree>
    <p:extLst>
      <p:ext uri="{BB962C8B-B14F-4D97-AF65-F5344CB8AC3E}">
        <p14:creationId xmlns:p14="http://schemas.microsoft.com/office/powerpoint/2010/main" val="353354664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17573" y="2633436"/>
            <a:ext cx="10509454" cy="1938992"/>
          </a:xfrm>
          <a:prstGeom prst="rect">
            <a:avLst/>
          </a:prstGeom>
          <a:noFill/>
        </p:spPr>
        <p:txBody>
          <a:bodyPr wrap="square" rtlCol="0">
            <a:spAutoFit/>
          </a:bodyPr>
          <a:lstStyle/>
          <a:p>
            <a:pPr algn="ctr"/>
            <a:r>
              <a:rPr lang="en-GB" sz="6000">
                <a:solidFill>
                  <a:schemeClr val="accent1">
                    <a:lumMod val="75000"/>
                  </a:schemeClr>
                </a:solidFill>
                <a:latin typeface="Arial" panose="020B0604020202020204" pitchFamily="34" charset="0"/>
                <a:cs typeface="Arial" panose="020B0604020202020204" pitchFamily="34" charset="0"/>
              </a:rPr>
              <a:t>Community wellbeing and social capital</a:t>
            </a:r>
          </a:p>
        </p:txBody>
      </p:sp>
      <p:sp>
        <p:nvSpPr>
          <p:cNvPr id="3" name="Frame 2"/>
          <p:cNvSpPr/>
          <p:nvPr/>
        </p:nvSpPr>
        <p:spPr>
          <a:xfrm>
            <a:off x="0" y="0"/>
            <a:ext cx="12204000" cy="6858000"/>
          </a:xfrm>
          <a:prstGeom prst="frame">
            <a:avLst/>
          </a:prstGeom>
          <a:solidFill>
            <a:schemeClr val="accent1">
              <a:lumMod val="75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lIns="216000" rtlCol="0" anchor="ctr">
            <a:normAutofit/>
          </a:bodyPr>
          <a:lstStyle/>
          <a:p>
            <a:pPr algn="ctr"/>
            <a:endParaRPr lang="en-GB">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286693180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DC511C77-4DBE-44B8-812A-ED0D9E32F80B}"/>
              </a:ext>
            </a:extLst>
          </p:cNvPr>
          <p:cNvGraphicFramePr>
            <a:graphicFrameLocks noGrp="1"/>
          </p:cNvGraphicFramePr>
          <p:nvPr>
            <p:extLst>
              <p:ext uri="{D42A27DB-BD31-4B8C-83A1-F6EECF244321}">
                <p14:modId xmlns:p14="http://schemas.microsoft.com/office/powerpoint/2010/main" val="2106023884"/>
              </p:ext>
            </p:extLst>
          </p:nvPr>
        </p:nvGraphicFramePr>
        <p:xfrm>
          <a:off x="28800" y="14290"/>
          <a:ext cx="12163200" cy="365760"/>
        </p:xfrm>
        <a:graphic>
          <a:graphicData uri="http://schemas.openxmlformats.org/drawingml/2006/table">
            <a:tbl>
              <a:tblPr firstRow="1" bandRow="1">
                <a:tableStyleId>{5C22544A-7EE6-4342-B048-85BDC9FD1C3A}</a:tableStyleId>
              </a:tblPr>
              <a:tblGrid>
                <a:gridCol w="12163200">
                  <a:extLst>
                    <a:ext uri="{9D8B030D-6E8A-4147-A177-3AD203B41FA5}">
                      <a16:colId xmlns:a16="http://schemas.microsoft.com/office/drawing/2014/main" val="20000"/>
                    </a:ext>
                  </a:extLst>
                </a:gridCol>
              </a:tblGrid>
              <a:tr h="0">
                <a:tc>
                  <a:txBody>
                    <a:bodyPr/>
                    <a:lstStyle/>
                    <a:p>
                      <a:r>
                        <a:rPr lang="en-GB">
                          <a:latin typeface="Arial" panose="020B0604020202020204" pitchFamily="34" charset="0"/>
                          <a:cs typeface="Arial" panose="020B0604020202020204" pitchFamily="34" charset="0"/>
                        </a:rPr>
                        <a:t>Summary</a:t>
                      </a:r>
                    </a:p>
                  </a:txBody>
                  <a:tcPr>
                    <a:solidFill>
                      <a:schemeClr val="accent1">
                        <a:lumMod val="75000"/>
                      </a:schemeClr>
                    </a:solidFill>
                  </a:tcPr>
                </a:tc>
                <a:extLst>
                  <a:ext uri="{0D108BD9-81ED-4DB2-BD59-A6C34878D82A}">
                    <a16:rowId xmlns:a16="http://schemas.microsoft.com/office/drawing/2014/main" val="10000"/>
                  </a:ext>
                </a:extLst>
              </a:tr>
            </a:tbl>
          </a:graphicData>
        </a:graphic>
      </p:graphicFrame>
      <p:sp>
        <p:nvSpPr>
          <p:cNvPr id="3" name="TextBox 2">
            <a:extLst>
              <a:ext uri="{FF2B5EF4-FFF2-40B4-BE49-F238E27FC236}">
                <a16:creationId xmlns:a16="http://schemas.microsoft.com/office/drawing/2014/main" id="{12839F59-6582-40F0-971A-25C88E37BB7A}"/>
              </a:ext>
            </a:extLst>
          </p:cNvPr>
          <p:cNvSpPr txBox="1"/>
          <p:nvPr/>
        </p:nvSpPr>
        <p:spPr>
          <a:xfrm>
            <a:off x="114649" y="380050"/>
            <a:ext cx="11962701" cy="6555641"/>
          </a:xfrm>
          <a:prstGeom prst="rect">
            <a:avLst/>
          </a:prstGeom>
          <a:noFill/>
        </p:spPr>
        <p:txBody>
          <a:bodyPr wrap="square" rtlCol="0">
            <a:spAutoFit/>
          </a:bodyPr>
          <a:lstStyle/>
          <a:p>
            <a:pPr marL="285750" indent="-285750">
              <a:buFont typeface="Arial" panose="020B0604020202020204" pitchFamily="34" charset="0"/>
              <a:buChar char="•"/>
            </a:pPr>
            <a:endParaRPr lang="en-GB" sz="1400" dirty="0">
              <a:solidFill>
                <a:schemeClr val="accent1">
                  <a:lumMod val="75000"/>
                </a:schemeClr>
              </a:solidFill>
            </a:endParaRPr>
          </a:p>
          <a:p>
            <a:pPr marL="285750" indent="-285750">
              <a:buFont typeface="Arial" panose="020B0604020202020204" pitchFamily="34" charset="0"/>
              <a:buChar char="•"/>
            </a:pPr>
            <a:r>
              <a:rPr lang="en-GB" sz="1400" dirty="0">
                <a:solidFill>
                  <a:schemeClr val="accent1">
                    <a:lumMod val="75000"/>
                  </a:schemeClr>
                </a:solidFill>
              </a:rPr>
              <a:t>Peterborough and Fenland have a higher proportion of physically inactive adults than other Cambridgeshire districts and are significantly higher than the national average.</a:t>
            </a:r>
          </a:p>
          <a:p>
            <a:pPr marL="285750" indent="-285750">
              <a:buFont typeface="Arial" panose="020B0604020202020204" pitchFamily="34" charset="0"/>
              <a:buChar char="•"/>
            </a:pPr>
            <a:endParaRPr lang="en-GB" sz="1400" dirty="0">
              <a:solidFill>
                <a:schemeClr val="accent1">
                  <a:lumMod val="75000"/>
                </a:schemeClr>
              </a:solidFill>
            </a:endParaRPr>
          </a:p>
          <a:p>
            <a:pPr marL="285750" indent="-285750">
              <a:buFont typeface="Arial" panose="020B0604020202020204" pitchFamily="34" charset="0"/>
              <a:buChar char="•"/>
            </a:pPr>
            <a:r>
              <a:rPr lang="en-GB" sz="1400" dirty="0">
                <a:solidFill>
                  <a:schemeClr val="accent1">
                    <a:lumMod val="75000"/>
                  </a:schemeClr>
                </a:solidFill>
              </a:rPr>
              <a:t>The proportion of looked after-children aged between 5 and 16 whose emotional wellbeing is a cause for concern is statistically similar to England in Cambridgeshire and Peterborough.</a:t>
            </a:r>
          </a:p>
          <a:p>
            <a:pPr marL="285750" indent="-285750">
              <a:buFont typeface="Arial" panose="020B0604020202020204" pitchFamily="34" charset="0"/>
              <a:buChar char="•"/>
            </a:pPr>
            <a:endParaRPr lang="en-GB" sz="1400" dirty="0">
              <a:solidFill>
                <a:schemeClr val="accent1">
                  <a:lumMod val="75000"/>
                </a:schemeClr>
              </a:solidFill>
            </a:endParaRPr>
          </a:p>
          <a:p>
            <a:pPr marL="285750" indent="-285750">
              <a:buFont typeface="Arial" panose="020B0604020202020204" pitchFamily="34" charset="0"/>
              <a:buChar char="•"/>
            </a:pPr>
            <a:r>
              <a:rPr lang="en-GB" sz="1400" dirty="0">
                <a:solidFill>
                  <a:schemeClr val="accent1">
                    <a:lumMod val="75000"/>
                  </a:schemeClr>
                </a:solidFill>
              </a:rPr>
              <a:t>The proportion of respondents to the Adult Social Carers Survey (2021 – 22) who have as much social contact as they would like is similar to England (28%) in Cambridgeshire (27.6%); in Peterborough (21.3%), lower than England and several areas in the East of England. </a:t>
            </a:r>
          </a:p>
          <a:p>
            <a:pPr marL="285750" indent="-285750">
              <a:buFont typeface="Arial" panose="020B0604020202020204" pitchFamily="34" charset="0"/>
              <a:buChar char="•"/>
            </a:pPr>
            <a:endParaRPr lang="en-GB" sz="1400" dirty="0">
              <a:solidFill>
                <a:schemeClr val="accent1">
                  <a:lumMod val="75000"/>
                </a:schemeClr>
              </a:solidFill>
            </a:endParaRPr>
          </a:p>
          <a:p>
            <a:pPr marL="285750" indent="-285750">
              <a:buFont typeface="Arial" panose="020B0604020202020204" pitchFamily="34" charset="0"/>
              <a:buChar char="•"/>
            </a:pPr>
            <a:r>
              <a:rPr lang="en-GB" sz="1400" dirty="0">
                <a:solidFill>
                  <a:schemeClr val="accent1">
                    <a:lumMod val="75000"/>
                  </a:schemeClr>
                </a:solidFill>
              </a:rPr>
              <a:t>In Cambridgeshire and Peterborough, parks and green spaces are distributed throughout the area and tend to cluster near the population/urban centres, particularly in Cambridge and Peterborough.</a:t>
            </a:r>
          </a:p>
          <a:p>
            <a:pPr marL="285750" indent="-285750">
              <a:buFont typeface="Arial" panose="020B0604020202020204" pitchFamily="34" charset="0"/>
              <a:buChar char="•"/>
            </a:pPr>
            <a:endParaRPr lang="en-GB" sz="1400" dirty="0">
              <a:solidFill>
                <a:schemeClr val="accent1">
                  <a:lumMod val="75000"/>
                </a:schemeClr>
              </a:solidFill>
            </a:endParaRPr>
          </a:p>
          <a:p>
            <a:pPr marL="285750" indent="-285750">
              <a:buFont typeface="Arial" panose="020B0604020202020204" pitchFamily="34" charset="0"/>
              <a:buChar char="•"/>
            </a:pPr>
            <a:r>
              <a:rPr lang="en-GB" sz="1400" dirty="0">
                <a:solidFill>
                  <a:schemeClr val="accent1">
                    <a:lumMod val="75000"/>
                  </a:schemeClr>
                </a:solidFill>
              </a:rPr>
              <a:t>Majority of LSOAs in urban areas across Cambridgeshire and Peterborough have higher proportion of households with access to GPs within 15 minutes by public transport or walking. However, several areas in the rural villages have lower proportion of households with access to GPs within 15 minutes by public transport or walking.</a:t>
            </a:r>
          </a:p>
          <a:p>
            <a:pPr marL="285750" indent="-285750">
              <a:buFont typeface="Arial" panose="020B0604020202020204" pitchFamily="34" charset="0"/>
              <a:buChar char="•"/>
            </a:pPr>
            <a:endParaRPr lang="en-GB" sz="1400" dirty="0">
              <a:solidFill>
                <a:schemeClr val="accent1">
                  <a:lumMod val="75000"/>
                </a:schemeClr>
              </a:solidFill>
            </a:endParaRPr>
          </a:p>
          <a:p>
            <a:pPr marL="285750" indent="-285750">
              <a:buFont typeface="Arial" panose="020B0604020202020204" pitchFamily="34" charset="0"/>
              <a:buChar char="•"/>
            </a:pPr>
            <a:r>
              <a:rPr lang="en-GB" sz="1400" dirty="0">
                <a:solidFill>
                  <a:schemeClr val="accent1">
                    <a:lumMod val="75000"/>
                  </a:schemeClr>
                </a:solidFill>
              </a:rPr>
              <a:t>Both males and females in the UK saw a reduction in well-being across all four indicators (life satisfaction, worthwhile, happiness, and anxiety) during the coronavirus (COVID-19) pandemic. During certain periods, females experienced lower levels of life satisfaction and happiness than males.</a:t>
            </a:r>
          </a:p>
          <a:p>
            <a:pPr marL="285750" indent="-285750">
              <a:buFont typeface="Arial" panose="020B0604020202020204" pitchFamily="34" charset="0"/>
              <a:buChar char="•"/>
            </a:pPr>
            <a:endParaRPr lang="en-GB" sz="1400" dirty="0">
              <a:solidFill>
                <a:schemeClr val="accent1">
                  <a:lumMod val="75000"/>
                </a:schemeClr>
              </a:solidFill>
            </a:endParaRPr>
          </a:p>
          <a:p>
            <a:pPr marL="285750" indent="-285750">
              <a:buFont typeface="Arial" panose="020B0604020202020204" pitchFamily="34" charset="0"/>
              <a:buChar char="•"/>
            </a:pPr>
            <a:endParaRPr lang="en-GB" sz="1400" dirty="0">
              <a:solidFill>
                <a:schemeClr val="accent1">
                  <a:lumMod val="75000"/>
                </a:schemeClr>
              </a:solidFill>
            </a:endParaRPr>
          </a:p>
          <a:p>
            <a:pPr marL="285750" indent="-285750">
              <a:buFont typeface="Arial" panose="020B0604020202020204" pitchFamily="34" charset="0"/>
              <a:buChar char="•"/>
            </a:pPr>
            <a:endParaRPr lang="en-GB" sz="1400" dirty="0">
              <a:solidFill>
                <a:schemeClr val="accent1">
                  <a:lumMod val="75000"/>
                </a:schemeClr>
              </a:solidFill>
            </a:endParaRPr>
          </a:p>
          <a:p>
            <a:pPr marL="285750" indent="-285750">
              <a:buFont typeface="Arial" panose="020B0604020202020204" pitchFamily="34" charset="0"/>
              <a:buChar char="•"/>
            </a:pPr>
            <a:endParaRPr lang="en-GB" sz="1400" dirty="0">
              <a:solidFill>
                <a:schemeClr val="accent1">
                  <a:lumMod val="75000"/>
                </a:schemeClr>
              </a:solidFill>
            </a:endParaRPr>
          </a:p>
          <a:p>
            <a:pPr marL="285750" indent="-285750">
              <a:buFont typeface="Arial" panose="020B0604020202020204" pitchFamily="34" charset="0"/>
              <a:buChar char="•"/>
            </a:pPr>
            <a:endParaRPr lang="en-GB" sz="1400" dirty="0">
              <a:solidFill>
                <a:schemeClr val="accent1">
                  <a:lumMod val="75000"/>
                </a:schemeClr>
              </a:solidFill>
            </a:endParaRPr>
          </a:p>
          <a:p>
            <a:pPr marL="285750" indent="-285750">
              <a:buFont typeface="Arial" panose="020B0604020202020204" pitchFamily="34" charset="0"/>
              <a:buChar char="•"/>
            </a:pPr>
            <a:endParaRPr lang="en-GB" sz="1400" dirty="0">
              <a:solidFill>
                <a:schemeClr val="accent1">
                  <a:lumMod val="75000"/>
                </a:schemeClr>
              </a:solidFill>
            </a:endParaRPr>
          </a:p>
          <a:p>
            <a:pPr marL="285750" indent="-285750">
              <a:buFont typeface="Arial" panose="020B0604020202020204" pitchFamily="34" charset="0"/>
              <a:buChar char="•"/>
            </a:pPr>
            <a:endParaRPr lang="en-GB" sz="1400" dirty="0">
              <a:solidFill>
                <a:schemeClr val="accent1">
                  <a:lumMod val="75000"/>
                </a:schemeClr>
              </a:solidFill>
            </a:endParaRPr>
          </a:p>
          <a:p>
            <a:pPr marL="285750" indent="-285750">
              <a:buFont typeface="Arial" panose="020B0604020202020204" pitchFamily="34" charset="0"/>
              <a:buChar char="•"/>
            </a:pPr>
            <a:endParaRPr lang="en-GB" sz="1400" dirty="0">
              <a:solidFill>
                <a:schemeClr val="accent1">
                  <a:lumMod val="75000"/>
                </a:schemeClr>
              </a:solidFill>
            </a:endParaRPr>
          </a:p>
          <a:p>
            <a:pPr marL="285750" indent="-285750">
              <a:buFont typeface="Arial" panose="020B0604020202020204" pitchFamily="34" charset="0"/>
              <a:buChar char="•"/>
            </a:pPr>
            <a:endParaRPr lang="en-GB" sz="1400" dirty="0">
              <a:solidFill>
                <a:schemeClr val="accent1">
                  <a:lumMod val="75000"/>
                </a:schemeClr>
              </a:solidFill>
            </a:endParaRPr>
          </a:p>
          <a:p>
            <a:pPr marL="285750" indent="-285750">
              <a:buFont typeface="Arial" panose="020B0604020202020204" pitchFamily="34" charset="0"/>
              <a:buChar char="•"/>
            </a:pPr>
            <a:endParaRPr lang="en-GB" sz="1400" dirty="0">
              <a:solidFill>
                <a:schemeClr val="accent1">
                  <a:lumMod val="75000"/>
                </a:schemeClr>
              </a:solidFill>
            </a:endParaRPr>
          </a:p>
          <a:p>
            <a:pPr marL="285750" indent="-285750">
              <a:buFont typeface="Arial" panose="020B0604020202020204" pitchFamily="34" charset="0"/>
              <a:buChar char="•"/>
            </a:pPr>
            <a:endParaRPr lang="en-GB" sz="1400" dirty="0">
              <a:solidFill>
                <a:schemeClr val="accent1">
                  <a:lumMod val="75000"/>
                </a:schemeClr>
              </a:solidFill>
            </a:endParaRPr>
          </a:p>
        </p:txBody>
      </p:sp>
    </p:spTree>
    <p:extLst>
      <p:ext uri="{BB962C8B-B14F-4D97-AF65-F5344CB8AC3E}">
        <p14:creationId xmlns:p14="http://schemas.microsoft.com/office/powerpoint/2010/main" val="227985649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463213856"/>
              </p:ext>
            </p:extLst>
          </p:nvPr>
        </p:nvGraphicFramePr>
        <p:xfrm>
          <a:off x="0" y="14289"/>
          <a:ext cx="12192000" cy="6808181"/>
        </p:xfrm>
        <a:graphic>
          <a:graphicData uri="http://schemas.openxmlformats.org/drawingml/2006/table">
            <a:tbl>
              <a:tblPr firstRow="1" bandRow="1">
                <a:tableStyleId>{5C22544A-7EE6-4342-B048-85BDC9FD1C3A}</a:tableStyleId>
              </a:tblPr>
              <a:tblGrid>
                <a:gridCol w="12192000">
                  <a:extLst>
                    <a:ext uri="{9D8B030D-6E8A-4147-A177-3AD203B41FA5}">
                      <a16:colId xmlns:a16="http://schemas.microsoft.com/office/drawing/2014/main" val="20000"/>
                    </a:ext>
                  </a:extLst>
                </a:gridCol>
              </a:tblGrid>
              <a:tr h="368670">
                <a:tc>
                  <a:txBody>
                    <a:bodyPr/>
                    <a:lstStyle/>
                    <a:p>
                      <a:r>
                        <a:rPr lang="en-GB">
                          <a:latin typeface="Arial" panose="020B0604020202020204" pitchFamily="34" charset="0"/>
                          <a:cs typeface="Arial" panose="020B0604020202020204" pitchFamily="34" charset="0"/>
                        </a:rPr>
                        <a:t>Community wellbeing</a:t>
                      </a:r>
                      <a:endParaRPr lang="en-GB" baseline="0">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extLst>
                  <a:ext uri="{0D108BD9-81ED-4DB2-BD59-A6C34878D82A}">
                    <a16:rowId xmlns:a16="http://schemas.microsoft.com/office/drawing/2014/main" val="10000"/>
                  </a:ext>
                </a:extLst>
              </a:tr>
              <a:tr h="614093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b="1" kern="1200" baseline="0">
                        <a:solidFill>
                          <a:schemeClr val="accent6">
                            <a:lumMod val="75000"/>
                          </a:schemeClr>
                        </a:solidFill>
                        <a:latin typeface="Arial" panose="020B0604020202020204" pitchFamily="34" charset="0"/>
                        <a:ea typeface="+mn-ea"/>
                        <a:cs typeface="Arial" panose="020B0604020202020204" pitchFamily="34" charset="0"/>
                      </a:endParaRPr>
                    </a:p>
                    <a:p>
                      <a:endParaRPr lang="en-GB" sz="1400" b="1" kern="1200" baseline="0">
                        <a:solidFill>
                          <a:schemeClr val="accent6">
                            <a:lumMod val="75000"/>
                          </a:schemeClr>
                        </a:solidFill>
                        <a:latin typeface="Arial" panose="020B0604020202020204" pitchFamily="34" charset="0"/>
                        <a:ea typeface="+mn-ea"/>
                        <a:cs typeface="Arial" panose="020B0604020202020204" pitchFamily="34" charset="0"/>
                      </a:endParaRPr>
                    </a:p>
                  </a:txBody>
                  <a:tcPr>
                    <a:lnT w="12700" cap="flat" cmpd="sng" algn="ctr">
                      <a:solidFill>
                        <a:schemeClr val="bg1"/>
                      </a:solidFill>
                      <a:prstDash val="solid"/>
                      <a:round/>
                      <a:headEnd type="none" w="med" len="med"/>
                      <a:tailEnd type="none" w="med" len="med"/>
                    </a:lnT>
                    <a:solidFill>
                      <a:schemeClr val="bg1"/>
                    </a:solidFill>
                  </a:tcPr>
                </a:tc>
                <a:extLst>
                  <a:ext uri="{0D108BD9-81ED-4DB2-BD59-A6C34878D82A}">
                    <a16:rowId xmlns:a16="http://schemas.microsoft.com/office/drawing/2014/main" val="10001"/>
                  </a:ext>
                </a:extLst>
              </a:tr>
              <a:tr h="298578">
                <a:tc>
                  <a:txBody>
                    <a:bodyPr/>
                    <a:lstStyle/>
                    <a:p>
                      <a:r>
                        <a:rPr lang="en-GB" sz="900" baseline="0">
                          <a:solidFill>
                            <a:schemeClr val="bg1"/>
                          </a:solidFill>
                          <a:latin typeface="Arial" panose="020B0604020202020204" pitchFamily="34" charset="0"/>
                          <a:cs typeface="Arial" panose="020B0604020202020204" pitchFamily="34" charset="0"/>
                        </a:rPr>
                        <a:t>Source: Public Health Outcomes Framework, Fingertips, OHID (downloaded – June 2022)</a:t>
                      </a:r>
                    </a:p>
                  </a:txBody>
                  <a:tcPr anchor="ctr">
                    <a:solidFill>
                      <a:schemeClr val="accent1">
                        <a:lumMod val="75000"/>
                      </a:schemeClr>
                    </a:solidFill>
                  </a:tcPr>
                </a:tc>
                <a:extLst>
                  <a:ext uri="{0D108BD9-81ED-4DB2-BD59-A6C34878D82A}">
                    <a16:rowId xmlns:a16="http://schemas.microsoft.com/office/drawing/2014/main" val="10002"/>
                  </a:ext>
                </a:extLst>
              </a:tr>
            </a:tbl>
          </a:graphicData>
        </a:graphic>
      </p:graphicFrame>
      <p:sp>
        <p:nvSpPr>
          <p:cNvPr id="20" name="TextBox 19">
            <a:extLst>
              <a:ext uri="{FF2B5EF4-FFF2-40B4-BE49-F238E27FC236}">
                <a16:creationId xmlns:a16="http://schemas.microsoft.com/office/drawing/2014/main" id="{6B864DAC-5EEF-4F99-AEF5-E34F3A8C81BE}"/>
              </a:ext>
            </a:extLst>
          </p:cNvPr>
          <p:cNvSpPr txBox="1"/>
          <p:nvPr/>
        </p:nvSpPr>
        <p:spPr>
          <a:xfrm>
            <a:off x="4282140" y="3009846"/>
            <a:ext cx="7881241" cy="205184"/>
          </a:xfrm>
          <a:prstGeom prst="rect">
            <a:avLst/>
          </a:prstGeom>
          <a:noFill/>
        </p:spPr>
        <p:txBody>
          <a:bodyPr wrap="square" rtlCol="0">
            <a:spAutoFit/>
          </a:bodyPr>
          <a:lstStyle/>
          <a:p>
            <a:endParaRPr lang="en-GB" sz="1100" baseline="30000">
              <a:solidFill>
                <a:schemeClr val="accent1">
                  <a:lumMod val="75000"/>
                </a:schemeClr>
              </a:solidFill>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22D928EE-5B7A-4CD6-A5F8-9903AAD1EFB4}"/>
              </a:ext>
            </a:extLst>
          </p:cNvPr>
          <p:cNvSpPr txBox="1"/>
          <p:nvPr/>
        </p:nvSpPr>
        <p:spPr>
          <a:xfrm>
            <a:off x="8986982" y="3888509"/>
            <a:ext cx="184731" cy="307777"/>
          </a:xfrm>
          <a:prstGeom prst="rect">
            <a:avLst/>
          </a:prstGeom>
          <a:noFill/>
        </p:spPr>
        <p:txBody>
          <a:bodyPr wrap="none" rtlCol="0">
            <a:spAutoFit/>
          </a:bodyPr>
          <a:lstStyle/>
          <a:p>
            <a:endParaRPr lang="en-GB" sz="1400">
              <a:solidFill>
                <a:schemeClr val="accent1">
                  <a:lumMod val="75000"/>
                </a:schemeClr>
              </a:solidFill>
            </a:endParaRPr>
          </a:p>
        </p:txBody>
      </p:sp>
      <p:sp>
        <p:nvSpPr>
          <p:cNvPr id="27" name="TextBox 26">
            <a:extLst>
              <a:ext uri="{FF2B5EF4-FFF2-40B4-BE49-F238E27FC236}">
                <a16:creationId xmlns:a16="http://schemas.microsoft.com/office/drawing/2014/main" id="{1DC969D9-29CF-4F5D-88C3-60FEC8D7EADC}"/>
              </a:ext>
            </a:extLst>
          </p:cNvPr>
          <p:cNvSpPr txBox="1"/>
          <p:nvPr/>
        </p:nvSpPr>
        <p:spPr>
          <a:xfrm>
            <a:off x="4564822" y="3711143"/>
            <a:ext cx="184731" cy="369332"/>
          </a:xfrm>
          <a:prstGeom prst="rect">
            <a:avLst/>
          </a:prstGeom>
          <a:noFill/>
        </p:spPr>
        <p:txBody>
          <a:bodyPr wrap="none" rtlCol="0">
            <a:spAutoFit/>
          </a:bodyPr>
          <a:lstStyle/>
          <a:p>
            <a:endParaRPr lang="en-GB"/>
          </a:p>
        </p:txBody>
      </p:sp>
      <p:sp>
        <p:nvSpPr>
          <p:cNvPr id="28" name="TextBox 27">
            <a:extLst>
              <a:ext uri="{FF2B5EF4-FFF2-40B4-BE49-F238E27FC236}">
                <a16:creationId xmlns:a16="http://schemas.microsoft.com/office/drawing/2014/main" id="{220FA31F-7B62-41AA-AED0-E7CC6427E163}"/>
              </a:ext>
            </a:extLst>
          </p:cNvPr>
          <p:cNvSpPr txBox="1"/>
          <p:nvPr/>
        </p:nvSpPr>
        <p:spPr>
          <a:xfrm>
            <a:off x="4564822" y="3786909"/>
            <a:ext cx="184731" cy="307777"/>
          </a:xfrm>
          <a:prstGeom prst="rect">
            <a:avLst/>
          </a:prstGeom>
          <a:noFill/>
        </p:spPr>
        <p:txBody>
          <a:bodyPr wrap="none" rtlCol="0">
            <a:spAutoFit/>
          </a:bodyPr>
          <a:lstStyle/>
          <a:p>
            <a:endParaRPr lang="en-GB" sz="1400"/>
          </a:p>
        </p:txBody>
      </p:sp>
      <p:sp>
        <p:nvSpPr>
          <p:cNvPr id="29" name="TextBox 28">
            <a:extLst>
              <a:ext uri="{FF2B5EF4-FFF2-40B4-BE49-F238E27FC236}">
                <a16:creationId xmlns:a16="http://schemas.microsoft.com/office/drawing/2014/main" id="{BAD53A4C-FF9E-4E3D-A07C-877E226EA26D}"/>
              </a:ext>
            </a:extLst>
          </p:cNvPr>
          <p:cNvSpPr txBox="1"/>
          <p:nvPr/>
        </p:nvSpPr>
        <p:spPr>
          <a:xfrm>
            <a:off x="6378548" y="375438"/>
            <a:ext cx="5784833" cy="307777"/>
          </a:xfrm>
          <a:prstGeom prst="rect">
            <a:avLst/>
          </a:prstGeom>
          <a:noFill/>
        </p:spPr>
        <p:txBody>
          <a:bodyPr wrap="square" rtlCol="0">
            <a:spAutoFit/>
          </a:bodyPr>
          <a:lstStyle/>
          <a:p>
            <a:r>
              <a:rPr lang="fr-FR" sz="1400" b="1" i="0" u="none" strike="noStrike">
                <a:solidFill>
                  <a:schemeClr val="accent1">
                    <a:lumMod val="75000"/>
                  </a:schemeClr>
                </a:solidFill>
                <a:effectLst/>
                <a:latin typeface="Arial" panose="020B0604020202020204" pitchFamily="34" charset="0"/>
                <a:cs typeface="Arial" panose="020B0604020202020204" pitchFamily="34" charset="0"/>
              </a:rPr>
              <a:t>Percentage of physically inactive adults, 2020/21</a:t>
            </a:r>
            <a:r>
              <a:rPr lang="fr-FR" sz="1400">
                <a:solidFill>
                  <a:schemeClr val="accent1">
                    <a:lumMod val="75000"/>
                  </a:schemeClr>
                </a:solidFill>
                <a:latin typeface="Arial" panose="020B0604020202020204" pitchFamily="34" charset="0"/>
                <a:cs typeface="Arial" panose="020B0604020202020204" pitchFamily="34" charset="0"/>
              </a:rPr>
              <a:t> </a:t>
            </a:r>
            <a:r>
              <a:rPr lang="en-GB" sz="1400" b="1" baseline="30000">
                <a:solidFill>
                  <a:schemeClr val="accent1">
                    <a:lumMod val="75000"/>
                  </a:schemeClr>
                </a:solidFill>
                <a:latin typeface="Arial" panose="020B0604020202020204" pitchFamily="34" charset="0"/>
                <a:cs typeface="Arial" panose="020B0604020202020204" pitchFamily="34" charset="0"/>
              </a:rPr>
              <a:t> </a:t>
            </a:r>
            <a:r>
              <a:rPr lang="fr-FR" sz="1400">
                <a:solidFill>
                  <a:schemeClr val="accent1">
                    <a:lumMod val="75000"/>
                  </a:schemeClr>
                </a:solidFill>
                <a:latin typeface="Arial" panose="020B0604020202020204" pitchFamily="34" charset="0"/>
                <a:cs typeface="Arial" panose="020B0604020202020204" pitchFamily="34" charset="0"/>
              </a:rPr>
              <a:t> </a:t>
            </a:r>
            <a:endParaRPr lang="en-GB" sz="1400" baseline="30000">
              <a:solidFill>
                <a:schemeClr val="accent1">
                  <a:lumMod val="75000"/>
                </a:schemeClr>
              </a:solidFill>
              <a:latin typeface="Arial" panose="020B0604020202020204" pitchFamily="34" charset="0"/>
              <a:cs typeface="Arial" panose="020B0604020202020204" pitchFamily="34" charset="0"/>
            </a:endParaRPr>
          </a:p>
        </p:txBody>
      </p:sp>
      <p:sp>
        <p:nvSpPr>
          <p:cNvPr id="51" name="TextBox 50">
            <a:extLst>
              <a:ext uri="{FF2B5EF4-FFF2-40B4-BE49-F238E27FC236}">
                <a16:creationId xmlns:a16="http://schemas.microsoft.com/office/drawing/2014/main" id="{4D893F98-BBF9-4CA7-AA73-322ADD9C4C88}"/>
              </a:ext>
            </a:extLst>
          </p:cNvPr>
          <p:cNvSpPr txBox="1"/>
          <p:nvPr/>
        </p:nvSpPr>
        <p:spPr>
          <a:xfrm>
            <a:off x="4282140" y="6092605"/>
            <a:ext cx="184731" cy="276999"/>
          </a:xfrm>
          <a:prstGeom prst="rect">
            <a:avLst/>
          </a:prstGeom>
          <a:noFill/>
        </p:spPr>
        <p:txBody>
          <a:bodyPr wrap="none" rtlCol="0">
            <a:spAutoFit/>
          </a:bodyPr>
          <a:lstStyle/>
          <a:p>
            <a:endParaRPr lang="en-GB" sz="1200"/>
          </a:p>
        </p:txBody>
      </p:sp>
      <p:sp>
        <p:nvSpPr>
          <p:cNvPr id="14" name="TextBox 13">
            <a:extLst>
              <a:ext uri="{FF2B5EF4-FFF2-40B4-BE49-F238E27FC236}">
                <a16:creationId xmlns:a16="http://schemas.microsoft.com/office/drawing/2014/main" id="{B0207049-AA7A-4F2B-AE20-74006553E010}"/>
              </a:ext>
            </a:extLst>
          </p:cNvPr>
          <p:cNvSpPr txBox="1"/>
          <p:nvPr/>
        </p:nvSpPr>
        <p:spPr>
          <a:xfrm>
            <a:off x="-1" y="387927"/>
            <a:ext cx="5290458" cy="307777"/>
          </a:xfrm>
          <a:prstGeom prst="rect">
            <a:avLst/>
          </a:prstGeom>
          <a:noFill/>
        </p:spPr>
        <p:txBody>
          <a:bodyPr wrap="square" rtlCol="0">
            <a:spAutoFit/>
          </a:bodyPr>
          <a:lstStyle/>
          <a:p>
            <a:r>
              <a:rPr lang="fr-FR" sz="1400" b="1" i="0" u="none" strike="noStrike">
                <a:solidFill>
                  <a:schemeClr val="accent1">
                    <a:lumMod val="75000"/>
                  </a:schemeClr>
                </a:solidFill>
                <a:effectLst/>
                <a:latin typeface="Arial" panose="020B0604020202020204" pitchFamily="34" charset="0"/>
                <a:cs typeface="Arial" panose="020B0604020202020204" pitchFamily="34" charset="0"/>
              </a:rPr>
              <a:t>Percentage of physically active adults, 2020/21</a:t>
            </a:r>
            <a:r>
              <a:rPr lang="fr-FR" sz="1400">
                <a:solidFill>
                  <a:schemeClr val="accent1">
                    <a:lumMod val="75000"/>
                  </a:schemeClr>
                </a:solidFill>
                <a:latin typeface="Arial" panose="020B0604020202020204" pitchFamily="34" charset="0"/>
                <a:cs typeface="Arial" panose="020B0604020202020204" pitchFamily="34" charset="0"/>
              </a:rPr>
              <a:t> </a:t>
            </a:r>
            <a:endParaRPr lang="en-GB" sz="1400">
              <a:solidFill>
                <a:schemeClr val="accent1">
                  <a:lumMod val="75000"/>
                </a:schemeClr>
              </a:solidFill>
              <a:latin typeface="Arial" panose="020B0604020202020204" pitchFamily="34" charset="0"/>
              <a:cs typeface="Arial" panose="020B0604020202020204" pitchFamily="34" charset="0"/>
            </a:endParaRPr>
          </a:p>
        </p:txBody>
      </p:sp>
      <p:sp>
        <p:nvSpPr>
          <p:cNvPr id="26" name="TextBox 25">
            <a:extLst>
              <a:ext uri="{FF2B5EF4-FFF2-40B4-BE49-F238E27FC236}">
                <a16:creationId xmlns:a16="http://schemas.microsoft.com/office/drawing/2014/main" id="{72B89FF4-FE6F-4648-8800-AC350D611427}"/>
              </a:ext>
            </a:extLst>
          </p:cNvPr>
          <p:cNvSpPr txBox="1"/>
          <p:nvPr/>
        </p:nvSpPr>
        <p:spPr>
          <a:xfrm>
            <a:off x="33139" y="2886783"/>
            <a:ext cx="5124077" cy="523220"/>
          </a:xfrm>
          <a:prstGeom prst="rect">
            <a:avLst/>
          </a:prstGeom>
          <a:noFill/>
        </p:spPr>
        <p:txBody>
          <a:bodyPr wrap="square" rtlCol="0">
            <a:spAutoFit/>
          </a:bodyPr>
          <a:lstStyle/>
          <a:p>
            <a:r>
              <a:rPr lang="fr-FR" sz="1400" b="1" i="0" u="none" strike="noStrike">
                <a:solidFill>
                  <a:schemeClr val="accent1">
                    <a:lumMod val="75000"/>
                  </a:schemeClr>
                </a:solidFill>
                <a:effectLst/>
                <a:latin typeface="Arial" panose="020B0604020202020204" pitchFamily="34" charset="0"/>
                <a:cs typeface="Arial" panose="020B0604020202020204" pitchFamily="34" charset="0"/>
              </a:rPr>
              <a:t>Percentage of physically active adults – change over time period</a:t>
            </a:r>
            <a:r>
              <a:rPr lang="fr-FR" sz="1400">
                <a:solidFill>
                  <a:schemeClr val="accent1">
                    <a:lumMod val="75000"/>
                  </a:schemeClr>
                </a:solidFill>
                <a:latin typeface="Arial" panose="020B0604020202020204" pitchFamily="34" charset="0"/>
                <a:cs typeface="Arial" panose="020B0604020202020204" pitchFamily="34" charset="0"/>
              </a:rPr>
              <a:t> </a:t>
            </a:r>
            <a:endParaRPr lang="en-GB" sz="1400">
              <a:solidFill>
                <a:schemeClr val="accent1">
                  <a:lumMod val="75000"/>
                </a:schemeClr>
              </a:solidFill>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6A9EE1E6-9E9C-4918-BF7A-E940C23FB681}"/>
              </a:ext>
            </a:extLst>
          </p:cNvPr>
          <p:cNvPicPr>
            <a:picLocks noChangeAspect="1"/>
          </p:cNvPicPr>
          <p:nvPr/>
        </p:nvPicPr>
        <p:blipFill>
          <a:blip r:embed="rId3"/>
          <a:stretch>
            <a:fillRect/>
          </a:stretch>
        </p:blipFill>
        <p:spPr>
          <a:xfrm>
            <a:off x="209550" y="871948"/>
            <a:ext cx="3238500" cy="1733550"/>
          </a:xfrm>
          <a:prstGeom prst="rect">
            <a:avLst/>
          </a:prstGeom>
        </p:spPr>
      </p:pic>
      <p:pic>
        <p:nvPicPr>
          <p:cNvPr id="7" name="Picture 6">
            <a:extLst>
              <a:ext uri="{FF2B5EF4-FFF2-40B4-BE49-F238E27FC236}">
                <a16:creationId xmlns:a16="http://schemas.microsoft.com/office/drawing/2014/main" id="{CBA0D474-3C73-4CE8-BB89-3B52EFD2E8BE}"/>
              </a:ext>
            </a:extLst>
          </p:cNvPr>
          <p:cNvPicPr>
            <a:picLocks noChangeAspect="1"/>
          </p:cNvPicPr>
          <p:nvPr/>
        </p:nvPicPr>
        <p:blipFill>
          <a:blip r:embed="rId4"/>
          <a:stretch>
            <a:fillRect/>
          </a:stretch>
        </p:blipFill>
        <p:spPr>
          <a:xfrm>
            <a:off x="61094" y="3447998"/>
            <a:ext cx="4391091" cy="2803582"/>
          </a:xfrm>
          <a:prstGeom prst="rect">
            <a:avLst/>
          </a:prstGeom>
        </p:spPr>
      </p:pic>
      <p:pic>
        <p:nvPicPr>
          <p:cNvPr id="10" name="Picture 9">
            <a:extLst>
              <a:ext uri="{FF2B5EF4-FFF2-40B4-BE49-F238E27FC236}">
                <a16:creationId xmlns:a16="http://schemas.microsoft.com/office/drawing/2014/main" id="{67A3A382-09D8-4D9E-B02B-2381BDD20B7E}"/>
              </a:ext>
            </a:extLst>
          </p:cNvPr>
          <p:cNvPicPr>
            <a:picLocks noChangeAspect="1"/>
          </p:cNvPicPr>
          <p:nvPr/>
        </p:nvPicPr>
        <p:blipFill>
          <a:blip r:embed="rId5"/>
          <a:stretch>
            <a:fillRect/>
          </a:stretch>
        </p:blipFill>
        <p:spPr>
          <a:xfrm>
            <a:off x="6471559" y="753385"/>
            <a:ext cx="3238500" cy="1733550"/>
          </a:xfrm>
          <a:prstGeom prst="rect">
            <a:avLst/>
          </a:prstGeom>
        </p:spPr>
      </p:pic>
      <p:sp>
        <p:nvSpPr>
          <p:cNvPr id="34" name="TextBox 33">
            <a:extLst>
              <a:ext uri="{FF2B5EF4-FFF2-40B4-BE49-F238E27FC236}">
                <a16:creationId xmlns:a16="http://schemas.microsoft.com/office/drawing/2014/main" id="{983CA7FF-6CA7-421F-B0B4-428B9D79F166}"/>
              </a:ext>
            </a:extLst>
          </p:cNvPr>
          <p:cNvSpPr txBox="1"/>
          <p:nvPr/>
        </p:nvSpPr>
        <p:spPr>
          <a:xfrm>
            <a:off x="6264524" y="2921835"/>
            <a:ext cx="5894337" cy="307777"/>
          </a:xfrm>
          <a:prstGeom prst="rect">
            <a:avLst/>
          </a:prstGeom>
          <a:noFill/>
        </p:spPr>
        <p:txBody>
          <a:bodyPr wrap="square" rtlCol="0">
            <a:spAutoFit/>
          </a:bodyPr>
          <a:lstStyle/>
          <a:p>
            <a:r>
              <a:rPr lang="fr-FR" sz="1400" b="1" i="0" u="none" strike="noStrike">
                <a:solidFill>
                  <a:schemeClr val="accent1">
                    <a:lumMod val="75000"/>
                  </a:schemeClr>
                </a:solidFill>
                <a:effectLst/>
                <a:latin typeface="Arial" panose="020B0604020202020204" pitchFamily="34" charset="0"/>
                <a:cs typeface="Arial" panose="020B0604020202020204" pitchFamily="34" charset="0"/>
              </a:rPr>
              <a:t>Percentage of physically inactive adults – change over time period</a:t>
            </a:r>
            <a:r>
              <a:rPr lang="fr-FR" sz="1400">
                <a:solidFill>
                  <a:schemeClr val="accent1">
                    <a:lumMod val="75000"/>
                  </a:schemeClr>
                </a:solidFill>
                <a:latin typeface="Arial" panose="020B0604020202020204" pitchFamily="34" charset="0"/>
                <a:cs typeface="Arial" panose="020B0604020202020204" pitchFamily="34" charset="0"/>
              </a:rPr>
              <a:t> </a:t>
            </a:r>
            <a:endParaRPr lang="en-GB" sz="1400">
              <a:solidFill>
                <a:schemeClr val="accent1">
                  <a:lumMod val="75000"/>
                </a:schemeClr>
              </a:solidFill>
              <a:latin typeface="Arial" panose="020B0604020202020204" pitchFamily="34" charset="0"/>
              <a:cs typeface="Arial" panose="020B0604020202020204" pitchFamily="34" charset="0"/>
            </a:endParaRPr>
          </a:p>
        </p:txBody>
      </p:sp>
      <p:pic>
        <p:nvPicPr>
          <p:cNvPr id="12" name="Picture 11">
            <a:extLst>
              <a:ext uri="{FF2B5EF4-FFF2-40B4-BE49-F238E27FC236}">
                <a16:creationId xmlns:a16="http://schemas.microsoft.com/office/drawing/2014/main" id="{BC5930A9-6D0C-4B37-B92A-F6D3D590ECDD}"/>
              </a:ext>
            </a:extLst>
          </p:cNvPr>
          <p:cNvPicPr>
            <a:picLocks noChangeAspect="1"/>
          </p:cNvPicPr>
          <p:nvPr/>
        </p:nvPicPr>
        <p:blipFill>
          <a:blip r:embed="rId6"/>
          <a:stretch>
            <a:fillRect/>
          </a:stretch>
        </p:blipFill>
        <p:spPr>
          <a:xfrm>
            <a:off x="6335269" y="3401894"/>
            <a:ext cx="4391092" cy="2800337"/>
          </a:xfrm>
          <a:prstGeom prst="rect">
            <a:avLst/>
          </a:prstGeom>
        </p:spPr>
      </p:pic>
      <p:sp>
        <p:nvSpPr>
          <p:cNvPr id="13" name="TextBox 12">
            <a:extLst>
              <a:ext uri="{FF2B5EF4-FFF2-40B4-BE49-F238E27FC236}">
                <a16:creationId xmlns:a16="http://schemas.microsoft.com/office/drawing/2014/main" id="{4B1936D0-8D38-4015-BC59-7438CD9469C4}"/>
              </a:ext>
            </a:extLst>
          </p:cNvPr>
          <p:cNvSpPr txBox="1"/>
          <p:nvPr/>
        </p:nvSpPr>
        <p:spPr>
          <a:xfrm>
            <a:off x="3657600" y="1033701"/>
            <a:ext cx="2194876" cy="830997"/>
          </a:xfrm>
          <a:prstGeom prst="rect">
            <a:avLst/>
          </a:prstGeom>
          <a:noFill/>
        </p:spPr>
        <p:txBody>
          <a:bodyPr wrap="square" rtlCol="0">
            <a:spAutoFit/>
          </a:bodyPr>
          <a:lstStyle/>
          <a:p>
            <a:r>
              <a:rPr lang="en-GB" sz="1200" dirty="0">
                <a:solidFill>
                  <a:schemeClr val="accent1">
                    <a:lumMod val="75000"/>
                  </a:schemeClr>
                </a:solidFill>
              </a:rPr>
              <a:t>The proportion of physically active adults in Peterborough and Fenland is significantly lower than the England average.</a:t>
            </a:r>
          </a:p>
        </p:txBody>
      </p:sp>
      <p:sp>
        <p:nvSpPr>
          <p:cNvPr id="35" name="TextBox 34">
            <a:extLst>
              <a:ext uri="{FF2B5EF4-FFF2-40B4-BE49-F238E27FC236}">
                <a16:creationId xmlns:a16="http://schemas.microsoft.com/office/drawing/2014/main" id="{06C8105D-1836-4B54-870A-8432E65B5161}"/>
              </a:ext>
            </a:extLst>
          </p:cNvPr>
          <p:cNvSpPr txBox="1"/>
          <p:nvPr/>
        </p:nvSpPr>
        <p:spPr>
          <a:xfrm>
            <a:off x="9787574" y="772409"/>
            <a:ext cx="2194876" cy="1200329"/>
          </a:xfrm>
          <a:prstGeom prst="rect">
            <a:avLst/>
          </a:prstGeom>
          <a:noFill/>
        </p:spPr>
        <p:txBody>
          <a:bodyPr wrap="square" rtlCol="0">
            <a:spAutoFit/>
          </a:bodyPr>
          <a:lstStyle/>
          <a:p>
            <a:r>
              <a:rPr lang="en-GB" sz="1200" dirty="0">
                <a:solidFill>
                  <a:schemeClr val="accent1">
                    <a:lumMod val="75000"/>
                  </a:schemeClr>
                </a:solidFill>
              </a:rPr>
              <a:t>Peterborough and Fenland have a higher proportion of physically inactive adults than other Cambridgeshire districts and are significantly higher than the national average.</a:t>
            </a:r>
          </a:p>
        </p:txBody>
      </p:sp>
      <p:sp>
        <p:nvSpPr>
          <p:cNvPr id="15" name="TextBox 14">
            <a:extLst>
              <a:ext uri="{FF2B5EF4-FFF2-40B4-BE49-F238E27FC236}">
                <a16:creationId xmlns:a16="http://schemas.microsoft.com/office/drawing/2014/main" id="{040FB2E0-4958-48A1-81D2-589E82656522}"/>
              </a:ext>
            </a:extLst>
          </p:cNvPr>
          <p:cNvSpPr txBox="1"/>
          <p:nvPr/>
        </p:nvSpPr>
        <p:spPr>
          <a:xfrm>
            <a:off x="4495666" y="3687359"/>
            <a:ext cx="1467686" cy="2123658"/>
          </a:xfrm>
          <a:prstGeom prst="rect">
            <a:avLst/>
          </a:prstGeom>
          <a:noFill/>
        </p:spPr>
        <p:txBody>
          <a:bodyPr wrap="square" rtlCol="0">
            <a:spAutoFit/>
          </a:bodyPr>
          <a:lstStyle/>
          <a:p>
            <a:r>
              <a:rPr lang="en-GB" sz="1200">
                <a:solidFill>
                  <a:schemeClr val="accent1">
                    <a:lumMod val="75000"/>
                  </a:schemeClr>
                </a:solidFill>
              </a:rPr>
              <a:t>The proportion of physically active adults in Peterborough shows a substantial decrease over the pandemic. A decreasing trend is also seen in Cambridgeshire for the recent year.</a:t>
            </a:r>
          </a:p>
        </p:txBody>
      </p:sp>
      <p:sp>
        <p:nvSpPr>
          <p:cNvPr id="19" name="TextBox 18">
            <a:extLst>
              <a:ext uri="{FF2B5EF4-FFF2-40B4-BE49-F238E27FC236}">
                <a16:creationId xmlns:a16="http://schemas.microsoft.com/office/drawing/2014/main" id="{890B5566-702E-4BB2-95A8-4E9DB9C959E4}"/>
              </a:ext>
            </a:extLst>
          </p:cNvPr>
          <p:cNvSpPr txBox="1"/>
          <p:nvPr/>
        </p:nvSpPr>
        <p:spPr>
          <a:xfrm>
            <a:off x="10726361" y="3602669"/>
            <a:ext cx="1331370" cy="2123658"/>
          </a:xfrm>
          <a:prstGeom prst="rect">
            <a:avLst/>
          </a:prstGeom>
          <a:noFill/>
        </p:spPr>
        <p:txBody>
          <a:bodyPr wrap="square" rtlCol="0">
            <a:spAutoFit/>
          </a:bodyPr>
          <a:lstStyle/>
          <a:p>
            <a:r>
              <a:rPr lang="en-GB" sz="1200">
                <a:solidFill>
                  <a:schemeClr val="accent1">
                    <a:lumMod val="75000"/>
                  </a:schemeClr>
                </a:solidFill>
              </a:rPr>
              <a:t>The proportion of physically inactive adults shows a significant increase over the pandemic in Peterborough. An increasing trend has also been noted for England in the last 2 years.</a:t>
            </a:r>
          </a:p>
        </p:txBody>
      </p:sp>
    </p:spTree>
    <p:extLst>
      <p:ext uri="{BB962C8B-B14F-4D97-AF65-F5344CB8AC3E}">
        <p14:creationId xmlns:p14="http://schemas.microsoft.com/office/powerpoint/2010/main" val="194555852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046592349"/>
              </p:ext>
            </p:extLst>
          </p:nvPr>
        </p:nvGraphicFramePr>
        <p:xfrm>
          <a:off x="0" y="14289"/>
          <a:ext cx="12192000" cy="6808181"/>
        </p:xfrm>
        <a:graphic>
          <a:graphicData uri="http://schemas.openxmlformats.org/drawingml/2006/table">
            <a:tbl>
              <a:tblPr firstRow="1" bandRow="1">
                <a:tableStyleId>{5C22544A-7EE6-4342-B048-85BDC9FD1C3A}</a:tableStyleId>
              </a:tblPr>
              <a:tblGrid>
                <a:gridCol w="12192000">
                  <a:extLst>
                    <a:ext uri="{9D8B030D-6E8A-4147-A177-3AD203B41FA5}">
                      <a16:colId xmlns:a16="http://schemas.microsoft.com/office/drawing/2014/main" val="20000"/>
                    </a:ext>
                  </a:extLst>
                </a:gridCol>
              </a:tblGrid>
              <a:tr h="368670">
                <a:tc>
                  <a:txBody>
                    <a:bodyPr/>
                    <a:lstStyle/>
                    <a:p>
                      <a:r>
                        <a:rPr lang="en-GB">
                          <a:latin typeface="Arial" panose="020B0604020202020204" pitchFamily="34" charset="0"/>
                          <a:cs typeface="Arial" panose="020B0604020202020204" pitchFamily="34" charset="0"/>
                        </a:rPr>
                        <a:t>Community wellbeing</a:t>
                      </a:r>
                      <a:endParaRPr lang="en-GB" baseline="0">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extLst>
                  <a:ext uri="{0D108BD9-81ED-4DB2-BD59-A6C34878D82A}">
                    <a16:rowId xmlns:a16="http://schemas.microsoft.com/office/drawing/2014/main" val="10000"/>
                  </a:ext>
                </a:extLst>
              </a:tr>
              <a:tr h="614093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b="1" kern="1200" baseline="0">
                        <a:solidFill>
                          <a:schemeClr val="accent6">
                            <a:lumMod val="75000"/>
                          </a:schemeClr>
                        </a:solidFill>
                        <a:latin typeface="Arial" panose="020B0604020202020204" pitchFamily="34" charset="0"/>
                        <a:ea typeface="+mn-ea"/>
                        <a:cs typeface="Arial" panose="020B0604020202020204" pitchFamily="34" charset="0"/>
                      </a:endParaRPr>
                    </a:p>
                    <a:p>
                      <a:endParaRPr lang="en-GB" sz="1400" b="1" kern="1200" baseline="0">
                        <a:solidFill>
                          <a:schemeClr val="accent6">
                            <a:lumMod val="75000"/>
                          </a:schemeClr>
                        </a:solidFill>
                        <a:latin typeface="Arial" panose="020B0604020202020204" pitchFamily="34" charset="0"/>
                        <a:ea typeface="+mn-ea"/>
                        <a:cs typeface="Arial" panose="020B0604020202020204" pitchFamily="34" charset="0"/>
                      </a:endParaRPr>
                    </a:p>
                  </a:txBody>
                  <a:tcPr>
                    <a:lnT w="12700" cap="flat" cmpd="sng" algn="ctr">
                      <a:solidFill>
                        <a:schemeClr val="bg1"/>
                      </a:solidFill>
                      <a:prstDash val="solid"/>
                      <a:round/>
                      <a:headEnd type="none" w="med" len="med"/>
                      <a:tailEnd type="none" w="med" len="med"/>
                    </a:lnT>
                    <a:solidFill>
                      <a:schemeClr val="bg1"/>
                    </a:solidFill>
                  </a:tcPr>
                </a:tc>
                <a:extLst>
                  <a:ext uri="{0D108BD9-81ED-4DB2-BD59-A6C34878D82A}">
                    <a16:rowId xmlns:a16="http://schemas.microsoft.com/office/drawing/2014/main" val="10001"/>
                  </a:ext>
                </a:extLst>
              </a:tr>
              <a:tr h="298578">
                <a:tc>
                  <a:txBody>
                    <a:bodyPr/>
                    <a:lstStyle/>
                    <a:p>
                      <a:r>
                        <a:rPr lang="en-GB" sz="900" baseline="0">
                          <a:solidFill>
                            <a:schemeClr val="bg1"/>
                          </a:solidFill>
                          <a:latin typeface="Arial" panose="020B0604020202020204" pitchFamily="34" charset="0"/>
                          <a:cs typeface="Arial" panose="020B0604020202020204" pitchFamily="34" charset="0"/>
                        </a:rPr>
                        <a:t>Source: Wider Determinants of Health, Fingertips, OHID (downloaded – June 2022)</a:t>
                      </a:r>
                    </a:p>
                  </a:txBody>
                  <a:tcPr anchor="ctr">
                    <a:solidFill>
                      <a:schemeClr val="accent1">
                        <a:lumMod val="75000"/>
                      </a:schemeClr>
                    </a:solidFill>
                  </a:tcPr>
                </a:tc>
                <a:extLst>
                  <a:ext uri="{0D108BD9-81ED-4DB2-BD59-A6C34878D82A}">
                    <a16:rowId xmlns:a16="http://schemas.microsoft.com/office/drawing/2014/main" val="10002"/>
                  </a:ext>
                </a:extLst>
              </a:tr>
            </a:tbl>
          </a:graphicData>
        </a:graphic>
      </p:graphicFrame>
      <p:sp>
        <p:nvSpPr>
          <p:cNvPr id="20" name="TextBox 19">
            <a:extLst>
              <a:ext uri="{FF2B5EF4-FFF2-40B4-BE49-F238E27FC236}">
                <a16:creationId xmlns:a16="http://schemas.microsoft.com/office/drawing/2014/main" id="{6B864DAC-5EEF-4F99-AEF5-E34F3A8C81BE}"/>
              </a:ext>
            </a:extLst>
          </p:cNvPr>
          <p:cNvSpPr txBox="1"/>
          <p:nvPr/>
        </p:nvSpPr>
        <p:spPr>
          <a:xfrm>
            <a:off x="4282140" y="3009846"/>
            <a:ext cx="7881241" cy="205184"/>
          </a:xfrm>
          <a:prstGeom prst="rect">
            <a:avLst/>
          </a:prstGeom>
          <a:noFill/>
        </p:spPr>
        <p:txBody>
          <a:bodyPr wrap="square" rtlCol="0">
            <a:spAutoFit/>
          </a:bodyPr>
          <a:lstStyle/>
          <a:p>
            <a:endParaRPr lang="en-GB" sz="1100" baseline="30000">
              <a:solidFill>
                <a:schemeClr val="accent1">
                  <a:lumMod val="75000"/>
                </a:schemeClr>
              </a:solidFill>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22D928EE-5B7A-4CD6-A5F8-9903AAD1EFB4}"/>
              </a:ext>
            </a:extLst>
          </p:cNvPr>
          <p:cNvSpPr txBox="1"/>
          <p:nvPr/>
        </p:nvSpPr>
        <p:spPr>
          <a:xfrm>
            <a:off x="8986982" y="3888509"/>
            <a:ext cx="184731" cy="307777"/>
          </a:xfrm>
          <a:prstGeom prst="rect">
            <a:avLst/>
          </a:prstGeom>
          <a:noFill/>
        </p:spPr>
        <p:txBody>
          <a:bodyPr wrap="none" rtlCol="0">
            <a:spAutoFit/>
          </a:bodyPr>
          <a:lstStyle/>
          <a:p>
            <a:endParaRPr lang="en-GB" sz="1400">
              <a:solidFill>
                <a:schemeClr val="accent1">
                  <a:lumMod val="75000"/>
                </a:schemeClr>
              </a:solidFill>
            </a:endParaRPr>
          </a:p>
        </p:txBody>
      </p:sp>
      <p:sp>
        <p:nvSpPr>
          <p:cNvPr id="27" name="TextBox 26">
            <a:extLst>
              <a:ext uri="{FF2B5EF4-FFF2-40B4-BE49-F238E27FC236}">
                <a16:creationId xmlns:a16="http://schemas.microsoft.com/office/drawing/2014/main" id="{1DC969D9-29CF-4F5D-88C3-60FEC8D7EADC}"/>
              </a:ext>
            </a:extLst>
          </p:cNvPr>
          <p:cNvSpPr txBox="1"/>
          <p:nvPr/>
        </p:nvSpPr>
        <p:spPr>
          <a:xfrm>
            <a:off x="4564822" y="3711143"/>
            <a:ext cx="184731" cy="369332"/>
          </a:xfrm>
          <a:prstGeom prst="rect">
            <a:avLst/>
          </a:prstGeom>
          <a:noFill/>
        </p:spPr>
        <p:txBody>
          <a:bodyPr wrap="none" rtlCol="0">
            <a:spAutoFit/>
          </a:bodyPr>
          <a:lstStyle/>
          <a:p>
            <a:endParaRPr lang="en-GB"/>
          </a:p>
        </p:txBody>
      </p:sp>
      <p:sp>
        <p:nvSpPr>
          <p:cNvPr id="28" name="TextBox 27">
            <a:extLst>
              <a:ext uri="{FF2B5EF4-FFF2-40B4-BE49-F238E27FC236}">
                <a16:creationId xmlns:a16="http://schemas.microsoft.com/office/drawing/2014/main" id="{220FA31F-7B62-41AA-AED0-E7CC6427E163}"/>
              </a:ext>
            </a:extLst>
          </p:cNvPr>
          <p:cNvSpPr txBox="1"/>
          <p:nvPr/>
        </p:nvSpPr>
        <p:spPr>
          <a:xfrm>
            <a:off x="4564822" y="3786909"/>
            <a:ext cx="184731" cy="307777"/>
          </a:xfrm>
          <a:prstGeom prst="rect">
            <a:avLst/>
          </a:prstGeom>
          <a:noFill/>
        </p:spPr>
        <p:txBody>
          <a:bodyPr wrap="none" rtlCol="0">
            <a:spAutoFit/>
          </a:bodyPr>
          <a:lstStyle/>
          <a:p>
            <a:endParaRPr lang="en-GB" sz="1400"/>
          </a:p>
        </p:txBody>
      </p:sp>
      <p:sp>
        <p:nvSpPr>
          <p:cNvPr id="29" name="TextBox 28">
            <a:extLst>
              <a:ext uri="{FF2B5EF4-FFF2-40B4-BE49-F238E27FC236}">
                <a16:creationId xmlns:a16="http://schemas.microsoft.com/office/drawing/2014/main" id="{BAD53A4C-FF9E-4E3D-A07C-877E226EA26D}"/>
              </a:ext>
            </a:extLst>
          </p:cNvPr>
          <p:cNvSpPr txBox="1"/>
          <p:nvPr/>
        </p:nvSpPr>
        <p:spPr>
          <a:xfrm>
            <a:off x="-1" y="387104"/>
            <a:ext cx="5784833" cy="523220"/>
          </a:xfrm>
          <a:prstGeom prst="rect">
            <a:avLst/>
          </a:prstGeom>
          <a:noFill/>
        </p:spPr>
        <p:txBody>
          <a:bodyPr wrap="square" rtlCol="0">
            <a:spAutoFit/>
          </a:bodyPr>
          <a:lstStyle/>
          <a:p>
            <a:r>
              <a:rPr lang="en-GB" sz="1400" b="1" i="0" u="none" strike="noStrike">
                <a:solidFill>
                  <a:schemeClr val="accent1">
                    <a:lumMod val="75000"/>
                  </a:schemeClr>
                </a:solidFill>
                <a:effectLst/>
                <a:latin typeface="Arial" panose="020B0604020202020204" pitchFamily="34" charset="0"/>
                <a:cs typeface="Arial" panose="020B0604020202020204" pitchFamily="34" charset="0"/>
              </a:rPr>
              <a:t>Percentage of adults walking for travel at least three days per week, 2019/20</a:t>
            </a:r>
            <a:r>
              <a:rPr lang="fr-FR" sz="1400">
                <a:solidFill>
                  <a:schemeClr val="accent1">
                    <a:lumMod val="75000"/>
                  </a:schemeClr>
                </a:solidFill>
                <a:latin typeface="Arial" panose="020B0604020202020204" pitchFamily="34" charset="0"/>
                <a:cs typeface="Arial" panose="020B0604020202020204" pitchFamily="34" charset="0"/>
              </a:rPr>
              <a:t> </a:t>
            </a:r>
            <a:endParaRPr lang="en-GB" sz="1400" baseline="30000">
              <a:solidFill>
                <a:schemeClr val="accent1">
                  <a:lumMod val="75000"/>
                </a:schemeClr>
              </a:solidFill>
              <a:latin typeface="Arial" panose="020B0604020202020204" pitchFamily="34" charset="0"/>
              <a:cs typeface="Arial" panose="020B0604020202020204" pitchFamily="34" charset="0"/>
            </a:endParaRPr>
          </a:p>
        </p:txBody>
      </p:sp>
      <p:sp>
        <p:nvSpPr>
          <p:cNvPr id="51" name="TextBox 50">
            <a:extLst>
              <a:ext uri="{FF2B5EF4-FFF2-40B4-BE49-F238E27FC236}">
                <a16:creationId xmlns:a16="http://schemas.microsoft.com/office/drawing/2014/main" id="{4D893F98-BBF9-4CA7-AA73-322ADD9C4C88}"/>
              </a:ext>
            </a:extLst>
          </p:cNvPr>
          <p:cNvSpPr txBox="1"/>
          <p:nvPr/>
        </p:nvSpPr>
        <p:spPr>
          <a:xfrm>
            <a:off x="4282140" y="6092605"/>
            <a:ext cx="184731" cy="276999"/>
          </a:xfrm>
          <a:prstGeom prst="rect">
            <a:avLst/>
          </a:prstGeom>
          <a:noFill/>
        </p:spPr>
        <p:txBody>
          <a:bodyPr wrap="none" rtlCol="0">
            <a:spAutoFit/>
          </a:bodyPr>
          <a:lstStyle/>
          <a:p>
            <a:endParaRPr lang="en-GB" sz="1200"/>
          </a:p>
        </p:txBody>
      </p:sp>
      <p:sp>
        <p:nvSpPr>
          <p:cNvPr id="26" name="TextBox 25">
            <a:extLst>
              <a:ext uri="{FF2B5EF4-FFF2-40B4-BE49-F238E27FC236}">
                <a16:creationId xmlns:a16="http://schemas.microsoft.com/office/drawing/2014/main" id="{72B89FF4-FE6F-4648-8800-AC350D611427}"/>
              </a:ext>
            </a:extLst>
          </p:cNvPr>
          <p:cNvSpPr txBox="1"/>
          <p:nvPr/>
        </p:nvSpPr>
        <p:spPr>
          <a:xfrm>
            <a:off x="6489479" y="401123"/>
            <a:ext cx="5736771" cy="523220"/>
          </a:xfrm>
          <a:prstGeom prst="rect">
            <a:avLst/>
          </a:prstGeom>
          <a:noFill/>
        </p:spPr>
        <p:txBody>
          <a:bodyPr wrap="square" rtlCol="0">
            <a:spAutoFit/>
          </a:bodyPr>
          <a:lstStyle/>
          <a:p>
            <a:r>
              <a:rPr lang="en-GB" sz="1400" b="1" kern="1200" baseline="0">
                <a:solidFill>
                  <a:schemeClr val="accent1">
                    <a:lumMod val="75000"/>
                  </a:schemeClr>
                </a:solidFill>
                <a:latin typeface="Arial" panose="020B0604020202020204" pitchFamily="34" charset="0"/>
                <a:cs typeface="Arial" panose="020B0604020202020204" pitchFamily="34" charset="0"/>
              </a:rPr>
              <a:t> </a:t>
            </a:r>
            <a:r>
              <a:rPr lang="en-GB" sz="1400" b="1" i="0" u="none" strike="noStrike">
                <a:solidFill>
                  <a:schemeClr val="accent1">
                    <a:lumMod val="75000"/>
                  </a:schemeClr>
                </a:solidFill>
                <a:effectLst/>
                <a:latin typeface="Arial" panose="020B0604020202020204" pitchFamily="34" charset="0"/>
                <a:cs typeface="Arial" panose="020B0604020202020204" pitchFamily="34" charset="0"/>
              </a:rPr>
              <a:t>Percentage of adults cycling for travel at least three days per week, 2019/20</a:t>
            </a:r>
            <a:endParaRPr lang="en-GB" sz="1400">
              <a:solidFill>
                <a:schemeClr val="accent1">
                  <a:lumMod val="75000"/>
                </a:schemeClr>
              </a:solidFill>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50F2844C-9E79-4B07-907B-0EB2428A7342}"/>
              </a:ext>
            </a:extLst>
          </p:cNvPr>
          <p:cNvPicPr>
            <a:picLocks noChangeAspect="1"/>
          </p:cNvPicPr>
          <p:nvPr/>
        </p:nvPicPr>
        <p:blipFill>
          <a:blip r:embed="rId3"/>
          <a:stretch>
            <a:fillRect/>
          </a:stretch>
        </p:blipFill>
        <p:spPr>
          <a:xfrm>
            <a:off x="224961" y="980494"/>
            <a:ext cx="3238500" cy="1733550"/>
          </a:xfrm>
          <a:prstGeom prst="rect">
            <a:avLst/>
          </a:prstGeom>
        </p:spPr>
      </p:pic>
      <p:pic>
        <p:nvPicPr>
          <p:cNvPr id="11" name="Picture 10">
            <a:extLst>
              <a:ext uri="{FF2B5EF4-FFF2-40B4-BE49-F238E27FC236}">
                <a16:creationId xmlns:a16="http://schemas.microsoft.com/office/drawing/2014/main" id="{5B56B179-7BDD-4C37-9D2E-ABBE766D06A8}"/>
              </a:ext>
            </a:extLst>
          </p:cNvPr>
          <p:cNvPicPr>
            <a:picLocks noChangeAspect="1"/>
          </p:cNvPicPr>
          <p:nvPr/>
        </p:nvPicPr>
        <p:blipFill>
          <a:blip r:embed="rId4"/>
          <a:stretch>
            <a:fillRect/>
          </a:stretch>
        </p:blipFill>
        <p:spPr>
          <a:xfrm>
            <a:off x="6603510" y="985348"/>
            <a:ext cx="3238500" cy="1733550"/>
          </a:xfrm>
          <a:prstGeom prst="rect">
            <a:avLst/>
          </a:prstGeom>
        </p:spPr>
      </p:pic>
      <p:sp>
        <p:nvSpPr>
          <p:cNvPr id="13" name="TextBox 12">
            <a:extLst>
              <a:ext uri="{FF2B5EF4-FFF2-40B4-BE49-F238E27FC236}">
                <a16:creationId xmlns:a16="http://schemas.microsoft.com/office/drawing/2014/main" id="{29903E72-E16A-416A-87D2-4A3C73041A8D}"/>
              </a:ext>
            </a:extLst>
          </p:cNvPr>
          <p:cNvSpPr txBox="1"/>
          <p:nvPr/>
        </p:nvSpPr>
        <p:spPr>
          <a:xfrm>
            <a:off x="186284" y="2884765"/>
            <a:ext cx="11819432" cy="523220"/>
          </a:xfrm>
          <a:prstGeom prst="rect">
            <a:avLst/>
          </a:prstGeom>
          <a:noFill/>
        </p:spPr>
        <p:txBody>
          <a:bodyPr wrap="square" rtlCol="0">
            <a:spAutoFit/>
          </a:bodyPr>
          <a:lstStyle/>
          <a:p>
            <a:r>
              <a:rPr lang="en-GB" sz="1400" dirty="0">
                <a:solidFill>
                  <a:schemeClr val="accent1">
                    <a:lumMod val="75000"/>
                  </a:schemeClr>
                </a:solidFill>
              </a:rPr>
              <a:t>The proportion of adults walking or cycling for travel at least three days per week is significantly higher or similar to England across all areas in Cambridgeshire and Peterborough.</a:t>
            </a:r>
          </a:p>
        </p:txBody>
      </p:sp>
      <p:pic>
        <p:nvPicPr>
          <p:cNvPr id="19" name="Picture 18">
            <a:extLst>
              <a:ext uri="{FF2B5EF4-FFF2-40B4-BE49-F238E27FC236}">
                <a16:creationId xmlns:a16="http://schemas.microsoft.com/office/drawing/2014/main" id="{68FEFE9F-BCA5-46B8-A956-F9AE36284461}"/>
              </a:ext>
            </a:extLst>
          </p:cNvPr>
          <p:cNvPicPr>
            <a:picLocks noChangeAspect="1"/>
          </p:cNvPicPr>
          <p:nvPr/>
        </p:nvPicPr>
        <p:blipFill>
          <a:blip r:embed="rId5"/>
          <a:stretch>
            <a:fillRect/>
          </a:stretch>
        </p:blipFill>
        <p:spPr>
          <a:xfrm>
            <a:off x="163633" y="3662136"/>
            <a:ext cx="4686189" cy="2019909"/>
          </a:xfrm>
          <a:prstGeom prst="rect">
            <a:avLst/>
          </a:prstGeom>
          <a:ln>
            <a:solidFill>
              <a:schemeClr val="accent1"/>
            </a:solidFill>
          </a:ln>
        </p:spPr>
      </p:pic>
      <p:sp>
        <p:nvSpPr>
          <p:cNvPr id="24" name="TextBox 23">
            <a:extLst>
              <a:ext uri="{FF2B5EF4-FFF2-40B4-BE49-F238E27FC236}">
                <a16:creationId xmlns:a16="http://schemas.microsoft.com/office/drawing/2014/main" id="{1653B672-C71F-412A-8FD3-489760CA7D07}"/>
              </a:ext>
            </a:extLst>
          </p:cNvPr>
          <p:cNvSpPr txBox="1"/>
          <p:nvPr/>
        </p:nvSpPr>
        <p:spPr>
          <a:xfrm>
            <a:off x="0" y="5877506"/>
            <a:ext cx="12005716" cy="523220"/>
          </a:xfrm>
          <a:prstGeom prst="rect">
            <a:avLst/>
          </a:prstGeom>
          <a:noFill/>
        </p:spPr>
        <p:txBody>
          <a:bodyPr wrap="square" rtlCol="0">
            <a:spAutoFit/>
          </a:bodyPr>
          <a:lstStyle/>
          <a:p>
            <a:r>
              <a:rPr lang="en-GB" sz="1400" dirty="0">
                <a:solidFill>
                  <a:srgbClr val="4472C4"/>
                </a:solidFill>
              </a:rPr>
              <a:t>Based on a self-reported wellbeing survey, the proportion of people who responded with low happiness and high anxiety in Cambridgeshire and Peterborough is statistically similar to the national value.</a:t>
            </a:r>
          </a:p>
        </p:txBody>
      </p:sp>
      <p:pic>
        <p:nvPicPr>
          <p:cNvPr id="25" name="Picture 24">
            <a:extLst>
              <a:ext uri="{FF2B5EF4-FFF2-40B4-BE49-F238E27FC236}">
                <a16:creationId xmlns:a16="http://schemas.microsoft.com/office/drawing/2014/main" id="{2C790220-F5CA-4BF8-9378-A796F6C45DB9}"/>
              </a:ext>
            </a:extLst>
          </p:cNvPr>
          <p:cNvPicPr>
            <a:picLocks noChangeAspect="1"/>
          </p:cNvPicPr>
          <p:nvPr/>
        </p:nvPicPr>
        <p:blipFill>
          <a:blip r:embed="rId6"/>
          <a:stretch>
            <a:fillRect/>
          </a:stretch>
        </p:blipFill>
        <p:spPr>
          <a:xfrm>
            <a:off x="6221453" y="3662136"/>
            <a:ext cx="4598916" cy="2062443"/>
          </a:xfrm>
          <a:prstGeom prst="rect">
            <a:avLst/>
          </a:prstGeom>
          <a:ln>
            <a:solidFill>
              <a:schemeClr val="accent1">
                <a:lumMod val="75000"/>
              </a:schemeClr>
            </a:solidFill>
          </a:ln>
        </p:spPr>
      </p:pic>
      <p:sp>
        <p:nvSpPr>
          <p:cNvPr id="30" name="TextBox 29">
            <a:extLst>
              <a:ext uri="{FF2B5EF4-FFF2-40B4-BE49-F238E27FC236}">
                <a16:creationId xmlns:a16="http://schemas.microsoft.com/office/drawing/2014/main" id="{D1F2FE6B-6236-4ACA-B36A-22D7FB052358}"/>
              </a:ext>
            </a:extLst>
          </p:cNvPr>
          <p:cNvSpPr txBox="1"/>
          <p:nvPr/>
        </p:nvSpPr>
        <p:spPr>
          <a:xfrm>
            <a:off x="7497304" y="4631040"/>
            <a:ext cx="291830" cy="369332"/>
          </a:xfrm>
          <a:prstGeom prst="rect">
            <a:avLst/>
          </a:prstGeom>
          <a:noFill/>
        </p:spPr>
        <p:txBody>
          <a:bodyPr wrap="square" rtlCol="0">
            <a:spAutoFit/>
          </a:bodyPr>
          <a:lstStyle/>
          <a:p>
            <a:r>
              <a:rPr lang="en-GB"/>
              <a:t>%</a:t>
            </a:r>
          </a:p>
        </p:txBody>
      </p:sp>
      <p:sp>
        <p:nvSpPr>
          <p:cNvPr id="31" name="TextBox 30">
            <a:extLst>
              <a:ext uri="{FF2B5EF4-FFF2-40B4-BE49-F238E27FC236}">
                <a16:creationId xmlns:a16="http://schemas.microsoft.com/office/drawing/2014/main" id="{76604C9A-F236-4328-BCD0-2263844462E4}"/>
              </a:ext>
            </a:extLst>
          </p:cNvPr>
          <p:cNvSpPr txBox="1"/>
          <p:nvPr/>
        </p:nvSpPr>
        <p:spPr>
          <a:xfrm>
            <a:off x="2355618" y="4680220"/>
            <a:ext cx="202756" cy="369332"/>
          </a:xfrm>
          <a:prstGeom prst="rect">
            <a:avLst/>
          </a:prstGeom>
          <a:noFill/>
        </p:spPr>
        <p:txBody>
          <a:bodyPr wrap="square" rtlCol="0">
            <a:spAutoFit/>
          </a:bodyPr>
          <a:lstStyle/>
          <a:p>
            <a:r>
              <a:rPr lang="en-GB"/>
              <a:t>%</a:t>
            </a:r>
          </a:p>
        </p:txBody>
      </p:sp>
    </p:spTree>
    <p:extLst>
      <p:ext uri="{BB962C8B-B14F-4D97-AF65-F5344CB8AC3E}">
        <p14:creationId xmlns:p14="http://schemas.microsoft.com/office/powerpoint/2010/main" val="363312558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3BB79383-5900-4C08-AB7F-CB6334FC98DB}"/>
              </a:ext>
            </a:extLst>
          </p:cNvPr>
          <p:cNvGraphicFramePr>
            <a:graphicFrameLocks noGrp="1"/>
          </p:cNvGraphicFramePr>
          <p:nvPr>
            <p:extLst>
              <p:ext uri="{D42A27DB-BD31-4B8C-83A1-F6EECF244321}">
                <p14:modId xmlns:p14="http://schemas.microsoft.com/office/powerpoint/2010/main" val="298948184"/>
              </p:ext>
            </p:extLst>
          </p:nvPr>
        </p:nvGraphicFramePr>
        <p:xfrm>
          <a:off x="0" y="14289"/>
          <a:ext cx="12192000" cy="6808181"/>
        </p:xfrm>
        <a:graphic>
          <a:graphicData uri="http://schemas.openxmlformats.org/drawingml/2006/table">
            <a:tbl>
              <a:tblPr firstRow="1" bandRow="1">
                <a:tableStyleId>{5C22544A-7EE6-4342-B048-85BDC9FD1C3A}</a:tableStyleId>
              </a:tblPr>
              <a:tblGrid>
                <a:gridCol w="12192000">
                  <a:extLst>
                    <a:ext uri="{9D8B030D-6E8A-4147-A177-3AD203B41FA5}">
                      <a16:colId xmlns:a16="http://schemas.microsoft.com/office/drawing/2014/main" val="20000"/>
                    </a:ext>
                  </a:extLst>
                </a:gridCol>
              </a:tblGrid>
              <a:tr h="368670">
                <a:tc>
                  <a:txBody>
                    <a:bodyPr/>
                    <a:lstStyle/>
                    <a:p>
                      <a:r>
                        <a:rPr lang="en-GB">
                          <a:latin typeface="Arial" panose="020B0604020202020204" pitchFamily="34" charset="0"/>
                          <a:cs typeface="Arial" panose="020B0604020202020204" pitchFamily="34" charset="0"/>
                        </a:rPr>
                        <a:t>Community wellbeing</a:t>
                      </a:r>
                      <a:endParaRPr lang="en-GB" baseline="0">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extLst>
                  <a:ext uri="{0D108BD9-81ED-4DB2-BD59-A6C34878D82A}">
                    <a16:rowId xmlns:a16="http://schemas.microsoft.com/office/drawing/2014/main" val="10000"/>
                  </a:ext>
                </a:extLst>
              </a:tr>
              <a:tr h="614093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b="1" kern="1200" baseline="0">
                        <a:solidFill>
                          <a:schemeClr val="accent6">
                            <a:lumMod val="75000"/>
                          </a:schemeClr>
                        </a:solidFill>
                        <a:latin typeface="Arial" panose="020B0604020202020204" pitchFamily="34" charset="0"/>
                        <a:ea typeface="+mn-ea"/>
                        <a:cs typeface="Arial" panose="020B0604020202020204" pitchFamily="34" charset="0"/>
                      </a:endParaRPr>
                    </a:p>
                    <a:p>
                      <a:endParaRPr lang="en-GB" sz="1400" b="1" kern="1200" baseline="0">
                        <a:solidFill>
                          <a:schemeClr val="accent6">
                            <a:lumMod val="75000"/>
                          </a:schemeClr>
                        </a:solidFill>
                        <a:latin typeface="Arial" panose="020B0604020202020204" pitchFamily="34" charset="0"/>
                        <a:ea typeface="+mn-ea"/>
                        <a:cs typeface="Arial" panose="020B0604020202020204" pitchFamily="34" charset="0"/>
                      </a:endParaRPr>
                    </a:p>
                  </a:txBody>
                  <a:tcPr>
                    <a:lnT w="12700" cap="flat" cmpd="sng" algn="ctr">
                      <a:solidFill>
                        <a:schemeClr val="bg1"/>
                      </a:solidFill>
                      <a:prstDash val="solid"/>
                      <a:round/>
                      <a:headEnd type="none" w="med" len="med"/>
                      <a:tailEnd type="none" w="med" len="med"/>
                    </a:lnT>
                    <a:solidFill>
                      <a:schemeClr val="bg1"/>
                    </a:solidFill>
                  </a:tcPr>
                </a:tc>
                <a:extLst>
                  <a:ext uri="{0D108BD9-81ED-4DB2-BD59-A6C34878D82A}">
                    <a16:rowId xmlns:a16="http://schemas.microsoft.com/office/drawing/2014/main" val="10001"/>
                  </a:ext>
                </a:extLst>
              </a:tr>
              <a:tr h="298578">
                <a:tc>
                  <a:txBody>
                    <a:bodyPr/>
                    <a:lstStyle/>
                    <a:p>
                      <a:r>
                        <a:rPr lang="en-GB" sz="900" baseline="0">
                          <a:solidFill>
                            <a:schemeClr val="bg1"/>
                          </a:solidFill>
                          <a:latin typeface="Arial" panose="020B0604020202020204" pitchFamily="34" charset="0"/>
                          <a:cs typeface="Arial" panose="020B0604020202020204" pitchFamily="34" charset="0"/>
                        </a:rPr>
                        <a:t>Source: Wider Determinants of Health, Fingertips, OHID (downloaded – September 2022)</a:t>
                      </a:r>
                    </a:p>
                  </a:txBody>
                  <a:tcPr anchor="ctr">
                    <a:solidFill>
                      <a:schemeClr val="accent1">
                        <a:lumMod val="75000"/>
                      </a:schemeClr>
                    </a:solidFill>
                  </a:tcPr>
                </a:tc>
                <a:extLst>
                  <a:ext uri="{0D108BD9-81ED-4DB2-BD59-A6C34878D82A}">
                    <a16:rowId xmlns:a16="http://schemas.microsoft.com/office/drawing/2014/main" val="10002"/>
                  </a:ext>
                </a:extLst>
              </a:tr>
            </a:tbl>
          </a:graphicData>
        </a:graphic>
      </p:graphicFrame>
      <p:pic>
        <p:nvPicPr>
          <p:cNvPr id="4" name="Picture 3">
            <a:extLst>
              <a:ext uri="{FF2B5EF4-FFF2-40B4-BE49-F238E27FC236}">
                <a16:creationId xmlns:a16="http://schemas.microsoft.com/office/drawing/2014/main" id="{6E95199C-8C9E-436F-8C1E-F1693878330D}"/>
              </a:ext>
            </a:extLst>
          </p:cNvPr>
          <p:cNvPicPr>
            <a:picLocks noChangeAspect="1"/>
          </p:cNvPicPr>
          <p:nvPr/>
        </p:nvPicPr>
        <p:blipFill>
          <a:blip r:embed="rId3"/>
          <a:stretch>
            <a:fillRect/>
          </a:stretch>
        </p:blipFill>
        <p:spPr>
          <a:xfrm>
            <a:off x="154938" y="1214754"/>
            <a:ext cx="5276850" cy="1952625"/>
          </a:xfrm>
          <a:prstGeom prst="rect">
            <a:avLst/>
          </a:prstGeom>
          <a:ln>
            <a:solidFill>
              <a:schemeClr val="accent1">
                <a:lumMod val="75000"/>
              </a:schemeClr>
            </a:solidFill>
          </a:ln>
        </p:spPr>
      </p:pic>
      <p:sp>
        <p:nvSpPr>
          <p:cNvPr id="5" name="TextBox 4">
            <a:extLst>
              <a:ext uri="{FF2B5EF4-FFF2-40B4-BE49-F238E27FC236}">
                <a16:creationId xmlns:a16="http://schemas.microsoft.com/office/drawing/2014/main" id="{54E15169-7039-4052-9002-5293E3F450F2}"/>
              </a:ext>
            </a:extLst>
          </p:cNvPr>
          <p:cNvSpPr txBox="1"/>
          <p:nvPr/>
        </p:nvSpPr>
        <p:spPr>
          <a:xfrm>
            <a:off x="73199" y="532175"/>
            <a:ext cx="5276851" cy="523220"/>
          </a:xfrm>
          <a:prstGeom prst="rect">
            <a:avLst/>
          </a:prstGeom>
          <a:noFill/>
        </p:spPr>
        <p:txBody>
          <a:bodyPr wrap="square" rtlCol="0">
            <a:spAutoFit/>
          </a:bodyPr>
          <a:lstStyle/>
          <a:p>
            <a:r>
              <a:rPr lang="en-GB" sz="1400" b="1" i="0" u="none" strike="noStrike">
                <a:solidFill>
                  <a:schemeClr val="accent1">
                    <a:lumMod val="75000"/>
                  </a:schemeClr>
                </a:solidFill>
                <a:effectLst/>
                <a:latin typeface="Arial" panose="020B0604020202020204" pitchFamily="34" charset="0"/>
                <a:cs typeface="Arial" panose="020B0604020202020204" pitchFamily="34" charset="0"/>
              </a:rPr>
              <a:t>Percentage of looked after children whose emotional wellbeing is a cause for concern</a:t>
            </a:r>
            <a:endParaRPr lang="en-GB" sz="1400" baseline="30000">
              <a:solidFill>
                <a:schemeClr val="accent1">
                  <a:lumMod val="75000"/>
                </a:schemeClr>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D9A752F7-F317-437F-BE0A-E9B194E22EA9}"/>
              </a:ext>
            </a:extLst>
          </p:cNvPr>
          <p:cNvSpPr txBox="1"/>
          <p:nvPr/>
        </p:nvSpPr>
        <p:spPr>
          <a:xfrm>
            <a:off x="2565709" y="2006400"/>
            <a:ext cx="291830" cy="369332"/>
          </a:xfrm>
          <a:prstGeom prst="rect">
            <a:avLst/>
          </a:prstGeom>
          <a:noFill/>
        </p:spPr>
        <p:txBody>
          <a:bodyPr wrap="square" rtlCol="0">
            <a:spAutoFit/>
          </a:bodyPr>
          <a:lstStyle/>
          <a:p>
            <a:r>
              <a:rPr lang="en-GB"/>
              <a:t>%</a:t>
            </a:r>
          </a:p>
        </p:txBody>
      </p:sp>
      <p:sp>
        <p:nvSpPr>
          <p:cNvPr id="10" name="TextBox 9">
            <a:extLst>
              <a:ext uri="{FF2B5EF4-FFF2-40B4-BE49-F238E27FC236}">
                <a16:creationId xmlns:a16="http://schemas.microsoft.com/office/drawing/2014/main" id="{CDAF949F-E8C4-44C7-B71A-25B3B55CA841}"/>
              </a:ext>
            </a:extLst>
          </p:cNvPr>
          <p:cNvSpPr txBox="1"/>
          <p:nvPr/>
        </p:nvSpPr>
        <p:spPr>
          <a:xfrm>
            <a:off x="217081" y="3326738"/>
            <a:ext cx="5162319" cy="738664"/>
          </a:xfrm>
          <a:prstGeom prst="rect">
            <a:avLst/>
          </a:prstGeom>
          <a:noFill/>
        </p:spPr>
        <p:txBody>
          <a:bodyPr wrap="square" rtlCol="0">
            <a:spAutoFit/>
          </a:bodyPr>
          <a:lstStyle/>
          <a:p>
            <a:r>
              <a:rPr lang="en-GB" sz="1400" dirty="0">
                <a:solidFill>
                  <a:srgbClr val="4472C4"/>
                </a:solidFill>
              </a:rPr>
              <a:t>The proportion of looked after children aged between 5 and 16 (inclusive) whose emotional wellbeing is a cause for concern is statistically similar to England in Cambridgeshire and Peterborough.</a:t>
            </a:r>
          </a:p>
        </p:txBody>
      </p:sp>
      <p:pic>
        <p:nvPicPr>
          <p:cNvPr id="12" name="Picture 11">
            <a:extLst>
              <a:ext uri="{FF2B5EF4-FFF2-40B4-BE49-F238E27FC236}">
                <a16:creationId xmlns:a16="http://schemas.microsoft.com/office/drawing/2014/main" id="{4B564576-E8A1-4ED6-B9CB-45E57AFC2EB6}"/>
              </a:ext>
            </a:extLst>
          </p:cNvPr>
          <p:cNvPicPr>
            <a:picLocks noChangeAspect="1"/>
          </p:cNvPicPr>
          <p:nvPr/>
        </p:nvPicPr>
        <p:blipFill>
          <a:blip r:embed="rId4"/>
          <a:stretch>
            <a:fillRect/>
          </a:stretch>
        </p:blipFill>
        <p:spPr>
          <a:xfrm>
            <a:off x="6714588" y="1273349"/>
            <a:ext cx="5210175" cy="1866900"/>
          </a:xfrm>
          <a:prstGeom prst="rect">
            <a:avLst/>
          </a:prstGeom>
          <a:ln>
            <a:solidFill>
              <a:schemeClr val="accent1">
                <a:lumMod val="75000"/>
              </a:schemeClr>
            </a:solidFill>
          </a:ln>
        </p:spPr>
      </p:pic>
      <p:sp>
        <p:nvSpPr>
          <p:cNvPr id="13" name="TextBox 12">
            <a:extLst>
              <a:ext uri="{FF2B5EF4-FFF2-40B4-BE49-F238E27FC236}">
                <a16:creationId xmlns:a16="http://schemas.microsoft.com/office/drawing/2014/main" id="{03A31C15-2EE1-4518-92F6-4B8237FD3D57}"/>
              </a:ext>
            </a:extLst>
          </p:cNvPr>
          <p:cNvSpPr txBox="1"/>
          <p:nvPr/>
        </p:nvSpPr>
        <p:spPr>
          <a:xfrm>
            <a:off x="6681249" y="543231"/>
            <a:ext cx="5276851" cy="523220"/>
          </a:xfrm>
          <a:prstGeom prst="rect">
            <a:avLst/>
          </a:prstGeom>
          <a:noFill/>
        </p:spPr>
        <p:txBody>
          <a:bodyPr wrap="square" rtlCol="0">
            <a:spAutoFit/>
          </a:bodyPr>
          <a:lstStyle/>
          <a:p>
            <a:r>
              <a:rPr lang="en-GB" sz="1400" b="1" i="0" u="none" strike="noStrike">
                <a:solidFill>
                  <a:schemeClr val="accent1">
                    <a:lumMod val="75000"/>
                  </a:schemeClr>
                </a:solidFill>
                <a:effectLst/>
                <a:latin typeface="Arial" panose="020B0604020202020204" pitchFamily="34" charset="0"/>
                <a:cs typeface="Arial" panose="020B0604020202020204" pitchFamily="34" charset="0"/>
              </a:rPr>
              <a:t>Social Isolation: percentage of adult social care users who have as much social contact as they would like (18+ </a:t>
            </a:r>
            <a:r>
              <a:rPr lang="en-GB" sz="1400" b="1" i="0" u="none" strike="noStrike" err="1">
                <a:solidFill>
                  <a:schemeClr val="accent1">
                    <a:lumMod val="75000"/>
                  </a:schemeClr>
                </a:solidFill>
                <a:effectLst/>
                <a:latin typeface="Arial" panose="020B0604020202020204" pitchFamily="34" charset="0"/>
                <a:cs typeface="Arial" panose="020B0604020202020204" pitchFamily="34" charset="0"/>
              </a:rPr>
              <a:t>yrs</a:t>
            </a:r>
            <a:r>
              <a:rPr lang="en-GB" sz="1400" b="1" i="0" u="none" strike="noStrike">
                <a:solidFill>
                  <a:schemeClr val="accent1">
                    <a:lumMod val="75000"/>
                  </a:schemeClr>
                </a:solidFill>
                <a:effectLst/>
                <a:latin typeface="Arial" panose="020B0604020202020204" pitchFamily="34" charset="0"/>
                <a:cs typeface="Arial" panose="020B0604020202020204" pitchFamily="34" charset="0"/>
              </a:rPr>
              <a:t>)</a:t>
            </a:r>
            <a:endParaRPr lang="en-GB" sz="1400" baseline="30000">
              <a:solidFill>
                <a:schemeClr val="accent1">
                  <a:lumMod val="75000"/>
                </a:schemeClr>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A9B1A9E8-3180-4D6A-BD0E-02BA49285035}"/>
              </a:ext>
            </a:extLst>
          </p:cNvPr>
          <p:cNvSpPr txBox="1"/>
          <p:nvPr/>
        </p:nvSpPr>
        <p:spPr>
          <a:xfrm>
            <a:off x="9097799" y="1829661"/>
            <a:ext cx="291830" cy="369332"/>
          </a:xfrm>
          <a:prstGeom prst="rect">
            <a:avLst/>
          </a:prstGeom>
          <a:noFill/>
        </p:spPr>
        <p:txBody>
          <a:bodyPr wrap="square" rtlCol="0">
            <a:spAutoFit/>
          </a:bodyPr>
          <a:lstStyle/>
          <a:p>
            <a:r>
              <a:rPr lang="en-GB"/>
              <a:t>%</a:t>
            </a:r>
          </a:p>
        </p:txBody>
      </p:sp>
      <p:sp>
        <p:nvSpPr>
          <p:cNvPr id="16" name="TextBox 15">
            <a:extLst>
              <a:ext uri="{FF2B5EF4-FFF2-40B4-BE49-F238E27FC236}">
                <a16:creationId xmlns:a16="http://schemas.microsoft.com/office/drawing/2014/main" id="{14E7966A-32AB-42EB-BD9A-F9AE1BB491DF}"/>
              </a:ext>
            </a:extLst>
          </p:cNvPr>
          <p:cNvSpPr txBox="1"/>
          <p:nvPr/>
        </p:nvSpPr>
        <p:spPr>
          <a:xfrm>
            <a:off x="6714588" y="3347148"/>
            <a:ext cx="5210175" cy="738664"/>
          </a:xfrm>
          <a:prstGeom prst="rect">
            <a:avLst/>
          </a:prstGeom>
          <a:noFill/>
        </p:spPr>
        <p:txBody>
          <a:bodyPr wrap="square" rtlCol="0">
            <a:spAutoFit/>
          </a:bodyPr>
          <a:lstStyle/>
          <a:p>
            <a:r>
              <a:rPr lang="en-GB" sz="1400" dirty="0">
                <a:solidFill>
                  <a:srgbClr val="4472C4"/>
                </a:solidFill>
              </a:rPr>
              <a:t>The proportion of respondents to the Personal Social Care Survey of service users who have as much social contact as they would like is statistically similar to England for Cambridgeshire and Peterborough. </a:t>
            </a:r>
          </a:p>
        </p:txBody>
      </p:sp>
    </p:spTree>
    <p:extLst>
      <p:ext uri="{BB962C8B-B14F-4D97-AF65-F5344CB8AC3E}">
        <p14:creationId xmlns:p14="http://schemas.microsoft.com/office/powerpoint/2010/main" val="286403616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3BB79383-5900-4C08-AB7F-CB6334FC98DB}"/>
              </a:ext>
            </a:extLst>
          </p:cNvPr>
          <p:cNvGraphicFramePr>
            <a:graphicFrameLocks noGrp="1"/>
          </p:cNvGraphicFramePr>
          <p:nvPr>
            <p:extLst>
              <p:ext uri="{D42A27DB-BD31-4B8C-83A1-F6EECF244321}">
                <p14:modId xmlns:p14="http://schemas.microsoft.com/office/powerpoint/2010/main" val="3801930872"/>
              </p:ext>
            </p:extLst>
          </p:nvPr>
        </p:nvGraphicFramePr>
        <p:xfrm>
          <a:off x="0" y="14289"/>
          <a:ext cx="12192000" cy="6808181"/>
        </p:xfrm>
        <a:graphic>
          <a:graphicData uri="http://schemas.openxmlformats.org/drawingml/2006/table">
            <a:tbl>
              <a:tblPr firstRow="1" bandRow="1">
                <a:tableStyleId>{5C22544A-7EE6-4342-B048-85BDC9FD1C3A}</a:tableStyleId>
              </a:tblPr>
              <a:tblGrid>
                <a:gridCol w="12192000">
                  <a:extLst>
                    <a:ext uri="{9D8B030D-6E8A-4147-A177-3AD203B41FA5}">
                      <a16:colId xmlns:a16="http://schemas.microsoft.com/office/drawing/2014/main" val="20000"/>
                    </a:ext>
                  </a:extLst>
                </a:gridCol>
              </a:tblGrid>
              <a:tr h="368670">
                <a:tc>
                  <a:txBody>
                    <a:bodyPr/>
                    <a:lstStyle/>
                    <a:p>
                      <a:r>
                        <a:rPr lang="en-GB">
                          <a:latin typeface="Arial" panose="020B0604020202020204" pitchFamily="34" charset="0"/>
                          <a:cs typeface="Arial" panose="020B0604020202020204" pitchFamily="34" charset="0"/>
                        </a:rPr>
                        <a:t>Community wellbeing</a:t>
                      </a:r>
                      <a:endParaRPr lang="en-GB" baseline="0">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extLst>
                  <a:ext uri="{0D108BD9-81ED-4DB2-BD59-A6C34878D82A}">
                    <a16:rowId xmlns:a16="http://schemas.microsoft.com/office/drawing/2014/main" val="10000"/>
                  </a:ext>
                </a:extLst>
              </a:tr>
              <a:tr h="614093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b="1" kern="1200" baseline="0">
                        <a:solidFill>
                          <a:schemeClr val="accent6">
                            <a:lumMod val="75000"/>
                          </a:schemeClr>
                        </a:solidFill>
                        <a:latin typeface="Arial" panose="020B0604020202020204" pitchFamily="34" charset="0"/>
                        <a:ea typeface="+mn-ea"/>
                        <a:cs typeface="Arial" panose="020B0604020202020204" pitchFamily="34" charset="0"/>
                      </a:endParaRPr>
                    </a:p>
                    <a:p>
                      <a:endParaRPr lang="en-GB" sz="1400" b="1" kern="1200" baseline="0">
                        <a:solidFill>
                          <a:schemeClr val="accent6">
                            <a:lumMod val="75000"/>
                          </a:schemeClr>
                        </a:solidFill>
                        <a:latin typeface="Arial" panose="020B0604020202020204" pitchFamily="34" charset="0"/>
                        <a:ea typeface="+mn-ea"/>
                        <a:cs typeface="Arial" panose="020B0604020202020204" pitchFamily="34" charset="0"/>
                      </a:endParaRPr>
                    </a:p>
                  </a:txBody>
                  <a:tcPr>
                    <a:lnT w="12700" cap="flat" cmpd="sng" algn="ctr">
                      <a:solidFill>
                        <a:schemeClr val="bg1"/>
                      </a:solidFill>
                      <a:prstDash val="solid"/>
                      <a:round/>
                      <a:headEnd type="none" w="med" len="med"/>
                      <a:tailEnd type="none" w="med" len="med"/>
                    </a:lnT>
                    <a:solidFill>
                      <a:schemeClr val="bg1"/>
                    </a:solidFill>
                  </a:tcPr>
                </a:tc>
                <a:extLst>
                  <a:ext uri="{0D108BD9-81ED-4DB2-BD59-A6C34878D82A}">
                    <a16:rowId xmlns:a16="http://schemas.microsoft.com/office/drawing/2014/main" val="10001"/>
                  </a:ext>
                </a:extLst>
              </a:tr>
              <a:tr h="298578">
                <a:tc>
                  <a:txBody>
                    <a:bodyPr/>
                    <a:lstStyle/>
                    <a:p>
                      <a:r>
                        <a:rPr lang="en-GB" sz="900" baseline="0" dirty="0">
                          <a:solidFill>
                            <a:schemeClr val="bg1"/>
                          </a:solidFill>
                          <a:latin typeface="Arial" panose="020B0604020202020204" pitchFamily="34" charset="0"/>
                          <a:cs typeface="Arial" panose="020B0604020202020204" pitchFamily="34" charset="0"/>
                        </a:rPr>
                        <a:t>Source: NHS Digital, Survey of Adult Carers in England (SACE)</a:t>
                      </a:r>
                    </a:p>
                  </a:txBody>
                  <a:tcPr anchor="ctr">
                    <a:solidFill>
                      <a:schemeClr val="accent1">
                        <a:lumMod val="75000"/>
                      </a:schemeClr>
                    </a:solidFill>
                  </a:tcPr>
                </a:tc>
                <a:extLst>
                  <a:ext uri="{0D108BD9-81ED-4DB2-BD59-A6C34878D82A}">
                    <a16:rowId xmlns:a16="http://schemas.microsoft.com/office/drawing/2014/main" val="10002"/>
                  </a:ext>
                </a:extLst>
              </a:tr>
            </a:tbl>
          </a:graphicData>
        </a:graphic>
      </p:graphicFrame>
      <p:sp>
        <p:nvSpPr>
          <p:cNvPr id="5" name="TextBox 4">
            <a:extLst>
              <a:ext uri="{FF2B5EF4-FFF2-40B4-BE49-F238E27FC236}">
                <a16:creationId xmlns:a16="http://schemas.microsoft.com/office/drawing/2014/main" id="{54E15169-7039-4052-9002-5293E3F450F2}"/>
              </a:ext>
            </a:extLst>
          </p:cNvPr>
          <p:cNvSpPr txBox="1"/>
          <p:nvPr/>
        </p:nvSpPr>
        <p:spPr>
          <a:xfrm>
            <a:off x="-1" y="387104"/>
            <a:ext cx="6096001" cy="523220"/>
          </a:xfrm>
          <a:prstGeom prst="rect">
            <a:avLst/>
          </a:prstGeom>
          <a:noFill/>
        </p:spPr>
        <p:txBody>
          <a:bodyPr wrap="square" rtlCol="0">
            <a:spAutoFit/>
          </a:bodyPr>
          <a:lstStyle/>
          <a:p>
            <a:r>
              <a:rPr lang="en-GB" sz="1400" b="1" i="0" u="none" strike="noStrike">
                <a:solidFill>
                  <a:schemeClr val="accent1">
                    <a:lumMod val="75000"/>
                  </a:schemeClr>
                </a:solidFill>
                <a:effectLst/>
                <a:latin typeface="Arial" panose="020B0604020202020204" pitchFamily="34" charset="0"/>
                <a:cs typeface="Arial" panose="020B0604020202020204" pitchFamily="34" charset="0"/>
              </a:rPr>
              <a:t>Percentage of adult social carers who have had as much social contact as they would like (18+ years), 2021-22</a:t>
            </a:r>
            <a:endParaRPr lang="en-GB" sz="1400" baseline="30000">
              <a:solidFill>
                <a:schemeClr val="accent1">
                  <a:lumMod val="75000"/>
                </a:schemeClr>
              </a:solidFill>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2FD581C5-7071-47C8-B4F4-E813D452187C}"/>
              </a:ext>
            </a:extLst>
          </p:cNvPr>
          <p:cNvPicPr>
            <a:picLocks noChangeAspect="1"/>
          </p:cNvPicPr>
          <p:nvPr/>
        </p:nvPicPr>
        <p:blipFill>
          <a:blip r:embed="rId3"/>
          <a:stretch>
            <a:fillRect/>
          </a:stretch>
        </p:blipFill>
        <p:spPr>
          <a:xfrm>
            <a:off x="9529" y="910324"/>
            <a:ext cx="5560848" cy="2916670"/>
          </a:xfrm>
          <a:prstGeom prst="rect">
            <a:avLst/>
          </a:prstGeom>
        </p:spPr>
      </p:pic>
      <p:pic>
        <p:nvPicPr>
          <p:cNvPr id="18" name="Picture 17">
            <a:extLst>
              <a:ext uri="{FF2B5EF4-FFF2-40B4-BE49-F238E27FC236}">
                <a16:creationId xmlns:a16="http://schemas.microsoft.com/office/drawing/2014/main" id="{C107E110-3C5B-49FA-8B0B-539C848DAD60}"/>
              </a:ext>
            </a:extLst>
          </p:cNvPr>
          <p:cNvPicPr>
            <a:picLocks noChangeAspect="1"/>
          </p:cNvPicPr>
          <p:nvPr/>
        </p:nvPicPr>
        <p:blipFill>
          <a:blip r:embed="rId4"/>
          <a:stretch>
            <a:fillRect/>
          </a:stretch>
        </p:blipFill>
        <p:spPr>
          <a:xfrm>
            <a:off x="9529" y="3826994"/>
            <a:ext cx="3060244" cy="1070573"/>
          </a:xfrm>
          <a:prstGeom prst="rect">
            <a:avLst/>
          </a:prstGeom>
        </p:spPr>
      </p:pic>
      <p:sp>
        <p:nvSpPr>
          <p:cNvPr id="22" name="TextBox 21">
            <a:extLst>
              <a:ext uri="{FF2B5EF4-FFF2-40B4-BE49-F238E27FC236}">
                <a16:creationId xmlns:a16="http://schemas.microsoft.com/office/drawing/2014/main" id="{71FC982E-2C58-4A1F-940B-15C316B18297}"/>
              </a:ext>
            </a:extLst>
          </p:cNvPr>
          <p:cNvSpPr txBox="1"/>
          <p:nvPr/>
        </p:nvSpPr>
        <p:spPr>
          <a:xfrm>
            <a:off x="6913858" y="387104"/>
            <a:ext cx="5048318" cy="523220"/>
          </a:xfrm>
          <a:prstGeom prst="rect">
            <a:avLst/>
          </a:prstGeom>
          <a:noFill/>
        </p:spPr>
        <p:txBody>
          <a:bodyPr wrap="square" rtlCol="0">
            <a:spAutoFit/>
          </a:bodyPr>
          <a:lstStyle/>
          <a:p>
            <a:r>
              <a:rPr lang="en-GB" sz="1400" b="1" i="0" u="none" strike="noStrike">
                <a:solidFill>
                  <a:schemeClr val="accent1">
                    <a:lumMod val="75000"/>
                  </a:schemeClr>
                </a:solidFill>
                <a:effectLst/>
                <a:latin typeface="Arial" panose="020B0604020202020204" pitchFamily="34" charset="0"/>
                <a:cs typeface="Arial" panose="020B0604020202020204" pitchFamily="34" charset="0"/>
              </a:rPr>
              <a:t>Percentage of adult social carers who have a mental health problem or illness, 2021-22</a:t>
            </a:r>
            <a:endParaRPr lang="en-GB" sz="1400" baseline="30000">
              <a:solidFill>
                <a:schemeClr val="accent1">
                  <a:lumMod val="75000"/>
                </a:schemeClr>
              </a:solidFill>
              <a:latin typeface="Arial" panose="020B0604020202020204" pitchFamily="34" charset="0"/>
              <a:cs typeface="Arial" panose="020B0604020202020204" pitchFamily="34" charset="0"/>
            </a:endParaRPr>
          </a:p>
        </p:txBody>
      </p:sp>
      <p:pic>
        <p:nvPicPr>
          <p:cNvPr id="23" name="Picture 22">
            <a:extLst>
              <a:ext uri="{FF2B5EF4-FFF2-40B4-BE49-F238E27FC236}">
                <a16:creationId xmlns:a16="http://schemas.microsoft.com/office/drawing/2014/main" id="{B33119B4-5ED6-4890-BCED-AF4781BB2106}"/>
              </a:ext>
            </a:extLst>
          </p:cNvPr>
          <p:cNvPicPr>
            <a:picLocks noChangeAspect="1"/>
          </p:cNvPicPr>
          <p:nvPr/>
        </p:nvPicPr>
        <p:blipFill>
          <a:blip r:embed="rId5"/>
          <a:stretch>
            <a:fillRect/>
          </a:stretch>
        </p:blipFill>
        <p:spPr>
          <a:xfrm>
            <a:off x="7145722" y="1177340"/>
            <a:ext cx="4584589" cy="2755631"/>
          </a:xfrm>
          <a:prstGeom prst="rect">
            <a:avLst/>
          </a:prstGeom>
        </p:spPr>
      </p:pic>
      <p:sp>
        <p:nvSpPr>
          <p:cNvPr id="24" name="TextBox 23">
            <a:extLst>
              <a:ext uri="{FF2B5EF4-FFF2-40B4-BE49-F238E27FC236}">
                <a16:creationId xmlns:a16="http://schemas.microsoft.com/office/drawing/2014/main" id="{3B7868D1-8D4C-4857-B3C8-8E85D39D75D8}"/>
              </a:ext>
            </a:extLst>
          </p:cNvPr>
          <p:cNvSpPr txBox="1"/>
          <p:nvPr/>
        </p:nvSpPr>
        <p:spPr>
          <a:xfrm>
            <a:off x="-1" y="4901236"/>
            <a:ext cx="6432067" cy="1200329"/>
          </a:xfrm>
          <a:prstGeom prst="rect">
            <a:avLst/>
          </a:prstGeom>
          <a:noFill/>
        </p:spPr>
        <p:txBody>
          <a:bodyPr wrap="square" rtlCol="0">
            <a:spAutoFit/>
          </a:bodyPr>
          <a:lstStyle/>
          <a:p>
            <a:pPr marL="171450" indent="-171450">
              <a:buFont typeface="Arial" panose="020B0604020202020204" pitchFamily="34" charset="0"/>
              <a:buChar char="•"/>
            </a:pPr>
            <a:r>
              <a:rPr lang="en-GB" sz="1200">
                <a:solidFill>
                  <a:srgbClr val="4472C4"/>
                </a:solidFill>
              </a:rPr>
              <a:t>The proportion of respondents to the Adult Social Carers Survey who have as much social contact as they would like is similar to England (28%) in Cambridgeshire (27.6%); in Peterborough (21.3%), lower than England and several areas in the East of England. </a:t>
            </a:r>
          </a:p>
          <a:p>
            <a:pPr marL="171450" indent="-171450">
              <a:buFont typeface="Arial" panose="020B0604020202020204" pitchFamily="34" charset="0"/>
              <a:buChar char="•"/>
            </a:pPr>
            <a:r>
              <a:rPr lang="en-GB" sz="1200">
                <a:solidFill>
                  <a:srgbClr val="4472C4"/>
                </a:solidFill>
              </a:rPr>
              <a:t>The proportion of respondents who said they have little social contact with people and feel socially isolated in Cambridgeshire (18.5%) is lower than England (20.9%); in Peterborough it is 25.6%, higher than England and most areas in the East of England.</a:t>
            </a:r>
          </a:p>
        </p:txBody>
      </p:sp>
      <p:sp>
        <p:nvSpPr>
          <p:cNvPr id="25" name="TextBox 24">
            <a:extLst>
              <a:ext uri="{FF2B5EF4-FFF2-40B4-BE49-F238E27FC236}">
                <a16:creationId xmlns:a16="http://schemas.microsoft.com/office/drawing/2014/main" id="{AC73F5BF-94B2-4F45-90B4-C6E9BE83197D}"/>
              </a:ext>
            </a:extLst>
          </p:cNvPr>
          <p:cNvSpPr txBox="1"/>
          <p:nvPr/>
        </p:nvSpPr>
        <p:spPr>
          <a:xfrm>
            <a:off x="7145734" y="4193696"/>
            <a:ext cx="4332597" cy="830997"/>
          </a:xfrm>
          <a:prstGeom prst="rect">
            <a:avLst/>
          </a:prstGeom>
          <a:noFill/>
        </p:spPr>
        <p:txBody>
          <a:bodyPr wrap="square" rtlCol="0">
            <a:spAutoFit/>
          </a:bodyPr>
          <a:lstStyle/>
          <a:p>
            <a:pPr marL="171450" indent="-171450">
              <a:buFont typeface="Arial" panose="020B0604020202020204" pitchFamily="34" charset="0"/>
              <a:buChar char="•"/>
            </a:pPr>
            <a:r>
              <a:rPr lang="en-GB" sz="1200">
                <a:solidFill>
                  <a:srgbClr val="4472C4"/>
                </a:solidFill>
              </a:rPr>
              <a:t>The proportion of respondents to the Adult Social Carers Survey who said they have a mental health problem or illness in Cambridgeshire (17.9%) is substantially higher than the national rate (13.2%) and lower than England in Peterborough (9.2%).</a:t>
            </a:r>
          </a:p>
        </p:txBody>
      </p:sp>
    </p:spTree>
    <p:extLst>
      <p:ext uri="{BB962C8B-B14F-4D97-AF65-F5344CB8AC3E}">
        <p14:creationId xmlns:p14="http://schemas.microsoft.com/office/powerpoint/2010/main" val="231721544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5813B8E9-C425-42B7-9D28-1F15D678861E}"/>
              </a:ext>
            </a:extLst>
          </p:cNvPr>
          <p:cNvGraphicFramePr>
            <a:graphicFrameLocks noGrp="1"/>
          </p:cNvGraphicFramePr>
          <p:nvPr>
            <p:extLst>
              <p:ext uri="{D42A27DB-BD31-4B8C-83A1-F6EECF244321}">
                <p14:modId xmlns:p14="http://schemas.microsoft.com/office/powerpoint/2010/main" val="259997646"/>
              </p:ext>
            </p:extLst>
          </p:nvPr>
        </p:nvGraphicFramePr>
        <p:xfrm>
          <a:off x="0" y="14289"/>
          <a:ext cx="12192000" cy="6808181"/>
        </p:xfrm>
        <a:graphic>
          <a:graphicData uri="http://schemas.openxmlformats.org/drawingml/2006/table">
            <a:tbl>
              <a:tblPr firstRow="1" bandRow="1">
                <a:tableStyleId>{5C22544A-7EE6-4342-B048-85BDC9FD1C3A}</a:tableStyleId>
              </a:tblPr>
              <a:tblGrid>
                <a:gridCol w="12192000">
                  <a:extLst>
                    <a:ext uri="{9D8B030D-6E8A-4147-A177-3AD203B41FA5}">
                      <a16:colId xmlns:a16="http://schemas.microsoft.com/office/drawing/2014/main" val="20000"/>
                    </a:ext>
                  </a:extLst>
                </a:gridCol>
              </a:tblGrid>
              <a:tr h="368670">
                <a:tc>
                  <a:txBody>
                    <a:bodyPr/>
                    <a:lstStyle/>
                    <a:p>
                      <a:r>
                        <a:rPr lang="en-GB">
                          <a:latin typeface="Arial" panose="020B0604020202020204" pitchFamily="34" charset="0"/>
                          <a:cs typeface="Arial" panose="020B0604020202020204" pitchFamily="34" charset="0"/>
                        </a:rPr>
                        <a:t>Health-Related Behaviour Survey, Cambridgeshire</a:t>
                      </a:r>
                      <a:endParaRPr lang="en-GB" baseline="0">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extLst>
                  <a:ext uri="{0D108BD9-81ED-4DB2-BD59-A6C34878D82A}">
                    <a16:rowId xmlns:a16="http://schemas.microsoft.com/office/drawing/2014/main" val="10000"/>
                  </a:ext>
                </a:extLst>
              </a:tr>
              <a:tr h="614093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b="1" kern="1200" baseline="0">
                        <a:solidFill>
                          <a:schemeClr val="accent6">
                            <a:lumMod val="75000"/>
                          </a:schemeClr>
                        </a:solidFill>
                        <a:latin typeface="Arial" panose="020B0604020202020204" pitchFamily="34" charset="0"/>
                        <a:ea typeface="+mn-ea"/>
                        <a:cs typeface="Arial" panose="020B0604020202020204" pitchFamily="34" charset="0"/>
                      </a:endParaRPr>
                    </a:p>
                    <a:p>
                      <a:endParaRPr lang="en-GB" sz="1400" b="1" kern="1200" baseline="0">
                        <a:solidFill>
                          <a:schemeClr val="accent6">
                            <a:lumMod val="75000"/>
                          </a:schemeClr>
                        </a:solidFill>
                        <a:latin typeface="Arial" panose="020B0604020202020204" pitchFamily="34" charset="0"/>
                        <a:ea typeface="+mn-ea"/>
                        <a:cs typeface="Arial" panose="020B0604020202020204" pitchFamily="34" charset="0"/>
                      </a:endParaRPr>
                    </a:p>
                  </a:txBody>
                  <a:tcPr>
                    <a:lnT w="12700" cap="flat" cmpd="sng" algn="ctr">
                      <a:solidFill>
                        <a:schemeClr val="bg1"/>
                      </a:solidFill>
                      <a:prstDash val="solid"/>
                      <a:round/>
                      <a:headEnd type="none" w="med" len="med"/>
                      <a:tailEnd type="none" w="med" len="med"/>
                    </a:lnT>
                    <a:solidFill>
                      <a:schemeClr val="bg1"/>
                    </a:solidFill>
                  </a:tcPr>
                </a:tc>
                <a:extLst>
                  <a:ext uri="{0D108BD9-81ED-4DB2-BD59-A6C34878D82A}">
                    <a16:rowId xmlns:a16="http://schemas.microsoft.com/office/drawing/2014/main" val="10001"/>
                  </a:ext>
                </a:extLst>
              </a:tr>
              <a:tr h="29857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aseline="0" dirty="0">
                          <a:solidFill>
                            <a:schemeClr val="bg1"/>
                          </a:solidFill>
                          <a:latin typeface="Arial" panose="020B0604020202020204" pitchFamily="34" charset="0"/>
                          <a:cs typeface="Arial" panose="020B0604020202020204" pitchFamily="34" charset="0"/>
                        </a:rPr>
                        <a:t>Source: Covid Impacts and Needs Assessment Evidence Pack 2- https://cambridgeshireinsight.org.uk/coronavirus/impacts/</a:t>
                      </a:r>
                    </a:p>
                  </a:txBody>
                  <a:tcPr anchor="ctr">
                    <a:solidFill>
                      <a:schemeClr val="accent1">
                        <a:lumMod val="75000"/>
                      </a:schemeClr>
                    </a:solidFill>
                  </a:tcPr>
                </a:tc>
                <a:extLst>
                  <a:ext uri="{0D108BD9-81ED-4DB2-BD59-A6C34878D82A}">
                    <a16:rowId xmlns:a16="http://schemas.microsoft.com/office/drawing/2014/main" val="10002"/>
                  </a:ext>
                </a:extLst>
              </a:tr>
            </a:tbl>
          </a:graphicData>
        </a:graphic>
      </p:graphicFrame>
      <p:sp>
        <p:nvSpPr>
          <p:cNvPr id="3" name="Title 1">
            <a:extLst>
              <a:ext uri="{FF2B5EF4-FFF2-40B4-BE49-F238E27FC236}">
                <a16:creationId xmlns:a16="http://schemas.microsoft.com/office/drawing/2014/main" id="{A17FD922-B8FD-420E-862A-03217FDE6D79}"/>
              </a:ext>
            </a:extLst>
          </p:cNvPr>
          <p:cNvSpPr txBox="1">
            <a:spLocks/>
          </p:cNvSpPr>
          <p:nvPr/>
        </p:nvSpPr>
        <p:spPr>
          <a:xfrm>
            <a:off x="120982" y="462526"/>
            <a:ext cx="10248900" cy="727173"/>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sz="1400" b="0" i="0" u="none" strike="noStrike" kern="1200" spc="0" baseline="0">
                <a:solidFill>
                  <a:sysClr val="windowText" lastClr="000000">
                    <a:lumMod val="65000"/>
                    <a:lumOff val="35000"/>
                  </a:sysClr>
                </a:solidFill>
                <a:latin typeface="+mn-lt"/>
                <a:ea typeface="+mn-ea"/>
                <a:cs typeface="+mn-cs"/>
              </a:defRPr>
            </a:pPr>
            <a:r>
              <a:rPr lang="en-US" sz="2200">
                <a:solidFill>
                  <a:schemeClr val="accent1">
                    <a:lumMod val="75000"/>
                  </a:schemeClr>
                </a:solidFill>
                <a:latin typeface="+mn-lt"/>
                <a:ea typeface="+mn-ea"/>
                <a:cs typeface="Calibri"/>
              </a:rPr>
              <a:t>Local data, collected in 2021 from </a:t>
            </a:r>
            <a:r>
              <a:rPr lang="en-US" sz="2200" b="1">
                <a:solidFill>
                  <a:schemeClr val="accent1">
                    <a:lumMod val="75000"/>
                  </a:schemeClr>
                </a:solidFill>
                <a:latin typeface="+mn-lt"/>
                <a:ea typeface="+mn-ea"/>
                <a:cs typeface="Calibri"/>
              </a:rPr>
              <a:t>Cambridgeshire</a:t>
            </a:r>
            <a:r>
              <a:rPr lang="en-US" sz="2200">
                <a:solidFill>
                  <a:schemeClr val="accent1">
                    <a:lumMod val="75000"/>
                  </a:schemeClr>
                </a:solidFill>
                <a:latin typeface="+mn-lt"/>
                <a:ea typeface="+mn-ea"/>
                <a:cs typeface="Calibri"/>
              </a:rPr>
              <a:t> schools only, indicates that there have been some considerable changes in several areas for secondary school pupils since 2018.</a:t>
            </a:r>
          </a:p>
        </p:txBody>
      </p:sp>
      <p:sp>
        <p:nvSpPr>
          <p:cNvPr id="4" name="Subtitle 11">
            <a:extLst>
              <a:ext uri="{FF2B5EF4-FFF2-40B4-BE49-F238E27FC236}">
                <a16:creationId xmlns:a16="http://schemas.microsoft.com/office/drawing/2014/main" id="{200CDB4D-2344-415C-ACBC-C080D3B991B9}"/>
              </a:ext>
            </a:extLst>
          </p:cNvPr>
          <p:cNvSpPr txBox="1">
            <a:spLocks/>
          </p:cNvSpPr>
          <p:nvPr/>
        </p:nvSpPr>
        <p:spPr>
          <a:xfrm>
            <a:off x="147637" y="1965383"/>
            <a:ext cx="5800726" cy="283521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400">
                <a:solidFill>
                  <a:schemeClr val="accent1">
                    <a:lumMod val="75000"/>
                  </a:schemeClr>
                </a:solidFill>
              </a:rPr>
              <a:t>The ‘Health Related Behaviours Survey’ takes place regularly in a sample of </a:t>
            </a:r>
            <a:r>
              <a:rPr lang="en-GB" sz="1400" b="1">
                <a:solidFill>
                  <a:schemeClr val="accent1">
                    <a:lumMod val="75000"/>
                  </a:schemeClr>
                </a:solidFill>
              </a:rPr>
              <a:t>Cambridgeshire</a:t>
            </a:r>
            <a:r>
              <a:rPr lang="en-GB" sz="1400">
                <a:solidFill>
                  <a:schemeClr val="accent1">
                    <a:lumMod val="75000"/>
                  </a:schemeClr>
                </a:solidFill>
              </a:rPr>
              <a:t> schools only, including young people in years 8 and 10. </a:t>
            </a:r>
          </a:p>
          <a:p>
            <a:r>
              <a:rPr lang="en-GB" sz="1400">
                <a:solidFill>
                  <a:schemeClr val="accent1">
                    <a:lumMod val="75000"/>
                  </a:schemeClr>
                </a:solidFill>
              </a:rPr>
              <a:t>The most recent survey shows some significant differences compared with 2018, which may be attributable to the pandemic.</a:t>
            </a:r>
          </a:p>
          <a:p>
            <a:r>
              <a:rPr lang="en-GB" sz="1400">
                <a:solidFill>
                  <a:schemeClr val="accent1">
                    <a:lumMod val="75000"/>
                  </a:schemeClr>
                </a:solidFill>
              </a:rPr>
              <a:t>Students have lower resilience and poorer wellbeing on many measures, and life satisfaction has fallen.</a:t>
            </a:r>
          </a:p>
          <a:p>
            <a:r>
              <a:rPr lang="en-GB" sz="1400">
                <a:solidFill>
                  <a:schemeClr val="accent1">
                    <a:lumMod val="75000"/>
                  </a:schemeClr>
                </a:solidFill>
              </a:rPr>
              <a:t>Poverty is affecting more pupils.</a:t>
            </a:r>
          </a:p>
          <a:p>
            <a:r>
              <a:rPr lang="en-GB" sz="1400">
                <a:solidFill>
                  <a:schemeClr val="accent1">
                    <a:lumMod val="75000"/>
                  </a:schemeClr>
                </a:solidFill>
              </a:rPr>
              <a:t>However the picture on health behaviour is more mixed, and there is some positive news that fewer students reported alcohol, tobacco and drug use, and fewer risky sexual behaviours. However, sleep is poorer in 2021 and fewer pupils agree they are in charge of their own health. </a:t>
            </a:r>
          </a:p>
        </p:txBody>
      </p:sp>
      <p:graphicFrame>
        <p:nvGraphicFramePr>
          <p:cNvPr id="5" name="Chart 4" descr="Bar chart comparing years 8 and 10 responses from 2018 with 2021. In 2021 children were less likely to agree that they usually keep trying if they don't succeed, and fewer agreed that they were in charge of their health or slept well the previous night. However fewer children reported smoking, drinking alcohol or taking drugs to get high, or risky sex, in 2021 compared with 2018. Children in 2021 were more likely to have concerns about bullying or adult arguments, worry about the way they looked, and less likely to report good life satisfaction. ">
            <a:extLst>
              <a:ext uri="{FF2B5EF4-FFF2-40B4-BE49-F238E27FC236}">
                <a16:creationId xmlns:a16="http://schemas.microsoft.com/office/drawing/2014/main" id="{902E6E20-82B6-4725-86DF-453FBF4FB620}"/>
              </a:ext>
            </a:extLst>
          </p:cNvPr>
          <p:cNvGraphicFramePr>
            <a:graphicFrameLocks/>
          </p:cNvGraphicFramePr>
          <p:nvPr>
            <p:extLst>
              <p:ext uri="{D42A27DB-BD31-4B8C-83A1-F6EECF244321}">
                <p14:modId xmlns:p14="http://schemas.microsoft.com/office/powerpoint/2010/main" val="1797457189"/>
              </p:ext>
            </p:extLst>
          </p:nvPr>
        </p:nvGraphicFramePr>
        <p:xfrm>
          <a:off x="6096000" y="1528819"/>
          <a:ext cx="5807075" cy="4866655"/>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 Placeholder 10">
            <a:extLst>
              <a:ext uri="{FF2B5EF4-FFF2-40B4-BE49-F238E27FC236}">
                <a16:creationId xmlns:a16="http://schemas.microsoft.com/office/drawing/2014/main" id="{6DFCBA78-F5EB-4DA6-A677-F0E71FE47EA0}"/>
              </a:ext>
            </a:extLst>
          </p:cNvPr>
          <p:cNvSpPr txBox="1">
            <a:spLocks/>
          </p:cNvSpPr>
          <p:nvPr/>
        </p:nvSpPr>
        <p:spPr>
          <a:xfrm>
            <a:off x="0" y="6158541"/>
            <a:ext cx="8310563" cy="300287"/>
          </a:xfrm>
          <a:prstGeom prst="rect">
            <a:avLst/>
          </a:prstGeom>
        </p:spPr>
        <p:txBody>
          <a:bodyPr vert="horz" lIns="91440" tIns="45720" rIns="91440" bIns="45720" rtlCol="0" anchor="t">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400" i="1">
                <a:solidFill>
                  <a:schemeClr val="accent1">
                    <a:lumMod val="75000"/>
                  </a:schemeClr>
                </a:solidFill>
                <a:cs typeface="Calibri"/>
              </a:rPr>
              <a:t>Survey carried out in 2021 in a sample of Cambridgeshire schools. Peterborough did not partake in the 2021 survey </a:t>
            </a:r>
            <a:endParaRPr lang="en-GB" sz="1400" i="1">
              <a:solidFill>
                <a:schemeClr val="accent1">
                  <a:lumMod val="75000"/>
                </a:schemeClr>
              </a:solidFill>
            </a:endParaRPr>
          </a:p>
        </p:txBody>
      </p:sp>
    </p:spTree>
    <p:extLst>
      <p:ext uri="{BB962C8B-B14F-4D97-AF65-F5344CB8AC3E}">
        <p14:creationId xmlns:p14="http://schemas.microsoft.com/office/powerpoint/2010/main" val="25679022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B1B21209-6B0E-4396-A051-E986628234F2}"/>
              </a:ext>
            </a:extLst>
          </p:cNvPr>
          <p:cNvGraphicFramePr>
            <a:graphicFrameLocks noGrp="1"/>
          </p:cNvGraphicFramePr>
          <p:nvPr>
            <p:extLst>
              <p:ext uri="{D42A27DB-BD31-4B8C-83A1-F6EECF244321}">
                <p14:modId xmlns:p14="http://schemas.microsoft.com/office/powerpoint/2010/main" val="335949875"/>
              </p:ext>
            </p:extLst>
          </p:nvPr>
        </p:nvGraphicFramePr>
        <p:xfrm>
          <a:off x="0" y="14289"/>
          <a:ext cx="12192000" cy="6808181"/>
        </p:xfrm>
        <a:graphic>
          <a:graphicData uri="http://schemas.openxmlformats.org/drawingml/2006/table">
            <a:tbl>
              <a:tblPr firstRow="1" bandRow="1">
                <a:tableStyleId>{5C22544A-7EE6-4342-B048-85BDC9FD1C3A}</a:tableStyleId>
              </a:tblPr>
              <a:tblGrid>
                <a:gridCol w="12192000">
                  <a:extLst>
                    <a:ext uri="{9D8B030D-6E8A-4147-A177-3AD203B41FA5}">
                      <a16:colId xmlns:a16="http://schemas.microsoft.com/office/drawing/2014/main" val="20000"/>
                    </a:ext>
                  </a:extLst>
                </a:gridCol>
              </a:tblGrid>
              <a:tr h="368670">
                <a:tc>
                  <a:txBody>
                    <a:bodyPr/>
                    <a:lstStyle/>
                    <a:p>
                      <a:r>
                        <a:rPr lang="en-GB">
                          <a:latin typeface="Arial" panose="020B0604020202020204" pitchFamily="34" charset="0"/>
                          <a:cs typeface="Arial" panose="020B0604020202020204" pitchFamily="34" charset="0"/>
                        </a:rPr>
                        <a:t>Deprivation in Peterborough</a:t>
                      </a:r>
                    </a:p>
                  </a:txBody>
                  <a:tcPr>
                    <a:solidFill>
                      <a:schemeClr val="accent1">
                        <a:lumMod val="75000"/>
                      </a:schemeClr>
                    </a:solidFill>
                  </a:tcPr>
                </a:tc>
                <a:extLst>
                  <a:ext uri="{0D108BD9-81ED-4DB2-BD59-A6C34878D82A}">
                    <a16:rowId xmlns:a16="http://schemas.microsoft.com/office/drawing/2014/main" val="10000"/>
                  </a:ext>
                </a:extLst>
              </a:tr>
              <a:tr h="614093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baseline="30000">
                        <a:solidFill>
                          <a:schemeClr val="accent1">
                            <a:lumMod val="75000"/>
                          </a:schemeClr>
                        </a:solidFill>
                        <a:latin typeface="Arial" panose="020B0604020202020204" pitchFamily="34" charset="0"/>
                        <a:cs typeface="Arial" panose="020B0604020202020204" pitchFamily="34" charset="0"/>
                      </a:endParaRPr>
                    </a:p>
                    <a:p>
                      <a:endParaRPr lang="en-GB" sz="1400" b="1" kern="1200" baseline="0">
                        <a:solidFill>
                          <a:schemeClr val="accent6">
                            <a:lumMod val="75000"/>
                          </a:schemeClr>
                        </a:solidFill>
                        <a:latin typeface="Arial" panose="020B0604020202020204" pitchFamily="34" charset="0"/>
                        <a:ea typeface="+mn-ea"/>
                        <a:cs typeface="Arial" panose="020B0604020202020204" pitchFamily="34" charset="0"/>
                      </a:endParaRPr>
                    </a:p>
                    <a:p>
                      <a:endParaRPr lang="en-GB" sz="1400" b="1" kern="1200" baseline="0">
                        <a:solidFill>
                          <a:schemeClr val="accent6">
                            <a:lumMod val="75000"/>
                          </a:schemeClr>
                        </a:solidFill>
                        <a:latin typeface="Arial" panose="020B0604020202020204" pitchFamily="34" charset="0"/>
                        <a:ea typeface="+mn-ea"/>
                        <a:cs typeface="Arial" panose="020B0604020202020204" pitchFamily="34" charset="0"/>
                      </a:endParaRPr>
                    </a:p>
                  </a:txBody>
                  <a:tcPr>
                    <a:solidFill>
                      <a:schemeClr val="bg1"/>
                    </a:solidFill>
                  </a:tcPr>
                </a:tc>
                <a:extLst>
                  <a:ext uri="{0D108BD9-81ED-4DB2-BD59-A6C34878D82A}">
                    <a16:rowId xmlns:a16="http://schemas.microsoft.com/office/drawing/2014/main" val="10001"/>
                  </a:ext>
                </a:extLst>
              </a:tr>
              <a:tr h="298578">
                <a:tc>
                  <a:txBody>
                    <a:bodyPr/>
                    <a:lstStyle/>
                    <a:p>
                      <a:r>
                        <a:rPr lang="en-GB" sz="900" baseline="0" dirty="0">
                          <a:solidFill>
                            <a:schemeClr val="bg1"/>
                          </a:solidFill>
                          <a:latin typeface="Arial" panose="020B0604020202020204" pitchFamily="34" charset="0"/>
                          <a:cs typeface="Arial" panose="020B0604020202020204" pitchFamily="34" charset="0"/>
                        </a:rPr>
                        <a:t>Source: Indices of Deprivation 2019, Ministry of Housing, Communities and Local Government</a:t>
                      </a:r>
                    </a:p>
                  </a:txBody>
                  <a:tcPr anchor="ctr">
                    <a:solidFill>
                      <a:schemeClr val="accent1">
                        <a:lumMod val="75000"/>
                      </a:schemeClr>
                    </a:solidFill>
                  </a:tcPr>
                </a:tc>
                <a:extLst>
                  <a:ext uri="{0D108BD9-81ED-4DB2-BD59-A6C34878D82A}">
                    <a16:rowId xmlns:a16="http://schemas.microsoft.com/office/drawing/2014/main" val="10002"/>
                  </a:ext>
                </a:extLst>
              </a:tr>
            </a:tbl>
          </a:graphicData>
        </a:graphic>
      </p:graphicFrame>
      <p:sp>
        <p:nvSpPr>
          <p:cNvPr id="9" name="TextBox 8">
            <a:extLst>
              <a:ext uri="{FF2B5EF4-FFF2-40B4-BE49-F238E27FC236}">
                <a16:creationId xmlns:a16="http://schemas.microsoft.com/office/drawing/2014/main" id="{542A09C9-AEC2-41E2-AF38-E96D7C3F513C}"/>
              </a:ext>
            </a:extLst>
          </p:cNvPr>
          <p:cNvSpPr txBox="1"/>
          <p:nvPr/>
        </p:nvSpPr>
        <p:spPr>
          <a:xfrm>
            <a:off x="39147" y="405321"/>
            <a:ext cx="502248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kern="1200" baseline="0">
                <a:solidFill>
                  <a:schemeClr val="accent1">
                    <a:lumMod val="75000"/>
                  </a:schemeClr>
                </a:solidFill>
                <a:latin typeface="Arial" panose="020B0604020202020204" pitchFamily="34" charset="0"/>
                <a:ea typeface="+mn-ea"/>
                <a:cs typeface="Arial" panose="020B0604020202020204" pitchFamily="34" charset="0"/>
              </a:rPr>
              <a:t>National IMD decile by ward in Peterborough</a:t>
            </a:r>
            <a:r>
              <a:rPr lang="en-GB" sz="1400" b="1">
                <a:solidFill>
                  <a:schemeClr val="accent1">
                    <a:lumMod val="75000"/>
                  </a:schemeClr>
                </a:solidFill>
                <a:latin typeface="Arial" panose="020B0604020202020204" pitchFamily="34" charset="0"/>
                <a:cs typeface="Arial" panose="020B0604020202020204" pitchFamily="34" charset="0"/>
              </a:rPr>
              <a:t>, 2019</a:t>
            </a:r>
            <a:endParaRPr lang="en-GB" sz="1400" baseline="30000">
              <a:solidFill>
                <a:schemeClr val="accent1">
                  <a:lumMod val="75000"/>
                </a:schemeClr>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A49452C1-3D6F-4A07-BBFB-316FE6D9FE1C}"/>
              </a:ext>
            </a:extLst>
          </p:cNvPr>
          <p:cNvPicPr>
            <a:picLocks noChangeAspect="1"/>
          </p:cNvPicPr>
          <p:nvPr/>
        </p:nvPicPr>
        <p:blipFill>
          <a:blip r:embed="rId3"/>
          <a:stretch>
            <a:fillRect/>
          </a:stretch>
        </p:blipFill>
        <p:spPr>
          <a:xfrm>
            <a:off x="7833593" y="1376117"/>
            <a:ext cx="4319260" cy="1677653"/>
          </a:xfrm>
          <a:prstGeom prst="rect">
            <a:avLst/>
          </a:prstGeom>
        </p:spPr>
      </p:pic>
      <p:sp>
        <p:nvSpPr>
          <p:cNvPr id="11" name="TextBox 10">
            <a:extLst>
              <a:ext uri="{FF2B5EF4-FFF2-40B4-BE49-F238E27FC236}">
                <a16:creationId xmlns:a16="http://schemas.microsoft.com/office/drawing/2014/main" id="{28FD0BE6-936C-42CB-9BAB-681E176D0A08}"/>
              </a:ext>
            </a:extLst>
          </p:cNvPr>
          <p:cNvSpPr txBox="1"/>
          <p:nvPr/>
        </p:nvSpPr>
        <p:spPr>
          <a:xfrm>
            <a:off x="7652055" y="405321"/>
            <a:ext cx="4539945" cy="954107"/>
          </a:xfrm>
          <a:prstGeom prst="rect">
            <a:avLst/>
          </a:prstGeom>
          <a:noFill/>
        </p:spPr>
        <p:txBody>
          <a:bodyPr wrap="square" rtlCol="0">
            <a:spAutoFit/>
          </a:bodyPr>
          <a:lstStyle/>
          <a:p>
            <a:r>
              <a:rPr lang="en-GB" sz="1400" b="1">
                <a:solidFill>
                  <a:schemeClr val="accent1">
                    <a:lumMod val="75000"/>
                  </a:schemeClr>
                </a:solidFill>
                <a:latin typeface="Arial" panose="020B0604020202020204" pitchFamily="34" charset="0"/>
                <a:cs typeface="Arial" panose="020B0604020202020204" pitchFamily="34" charset="0"/>
              </a:rPr>
              <a:t>The deprivation domains for Peterborough by rank (out of 317 local authorities nationally) where the lower the rank the more deprived the domain (1 is the most deprived)</a:t>
            </a:r>
            <a:endParaRPr lang="en-GB" sz="1100" baseline="30000">
              <a:solidFill>
                <a:schemeClr val="accent1">
                  <a:lumMod val="75000"/>
                </a:schemeClr>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1434B3FF-A82B-4C61-84BC-B89586B9FAC5}"/>
              </a:ext>
            </a:extLst>
          </p:cNvPr>
          <p:cNvSpPr txBox="1"/>
          <p:nvPr/>
        </p:nvSpPr>
        <p:spPr>
          <a:xfrm>
            <a:off x="7744417" y="3225385"/>
            <a:ext cx="4319260" cy="1384995"/>
          </a:xfrm>
          <a:prstGeom prst="rect">
            <a:avLst/>
          </a:prstGeom>
          <a:noFill/>
        </p:spPr>
        <p:txBody>
          <a:bodyPr wrap="square" rtlCol="0">
            <a:spAutoFit/>
          </a:bodyPr>
          <a:lstStyle/>
          <a:p>
            <a:pPr marL="171450" indent="-171450">
              <a:buFont typeface="Arial" panose="020B0604020202020204" pitchFamily="34" charset="0"/>
              <a:buChar char="•"/>
            </a:pPr>
            <a:r>
              <a:rPr lang="en-GB" sz="1200">
                <a:solidFill>
                  <a:schemeClr val="accent1">
                    <a:lumMod val="75000"/>
                  </a:schemeClr>
                </a:solidFill>
              </a:rPr>
              <a:t>In Peterborough, Living Environment ranks significantly higher than the other domains, ranking over 100 more than the next domain (Employment), showing it is the least deprived domain by rank. </a:t>
            </a:r>
          </a:p>
          <a:p>
            <a:pPr marL="171450" indent="-171450">
              <a:buFont typeface="Arial" panose="020B0604020202020204" pitchFamily="34" charset="0"/>
              <a:buChar char="•"/>
            </a:pPr>
            <a:r>
              <a:rPr lang="en-GB" sz="1200">
                <a:solidFill>
                  <a:schemeClr val="accent1">
                    <a:lumMod val="75000"/>
                  </a:schemeClr>
                </a:solidFill>
              </a:rPr>
              <a:t>Education, training and Skills is the lowest ranking domain in Peterborough, very closely followed by Crime.</a:t>
            </a:r>
          </a:p>
          <a:p>
            <a:pPr marL="171450" indent="-171450">
              <a:buFont typeface="Arial" panose="020B0604020202020204" pitchFamily="34" charset="0"/>
              <a:buChar char="•"/>
            </a:pPr>
            <a:endParaRPr lang="en-GB" sz="1200">
              <a:solidFill>
                <a:schemeClr val="accent1">
                  <a:lumMod val="75000"/>
                </a:schemeClr>
              </a:solidFill>
            </a:endParaRPr>
          </a:p>
        </p:txBody>
      </p:sp>
      <p:sp>
        <p:nvSpPr>
          <p:cNvPr id="16" name="TextBox 15">
            <a:extLst>
              <a:ext uri="{FF2B5EF4-FFF2-40B4-BE49-F238E27FC236}">
                <a16:creationId xmlns:a16="http://schemas.microsoft.com/office/drawing/2014/main" id="{7C0DFC5E-27E7-4C48-978B-2F0BD606C647}"/>
              </a:ext>
            </a:extLst>
          </p:cNvPr>
          <p:cNvSpPr txBox="1"/>
          <p:nvPr/>
        </p:nvSpPr>
        <p:spPr>
          <a:xfrm>
            <a:off x="134008" y="5032990"/>
            <a:ext cx="7422510" cy="1015663"/>
          </a:xfrm>
          <a:prstGeom prst="rect">
            <a:avLst/>
          </a:prstGeom>
          <a:noFill/>
        </p:spPr>
        <p:txBody>
          <a:bodyPr wrap="square" rtlCol="0">
            <a:spAutoFit/>
          </a:bodyPr>
          <a:lstStyle/>
          <a:p>
            <a:pPr marL="171450" indent="-171450">
              <a:buFont typeface="Arial" panose="020B0604020202020204" pitchFamily="34" charset="0"/>
              <a:buChar char="•"/>
            </a:pPr>
            <a:r>
              <a:rPr lang="en-GB" sz="1200">
                <a:solidFill>
                  <a:schemeClr val="accent1">
                    <a:lumMod val="75000"/>
                  </a:schemeClr>
                </a:solidFill>
              </a:rPr>
              <a:t>The average IMD deciles show that there is a large variation between wards, with the most deprived wards ranking in the 1</a:t>
            </a:r>
            <a:r>
              <a:rPr lang="en-GB" sz="1200" baseline="30000">
                <a:solidFill>
                  <a:schemeClr val="accent1">
                    <a:lumMod val="75000"/>
                  </a:schemeClr>
                </a:solidFill>
              </a:rPr>
              <a:t>st</a:t>
            </a:r>
            <a:r>
              <a:rPr lang="en-GB" sz="1200">
                <a:solidFill>
                  <a:schemeClr val="accent1">
                    <a:lumMod val="75000"/>
                  </a:schemeClr>
                </a:solidFill>
              </a:rPr>
              <a:t> decile and the least deprived decile within the 8</a:t>
            </a:r>
            <a:r>
              <a:rPr lang="en-GB" sz="1200" baseline="30000">
                <a:solidFill>
                  <a:schemeClr val="accent1">
                    <a:lumMod val="75000"/>
                  </a:schemeClr>
                </a:solidFill>
              </a:rPr>
              <a:t>th</a:t>
            </a:r>
            <a:r>
              <a:rPr lang="en-GB" sz="1200">
                <a:solidFill>
                  <a:schemeClr val="accent1">
                    <a:lumMod val="75000"/>
                  </a:schemeClr>
                </a:solidFill>
              </a:rPr>
              <a:t> decile.</a:t>
            </a:r>
          </a:p>
          <a:p>
            <a:pPr marL="171450" indent="-171450">
              <a:buFont typeface="Arial" panose="020B0604020202020204" pitchFamily="34" charset="0"/>
              <a:buChar char="•"/>
            </a:pPr>
            <a:r>
              <a:rPr lang="en-GB" sz="1200">
                <a:solidFill>
                  <a:schemeClr val="accent1">
                    <a:lumMod val="75000"/>
                  </a:schemeClr>
                </a:solidFill>
              </a:rPr>
              <a:t>Bretton, Central, Dogsthorpe, North, Orton Longueville, and Paston and Walton are the most deprived wards in the district.</a:t>
            </a:r>
          </a:p>
          <a:p>
            <a:pPr marL="171450" indent="-171450">
              <a:buFont typeface="Arial" panose="020B0604020202020204" pitchFamily="34" charset="0"/>
              <a:buChar char="•"/>
            </a:pPr>
            <a:endParaRPr lang="en-GB" sz="1200">
              <a:solidFill>
                <a:schemeClr val="accent1">
                  <a:lumMod val="75000"/>
                </a:schemeClr>
              </a:solidFill>
            </a:endParaRPr>
          </a:p>
        </p:txBody>
      </p:sp>
      <p:cxnSp>
        <p:nvCxnSpPr>
          <p:cNvPr id="19" name="Straight Connector 18">
            <a:extLst>
              <a:ext uri="{FF2B5EF4-FFF2-40B4-BE49-F238E27FC236}">
                <a16:creationId xmlns:a16="http://schemas.microsoft.com/office/drawing/2014/main" id="{B9B4F5DA-F7E0-4762-9A5E-8E370B529ED9}"/>
              </a:ext>
            </a:extLst>
          </p:cNvPr>
          <p:cNvCxnSpPr/>
          <p:nvPr/>
        </p:nvCxnSpPr>
        <p:spPr>
          <a:xfrm>
            <a:off x="7690526" y="374910"/>
            <a:ext cx="0" cy="6108180"/>
          </a:xfrm>
          <a:prstGeom prst="line">
            <a:avLst/>
          </a:prstGeom>
        </p:spPr>
        <p:style>
          <a:lnRef idx="1">
            <a:schemeClr val="accent1"/>
          </a:lnRef>
          <a:fillRef idx="0">
            <a:schemeClr val="accent1"/>
          </a:fillRef>
          <a:effectRef idx="0">
            <a:schemeClr val="accent1"/>
          </a:effectRef>
          <a:fontRef idx="minor">
            <a:schemeClr val="tx1"/>
          </a:fontRef>
        </p:style>
      </p:cxnSp>
      <p:pic>
        <p:nvPicPr>
          <p:cNvPr id="6" name="Picture 5" descr="Map&#10;&#10;Description automatically generated">
            <a:extLst>
              <a:ext uri="{FF2B5EF4-FFF2-40B4-BE49-F238E27FC236}">
                <a16:creationId xmlns:a16="http://schemas.microsoft.com/office/drawing/2014/main" id="{B41F25FB-0EAA-4DA2-87C8-960A899856F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551" t="3672" r="2246" b="4689"/>
          <a:stretch/>
        </p:blipFill>
        <p:spPr>
          <a:xfrm>
            <a:off x="86874" y="799838"/>
            <a:ext cx="5022480" cy="3421077"/>
          </a:xfrm>
          <a:prstGeom prst="rect">
            <a:avLst/>
          </a:prstGeom>
        </p:spPr>
      </p:pic>
      <p:pic>
        <p:nvPicPr>
          <p:cNvPr id="13" name="Picture 12">
            <a:extLst>
              <a:ext uri="{FF2B5EF4-FFF2-40B4-BE49-F238E27FC236}">
                <a16:creationId xmlns:a16="http://schemas.microsoft.com/office/drawing/2014/main" id="{EAD1ADBF-C506-44A1-86ED-3FCB2B6878A6}"/>
              </a:ext>
            </a:extLst>
          </p:cNvPr>
          <p:cNvPicPr>
            <a:picLocks noChangeAspect="1"/>
          </p:cNvPicPr>
          <p:nvPr/>
        </p:nvPicPr>
        <p:blipFill>
          <a:blip r:embed="rId5"/>
          <a:stretch>
            <a:fillRect/>
          </a:stretch>
        </p:blipFill>
        <p:spPr>
          <a:xfrm>
            <a:off x="5121708" y="799838"/>
            <a:ext cx="2568817" cy="3810542"/>
          </a:xfrm>
          <a:prstGeom prst="rect">
            <a:avLst/>
          </a:prstGeom>
        </p:spPr>
      </p:pic>
      <p:sp>
        <p:nvSpPr>
          <p:cNvPr id="14" name="TextBox 13">
            <a:extLst>
              <a:ext uri="{FF2B5EF4-FFF2-40B4-BE49-F238E27FC236}">
                <a16:creationId xmlns:a16="http://schemas.microsoft.com/office/drawing/2014/main" id="{23DB53CF-7B5C-4EA0-B8A0-C56E486705CD}"/>
              </a:ext>
            </a:extLst>
          </p:cNvPr>
          <p:cNvSpPr txBox="1"/>
          <p:nvPr/>
        </p:nvSpPr>
        <p:spPr>
          <a:xfrm>
            <a:off x="548640" y="4340994"/>
            <a:ext cx="184731" cy="369332"/>
          </a:xfrm>
          <a:prstGeom prst="rect">
            <a:avLst/>
          </a:prstGeom>
          <a:noFill/>
        </p:spPr>
        <p:txBody>
          <a:bodyPr wrap="none" rtlCol="0">
            <a:spAutoFit/>
          </a:bodyPr>
          <a:lstStyle/>
          <a:p>
            <a:endParaRPr lang="en-GB"/>
          </a:p>
        </p:txBody>
      </p:sp>
    </p:spTree>
    <p:extLst>
      <p:ext uri="{BB962C8B-B14F-4D97-AF65-F5344CB8AC3E}">
        <p14:creationId xmlns:p14="http://schemas.microsoft.com/office/powerpoint/2010/main" val="170778337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200C0EB6-6CD6-4C32-93B1-6E68A5AFEB20}"/>
              </a:ext>
            </a:extLst>
          </p:cNvPr>
          <p:cNvGraphicFramePr>
            <a:graphicFrameLocks noGrp="1"/>
          </p:cNvGraphicFramePr>
          <p:nvPr>
            <p:extLst>
              <p:ext uri="{D42A27DB-BD31-4B8C-83A1-F6EECF244321}">
                <p14:modId xmlns:p14="http://schemas.microsoft.com/office/powerpoint/2010/main" val="1062119238"/>
              </p:ext>
            </p:extLst>
          </p:nvPr>
        </p:nvGraphicFramePr>
        <p:xfrm>
          <a:off x="0" y="14289"/>
          <a:ext cx="12192000" cy="6808181"/>
        </p:xfrm>
        <a:graphic>
          <a:graphicData uri="http://schemas.openxmlformats.org/drawingml/2006/table">
            <a:tbl>
              <a:tblPr firstRow="1" bandRow="1">
                <a:tableStyleId>{5C22544A-7EE6-4342-B048-85BDC9FD1C3A}</a:tableStyleId>
              </a:tblPr>
              <a:tblGrid>
                <a:gridCol w="12192000">
                  <a:extLst>
                    <a:ext uri="{9D8B030D-6E8A-4147-A177-3AD203B41FA5}">
                      <a16:colId xmlns:a16="http://schemas.microsoft.com/office/drawing/2014/main" val="20000"/>
                    </a:ext>
                  </a:extLst>
                </a:gridCol>
              </a:tblGrid>
              <a:tr h="368670">
                <a:tc>
                  <a:txBody>
                    <a:bodyPr/>
                    <a:lstStyle/>
                    <a:p>
                      <a:r>
                        <a:rPr lang="en-GB">
                          <a:latin typeface="Arial" panose="020B0604020202020204" pitchFamily="34" charset="0"/>
                          <a:cs typeface="Arial" panose="020B0604020202020204" pitchFamily="34" charset="0"/>
                        </a:rPr>
                        <a:t>Access to GP practice</a:t>
                      </a:r>
                      <a:endParaRPr lang="en-GB" baseline="0">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extLst>
                  <a:ext uri="{0D108BD9-81ED-4DB2-BD59-A6C34878D82A}">
                    <a16:rowId xmlns:a16="http://schemas.microsoft.com/office/drawing/2014/main" val="10000"/>
                  </a:ext>
                </a:extLst>
              </a:tr>
              <a:tr h="614093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b="1" kern="1200" baseline="0">
                        <a:solidFill>
                          <a:schemeClr val="accent6">
                            <a:lumMod val="75000"/>
                          </a:schemeClr>
                        </a:solidFill>
                        <a:latin typeface="Arial" panose="020B0604020202020204" pitchFamily="34" charset="0"/>
                        <a:ea typeface="+mn-ea"/>
                        <a:cs typeface="Arial" panose="020B0604020202020204" pitchFamily="34" charset="0"/>
                      </a:endParaRPr>
                    </a:p>
                    <a:p>
                      <a:endParaRPr lang="en-GB" sz="1400" b="1" kern="1200" baseline="0">
                        <a:solidFill>
                          <a:schemeClr val="accent6">
                            <a:lumMod val="75000"/>
                          </a:schemeClr>
                        </a:solidFill>
                        <a:latin typeface="Arial" panose="020B0604020202020204" pitchFamily="34" charset="0"/>
                        <a:ea typeface="+mn-ea"/>
                        <a:cs typeface="Arial" panose="020B0604020202020204" pitchFamily="34" charset="0"/>
                      </a:endParaRPr>
                    </a:p>
                  </a:txBody>
                  <a:tcPr>
                    <a:lnT w="12700" cap="flat" cmpd="sng" algn="ctr">
                      <a:solidFill>
                        <a:schemeClr val="bg1"/>
                      </a:solidFill>
                      <a:prstDash val="solid"/>
                      <a:round/>
                      <a:headEnd type="none" w="med" len="med"/>
                      <a:tailEnd type="none" w="med" len="med"/>
                    </a:lnT>
                    <a:solidFill>
                      <a:schemeClr val="bg1"/>
                    </a:solidFill>
                  </a:tcPr>
                </a:tc>
                <a:extLst>
                  <a:ext uri="{0D108BD9-81ED-4DB2-BD59-A6C34878D82A}">
                    <a16:rowId xmlns:a16="http://schemas.microsoft.com/office/drawing/2014/main" val="10001"/>
                  </a:ext>
                </a:extLst>
              </a:tr>
              <a:tr h="298578">
                <a:tc>
                  <a:txBody>
                    <a:bodyPr/>
                    <a:lstStyle/>
                    <a:p>
                      <a:r>
                        <a:rPr lang="en-GB" sz="900" baseline="0">
                          <a:solidFill>
                            <a:schemeClr val="bg1"/>
                          </a:solidFill>
                          <a:latin typeface="Arial" panose="020B0604020202020204" pitchFamily="34" charset="0"/>
                          <a:cs typeface="Arial" panose="020B0604020202020204" pitchFamily="34" charset="0"/>
                        </a:rPr>
                        <a:t>Source : </a:t>
                      </a:r>
                      <a:r>
                        <a:rPr lang="en-GB" sz="900">
                          <a:solidFill>
                            <a:schemeClr val="bg1"/>
                          </a:solidFill>
                        </a:rPr>
                        <a:t>SHAPE Place Atlas</a:t>
                      </a:r>
                      <a:endParaRPr lang="en-GB" sz="900" baseline="0">
                        <a:solidFill>
                          <a:schemeClr val="bg1"/>
                        </a:solidFill>
                        <a:latin typeface="Arial" panose="020B0604020202020204" pitchFamily="34" charset="0"/>
                        <a:cs typeface="Arial" panose="020B0604020202020204" pitchFamily="34" charset="0"/>
                      </a:endParaRPr>
                    </a:p>
                  </a:txBody>
                  <a:tcPr anchor="ctr">
                    <a:solidFill>
                      <a:schemeClr val="accent1">
                        <a:lumMod val="75000"/>
                      </a:schemeClr>
                    </a:solidFill>
                  </a:tcPr>
                </a:tc>
                <a:extLst>
                  <a:ext uri="{0D108BD9-81ED-4DB2-BD59-A6C34878D82A}">
                    <a16:rowId xmlns:a16="http://schemas.microsoft.com/office/drawing/2014/main" val="10002"/>
                  </a:ext>
                </a:extLst>
              </a:tr>
            </a:tbl>
          </a:graphicData>
        </a:graphic>
      </p:graphicFrame>
      <p:sp>
        <p:nvSpPr>
          <p:cNvPr id="11" name="TextBox 10">
            <a:extLst>
              <a:ext uri="{FF2B5EF4-FFF2-40B4-BE49-F238E27FC236}">
                <a16:creationId xmlns:a16="http://schemas.microsoft.com/office/drawing/2014/main" id="{852CB612-D504-4051-A582-089A0BD4D802}"/>
              </a:ext>
            </a:extLst>
          </p:cNvPr>
          <p:cNvSpPr txBox="1"/>
          <p:nvPr/>
        </p:nvSpPr>
        <p:spPr>
          <a:xfrm>
            <a:off x="0" y="387104"/>
            <a:ext cx="5615609" cy="307777"/>
          </a:xfrm>
          <a:prstGeom prst="rect">
            <a:avLst/>
          </a:prstGeom>
          <a:noFill/>
        </p:spPr>
        <p:txBody>
          <a:bodyPr wrap="square" rtlCol="0">
            <a:spAutoFit/>
          </a:bodyPr>
          <a:lstStyle/>
          <a:p>
            <a:r>
              <a:rPr lang="en-GB" sz="1400" b="1" i="0" u="none" strike="noStrike">
                <a:solidFill>
                  <a:schemeClr val="accent1">
                    <a:lumMod val="75000"/>
                  </a:schemeClr>
                </a:solidFill>
                <a:effectLst/>
                <a:latin typeface="Arial" panose="020B0604020202020204" pitchFamily="34" charset="0"/>
                <a:cs typeface="Arial" panose="020B0604020202020204" pitchFamily="34" charset="0"/>
              </a:rPr>
              <a:t>Journey time to GP by public transport or walking: 15 minutes</a:t>
            </a:r>
            <a:endParaRPr lang="en-GB" sz="1400" baseline="30000">
              <a:solidFill>
                <a:schemeClr val="accent1">
                  <a:lumMod val="75000"/>
                </a:schemeClr>
              </a:solidFill>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BDB31649-079F-44D0-BE0E-4A3C57C3BF4D}"/>
              </a:ext>
            </a:extLst>
          </p:cNvPr>
          <p:cNvSpPr txBox="1"/>
          <p:nvPr/>
        </p:nvSpPr>
        <p:spPr>
          <a:xfrm>
            <a:off x="6751983" y="2694742"/>
            <a:ext cx="4045225" cy="2677656"/>
          </a:xfrm>
          <a:prstGeom prst="rect">
            <a:avLst/>
          </a:prstGeom>
          <a:noFill/>
        </p:spPr>
        <p:txBody>
          <a:bodyPr wrap="square" rtlCol="0">
            <a:spAutoFit/>
          </a:bodyPr>
          <a:lstStyle/>
          <a:p>
            <a:pPr marL="171450" indent="-171450">
              <a:buFont typeface="Arial" panose="020B0604020202020204" pitchFamily="34" charset="0"/>
              <a:buChar char="•"/>
            </a:pPr>
            <a:r>
              <a:rPr lang="en-GB" sz="1400">
                <a:solidFill>
                  <a:schemeClr val="accent1">
                    <a:lumMod val="75000"/>
                  </a:schemeClr>
                </a:solidFill>
              </a:rPr>
              <a:t>The indicator compares percentage of households with access to GPs within 15mins by public transport or walking.</a:t>
            </a:r>
          </a:p>
          <a:p>
            <a:pPr marL="171450" indent="-171450">
              <a:buFont typeface="Arial" panose="020B0604020202020204" pitchFamily="34" charset="0"/>
              <a:buChar char="•"/>
            </a:pPr>
            <a:endParaRPr lang="en-GB" sz="1400">
              <a:solidFill>
                <a:schemeClr val="accent1">
                  <a:lumMod val="75000"/>
                </a:schemeClr>
              </a:solidFill>
            </a:endParaRPr>
          </a:p>
          <a:p>
            <a:pPr marL="171450" indent="-171450">
              <a:buFont typeface="Arial" panose="020B0604020202020204" pitchFamily="34" charset="0"/>
              <a:buChar char="•"/>
            </a:pPr>
            <a:r>
              <a:rPr lang="en-GB" sz="1400">
                <a:solidFill>
                  <a:schemeClr val="accent1">
                    <a:lumMod val="75000"/>
                  </a:schemeClr>
                </a:solidFill>
              </a:rPr>
              <a:t>Majority of LSOAs in urban areas across Cambridgeshire and Peterborough have higher proportion of households with access to GPs within 15 minutes by public transport or walking.</a:t>
            </a:r>
          </a:p>
          <a:p>
            <a:pPr marL="171450" indent="-171450">
              <a:buFont typeface="Arial" panose="020B0604020202020204" pitchFamily="34" charset="0"/>
              <a:buChar char="•"/>
            </a:pPr>
            <a:endParaRPr lang="en-GB" sz="1400">
              <a:solidFill>
                <a:schemeClr val="accent1">
                  <a:lumMod val="75000"/>
                </a:schemeClr>
              </a:solidFill>
            </a:endParaRPr>
          </a:p>
          <a:p>
            <a:pPr marL="171450" indent="-171450">
              <a:buFont typeface="Arial" panose="020B0604020202020204" pitchFamily="34" charset="0"/>
              <a:buChar char="•"/>
            </a:pPr>
            <a:r>
              <a:rPr lang="en-GB" sz="1400">
                <a:solidFill>
                  <a:schemeClr val="accent1">
                    <a:lumMod val="75000"/>
                  </a:schemeClr>
                </a:solidFill>
              </a:rPr>
              <a:t>However, several areas in the rural villages have lower proportion of households with access to GPs within 15 minutes by public transport or walking.</a:t>
            </a:r>
          </a:p>
        </p:txBody>
      </p:sp>
      <p:pic>
        <p:nvPicPr>
          <p:cNvPr id="4" name="Picture 3">
            <a:extLst>
              <a:ext uri="{FF2B5EF4-FFF2-40B4-BE49-F238E27FC236}">
                <a16:creationId xmlns:a16="http://schemas.microsoft.com/office/drawing/2014/main" id="{4BAF03FC-DDFF-4303-B4C0-D0693A4EC203}"/>
              </a:ext>
            </a:extLst>
          </p:cNvPr>
          <p:cNvPicPr>
            <a:picLocks noChangeAspect="1"/>
          </p:cNvPicPr>
          <p:nvPr/>
        </p:nvPicPr>
        <p:blipFill>
          <a:blip r:embed="rId3"/>
          <a:stretch>
            <a:fillRect/>
          </a:stretch>
        </p:blipFill>
        <p:spPr>
          <a:xfrm>
            <a:off x="109331" y="745954"/>
            <a:ext cx="5247860" cy="5728966"/>
          </a:xfrm>
          <a:prstGeom prst="rect">
            <a:avLst/>
          </a:prstGeom>
        </p:spPr>
      </p:pic>
      <p:pic>
        <p:nvPicPr>
          <p:cNvPr id="6" name="Picture 5">
            <a:extLst>
              <a:ext uri="{FF2B5EF4-FFF2-40B4-BE49-F238E27FC236}">
                <a16:creationId xmlns:a16="http://schemas.microsoft.com/office/drawing/2014/main" id="{6856839B-3FAF-4E27-859B-A4F8E38D3F92}"/>
              </a:ext>
            </a:extLst>
          </p:cNvPr>
          <p:cNvPicPr>
            <a:picLocks noChangeAspect="1"/>
          </p:cNvPicPr>
          <p:nvPr/>
        </p:nvPicPr>
        <p:blipFill>
          <a:blip r:embed="rId4"/>
          <a:stretch>
            <a:fillRect/>
          </a:stretch>
        </p:blipFill>
        <p:spPr>
          <a:xfrm>
            <a:off x="5466522" y="856358"/>
            <a:ext cx="2603220" cy="1449520"/>
          </a:xfrm>
          <a:prstGeom prst="rect">
            <a:avLst/>
          </a:prstGeom>
        </p:spPr>
      </p:pic>
      <p:sp>
        <p:nvSpPr>
          <p:cNvPr id="7" name="TextBox 6">
            <a:extLst>
              <a:ext uri="{FF2B5EF4-FFF2-40B4-BE49-F238E27FC236}">
                <a16:creationId xmlns:a16="http://schemas.microsoft.com/office/drawing/2014/main" id="{8A03D269-8FE5-4A26-8A38-97851E6CF2B1}"/>
              </a:ext>
            </a:extLst>
          </p:cNvPr>
          <p:cNvSpPr txBox="1"/>
          <p:nvPr/>
        </p:nvSpPr>
        <p:spPr>
          <a:xfrm>
            <a:off x="5181875" y="884335"/>
            <a:ext cx="2553385" cy="276999"/>
          </a:xfrm>
          <a:prstGeom prst="rect">
            <a:avLst/>
          </a:prstGeom>
          <a:noFill/>
        </p:spPr>
        <p:txBody>
          <a:bodyPr wrap="square" rtlCol="0">
            <a:spAutoFit/>
          </a:bodyPr>
          <a:lstStyle/>
          <a:p>
            <a:endParaRPr lang="en-GB" sz="1200">
              <a:solidFill>
                <a:schemeClr val="accent1">
                  <a:lumMod val="75000"/>
                </a:schemeClr>
              </a:solidFill>
            </a:endParaRPr>
          </a:p>
        </p:txBody>
      </p:sp>
    </p:spTree>
    <p:extLst>
      <p:ext uri="{BB962C8B-B14F-4D97-AF65-F5344CB8AC3E}">
        <p14:creationId xmlns:p14="http://schemas.microsoft.com/office/powerpoint/2010/main" val="229669499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8F20EE36-AA20-4381-85F1-70C249E22494}"/>
              </a:ext>
            </a:extLst>
          </p:cNvPr>
          <p:cNvGraphicFramePr>
            <a:graphicFrameLocks noGrp="1"/>
          </p:cNvGraphicFramePr>
          <p:nvPr>
            <p:extLst>
              <p:ext uri="{D42A27DB-BD31-4B8C-83A1-F6EECF244321}">
                <p14:modId xmlns:p14="http://schemas.microsoft.com/office/powerpoint/2010/main" val="2185850242"/>
              </p:ext>
            </p:extLst>
          </p:nvPr>
        </p:nvGraphicFramePr>
        <p:xfrm>
          <a:off x="0" y="14289"/>
          <a:ext cx="12192000" cy="6808181"/>
        </p:xfrm>
        <a:graphic>
          <a:graphicData uri="http://schemas.openxmlformats.org/drawingml/2006/table">
            <a:tbl>
              <a:tblPr firstRow="1" bandRow="1">
                <a:tableStyleId>{5C22544A-7EE6-4342-B048-85BDC9FD1C3A}</a:tableStyleId>
              </a:tblPr>
              <a:tblGrid>
                <a:gridCol w="12192000">
                  <a:extLst>
                    <a:ext uri="{9D8B030D-6E8A-4147-A177-3AD203B41FA5}">
                      <a16:colId xmlns:a16="http://schemas.microsoft.com/office/drawing/2014/main" val="20000"/>
                    </a:ext>
                  </a:extLst>
                </a:gridCol>
              </a:tblGrid>
              <a:tr h="368670">
                <a:tc>
                  <a:txBody>
                    <a:bodyPr/>
                    <a:lstStyle/>
                    <a:p>
                      <a:r>
                        <a:rPr lang="en-GB">
                          <a:latin typeface="Arial" panose="020B0604020202020204" pitchFamily="34" charset="0"/>
                          <a:cs typeface="Arial" panose="020B0604020202020204" pitchFamily="34" charset="0"/>
                        </a:rPr>
                        <a:t>Parks and green spaces </a:t>
                      </a:r>
                      <a:endParaRPr lang="en-GB" baseline="0">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extLst>
                  <a:ext uri="{0D108BD9-81ED-4DB2-BD59-A6C34878D82A}">
                    <a16:rowId xmlns:a16="http://schemas.microsoft.com/office/drawing/2014/main" val="10000"/>
                  </a:ext>
                </a:extLst>
              </a:tr>
              <a:tr h="614093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b="1" kern="1200" baseline="0">
                        <a:solidFill>
                          <a:schemeClr val="accent6">
                            <a:lumMod val="75000"/>
                          </a:schemeClr>
                        </a:solidFill>
                        <a:latin typeface="Arial" panose="020B0604020202020204" pitchFamily="34" charset="0"/>
                        <a:ea typeface="+mn-ea"/>
                        <a:cs typeface="Arial" panose="020B0604020202020204" pitchFamily="34" charset="0"/>
                      </a:endParaRPr>
                    </a:p>
                    <a:p>
                      <a:endParaRPr lang="en-GB" sz="1400" b="1" kern="1200" baseline="0">
                        <a:solidFill>
                          <a:schemeClr val="accent6">
                            <a:lumMod val="75000"/>
                          </a:schemeClr>
                        </a:solidFill>
                        <a:latin typeface="Arial" panose="020B0604020202020204" pitchFamily="34" charset="0"/>
                        <a:ea typeface="+mn-ea"/>
                        <a:cs typeface="Arial" panose="020B0604020202020204" pitchFamily="34" charset="0"/>
                      </a:endParaRPr>
                    </a:p>
                  </a:txBody>
                  <a:tcPr>
                    <a:lnT w="12700" cap="flat" cmpd="sng" algn="ctr">
                      <a:solidFill>
                        <a:schemeClr val="bg1"/>
                      </a:solidFill>
                      <a:prstDash val="solid"/>
                      <a:round/>
                      <a:headEnd type="none" w="med" len="med"/>
                      <a:tailEnd type="none" w="med" len="med"/>
                    </a:lnT>
                    <a:solidFill>
                      <a:schemeClr val="bg1"/>
                    </a:solidFill>
                  </a:tcPr>
                </a:tc>
                <a:extLst>
                  <a:ext uri="{0D108BD9-81ED-4DB2-BD59-A6C34878D82A}">
                    <a16:rowId xmlns:a16="http://schemas.microsoft.com/office/drawing/2014/main" val="10001"/>
                  </a:ext>
                </a:extLst>
              </a:tr>
              <a:tr h="298578">
                <a:tc>
                  <a:txBody>
                    <a:bodyPr/>
                    <a:lstStyle/>
                    <a:p>
                      <a:r>
                        <a:rPr lang="en-GB" sz="900" baseline="0">
                          <a:solidFill>
                            <a:schemeClr val="bg1"/>
                          </a:solidFill>
                          <a:latin typeface="Arial" panose="020B0604020202020204" pitchFamily="34" charset="0"/>
                          <a:cs typeface="Arial" panose="020B0604020202020204" pitchFamily="34" charset="0"/>
                        </a:rPr>
                        <a:t>Source : Cambridgeshire and Peterborough Future Parks Programme</a:t>
                      </a:r>
                    </a:p>
                  </a:txBody>
                  <a:tcPr anchor="ctr">
                    <a:solidFill>
                      <a:schemeClr val="accent1">
                        <a:lumMod val="75000"/>
                      </a:schemeClr>
                    </a:solidFill>
                  </a:tcPr>
                </a:tc>
                <a:extLst>
                  <a:ext uri="{0D108BD9-81ED-4DB2-BD59-A6C34878D82A}">
                    <a16:rowId xmlns:a16="http://schemas.microsoft.com/office/drawing/2014/main" val="10002"/>
                  </a:ext>
                </a:extLst>
              </a:tr>
            </a:tbl>
          </a:graphicData>
        </a:graphic>
      </p:graphicFrame>
      <p:pic>
        <p:nvPicPr>
          <p:cNvPr id="7" name="Picture 6">
            <a:extLst>
              <a:ext uri="{FF2B5EF4-FFF2-40B4-BE49-F238E27FC236}">
                <a16:creationId xmlns:a16="http://schemas.microsoft.com/office/drawing/2014/main" id="{6243DD73-A46B-4983-8018-825EAAB5BF6F}"/>
              </a:ext>
            </a:extLst>
          </p:cNvPr>
          <p:cNvPicPr>
            <a:picLocks noChangeAspect="1"/>
          </p:cNvPicPr>
          <p:nvPr/>
        </p:nvPicPr>
        <p:blipFill rotWithShape="1">
          <a:blip r:embed="rId3"/>
          <a:srcRect t="25853" r="40849"/>
          <a:stretch/>
        </p:blipFill>
        <p:spPr>
          <a:xfrm>
            <a:off x="60958" y="798802"/>
            <a:ext cx="7893404" cy="5598950"/>
          </a:xfrm>
          <a:prstGeom prst="rect">
            <a:avLst/>
          </a:prstGeom>
        </p:spPr>
      </p:pic>
      <p:sp>
        <p:nvSpPr>
          <p:cNvPr id="4" name="TextBox 3">
            <a:extLst>
              <a:ext uri="{FF2B5EF4-FFF2-40B4-BE49-F238E27FC236}">
                <a16:creationId xmlns:a16="http://schemas.microsoft.com/office/drawing/2014/main" id="{3B9A13A6-3C7B-44DA-B87F-FD7886011795}"/>
              </a:ext>
            </a:extLst>
          </p:cNvPr>
          <p:cNvSpPr txBox="1"/>
          <p:nvPr/>
        </p:nvSpPr>
        <p:spPr>
          <a:xfrm>
            <a:off x="-1" y="460248"/>
            <a:ext cx="12050829" cy="338554"/>
          </a:xfrm>
          <a:prstGeom prst="rect">
            <a:avLst/>
          </a:prstGeom>
          <a:noFill/>
        </p:spPr>
        <p:txBody>
          <a:bodyPr wrap="square" rtlCol="0">
            <a:spAutoFit/>
          </a:bodyPr>
          <a:lstStyle/>
          <a:p>
            <a:r>
              <a:rPr lang="en-GB" sz="1600" b="1">
                <a:solidFill>
                  <a:schemeClr val="accent1">
                    <a:lumMod val="75000"/>
                  </a:schemeClr>
                </a:solidFill>
                <a:latin typeface="Arial" panose="020B0604020202020204" pitchFamily="34" charset="0"/>
                <a:cs typeface="Arial" panose="020B0604020202020204" pitchFamily="34" charset="0"/>
              </a:rPr>
              <a:t>Accessible greenspaces in Cambridgeshire and Peterborough</a:t>
            </a:r>
          </a:p>
        </p:txBody>
      </p:sp>
      <p:sp>
        <p:nvSpPr>
          <p:cNvPr id="6" name="TextBox 5">
            <a:extLst>
              <a:ext uri="{FF2B5EF4-FFF2-40B4-BE49-F238E27FC236}">
                <a16:creationId xmlns:a16="http://schemas.microsoft.com/office/drawing/2014/main" id="{32E0BD63-6871-47D6-A434-C42558DC1133}"/>
              </a:ext>
            </a:extLst>
          </p:cNvPr>
          <p:cNvSpPr txBox="1"/>
          <p:nvPr/>
        </p:nvSpPr>
        <p:spPr>
          <a:xfrm>
            <a:off x="8351862" y="1244761"/>
            <a:ext cx="3301466" cy="3108543"/>
          </a:xfrm>
          <a:prstGeom prst="rect">
            <a:avLst/>
          </a:prstGeom>
          <a:noFill/>
        </p:spPr>
        <p:txBody>
          <a:bodyPr wrap="square" rtlCol="0">
            <a:spAutoFit/>
          </a:bodyPr>
          <a:lstStyle/>
          <a:p>
            <a:pPr marL="171450" indent="-171450">
              <a:buFont typeface="Arial" panose="020B0604020202020204" pitchFamily="34" charset="0"/>
              <a:buChar char="•"/>
            </a:pPr>
            <a:r>
              <a:rPr lang="en-GB" sz="1400">
                <a:solidFill>
                  <a:schemeClr val="accent1">
                    <a:lumMod val="75000"/>
                  </a:schemeClr>
                </a:solidFill>
              </a:rPr>
              <a:t>Cambridgeshire is a green county with nearly 2,900 publicly accessible greenspaces.</a:t>
            </a:r>
          </a:p>
          <a:p>
            <a:pPr marL="171450" indent="-171450">
              <a:buFont typeface="Arial" panose="020B0604020202020204" pitchFamily="34" charset="0"/>
              <a:buChar char="•"/>
            </a:pPr>
            <a:endParaRPr lang="en-GB" sz="1400">
              <a:solidFill>
                <a:schemeClr val="accent1">
                  <a:lumMod val="75000"/>
                </a:schemeClr>
              </a:solidFill>
            </a:endParaRPr>
          </a:p>
          <a:p>
            <a:pPr marL="171450" indent="-171450">
              <a:buFont typeface="Arial" panose="020B0604020202020204" pitchFamily="34" charset="0"/>
              <a:buChar char="•"/>
            </a:pPr>
            <a:r>
              <a:rPr lang="en-GB" sz="1400">
                <a:solidFill>
                  <a:schemeClr val="accent1">
                    <a:lumMod val="75000"/>
                  </a:schemeClr>
                </a:solidFill>
              </a:rPr>
              <a:t>Parks and green spaces are distributed throughout the county and tend to cluster near population/urban centres, particularly in Peterborough and Cambridge.</a:t>
            </a:r>
          </a:p>
          <a:p>
            <a:pPr marL="171450" indent="-171450">
              <a:buFont typeface="Arial" panose="020B0604020202020204" pitchFamily="34" charset="0"/>
              <a:buChar char="•"/>
            </a:pPr>
            <a:endParaRPr lang="en-GB" sz="1400">
              <a:solidFill>
                <a:schemeClr val="accent1">
                  <a:lumMod val="75000"/>
                </a:schemeClr>
              </a:solidFill>
            </a:endParaRPr>
          </a:p>
          <a:p>
            <a:pPr marL="171450" indent="-171450">
              <a:buFont typeface="Arial" panose="020B0604020202020204" pitchFamily="34" charset="0"/>
              <a:buChar char="•"/>
            </a:pPr>
            <a:r>
              <a:rPr lang="en-GB" sz="1400">
                <a:solidFill>
                  <a:schemeClr val="accent1">
                    <a:lumMod val="75000"/>
                  </a:schemeClr>
                </a:solidFill>
              </a:rPr>
              <a:t>The parks currently receive an estimated 15 million recreational visits per year and may receive 18 million visits per year by 2031, a 15-18% increase.</a:t>
            </a:r>
          </a:p>
        </p:txBody>
      </p:sp>
    </p:spTree>
    <p:extLst>
      <p:ext uri="{BB962C8B-B14F-4D97-AF65-F5344CB8AC3E}">
        <p14:creationId xmlns:p14="http://schemas.microsoft.com/office/powerpoint/2010/main" val="152728901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5F774367-C4AE-4853-9196-B5D6E2935CD3}"/>
              </a:ext>
            </a:extLst>
          </p:cNvPr>
          <p:cNvGraphicFramePr>
            <a:graphicFrameLocks noGrp="1"/>
          </p:cNvGraphicFramePr>
          <p:nvPr>
            <p:extLst>
              <p:ext uri="{D42A27DB-BD31-4B8C-83A1-F6EECF244321}">
                <p14:modId xmlns:p14="http://schemas.microsoft.com/office/powerpoint/2010/main" val="1299513589"/>
              </p:ext>
            </p:extLst>
          </p:nvPr>
        </p:nvGraphicFramePr>
        <p:xfrm>
          <a:off x="0" y="14289"/>
          <a:ext cx="12192000" cy="6808181"/>
        </p:xfrm>
        <a:graphic>
          <a:graphicData uri="http://schemas.openxmlformats.org/drawingml/2006/table">
            <a:tbl>
              <a:tblPr firstRow="1" bandRow="1">
                <a:tableStyleId>{5C22544A-7EE6-4342-B048-85BDC9FD1C3A}</a:tableStyleId>
              </a:tblPr>
              <a:tblGrid>
                <a:gridCol w="12192000">
                  <a:extLst>
                    <a:ext uri="{9D8B030D-6E8A-4147-A177-3AD203B41FA5}">
                      <a16:colId xmlns:a16="http://schemas.microsoft.com/office/drawing/2014/main" val="20000"/>
                    </a:ext>
                  </a:extLst>
                </a:gridCol>
              </a:tblGrid>
              <a:tr h="368670">
                <a:tc>
                  <a:txBody>
                    <a:bodyPr/>
                    <a:lstStyle/>
                    <a:p>
                      <a:r>
                        <a:rPr lang="en-GB">
                          <a:latin typeface="Arial" panose="020B0604020202020204" pitchFamily="34" charset="0"/>
                          <a:cs typeface="Arial" panose="020B0604020202020204" pitchFamily="34" charset="0"/>
                        </a:rPr>
                        <a:t>Road accidents</a:t>
                      </a:r>
                      <a:endParaRPr lang="en-GB" baseline="0">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extLst>
                  <a:ext uri="{0D108BD9-81ED-4DB2-BD59-A6C34878D82A}">
                    <a16:rowId xmlns:a16="http://schemas.microsoft.com/office/drawing/2014/main" val="10000"/>
                  </a:ext>
                </a:extLst>
              </a:tr>
              <a:tr h="614093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b="1" kern="1200" baseline="0">
                        <a:solidFill>
                          <a:schemeClr val="accent6">
                            <a:lumMod val="75000"/>
                          </a:schemeClr>
                        </a:solidFill>
                        <a:latin typeface="Arial" panose="020B0604020202020204" pitchFamily="34" charset="0"/>
                        <a:ea typeface="+mn-ea"/>
                        <a:cs typeface="Arial" panose="020B0604020202020204" pitchFamily="34" charset="0"/>
                      </a:endParaRPr>
                    </a:p>
                    <a:p>
                      <a:endParaRPr lang="en-GB" sz="1400" b="1" kern="1200" baseline="0">
                        <a:solidFill>
                          <a:schemeClr val="accent6">
                            <a:lumMod val="75000"/>
                          </a:schemeClr>
                        </a:solidFill>
                        <a:latin typeface="Arial" panose="020B0604020202020204" pitchFamily="34" charset="0"/>
                        <a:ea typeface="+mn-ea"/>
                        <a:cs typeface="Arial" panose="020B0604020202020204" pitchFamily="34" charset="0"/>
                      </a:endParaRPr>
                    </a:p>
                  </a:txBody>
                  <a:tcPr>
                    <a:lnT w="12700" cap="flat" cmpd="sng" algn="ctr">
                      <a:solidFill>
                        <a:schemeClr val="bg1"/>
                      </a:solidFill>
                      <a:prstDash val="solid"/>
                      <a:round/>
                      <a:headEnd type="none" w="med" len="med"/>
                      <a:tailEnd type="none" w="med" len="med"/>
                    </a:lnT>
                    <a:solidFill>
                      <a:schemeClr val="bg1"/>
                    </a:solidFill>
                  </a:tcPr>
                </a:tc>
                <a:extLst>
                  <a:ext uri="{0D108BD9-81ED-4DB2-BD59-A6C34878D82A}">
                    <a16:rowId xmlns:a16="http://schemas.microsoft.com/office/drawing/2014/main" val="10001"/>
                  </a:ext>
                </a:extLst>
              </a:tr>
              <a:tr h="298578">
                <a:tc>
                  <a:txBody>
                    <a:bodyPr/>
                    <a:lstStyle/>
                    <a:p>
                      <a:r>
                        <a:rPr lang="en-GB" sz="900" baseline="0">
                          <a:solidFill>
                            <a:schemeClr val="bg1"/>
                          </a:solidFill>
                          <a:latin typeface="Arial" panose="020B0604020202020204" pitchFamily="34" charset="0"/>
                          <a:cs typeface="Arial" panose="020B0604020202020204" pitchFamily="34" charset="0"/>
                        </a:rPr>
                        <a:t>Source: Wider Determinants of Health, Fingertips, OHID (downloaded – September 2022)</a:t>
                      </a:r>
                    </a:p>
                  </a:txBody>
                  <a:tcPr anchor="ctr">
                    <a:solidFill>
                      <a:schemeClr val="accent1">
                        <a:lumMod val="75000"/>
                      </a:schemeClr>
                    </a:solidFill>
                  </a:tcPr>
                </a:tc>
                <a:extLst>
                  <a:ext uri="{0D108BD9-81ED-4DB2-BD59-A6C34878D82A}">
                    <a16:rowId xmlns:a16="http://schemas.microsoft.com/office/drawing/2014/main" val="10002"/>
                  </a:ext>
                </a:extLst>
              </a:tr>
            </a:tbl>
          </a:graphicData>
        </a:graphic>
      </p:graphicFrame>
      <p:pic>
        <p:nvPicPr>
          <p:cNvPr id="3" name="Picture 2">
            <a:extLst>
              <a:ext uri="{FF2B5EF4-FFF2-40B4-BE49-F238E27FC236}">
                <a16:creationId xmlns:a16="http://schemas.microsoft.com/office/drawing/2014/main" id="{2F333764-E5B1-41CC-8E91-5B4338944ACB}"/>
              </a:ext>
            </a:extLst>
          </p:cNvPr>
          <p:cNvPicPr>
            <a:picLocks noChangeAspect="1"/>
          </p:cNvPicPr>
          <p:nvPr/>
        </p:nvPicPr>
        <p:blipFill>
          <a:blip r:embed="rId3"/>
          <a:stretch>
            <a:fillRect/>
          </a:stretch>
        </p:blipFill>
        <p:spPr>
          <a:xfrm>
            <a:off x="175796" y="941303"/>
            <a:ext cx="5172075" cy="1981200"/>
          </a:xfrm>
          <a:prstGeom prst="rect">
            <a:avLst/>
          </a:prstGeom>
          <a:ln>
            <a:solidFill>
              <a:schemeClr val="accent1"/>
            </a:solidFill>
          </a:ln>
        </p:spPr>
      </p:pic>
      <p:sp>
        <p:nvSpPr>
          <p:cNvPr id="4" name="TextBox 3">
            <a:extLst>
              <a:ext uri="{FF2B5EF4-FFF2-40B4-BE49-F238E27FC236}">
                <a16:creationId xmlns:a16="http://schemas.microsoft.com/office/drawing/2014/main" id="{BC0F8181-D4AD-4CB8-B909-6F17CBCBFE0B}"/>
              </a:ext>
            </a:extLst>
          </p:cNvPr>
          <p:cNvSpPr txBox="1"/>
          <p:nvPr/>
        </p:nvSpPr>
        <p:spPr>
          <a:xfrm>
            <a:off x="80041" y="471308"/>
            <a:ext cx="11238100" cy="307777"/>
          </a:xfrm>
          <a:prstGeom prst="rect">
            <a:avLst/>
          </a:prstGeom>
          <a:noFill/>
        </p:spPr>
        <p:txBody>
          <a:bodyPr wrap="square" rtlCol="0">
            <a:spAutoFit/>
          </a:bodyPr>
          <a:lstStyle/>
          <a:p>
            <a:r>
              <a:rPr lang="en-GB" sz="1400" b="1" i="0" u="none" strike="noStrike">
                <a:solidFill>
                  <a:schemeClr val="accent1">
                    <a:lumMod val="75000"/>
                  </a:schemeClr>
                </a:solidFill>
                <a:effectLst/>
                <a:latin typeface="Arial" panose="020B0604020202020204" pitchFamily="34" charset="0"/>
                <a:cs typeface="Arial" panose="020B0604020202020204" pitchFamily="34" charset="0"/>
              </a:rPr>
              <a:t>Killed and seriously injured (KSI) casualties on England's roads, crude rate – per billion vehicle miles</a:t>
            </a:r>
            <a:endParaRPr lang="en-GB" sz="1400" baseline="30000">
              <a:solidFill>
                <a:schemeClr val="accent1">
                  <a:lumMod val="75000"/>
                </a:schemeClr>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4EC611CF-AF1D-4E26-949C-78CC2F68E0DA}"/>
              </a:ext>
            </a:extLst>
          </p:cNvPr>
          <p:cNvSpPr txBox="1"/>
          <p:nvPr/>
        </p:nvSpPr>
        <p:spPr>
          <a:xfrm>
            <a:off x="175796" y="3188210"/>
            <a:ext cx="5172074" cy="830997"/>
          </a:xfrm>
          <a:prstGeom prst="rect">
            <a:avLst/>
          </a:prstGeom>
          <a:noFill/>
        </p:spPr>
        <p:txBody>
          <a:bodyPr wrap="square" rtlCol="0">
            <a:spAutoFit/>
          </a:bodyPr>
          <a:lstStyle/>
          <a:p>
            <a:pPr marL="171450" indent="-171450">
              <a:buFont typeface="Arial" panose="020B0604020202020204" pitchFamily="34" charset="0"/>
              <a:buChar char="•"/>
            </a:pPr>
            <a:r>
              <a:rPr lang="en-GB" sz="1200" dirty="0">
                <a:solidFill>
                  <a:srgbClr val="4472C4"/>
                </a:solidFill>
              </a:rPr>
              <a:t>The rate of killed and seriously injured casualties on the roads in Cambridgeshire has been significantly lower than in England since 2017. </a:t>
            </a:r>
          </a:p>
          <a:p>
            <a:pPr marL="171450" indent="-171450">
              <a:buFont typeface="Arial" panose="020B0604020202020204" pitchFamily="34" charset="0"/>
              <a:buChar char="•"/>
            </a:pPr>
            <a:r>
              <a:rPr lang="en-GB" sz="1200" dirty="0">
                <a:solidFill>
                  <a:srgbClr val="4472C4"/>
                </a:solidFill>
              </a:rPr>
              <a:t>Although, the rate in Peterborough shows an increase since 2018 and is statistically similar to the national rate.</a:t>
            </a:r>
          </a:p>
        </p:txBody>
      </p:sp>
    </p:spTree>
    <p:extLst>
      <p:ext uri="{BB962C8B-B14F-4D97-AF65-F5344CB8AC3E}">
        <p14:creationId xmlns:p14="http://schemas.microsoft.com/office/powerpoint/2010/main" val="139864863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12E0D032-D0A0-47FA-A396-E8446F5235E5}"/>
              </a:ext>
            </a:extLst>
          </p:cNvPr>
          <p:cNvGraphicFramePr>
            <a:graphicFrameLocks noGrp="1"/>
          </p:cNvGraphicFramePr>
          <p:nvPr>
            <p:extLst>
              <p:ext uri="{D42A27DB-BD31-4B8C-83A1-F6EECF244321}">
                <p14:modId xmlns:p14="http://schemas.microsoft.com/office/powerpoint/2010/main" val="151695771"/>
              </p:ext>
            </p:extLst>
          </p:nvPr>
        </p:nvGraphicFramePr>
        <p:xfrm>
          <a:off x="0" y="14289"/>
          <a:ext cx="12192000" cy="6808181"/>
        </p:xfrm>
        <a:graphic>
          <a:graphicData uri="http://schemas.openxmlformats.org/drawingml/2006/table">
            <a:tbl>
              <a:tblPr firstRow="1" bandRow="1">
                <a:tableStyleId>{5C22544A-7EE6-4342-B048-85BDC9FD1C3A}</a:tableStyleId>
              </a:tblPr>
              <a:tblGrid>
                <a:gridCol w="12192000">
                  <a:extLst>
                    <a:ext uri="{9D8B030D-6E8A-4147-A177-3AD203B41FA5}">
                      <a16:colId xmlns:a16="http://schemas.microsoft.com/office/drawing/2014/main" val="20000"/>
                    </a:ext>
                  </a:extLst>
                </a:gridCol>
              </a:tblGrid>
              <a:tr h="368670">
                <a:tc>
                  <a:txBody>
                    <a:bodyPr/>
                    <a:lstStyle/>
                    <a:p>
                      <a:r>
                        <a:rPr lang="en-GB" sz="1800" b="1" i="0" u="none" strike="noStrike">
                          <a:solidFill>
                            <a:schemeClr val="bg1"/>
                          </a:solidFill>
                          <a:effectLst/>
                          <a:latin typeface="Arial" panose="020B0604020202020204" pitchFamily="34" charset="0"/>
                          <a:cs typeface="Arial" panose="020B0604020202020204" pitchFamily="34" charset="0"/>
                        </a:rPr>
                        <a:t>Support networks and diversity of friendship groups, England</a:t>
                      </a:r>
                      <a:endParaRPr lang="en-GB" sz="1800" baseline="30000">
                        <a:solidFill>
                          <a:schemeClr val="bg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extLst>
                  <a:ext uri="{0D108BD9-81ED-4DB2-BD59-A6C34878D82A}">
                    <a16:rowId xmlns:a16="http://schemas.microsoft.com/office/drawing/2014/main" val="10000"/>
                  </a:ext>
                </a:extLst>
              </a:tr>
              <a:tr h="614093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b="1" kern="1200" baseline="0">
                        <a:solidFill>
                          <a:schemeClr val="accent6">
                            <a:lumMod val="75000"/>
                          </a:schemeClr>
                        </a:solidFill>
                        <a:latin typeface="Arial" panose="020B0604020202020204" pitchFamily="34" charset="0"/>
                        <a:ea typeface="+mn-ea"/>
                        <a:cs typeface="Arial" panose="020B0604020202020204" pitchFamily="34" charset="0"/>
                      </a:endParaRPr>
                    </a:p>
                    <a:p>
                      <a:endParaRPr lang="en-GB" sz="1400" b="1" kern="1200" baseline="0">
                        <a:solidFill>
                          <a:schemeClr val="accent6">
                            <a:lumMod val="75000"/>
                          </a:schemeClr>
                        </a:solidFill>
                        <a:latin typeface="Arial" panose="020B0604020202020204" pitchFamily="34" charset="0"/>
                        <a:ea typeface="+mn-ea"/>
                        <a:cs typeface="Arial" panose="020B0604020202020204" pitchFamily="34" charset="0"/>
                      </a:endParaRPr>
                    </a:p>
                  </a:txBody>
                  <a:tcPr>
                    <a:lnT w="12700" cap="flat" cmpd="sng" algn="ctr">
                      <a:solidFill>
                        <a:schemeClr val="bg1"/>
                      </a:solidFill>
                      <a:prstDash val="solid"/>
                      <a:round/>
                      <a:headEnd type="none" w="med" len="med"/>
                      <a:tailEnd type="none" w="med" len="med"/>
                    </a:lnT>
                    <a:solidFill>
                      <a:schemeClr val="bg1"/>
                    </a:solidFill>
                  </a:tcPr>
                </a:tc>
                <a:extLst>
                  <a:ext uri="{0D108BD9-81ED-4DB2-BD59-A6C34878D82A}">
                    <a16:rowId xmlns:a16="http://schemas.microsoft.com/office/drawing/2014/main" val="10001"/>
                  </a:ext>
                </a:extLst>
              </a:tr>
              <a:tr h="298578">
                <a:tc>
                  <a:txBody>
                    <a:bodyPr/>
                    <a:lstStyle/>
                    <a:p>
                      <a:r>
                        <a:rPr lang="en-GB" sz="900" baseline="0">
                          <a:solidFill>
                            <a:schemeClr val="bg1"/>
                          </a:solidFill>
                          <a:latin typeface="Arial" panose="020B0604020202020204" pitchFamily="34" charset="0"/>
                          <a:cs typeface="Arial" panose="020B0604020202020204" pitchFamily="34" charset="0"/>
                        </a:rPr>
                        <a:t>Source : Community Life Survey, 2020/21</a:t>
                      </a:r>
                    </a:p>
                  </a:txBody>
                  <a:tcPr anchor="ctr">
                    <a:solidFill>
                      <a:schemeClr val="accent5">
                        <a:lumMod val="60000"/>
                        <a:lumOff val="40000"/>
                      </a:schemeClr>
                    </a:solidFill>
                  </a:tcPr>
                </a:tc>
                <a:extLst>
                  <a:ext uri="{0D108BD9-81ED-4DB2-BD59-A6C34878D82A}">
                    <a16:rowId xmlns:a16="http://schemas.microsoft.com/office/drawing/2014/main" val="10002"/>
                  </a:ext>
                </a:extLst>
              </a:tr>
            </a:tbl>
          </a:graphicData>
        </a:graphic>
      </p:graphicFrame>
      <p:sp>
        <p:nvSpPr>
          <p:cNvPr id="5" name="TextBox 4">
            <a:extLst>
              <a:ext uri="{FF2B5EF4-FFF2-40B4-BE49-F238E27FC236}">
                <a16:creationId xmlns:a16="http://schemas.microsoft.com/office/drawing/2014/main" id="{20C814EC-2102-4D19-A943-4CF6224DABAF}"/>
              </a:ext>
            </a:extLst>
          </p:cNvPr>
          <p:cNvSpPr txBox="1"/>
          <p:nvPr/>
        </p:nvSpPr>
        <p:spPr>
          <a:xfrm>
            <a:off x="0" y="460248"/>
            <a:ext cx="5140172" cy="830997"/>
          </a:xfrm>
          <a:prstGeom prst="rect">
            <a:avLst/>
          </a:prstGeom>
          <a:noFill/>
        </p:spPr>
        <p:txBody>
          <a:bodyPr wrap="square" rtlCol="0">
            <a:spAutoFit/>
          </a:bodyPr>
          <a:lstStyle/>
          <a:p>
            <a:r>
              <a:rPr lang="en-GB" sz="1600" b="1">
                <a:solidFill>
                  <a:schemeClr val="accent1">
                    <a:lumMod val="75000"/>
                  </a:schemeClr>
                </a:solidFill>
                <a:latin typeface="Arial" panose="020B0604020202020204" pitchFamily="34" charset="0"/>
                <a:cs typeface="Arial" panose="020B0604020202020204" pitchFamily="34" charset="0"/>
              </a:rPr>
              <a:t>Percentage of respondents with support networks available by limiting long-term illness/disability (LLTI/Disability), 2020/21</a:t>
            </a:r>
          </a:p>
        </p:txBody>
      </p:sp>
      <p:sp>
        <p:nvSpPr>
          <p:cNvPr id="13" name="TextBox 12">
            <a:extLst>
              <a:ext uri="{FF2B5EF4-FFF2-40B4-BE49-F238E27FC236}">
                <a16:creationId xmlns:a16="http://schemas.microsoft.com/office/drawing/2014/main" id="{905A8CC3-E36D-482A-8B21-BDDCB8F87AC7}"/>
              </a:ext>
            </a:extLst>
          </p:cNvPr>
          <p:cNvSpPr txBox="1"/>
          <p:nvPr/>
        </p:nvSpPr>
        <p:spPr>
          <a:xfrm>
            <a:off x="0" y="5382089"/>
            <a:ext cx="6057899" cy="1015663"/>
          </a:xfrm>
          <a:prstGeom prst="rect">
            <a:avLst/>
          </a:prstGeom>
          <a:noFill/>
        </p:spPr>
        <p:txBody>
          <a:bodyPr wrap="square" rtlCol="0">
            <a:spAutoFit/>
          </a:bodyPr>
          <a:lstStyle/>
          <a:p>
            <a:pPr marL="171450" indent="-171450">
              <a:buFont typeface="Arial" panose="020B0604020202020204" pitchFamily="34" charset="0"/>
              <a:buChar char="•"/>
            </a:pPr>
            <a:r>
              <a:rPr lang="en-GB" sz="1200">
                <a:solidFill>
                  <a:schemeClr val="accent1">
                    <a:lumMod val="75000"/>
                  </a:schemeClr>
                </a:solidFill>
              </a:rPr>
              <a:t>Those with a long term limiting illness reported lower levels of agreement across all statements than those without, suggesting possibly less access to support networks. </a:t>
            </a:r>
          </a:p>
          <a:p>
            <a:pPr marL="171450" indent="-171450">
              <a:buFont typeface="Arial" panose="020B0604020202020204" pitchFamily="34" charset="0"/>
              <a:buChar char="•"/>
            </a:pPr>
            <a:r>
              <a:rPr lang="en-GB" sz="1200">
                <a:solidFill>
                  <a:schemeClr val="accent1">
                    <a:lumMod val="75000"/>
                  </a:schemeClr>
                </a:solidFill>
              </a:rPr>
              <a:t>The largest difference in response was seen for the statement ‘I agree that if I wanted company or to socialise, there are people I can call on’, where 87% of those with a long term limiting illness or disability agreed, compared to 95% of those without.</a:t>
            </a:r>
          </a:p>
        </p:txBody>
      </p:sp>
      <p:pic>
        <p:nvPicPr>
          <p:cNvPr id="4" name="Picture 3">
            <a:extLst>
              <a:ext uri="{FF2B5EF4-FFF2-40B4-BE49-F238E27FC236}">
                <a16:creationId xmlns:a16="http://schemas.microsoft.com/office/drawing/2014/main" id="{82416D28-7031-42A5-BA08-7A733D3D996D}"/>
              </a:ext>
            </a:extLst>
          </p:cNvPr>
          <p:cNvPicPr>
            <a:picLocks noChangeAspect="1"/>
          </p:cNvPicPr>
          <p:nvPr/>
        </p:nvPicPr>
        <p:blipFill>
          <a:blip r:embed="rId3"/>
          <a:stretch>
            <a:fillRect/>
          </a:stretch>
        </p:blipFill>
        <p:spPr>
          <a:xfrm>
            <a:off x="38100" y="1304925"/>
            <a:ext cx="5838917" cy="4094586"/>
          </a:xfrm>
          <a:prstGeom prst="rect">
            <a:avLst/>
          </a:prstGeom>
        </p:spPr>
      </p:pic>
      <p:pic>
        <p:nvPicPr>
          <p:cNvPr id="8" name="Picture 7">
            <a:extLst>
              <a:ext uri="{FF2B5EF4-FFF2-40B4-BE49-F238E27FC236}">
                <a16:creationId xmlns:a16="http://schemas.microsoft.com/office/drawing/2014/main" id="{52646F9D-E592-48C0-938D-00C48D33909A}"/>
              </a:ext>
            </a:extLst>
          </p:cNvPr>
          <p:cNvPicPr>
            <a:picLocks noChangeAspect="1"/>
          </p:cNvPicPr>
          <p:nvPr/>
        </p:nvPicPr>
        <p:blipFill>
          <a:blip r:embed="rId4"/>
          <a:stretch>
            <a:fillRect/>
          </a:stretch>
        </p:blipFill>
        <p:spPr>
          <a:xfrm>
            <a:off x="6686992" y="1304925"/>
            <a:ext cx="5466908" cy="3790858"/>
          </a:xfrm>
          <a:prstGeom prst="rect">
            <a:avLst/>
          </a:prstGeom>
        </p:spPr>
      </p:pic>
      <p:sp>
        <p:nvSpPr>
          <p:cNvPr id="14" name="TextBox 13">
            <a:extLst>
              <a:ext uri="{FF2B5EF4-FFF2-40B4-BE49-F238E27FC236}">
                <a16:creationId xmlns:a16="http://schemas.microsoft.com/office/drawing/2014/main" id="{8698F006-863B-44C8-A9FB-F5356996815D}"/>
              </a:ext>
            </a:extLst>
          </p:cNvPr>
          <p:cNvSpPr txBox="1"/>
          <p:nvPr/>
        </p:nvSpPr>
        <p:spPr>
          <a:xfrm>
            <a:off x="7051829" y="460247"/>
            <a:ext cx="5021801" cy="830997"/>
          </a:xfrm>
          <a:prstGeom prst="rect">
            <a:avLst/>
          </a:prstGeom>
          <a:noFill/>
        </p:spPr>
        <p:txBody>
          <a:bodyPr wrap="square" rtlCol="0">
            <a:spAutoFit/>
          </a:bodyPr>
          <a:lstStyle/>
          <a:p>
            <a:r>
              <a:rPr lang="en-GB" sz="1600" b="1">
                <a:solidFill>
                  <a:schemeClr val="accent1">
                    <a:lumMod val="75000"/>
                  </a:schemeClr>
                </a:solidFill>
                <a:latin typeface="Arial" panose="020B0604020202020204" pitchFamily="34" charset="0"/>
                <a:cs typeface="Arial" panose="020B0604020202020204" pitchFamily="34" charset="0"/>
              </a:rPr>
              <a:t>Similarity of friends to respondent in terms of ethnic group, religion, education and age group, 2020/21</a:t>
            </a:r>
          </a:p>
        </p:txBody>
      </p:sp>
      <p:sp>
        <p:nvSpPr>
          <p:cNvPr id="15" name="TextBox 14">
            <a:extLst>
              <a:ext uri="{FF2B5EF4-FFF2-40B4-BE49-F238E27FC236}">
                <a16:creationId xmlns:a16="http://schemas.microsoft.com/office/drawing/2014/main" id="{8DACBE62-9597-42FB-A3A6-54C5C12D8AB0}"/>
              </a:ext>
            </a:extLst>
          </p:cNvPr>
          <p:cNvSpPr txBox="1"/>
          <p:nvPr/>
        </p:nvSpPr>
        <p:spPr>
          <a:xfrm>
            <a:off x="7185363" y="5197422"/>
            <a:ext cx="4888267" cy="1200329"/>
          </a:xfrm>
          <a:prstGeom prst="rect">
            <a:avLst/>
          </a:prstGeom>
          <a:noFill/>
        </p:spPr>
        <p:txBody>
          <a:bodyPr wrap="square" rtlCol="0">
            <a:spAutoFit/>
          </a:bodyPr>
          <a:lstStyle/>
          <a:p>
            <a:pPr marL="171450" indent="-171450">
              <a:buFont typeface="Arial" panose="020B0604020202020204" pitchFamily="34" charset="0"/>
              <a:buChar char="•"/>
            </a:pPr>
            <a:r>
              <a:rPr lang="en-GB" sz="1200">
                <a:solidFill>
                  <a:schemeClr val="accent1">
                    <a:lumMod val="75000"/>
                  </a:schemeClr>
                </a:solidFill>
              </a:rPr>
              <a:t>In 2020/21, the majority of respondents had diverse friendship groups in terms of ethnic group, religion, age and education, similar to in 2019/20.</a:t>
            </a:r>
          </a:p>
          <a:p>
            <a:pPr marL="171450" indent="-171450">
              <a:buFont typeface="Arial" panose="020B0604020202020204" pitchFamily="34" charset="0"/>
              <a:buChar char="•"/>
            </a:pPr>
            <a:r>
              <a:rPr lang="en-GB" sz="1200">
                <a:solidFill>
                  <a:schemeClr val="accent1">
                    <a:lumMod val="75000"/>
                  </a:schemeClr>
                </a:solidFill>
              </a:rPr>
              <a:t>Just over a third (39%) of respondents said that all of their friends are the same ethnic group as themselves, 28% said all were from the same religious group, 18% were all the same age group and 20% said all their friends had a similar level of education.</a:t>
            </a:r>
          </a:p>
        </p:txBody>
      </p:sp>
    </p:spTree>
    <p:extLst>
      <p:ext uri="{BB962C8B-B14F-4D97-AF65-F5344CB8AC3E}">
        <p14:creationId xmlns:p14="http://schemas.microsoft.com/office/powerpoint/2010/main" val="284633031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3ECD8CFB-6522-47D0-95EF-C0AC3450FFDB}"/>
              </a:ext>
            </a:extLst>
          </p:cNvPr>
          <p:cNvGraphicFramePr>
            <a:graphicFrameLocks noGrp="1"/>
          </p:cNvGraphicFramePr>
          <p:nvPr>
            <p:extLst>
              <p:ext uri="{D42A27DB-BD31-4B8C-83A1-F6EECF244321}">
                <p14:modId xmlns:p14="http://schemas.microsoft.com/office/powerpoint/2010/main" val="1427865778"/>
              </p:ext>
            </p:extLst>
          </p:nvPr>
        </p:nvGraphicFramePr>
        <p:xfrm>
          <a:off x="0" y="14289"/>
          <a:ext cx="12192000" cy="6808181"/>
        </p:xfrm>
        <a:graphic>
          <a:graphicData uri="http://schemas.openxmlformats.org/drawingml/2006/table">
            <a:tbl>
              <a:tblPr firstRow="1" bandRow="1">
                <a:tableStyleId>{5C22544A-7EE6-4342-B048-85BDC9FD1C3A}</a:tableStyleId>
              </a:tblPr>
              <a:tblGrid>
                <a:gridCol w="12192000">
                  <a:extLst>
                    <a:ext uri="{9D8B030D-6E8A-4147-A177-3AD203B41FA5}">
                      <a16:colId xmlns:a16="http://schemas.microsoft.com/office/drawing/2014/main" val="20000"/>
                    </a:ext>
                  </a:extLst>
                </a:gridCol>
              </a:tblGrid>
              <a:tr h="368670">
                <a:tc>
                  <a:txBody>
                    <a:bodyPr/>
                    <a:lstStyle/>
                    <a:p>
                      <a:r>
                        <a:rPr lang="en-GB" sz="1800" b="1" i="0" u="none" strike="noStrike">
                          <a:solidFill>
                            <a:schemeClr val="bg1"/>
                          </a:solidFill>
                          <a:effectLst/>
                          <a:latin typeface="Arial" panose="020B0604020202020204" pitchFamily="34" charset="0"/>
                          <a:cs typeface="Arial" panose="020B0604020202020204" pitchFamily="34" charset="0"/>
                        </a:rPr>
                        <a:t>Volunteering and charitable giving in England</a:t>
                      </a:r>
                      <a:endParaRPr lang="en-GB" sz="1800" baseline="30000">
                        <a:solidFill>
                          <a:schemeClr val="bg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extLst>
                  <a:ext uri="{0D108BD9-81ED-4DB2-BD59-A6C34878D82A}">
                    <a16:rowId xmlns:a16="http://schemas.microsoft.com/office/drawing/2014/main" val="10000"/>
                  </a:ext>
                </a:extLst>
              </a:tr>
              <a:tr h="614093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b="1" kern="1200" baseline="0">
                        <a:solidFill>
                          <a:schemeClr val="accent6">
                            <a:lumMod val="75000"/>
                          </a:schemeClr>
                        </a:solidFill>
                        <a:latin typeface="Arial" panose="020B0604020202020204" pitchFamily="34" charset="0"/>
                        <a:ea typeface="+mn-ea"/>
                        <a:cs typeface="Arial" panose="020B0604020202020204" pitchFamily="34" charset="0"/>
                      </a:endParaRPr>
                    </a:p>
                    <a:p>
                      <a:endParaRPr lang="en-GB" sz="1400" b="1" kern="1200" baseline="0">
                        <a:solidFill>
                          <a:schemeClr val="accent6">
                            <a:lumMod val="75000"/>
                          </a:schemeClr>
                        </a:solidFill>
                        <a:latin typeface="Arial" panose="020B0604020202020204" pitchFamily="34" charset="0"/>
                        <a:ea typeface="+mn-ea"/>
                        <a:cs typeface="Arial" panose="020B0604020202020204" pitchFamily="34" charset="0"/>
                      </a:endParaRPr>
                    </a:p>
                  </a:txBody>
                  <a:tcPr>
                    <a:lnT w="12700" cap="flat" cmpd="sng" algn="ctr">
                      <a:solidFill>
                        <a:schemeClr val="bg1"/>
                      </a:solidFill>
                      <a:prstDash val="solid"/>
                      <a:round/>
                      <a:headEnd type="none" w="med" len="med"/>
                      <a:tailEnd type="none" w="med" len="med"/>
                    </a:lnT>
                    <a:solidFill>
                      <a:schemeClr val="bg1"/>
                    </a:solidFill>
                  </a:tcPr>
                </a:tc>
                <a:extLst>
                  <a:ext uri="{0D108BD9-81ED-4DB2-BD59-A6C34878D82A}">
                    <a16:rowId xmlns:a16="http://schemas.microsoft.com/office/drawing/2014/main" val="10001"/>
                  </a:ext>
                </a:extLst>
              </a:tr>
              <a:tr h="298578">
                <a:tc>
                  <a:txBody>
                    <a:bodyPr/>
                    <a:lstStyle/>
                    <a:p>
                      <a:r>
                        <a:rPr lang="en-GB" sz="900" baseline="0">
                          <a:solidFill>
                            <a:schemeClr val="bg1"/>
                          </a:solidFill>
                          <a:latin typeface="Arial" panose="020B0604020202020204" pitchFamily="34" charset="0"/>
                          <a:cs typeface="Arial" panose="020B0604020202020204" pitchFamily="34" charset="0"/>
                        </a:rPr>
                        <a:t>Source : Community Life Survey, 2020/21</a:t>
                      </a:r>
                    </a:p>
                  </a:txBody>
                  <a:tcPr anchor="ctr">
                    <a:solidFill>
                      <a:schemeClr val="accent5">
                        <a:lumMod val="60000"/>
                        <a:lumOff val="40000"/>
                      </a:schemeClr>
                    </a:solidFill>
                  </a:tcPr>
                </a:tc>
                <a:extLst>
                  <a:ext uri="{0D108BD9-81ED-4DB2-BD59-A6C34878D82A}">
                    <a16:rowId xmlns:a16="http://schemas.microsoft.com/office/drawing/2014/main" val="10002"/>
                  </a:ext>
                </a:extLst>
              </a:tr>
            </a:tbl>
          </a:graphicData>
        </a:graphic>
      </p:graphicFrame>
      <p:sp>
        <p:nvSpPr>
          <p:cNvPr id="4" name="TextBox 3">
            <a:extLst>
              <a:ext uri="{FF2B5EF4-FFF2-40B4-BE49-F238E27FC236}">
                <a16:creationId xmlns:a16="http://schemas.microsoft.com/office/drawing/2014/main" id="{B0EAD82B-030D-4627-B1B0-58F62F307237}"/>
              </a:ext>
            </a:extLst>
          </p:cNvPr>
          <p:cNvSpPr txBox="1"/>
          <p:nvPr/>
        </p:nvSpPr>
        <p:spPr>
          <a:xfrm>
            <a:off x="-1" y="460248"/>
            <a:ext cx="5823751" cy="584775"/>
          </a:xfrm>
          <a:prstGeom prst="rect">
            <a:avLst/>
          </a:prstGeom>
          <a:noFill/>
        </p:spPr>
        <p:txBody>
          <a:bodyPr wrap="square" rtlCol="0">
            <a:spAutoFit/>
          </a:bodyPr>
          <a:lstStyle/>
          <a:p>
            <a:r>
              <a:rPr lang="en-GB" sz="1600" b="1">
                <a:solidFill>
                  <a:schemeClr val="accent1">
                    <a:lumMod val="75000"/>
                  </a:schemeClr>
                </a:solidFill>
                <a:latin typeface="Arial" panose="020B0604020202020204" pitchFamily="34" charset="0"/>
                <a:cs typeface="Arial" panose="020B0604020202020204" pitchFamily="34" charset="0"/>
              </a:rPr>
              <a:t>Participation in any formal or informal volunteering, 2013/14 – 2020/21</a:t>
            </a:r>
          </a:p>
        </p:txBody>
      </p:sp>
      <p:pic>
        <p:nvPicPr>
          <p:cNvPr id="6" name="Picture 5">
            <a:extLst>
              <a:ext uri="{FF2B5EF4-FFF2-40B4-BE49-F238E27FC236}">
                <a16:creationId xmlns:a16="http://schemas.microsoft.com/office/drawing/2014/main" id="{08C438D8-8C42-4974-8876-C15445E0EC6E}"/>
              </a:ext>
            </a:extLst>
          </p:cNvPr>
          <p:cNvPicPr>
            <a:picLocks noChangeAspect="1"/>
          </p:cNvPicPr>
          <p:nvPr/>
        </p:nvPicPr>
        <p:blipFill>
          <a:blip r:embed="rId3"/>
          <a:stretch>
            <a:fillRect/>
          </a:stretch>
        </p:blipFill>
        <p:spPr>
          <a:xfrm>
            <a:off x="-2" y="1045023"/>
            <a:ext cx="4820927" cy="3340546"/>
          </a:xfrm>
          <a:prstGeom prst="rect">
            <a:avLst/>
          </a:prstGeom>
        </p:spPr>
      </p:pic>
      <p:sp>
        <p:nvSpPr>
          <p:cNvPr id="7" name="TextBox 6">
            <a:extLst>
              <a:ext uri="{FF2B5EF4-FFF2-40B4-BE49-F238E27FC236}">
                <a16:creationId xmlns:a16="http://schemas.microsoft.com/office/drawing/2014/main" id="{1AC28869-2D8D-4665-BC71-69B03DAD2395}"/>
              </a:ext>
            </a:extLst>
          </p:cNvPr>
          <p:cNvSpPr txBox="1"/>
          <p:nvPr/>
        </p:nvSpPr>
        <p:spPr>
          <a:xfrm>
            <a:off x="79899" y="4617864"/>
            <a:ext cx="4536489" cy="1384995"/>
          </a:xfrm>
          <a:prstGeom prst="rect">
            <a:avLst/>
          </a:prstGeom>
          <a:noFill/>
        </p:spPr>
        <p:txBody>
          <a:bodyPr wrap="square" rtlCol="0">
            <a:spAutoFit/>
          </a:bodyPr>
          <a:lstStyle/>
          <a:p>
            <a:pPr marL="171450" indent="-171450">
              <a:buFont typeface="Arial" panose="020B0604020202020204" pitchFamily="34" charset="0"/>
              <a:buChar char="•"/>
            </a:pPr>
            <a:r>
              <a:rPr lang="en-GB" sz="1200">
                <a:solidFill>
                  <a:schemeClr val="accent1">
                    <a:lumMod val="75000"/>
                  </a:schemeClr>
                </a:solidFill>
              </a:rPr>
              <a:t>In 2020/21, 41% of respondents (approximately 19 million people in England) had taken part in either formal or informal volunteering at least once a month. This was in line with rates in 2019/20. </a:t>
            </a:r>
          </a:p>
          <a:p>
            <a:pPr marL="171450" indent="-171450">
              <a:buFont typeface="Arial" panose="020B0604020202020204" pitchFamily="34" charset="0"/>
              <a:buChar char="•"/>
            </a:pPr>
            <a:r>
              <a:rPr lang="en-GB" sz="1200">
                <a:solidFill>
                  <a:schemeClr val="accent1">
                    <a:lumMod val="75000"/>
                  </a:schemeClr>
                </a:solidFill>
              </a:rPr>
              <a:t>In the same period, 62% (approximately 28 million people in England) had taken part in either formal or informal volunteering at least once in the last 12 months. This was in line with rates in 2019/20.</a:t>
            </a:r>
          </a:p>
        </p:txBody>
      </p:sp>
      <p:pic>
        <p:nvPicPr>
          <p:cNvPr id="9" name="Picture 8">
            <a:extLst>
              <a:ext uri="{FF2B5EF4-FFF2-40B4-BE49-F238E27FC236}">
                <a16:creationId xmlns:a16="http://schemas.microsoft.com/office/drawing/2014/main" id="{6AE85228-FCA3-4278-AB8A-13D7C35A3335}"/>
              </a:ext>
            </a:extLst>
          </p:cNvPr>
          <p:cNvPicPr>
            <a:picLocks noChangeAspect="1"/>
          </p:cNvPicPr>
          <p:nvPr/>
        </p:nvPicPr>
        <p:blipFill>
          <a:blip r:embed="rId4"/>
          <a:stretch>
            <a:fillRect/>
          </a:stretch>
        </p:blipFill>
        <p:spPr>
          <a:xfrm>
            <a:off x="6028811" y="947369"/>
            <a:ext cx="6083290" cy="3865229"/>
          </a:xfrm>
          <a:prstGeom prst="rect">
            <a:avLst/>
          </a:prstGeom>
        </p:spPr>
      </p:pic>
      <p:sp>
        <p:nvSpPr>
          <p:cNvPr id="10" name="TextBox 9">
            <a:extLst>
              <a:ext uri="{FF2B5EF4-FFF2-40B4-BE49-F238E27FC236}">
                <a16:creationId xmlns:a16="http://schemas.microsoft.com/office/drawing/2014/main" id="{C00CA533-ACFF-4B92-B960-79E9137B70D1}"/>
              </a:ext>
            </a:extLst>
          </p:cNvPr>
          <p:cNvSpPr txBox="1"/>
          <p:nvPr/>
        </p:nvSpPr>
        <p:spPr>
          <a:xfrm>
            <a:off x="6330604" y="460247"/>
            <a:ext cx="5823751" cy="338554"/>
          </a:xfrm>
          <a:prstGeom prst="rect">
            <a:avLst/>
          </a:prstGeom>
          <a:noFill/>
        </p:spPr>
        <p:txBody>
          <a:bodyPr wrap="square" rtlCol="0">
            <a:spAutoFit/>
          </a:bodyPr>
          <a:lstStyle/>
          <a:p>
            <a:r>
              <a:rPr lang="en-GB" sz="1600" b="1">
                <a:solidFill>
                  <a:schemeClr val="accent1">
                    <a:lumMod val="75000"/>
                  </a:schemeClr>
                </a:solidFill>
                <a:latin typeface="Arial" panose="020B0604020202020204" pitchFamily="34" charset="0"/>
                <a:cs typeface="Arial" panose="020B0604020202020204" pitchFamily="34" charset="0"/>
              </a:rPr>
              <a:t>Reasons for taking part in formal volunteering, 2020/21, </a:t>
            </a:r>
          </a:p>
        </p:txBody>
      </p:sp>
      <p:sp>
        <p:nvSpPr>
          <p:cNvPr id="11" name="TextBox 10">
            <a:extLst>
              <a:ext uri="{FF2B5EF4-FFF2-40B4-BE49-F238E27FC236}">
                <a16:creationId xmlns:a16="http://schemas.microsoft.com/office/drawing/2014/main" id="{1F1D0335-9179-483E-9E83-436801969EDC}"/>
              </a:ext>
            </a:extLst>
          </p:cNvPr>
          <p:cNvSpPr txBox="1"/>
          <p:nvPr/>
        </p:nvSpPr>
        <p:spPr>
          <a:xfrm>
            <a:off x="6974234" y="5110413"/>
            <a:ext cx="4536489" cy="1015663"/>
          </a:xfrm>
          <a:prstGeom prst="rect">
            <a:avLst/>
          </a:prstGeom>
          <a:noFill/>
        </p:spPr>
        <p:txBody>
          <a:bodyPr wrap="square" rtlCol="0">
            <a:spAutoFit/>
          </a:bodyPr>
          <a:lstStyle/>
          <a:p>
            <a:r>
              <a:rPr lang="en-GB" sz="1200">
                <a:solidFill>
                  <a:schemeClr val="accent1">
                    <a:lumMod val="75000"/>
                  </a:schemeClr>
                </a:solidFill>
              </a:rPr>
              <a:t>Most common reasons for formal volunteering were</a:t>
            </a:r>
          </a:p>
          <a:p>
            <a:pPr marL="171450" indent="-171450">
              <a:buFont typeface="Arial" panose="020B0604020202020204" pitchFamily="34" charset="0"/>
              <a:buChar char="•"/>
            </a:pPr>
            <a:endParaRPr lang="en-GB" sz="1200">
              <a:solidFill>
                <a:schemeClr val="accent1">
                  <a:lumMod val="75000"/>
                </a:schemeClr>
              </a:solidFill>
            </a:endParaRPr>
          </a:p>
          <a:p>
            <a:pPr marL="171450" indent="-171450">
              <a:buFont typeface="Arial" panose="020B0604020202020204" pitchFamily="34" charset="0"/>
              <a:buChar char="•"/>
            </a:pPr>
            <a:r>
              <a:rPr lang="en-GB" sz="1200">
                <a:solidFill>
                  <a:schemeClr val="accent1">
                    <a:lumMod val="75000"/>
                  </a:schemeClr>
                </a:solidFill>
              </a:rPr>
              <a:t>‘I wanted to improve things/help people’ – 50%</a:t>
            </a:r>
          </a:p>
          <a:p>
            <a:pPr marL="171450" indent="-171450">
              <a:buFont typeface="Arial" panose="020B0604020202020204" pitchFamily="34" charset="0"/>
              <a:buChar char="•"/>
            </a:pPr>
            <a:endParaRPr lang="en-GB" sz="1200">
              <a:solidFill>
                <a:schemeClr val="accent1">
                  <a:lumMod val="75000"/>
                </a:schemeClr>
              </a:solidFill>
            </a:endParaRPr>
          </a:p>
          <a:p>
            <a:pPr marL="171450" indent="-171450">
              <a:buFont typeface="Arial" panose="020B0604020202020204" pitchFamily="34" charset="0"/>
              <a:buChar char="•"/>
            </a:pPr>
            <a:r>
              <a:rPr lang="en-GB" sz="1200">
                <a:solidFill>
                  <a:schemeClr val="accent1">
                    <a:lumMod val="75000"/>
                  </a:schemeClr>
                </a:solidFill>
              </a:rPr>
              <a:t>‘The cause was really important to me’ – 33%</a:t>
            </a:r>
          </a:p>
        </p:txBody>
      </p:sp>
      <p:sp>
        <p:nvSpPr>
          <p:cNvPr id="12" name="TextBox 11">
            <a:extLst>
              <a:ext uri="{FF2B5EF4-FFF2-40B4-BE49-F238E27FC236}">
                <a16:creationId xmlns:a16="http://schemas.microsoft.com/office/drawing/2014/main" id="{B295667B-37E6-4895-B23C-2C931135B4B4}"/>
              </a:ext>
            </a:extLst>
          </p:cNvPr>
          <p:cNvSpPr txBox="1"/>
          <p:nvPr/>
        </p:nvSpPr>
        <p:spPr>
          <a:xfrm>
            <a:off x="10295423" y="4645754"/>
            <a:ext cx="349776" cy="369332"/>
          </a:xfrm>
          <a:prstGeom prst="rect">
            <a:avLst/>
          </a:prstGeom>
          <a:noFill/>
        </p:spPr>
        <p:txBody>
          <a:bodyPr wrap="none" rtlCol="0">
            <a:spAutoFit/>
          </a:bodyPr>
          <a:lstStyle/>
          <a:p>
            <a:r>
              <a:rPr lang="en-GB"/>
              <a:t>%</a:t>
            </a:r>
          </a:p>
        </p:txBody>
      </p:sp>
    </p:spTree>
    <p:extLst>
      <p:ext uri="{BB962C8B-B14F-4D97-AF65-F5344CB8AC3E}">
        <p14:creationId xmlns:p14="http://schemas.microsoft.com/office/powerpoint/2010/main" val="84377288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3ECD8CFB-6522-47D0-95EF-C0AC3450FFDB}"/>
              </a:ext>
            </a:extLst>
          </p:cNvPr>
          <p:cNvGraphicFramePr>
            <a:graphicFrameLocks noGrp="1"/>
          </p:cNvGraphicFramePr>
          <p:nvPr>
            <p:extLst>
              <p:ext uri="{D42A27DB-BD31-4B8C-83A1-F6EECF244321}">
                <p14:modId xmlns:p14="http://schemas.microsoft.com/office/powerpoint/2010/main" val="3971513281"/>
              </p:ext>
            </p:extLst>
          </p:nvPr>
        </p:nvGraphicFramePr>
        <p:xfrm>
          <a:off x="0" y="14289"/>
          <a:ext cx="12192000" cy="6808181"/>
        </p:xfrm>
        <a:graphic>
          <a:graphicData uri="http://schemas.openxmlformats.org/drawingml/2006/table">
            <a:tbl>
              <a:tblPr firstRow="1" bandRow="1">
                <a:tableStyleId>{5C22544A-7EE6-4342-B048-85BDC9FD1C3A}</a:tableStyleId>
              </a:tblPr>
              <a:tblGrid>
                <a:gridCol w="12192000">
                  <a:extLst>
                    <a:ext uri="{9D8B030D-6E8A-4147-A177-3AD203B41FA5}">
                      <a16:colId xmlns:a16="http://schemas.microsoft.com/office/drawing/2014/main" val="20000"/>
                    </a:ext>
                  </a:extLst>
                </a:gridCol>
              </a:tblGrid>
              <a:tr h="368670">
                <a:tc>
                  <a:txBody>
                    <a:bodyPr/>
                    <a:lstStyle/>
                    <a:p>
                      <a:r>
                        <a:rPr lang="en-GB" sz="1800" b="1" i="0" u="none" strike="noStrike">
                          <a:solidFill>
                            <a:schemeClr val="bg1"/>
                          </a:solidFill>
                          <a:effectLst/>
                          <a:latin typeface="Arial" panose="020B0604020202020204" pitchFamily="34" charset="0"/>
                          <a:cs typeface="Arial" panose="020B0604020202020204" pitchFamily="34" charset="0"/>
                        </a:rPr>
                        <a:t>Neighbourhood and community cohesion in England</a:t>
                      </a:r>
                      <a:endParaRPr lang="en-GB" sz="1800" baseline="30000">
                        <a:solidFill>
                          <a:schemeClr val="bg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extLst>
                  <a:ext uri="{0D108BD9-81ED-4DB2-BD59-A6C34878D82A}">
                    <a16:rowId xmlns:a16="http://schemas.microsoft.com/office/drawing/2014/main" val="10000"/>
                  </a:ext>
                </a:extLst>
              </a:tr>
              <a:tr h="614093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b="1" kern="1200" baseline="0">
                        <a:solidFill>
                          <a:schemeClr val="accent6">
                            <a:lumMod val="75000"/>
                          </a:schemeClr>
                        </a:solidFill>
                        <a:latin typeface="Arial" panose="020B0604020202020204" pitchFamily="34" charset="0"/>
                        <a:ea typeface="+mn-ea"/>
                        <a:cs typeface="Arial" panose="020B0604020202020204" pitchFamily="34" charset="0"/>
                      </a:endParaRPr>
                    </a:p>
                    <a:p>
                      <a:endParaRPr lang="en-GB" sz="1400" b="1" kern="1200" baseline="0">
                        <a:solidFill>
                          <a:schemeClr val="accent6">
                            <a:lumMod val="75000"/>
                          </a:schemeClr>
                        </a:solidFill>
                        <a:latin typeface="Arial" panose="020B0604020202020204" pitchFamily="34" charset="0"/>
                        <a:ea typeface="+mn-ea"/>
                        <a:cs typeface="Arial" panose="020B0604020202020204" pitchFamily="34" charset="0"/>
                      </a:endParaRPr>
                    </a:p>
                  </a:txBody>
                  <a:tcPr>
                    <a:lnT w="12700" cap="flat" cmpd="sng" algn="ctr">
                      <a:solidFill>
                        <a:schemeClr val="bg1"/>
                      </a:solidFill>
                      <a:prstDash val="solid"/>
                      <a:round/>
                      <a:headEnd type="none" w="med" len="med"/>
                      <a:tailEnd type="none" w="med" len="med"/>
                    </a:lnT>
                    <a:solidFill>
                      <a:schemeClr val="bg1"/>
                    </a:solidFill>
                  </a:tcPr>
                </a:tc>
                <a:extLst>
                  <a:ext uri="{0D108BD9-81ED-4DB2-BD59-A6C34878D82A}">
                    <a16:rowId xmlns:a16="http://schemas.microsoft.com/office/drawing/2014/main" val="10001"/>
                  </a:ext>
                </a:extLst>
              </a:tr>
              <a:tr h="298578">
                <a:tc>
                  <a:txBody>
                    <a:bodyPr/>
                    <a:lstStyle/>
                    <a:p>
                      <a:r>
                        <a:rPr lang="en-GB" sz="900" baseline="0">
                          <a:solidFill>
                            <a:schemeClr val="bg1"/>
                          </a:solidFill>
                          <a:latin typeface="Arial" panose="020B0604020202020204" pitchFamily="34" charset="0"/>
                          <a:cs typeface="Arial" panose="020B0604020202020204" pitchFamily="34" charset="0"/>
                        </a:rPr>
                        <a:t>Source : Community Life Survey, 2020/21</a:t>
                      </a:r>
                    </a:p>
                  </a:txBody>
                  <a:tcPr anchor="ctr">
                    <a:solidFill>
                      <a:schemeClr val="accent5">
                        <a:lumMod val="60000"/>
                        <a:lumOff val="40000"/>
                      </a:schemeClr>
                    </a:solidFill>
                  </a:tcPr>
                </a:tc>
                <a:extLst>
                  <a:ext uri="{0D108BD9-81ED-4DB2-BD59-A6C34878D82A}">
                    <a16:rowId xmlns:a16="http://schemas.microsoft.com/office/drawing/2014/main" val="10002"/>
                  </a:ext>
                </a:extLst>
              </a:tr>
            </a:tbl>
          </a:graphicData>
        </a:graphic>
      </p:graphicFrame>
      <p:sp>
        <p:nvSpPr>
          <p:cNvPr id="4" name="TextBox 3">
            <a:extLst>
              <a:ext uri="{FF2B5EF4-FFF2-40B4-BE49-F238E27FC236}">
                <a16:creationId xmlns:a16="http://schemas.microsoft.com/office/drawing/2014/main" id="{B0EAD82B-030D-4627-B1B0-58F62F307237}"/>
              </a:ext>
            </a:extLst>
          </p:cNvPr>
          <p:cNvSpPr txBox="1"/>
          <p:nvPr/>
        </p:nvSpPr>
        <p:spPr>
          <a:xfrm>
            <a:off x="-1" y="460248"/>
            <a:ext cx="5823751" cy="646331"/>
          </a:xfrm>
          <a:prstGeom prst="rect">
            <a:avLst/>
          </a:prstGeom>
          <a:noFill/>
        </p:spPr>
        <p:txBody>
          <a:bodyPr wrap="square" rtlCol="0">
            <a:spAutoFit/>
          </a:bodyPr>
          <a:lstStyle/>
          <a:p>
            <a:r>
              <a:rPr lang="en-GB" sz="1200" b="1">
                <a:solidFill>
                  <a:schemeClr val="accent1">
                    <a:lumMod val="75000"/>
                  </a:schemeClr>
                </a:solidFill>
                <a:latin typeface="Arial" panose="020B0604020202020204" pitchFamily="34" charset="0"/>
                <a:cs typeface="Arial" panose="020B0604020202020204" pitchFamily="34" charset="0"/>
              </a:rPr>
              <a:t>Percentage of adults (16+) who chat to their neighbours at least once a month (more than just to say hello), and the percentage who agree they borrow things and exchange favours with their neighbours, 2013/14 - 2020/21</a:t>
            </a:r>
          </a:p>
        </p:txBody>
      </p:sp>
      <p:sp>
        <p:nvSpPr>
          <p:cNvPr id="7" name="TextBox 6">
            <a:extLst>
              <a:ext uri="{FF2B5EF4-FFF2-40B4-BE49-F238E27FC236}">
                <a16:creationId xmlns:a16="http://schemas.microsoft.com/office/drawing/2014/main" id="{1AC28869-2D8D-4665-BC71-69B03DAD2395}"/>
              </a:ext>
            </a:extLst>
          </p:cNvPr>
          <p:cNvSpPr txBox="1"/>
          <p:nvPr/>
        </p:nvSpPr>
        <p:spPr>
          <a:xfrm>
            <a:off x="169500" y="4645754"/>
            <a:ext cx="4536489" cy="1015663"/>
          </a:xfrm>
          <a:prstGeom prst="rect">
            <a:avLst/>
          </a:prstGeom>
          <a:noFill/>
        </p:spPr>
        <p:txBody>
          <a:bodyPr wrap="square" rtlCol="0">
            <a:spAutoFit/>
          </a:bodyPr>
          <a:lstStyle/>
          <a:p>
            <a:pPr marL="171450" indent="-171450">
              <a:buFont typeface="Arial" panose="020B0604020202020204" pitchFamily="34" charset="0"/>
              <a:buChar char="•"/>
            </a:pPr>
            <a:r>
              <a:rPr lang="en-GB" sz="1200">
                <a:solidFill>
                  <a:schemeClr val="accent1">
                    <a:lumMod val="75000"/>
                  </a:schemeClr>
                </a:solidFill>
              </a:rPr>
              <a:t>The proportion of respondents who either said they ‘definitely agree’ or ‘tend to agree’ that they borrow things and exchange favours with their neighbours in 2020/21 was similar to 2019/20, following a gradual decline since 2013/2014. </a:t>
            </a:r>
          </a:p>
          <a:p>
            <a:pPr marL="171450" indent="-171450">
              <a:buFont typeface="Arial" panose="020B0604020202020204" pitchFamily="34" charset="0"/>
              <a:buChar char="•"/>
            </a:pPr>
            <a:r>
              <a:rPr lang="en-GB" sz="1200">
                <a:solidFill>
                  <a:schemeClr val="accent1">
                    <a:lumMod val="75000"/>
                  </a:schemeClr>
                </a:solidFill>
              </a:rPr>
              <a:t>In 2020/21, 37% agreed compared with 42% in 2013/14</a:t>
            </a:r>
          </a:p>
        </p:txBody>
      </p:sp>
      <p:sp>
        <p:nvSpPr>
          <p:cNvPr id="10" name="TextBox 9">
            <a:extLst>
              <a:ext uri="{FF2B5EF4-FFF2-40B4-BE49-F238E27FC236}">
                <a16:creationId xmlns:a16="http://schemas.microsoft.com/office/drawing/2014/main" id="{C00CA533-ACFF-4B92-B960-79E9137B70D1}"/>
              </a:ext>
            </a:extLst>
          </p:cNvPr>
          <p:cNvSpPr txBox="1"/>
          <p:nvPr/>
        </p:nvSpPr>
        <p:spPr>
          <a:xfrm>
            <a:off x="6330602" y="449979"/>
            <a:ext cx="5823751" cy="830997"/>
          </a:xfrm>
          <a:prstGeom prst="rect">
            <a:avLst/>
          </a:prstGeom>
          <a:noFill/>
        </p:spPr>
        <p:txBody>
          <a:bodyPr wrap="square" rtlCol="0">
            <a:spAutoFit/>
          </a:bodyPr>
          <a:lstStyle/>
          <a:p>
            <a:r>
              <a:rPr lang="en-GB" sz="1200" b="1">
                <a:solidFill>
                  <a:schemeClr val="accent1">
                    <a:lumMod val="75000"/>
                  </a:schemeClr>
                </a:solidFill>
                <a:latin typeface="Arial" panose="020B0604020202020204" pitchFamily="34" charset="0"/>
                <a:cs typeface="Arial" panose="020B0604020202020204" pitchFamily="34" charset="0"/>
              </a:rPr>
              <a:t>Percentage of adults (16+) who agree their neighbourhood is a place where people from different backgrounds get on well together, and the percentage who agree people in the neighbourhood pull together to improve the local area, 2013/14-2020/21</a:t>
            </a:r>
          </a:p>
        </p:txBody>
      </p:sp>
      <p:sp>
        <p:nvSpPr>
          <p:cNvPr id="11" name="TextBox 10">
            <a:extLst>
              <a:ext uri="{FF2B5EF4-FFF2-40B4-BE49-F238E27FC236}">
                <a16:creationId xmlns:a16="http://schemas.microsoft.com/office/drawing/2014/main" id="{1F1D0335-9179-483E-9E83-436801969EDC}"/>
              </a:ext>
            </a:extLst>
          </p:cNvPr>
          <p:cNvSpPr txBox="1"/>
          <p:nvPr/>
        </p:nvSpPr>
        <p:spPr>
          <a:xfrm>
            <a:off x="6761170" y="4480217"/>
            <a:ext cx="4536489" cy="1754326"/>
          </a:xfrm>
          <a:prstGeom prst="rect">
            <a:avLst/>
          </a:prstGeom>
          <a:noFill/>
        </p:spPr>
        <p:txBody>
          <a:bodyPr wrap="square" rtlCol="0">
            <a:spAutoFit/>
          </a:bodyPr>
          <a:lstStyle/>
          <a:p>
            <a:pPr marL="171450" indent="-171450">
              <a:buFont typeface="Arial" panose="020B0604020202020204" pitchFamily="34" charset="0"/>
              <a:buChar char="•"/>
            </a:pPr>
            <a:r>
              <a:rPr lang="en-GB" sz="1200">
                <a:solidFill>
                  <a:schemeClr val="accent1">
                    <a:lumMod val="75000"/>
                  </a:schemeClr>
                </a:solidFill>
              </a:rPr>
              <a:t>The percentage of respondents agreeing that their area is a place where people from different backgrounds get along well together has remained fairly consistent over the last seven years, with 83% agreeing in 2020/21.</a:t>
            </a:r>
          </a:p>
          <a:p>
            <a:pPr marL="171450" indent="-171450">
              <a:buFont typeface="Arial" panose="020B0604020202020204" pitchFamily="34" charset="0"/>
              <a:buChar char="•"/>
            </a:pPr>
            <a:endParaRPr lang="en-GB" sz="1200">
              <a:solidFill>
                <a:schemeClr val="accent1">
                  <a:lumMod val="75000"/>
                </a:schemeClr>
              </a:solidFill>
            </a:endParaRPr>
          </a:p>
          <a:p>
            <a:pPr marL="171450" indent="-171450">
              <a:buFont typeface="Arial" panose="020B0604020202020204" pitchFamily="34" charset="0"/>
              <a:buChar char="•"/>
            </a:pPr>
            <a:r>
              <a:rPr lang="en-GB" sz="1200">
                <a:solidFill>
                  <a:schemeClr val="accent1">
                    <a:lumMod val="75000"/>
                  </a:schemeClr>
                </a:solidFill>
              </a:rPr>
              <a:t>In addition, in 2020/21, 65% agreed that people in their neighbourhood pull together to improve the neighbourhood. This is higher than in 2019/20 (59%) and the highest agreement recorded since the Community Life Survey began in 2013/14.</a:t>
            </a:r>
          </a:p>
        </p:txBody>
      </p:sp>
      <p:pic>
        <p:nvPicPr>
          <p:cNvPr id="5" name="Picture 4">
            <a:extLst>
              <a:ext uri="{FF2B5EF4-FFF2-40B4-BE49-F238E27FC236}">
                <a16:creationId xmlns:a16="http://schemas.microsoft.com/office/drawing/2014/main" id="{5C132709-4053-4F59-A594-52294F7A5800}"/>
              </a:ext>
            </a:extLst>
          </p:cNvPr>
          <p:cNvPicPr>
            <a:picLocks noChangeAspect="1"/>
          </p:cNvPicPr>
          <p:nvPr/>
        </p:nvPicPr>
        <p:blipFill>
          <a:blip r:embed="rId3"/>
          <a:stretch>
            <a:fillRect/>
          </a:stretch>
        </p:blipFill>
        <p:spPr>
          <a:xfrm>
            <a:off x="0" y="1182669"/>
            <a:ext cx="4919544" cy="3297548"/>
          </a:xfrm>
          <a:prstGeom prst="rect">
            <a:avLst/>
          </a:prstGeom>
        </p:spPr>
      </p:pic>
      <p:pic>
        <p:nvPicPr>
          <p:cNvPr id="13" name="Picture 12">
            <a:extLst>
              <a:ext uri="{FF2B5EF4-FFF2-40B4-BE49-F238E27FC236}">
                <a16:creationId xmlns:a16="http://schemas.microsoft.com/office/drawing/2014/main" id="{C2E00447-C1DB-49D5-BD44-BC1346C28588}"/>
              </a:ext>
            </a:extLst>
          </p:cNvPr>
          <p:cNvPicPr>
            <a:picLocks noChangeAspect="1"/>
          </p:cNvPicPr>
          <p:nvPr/>
        </p:nvPicPr>
        <p:blipFill>
          <a:blip r:embed="rId4"/>
          <a:stretch>
            <a:fillRect/>
          </a:stretch>
        </p:blipFill>
        <p:spPr>
          <a:xfrm>
            <a:off x="6518506" y="1295612"/>
            <a:ext cx="4493963" cy="3118407"/>
          </a:xfrm>
          <a:prstGeom prst="rect">
            <a:avLst/>
          </a:prstGeom>
        </p:spPr>
      </p:pic>
    </p:spTree>
    <p:extLst>
      <p:ext uri="{BB962C8B-B14F-4D97-AF65-F5344CB8AC3E}">
        <p14:creationId xmlns:p14="http://schemas.microsoft.com/office/powerpoint/2010/main" val="163190069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3ECD8CFB-6522-47D0-95EF-C0AC3450FFDB}"/>
              </a:ext>
            </a:extLst>
          </p:cNvPr>
          <p:cNvGraphicFramePr>
            <a:graphicFrameLocks noGrp="1"/>
          </p:cNvGraphicFramePr>
          <p:nvPr>
            <p:extLst>
              <p:ext uri="{D42A27DB-BD31-4B8C-83A1-F6EECF244321}">
                <p14:modId xmlns:p14="http://schemas.microsoft.com/office/powerpoint/2010/main" val="1516140873"/>
              </p:ext>
            </p:extLst>
          </p:nvPr>
        </p:nvGraphicFramePr>
        <p:xfrm>
          <a:off x="0" y="14289"/>
          <a:ext cx="12192000" cy="6808181"/>
        </p:xfrm>
        <a:graphic>
          <a:graphicData uri="http://schemas.openxmlformats.org/drawingml/2006/table">
            <a:tbl>
              <a:tblPr firstRow="1" bandRow="1">
                <a:tableStyleId>{5C22544A-7EE6-4342-B048-85BDC9FD1C3A}</a:tableStyleId>
              </a:tblPr>
              <a:tblGrid>
                <a:gridCol w="12192000">
                  <a:extLst>
                    <a:ext uri="{9D8B030D-6E8A-4147-A177-3AD203B41FA5}">
                      <a16:colId xmlns:a16="http://schemas.microsoft.com/office/drawing/2014/main" val="20000"/>
                    </a:ext>
                  </a:extLst>
                </a:gridCol>
              </a:tblGrid>
              <a:tr h="368670">
                <a:tc>
                  <a:txBody>
                    <a:bodyPr/>
                    <a:lstStyle/>
                    <a:p>
                      <a:r>
                        <a:rPr lang="en-GB" sz="1800" b="1" i="0" u="none" strike="noStrike">
                          <a:solidFill>
                            <a:schemeClr val="bg1"/>
                          </a:solidFill>
                          <a:effectLst/>
                          <a:latin typeface="Arial" panose="020B0604020202020204" pitchFamily="34" charset="0"/>
                          <a:cs typeface="Arial" panose="020B0604020202020204" pitchFamily="34" charset="0"/>
                        </a:rPr>
                        <a:t>Neighbourhood satisfaction in England</a:t>
                      </a:r>
                      <a:endParaRPr lang="en-GB" sz="1800" baseline="30000">
                        <a:solidFill>
                          <a:schemeClr val="bg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extLst>
                  <a:ext uri="{0D108BD9-81ED-4DB2-BD59-A6C34878D82A}">
                    <a16:rowId xmlns:a16="http://schemas.microsoft.com/office/drawing/2014/main" val="10000"/>
                  </a:ext>
                </a:extLst>
              </a:tr>
              <a:tr h="614093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b="1" kern="1200" baseline="0">
                        <a:solidFill>
                          <a:schemeClr val="accent6">
                            <a:lumMod val="75000"/>
                          </a:schemeClr>
                        </a:solidFill>
                        <a:latin typeface="Arial" panose="020B0604020202020204" pitchFamily="34" charset="0"/>
                        <a:ea typeface="+mn-ea"/>
                        <a:cs typeface="Arial" panose="020B0604020202020204" pitchFamily="34" charset="0"/>
                      </a:endParaRPr>
                    </a:p>
                    <a:p>
                      <a:endParaRPr lang="en-GB" sz="1400" b="1" kern="1200" baseline="0">
                        <a:solidFill>
                          <a:schemeClr val="accent6">
                            <a:lumMod val="75000"/>
                          </a:schemeClr>
                        </a:solidFill>
                        <a:latin typeface="Arial" panose="020B0604020202020204" pitchFamily="34" charset="0"/>
                        <a:ea typeface="+mn-ea"/>
                        <a:cs typeface="Arial" panose="020B0604020202020204" pitchFamily="34" charset="0"/>
                      </a:endParaRPr>
                    </a:p>
                  </a:txBody>
                  <a:tcPr>
                    <a:lnT w="12700" cap="flat" cmpd="sng" algn="ctr">
                      <a:solidFill>
                        <a:schemeClr val="bg1"/>
                      </a:solidFill>
                      <a:prstDash val="solid"/>
                      <a:round/>
                      <a:headEnd type="none" w="med" len="med"/>
                      <a:tailEnd type="none" w="med" len="med"/>
                    </a:lnT>
                    <a:solidFill>
                      <a:schemeClr val="bg1"/>
                    </a:solidFill>
                  </a:tcPr>
                </a:tc>
                <a:extLst>
                  <a:ext uri="{0D108BD9-81ED-4DB2-BD59-A6C34878D82A}">
                    <a16:rowId xmlns:a16="http://schemas.microsoft.com/office/drawing/2014/main" val="10001"/>
                  </a:ext>
                </a:extLst>
              </a:tr>
              <a:tr h="298578">
                <a:tc>
                  <a:txBody>
                    <a:bodyPr/>
                    <a:lstStyle/>
                    <a:p>
                      <a:r>
                        <a:rPr lang="en-GB" sz="900" baseline="0">
                          <a:solidFill>
                            <a:schemeClr val="bg1"/>
                          </a:solidFill>
                          <a:latin typeface="Arial" panose="020B0604020202020204" pitchFamily="34" charset="0"/>
                          <a:cs typeface="Arial" panose="020B0604020202020204" pitchFamily="34" charset="0"/>
                        </a:rPr>
                        <a:t>Source : Community Life Survey, 2020/21</a:t>
                      </a:r>
                    </a:p>
                  </a:txBody>
                  <a:tcPr anchor="ctr">
                    <a:solidFill>
                      <a:schemeClr val="accent5">
                        <a:lumMod val="60000"/>
                        <a:lumOff val="40000"/>
                      </a:schemeClr>
                    </a:solidFill>
                  </a:tcPr>
                </a:tc>
                <a:extLst>
                  <a:ext uri="{0D108BD9-81ED-4DB2-BD59-A6C34878D82A}">
                    <a16:rowId xmlns:a16="http://schemas.microsoft.com/office/drawing/2014/main" val="10002"/>
                  </a:ext>
                </a:extLst>
              </a:tr>
            </a:tbl>
          </a:graphicData>
        </a:graphic>
      </p:graphicFrame>
      <p:sp>
        <p:nvSpPr>
          <p:cNvPr id="4" name="TextBox 3">
            <a:extLst>
              <a:ext uri="{FF2B5EF4-FFF2-40B4-BE49-F238E27FC236}">
                <a16:creationId xmlns:a16="http://schemas.microsoft.com/office/drawing/2014/main" id="{B0EAD82B-030D-4627-B1B0-58F62F307237}"/>
              </a:ext>
            </a:extLst>
          </p:cNvPr>
          <p:cNvSpPr txBox="1"/>
          <p:nvPr/>
        </p:nvSpPr>
        <p:spPr>
          <a:xfrm>
            <a:off x="-1" y="460248"/>
            <a:ext cx="5823751" cy="276999"/>
          </a:xfrm>
          <a:prstGeom prst="rect">
            <a:avLst/>
          </a:prstGeom>
          <a:noFill/>
        </p:spPr>
        <p:txBody>
          <a:bodyPr wrap="square" rtlCol="0">
            <a:spAutoFit/>
          </a:bodyPr>
          <a:lstStyle/>
          <a:p>
            <a:r>
              <a:rPr lang="en-GB" sz="1200" b="1">
                <a:solidFill>
                  <a:schemeClr val="accent1">
                    <a:lumMod val="75000"/>
                  </a:schemeClr>
                </a:solidFill>
                <a:latin typeface="Arial" panose="020B0604020202020204" pitchFamily="34" charset="0"/>
                <a:cs typeface="Arial" panose="020B0604020202020204" pitchFamily="34" charset="0"/>
              </a:rPr>
              <a:t>Percentage satisfied with local area by IMD quintile, 2019/20-2020/21</a:t>
            </a:r>
          </a:p>
        </p:txBody>
      </p:sp>
      <p:sp>
        <p:nvSpPr>
          <p:cNvPr id="7" name="TextBox 6">
            <a:extLst>
              <a:ext uri="{FF2B5EF4-FFF2-40B4-BE49-F238E27FC236}">
                <a16:creationId xmlns:a16="http://schemas.microsoft.com/office/drawing/2014/main" id="{1AC28869-2D8D-4665-BC71-69B03DAD2395}"/>
              </a:ext>
            </a:extLst>
          </p:cNvPr>
          <p:cNvSpPr txBox="1"/>
          <p:nvPr/>
        </p:nvSpPr>
        <p:spPr>
          <a:xfrm>
            <a:off x="169500" y="4645754"/>
            <a:ext cx="4536489" cy="646331"/>
          </a:xfrm>
          <a:prstGeom prst="rect">
            <a:avLst/>
          </a:prstGeom>
          <a:noFill/>
        </p:spPr>
        <p:txBody>
          <a:bodyPr wrap="square" rtlCol="0">
            <a:spAutoFit/>
          </a:bodyPr>
          <a:lstStyle/>
          <a:p>
            <a:pPr marL="171450" indent="-171450">
              <a:buFont typeface="Arial" panose="020B0604020202020204" pitchFamily="34" charset="0"/>
              <a:buChar char="•"/>
            </a:pPr>
            <a:r>
              <a:rPr lang="en-GB" sz="1200">
                <a:solidFill>
                  <a:schemeClr val="accent1">
                    <a:lumMod val="75000"/>
                  </a:schemeClr>
                </a:solidFill>
              </a:rPr>
              <a:t>In 2019/20 and 2020/21, a higher proportion of those from the least deprived areas reported satisfaction with their local area than those from the most deprived areas.</a:t>
            </a:r>
          </a:p>
        </p:txBody>
      </p:sp>
      <p:sp>
        <p:nvSpPr>
          <p:cNvPr id="10" name="TextBox 9">
            <a:extLst>
              <a:ext uri="{FF2B5EF4-FFF2-40B4-BE49-F238E27FC236}">
                <a16:creationId xmlns:a16="http://schemas.microsoft.com/office/drawing/2014/main" id="{C00CA533-ACFF-4B92-B960-79E9137B70D1}"/>
              </a:ext>
            </a:extLst>
          </p:cNvPr>
          <p:cNvSpPr txBox="1"/>
          <p:nvPr/>
        </p:nvSpPr>
        <p:spPr>
          <a:xfrm>
            <a:off x="6862439" y="449979"/>
            <a:ext cx="5291914" cy="276999"/>
          </a:xfrm>
          <a:prstGeom prst="rect">
            <a:avLst/>
          </a:prstGeom>
          <a:noFill/>
        </p:spPr>
        <p:txBody>
          <a:bodyPr wrap="square" rtlCol="0">
            <a:spAutoFit/>
          </a:bodyPr>
          <a:lstStyle/>
          <a:p>
            <a:r>
              <a:rPr lang="en-GB" sz="1200" b="1">
                <a:solidFill>
                  <a:schemeClr val="accent1">
                    <a:lumMod val="75000"/>
                  </a:schemeClr>
                </a:solidFill>
                <a:latin typeface="Arial" panose="020B0604020202020204" pitchFamily="34" charset="0"/>
                <a:cs typeface="Arial" panose="020B0604020202020204" pitchFamily="34" charset="0"/>
              </a:rPr>
              <a:t>Feeling of belonging to neighbourhood by IMD quintile, 2020/21</a:t>
            </a:r>
          </a:p>
        </p:txBody>
      </p:sp>
      <p:sp>
        <p:nvSpPr>
          <p:cNvPr id="11" name="TextBox 10">
            <a:extLst>
              <a:ext uri="{FF2B5EF4-FFF2-40B4-BE49-F238E27FC236}">
                <a16:creationId xmlns:a16="http://schemas.microsoft.com/office/drawing/2014/main" id="{1F1D0335-9179-483E-9E83-436801969EDC}"/>
              </a:ext>
            </a:extLst>
          </p:cNvPr>
          <p:cNvSpPr txBox="1"/>
          <p:nvPr/>
        </p:nvSpPr>
        <p:spPr>
          <a:xfrm>
            <a:off x="7084662" y="4573812"/>
            <a:ext cx="4536489" cy="646331"/>
          </a:xfrm>
          <a:prstGeom prst="rect">
            <a:avLst/>
          </a:prstGeom>
          <a:noFill/>
        </p:spPr>
        <p:txBody>
          <a:bodyPr wrap="square" rtlCol="0">
            <a:spAutoFit/>
          </a:bodyPr>
          <a:lstStyle/>
          <a:p>
            <a:pPr marL="171450" indent="-171450">
              <a:buFont typeface="Arial" panose="020B0604020202020204" pitchFamily="34" charset="0"/>
              <a:buChar char="•"/>
            </a:pPr>
            <a:r>
              <a:rPr lang="en-GB" sz="1200">
                <a:solidFill>
                  <a:schemeClr val="accent1">
                    <a:lumMod val="75000"/>
                  </a:schemeClr>
                </a:solidFill>
              </a:rPr>
              <a:t>People from the least deprived areas (72%) were more likely to agree that they felt strongly that they belonged to their neighbourhood than those from the most deprived areas (57%).</a:t>
            </a:r>
          </a:p>
        </p:txBody>
      </p:sp>
      <p:pic>
        <p:nvPicPr>
          <p:cNvPr id="9" name="Picture 8">
            <a:extLst>
              <a:ext uri="{FF2B5EF4-FFF2-40B4-BE49-F238E27FC236}">
                <a16:creationId xmlns:a16="http://schemas.microsoft.com/office/drawing/2014/main" id="{5A305EB9-BAD9-4187-9EEB-C30A8575BF9F}"/>
              </a:ext>
            </a:extLst>
          </p:cNvPr>
          <p:cNvPicPr>
            <a:picLocks noChangeAspect="1"/>
          </p:cNvPicPr>
          <p:nvPr/>
        </p:nvPicPr>
        <p:blipFill>
          <a:blip r:embed="rId3"/>
          <a:stretch>
            <a:fillRect/>
          </a:stretch>
        </p:blipFill>
        <p:spPr>
          <a:xfrm>
            <a:off x="148130" y="878225"/>
            <a:ext cx="5248378" cy="3601992"/>
          </a:xfrm>
          <a:prstGeom prst="rect">
            <a:avLst/>
          </a:prstGeom>
        </p:spPr>
      </p:pic>
      <p:pic>
        <p:nvPicPr>
          <p:cNvPr id="14" name="Picture 13">
            <a:extLst>
              <a:ext uri="{FF2B5EF4-FFF2-40B4-BE49-F238E27FC236}">
                <a16:creationId xmlns:a16="http://schemas.microsoft.com/office/drawing/2014/main" id="{0E9AE3DD-1D6F-43BD-9D0E-5E815D22F1E5}"/>
              </a:ext>
            </a:extLst>
          </p:cNvPr>
          <p:cNvPicPr>
            <a:picLocks noChangeAspect="1"/>
          </p:cNvPicPr>
          <p:nvPr/>
        </p:nvPicPr>
        <p:blipFill>
          <a:blip r:embed="rId4"/>
          <a:stretch>
            <a:fillRect/>
          </a:stretch>
        </p:blipFill>
        <p:spPr>
          <a:xfrm>
            <a:off x="6761170" y="878225"/>
            <a:ext cx="4859981" cy="3356424"/>
          </a:xfrm>
          <a:prstGeom prst="rect">
            <a:avLst/>
          </a:prstGeom>
        </p:spPr>
      </p:pic>
    </p:spTree>
    <p:extLst>
      <p:ext uri="{BB962C8B-B14F-4D97-AF65-F5344CB8AC3E}">
        <p14:creationId xmlns:p14="http://schemas.microsoft.com/office/powerpoint/2010/main" val="181560610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3BB79383-5900-4C08-AB7F-CB6334FC98DB}"/>
              </a:ext>
            </a:extLst>
          </p:cNvPr>
          <p:cNvGraphicFramePr>
            <a:graphicFrameLocks noGrp="1"/>
          </p:cNvGraphicFramePr>
          <p:nvPr>
            <p:extLst>
              <p:ext uri="{D42A27DB-BD31-4B8C-83A1-F6EECF244321}">
                <p14:modId xmlns:p14="http://schemas.microsoft.com/office/powerpoint/2010/main" val="2829108039"/>
              </p:ext>
            </p:extLst>
          </p:nvPr>
        </p:nvGraphicFramePr>
        <p:xfrm>
          <a:off x="0" y="14289"/>
          <a:ext cx="12192000" cy="6808181"/>
        </p:xfrm>
        <a:graphic>
          <a:graphicData uri="http://schemas.openxmlformats.org/drawingml/2006/table">
            <a:tbl>
              <a:tblPr firstRow="1" bandRow="1">
                <a:tableStyleId>{5C22544A-7EE6-4342-B048-85BDC9FD1C3A}</a:tableStyleId>
              </a:tblPr>
              <a:tblGrid>
                <a:gridCol w="12192000">
                  <a:extLst>
                    <a:ext uri="{9D8B030D-6E8A-4147-A177-3AD203B41FA5}">
                      <a16:colId xmlns:a16="http://schemas.microsoft.com/office/drawing/2014/main" val="20000"/>
                    </a:ext>
                  </a:extLst>
                </a:gridCol>
              </a:tblGrid>
              <a:tr h="368670">
                <a:tc>
                  <a:txBody>
                    <a:bodyPr/>
                    <a:lstStyle/>
                    <a:p>
                      <a:r>
                        <a:rPr lang="en-GB">
                          <a:latin typeface="Arial" panose="020B0604020202020204" pitchFamily="34" charset="0"/>
                          <a:cs typeface="Arial" panose="020B0604020202020204" pitchFamily="34" charset="0"/>
                        </a:rPr>
                        <a:t>Personal well-being</a:t>
                      </a:r>
                      <a:endParaRPr lang="en-GB" baseline="0">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extLst>
                  <a:ext uri="{0D108BD9-81ED-4DB2-BD59-A6C34878D82A}">
                    <a16:rowId xmlns:a16="http://schemas.microsoft.com/office/drawing/2014/main" val="10000"/>
                  </a:ext>
                </a:extLst>
              </a:tr>
              <a:tr h="614093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b="1" kern="1200" baseline="0">
                        <a:solidFill>
                          <a:schemeClr val="accent6">
                            <a:lumMod val="75000"/>
                          </a:schemeClr>
                        </a:solidFill>
                        <a:latin typeface="Arial" panose="020B0604020202020204" pitchFamily="34" charset="0"/>
                        <a:ea typeface="+mn-ea"/>
                        <a:cs typeface="Arial" panose="020B0604020202020204" pitchFamily="34" charset="0"/>
                      </a:endParaRPr>
                    </a:p>
                    <a:p>
                      <a:endParaRPr lang="en-GB" sz="1400" b="1" kern="1200" baseline="0">
                        <a:solidFill>
                          <a:schemeClr val="accent6">
                            <a:lumMod val="75000"/>
                          </a:schemeClr>
                        </a:solidFill>
                        <a:latin typeface="Arial" panose="020B0604020202020204" pitchFamily="34" charset="0"/>
                        <a:ea typeface="+mn-ea"/>
                        <a:cs typeface="Arial" panose="020B0604020202020204" pitchFamily="34" charset="0"/>
                      </a:endParaRPr>
                    </a:p>
                  </a:txBody>
                  <a:tcPr>
                    <a:lnT w="12700" cap="flat" cmpd="sng" algn="ctr">
                      <a:solidFill>
                        <a:schemeClr val="bg1"/>
                      </a:solidFill>
                      <a:prstDash val="solid"/>
                      <a:round/>
                      <a:headEnd type="none" w="med" len="med"/>
                      <a:tailEnd type="none" w="med" len="med"/>
                    </a:lnT>
                    <a:solidFill>
                      <a:schemeClr val="bg1"/>
                    </a:solidFill>
                  </a:tcPr>
                </a:tc>
                <a:extLst>
                  <a:ext uri="{0D108BD9-81ED-4DB2-BD59-A6C34878D82A}">
                    <a16:rowId xmlns:a16="http://schemas.microsoft.com/office/drawing/2014/main" val="10001"/>
                  </a:ext>
                </a:extLst>
              </a:tr>
              <a:tr h="298578">
                <a:tc>
                  <a:txBody>
                    <a:bodyPr/>
                    <a:lstStyle/>
                    <a:p>
                      <a:r>
                        <a:rPr lang="en-GB" sz="900" baseline="0">
                          <a:solidFill>
                            <a:schemeClr val="bg1"/>
                          </a:solidFill>
                          <a:latin typeface="Arial" panose="020B0604020202020204" pitchFamily="34" charset="0"/>
                          <a:cs typeface="Arial" panose="020B0604020202020204" pitchFamily="34" charset="0"/>
                        </a:rPr>
                        <a:t>Source : https://www.ons.gov.uk/ (downloaded – September 2022)</a:t>
                      </a:r>
                    </a:p>
                  </a:txBody>
                  <a:tcPr anchor="ctr">
                    <a:solidFill>
                      <a:schemeClr val="accent5">
                        <a:lumMod val="60000"/>
                        <a:lumOff val="40000"/>
                      </a:schemeClr>
                    </a:solidFill>
                  </a:tcPr>
                </a:tc>
                <a:extLst>
                  <a:ext uri="{0D108BD9-81ED-4DB2-BD59-A6C34878D82A}">
                    <a16:rowId xmlns:a16="http://schemas.microsoft.com/office/drawing/2014/main" val="10002"/>
                  </a:ext>
                </a:extLst>
              </a:tr>
            </a:tbl>
          </a:graphicData>
        </a:graphic>
      </p:graphicFrame>
      <p:pic>
        <p:nvPicPr>
          <p:cNvPr id="7" name="Picture 6">
            <a:extLst>
              <a:ext uri="{FF2B5EF4-FFF2-40B4-BE49-F238E27FC236}">
                <a16:creationId xmlns:a16="http://schemas.microsoft.com/office/drawing/2014/main" id="{B5917C90-F76F-4494-9193-A342016DF6EF}"/>
              </a:ext>
            </a:extLst>
          </p:cNvPr>
          <p:cNvPicPr>
            <a:picLocks noChangeAspect="1"/>
          </p:cNvPicPr>
          <p:nvPr/>
        </p:nvPicPr>
        <p:blipFill>
          <a:blip r:embed="rId3"/>
          <a:stretch>
            <a:fillRect/>
          </a:stretch>
        </p:blipFill>
        <p:spPr>
          <a:xfrm>
            <a:off x="77840" y="1109031"/>
            <a:ext cx="4944642" cy="4467076"/>
          </a:xfrm>
          <a:prstGeom prst="rect">
            <a:avLst/>
          </a:prstGeom>
        </p:spPr>
      </p:pic>
      <p:sp>
        <p:nvSpPr>
          <p:cNvPr id="8" name="TextBox 7">
            <a:extLst>
              <a:ext uri="{FF2B5EF4-FFF2-40B4-BE49-F238E27FC236}">
                <a16:creationId xmlns:a16="http://schemas.microsoft.com/office/drawing/2014/main" id="{AF451E9F-FB6D-4A70-989C-3A2CF4D6CADA}"/>
              </a:ext>
            </a:extLst>
          </p:cNvPr>
          <p:cNvSpPr txBox="1"/>
          <p:nvPr/>
        </p:nvSpPr>
        <p:spPr>
          <a:xfrm>
            <a:off x="0" y="460248"/>
            <a:ext cx="5022482" cy="584775"/>
          </a:xfrm>
          <a:prstGeom prst="rect">
            <a:avLst/>
          </a:prstGeom>
          <a:noFill/>
        </p:spPr>
        <p:txBody>
          <a:bodyPr wrap="square" rtlCol="0">
            <a:spAutoFit/>
          </a:bodyPr>
          <a:lstStyle/>
          <a:p>
            <a:r>
              <a:rPr lang="en-GB" sz="1600" b="1">
                <a:solidFill>
                  <a:schemeClr val="accent1">
                    <a:lumMod val="75000"/>
                  </a:schemeClr>
                </a:solidFill>
                <a:latin typeface="Arial" panose="020B0604020202020204" pitchFamily="34" charset="0"/>
                <a:cs typeface="Arial" panose="020B0604020202020204" pitchFamily="34" charset="0"/>
              </a:rPr>
              <a:t>Average (mean) ratings of personal well-being in the UK, April 2011 to September 2021</a:t>
            </a:r>
          </a:p>
        </p:txBody>
      </p:sp>
      <p:sp>
        <p:nvSpPr>
          <p:cNvPr id="9" name="TextBox 8">
            <a:extLst>
              <a:ext uri="{FF2B5EF4-FFF2-40B4-BE49-F238E27FC236}">
                <a16:creationId xmlns:a16="http://schemas.microsoft.com/office/drawing/2014/main" id="{1607B5A4-A9E3-43A5-B2C9-5C7795AC941F}"/>
              </a:ext>
            </a:extLst>
          </p:cNvPr>
          <p:cNvSpPr txBox="1"/>
          <p:nvPr/>
        </p:nvSpPr>
        <p:spPr>
          <a:xfrm>
            <a:off x="0" y="5792836"/>
            <a:ext cx="5514391" cy="646331"/>
          </a:xfrm>
          <a:prstGeom prst="rect">
            <a:avLst/>
          </a:prstGeom>
          <a:noFill/>
        </p:spPr>
        <p:txBody>
          <a:bodyPr wrap="square" rtlCol="0">
            <a:spAutoFit/>
          </a:bodyPr>
          <a:lstStyle/>
          <a:p>
            <a:r>
              <a:rPr lang="en-GB" sz="1200">
                <a:solidFill>
                  <a:schemeClr val="accent1">
                    <a:lumMod val="75000"/>
                  </a:schemeClr>
                </a:solidFill>
              </a:rPr>
              <a:t>In the latest period, well-being levelled off across all four indicators (life satisfaction, feeling things done in life are worthwhile, happiness, and anxiety), with no significant differences between Quarter 2 (Apr to June) 2021 and Quarter 3 (July to Sept) 2021.</a:t>
            </a:r>
          </a:p>
        </p:txBody>
      </p:sp>
      <p:sp>
        <p:nvSpPr>
          <p:cNvPr id="11" name="TextBox 10">
            <a:extLst>
              <a:ext uri="{FF2B5EF4-FFF2-40B4-BE49-F238E27FC236}">
                <a16:creationId xmlns:a16="http://schemas.microsoft.com/office/drawing/2014/main" id="{AAB10C94-7669-466A-AE36-6779550F7E04}"/>
              </a:ext>
            </a:extLst>
          </p:cNvPr>
          <p:cNvSpPr txBox="1"/>
          <p:nvPr/>
        </p:nvSpPr>
        <p:spPr>
          <a:xfrm>
            <a:off x="6190488" y="387096"/>
            <a:ext cx="6156898" cy="584775"/>
          </a:xfrm>
          <a:prstGeom prst="rect">
            <a:avLst/>
          </a:prstGeom>
          <a:noFill/>
        </p:spPr>
        <p:txBody>
          <a:bodyPr wrap="square" rtlCol="0">
            <a:spAutoFit/>
          </a:bodyPr>
          <a:lstStyle/>
          <a:p>
            <a:r>
              <a:rPr lang="en-GB" sz="1600" b="1">
                <a:solidFill>
                  <a:schemeClr val="accent1">
                    <a:lumMod val="75000"/>
                  </a:schemeClr>
                </a:solidFill>
                <a:latin typeface="Arial" panose="020B0604020202020204" pitchFamily="34" charset="0"/>
                <a:cs typeface="Arial" panose="020B0604020202020204" pitchFamily="34" charset="0"/>
              </a:rPr>
              <a:t>Average (mean) ratings of personal well-being in the UK by sex, January 2019 to September 2021</a:t>
            </a:r>
          </a:p>
        </p:txBody>
      </p:sp>
      <p:pic>
        <p:nvPicPr>
          <p:cNvPr id="17" name="Picture 16">
            <a:extLst>
              <a:ext uri="{FF2B5EF4-FFF2-40B4-BE49-F238E27FC236}">
                <a16:creationId xmlns:a16="http://schemas.microsoft.com/office/drawing/2014/main" id="{07CB8DF9-1374-4CB4-928A-36C101B71939}"/>
              </a:ext>
            </a:extLst>
          </p:cNvPr>
          <p:cNvPicPr>
            <a:picLocks noChangeAspect="1"/>
          </p:cNvPicPr>
          <p:nvPr/>
        </p:nvPicPr>
        <p:blipFill>
          <a:blip r:embed="rId4"/>
          <a:stretch>
            <a:fillRect/>
          </a:stretch>
        </p:blipFill>
        <p:spPr>
          <a:xfrm>
            <a:off x="6399947" y="1109031"/>
            <a:ext cx="5321140" cy="3956745"/>
          </a:xfrm>
          <a:prstGeom prst="rect">
            <a:avLst/>
          </a:prstGeom>
        </p:spPr>
      </p:pic>
      <p:sp>
        <p:nvSpPr>
          <p:cNvPr id="18" name="TextBox 17">
            <a:extLst>
              <a:ext uri="{FF2B5EF4-FFF2-40B4-BE49-F238E27FC236}">
                <a16:creationId xmlns:a16="http://schemas.microsoft.com/office/drawing/2014/main" id="{8B41DD8C-F0B3-452F-BBF5-E94523D76D99}"/>
              </a:ext>
            </a:extLst>
          </p:cNvPr>
          <p:cNvSpPr txBox="1"/>
          <p:nvPr/>
        </p:nvSpPr>
        <p:spPr>
          <a:xfrm>
            <a:off x="6511741" y="5297791"/>
            <a:ext cx="5514391" cy="1015663"/>
          </a:xfrm>
          <a:prstGeom prst="rect">
            <a:avLst/>
          </a:prstGeom>
          <a:noFill/>
        </p:spPr>
        <p:txBody>
          <a:bodyPr wrap="square" rtlCol="0">
            <a:spAutoFit/>
          </a:bodyPr>
          <a:lstStyle/>
          <a:p>
            <a:pPr marL="171450" indent="-171450">
              <a:buFont typeface="Arial" panose="020B0604020202020204" pitchFamily="34" charset="0"/>
              <a:buChar char="•"/>
            </a:pPr>
            <a:r>
              <a:rPr lang="en-GB" sz="1200">
                <a:solidFill>
                  <a:schemeClr val="accent1">
                    <a:lumMod val="75000"/>
                  </a:schemeClr>
                </a:solidFill>
              </a:rPr>
              <a:t>Both sexes saw a reduction in well-being across all four indicators during the coronavirus (COVID-19) pandemic. During certain periods, females experienced lower life satisfaction and happiness than males.</a:t>
            </a:r>
          </a:p>
          <a:p>
            <a:pPr marL="171450" indent="-171450">
              <a:buFont typeface="Arial" panose="020B0604020202020204" pitchFamily="34" charset="0"/>
              <a:buChar char="•"/>
            </a:pPr>
            <a:r>
              <a:rPr lang="en-GB" sz="1200">
                <a:solidFill>
                  <a:schemeClr val="accent1">
                    <a:lumMod val="75000"/>
                  </a:schemeClr>
                </a:solidFill>
              </a:rPr>
              <a:t>The declines in life satisfaction and happiness largely recovered by Quarter 2 2021 for both sexes.</a:t>
            </a:r>
          </a:p>
        </p:txBody>
      </p:sp>
    </p:spTree>
    <p:extLst>
      <p:ext uri="{BB962C8B-B14F-4D97-AF65-F5344CB8AC3E}">
        <p14:creationId xmlns:p14="http://schemas.microsoft.com/office/powerpoint/2010/main" val="385862127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3ECD8CFB-6522-47D0-95EF-C0AC3450FFDB}"/>
              </a:ext>
            </a:extLst>
          </p:cNvPr>
          <p:cNvGraphicFramePr>
            <a:graphicFrameLocks noGrp="1"/>
          </p:cNvGraphicFramePr>
          <p:nvPr>
            <p:extLst>
              <p:ext uri="{D42A27DB-BD31-4B8C-83A1-F6EECF244321}">
                <p14:modId xmlns:p14="http://schemas.microsoft.com/office/powerpoint/2010/main" val="3925742885"/>
              </p:ext>
            </p:extLst>
          </p:nvPr>
        </p:nvGraphicFramePr>
        <p:xfrm>
          <a:off x="0" y="14289"/>
          <a:ext cx="12192000" cy="6808181"/>
        </p:xfrm>
        <a:graphic>
          <a:graphicData uri="http://schemas.openxmlformats.org/drawingml/2006/table">
            <a:tbl>
              <a:tblPr firstRow="1" bandRow="1">
                <a:tableStyleId>{5C22544A-7EE6-4342-B048-85BDC9FD1C3A}</a:tableStyleId>
              </a:tblPr>
              <a:tblGrid>
                <a:gridCol w="12192000">
                  <a:extLst>
                    <a:ext uri="{9D8B030D-6E8A-4147-A177-3AD203B41FA5}">
                      <a16:colId xmlns:a16="http://schemas.microsoft.com/office/drawing/2014/main" val="20000"/>
                    </a:ext>
                  </a:extLst>
                </a:gridCol>
              </a:tblGrid>
              <a:tr h="368670">
                <a:tc>
                  <a:txBody>
                    <a:bodyPr/>
                    <a:lstStyle/>
                    <a:p>
                      <a:r>
                        <a:rPr lang="en-GB" sz="1800" b="1" i="0" u="none" strike="noStrike">
                          <a:solidFill>
                            <a:schemeClr val="bg1"/>
                          </a:solidFill>
                          <a:effectLst/>
                          <a:latin typeface="Arial" panose="020B0604020202020204" pitchFamily="34" charset="0"/>
                          <a:cs typeface="Arial" panose="020B0604020202020204" pitchFamily="34" charset="0"/>
                        </a:rPr>
                        <a:t>Relationships</a:t>
                      </a:r>
                      <a:endParaRPr lang="en-GB" sz="1800" baseline="30000">
                        <a:solidFill>
                          <a:schemeClr val="bg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extLst>
                  <a:ext uri="{0D108BD9-81ED-4DB2-BD59-A6C34878D82A}">
                    <a16:rowId xmlns:a16="http://schemas.microsoft.com/office/drawing/2014/main" val="10000"/>
                  </a:ext>
                </a:extLst>
              </a:tr>
              <a:tr h="614093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b="1" kern="1200" baseline="0">
                        <a:solidFill>
                          <a:schemeClr val="accent6">
                            <a:lumMod val="75000"/>
                          </a:schemeClr>
                        </a:solidFill>
                        <a:latin typeface="Arial" panose="020B0604020202020204" pitchFamily="34" charset="0"/>
                        <a:ea typeface="+mn-ea"/>
                        <a:cs typeface="Arial" panose="020B0604020202020204" pitchFamily="34" charset="0"/>
                      </a:endParaRPr>
                    </a:p>
                    <a:p>
                      <a:endParaRPr lang="en-GB" sz="1400" b="1" kern="1200" baseline="0">
                        <a:solidFill>
                          <a:schemeClr val="accent6">
                            <a:lumMod val="75000"/>
                          </a:schemeClr>
                        </a:solidFill>
                        <a:latin typeface="Arial" panose="020B0604020202020204" pitchFamily="34" charset="0"/>
                        <a:ea typeface="+mn-ea"/>
                        <a:cs typeface="Arial" panose="020B0604020202020204" pitchFamily="34" charset="0"/>
                      </a:endParaRPr>
                    </a:p>
                  </a:txBody>
                  <a:tcPr>
                    <a:lnT w="12700" cap="flat" cmpd="sng" algn="ctr">
                      <a:solidFill>
                        <a:schemeClr val="bg1"/>
                      </a:solidFill>
                      <a:prstDash val="solid"/>
                      <a:round/>
                      <a:headEnd type="none" w="med" len="med"/>
                      <a:tailEnd type="none" w="med" len="med"/>
                    </a:lnT>
                    <a:solidFill>
                      <a:schemeClr val="bg1"/>
                    </a:solidFill>
                  </a:tcPr>
                </a:tc>
                <a:extLst>
                  <a:ext uri="{0D108BD9-81ED-4DB2-BD59-A6C34878D82A}">
                    <a16:rowId xmlns:a16="http://schemas.microsoft.com/office/drawing/2014/main" val="10001"/>
                  </a:ext>
                </a:extLst>
              </a:tr>
              <a:tr h="29857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aseline="0">
                          <a:solidFill>
                            <a:schemeClr val="bg1"/>
                          </a:solidFill>
                          <a:latin typeface="Arial" panose="020B0604020202020204" pitchFamily="34" charset="0"/>
                          <a:cs typeface="Arial" panose="020B0604020202020204" pitchFamily="34" charset="0"/>
                        </a:rPr>
                        <a:t>Source : ONS, </a:t>
                      </a:r>
                      <a:r>
                        <a:rPr lang="en-GB" sz="900" kern="1200" baseline="0">
                          <a:solidFill>
                            <a:schemeClr val="bg1"/>
                          </a:solidFill>
                          <a:latin typeface="Arial" panose="020B0604020202020204" pitchFamily="34" charset="0"/>
                          <a:ea typeface="+mn-ea"/>
                          <a:cs typeface="Arial" panose="020B0604020202020204" pitchFamily="34" charset="0"/>
                        </a:rPr>
                        <a:t>Measures of National Well-being Dashboard: Quality of Life in the UK</a:t>
                      </a:r>
                      <a:endParaRPr lang="en-GB" sz="900" baseline="0">
                        <a:solidFill>
                          <a:schemeClr val="bg1"/>
                        </a:solidFill>
                        <a:latin typeface="Arial" panose="020B0604020202020204" pitchFamily="34" charset="0"/>
                        <a:cs typeface="Arial" panose="020B0604020202020204" pitchFamily="34" charset="0"/>
                      </a:endParaRPr>
                    </a:p>
                  </a:txBody>
                  <a:tcPr anchor="ctr">
                    <a:solidFill>
                      <a:schemeClr val="accent5">
                        <a:lumMod val="60000"/>
                        <a:lumOff val="40000"/>
                      </a:schemeClr>
                    </a:solidFill>
                  </a:tcPr>
                </a:tc>
                <a:extLst>
                  <a:ext uri="{0D108BD9-81ED-4DB2-BD59-A6C34878D82A}">
                    <a16:rowId xmlns:a16="http://schemas.microsoft.com/office/drawing/2014/main" val="10002"/>
                  </a:ext>
                </a:extLst>
              </a:tr>
            </a:tbl>
          </a:graphicData>
        </a:graphic>
      </p:graphicFrame>
      <p:sp>
        <p:nvSpPr>
          <p:cNvPr id="7" name="TextBox 6">
            <a:extLst>
              <a:ext uri="{FF2B5EF4-FFF2-40B4-BE49-F238E27FC236}">
                <a16:creationId xmlns:a16="http://schemas.microsoft.com/office/drawing/2014/main" id="{1AC28869-2D8D-4665-BC71-69B03DAD2395}"/>
              </a:ext>
            </a:extLst>
          </p:cNvPr>
          <p:cNvSpPr txBox="1"/>
          <p:nvPr/>
        </p:nvSpPr>
        <p:spPr>
          <a:xfrm>
            <a:off x="169500" y="4645754"/>
            <a:ext cx="11466030" cy="1015663"/>
          </a:xfrm>
          <a:prstGeom prst="rect">
            <a:avLst/>
          </a:prstGeom>
          <a:noFill/>
        </p:spPr>
        <p:txBody>
          <a:bodyPr wrap="square" rtlCol="0">
            <a:spAutoFit/>
          </a:bodyPr>
          <a:lstStyle/>
          <a:p>
            <a:pPr marL="171450" indent="-171450">
              <a:buFont typeface="Arial" panose="020B0604020202020204" pitchFamily="34" charset="0"/>
              <a:buChar char="•"/>
            </a:pPr>
            <a:r>
              <a:rPr lang="en-GB" sz="1200">
                <a:solidFill>
                  <a:schemeClr val="accent1">
                    <a:lumMod val="75000"/>
                  </a:schemeClr>
                </a:solidFill>
              </a:rPr>
              <a:t>The percentage of adults aged 16 and over assessing their relationships as fairly or extremely unhappy was 4.3% in United Kingdom in 2019 – 2020. This represents no short-term change (4.0% in 2017-2018).</a:t>
            </a:r>
          </a:p>
          <a:p>
            <a:pPr marL="171450" indent="-171450">
              <a:buFont typeface="Arial" panose="020B0604020202020204" pitchFamily="34" charset="0"/>
              <a:buChar char="•"/>
            </a:pPr>
            <a:r>
              <a:rPr lang="en-GB" sz="1200">
                <a:solidFill>
                  <a:schemeClr val="accent1">
                    <a:lumMod val="75000"/>
                  </a:schemeClr>
                </a:solidFill>
              </a:rPr>
              <a:t>In June to July 2022, 86.8% of adults aged 16 and over in Great Britain agreed that they can rely on people in their life if they have a serious problem and 66.1% of adults reported that in general they trust most people.</a:t>
            </a:r>
          </a:p>
          <a:p>
            <a:pPr marL="171450" indent="-171450">
              <a:buFont typeface="Arial" panose="020B0604020202020204" pitchFamily="34" charset="0"/>
              <a:buChar char="•"/>
            </a:pPr>
            <a:r>
              <a:rPr lang="en-GB" sz="1200">
                <a:solidFill>
                  <a:schemeClr val="accent1">
                    <a:lumMod val="75000"/>
                  </a:schemeClr>
                </a:solidFill>
              </a:rPr>
              <a:t>In England, 6.5% of people aged 16 and over reported feeling lonely often or always in 2020/21, this is relatively stable compared to 2019/20 (6.4%).</a:t>
            </a:r>
          </a:p>
        </p:txBody>
      </p:sp>
      <p:pic>
        <p:nvPicPr>
          <p:cNvPr id="13" name="Picture 12">
            <a:extLst>
              <a:ext uri="{FF2B5EF4-FFF2-40B4-BE49-F238E27FC236}">
                <a16:creationId xmlns:a16="http://schemas.microsoft.com/office/drawing/2014/main" id="{E95B3C91-932A-4873-8612-E3C7FAD4805D}"/>
              </a:ext>
            </a:extLst>
          </p:cNvPr>
          <p:cNvPicPr>
            <a:picLocks noChangeAspect="1"/>
          </p:cNvPicPr>
          <p:nvPr/>
        </p:nvPicPr>
        <p:blipFill>
          <a:blip r:embed="rId3"/>
          <a:stretch>
            <a:fillRect/>
          </a:stretch>
        </p:blipFill>
        <p:spPr>
          <a:xfrm>
            <a:off x="1009599" y="815854"/>
            <a:ext cx="9785832" cy="3507730"/>
          </a:xfrm>
          <a:prstGeom prst="rect">
            <a:avLst/>
          </a:prstGeom>
        </p:spPr>
      </p:pic>
    </p:spTree>
    <p:extLst>
      <p:ext uri="{BB962C8B-B14F-4D97-AF65-F5344CB8AC3E}">
        <p14:creationId xmlns:p14="http://schemas.microsoft.com/office/powerpoint/2010/main" val="63064631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3ECD8CFB-6522-47D0-95EF-C0AC3450FFDB}"/>
              </a:ext>
            </a:extLst>
          </p:cNvPr>
          <p:cNvGraphicFramePr>
            <a:graphicFrameLocks noGrp="1"/>
          </p:cNvGraphicFramePr>
          <p:nvPr>
            <p:extLst>
              <p:ext uri="{D42A27DB-BD31-4B8C-83A1-F6EECF244321}">
                <p14:modId xmlns:p14="http://schemas.microsoft.com/office/powerpoint/2010/main" val="2215577555"/>
              </p:ext>
            </p:extLst>
          </p:nvPr>
        </p:nvGraphicFramePr>
        <p:xfrm>
          <a:off x="0" y="14289"/>
          <a:ext cx="12192000" cy="6808181"/>
        </p:xfrm>
        <a:graphic>
          <a:graphicData uri="http://schemas.openxmlformats.org/drawingml/2006/table">
            <a:tbl>
              <a:tblPr firstRow="1" bandRow="1">
                <a:tableStyleId>{5C22544A-7EE6-4342-B048-85BDC9FD1C3A}</a:tableStyleId>
              </a:tblPr>
              <a:tblGrid>
                <a:gridCol w="12192000">
                  <a:extLst>
                    <a:ext uri="{9D8B030D-6E8A-4147-A177-3AD203B41FA5}">
                      <a16:colId xmlns:a16="http://schemas.microsoft.com/office/drawing/2014/main" val="20000"/>
                    </a:ext>
                  </a:extLst>
                </a:gridCol>
              </a:tblGrid>
              <a:tr h="368670">
                <a:tc>
                  <a:txBody>
                    <a:bodyPr/>
                    <a:lstStyle/>
                    <a:p>
                      <a:r>
                        <a:rPr lang="en-GB" sz="1800" b="1" i="0" u="none" strike="noStrike">
                          <a:solidFill>
                            <a:schemeClr val="bg1"/>
                          </a:solidFill>
                          <a:effectLst/>
                          <a:latin typeface="Arial" panose="020B0604020202020204" pitchFamily="34" charset="0"/>
                          <a:cs typeface="Arial" panose="020B0604020202020204" pitchFamily="34" charset="0"/>
                        </a:rPr>
                        <a:t>Participation in and satisfaction with leisure activities</a:t>
                      </a:r>
                      <a:endParaRPr lang="en-GB" sz="1800" baseline="30000">
                        <a:solidFill>
                          <a:schemeClr val="bg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extLst>
                  <a:ext uri="{0D108BD9-81ED-4DB2-BD59-A6C34878D82A}">
                    <a16:rowId xmlns:a16="http://schemas.microsoft.com/office/drawing/2014/main" val="10000"/>
                  </a:ext>
                </a:extLst>
              </a:tr>
              <a:tr h="614093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b="1" kern="1200" baseline="0">
                        <a:solidFill>
                          <a:schemeClr val="accent6">
                            <a:lumMod val="75000"/>
                          </a:schemeClr>
                        </a:solidFill>
                        <a:latin typeface="Arial" panose="020B0604020202020204" pitchFamily="34" charset="0"/>
                        <a:ea typeface="+mn-ea"/>
                        <a:cs typeface="Arial" panose="020B0604020202020204" pitchFamily="34" charset="0"/>
                      </a:endParaRPr>
                    </a:p>
                    <a:p>
                      <a:endParaRPr lang="en-GB" sz="1400" b="1" kern="1200" baseline="0">
                        <a:solidFill>
                          <a:schemeClr val="accent6">
                            <a:lumMod val="75000"/>
                          </a:schemeClr>
                        </a:solidFill>
                        <a:latin typeface="Arial" panose="020B0604020202020204" pitchFamily="34" charset="0"/>
                        <a:ea typeface="+mn-ea"/>
                        <a:cs typeface="Arial" panose="020B0604020202020204" pitchFamily="34" charset="0"/>
                      </a:endParaRPr>
                    </a:p>
                  </a:txBody>
                  <a:tcPr>
                    <a:lnT w="12700" cap="flat" cmpd="sng" algn="ctr">
                      <a:solidFill>
                        <a:schemeClr val="bg1"/>
                      </a:solidFill>
                      <a:prstDash val="solid"/>
                      <a:round/>
                      <a:headEnd type="none" w="med" len="med"/>
                      <a:tailEnd type="none" w="med" len="med"/>
                    </a:lnT>
                    <a:solidFill>
                      <a:schemeClr val="bg1"/>
                    </a:solidFill>
                  </a:tcPr>
                </a:tc>
                <a:extLst>
                  <a:ext uri="{0D108BD9-81ED-4DB2-BD59-A6C34878D82A}">
                    <a16:rowId xmlns:a16="http://schemas.microsoft.com/office/drawing/2014/main" val="10001"/>
                  </a:ext>
                </a:extLst>
              </a:tr>
              <a:tr h="29857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aseline="0">
                          <a:solidFill>
                            <a:schemeClr val="bg1"/>
                          </a:solidFill>
                          <a:latin typeface="Arial" panose="020B0604020202020204" pitchFamily="34" charset="0"/>
                          <a:cs typeface="Arial" panose="020B0604020202020204" pitchFamily="34" charset="0"/>
                        </a:rPr>
                        <a:t>Source : ONS, </a:t>
                      </a:r>
                      <a:r>
                        <a:rPr lang="en-GB" sz="900" kern="1200" baseline="0">
                          <a:solidFill>
                            <a:schemeClr val="bg1"/>
                          </a:solidFill>
                          <a:latin typeface="Arial" panose="020B0604020202020204" pitchFamily="34" charset="0"/>
                          <a:ea typeface="+mn-ea"/>
                          <a:cs typeface="Arial" panose="020B0604020202020204" pitchFamily="34" charset="0"/>
                        </a:rPr>
                        <a:t>Measures of National Well-being Dashboard: Quality of Life in the UK</a:t>
                      </a:r>
                      <a:endParaRPr lang="en-GB" sz="900" baseline="0">
                        <a:solidFill>
                          <a:schemeClr val="bg1"/>
                        </a:solidFill>
                        <a:latin typeface="Arial" panose="020B0604020202020204" pitchFamily="34" charset="0"/>
                        <a:cs typeface="Arial" panose="020B0604020202020204" pitchFamily="34" charset="0"/>
                      </a:endParaRPr>
                    </a:p>
                  </a:txBody>
                  <a:tcPr anchor="ctr">
                    <a:solidFill>
                      <a:schemeClr val="accent5">
                        <a:lumMod val="60000"/>
                        <a:lumOff val="40000"/>
                      </a:schemeClr>
                    </a:solidFill>
                  </a:tcPr>
                </a:tc>
                <a:extLst>
                  <a:ext uri="{0D108BD9-81ED-4DB2-BD59-A6C34878D82A}">
                    <a16:rowId xmlns:a16="http://schemas.microsoft.com/office/drawing/2014/main" val="10002"/>
                  </a:ext>
                </a:extLst>
              </a:tr>
            </a:tbl>
          </a:graphicData>
        </a:graphic>
      </p:graphicFrame>
      <p:sp>
        <p:nvSpPr>
          <p:cNvPr id="7" name="TextBox 6">
            <a:extLst>
              <a:ext uri="{FF2B5EF4-FFF2-40B4-BE49-F238E27FC236}">
                <a16:creationId xmlns:a16="http://schemas.microsoft.com/office/drawing/2014/main" id="{1AC28869-2D8D-4665-BC71-69B03DAD2395}"/>
              </a:ext>
            </a:extLst>
          </p:cNvPr>
          <p:cNvSpPr txBox="1"/>
          <p:nvPr/>
        </p:nvSpPr>
        <p:spPr>
          <a:xfrm>
            <a:off x="169500" y="4645754"/>
            <a:ext cx="11466030" cy="1200329"/>
          </a:xfrm>
          <a:prstGeom prst="rect">
            <a:avLst/>
          </a:prstGeom>
          <a:noFill/>
        </p:spPr>
        <p:txBody>
          <a:bodyPr wrap="square" rtlCol="0">
            <a:spAutoFit/>
          </a:bodyPr>
          <a:lstStyle/>
          <a:p>
            <a:pPr marL="171450" indent="-171450">
              <a:buFont typeface="Arial" panose="020B0604020202020204" pitchFamily="34" charset="0"/>
              <a:buChar char="•"/>
            </a:pPr>
            <a:r>
              <a:rPr lang="en-GB" sz="1200">
                <a:solidFill>
                  <a:schemeClr val="accent1">
                    <a:lumMod val="75000"/>
                  </a:schemeClr>
                </a:solidFill>
              </a:rPr>
              <a:t>In the UK, 45% of adults aged 16 and over reported being mostly or completely satisfied with the amount of leisure time they have in 2019-2020. This represents no change compared to both short-term ( 43.7% in 2018-19) and long-term (43.7% in 2014-15).</a:t>
            </a:r>
          </a:p>
          <a:p>
            <a:pPr marL="171450" indent="-171450">
              <a:buFont typeface="Arial" panose="020B0604020202020204" pitchFamily="34" charset="0"/>
              <a:buChar char="•"/>
            </a:pPr>
            <a:r>
              <a:rPr lang="en-GB" sz="1200">
                <a:solidFill>
                  <a:schemeClr val="accent1">
                    <a:lumMod val="75000"/>
                  </a:schemeClr>
                </a:solidFill>
              </a:rPr>
              <a:t>Between Oct 2021 and Mar 2022, 86.8% of adults aged 16 and over in England reported that they engaged with the arts in person (attended an event or participated in an activity) in the last 12 months. </a:t>
            </a:r>
          </a:p>
          <a:p>
            <a:pPr marL="171450" indent="-171450">
              <a:buFont typeface="Arial" panose="020B0604020202020204" pitchFamily="34" charset="0"/>
              <a:buChar char="•"/>
            </a:pPr>
            <a:r>
              <a:rPr lang="en-GB" sz="1200">
                <a:solidFill>
                  <a:schemeClr val="accent1">
                    <a:lumMod val="75000"/>
                  </a:schemeClr>
                </a:solidFill>
              </a:rPr>
              <a:t>In 2020-21, 60.9% of adults aged 16 and over reported participation in sport or physical activity for an average of at least 150 minutes a week. This represents a short-term decline from 62.8% in 2019-20. </a:t>
            </a:r>
          </a:p>
        </p:txBody>
      </p:sp>
      <p:pic>
        <p:nvPicPr>
          <p:cNvPr id="4" name="Picture 3">
            <a:extLst>
              <a:ext uri="{FF2B5EF4-FFF2-40B4-BE49-F238E27FC236}">
                <a16:creationId xmlns:a16="http://schemas.microsoft.com/office/drawing/2014/main" id="{C89F0380-8227-4583-8194-2629F7F800FE}"/>
              </a:ext>
            </a:extLst>
          </p:cNvPr>
          <p:cNvPicPr>
            <a:picLocks noChangeAspect="1"/>
          </p:cNvPicPr>
          <p:nvPr/>
        </p:nvPicPr>
        <p:blipFill rotWithShape="1">
          <a:blip r:embed="rId3"/>
          <a:srcRect l="49183"/>
          <a:stretch/>
        </p:blipFill>
        <p:spPr>
          <a:xfrm>
            <a:off x="2762250" y="635282"/>
            <a:ext cx="2195512" cy="3096779"/>
          </a:xfrm>
          <a:prstGeom prst="rect">
            <a:avLst/>
          </a:prstGeom>
        </p:spPr>
      </p:pic>
      <p:pic>
        <p:nvPicPr>
          <p:cNvPr id="6" name="Picture 5">
            <a:extLst>
              <a:ext uri="{FF2B5EF4-FFF2-40B4-BE49-F238E27FC236}">
                <a16:creationId xmlns:a16="http://schemas.microsoft.com/office/drawing/2014/main" id="{9756C197-75A6-45B3-80B6-2123218A8A9A}"/>
              </a:ext>
            </a:extLst>
          </p:cNvPr>
          <p:cNvPicPr>
            <a:picLocks noChangeAspect="1"/>
          </p:cNvPicPr>
          <p:nvPr/>
        </p:nvPicPr>
        <p:blipFill>
          <a:blip r:embed="rId4"/>
          <a:stretch>
            <a:fillRect/>
          </a:stretch>
        </p:blipFill>
        <p:spPr>
          <a:xfrm>
            <a:off x="4957762" y="692431"/>
            <a:ext cx="4310064" cy="3039630"/>
          </a:xfrm>
          <a:prstGeom prst="rect">
            <a:avLst/>
          </a:prstGeom>
        </p:spPr>
      </p:pic>
    </p:spTree>
    <p:extLst>
      <p:ext uri="{BB962C8B-B14F-4D97-AF65-F5344CB8AC3E}">
        <p14:creationId xmlns:p14="http://schemas.microsoft.com/office/powerpoint/2010/main" val="27520738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B1B21209-6B0E-4396-A051-E986628234F2}"/>
              </a:ext>
            </a:extLst>
          </p:cNvPr>
          <p:cNvGraphicFramePr>
            <a:graphicFrameLocks noGrp="1"/>
          </p:cNvGraphicFramePr>
          <p:nvPr>
            <p:extLst>
              <p:ext uri="{D42A27DB-BD31-4B8C-83A1-F6EECF244321}">
                <p14:modId xmlns:p14="http://schemas.microsoft.com/office/powerpoint/2010/main" val="3716634228"/>
              </p:ext>
            </p:extLst>
          </p:nvPr>
        </p:nvGraphicFramePr>
        <p:xfrm>
          <a:off x="0" y="14289"/>
          <a:ext cx="12192000" cy="6808181"/>
        </p:xfrm>
        <a:graphic>
          <a:graphicData uri="http://schemas.openxmlformats.org/drawingml/2006/table">
            <a:tbl>
              <a:tblPr firstRow="1" bandRow="1">
                <a:tableStyleId>{5C22544A-7EE6-4342-B048-85BDC9FD1C3A}</a:tableStyleId>
              </a:tblPr>
              <a:tblGrid>
                <a:gridCol w="12192000">
                  <a:extLst>
                    <a:ext uri="{9D8B030D-6E8A-4147-A177-3AD203B41FA5}">
                      <a16:colId xmlns:a16="http://schemas.microsoft.com/office/drawing/2014/main" val="20000"/>
                    </a:ext>
                  </a:extLst>
                </a:gridCol>
              </a:tblGrid>
              <a:tr h="368670">
                <a:tc>
                  <a:txBody>
                    <a:bodyPr/>
                    <a:lstStyle/>
                    <a:p>
                      <a:r>
                        <a:rPr lang="en-GB">
                          <a:latin typeface="Arial" panose="020B0604020202020204" pitchFamily="34" charset="0"/>
                          <a:cs typeface="Arial" panose="020B0604020202020204" pitchFamily="34" charset="0"/>
                        </a:rPr>
                        <a:t>Deprivation in Cambridge City</a:t>
                      </a:r>
                    </a:p>
                  </a:txBody>
                  <a:tcPr>
                    <a:solidFill>
                      <a:schemeClr val="accent1">
                        <a:lumMod val="75000"/>
                      </a:schemeClr>
                    </a:solidFill>
                  </a:tcPr>
                </a:tc>
                <a:extLst>
                  <a:ext uri="{0D108BD9-81ED-4DB2-BD59-A6C34878D82A}">
                    <a16:rowId xmlns:a16="http://schemas.microsoft.com/office/drawing/2014/main" val="10000"/>
                  </a:ext>
                </a:extLst>
              </a:tr>
              <a:tr h="6140933">
                <a:tc>
                  <a:txBody>
                    <a:bodyPr/>
                    <a:lstStyle/>
                    <a:p>
                      <a:endParaRPr lang="en-GB" sz="1400" b="1" kern="1200" baseline="0">
                        <a:solidFill>
                          <a:schemeClr val="accent6">
                            <a:lumMod val="75000"/>
                          </a:schemeClr>
                        </a:solidFill>
                        <a:latin typeface="Arial" panose="020B0604020202020204" pitchFamily="34" charset="0"/>
                        <a:ea typeface="+mn-ea"/>
                        <a:cs typeface="Arial" panose="020B0604020202020204" pitchFamily="34" charset="0"/>
                      </a:endParaRPr>
                    </a:p>
                    <a:p>
                      <a:endParaRPr lang="en-GB" sz="1400" b="1" kern="1200" baseline="0">
                        <a:solidFill>
                          <a:schemeClr val="accent6">
                            <a:lumMod val="75000"/>
                          </a:schemeClr>
                        </a:solidFill>
                        <a:latin typeface="Arial" panose="020B0604020202020204" pitchFamily="34" charset="0"/>
                        <a:ea typeface="+mn-ea"/>
                        <a:cs typeface="Arial" panose="020B0604020202020204" pitchFamily="34" charset="0"/>
                      </a:endParaRPr>
                    </a:p>
                  </a:txBody>
                  <a:tcPr>
                    <a:solidFill>
                      <a:schemeClr val="bg1"/>
                    </a:solidFill>
                  </a:tcPr>
                </a:tc>
                <a:extLst>
                  <a:ext uri="{0D108BD9-81ED-4DB2-BD59-A6C34878D82A}">
                    <a16:rowId xmlns:a16="http://schemas.microsoft.com/office/drawing/2014/main" val="10001"/>
                  </a:ext>
                </a:extLst>
              </a:tr>
              <a:tr h="298578">
                <a:tc>
                  <a:txBody>
                    <a:bodyPr/>
                    <a:lstStyle/>
                    <a:p>
                      <a:r>
                        <a:rPr lang="en-GB" sz="900" baseline="0" dirty="0">
                          <a:solidFill>
                            <a:schemeClr val="bg1"/>
                          </a:solidFill>
                          <a:latin typeface="Arial" panose="020B0604020202020204" pitchFamily="34" charset="0"/>
                          <a:cs typeface="Arial" panose="020B0604020202020204" pitchFamily="34" charset="0"/>
                        </a:rPr>
                        <a:t>Source: Indices of Deprivation 2019, Ministry of Housing, Communities and Local Government</a:t>
                      </a:r>
                    </a:p>
                  </a:txBody>
                  <a:tcPr anchor="ctr">
                    <a:solidFill>
                      <a:schemeClr val="accent1">
                        <a:lumMod val="75000"/>
                      </a:schemeClr>
                    </a:solidFill>
                  </a:tcPr>
                </a:tc>
                <a:extLst>
                  <a:ext uri="{0D108BD9-81ED-4DB2-BD59-A6C34878D82A}">
                    <a16:rowId xmlns:a16="http://schemas.microsoft.com/office/drawing/2014/main" val="10002"/>
                  </a:ext>
                </a:extLst>
              </a:tr>
            </a:tbl>
          </a:graphicData>
        </a:graphic>
      </p:graphicFrame>
      <p:sp>
        <p:nvSpPr>
          <p:cNvPr id="11" name="TextBox 10">
            <a:extLst>
              <a:ext uri="{FF2B5EF4-FFF2-40B4-BE49-F238E27FC236}">
                <a16:creationId xmlns:a16="http://schemas.microsoft.com/office/drawing/2014/main" id="{28FD0BE6-936C-42CB-9BAB-681E176D0A08}"/>
              </a:ext>
            </a:extLst>
          </p:cNvPr>
          <p:cNvSpPr txBox="1"/>
          <p:nvPr/>
        </p:nvSpPr>
        <p:spPr>
          <a:xfrm>
            <a:off x="7146106" y="406287"/>
            <a:ext cx="5147926" cy="954107"/>
          </a:xfrm>
          <a:prstGeom prst="rect">
            <a:avLst/>
          </a:prstGeom>
          <a:noFill/>
        </p:spPr>
        <p:txBody>
          <a:bodyPr wrap="square" rtlCol="0">
            <a:spAutoFit/>
          </a:bodyPr>
          <a:lstStyle/>
          <a:p>
            <a:r>
              <a:rPr lang="en-GB" sz="1400" b="1">
                <a:solidFill>
                  <a:schemeClr val="accent1">
                    <a:lumMod val="75000"/>
                  </a:schemeClr>
                </a:solidFill>
                <a:latin typeface="Arial" panose="020B0604020202020204" pitchFamily="34" charset="0"/>
                <a:cs typeface="Arial" panose="020B0604020202020204" pitchFamily="34" charset="0"/>
              </a:rPr>
              <a:t>The deprivation domains for Cambridge City by rank (out of 317 local authorities nationally) where the lower the rank the more deprived the domain (1 is the most deprived)</a:t>
            </a:r>
            <a:endParaRPr lang="en-GB" sz="1100" baseline="30000">
              <a:solidFill>
                <a:schemeClr val="accent1">
                  <a:lumMod val="75000"/>
                </a:schemeClr>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1434B3FF-A82B-4C61-84BC-B89586B9FAC5}"/>
              </a:ext>
            </a:extLst>
          </p:cNvPr>
          <p:cNvSpPr txBox="1"/>
          <p:nvPr/>
        </p:nvSpPr>
        <p:spPr>
          <a:xfrm>
            <a:off x="7169212" y="3869928"/>
            <a:ext cx="4945952" cy="1015663"/>
          </a:xfrm>
          <a:prstGeom prst="rect">
            <a:avLst/>
          </a:prstGeom>
          <a:noFill/>
        </p:spPr>
        <p:txBody>
          <a:bodyPr wrap="square" rtlCol="0">
            <a:spAutoFit/>
          </a:bodyPr>
          <a:lstStyle/>
          <a:p>
            <a:pPr marL="171450" indent="-171450">
              <a:buFont typeface="Arial" panose="020B0604020202020204" pitchFamily="34" charset="0"/>
              <a:buChar char="•"/>
            </a:pPr>
            <a:r>
              <a:rPr lang="en-GB" sz="1200">
                <a:solidFill>
                  <a:schemeClr val="accent1">
                    <a:lumMod val="75000"/>
                  </a:schemeClr>
                </a:solidFill>
              </a:rPr>
              <a:t>In Cambridge City, Living Environment ranks significantly lower than other domains, showing it is the most deprived domain by rank.</a:t>
            </a:r>
          </a:p>
          <a:p>
            <a:pPr marL="171450" indent="-171450">
              <a:buFont typeface="Arial" panose="020B0604020202020204" pitchFamily="34" charset="0"/>
              <a:buChar char="•"/>
            </a:pPr>
            <a:r>
              <a:rPr lang="en-GB" sz="1200">
                <a:solidFill>
                  <a:schemeClr val="accent1">
                    <a:lumMod val="75000"/>
                  </a:schemeClr>
                </a:solidFill>
              </a:rPr>
              <a:t>Education, Skills and Training is the highest ranking domain in Cambridge City, closely followed by Employment and Income.</a:t>
            </a:r>
          </a:p>
          <a:p>
            <a:pPr marL="171450" indent="-171450">
              <a:buFont typeface="Arial" panose="020B0604020202020204" pitchFamily="34" charset="0"/>
              <a:buChar char="•"/>
            </a:pPr>
            <a:endParaRPr lang="en-GB" sz="1200">
              <a:solidFill>
                <a:schemeClr val="accent1">
                  <a:lumMod val="75000"/>
                </a:schemeClr>
              </a:solidFill>
            </a:endParaRPr>
          </a:p>
        </p:txBody>
      </p:sp>
      <p:pic>
        <p:nvPicPr>
          <p:cNvPr id="10" name="Picture 9">
            <a:extLst>
              <a:ext uri="{FF2B5EF4-FFF2-40B4-BE49-F238E27FC236}">
                <a16:creationId xmlns:a16="http://schemas.microsoft.com/office/drawing/2014/main" id="{6C6FBB31-9481-41BF-936B-EA46DC693AAB}"/>
              </a:ext>
            </a:extLst>
          </p:cNvPr>
          <p:cNvPicPr>
            <a:picLocks noChangeAspect="1"/>
          </p:cNvPicPr>
          <p:nvPr/>
        </p:nvPicPr>
        <p:blipFill>
          <a:blip r:embed="rId3"/>
          <a:stretch>
            <a:fillRect/>
          </a:stretch>
        </p:blipFill>
        <p:spPr>
          <a:xfrm>
            <a:off x="7146106" y="1490875"/>
            <a:ext cx="4969058" cy="2080405"/>
          </a:xfrm>
          <a:prstGeom prst="rect">
            <a:avLst/>
          </a:prstGeom>
        </p:spPr>
      </p:pic>
      <p:sp>
        <p:nvSpPr>
          <p:cNvPr id="20" name="TextBox 19">
            <a:extLst>
              <a:ext uri="{FF2B5EF4-FFF2-40B4-BE49-F238E27FC236}">
                <a16:creationId xmlns:a16="http://schemas.microsoft.com/office/drawing/2014/main" id="{5F42C0E5-5EF5-44F4-8515-7887106D9B96}"/>
              </a:ext>
            </a:extLst>
          </p:cNvPr>
          <p:cNvSpPr txBox="1"/>
          <p:nvPr/>
        </p:nvSpPr>
        <p:spPr>
          <a:xfrm>
            <a:off x="4351596" y="4377759"/>
            <a:ext cx="2727068" cy="1384995"/>
          </a:xfrm>
          <a:prstGeom prst="rect">
            <a:avLst/>
          </a:prstGeom>
          <a:noFill/>
        </p:spPr>
        <p:txBody>
          <a:bodyPr wrap="square" rtlCol="0">
            <a:spAutoFit/>
          </a:bodyPr>
          <a:lstStyle/>
          <a:p>
            <a:pPr marL="171450" indent="-171450">
              <a:buFont typeface="Arial" panose="020B0604020202020204" pitchFamily="34" charset="0"/>
              <a:buChar char="•"/>
            </a:pPr>
            <a:r>
              <a:rPr lang="en-GB" sz="1200">
                <a:solidFill>
                  <a:schemeClr val="accent1">
                    <a:lumMod val="75000"/>
                  </a:schemeClr>
                </a:solidFill>
              </a:rPr>
              <a:t>Abbey and King’s Hedges are the most deprived wards in the City, being in the 3rd decile nationally. </a:t>
            </a:r>
          </a:p>
          <a:p>
            <a:pPr marL="171450" indent="-171450">
              <a:buFont typeface="Arial" panose="020B0604020202020204" pitchFamily="34" charset="0"/>
              <a:buChar char="•"/>
            </a:pPr>
            <a:r>
              <a:rPr lang="en-GB" sz="1200">
                <a:solidFill>
                  <a:schemeClr val="accent1">
                    <a:lumMod val="75000"/>
                  </a:schemeClr>
                </a:solidFill>
              </a:rPr>
              <a:t>Average IMD deciles show that most wards are within the top half of the deciles (6-10).</a:t>
            </a:r>
          </a:p>
          <a:p>
            <a:pPr marL="171450" indent="-171450">
              <a:buFont typeface="Arial" panose="020B0604020202020204" pitchFamily="34" charset="0"/>
              <a:buChar char="•"/>
            </a:pPr>
            <a:endParaRPr lang="en-GB" sz="1200">
              <a:solidFill>
                <a:schemeClr val="accent1">
                  <a:lumMod val="75000"/>
                </a:schemeClr>
              </a:solidFill>
            </a:endParaRPr>
          </a:p>
        </p:txBody>
      </p:sp>
      <p:cxnSp>
        <p:nvCxnSpPr>
          <p:cNvPr id="28" name="Straight Connector 27">
            <a:extLst>
              <a:ext uri="{FF2B5EF4-FFF2-40B4-BE49-F238E27FC236}">
                <a16:creationId xmlns:a16="http://schemas.microsoft.com/office/drawing/2014/main" id="{24961A19-1A92-40C3-A32C-C1B39190BF37}"/>
              </a:ext>
            </a:extLst>
          </p:cNvPr>
          <p:cNvCxnSpPr/>
          <p:nvPr/>
        </p:nvCxnSpPr>
        <p:spPr>
          <a:xfrm>
            <a:off x="7078664" y="427292"/>
            <a:ext cx="0" cy="6045426"/>
          </a:xfrm>
          <a:prstGeom prst="line">
            <a:avLst/>
          </a:prstGeom>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25677C69-6FED-47AF-9B27-1343672BDA59}"/>
              </a:ext>
            </a:extLst>
          </p:cNvPr>
          <p:cNvSpPr txBox="1"/>
          <p:nvPr/>
        </p:nvSpPr>
        <p:spPr>
          <a:xfrm>
            <a:off x="39146" y="405321"/>
            <a:ext cx="476386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kern="1200" baseline="0">
                <a:solidFill>
                  <a:schemeClr val="accent1">
                    <a:lumMod val="75000"/>
                  </a:schemeClr>
                </a:solidFill>
                <a:latin typeface="Arial" panose="020B0604020202020204" pitchFamily="34" charset="0"/>
                <a:ea typeface="+mn-ea"/>
                <a:cs typeface="Arial" panose="020B0604020202020204" pitchFamily="34" charset="0"/>
              </a:rPr>
              <a:t>National IMD decile by ward in Cambridge City, 2019</a:t>
            </a:r>
            <a:endParaRPr lang="en-GB" sz="1400" baseline="30000">
              <a:solidFill>
                <a:schemeClr val="accent1">
                  <a:lumMod val="75000"/>
                </a:schemeClr>
              </a:solidFill>
              <a:latin typeface="Arial" panose="020B0604020202020204" pitchFamily="34" charset="0"/>
              <a:cs typeface="Arial" panose="020B0604020202020204" pitchFamily="34" charset="0"/>
            </a:endParaRPr>
          </a:p>
        </p:txBody>
      </p:sp>
      <p:pic>
        <p:nvPicPr>
          <p:cNvPr id="3" name="Picture 2" descr="Map&#10;&#10;Description automatically generated">
            <a:extLst>
              <a:ext uri="{FF2B5EF4-FFF2-40B4-BE49-F238E27FC236}">
                <a16:creationId xmlns:a16="http://schemas.microsoft.com/office/drawing/2014/main" id="{3DDE783A-5681-43E2-AF89-1D198E23974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824" b="4498"/>
          <a:stretch/>
        </p:blipFill>
        <p:spPr>
          <a:xfrm>
            <a:off x="35460" y="730832"/>
            <a:ext cx="4384231" cy="5741886"/>
          </a:xfrm>
          <a:prstGeom prst="rect">
            <a:avLst/>
          </a:prstGeom>
        </p:spPr>
      </p:pic>
      <p:pic>
        <p:nvPicPr>
          <p:cNvPr id="14" name="Picture 13">
            <a:extLst>
              <a:ext uri="{FF2B5EF4-FFF2-40B4-BE49-F238E27FC236}">
                <a16:creationId xmlns:a16="http://schemas.microsoft.com/office/drawing/2014/main" id="{BB643594-1CF6-4D6A-82FB-92EFD2BC12EE}"/>
              </a:ext>
            </a:extLst>
          </p:cNvPr>
          <p:cNvPicPr>
            <a:picLocks noChangeAspect="1"/>
          </p:cNvPicPr>
          <p:nvPr/>
        </p:nvPicPr>
        <p:blipFill>
          <a:blip r:embed="rId5"/>
          <a:stretch>
            <a:fillRect/>
          </a:stretch>
        </p:blipFill>
        <p:spPr>
          <a:xfrm>
            <a:off x="4487132" y="954096"/>
            <a:ext cx="2371725" cy="3200400"/>
          </a:xfrm>
          <a:prstGeom prst="rect">
            <a:avLst/>
          </a:prstGeom>
        </p:spPr>
      </p:pic>
    </p:spTree>
    <p:extLst>
      <p:ext uri="{BB962C8B-B14F-4D97-AF65-F5344CB8AC3E}">
        <p14:creationId xmlns:p14="http://schemas.microsoft.com/office/powerpoint/2010/main" val="283731125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3ECD8CFB-6522-47D0-95EF-C0AC3450FFDB}"/>
              </a:ext>
            </a:extLst>
          </p:cNvPr>
          <p:cNvGraphicFramePr>
            <a:graphicFrameLocks noGrp="1"/>
          </p:cNvGraphicFramePr>
          <p:nvPr>
            <p:extLst>
              <p:ext uri="{D42A27DB-BD31-4B8C-83A1-F6EECF244321}">
                <p14:modId xmlns:p14="http://schemas.microsoft.com/office/powerpoint/2010/main" val="1339207274"/>
              </p:ext>
            </p:extLst>
          </p:nvPr>
        </p:nvGraphicFramePr>
        <p:xfrm>
          <a:off x="0" y="14289"/>
          <a:ext cx="12192000" cy="6808181"/>
        </p:xfrm>
        <a:graphic>
          <a:graphicData uri="http://schemas.openxmlformats.org/drawingml/2006/table">
            <a:tbl>
              <a:tblPr firstRow="1" bandRow="1">
                <a:tableStyleId>{5C22544A-7EE6-4342-B048-85BDC9FD1C3A}</a:tableStyleId>
              </a:tblPr>
              <a:tblGrid>
                <a:gridCol w="12192000">
                  <a:extLst>
                    <a:ext uri="{9D8B030D-6E8A-4147-A177-3AD203B41FA5}">
                      <a16:colId xmlns:a16="http://schemas.microsoft.com/office/drawing/2014/main" val="20000"/>
                    </a:ext>
                  </a:extLst>
                </a:gridCol>
              </a:tblGrid>
              <a:tr h="368670">
                <a:tc>
                  <a:txBody>
                    <a:bodyPr/>
                    <a:lstStyle/>
                    <a:p>
                      <a:r>
                        <a:rPr lang="en-GB" sz="1800" b="1" i="0" u="none" strike="noStrike">
                          <a:solidFill>
                            <a:schemeClr val="bg1"/>
                          </a:solidFill>
                          <a:effectLst/>
                          <a:latin typeface="Arial" panose="020B0604020202020204" pitchFamily="34" charset="0"/>
                          <a:cs typeface="Arial" panose="020B0604020202020204" pitchFamily="34" charset="0"/>
                        </a:rPr>
                        <a:t>Governance</a:t>
                      </a:r>
                      <a:endParaRPr lang="en-GB" sz="1800" baseline="30000">
                        <a:solidFill>
                          <a:schemeClr val="bg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extLst>
                  <a:ext uri="{0D108BD9-81ED-4DB2-BD59-A6C34878D82A}">
                    <a16:rowId xmlns:a16="http://schemas.microsoft.com/office/drawing/2014/main" val="10000"/>
                  </a:ext>
                </a:extLst>
              </a:tr>
              <a:tr h="614093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b="1" kern="1200" baseline="0">
                        <a:solidFill>
                          <a:schemeClr val="accent6">
                            <a:lumMod val="75000"/>
                          </a:schemeClr>
                        </a:solidFill>
                        <a:latin typeface="Arial" panose="020B0604020202020204" pitchFamily="34" charset="0"/>
                        <a:ea typeface="+mn-ea"/>
                        <a:cs typeface="Arial" panose="020B0604020202020204" pitchFamily="34" charset="0"/>
                      </a:endParaRPr>
                    </a:p>
                    <a:p>
                      <a:endParaRPr lang="en-GB" sz="1400" b="1" kern="1200" baseline="0">
                        <a:solidFill>
                          <a:schemeClr val="accent6">
                            <a:lumMod val="75000"/>
                          </a:schemeClr>
                        </a:solidFill>
                        <a:latin typeface="Arial" panose="020B0604020202020204" pitchFamily="34" charset="0"/>
                        <a:ea typeface="+mn-ea"/>
                        <a:cs typeface="Arial" panose="020B0604020202020204" pitchFamily="34" charset="0"/>
                      </a:endParaRPr>
                    </a:p>
                  </a:txBody>
                  <a:tcPr>
                    <a:lnT w="12700" cap="flat" cmpd="sng" algn="ctr">
                      <a:solidFill>
                        <a:schemeClr val="bg1"/>
                      </a:solidFill>
                      <a:prstDash val="solid"/>
                      <a:round/>
                      <a:headEnd type="none" w="med" len="med"/>
                      <a:tailEnd type="none" w="med" len="med"/>
                    </a:lnT>
                    <a:solidFill>
                      <a:schemeClr val="bg1"/>
                    </a:solidFill>
                  </a:tcPr>
                </a:tc>
                <a:extLst>
                  <a:ext uri="{0D108BD9-81ED-4DB2-BD59-A6C34878D82A}">
                    <a16:rowId xmlns:a16="http://schemas.microsoft.com/office/drawing/2014/main" val="10001"/>
                  </a:ext>
                </a:extLst>
              </a:tr>
              <a:tr h="29857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aseline="0">
                          <a:solidFill>
                            <a:schemeClr val="bg1"/>
                          </a:solidFill>
                          <a:latin typeface="Arial" panose="020B0604020202020204" pitchFamily="34" charset="0"/>
                          <a:cs typeface="Arial" panose="020B0604020202020204" pitchFamily="34" charset="0"/>
                        </a:rPr>
                        <a:t>Source : ONS, </a:t>
                      </a:r>
                      <a:r>
                        <a:rPr lang="en-GB" sz="900" kern="1200" baseline="0">
                          <a:solidFill>
                            <a:schemeClr val="bg1"/>
                          </a:solidFill>
                          <a:latin typeface="Arial" panose="020B0604020202020204" pitchFamily="34" charset="0"/>
                          <a:ea typeface="+mn-ea"/>
                          <a:cs typeface="Arial" panose="020B0604020202020204" pitchFamily="34" charset="0"/>
                        </a:rPr>
                        <a:t>Measures of National Well-being Dashboard: Quality of Life in the UK</a:t>
                      </a:r>
                      <a:endParaRPr lang="en-GB" sz="900" baseline="0">
                        <a:solidFill>
                          <a:schemeClr val="bg1"/>
                        </a:solidFill>
                        <a:latin typeface="Arial" panose="020B0604020202020204" pitchFamily="34" charset="0"/>
                        <a:cs typeface="Arial" panose="020B0604020202020204" pitchFamily="34" charset="0"/>
                      </a:endParaRPr>
                    </a:p>
                  </a:txBody>
                  <a:tcPr anchor="ctr">
                    <a:solidFill>
                      <a:schemeClr val="accent5">
                        <a:lumMod val="60000"/>
                        <a:lumOff val="40000"/>
                      </a:schemeClr>
                    </a:solidFill>
                  </a:tcPr>
                </a:tc>
                <a:extLst>
                  <a:ext uri="{0D108BD9-81ED-4DB2-BD59-A6C34878D82A}">
                    <a16:rowId xmlns:a16="http://schemas.microsoft.com/office/drawing/2014/main" val="10002"/>
                  </a:ext>
                </a:extLst>
              </a:tr>
            </a:tbl>
          </a:graphicData>
        </a:graphic>
      </p:graphicFrame>
      <p:sp>
        <p:nvSpPr>
          <p:cNvPr id="7" name="TextBox 6">
            <a:extLst>
              <a:ext uri="{FF2B5EF4-FFF2-40B4-BE49-F238E27FC236}">
                <a16:creationId xmlns:a16="http://schemas.microsoft.com/office/drawing/2014/main" id="{1AC28869-2D8D-4665-BC71-69B03DAD2395}"/>
              </a:ext>
            </a:extLst>
          </p:cNvPr>
          <p:cNvSpPr txBox="1"/>
          <p:nvPr/>
        </p:nvSpPr>
        <p:spPr>
          <a:xfrm>
            <a:off x="169500" y="4645754"/>
            <a:ext cx="11466030" cy="1015663"/>
          </a:xfrm>
          <a:prstGeom prst="rect">
            <a:avLst/>
          </a:prstGeom>
          <a:noFill/>
        </p:spPr>
        <p:txBody>
          <a:bodyPr wrap="square" rtlCol="0">
            <a:spAutoFit/>
          </a:bodyPr>
          <a:lstStyle/>
          <a:p>
            <a:pPr marL="171450" indent="-171450">
              <a:buFont typeface="Arial" panose="020B0604020202020204" pitchFamily="34" charset="0"/>
              <a:buChar char="•"/>
            </a:pPr>
            <a:r>
              <a:rPr lang="en-GB" sz="1200">
                <a:solidFill>
                  <a:schemeClr val="accent1">
                    <a:lumMod val="75000"/>
                  </a:schemeClr>
                </a:solidFill>
              </a:rPr>
              <a:t>At the 2019 UK general election, voter turnout was 67.3% This represents a short-term deterioration from 68.8% at the 2017 general election, but a long-term improvement compared to 2015 (66.2%).</a:t>
            </a:r>
          </a:p>
          <a:p>
            <a:pPr marL="171450" indent="-171450">
              <a:buFont typeface="Arial" panose="020B0604020202020204" pitchFamily="34" charset="0"/>
              <a:buChar char="•"/>
            </a:pPr>
            <a:r>
              <a:rPr lang="en-GB" sz="1200">
                <a:solidFill>
                  <a:schemeClr val="accent1">
                    <a:lumMod val="75000"/>
                  </a:schemeClr>
                </a:solidFill>
              </a:rPr>
              <a:t>In January – February 2022, 22% of adults aged 16 and over in the UK said that they tend to trust the national government. This represents deterioration over both short-term (48% in Feb – Marc 2021) and the long term (35% in Nov 2016).</a:t>
            </a:r>
          </a:p>
          <a:p>
            <a:pPr marL="171450" indent="-171450">
              <a:buFont typeface="Arial" panose="020B0604020202020204" pitchFamily="34" charset="0"/>
              <a:buChar char="•"/>
            </a:pPr>
            <a:r>
              <a:rPr lang="en-GB" sz="1200">
                <a:solidFill>
                  <a:schemeClr val="accent1">
                    <a:lumMod val="75000"/>
                  </a:schemeClr>
                </a:solidFill>
              </a:rPr>
              <a:t>In June – July 2022, 65.8% of adults aged 16 and over in Great Britain reported feeling that they don’t have any say in what the government does. </a:t>
            </a:r>
          </a:p>
        </p:txBody>
      </p:sp>
      <p:pic>
        <p:nvPicPr>
          <p:cNvPr id="5" name="Picture 4">
            <a:extLst>
              <a:ext uri="{FF2B5EF4-FFF2-40B4-BE49-F238E27FC236}">
                <a16:creationId xmlns:a16="http://schemas.microsoft.com/office/drawing/2014/main" id="{C659F143-2D7F-49AF-932E-1F2A5F6F9AEC}"/>
              </a:ext>
            </a:extLst>
          </p:cNvPr>
          <p:cNvPicPr>
            <a:picLocks noChangeAspect="1"/>
          </p:cNvPicPr>
          <p:nvPr/>
        </p:nvPicPr>
        <p:blipFill>
          <a:blip r:embed="rId3"/>
          <a:stretch>
            <a:fillRect/>
          </a:stretch>
        </p:blipFill>
        <p:spPr>
          <a:xfrm>
            <a:off x="2321115" y="854934"/>
            <a:ext cx="7051485" cy="3312982"/>
          </a:xfrm>
          <a:prstGeom prst="rect">
            <a:avLst/>
          </a:prstGeom>
        </p:spPr>
      </p:pic>
    </p:spTree>
    <p:extLst>
      <p:ext uri="{BB962C8B-B14F-4D97-AF65-F5344CB8AC3E}">
        <p14:creationId xmlns:p14="http://schemas.microsoft.com/office/powerpoint/2010/main" val="29213282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3ECD8CFB-6522-47D0-95EF-C0AC3450FFDB}"/>
              </a:ext>
            </a:extLst>
          </p:cNvPr>
          <p:cNvGraphicFramePr>
            <a:graphicFrameLocks noGrp="1"/>
          </p:cNvGraphicFramePr>
          <p:nvPr>
            <p:extLst>
              <p:ext uri="{D42A27DB-BD31-4B8C-83A1-F6EECF244321}">
                <p14:modId xmlns:p14="http://schemas.microsoft.com/office/powerpoint/2010/main" val="3747576044"/>
              </p:ext>
            </p:extLst>
          </p:nvPr>
        </p:nvGraphicFramePr>
        <p:xfrm>
          <a:off x="0" y="14289"/>
          <a:ext cx="12192000" cy="6808181"/>
        </p:xfrm>
        <a:graphic>
          <a:graphicData uri="http://schemas.openxmlformats.org/drawingml/2006/table">
            <a:tbl>
              <a:tblPr firstRow="1" bandRow="1">
                <a:tableStyleId>{5C22544A-7EE6-4342-B048-85BDC9FD1C3A}</a:tableStyleId>
              </a:tblPr>
              <a:tblGrid>
                <a:gridCol w="12192000">
                  <a:extLst>
                    <a:ext uri="{9D8B030D-6E8A-4147-A177-3AD203B41FA5}">
                      <a16:colId xmlns:a16="http://schemas.microsoft.com/office/drawing/2014/main" val="20000"/>
                    </a:ext>
                  </a:extLst>
                </a:gridCol>
              </a:tblGrid>
              <a:tr h="368670">
                <a:tc>
                  <a:txBody>
                    <a:bodyPr/>
                    <a:lstStyle/>
                    <a:p>
                      <a:r>
                        <a:rPr lang="en-GB" sz="1800" b="1" i="0" u="none" strike="noStrike">
                          <a:solidFill>
                            <a:schemeClr val="bg1"/>
                          </a:solidFill>
                          <a:effectLst/>
                          <a:latin typeface="Arial" panose="020B0604020202020204" pitchFamily="34" charset="0"/>
                          <a:cs typeface="Arial" panose="020B0604020202020204" pitchFamily="34" charset="0"/>
                        </a:rPr>
                        <a:t>Environment</a:t>
                      </a:r>
                      <a:endParaRPr lang="en-GB" sz="1800" baseline="30000">
                        <a:solidFill>
                          <a:schemeClr val="bg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extLst>
                  <a:ext uri="{0D108BD9-81ED-4DB2-BD59-A6C34878D82A}">
                    <a16:rowId xmlns:a16="http://schemas.microsoft.com/office/drawing/2014/main" val="10000"/>
                  </a:ext>
                </a:extLst>
              </a:tr>
              <a:tr h="614093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b="1" kern="1200" baseline="0">
                        <a:solidFill>
                          <a:schemeClr val="accent6">
                            <a:lumMod val="75000"/>
                          </a:schemeClr>
                        </a:solidFill>
                        <a:latin typeface="Arial" panose="020B0604020202020204" pitchFamily="34" charset="0"/>
                        <a:ea typeface="+mn-ea"/>
                        <a:cs typeface="Arial" panose="020B0604020202020204" pitchFamily="34" charset="0"/>
                      </a:endParaRPr>
                    </a:p>
                    <a:p>
                      <a:endParaRPr lang="en-GB" sz="1400" b="1" kern="1200" baseline="0">
                        <a:solidFill>
                          <a:schemeClr val="accent6">
                            <a:lumMod val="75000"/>
                          </a:schemeClr>
                        </a:solidFill>
                        <a:latin typeface="Arial" panose="020B0604020202020204" pitchFamily="34" charset="0"/>
                        <a:ea typeface="+mn-ea"/>
                        <a:cs typeface="Arial" panose="020B0604020202020204" pitchFamily="34" charset="0"/>
                      </a:endParaRPr>
                    </a:p>
                  </a:txBody>
                  <a:tcPr>
                    <a:lnT w="12700" cap="flat" cmpd="sng" algn="ctr">
                      <a:solidFill>
                        <a:schemeClr val="bg1"/>
                      </a:solidFill>
                      <a:prstDash val="solid"/>
                      <a:round/>
                      <a:headEnd type="none" w="med" len="med"/>
                      <a:tailEnd type="none" w="med" len="med"/>
                    </a:lnT>
                    <a:solidFill>
                      <a:schemeClr val="bg1"/>
                    </a:solidFill>
                  </a:tcPr>
                </a:tc>
                <a:extLst>
                  <a:ext uri="{0D108BD9-81ED-4DB2-BD59-A6C34878D82A}">
                    <a16:rowId xmlns:a16="http://schemas.microsoft.com/office/drawing/2014/main" val="10001"/>
                  </a:ext>
                </a:extLst>
              </a:tr>
              <a:tr h="29857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aseline="0">
                          <a:solidFill>
                            <a:schemeClr val="bg1"/>
                          </a:solidFill>
                          <a:latin typeface="Arial" panose="020B0604020202020204" pitchFamily="34" charset="0"/>
                          <a:cs typeface="Arial" panose="020B0604020202020204" pitchFamily="34" charset="0"/>
                        </a:rPr>
                        <a:t>Source : ONS, </a:t>
                      </a:r>
                      <a:r>
                        <a:rPr lang="en-GB" sz="900" kern="1200" baseline="0">
                          <a:solidFill>
                            <a:schemeClr val="bg1"/>
                          </a:solidFill>
                          <a:latin typeface="Arial" panose="020B0604020202020204" pitchFamily="34" charset="0"/>
                          <a:ea typeface="+mn-ea"/>
                          <a:cs typeface="Arial" panose="020B0604020202020204" pitchFamily="34" charset="0"/>
                        </a:rPr>
                        <a:t>Measures of National Well-being Dashboard: Quality of Life in the UK</a:t>
                      </a:r>
                      <a:endParaRPr lang="en-GB" sz="900" baseline="0">
                        <a:solidFill>
                          <a:schemeClr val="bg1"/>
                        </a:solidFill>
                        <a:latin typeface="Arial" panose="020B0604020202020204" pitchFamily="34" charset="0"/>
                        <a:cs typeface="Arial" panose="020B0604020202020204" pitchFamily="34" charset="0"/>
                      </a:endParaRPr>
                    </a:p>
                  </a:txBody>
                  <a:tcPr anchor="ctr">
                    <a:solidFill>
                      <a:schemeClr val="accent5">
                        <a:lumMod val="60000"/>
                        <a:lumOff val="40000"/>
                      </a:schemeClr>
                    </a:solidFill>
                  </a:tcPr>
                </a:tc>
                <a:extLst>
                  <a:ext uri="{0D108BD9-81ED-4DB2-BD59-A6C34878D82A}">
                    <a16:rowId xmlns:a16="http://schemas.microsoft.com/office/drawing/2014/main" val="10002"/>
                  </a:ext>
                </a:extLst>
              </a:tr>
            </a:tbl>
          </a:graphicData>
        </a:graphic>
      </p:graphicFrame>
      <p:sp>
        <p:nvSpPr>
          <p:cNvPr id="7" name="TextBox 6">
            <a:extLst>
              <a:ext uri="{FF2B5EF4-FFF2-40B4-BE49-F238E27FC236}">
                <a16:creationId xmlns:a16="http://schemas.microsoft.com/office/drawing/2014/main" id="{1AC28869-2D8D-4665-BC71-69B03DAD2395}"/>
              </a:ext>
            </a:extLst>
          </p:cNvPr>
          <p:cNvSpPr txBox="1"/>
          <p:nvPr/>
        </p:nvSpPr>
        <p:spPr>
          <a:xfrm>
            <a:off x="169500" y="4645754"/>
            <a:ext cx="11466030" cy="1569660"/>
          </a:xfrm>
          <a:prstGeom prst="rect">
            <a:avLst/>
          </a:prstGeom>
          <a:noFill/>
        </p:spPr>
        <p:txBody>
          <a:bodyPr wrap="square" rtlCol="0">
            <a:spAutoFit/>
          </a:bodyPr>
          <a:lstStyle/>
          <a:p>
            <a:pPr marL="171450" indent="-171450">
              <a:buFont typeface="Arial" panose="020B0604020202020204" pitchFamily="34" charset="0"/>
              <a:buChar char="•"/>
            </a:pPr>
            <a:r>
              <a:rPr lang="en-GB" sz="1200">
                <a:solidFill>
                  <a:schemeClr val="accent1">
                    <a:lumMod val="75000"/>
                  </a:schemeClr>
                </a:solidFill>
              </a:rPr>
              <a:t>In 2021, based on the provisional estimates, 424.5 million tonnes of CO2 equivalent (MtCO2e) greenhouse gas were emitted in the UK. Foe 2020, the final estimate of greenhouse gas emission was 405.5 MtCo23. Short-term change between 2021 and 2020 represent an increase in greenhouse gas emission, following a short-term decrease between 2020 and 2019 (447.9 MtCO2e). Both 2021 and 2020 estimates represent an decline over the long-term (483.1 MtCO2e in 2016 and 507.9 MtCO2e in 2015).</a:t>
            </a:r>
          </a:p>
          <a:p>
            <a:pPr marL="171450" indent="-171450">
              <a:buFont typeface="Arial" panose="020B0604020202020204" pitchFamily="34" charset="0"/>
              <a:buChar char="•"/>
            </a:pPr>
            <a:r>
              <a:rPr lang="en-GB" sz="1200">
                <a:solidFill>
                  <a:schemeClr val="accent1">
                    <a:lumMod val="75000"/>
                  </a:schemeClr>
                </a:solidFill>
              </a:rPr>
              <a:t>In March 2021, 40.6 million hectares of land and sea were designated as protected areas (same as in December 2020). This is an improvement over both the short term (28.6 million hectares in Dec 2019) and long term (21.3 million hectares in Dec 2015).</a:t>
            </a:r>
          </a:p>
          <a:p>
            <a:pPr marL="171450" indent="-171450">
              <a:buFont typeface="Arial" panose="020B0604020202020204" pitchFamily="34" charset="0"/>
              <a:buChar char="•"/>
            </a:pPr>
            <a:r>
              <a:rPr lang="en-GB" sz="1200">
                <a:solidFill>
                  <a:schemeClr val="accent1">
                    <a:lumMod val="75000"/>
                  </a:schemeClr>
                </a:solidFill>
              </a:rPr>
              <a:t>In 2020, 13.6% of all (capped gross) energy consumed in the UK came from renewable sources. This represents an increase over both the short-term (11.7% in 2019) and long-term (7.6% in 2015).</a:t>
            </a:r>
          </a:p>
          <a:p>
            <a:pPr marL="171450" indent="-171450">
              <a:buFont typeface="Arial" panose="020B0604020202020204" pitchFamily="34" charset="0"/>
              <a:buChar char="•"/>
            </a:pPr>
            <a:r>
              <a:rPr lang="en-GB" sz="1200">
                <a:solidFill>
                  <a:schemeClr val="accent1">
                    <a:lumMod val="75000"/>
                  </a:schemeClr>
                </a:solidFill>
              </a:rPr>
              <a:t>In 2020, 44.4% of household waste was recycled in the UK. This represents a short-term decline from 46.0% in 2019, but no long-term change since 2015 (44.5%)</a:t>
            </a:r>
          </a:p>
        </p:txBody>
      </p:sp>
      <p:pic>
        <p:nvPicPr>
          <p:cNvPr id="4" name="Picture 3">
            <a:extLst>
              <a:ext uri="{FF2B5EF4-FFF2-40B4-BE49-F238E27FC236}">
                <a16:creationId xmlns:a16="http://schemas.microsoft.com/office/drawing/2014/main" id="{2319F778-68C8-42B0-802A-CF536ED55F5D}"/>
              </a:ext>
            </a:extLst>
          </p:cNvPr>
          <p:cNvPicPr>
            <a:picLocks noChangeAspect="1"/>
          </p:cNvPicPr>
          <p:nvPr/>
        </p:nvPicPr>
        <p:blipFill>
          <a:blip r:embed="rId3"/>
          <a:stretch>
            <a:fillRect/>
          </a:stretch>
        </p:blipFill>
        <p:spPr>
          <a:xfrm>
            <a:off x="1228457" y="725059"/>
            <a:ext cx="9291905" cy="3370691"/>
          </a:xfrm>
          <a:prstGeom prst="rect">
            <a:avLst/>
          </a:prstGeom>
        </p:spPr>
      </p:pic>
    </p:spTree>
    <p:extLst>
      <p:ext uri="{BB962C8B-B14F-4D97-AF65-F5344CB8AC3E}">
        <p14:creationId xmlns:p14="http://schemas.microsoft.com/office/powerpoint/2010/main" val="201854811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C2C1E5DF9346E44980E3EC5831E03DFA" ma:contentTypeVersion="8" ma:contentTypeDescription="Create a new document." ma:contentTypeScope="" ma:versionID="1ba0af9fbdd2d9cdfface79a2df88eb0">
  <xsd:schema xmlns:xsd="http://www.w3.org/2001/XMLSchema" xmlns:xs="http://www.w3.org/2001/XMLSchema" xmlns:p="http://schemas.microsoft.com/office/2006/metadata/properties" xmlns:ns3="b63109df-b1bd-423b-b24f-d74d3d6aaad5" targetNamespace="http://schemas.microsoft.com/office/2006/metadata/properties" ma:root="true" ma:fieldsID="8dbca399e7968c2eb1e02102ec8c202a" ns3:_="">
    <xsd:import namespace="b63109df-b1bd-423b-b24f-d74d3d6aaad5"/>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63109df-b1bd-423b-b24f-d74d3d6aaad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F86E9F0-1894-4398-9AA7-E6E880B9D643}">
  <ds:schemaRefs>
    <ds:schemaRef ds:uri="http://schemas.microsoft.com/office/2006/metadata/properties"/>
    <ds:schemaRef ds:uri="http://purl.org/dc/elements/1.1/"/>
    <ds:schemaRef ds:uri="http://www.w3.org/XML/1998/namespace"/>
    <ds:schemaRef ds:uri="http://purl.org/dc/terms/"/>
    <ds:schemaRef ds:uri="http://purl.org/dc/dcmitype/"/>
    <ds:schemaRef ds:uri="http://schemas.microsoft.com/office/2006/documentManagement/types"/>
    <ds:schemaRef ds:uri="http://schemas.microsoft.com/office/infopath/2007/PartnerControls"/>
    <ds:schemaRef ds:uri="http://schemas.openxmlformats.org/package/2006/metadata/core-properties"/>
    <ds:schemaRef ds:uri="b63109df-b1bd-423b-b24f-d74d3d6aaad5"/>
  </ds:schemaRefs>
</ds:datastoreItem>
</file>

<file path=customXml/itemProps2.xml><?xml version="1.0" encoding="utf-8"?>
<ds:datastoreItem xmlns:ds="http://schemas.openxmlformats.org/officeDocument/2006/customXml" ds:itemID="{DF687773-F07D-4242-9800-1AC4C4FAC845}">
  <ds:schemaRefs>
    <ds:schemaRef ds:uri="b63109df-b1bd-423b-b24f-d74d3d6aaad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568BF300-CFDC-45FA-AC97-74ADC4A3B37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1606</TotalTime>
  <Words>22893</Words>
  <Application>Microsoft Office PowerPoint</Application>
  <PresentationFormat>Widescreen</PresentationFormat>
  <Paragraphs>1385</Paragraphs>
  <Slides>91</Slides>
  <Notes>76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91</vt:i4>
      </vt:variant>
    </vt:vector>
  </HeadingPairs>
  <TitlesOfParts>
    <vt:vector size="99" baseType="lpstr">
      <vt:lpstr>-apple-system</vt:lpstr>
      <vt:lpstr>Arial</vt:lpstr>
      <vt:lpstr>Calibri</vt:lpstr>
      <vt:lpstr>Calibri Light</vt:lpstr>
      <vt:lpstr>GDS Transport</vt:lpstr>
      <vt:lpstr>Jost</vt:lpstr>
      <vt:lpstr>Segoe UI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Cambridgeshire County Council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Whyman Helen</dc:creator>
  <cp:lastModifiedBy>Eleanor Tovey</cp:lastModifiedBy>
  <cp:revision>2</cp:revision>
  <cp:lastPrinted>2020-02-06T16:30:03Z</cp:lastPrinted>
  <dcterms:created xsi:type="dcterms:W3CDTF">2019-09-19T14:44:28Z</dcterms:created>
  <dcterms:modified xsi:type="dcterms:W3CDTF">2023-01-10T12:27:09Z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0x010100C2C1E5DF9346E44980E3EC5831E03DFA</vt:lpwstr>
  </property>
</Properties>
</file>