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4"/>
  </p:notesMasterIdLst>
  <p:sldIdLst>
    <p:sldId id="256" r:id="rId2"/>
    <p:sldId id="331" r:id="rId3"/>
    <p:sldId id="332" r:id="rId4"/>
    <p:sldId id="257" r:id="rId5"/>
    <p:sldId id="354" r:id="rId6"/>
    <p:sldId id="336" r:id="rId7"/>
    <p:sldId id="341" r:id="rId8"/>
    <p:sldId id="345" r:id="rId9"/>
    <p:sldId id="397" r:id="rId10"/>
    <p:sldId id="339" r:id="rId11"/>
    <p:sldId id="340" r:id="rId12"/>
    <p:sldId id="335" r:id="rId13"/>
    <p:sldId id="337" r:id="rId14"/>
    <p:sldId id="342" r:id="rId15"/>
    <p:sldId id="399" r:id="rId16"/>
    <p:sldId id="343" r:id="rId17"/>
    <p:sldId id="344" r:id="rId18"/>
    <p:sldId id="398" r:id="rId19"/>
    <p:sldId id="400" r:id="rId20"/>
    <p:sldId id="346" r:id="rId21"/>
    <p:sldId id="349" r:id="rId22"/>
    <p:sldId id="347" r:id="rId23"/>
    <p:sldId id="348" r:id="rId24"/>
    <p:sldId id="350" r:id="rId25"/>
    <p:sldId id="355" r:id="rId26"/>
    <p:sldId id="351" r:id="rId27"/>
    <p:sldId id="353" r:id="rId28"/>
    <p:sldId id="352" r:id="rId29"/>
    <p:sldId id="356" r:id="rId30"/>
    <p:sldId id="357" r:id="rId31"/>
    <p:sldId id="358" r:id="rId32"/>
    <p:sldId id="39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9A0940-0C13-D428-4D2F-6C21602DBEA7}" name="Jack Ossel" initials="JO" userId="S::Jack.Ossel@cambridgeshire.gov.uk::74cdd2f3-0fe0-42e5-8f92-05997a971259" providerId="AD"/>
  <p188:author id="{0776265C-B19A-870D-7AC7-46947FEA3AC5}" name="Vicki Peacey" initials="VP" userId="S::vicki.peacey@cambridgeshire.gov.uk::43e8b465-cd6c-4fb6-8110-303c45833bdd" providerId="AD"/>
  <p188:author id="{CAC2D0BC-06D1-16D5-F266-8282918734A1}" name="Helen Whyman" initials="HW" userId="S::Helen.Whyman@cambridgeshire.gov.uk::79a5c0b8-f1de-476f-a0b0-58ec2c0293ed" providerId="AD"/>
  <p188:author id="{10308ADD-8752-46DB-7142-8021642F8B9C}" name="Tom Barden" initials="TB" userId="S::Tom.Barden@cambridgeshire.gov.uk::499c9711-30d8-4ba1-83a8-b9a929ed1310" providerId="AD"/>
  <p188:author id="{520F93F5-E3CD-08F1-59C2-07245E330333}" name="Anna Jones" initials="AJ" userId="S::Anna.Jones@cambridgeshire.gov.uk::8ea37cb9-b833-4eab-9144-73239b619c9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168428-EF15-4B5F-8DAA-5FF9DF029823}" v="29" dt="2023-01-30T10:38:20.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Ossel" userId="74cdd2f3-0fe0-42e5-8f92-05997a971259" providerId="ADAL" clId="{C2168428-EF15-4B5F-8DAA-5FF9DF029823}"/>
    <pc:docChg chg="undo custSel addSld modSld">
      <pc:chgData name="Jack Ossel" userId="74cdd2f3-0fe0-42e5-8f92-05997a971259" providerId="ADAL" clId="{C2168428-EF15-4B5F-8DAA-5FF9DF029823}" dt="2023-01-30T10:45:42.028" v="1216"/>
      <pc:docMkLst>
        <pc:docMk/>
      </pc:docMkLst>
      <pc:sldChg chg="modSp mod delCm modCm">
        <pc:chgData name="Jack Ossel" userId="74cdd2f3-0fe0-42e5-8f92-05997a971259" providerId="ADAL" clId="{C2168428-EF15-4B5F-8DAA-5FF9DF029823}" dt="2023-01-30T10:27:35.265" v="503"/>
        <pc:sldMkLst>
          <pc:docMk/>
          <pc:sldMk cId="2587764236" sldId="257"/>
        </pc:sldMkLst>
        <pc:spChg chg="mod">
          <ac:chgData name="Jack Ossel" userId="74cdd2f3-0fe0-42e5-8f92-05997a971259" providerId="ADAL" clId="{C2168428-EF15-4B5F-8DAA-5FF9DF029823}" dt="2023-01-30T10:27:31.883" v="502" actId="20577"/>
          <ac:spMkLst>
            <pc:docMk/>
            <pc:sldMk cId="2587764236" sldId="257"/>
            <ac:spMk id="3" creationId="{A7075FEC-9D71-43CB-ABFA-32D9D6FF4C41}"/>
          </ac:spMkLst>
        </pc:spChg>
      </pc:sldChg>
      <pc:sldChg chg="modSp mod delCm modCm">
        <pc:chgData name="Jack Ossel" userId="74cdd2f3-0fe0-42e5-8f92-05997a971259" providerId="ADAL" clId="{C2168428-EF15-4B5F-8DAA-5FF9DF029823}" dt="2023-01-30T10:28:12.636" v="507" actId="20577"/>
        <pc:sldMkLst>
          <pc:docMk/>
          <pc:sldMk cId="806769937" sldId="332"/>
        </pc:sldMkLst>
        <pc:spChg chg="mod">
          <ac:chgData name="Jack Ossel" userId="74cdd2f3-0fe0-42e5-8f92-05997a971259" providerId="ADAL" clId="{C2168428-EF15-4B5F-8DAA-5FF9DF029823}" dt="2023-01-30T10:28:12.636" v="507" actId="20577"/>
          <ac:spMkLst>
            <pc:docMk/>
            <pc:sldMk cId="806769937" sldId="332"/>
            <ac:spMk id="5" creationId="{351B7E92-65B6-4CAD-903F-7872CF5CEA57}"/>
          </ac:spMkLst>
        </pc:spChg>
      </pc:sldChg>
      <pc:sldChg chg="modSp mod">
        <pc:chgData name="Jack Ossel" userId="74cdd2f3-0fe0-42e5-8f92-05997a971259" providerId="ADAL" clId="{C2168428-EF15-4B5F-8DAA-5FF9DF029823}" dt="2023-01-30T09:12:00.394" v="128" actId="113"/>
        <pc:sldMkLst>
          <pc:docMk/>
          <pc:sldMk cId="3820291342" sldId="335"/>
        </pc:sldMkLst>
        <pc:spChg chg="mod">
          <ac:chgData name="Jack Ossel" userId="74cdd2f3-0fe0-42e5-8f92-05997a971259" providerId="ADAL" clId="{C2168428-EF15-4B5F-8DAA-5FF9DF029823}" dt="2023-01-30T09:12:00.394" v="128" actId="113"/>
          <ac:spMkLst>
            <pc:docMk/>
            <pc:sldMk cId="3820291342" sldId="335"/>
            <ac:spMk id="2" creationId="{393D712A-AED6-4294-9AC6-F75815BB1536}"/>
          </ac:spMkLst>
        </pc:spChg>
      </pc:sldChg>
      <pc:sldChg chg="delCm">
        <pc:chgData name="Jack Ossel" userId="74cdd2f3-0fe0-42e5-8f92-05997a971259" providerId="ADAL" clId="{C2168428-EF15-4B5F-8DAA-5FF9DF029823}" dt="2023-01-30T09:12:50.562" v="133"/>
        <pc:sldMkLst>
          <pc:docMk/>
          <pc:sldMk cId="515448327" sldId="336"/>
        </pc:sldMkLst>
      </pc:sldChg>
      <pc:sldChg chg="modSp mod delCm">
        <pc:chgData name="Jack Ossel" userId="74cdd2f3-0fe0-42e5-8f92-05997a971259" providerId="ADAL" clId="{C2168428-EF15-4B5F-8DAA-5FF9DF029823}" dt="2023-01-30T09:12:04.978" v="129" actId="113"/>
        <pc:sldMkLst>
          <pc:docMk/>
          <pc:sldMk cId="492607532" sldId="337"/>
        </pc:sldMkLst>
        <pc:spChg chg="mod">
          <ac:chgData name="Jack Ossel" userId="74cdd2f3-0fe0-42e5-8f92-05997a971259" providerId="ADAL" clId="{C2168428-EF15-4B5F-8DAA-5FF9DF029823}" dt="2023-01-30T09:12:04.978" v="129" actId="113"/>
          <ac:spMkLst>
            <pc:docMk/>
            <pc:sldMk cId="492607532" sldId="337"/>
            <ac:spMk id="2" creationId="{6E231679-5B6B-4508-B750-228881A3AB87}"/>
          </ac:spMkLst>
        </pc:spChg>
      </pc:sldChg>
      <pc:sldChg chg="modSp mod delCm">
        <pc:chgData name="Jack Ossel" userId="74cdd2f3-0fe0-42e5-8f92-05997a971259" providerId="ADAL" clId="{C2168428-EF15-4B5F-8DAA-5FF9DF029823}" dt="2023-01-30T10:26:12.288" v="495"/>
        <pc:sldMkLst>
          <pc:docMk/>
          <pc:sldMk cId="975374618" sldId="339"/>
        </pc:sldMkLst>
        <pc:spChg chg="mod">
          <ac:chgData name="Jack Ossel" userId="74cdd2f3-0fe0-42e5-8f92-05997a971259" providerId="ADAL" clId="{C2168428-EF15-4B5F-8DAA-5FF9DF029823}" dt="2023-01-30T09:11:49.200" v="126" actId="113"/>
          <ac:spMkLst>
            <pc:docMk/>
            <pc:sldMk cId="975374618" sldId="339"/>
            <ac:spMk id="2" creationId="{AE0E5512-279B-4410-8A65-101DC583B976}"/>
          </ac:spMkLst>
        </pc:spChg>
      </pc:sldChg>
      <pc:sldChg chg="modSp mod delCm">
        <pc:chgData name="Jack Ossel" userId="74cdd2f3-0fe0-42e5-8f92-05997a971259" providerId="ADAL" clId="{C2168428-EF15-4B5F-8DAA-5FF9DF029823}" dt="2023-01-30T10:45:42.028" v="1216"/>
        <pc:sldMkLst>
          <pc:docMk/>
          <pc:sldMk cId="1258844943" sldId="340"/>
        </pc:sldMkLst>
        <pc:spChg chg="mod">
          <ac:chgData name="Jack Ossel" userId="74cdd2f3-0fe0-42e5-8f92-05997a971259" providerId="ADAL" clId="{C2168428-EF15-4B5F-8DAA-5FF9DF029823}" dt="2023-01-30T09:11:54.608" v="127" actId="113"/>
          <ac:spMkLst>
            <pc:docMk/>
            <pc:sldMk cId="1258844943" sldId="340"/>
            <ac:spMk id="2" creationId="{0DCBB18C-A632-47DE-BB51-3E985B7C1C85}"/>
          </ac:spMkLst>
        </pc:spChg>
      </pc:sldChg>
      <pc:sldChg chg="modSp mod delCm">
        <pc:chgData name="Jack Ossel" userId="74cdd2f3-0fe0-42e5-8f92-05997a971259" providerId="ADAL" clId="{C2168428-EF15-4B5F-8DAA-5FF9DF029823}" dt="2023-01-30T10:29:16.761" v="509"/>
        <pc:sldMkLst>
          <pc:docMk/>
          <pc:sldMk cId="1162857165" sldId="341"/>
        </pc:sldMkLst>
        <pc:spChg chg="mod">
          <ac:chgData name="Jack Ossel" userId="74cdd2f3-0fe0-42e5-8f92-05997a971259" providerId="ADAL" clId="{C2168428-EF15-4B5F-8DAA-5FF9DF029823}" dt="2023-01-30T09:12:27.173" v="130" actId="113"/>
          <ac:spMkLst>
            <pc:docMk/>
            <pc:sldMk cId="1162857165" sldId="341"/>
            <ac:spMk id="2" creationId="{5484626F-E76B-4746-84B4-250FA9A3DD6B}"/>
          </ac:spMkLst>
        </pc:spChg>
      </pc:sldChg>
      <pc:sldChg chg="addSp delSp modSp mod delCm modCm">
        <pc:chgData name="Jack Ossel" userId="74cdd2f3-0fe0-42e5-8f92-05997a971259" providerId="ADAL" clId="{C2168428-EF15-4B5F-8DAA-5FF9DF029823}" dt="2023-01-30T10:42:02.994" v="1163" actId="20577"/>
        <pc:sldMkLst>
          <pc:docMk/>
          <pc:sldMk cId="1688487806" sldId="342"/>
        </pc:sldMkLst>
        <pc:spChg chg="mod">
          <ac:chgData name="Jack Ossel" userId="74cdd2f3-0fe0-42e5-8f92-05997a971259" providerId="ADAL" clId="{C2168428-EF15-4B5F-8DAA-5FF9DF029823}" dt="2023-01-30T10:15:27.851" v="325" actId="1076"/>
          <ac:spMkLst>
            <pc:docMk/>
            <pc:sldMk cId="1688487806" sldId="342"/>
            <ac:spMk id="2" creationId="{9197E1CA-C594-42EF-A83B-96EE24DC2B98}"/>
          </ac:spMkLst>
        </pc:spChg>
        <pc:spChg chg="mod">
          <ac:chgData name="Jack Ossel" userId="74cdd2f3-0fe0-42e5-8f92-05997a971259" providerId="ADAL" clId="{C2168428-EF15-4B5F-8DAA-5FF9DF029823}" dt="2023-01-30T10:42:02.994" v="1163" actId="20577"/>
          <ac:spMkLst>
            <pc:docMk/>
            <pc:sldMk cId="1688487806" sldId="342"/>
            <ac:spMk id="6" creationId="{1A089B6B-0D08-4454-BF83-8BCBD2DBF758}"/>
          </ac:spMkLst>
        </pc:spChg>
        <pc:graphicFrameChg chg="add del mod modGraphic">
          <ac:chgData name="Jack Ossel" userId="74cdd2f3-0fe0-42e5-8f92-05997a971259" providerId="ADAL" clId="{C2168428-EF15-4B5F-8DAA-5FF9DF029823}" dt="2023-01-30T10:10:19.648" v="178" actId="478"/>
          <ac:graphicFrameMkLst>
            <pc:docMk/>
            <pc:sldMk cId="1688487806" sldId="342"/>
            <ac:graphicFrameMk id="3" creationId="{A7234A41-A213-4D51-A912-6B9DF99A6D86}"/>
          </ac:graphicFrameMkLst>
        </pc:graphicFrameChg>
        <pc:graphicFrameChg chg="del">
          <ac:chgData name="Jack Ossel" userId="74cdd2f3-0fe0-42e5-8f92-05997a971259" providerId="ADAL" clId="{C2168428-EF15-4B5F-8DAA-5FF9DF029823}" dt="2023-01-30T09:25:46.294" v="161" actId="478"/>
          <ac:graphicFrameMkLst>
            <pc:docMk/>
            <pc:sldMk cId="1688487806" sldId="342"/>
            <ac:graphicFrameMk id="4" creationId="{0EB67398-013E-48F3-9789-3B4F2C2C5AE8}"/>
          </ac:graphicFrameMkLst>
        </pc:graphicFrameChg>
        <pc:graphicFrameChg chg="add mod modGraphic">
          <ac:chgData name="Jack Ossel" userId="74cdd2f3-0fe0-42e5-8f92-05997a971259" providerId="ADAL" clId="{C2168428-EF15-4B5F-8DAA-5FF9DF029823}" dt="2023-01-30T10:14:24.460" v="218"/>
          <ac:graphicFrameMkLst>
            <pc:docMk/>
            <pc:sldMk cId="1688487806" sldId="342"/>
            <ac:graphicFrameMk id="5" creationId="{DD6F471C-D889-4D8F-9ABD-B93997033991}"/>
          </ac:graphicFrameMkLst>
        </pc:graphicFrameChg>
      </pc:sldChg>
      <pc:sldChg chg="modSp mod delCm">
        <pc:chgData name="Jack Ossel" userId="74cdd2f3-0fe0-42e5-8f92-05997a971259" providerId="ADAL" clId="{C2168428-EF15-4B5F-8DAA-5FF9DF029823}" dt="2023-01-30T10:29:43.106" v="512" actId="20577"/>
        <pc:sldMkLst>
          <pc:docMk/>
          <pc:sldMk cId="100029184" sldId="343"/>
        </pc:sldMkLst>
        <pc:spChg chg="mod">
          <ac:chgData name="Jack Ossel" userId="74cdd2f3-0fe0-42e5-8f92-05997a971259" providerId="ADAL" clId="{C2168428-EF15-4B5F-8DAA-5FF9DF029823}" dt="2023-01-30T10:29:43.106" v="512" actId="20577"/>
          <ac:spMkLst>
            <pc:docMk/>
            <pc:sldMk cId="100029184" sldId="343"/>
            <ac:spMk id="4" creationId="{3062F6E8-2B1E-4AB9-9F42-F5ACAF5B8BE5}"/>
          </ac:spMkLst>
        </pc:spChg>
      </pc:sldChg>
      <pc:sldChg chg="modSp mod delCm">
        <pc:chgData name="Jack Ossel" userId="74cdd2f3-0fe0-42e5-8f92-05997a971259" providerId="ADAL" clId="{C2168428-EF15-4B5F-8DAA-5FF9DF029823}" dt="2023-01-30T10:41:20.526" v="1151" actId="20577"/>
        <pc:sldMkLst>
          <pc:docMk/>
          <pc:sldMk cId="35391134" sldId="344"/>
        </pc:sldMkLst>
        <pc:spChg chg="mod">
          <ac:chgData name="Jack Ossel" userId="74cdd2f3-0fe0-42e5-8f92-05997a971259" providerId="ADAL" clId="{C2168428-EF15-4B5F-8DAA-5FF9DF029823}" dt="2023-01-30T10:41:20.526" v="1151" actId="20577"/>
          <ac:spMkLst>
            <pc:docMk/>
            <pc:sldMk cId="35391134" sldId="344"/>
            <ac:spMk id="6" creationId="{20459311-1B8C-42D1-A131-66077687891A}"/>
          </ac:spMkLst>
        </pc:spChg>
      </pc:sldChg>
      <pc:sldChg chg="modSp mod delCm">
        <pc:chgData name="Jack Ossel" userId="74cdd2f3-0fe0-42e5-8f92-05997a971259" providerId="ADAL" clId="{C2168428-EF15-4B5F-8DAA-5FF9DF029823}" dt="2023-01-30T10:45:37.001" v="1215"/>
        <pc:sldMkLst>
          <pc:docMk/>
          <pc:sldMk cId="1738762231" sldId="345"/>
        </pc:sldMkLst>
        <pc:spChg chg="mod">
          <ac:chgData name="Jack Ossel" userId="74cdd2f3-0fe0-42e5-8f92-05997a971259" providerId="ADAL" clId="{C2168428-EF15-4B5F-8DAA-5FF9DF029823}" dt="2023-01-30T09:12:31.941" v="131" actId="113"/>
          <ac:spMkLst>
            <pc:docMk/>
            <pc:sldMk cId="1738762231" sldId="345"/>
            <ac:spMk id="2" creationId="{1A0B0F85-2C6B-458D-AA14-022DC8858A4B}"/>
          </ac:spMkLst>
        </pc:spChg>
      </pc:sldChg>
      <pc:sldChg chg="delCm">
        <pc:chgData name="Jack Ossel" userId="74cdd2f3-0fe0-42e5-8f92-05997a971259" providerId="ADAL" clId="{C2168428-EF15-4B5F-8DAA-5FF9DF029823}" dt="2023-01-30T09:09:55.948" v="117"/>
        <pc:sldMkLst>
          <pc:docMk/>
          <pc:sldMk cId="1973368046" sldId="347"/>
        </pc:sldMkLst>
      </pc:sldChg>
      <pc:sldChg chg="modSp mod delCm">
        <pc:chgData name="Jack Ossel" userId="74cdd2f3-0fe0-42e5-8f92-05997a971259" providerId="ADAL" clId="{C2168428-EF15-4B5F-8DAA-5FF9DF029823}" dt="2023-01-30T09:07:45.033" v="42"/>
        <pc:sldMkLst>
          <pc:docMk/>
          <pc:sldMk cId="3137884424" sldId="348"/>
        </pc:sldMkLst>
        <pc:spChg chg="mod">
          <ac:chgData name="Jack Ossel" userId="74cdd2f3-0fe0-42e5-8f92-05997a971259" providerId="ADAL" clId="{C2168428-EF15-4B5F-8DAA-5FF9DF029823}" dt="2023-01-30T09:07:00.281" v="36" actId="255"/>
          <ac:spMkLst>
            <pc:docMk/>
            <pc:sldMk cId="3137884424" sldId="348"/>
            <ac:spMk id="8" creationId="{5FA41529-A06D-4285-A74E-13C8D4F1BE13}"/>
          </ac:spMkLst>
        </pc:spChg>
        <pc:graphicFrameChg chg="mod modGraphic">
          <ac:chgData name="Jack Ossel" userId="74cdd2f3-0fe0-42e5-8f92-05997a971259" providerId="ADAL" clId="{C2168428-EF15-4B5F-8DAA-5FF9DF029823}" dt="2023-01-30T09:07:38.333" v="41" actId="122"/>
          <ac:graphicFrameMkLst>
            <pc:docMk/>
            <pc:sldMk cId="3137884424" sldId="348"/>
            <ac:graphicFrameMk id="6" creationId="{64E528B8-2D50-437C-AD46-F049542D9E7D}"/>
          </ac:graphicFrameMkLst>
        </pc:graphicFrameChg>
      </pc:sldChg>
      <pc:sldChg chg="modSp mod delCm">
        <pc:chgData name="Jack Ossel" userId="74cdd2f3-0fe0-42e5-8f92-05997a971259" providerId="ADAL" clId="{C2168428-EF15-4B5F-8DAA-5FF9DF029823}" dt="2023-01-30T09:15:00.995" v="160"/>
        <pc:sldMkLst>
          <pc:docMk/>
          <pc:sldMk cId="3485494748" sldId="349"/>
        </pc:sldMkLst>
        <pc:spChg chg="mod">
          <ac:chgData name="Jack Ossel" userId="74cdd2f3-0fe0-42e5-8f92-05997a971259" providerId="ADAL" clId="{C2168428-EF15-4B5F-8DAA-5FF9DF029823}" dt="2023-01-30T09:09:09.448" v="113" actId="113"/>
          <ac:spMkLst>
            <pc:docMk/>
            <pc:sldMk cId="3485494748" sldId="349"/>
            <ac:spMk id="5" creationId="{A034D78A-77BD-4644-8A0A-9044C58F2A91}"/>
          </ac:spMkLst>
        </pc:spChg>
      </pc:sldChg>
      <pc:sldChg chg="modSp mod delCm">
        <pc:chgData name="Jack Ossel" userId="74cdd2f3-0fe0-42e5-8f92-05997a971259" providerId="ADAL" clId="{C2168428-EF15-4B5F-8DAA-5FF9DF029823}" dt="2023-01-30T10:45:07.561" v="1212"/>
        <pc:sldMkLst>
          <pc:docMk/>
          <pc:sldMk cId="3079066872" sldId="351"/>
        </pc:sldMkLst>
        <pc:spChg chg="mod">
          <ac:chgData name="Jack Ossel" userId="74cdd2f3-0fe0-42e5-8f92-05997a971259" providerId="ADAL" clId="{C2168428-EF15-4B5F-8DAA-5FF9DF029823}" dt="2023-01-30T10:30:17.641" v="514" actId="20577"/>
          <ac:spMkLst>
            <pc:docMk/>
            <pc:sldMk cId="3079066872" sldId="351"/>
            <ac:spMk id="5" creationId="{14FCD9A8-2C2E-43D0-9811-CE9B3E8CE73E}"/>
          </ac:spMkLst>
        </pc:spChg>
      </pc:sldChg>
      <pc:sldChg chg="modSp mod delCm">
        <pc:chgData name="Jack Ossel" userId="74cdd2f3-0fe0-42e5-8f92-05997a971259" providerId="ADAL" clId="{C2168428-EF15-4B5F-8DAA-5FF9DF029823}" dt="2023-01-30T09:09:36.683" v="115" actId="113"/>
        <pc:sldMkLst>
          <pc:docMk/>
          <pc:sldMk cId="2826904090" sldId="352"/>
        </pc:sldMkLst>
        <pc:spChg chg="mod">
          <ac:chgData name="Jack Ossel" userId="74cdd2f3-0fe0-42e5-8f92-05997a971259" providerId="ADAL" clId="{C2168428-EF15-4B5F-8DAA-5FF9DF029823}" dt="2023-01-30T09:09:36.683" v="115" actId="113"/>
          <ac:spMkLst>
            <pc:docMk/>
            <pc:sldMk cId="2826904090" sldId="352"/>
            <ac:spMk id="2" creationId="{5D13CA7A-0170-4051-9D98-A0B218BC5D06}"/>
          </ac:spMkLst>
        </pc:spChg>
      </pc:sldChg>
      <pc:sldChg chg="modSp mod delCm">
        <pc:chgData name="Jack Ossel" userId="74cdd2f3-0fe0-42e5-8f92-05997a971259" providerId="ADAL" clId="{C2168428-EF15-4B5F-8DAA-5FF9DF029823}" dt="2023-01-30T10:45:18.293" v="1213"/>
        <pc:sldMkLst>
          <pc:docMk/>
          <pc:sldMk cId="3581138112" sldId="353"/>
        </pc:sldMkLst>
        <pc:spChg chg="mod">
          <ac:chgData name="Jack Ossel" userId="74cdd2f3-0fe0-42e5-8f92-05997a971259" providerId="ADAL" clId="{C2168428-EF15-4B5F-8DAA-5FF9DF029823}" dt="2023-01-30T09:09:27.256" v="114" actId="113"/>
          <ac:spMkLst>
            <pc:docMk/>
            <pc:sldMk cId="3581138112" sldId="353"/>
            <ac:spMk id="2" creationId="{7F230C2C-CFB3-44E5-AC4D-A1016FAE9255}"/>
          </ac:spMkLst>
        </pc:spChg>
      </pc:sldChg>
      <pc:sldChg chg="modSp mod delCm modCm">
        <pc:chgData name="Jack Ossel" userId="74cdd2f3-0fe0-42e5-8f92-05997a971259" providerId="ADAL" clId="{C2168428-EF15-4B5F-8DAA-5FF9DF029823}" dt="2023-01-30T10:42:20.153" v="1164"/>
        <pc:sldMkLst>
          <pc:docMk/>
          <pc:sldMk cId="366199003" sldId="354"/>
        </pc:sldMkLst>
        <pc:spChg chg="mod">
          <ac:chgData name="Jack Ossel" userId="74cdd2f3-0fe0-42e5-8f92-05997a971259" providerId="ADAL" clId="{C2168428-EF15-4B5F-8DAA-5FF9DF029823}" dt="2023-01-30T10:27:46.348" v="506" actId="20577"/>
          <ac:spMkLst>
            <pc:docMk/>
            <pc:sldMk cId="366199003" sldId="354"/>
            <ac:spMk id="3" creationId="{636D8583-E020-44C8-A73F-2E6444C41B38}"/>
          </ac:spMkLst>
        </pc:spChg>
      </pc:sldChg>
      <pc:sldChg chg="delCm">
        <pc:chgData name="Jack Ossel" userId="74cdd2f3-0fe0-42e5-8f92-05997a971259" providerId="ADAL" clId="{C2168428-EF15-4B5F-8DAA-5FF9DF029823}" dt="2023-01-30T10:45:29.461" v="1214"/>
        <pc:sldMkLst>
          <pc:docMk/>
          <pc:sldMk cId="3097065587" sldId="356"/>
        </pc:sldMkLst>
      </pc:sldChg>
      <pc:sldChg chg="modSp mod">
        <pc:chgData name="Jack Ossel" userId="74cdd2f3-0fe0-42e5-8f92-05997a971259" providerId="ADAL" clId="{C2168428-EF15-4B5F-8DAA-5FF9DF029823}" dt="2023-01-30T10:30:32.780" v="516" actId="20577"/>
        <pc:sldMkLst>
          <pc:docMk/>
          <pc:sldMk cId="777475987" sldId="357"/>
        </pc:sldMkLst>
        <pc:spChg chg="mod">
          <ac:chgData name="Jack Ossel" userId="74cdd2f3-0fe0-42e5-8f92-05997a971259" providerId="ADAL" clId="{C2168428-EF15-4B5F-8DAA-5FF9DF029823}" dt="2023-01-30T10:30:32.780" v="516" actId="20577"/>
          <ac:spMkLst>
            <pc:docMk/>
            <pc:sldMk cId="777475987" sldId="357"/>
            <ac:spMk id="6" creationId="{FFD1E144-63FA-4CD1-A477-F6095AB51756}"/>
          </ac:spMkLst>
        </pc:spChg>
      </pc:sldChg>
      <pc:sldChg chg="addSp delSp modSp mod delCm">
        <pc:chgData name="Jack Ossel" userId="74cdd2f3-0fe0-42e5-8f92-05997a971259" providerId="ADAL" clId="{C2168428-EF15-4B5F-8DAA-5FF9DF029823}" dt="2023-01-30T10:30:42.461" v="519" actId="20577"/>
        <pc:sldMkLst>
          <pc:docMk/>
          <pc:sldMk cId="2503013111" sldId="358"/>
        </pc:sldMkLst>
        <pc:spChg chg="mod">
          <ac:chgData name="Jack Ossel" userId="74cdd2f3-0fe0-42e5-8f92-05997a971259" providerId="ADAL" clId="{C2168428-EF15-4B5F-8DAA-5FF9DF029823}" dt="2023-01-30T10:30:42.461" v="519" actId="20577"/>
          <ac:spMkLst>
            <pc:docMk/>
            <pc:sldMk cId="2503013111" sldId="358"/>
            <ac:spMk id="6" creationId="{F2E20C19-436C-466D-BB9D-4869F6F27940}"/>
          </ac:spMkLst>
        </pc:spChg>
        <pc:graphicFrameChg chg="add del modGraphic">
          <ac:chgData name="Jack Ossel" userId="74cdd2f3-0fe0-42e5-8f92-05997a971259" providerId="ADAL" clId="{C2168428-EF15-4B5F-8DAA-5FF9DF029823}" dt="2023-01-30T10:30:39.516" v="518" actId="27309"/>
          <ac:graphicFrameMkLst>
            <pc:docMk/>
            <pc:sldMk cId="2503013111" sldId="358"/>
            <ac:graphicFrameMk id="5" creationId="{A2C50ACE-AF7E-46D2-8C99-0A3C924C902A}"/>
          </ac:graphicFrameMkLst>
        </pc:graphicFrameChg>
      </pc:sldChg>
      <pc:sldChg chg="modSp mod">
        <pc:chgData name="Jack Ossel" userId="74cdd2f3-0fe0-42e5-8f92-05997a971259" providerId="ADAL" clId="{C2168428-EF15-4B5F-8DAA-5FF9DF029823}" dt="2023-01-30T09:12:36.305" v="132" actId="113"/>
        <pc:sldMkLst>
          <pc:docMk/>
          <pc:sldMk cId="3825965542" sldId="397"/>
        </pc:sldMkLst>
        <pc:spChg chg="mod">
          <ac:chgData name="Jack Ossel" userId="74cdd2f3-0fe0-42e5-8f92-05997a971259" providerId="ADAL" clId="{C2168428-EF15-4B5F-8DAA-5FF9DF029823}" dt="2023-01-30T09:12:36.305" v="132" actId="113"/>
          <ac:spMkLst>
            <pc:docMk/>
            <pc:sldMk cId="3825965542" sldId="397"/>
            <ac:spMk id="2" creationId="{0202D806-AE8B-4CDF-B587-DD23DDCD20AF}"/>
          </ac:spMkLst>
        </pc:spChg>
      </pc:sldChg>
      <pc:sldChg chg="modSp mod delCm">
        <pc:chgData name="Jack Ossel" userId="74cdd2f3-0fe0-42e5-8f92-05997a971259" providerId="ADAL" clId="{C2168428-EF15-4B5F-8DAA-5FF9DF029823}" dt="2023-01-30T10:44:54.568" v="1211"/>
        <pc:sldMkLst>
          <pc:docMk/>
          <pc:sldMk cId="3690809904" sldId="398"/>
        </pc:sldMkLst>
        <pc:spChg chg="mod">
          <ac:chgData name="Jack Ossel" userId="74cdd2f3-0fe0-42e5-8f92-05997a971259" providerId="ADAL" clId="{C2168428-EF15-4B5F-8DAA-5FF9DF029823}" dt="2023-01-30T10:40:09.309" v="1129" actId="20577"/>
          <ac:spMkLst>
            <pc:docMk/>
            <pc:sldMk cId="3690809904" sldId="398"/>
            <ac:spMk id="2" creationId="{6998E2C7-2C05-4AB0-9D15-EB4BD77B15A7}"/>
          </ac:spMkLst>
        </pc:spChg>
        <pc:spChg chg="mod">
          <ac:chgData name="Jack Ossel" userId="74cdd2f3-0fe0-42e5-8f92-05997a971259" providerId="ADAL" clId="{C2168428-EF15-4B5F-8DAA-5FF9DF029823}" dt="2023-01-30T10:44:40.613" v="1210" actId="27636"/>
          <ac:spMkLst>
            <pc:docMk/>
            <pc:sldMk cId="3690809904" sldId="398"/>
            <ac:spMk id="3" creationId="{B057DDC9-2B43-4D5C-B5A9-DA5AFDD74E92}"/>
          </ac:spMkLst>
        </pc:spChg>
      </pc:sldChg>
      <pc:sldChg chg="addSp delSp modSp new mod">
        <pc:chgData name="Jack Ossel" userId="74cdd2f3-0fe0-42e5-8f92-05997a971259" providerId="ADAL" clId="{C2168428-EF15-4B5F-8DAA-5FF9DF029823}" dt="2023-01-30T10:25:21.534" v="488" actId="14734"/>
        <pc:sldMkLst>
          <pc:docMk/>
          <pc:sldMk cId="668058589" sldId="399"/>
        </pc:sldMkLst>
        <pc:spChg chg="mod">
          <ac:chgData name="Jack Ossel" userId="74cdd2f3-0fe0-42e5-8f92-05997a971259" providerId="ADAL" clId="{C2168428-EF15-4B5F-8DAA-5FF9DF029823}" dt="2023-01-30T10:16:37.716" v="424" actId="14100"/>
          <ac:spMkLst>
            <pc:docMk/>
            <pc:sldMk cId="668058589" sldId="399"/>
            <ac:spMk id="2" creationId="{005DB64F-563F-4317-B548-50182B022EC7}"/>
          </ac:spMkLst>
        </pc:spChg>
        <pc:spChg chg="del">
          <ac:chgData name="Jack Ossel" userId="74cdd2f3-0fe0-42e5-8f92-05997a971259" providerId="ADAL" clId="{C2168428-EF15-4B5F-8DAA-5FF9DF029823}" dt="2023-01-30T10:16:29.218" v="421" actId="478"/>
          <ac:spMkLst>
            <pc:docMk/>
            <pc:sldMk cId="668058589" sldId="399"/>
            <ac:spMk id="3" creationId="{4D76A88B-F57A-4DB8-996C-E350C4898489}"/>
          </ac:spMkLst>
        </pc:spChg>
        <pc:spChg chg="del">
          <ac:chgData name="Jack Ossel" userId="74cdd2f3-0fe0-42e5-8f92-05997a971259" providerId="ADAL" clId="{C2168428-EF15-4B5F-8DAA-5FF9DF029823}" dt="2023-01-30T10:16:40.254" v="425" actId="478"/>
          <ac:spMkLst>
            <pc:docMk/>
            <pc:sldMk cId="668058589" sldId="399"/>
            <ac:spMk id="4" creationId="{4586E134-B409-4A19-A2CD-327F6BD96B51}"/>
          </ac:spMkLst>
        </pc:spChg>
        <pc:graphicFrameChg chg="add mod modGraphic">
          <ac:chgData name="Jack Ossel" userId="74cdd2f3-0fe0-42e5-8f92-05997a971259" providerId="ADAL" clId="{C2168428-EF15-4B5F-8DAA-5FF9DF029823}" dt="2023-01-30T10:25:21.534" v="488" actId="14734"/>
          <ac:graphicFrameMkLst>
            <pc:docMk/>
            <pc:sldMk cId="668058589" sldId="399"/>
            <ac:graphicFrameMk id="5" creationId="{55A98953-7BD3-40FD-937A-2AFE31119904}"/>
          </ac:graphicFrameMkLst>
        </pc:graphicFrameChg>
      </pc:sldChg>
      <pc:sldChg chg="addSp delSp modSp new mod">
        <pc:chgData name="Jack Ossel" userId="74cdd2f3-0fe0-42e5-8f92-05997a971259" providerId="ADAL" clId="{C2168428-EF15-4B5F-8DAA-5FF9DF029823}" dt="2023-01-30T10:38:35.264" v="1114" actId="27636"/>
        <pc:sldMkLst>
          <pc:docMk/>
          <pc:sldMk cId="1120945631" sldId="400"/>
        </pc:sldMkLst>
        <pc:spChg chg="mod">
          <ac:chgData name="Jack Ossel" userId="74cdd2f3-0fe0-42e5-8f92-05997a971259" providerId="ADAL" clId="{C2168428-EF15-4B5F-8DAA-5FF9DF029823}" dt="2023-01-30T10:35:43.735" v="1080" actId="20577"/>
          <ac:spMkLst>
            <pc:docMk/>
            <pc:sldMk cId="1120945631" sldId="400"/>
            <ac:spMk id="2" creationId="{1A693DA7-A6E6-4E98-A4BD-AA75E678EDFA}"/>
          </ac:spMkLst>
        </pc:spChg>
        <pc:spChg chg="mod">
          <ac:chgData name="Jack Ossel" userId="74cdd2f3-0fe0-42e5-8f92-05997a971259" providerId="ADAL" clId="{C2168428-EF15-4B5F-8DAA-5FF9DF029823}" dt="2023-01-30T10:38:35.264" v="1114" actId="27636"/>
          <ac:spMkLst>
            <pc:docMk/>
            <pc:sldMk cId="1120945631" sldId="400"/>
            <ac:spMk id="3" creationId="{427C1F4E-7E15-4B31-8905-8C9E6E30F6F4}"/>
          </ac:spMkLst>
        </pc:spChg>
        <pc:spChg chg="del">
          <ac:chgData name="Jack Ossel" userId="74cdd2f3-0fe0-42e5-8f92-05997a971259" providerId="ADAL" clId="{C2168428-EF15-4B5F-8DAA-5FF9DF029823}" dt="2023-01-30T10:35:32.090" v="1075" actId="478"/>
          <ac:spMkLst>
            <pc:docMk/>
            <pc:sldMk cId="1120945631" sldId="400"/>
            <ac:spMk id="4" creationId="{1386598C-A8DE-4F22-81A1-56A4B142596C}"/>
          </ac:spMkLst>
        </pc:spChg>
        <pc:spChg chg="add mod">
          <ac:chgData name="Jack Ossel" userId="74cdd2f3-0fe0-42e5-8f92-05997a971259" providerId="ADAL" clId="{C2168428-EF15-4B5F-8DAA-5FF9DF029823}" dt="2023-01-30T10:38:21.669" v="1112"/>
          <ac:spMkLst>
            <pc:docMk/>
            <pc:sldMk cId="1120945631" sldId="400"/>
            <ac:spMk id="5" creationId="{7BA677E9-9148-4D62-ABA8-482A7FDB5C2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B8D38-C9C6-4A94-9728-EEA65A6AF9B3}" type="datetimeFigureOut">
              <a:rPr lang="en-GB" smtClean="0"/>
              <a:t>27/01/2023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FA56E-80EC-41A4-9629-CE2646237F70}" type="slidenum">
              <a:rPr lang="en-GB" smtClean="0"/>
              <a:t>‹#›</a:t>
            </a:fld>
            <a:endParaRPr lang="en-GB"/>
          </a:p>
        </p:txBody>
      </p:sp>
    </p:spTree>
    <p:extLst>
      <p:ext uri="{BB962C8B-B14F-4D97-AF65-F5344CB8AC3E}">
        <p14:creationId xmlns:p14="http://schemas.microsoft.com/office/powerpoint/2010/main" val="1178250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A485164-F36F-4C58-8DB1-EFB309A65F00}" type="slidenum">
              <a:rPr lang="en-GB" smtClean="0"/>
              <a:t>2</a:t>
            </a:fld>
            <a:endParaRPr lang="en-GB"/>
          </a:p>
        </p:txBody>
      </p:sp>
    </p:spTree>
    <p:extLst>
      <p:ext uri="{BB962C8B-B14F-4D97-AF65-F5344CB8AC3E}">
        <p14:creationId xmlns:p14="http://schemas.microsoft.com/office/powerpoint/2010/main" val="125483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3982172-FB8A-4DDD-AE5F-66DA08DBDF03}" type="slidenum">
              <a:rPr lang="en-GB" smtClean="0"/>
              <a:t>3</a:t>
            </a:fld>
            <a:endParaRPr lang="en-GB"/>
          </a:p>
        </p:txBody>
      </p:sp>
    </p:spTree>
    <p:extLst>
      <p:ext uri="{BB962C8B-B14F-4D97-AF65-F5344CB8AC3E}">
        <p14:creationId xmlns:p14="http://schemas.microsoft.com/office/powerpoint/2010/main" val="281632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0B551-D6D5-DBDA-1D44-C9384445AE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BC3840-66C9-B352-9710-D0FA9499F5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F82E30-DA6D-465C-1FBB-F75A81F1B0B5}"/>
              </a:ext>
            </a:extLst>
          </p:cNvPr>
          <p:cNvSpPr>
            <a:spLocks noGrp="1"/>
          </p:cNvSpPr>
          <p:nvPr>
            <p:ph type="dt" sz="half" idx="10"/>
          </p:nvPr>
        </p:nvSpPr>
        <p:spPr/>
        <p:txBody>
          <a:bodyPr/>
          <a:lstStyle/>
          <a:p>
            <a:fld id="{BBC677C2-E8F6-4BB0-B2FF-BB2AE4B43DAB}" type="datetimeFigureOut">
              <a:rPr lang="en-GB" smtClean="0"/>
              <a:t>27/01/2023</a:t>
            </a:fld>
            <a:endParaRPr lang="en-GB"/>
          </a:p>
        </p:txBody>
      </p:sp>
      <p:sp>
        <p:nvSpPr>
          <p:cNvPr id="5" name="Footer Placeholder 4">
            <a:extLst>
              <a:ext uri="{FF2B5EF4-FFF2-40B4-BE49-F238E27FC236}">
                <a16:creationId xmlns:a16="http://schemas.microsoft.com/office/drawing/2014/main" id="{491812E8-CC21-70BD-AA32-A0522A0457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8DB2D7-618B-8E6C-77C5-E9725B29ED83}"/>
              </a:ext>
            </a:extLst>
          </p:cNvPr>
          <p:cNvSpPr>
            <a:spLocks noGrp="1"/>
          </p:cNvSpPr>
          <p:nvPr>
            <p:ph type="sldNum" sz="quarter" idx="12"/>
          </p:nvPr>
        </p:nvSpPr>
        <p:spPr/>
        <p:txBody>
          <a:bodyPr/>
          <a:lstStyle/>
          <a:p>
            <a:fld id="{6D2BBDF0-D2F9-452E-A6FF-6F811B1469F6}" type="slidenum">
              <a:rPr lang="en-GB" smtClean="0"/>
              <a:t>‹#›</a:t>
            </a:fld>
            <a:endParaRPr lang="en-GB"/>
          </a:p>
        </p:txBody>
      </p:sp>
    </p:spTree>
    <p:extLst>
      <p:ext uri="{BB962C8B-B14F-4D97-AF65-F5344CB8AC3E}">
        <p14:creationId xmlns:p14="http://schemas.microsoft.com/office/powerpoint/2010/main" val="292940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885A-11FF-5E0B-93DF-98826AEE6C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EA99A6-AF62-5AD3-EDBC-C5B7FCF370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44AB71-001C-322C-8AC6-EF1A51BAB2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F61ED9-B219-FF94-F6FE-F810D9B15E82}"/>
              </a:ext>
            </a:extLst>
          </p:cNvPr>
          <p:cNvSpPr>
            <a:spLocks noGrp="1"/>
          </p:cNvSpPr>
          <p:nvPr>
            <p:ph type="dt" sz="half" idx="10"/>
          </p:nvPr>
        </p:nvSpPr>
        <p:spPr/>
        <p:txBody>
          <a:bodyPr/>
          <a:lstStyle/>
          <a:p>
            <a:fld id="{BBC677C2-E8F6-4BB0-B2FF-BB2AE4B43DAB}" type="datetimeFigureOut">
              <a:rPr lang="en-GB" smtClean="0"/>
              <a:t>27/01/2023</a:t>
            </a:fld>
            <a:endParaRPr lang="en-GB"/>
          </a:p>
        </p:txBody>
      </p:sp>
      <p:sp>
        <p:nvSpPr>
          <p:cNvPr id="6" name="Footer Placeholder 5">
            <a:extLst>
              <a:ext uri="{FF2B5EF4-FFF2-40B4-BE49-F238E27FC236}">
                <a16:creationId xmlns:a16="http://schemas.microsoft.com/office/drawing/2014/main" id="{8D57EE3F-D648-96A5-8DE2-37483C1E1B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24C6D9-E034-6165-DB3E-F13C09904D30}"/>
              </a:ext>
            </a:extLst>
          </p:cNvPr>
          <p:cNvSpPr>
            <a:spLocks noGrp="1"/>
          </p:cNvSpPr>
          <p:nvPr>
            <p:ph type="sldNum" sz="quarter" idx="12"/>
          </p:nvPr>
        </p:nvSpPr>
        <p:spPr/>
        <p:txBody>
          <a:bodyPr/>
          <a:lstStyle/>
          <a:p>
            <a:fld id="{6D2BBDF0-D2F9-452E-A6FF-6F811B1469F6}" type="slidenum">
              <a:rPr lang="en-GB" smtClean="0"/>
              <a:t>‹#›</a:t>
            </a:fld>
            <a:endParaRPr lang="en-GB"/>
          </a:p>
        </p:txBody>
      </p:sp>
    </p:spTree>
    <p:extLst>
      <p:ext uri="{BB962C8B-B14F-4D97-AF65-F5344CB8AC3E}">
        <p14:creationId xmlns:p14="http://schemas.microsoft.com/office/powerpoint/2010/main" val="131382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6EE62-2069-652A-8B51-2F4E7C2B0F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79E189-25DE-40E0-ECFB-2DB1C0423AC1}"/>
              </a:ext>
            </a:extLst>
          </p:cNvPr>
          <p:cNvSpPr>
            <a:spLocks noGrp="1"/>
          </p:cNvSpPr>
          <p:nvPr>
            <p:ph type="dt" sz="half" idx="10"/>
          </p:nvPr>
        </p:nvSpPr>
        <p:spPr/>
        <p:txBody>
          <a:bodyPr/>
          <a:lstStyle/>
          <a:p>
            <a:fld id="{BBC677C2-E8F6-4BB0-B2FF-BB2AE4B43DAB}" type="datetimeFigureOut">
              <a:rPr lang="en-GB" smtClean="0"/>
              <a:t>27/01/2023</a:t>
            </a:fld>
            <a:endParaRPr lang="en-GB"/>
          </a:p>
        </p:txBody>
      </p:sp>
      <p:sp>
        <p:nvSpPr>
          <p:cNvPr id="4" name="Footer Placeholder 3">
            <a:extLst>
              <a:ext uri="{FF2B5EF4-FFF2-40B4-BE49-F238E27FC236}">
                <a16:creationId xmlns:a16="http://schemas.microsoft.com/office/drawing/2014/main" id="{0DFF3270-02D3-98E9-251A-24DB08CA15E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687B45-DBD6-73C6-2558-B91FDAC06780}"/>
              </a:ext>
            </a:extLst>
          </p:cNvPr>
          <p:cNvSpPr>
            <a:spLocks noGrp="1"/>
          </p:cNvSpPr>
          <p:nvPr>
            <p:ph type="sldNum" sz="quarter" idx="12"/>
          </p:nvPr>
        </p:nvSpPr>
        <p:spPr/>
        <p:txBody>
          <a:bodyPr/>
          <a:lstStyle/>
          <a:p>
            <a:fld id="{6D2BBDF0-D2F9-452E-A6FF-6F811B1469F6}" type="slidenum">
              <a:rPr lang="en-GB" smtClean="0"/>
              <a:t>‹#›</a:t>
            </a:fld>
            <a:endParaRPr lang="en-GB"/>
          </a:p>
        </p:txBody>
      </p:sp>
    </p:spTree>
    <p:extLst>
      <p:ext uri="{BB962C8B-B14F-4D97-AF65-F5344CB8AC3E}">
        <p14:creationId xmlns:p14="http://schemas.microsoft.com/office/powerpoint/2010/main" val="13642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3CCBD-824C-40F0-9CA8-3B8C29DD6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7384C1-A046-49A4-9E25-3D89E72CD9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39D84C5-EF63-4AAF-8BFF-D9DA10A0CA76}"/>
              </a:ext>
            </a:extLst>
          </p:cNvPr>
          <p:cNvSpPr>
            <a:spLocks noGrp="1"/>
          </p:cNvSpPr>
          <p:nvPr>
            <p:ph type="dt" sz="half" idx="10"/>
          </p:nvPr>
        </p:nvSpPr>
        <p:spPr/>
        <p:txBody>
          <a:bodyPr/>
          <a:lstStyle/>
          <a:p>
            <a:fld id="{BBC677C2-E8F6-4BB0-B2FF-BB2AE4B43DAB}" type="datetimeFigureOut">
              <a:rPr lang="en-GB" smtClean="0"/>
              <a:t>27/01/2023</a:t>
            </a:fld>
            <a:endParaRPr lang="en-GB"/>
          </a:p>
        </p:txBody>
      </p:sp>
      <p:sp>
        <p:nvSpPr>
          <p:cNvPr id="5" name="Footer Placeholder 4">
            <a:extLst>
              <a:ext uri="{FF2B5EF4-FFF2-40B4-BE49-F238E27FC236}">
                <a16:creationId xmlns:a16="http://schemas.microsoft.com/office/drawing/2014/main" id="{6A76E865-2D1D-48F4-8204-E537816F73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866D38-031E-48E7-8B0E-396F2B22A486}"/>
              </a:ext>
            </a:extLst>
          </p:cNvPr>
          <p:cNvSpPr>
            <a:spLocks noGrp="1"/>
          </p:cNvSpPr>
          <p:nvPr>
            <p:ph type="sldNum" sz="quarter" idx="12"/>
          </p:nvPr>
        </p:nvSpPr>
        <p:spPr/>
        <p:txBody>
          <a:bodyPr/>
          <a:lstStyle/>
          <a:p>
            <a:fld id="{6D2BBDF0-D2F9-452E-A6FF-6F811B1469F6}" type="slidenum">
              <a:rPr lang="en-GB" smtClean="0"/>
              <a:t>‹#›</a:t>
            </a:fld>
            <a:endParaRPr lang="en-GB"/>
          </a:p>
        </p:txBody>
      </p:sp>
    </p:spTree>
    <p:extLst>
      <p:ext uri="{BB962C8B-B14F-4D97-AF65-F5344CB8AC3E}">
        <p14:creationId xmlns:p14="http://schemas.microsoft.com/office/powerpoint/2010/main" val="179684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53B62-7027-4E49-A41B-4750E9C4FBB7}"/>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693F3D-EF40-4727-8525-B2EBE9856A14}"/>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7F7E5B-B2A0-49A6-AF7F-9B34E4047ABF}"/>
              </a:ext>
            </a:extLst>
          </p:cNvPr>
          <p:cNvSpPr>
            <a:spLocks noGrp="1"/>
          </p:cNvSpPr>
          <p:nvPr>
            <p:ph type="dt" sz="half" idx="10"/>
          </p:nvPr>
        </p:nvSpPr>
        <p:spPr/>
        <p:txBody>
          <a:bodyPr/>
          <a:lstStyle/>
          <a:p>
            <a:fld id="{EF929067-F4FE-4BC2-9B35-1138C670D2F5}" type="datetimeFigureOut">
              <a:rPr lang="en-GB" smtClean="0"/>
              <a:t>27/01/2023</a:t>
            </a:fld>
            <a:endParaRPr lang="en-GB"/>
          </a:p>
        </p:txBody>
      </p:sp>
      <p:sp>
        <p:nvSpPr>
          <p:cNvPr id="5" name="Footer Placeholder 4">
            <a:extLst>
              <a:ext uri="{FF2B5EF4-FFF2-40B4-BE49-F238E27FC236}">
                <a16:creationId xmlns:a16="http://schemas.microsoft.com/office/drawing/2014/main" id="{99142B51-8FD8-4A02-8460-CD3565E03F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F627EC-EF83-410C-9C03-156DD6911337}"/>
              </a:ext>
            </a:extLst>
          </p:cNvPr>
          <p:cNvSpPr>
            <a:spLocks noGrp="1"/>
          </p:cNvSpPr>
          <p:nvPr>
            <p:ph type="sldNum" sz="quarter" idx="12"/>
          </p:nvPr>
        </p:nvSpPr>
        <p:spPr/>
        <p:txBody>
          <a:bodyPr/>
          <a:lstStyle/>
          <a:p>
            <a:fld id="{9280B499-4497-4055-8D9C-2A1A7700C93E}" type="slidenum">
              <a:rPr lang="en-GB" smtClean="0"/>
              <a:t>‹#›</a:t>
            </a:fld>
            <a:endParaRPr lang="en-GB"/>
          </a:p>
        </p:txBody>
      </p:sp>
    </p:spTree>
    <p:extLst>
      <p:ext uri="{BB962C8B-B14F-4D97-AF65-F5344CB8AC3E}">
        <p14:creationId xmlns:p14="http://schemas.microsoft.com/office/powerpoint/2010/main" val="265172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B3E56-9652-ADBB-E757-A5AAF10C37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20A130-7394-A7F9-D3B6-262E4723ED03}"/>
              </a:ext>
            </a:extLst>
          </p:cNvPr>
          <p:cNvSpPr>
            <a:spLocks noGrp="1"/>
          </p:cNvSpPr>
          <p:nvPr>
            <p:ph type="dt" sz="half" idx="10"/>
          </p:nvPr>
        </p:nvSpPr>
        <p:spPr/>
        <p:txBody>
          <a:bodyPr/>
          <a:lstStyle/>
          <a:p>
            <a:fld id="{CFBCA753-61FF-4F9C-9E55-D67A16E13F94}" type="datetimeFigureOut">
              <a:rPr lang="en-GB" smtClean="0"/>
              <a:t>27/01/2023</a:t>
            </a:fld>
            <a:endParaRPr lang="en-GB"/>
          </a:p>
        </p:txBody>
      </p:sp>
      <p:sp>
        <p:nvSpPr>
          <p:cNvPr id="4" name="Footer Placeholder 3">
            <a:extLst>
              <a:ext uri="{FF2B5EF4-FFF2-40B4-BE49-F238E27FC236}">
                <a16:creationId xmlns:a16="http://schemas.microsoft.com/office/drawing/2014/main" id="{4CF876E1-D6B3-52F5-177F-08AF5E2D916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0BDD0B4-6BFF-A90A-8A8E-E66ED4933847}"/>
              </a:ext>
            </a:extLst>
          </p:cNvPr>
          <p:cNvSpPr>
            <a:spLocks noGrp="1"/>
          </p:cNvSpPr>
          <p:nvPr>
            <p:ph type="sldNum" sz="quarter" idx="12"/>
          </p:nvPr>
        </p:nvSpPr>
        <p:spPr/>
        <p:txBody>
          <a:bodyPr/>
          <a:lstStyle/>
          <a:p>
            <a:fld id="{BF9B90DC-2C5E-4173-8707-09CC1022173D}" type="slidenum">
              <a:rPr lang="en-GB" smtClean="0"/>
              <a:t>‹#›</a:t>
            </a:fld>
            <a:endParaRPr lang="en-GB"/>
          </a:p>
        </p:txBody>
      </p:sp>
    </p:spTree>
    <p:extLst>
      <p:ext uri="{BB962C8B-B14F-4D97-AF65-F5344CB8AC3E}">
        <p14:creationId xmlns:p14="http://schemas.microsoft.com/office/powerpoint/2010/main" val="424514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537C-6EBC-A99D-58F9-96564BB43AF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054B08-BD96-5A65-1C14-98B27C169749}"/>
              </a:ext>
            </a:extLst>
          </p:cNvPr>
          <p:cNvSpPr>
            <a:spLocks noGrp="1"/>
          </p:cNvSpPr>
          <p:nvPr>
            <p:ph type="dt" sz="half" idx="10"/>
          </p:nvPr>
        </p:nvSpPr>
        <p:spPr/>
        <p:txBody>
          <a:bodyPr/>
          <a:lstStyle/>
          <a:p>
            <a:fld id="{CFBCA753-61FF-4F9C-9E55-D67A16E13F94}" type="datetimeFigureOut">
              <a:rPr lang="en-GB" smtClean="0"/>
              <a:t>27/01/2023</a:t>
            </a:fld>
            <a:endParaRPr lang="en-GB"/>
          </a:p>
        </p:txBody>
      </p:sp>
      <p:sp>
        <p:nvSpPr>
          <p:cNvPr id="4" name="Footer Placeholder 3">
            <a:extLst>
              <a:ext uri="{FF2B5EF4-FFF2-40B4-BE49-F238E27FC236}">
                <a16:creationId xmlns:a16="http://schemas.microsoft.com/office/drawing/2014/main" id="{530351CF-B2C0-6382-4639-59E48E53BA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4D5AA5-D235-8172-3B36-807E89790EB1}"/>
              </a:ext>
            </a:extLst>
          </p:cNvPr>
          <p:cNvSpPr>
            <a:spLocks noGrp="1"/>
          </p:cNvSpPr>
          <p:nvPr>
            <p:ph type="sldNum" sz="quarter" idx="12"/>
          </p:nvPr>
        </p:nvSpPr>
        <p:spPr/>
        <p:txBody>
          <a:bodyPr/>
          <a:lstStyle/>
          <a:p>
            <a:fld id="{BF9B90DC-2C5E-4173-8707-09CC1022173D}" type="slidenum">
              <a:rPr lang="en-GB" smtClean="0"/>
              <a:t>‹#›</a:t>
            </a:fld>
            <a:endParaRPr lang="en-GB"/>
          </a:p>
        </p:txBody>
      </p:sp>
    </p:spTree>
    <p:extLst>
      <p:ext uri="{BB962C8B-B14F-4D97-AF65-F5344CB8AC3E}">
        <p14:creationId xmlns:p14="http://schemas.microsoft.com/office/powerpoint/2010/main" val="302062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A71AE-9F5D-F10B-16D2-EFA2DA782E93}"/>
              </a:ext>
            </a:extLst>
          </p:cNvPr>
          <p:cNvSpPr>
            <a:spLocks noGrp="1"/>
          </p:cNvSpPr>
          <p:nvPr>
            <p:ph type="title"/>
          </p:nvPr>
        </p:nvSpPr>
        <p:spPr>
          <a:xfrm>
            <a:off x="838200" y="307571"/>
            <a:ext cx="6934200" cy="138311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C9D160-B8D4-C936-1989-BAD42829D0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C37BCA-78CE-A631-7E10-0EE5A35595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677C2-E8F6-4BB0-B2FF-BB2AE4B43DAB}" type="datetimeFigureOut">
              <a:rPr lang="en-GB" smtClean="0"/>
              <a:t>27/01/2023</a:t>
            </a:fld>
            <a:endParaRPr lang="en-GB"/>
          </a:p>
        </p:txBody>
      </p:sp>
      <p:sp>
        <p:nvSpPr>
          <p:cNvPr id="5" name="Footer Placeholder 4">
            <a:extLst>
              <a:ext uri="{FF2B5EF4-FFF2-40B4-BE49-F238E27FC236}">
                <a16:creationId xmlns:a16="http://schemas.microsoft.com/office/drawing/2014/main" id="{556DBCD9-3318-E4E3-C44A-DDC36C3D98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E11928C-7287-917A-7753-916CB496C1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BBDF0-D2F9-452E-A6FF-6F811B1469F6}" type="slidenum">
              <a:rPr lang="en-GB" smtClean="0"/>
              <a:t>‹#›</a:t>
            </a:fld>
            <a:endParaRPr lang="en-GB"/>
          </a:p>
        </p:txBody>
      </p:sp>
      <p:pic>
        <p:nvPicPr>
          <p:cNvPr id="41" name="Picture 40" descr="A picture containing text, tableware, dishware&#10;&#10;Description automatically generated">
            <a:extLst>
              <a:ext uri="{FF2B5EF4-FFF2-40B4-BE49-F238E27FC236}">
                <a16:creationId xmlns:a16="http://schemas.microsoft.com/office/drawing/2014/main" id="{FD1478F6-3B9F-AB4D-6721-2499675C164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03474" y="673080"/>
            <a:ext cx="3366869" cy="714336"/>
          </a:xfrm>
          <a:prstGeom prst="rect">
            <a:avLst/>
          </a:prstGeom>
        </p:spPr>
      </p:pic>
      <p:pic>
        <p:nvPicPr>
          <p:cNvPr id="8" name="Picture 7" descr="Icon&#10;&#10;Description automatically generated">
            <a:extLst>
              <a:ext uri="{FF2B5EF4-FFF2-40B4-BE49-F238E27FC236}">
                <a16:creationId xmlns:a16="http://schemas.microsoft.com/office/drawing/2014/main" id="{98FA0355-4BA3-4208-91FB-93DA074E06B2}"/>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048242" y="5652656"/>
            <a:ext cx="2143758" cy="1194712"/>
          </a:xfrm>
          <a:prstGeom prst="rect">
            <a:avLst/>
          </a:prstGeom>
        </p:spPr>
      </p:pic>
    </p:spTree>
    <p:extLst>
      <p:ext uri="{BB962C8B-B14F-4D97-AF65-F5344CB8AC3E}">
        <p14:creationId xmlns:p14="http://schemas.microsoft.com/office/powerpoint/2010/main" val="28312289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0" r:id="rId6"/>
    <p:sldLayoutId id="2147483661"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esearch.Group@cambridgeshire.gov.uk"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ons.gov.uk/peoplepopulationandcommunity/healthandsocialcare/healthandwellbeing/bulletins/unpaidcareenglandandwales/census2021" TargetMode="External"/><Relationship Id="rId2" Type="http://schemas.openxmlformats.org/officeDocument/2006/relationships/hyperlink" Target="https://www.ons.gov.uk/peoplepopulationandcommunity/birthsdeathsandmarriages/deaths/datasets/excessdeathsinenglandandwal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ons.gov.uk/peoplepopulationandcommunity/healthandsocialcare/healthandwellbeing/bulletins/unpaidcareenglandandwales/census20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ns.gov.uk/releases/healthdisabilityandunpaidcarecensus2021inenglandandwales"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ons.gov.uk/peoplepopulationandcommunity/healthandsocialcare/healthandwellbeing/bulletins/disabilityenglandandwales/census2021#measuring-the-data" TargetMode="External"/><Relationship Id="rId2" Type="http://schemas.openxmlformats.org/officeDocument/2006/relationships/hyperlink" Target="https://www.gov.uk/guidance/equality-act-2010-guidance"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www.nomisweb.co.uk/sources/census_2021" TargetMode="External"/><Relationship Id="rId3" Type="http://schemas.openxmlformats.org/officeDocument/2006/relationships/hyperlink" Target="https://cambridgeshireinsight.org.uk/population/census-2021/first-results/" TargetMode="External"/><Relationship Id="rId7" Type="http://schemas.openxmlformats.org/officeDocument/2006/relationships/hyperlink" Target="https://www.ons.gov.uk/census" TargetMode="External"/><Relationship Id="rId2" Type="http://schemas.openxmlformats.org/officeDocument/2006/relationships/hyperlink" Target="https://cambridgeshireinsight.org.uk/population/census-2021/" TargetMode="External"/><Relationship Id="rId1" Type="http://schemas.openxmlformats.org/officeDocument/2006/relationships/slideLayout" Target="../slideLayouts/slideLayout1.xml"/><Relationship Id="rId6" Type="http://schemas.openxmlformats.org/officeDocument/2006/relationships/hyperlink" Target="https://cambridgeshireinsight.org.uk/data-catalog-explorer/" TargetMode="External"/><Relationship Id="rId11" Type="http://schemas.openxmlformats.org/officeDocument/2006/relationships/hyperlink" Target="https://www.ons.gov.uk/peoplepopulationandcommunity/populationandmigration/populationestimates/articles/howyourareahaschangedin10yearscensus2021/2022-11-08" TargetMode="External"/><Relationship Id="rId5" Type="http://schemas.openxmlformats.org/officeDocument/2006/relationships/hyperlink" Target="https://cambridgeshireinsight.org.uk/overview/map/" TargetMode="External"/><Relationship Id="rId10" Type="http://schemas.openxmlformats.org/officeDocument/2006/relationships/hyperlink" Target="https://www.nomisweb.co.uk/sources/census_2021/report" TargetMode="External"/><Relationship Id="rId4" Type="http://schemas.openxmlformats.org/officeDocument/2006/relationships/hyperlink" Target="https://cambridgeshireinsight.org.uk/population/census-2021/topic-summaries/" TargetMode="External"/><Relationship Id="rId9" Type="http://schemas.openxmlformats.org/officeDocument/2006/relationships/hyperlink" Target="https://www.ons.gov.uk/census/map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75E543-32B5-4015-B8AF-CBB028E2694B}"/>
              </a:ext>
            </a:extLst>
          </p:cNvPr>
          <p:cNvSpPr txBox="1"/>
          <p:nvPr/>
        </p:nvSpPr>
        <p:spPr>
          <a:xfrm>
            <a:off x="989215" y="1961327"/>
            <a:ext cx="10563270" cy="2086725"/>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800" b="0" i="0" u="none" strike="noStrike" kern="1200" cap="none" spc="0" normalizeH="0" baseline="0" noProof="0">
                <a:ln>
                  <a:noFill/>
                </a:ln>
                <a:solidFill>
                  <a:schemeClr val="tx1"/>
                </a:solidFill>
                <a:effectLst/>
                <a:uLnTx/>
                <a:uFillTx/>
                <a:latin typeface="+mn-lt"/>
                <a:ea typeface="+mn-ea"/>
                <a:cs typeface="+mn-cs"/>
              </a:rPr>
              <a:t>Census 2021: </a:t>
            </a:r>
            <a:r>
              <a:rPr lang="en-GB" sz="4800"/>
              <a:t>Health, Disability and Unpaid Care </a:t>
            </a:r>
            <a:r>
              <a:rPr kumimoji="0" lang="en-GB" sz="4800" b="0" i="0" u="none" strike="noStrike" kern="1200" cap="none" spc="0" normalizeH="0" baseline="0" noProof="0">
                <a:ln>
                  <a:noFill/>
                </a:ln>
                <a:solidFill>
                  <a:schemeClr val="tx1"/>
                </a:solidFill>
                <a:effectLst/>
                <a:uLnTx/>
                <a:uFillTx/>
                <a:latin typeface="+mn-lt"/>
                <a:ea typeface="+mn-ea"/>
                <a:cs typeface="+mn-cs"/>
              </a:rPr>
              <a:t>summary for Cambridgeshire and Peterborough</a:t>
            </a:r>
          </a:p>
        </p:txBody>
      </p:sp>
      <p:sp>
        <p:nvSpPr>
          <p:cNvPr id="2" name="Subtitle 2">
            <a:extLst>
              <a:ext uri="{FF2B5EF4-FFF2-40B4-BE49-F238E27FC236}">
                <a16:creationId xmlns:a16="http://schemas.microsoft.com/office/drawing/2014/main" id="{E05D1B12-55ED-CEE9-2553-124F706914AD}"/>
              </a:ext>
            </a:extLst>
          </p:cNvPr>
          <p:cNvSpPr>
            <a:spLocks noGrp="1"/>
          </p:cNvSpPr>
          <p:nvPr>
            <p:ph type="subTitle" idx="1"/>
          </p:nvPr>
        </p:nvSpPr>
        <p:spPr>
          <a:xfrm>
            <a:off x="1465811" y="4411777"/>
            <a:ext cx="9144000" cy="1030940"/>
          </a:xfrm>
        </p:spPr>
        <p:txBody>
          <a:bodyPr>
            <a:normAutofit fontScale="85000" lnSpcReduction="20000"/>
          </a:bodyPr>
          <a:lstStyle/>
          <a:p>
            <a:r>
              <a:rPr lang="en-GB"/>
              <a:t>26/01/2023</a:t>
            </a:r>
          </a:p>
          <a:p>
            <a:r>
              <a:rPr lang="en-GB"/>
              <a:t>Research Team, Business Intelligence</a:t>
            </a:r>
          </a:p>
          <a:p>
            <a:r>
              <a:rPr lang="en-GB">
                <a:hlinkClick r:id="rId2"/>
              </a:rPr>
              <a:t>Research.Group@cambridgeshire.gov.uk</a:t>
            </a:r>
            <a:r>
              <a:rPr lang="en-GB"/>
              <a:t> </a:t>
            </a:r>
          </a:p>
        </p:txBody>
      </p:sp>
    </p:spTree>
    <p:extLst>
      <p:ext uri="{BB962C8B-B14F-4D97-AF65-F5344CB8AC3E}">
        <p14:creationId xmlns:p14="http://schemas.microsoft.com/office/powerpoint/2010/main" val="162990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5512-279B-4410-8A65-101DC583B976}"/>
              </a:ext>
            </a:extLst>
          </p:cNvPr>
          <p:cNvSpPr>
            <a:spLocks noGrp="1"/>
          </p:cNvSpPr>
          <p:nvPr>
            <p:ph type="title"/>
          </p:nvPr>
        </p:nvSpPr>
        <p:spPr>
          <a:xfrm>
            <a:off x="353568" y="314884"/>
            <a:ext cx="7603043" cy="1091886"/>
          </a:xfrm>
        </p:spPr>
        <p:txBody>
          <a:bodyPr>
            <a:normAutofit fontScale="90000"/>
          </a:bodyPr>
          <a:lstStyle/>
          <a:p>
            <a:r>
              <a:rPr lang="en-GB" dirty="0"/>
              <a:t>General Health (</a:t>
            </a:r>
            <a:r>
              <a:rPr lang="en-GB" b="1" dirty="0"/>
              <a:t>non age standardised</a:t>
            </a:r>
            <a:r>
              <a:rPr lang="en-GB" dirty="0"/>
              <a:t>): Good or Very Good 2011 – 2021, % of population</a:t>
            </a:r>
          </a:p>
        </p:txBody>
      </p:sp>
      <p:sp>
        <p:nvSpPr>
          <p:cNvPr id="6" name="TextBox 5">
            <a:extLst>
              <a:ext uri="{FF2B5EF4-FFF2-40B4-BE49-F238E27FC236}">
                <a16:creationId xmlns:a16="http://schemas.microsoft.com/office/drawing/2014/main" id="{9E723F11-150D-488F-8331-8EA04AA5EE7B}"/>
              </a:ext>
            </a:extLst>
          </p:cNvPr>
          <p:cNvSpPr txBox="1"/>
          <p:nvPr/>
        </p:nvSpPr>
        <p:spPr>
          <a:xfrm>
            <a:off x="8490857" y="1690688"/>
            <a:ext cx="3436536" cy="3970318"/>
          </a:xfrm>
          <a:prstGeom prst="rect">
            <a:avLst/>
          </a:prstGeom>
          <a:noFill/>
        </p:spPr>
        <p:txBody>
          <a:bodyPr wrap="square" rtlCol="0">
            <a:spAutoFit/>
          </a:bodyPr>
          <a:lstStyle/>
          <a:p>
            <a:pPr marL="285750" indent="-285750">
              <a:buFont typeface="Arial" panose="020B0604020202020204" pitchFamily="34" charset="0"/>
              <a:buChar char="•"/>
            </a:pPr>
            <a:r>
              <a:rPr lang="en-GB" sz="1800">
                <a:effectLst/>
                <a:latin typeface="Segoe UI" panose="020B0502040204020203" pitchFamily="34" charset="0"/>
              </a:rPr>
              <a:t>The lowest levels of good and very good health remain in Fenland despite a 0.5% increase from 2011 to 2021</a:t>
            </a:r>
          </a:p>
          <a:p>
            <a:pPr marL="285750" indent="-285750">
              <a:buFont typeface="Arial" panose="020B0604020202020204" pitchFamily="34" charset="0"/>
              <a:buChar char="•"/>
            </a:pPr>
            <a:r>
              <a:rPr lang="en-GB">
                <a:latin typeface="Segoe UI" panose="020B0502040204020203" pitchFamily="34" charset="0"/>
              </a:rPr>
              <a:t>Cambridge remains the area with the</a:t>
            </a:r>
            <a:r>
              <a:rPr lang="en-GB" sz="1800">
                <a:effectLst/>
                <a:latin typeface="Segoe UI" panose="020B0502040204020203" pitchFamily="34" charset="0"/>
              </a:rPr>
              <a:t> highest level of good or very good health and also saw a 0.5% increase.</a:t>
            </a:r>
          </a:p>
          <a:p>
            <a:pPr marL="285750" indent="-285750">
              <a:buFont typeface="Arial" panose="020B0604020202020204" pitchFamily="34" charset="0"/>
              <a:buChar char="•"/>
            </a:pPr>
            <a:r>
              <a:rPr lang="en-GB" sz="1800">
                <a:effectLst/>
                <a:latin typeface="Segoe UI" panose="020B0502040204020203" pitchFamily="34" charset="0"/>
              </a:rPr>
              <a:t>Nowhere had a higher proportional increase than experienced in England. </a:t>
            </a:r>
          </a:p>
          <a:p>
            <a:pPr marL="285750" indent="-285750">
              <a:buFont typeface="Arial" panose="020B0604020202020204" pitchFamily="34" charset="0"/>
              <a:buChar char="•"/>
            </a:pPr>
            <a:r>
              <a:rPr lang="en-GB">
                <a:latin typeface="Segoe UI" panose="020B0502040204020203" pitchFamily="34" charset="0"/>
              </a:rPr>
              <a:t>Locally, Huntingdonshire saw the largest fall of 0.8% in good or very good health. </a:t>
            </a:r>
            <a:endParaRPr lang="en-GB"/>
          </a:p>
        </p:txBody>
      </p:sp>
      <p:pic>
        <p:nvPicPr>
          <p:cNvPr id="8" name="Picture 7" descr="Bar chart to show by local authority, for Cambridgeshire, Cambridgeshire and Peterborough, the East of England and England the percentage of residents who reported good or very good health comparing Census 2021 and Census 2011. Census 2021 results range from 77.8% in Fenland to  87.2% in Cambridge, Census 2011 results ranged from 77.3% in Fenland to 86.7% in Cambridge. ">
            <a:extLst>
              <a:ext uri="{FF2B5EF4-FFF2-40B4-BE49-F238E27FC236}">
                <a16:creationId xmlns:a16="http://schemas.microsoft.com/office/drawing/2014/main" id="{E7118B60-1B10-4D4A-A4FC-82B884115FC5}"/>
              </a:ext>
            </a:extLst>
          </p:cNvPr>
          <p:cNvPicPr>
            <a:picLocks noChangeAspect="1"/>
          </p:cNvPicPr>
          <p:nvPr/>
        </p:nvPicPr>
        <p:blipFill>
          <a:blip r:embed="rId2"/>
          <a:stretch>
            <a:fillRect/>
          </a:stretch>
        </p:blipFill>
        <p:spPr>
          <a:xfrm>
            <a:off x="264607" y="1892300"/>
            <a:ext cx="7603043" cy="4816612"/>
          </a:xfrm>
          <a:prstGeom prst="rect">
            <a:avLst/>
          </a:prstGeom>
        </p:spPr>
      </p:pic>
    </p:spTree>
    <p:extLst>
      <p:ext uri="{BB962C8B-B14F-4D97-AF65-F5344CB8AC3E}">
        <p14:creationId xmlns:p14="http://schemas.microsoft.com/office/powerpoint/2010/main" val="975374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BB18C-A632-47DE-BB51-3E985B7C1C85}"/>
              </a:ext>
            </a:extLst>
          </p:cNvPr>
          <p:cNvSpPr>
            <a:spLocks noGrp="1"/>
          </p:cNvSpPr>
          <p:nvPr>
            <p:ph type="title"/>
          </p:nvPr>
        </p:nvSpPr>
        <p:spPr>
          <a:xfrm>
            <a:off x="229810" y="212725"/>
            <a:ext cx="7231694" cy="1325563"/>
          </a:xfrm>
        </p:spPr>
        <p:txBody>
          <a:bodyPr>
            <a:normAutofit fontScale="90000"/>
          </a:bodyPr>
          <a:lstStyle/>
          <a:p>
            <a:r>
              <a:rPr lang="en-GB" dirty="0"/>
              <a:t>General Health (</a:t>
            </a:r>
            <a:r>
              <a:rPr lang="en-GB" b="1" dirty="0"/>
              <a:t>non age standardised</a:t>
            </a:r>
            <a:r>
              <a:rPr lang="en-GB" dirty="0"/>
              <a:t>): Bad or Very Bad 2011 – 2021, % of population</a:t>
            </a:r>
          </a:p>
        </p:txBody>
      </p:sp>
      <p:sp>
        <p:nvSpPr>
          <p:cNvPr id="5" name="TextBox 4">
            <a:extLst>
              <a:ext uri="{FF2B5EF4-FFF2-40B4-BE49-F238E27FC236}">
                <a16:creationId xmlns:a16="http://schemas.microsoft.com/office/drawing/2014/main" id="{A2A90EB4-32DC-4DA7-ADBA-1CC599981D83}"/>
              </a:ext>
            </a:extLst>
          </p:cNvPr>
          <p:cNvSpPr txBox="1"/>
          <p:nvPr/>
        </p:nvSpPr>
        <p:spPr>
          <a:xfrm>
            <a:off x="8595360" y="1770642"/>
            <a:ext cx="3366830" cy="3970318"/>
          </a:xfrm>
          <a:prstGeom prst="rect">
            <a:avLst/>
          </a:prstGeom>
          <a:noFill/>
        </p:spPr>
        <p:txBody>
          <a:bodyPr wrap="square" rtlCol="0">
            <a:spAutoFit/>
          </a:bodyPr>
          <a:lstStyle/>
          <a:p>
            <a:pPr marL="285750" indent="-285750">
              <a:buFont typeface="Arial" panose="020B0604020202020204" pitchFamily="34" charset="0"/>
              <a:buChar char="•"/>
            </a:pPr>
            <a:r>
              <a:rPr lang="en-GB"/>
              <a:t>Fenland remained the area with the highest level of bad or very bad health reported rising from 6.2% to 6.4%.</a:t>
            </a:r>
          </a:p>
          <a:p>
            <a:pPr marL="285750" indent="-285750">
              <a:buFont typeface="Arial" panose="020B0604020202020204" pitchFamily="34" charset="0"/>
              <a:buChar char="•"/>
            </a:pPr>
            <a:r>
              <a:rPr lang="en-GB"/>
              <a:t>Cambridge is now the area with the lowest proportion of reported bad or very bad health falling from 3.6% to 3.2%. </a:t>
            </a:r>
          </a:p>
          <a:p>
            <a:pPr marL="285750" indent="-285750">
              <a:buFont typeface="Arial" panose="020B0604020202020204" pitchFamily="34" charset="0"/>
              <a:buChar char="•"/>
            </a:pPr>
            <a:r>
              <a:rPr lang="en-GB"/>
              <a:t>Peterborough was the only other area to see a small reduction in reported bad or very bad health from 5.2% to 5.1%.</a:t>
            </a:r>
          </a:p>
        </p:txBody>
      </p:sp>
      <p:pic>
        <p:nvPicPr>
          <p:cNvPr id="6" name="Picture 5" descr="Bar chart to show by local authority, for Cambridgeshire, Cambridgeshire and Peterborough, the East of England and England the percentage of residents who reported bad or very bad health comparing Census 2021 and Census 2011. Census 2021 results range from 3.2% in Cambridge to  6.4% in Fenland. Census 2011 results ranged from 3.2% in South Cambridgeshire to 6.2% in Fenland. ">
            <a:extLst>
              <a:ext uri="{FF2B5EF4-FFF2-40B4-BE49-F238E27FC236}">
                <a16:creationId xmlns:a16="http://schemas.microsoft.com/office/drawing/2014/main" id="{F731CD15-6327-49C8-977C-E4981C455AB0}"/>
              </a:ext>
            </a:extLst>
          </p:cNvPr>
          <p:cNvPicPr>
            <a:picLocks noChangeAspect="1"/>
          </p:cNvPicPr>
          <p:nvPr/>
        </p:nvPicPr>
        <p:blipFill>
          <a:blip r:embed="rId2"/>
          <a:stretch>
            <a:fillRect/>
          </a:stretch>
        </p:blipFill>
        <p:spPr>
          <a:xfrm>
            <a:off x="349407" y="2097265"/>
            <a:ext cx="8102286" cy="4548010"/>
          </a:xfrm>
          <a:prstGeom prst="rect">
            <a:avLst/>
          </a:prstGeom>
        </p:spPr>
      </p:pic>
    </p:spTree>
    <p:extLst>
      <p:ext uri="{BB962C8B-B14F-4D97-AF65-F5344CB8AC3E}">
        <p14:creationId xmlns:p14="http://schemas.microsoft.com/office/powerpoint/2010/main" val="1258844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D712A-AED6-4294-9AC6-F75815BB1536}"/>
              </a:ext>
            </a:extLst>
          </p:cNvPr>
          <p:cNvSpPr>
            <a:spLocks noGrp="1"/>
          </p:cNvSpPr>
          <p:nvPr>
            <p:ph type="title"/>
          </p:nvPr>
        </p:nvSpPr>
        <p:spPr>
          <a:xfrm>
            <a:off x="838200" y="365125"/>
            <a:ext cx="5997606" cy="1325563"/>
          </a:xfrm>
        </p:spPr>
        <p:txBody>
          <a:bodyPr/>
          <a:lstStyle/>
          <a:p>
            <a:r>
              <a:rPr lang="en-GB" dirty="0"/>
              <a:t>General Health (</a:t>
            </a:r>
            <a:r>
              <a:rPr lang="en-GB" b="1" dirty="0"/>
              <a:t>Age Standardised</a:t>
            </a:r>
            <a:r>
              <a:rPr lang="en-GB" dirty="0"/>
              <a:t>) Headlines</a:t>
            </a:r>
          </a:p>
        </p:txBody>
      </p:sp>
      <p:sp>
        <p:nvSpPr>
          <p:cNvPr id="3" name="Content Placeholder 2">
            <a:extLst>
              <a:ext uri="{FF2B5EF4-FFF2-40B4-BE49-F238E27FC236}">
                <a16:creationId xmlns:a16="http://schemas.microsoft.com/office/drawing/2014/main" id="{C5C1403C-A77D-49CD-A69D-FF8AC1F2C02A}"/>
              </a:ext>
            </a:extLst>
          </p:cNvPr>
          <p:cNvSpPr>
            <a:spLocks noGrp="1"/>
          </p:cNvSpPr>
          <p:nvPr>
            <p:ph idx="1"/>
          </p:nvPr>
        </p:nvSpPr>
        <p:spPr/>
        <p:txBody>
          <a:bodyPr/>
          <a:lstStyle/>
          <a:p>
            <a:r>
              <a:rPr lang="en-GB"/>
              <a:t>‘Good or very good’ health is reported most highly in South Cambridgeshire (85.9%) and East Cambridgeshire (84%), this is higher than England (81.7%) and the East of England (82.9%). </a:t>
            </a:r>
          </a:p>
          <a:p>
            <a:r>
              <a:rPr lang="en-GB"/>
              <a:t>The lowest level of ‘good or very good’ health is reported in Fenland (79%) and Peterborough (79.3%).</a:t>
            </a:r>
          </a:p>
          <a:p>
            <a:r>
              <a:rPr lang="en-GB"/>
              <a:t>‘Bad or very bad’ health is highest at 6% in both Fenland and Peterborough. This is higher than England 5.3% and the East of England 4.6%.</a:t>
            </a:r>
          </a:p>
          <a:p>
            <a:r>
              <a:rPr lang="en-GB"/>
              <a:t>‘Bad or very bad’ health is lowest in South Cambridgeshire (3.4%) and East Cambridgeshire (3.9%).</a:t>
            </a:r>
          </a:p>
          <a:p>
            <a:endParaRPr lang="en-GB"/>
          </a:p>
          <a:p>
            <a:endParaRPr lang="en-GB"/>
          </a:p>
        </p:txBody>
      </p:sp>
    </p:spTree>
    <p:extLst>
      <p:ext uri="{BB962C8B-B14F-4D97-AF65-F5344CB8AC3E}">
        <p14:creationId xmlns:p14="http://schemas.microsoft.com/office/powerpoint/2010/main" val="3820291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1679-5B6B-4508-B750-228881A3AB87}"/>
              </a:ext>
            </a:extLst>
          </p:cNvPr>
          <p:cNvSpPr>
            <a:spLocks noGrp="1"/>
          </p:cNvSpPr>
          <p:nvPr>
            <p:ph type="title"/>
          </p:nvPr>
        </p:nvSpPr>
        <p:spPr>
          <a:xfrm>
            <a:off x="838200" y="365125"/>
            <a:ext cx="6184037" cy="1325563"/>
          </a:xfrm>
        </p:spPr>
        <p:txBody>
          <a:bodyPr/>
          <a:lstStyle/>
          <a:p>
            <a:r>
              <a:rPr lang="en-GB" dirty="0"/>
              <a:t>General Health – </a:t>
            </a:r>
            <a:r>
              <a:rPr lang="en-GB" b="1" dirty="0"/>
              <a:t>Age Standardised </a:t>
            </a:r>
          </a:p>
        </p:txBody>
      </p:sp>
      <p:pic>
        <p:nvPicPr>
          <p:cNvPr id="5" name="Picture 4" descr="Stacked bar chart to show by local authority, for Cambridgeshire, Peterborough, the East of England and England the age standardised percentage of residents by levels of general health, bad, very bad, fair, good or very good health for Census 2021. Fenland has the highest proportion of bad and very bad health and the lowest proportion of good and very good health. South Cambridgeshire had the highest proportion of good or very good health and the lowest proportion of bad or very bad health. ">
            <a:extLst>
              <a:ext uri="{FF2B5EF4-FFF2-40B4-BE49-F238E27FC236}">
                <a16:creationId xmlns:a16="http://schemas.microsoft.com/office/drawing/2014/main" id="{BADD9EF6-FC96-4554-956B-E26F8D4186B7}"/>
              </a:ext>
            </a:extLst>
          </p:cNvPr>
          <p:cNvPicPr>
            <a:picLocks noChangeAspect="1"/>
          </p:cNvPicPr>
          <p:nvPr/>
        </p:nvPicPr>
        <p:blipFill>
          <a:blip r:embed="rId2"/>
          <a:stretch>
            <a:fillRect/>
          </a:stretch>
        </p:blipFill>
        <p:spPr>
          <a:xfrm>
            <a:off x="0" y="1577447"/>
            <a:ext cx="11020425" cy="4314138"/>
          </a:xfrm>
          <a:prstGeom prst="rect">
            <a:avLst/>
          </a:prstGeom>
        </p:spPr>
      </p:pic>
    </p:spTree>
    <p:extLst>
      <p:ext uri="{BB962C8B-B14F-4D97-AF65-F5344CB8AC3E}">
        <p14:creationId xmlns:p14="http://schemas.microsoft.com/office/powerpoint/2010/main" val="492607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E1CA-C594-42EF-A83B-96EE24DC2B98}"/>
              </a:ext>
            </a:extLst>
          </p:cNvPr>
          <p:cNvSpPr>
            <a:spLocks noGrp="1"/>
          </p:cNvSpPr>
          <p:nvPr>
            <p:ph type="title"/>
          </p:nvPr>
        </p:nvSpPr>
        <p:spPr>
          <a:xfrm>
            <a:off x="798444" y="0"/>
            <a:ext cx="5660254" cy="1325563"/>
          </a:xfrm>
        </p:spPr>
        <p:txBody>
          <a:bodyPr/>
          <a:lstStyle/>
          <a:p>
            <a:r>
              <a:rPr lang="en-GB" dirty="0"/>
              <a:t>Unpaid Care Headlines </a:t>
            </a:r>
            <a:r>
              <a:rPr lang="en-GB" b="1" dirty="0"/>
              <a:t>(Non age standardised)</a:t>
            </a:r>
          </a:p>
        </p:txBody>
      </p:sp>
      <p:sp>
        <p:nvSpPr>
          <p:cNvPr id="6" name="TextBox 5">
            <a:extLst>
              <a:ext uri="{FF2B5EF4-FFF2-40B4-BE49-F238E27FC236}">
                <a16:creationId xmlns:a16="http://schemas.microsoft.com/office/drawing/2014/main" id="{1A089B6B-0D08-4454-BF83-8BCBD2DBF758}"/>
              </a:ext>
            </a:extLst>
          </p:cNvPr>
          <p:cNvSpPr txBox="1"/>
          <p:nvPr/>
        </p:nvSpPr>
        <p:spPr>
          <a:xfrm>
            <a:off x="86141" y="1436124"/>
            <a:ext cx="12016408" cy="1754326"/>
          </a:xfrm>
          <a:prstGeom prst="rect">
            <a:avLst/>
          </a:prstGeom>
          <a:noFill/>
        </p:spPr>
        <p:txBody>
          <a:bodyPr wrap="square" rtlCol="0">
            <a:spAutoFit/>
          </a:bodyPr>
          <a:lstStyle/>
          <a:p>
            <a:pPr marL="285750" indent="-285750">
              <a:buFont typeface="Arial" panose="020B0604020202020204" pitchFamily="34" charset="0"/>
              <a:buChar char="•"/>
            </a:pPr>
            <a:r>
              <a:rPr lang="en-GB" dirty="0"/>
              <a:t>Number and proportion of residents providing no unpaid care has risen from 2011 to 2021 across all areas of Cambridgeshire and Peterborough.</a:t>
            </a:r>
          </a:p>
          <a:p>
            <a:pPr marL="285750" indent="-285750">
              <a:buFont typeface="Arial" panose="020B0604020202020204" pitchFamily="34" charset="0"/>
              <a:buChar char="•"/>
            </a:pPr>
            <a:r>
              <a:rPr lang="en-GB" dirty="0"/>
              <a:t>Breakdown of those providing unpaid care shows an unexpected increase in number of residents providing more hours of care in 2021 than in 2011. </a:t>
            </a:r>
          </a:p>
          <a:p>
            <a:pPr marL="285750" indent="-285750">
              <a:buFont typeface="Arial" panose="020B0604020202020204" pitchFamily="34" charset="0"/>
              <a:buChar char="•"/>
            </a:pPr>
            <a:r>
              <a:rPr lang="en-GB" dirty="0"/>
              <a:t>These trends are seen in the East of England and nationally.</a:t>
            </a:r>
          </a:p>
          <a:p>
            <a:pPr marL="285750" indent="-285750">
              <a:buFont typeface="Arial" panose="020B0604020202020204" pitchFamily="34" charset="0"/>
              <a:buChar char="•"/>
            </a:pPr>
            <a:endParaRPr lang="en-GB" dirty="0"/>
          </a:p>
        </p:txBody>
      </p:sp>
      <p:graphicFrame>
        <p:nvGraphicFramePr>
          <p:cNvPr id="5" name="Table 4">
            <a:extLst>
              <a:ext uri="{FF2B5EF4-FFF2-40B4-BE49-F238E27FC236}">
                <a16:creationId xmlns:a16="http://schemas.microsoft.com/office/drawing/2014/main" id="{DD6F471C-D889-4D8F-9ABD-B93997033991}"/>
              </a:ext>
            </a:extLst>
          </p:cNvPr>
          <p:cNvGraphicFramePr>
            <a:graphicFrameLocks noGrp="1"/>
          </p:cNvGraphicFramePr>
          <p:nvPr>
            <p:extLst>
              <p:ext uri="{D42A27DB-BD31-4B8C-83A1-F6EECF244321}">
                <p14:modId xmlns:p14="http://schemas.microsoft.com/office/powerpoint/2010/main" val="1677964147"/>
              </p:ext>
            </p:extLst>
          </p:nvPr>
        </p:nvGraphicFramePr>
        <p:xfrm>
          <a:off x="89451" y="2912165"/>
          <a:ext cx="12016408" cy="2951920"/>
        </p:xfrm>
        <a:graphic>
          <a:graphicData uri="http://schemas.openxmlformats.org/drawingml/2006/table">
            <a:tbl>
              <a:tblPr/>
              <a:tblGrid>
                <a:gridCol w="1881135">
                  <a:extLst>
                    <a:ext uri="{9D8B030D-6E8A-4147-A177-3AD203B41FA5}">
                      <a16:colId xmlns:a16="http://schemas.microsoft.com/office/drawing/2014/main" val="176905741"/>
                    </a:ext>
                  </a:extLst>
                </a:gridCol>
                <a:gridCol w="742797">
                  <a:extLst>
                    <a:ext uri="{9D8B030D-6E8A-4147-A177-3AD203B41FA5}">
                      <a16:colId xmlns:a16="http://schemas.microsoft.com/office/drawing/2014/main" val="940604174"/>
                    </a:ext>
                  </a:extLst>
                </a:gridCol>
                <a:gridCol w="795130">
                  <a:extLst>
                    <a:ext uri="{9D8B030D-6E8A-4147-A177-3AD203B41FA5}">
                      <a16:colId xmlns:a16="http://schemas.microsoft.com/office/drawing/2014/main" val="3730199325"/>
                    </a:ext>
                  </a:extLst>
                </a:gridCol>
                <a:gridCol w="715617">
                  <a:extLst>
                    <a:ext uri="{9D8B030D-6E8A-4147-A177-3AD203B41FA5}">
                      <a16:colId xmlns:a16="http://schemas.microsoft.com/office/drawing/2014/main" val="196561206"/>
                    </a:ext>
                  </a:extLst>
                </a:gridCol>
                <a:gridCol w="695740">
                  <a:extLst>
                    <a:ext uri="{9D8B030D-6E8A-4147-A177-3AD203B41FA5}">
                      <a16:colId xmlns:a16="http://schemas.microsoft.com/office/drawing/2014/main" val="1970479951"/>
                    </a:ext>
                  </a:extLst>
                </a:gridCol>
                <a:gridCol w="636104">
                  <a:extLst>
                    <a:ext uri="{9D8B030D-6E8A-4147-A177-3AD203B41FA5}">
                      <a16:colId xmlns:a16="http://schemas.microsoft.com/office/drawing/2014/main" val="1876192262"/>
                    </a:ext>
                  </a:extLst>
                </a:gridCol>
                <a:gridCol w="526774">
                  <a:extLst>
                    <a:ext uri="{9D8B030D-6E8A-4147-A177-3AD203B41FA5}">
                      <a16:colId xmlns:a16="http://schemas.microsoft.com/office/drawing/2014/main" val="571382875"/>
                    </a:ext>
                  </a:extLst>
                </a:gridCol>
                <a:gridCol w="775252">
                  <a:extLst>
                    <a:ext uri="{9D8B030D-6E8A-4147-A177-3AD203B41FA5}">
                      <a16:colId xmlns:a16="http://schemas.microsoft.com/office/drawing/2014/main" val="56078998"/>
                    </a:ext>
                  </a:extLst>
                </a:gridCol>
                <a:gridCol w="765313">
                  <a:extLst>
                    <a:ext uri="{9D8B030D-6E8A-4147-A177-3AD203B41FA5}">
                      <a16:colId xmlns:a16="http://schemas.microsoft.com/office/drawing/2014/main" val="1626746723"/>
                    </a:ext>
                  </a:extLst>
                </a:gridCol>
                <a:gridCol w="894522">
                  <a:extLst>
                    <a:ext uri="{9D8B030D-6E8A-4147-A177-3AD203B41FA5}">
                      <a16:colId xmlns:a16="http://schemas.microsoft.com/office/drawing/2014/main" val="2637816783"/>
                    </a:ext>
                  </a:extLst>
                </a:gridCol>
                <a:gridCol w="924339">
                  <a:extLst>
                    <a:ext uri="{9D8B030D-6E8A-4147-A177-3AD203B41FA5}">
                      <a16:colId xmlns:a16="http://schemas.microsoft.com/office/drawing/2014/main" val="281914208"/>
                    </a:ext>
                  </a:extLst>
                </a:gridCol>
                <a:gridCol w="596348">
                  <a:extLst>
                    <a:ext uri="{9D8B030D-6E8A-4147-A177-3AD203B41FA5}">
                      <a16:colId xmlns:a16="http://schemas.microsoft.com/office/drawing/2014/main" val="4065404801"/>
                    </a:ext>
                  </a:extLst>
                </a:gridCol>
                <a:gridCol w="643301">
                  <a:extLst>
                    <a:ext uri="{9D8B030D-6E8A-4147-A177-3AD203B41FA5}">
                      <a16:colId xmlns:a16="http://schemas.microsoft.com/office/drawing/2014/main" val="3442528765"/>
                    </a:ext>
                  </a:extLst>
                </a:gridCol>
                <a:gridCol w="703227">
                  <a:extLst>
                    <a:ext uri="{9D8B030D-6E8A-4147-A177-3AD203B41FA5}">
                      <a16:colId xmlns:a16="http://schemas.microsoft.com/office/drawing/2014/main" val="357105138"/>
                    </a:ext>
                  </a:extLst>
                </a:gridCol>
                <a:gridCol w="720809">
                  <a:extLst>
                    <a:ext uri="{9D8B030D-6E8A-4147-A177-3AD203B41FA5}">
                      <a16:colId xmlns:a16="http://schemas.microsoft.com/office/drawing/2014/main" val="2660438742"/>
                    </a:ext>
                  </a:extLst>
                </a:gridCol>
              </a:tblGrid>
              <a:tr h="1090173">
                <a:tc>
                  <a:txBody>
                    <a:bodyPr/>
                    <a:lstStyle/>
                    <a:p>
                      <a:pPr algn="l" fontAlgn="b"/>
                      <a:r>
                        <a:rPr lang="en-GB" sz="1200" b="0" i="0" u="none" strike="noStrike" dirty="0">
                          <a:solidFill>
                            <a:srgbClr val="000000"/>
                          </a:solidFill>
                          <a:effectLst/>
                          <a:latin typeface="+mn-lt"/>
                        </a:rPr>
                        <a:t>Unpaid Care</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Cambridge 2011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Cambridge 2021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East Cambridgeshire 2011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East Cambridgeshire 2021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Fenland 2011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Fenland 2021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Huntingdonshire 2011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Huntingdonshire 2021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Peterborough 2011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Peterborough 2021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South Cambridgeshire 2011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South Cambridgeshire 2021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Cambridgeshire 2011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Cambridgeshire 2021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6683161"/>
                  </a:ext>
                </a:extLst>
              </a:tr>
              <a:tr h="285737">
                <a:tc>
                  <a:txBody>
                    <a:bodyPr/>
                    <a:lstStyle/>
                    <a:p>
                      <a:pPr algn="l" fontAlgn="b"/>
                      <a:r>
                        <a:rPr lang="en-GB" sz="1200" b="0" i="0" u="none" strike="noStrike">
                          <a:solidFill>
                            <a:srgbClr val="000000"/>
                          </a:solidFill>
                          <a:effectLst/>
                          <a:latin typeface="+mn-lt"/>
                        </a:rPr>
                        <a:t>Provides No unpaid care</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92.1%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93.7%</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90.1%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91.4%</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88.9%</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90.4%</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90.3%</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91.7%</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90.4%</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91.9%</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89.9%</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91.6%</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90.3%</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91.9%</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927934"/>
                  </a:ext>
                </a:extLst>
              </a:tr>
              <a:tr h="521386">
                <a:tc>
                  <a:txBody>
                    <a:bodyPr/>
                    <a:lstStyle/>
                    <a:p>
                      <a:pPr algn="l" fontAlgn="b"/>
                      <a:r>
                        <a:rPr lang="en-GB" sz="1200" b="0" i="0" u="none" strike="noStrike">
                          <a:solidFill>
                            <a:srgbClr val="000000"/>
                          </a:solidFill>
                          <a:effectLst/>
                          <a:latin typeface="+mn-lt"/>
                        </a:rPr>
                        <a:t>Provides 1 to 19 hours </a:t>
                      </a:r>
                      <a:br>
                        <a:rPr lang="en-GB" sz="1200" b="0" i="0" u="none" strike="noStrike">
                          <a:solidFill>
                            <a:srgbClr val="000000"/>
                          </a:solidFill>
                          <a:effectLst/>
                          <a:latin typeface="+mn-lt"/>
                        </a:rPr>
                      </a:br>
                      <a:r>
                        <a:rPr lang="en-GB" sz="1200" b="0" i="0" u="none" strike="noStrike">
                          <a:solidFill>
                            <a:srgbClr val="000000"/>
                          </a:solidFill>
                          <a:effectLst/>
                          <a:latin typeface="+mn-lt"/>
                        </a:rPr>
                        <a:t>unpaid care a week</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5.8%</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3.7%</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6.8%</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4.9%</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6.5%</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4.2%</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6.6%</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4.5%</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5.8%</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3.6%</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7.5%</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5.1%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6.7%</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4.5%</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33947"/>
                  </a:ext>
                </a:extLst>
              </a:tr>
              <a:tr h="521386">
                <a:tc>
                  <a:txBody>
                    <a:bodyPr/>
                    <a:lstStyle/>
                    <a:p>
                      <a:pPr algn="l" fontAlgn="b"/>
                      <a:r>
                        <a:rPr lang="en-GB" sz="1200" b="0" i="0" u="none" strike="noStrike">
                          <a:solidFill>
                            <a:srgbClr val="000000"/>
                          </a:solidFill>
                          <a:effectLst/>
                          <a:latin typeface="+mn-lt"/>
                        </a:rPr>
                        <a:t>Provides 20 to 49 hours </a:t>
                      </a:r>
                      <a:br>
                        <a:rPr lang="en-GB" sz="1200" b="0" i="0" u="none" strike="noStrike">
                          <a:solidFill>
                            <a:srgbClr val="000000"/>
                          </a:solidFill>
                          <a:effectLst/>
                          <a:latin typeface="+mn-lt"/>
                        </a:rPr>
                      </a:br>
                      <a:r>
                        <a:rPr lang="en-GB" sz="1200" b="0" i="0" u="none" strike="noStrike">
                          <a:solidFill>
                            <a:srgbClr val="000000"/>
                          </a:solidFill>
                          <a:effectLst/>
                          <a:latin typeface="+mn-lt"/>
                        </a:rPr>
                        <a:t>unpaid care a week</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0.8%</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1.4%</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1.6%</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2.1%</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1.4%</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1.4%</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1.9%</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0.9%</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1.3%</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1.4%</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7482566"/>
                  </a:ext>
                </a:extLst>
              </a:tr>
              <a:tr h="533238">
                <a:tc>
                  <a:txBody>
                    <a:bodyPr/>
                    <a:lstStyle/>
                    <a:p>
                      <a:pPr algn="l" fontAlgn="b"/>
                      <a:r>
                        <a:rPr lang="en-GB" sz="1200" b="0" i="0" u="none" strike="noStrike">
                          <a:solidFill>
                            <a:srgbClr val="000000"/>
                          </a:solidFill>
                          <a:effectLst/>
                          <a:latin typeface="+mn-lt"/>
                        </a:rPr>
                        <a:t>Provides 50 or more hours </a:t>
                      </a:r>
                      <a:br>
                        <a:rPr lang="en-GB" sz="1200" b="0" i="0" u="none" strike="noStrike">
                          <a:solidFill>
                            <a:srgbClr val="000000"/>
                          </a:solidFill>
                          <a:effectLst/>
                          <a:latin typeface="+mn-lt"/>
                        </a:rPr>
                      </a:br>
                      <a:r>
                        <a:rPr lang="en-GB" sz="1200" b="0" i="0" u="none" strike="noStrike">
                          <a:solidFill>
                            <a:srgbClr val="000000"/>
                          </a:solidFill>
                          <a:effectLst/>
                          <a:latin typeface="+mn-lt"/>
                        </a:rPr>
                        <a:t>unpaid care a week</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1.3%</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1.5%</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2.0%</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2.3%</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3.1%</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3.4%</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2.0%</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2.4%</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2.4%</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2.5%</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1.6%</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2.0%</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1.9%</a:t>
                      </a:r>
                    </a:p>
                  </a:txBody>
                  <a:tcPr marL="4615" marR="4615" marT="4615" marB="0" anchor="b">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2.2%</a:t>
                      </a:r>
                    </a:p>
                  </a:txBody>
                  <a:tcPr marL="4615" marR="4615" marT="461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1932572"/>
                  </a:ext>
                </a:extLst>
              </a:tr>
            </a:tbl>
          </a:graphicData>
        </a:graphic>
      </p:graphicFrame>
    </p:spTree>
    <p:extLst>
      <p:ext uri="{BB962C8B-B14F-4D97-AF65-F5344CB8AC3E}">
        <p14:creationId xmlns:p14="http://schemas.microsoft.com/office/powerpoint/2010/main" val="168848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B64F-563F-4317-B548-50182B022EC7}"/>
              </a:ext>
            </a:extLst>
          </p:cNvPr>
          <p:cNvSpPr>
            <a:spLocks noGrp="1"/>
          </p:cNvSpPr>
          <p:nvPr>
            <p:ph type="title"/>
          </p:nvPr>
        </p:nvSpPr>
        <p:spPr>
          <a:xfrm>
            <a:off x="447261" y="307571"/>
            <a:ext cx="7593495" cy="1729951"/>
          </a:xfrm>
        </p:spPr>
        <p:txBody>
          <a:bodyPr>
            <a:normAutofit fontScale="90000"/>
          </a:bodyPr>
          <a:lstStyle/>
          <a:p>
            <a:r>
              <a:rPr lang="en-GB" dirty="0"/>
              <a:t>Unpaid Care (Non age standardised) number of hours table</a:t>
            </a:r>
          </a:p>
        </p:txBody>
      </p:sp>
      <p:graphicFrame>
        <p:nvGraphicFramePr>
          <p:cNvPr id="5" name="Table 4">
            <a:extLst>
              <a:ext uri="{FF2B5EF4-FFF2-40B4-BE49-F238E27FC236}">
                <a16:creationId xmlns:a16="http://schemas.microsoft.com/office/drawing/2014/main" id="{55A98953-7BD3-40FD-937A-2AFE31119904}"/>
              </a:ext>
            </a:extLst>
          </p:cNvPr>
          <p:cNvGraphicFramePr>
            <a:graphicFrameLocks noGrp="1"/>
          </p:cNvGraphicFramePr>
          <p:nvPr>
            <p:extLst>
              <p:ext uri="{D42A27DB-BD31-4B8C-83A1-F6EECF244321}">
                <p14:modId xmlns:p14="http://schemas.microsoft.com/office/powerpoint/2010/main" val="2632338954"/>
              </p:ext>
            </p:extLst>
          </p:nvPr>
        </p:nvGraphicFramePr>
        <p:xfrm>
          <a:off x="31222" y="1798982"/>
          <a:ext cx="12129556" cy="4045228"/>
        </p:xfrm>
        <a:graphic>
          <a:graphicData uri="http://schemas.openxmlformats.org/drawingml/2006/table">
            <a:tbl>
              <a:tblPr/>
              <a:tblGrid>
                <a:gridCol w="1575322">
                  <a:extLst>
                    <a:ext uri="{9D8B030D-6E8A-4147-A177-3AD203B41FA5}">
                      <a16:colId xmlns:a16="http://schemas.microsoft.com/office/drawing/2014/main" val="1458841294"/>
                    </a:ext>
                  </a:extLst>
                </a:gridCol>
                <a:gridCol w="730557">
                  <a:extLst>
                    <a:ext uri="{9D8B030D-6E8A-4147-A177-3AD203B41FA5}">
                      <a16:colId xmlns:a16="http://schemas.microsoft.com/office/drawing/2014/main" val="312209742"/>
                    </a:ext>
                  </a:extLst>
                </a:gridCol>
                <a:gridCol w="844826">
                  <a:extLst>
                    <a:ext uri="{9D8B030D-6E8A-4147-A177-3AD203B41FA5}">
                      <a16:colId xmlns:a16="http://schemas.microsoft.com/office/drawing/2014/main" val="1522278173"/>
                    </a:ext>
                  </a:extLst>
                </a:gridCol>
                <a:gridCol w="734090">
                  <a:extLst>
                    <a:ext uri="{9D8B030D-6E8A-4147-A177-3AD203B41FA5}">
                      <a16:colId xmlns:a16="http://schemas.microsoft.com/office/drawing/2014/main" val="784426763"/>
                    </a:ext>
                  </a:extLst>
                </a:gridCol>
                <a:gridCol w="983974">
                  <a:extLst>
                    <a:ext uri="{9D8B030D-6E8A-4147-A177-3AD203B41FA5}">
                      <a16:colId xmlns:a16="http://schemas.microsoft.com/office/drawing/2014/main" val="2727120518"/>
                    </a:ext>
                  </a:extLst>
                </a:gridCol>
                <a:gridCol w="566531">
                  <a:extLst>
                    <a:ext uri="{9D8B030D-6E8A-4147-A177-3AD203B41FA5}">
                      <a16:colId xmlns:a16="http://schemas.microsoft.com/office/drawing/2014/main" val="2963176982"/>
                    </a:ext>
                  </a:extLst>
                </a:gridCol>
                <a:gridCol w="596348">
                  <a:extLst>
                    <a:ext uri="{9D8B030D-6E8A-4147-A177-3AD203B41FA5}">
                      <a16:colId xmlns:a16="http://schemas.microsoft.com/office/drawing/2014/main" val="3428303819"/>
                    </a:ext>
                  </a:extLst>
                </a:gridCol>
                <a:gridCol w="765313">
                  <a:extLst>
                    <a:ext uri="{9D8B030D-6E8A-4147-A177-3AD203B41FA5}">
                      <a16:colId xmlns:a16="http://schemas.microsoft.com/office/drawing/2014/main" val="1501420335"/>
                    </a:ext>
                  </a:extLst>
                </a:gridCol>
                <a:gridCol w="755374">
                  <a:extLst>
                    <a:ext uri="{9D8B030D-6E8A-4147-A177-3AD203B41FA5}">
                      <a16:colId xmlns:a16="http://schemas.microsoft.com/office/drawing/2014/main" val="3777031627"/>
                    </a:ext>
                  </a:extLst>
                </a:gridCol>
                <a:gridCol w="955561">
                  <a:extLst>
                    <a:ext uri="{9D8B030D-6E8A-4147-A177-3AD203B41FA5}">
                      <a16:colId xmlns:a16="http://schemas.microsoft.com/office/drawing/2014/main" val="511698906"/>
                    </a:ext>
                  </a:extLst>
                </a:gridCol>
                <a:gridCol w="894522">
                  <a:extLst>
                    <a:ext uri="{9D8B030D-6E8A-4147-A177-3AD203B41FA5}">
                      <a16:colId xmlns:a16="http://schemas.microsoft.com/office/drawing/2014/main" val="58756680"/>
                    </a:ext>
                  </a:extLst>
                </a:gridCol>
                <a:gridCol w="613920">
                  <a:extLst>
                    <a:ext uri="{9D8B030D-6E8A-4147-A177-3AD203B41FA5}">
                      <a16:colId xmlns:a16="http://schemas.microsoft.com/office/drawing/2014/main" val="1137080479"/>
                    </a:ext>
                  </a:extLst>
                </a:gridCol>
                <a:gridCol w="692715">
                  <a:extLst>
                    <a:ext uri="{9D8B030D-6E8A-4147-A177-3AD203B41FA5}">
                      <a16:colId xmlns:a16="http://schemas.microsoft.com/office/drawing/2014/main" val="591972169"/>
                    </a:ext>
                  </a:extLst>
                </a:gridCol>
                <a:gridCol w="701483">
                  <a:extLst>
                    <a:ext uri="{9D8B030D-6E8A-4147-A177-3AD203B41FA5}">
                      <a16:colId xmlns:a16="http://schemas.microsoft.com/office/drawing/2014/main" val="2568491074"/>
                    </a:ext>
                  </a:extLst>
                </a:gridCol>
                <a:gridCol w="719020">
                  <a:extLst>
                    <a:ext uri="{9D8B030D-6E8A-4147-A177-3AD203B41FA5}">
                      <a16:colId xmlns:a16="http://schemas.microsoft.com/office/drawing/2014/main" val="3349447893"/>
                    </a:ext>
                  </a:extLst>
                </a:gridCol>
              </a:tblGrid>
              <a:tr h="1491591">
                <a:tc>
                  <a:txBody>
                    <a:bodyPr/>
                    <a:lstStyle/>
                    <a:p>
                      <a:pPr algn="l" fontAlgn="b"/>
                      <a:r>
                        <a:rPr lang="en-GB" sz="1200" b="0" i="0" u="none" strike="noStrike" dirty="0">
                          <a:solidFill>
                            <a:srgbClr val="000000"/>
                          </a:solidFill>
                          <a:effectLst/>
                          <a:latin typeface="+mn-lt"/>
                        </a:rPr>
                        <a:t>Unpaid Care</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Cambridge 2011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Cambridge 2021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East Cambridgeshire 2011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East Cambridgeshire 2021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Fenland 2011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Fenland 2021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Huntingdonshire 2011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Huntingdonshire 2021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Peterborough 2011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Peterborough 2021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South Cambridgeshire 2011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South Cambridgeshire 2021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Cambridgeshire 2011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Cambridgeshire 2021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3376436"/>
                  </a:ext>
                </a:extLst>
              </a:tr>
              <a:tr h="451445">
                <a:tc>
                  <a:txBody>
                    <a:bodyPr/>
                    <a:lstStyle/>
                    <a:p>
                      <a:pPr algn="l" fontAlgn="b"/>
                      <a:r>
                        <a:rPr lang="en-GB" sz="1200" b="0" i="0" u="none" strike="noStrike" dirty="0">
                          <a:solidFill>
                            <a:srgbClr val="000000"/>
                          </a:solidFill>
                          <a:effectLst/>
                          <a:latin typeface="+mn-lt"/>
                        </a:rPr>
                        <a:t>Provides No Unpaid Care</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114090</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130613</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75529</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76067</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84668</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87974</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152983</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157021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165941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185265</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133764</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140468</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561034</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592143</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3494932"/>
                  </a:ext>
                </a:extLst>
              </a:tr>
              <a:tr h="705699">
                <a:tc>
                  <a:txBody>
                    <a:bodyPr/>
                    <a:lstStyle/>
                    <a:p>
                      <a:pPr algn="l" fontAlgn="b"/>
                      <a:r>
                        <a:rPr lang="en-GB" sz="1200" b="0" i="0" u="none" strike="noStrike">
                          <a:solidFill>
                            <a:srgbClr val="000000"/>
                          </a:solidFill>
                          <a:effectLst/>
                          <a:latin typeface="+mn-lt"/>
                        </a:rPr>
                        <a:t>Provides 1 to 19 hours </a:t>
                      </a:r>
                      <a:br>
                        <a:rPr lang="en-GB" sz="1200" b="0" i="0" u="none" strike="noStrike">
                          <a:solidFill>
                            <a:srgbClr val="000000"/>
                          </a:solidFill>
                          <a:effectLst/>
                          <a:latin typeface="+mn-lt"/>
                        </a:rPr>
                      </a:br>
                      <a:r>
                        <a:rPr lang="en-GB" sz="1200" b="0" i="0" u="none" strike="noStrike">
                          <a:solidFill>
                            <a:srgbClr val="000000"/>
                          </a:solidFill>
                          <a:effectLst/>
                          <a:latin typeface="+mn-lt"/>
                        </a:rPr>
                        <a:t>unpaid care a week</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7146</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5151</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5725</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4079</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6154</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4046</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11150</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7645</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10732</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7313</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11138</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7869</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41313</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28790</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8299981"/>
                  </a:ext>
                </a:extLst>
              </a:tr>
              <a:tr h="674753">
                <a:tc>
                  <a:txBody>
                    <a:bodyPr/>
                    <a:lstStyle/>
                    <a:p>
                      <a:pPr algn="l" fontAlgn="b"/>
                      <a:r>
                        <a:rPr lang="en-GB" sz="1200" b="0" i="0" u="none" strike="noStrike" dirty="0">
                          <a:solidFill>
                            <a:srgbClr val="000000"/>
                          </a:solidFill>
                          <a:effectLst/>
                          <a:latin typeface="+mn-lt"/>
                        </a:rPr>
                        <a:t>Provides 20 to 49 hours </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unpaid care a week</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1042</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1523</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927</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1185</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1496</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1998</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1911</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2466</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2616</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3853</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1409</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1998</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6785</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9170</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465912"/>
                  </a:ext>
                </a:extLst>
              </a:tr>
              <a:tr h="721740">
                <a:tc>
                  <a:txBody>
                    <a:bodyPr/>
                    <a:lstStyle/>
                    <a:p>
                      <a:pPr algn="l" fontAlgn="b"/>
                      <a:r>
                        <a:rPr lang="en-GB" sz="1200" b="0" i="0" u="none" strike="noStrike" dirty="0">
                          <a:solidFill>
                            <a:srgbClr val="000000"/>
                          </a:solidFill>
                          <a:effectLst/>
                          <a:latin typeface="+mn-lt"/>
                        </a:rPr>
                        <a:t>Provides 50 or more hours </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unpaid care a week</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1589</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2040</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1637</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1912</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2944</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3272</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3464</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4040</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4342</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5078</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2444</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3012</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12078</a:t>
                      </a:r>
                    </a:p>
                  </a:txBody>
                  <a:tcPr marL="4615" marR="4615" marT="4615" marB="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mn-lt"/>
                        </a:rPr>
                        <a:t>14276</a:t>
                      </a:r>
                    </a:p>
                  </a:txBody>
                  <a:tcPr marL="4615" marR="4615" marT="461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584437"/>
                  </a:ext>
                </a:extLst>
              </a:tr>
            </a:tbl>
          </a:graphicData>
        </a:graphic>
      </p:graphicFrame>
    </p:spTree>
    <p:extLst>
      <p:ext uri="{BB962C8B-B14F-4D97-AF65-F5344CB8AC3E}">
        <p14:creationId xmlns:p14="http://schemas.microsoft.com/office/powerpoint/2010/main" val="668058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CB3E-F6E9-473A-A6FE-147ED733856A}"/>
              </a:ext>
            </a:extLst>
          </p:cNvPr>
          <p:cNvSpPr>
            <a:spLocks noGrp="1"/>
          </p:cNvSpPr>
          <p:nvPr>
            <p:ph type="title"/>
          </p:nvPr>
        </p:nvSpPr>
        <p:spPr>
          <a:xfrm>
            <a:off x="447136" y="391759"/>
            <a:ext cx="6965272" cy="952398"/>
          </a:xfrm>
        </p:spPr>
        <p:txBody>
          <a:bodyPr>
            <a:normAutofit fontScale="90000"/>
          </a:bodyPr>
          <a:lstStyle/>
          <a:p>
            <a:r>
              <a:rPr lang="en-GB"/>
              <a:t>% of Residents that provide no Unpaid Care 2011-2021</a:t>
            </a:r>
          </a:p>
        </p:txBody>
      </p:sp>
      <p:pic>
        <p:nvPicPr>
          <p:cNvPr id="3" name="Picture 2" descr="Bar chart to show by local authority, for Cambridgeshire, Cambridgeshire and Peterborough, the East of England and England the percentage of residents that provide no unpaid care comparing Census 2021 and Census 2011. Census 2021 results range from 90.4% in Fenland to 93.7% in Cambridge. Census 2011 results ranged from 88.9% in Fenland to 92.1% in Cambridge. &#10;">
            <a:extLst>
              <a:ext uri="{FF2B5EF4-FFF2-40B4-BE49-F238E27FC236}">
                <a16:creationId xmlns:a16="http://schemas.microsoft.com/office/drawing/2014/main" id="{92E0B634-E299-4A56-9D9C-DBF2A1A28B98}"/>
              </a:ext>
            </a:extLst>
          </p:cNvPr>
          <p:cNvPicPr>
            <a:picLocks noChangeAspect="1"/>
          </p:cNvPicPr>
          <p:nvPr/>
        </p:nvPicPr>
        <p:blipFill>
          <a:blip r:embed="rId2"/>
          <a:stretch>
            <a:fillRect/>
          </a:stretch>
        </p:blipFill>
        <p:spPr>
          <a:xfrm>
            <a:off x="366544" y="1544715"/>
            <a:ext cx="7763413" cy="5184234"/>
          </a:xfrm>
          <a:prstGeom prst="rect">
            <a:avLst/>
          </a:prstGeom>
        </p:spPr>
      </p:pic>
      <p:sp>
        <p:nvSpPr>
          <p:cNvPr id="4" name="TextBox 3">
            <a:extLst>
              <a:ext uri="{FF2B5EF4-FFF2-40B4-BE49-F238E27FC236}">
                <a16:creationId xmlns:a16="http://schemas.microsoft.com/office/drawing/2014/main" id="{3062F6E8-2B1E-4AB9-9F42-F5ACAF5B8BE5}"/>
              </a:ext>
            </a:extLst>
          </p:cNvPr>
          <p:cNvSpPr txBox="1"/>
          <p:nvPr/>
        </p:nvSpPr>
        <p:spPr>
          <a:xfrm>
            <a:off x="8210550" y="1544715"/>
            <a:ext cx="3686176" cy="3293209"/>
          </a:xfrm>
          <a:prstGeom prst="rect">
            <a:avLst/>
          </a:prstGeom>
          <a:noFill/>
        </p:spPr>
        <p:txBody>
          <a:bodyPr wrap="square" rtlCol="0">
            <a:spAutoFit/>
          </a:bodyPr>
          <a:lstStyle/>
          <a:p>
            <a:pPr marL="285750" indent="-285750">
              <a:buFont typeface="Arial" panose="020B0604020202020204" pitchFamily="34" charset="0"/>
              <a:buChar char="•"/>
            </a:pPr>
            <a:r>
              <a:rPr lang="en-GB" sz="1600" dirty="0"/>
              <a:t>All areas have a higher proportion of residents not providing any unpaid care.</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Cambridgeshire and Peterborough (91.9%) are higher than the East of England (91.4%) and England (91.2%).</a:t>
            </a:r>
          </a:p>
          <a:p>
            <a:endParaRPr lang="en-GB" sz="1600" dirty="0"/>
          </a:p>
          <a:p>
            <a:pPr marL="285750" indent="-285750">
              <a:buFont typeface="Arial" panose="020B0604020202020204" pitchFamily="34" charset="0"/>
              <a:buChar char="•"/>
            </a:pPr>
            <a:r>
              <a:rPr lang="en-GB" sz="1600" dirty="0"/>
              <a:t>Cambridge (93.7%) has the highest level of residents providing no unpaid care, above the Cambridgeshire average of 91.9%. Fenland (90.4%) has the lowest.</a:t>
            </a:r>
          </a:p>
        </p:txBody>
      </p:sp>
    </p:spTree>
    <p:extLst>
      <p:ext uri="{BB962C8B-B14F-4D97-AF65-F5344CB8AC3E}">
        <p14:creationId xmlns:p14="http://schemas.microsoft.com/office/powerpoint/2010/main" val="100029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2CD0A-72CD-46CD-BA29-942CB608D5E0}"/>
              </a:ext>
            </a:extLst>
          </p:cNvPr>
          <p:cNvSpPr>
            <a:spLocks noGrp="1"/>
          </p:cNvSpPr>
          <p:nvPr>
            <p:ph type="title"/>
          </p:nvPr>
        </p:nvSpPr>
        <p:spPr/>
        <p:txBody>
          <a:bodyPr/>
          <a:lstStyle/>
          <a:p>
            <a:r>
              <a:rPr lang="en-GB"/>
              <a:t>Of those that provide unpaid care:</a:t>
            </a:r>
          </a:p>
        </p:txBody>
      </p:sp>
      <p:sp>
        <p:nvSpPr>
          <p:cNvPr id="6" name="TextBox 5">
            <a:extLst>
              <a:ext uri="{FF2B5EF4-FFF2-40B4-BE49-F238E27FC236}">
                <a16:creationId xmlns:a16="http://schemas.microsoft.com/office/drawing/2014/main" id="{20459311-1B8C-42D1-A131-66077687891A}"/>
              </a:ext>
            </a:extLst>
          </p:cNvPr>
          <p:cNvSpPr txBox="1"/>
          <p:nvPr/>
        </p:nvSpPr>
        <p:spPr>
          <a:xfrm>
            <a:off x="9059632" y="1828800"/>
            <a:ext cx="2937548" cy="3970318"/>
          </a:xfrm>
          <a:prstGeom prst="rect">
            <a:avLst/>
          </a:prstGeom>
          <a:noFill/>
        </p:spPr>
        <p:txBody>
          <a:bodyPr wrap="square" rtlCol="0">
            <a:spAutoFit/>
          </a:bodyPr>
          <a:lstStyle/>
          <a:p>
            <a:pPr marL="285750" indent="-285750">
              <a:buFont typeface="Arial" panose="020B0604020202020204" pitchFamily="34" charset="0"/>
              <a:buChar char="•"/>
            </a:pPr>
            <a:r>
              <a:rPr lang="en-GB" dirty="0"/>
              <a:t>All areas have seen the distribution of unpaid care skew toward a higher number of hours of unpaid care being provided from 2011 to 2021. </a:t>
            </a:r>
          </a:p>
          <a:p>
            <a:pPr marL="285750" indent="-285750">
              <a:buFont typeface="Arial" panose="020B0604020202020204" pitchFamily="34" charset="0"/>
              <a:buChar char="•"/>
            </a:pPr>
            <a:r>
              <a:rPr lang="en-GB" dirty="0"/>
              <a:t>Peterborough (55%) and Fenland (56%) are the two areas with the highest proportions of residents providing more than 20 hours of unpaid care per week.</a:t>
            </a:r>
          </a:p>
        </p:txBody>
      </p:sp>
      <p:pic>
        <p:nvPicPr>
          <p:cNvPr id="7" name="Picture 6" descr="Stacked bar chart to show by local authority, for Cambridgeshire, Cambridgeshire and Peterborough, the East of England and England the percentage of residents that provide unpaid care comparing Census 2021 and Census 2011. The chart shows the proportions providing 1 to 19 hours, 20 to 49 hours, and more than 50 hours of unpaid care per week. Census 2021 results show Fenland has the highest proportion of residents providing more than 50 hours at 3.4%, and the highest proportion providing 20 to 49 hours per week at 2.1%. Cambridge has the lowest at 1.5% providing more than 50 hours, and 1.1% 20 to 49 hours.  South Cambridgeshire has the highest proportion providing 1 to 19 hours per week at 5.1%, and Peterborough the lowest at 3.6%.">
            <a:extLst>
              <a:ext uri="{FF2B5EF4-FFF2-40B4-BE49-F238E27FC236}">
                <a16:creationId xmlns:a16="http://schemas.microsoft.com/office/drawing/2014/main" id="{9670F92E-1F87-496B-9BCA-CEF115C1FB53}"/>
              </a:ext>
            </a:extLst>
          </p:cNvPr>
          <p:cNvPicPr>
            <a:picLocks noChangeAspect="1"/>
          </p:cNvPicPr>
          <p:nvPr/>
        </p:nvPicPr>
        <p:blipFill>
          <a:blip r:embed="rId2"/>
          <a:stretch>
            <a:fillRect/>
          </a:stretch>
        </p:blipFill>
        <p:spPr>
          <a:xfrm>
            <a:off x="0" y="1828800"/>
            <a:ext cx="9059632" cy="4721629"/>
          </a:xfrm>
          <a:prstGeom prst="rect">
            <a:avLst/>
          </a:prstGeom>
        </p:spPr>
      </p:pic>
    </p:spTree>
    <p:extLst>
      <p:ext uri="{BB962C8B-B14F-4D97-AF65-F5344CB8AC3E}">
        <p14:creationId xmlns:p14="http://schemas.microsoft.com/office/powerpoint/2010/main" val="3539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8E2C7-2C05-4AB0-9D15-EB4BD77B15A7}"/>
              </a:ext>
            </a:extLst>
          </p:cNvPr>
          <p:cNvSpPr>
            <a:spLocks noGrp="1"/>
          </p:cNvSpPr>
          <p:nvPr>
            <p:ph type="title"/>
          </p:nvPr>
        </p:nvSpPr>
        <p:spPr/>
        <p:txBody>
          <a:bodyPr/>
          <a:lstStyle/>
          <a:p>
            <a:r>
              <a:rPr lang="en-GB" dirty="0"/>
              <a:t>Unpaid Care: distribution skew</a:t>
            </a:r>
          </a:p>
        </p:txBody>
      </p:sp>
      <p:sp>
        <p:nvSpPr>
          <p:cNvPr id="3" name="Content Placeholder 2">
            <a:extLst>
              <a:ext uri="{FF2B5EF4-FFF2-40B4-BE49-F238E27FC236}">
                <a16:creationId xmlns:a16="http://schemas.microsoft.com/office/drawing/2014/main" id="{B057DDC9-2B43-4D5C-B5A9-DA5AFDD74E92}"/>
              </a:ext>
            </a:extLst>
          </p:cNvPr>
          <p:cNvSpPr>
            <a:spLocks noGrp="1"/>
          </p:cNvSpPr>
          <p:nvPr>
            <p:ph sz="half" idx="1"/>
          </p:nvPr>
        </p:nvSpPr>
        <p:spPr>
          <a:xfrm>
            <a:off x="838199" y="1825625"/>
            <a:ext cx="10542973" cy="3571323"/>
          </a:xfrm>
        </p:spPr>
        <p:txBody>
          <a:bodyPr>
            <a:normAutofit fontScale="92500"/>
          </a:bodyPr>
          <a:lstStyle/>
          <a:p>
            <a:pPr algn="l"/>
            <a:r>
              <a:rPr lang="en-GB" sz="2100" b="0" i="0" dirty="0">
                <a:solidFill>
                  <a:srgbClr val="323132"/>
                </a:solidFill>
                <a:effectLst/>
              </a:rPr>
              <a:t>The previous slides showed that among residents that provide unpaid care, there has been an unexpected proportional distribution shift between 2011 and 2021 away from lower numbers of hours to higher numbers of hours being provided.  The following points could explain why this has happened;</a:t>
            </a:r>
          </a:p>
          <a:p>
            <a:pPr lvl="1"/>
            <a:r>
              <a:rPr lang="en-GB" sz="2100" b="0" i="0" dirty="0">
                <a:solidFill>
                  <a:srgbClr val="323132"/>
                </a:solidFill>
                <a:effectLst/>
              </a:rPr>
              <a:t>coronavirus guidance on reducing travel and limiting visits to people from other households</a:t>
            </a:r>
          </a:p>
          <a:p>
            <a:pPr lvl="1"/>
            <a:r>
              <a:rPr lang="en-GB" sz="2100" b="0" i="0" dirty="0">
                <a:solidFill>
                  <a:srgbClr val="323132"/>
                </a:solidFill>
                <a:effectLst/>
              </a:rPr>
              <a:t>unpaid carers who previously shared caring responsibilities may have taken on all aspects of unpaid care because of rules on household mixing during the coronavirus pandemic</a:t>
            </a:r>
          </a:p>
          <a:p>
            <a:pPr lvl="1"/>
            <a:r>
              <a:rPr lang="en-GB" sz="2100" b="0" i="0" dirty="0">
                <a:solidFill>
                  <a:srgbClr val="323132"/>
                </a:solidFill>
                <a:effectLst/>
              </a:rPr>
              <a:t>there were a higher number of deaths than expected in the older population </a:t>
            </a:r>
            <a:r>
              <a:rPr lang="en-GB" sz="2100" b="0" i="0" u="sng" dirty="0">
                <a:solidFill>
                  <a:srgbClr val="206095"/>
                </a:solidFill>
                <a:effectLst/>
                <a:hlinkClick r:id="rId2"/>
              </a:rPr>
              <a:t>at the beginning of 2021 due to coronavirus (COVID-19) and other causes</a:t>
            </a:r>
            <a:r>
              <a:rPr lang="en-GB" sz="2100" b="0" i="0" dirty="0">
                <a:solidFill>
                  <a:srgbClr val="323132"/>
                </a:solidFill>
                <a:effectLst/>
              </a:rPr>
              <a:t>; this could have led to a reduction in the need for unpaid care</a:t>
            </a:r>
          </a:p>
          <a:p>
            <a:pPr lvl="1"/>
            <a:r>
              <a:rPr lang="en-GB" sz="2100" b="0" i="0" dirty="0">
                <a:solidFill>
                  <a:srgbClr val="323132"/>
                </a:solidFill>
                <a:effectLst/>
              </a:rPr>
              <a:t>changes in the question wording between 2011 and 2021 may have had an impact on the number of people who self-reported as unpaid carers</a:t>
            </a:r>
          </a:p>
          <a:p>
            <a:endParaRPr lang="en-GB" dirty="0"/>
          </a:p>
        </p:txBody>
      </p:sp>
      <p:sp>
        <p:nvSpPr>
          <p:cNvPr id="5" name="TextBox 4">
            <a:extLst>
              <a:ext uri="{FF2B5EF4-FFF2-40B4-BE49-F238E27FC236}">
                <a16:creationId xmlns:a16="http://schemas.microsoft.com/office/drawing/2014/main" id="{2F691E02-1EEC-448A-9CA2-A8B2F10EF947}"/>
              </a:ext>
            </a:extLst>
          </p:cNvPr>
          <p:cNvSpPr txBox="1"/>
          <p:nvPr/>
        </p:nvSpPr>
        <p:spPr>
          <a:xfrm>
            <a:off x="838199" y="5566299"/>
            <a:ext cx="8607642" cy="369332"/>
          </a:xfrm>
          <a:prstGeom prst="rect">
            <a:avLst/>
          </a:prstGeom>
          <a:noFill/>
        </p:spPr>
        <p:txBody>
          <a:bodyPr wrap="square" rtlCol="0">
            <a:spAutoFit/>
          </a:bodyPr>
          <a:lstStyle/>
          <a:p>
            <a:r>
              <a:rPr lang="en-GB" dirty="0">
                <a:hlinkClick r:id="rId3"/>
              </a:rPr>
              <a:t>Unpaid care, England and Wales - Office for National Statistics (ons.gov.uk)</a:t>
            </a:r>
            <a:endParaRPr lang="en-GB" dirty="0"/>
          </a:p>
        </p:txBody>
      </p:sp>
    </p:spTree>
    <p:extLst>
      <p:ext uri="{BB962C8B-B14F-4D97-AF65-F5344CB8AC3E}">
        <p14:creationId xmlns:p14="http://schemas.microsoft.com/office/powerpoint/2010/main" val="3690809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93DA7-A6E6-4E98-A4BD-AA75E678EDFA}"/>
              </a:ext>
            </a:extLst>
          </p:cNvPr>
          <p:cNvSpPr>
            <a:spLocks noGrp="1"/>
          </p:cNvSpPr>
          <p:nvPr>
            <p:ph type="title"/>
          </p:nvPr>
        </p:nvSpPr>
        <p:spPr/>
        <p:txBody>
          <a:bodyPr/>
          <a:lstStyle/>
          <a:p>
            <a:r>
              <a:rPr lang="en-GB" dirty="0"/>
              <a:t>Unpaid care hours: question change between 2011 - 2021</a:t>
            </a:r>
          </a:p>
        </p:txBody>
      </p:sp>
      <p:sp>
        <p:nvSpPr>
          <p:cNvPr id="3" name="Content Placeholder 2">
            <a:extLst>
              <a:ext uri="{FF2B5EF4-FFF2-40B4-BE49-F238E27FC236}">
                <a16:creationId xmlns:a16="http://schemas.microsoft.com/office/drawing/2014/main" id="{427C1F4E-7E15-4B31-8905-8C9E6E30F6F4}"/>
              </a:ext>
            </a:extLst>
          </p:cNvPr>
          <p:cNvSpPr>
            <a:spLocks noGrp="1"/>
          </p:cNvSpPr>
          <p:nvPr>
            <p:ph sz="half" idx="1"/>
          </p:nvPr>
        </p:nvSpPr>
        <p:spPr>
          <a:xfrm>
            <a:off x="838200" y="1825625"/>
            <a:ext cx="10671928" cy="3519373"/>
          </a:xfrm>
          <a:ln>
            <a:solidFill>
              <a:schemeClr val="tx1"/>
            </a:solidFill>
          </a:ln>
        </p:spPr>
        <p:txBody>
          <a:bodyPr>
            <a:normAutofit/>
          </a:bodyPr>
          <a:lstStyle/>
          <a:p>
            <a:pPr marL="0" indent="0">
              <a:buNone/>
            </a:pPr>
            <a:endParaRPr lang="en-GB" b="0" i="0" dirty="0">
              <a:solidFill>
                <a:srgbClr val="323132"/>
              </a:solidFill>
              <a:effectLst/>
              <a:latin typeface="open sans" panose="020B0606030504020204" pitchFamily="34" charset="0"/>
            </a:endParaRPr>
          </a:p>
          <a:p>
            <a:pPr marL="0" indent="0">
              <a:buNone/>
            </a:pPr>
            <a:r>
              <a:rPr lang="en-GB" b="1" i="0" dirty="0">
                <a:solidFill>
                  <a:srgbClr val="323132"/>
                </a:solidFill>
                <a:effectLst/>
              </a:rPr>
              <a:t>Note: </a:t>
            </a:r>
            <a:r>
              <a:rPr lang="en-GB" b="0" i="0" dirty="0">
                <a:solidFill>
                  <a:srgbClr val="323132"/>
                </a:solidFill>
                <a:effectLst/>
              </a:rPr>
              <a:t>Census 2021 asked "Do you look after, or give any help or support to, anyone because they have long-term physical or mental health conditions or illnesses, or problems related to old age?". People were asked to exclude anything they did as part of their paid employment. The wording of the question differs from the 2011 Census question, which began "Do you look after, or give any help or support to family members, friends, neighbours or others".</a:t>
            </a:r>
            <a:endParaRPr lang="en-GB" dirty="0"/>
          </a:p>
        </p:txBody>
      </p:sp>
      <p:sp>
        <p:nvSpPr>
          <p:cNvPr id="5" name="TextBox 4">
            <a:extLst>
              <a:ext uri="{FF2B5EF4-FFF2-40B4-BE49-F238E27FC236}">
                <a16:creationId xmlns:a16="http://schemas.microsoft.com/office/drawing/2014/main" id="{7BA677E9-9148-4D62-ABA8-482A7FDB5C26}"/>
              </a:ext>
            </a:extLst>
          </p:cNvPr>
          <p:cNvSpPr txBox="1"/>
          <p:nvPr/>
        </p:nvSpPr>
        <p:spPr>
          <a:xfrm>
            <a:off x="838200" y="5608948"/>
            <a:ext cx="9276761" cy="369332"/>
          </a:xfrm>
          <a:prstGeom prst="rect">
            <a:avLst/>
          </a:prstGeom>
          <a:noFill/>
        </p:spPr>
        <p:txBody>
          <a:bodyPr wrap="square" rtlCol="0">
            <a:spAutoFit/>
          </a:bodyPr>
          <a:lstStyle/>
          <a:p>
            <a:r>
              <a:rPr lang="en-GB" dirty="0">
                <a:hlinkClick r:id="rId2"/>
              </a:rPr>
              <a:t>Unpaid care, England and Wales - Office for National Statistics (ons.gov.uk)</a:t>
            </a:r>
            <a:endParaRPr lang="en-GB" dirty="0"/>
          </a:p>
        </p:txBody>
      </p:sp>
    </p:spTree>
    <p:extLst>
      <p:ext uri="{BB962C8B-B14F-4D97-AF65-F5344CB8AC3E}">
        <p14:creationId xmlns:p14="http://schemas.microsoft.com/office/powerpoint/2010/main" val="112094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9C92B0E-9DCF-3DBE-C4C4-7C06DA940818}"/>
              </a:ext>
            </a:extLst>
          </p:cNvPr>
          <p:cNvSpPr txBox="1">
            <a:spLocks noGrp="1"/>
          </p:cNvSpPr>
          <p:nvPr>
            <p:ph type="title"/>
          </p:nvPr>
        </p:nvSpPr>
        <p:spPr>
          <a:xfrm>
            <a:off x="838200" y="307571"/>
            <a:ext cx="6934200" cy="138311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a:ln>
                  <a:noFill/>
                </a:ln>
                <a:solidFill>
                  <a:schemeClr val="tx1"/>
                </a:solidFill>
                <a:effectLst/>
                <a:uLnTx/>
                <a:uFillTx/>
                <a:latin typeface="+mj-lt"/>
                <a:ea typeface="+mj-ea"/>
                <a:cs typeface="+mj-cs"/>
              </a:rPr>
              <a:t>Themes</a:t>
            </a:r>
          </a:p>
        </p:txBody>
      </p:sp>
      <p:sp>
        <p:nvSpPr>
          <p:cNvPr id="4" name="Content Placeholder 2">
            <a:extLst>
              <a:ext uri="{FF2B5EF4-FFF2-40B4-BE49-F238E27FC236}">
                <a16:creationId xmlns:a16="http://schemas.microsoft.com/office/drawing/2014/main" id="{C19E016B-05F1-47AC-8B78-0B85425A2FD4}"/>
              </a:ext>
            </a:extLst>
          </p:cNvPr>
          <p:cNvSpPr txBox="1">
            <a:spLocks/>
          </p:cNvSpPr>
          <p:nvPr/>
        </p:nvSpPr>
        <p:spPr>
          <a:xfrm>
            <a:off x="672054" y="2041573"/>
            <a:ext cx="10515600" cy="374028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kern="1200" dirty="0">
                <a:latin typeface="+mn-lt"/>
                <a:ea typeface="+mn-ea"/>
                <a:cs typeface="+mn-cs"/>
              </a:rPr>
              <a:t>A first overview of some of the local authority level Cambridgeshire and Peterborough data from the </a:t>
            </a:r>
            <a:r>
              <a:rPr lang="en-US" dirty="0"/>
              <a:t>Health, Disability and Unpaid Care </a:t>
            </a:r>
            <a:r>
              <a:rPr lang="en-US" kern="1200" dirty="0">
                <a:latin typeface="+mn-lt"/>
                <a:ea typeface="+mn-ea"/>
                <a:cs typeface="+mn-cs"/>
              </a:rPr>
              <a:t>topic summary published by the Office for National Statistics (ONS)</a:t>
            </a:r>
          </a:p>
          <a:p>
            <a:pPr lvl="1"/>
            <a:r>
              <a:rPr lang="en-GB" dirty="0">
                <a:hlinkClick r:id="rId3"/>
              </a:rPr>
              <a:t>Health, disability, and unpaid care: Census 2021 in England and Wales - Office for National Statistics (ons.gov.uk)</a:t>
            </a:r>
            <a:endParaRPr lang="en-US" dirty="0">
              <a:ea typeface="+mn-ea"/>
              <a:cs typeface="+mn-cs"/>
            </a:endParaRPr>
          </a:p>
          <a:p>
            <a:r>
              <a:rPr lang="en-US" kern="1200" dirty="0">
                <a:latin typeface="+mn-lt"/>
                <a:ea typeface="+mn-ea"/>
                <a:cs typeface="+mn-cs"/>
              </a:rPr>
              <a:t>By local authority:</a:t>
            </a:r>
            <a:r>
              <a:rPr lang="en-US" dirty="0"/>
              <a:t> </a:t>
            </a:r>
            <a:endParaRPr lang="en-US" kern="1200" dirty="0">
              <a:latin typeface="+mn-lt"/>
              <a:cs typeface="Calibri" panose="020F0502020204030204"/>
            </a:endParaRPr>
          </a:p>
          <a:p>
            <a:pPr lvl="1" algn="just"/>
            <a:r>
              <a:rPr lang="en-US" sz="2800" kern="1200" dirty="0">
                <a:latin typeface="+mn-lt"/>
                <a:ea typeface="+mn-ea"/>
                <a:cs typeface="+mn-cs"/>
              </a:rPr>
              <a:t>General health</a:t>
            </a:r>
            <a:endParaRPr lang="en-US" sz="2800" kern="1200" dirty="0">
              <a:latin typeface="+mn-lt"/>
              <a:cs typeface="Calibri"/>
            </a:endParaRPr>
          </a:p>
          <a:p>
            <a:pPr lvl="1" algn="just"/>
            <a:r>
              <a:rPr lang="en-US" sz="2800" dirty="0"/>
              <a:t>Disability</a:t>
            </a:r>
          </a:p>
          <a:p>
            <a:pPr lvl="1" algn="just"/>
            <a:r>
              <a:rPr lang="en-US" sz="2800" dirty="0"/>
              <a:t>Unpaid care</a:t>
            </a:r>
          </a:p>
          <a:p>
            <a:pPr lvl="1" algn="just"/>
            <a:endParaRPr lang="en-US" sz="3200" kern="1200" dirty="0">
              <a:latin typeface="+mn-lt"/>
              <a:ea typeface="+mn-ea"/>
              <a:cs typeface="+mn-cs"/>
            </a:endParaRPr>
          </a:p>
          <a:p>
            <a:pPr marL="0" indent="0">
              <a:buNone/>
            </a:pPr>
            <a:endParaRPr lang="en-US" sz="400" kern="1200" dirty="0">
              <a:solidFill>
                <a:schemeClr val="tx1">
                  <a:tint val="75000"/>
                </a:schemeClr>
              </a:solidFill>
              <a:latin typeface="+mn-lt"/>
              <a:ea typeface="+mn-ea"/>
              <a:cs typeface="+mn-cs"/>
            </a:endParaRPr>
          </a:p>
        </p:txBody>
      </p:sp>
    </p:spTree>
    <p:extLst>
      <p:ext uri="{BB962C8B-B14F-4D97-AF65-F5344CB8AC3E}">
        <p14:creationId xmlns:p14="http://schemas.microsoft.com/office/powerpoint/2010/main" val="47838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1592C-92B5-49DB-B551-6A3D20981D18}"/>
              </a:ext>
            </a:extLst>
          </p:cNvPr>
          <p:cNvSpPr>
            <a:spLocks noGrp="1"/>
          </p:cNvSpPr>
          <p:nvPr>
            <p:ph type="title"/>
          </p:nvPr>
        </p:nvSpPr>
        <p:spPr/>
        <p:txBody>
          <a:bodyPr/>
          <a:lstStyle/>
          <a:p>
            <a:r>
              <a:rPr lang="en-GB" dirty="0"/>
              <a:t>Disability</a:t>
            </a:r>
          </a:p>
        </p:txBody>
      </p:sp>
      <p:sp>
        <p:nvSpPr>
          <p:cNvPr id="3" name="Content Placeholder 2">
            <a:extLst>
              <a:ext uri="{FF2B5EF4-FFF2-40B4-BE49-F238E27FC236}">
                <a16:creationId xmlns:a16="http://schemas.microsoft.com/office/drawing/2014/main" id="{41D7A42C-BA4A-43DD-83C5-CBC024A1C5D7}"/>
              </a:ext>
            </a:extLst>
          </p:cNvPr>
          <p:cNvSpPr>
            <a:spLocks noGrp="1"/>
          </p:cNvSpPr>
          <p:nvPr>
            <p:ph idx="1"/>
          </p:nvPr>
        </p:nvSpPr>
        <p:spPr/>
        <p:txBody>
          <a:bodyPr>
            <a:normAutofit fontScale="62500" lnSpcReduction="20000"/>
          </a:bodyPr>
          <a:lstStyle/>
          <a:p>
            <a:pPr algn="l"/>
            <a:r>
              <a:rPr lang="en-GB"/>
              <a:t>Comparability:</a:t>
            </a:r>
          </a:p>
          <a:p>
            <a:pPr marL="0" indent="0" algn="l">
              <a:buNone/>
            </a:pPr>
            <a:endParaRPr lang="en-GB"/>
          </a:p>
          <a:p>
            <a:pPr marL="0" indent="0" algn="l">
              <a:buNone/>
            </a:pPr>
            <a:r>
              <a:rPr lang="en-GB"/>
              <a:t>To identify disability in England and Wales, the Census asked people "Do you have any physical or mental health conditions or illnesses lasting or expected to last 12 months or more?". If they answered yes, a further question "Do any of your conditions or illnesses reduce your ability to carry out day-to-day activities?" was presented. The identification of disability differs from the 2011 Census question used, which asked "Are your day-to-day activities limited because of a health problem or disability which has lasted, or expected to last, at least 12 months?”.</a:t>
            </a:r>
          </a:p>
          <a:p>
            <a:pPr marL="0" indent="0" algn="l">
              <a:buNone/>
            </a:pPr>
            <a:endParaRPr lang="en-GB"/>
          </a:p>
          <a:p>
            <a:pPr marL="0" indent="0" algn="l">
              <a:buNone/>
            </a:pPr>
            <a:r>
              <a:rPr lang="en-GB"/>
              <a:t>The question changed in order to collect data that more closely aligned with the definition of disability in the </a:t>
            </a:r>
            <a:r>
              <a:rPr lang="en-GB">
                <a:hlinkClick r:id="rId2">
                  <a:extLst>
                    <a:ext uri="{A12FA001-AC4F-418D-AE19-62706E023703}">
                      <ahyp:hlinkClr xmlns:ahyp="http://schemas.microsoft.com/office/drawing/2018/hyperlinkcolor" val="tx"/>
                    </a:ext>
                  </a:extLst>
                </a:hlinkClick>
              </a:rPr>
              <a:t>Equality Act (2010</a:t>
            </a:r>
            <a:r>
              <a:rPr lang="en-GB"/>
              <a:t>). The Equality Act defines an individual as disabled if they have a physical or mental impairment that has a substantial and long-term negative effect on their ability to carry out normal day-to-day activities. The way we identify disabled people has therefore changed between 2011 and 2021 and this may have had an impact on the number of people identified as disabled. See </a:t>
            </a:r>
            <a:r>
              <a:rPr lang="en-GB">
                <a:hlinkClick r:id="rId3">
                  <a:extLst>
                    <a:ext uri="{A12FA001-AC4F-418D-AE19-62706E023703}">
                      <ahyp:hlinkClr xmlns:ahyp="http://schemas.microsoft.com/office/drawing/2018/hyperlinkcolor" val="tx"/>
                    </a:ext>
                  </a:extLst>
                </a:hlinkClick>
              </a:rPr>
              <a:t>Section 8: Measuring the data</a:t>
            </a:r>
            <a:r>
              <a:rPr lang="en-GB"/>
              <a:t> for more information on the question change.”</a:t>
            </a:r>
          </a:p>
          <a:p>
            <a:pPr marL="0" indent="0" algn="l">
              <a:buNone/>
            </a:pPr>
            <a:endParaRPr lang="en-GB"/>
          </a:p>
          <a:p>
            <a:pPr marL="0" indent="0" algn="l">
              <a:buNone/>
            </a:pPr>
            <a:r>
              <a:rPr lang="en-GB"/>
              <a:t>For this reason, this local summary has not compared the 2021 results to the 2011 results.</a:t>
            </a:r>
          </a:p>
          <a:p>
            <a:endParaRPr lang="en-GB"/>
          </a:p>
        </p:txBody>
      </p:sp>
    </p:spTree>
    <p:extLst>
      <p:ext uri="{BB962C8B-B14F-4D97-AF65-F5344CB8AC3E}">
        <p14:creationId xmlns:p14="http://schemas.microsoft.com/office/powerpoint/2010/main" val="3429446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79726-A59B-419B-BE7C-B6BAB47107DD}"/>
              </a:ext>
            </a:extLst>
          </p:cNvPr>
          <p:cNvSpPr>
            <a:spLocks noGrp="1"/>
          </p:cNvSpPr>
          <p:nvPr>
            <p:ph type="title"/>
          </p:nvPr>
        </p:nvSpPr>
        <p:spPr/>
        <p:txBody>
          <a:bodyPr/>
          <a:lstStyle/>
          <a:p>
            <a:r>
              <a:rPr lang="en-GB"/>
              <a:t>National headline</a:t>
            </a:r>
          </a:p>
        </p:txBody>
      </p:sp>
      <p:sp>
        <p:nvSpPr>
          <p:cNvPr id="3" name="Content Placeholder 2">
            <a:extLst>
              <a:ext uri="{FF2B5EF4-FFF2-40B4-BE49-F238E27FC236}">
                <a16:creationId xmlns:a16="http://schemas.microsoft.com/office/drawing/2014/main" id="{C304DD60-B3CB-47E6-8351-716634164593}"/>
              </a:ext>
            </a:extLst>
          </p:cNvPr>
          <p:cNvSpPr>
            <a:spLocks noGrp="1"/>
          </p:cNvSpPr>
          <p:nvPr>
            <p:ph idx="1"/>
          </p:nvPr>
        </p:nvSpPr>
        <p:spPr/>
        <p:txBody>
          <a:bodyPr/>
          <a:lstStyle/>
          <a:p>
            <a:r>
              <a:rPr lang="en-GB" sz="2000" dirty="0"/>
              <a:t>In England, the proportion of disabled people (age standardised*) decreased between censuses (from 19.3% in 2011 to 17.7% in 2021). However, there was an increase in the number of disabled people (from 9.4 million in 2011 to 9.8 million in 2021).</a:t>
            </a:r>
          </a:p>
        </p:txBody>
      </p:sp>
      <p:sp>
        <p:nvSpPr>
          <p:cNvPr id="4" name="TextBox 3">
            <a:extLst>
              <a:ext uri="{FF2B5EF4-FFF2-40B4-BE49-F238E27FC236}">
                <a16:creationId xmlns:a16="http://schemas.microsoft.com/office/drawing/2014/main" id="{EA5E3CA9-6348-430E-82DF-763C906969D4}"/>
              </a:ext>
            </a:extLst>
          </p:cNvPr>
          <p:cNvSpPr txBox="1"/>
          <p:nvPr/>
        </p:nvSpPr>
        <p:spPr>
          <a:xfrm>
            <a:off x="469783" y="6176963"/>
            <a:ext cx="9655292" cy="530915"/>
          </a:xfrm>
          <a:prstGeom prst="rect">
            <a:avLst/>
          </a:prstGeom>
          <a:noFill/>
        </p:spPr>
        <p:txBody>
          <a:bodyPr wrap="square" rtlCol="0">
            <a:spAutoFit/>
          </a:bodyPr>
          <a:lstStyle/>
          <a:p>
            <a:r>
              <a:rPr lang="en-GB" b="0" i="0">
                <a:solidFill>
                  <a:srgbClr val="323132"/>
                </a:solidFill>
                <a:effectLst/>
                <a:latin typeface="open sans" panose="020B0606030504020204" pitchFamily="34" charset="0"/>
              </a:rPr>
              <a:t>*</a:t>
            </a:r>
            <a:r>
              <a:rPr lang="en-GB" sz="1050" b="0" i="0">
                <a:solidFill>
                  <a:srgbClr val="323132"/>
                </a:solidFill>
                <a:effectLst/>
                <a:latin typeface="open sans" panose="020B0606030504020204" pitchFamily="34" charset="0"/>
              </a:rPr>
              <a:t>Disability and age are closely related, with older people being more likely to be disabled. Age-standardised proportions (ASPs) account for different age structures in populations and are more appropriate than crude percentages when drawing comparisons over time and across areas</a:t>
            </a:r>
            <a:endParaRPr lang="en-GB" sz="1050"/>
          </a:p>
        </p:txBody>
      </p:sp>
      <p:sp>
        <p:nvSpPr>
          <p:cNvPr id="5" name="TextBox 4">
            <a:extLst>
              <a:ext uri="{FF2B5EF4-FFF2-40B4-BE49-F238E27FC236}">
                <a16:creationId xmlns:a16="http://schemas.microsoft.com/office/drawing/2014/main" id="{A034D78A-77BD-4644-8A0A-9044C58F2A91}"/>
              </a:ext>
            </a:extLst>
          </p:cNvPr>
          <p:cNvSpPr txBox="1"/>
          <p:nvPr/>
        </p:nvSpPr>
        <p:spPr>
          <a:xfrm>
            <a:off x="952500" y="3324225"/>
            <a:ext cx="10115550" cy="1200329"/>
          </a:xfrm>
          <a:prstGeom prst="rect">
            <a:avLst/>
          </a:prstGeom>
          <a:noFill/>
          <a:ln>
            <a:solidFill>
              <a:schemeClr val="tx1"/>
            </a:solidFill>
          </a:ln>
        </p:spPr>
        <p:txBody>
          <a:bodyPr wrap="square" rtlCol="0">
            <a:spAutoFit/>
          </a:bodyPr>
          <a:lstStyle/>
          <a:p>
            <a:r>
              <a:rPr lang="en-GB" dirty="0"/>
              <a:t>Note: </a:t>
            </a:r>
            <a:r>
              <a:rPr lang="en-GB" sz="1800" dirty="0"/>
              <a:t>The ONS produced national age standardised findings for the 2011 and 2021 census but there are no local age standardised findings for 2011 so we are not able to compare age standardised disability between censuses from this initial data release. </a:t>
            </a:r>
            <a:r>
              <a:rPr lang="en-GB" sz="1800" b="1" dirty="0"/>
              <a:t>The following data is not age standardised unless marked.</a:t>
            </a:r>
          </a:p>
          <a:p>
            <a:endParaRPr lang="en-GB" dirty="0"/>
          </a:p>
        </p:txBody>
      </p:sp>
    </p:spTree>
    <p:extLst>
      <p:ext uri="{BB962C8B-B14F-4D97-AF65-F5344CB8AC3E}">
        <p14:creationId xmlns:p14="http://schemas.microsoft.com/office/powerpoint/2010/main" val="348549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D2F8-0692-4CEA-862D-BB119624DED9}"/>
              </a:ext>
            </a:extLst>
          </p:cNvPr>
          <p:cNvSpPr>
            <a:spLocks noGrp="1"/>
          </p:cNvSpPr>
          <p:nvPr>
            <p:ph type="title"/>
          </p:nvPr>
        </p:nvSpPr>
        <p:spPr>
          <a:xfrm>
            <a:off x="838200" y="112306"/>
            <a:ext cx="6934200" cy="1383117"/>
          </a:xfrm>
        </p:spPr>
        <p:txBody>
          <a:bodyPr/>
          <a:lstStyle/>
          <a:p>
            <a:r>
              <a:rPr lang="en-GB"/>
              <a:t>Upper tier headlines</a:t>
            </a:r>
          </a:p>
        </p:txBody>
      </p:sp>
      <p:sp>
        <p:nvSpPr>
          <p:cNvPr id="8" name="TextBox 7">
            <a:extLst>
              <a:ext uri="{FF2B5EF4-FFF2-40B4-BE49-F238E27FC236}">
                <a16:creationId xmlns:a16="http://schemas.microsoft.com/office/drawing/2014/main" id="{D25C8B00-9C33-4330-92B4-94F8943D1ADF}"/>
              </a:ext>
            </a:extLst>
          </p:cNvPr>
          <p:cNvSpPr txBox="1"/>
          <p:nvPr/>
        </p:nvSpPr>
        <p:spPr>
          <a:xfrm>
            <a:off x="230603" y="1345112"/>
            <a:ext cx="11815308" cy="1754326"/>
          </a:xfrm>
          <a:prstGeom prst="rect">
            <a:avLst/>
          </a:prstGeom>
          <a:noFill/>
        </p:spPr>
        <p:txBody>
          <a:bodyPr wrap="square" rtlCol="0">
            <a:spAutoFit/>
          </a:bodyPr>
          <a:lstStyle/>
          <a:p>
            <a:pPr marL="285750" indent="-285750">
              <a:buFont typeface="Arial" panose="020B0604020202020204" pitchFamily="34" charset="0"/>
              <a:buChar char="•"/>
            </a:pPr>
            <a:r>
              <a:rPr lang="en-GB" dirty="0"/>
              <a:t>Cambridgeshire and Peterborough have lower percentages of residents reporting as Disabled under the Equality Act against the East of England and England.</a:t>
            </a:r>
          </a:p>
          <a:p>
            <a:pPr marL="285750" indent="-285750">
              <a:buFont typeface="Arial" panose="020B0604020202020204" pitchFamily="34" charset="0"/>
              <a:buChar char="•"/>
            </a:pPr>
            <a:r>
              <a:rPr lang="en-GB" dirty="0"/>
              <a:t>Cambridgeshire has a higher proportion of residents reporting as not disabled but with a long term physical or mental health condition but day to day activities are not limited (8%) than Peterborough (5.8%), East of England (7.2%) and England (6.8%).</a:t>
            </a:r>
          </a:p>
          <a:p>
            <a:pPr marL="285750" indent="-285750">
              <a:buFont typeface="Arial" panose="020B0604020202020204" pitchFamily="34" charset="0"/>
              <a:buChar char="•"/>
            </a:pPr>
            <a:endParaRPr lang="en-GB" dirty="0"/>
          </a:p>
        </p:txBody>
      </p:sp>
      <p:graphicFrame>
        <p:nvGraphicFramePr>
          <p:cNvPr id="5" name="Table 4" descr="Table to show Census 2021 residents disability responses across Cambridgeshire and Peterborough local authorities  including regional and national comparison">
            <a:extLst>
              <a:ext uri="{FF2B5EF4-FFF2-40B4-BE49-F238E27FC236}">
                <a16:creationId xmlns:a16="http://schemas.microsoft.com/office/drawing/2014/main" id="{4B03ACBF-42A8-4676-B493-789823DF8598}"/>
              </a:ext>
            </a:extLst>
          </p:cNvPr>
          <p:cNvGraphicFramePr>
            <a:graphicFrameLocks noGrp="1"/>
          </p:cNvGraphicFramePr>
          <p:nvPr>
            <p:extLst>
              <p:ext uri="{D42A27DB-BD31-4B8C-83A1-F6EECF244321}">
                <p14:modId xmlns:p14="http://schemas.microsoft.com/office/powerpoint/2010/main" val="1639941789"/>
              </p:ext>
            </p:extLst>
          </p:nvPr>
        </p:nvGraphicFramePr>
        <p:xfrm>
          <a:off x="146089" y="2785980"/>
          <a:ext cx="11899822" cy="3064806"/>
        </p:xfrm>
        <a:graphic>
          <a:graphicData uri="http://schemas.openxmlformats.org/drawingml/2006/table">
            <a:tbl>
              <a:tblPr/>
              <a:tblGrid>
                <a:gridCol w="3923493">
                  <a:extLst>
                    <a:ext uri="{9D8B030D-6E8A-4147-A177-3AD203B41FA5}">
                      <a16:colId xmlns:a16="http://schemas.microsoft.com/office/drawing/2014/main" val="762247299"/>
                    </a:ext>
                  </a:extLst>
                </a:gridCol>
                <a:gridCol w="1095271">
                  <a:extLst>
                    <a:ext uri="{9D8B030D-6E8A-4147-A177-3AD203B41FA5}">
                      <a16:colId xmlns:a16="http://schemas.microsoft.com/office/drawing/2014/main" val="2999145278"/>
                    </a:ext>
                  </a:extLst>
                </a:gridCol>
                <a:gridCol w="1165609">
                  <a:extLst>
                    <a:ext uri="{9D8B030D-6E8A-4147-A177-3AD203B41FA5}">
                      <a16:colId xmlns:a16="http://schemas.microsoft.com/office/drawing/2014/main" val="1711317667"/>
                    </a:ext>
                  </a:extLst>
                </a:gridCol>
                <a:gridCol w="974690">
                  <a:extLst>
                    <a:ext uri="{9D8B030D-6E8A-4147-A177-3AD203B41FA5}">
                      <a16:colId xmlns:a16="http://schemas.microsoft.com/office/drawing/2014/main" val="3432846801"/>
                    </a:ext>
                  </a:extLst>
                </a:gridCol>
                <a:gridCol w="984738">
                  <a:extLst>
                    <a:ext uri="{9D8B030D-6E8A-4147-A177-3AD203B41FA5}">
                      <a16:colId xmlns:a16="http://schemas.microsoft.com/office/drawing/2014/main" val="3663750147"/>
                    </a:ext>
                  </a:extLst>
                </a:gridCol>
                <a:gridCol w="1264879">
                  <a:extLst>
                    <a:ext uri="{9D8B030D-6E8A-4147-A177-3AD203B41FA5}">
                      <a16:colId xmlns:a16="http://schemas.microsoft.com/office/drawing/2014/main" val="3643075087"/>
                    </a:ext>
                  </a:extLst>
                </a:gridCol>
                <a:gridCol w="1200330">
                  <a:extLst>
                    <a:ext uri="{9D8B030D-6E8A-4147-A177-3AD203B41FA5}">
                      <a16:colId xmlns:a16="http://schemas.microsoft.com/office/drawing/2014/main" val="3764566712"/>
                    </a:ext>
                  </a:extLst>
                </a:gridCol>
                <a:gridCol w="517384">
                  <a:extLst>
                    <a:ext uri="{9D8B030D-6E8A-4147-A177-3AD203B41FA5}">
                      <a16:colId xmlns:a16="http://schemas.microsoft.com/office/drawing/2014/main" val="495099615"/>
                    </a:ext>
                  </a:extLst>
                </a:gridCol>
                <a:gridCol w="773428">
                  <a:extLst>
                    <a:ext uri="{9D8B030D-6E8A-4147-A177-3AD203B41FA5}">
                      <a16:colId xmlns:a16="http://schemas.microsoft.com/office/drawing/2014/main" val="4226053105"/>
                    </a:ext>
                  </a:extLst>
                </a:gridCol>
              </a:tblGrid>
              <a:tr h="858081">
                <a:tc>
                  <a:txBody>
                    <a:bodyPr/>
                    <a:lstStyle/>
                    <a:p>
                      <a:pPr algn="l" fontAlgn="b"/>
                      <a:r>
                        <a:rPr lang="en-GB" sz="1100" b="0" i="0" u="none" strike="noStrike">
                          <a:solidFill>
                            <a:srgbClr val="000000"/>
                          </a:solidFill>
                          <a:effectLst/>
                          <a:latin typeface="Calibri" panose="020F0502020204030204" pitchFamily="34" charset="0"/>
                        </a:rPr>
                        <a:t>Disability</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Cambridgeshire number</a:t>
                      </a:r>
                    </a:p>
                  </a:txBody>
                  <a:tcPr marL="7061" marR="7061" marT="70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Cambridgeshire %</a:t>
                      </a:r>
                    </a:p>
                  </a:txBody>
                  <a:tcPr marL="7061" marR="7061" marT="70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Peterborough number</a:t>
                      </a:r>
                    </a:p>
                  </a:txBody>
                  <a:tcPr marL="7061" marR="7061" marT="70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Peterborough %</a:t>
                      </a:r>
                    </a:p>
                  </a:txBody>
                  <a:tcPr marL="7061" marR="7061" marT="70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Cambridgeshire and Peterborough number</a:t>
                      </a:r>
                    </a:p>
                  </a:txBody>
                  <a:tcPr marL="7061" marR="7061" marT="70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Cambridgeshire and Peterborough %</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East %</a:t>
                      </a:r>
                    </a:p>
                  </a:txBody>
                  <a:tcPr marL="7061" marR="7061" marT="70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arial" panose="020B0604020202020204" pitchFamily="34" charset="0"/>
                        </a:rPr>
                        <a:t>England %</a:t>
                      </a:r>
                    </a:p>
                  </a:txBody>
                  <a:tcPr marL="7061" marR="7061" marT="70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5180063"/>
                  </a:ext>
                </a:extLst>
              </a:tr>
              <a:tr h="238356">
                <a:tc>
                  <a:txBody>
                    <a:bodyPr/>
                    <a:lstStyle/>
                    <a:p>
                      <a:pPr algn="l" fontAlgn="b"/>
                      <a:r>
                        <a:rPr lang="en-GB" sz="1100" b="0" i="0" u="none" strike="noStrike">
                          <a:solidFill>
                            <a:srgbClr val="000000"/>
                          </a:solidFill>
                          <a:effectLst/>
                          <a:latin typeface="arial" panose="020B0604020202020204" pitchFamily="34" charset="0"/>
                        </a:rPr>
                        <a:t>Total: All usual residents</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678,849</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100.0</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215,673</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100.0</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894,522</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100.0</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100.0</a:t>
                      </a:r>
                    </a:p>
                  </a:txBody>
                  <a:tcPr marL="7061" marR="7061" marT="70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5689308"/>
                  </a:ext>
                </a:extLst>
              </a:tr>
              <a:tr h="238356">
                <a:tc>
                  <a:txBody>
                    <a:bodyPr/>
                    <a:lstStyle/>
                    <a:p>
                      <a:pPr algn="l" fontAlgn="b"/>
                      <a:r>
                        <a:rPr lang="en-GB" sz="1100" b="0" i="0" u="none" strike="noStrike">
                          <a:solidFill>
                            <a:srgbClr val="000000"/>
                          </a:solidFill>
                          <a:effectLst/>
                          <a:latin typeface="arial" panose="020B0604020202020204" pitchFamily="34" charset="0"/>
                        </a:rPr>
                        <a:t>Disabled under the Equality Act</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109,908</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16.2</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35,180</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16.3</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145,088</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erial"/>
                        </a:rPr>
                        <a:t>16.2%</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16.6</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17.3</a:t>
                      </a:r>
                    </a:p>
                  </a:txBody>
                  <a:tcPr marL="7061" marR="7061" marT="70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441126"/>
                  </a:ext>
                </a:extLst>
              </a:tr>
              <a:tr h="238356">
                <a:tc>
                  <a:txBody>
                    <a:bodyPr/>
                    <a:lstStyle/>
                    <a:p>
                      <a:pPr algn="l" fontAlgn="b"/>
                      <a:r>
                        <a:rPr lang="en-GB" sz="1100" b="0" i="0" u="none" strike="noStrike">
                          <a:solidFill>
                            <a:srgbClr val="000000"/>
                          </a:solidFill>
                          <a:effectLst/>
                          <a:latin typeface="arial" panose="020B0604020202020204" pitchFamily="34" charset="0"/>
                        </a:rPr>
                        <a:t>Disabled under the Equality Act: Day-to-day activities limited a lot</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40,853</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6.0</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14,875</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6.9</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55,728</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erial"/>
                        </a:rPr>
                        <a:t>6.2%</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6.6</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7.3</a:t>
                      </a:r>
                    </a:p>
                  </a:txBody>
                  <a:tcPr marL="7061" marR="7061" marT="70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840938"/>
                  </a:ext>
                </a:extLst>
              </a:tr>
              <a:tr h="357433">
                <a:tc>
                  <a:txBody>
                    <a:bodyPr/>
                    <a:lstStyle/>
                    <a:p>
                      <a:pPr algn="l" fontAlgn="b"/>
                      <a:r>
                        <a:rPr lang="en-GB" sz="1100" b="0" i="0" u="none" strike="noStrike">
                          <a:solidFill>
                            <a:srgbClr val="000000"/>
                          </a:solidFill>
                          <a:effectLst/>
                          <a:latin typeface="arial" panose="020B0604020202020204" pitchFamily="34" charset="0"/>
                        </a:rPr>
                        <a:t>Disabled under the Equality Act: Day-to-day activities limited a little</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69,055</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10.2</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20,305</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9.4</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89,360</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erial"/>
                        </a:rPr>
                        <a:t>10.0%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10.0</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10.0</a:t>
                      </a:r>
                    </a:p>
                  </a:txBody>
                  <a:tcPr marL="7061" marR="7061" marT="70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2500022"/>
                  </a:ext>
                </a:extLst>
              </a:tr>
              <a:tr h="238356">
                <a:tc>
                  <a:txBody>
                    <a:bodyPr/>
                    <a:lstStyle/>
                    <a:p>
                      <a:pPr algn="l" fontAlgn="b"/>
                      <a:r>
                        <a:rPr lang="en-GB" sz="1100" b="0" i="0" u="none" strike="noStrike">
                          <a:solidFill>
                            <a:srgbClr val="000000"/>
                          </a:solidFill>
                          <a:effectLst/>
                          <a:latin typeface="arial" panose="020B0604020202020204" pitchFamily="34" charset="0"/>
                        </a:rPr>
                        <a:t>Not disabled under the Equality Act</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568,941</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83.8</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180,493</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83.7</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749,434</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erial"/>
                        </a:rPr>
                        <a:t>83.8%</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83.4</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82.7</a:t>
                      </a:r>
                    </a:p>
                  </a:txBody>
                  <a:tcPr marL="7061" marR="7061" marT="70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955125"/>
                  </a:ext>
                </a:extLst>
              </a:tr>
              <a:tr h="417122">
                <a:tc>
                  <a:txBody>
                    <a:bodyPr/>
                    <a:lstStyle/>
                    <a:p>
                      <a:pPr algn="l" fontAlgn="b"/>
                      <a:r>
                        <a:rPr lang="en-GB" sz="1100" b="0" i="0" u="none" strike="noStrike">
                          <a:solidFill>
                            <a:srgbClr val="000000"/>
                          </a:solidFill>
                          <a:effectLst/>
                          <a:latin typeface="arial" panose="020B0604020202020204" pitchFamily="34" charset="0"/>
                        </a:rPr>
                        <a:t>Not disabled under the Equality Act: Has long term physical or mental health condition but day-to-day activities are not limited</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54,457</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8.0</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12,609</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5.8</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67,066</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erial"/>
                        </a:rPr>
                        <a:t>7.5%</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7.2</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6.8</a:t>
                      </a:r>
                    </a:p>
                  </a:txBody>
                  <a:tcPr marL="7061" marR="7061" marT="70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020076"/>
                  </a:ext>
                </a:extLst>
              </a:tr>
              <a:tr h="374761">
                <a:tc>
                  <a:txBody>
                    <a:bodyPr/>
                    <a:lstStyle/>
                    <a:p>
                      <a:pPr algn="l" fontAlgn="b"/>
                      <a:r>
                        <a:rPr lang="en-GB" sz="1100" b="0" i="0" u="none" strike="noStrike">
                          <a:solidFill>
                            <a:srgbClr val="000000"/>
                          </a:solidFill>
                          <a:effectLst/>
                          <a:latin typeface="arial" panose="020B0604020202020204" pitchFamily="34" charset="0"/>
                        </a:rPr>
                        <a:t>Not disabled under the Equality Act: No long term physical or mental health conditions</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514,484</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75.8</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167,884</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77.8</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682,368</a:t>
                      </a:r>
                    </a:p>
                  </a:txBody>
                  <a:tcPr marL="7061" marR="7061" marT="70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erial"/>
                        </a:rPr>
                        <a:t>76.3%</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76.1</a:t>
                      </a:r>
                    </a:p>
                  </a:txBody>
                  <a:tcPr marL="7061" marR="7061" marT="70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75.9</a:t>
                      </a:r>
                    </a:p>
                  </a:txBody>
                  <a:tcPr marL="7061" marR="7061" marT="70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575973"/>
                  </a:ext>
                </a:extLst>
              </a:tr>
            </a:tbl>
          </a:graphicData>
        </a:graphic>
      </p:graphicFrame>
    </p:spTree>
    <p:extLst>
      <p:ext uri="{BB962C8B-B14F-4D97-AF65-F5344CB8AC3E}">
        <p14:creationId xmlns:p14="http://schemas.microsoft.com/office/powerpoint/2010/main" val="1973368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EE6F8-8F14-49F1-A76A-8E1D7A0931E7}"/>
              </a:ext>
            </a:extLst>
          </p:cNvPr>
          <p:cNvSpPr>
            <a:spLocks noGrp="1"/>
          </p:cNvSpPr>
          <p:nvPr>
            <p:ph type="title"/>
          </p:nvPr>
        </p:nvSpPr>
        <p:spPr>
          <a:xfrm>
            <a:off x="838200" y="76751"/>
            <a:ext cx="6934200" cy="1383117"/>
          </a:xfrm>
        </p:spPr>
        <p:txBody>
          <a:bodyPr/>
          <a:lstStyle/>
          <a:p>
            <a:r>
              <a:rPr lang="en-GB"/>
              <a:t>District breakdown</a:t>
            </a:r>
          </a:p>
        </p:txBody>
      </p:sp>
      <p:sp>
        <p:nvSpPr>
          <p:cNvPr id="8" name="TextBox 7">
            <a:extLst>
              <a:ext uri="{FF2B5EF4-FFF2-40B4-BE49-F238E27FC236}">
                <a16:creationId xmlns:a16="http://schemas.microsoft.com/office/drawing/2014/main" id="{5FA41529-A06D-4285-A74E-13C8D4F1BE13}"/>
              </a:ext>
            </a:extLst>
          </p:cNvPr>
          <p:cNvSpPr txBox="1"/>
          <p:nvPr/>
        </p:nvSpPr>
        <p:spPr>
          <a:xfrm>
            <a:off x="161277" y="1344459"/>
            <a:ext cx="11869446" cy="1354217"/>
          </a:xfrm>
          <a:prstGeom prst="rect">
            <a:avLst/>
          </a:prstGeom>
          <a:noFill/>
        </p:spPr>
        <p:txBody>
          <a:bodyPr wrap="square" rtlCol="0">
            <a:spAutoFit/>
          </a:bodyPr>
          <a:lstStyle/>
          <a:p>
            <a:pPr marL="285750" indent="-285750">
              <a:buFont typeface="Arial" panose="020B0604020202020204" pitchFamily="34" charset="0"/>
              <a:buChar char="•"/>
            </a:pPr>
            <a:r>
              <a:rPr lang="en-GB" sz="1600" dirty="0"/>
              <a:t>Fenland has the highest proportion with 20.3% of residents reporting as disabled under the Equality Act, and it  is the only district which is higher than the East of England and England </a:t>
            </a:r>
            <a:r>
              <a:rPr lang="en-GB" sz="1600" dirty="0" err="1"/>
              <a:t>averages.Cambridge</a:t>
            </a:r>
            <a:r>
              <a:rPr lang="en-GB" sz="1600" dirty="0"/>
              <a:t> and South Cambridgeshire have the lowest proportion with 14.7%.</a:t>
            </a:r>
          </a:p>
          <a:p>
            <a:pPr marL="285750" indent="-285750">
              <a:buFont typeface="Arial" panose="020B0604020202020204" pitchFamily="34" charset="0"/>
              <a:buChar char="•"/>
            </a:pPr>
            <a:r>
              <a:rPr lang="en-GB" sz="1600" dirty="0"/>
              <a:t>Peterborough has the highest number of residents reporting as disabled with 35,180. East Cambridgeshire has the lowest number of residents reporting as disabled with 14,166.</a:t>
            </a:r>
          </a:p>
          <a:p>
            <a:pPr marL="285750" indent="-285750">
              <a:buFont typeface="Arial" panose="020B0604020202020204" pitchFamily="34" charset="0"/>
              <a:buChar char="•"/>
            </a:pPr>
            <a:endParaRPr lang="en-GB" dirty="0"/>
          </a:p>
        </p:txBody>
      </p:sp>
      <p:graphicFrame>
        <p:nvGraphicFramePr>
          <p:cNvPr id="6" name="Content Placeholder 5" descr="Table to show Census 2021 residents Unpaid Care responses across Cambridgeshire and Peterborough local authorities ">
            <a:extLst>
              <a:ext uri="{FF2B5EF4-FFF2-40B4-BE49-F238E27FC236}">
                <a16:creationId xmlns:a16="http://schemas.microsoft.com/office/drawing/2014/main" id="{64E528B8-2D50-437C-AD46-F049542D9E7D}"/>
              </a:ext>
            </a:extLst>
          </p:cNvPr>
          <p:cNvGraphicFramePr>
            <a:graphicFrameLocks noGrp="1"/>
          </p:cNvGraphicFramePr>
          <p:nvPr>
            <p:ph idx="1"/>
            <p:extLst>
              <p:ext uri="{D42A27DB-BD31-4B8C-83A1-F6EECF244321}">
                <p14:modId xmlns:p14="http://schemas.microsoft.com/office/powerpoint/2010/main" val="128885204"/>
              </p:ext>
            </p:extLst>
          </p:nvPr>
        </p:nvGraphicFramePr>
        <p:xfrm>
          <a:off x="161277" y="2435088"/>
          <a:ext cx="11869446" cy="3469585"/>
        </p:xfrm>
        <a:graphic>
          <a:graphicData uri="http://schemas.openxmlformats.org/drawingml/2006/table">
            <a:tbl>
              <a:tblPr/>
              <a:tblGrid>
                <a:gridCol w="2631619">
                  <a:extLst>
                    <a:ext uri="{9D8B030D-6E8A-4147-A177-3AD203B41FA5}">
                      <a16:colId xmlns:a16="http://schemas.microsoft.com/office/drawing/2014/main" val="403197717"/>
                    </a:ext>
                  </a:extLst>
                </a:gridCol>
                <a:gridCol w="884582">
                  <a:extLst>
                    <a:ext uri="{9D8B030D-6E8A-4147-A177-3AD203B41FA5}">
                      <a16:colId xmlns:a16="http://schemas.microsoft.com/office/drawing/2014/main" val="3978987670"/>
                    </a:ext>
                  </a:extLst>
                </a:gridCol>
                <a:gridCol w="675861">
                  <a:extLst>
                    <a:ext uri="{9D8B030D-6E8A-4147-A177-3AD203B41FA5}">
                      <a16:colId xmlns:a16="http://schemas.microsoft.com/office/drawing/2014/main" val="2210517077"/>
                    </a:ext>
                  </a:extLst>
                </a:gridCol>
                <a:gridCol w="1013791">
                  <a:extLst>
                    <a:ext uri="{9D8B030D-6E8A-4147-A177-3AD203B41FA5}">
                      <a16:colId xmlns:a16="http://schemas.microsoft.com/office/drawing/2014/main" val="1783064361"/>
                    </a:ext>
                  </a:extLst>
                </a:gridCol>
                <a:gridCol w="993913">
                  <a:extLst>
                    <a:ext uri="{9D8B030D-6E8A-4147-A177-3AD203B41FA5}">
                      <a16:colId xmlns:a16="http://schemas.microsoft.com/office/drawing/2014/main" val="288642946"/>
                    </a:ext>
                  </a:extLst>
                </a:gridCol>
                <a:gridCol w="526774">
                  <a:extLst>
                    <a:ext uri="{9D8B030D-6E8A-4147-A177-3AD203B41FA5}">
                      <a16:colId xmlns:a16="http://schemas.microsoft.com/office/drawing/2014/main" val="4277202653"/>
                    </a:ext>
                  </a:extLst>
                </a:gridCol>
                <a:gridCol w="536713">
                  <a:extLst>
                    <a:ext uri="{9D8B030D-6E8A-4147-A177-3AD203B41FA5}">
                      <a16:colId xmlns:a16="http://schemas.microsoft.com/office/drawing/2014/main" val="1381699392"/>
                    </a:ext>
                  </a:extLst>
                </a:gridCol>
                <a:gridCol w="725557">
                  <a:extLst>
                    <a:ext uri="{9D8B030D-6E8A-4147-A177-3AD203B41FA5}">
                      <a16:colId xmlns:a16="http://schemas.microsoft.com/office/drawing/2014/main" val="887043204"/>
                    </a:ext>
                  </a:extLst>
                </a:gridCol>
                <a:gridCol w="705678">
                  <a:extLst>
                    <a:ext uri="{9D8B030D-6E8A-4147-A177-3AD203B41FA5}">
                      <a16:colId xmlns:a16="http://schemas.microsoft.com/office/drawing/2014/main" val="2307991510"/>
                    </a:ext>
                  </a:extLst>
                </a:gridCol>
                <a:gridCol w="884583">
                  <a:extLst>
                    <a:ext uri="{9D8B030D-6E8A-4147-A177-3AD203B41FA5}">
                      <a16:colId xmlns:a16="http://schemas.microsoft.com/office/drawing/2014/main" val="563576268"/>
                    </a:ext>
                  </a:extLst>
                </a:gridCol>
                <a:gridCol w="834887">
                  <a:extLst>
                    <a:ext uri="{9D8B030D-6E8A-4147-A177-3AD203B41FA5}">
                      <a16:colId xmlns:a16="http://schemas.microsoft.com/office/drawing/2014/main" val="2709773697"/>
                    </a:ext>
                  </a:extLst>
                </a:gridCol>
                <a:gridCol w="802292">
                  <a:extLst>
                    <a:ext uri="{9D8B030D-6E8A-4147-A177-3AD203B41FA5}">
                      <a16:colId xmlns:a16="http://schemas.microsoft.com/office/drawing/2014/main" val="110716559"/>
                    </a:ext>
                  </a:extLst>
                </a:gridCol>
                <a:gridCol w="653196">
                  <a:extLst>
                    <a:ext uri="{9D8B030D-6E8A-4147-A177-3AD203B41FA5}">
                      <a16:colId xmlns:a16="http://schemas.microsoft.com/office/drawing/2014/main" val="2506628634"/>
                    </a:ext>
                  </a:extLst>
                </a:gridCol>
              </a:tblGrid>
              <a:tr h="850830">
                <a:tc>
                  <a:txBody>
                    <a:bodyPr/>
                    <a:lstStyle/>
                    <a:p>
                      <a:pPr algn="l" fontAlgn="b"/>
                      <a:r>
                        <a:rPr lang="en-GB" sz="1100" b="1" i="0" u="none" strike="noStrike" dirty="0">
                          <a:solidFill>
                            <a:srgbClr val="000000"/>
                          </a:solidFill>
                          <a:effectLst/>
                          <a:latin typeface="+mn-lt"/>
                        </a:rPr>
                        <a:t>Disability</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mn-lt"/>
                        </a:rPr>
                        <a:t>Cambridge number</a:t>
                      </a:r>
                    </a:p>
                  </a:txBody>
                  <a:tcPr marL="5413" marR="5413" marT="54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Cambridge %</a:t>
                      </a:r>
                    </a:p>
                  </a:txBody>
                  <a:tcPr marL="5413" marR="5413" marT="54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East Cambridgeshire number</a:t>
                      </a:r>
                    </a:p>
                  </a:txBody>
                  <a:tcPr marL="5413" marR="5413" marT="54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East Cambridgeshire %</a:t>
                      </a:r>
                    </a:p>
                  </a:txBody>
                  <a:tcPr marL="5413" marR="5413" marT="54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Fenland number</a:t>
                      </a:r>
                    </a:p>
                  </a:txBody>
                  <a:tcPr marL="5413" marR="5413" marT="54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Fenland %</a:t>
                      </a:r>
                    </a:p>
                  </a:txBody>
                  <a:tcPr marL="5413" marR="5413" marT="54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Huntingdonshire number</a:t>
                      </a:r>
                    </a:p>
                  </a:txBody>
                  <a:tcPr marL="5413" marR="5413" marT="54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Huntingdonshire %</a:t>
                      </a:r>
                    </a:p>
                  </a:txBody>
                  <a:tcPr marL="5413" marR="5413" marT="54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mn-lt"/>
                        </a:rPr>
                        <a:t>Peterborough number</a:t>
                      </a:r>
                    </a:p>
                  </a:txBody>
                  <a:tcPr marL="5413" marR="5413" marT="54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Peterborough %</a:t>
                      </a:r>
                    </a:p>
                  </a:txBody>
                  <a:tcPr marL="5413" marR="5413" marT="54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South Cambridgeshire number</a:t>
                      </a:r>
                    </a:p>
                  </a:txBody>
                  <a:tcPr marL="5413" marR="5413" marT="54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mn-lt"/>
                        </a:rPr>
                        <a:t>South Cambridgeshire %</a:t>
                      </a:r>
                    </a:p>
                  </a:txBody>
                  <a:tcPr marL="5413" marR="5413" marT="54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775386"/>
                  </a:ext>
                </a:extLst>
              </a:tr>
              <a:tr h="278419">
                <a:tc>
                  <a:txBody>
                    <a:bodyPr/>
                    <a:lstStyle/>
                    <a:p>
                      <a:pPr algn="l" fontAlgn="b"/>
                      <a:r>
                        <a:rPr lang="en-GB" sz="1100" b="0" i="0" u="none" strike="noStrike" dirty="0">
                          <a:solidFill>
                            <a:srgbClr val="000000"/>
                          </a:solidFill>
                          <a:effectLst/>
                          <a:latin typeface="+mn-lt"/>
                        </a:rPr>
                        <a:t>Total: All usual residents</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145,674</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100.0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87,762</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100.0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102,462</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100.0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180,832</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100.0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215,673</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100.0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162,121</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100.0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251459"/>
                  </a:ext>
                </a:extLst>
              </a:tr>
              <a:tr h="278419">
                <a:tc>
                  <a:txBody>
                    <a:bodyPr/>
                    <a:lstStyle/>
                    <a:p>
                      <a:pPr algn="l" fontAlgn="b"/>
                      <a:r>
                        <a:rPr lang="en-GB" sz="1100" b="0" i="0" u="none" strike="noStrike" dirty="0">
                          <a:solidFill>
                            <a:srgbClr val="000000"/>
                          </a:solidFill>
                          <a:effectLst/>
                          <a:latin typeface="+mn-lt"/>
                        </a:rPr>
                        <a:t>Disabled under the Equality Act</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21,433</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14.7</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14,166</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16.1</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20,836</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20.3</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29,577</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16.4</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35,180</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16.3</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23,898</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14.7</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7393549"/>
                  </a:ext>
                </a:extLst>
              </a:tr>
              <a:tr h="372058">
                <a:tc>
                  <a:txBody>
                    <a:bodyPr/>
                    <a:lstStyle/>
                    <a:p>
                      <a:pPr algn="l" fontAlgn="b"/>
                      <a:r>
                        <a:rPr lang="en-GB" sz="1100" b="0" i="0" u="none" strike="noStrike">
                          <a:solidFill>
                            <a:srgbClr val="000000"/>
                          </a:solidFill>
                          <a:effectLst/>
                          <a:latin typeface="+mn-lt"/>
                        </a:rPr>
                        <a:t>Disabled under the Equality Act: Day-to-day activities limited a lot</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7,162</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4.9</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5,227</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6.0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9,046</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8.8</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11,048</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6.1</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14,875</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6.9</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8,370</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5.2</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964679"/>
                  </a:ext>
                </a:extLst>
              </a:tr>
              <a:tr h="372058">
                <a:tc>
                  <a:txBody>
                    <a:bodyPr/>
                    <a:lstStyle/>
                    <a:p>
                      <a:pPr algn="l" fontAlgn="b"/>
                      <a:r>
                        <a:rPr lang="en-GB" sz="1100" b="0" i="0" u="none" strike="noStrike">
                          <a:solidFill>
                            <a:srgbClr val="000000"/>
                          </a:solidFill>
                          <a:effectLst/>
                          <a:latin typeface="+mn-lt"/>
                        </a:rPr>
                        <a:t>Disabled under the Equality Act: Day-to-day activities limited a little</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14,271</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9.8</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8,939</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10.2</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11,790</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11.5</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18,529</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10.2</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20,305</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9.4</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15,528</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9.6</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853507"/>
                  </a:ext>
                </a:extLst>
              </a:tr>
              <a:tr h="278419">
                <a:tc>
                  <a:txBody>
                    <a:bodyPr/>
                    <a:lstStyle/>
                    <a:p>
                      <a:pPr algn="l" fontAlgn="b"/>
                      <a:r>
                        <a:rPr lang="en-GB" sz="1100" b="0" i="0" u="none" strike="noStrike">
                          <a:solidFill>
                            <a:srgbClr val="000000"/>
                          </a:solidFill>
                          <a:effectLst/>
                          <a:latin typeface="+mn-lt"/>
                        </a:rPr>
                        <a:t>Not disabled under the Equality Act</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124,241</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85.3</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73,596</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83.9</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81,626</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79.7</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151,255</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83.6</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180,493</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83.7</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138,223</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85.3</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250199"/>
                  </a:ext>
                </a:extLst>
              </a:tr>
              <a:tr h="555131">
                <a:tc>
                  <a:txBody>
                    <a:bodyPr/>
                    <a:lstStyle/>
                    <a:p>
                      <a:pPr algn="l" fontAlgn="b"/>
                      <a:r>
                        <a:rPr lang="en-GB" sz="1100" b="0" i="0" u="none" strike="noStrike">
                          <a:solidFill>
                            <a:srgbClr val="000000"/>
                          </a:solidFill>
                          <a:effectLst/>
                          <a:latin typeface="+mn-lt"/>
                        </a:rPr>
                        <a:t>Not disabled under the Equality Act: Has long term physical or mental health condition but day-to-day activities are not limited</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11,269</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7.7</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7,375</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8.4</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7,186</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7.0</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14,805</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8.2</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12,609</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5.8</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13,822</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8.5</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409727"/>
                  </a:ext>
                </a:extLst>
              </a:tr>
              <a:tr h="484251">
                <a:tc>
                  <a:txBody>
                    <a:bodyPr/>
                    <a:lstStyle/>
                    <a:p>
                      <a:pPr algn="l" fontAlgn="b"/>
                      <a:r>
                        <a:rPr lang="en-GB" sz="1100" b="0" i="0" u="none" strike="noStrike" dirty="0">
                          <a:solidFill>
                            <a:srgbClr val="000000"/>
                          </a:solidFill>
                          <a:effectLst/>
                          <a:latin typeface="+mn-lt"/>
                        </a:rPr>
                        <a:t>Not disabled under the Equality Act: No long term physical or mental health conditions</a:t>
                      </a:r>
                    </a:p>
                  </a:txBody>
                  <a:tcPr marL="5413" marR="5413" marT="54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112,972</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77.6</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66,221</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75.5</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mn-lt"/>
                        </a:rPr>
                        <a:t>74,440</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72.7</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136,450</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75.5</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167,884</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77.8</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124,401</a:t>
                      </a:r>
                    </a:p>
                  </a:txBody>
                  <a:tcPr marL="5413" marR="5413" marT="54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76.7</a:t>
                      </a:r>
                    </a:p>
                  </a:txBody>
                  <a:tcPr marL="5413" marR="5413" marT="54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562227"/>
                  </a:ext>
                </a:extLst>
              </a:tr>
            </a:tbl>
          </a:graphicData>
        </a:graphic>
      </p:graphicFrame>
    </p:spTree>
    <p:extLst>
      <p:ext uri="{BB962C8B-B14F-4D97-AF65-F5344CB8AC3E}">
        <p14:creationId xmlns:p14="http://schemas.microsoft.com/office/powerpoint/2010/main" val="3137884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C92D-2999-4BCF-8C33-21DB21308C9D}"/>
              </a:ext>
            </a:extLst>
          </p:cNvPr>
          <p:cNvSpPr>
            <a:spLocks noGrp="1"/>
          </p:cNvSpPr>
          <p:nvPr>
            <p:ph type="title"/>
          </p:nvPr>
        </p:nvSpPr>
        <p:spPr>
          <a:xfrm>
            <a:off x="838200" y="365125"/>
            <a:ext cx="7560076" cy="1325563"/>
          </a:xfrm>
        </p:spPr>
        <p:txBody>
          <a:bodyPr>
            <a:normAutofit fontScale="90000"/>
          </a:bodyPr>
          <a:lstStyle/>
          <a:p>
            <a:r>
              <a:rPr lang="en-GB"/>
              <a:t>Disabled under the Equality Act: day to day activities limited a little / a lot %</a:t>
            </a:r>
          </a:p>
        </p:txBody>
      </p:sp>
      <p:sp>
        <p:nvSpPr>
          <p:cNvPr id="6" name="TextBox 5">
            <a:extLst>
              <a:ext uri="{FF2B5EF4-FFF2-40B4-BE49-F238E27FC236}">
                <a16:creationId xmlns:a16="http://schemas.microsoft.com/office/drawing/2014/main" id="{CF27D0C9-FA75-4332-8E7A-773B8960E108}"/>
              </a:ext>
            </a:extLst>
          </p:cNvPr>
          <p:cNvSpPr txBox="1"/>
          <p:nvPr/>
        </p:nvSpPr>
        <p:spPr>
          <a:xfrm>
            <a:off x="8398276" y="1846555"/>
            <a:ext cx="3471169" cy="2585323"/>
          </a:xfrm>
          <a:prstGeom prst="rect">
            <a:avLst/>
          </a:prstGeom>
          <a:noFill/>
        </p:spPr>
        <p:txBody>
          <a:bodyPr wrap="square" rtlCol="0">
            <a:spAutoFit/>
          </a:bodyPr>
          <a:lstStyle/>
          <a:p>
            <a:pPr marL="285750" indent="-285750">
              <a:buFont typeface="Arial" panose="020B0604020202020204" pitchFamily="34" charset="0"/>
              <a:buChar char="•"/>
            </a:pPr>
            <a:r>
              <a:rPr lang="en-GB"/>
              <a:t>Fenland has the highest proportion of residents reporting as being disabled. It also has the highest proportions in both ‘day to day activities limited a lot’ and ‘day to day activities limited a little’.</a:t>
            </a:r>
          </a:p>
          <a:p>
            <a:pPr marL="285750" indent="-285750">
              <a:buFont typeface="Arial" panose="020B0604020202020204" pitchFamily="34" charset="0"/>
              <a:buChar char="•"/>
            </a:pPr>
            <a:endParaRPr lang="en-GB"/>
          </a:p>
          <a:p>
            <a:pPr marL="285750" indent="-285750">
              <a:buFont typeface="Arial" panose="020B0604020202020204" pitchFamily="34" charset="0"/>
              <a:buChar char="•"/>
            </a:pPr>
            <a:endParaRPr lang="en-GB"/>
          </a:p>
        </p:txBody>
      </p:sp>
      <p:pic>
        <p:nvPicPr>
          <p:cNvPr id="4" name="Picture 3" descr="Stacked bar chart to show by local authority, for Cambridgeshire, Cambridgeshire and Peterborough and England the percentage of residents that are disabled, showing the proportion whose day to day activities are limited a little and those whose activities are limited a lot. The chart shows Cambridge has the lowest proportion whose activities are limited a lot, and Peterborough the lowest proportion whose activities are limited a little. ">
            <a:extLst>
              <a:ext uri="{FF2B5EF4-FFF2-40B4-BE49-F238E27FC236}">
                <a16:creationId xmlns:a16="http://schemas.microsoft.com/office/drawing/2014/main" id="{A0EDCF6C-E7AA-4E83-B9DC-27E3C29E7240}"/>
              </a:ext>
            </a:extLst>
          </p:cNvPr>
          <p:cNvPicPr>
            <a:picLocks noChangeAspect="1"/>
          </p:cNvPicPr>
          <p:nvPr/>
        </p:nvPicPr>
        <p:blipFill>
          <a:blip r:embed="rId2"/>
          <a:stretch>
            <a:fillRect/>
          </a:stretch>
        </p:blipFill>
        <p:spPr>
          <a:xfrm>
            <a:off x="838200" y="1846555"/>
            <a:ext cx="7560076" cy="4878887"/>
          </a:xfrm>
          <a:prstGeom prst="rect">
            <a:avLst/>
          </a:prstGeom>
        </p:spPr>
      </p:pic>
    </p:spTree>
    <p:extLst>
      <p:ext uri="{BB962C8B-B14F-4D97-AF65-F5344CB8AC3E}">
        <p14:creationId xmlns:p14="http://schemas.microsoft.com/office/powerpoint/2010/main" val="3882998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E3C00-15F3-4258-A35D-AA32E85F2132}"/>
              </a:ext>
            </a:extLst>
          </p:cNvPr>
          <p:cNvSpPr>
            <a:spLocks noGrp="1"/>
          </p:cNvSpPr>
          <p:nvPr>
            <p:ph type="title"/>
          </p:nvPr>
        </p:nvSpPr>
        <p:spPr/>
        <p:txBody>
          <a:bodyPr/>
          <a:lstStyle/>
          <a:p>
            <a:r>
              <a:rPr lang="en-GB"/>
              <a:t>Of those with a disability</a:t>
            </a:r>
          </a:p>
        </p:txBody>
      </p:sp>
      <p:sp>
        <p:nvSpPr>
          <p:cNvPr id="3" name="Content Placeholder 2">
            <a:extLst>
              <a:ext uri="{FF2B5EF4-FFF2-40B4-BE49-F238E27FC236}">
                <a16:creationId xmlns:a16="http://schemas.microsoft.com/office/drawing/2014/main" id="{A4D4081F-B28F-47CE-8F19-9B306A818184}"/>
              </a:ext>
            </a:extLst>
          </p:cNvPr>
          <p:cNvSpPr>
            <a:spLocks noGrp="1"/>
          </p:cNvSpPr>
          <p:nvPr>
            <p:ph idx="1"/>
          </p:nvPr>
        </p:nvSpPr>
        <p:spPr>
          <a:xfrm>
            <a:off x="8087557" y="1690688"/>
            <a:ext cx="3266243" cy="4802186"/>
          </a:xfrm>
        </p:spPr>
        <p:txBody>
          <a:bodyPr>
            <a:normAutofit lnSpcReduction="10000"/>
          </a:bodyPr>
          <a:lstStyle/>
          <a:p>
            <a:r>
              <a:rPr lang="en-GB"/>
              <a:t>37% of disabled Cambridgeshire residents have their activities limited a lot.</a:t>
            </a:r>
          </a:p>
          <a:p>
            <a:r>
              <a:rPr lang="en-GB"/>
              <a:t>Fenland has the largest proportion of its disabled population reporting that their activities are limited a lot.</a:t>
            </a:r>
          </a:p>
          <a:p>
            <a:endParaRPr lang="en-GB"/>
          </a:p>
        </p:txBody>
      </p:sp>
      <p:pic>
        <p:nvPicPr>
          <p:cNvPr id="4" name="Picture 3" descr="Stacked bar chart to show the proportions of those with a disability whose activities are limited a lot compared to those whose activities are limited a little for districts, Cambridgeshire, Cambridgeshire and Peterborough and England. The chart shows that at least one-third of those with a disability activities are limited a lot, ranging from 33% in Cambridge to 43$ in Fenland. ">
            <a:extLst>
              <a:ext uri="{FF2B5EF4-FFF2-40B4-BE49-F238E27FC236}">
                <a16:creationId xmlns:a16="http://schemas.microsoft.com/office/drawing/2014/main" id="{AF9C0728-83F2-45AB-9E35-EE64CD8ED4E4}"/>
              </a:ext>
            </a:extLst>
          </p:cNvPr>
          <p:cNvPicPr>
            <a:picLocks noChangeAspect="1"/>
          </p:cNvPicPr>
          <p:nvPr/>
        </p:nvPicPr>
        <p:blipFill>
          <a:blip r:embed="rId2"/>
          <a:stretch>
            <a:fillRect/>
          </a:stretch>
        </p:blipFill>
        <p:spPr>
          <a:xfrm>
            <a:off x="55292" y="1591274"/>
            <a:ext cx="8098304" cy="4454420"/>
          </a:xfrm>
          <a:prstGeom prst="rect">
            <a:avLst/>
          </a:prstGeom>
        </p:spPr>
      </p:pic>
    </p:spTree>
    <p:extLst>
      <p:ext uri="{BB962C8B-B14F-4D97-AF65-F5344CB8AC3E}">
        <p14:creationId xmlns:p14="http://schemas.microsoft.com/office/powerpoint/2010/main" val="1328488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9A4B0-7E11-4BC6-A8FC-560126158EBE}"/>
              </a:ext>
            </a:extLst>
          </p:cNvPr>
          <p:cNvSpPr>
            <a:spLocks noGrp="1"/>
          </p:cNvSpPr>
          <p:nvPr>
            <p:ph type="title"/>
          </p:nvPr>
        </p:nvSpPr>
        <p:spPr>
          <a:xfrm>
            <a:off x="838200" y="365125"/>
            <a:ext cx="6656109" cy="1325563"/>
          </a:xfrm>
        </p:spPr>
        <p:txBody>
          <a:bodyPr>
            <a:normAutofit/>
          </a:bodyPr>
          <a:lstStyle/>
          <a:p>
            <a:pPr algn="ctr" rtl="0">
              <a:defRPr sz="1400" b="0" i="0" u="none" strike="noStrike" kern="1200" spc="0" baseline="0">
                <a:solidFill>
                  <a:sysClr val="windowText" lastClr="000000">
                    <a:lumMod val="65000"/>
                    <a:lumOff val="35000"/>
                  </a:sysClr>
                </a:solidFill>
                <a:latin typeface="+mn-lt"/>
                <a:ea typeface="+mn-ea"/>
                <a:cs typeface="+mn-cs"/>
              </a:defRPr>
            </a:pPr>
            <a:r>
              <a:rPr lang="en-US" sz="1800" b="1"/>
              <a:t>Not disabled under the Equality Act: Has long term physical or mental health condition but day-to-day activities are not limited %</a:t>
            </a:r>
          </a:p>
        </p:txBody>
      </p:sp>
      <p:sp>
        <p:nvSpPr>
          <p:cNvPr id="5" name="TextBox 4">
            <a:extLst>
              <a:ext uri="{FF2B5EF4-FFF2-40B4-BE49-F238E27FC236}">
                <a16:creationId xmlns:a16="http://schemas.microsoft.com/office/drawing/2014/main" id="{14FCD9A8-2C2E-43D0-9811-CE9B3E8CE73E}"/>
              </a:ext>
            </a:extLst>
          </p:cNvPr>
          <p:cNvSpPr txBox="1"/>
          <p:nvPr/>
        </p:nvSpPr>
        <p:spPr>
          <a:xfrm>
            <a:off x="8098971" y="1908010"/>
            <a:ext cx="3704339" cy="3970318"/>
          </a:xfrm>
          <a:prstGeom prst="rect">
            <a:avLst/>
          </a:prstGeom>
          <a:noFill/>
        </p:spPr>
        <p:txBody>
          <a:bodyPr wrap="square" rtlCol="0">
            <a:spAutoFit/>
          </a:bodyPr>
          <a:lstStyle/>
          <a:p>
            <a:r>
              <a:rPr lang="en-GB" dirty="0"/>
              <a:t>There are those that are not disabled under the Equality Act definition but have long term physical or mental health conditions that do not affect their day to day activities.</a:t>
            </a:r>
          </a:p>
          <a:p>
            <a:endParaRPr lang="en-GB" dirty="0"/>
          </a:p>
          <a:p>
            <a:pPr marL="285750" indent="-285750">
              <a:buFont typeface="Arial" panose="020B0604020202020204" pitchFamily="34" charset="0"/>
              <a:buChar char="•"/>
            </a:pPr>
            <a:r>
              <a:rPr lang="en-GB" dirty="0"/>
              <a:t>South Cambridgeshire (8.5%) and East Cambridgeshire (8.4%) have the highest proportion of residents that are not disabled but have a long term physical or mental health condition.</a:t>
            </a:r>
          </a:p>
          <a:p>
            <a:pPr marL="285750" indent="-285750">
              <a:buFont typeface="Arial" panose="020B0604020202020204" pitchFamily="34" charset="0"/>
              <a:buChar char="•"/>
            </a:pPr>
            <a:r>
              <a:rPr lang="en-GB" dirty="0"/>
              <a:t>Peterborough with 5.8% has the lowest. </a:t>
            </a:r>
          </a:p>
        </p:txBody>
      </p:sp>
      <p:sp>
        <p:nvSpPr>
          <p:cNvPr id="6" name="TextBox 5">
            <a:extLst>
              <a:ext uri="{FF2B5EF4-FFF2-40B4-BE49-F238E27FC236}">
                <a16:creationId xmlns:a16="http://schemas.microsoft.com/office/drawing/2014/main" id="{EA46A32D-0EB4-427E-A047-E2CE8627033E}"/>
              </a:ext>
            </a:extLst>
          </p:cNvPr>
          <p:cNvSpPr txBox="1"/>
          <p:nvPr/>
        </p:nvSpPr>
        <p:spPr>
          <a:xfrm>
            <a:off x="7675927" y="3573710"/>
            <a:ext cx="3926047" cy="369332"/>
          </a:xfrm>
          <a:prstGeom prst="rect">
            <a:avLst/>
          </a:prstGeom>
          <a:noFill/>
        </p:spPr>
        <p:txBody>
          <a:bodyPr wrap="square" rtlCol="0">
            <a:spAutoFit/>
          </a:bodyPr>
          <a:lstStyle/>
          <a:p>
            <a:pPr marL="285750" indent="-285750">
              <a:buFont typeface="Arial" panose="020B0604020202020204" pitchFamily="34" charset="0"/>
              <a:buChar char="•"/>
            </a:pPr>
            <a:endParaRPr lang="en-GB"/>
          </a:p>
        </p:txBody>
      </p:sp>
      <p:pic>
        <p:nvPicPr>
          <p:cNvPr id="8" name="Picture 7" descr="Bar chart to show the proportions of those who are not disabled under the Equality Act but who have a long term physical or mental health condition&#10;but day to day activities are not limited. for districts, Cambridgeshire, Cambridgeshire and Peterborough and England. ">
            <a:extLst>
              <a:ext uri="{FF2B5EF4-FFF2-40B4-BE49-F238E27FC236}">
                <a16:creationId xmlns:a16="http://schemas.microsoft.com/office/drawing/2014/main" id="{3036B3F2-E46A-4C5F-B007-911D3728C227}"/>
              </a:ext>
            </a:extLst>
          </p:cNvPr>
          <p:cNvPicPr>
            <a:picLocks noChangeAspect="1"/>
          </p:cNvPicPr>
          <p:nvPr/>
        </p:nvPicPr>
        <p:blipFill>
          <a:blip r:embed="rId2"/>
          <a:stretch>
            <a:fillRect/>
          </a:stretch>
        </p:blipFill>
        <p:spPr>
          <a:xfrm>
            <a:off x="98072" y="1578479"/>
            <a:ext cx="7776640" cy="4729125"/>
          </a:xfrm>
          <a:prstGeom prst="rect">
            <a:avLst/>
          </a:prstGeom>
        </p:spPr>
      </p:pic>
    </p:spTree>
    <p:extLst>
      <p:ext uri="{BB962C8B-B14F-4D97-AF65-F5344CB8AC3E}">
        <p14:creationId xmlns:p14="http://schemas.microsoft.com/office/powerpoint/2010/main" val="3079066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0C2C-CFB3-44E5-AC4D-A1016FAE9255}"/>
              </a:ext>
            </a:extLst>
          </p:cNvPr>
          <p:cNvSpPr>
            <a:spLocks noGrp="1"/>
          </p:cNvSpPr>
          <p:nvPr>
            <p:ph type="title"/>
          </p:nvPr>
        </p:nvSpPr>
        <p:spPr/>
        <p:txBody>
          <a:bodyPr/>
          <a:lstStyle/>
          <a:p>
            <a:r>
              <a:rPr lang="en-GB" dirty="0"/>
              <a:t>Disability Headlines (</a:t>
            </a:r>
            <a:r>
              <a:rPr lang="en-GB" b="1" dirty="0"/>
              <a:t>Age Standardised</a:t>
            </a:r>
            <a:r>
              <a:rPr lang="en-GB" dirty="0"/>
              <a:t>)</a:t>
            </a:r>
          </a:p>
        </p:txBody>
      </p:sp>
      <p:sp>
        <p:nvSpPr>
          <p:cNvPr id="3" name="Content Placeholder 2">
            <a:extLst>
              <a:ext uri="{FF2B5EF4-FFF2-40B4-BE49-F238E27FC236}">
                <a16:creationId xmlns:a16="http://schemas.microsoft.com/office/drawing/2014/main" id="{787BA396-BC02-439C-82B6-C45BFB1547DE}"/>
              </a:ext>
            </a:extLst>
          </p:cNvPr>
          <p:cNvSpPr>
            <a:spLocks noGrp="1"/>
          </p:cNvSpPr>
          <p:nvPr>
            <p:ph idx="1"/>
          </p:nvPr>
        </p:nvSpPr>
        <p:spPr>
          <a:xfrm>
            <a:off x="599768" y="1622824"/>
            <a:ext cx="10754032" cy="2324099"/>
          </a:xfrm>
        </p:spPr>
        <p:txBody>
          <a:bodyPr>
            <a:noAutofit/>
          </a:bodyPr>
          <a:lstStyle/>
          <a:p>
            <a:r>
              <a:rPr lang="en-GB" sz="2200" dirty="0"/>
              <a:t>In Cambridgeshire, 16.4% of residents report as being disabled, this is lower than East of England (16.6%) and England (17.7%).</a:t>
            </a:r>
          </a:p>
          <a:p>
            <a:r>
              <a:rPr lang="en-GB" sz="2200" dirty="0"/>
              <a:t>South Cambridgeshire has the lowest proportion of residents reporting as disabled with 14.8%. East Cambridgeshire (15.9%) also has a lower proportion than the East of England and England.</a:t>
            </a:r>
          </a:p>
          <a:p>
            <a:r>
              <a:rPr lang="en-GB" sz="2200" dirty="0"/>
              <a:t>Huntingdonshire (16.7%), Peterborough (18.3%) and Fenland (19.6%) have a higher proportion than the East of England and England. </a:t>
            </a:r>
          </a:p>
        </p:txBody>
      </p:sp>
      <p:graphicFrame>
        <p:nvGraphicFramePr>
          <p:cNvPr id="5" name="Table 4">
            <a:extLst>
              <a:ext uri="{FF2B5EF4-FFF2-40B4-BE49-F238E27FC236}">
                <a16:creationId xmlns:a16="http://schemas.microsoft.com/office/drawing/2014/main" id="{9C1FF7F7-F1FE-45C3-BA6A-11EFA0D13901}"/>
              </a:ext>
            </a:extLst>
          </p:cNvPr>
          <p:cNvGraphicFramePr>
            <a:graphicFrameLocks noGrp="1"/>
          </p:cNvGraphicFramePr>
          <p:nvPr>
            <p:extLst>
              <p:ext uri="{D42A27DB-BD31-4B8C-83A1-F6EECF244321}">
                <p14:modId xmlns:p14="http://schemas.microsoft.com/office/powerpoint/2010/main" val="2293202429"/>
              </p:ext>
            </p:extLst>
          </p:nvPr>
        </p:nvGraphicFramePr>
        <p:xfrm>
          <a:off x="1962150" y="4168775"/>
          <a:ext cx="8267700" cy="2324100"/>
        </p:xfrm>
        <a:graphic>
          <a:graphicData uri="http://schemas.openxmlformats.org/drawingml/2006/table">
            <a:tbl>
              <a:tblPr/>
              <a:tblGrid>
                <a:gridCol w="3613027">
                  <a:extLst>
                    <a:ext uri="{9D8B030D-6E8A-4147-A177-3AD203B41FA5}">
                      <a16:colId xmlns:a16="http://schemas.microsoft.com/office/drawing/2014/main" val="445199215"/>
                    </a:ext>
                  </a:extLst>
                </a:gridCol>
                <a:gridCol w="1882066">
                  <a:extLst>
                    <a:ext uri="{9D8B030D-6E8A-4147-A177-3AD203B41FA5}">
                      <a16:colId xmlns:a16="http://schemas.microsoft.com/office/drawing/2014/main" val="1360276499"/>
                    </a:ext>
                  </a:extLst>
                </a:gridCol>
                <a:gridCol w="1518081">
                  <a:extLst>
                    <a:ext uri="{9D8B030D-6E8A-4147-A177-3AD203B41FA5}">
                      <a16:colId xmlns:a16="http://schemas.microsoft.com/office/drawing/2014/main" val="40974418"/>
                    </a:ext>
                  </a:extLst>
                </a:gridCol>
                <a:gridCol w="1254526">
                  <a:extLst>
                    <a:ext uri="{9D8B030D-6E8A-4147-A177-3AD203B41FA5}">
                      <a16:colId xmlns:a16="http://schemas.microsoft.com/office/drawing/2014/main" val="4032312916"/>
                    </a:ext>
                  </a:extLst>
                </a:gridCol>
              </a:tblGrid>
              <a:tr h="678180">
                <a:tc>
                  <a:txBody>
                    <a:bodyPr/>
                    <a:lstStyle/>
                    <a:p>
                      <a:pPr algn="l" fontAlgn="ctr"/>
                      <a:r>
                        <a:rPr lang="en-GB" sz="1000" b="1" i="0" u="none" strike="noStrike">
                          <a:solidFill>
                            <a:srgbClr val="000000"/>
                          </a:solidFill>
                          <a:effectLst/>
                          <a:latin typeface="arial" panose="020B0604020202020204" pitchFamily="34" charset="0"/>
                        </a:rPr>
                        <a:t>Disability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Disabled under the Equality Act: Day-to-day activities limited a lot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Disabled under the Equality Act: Day-to-day activities limited a little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Not disabled under the Equality Act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1544714"/>
                  </a:ext>
                </a:extLst>
              </a:tr>
              <a:tr h="182880">
                <a:tc>
                  <a:txBody>
                    <a:bodyPr/>
                    <a:lstStyle/>
                    <a:p>
                      <a:pPr algn="ctr" fontAlgn="ctr"/>
                      <a:r>
                        <a:rPr lang="en-GB" sz="1000" b="1" i="0" u="none" strike="noStrike">
                          <a:solidFill>
                            <a:srgbClr val="000000"/>
                          </a:solidFill>
                          <a:effectLst/>
                          <a:latin typeface="arial" panose="020B0604020202020204" pitchFamily="34" charset="0"/>
                        </a:rPr>
                        <a:t>Fenland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8342042"/>
                  </a:ext>
                </a:extLst>
              </a:tr>
              <a:tr h="182880">
                <a:tc>
                  <a:txBody>
                    <a:bodyPr/>
                    <a:lstStyle/>
                    <a:p>
                      <a:pPr algn="ctr" fontAlgn="ctr"/>
                      <a:r>
                        <a:rPr lang="en-GB" sz="1000" b="1" i="0" u="none" strike="noStrike">
                          <a:solidFill>
                            <a:srgbClr val="000000"/>
                          </a:solidFill>
                          <a:effectLst/>
                          <a:latin typeface="arial" panose="020B0604020202020204" pitchFamily="34" charset="0"/>
                        </a:rPr>
                        <a:t>Peterborough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48881"/>
                  </a:ext>
                </a:extLst>
              </a:tr>
              <a:tr h="182880">
                <a:tc>
                  <a:txBody>
                    <a:bodyPr/>
                    <a:lstStyle/>
                    <a:p>
                      <a:pPr algn="ctr" fontAlgn="ctr"/>
                      <a:r>
                        <a:rPr lang="en-GB" sz="1000" b="1" i="0" u="none" strike="noStrike">
                          <a:solidFill>
                            <a:srgbClr val="000000"/>
                          </a:solidFill>
                          <a:effectLst/>
                          <a:latin typeface="arial" panose="020B0604020202020204" pitchFamily="34" charset="0"/>
                        </a:rPr>
                        <a:t>England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6183764"/>
                  </a:ext>
                </a:extLst>
              </a:tr>
              <a:tr h="182880">
                <a:tc>
                  <a:txBody>
                    <a:bodyPr/>
                    <a:lstStyle/>
                    <a:p>
                      <a:pPr algn="ctr" fontAlgn="ctr"/>
                      <a:r>
                        <a:rPr lang="en-GB" sz="1000" b="1" i="0" u="none" strike="noStrike">
                          <a:solidFill>
                            <a:srgbClr val="000000"/>
                          </a:solidFill>
                          <a:effectLst/>
                          <a:latin typeface="arial" panose="020B0604020202020204" pitchFamily="34" charset="0"/>
                        </a:rPr>
                        <a:t>Cambridge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95003"/>
                  </a:ext>
                </a:extLst>
              </a:tr>
              <a:tr h="182880">
                <a:tc>
                  <a:txBody>
                    <a:bodyPr/>
                    <a:lstStyle/>
                    <a:p>
                      <a:pPr algn="ctr" fontAlgn="ctr"/>
                      <a:r>
                        <a:rPr lang="en-GB" sz="1000" b="1" i="0" u="none" strike="noStrike">
                          <a:solidFill>
                            <a:srgbClr val="000000"/>
                          </a:solidFill>
                          <a:effectLst/>
                          <a:latin typeface="arial" panose="020B0604020202020204" pitchFamily="34" charset="0"/>
                        </a:rPr>
                        <a:t>East of England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695021"/>
                  </a:ext>
                </a:extLst>
              </a:tr>
              <a:tr h="182880">
                <a:tc>
                  <a:txBody>
                    <a:bodyPr/>
                    <a:lstStyle/>
                    <a:p>
                      <a:pPr algn="ctr" fontAlgn="ctr"/>
                      <a:r>
                        <a:rPr lang="en-GB" sz="1000" b="1" i="0" u="none" strike="noStrike">
                          <a:solidFill>
                            <a:srgbClr val="000000"/>
                          </a:solidFill>
                          <a:effectLst/>
                          <a:latin typeface="arial" panose="020B0604020202020204" pitchFamily="34" charset="0"/>
                        </a:rPr>
                        <a:t>Cambridgeshire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277449"/>
                  </a:ext>
                </a:extLst>
              </a:tr>
              <a:tr h="182880">
                <a:tc>
                  <a:txBody>
                    <a:bodyPr/>
                    <a:lstStyle/>
                    <a:p>
                      <a:pPr algn="ctr" fontAlgn="ctr"/>
                      <a:r>
                        <a:rPr lang="en-GB" sz="1000" b="1" i="0" u="none" strike="noStrike">
                          <a:solidFill>
                            <a:srgbClr val="000000"/>
                          </a:solidFill>
                          <a:effectLst/>
                          <a:latin typeface="arial" panose="020B0604020202020204" pitchFamily="34" charset="0"/>
                        </a:rPr>
                        <a:t>Huntingdonshire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6263431"/>
                  </a:ext>
                </a:extLst>
              </a:tr>
              <a:tr h="182880">
                <a:tc>
                  <a:txBody>
                    <a:bodyPr/>
                    <a:lstStyle/>
                    <a:p>
                      <a:pPr algn="ctr" fontAlgn="ctr"/>
                      <a:r>
                        <a:rPr lang="en-GB" sz="1000" b="1" i="0" u="none" strike="noStrike">
                          <a:solidFill>
                            <a:srgbClr val="000000"/>
                          </a:solidFill>
                          <a:effectLst/>
                          <a:latin typeface="arial" panose="020B0604020202020204" pitchFamily="34" charset="0"/>
                        </a:rPr>
                        <a:t>East Cambridgeshire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10.1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906711"/>
                  </a:ext>
                </a:extLst>
              </a:tr>
              <a:tr h="182880">
                <a:tc>
                  <a:txBody>
                    <a:bodyPr/>
                    <a:lstStyle/>
                    <a:p>
                      <a:pPr algn="ctr" fontAlgn="ctr"/>
                      <a:r>
                        <a:rPr lang="en-GB" sz="1000" b="1" i="0" u="none" strike="noStrike">
                          <a:solidFill>
                            <a:srgbClr val="000000"/>
                          </a:solidFill>
                          <a:effectLst/>
                          <a:latin typeface="arial" panose="020B0604020202020204" pitchFamily="34" charset="0"/>
                        </a:rPr>
                        <a:t>South Cambridgeshire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arial" panose="020B0604020202020204" pitchFamily="34" charset="0"/>
                        </a:rPr>
                        <a:t>85.2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7111362"/>
                  </a:ext>
                </a:extLst>
              </a:tr>
            </a:tbl>
          </a:graphicData>
        </a:graphic>
      </p:graphicFrame>
    </p:spTree>
    <p:extLst>
      <p:ext uri="{BB962C8B-B14F-4D97-AF65-F5344CB8AC3E}">
        <p14:creationId xmlns:p14="http://schemas.microsoft.com/office/powerpoint/2010/main" val="3581138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3CA7A-0170-4051-9D98-A0B218BC5D06}"/>
              </a:ext>
            </a:extLst>
          </p:cNvPr>
          <p:cNvSpPr>
            <a:spLocks noGrp="1"/>
          </p:cNvSpPr>
          <p:nvPr>
            <p:ph type="title"/>
          </p:nvPr>
        </p:nvSpPr>
        <p:spPr>
          <a:xfrm>
            <a:off x="212103" y="294103"/>
            <a:ext cx="10515600" cy="1325563"/>
          </a:xfrm>
        </p:spPr>
        <p:txBody>
          <a:bodyPr/>
          <a:lstStyle/>
          <a:p>
            <a:r>
              <a:rPr lang="en-GB" dirty="0"/>
              <a:t>Disability (</a:t>
            </a:r>
            <a:r>
              <a:rPr lang="en-GB" b="1" dirty="0"/>
              <a:t>Age Standardised</a:t>
            </a:r>
            <a:r>
              <a:rPr lang="en-GB" dirty="0"/>
              <a:t>) %</a:t>
            </a:r>
          </a:p>
        </p:txBody>
      </p:sp>
      <p:pic>
        <p:nvPicPr>
          <p:cNvPr id="3" name="Picture 2" descr="Stacked bar chart to show the age standardised proportions of those with a disability, showing proportions disabled and activities are limited a lot, disabled and activities limited a little and not disabled, for districts, Cambridgeshire, Cambridgeshire and Peterborough and England. The chart shows South Cambridgeshire has the lowest proportion disabled and Fenland the highest proportion. ">
            <a:extLst>
              <a:ext uri="{FF2B5EF4-FFF2-40B4-BE49-F238E27FC236}">
                <a16:creationId xmlns:a16="http://schemas.microsoft.com/office/drawing/2014/main" id="{DBB3F839-43D0-46F0-B5E3-BB7C404911A9}"/>
              </a:ext>
            </a:extLst>
          </p:cNvPr>
          <p:cNvPicPr>
            <a:picLocks noChangeAspect="1"/>
          </p:cNvPicPr>
          <p:nvPr/>
        </p:nvPicPr>
        <p:blipFill>
          <a:blip r:embed="rId2"/>
          <a:stretch>
            <a:fillRect/>
          </a:stretch>
        </p:blipFill>
        <p:spPr>
          <a:xfrm>
            <a:off x="0" y="1458893"/>
            <a:ext cx="12192000" cy="4417093"/>
          </a:xfrm>
          <a:prstGeom prst="rect">
            <a:avLst/>
          </a:prstGeom>
        </p:spPr>
      </p:pic>
    </p:spTree>
    <p:extLst>
      <p:ext uri="{BB962C8B-B14F-4D97-AF65-F5344CB8AC3E}">
        <p14:creationId xmlns:p14="http://schemas.microsoft.com/office/powerpoint/2010/main" val="2826904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086AF-6023-4B37-8759-DC11E4C739B2}"/>
              </a:ext>
            </a:extLst>
          </p:cNvPr>
          <p:cNvSpPr>
            <a:spLocks noGrp="1"/>
          </p:cNvSpPr>
          <p:nvPr>
            <p:ph type="title"/>
          </p:nvPr>
        </p:nvSpPr>
        <p:spPr>
          <a:xfrm>
            <a:off x="838200" y="365125"/>
            <a:ext cx="5892538" cy="1325563"/>
          </a:xfrm>
        </p:spPr>
        <p:txBody>
          <a:bodyPr/>
          <a:lstStyle/>
          <a:p>
            <a:r>
              <a:rPr lang="en-GB"/>
              <a:t>Number of Disabled People in a Household</a:t>
            </a:r>
          </a:p>
        </p:txBody>
      </p:sp>
      <p:sp>
        <p:nvSpPr>
          <p:cNvPr id="3" name="Content Placeholder 2">
            <a:extLst>
              <a:ext uri="{FF2B5EF4-FFF2-40B4-BE49-F238E27FC236}">
                <a16:creationId xmlns:a16="http://schemas.microsoft.com/office/drawing/2014/main" id="{165F207F-8E2F-48B6-9D7D-5B9F0E9266D2}"/>
              </a:ext>
            </a:extLst>
          </p:cNvPr>
          <p:cNvSpPr>
            <a:spLocks noGrp="1"/>
          </p:cNvSpPr>
          <p:nvPr>
            <p:ph idx="1"/>
          </p:nvPr>
        </p:nvSpPr>
        <p:spPr>
          <a:xfrm>
            <a:off x="371789" y="5167312"/>
            <a:ext cx="9917723" cy="2107011"/>
          </a:xfrm>
        </p:spPr>
        <p:txBody>
          <a:bodyPr/>
          <a:lstStyle/>
          <a:p>
            <a:r>
              <a:rPr lang="en-GB" sz="2400"/>
              <a:t>Cambridgeshire (30.1%) and Peterborough (31.6%) have a lower proportion of households with a disabled person resident than nationally (32%).</a:t>
            </a:r>
          </a:p>
          <a:p>
            <a:r>
              <a:rPr lang="en-GB" sz="2400"/>
              <a:t>Fenland (35.7%) has the highest percentage of homes with at least one disabled person resident and is the only area higher than England.</a:t>
            </a:r>
          </a:p>
          <a:p>
            <a:endParaRPr lang="en-GB"/>
          </a:p>
        </p:txBody>
      </p:sp>
      <p:graphicFrame>
        <p:nvGraphicFramePr>
          <p:cNvPr id="4" name="Table 3" descr="Table to show Census 2021 residents number of disabled people in a household within Cambridgeshire and Peterborough local authorities  including regional and national comparison">
            <a:extLst>
              <a:ext uri="{FF2B5EF4-FFF2-40B4-BE49-F238E27FC236}">
                <a16:creationId xmlns:a16="http://schemas.microsoft.com/office/drawing/2014/main" id="{0428458C-0260-400A-8772-892483AF2FC2}"/>
              </a:ext>
            </a:extLst>
          </p:cNvPr>
          <p:cNvGraphicFramePr>
            <a:graphicFrameLocks noGrp="1"/>
          </p:cNvGraphicFramePr>
          <p:nvPr>
            <p:extLst>
              <p:ext uri="{D42A27DB-BD31-4B8C-83A1-F6EECF244321}">
                <p14:modId xmlns:p14="http://schemas.microsoft.com/office/powerpoint/2010/main" val="3924443842"/>
              </p:ext>
            </p:extLst>
          </p:nvPr>
        </p:nvGraphicFramePr>
        <p:xfrm>
          <a:off x="200967" y="1810702"/>
          <a:ext cx="11766620" cy="3236595"/>
        </p:xfrm>
        <a:graphic>
          <a:graphicData uri="http://schemas.openxmlformats.org/drawingml/2006/table">
            <a:tbl>
              <a:tblPr/>
              <a:tblGrid>
                <a:gridCol w="3124140">
                  <a:extLst>
                    <a:ext uri="{9D8B030D-6E8A-4147-A177-3AD203B41FA5}">
                      <a16:colId xmlns:a16="http://schemas.microsoft.com/office/drawing/2014/main" val="4197397125"/>
                    </a:ext>
                  </a:extLst>
                </a:gridCol>
                <a:gridCol w="1080310">
                  <a:extLst>
                    <a:ext uri="{9D8B030D-6E8A-4147-A177-3AD203B41FA5}">
                      <a16:colId xmlns:a16="http://schemas.microsoft.com/office/drawing/2014/main" val="59078917"/>
                    </a:ext>
                  </a:extLst>
                </a:gridCol>
                <a:gridCol w="1080310">
                  <a:extLst>
                    <a:ext uri="{9D8B030D-6E8A-4147-A177-3AD203B41FA5}">
                      <a16:colId xmlns:a16="http://schemas.microsoft.com/office/drawing/2014/main" val="660168228"/>
                    </a:ext>
                  </a:extLst>
                </a:gridCol>
                <a:gridCol w="1080310">
                  <a:extLst>
                    <a:ext uri="{9D8B030D-6E8A-4147-A177-3AD203B41FA5}">
                      <a16:colId xmlns:a16="http://schemas.microsoft.com/office/drawing/2014/main" val="1357896781"/>
                    </a:ext>
                  </a:extLst>
                </a:gridCol>
                <a:gridCol w="1080310">
                  <a:extLst>
                    <a:ext uri="{9D8B030D-6E8A-4147-A177-3AD203B41FA5}">
                      <a16:colId xmlns:a16="http://schemas.microsoft.com/office/drawing/2014/main" val="3614992264"/>
                    </a:ext>
                  </a:extLst>
                </a:gridCol>
                <a:gridCol w="1080310">
                  <a:extLst>
                    <a:ext uri="{9D8B030D-6E8A-4147-A177-3AD203B41FA5}">
                      <a16:colId xmlns:a16="http://schemas.microsoft.com/office/drawing/2014/main" val="1416573029"/>
                    </a:ext>
                  </a:extLst>
                </a:gridCol>
                <a:gridCol w="1080310">
                  <a:extLst>
                    <a:ext uri="{9D8B030D-6E8A-4147-A177-3AD203B41FA5}">
                      <a16:colId xmlns:a16="http://schemas.microsoft.com/office/drawing/2014/main" val="2114807687"/>
                    </a:ext>
                  </a:extLst>
                </a:gridCol>
                <a:gridCol w="1080310">
                  <a:extLst>
                    <a:ext uri="{9D8B030D-6E8A-4147-A177-3AD203B41FA5}">
                      <a16:colId xmlns:a16="http://schemas.microsoft.com/office/drawing/2014/main" val="2904937182"/>
                    </a:ext>
                  </a:extLst>
                </a:gridCol>
                <a:gridCol w="1080310">
                  <a:extLst>
                    <a:ext uri="{9D8B030D-6E8A-4147-A177-3AD203B41FA5}">
                      <a16:colId xmlns:a16="http://schemas.microsoft.com/office/drawing/2014/main" val="3024760023"/>
                    </a:ext>
                  </a:extLst>
                </a:gridCol>
              </a:tblGrid>
              <a:tr h="990600">
                <a:tc>
                  <a:txBody>
                    <a:bodyPr/>
                    <a:lstStyle/>
                    <a:p>
                      <a:pPr algn="l" fontAlgn="ctr"/>
                      <a:r>
                        <a:rPr lang="en-GB" sz="1000" b="1" i="0" u="none" strike="noStrike">
                          <a:solidFill>
                            <a:srgbClr val="000000"/>
                          </a:solidFill>
                          <a:effectLst/>
                          <a:latin typeface="Arial" panose="020B0604020202020204" pitchFamily="34" charset="0"/>
                        </a:rPr>
                        <a:t>Disabled people in the household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Total: All households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Total: All households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No people disabled under the Equality Act in 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No people disabled under the Equality Act in 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1 person disabled under the Equality Act in 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1 person disabled under the Equality Act in 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2 or more people disabled under the Equality Act in 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00" b="1" i="0" u="none" strike="noStrike">
                          <a:solidFill>
                            <a:srgbClr val="000000"/>
                          </a:solidFill>
                          <a:effectLst/>
                          <a:latin typeface="Arial" panose="020B0604020202020204" pitchFamily="34" charset="0"/>
                        </a:rPr>
                        <a:t>2 or more people disabled under the Equality Act in 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44399"/>
                  </a:ext>
                </a:extLst>
              </a:tr>
              <a:tr h="331470">
                <a:tc>
                  <a:txBody>
                    <a:bodyPr/>
                    <a:lstStyle/>
                    <a:p>
                      <a:pPr algn="l" fontAlgn="b"/>
                      <a:r>
                        <a:rPr lang="en-GB" sz="1100" b="0" i="0" u="none" strike="noStrike">
                          <a:solidFill>
                            <a:srgbClr val="000000"/>
                          </a:solidFill>
                          <a:effectLst/>
                          <a:latin typeface="Calibri" panose="020F0502020204030204" pitchFamily="34" charset="0"/>
                        </a:rPr>
                        <a:t>Area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0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7768464"/>
                  </a:ext>
                </a:extLst>
              </a:tr>
              <a:tr h="190500">
                <a:tc>
                  <a:txBody>
                    <a:bodyPr/>
                    <a:lstStyle/>
                    <a:p>
                      <a:pPr algn="l" fontAlgn="b"/>
                      <a:r>
                        <a:rPr lang="en-GB" sz="1000" b="0" i="0" u="none" strike="noStrike">
                          <a:solidFill>
                            <a:srgbClr val="000000"/>
                          </a:solidFill>
                          <a:effectLst/>
                          <a:latin typeface="Arial" panose="020B0604020202020204" pitchFamily="34" charset="0"/>
                        </a:rPr>
                        <a:t>Fenland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44,083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28,361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12,155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3,567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8.1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829042"/>
                  </a:ext>
                </a:extLst>
              </a:tr>
              <a:tr h="190500">
                <a:tc>
                  <a:txBody>
                    <a:bodyPr/>
                    <a:lstStyle/>
                    <a:p>
                      <a:pPr algn="l" fontAlgn="b"/>
                      <a:r>
                        <a:rPr lang="en-GB" sz="1000" b="0" i="0" u="none" strike="noStrike">
                          <a:solidFill>
                            <a:srgbClr val="000000"/>
                          </a:solidFill>
                          <a:effectLst/>
                          <a:latin typeface="Arial" panose="020B0604020202020204" pitchFamily="34" charset="0"/>
                        </a:rPr>
                        <a:t>England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23,436,085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15,928,198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5,950,081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1,557,806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8545532"/>
                  </a:ext>
                </a:extLst>
              </a:tr>
              <a:tr h="190500">
                <a:tc>
                  <a:txBody>
                    <a:bodyPr/>
                    <a:lstStyle/>
                    <a:p>
                      <a:pPr algn="l" fontAlgn="b"/>
                      <a:r>
                        <a:rPr lang="en-GB" sz="1000" b="0" i="0" u="none" strike="noStrike">
                          <a:solidFill>
                            <a:srgbClr val="000000"/>
                          </a:solidFill>
                          <a:effectLst/>
                          <a:latin typeface="Arial" panose="020B0604020202020204" pitchFamily="34" charset="0"/>
                        </a:rPr>
                        <a:t>Peterborough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84,533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57,836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20,888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5,809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19023"/>
                  </a:ext>
                </a:extLst>
              </a:tr>
              <a:tr h="190500">
                <a:tc>
                  <a:txBody>
                    <a:bodyPr/>
                    <a:lstStyle/>
                    <a:p>
                      <a:pPr algn="l" fontAlgn="b"/>
                      <a:r>
                        <a:rPr lang="en-GB" sz="1000" b="0" i="0" u="none" strike="noStrike">
                          <a:solidFill>
                            <a:srgbClr val="000000"/>
                          </a:solidFill>
                          <a:effectLst/>
                          <a:latin typeface="Arial" panose="020B0604020202020204" pitchFamily="34" charset="0"/>
                        </a:rPr>
                        <a:t>East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2,628,782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1,816,840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644,288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167,654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09993"/>
                  </a:ext>
                </a:extLst>
              </a:tr>
              <a:tr h="190500">
                <a:tc>
                  <a:txBody>
                    <a:bodyPr/>
                    <a:lstStyle/>
                    <a:p>
                      <a:pPr algn="l" fontAlgn="b"/>
                      <a:r>
                        <a:rPr lang="en-GB" sz="1000" b="0" i="0" u="none" strike="noStrike">
                          <a:solidFill>
                            <a:srgbClr val="000000"/>
                          </a:solidFill>
                          <a:effectLst/>
                          <a:latin typeface="Arial" panose="020B0604020202020204" pitchFamily="34" charset="0"/>
                        </a:rPr>
                        <a:t>Cambridgeshire and Peterborough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26,064,867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17,745,038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6,594,369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1,725,460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149700"/>
                  </a:ext>
                </a:extLst>
              </a:tr>
              <a:tr h="190500">
                <a:tc>
                  <a:txBody>
                    <a:bodyPr/>
                    <a:lstStyle/>
                    <a:p>
                      <a:pPr algn="l" fontAlgn="b"/>
                      <a:r>
                        <a:rPr lang="en-GB" sz="1000" b="0" i="0" u="none" strike="noStrike">
                          <a:solidFill>
                            <a:srgbClr val="000000"/>
                          </a:solidFill>
                          <a:effectLst/>
                          <a:latin typeface="Arial" panose="020B0604020202020204" pitchFamily="34" charset="0"/>
                        </a:rPr>
                        <a:t>Cambridgeshire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277,634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194,134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66,561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16,939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381006"/>
                  </a:ext>
                </a:extLst>
              </a:tr>
              <a:tr h="190500">
                <a:tc>
                  <a:txBody>
                    <a:bodyPr/>
                    <a:lstStyle/>
                    <a:p>
                      <a:pPr algn="l" fontAlgn="b"/>
                      <a:r>
                        <a:rPr lang="en-GB" sz="1000" b="0" i="0" u="none" strike="noStrike">
                          <a:solidFill>
                            <a:srgbClr val="000000"/>
                          </a:solidFill>
                          <a:effectLst/>
                          <a:latin typeface="Arial" panose="020B0604020202020204" pitchFamily="34" charset="0"/>
                        </a:rPr>
                        <a:t>East Cambridgeshire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37,203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26,086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70.1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8,852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2,265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233070"/>
                  </a:ext>
                </a:extLst>
              </a:tr>
              <a:tr h="190500">
                <a:tc>
                  <a:txBody>
                    <a:bodyPr/>
                    <a:lstStyle/>
                    <a:p>
                      <a:pPr algn="l" fontAlgn="b"/>
                      <a:r>
                        <a:rPr lang="en-GB" sz="1000" b="0" i="0" u="none" strike="noStrike">
                          <a:solidFill>
                            <a:srgbClr val="000000"/>
                          </a:solidFill>
                          <a:effectLst/>
                          <a:latin typeface="Arial" panose="020B0604020202020204" pitchFamily="34" charset="0"/>
                        </a:rPr>
                        <a:t>Huntingdonshire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76,880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53,965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70.2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18,294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4,621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169864"/>
                  </a:ext>
                </a:extLst>
              </a:tr>
              <a:tr h="190500">
                <a:tc>
                  <a:txBody>
                    <a:bodyPr/>
                    <a:lstStyle/>
                    <a:p>
                      <a:pPr algn="l" fontAlgn="b"/>
                      <a:r>
                        <a:rPr lang="en-GB" sz="1000" b="0" i="0" u="none" strike="noStrike">
                          <a:solidFill>
                            <a:srgbClr val="000000"/>
                          </a:solidFill>
                          <a:effectLst/>
                          <a:latin typeface="Arial" panose="020B0604020202020204" pitchFamily="34" charset="0"/>
                        </a:rPr>
                        <a:t>South Cambridgeshire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66,996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48,056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71.7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15,367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3,573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5.3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7103106"/>
                  </a:ext>
                </a:extLst>
              </a:tr>
              <a:tr h="200025">
                <a:tc>
                  <a:txBody>
                    <a:bodyPr/>
                    <a:lstStyle/>
                    <a:p>
                      <a:pPr algn="l" fontAlgn="b"/>
                      <a:r>
                        <a:rPr lang="en-GB" sz="1000" b="0" i="0" u="none" strike="noStrike">
                          <a:solidFill>
                            <a:srgbClr val="000000"/>
                          </a:solidFill>
                          <a:effectLst/>
                          <a:latin typeface="Arial" panose="020B0604020202020204" pitchFamily="34" charset="0"/>
                        </a:rPr>
                        <a:t>Cambridge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52,472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37,666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11,893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2,913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Arial" panose="020B0604020202020204" pitchFamily="34" charset="0"/>
                        </a:rPr>
                        <a:t>5.6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124739"/>
                  </a:ext>
                </a:extLst>
              </a:tr>
            </a:tbl>
          </a:graphicData>
        </a:graphic>
      </p:graphicFrame>
    </p:spTree>
    <p:extLst>
      <p:ext uri="{BB962C8B-B14F-4D97-AF65-F5344CB8AC3E}">
        <p14:creationId xmlns:p14="http://schemas.microsoft.com/office/powerpoint/2010/main" val="309706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CFBD0-8F12-41C8-A0DE-6C76B48CC09F}"/>
              </a:ext>
            </a:extLst>
          </p:cNvPr>
          <p:cNvSpPr>
            <a:spLocks noGrp="1"/>
          </p:cNvSpPr>
          <p:nvPr>
            <p:ph type="title"/>
          </p:nvPr>
        </p:nvSpPr>
        <p:spPr/>
        <p:txBody>
          <a:bodyPr/>
          <a:lstStyle/>
          <a:p>
            <a:r>
              <a:rPr lang="en-GB"/>
              <a:t>Definitions</a:t>
            </a:r>
          </a:p>
        </p:txBody>
      </p:sp>
      <p:sp>
        <p:nvSpPr>
          <p:cNvPr id="3" name="Content Placeholder 2">
            <a:extLst>
              <a:ext uri="{FF2B5EF4-FFF2-40B4-BE49-F238E27FC236}">
                <a16:creationId xmlns:a16="http://schemas.microsoft.com/office/drawing/2014/main" id="{C97498A8-868D-4C36-86D4-A96180405DA9}"/>
              </a:ext>
            </a:extLst>
          </p:cNvPr>
          <p:cNvSpPr>
            <a:spLocks noGrp="1"/>
          </p:cNvSpPr>
          <p:nvPr>
            <p:ph idx="1"/>
          </p:nvPr>
        </p:nvSpPr>
        <p:spPr>
          <a:xfrm>
            <a:off x="838200" y="1690688"/>
            <a:ext cx="10515600" cy="4351338"/>
          </a:xfrm>
        </p:spPr>
        <p:txBody>
          <a:bodyPr>
            <a:normAutofit/>
          </a:bodyPr>
          <a:lstStyle/>
          <a:p>
            <a:pPr algn="just">
              <a:buFont typeface="Arial" panose="020B0604020202020204" pitchFamily="34" charset="0"/>
              <a:buChar char="•"/>
            </a:pPr>
            <a:endParaRPr lang="en-GB" sz="6400">
              <a:solidFill>
                <a:srgbClr val="333333"/>
              </a:solidFill>
            </a:endParaRPr>
          </a:p>
          <a:p>
            <a:endParaRPr lang="en-GB" sz="1800"/>
          </a:p>
        </p:txBody>
      </p:sp>
      <p:sp>
        <p:nvSpPr>
          <p:cNvPr id="5" name="TextBox 4">
            <a:extLst>
              <a:ext uri="{FF2B5EF4-FFF2-40B4-BE49-F238E27FC236}">
                <a16:creationId xmlns:a16="http://schemas.microsoft.com/office/drawing/2014/main" id="{351B7E92-65B6-4CAD-903F-7872CF5CEA57}"/>
              </a:ext>
            </a:extLst>
          </p:cNvPr>
          <p:cNvSpPr txBox="1"/>
          <p:nvPr/>
        </p:nvSpPr>
        <p:spPr>
          <a:xfrm>
            <a:off x="631794" y="1460223"/>
            <a:ext cx="10928412" cy="6186309"/>
          </a:xfrm>
          <a:prstGeom prst="rect">
            <a:avLst/>
          </a:prstGeom>
          <a:noFill/>
        </p:spPr>
        <p:txBody>
          <a:bodyPr wrap="square" lIns="91440" tIns="45720" rIns="91440" bIns="45720" rtlCol="0" anchor="t">
            <a:spAutoFit/>
          </a:bodyPr>
          <a:lstStyle/>
          <a:p>
            <a:pPr marL="285750" indent="-285750" algn="l">
              <a:buFont typeface="Arial" panose="020B0604020202020204" pitchFamily="34" charset="0"/>
              <a:buChar char="•"/>
            </a:pPr>
            <a:r>
              <a:rPr lang="en-GB" b="1" i="0" dirty="0">
                <a:effectLst/>
              </a:rPr>
              <a:t>General health</a:t>
            </a:r>
          </a:p>
          <a:p>
            <a:pPr marL="742950" lvl="1" indent="-285750">
              <a:buFont typeface="Arial" panose="020B0604020202020204" pitchFamily="34" charset="0"/>
              <a:buChar char="•"/>
            </a:pPr>
            <a:r>
              <a:rPr lang="en-GB" b="0" i="0" dirty="0">
                <a:effectLst/>
              </a:rPr>
              <a:t>A person's assessment of the general state of their health from very good to very bad (see categories below). This assessment is not based on a person's health over any specified period of time.</a:t>
            </a:r>
          </a:p>
          <a:p>
            <a:pPr marL="1200150" lvl="2" indent="-285750">
              <a:buFont typeface="Arial" panose="020B0604020202020204" pitchFamily="34" charset="0"/>
              <a:buChar char="•"/>
            </a:pPr>
            <a:r>
              <a:rPr lang="en-GB" dirty="0"/>
              <a:t>V</a:t>
            </a:r>
            <a:r>
              <a:rPr lang="en-GB" b="0" i="0" dirty="0">
                <a:effectLst/>
              </a:rPr>
              <a:t>ery good health</a:t>
            </a:r>
          </a:p>
          <a:p>
            <a:pPr marL="1200150" lvl="2" indent="-285750">
              <a:buFont typeface="Arial" panose="020B0604020202020204" pitchFamily="34" charset="0"/>
              <a:buChar char="•"/>
            </a:pPr>
            <a:r>
              <a:rPr lang="en-GB" b="0" i="0" dirty="0">
                <a:effectLst/>
              </a:rPr>
              <a:t>Good health</a:t>
            </a:r>
          </a:p>
          <a:p>
            <a:pPr marL="1200150" lvl="2" indent="-285750">
              <a:buFont typeface="Arial" panose="020B0604020202020204" pitchFamily="34" charset="0"/>
              <a:buChar char="•"/>
            </a:pPr>
            <a:r>
              <a:rPr lang="en-GB" b="0" i="0" dirty="0">
                <a:effectLst/>
              </a:rPr>
              <a:t>Fair health</a:t>
            </a:r>
          </a:p>
          <a:p>
            <a:pPr marL="1200150" lvl="2" indent="-285750">
              <a:buFont typeface="Arial" panose="020B0604020202020204" pitchFamily="34" charset="0"/>
              <a:buChar char="•"/>
            </a:pPr>
            <a:r>
              <a:rPr lang="en-GB" b="0" i="0" dirty="0">
                <a:effectLst/>
              </a:rPr>
              <a:t>Bad health</a:t>
            </a:r>
          </a:p>
          <a:p>
            <a:pPr marL="1200150" lvl="2" indent="-285750">
              <a:buFont typeface="Arial" panose="020B0604020202020204" pitchFamily="34" charset="0"/>
              <a:buChar char="•"/>
            </a:pPr>
            <a:r>
              <a:rPr lang="en-GB" b="0" i="0" dirty="0">
                <a:effectLst/>
              </a:rPr>
              <a:t>Very bad health</a:t>
            </a:r>
          </a:p>
          <a:p>
            <a:pPr marL="285750" indent="-285750" algn="l">
              <a:buFont typeface="Arial" panose="020B0604020202020204" pitchFamily="34" charset="0"/>
              <a:buChar char="•"/>
            </a:pPr>
            <a:r>
              <a:rPr lang="en-GB" sz="1800" b="1" i="0" dirty="0">
                <a:effectLst/>
              </a:rPr>
              <a:t>Disability</a:t>
            </a:r>
          </a:p>
          <a:p>
            <a:pPr marL="742950" lvl="1" indent="-285750">
              <a:buFont typeface="Arial" panose="020B0604020202020204" pitchFamily="34" charset="0"/>
              <a:buChar char="•"/>
            </a:pPr>
            <a:r>
              <a:rPr lang="en-GB" b="0" i="0" dirty="0">
                <a:effectLst/>
              </a:rPr>
              <a:t>People who assessed their day-to-day activities as limited by long-term physical or mental health conditions or illnesses are considered disabled (see categories below). This definition of a disabled person meets the harmonised standard for measuring disability and is in line with the Equality Act (2010).</a:t>
            </a:r>
          </a:p>
          <a:p>
            <a:pPr marL="1200150" lvl="2" indent="-285750">
              <a:buFont typeface="Arial" panose="020B0604020202020204" pitchFamily="34" charset="0"/>
              <a:buChar char="•"/>
            </a:pPr>
            <a:r>
              <a:rPr lang="en-GB" b="0" i="0" dirty="0">
                <a:effectLst/>
              </a:rPr>
              <a:t>Disabled under the Equality Act: Day-to-day activities limited a </a:t>
            </a:r>
            <a:r>
              <a:rPr lang="en-GB" dirty="0"/>
              <a:t>lot</a:t>
            </a:r>
            <a:endParaRPr lang="en-GB" b="0" i="0" dirty="0">
              <a:effectLst/>
              <a:cs typeface="Calibri"/>
            </a:endParaRPr>
          </a:p>
          <a:p>
            <a:pPr marL="1200150" lvl="2" indent="-285750">
              <a:buFont typeface="Arial" panose="020B0604020202020204" pitchFamily="34" charset="0"/>
              <a:buChar char="•"/>
            </a:pPr>
            <a:r>
              <a:rPr lang="en-GB" b="0" i="0" dirty="0">
                <a:effectLst/>
              </a:rPr>
              <a:t>Disabled under the Equality Act: Day-to-day activities limited a little</a:t>
            </a:r>
          </a:p>
          <a:p>
            <a:pPr marL="1200150" lvl="2" indent="-285750">
              <a:buFont typeface="Arial" panose="020B0604020202020204" pitchFamily="34" charset="0"/>
              <a:buChar char="•"/>
            </a:pPr>
            <a:r>
              <a:rPr lang="en-GB" sz="1800" b="0" i="0" dirty="0">
                <a:effectLst/>
              </a:rPr>
              <a:t>Not disabled under the Equality Act: Has long term physical or mental health condition but day-to-day activities are not limited</a:t>
            </a:r>
          </a:p>
          <a:p>
            <a:pPr marL="1200150" lvl="2" indent="-285750">
              <a:buFont typeface="Arial" panose="020B0604020202020204" pitchFamily="34" charset="0"/>
              <a:buChar char="•"/>
            </a:pPr>
            <a:r>
              <a:rPr lang="en-GB" sz="1800" b="0" i="0" dirty="0">
                <a:effectLst/>
              </a:rPr>
              <a:t>Not disabled under the Equality Act: No long term physical or mental health conditions</a:t>
            </a:r>
          </a:p>
          <a:p>
            <a:pPr lvl="2"/>
            <a:endParaRPr lang="en-GB" b="0" i="0" dirty="0">
              <a:effectLst/>
            </a:endParaRPr>
          </a:p>
          <a:p>
            <a:pPr algn="l"/>
            <a:endParaRPr lang="en-GB" b="0" i="0" dirty="0">
              <a:solidFill>
                <a:srgbClr val="222222"/>
              </a:solidFill>
              <a:effectLst/>
              <a:latin typeface="opensans"/>
            </a:endParaRPr>
          </a:p>
          <a:p>
            <a:pPr algn="l"/>
            <a:endParaRPr lang="en-GB" dirty="0">
              <a:solidFill>
                <a:srgbClr val="222222"/>
              </a:solidFill>
              <a:latin typeface="opensans"/>
            </a:endParaRPr>
          </a:p>
          <a:p>
            <a:pPr algn="l"/>
            <a:endParaRPr lang="en-GB" b="0" i="0" dirty="0">
              <a:solidFill>
                <a:srgbClr val="222222"/>
              </a:solidFill>
              <a:effectLst/>
              <a:latin typeface="opensans"/>
            </a:endParaRPr>
          </a:p>
          <a:p>
            <a:endParaRPr lang="en-GB" dirty="0"/>
          </a:p>
        </p:txBody>
      </p:sp>
    </p:spTree>
    <p:extLst>
      <p:ext uri="{BB962C8B-B14F-4D97-AF65-F5344CB8AC3E}">
        <p14:creationId xmlns:p14="http://schemas.microsoft.com/office/powerpoint/2010/main" val="806769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1B7E4-20D0-4D8B-84EF-78F2AF15EA75}"/>
              </a:ext>
            </a:extLst>
          </p:cNvPr>
          <p:cNvSpPr>
            <a:spLocks noGrp="1"/>
          </p:cNvSpPr>
          <p:nvPr>
            <p:ph type="title"/>
          </p:nvPr>
        </p:nvSpPr>
        <p:spPr>
          <a:xfrm>
            <a:off x="838200" y="365125"/>
            <a:ext cx="6241330" cy="1325563"/>
          </a:xfrm>
        </p:spPr>
        <p:txBody>
          <a:bodyPr/>
          <a:lstStyle/>
          <a:p>
            <a:r>
              <a:rPr lang="en-GB"/>
              <a:t>Number of disabled people in households</a:t>
            </a:r>
          </a:p>
        </p:txBody>
      </p:sp>
      <p:pic>
        <p:nvPicPr>
          <p:cNvPr id="4" name="Picture 3" descr="Stacked bar chart to show the proportions of households with residents: with no disability, at least 1 disabled person, and 2 or more disabled people, for districts, Cambridgeshire, Cambridgeshire and Peterborough, East of England and England. The chart shows Fenland and Peterborough have higher proportions of households with 2 or more disabled people than the England average. Cambridge has the highest proportion with no disabled people in households.">
            <a:extLst>
              <a:ext uri="{FF2B5EF4-FFF2-40B4-BE49-F238E27FC236}">
                <a16:creationId xmlns:a16="http://schemas.microsoft.com/office/drawing/2014/main" id="{B5D046BE-BBCD-4F85-A82B-2875524CC50A}"/>
              </a:ext>
            </a:extLst>
          </p:cNvPr>
          <p:cNvPicPr>
            <a:picLocks noChangeAspect="1"/>
          </p:cNvPicPr>
          <p:nvPr/>
        </p:nvPicPr>
        <p:blipFill>
          <a:blip r:embed="rId2"/>
          <a:stretch>
            <a:fillRect/>
          </a:stretch>
        </p:blipFill>
        <p:spPr>
          <a:xfrm>
            <a:off x="191467" y="1990941"/>
            <a:ext cx="8772904" cy="4651651"/>
          </a:xfrm>
          <a:prstGeom prst="rect">
            <a:avLst/>
          </a:prstGeom>
        </p:spPr>
      </p:pic>
      <p:sp>
        <p:nvSpPr>
          <p:cNvPr id="6" name="TextBox 5">
            <a:extLst>
              <a:ext uri="{FF2B5EF4-FFF2-40B4-BE49-F238E27FC236}">
                <a16:creationId xmlns:a16="http://schemas.microsoft.com/office/drawing/2014/main" id="{FFD1E144-63FA-4CD1-A477-F6095AB51756}"/>
              </a:ext>
            </a:extLst>
          </p:cNvPr>
          <p:cNvSpPr txBox="1"/>
          <p:nvPr/>
        </p:nvSpPr>
        <p:spPr>
          <a:xfrm>
            <a:off x="9037468" y="1990941"/>
            <a:ext cx="2876365" cy="2031325"/>
          </a:xfrm>
          <a:prstGeom prst="rect">
            <a:avLst/>
          </a:prstGeom>
          <a:noFill/>
        </p:spPr>
        <p:txBody>
          <a:bodyPr wrap="square" rtlCol="0">
            <a:spAutoFit/>
          </a:bodyPr>
          <a:lstStyle/>
          <a:p>
            <a:pPr marL="285750" indent="-285750">
              <a:buFont typeface="Arial" panose="020B0604020202020204" pitchFamily="34" charset="0"/>
              <a:buChar char="•"/>
            </a:pPr>
            <a:r>
              <a:rPr lang="en-GB" dirty="0"/>
              <a:t>Fenland has the highest proportion of homes with at least 1 disabled person resident (35.7%).</a:t>
            </a:r>
          </a:p>
          <a:p>
            <a:pPr marL="285750" indent="-285750">
              <a:buFont typeface="Arial" panose="020B0604020202020204" pitchFamily="34" charset="0"/>
              <a:buChar char="•"/>
            </a:pPr>
            <a:r>
              <a:rPr lang="en-GB" dirty="0"/>
              <a:t>Fenland is the only area with a higher proportion than England.</a:t>
            </a:r>
          </a:p>
        </p:txBody>
      </p:sp>
    </p:spTree>
    <p:extLst>
      <p:ext uri="{BB962C8B-B14F-4D97-AF65-F5344CB8AC3E}">
        <p14:creationId xmlns:p14="http://schemas.microsoft.com/office/powerpoint/2010/main" val="777475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2AA41-7D6E-4752-8F59-B56B20ED7FC3}"/>
              </a:ext>
            </a:extLst>
          </p:cNvPr>
          <p:cNvSpPr>
            <a:spLocks noGrp="1"/>
          </p:cNvSpPr>
          <p:nvPr>
            <p:ph type="title"/>
          </p:nvPr>
        </p:nvSpPr>
        <p:spPr>
          <a:xfrm>
            <a:off x="838200" y="365125"/>
            <a:ext cx="6533561" cy="1325563"/>
          </a:xfrm>
        </p:spPr>
        <p:txBody>
          <a:bodyPr/>
          <a:lstStyle/>
          <a:p>
            <a:r>
              <a:rPr lang="en-GB"/>
              <a:t>Households with a disabled person breakdown </a:t>
            </a:r>
          </a:p>
        </p:txBody>
      </p:sp>
      <p:sp>
        <p:nvSpPr>
          <p:cNvPr id="6" name="TextBox 5">
            <a:extLst>
              <a:ext uri="{FF2B5EF4-FFF2-40B4-BE49-F238E27FC236}">
                <a16:creationId xmlns:a16="http://schemas.microsoft.com/office/drawing/2014/main" id="{F2E20C19-436C-466D-BB9D-4869F6F27940}"/>
              </a:ext>
            </a:extLst>
          </p:cNvPr>
          <p:cNvSpPr txBox="1"/>
          <p:nvPr/>
        </p:nvSpPr>
        <p:spPr>
          <a:xfrm>
            <a:off x="7583648" y="2053978"/>
            <a:ext cx="4009937" cy="2585323"/>
          </a:xfrm>
          <a:prstGeom prst="rect">
            <a:avLst/>
          </a:prstGeom>
          <a:noFill/>
        </p:spPr>
        <p:txBody>
          <a:bodyPr wrap="square" rtlCol="0">
            <a:spAutoFit/>
          </a:bodyPr>
          <a:lstStyle/>
          <a:p>
            <a:pPr marL="285750" indent="-285750">
              <a:buFont typeface="Arial" panose="020B0604020202020204" pitchFamily="34" charset="0"/>
              <a:buChar char="•"/>
            </a:pPr>
            <a:r>
              <a:rPr lang="en-GB" dirty="0"/>
              <a:t>Majority of disabled people live in households where they are the only disabled person under the equality act.</a:t>
            </a:r>
          </a:p>
          <a:p>
            <a:pPr marL="285750" indent="-285750">
              <a:buFont typeface="Arial" panose="020B0604020202020204" pitchFamily="34" charset="0"/>
              <a:buChar char="•"/>
            </a:pPr>
            <a:r>
              <a:rPr lang="en-GB" dirty="0"/>
              <a:t>Fenland (23%) has the highest proportion of households with 2 or more disabled people.</a:t>
            </a:r>
          </a:p>
          <a:p>
            <a:pPr marL="285750" indent="-285750">
              <a:buFont typeface="Arial" panose="020B0604020202020204" pitchFamily="34" charset="0"/>
              <a:buChar char="•"/>
            </a:pPr>
            <a:r>
              <a:rPr lang="en-GB" dirty="0"/>
              <a:t>South Cambridgeshire (19%) has the lowest proportion.</a:t>
            </a:r>
          </a:p>
        </p:txBody>
      </p:sp>
      <p:pic>
        <p:nvPicPr>
          <p:cNvPr id="3" name="Picture 2" descr="Stacked bar chart to show the proportions of households with at least one disabled person, distinguishing between households with 1 disabled person and households with 2 or more disabled people for districts, Cambridgeshire, Cambridgeshire and Peterborough, East of England and England. The chart shows in all areas at least 77% (Fenland) and as much as 81% (South Cambridgeshire) of households have 1 disabled person. ">
            <a:extLst>
              <a:ext uri="{FF2B5EF4-FFF2-40B4-BE49-F238E27FC236}">
                <a16:creationId xmlns:a16="http://schemas.microsoft.com/office/drawing/2014/main" id="{E9D3A039-8502-48A7-B8FD-9BD7C9171BDC}"/>
              </a:ext>
            </a:extLst>
          </p:cNvPr>
          <p:cNvPicPr>
            <a:picLocks noChangeAspect="1"/>
          </p:cNvPicPr>
          <p:nvPr/>
        </p:nvPicPr>
        <p:blipFill>
          <a:blip r:embed="rId2"/>
          <a:stretch>
            <a:fillRect/>
          </a:stretch>
        </p:blipFill>
        <p:spPr>
          <a:xfrm>
            <a:off x="189386" y="1838848"/>
            <a:ext cx="7341819" cy="4813161"/>
          </a:xfrm>
          <a:prstGeom prst="rect">
            <a:avLst/>
          </a:prstGeom>
        </p:spPr>
      </p:pic>
    </p:spTree>
    <p:extLst>
      <p:ext uri="{BB962C8B-B14F-4D97-AF65-F5344CB8AC3E}">
        <p14:creationId xmlns:p14="http://schemas.microsoft.com/office/powerpoint/2010/main" val="2503013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6A85-C55E-4664-9AB3-9D0E1802CDDA}"/>
              </a:ext>
            </a:extLst>
          </p:cNvPr>
          <p:cNvSpPr>
            <a:spLocks noGrp="1"/>
          </p:cNvSpPr>
          <p:nvPr>
            <p:ph type="title"/>
          </p:nvPr>
        </p:nvSpPr>
        <p:spPr>
          <a:xfrm>
            <a:off x="838200" y="0"/>
            <a:ext cx="6934200" cy="1383117"/>
          </a:xfrm>
        </p:spPr>
        <p:txBody>
          <a:bodyPr/>
          <a:lstStyle/>
          <a:p>
            <a:r>
              <a:rPr lang="en-GB"/>
              <a:t>Census 2021: useful links</a:t>
            </a:r>
          </a:p>
        </p:txBody>
      </p:sp>
      <p:sp>
        <p:nvSpPr>
          <p:cNvPr id="3" name="Content Placeholder 2">
            <a:extLst>
              <a:ext uri="{FF2B5EF4-FFF2-40B4-BE49-F238E27FC236}">
                <a16:creationId xmlns:a16="http://schemas.microsoft.com/office/drawing/2014/main" id="{2AB3BFF1-E849-41DC-BEDC-20BA76AC4C13}"/>
              </a:ext>
            </a:extLst>
          </p:cNvPr>
          <p:cNvSpPr>
            <a:spLocks noGrp="1"/>
          </p:cNvSpPr>
          <p:nvPr>
            <p:ph idx="1"/>
          </p:nvPr>
        </p:nvSpPr>
        <p:spPr>
          <a:xfrm>
            <a:off x="46650" y="1581899"/>
            <a:ext cx="10170459" cy="4911666"/>
          </a:xfrm>
        </p:spPr>
        <p:txBody>
          <a:bodyPr vert="horz" lIns="91440" tIns="45720" rIns="91440" bIns="45720" rtlCol="0" anchor="t">
            <a:noAutofit/>
          </a:bodyPr>
          <a:lstStyle/>
          <a:p>
            <a:r>
              <a:rPr lang="en-GB" sz="1800"/>
              <a:t>Census 2021 </a:t>
            </a:r>
            <a:r>
              <a:rPr lang="en-GB" sz="1800">
                <a:hlinkClick r:id="rId2"/>
              </a:rPr>
              <a:t>Cambridgeshire Insight – Population – Census 2021</a:t>
            </a:r>
            <a:r>
              <a:rPr lang="en-GB" sz="1800"/>
              <a:t> webpages on Cambridgeshire Insight, including:</a:t>
            </a:r>
            <a:endParaRPr lang="en-GB" sz="1800">
              <a:cs typeface="Calibri"/>
            </a:endParaRPr>
          </a:p>
          <a:p>
            <a:pPr lvl="1"/>
            <a:r>
              <a:rPr lang="en-GB" sz="1800">
                <a:solidFill>
                  <a:srgbClr val="0563C1"/>
                </a:solidFill>
                <a:hlinkClick r:id="rId3">
                  <a:extLst>
                    <a:ext uri="{A12FA001-AC4F-418D-AE19-62706E023703}">
                      <ahyp:hlinkClr xmlns:ahyp="http://schemas.microsoft.com/office/drawing/2018/hyperlinkcolor" val="tx"/>
                    </a:ext>
                  </a:extLst>
                </a:hlinkClick>
              </a:rPr>
              <a:t>Census 2021 first results</a:t>
            </a:r>
            <a:r>
              <a:rPr lang="en-GB" sz="1800"/>
              <a:t>: published report, recorded presentation and dataset, </a:t>
            </a:r>
            <a:endParaRPr lang="en-GB" sz="1800">
              <a:cs typeface="Calibri"/>
            </a:endParaRPr>
          </a:p>
          <a:p>
            <a:pPr lvl="1"/>
            <a:r>
              <a:rPr lang="en-GB" sz="1800">
                <a:hlinkClick r:id="rId4"/>
              </a:rPr>
              <a:t>Census 2021 topic summaries</a:t>
            </a:r>
            <a:r>
              <a:rPr lang="en-GB" sz="1800"/>
              <a:t>: Cambridgeshire and Peterborough summaries and further resources available</a:t>
            </a:r>
            <a:endParaRPr lang="en-GB" sz="1800">
              <a:cs typeface="Calibri"/>
              <a:hlinkClick r:id="rId4"/>
            </a:endParaRPr>
          </a:p>
          <a:p>
            <a:r>
              <a:rPr lang="en-GB" sz="1800"/>
              <a:t>Cambs Insight tools already have demography and migration datasets, and they will be updated with the release of each topic summary:</a:t>
            </a:r>
            <a:endParaRPr lang="en-GB" sz="1800">
              <a:cs typeface="Calibri"/>
            </a:endParaRPr>
          </a:p>
          <a:p>
            <a:pPr lvl="1"/>
            <a:r>
              <a:rPr lang="en-GB" sz="1800">
                <a:hlinkClick r:id="rId5"/>
              </a:rPr>
              <a:t>Map explorer</a:t>
            </a:r>
            <a:endParaRPr lang="en-GB" sz="1800"/>
          </a:p>
          <a:p>
            <a:pPr lvl="1"/>
            <a:r>
              <a:rPr lang="en-GB" sz="1800">
                <a:hlinkClick r:id="rId6"/>
              </a:rPr>
              <a:t>Data explorer</a:t>
            </a:r>
            <a:endParaRPr lang="en-GB" sz="1800"/>
          </a:p>
          <a:p>
            <a:r>
              <a:rPr lang="en-GB" sz="1800"/>
              <a:t>Census 2021 data published on the </a:t>
            </a:r>
            <a:r>
              <a:rPr lang="en-GB" sz="1800">
                <a:hlinkClick r:id="rId7"/>
              </a:rPr>
              <a:t>ONS website </a:t>
            </a:r>
            <a:r>
              <a:rPr lang="en-GB" sz="1800"/>
              <a:t>and on </a:t>
            </a:r>
            <a:r>
              <a:rPr lang="en-GB" sz="1800">
                <a:hlinkClick r:id="rId8"/>
              </a:rPr>
              <a:t>NOMIS</a:t>
            </a:r>
            <a:endParaRPr lang="en-GB" sz="1800"/>
          </a:p>
          <a:p>
            <a:r>
              <a:rPr lang="en-GB" sz="1800"/>
              <a:t>ONS tools:</a:t>
            </a:r>
            <a:endParaRPr lang="en-GB" sz="1800">
              <a:cs typeface="Calibri"/>
            </a:endParaRPr>
          </a:p>
          <a:p>
            <a:pPr lvl="1"/>
            <a:r>
              <a:rPr lang="en-GB" sz="1800" b="1">
                <a:hlinkClick r:id="rId9"/>
              </a:rPr>
              <a:t>Census maps</a:t>
            </a:r>
            <a:endParaRPr lang="en-GB" sz="1800"/>
          </a:p>
          <a:p>
            <a:pPr lvl="1"/>
            <a:r>
              <a:rPr lang="en-GB" sz="1800" b="1">
                <a:hlinkClick r:id="rId10"/>
              </a:rPr>
              <a:t>Area profiles</a:t>
            </a:r>
            <a:r>
              <a:rPr lang="en-GB" sz="1800">
                <a:hlinkClick r:id="rId10"/>
              </a:rPr>
              <a:t> </a:t>
            </a:r>
            <a:r>
              <a:rPr lang="en-GB" sz="1800"/>
              <a:t>– available on NOMIS at local authority level. </a:t>
            </a:r>
            <a:endParaRPr lang="en-GB" sz="1800">
              <a:cs typeface="Calibri"/>
            </a:endParaRPr>
          </a:p>
          <a:p>
            <a:pPr lvl="1"/>
            <a:r>
              <a:rPr lang="en-GB" sz="1800" b="1">
                <a:hlinkClick r:id="rId11"/>
              </a:rPr>
              <a:t>How your area has changed in 10 years: Census 2021</a:t>
            </a:r>
            <a:endParaRPr lang="en-GB" sz="1800" b="1">
              <a:cs typeface="Calibri"/>
            </a:endParaRPr>
          </a:p>
        </p:txBody>
      </p:sp>
    </p:spTree>
    <p:extLst>
      <p:ext uri="{BB962C8B-B14F-4D97-AF65-F5344CB8AC3E}">
        <p14:creationId xmlns:p14="http://schemas.microsoft.com/office/powerpoint/2010/main" val="150848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219F4-6E4D-41D2-A99D-868B513C2A6A}"/>
              </a:ext>
            </a:extLst>
          </p:cNvPr>
          <p:cNvSpPr>
            <a:spLocks noGrp="1"/>
          </p:cNvSpPr>
          <p:nvPr>
            <p:ph type="title"/>
          </p:nvPr>
        </p:nvSpPr>
        <p:spPr/>
        <p:txBody>
          <a:bodyPr/>
          <a:lstStyle/>
          <a:p>
            <a:r>
              <a:rPr lang="en-GB"/>
              <a:t>Definitions continued</a:t>
            </a:r>
          </a:p>
        </p:txBody>
      </p:sp>
      <p:sp>
        <p:nvSpPr>
          <p:cNvPr id="3" name="Content Placeholder 2">
            <a:extLst>
              <a:ext uri="{FF2B5EF4-FFF2-40B4-BE49-F238E27FC236}">
                <a16:creationId xmlns:a16="http://schemas.microsoft.com/office/drawing/2014/main" id="{A7075FEC-9D71-43CB-ABFA-32D9D6FF4C41}"/>
              </a:ext>
            </a:extLst>
          </p:cNvPr>
          <p:cNvSpPr>
            <a:spLocks noGrp="1"/>
          </p:cNvSpPr>
          <p:nvPr>
            <p:ph idx="1"/>
          </p:nvPr>
        </p:nvSpPr>
        <p:spPr>
          <a:xfrm>
            <a:off x="838200" y="1447253"/>
            <a:ext cx="10515600" cy="4351338"/>
          </a:xfrm>
        </p:spPr>
        <p:txBody>
          <a:bodyPr>
            <a:noAutofit/>
          </a:bodyPr>
          <a:lstStyle/>
          <a:p>
            <a:r>
              <a:rPr lang="en-GB" sz="1800" b="1" i="0" dirty="0">
                <a:solidFill>
                  <a:srgbClr val="222222"/>
                </a:solidFill>
                <a:effectLst/>
              </a:rPr>
              <a:t>Unpaid care</a:t>
            </a:r>
          </a:p>
          <a:p>
            <a:pPr lvl="1"/>
            <a:r>
              <a:rPr lang="en-GB" sz="1800" b="0" i="0" dirty="0">
                <a:solidFill>
                  <a:srgbClr val="222222"/>
                </a:solidFill>
                <a:effectLst/>
              </a:rPr>
              <a:t>An unpaid carer may look after, give help or support to anyone who has long-term physical or mental ill-health conditions, illness or problems related to old age. This does not include any activities as part of paid employment. This help can be within or outside of the carer's household.</a:t>
            </a:r>
          </a:p>
          <a:p>
            <a:pPr lvl="2"/>
            <a:r>
              <a:rPr lang="en-GB" sz="1800" b="0" i="0" dirty="0">
                <a:solidFill>
                  <a:srgbClr val="222222"/>
                </a:solidFill>
                <a:effectLst/>
              </a:rPr>
              <a:t>Provides no unpaid care</a:t>
            </a:r>
          </a:p>
          <a:p>
            <a:pPr lvl="2"/>
            <a:r>
              <a:rPr lang="en-GB" sz="1800" b="0" i="0" dirty="0">
                <a:solidFill>
                  <a:srgbClr val="222222"/>
                </a:solidFill>
                <a:effectLst/>
              </a:rPr>
              <a:t>Provides 9 hours or less unpaid care a week</a:t>
            </a:r>
          </a:p>
          <a:p>
            <a:pPr lvl="2"/>
            <a:r>
              <a:rPr lang="en-GB" sz="1800" b="0" i="0" dirty="0">
                <a:solidFill>
                  <a:srgbClr val="222222"/>
                </a:solidFill>
                <a:effectLst/>
              </a:rPr>
              <a:t>Provides 10 to 19 hours unpaid care a week</a:t>
            </a:r>
          </a:p>
          <a:p>
            <a:pPr lvl="2"/>
            <a:r>
              <a:rPr lang="en-GB" sz="1800" b="0" i="0" dirty="0">
                <a:solidFill>
                  <a:srgbClr val="222222"/>
                </a:solidFill>
                <a:effectLst/>
              </a:rPr>
              <a:t>Provides 20 to 34 hours unpaid care a week</a:t>
            </a:r>
          </a:p>
          <a:p>
            <a:pPr lvl="2"/>
            <a:r>
              <a:rPr lang="en-GB" sz="1800" b="0" i="0" dirty="0">
                <a:solidFill>
                  <a:srgbClr val="222222"/>
                </a:solidFill>
                <a:effectLst/>
              </a:rPr>
              <a:t>Provides 35 to 49 hours unpaid care a week</a:t>
            </a:r>
          </a:p>
          <a:p>
            <a:pPr lvl="2"/>
            <a:r>
              <a:rPr lang="en-GB" sz="1800" b="0" i="0" dirty="0">
                <a:solidFill>
                  <a:srgbClr val="222222"/>
                </a:solidFill>
                <a:effectLst/>
              </a:rPr>
              <a:t>Provides 50 or more hours unpaid care a week</a:t>
            </a:r>
            <a:br>
              <a:rPr lang="en-GB" sz="1800" dirty="0"/>
            </a:br>
            <a:endParaRPr lang="en-GB" sz="1800" dirty="0"/>
          </a:p>
        </p:txBody>
      </p:sp>
    </p:spTree>
    <p:extLst>
      <p:ext uri="{BB962C8B-B14F-4D97-AF65-F5344CB8AC3E}">
        <p14:creationId xmlns:p14="http://schemas.microsoft.com/office/powerpoint/2010/main" val="258776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80DE-9E97-4B17-B26A-EB85F13ED9BA}"/>
              </a:ext>
            </a:extLst>
          </p:cNvPr>
          <p:cNvSpPr>
            <a:spLocks noGrp="1"/>
          </p:cNvSpPr>
          <p:nvPr>
            <p:ph type="title"/>
          </p:nvPr>
        </p:nvSpPr>
        <p:spPr>
          <a:xfrm>
            <a:off x="533400" y="97364"/>
            <a:ext cx="6934200" cy="1383117"/>
          </a:xfrm>
        </p:spPr>
        <p:txBody>
          <a:bodyPr/>
          <a:lstStyle/>
          <a:p>
            <a:r>
              <a:rPr lang="en-GB"/>
              <a:t>Definitions continued</a:t>
            </a:r>
            <a:endParaRPr lang="en-GB" b="1"/>
          </a:p>
        </p:txBody>
      </p:sp>
      <p:sp>
        <p:nvSpPr>
          <p:cNvPr id="3" name="Content Placeholder 2">
            <a:extLst>
              <a:ext uri="{FF2B5EF4-FFF2-40B4-BE49-F238E27FC236}">
                <a16:creationId xmlns:a16="http://schemas.microsoft.com/office/drawing/2014/main" id="{636D8583-E020-44C8-A73F-2E6444C41B38}"/>
              </a:ext>
            </a:extLst>
          </p:cNvPr>
          <p:cNvSpPr>
            <a:spLocks noGrp="1"/>
          </p:cNvSpPr>
          <p:nvPr>
            <p:ph idx="1"/>
          </p:nvPr>
        </p:nvSpPr>
        <p:spPr>
          <a:xfrm>
            <a:off x="533400" y="1110922"/>
            <a:ext cx="10515600" cy="5188278"/>
          </a:xfrm>
        </p:spPr>
        <p:txBody>
          <a:bodyPr>
            <a:noAutofit/>
          </a:bodyPr>
          <a:lstStyle/>
          <a:p>
            <a:r>
              <a:rPr lang="en-GB" sz="1800" b="1" i="0" dirty="0">
                <a:solidFill>
                  <a:srgbClr val="222222"/>
                </a:solidFill>
                <a:effectLst/>
              </a:rPr>
              <a:t>Number of disabled people in household</a:t>
            </a:r>
          </a:p>
          <a:p>
            <a:pPr lvl="1"/>
            <a:r>
              <a:rPr lang="en-GB" sz="1600" b="0" i="0" dirty="0">
                <a:solidFill>
                  <a:srgbClr val="222222"/>
                </a:solidFill>
                <a:effectLst/>
              </a:rPr>
              <a:t>The number of people in a household who assessed their day-to-day activities as limited by long-term physical or mental health conditions or illnesses and are considered disabled. This definition of a disabled person meets the harmonised standard for measuring disability and is in line with the Equality Act (2010).</a:t>
            </a:r>
          </a:p>
          <a:p>
            <a:pPr lvl="2"/>
            <a:r>
              <a:rPr lang="en-GB" sz="1600" b="0" i="0" dirty="0">
                <a:solidFill>
                  <a:srgbClr val="222222"/>
                </a:solidFill>
                <a:effectLst/>
              </a:rPr>
              <a:t>No people disabled under the Equality Act in household.</a:t>
            </a:r>
          </a:p>
          <a:p>
            <a:pPr lvl="2"/>
            <a:r>
              <a:rPr lang="en-GB" sz="1600" b="0" i="0" dirty="0">
                <a:solidFill>
                  <a:srgbClr val="222222"/>
                </a:solidFill>
                <a:effectLst/>
              </a:rPr>
              <a:t>1 person disabled under the Equality Act in household.</a:t>
            </a:r>
          </a:p>
          <a:p>
            <a:pPr lvl="2"/>
            <a:r>
              <a:rPr lang="en-GB" sz="1600" b="0" i="0" dirty="0">
                <a:solidFill>
                  <a:srgbClr val="222222"/>
                </a:solidFill>
                <a:effectLst/>
              </a:rPr>
              <a:t>2 or more people disabled under the Equality Act in household.</a:t>
            </a:r>
          </a:p>
          <a:p>
            <a:pPr lvl="2"/>
            <a:r>
              <a:rPr lang="en-GB" sz="1600" b="0" i="0" dirty="0">
                <a:solidFill>
                  <a:srgbClr val="222222"/>
                </a:solidFill>
                <a:effectLst/>
              </a:rPr>
              <a:t>Does not apply.</a:t>
            </a:r>
          </a:p>
          <a:p>
            <a:r>
              <a:rPr lang="en-GB" sz="1800" b="1" dirty="0"/>
              <a:t>Age Standardising</a:t>
            </a:r>
          </a:p>
          <a:p>
            <a:pPr lvl="1"/>
            <a:r>
              <a:rPr lang="en-GB" sz="1600" dirty="0"/>
              <a:t>Health, disability and unpaid care are all closely related to the age of a population. In a more elderly population, you would expect poorer health, more disability and more unpaid care.</a:t>
            </a:r>
          </a:p>
          <a:p>
            <a:pPr lvl="1"/>
            <a:r>
              <a:rPr lang="en-GB" sz="1600" dirty="0"/>
              <a:t>For example, we know the number of elderly people in the England and Wales population has increased over this period, so a finding of poorer health in 2021 could be directly due to a decline in health, or just reflect that the population has aged.</a:t>
            </a:r>
          </a:p>
          <a:p>
            <a:pPr lvl="1"/>
            <a:r>
              <a:rPr lang="en-GB" sz="1600" dirty="0"/>
              <a:t>Age-standardised proportions (ASPs) take into consideration both population size and age-structure, to compare like with like.</a:t>
            </a:r>
          </a:p>
          <a:p>
            <a:pPr lvl="1"/>
            <a:r>
              <a:rPr lang="en-GB" sz="1600" dirty="0"/>
              <a:t>When using ASPs to compare between local authorities, we can say that the higher proportion of disabled people found in Fenland and South Cambridgeshire is due to a difference in prevalence, rather than a difference in the age or size of the population.</a:t>
            </a:r>
          </a:p>
        </p:txBody>
      </p:sp>
    </p:spTree>
    <p:extLst>
      <p:ext uri="{BB962C8B-B14F-4D97-AF65-F5344CB8AC3E}">
        <p14:creationId xmlns:p14="http://schemas.microsoft.com/office/powerpoint/2010/main" val="36619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4EAAC-B602-4755-B260-8CB3BCA83747}"/>
              </a:ext>
            </a:extLst>
          </p:cNvPr>
          <p:cNvSpPr>
            <a:spLocks noGrp="1"/>
          </p:cNvSpPr>
          <p:nvPr>
            <p:ph type="title"/>
          </p:nvPr>
        </p:nvSpPr>
        <p:spPr/>
        <p:txBody>
          <a:bodyPr/>
          <a:lstStyle/>
          <a:p>
            <a:r>
              <a:rPr lang="en-GB"/>
              <a:t>Comparability </a:t>
            </a:r>
          </a:p>
        </p:txBody>
      </p:sp>
      <p:sp>
        <p:nvSpPr>
          <p:cNvPr id="3" name="Content Placeholder 2">
            <a:extLst>
              <a:ext uri="{FF2B5EF4-FFF2-40B4-BE49-F238E27FC236}">
                <a16:creationId xmlns:a16="http://schemas.microsoft.com/office/drawing/2014/main" id="{63337743-6FDD-4FA0-9B8A-DB9011A61BFD}"/>
              </a:ext>
            </a:extLst>
          </p:cNvPr>
          <p:cNvSpPr>
            <a:spLocks noGrp="1"/>
          </p:cNvSpPr>
          <p:nvPr>
            <p:ph idx="1"/>
          </p:nvPr>
        </p:nvSpPr>
        <p:spPr>
          <a:xfrm>
            <a:off x="838200" y="1825625"/>
            <a:ext cx="10515600" cy="3536950"/>
          </a:xfrm>
        </p:spPr>
        <p:txBody>
          <a:bodyPr>
            <a:normAutofit lnSpcReduction="10000"/>
          </a:bodyPr>
          <a:lstStyle/>
          <a:p>
            <a:pPr algn="l"/>
            <a:r>
              <a:rPr lang="en-GB" b="1" i="0">
                <a:effectLst/>
              </a:rPr>
              <a:t>Comparability between 2011 and 2021 censuses  </a:t>
            </a:r>
          </a:p>
          <a:p>
            <a:pPr lvl="1"/>
            <a:endParaRPr lang="en-GB" b="0" i="0">
              <a:effectLst/>
            </a:endParaRPr>
          </a:p>
          <a:p>
            <a:pPr lvl="1"/>
            <a:r>
              <a:rPr lang="en-GB"/>
              <a:t>It has not been possible to compare age standardised health between 2011 and 2021 because there are no local data for 2011 to compare with 2021 data.</a:t>
            </a:r>
          </a:p>
          <a:p>
            <a:pPr lvl="1"/>
            <a:endParaRPr lang="en-GB" b="0" i="0">
              <a:effectLst/>
            </a:endParaRPr>
          </a:p>
          <a:p>
            <a:pPr lvl="1"/>
            <a:r>
              <a:rPr lang="en-GB"/>
              <a:t>Disability cannot accurately be compared between 2011 and 2021 because in 2011 the question focussed on long term disability – not disability as a whole therefore the decision was made locally not to compare between the two censuses on this question. </a:t>
            </a:r>
            <a:endParaRPr lang="en-GB" b="0" i="0">
              <a:effectLst/>
            </a:endParaRPr>
          </a:p>
          <a:p>
            <a:endParaRPr lang="en-GB"/>
          </a:p>
        </p:txBody>
      </p:sp>
    </p:spTree>
    <p:extLst>
      <p:ext uri="{BB962C8B-B14F-4D97-AF65-F5344CB8AC3E}">
        <p14:creationId xmlns:p14="http://schemas.microsoft.com/office/powerpoint/2010/main" val="51544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4626F-E76B-4746-84B4-250FA9A3DD6B}"/>
              </a:ext>
            </a:extLst>
          </p:cNvPr>
          <p:cNvSpPr>
            <a:spLocks noGrp="1"/>
          </p:cNvSpPr>
          <p:nvPr>
            <p:ph type="title"/>
          </p:nvPr>
        </p:nvSpPr>
        <p:spPr/>
        <p:txBody>
          <a:bodyPr/>
          <a:lstStyle/>
          <a:p>
            <a:r>
              <a:rPr lang="en-GB" dirty="0"/>
              <a:t>General Health Headlines (</a:t>
            </a:r>
            <a:r>
              <a:rPr lang="en-GB" b="1" dirty="0"/>
              <a:t>Non age standardised</a:t>
            </a:r>
            <a:r>
              <a:rPr lang="en-GB" dirty="0"/>
              <a:t>)</a:t>
            </a:r>
          </a:p>
        </p:txBody>
      </p:sp>
      <p:sp>
        <p:nvSpPr>
          <p:cNvPr id="3" name="Content Placeholder 2">
            <a:extLst>
              <a:ext uri="{FF2B5EF4-FFF2-40B4-BE49-F238E27FC236}">
                <a16:creationId xmlns:a16="http://schemas.microsoft.com/office/drawing/2014/main" id="{65F6BE8A-FFEA-4D3A-8738-437A2296A354}"/>
              </a:ext>
            </a:extLst>
          </p:cNvPr>
          <p:cNvSpPr>
            <a:spLocks noGrp="1"/>
          </p:cNvSpPr>
          <p:nvPr>
            <p:ph idx="1"/>
          </p:nvPr>
        </p:nvSpPr>
        <p:spPr/>
        <p:txBody>
          <a:bodyPr>
            <a:normAutofit fontScale="92500" lnSpcReduction="10000"/>
          </a:bodyPr>
          <a:lstStyle/>
          <a:p>
            <a:r>
              <a:rPr lang="en-GB" dirty="0"/>
              <a:t>83.5% of Cambridgeshire and Peterborough residents reported being in good or very good health, above the national average (82.2%), with 4.4% reporting being in bad or very bad health, below the national average (5.2%). There was no notable change between 2011 and 2021.</a:t>
            </a:r>
          </a:p>
          <a:p>
            <a:r>
              <a:rPr lang="en-GB" dirty="0"/>
              <a:t>In Cambridgeshire there was a 0.1% decrease from 2011, in Peterborough there was a 0.4% increase in self reported good or very good health. </a:t>
            </a:r>
          </a:p>
          <a:p>
            <a:r>
              <a:rPr lang="en-GB" dirty="0"/>
              <a:t>The biggest change in good or very good health between 2011 and 2021 occurred in Huntingdonshire with a reduction of 0.9% from 84.4% to 83.6% (rounded) in good or very good health.</a:t>
            </a:r>
          </a:p>
          <a:p>
            <a:r>
              <a:rPr lang="en-GB" dirty="0"/>
              <a:t>The biggest change in bad or very bad health between 2011 and 2021 occurred in Cambridge with a reduction of 0.4% from 3.6% to 3.2%.</a:t>
            </a:r>
          </a:p>
        </p:txBody>
      </p:sp>
    </p:spTree>
    <p:extLst>
      <p:ext uri="{BB962C8B-B14F-4D97-AF65-F5344CB8AC3E}">
        <p14:creationId xmlns:p14="http://schemas.microsoft.com/office/powerpoint/2010/main" val="1162857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B0F85-2C6B-458D-AA14-022DC8858A4B}"/>
              </a:ext>
            </a:extLst>
          </p:cNvPr>
          <p:cNvSpPr>
            <a:spLocks noGrp="1"/>
          </p:cNvSpPr>
          <p:nvPr>
            <p:ph type="title"/>
          </p:nvPr>
        </p:nvSpPr>
        <p:spPr/>
        <p:txBody>
          <a:bodyPr>
            <a:normAutofit fontScale="90000"/>
          </a:bodyPr>
          <a:lstStyle/>
          <a:p>
            <a:r>
              <a:rPr lang="en-GB" dirty="0"/>
              <a:t>General Health (</a:t>
            </a:r>
            <a:r>
              <a:rPr lang="en-GB" b="1" dirty="0"/>
              <a:t>non age standardised</a:t>
            </a:r>
            <a:r>
              <a:rPr lang="en-GB" dirty="0"/>
              <a:t>) comparison 2011-2021 comparison %</a:t>
            </a:r>
          </a:p>
        </p:txBody>
      </p:sp>
      <p:graphicFrame>
        <p:nvGraphicFramePr>
          <p:cNvPr id="5" name="Content Placeholder 4" descr="Table to show Census 2021 residents health across Cambridgeshire and Peterborough local authorities  including regional and national comparison">
            <a:extLst>
              <a:ext uri="{FF2B5EF4-FFF2-40B4-BE49-F238E27FC236}">
                <a16:creationId xmlns:a16="http://schemas.microsoft.com/office/drawing/2014/main" id="{FCF0688F-9FAE-4FE2-90C0-0BE23DD79C68}"/>
              </a:ext>
            </a:extLst>
          </p:cNvPr>
          <p:cNvGraphicFramePr>
            <a:graphicFrameLocks noGrp="1"/>
          </p:cNvGraphicFramePr>
          <p:nvPr>
            <p:ph idx="1"/>
            <p:extLst>
              <p:ext uri="{D42A27DB-BD31-4B8C-83A1-F6EECF244321}">
                <p14:modId xmlns:p14="http://schemas.microsoft.com/office/powerpoint/2010/main" val="4206613571"/>
              </p:ext>
            </p:extLst>
          </p:nvPr>
        </p:nvGraphicFramePr>
        <p:xfrm>
          <a:off x="271305" y="1949380"/>
          <a:ext cx="11635989" cy="3768128"/>
        </p:xfrm>
        <a:graphic>
          <a:graphicData uri="http://schemas.openxmlformats.org/drawingml/2006/table">
            <a:tbl>
              <a:tblPr/>
              <a:tblGrid>
                <a:gridCol w="1257945">
                  <a:extLst>
                    <a:ext uri="{9D8B030D-6E8A-4147-A177-3AD203B41FA5}">
                      <a16:colId xmlns:a16="http://schemas.microsoft.com/office/drawing/2014/main" val="1135653837"/>
                    </a:ext>
                  </a:extLst>
                </a:gridCol>
                <a:gridCol w="1257945">
                  <a:extLst>
                    <a:ext uri="{9D8B030D-6E8A-4147-A177-3AD203B41FA5}">
                      <a16:colId xmlns:a16="http://schemas.microsoft.com/office/drawing/2014/main" val="1659613147"/>
                    </a:ext>
                  </a:extLst>
                </a:gridCol>
                <a:gridCol w="1257945">
                  <a:extLst>
                    <a:ext uri="{9D8B030D-6E8A-4147-A177-3AD203B41FA5}">
                      <a16:colId xmlns:a16="http://schemas.microsoft.com/office/drawing/2014/main" val="3773592454"/>
                    </a:ext>
                  </a:extLst>
                </a:gridCol>
                <a:gridCol w="1239289">
                  <a:extLst>
                    <a:ext uri="{9D8B030D-6E8A-4147-A177-3AD203B41FA5}">
                      <a16:colId xmlns:a16="http://schemas.microsoft.com/office/drawing/2014/main" val="1845414036"/>
                    </a:ext>
                  </a:extLst>
                </a:gridCol>
                <a:gridCol w="1183321">
                  <a:extLst>
                    <a:ext uri="{9D8B030D-6E8A-4147-A177-3AD203B41FA5}">
                      <a16:colId xmlns:a16="http://schemas.microsoft.com/office/drawing/2014/main" val="1933035726"/>
                    </a:ext>
                  </a:extLst>
                </a:gridCol>
                <a:gridCol w="1034073">
                  <a:extLst>
                    <a:ext uri="{9D8B030D-6E8A-4147-A177-3AD203B41FA5}">
                      <a16:colId xmlns:a16="http://schemas.microsoft.com/office/drawing/2014/main" val="549329655"/>
                    </a:ext>
                  </a:extLst>
                </a:gridCol>
                <a:gridCol w="1055394">
                  <a:extLst>
                    <a:ext uri="{9D8B030D-6E8A-4147-A177-3AD203B41FA5}">
                      <a16:colId xmlns:a16="http://schemas.microsoft.com/office/drawing/2014/main" val="1181007537"/>
                    </a:ext>
                  </a:extLst>
                </a:gridCol>
                <a:gridCol w="855509">
                  <a:extLst>
                    <a:ext uri="{9D8B030D-6E8A-4147-A177-3AD203B41FA5}">
                      <a16:colId xmlns:a16="http://schemas.microsoft.com/office/drawing/2014/main" val="1949109319"/>
                    </a:ext>
                  </a:extLst>
                </a:gridCol>
                <a:gridCol w="863505">
                  <a:extLst>
                    <a:ext uri="{9D8B030D-6E8A-4147-A177-3AD203B41FA5}">
                      <a16:colId xmlns:a16="http://schemas.microsoft.com/office/drawing/2014/main" val="431609235"/>
                    </a:ext>
                  </a:extLst>
                </a:gridCol>
                <a:gridCol w="916807">
                  <a:extLst>
                    <a:ext uri="{9D8B030D-6E8A-4147-A177-3AD203B41FA5}">
                      <a16:colId xmlns:a16="http://schemas.microsoft.com/office/drawing/2014/main" val="3910548223"/>
                    </a:ext>
                  </a:extLst>
                </a:gridCol>
                <a:gridCol w="714256">
                  <a:extLst>
                    <a:ext uri="{9D8B030D-6E8A-4147-A177-3AD203B41FA5}">
                      <a16:colId xmlns:a16="http://schemas.microsoft.com/office/drawing/2014/main" val="4149056445"/>
                    </a:ext>
                  </a:extLst>
                </a:gridCol>
              </a:tblGrid>
              <a:tr h="866239">
                <a:tc>
                  <a:txBody>
                    <a:bodyPr/>
                    <a:lstStyle/>
                    <a:p>
                      <a:pPr algn="ctr" fontAlgn="b"/>
                      <a:r>
                        <a:rPr lang="en-GB" sz="1200" b="0" i="0" u="none" strike="noStrike">
                          <a:solidFill>
                            <a:srgbClr val="000000"/>
                          </a:solidFill>
                          <a:effectLst/>
                          <a:latin typeface="+mn-lt"/>
                        </a:rPr>
                        <a:t>Health</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Cambridgeshire</a:t>
                      </a:r>
                      <a:br>
                        <a:rPr lang="en-GB" sz="1200" b="0" i="0" u="none" strike="noStrike">
                          <a:solidFill>
                            <a:srgbClr val="000000"/>
                          </a:solidFill>
                          <a:effectLst/>
                          <a:latin typeface="+mn-lt"/>
                        </a:rPr>
                      </a:br>
                      <a:r>
                        <a:rPr lang="en-GB" sz="1200" b="0" i="0" u="none" strike="noStrike">
                          <a:solidFill>
                            <a:srgbClr val="000000"/>
                          </a:solidFill>
                          <a:effectLst/>
                          <a:latin typeface="+mn-lt"/>
                        </a:rPr>
                        <a:t> and </a:t>
                      </a:r>
                      <a:br>
                        <a:rPr lang="en-GB" sz="1200" b="0" i="0" u="none" strike="noStrike">
                          <a:solidFill>
                            <a:srgbClr val="000000"/>
                          </a:solidFill>
                          <a:effectLst/>
                          <a:latin typeface="+mn-lt"/>
                        </a:rPr>
                      </a:br>
                      <a:r>
                        <a:rPr lang="en-GB" sz="1200" b="0" i="0" u="none" strike="noStrike">
                          <a:solidFill>
                            <a:srgbClr val="000000"/>
                          </a:solidFill>
                          <a:effectLst/>
                          <a:latin typeface="+mn-lt"/>
                        </a:rPr>
                        <a:t>Peterborough 2011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Cambridgeshire</a:t>
                      </a:r>
                      <a:br>
                        <a:rPr lang="en-GB" sz="1200" b="0" i="0" u="none" strike="noStrike">
                          <a:solidFill>
                            <a:srgbClr val="000000"/>
                          </a:solidFill>
                          <a:effectLst/>
                          <a:latin typeface="+mn-lt"/>
                        </a:rPr>
                      </a:br>
                      <a:r>
                        <a:rPr lang="en-GB" sz="1200" b="0" i="0" u="none" strike="noStrike">
                          <a:solidFill>
                            <a:srgbClr val="000000"/>
                          </a:solidFill>
                          <a:effectLst/>
                          <a:latin typeface="+mn-lt"/>
                        </a:rPr>
                        <a:t> and </a:t>
                      </a:r>
                      <a:br>
                        <a:rPr lang="en-GB" sz="1200" b="0" i="0" u="none" strike="noStrike">
                          <a:solidFill>
                            <a:srgbClr val="000000"/>
                          </a:solidFill>
                          <a:effectLst/>
                          <a:latin typeface="+mn-lt"/>
                        </a:rPr>
                      </a:br>
                      <a:r>
                        <a:rPr lang="en-GB" sz="1200" b="0" i="0" u="none" strike="noStrike">
                          <a:solidFill>
                            <a:srgbClr val="000000"/>
                          </a:solidFill>
                          <a:effectLst/>
                          <a:latin typeface="+mn-lt"/>
                        </a:rPr>
                        <a:t>Peterborough 2021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Cambridgeshire 2011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Cambridgeshire 2021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Peterborough 2011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Peterborough 2021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England 2011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England 2021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East of England 2011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East of</a:t>
                      </a:r>
                      <a:br>
                        <a:rPr lang="en-GB" sz="1200" b="0" i="0" u="none" strike="noStrike">
                          <a:solidFill>
                            <a:srgbClr val="000000"/>
                          </a:solidFill>
                          <a:effectLst/>
                          <a:latin typeface="+mn-lt"/>
                        </a:rPr>
                      </a:br>
                      <a:r>
                        <a:rPr lang="en-GB" sz="1200" b="0" i="0" u="none" strike="noStrike">
                          <a:solidFill>
                            <a:srgbClr val="000000"/>
                          </a:solidFill>
                          <a:effectLst/>
                          <a:latin typeface="+mn-lt"/>
                        </a:rPr>
                        <a:t> England 2021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5844087"/>
                  </a:ext>
                </a:extLst>
              </a:tr>
              <a:tr h="288745">
                <a:tc rowSpan="2">
                  <a:txBody>
                    <a:bodyPr/>
                    <a:lstStyle/>
                    <a:p>
                      <a:pPr algn="ctr" fontAlgn="b"/>
                      <a:r>
                        <a:rPr lang="en-GB" sz="1200" b="0" i="0" u="none" strike="noStrike">
                          <a:solidFill>
                            <a:srgbClr val="000000"/>
                          </a:solidFill>
                          <a:effectLst/>
                          <a:latin typeface="+mn-lt"/>
                        </a:rPr>
                        <a:t>Very good health</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48.2%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48.6%</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49.4%</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49.4%</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44.3%</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46.2%</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47.2%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48.5%</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47.2%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48.3%</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7359961"/>
                  </a:ext>
                </a:extLst>
              </a:tr>
              <a:tr h="288745">
                <a:tc vMerge="1">
                  <a:txBody>
                    <a:bodyPr/>
                    <a:lstStyle/>
                    <a:p>
                      <a:endParaRPr lang="en-GB"/>
                    </a:p>
                  </a:txBody>
                  <a:tcPr/>
                </a:tc>
                <a:tc>
                  <a:txBody>
                    <a:bodyPr/>
                    <a:lstStyle/>
                    <a:p>
                      <a:pPr algn="ctr" fontAlgn="b"/>
                      <a:r>
                        <a:rPr lang="en-GB" sz="1200" b="0" i="0" u="none" strike="noStrike">
                          <a:solidFill>
                            <a:srgbClr val="000000"/>
                          </a:solidFill>
                          <a:effectLst/>
                          <a:latin typeface="+mn-lt"/>
                        </a:rPr>
                        <a:t>388,185</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434,648</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306,910</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335,098</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81,275</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99,550</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25,005,712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27,390,829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2,761,271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3,058,673</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359704"/>
                  </a:ext>
                </a:extLst>
              </a:tr>
              <a:tr h="288745">
                <a:tc rowSpan="2">
                  <a:txBody>
                    <a:bodyPr/>
                    <a:lstStyle/>
                    <a:p>
                      <a:pPr algn="ctr" fontAlgn="b"/>
                      <a:r>
                        <a:rPr lang="en-GB" sz="1200" b="0" i="0" u="none" strike="noStrike">
                          <a:solidFill>
                            <a:srgbClr val="000000"/>
                          </a:solidFill>
                          <a:effectLst/>
                          <a:latin typeface="+mn-lt"/>
                        </a:rPr>
                        <a:t>Good health</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35.3%</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34.7%</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34.6%</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37.3%</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35.9%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33.7%</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35.2%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34.6%</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655585"/>
                  </a:ext>
                </a:extLst>
              </a:tr>
              <a:tr h="288745">
                <a:tc vMerge="1">
                  <a:txBody>
                    <a:bodyPr/>
                    <a:lstStyle/>
                    <a:p>
                      <a:endParaRPr lang="en-GB"/>
                    </a:p>
                  </a:txBody>
                  <a:tcPr/>
                </a:tc>
                <a:tc>
                  <a:txBody>
                    <a:bodyPr/>
                    <a:lstStyle/>
                    <a:p>
                      <a:pPr algn="ctr" fontAlgn="b"/>
                      <a:r>
                        <a:rPr lang="en-GB" sz="1200" b="0" i="0" u="none" strike="noStrike">
                          <a:solidFill>
                            <a:srgbClr val="000000"/>
                          </a:solidFill>
                          <a:effectLst/>
                          <a:latin typeface="+mn-lt"/>
                        </a:rPr>
                        <a:t>284,239</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312,492</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215,746</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235,114</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68,493</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77378</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18,141,457</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19,040,735</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2,060,157</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2,194,562</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694286"/>
                  </a:ext>
                </a:extLst>
              </a:tr>
              <a:tr h="288745">
                <a:tc rowSpan="2">
                  <a:txBody>
                    <a:bodyPr/>
                    <a:lstStyle/>
                    <a:p>
                      <a:pPr algn="ctr" fontAlgn="b"/>
                      <a:r>
                        <a:rPr lang="en-GB" sz="1200" b="0" i="0" u="none" strike="noStrike">
                          <a:solidFill>
                            <a:srgbClr val="000000"/>
                          </a:solidFill>
                          <a:effectLst/>
                          <a:latin typeface="+mn-lt"/>
                        </a:rPr>
                        <a:t>Fair health</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11.8%</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11.9%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13.3%</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13.1%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12.7%</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12.9%</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12.5%</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915303"/>
                  </a:ext>
                </a:extLst>
              </a:tr>
              <a:tr h="288745">
                <a:tc vMerge="1">
                  <a:txBody>
                    <a:bodyPr/>
                    <a:lstStyle/>
                    <a:p>
                      <a:endParaRPr lang="en-GB"/>
                    </a:p>
                  </a:txBody>
                  <a:tcPr/>
                </a:tc>
                <a:tc>
                  <a:txBody>
                    <a:bodyPr/>
                    <a:lstStyle/>
                    <a:p>
                      <a:pPr algn="ctr" fontAlgn="b"/>
                      <a:r>
                        <a:rPr lang="en-GB" sz="1200" b="0" i="0" u="none" strike="noStrike">
                          <a:solidFill>
                            <a:srgbClr val="000000"/>
                          </a:solidFill>
                          <a:effectLst/>
                          <a:latin typeface="+mn-lt"/>
                        </a:rPr>
                        <a:t>97,748</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108,267</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73,386</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80,537</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24,362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27,730</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6,954,092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7,147,346</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752,324</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791,639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282234"/>
                  </a:ext>
                </a:extLst>
              </a:tr>
              <a:tr h="288745">
                <a:tc rowSpan="2">
                  <a:txBody>
                    <a:bodyPr/>
                    <a:lstStyle/>
                    <a:p>
                      <a:pPr algn="ctr" fontAlgn="b"/>
                      <a:r>
                        <a:rPr lang="en-GB" sz="1200" b="0" i="0" u="none" strike="noStrike">
                          <a:solidFill>
                            <a:srgbClr val="000000"/>
                          </a:solidFill>
                          <a:effectLst/>
                          <a:latin typeface="+mn-lt"/>
                        </a:rPr>
                        <a:t>Bad health</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3.4%</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3.2%</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4.0%</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4.0%</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4.0%</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3.6%</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3.6%</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3362169"/>
                  </a:ext>
                </a:extLst>
              </a:tr>
              <a:tr h="288745">
                <a:tc vMerge="1">
                  <a:txBody>
                    <a:bodyPr/>
                    <a:lstStyle/>
                    <a:p>
                      <a:endParaRPr lang="en-GB"/>
                    </a:p>
                  </a:txBody>
                  <a:tcPr/>
                </a:tc>
                <a:tc>
                  <a:txBody>
                    <a:bodyPr/>
                    <a:lstStyle/>
                    <a:p>
                      <a:pPr algn="ctr" fontAlgn="b"/>
                      <a:r>
                        <a:rPr lang="en-GB" sz="1200" b="0" i="0" u="none" strike="noStrike">
                          <a:solidFill>
                            <a:srgbClr val="000000"/>
                          </a:solidFill>
                          <a:effectLst/>
                          <a:latin typeface="+mn-lt"/>
                        </a:rPr>
                        <a:t>27,140</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30,618</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19,715</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22,036</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7,425</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8,582</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2,250,446</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2,248,255</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212,830</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226,719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91104"/>
                  </a:ext>
                </a:extLst>
              </a:tr>
              <a:tr h="288745">
                <a:tc rowSpan="2">
                  <a:txBody>
                    <a:bodyPr/>
                    <a:lstStyle/>
                    <a:p>
                      <a:pPr algn="ctr" fontAlgn="b"/>
                      <a:r>
                        <a:rPr lang="en-GB" sz="1200" b="0" i="0" u="none" strike="noStrike">
                          <a:solidFill>
                            <a:srgbClr val="000000"/>
                          </a:solidFill>
                          <a:effectLst/>
                          <a:latin typeface="+mn-lt"/>
                        </a:rPr>
                        <a:t>Very bad health</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0.9%</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0.9%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0.9%</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0.9%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1.1%</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1.2%</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1.0%</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1.0%</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408190"/>
                  </a:ext>
                </a:extLst>
              </a:tr>
              <a:tr h="303184">
                <a:tc vMerge="1">
                  <a:txBody>
                    <a:bodyPr/>
                    <a:lstStyle/>
                    <a:p>
                      <a:endParaRPr lang="en-GB"/>
                    </a:p>
                  </a:txBody>
                  <a:tcPr/>
                </a:tc>
                <a:tc>
                  <a:txBody>
                    <a:bodyPr/>
                    <a:lstStyle/>
                    <a:p>
                      <a:pPr algn="ctr" fontAlgn="b"/>
                      <a:r>
                        <a:rPr lang="en-GB" sz="1200" b="0" i="0" u="none" strike="noStrike">
                          <a:solidFill>
                            <a:srgbClr val="000000"/>
                          </a:solidFill>
                          <a:effectLst/>
                          <a:latin typeface="+mn-lt"/>
                        </a:rPr>
                        <a:t>7,529</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8,497</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5,453</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6,064</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2,076</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2,433</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660,749</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662,881</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60,383</a:t>
                      </a:r>
                    </a:p>
                  </a:txBody>
                  <a:tcPr marL="7229" marR="7229" marT="7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mn-lt"/>
                        </a:rPr>
                        <a:t>63,479</a:t>
                      </a:r>
                    </a:p>
                  </a:txBody>
                  <a:tcPr marL="7229" marR="7229" marT="7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8127795"/>
                  </a:ext>
                </a:extLst>
              </a:tr>
            </a:tbl>
          </a:graphicData>
        </a:graphic>
      </p:graphicFrame>
    </p:spTree>
    <p:extLst>
      <p:ext uri="{BB962C8B-B14F-4D97-AF65-F5344CB8AC3E}">
        <p14:creationId xmlns:p14="http://schemas.microsoft.com/office/powerpoint/2010/main" val="173876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2D806-AE8B-4CDF-B587-DD23DDCD20AF}"/>
              </a:ext>
            </a:extLst>
          </p:cNvPr>
          <p:cNvSpPr>
            <a:spLocks noGrp="1"/>
          </p:cNvSpPr>
          <p:nvPr>
            <p:ph type="title"/>
          </p:nvPr>
        </p:nvSpPr>
        <p:spPr/>
        <p:txBody>
          <a:bodyPr>
            <a:normAutofit/>
          </a:bodyPr>
          <a:lstStyle/>
          <a:p>
            <a:r>
              <a:rPr lang="en-GB" dirty="0"/>
              <a:t>General Health by district (</a:t>
            </a:r>
            <a:r>
              <a:rPr lang="en-GB" b="1" dirty="0"/>
              <a:t>Non age standardised</a:t>
            </a:r>
            <a:r>
              <a:rPr lang="en-GB" dirty="0"/>
              <a:t>) %</a:t>
            </a:r>
          </a:p>
        </p:txBody>
      </p:sp>
      <p:graphicFrame>
        <p:nvGraphicFramePr>
          <p:cNvPr id="5" name="Content Placeholder 4">
            <a:extLst>
              <a:ext uri="{FF2B5EF4-FFF2-40B4-BE49-F238E27FC236}">
                <a16:creationId xmlns:a16="http://schemas.microsoft.com/office/drawing/2014/main" id="{BC463AEA-C2EB-4AFA-8E4F-F054683CB0CB}"/>
              </a:ext>
            </a:extLst>
          </p:cNvPr>
          <p:cNvGraphicFramePr>
            <a:graphicFrameLocks noGrp="1"/>
          </p:cNvGraphicFramePr>
          <p:nvPr>
            <p:ph sz="half" idx="2"/>
            <p:extLst>
              <p:ext uri="{D42A27DB-BD31-4B8C-83A1-F6EECF244321}">
                <p14:modId xmlns:p14="http://schemas.microsoft.com/office/powerpoint/2010/main" val="2525910463"/>
              </p:ext>
            </p:extLst>
          </p:nvPr>
        </p:nvGraphicFramePr>
        <p:xfrm>
          <a:off x="104172" y="1910080"/>
          <a:ext cx="11991374" cy="3854110"/>
        </p:xfrm>
        <a:graphic>
          <a:graphicData uri="http://schemas.openxmlformats.org/drawingml/2006/table">
            <a:tbl>
              <a:tblPr/>
              <a:tblGrid>
                <a:gridCol w="689893">
                  <a:extLst>
                    <a:ext uri="{9D8B030D-6E8A-4147-A177-3AD203B41FA5}">
                      <a16:colId xmlns:a16="http://schemas.microsoft.com/office/drawing/2014/main" val="2957130012"/>
                    </a:ext>
                  </a:extLst>
                </a:gridCol>
                <a:gridCol w="733793">
                  <a:extLst>
                    <a:ext uri="{9D8B030D-6E8A-4147-A177-3AD203B41FA5}">
                      <a16:colId xmlns:a16="http://schemas.microsoft.com/office/drawing/2014/main" val="415706111"/>
                    </a:ext>
                  </a:extLst>
                </a:gridCol>
                <a:gridCol w="763929">
                  <a:extLst>
                    <a:ext uri="{9D8B030D-6E8A-4147-A177-3AD203B41FA5}">
                      <a16:colId xmlns:a16="http://schemas.microsoft.com/office/drawing/2014/main" val="2043614213"/>
                    </a:ext>
                  </a:extLst>
                </a:gridCol>
                <a:gridCol w="1064871">
                  <a:extLst>
                    <a:ext uri="{9D8B030D-6E8A-4147-A177-3AD203B41FA5}">
                      <a16:colId xmlns:a16="http://schemas.microsoft.com/office/drawing/2014/main" val="1397102241"/>
                    </a:ext>
                  </a:extLst>
                </a:gridCol>
                <a:gridCol w="1064871">
                  <a:extLst>
                    <a:ext uri="{9D8B030D-6E8A-4147-A177-3AD203B41FA5}">
                      <a16:colId xmlns:a16="http://schemas.microsoft.com/office/drawing/2014/main" val="57029828"/>
                    </a:ext>
                  </a:extLst>
                </a:gridCol>
                <a:gridCol w="625033">
                  <a:extLst>
                    <a:ext uri="{9D8B030D-6E8A-4147-A177-3AD203B41FA5}">
                      <a16:colId xmlns:a16="http://schemas.microsoft.com/office/drawing/2014/main" val="2012422584"/>
                    </a:ext>
                  </a:extLst>
                </a:gridCol>
                <a:gridCol w="636608">
                  <a:extLst>
                    <a:ext uri="{9D8B030D-6E8A-4147-A177-3AD203B41FA5}">
                      <a16:colId xmlns:a16="http://schemas.microsoft.com/office/drawing/2014/main" val="1394459193"/>
                    </a:ext>
                  </a:extLst>
                </a:gridCol>
                <a:gridCol w="1122744">
                  <a:extLst>
                    <a:ext uri="{9D8B030D-6E8A-4147-A177-3AD203B41FA5}">
                      <a16:colId xmlns:a16="http://schemas.microsoft.com/office/drawing/2014/main" val="3900169042"/>
                    </a:ext>
                  </a:extLst>
                </a:gridCol>
                <a:gridCol w="1157468">
                  <a:extLst>
                    <a:ext uri="{9D8B030D-6E8A-4147-A177-3AD203B41FA5}">
                      <a16:colId xmlns:a16="http://schemas.microsoft.com/office/drawing/2014/main" val="2841218665"/>
                    </a:ext>
                  </a:extLst>
                </a:gridCol>
                <a:gridCol w="1099595">
                  <a:extLst>
                    <a:ext uri="{9D8B030D-6E8A-4147-A177-3AD203B41FA5}">
                      <a16:colId xmlns:a16="http://schemas.microsoft.com/office/drawing/2014/main" val="2666293260"/>
                    </a:ext>
                  </a:extLst>
                </a:gridCol>
                <a:gridCol w="949124">
                  <a:extLst>
                    <a:ext uri="{9D8B030D-6E8A-4147-A177-3AD203B41FA5}">
                      <a16:colId xmlns:a16="http://schemas.microsoft.com/office/drawing/2014/main" val="1119507507"/>
                    </a:ext>
                  </a:extLst>
                </a:gridCol>
                <a:gridCol w="1006998">
                  <a:extLst>
                    <a:ext uri="{9D8B030D-6E8A-4147-A177-3AD203B41FA5}">
                      <a16:colId xmlns:a16="http://schemas.microsoft.com/office/drawing/2014/main" val="3453903161"/>
                    </a:ext>
                  </a:extLst>
                </a:gridCol>
                <a:gridCol w="1076447">
                  <a:extLst>
                    <a:ext uri="{9D8B030D-6E8A-4147-A177-3AD203B41FA5}">
                      <a16:colId xmlns:a16="http://schemas.microsoft.com/office/drawing/2014/main" val="2488287006"/>
                    </a:ext>
                  </a:extLst>
                </a:gridCol>
              </a:tblGrid>
              <a:tr h="1349877">
                <a:tc>
                  <a:txBody>
                    <a:bodyPr/>
                    <a:lstStyle/>
                    <a:p>
                      <a:pPr algn="ctr" fontAlgn="b"/>
                      <a:r>
                        <a:rPr lang="en-GB" sz="1200" b="0" i="0" u="none" strike="noStrike">
                          <a:solidFill>
                            <a:srgbClr val="000000"/>
                          </a:solidFill>
                          <a:effectLst/>
                          <a:latin typeface="Calibri" panose="020F0502020204030204" pitchFamily="34" charset="0"/>
                        </a:rPr>
                        <a:t>Health</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Cambridge 2011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Cambridge 2021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East</a:t>
                      </a:r>
                      <a:br>
                        <a:rPr lang="en-GB" sz="1200" b="0" i="0" u="none" strike="noStrike">
                          <a:solidFill>
                            <a:srgbClr val="000000"/>
                          </a:solidFill>
                          <a:effectLst/>
                          <a:latin typeface="Calibri" panose="020F0502020204030204" pitchFamily="34" charset="0"/>
                        </a:rPr>
                      </a:br>
                      <a:r>
                        <a:rPr lang="en-GB" sz="1200" b="0" i="0" u="none" strike="noStrike">
                          <a:solidFill>
                            <a:srgbClr val="000000"/>
                          </a:solidFill>
                          <a:effectLst/>
                          <a:latin typeface="Calibri" panose="020F0502020204030204" pitchFamily="34" charset="0"/>
                        </a:rPr>
                        <a:t> Cambridgeshire 2011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a:solidFill>
                          <a:srgbClr val="000000"/>
                        </a:solidFill>
                        <a:effectLst/>
                        <a:latin typeface="Calibri" panose="020F0502020204030204" pitchFamily="34" charset="0"/>
                      </a:endParaRPr>
                    </a:p>
                    <a:p>
                      <a:pPr algn="ctr" fontAlgn="b"/>
                      <a:r>
                        <a:rPr lang="en-GB" sz="1200" b="0" i="0" u="none" strike="noStrike">
                          <a:solidFill>
                            <a:srgbClr val="000000"/>
                          </a:solidFill>
                          <a:effectLst/>
                          <a:latin typeface="Calibri" panose="020F0502020204030204" pitchFamily="34" charset="0"/>
                        </a:rPr>
                        <a:t>East</a:t>
                      </a:r>
                      <a:br>
                        <a:rPr lang="en-GB" sz="1200" b="0" i="0" u="none" strike="noStrike">
                          <a:solidFill>
                            <a:srgbClr val="000000"/>
                          </a:solidFill>
                          <a:effectLst/>
                          <a:latin typeface="Calibri" panose="020F0502020204030204" pitchFamily="34" charset="0"/>
                        </a:rPr>
                      </a:br>
                      <a:r>
                        <a:rPr lang="en-GB" sz="1200" b="0" i="0" u="none" strike="noStrike">
                          <a:solidFill>
                            <a:srgbClr val="000000"/>
                          </a:solidFill>
                          <a:effectLst/>
                          <a:latin typeface="Calibri" panose="020F0502020204030204" pitchFamily="34" charset="0"/>
                        </a:rPr>
                        <a:t> Cambridgeshire 2021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Fenland 2011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Fenland 2021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Huntingdonshire 2011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Huntingdonshire 2021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Peterborough 2011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Peterborough 2021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South Cambridgeshire 2011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South Cambridgeshire 2021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279541"/>
                  </a:ext>
                </a:extLst>
              </a:tr>
              <a:tr h="542523">
                <a:tc>
                  <a:txBody>
                    <a:bodyPr/>
                    <a:lstStyle/>
                    <a:p>
                      <a:pPr algn="ctr" fontAlgn="b"/>
                      <a:r>
                        <a:rPr lang="en-GB" sz="1200" b="0" i="0" u="none" strike="noStrike">
                          <a:solidFill>
                            <a:srgbClr val="000000"/>
                          </a:solidFill>
                          <a:effectLst/>
                          <a:latin typeface="Calibri" panose="020F0502020204030204" pitchFamily="34" charset="0"/>
                        </a:rPr>
                        <a:t>Very good health</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54.7%</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55.1%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48.8%</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48.3%</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39.4%</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40.3%</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48.8%</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47.9%</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44.3%</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46.2%</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52.5%</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52.2%</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0510430"/>
                  </a:ext>
                </a:extLst>
              </a:tr>
              <a:tr h="542523">
                <a:tc>
                  <a:txBody>
                    <a:bodyPr/>
                    <a:lstStyle/>
                    <a:p>
                      <a:pPr algn="ctr" fontAlgn="b"/>
                      <a:r>
                        <a:rPr lang="en-GB" sz="1200" b="0" i="0" u="none" strike="noStrike">
                          <a:solidFill>
                            <a:srgbClr val="000000"/>
                          </a:solidFill>
                          <a:effectLst/>
                          <a:latin typeface="Calibri" panose="020F0502020204030204" pitchFamily="34" charset="0"/>
                        </a:rPr>
                        <a:t>Good health</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32.0%</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32.1%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35.2%</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35.1%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37.8%</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37.5%</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35.7%</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35.7%</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37.3%</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35.9%</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33.7%</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33.6%</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310152"/>
                  </a:ext>
                </a:extLst>
              </a:tr>
              <a:tr h="542523">
                <a:tc>
                  <a:txBody>
                    <a:bodyPr/>
                    <a:lstStyle/>
                    <a:p>
                      <a:pPr algn="ctr" fontAlgn="b"/>
                      <a:r>
                        <a:rPr lang="en-GB" sz="1200" b="0" i="0" u="none" strike="noStrike">
                          <a:solidFill>
                            <a:srgbClr val="000000"/>
                          </a:solidFill>
                          <a:effectLst/>
                          <a:latin typeface="Calibri" panose="020F0502020204030204" pitchFamily="34" charset="0"/>
                        </a:rPr>
                        <a:t>Fair health</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9.7%</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9.6%</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12.1%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12.4%</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16.5%</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15.9%</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11.6%</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12.2%</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13.3%</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12.9%</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10.6%</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10.7%</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89734"/>
                  </a:ext>
                </a:extLst>
              </a:tr>
              <a:tr h="334141">
                <a:tc>
                  <a:txBody>
                    <a:bodyPr/>
                    <a:lstStyle/>
                    <a:p>
                      <a:pPr algn="ctr" fontAlgn="b"/>
                      <a:r>
                        <a:rPr lang="en-GB" sz="1200" b="0" i="0" u="none" strike="noStrike">
                          <a:solidFill>
                            <a:srgbClr val="000000"/>
                          </a:solidFill>
                          <a:effectLst/>
                          <a:latin typeface="Calibri" panose="020F0502020204030204" pitchFamily="34" charset="0"/>
                        </a:rPr>
                        <a:t>Bad health</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2.9%</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2.6%</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3.3%</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4.8%</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4.9%</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3.4%</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4.0%</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4.0%</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2.5%</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2.7%</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162210"/>
                  </a:ext>
                </a:extLst>
              </a:tr>
              <a:tr h="542523">
                <a:tc>
                  <a:txBody>
                    <a:bodyPr/>
                    <a:lstStyle/>
                    <a:p>
                      <a:pPr algn="ctr" fontAlgn="b"/>
                      <a:r>
                        <a:rPr lang="en-GB" sz="1200" b="0" i="0" u="none" strike="noStrike">
                          <a:solidFill>
                            <a:srgbClr val="000000"/>
                          </a:solidFill>
                          <a:effectLst/>
                          <a:latin typeface="Calibri" panose="020F0502020204030204" pitchFamily="34" charset="0"/>
                        </a:rPr>
                        <a:t>Very bad health</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0.8%</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0.7%</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0.8%</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0.9%</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1.4%</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1.4%</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0.9%</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0.9%</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1.1%</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1.1%</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0.7%</a:t>
                      </a:r>
                    </a:p>
                  </a:txBody>
                  <a:tcPr marL="2913" marR="2913" marT="29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Calibri" panose="020F0502020204030204" pitchFamily="34" charset="0"/>
                        </a:rPr>
                        <a:t>0.8%</a:t>
                      </a:r>
                    </a:p>
                  </a:txBody>
                  <a:tcPr marL="2913" marR="2913" marT="29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0400274"/>
                  </a:ext>
                </a:extLst>
              </a:tr>
            </a:tbl>
          </a:graphicData>
        </a:graphic>
      </p:graphicFrame>
    </p:spTree>
    <p:extLst>
      <p:ext uri="{BB962C8B-B14F-4D97-AF65-F5344CB8AC3E}">
        <p14:creationId xmlns:p14="http://schemas.microsoft.com/office/powerpoint/2010/main" val="3825965542"/>
      </p:ext>
    </p:extLst>
  </p:cSld>
  <p:clrMapOvr>
    <a:masterClrMapping/>
  </p:clrMapOvr>
</p:sld>
</file>

<file path=ppt/theme/theme1.xml><?xml version="1.0" encoding="utf-8"?>
<a:theme xmlns:a="http://schemas.openxmlformats.org/drawingml/2006/main" name="1_Accessible template theme">
  <a:themeElements>
    <a:clrScheme name="Accessible CCC 1">
      <a:dk1>
        <a:srgbClr val="000000"/>
      </a:dk1>
      <a:lt1>
        <a:sysClr val="window" lastClr="FFFFFF"/>
      </a:lt1>
      <a:dk2>
        <a:srgbClr val="536C76"/>
      </a:dk2>
      <a:lt2>
        <a:srgbClr val="8CBED6"/>
      </a:lt2>
      <a:accent1>
        <a:srgbClr val="6072A9"/>
      </a:accent1>
      <a:accent2>
        <a:srgbClr val="6B9E73"/>
      </a:accent2>
      <a:accent3>
        <a:srgbClr val="C2DDA7"/>
      </a:accent3>
      <a:accent4>
        <a:srgbClr val="F5DD90"/>
      </a:accent4>
      <a:accent5>
        <a:srgbClr val="F68E5F"/>
      </a:accent5>
      <a:accent6>
        <a:srgbClr val="F76C5E"/>
      </a:accent6>
      <a:hlink>
        <a:srgbClr val="0563C1"/>
      </a:hlink>
      <a:folHlink>
        <a:srgbClr val="A5ECE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 template theme" id="{CD62CD74-2BF1-4605-9169-238AA4E9C9AB}" vid="{FEB47974-2F15-4277-B361-F84F86F135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4017</TotalTime>
  <Words>4002</Words>
  <Application>Microsoft Office PowerPoint</Application>
  <PresentationFormat>Widescreen</PresentationFormat>
  <Paragraphs>828</Paragraphs>
  <Slides>32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Aerial</vt:lpstr>
      <vt:lpstr>Arial</vt:lpstr>
      <vt:lpstr>Arial</vt:lpstr>
      <vt:lpstr>Calibri</vt:lpstr>
      <vt:lpstr>Calibri Light</vt:lpstr>
      <vt:lpstr>open sans</vt:lpstr>
      <vt:lpstr>opensans</vt:lpstr>
      <vt:lpstr>Segoe UI</vt:lpstr>
      <vt:lpstr>1_Accessible template theme</vt:lpstr>
      <vt:lpstr>PowerPoint Presentation</vt:lpstr>
      <vt:lpstr>Themes</vt:lpstr>
      <vt:lpstr>Definitions</vt:lpstr>
      <vt:lpstr>Definitions continued</vt:lpstr>
      <vt:lpstr>Definitions continued</vt:lpstr>
      <vt:lpstr>Comparability </vt:lpstr>
      <vt:lpstr>General Health Headlines (Non age standardised)</vt:lpstr>
      <vt:lpstr>General Health (non age standardised) comparison 2011-2021 comparison %</vt:lpstr>
      <vt:lpstr>General Health by district (Non age standardised) %</vt:lpstr>
      <vt:lpstr>General Health (non age standardised): Good or Very Good 2011 – 2021, % of population</vt:lpstr>
      <vt:lpstr>General Health (non age standardised): Bad or Very Bad 2011 – 2021, % of population</vt:lpstr>
      <vt:lpstr>General Health (Age Standardised) Headlines</vt:lpstr>
      <vt:lpstr>General Health – Age Standardised </vt:lpstr>
      <vt:lpstr>Unpaid Care Headlines (Non age standardised)</vt:lpstr>
      <vt:lpstr>Unpaid Care (Non age standardised) number of hours table</vt:lpstr>
      <vt:lpstr>% of Residents that provide no Unpaid Care 2011-2021</vt:lpstr>
      <vt:lpstr>Of those that provide unpaid care:</vt:lpstr>
      <vt:lpstr>Unpaid Care: distribution skew</vt:lpstr>
      <vt:lpstr>Unpaid care hours: question change between 2011 - 2021</vt:lpstr>
      <vt:lpstr>Disability</vt:lpstr>
      <vt:lpstr>National headline</vt:lpstr>
      <vt:lpstr>Upper tier headlines</vt:lpstr>
      <vt:lpstr>District breakdown</vt:lpstr>
      <vt:lpstr>Disabled under the Equality Act: day to day activities limited a little / a lot %</vt:lpstr>
      <vt:lpstr>Of those with a disability</vt:lpstr>
      <vt:lpstr>Not disabled under the Equality Act: Has long term physical or mental health condition but day-to-day activities are not limited %</vt:lpstr>
      <vt:lpstr>Disability Headlines (Age Standardised)</vt:lpstr>
      <vt:lpstr>Disability (Age Standardised) %</vt:lpstr>
      <vt:lpstr>Number of Disabled People in a Household</vt:lpstr>
      <vt:lpstr>Number of disabled people in households</vt:lpstr>
      <vt:lpstr>Households with a disabled person breakdown </vt:lpstr>
      <vt:lpstr>Census 2021: useful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Ossel</dc:creator>
  <cp:lastModifiedBy>Jack Ossel</cp:lastModifiedBy>
  <cp:revision>2</cp:revision>
  <dcterms:created xsi:type="dcterms:W3CDTF">2023-01-19T10:52:06Z</dcterms:created>
  <dcterms:modified xsi:type="dcterms:W3CDTF">2023-01-30T10:45:44Z</dcterms:modified>
</cp:coreProperties>
</file>