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8"/>
  </p:notesMasterIdLst>
  <p:sldIdLst>
    <p:sldId id="256" r:id="rId3"/>
    <p:sldId id="331" r:id="rId4"/>
    <p:sldId id="257" r:id="rId5"/>
    <p:sldId id="424" r:id="rId6"/>
    <p:sldId id="425" r:id="rId7"/>
    <p:sldId id="409" r:id="rId8"/>
    <p:sldId id="431" r:id="rId9"/>
    <p:sldId id="410" r:id="rId10"/>
    <p:sldId id="353" r:id="rId11"/>
    <p:sldId id="354" r:id="rId12"/>
    <p:sldId id="426" r:id="rId13"/>
    <p:sldId id="427" r:id="rId14"/>
    <p:sldId id="428" r:id="rId15"/>
    <p:sldId id="429" r:id="rId16"/>
    <p:sldId id="430" r:id="rId17"/>
    <p:sldId id="411" r:id="rId18"/>
    <p:sldId id="432" r:id="rId19"/>
    <p:sldId id="412" r:id="rId20"/>
    <p:sldId id="414" r:id="rId21"/>
    <p:sldId id="416" r:id="rId22"/>
    <p:sldId id="418" r:id="rId23"/>
    <p:sldId id="420" r:id="rId24"/>
    <p:sldId id="422" r:id="rId25"/>
    <p:sldId id="329" r:id="rId26"/>
    <p:sldId id="33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7D3F34-1C37-7D77-4CB4-8EB5E92209B2}" name="Tom King (he/him)" initials="TK(" userId="S::Tom.King@cambridgeshire.gov.uk::48e77897-8dd0-4e6d-a8f1-9745f87ba2af" providerId="AD"/>
  <p188:author id="{14508A64-452C-D305-809B-F2E1442B234B}" name="Jack Hicks" initials="JH" userId="S::Jack.Hicks@cambridgeshire.gov.uk::2b9c6a7b-eab9-4479-83cf-004ae7932934" providerId="AD"/>
  <p188:author id="{0AED1C8A-9137-31C9-C047-EDD1D359613D}" name="Dominic Milham" initials="DM" userId="S::Dominic.Milham@cambridgeshire.gov.uk::d852ccbe-f955-41c6-ba59-765581eb65a4" providerId="AD"/>
  <p188:author id="{92B708F2-79CF-2A8D-839F-B85797ED49F8}" name="Sian Loveday" initials="SL" userId="S::sian.loveday@cambridgeshire.gov.uk::3c467ee9-6672-4447-be23-8e5882dd38cf" providerId="AD"/>
  <p188:author id="{197393F7-CDF3-0087-C06B-57340D72DC4F}" name="Sian Loveday" initials="SL" userId="S::Sian.Loveday@cambridgeshire.gov.uk::3c467ee9-6672-4447-be23-8e5882dd38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84E6D-0B54-48BC-A9BB-166FB6070ED6}" v="5572" dt="2023-01-10T16:39:06.386"/>
    <p1510:client id="{65ECC612-DB93-42E6-BF1D-C53F8712B674}" v="570" dt="2023-01-11T09:01:13.004"/>
    <p1510:client id="{71B9BA45-B0F2-4692-91CD-42E2B681705E}" v="61" dt="2023-01-11T08:44:19.480"/>
    <p1510:client id="{92212DB5-A1B8-4F7E-AA2C-A950D7AD4063}" v="10" dt="2023-01-10T14:11:20.253"/>
    <p1510:client id="{C85A21B9-C156-4560-BDDE-49F320F1432E}" v="212" dt="2023-01-10T14:59:59.570"/>
    <p1510:client id="{CFF4E93A-FECA-4FE1-B690-72F68492B317}" v="492" dt="2023-01-11T09:44:08.289"/>
    <p1510:client id="{D66703C8-514D-42FD-822A-57AC97F096A4}" v="5232" dt="2023-01-11T09:38:48.7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20F43-2461-4FA0-8AC6-2CABBF059CDF}" type="datetimeFigureOut">
              <a:rPr lang="en-GB" smtClean="0"/>
              <a:t>11/01/2023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82172-FB8A-4DDD-AE5F-66DA08DBDF03}" type="slidenum">
              <a:rPr lang="en-GB" smtClean="0"/>
              <a:t>‹#›</a:t>
            </a:fld>
            <a:endParaRPr lang="en-GB"/>
          </a:p>
        </p:txBody>
      </p:sp>
    </p:spTree>
    <p:extLst>
      <p:ext uri="{BB962C8B-B14F-4D97-AF65-F5344CB8AC3E}">
        <p14:creationId xmlns:p14="http://schemas.microsoft.com/office/powerpoint/2010/main" val="470734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A485164-F36F-4C58-8DB1-EFB309A65F00}" type="slidenum">
              <a:rPr lang="en-GB" smtClean="0"/>
              <a:t>2</a:t>
            </a:fld>
            <a:endParaRPr lang="en-GB"/>
          </a:p>
        </p:txBody>
      </p:sp>
    </p:spTree>
    <p:extLst>
      <p:ext uri="{BB962C8B-B14F-4D97-AF65-F5344CB8AC3E}">
        <p14:creationId xmlns:p14="http://schemas.microsoft.com/office/powerpoint/2010/main" val="125483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16</a:t>
            </a:fld>
            <a:endParaRPr lang="en-GB"/>
          </a:p>
        </p:txBody>
      </p:sp>
    </p:spTree>
    <p:extLst>
      <p:ext uri="{BB962C8B-B14F-4D97-AF65-F5344CB8AC3E}">
        <p14:creationId xmlns:p14="http://schemas.microsoft.com/office/powerpoint/2010/main" val="4103075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18</a:t>
            </a:fld>
            <a:endParaRPr lang="en-GB"/>
          </a:p>
        </p:txBody>
      </p:sp>
    </p:spTree>
    <p:extLst>
      <p:ext uri="{BB962C8B-B14F-4D97-AF65-F5344CB8AC3E}">
        <p14:creationId xmlns:p14="http://schemas.microsoft.com/office/powerpoint/2010/main" val="2680165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19</a:t>
            </a:fld>
            <a:endParaRPr lang="en-GB"/>
          </a:p>
        </p:txBody>
      </p:sp>
    </p:spTree>
    <p:extLst>
      <p:ext uri="{BB962C8B-B14F-4D97-AF65-F5344CB8AC3E}">
        <p14:creationId xmlns:p14="http://schemas.microsoft.com/office/powerpoint/2010/main" val="1855568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20</a:t>
            </a:fld>
            <a:endParaRPr lang="en-GB"/>
          </a:p>
        </p:txBody>
      </p:sp>
    </p:spTree>
    <p:extLst>
      <p:ext uri="{BB962C8B-B14F-4D97-AF65-F5344CB8AC3E}">
        <p14:creationId xmlns:p14="http://schemas.microsoft.com/office/powerpoint/2010/main" val="2697877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21</a:t>
            </a:fld>
            <a:endParaRPr lang="en-GB"/>
          </a:p>
        </p:txBody>
      </p:sp>
    </p:spTree>
    <p:extLst>
      <p:ext uri="{BB962C8B-B14F-4D97-AF65-F5344CB8AC3E}">
        <p14:creationId xmlns:p14="http://schemas.microsoft.com/office/powerpoint/2010/main" val="2687243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22</a:t>
            </a:fld>
            <a:endParaRPr lang="en-GB"/>
          </a:p>
        </p:txBody>
      </p:sp>
    </p:spTree>
    <p:extLst>
      <p:ext uri="{BB962C8B-B14F-4D97-AF65-F5344CB8AC3E}">
        <p14:creationId xmlns:p14="http://schemas.microsoft.com/office/powerpoint/2010/main" val="2454162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23</a:t>
            </a:fld>
            <a:endParaRPr lang="en-GB"/>
          </a:p>
        </p:txBody>
      </p:sp>
    </p:spTree>
    <p:extLst>
      <p:ext uri="{BB962C8B-B14F-4D97-AF65-F5344CB8AC3E}">
        <p14:creationId xmlns:p14="http://schemas.microsoft.com/office/powerpoint/2010/main" val="3159696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73F18-6DD7-4388-954F-95D39F00DB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643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485164-F36F-4C58-8DB1-EFB309A65F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89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3</a:t>
            </a:fld>
            <a:endParaRPr lang="en-GB"/>
          </a:p>
        </p:txBody>
      </p:sp>
    </p:spTree>
    <p:extLst>
      <p:ext uri="{BB962C8B-B14F-4D97-AF65-F5344CB8AC3E}">
        <p14:creationId xmlns:p14="http://schemas.microsoft.com/office/powerpoint/2010/main" val="281632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4</a:t>
            </a:fld>
            <a:endParaRPr lang="en-GB"/>
          </a:p>
        </p:txBody>
      </p:sp>
    </p:spTree>
    <p:extLst>
      <p:ext uri="{BB962C8B-B14F-4D97-AF65-F5344CB8AC3E}">
        <p14:creationId xmlns:p14="http://schemas.microsoft.com/office/powerpoint/2010/main" val="542017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10</a:t>
            </a:fld>
            <a:endParaRPr lang="en-GB"/>
          </a:p>
        </p:txBody>
      </p:sp>
    </p:spTree>
    <p:extLst>
      <p:ext uri="{BB962C8B-B14F-4D97-AF65-F5344CB8AC3E}">
        <p14:creationId xmlns:p14="http://schemas.microsoft.com/office/powerpoint/2010/main" val="153818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11</a:t>
            </a:fld>
            <a:endParaRPr lang="en-GB"/>
          </a:p>
        </p:txBody>
      </p:sp>
    </p:spTree>
    <p:extLst>
      <p:ext uri="{BB962C8B-B14F-4D97-AF65-F5344CB8AC3E}">
        <p14:creationId xmlns:p14="http://schemas.microsoft.com/office/powerpoint/2010/main" val="2485548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12</a:t>
            </a:fld>
            <a:endParaRPr lang="en-GB"/>
          </a:p>
        </p:txBody>
      </p:sp>
    </p:spTree>
    <p:extLst>
      <p:ext uri="{BB962C8B-B14F-4D97-AF65-F5344CB8AC3E}">
        <p14:creationId xmlns:p14="http://schemas.microsoft.com/office/powerpoint/2010/main" val="3890097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13</a:t>
            </a:fld>
            <a:endParaRPr lang="en-GB"/>
          </a:p>
        </p:txBody>
      </p:sp>
    </p:spTree>
    <p:extLst>
      <p:ext uri="{BB962C8B-B14F-4D97-AF65-F5344CB8AC3E}">
        <p14:creationId xmlns:p14="http://schemas.microsoft.com/office/powerpoint/2010/main" val="383869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14</a:t>
            </a:fld>
            <a:endParaRPr lang="en-GB"/>
          </a:p>
        </p:txBody>
      </p:sp>
    </p:spTree>
    <p:extLst>
      <p:ext uri="{BB962C8B-B14F-4D97-AF65-F5344CB8AC3E}">
        <p14:creationId xmlns:p14="http://schemas.microsoft.com/office/powerpoint/2010/main" val="363072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15</a:t>
            </a:fld>
            <a:endParaRPr lang="en-GB"/>
          </a:p>
        </p:txBody>
      </p:sp>
    </p:spTree>
    <p:extLst>
      <p:ext uri="{BB962C8B-B14F-4D97-AF65-F5344CB8AC3E}">
        <p14:creationId xmlns:p14="http://schemas.microsoft.com/office/powerpoint/2010/main" val="2295526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B551-D6D5-DBDA-1D44-C9384445AE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BC3840-66C9-B352-9710-D0FA9499F5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F82E30-DA6D-465C-1FBB-F75A81F1B0B5}"/>
              </a:ext>
            </a:extLst>
          </p:cNvPr>
          <p:cNvSpPr>
            <a:spLocks noGrp="1"/>
          </p:cNvSpPr>
          <p:nvPr>
            <p:ph type="dt" sz="half" idx="10"/>
          </p:nvPr>
        </p:nvSpPr>
        <p:spPr/>
        <p:txBody>
          <a:bodyPr/>
          <a:lstStyle/>
          <a:p>
            <a:fld id="{BBC677C2-E8F6-4BB0-B2FF-BB2AE4B43DAB}" type="datetimeFigureOut">
              <a:rPr lang="en-GB" smtClean="0"/>
              <a:t>11/01/2023</a:t>
            </a:fld>
            <a:endParaRPr lang="en-GB"/>
          </a:p>
        </p:txBody>
      </p:sp>
      <p:sp>
        <p:nvSpPr>
          <p:cNvPr id="5" name="Footer Placeholder 4">
            <a:extLst>
              <a:ext uri="{FF2B5EF4-FFF2-40B4-BE49-F238E27FC236}">
                <a16:creationId xmlns:a16="http://schemas.microsoft.com/office/drawing/2014/main" id="{491812E8-CC21-70BD-AA32-A0522A0457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8DB2D7-618B-8E6C-77C5-E9725B29ED83}"/>
              </a:ext>
            </a:extLst>
          </p:cNvPr>
          <p:cNvSpPr>
            <a:spLocks noGrp="1"/>
          </p:cNvSpPr>
          <p:nvPr>
            <p:ph type="sldNum" sz="quarter" idx="12"/>
          </p:nvPr>
        </p:nvSpPr>
        <p:spPr/>
        <p:txBody>
          <a:bodyPr/>
          <a:lstStyle/>
          <a:p>
            <a:fld id="{6D2BBDF0-D2F9-452E-A6FF-6F811B1469F6}" type="slidenum">
              <a:rPr lang="en-GB" smtClean="0"/>
              <a:t>‹#›</a:t>
            </a:fld>
            <a:endParaRPr lang="en-GB"/>
          </a:p>
        </p:txBody>
      </p:sp>
    </p:spTree>
    <p:extLst>
      <p:ext uri="{BB962C8B-B14F-4D97-AF65-F5344CB8AC3E}">
        <p14:creationId xmlns:p14="http://schemas.microsoft.com/office/powerpoint/2010/main" val="150079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885A-11FF-5E0B-93DF-98826AEE6C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EA99A6-AF62-5AD3-EDBC-C5B7FCF370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44AB71-001C-322C-8AC6-EF1A51BAB2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F61ED9-B219-FF94-F6FE-F810D9B15E82}"/>
              </a:ext>
            </a:extLst>
          </p:cNvPr>
          <p:cNvSpPr>
            <a:spLocks noGrp="1"/>
          </p:cNvSpPr>
          <p:nvPr>
            <p:ph type="dt" sz="half" idx="10"/>
          </p:nvPr>
        </p:nvSpPr>
        <p:spPr/>
        <p:txBody>
          <a:bodyPr/>
          <a:lstStyle/>
          <a:p>
            <a:fld id="{BBC677C2-E8F6-4BB0-B2FF-BB2AE4B43DAB}" type="datetimeFigureOut">
              <a:rPr lang="en-GB" smtClean="0"/>
              <a:t>11/01/2023</a:t>
            </a:fld>
            <a:endParaRPr lang="en-GB"/>
          </a:p>
        </p:txBody>
      </p:sp>
      <p:sp>
        <p:nvSpPr>
          <p:cNvPr id="6" name="Footer Placeholder 5">
            <a:extLst>
              <a:ext uri="{FF2B5EF4-FFF2-40B4-BE49-F238E27FC236}">
                <a16:creationId xmlns:a16="http://schemas.microsoft.com/office/drawing/2014/main" id="{8D57EE3F-D648-96A5-8DE2-37483C1E1B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24C6D9-E034-6165-DB3E-F13C09904D30}"/>
              </a:ext>
            </a:extLst>
          </p:cNvPr>
          <p:cNvSpPr>
            <a:spLocks noGrp="1"/>
          </p:cNvSpPr>
          <p:nvPr>
            <p:ph type="sldNum" sz="quarter" idx="12"/>
          </p:nvPr>
        </p:nvSpPr>
        <p:spPr/>
        <p:txBody>
          <a:bodyPr/>
          <a:lstStyle/>
          <a:p>
            <a:fld id="{6D2BBDF0-D2F9-452E-A6FF-6F811B1469F6}" type="slidenum">
              <a:rPr lang="en-GB" smtClean="0"/>
              <a:t>‹#›</a:t>
            </a:fld>
            <a:endParaRPr lang="en-GB"/>
          </a:p>
        </p:txBody>
      </p:sp>
    </p:spTree>
    <p:extLst>
      <p:ext uri="{BB962C8B-B14F-4D97-AF65-F5344CB8AC3E}">
        <p14:creationId xmlns:p14="http://schemas.microsoft.com/office/powerpoint/2010/main" val="242460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EE62-2069-652A-8B51-2F4E7C2B0F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79E189-25DE-40E0-ECFB-2DB1C0423AC1}"/>
              </a:ext>
            </a:extLst>
          </p:cNvPr>
          <p:cNvSpPr>
            <a:spLocks noGrp="1"/>
          </p:cNvSpPr>
          <p:nvPr>
            <p:ph type="dt" sz="half" idx="10"/>
          </p:nvPr>
        </p:nvSpPr>
        <p:spPr/>
        <p:txBody>
          <a:bodyPr/>
          <a:lstStyle/>
          <a:p>
            <a:fld id="{BBC677C2-E8F6-4BB0-B2FF-BB2AE4B43DAB}" type="datetimeFigureOut">
              <a:rPr lang="en-GB" smtClean="0"/>
              <a:t>11/01/2023</a:t>
            </a:fld>
            <a:endParaRPr lang="en-GB"/>
          </a:p>
        </p:txBody>
      </p:sp>
      <p:sp>
        <p:nvSpPr>
          <p:cNvPr id="4" name="Footer Placeholder 3">
            <a:extLst>
              <a:ext uri="{FF2B5EF4-FFF2-40B4-BE49-F238E27FC236}">
                <a16:creationId xmlns:a16="http://schemas.microsoft.com/office/drawing/2014/main" id="{0DFF3270-02D3-98E9-251A-24DB08CA15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687B45-DBD6-73C6-2558-B91FDAC06780}"/>
              </a:ext>
            </a:extLst>
          </p:cNvPr>
          <p:cNvSpPr>
            <a:spLocks noGrp="1"/>
          </p:cNvSpPr>
          <p:nvPr>
            <p:ph type="sldNum" sz="quarter" idx="12"/>
          </p:nvPr>
        </p:nvSpPr>
        <p:spPr/>
        <p:txBody>
          <a:bodyPr/>
          <a:lstStyle/>
          <a:p>
            <a:fld id="{6D2BBDF0-D2F9-452E-A6FF-6F811B1469F6}" type="slidenum">
              <a:rPr lang="en-GB" smtClean="0"/>
              <a:t>‹#›</a:t>
            </a:fld>
            <a:endParaRPr lang="en-GB"/>
          </a:p>
        </p:txBody>
      </p:sp>
    </p:spTree>
    <p:extLst>
      <p:ext uri="{BB962C8B-B14F-4D97-AF65-F5344CB8AC3E}">
        <p14:creationId xmlns:p14="http://schemas.microsoft.com/office/powerpoint/2010/main" val="226393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3CCBD-824C-40F0-9CA8-3B8C29DD69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7384C1-A046-49A4-9E25-3D89E72CD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9D84C5-EF63-4AAF-8BFF-D9DA10A0CA76}"/>
              </a:ext>
            </a:extLst>
          </p:cNvPr>
          <p:cNvSpPr>
            <a:spLocks noGrp="1"/>
          </p:cNvSpPr>
          <p:nvPr>
            <p:ph type="dt" sz="half" idx="10"/>
          </p:nvPr>
        </p:nvSpPr>
        <p:spPr/>
        <p:txBody>
          <a:bodyPr/>
          <a:lstStyle/>
          <a:p>
            <a:fld id="{BBC677C2-E8F6-4BB0-B2FF-BB2AE4B43DAB}" type="datetimeFigureOut">
              <a:rPr lang="en-GB" smtClean="0"/>
              <a:t>11/01/2023</a:t>
            </a:fld>
            <a:endParaRPr lang="en-GB"/>
          </a:p>
        </p:txBody>
      </p:sp>
      <p:sp>
        <p:nvSpPr>
          <p:cNvPr id="5" name="Footer Placeholder 4">
            <a:extLst>
              <a:ext uri="{FF2B5EF4-FFF2-40B4-BE49-F238E27FC236}">
                <a16:creationId xmlns:a16="http://schemas.microsoft.com/office/drawing/2014/main" id="{6A76E865-2D1D-48F4-8204-E537816F73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866D38-031E-48E7-8B0E-396F2B22A486}"/>
              </a:ext>
            </a:extLst>
          </p:cNvPr>
          <p:cNvSpPr>
            <a:spLocks noGrp="1"/>
          </p:cNvSpPr>
          <p:nvPr>
            <p:ph type="sldNum" sz="quarter" idx="12"/>
          </p:nvPr>
        </p:nvSpPr>
        <p:spPr/>
        <p:txBody>
          <a:bodyPr/>
          <a:lstStyle/>
          <a:p>
            <a:fld id="{6D2BBDF0-D2F9-452E-A6FF-6F811B1469F6}" type="slidenum">
              <a:rPr lang="en-GB" smtClean="0"/>
              <a:t>‹#›</a:t>
            </a:fld>
            <a:endParaRPr lang="en-GB"/>
          </a:p>
        </p:txBody>
      </p:sp>
    </p:spTree>
    <p:extLst>
      <p:ext uri="{BB962C8B-B14F-4D97-AF65-F5344CB8AC3E}">
        <p14:creationId xmlns:p14="http://schemas.microsoft.com/office/powerpoint/2010/main" val="384910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3B62-7027-4E49-A41B-4750E9C4FBB7}"/>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693F3D-EF40-4727-8525-B2EBE9856A14}"/>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7F7E5B-B2A0-49A6-AF7F-9B34E4047ABF}"/>
              </a:ext>
            </a:extLst>
          </p:cNvPr>
          <p:cNvSpPr>
            <a:spLocks noGrp="1"/>
          </p:cNvSpPr>
          <p:nvPr>
            <p:ph type="dt" sz="half" idx="10"/>
          </p:nvPr>
        </p:nvSpPr>
        <p:spPr/>
        <p:txBody>
          <a:bodyPr/>
          <a:lstStyle/>
          <a:p>
            <a:fld id="{EF929067-F4FE-4BC2-9B35-1138C670D2F5}" type="datetimeFigureOut">
              <a:rPr lang="en-GB" smtClean="0"/>
              <a:t>11/01/2023</a:t>
            </a:fld>
            <a:endParaRPr lang="en-GB"/>
          </a:p>
        </p:txBody>
      </p:sp>
      <p:sp>
        <p:nvSpPr>
          <p:cNvPr id="5" name="Footer Placeholder 4">
            <a:extLst>
              <a:ext uri="{FF2B5EF4-FFF2-40B4-BE49-F238E27FC236}">
                <a16:creationId xmlns:a16="http://schemas.microsoft.com/office/drawing/2014/main" id="{99142B51-8FD8-4A02-8460-CD3565E03F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F627EC-EF83-410C-9C03-156DD6911337}"/>
              </a:ext>
            </a:extLst>
          </p:cNvPr>
          <p:cNvSpPr>
            <a:spLocks noGrp="1"/>
          </p:cNvSpPr>
          <p:nvPr>
            <p:ph type="sldNum" sz="quarter" idx="12"/>
          </p:nvPr>
        </p:nvSpPr>
        <p:spPr/>
        <p:txBody>
          <a:bodyPr/>
          <a:lstStyle/>
          <a:p>
            <a:fld id="{9280B499-4497-4055-8D9C-2A1A7700C93E}" type="slidenum">
              <a:rPr lang="en-GB" smtClean="0"/>
              <a:t>‹#›</a:t>
            </a:fld>
            <a:endParaRPr lang="en-GB"/>
          </a:p>
        </p:txBody>
      </p:sp>
    </p:spTree>
    <p:extLst>
      <p:ext uri="{BB962C8B-B14F-4D97-AF65-F5344CB8AC3E}">
        <p14:creationId xmlns:p14="http://schemas.microsoft.com/office/powerpoint/2010/main" val="48245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B551-D6D5-DBDA-1D44-C9384445AE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BC3840-66C9-B352-9710-D0FA9499F5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F82E30-DA6D-465C-1FBB-F75A81F1B0B5}"/>
              </a:ext>
            </a:extLst>
          </p:cNvPr>
          <p:cNvSpPr>
            <a:spLocks noGrp="1"/>
          </p:cNvSpPr>
          <p:nvPr>
            <p:ph type="dt" sz="half" idx="10"/>
          </p:nvPr>
        </p:nvSpPr>
        <p:spPr/>
        <p:txBody>
          <a:bodyPr/>
          <a:lstStyle/>
          <a:p>
            <a:fld id="{39A6AB34-7DAF-488B-A2FB-F20EA433308E}" type="datetimeFigureOut">
              <a:rPr lang="en-GB" smtClean="0"/>
              <a:t>11/01/2023</a:t>
            </a:fld>
            <a:endParaRPr lang="en-GB"/>
          </a:p>
        </p:txBody>
      </p:sp>
      <p:sp>
        <p:nvSpPr>
          <p:cNvPr id="5" name="Footer Placeholder 4">
            <a:extLst>
              <a:ext uri="{FF2B5EF4-FFF2-40B4-BE49-F238E27FC236}">
                <a16:creationId xmlns:a16="http://schemas.microsoft.com/office/drawing/2014/main" id="{491812E8-CC21-70BD-AA32-A0522A0457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8DB2D7-618B-8E6C-77C5-E9725B29ED83}"/>
              </a:ext>
            </a:extLst>
          </p:cNvPr>
          <p:cNvSpPr>
            <a:spLocks noGrp="1"/>
          </p:cNvSpPr>
          <p:nvPr>
            <p:ph type="sldNum" sz="quarter" idx="12"/>
          </p:nvPr>
        </p:nvSpPr>
        <p:spPr/>
        <p:txBody>
          <a:bodyPr/>
          <a:lstStyle/>
          <a:p>
            <a:fld id="{5676FDC8-A1E5-4C8A-A9F3-32B877E9E805}" type="slidenum">
              <a:rPr lang="en-GB" smtClean="0"/>
              <a:t>‹#›</a:t>
            </a:fld>
            <a:endParaRPr lang="en-GB"/>
          </a:p>
        </p:txBody>
      </p:sp>
    </p:spTree>
    <p:extLst>
      <p:ext uri="{BB962C8B-B14F-4D97-AF65-F5344CB8AC3E}">
        <p14:creationId xmlns:p14="http://schemas.microsoft.com/office/powerpoint/2010/main" val="346791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885A-11FF-5E0B-93DF-98826AEE6C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EA99A6-AF62-5AD3-EDBC-C5B7FCF370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44AB71-001C-322C-8AC6-EF1A51BAB2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F61ED9-B219-FF94-F6FE-F810D9B15E82}"/>
              </a:ext>
            </a:extLst>
          </p:cNvPr>
          <p:cNvSpPr>
            <a:spLocks noGrp="1"/>
          </p:cNvSpPr>
          <p:nvPr>
            <p:ph type="dt" sz="half" idx="10"/>
          </p:nvPr>
        </p:nvSpPr>
        <p:spPr/>
        <p:txBody>
          <a:bodyPr/>
          <a:lstStyle/>
          <a:p>
            <a:fld id="{39A6AB34-7DAF-488B-A2FB-F20EA433308E}" type="datetimeFigureOut">
              <a:rPr lang="en-GB" smtClean="0"/>
              <a:t>11/01/2023</a:t>
            </a:fld>
            <a:endParaRPr lang="en-GB"/>
          </a:p>
        </p:txBody>
      </p:sp>
      <p:sp>
        <p:nvSpPr>
          <p:cNvPr id="6" name="Footer Placeholder 5">
            <a:extLst>
              <a:ext uri="{FF2B5EF4-FFF2-40B4-BE49-F238E27FC236}">
                <a16:creationId xmlns:a16="http://schemas.microsoft.com/office/drawing/2014/main" id="{8D57EE3F-D648-96A5-8DE2-37483C1E1B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24C6D9-E034-6165-DB3E-F13C09904D30}"/>
              </a:ext>
            </a:extLst>
          </p:cNvPr>
          <p:cNvSpPr>
            <a:spLocks noGrp="1"/>
          </p:cNvSpPr>
          <p:nvPr>
            <p:ph type="sldNum" sz="quarter" idx="12"/>
          </p:nvPr>
        </p:nvSpPr>
        <p:spPr/>
        <p:txBody>
          <a:bodyPr/>
          <a:lstStyle/>
          <a:p>
            <a:fld id="{5676FDC8-A1E5-4C8A-A9F3-32B877E9E805}" type="slidenum">
              <a:rPr lang="en-GB" smtClean="0"/>
              <a:t>‹#›</a:t>
            </a:fld>
            <a:endParaRPr lang="en-GB"/>
          </a:p>
        </p:txBody>
      </p:sp>
    </p:spTree>
    <p:extLst>
      <p:ext uri="{BB962C8B-B14F-4D97-AF65-F5344CB8AC3E}">
        <p14:creationId xmlns:p14="http://schemas.microsoft.com/office/powerpoint/2010/main" val="88348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EE62-2069-652A-8B51-2F4E7C2B0F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79E189-25DE-40E0-ECFB-2DB1C0423AC1}"/>
              </a:ext>
            </a:extLst>
          </p:cNvPr>
          <p:cNvSpPr>
            <a:spLocks noGrp="1"/>
          </p:cNvSpPr>
          <p:nvPr>
            <p:ph type="dt" sz="half" idx="10"/>
          </p:nvPr>
        </p:nvSpPr>
        <p:spPr/>
        <p:txBody>
          <a:bodyPr/>
          <a:lstStyle/>
          <a:p>
            <a:fld id="{39A6AB34-7DAF-488B-A2FB-F20EA433308E}" type="datetimeFigureOut">
              <a:rPr lang="en-GB" smtClean="0"/>
              <a:t>11/01/2023</a:t>
            </a:fld>
            <a:endParaRPr lang="en-GB"/>
          </a:p>
        </p:txBody>
      </p:sp>
      <p:sp>
        <p:nvSpPr>
          <p:cNvPr id="4" name="Footer Placeholder 3">
            <a:extLst>
              <a:ext uri="{FF2B5EF4-FFF2-40B4-BE49-F238E27FC236}">
                <a16:creationId xmlns:a16="http://schemas.microsoft.com/office/drawing/2014/main" id="{0DFF3270-02D3-98E9-251A-24DB08CA15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687B45-DBD6-73C6-2558-B91FDAC06780}"/>
              </a:ext>
            </a:extLst>
          </p:cNvPr>
          <p:cNvSpPr>
            <a:spLocks noGrp="1"/>
          </p:cNvSpPr>
          <p:nvPr>
            <p:ph type="sldNum" sz="quarter" idx="12"/>
          </p:nvPr>
        </p:nvSpPr>
        <p:spPr/>
        <p:txBody>
          <a:bodyPr/>
          <a:lstStyle/>
          <a:p>
            <a:fld id="{5676FDC8-A1E5-4C8A-A9F3-32B877E9E805}" type="slidenum">
              <a:rPr lang="en-GB" smtClean="0"/>
              <a:t>‹#›</a:t>
            </a:fld>
            <a:endParaRPr lang="en-GB"/>
          </a:p>
        </p:txBody>
      </p:sp>
    </p:spTree>
    <p:extLst>
      <p:ext uri="{BB962C8B-B14F-4D97-AF65-F5344CB8AC3E}">
        <p14:creationId xmlns:p14="http://schemas.microsoft.com/office/powerpoint/2010/main" val="61163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3ECB8-CC74-4778-9835-714D51562F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20CA8F-0AEF-42AA-8EE3-E60CBC3AE6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B28473-B511-46C0-B1E6-9F4182AD11D2}"/>
              </a:ext>
            </a:extLst>
          </p:cNvPr>
          <p:cNvSpPr>
            <a:spLocks noGrp="1"/>
          </p:cNvSpPr>
          <p:nvPr>
            <p:ph type="dt" sz="half" idx="10"/>
          </p:nvPr>
        </p:nvSpPr>
        <p:spPr/>
        <p:txBody>
          <a:bodyPr/>
          <a:lstStyle/>
          <a:p>
            <a:fld id="{39A6AB34-7DAF-488B-A2FB-F20EA433308E}" type="datetimeFigureOut">
              <a:rPr lang="en-GB" smtClean="0"/>
              <a:t>11/01/2023</a:t>
            </a:fld>
            <a:endParaRPr lang="en-GB"/>
          </a:p>
        </p:txBody>
      </p:sp>
      <p:sp>
        <p:nvSpPr>
          <p:cNvPr id="5" name="Footer Placeholder 4">
            <a:extLst>
              <a:ext uri="{FF2B5EF4-FFF2-40B4-BE49-F238E27FC236}">
                <a16:creationId xmlns:a16="http://schemas.microsoft.com/office/drawing/2014/main" id="{20F71222-E9B5-4429-93E2-69A6D7BA92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C46968-F612-4D43-8DF8-8BFEFD507178}"/>
              </a:ext>
            </a:extLst>
          </p:cNvPr>
          <p:cNvSpPr>
            <a:spLocks noGrp="1"/>
          </p:cNvSpPr>
          <p:nvPr>
            <p:ph type="sldNum" sz="quarter" idx="12"/>
          </p:nvPr>
        </p:nvSpPr>
        <p:spPr/>
        <p:txBody>
          <a:bodyPr/>
          <a:lstStyle/>
          <a:p>
            <a:fld id="{5676FDC8-A1E5-4C8A-A9F3-32B877E9E805}" type="slidenum">
              <a:rPr lang="en-GB" smtClean="0"/>
              <a:t>‹#›</a:t>
            </a:fld>
            <a:endParaRPr lang="en-GB"/>
          </a:p>
        </p:txBody>
      </p:sp>
    </p:spTree>
    <p:extLst>
      <p:ext uri="{BB962C8B-B14F-4D97-AF65-F5344CB8AC3E}">
        <p14:creationId xmlns:p14="http://schemas.microsoft.com/office/powerpoint/2010/main" val="727387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DA71AE-9F5D-F10B-16D2-EFA2DA782E93}"/>
              </a:ext>
            </a:extLst>
          </p:cNvPr>
          <p:cNvSpPr>
            <a:spLocks noGrp="1"/>
          </p:cNvSpPr>
          <p:nvPr>
            <p:ph type="title"/>
          </p:nvPr>
        </p:nvSpPr>
        <p:spPr>
          <a:xfrm>
            <a:off x="838200" y="307571"/>
            <a:ext cx="6934200" cy="13831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C9D160-B8D4-C936-1989-BAD42829D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C37BCA-78CE-A631-7E10-0EE5A35595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677C2-E8F6-4BB0-B2FF-BB2AE4B43DAB}" type="datetimeFigureOut">
              <a:rPr lang="en-GB" smtClean="0"/>
              <a:t>11/01/2023</a:t>
            </a:fld>
            <a:endParaRPr lang="en-GB"/>
          </a:p>
        </p:txBody>
      </p:sp>
      <p:sp>
        <p:nvSpPr>
          <p:cNvPr id="5" name="Footer Placeholder 4">
            <a:extLst>
              <a:ext uri="{FF2B5EF4-FFF2-40B4-BE49-F238E27FC236}">
                <a16:creationId xmlns:a16="http://schemas.microsoft.com/office/drawing/2014/main" id="{556DBCD9-3318-E4E3-C44A-DDC36C3D9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11928C-7287-917A-7753-916CB496C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BBDF0-D2F9-452E-A6FF-6F811B1469F6}" type="slidenum">
              <a:rPr lang="en-GB" smtClean="0"/>
              <a:t>‹#›</a:t>
            </a:fld>
            <a:endParaRPr lang="en-GB"/>
          </a:p>
        </p:txBody>
      </p:sp>
      <p:pic>
        <p:nvPicPr>
          <p:cNvPr id="41" name="Picture 40" descr="A picture containing text, tableware, dishware&#10;&#10;Description automatically generated">
            <a:extLst>
              <a:ext uri="{FF2B5EF4-FFF2-40B4-BE49-F238E27FC236}">
                <a16:creationId xmlns:a16="http://schemas.microsoft.com/office/drawing/2014/main" id="{FD1478F6-3B9F-AB4D-6721-2499675C16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3474" y="673080"/>
            <a:ext cx="3366869" cy="714336"/>
          </a:xfrm>
          <a:prstGeom prst="rect">
            <a:avLst/>
          </a:prstGeom>
        </p:spPr>
      </p:pic>
    </p:spTree>
    <p:extLst>
      <p:ext uri="{BB962C8B-B14F-4D97-AF65-F5344CB8AC3E}">
        <p14:creationId xmlns:p14="http://schemas.microsoft.com/office/powerpoint/2010/main" val="4112527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DA71AE-9F5D-F10B-16D2-EFA2DA782E93}"/>
              </a:ext>
            </a:extLst>
          </p:cNvPr>
          <p:cNvSpPr>
            <a:spLocks noGrp="1"/>
          </p:cNvSpPr>
          <p:nvPr>
            <p:ph type="title"/>
          </p:nvPr>
        </p:nvSpPr>
        <p:spPr>
          <a:xfrm>
            <a:off x="838200" y="307571"/>
            <a:ext cx="6934200" cy="13831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C9D160-B8D4-C936-1989-BAD42829D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C37BCA-78CE-A631-7E10-0EE5A35595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6AB34-7DAF-488B-A2FB-F20EA433308E}" type="datetimeFigureOut">
              <a:rPr lang="en-GB" smtClean="0"/>
              <a:t>11/01/2023</a:t>
            </a:fld>
            <a:endParaRPr lang="en-GB"/>
          </a:p>
        </p:txBody>
      </p:sp>
      <p:sp>
        <p:nvSpPr>
          <p:cNvPr id="5" name="Footer Placeholder 4">
            <a:extLst>
              <a:ext uri="{FF2B5EF4-FFF2-40B4-BE49-F238E27FC236}">
                <a16:creationId xmlns:a16="http://schemas.microsoft.com/office/drawing/2014/main" id="{556DBCD9-3318-E4E3-C44A-DDC36C3D9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11928C-7287-917A-7753-916CB496C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6FDC8-A1E5-4C8A-A9F3-32B877E9E805}" type="slidenum">
              <a:rPr lang="en-GB" smtClean="0"/>
              <a:t>‹#›</a:t>
            </a:fld>
            <a:endParaRPr lang="en-GB"/>
          </a:p>
        </p:txBody>
      </p:sp>
      <p:pic>
        <p:nvPicPr>
          <p:cNvPr id="41" name="Picture 40" descr="A picture containing text, tableware, dishware&#10;&#10;Description automatically generated">
            <a:extLst>
              <a:ext uri="{FF2B5EF4-FFF2-40B4-BE49-F238E27FC236}">
                <a16:creationId xmlns:a16="http://schemas.microsoft.com/office/drawing/2014/main" id="{FD1478F6-3B9F-AB4D-6721-2499675C16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3474" y="673080"/>
            <a:ext cx="3366869" cy="714336"/>
          </a:xfrm>
          <a:prstGeom prst="rect">
            <a:avLst/>
          </a:prstGeom>
        </p:spPr>
      </p:pic>
    </p:spTree>
    <p:extLst>
      <p:ext uri="{BB962C8B-B14F-4D97-AF65-F5344CB8AC3E}">
        <p14:creationId xmlns:p14="http://schemas.microsoft.com/office/powerpoint/2010/main" val="220256329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https://www.nomisweb.co.uk/query/select/getdatasetbytheme.asp?theme=93" TargetMode="External"/><Relationship Id="rId3" Type="http://schemas.openxmlformats.org/officeDocument/2006/relationships/hyperlink" Target="https://www.ons.gov.uk/releases/educationcensus2021inenglandandwales" TargetMode="External"/><Relationship Id="rId7" Type="http://schemas.openxmlformats.org/officeDocument/2006/relationships/hyperlink" Target="https://cambridgeshireinsight.org.uk/population/reports/?geography_id=f7de925f5608420c825c4c0691de5af2&amp;feature_id=E07000008#/view-report/63aeddf1d7fc44b8b4dffcd868e84eac/E10000003/G3"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cambridgeshireinsight.org.uk/overview/map/" TargetMode="External"/><Relationship Id="rId5" Type="http://schemas.openxmlformats.org/officeDocument/2006/relationships/hyperlink" Target="https://cambridgeshireinsight.org.uk/population/census-2021/" TargetMode="External"/><Relationship Id="rId4" Type="http://schemas.openxmlformats.org/officeDocument/2006/relationships/hyperlink" Target="https://www.ons.gov.uk/census/maps"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census/planningforcensus2021/questiondevelopment/qualificationsquestiondevelopmentforcensus2021"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18.xml"/><Relationship Id="rId7" Type="http://schemas.openxmlformats.org/officeDocument/2006/relationships/slide" Target="slide23.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7498A8-868D-4C36-86D4-A96180405DA9}"/>
              </a:ext>
              <a:ext uri="{C183D7F6-B498-43B3-948B-1728B52AA6E4}">
                <adec:decorative xmlns:adec="http://schemas.microsoft.com/office/drawing/2017/decorative" val="0"/>
              </a:ext>
            </a:extLst>
          </p:cNvPr>
          <p:cNvSpPr>
            <a:spLocks noGrp="1"/>
          </p:cNvSpPr>
          <p:nvPr>
            <p:ph type="title" idx="4294967295"/>
          </p:nvPr>
        </p:nvSpPr>
        <p:spPr>
          <a:xfrm>
            <a:off x="838200" y="1825625"/>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800" b="0" i="0" u="none" strike="noStrike" kern="1200" cap="none" spc="0" normalizeH="0" baseline="0" noProof="0">
                <a:ln>
                  <a:noFill/>
                </a:ln>
                <a:solidFill>
                  <a:schemeClr val="tx1"/>
                </a:solidFill>
                <a:effectLst/>
                <a:uLnTx/>
                <a:uFillTx/>
                <a:latin typeface="+mn-lt"/>
                <a:ea typeface="+mn-ea"/>
                <a:cs typeface="+mn-cs"/>
              </a:rPr>
              <a:t>Census 2021: Education Topic Summary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200" b="0" i="0" u="none" strike="noStrike" kern="1200" cap="none" spc="0" normalizeH="0" baseline="0" noProof="0">
                <a:ln>
                  <a:noFill/>
                </a:ln>
                <a:solidFill>
                  <a:schemeClr val="tx1"/>
                </a:solidFill>
                <a:effectLst/>
                <a:uLnTx/>
                <a:uFillTx/>
                <a:latin typeface="+mn-lt"/>
                <a:ea typeface="+mn-ea"/>
                <a:cs typeface="+mn-cs"/>
              </a:rPr>
              <a:t>Overview for Cambridgeshire and Peterborough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chemeClr val="tx1"/>
                </a:solidFill>
                <a:effectLst/>
                <a:uLnTx/>
                <a:uFillTx/>
                <a:latin typeface="+mn-lt"/>
                <a:ea typeface="+mn-ea"/>
                <a:cs typeface="+mn-cs"/>
              </a:rPr>
              <a:t>Research Team, Business Intelligence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400">
                <a:latin typeface="+mn-lt"/>
                <a:ea typeface="+mn-ea"/>
                <a:cs typeface="+mn-cs"/>
              </a:rPr>
              <a:t>10</a:t>
            </a:r>
            <a:r>
              <a:rPr kumimoji="0" lang="en-GB" sz="2400" b="0" i="0" u="none" strike="noStrike" kern="1200" cap="none" spc="0" normalizeH="0" baseline="30000" noProof="0" err="1">
                <a:ln>
                  <a:noFill/>
                </a:ln>
                <a:solidFill>
                  <a:schemeClr val="tx1"/>
                </a:solidFill>
                <a:effectLst/>
                <a:uLnTx/>
                <a:uFillTx/>
                <a:latin typeface="+mn-lt"/>
                <a:ea typeface="+mn-ea"/>
                <a:cs typeface="+mn-cs"/>
              </a:rPr>
              <a:t>th</a:t>
            </a:r>
            <a:r>
              <a:rPr kumimoji="0" lang="en-GB" sz="2400" b="0" i="0" u="none" strike="noStrike" kern="1200" cap="none" spc="0" normalizeH="0" baseline="0" noProof="0">
                <a:ln>
                  <a:noFill/>
                </a:ln>
                <a:solidFill>
                  <a:schemeClr val="tx1"/>
                </a:solidFill>
                <a:effectLst/>
                <a:uLnTx/>
                <a:uFillTx/>
                <a:latin typeface="+mn-lt"/>
                <a:ea typeface="+mn-ea"/>
                <a:cs typeface="+mn-cs"/>
              </a:rPr>
              <a:t> January 2023</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chemeClr val="tx1"/>
                </a:solidFill>
                <a:effectLst/>
                <a:uLnTx/>
                <a:uFillTx/>
                <a:latin typeface="+mn-lt"/>
                <a:ea typeface="+mn-ea"/>
                <a:cs typeface="+mn-cs"/>
              </a:rPr>
              <a:t>Research.group@cambridgeshire.gov.uk</a:t>
            </a:r>
          </a:p>
        </p:txBody>
      </p:sp>
      <p:pic>
        <p:nvPicPr>
          <p:cNvPr id="5" name="Picture 4">
            <a:extLst>
              <a:ext uri="{FF2B5EF4-FFF2-40B4-BE49-F238E27FC236}">
                <a16:creationId xmlns:a16="http://schemas.microsoft.com/office/drawing/2014/main" id="{DE26CA7C-5B75-46B2-87C0-E4CA30D05D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349610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307569"/>
            <a:ext cx="6934200" cy="1383117"/>
          </a:xfrm>
        </p:spPr>
        <p:txBody>
          <a:bodyPr>
            <a:normAutofit/>
          </a:bodyPr>
          <a:lstStyle/>
          <a:p>
            <a:r>
              <a:rPr lang="en-GB" sz="4000"/>
              <a:t>Highest level of qualification </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9" name="Picture 8" descr="Chart to show Census 2021 residents aged 16+ by highest level of qualification across Cambridgeshire and Peterborough local authorities  including regional and national comparison">
            <a:extLst>
              <a:ext uri="{FF2B5EF4-FFF2-40B4-BE49-F238E27FC236}">
                <a16:creationId xmlns:a16="http://schemas.microsoft.com/office/drawing/2014/main" id="{CEDA211A-AD61-B2EA-9D11-C406C4C7D53A}"/>
              </a:ext>
            </a:extLst>
          </p:cNvPr>
          <p:cNvPicPr>
            <a:picLocks noChangeAspect="1"/>
          </p:cNvPicPr>
          <p:nvPr/>
        </p:nvPicPr>
        <p:blipFill>
          <a:blip r:embed="rId4"/>
          <a:stretch>
            <a:fillRect/>
          </a:stretch>
        </p:blipFill>
        <p:spPr>
          <a:xfrm>
            <a:off x="971536" y="1442041"/>
            <a:ext cx="9717866" cy="5182049"/>
          </a:xfrm>
          <a:prstGeom prst="rect">
            <a:avLst/>
          </a:prstGeom>
        </p:spPr>
      </p:pic>
    </p:spTree>
    <p:extLst>
      <p:ext uri="{BB962C8B-B14F-4D97-AF65-F5344CB8AC3E}">
        <p14:creationId xmlns:p14="http://schemas.microsoft.com/office/powerpoint/2010/main" val="71870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307569"/>
            <a:ext cx="6934200" cy="1383117"/>
          </a:xfrm>
        </p:spPr>
        <p:txBody>
          <a:bodyPr>
            <a:normAutofit/>
          </a:bodyPr>
          <a:lstStyle/>
          <a:p>
            <a:r>
              <a:rPr lang="en-GB" sz="4000"/>
              <a:t>Highest level of qualification </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3" name="Picture 2" descr="Chart to show Census 2021 residents aged 16+ by highest level of qualification across Cambridgeshire and Peterborough local authorities">
            <a:extLst>
              <a:ext uri="{FF2B5EF4-FFF2-40B4-BE49-F238E27FC236}">
                <a16:creationId xmlns:a16="http://schemas.microsoft.com/office/drawing/2014/main" id="{4B25AADE-EBB4-3892-9D6A-8ADD80CE6DBD}"/>
              </a:ext>
            </a:extLst>
          </p:cNvPr>
          <p:cNvPicPr>
            <a:picLocks noChangeAspect="1"/>
          </p:cNvPicPr>
          <p:nvPr/>
        </p:nvPicPr>
        <p:blipFill>
          <a:blip r:embed="rId4"/>
          <a:stretch>
            <a:fillRect/>
          </a:stretch>
        </p:blipFill>
        <p:spPr>
          <a:xfrm>
            <a:off x="66588" y="1822686"/>
            <a:ext cx="12192000" cy="4727745"/>
          </a:xfrm>
          <a:prstGeom prst="rect">
            <a:avLst/>
          </a:prstGeom>
        </p:spPr>
      </p:pic>
    </p:spTree>
    <p:extLst>
      <p:ext uri="{BB962C8B-B14F-4D97-AF65-F5344CB8AC3E}">
        <p14:creationId xmlns:p14="http://schemas.microsoft.com/office/powerpoint/2010/main" val="1903355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307569"/>
            <a:ext cx="6934200" cy="1383117"/>
          </a:xfrm>
        </p:spPr>
        <p:txBody>
          <a:bodyPr>
            <a:normAutofit/>
          </a:bodyPr>
          <a:lstStyle/>
          <a:p>
            <a:r>
              <a:rPr lang="en-GB" sz="4000"/>
              <a:t>Highest level of qualification </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8" name="Picture 7" descr="Chart to show Census 2021 residents aged 16+ by highest level of qualification across Cambridgeshire and Peterborough local authorities  including regional and national comparison">
            <a:extLst>
              <a:ext uri="{FF2B5EF4-FFF2-40B4-BE49-F238E27FC236}">
                <a16:creationId xmlns:a16="http://schemas.microsoft.com/office/drawing/2014/main" id="{2DEA5208-9963-F806-98D5-3463C90D7AC6}"/>
              </a:ext>
            </a:extLst>
          </p:cNvPr>
          <p:cNvPicPr>
            <a:picLocks noChangeAspect="1"/>
          </p:cNvPicPr>
          <p:nvPr/>
        </p:nvPicPr>
        <p:blipFill>
          <a:blip r:embed="rId4"/>
          <a:stretch>
            <a:fillRect/>
          </a:stretch>
        </p:blipFill>
        <p:spPr>
          <a:xfrm>
            <a:off x="215281" y="1584880"/>
            <a:ext cx="11761438" cy="4965551"/>
          </a:xfrm>
          <a:prstGeom prst="rect">
            <a:avLst/>
          </a:prstGeom>
        </p:spPr>
      </p:pic>
    </p:spTree>
    <p:extLst>
      <p:ext uri="{BB962C8B-B14F-4D97-AF65-F5344CB8AC3E}">
        <p14:creationId xmlns:p14="http://schemas.microsoft.com/office/powerpoint/2010/main" val="1306089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233291"/>
            <a:ext cx="6934200" cy="1383117"/>
          </a:xfrm>
        </p:spPr>
        <p:txBody>
          <a:bodyPr>
            <a:normAutofit/>
          </a:bodyPr>
          <a:lstStyle/>
          <a:p>
            <a:r>
              <a:rPr lang="en-GB" sz="2400"/>
              <a:t>Highest level of qualification</a:t>
            </a:r>
            <a:br>
              <a:rPr lang="en-GB" sz="2400"/>
            </a:br>
            <a:r>
              <a:rPr lang="en-GB" sz="2400"/>
              <a:t>- No Qualifications 2011 to 2021 Comparison</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9" name="Picture 8" descr="Chart to show Census 2011 and Census 2021 Proportions of residents aged 16+ with no qualifications across Cambridgeshire and Peterborough local authorities with regional and national comparsions">
            <a:extLst>
              <a:ext uri="{FF2B5EF4-FFF2-40B4-BE49-F238E27FC236}">
                <a16:creationId xmlns:a16="http://schemas.microsoft.com/office/drawing/2014/main" id="{DC4D6EF5-A1E9-B83D-037C-F4495B14C034}"/>
              </a:ext>
            </a:extLst>
          </p:cNvPr>
          <p:cNvPicPr>
            <a:picLocks noChangeAspect="1"/>
          </p:cNvPicPr>
          <p:nvPr/>
        </p:nvPicPr>
        <p:blipFill>
          <a:blip r:embed="rId4"/>
          <a:stretch>
            <a:fillRect/>
          </a:stretch>
        </p:blipFill>
        <p:spPr>
          <a:xfrm>
            <a:off x="3419956" y="1790775"/>
            <a:ext cx="8499587" cy="4450693"/>
          </a:xfrm>
          <a:prstGeom prst="rect">
            <a:avLst/>
          </a:prstGeom>
        </p:spPr>
      </p:pic>
      <p:sp>
        <p:nvSpPr>
          <p:cNvPr id="5" name="TextBox 4">
            <a:extLst>
              <a:ext uri="{FF2B5EF4-FFF2-40B4-BE49-F238E27FC236}">
                <a16:creationId xmlns:a16="http://schemas.microsoft.com/office/drawing/2014/main" id="{DE4EF7E5-AC27-4B7C-F482-D2F42C846797}"/>
              </a:ext>
            </a:extLst>
          </p:cNvPr>
          <p:cNvSpPr txBox="1"/>
          <p:nvPr/>
        </p:nvSpPr>
        <p:spPr>
          <a:xfrm>
            <a:off x="272457" y="1442041"/>
            <a:ext cx="3002189" cy="4662174"/>
          </a:xfrm>
          <a:prstGeom prst="rect">
            <a:avLst/>
          </a:prstGeom>
          <a:noFill/>
        </p:spPr>
        <p:txBody>
          <a:bodyPr wrap="square">
            <a:spAutoFit/>
          </a:bodyPr>
          <a:lstStyle/>
          <a:p>
            <a:pPr marL="342900" lvl="0" indent="-342900">
              <a:lnSpc>
                <a:spcPct val="107000"/>
              </a:lnSpc>
              <a:spcAft>
                <a:spcPts val="800"/>
              </a:spcAft>
              <a:buFont typeface="Arial" panose="020B0604020202020204" pitchFamily="34" charset="0"/>
              <a:buChar char="•"/>
              <a:tabLst>
                <a:tab pos="457200" algn="l"/>
              </a:tabLst>
            </a:pPr>
            <a:r>
              <a:rPr lang="en-GB" sz="1600">
                <a:effectLst/>
                <a:latin typeface="Calibri" panose="020F0502020204030204" pitchFamily="34" charset="0"/>
                <a:ea typeface="Calibri" panose="020F0502020204030204" pitchFamily="34" charset="0"/>
                <a:cs typeface="Times New Roman" panose="02020603050405020304" pitchFamily="18" charset="0"/>
              </a:rPr>
              <a:t>Compared to 2011, the proportion of 16+ residents who had no qualifications dropped by 3 percentage points from 20% to 17%, this is lower than both the East of England and England where it decreased by 5 percentage points (23% to 18% for both) </a:t>
            </a:r>
          </a:p>
          <a:p>
            <a:pPr marL="342900" lvl="0" indent="-342900">
              <a:lnSpc>
                <a:spcPct val="107000"/>
              </a:lnSpc>
              <a:spcAft>
                <a:spcPts val="800"/>
              </a:spcAft>
              <a:buFont typeface="Arial" panose="020B0604020202020204" pitchFamily="34" charset="0"/>
              <a:buChar char="•"/>
              <a:tabLst>
                <a:tab pos="457200" algn="l"/>
              </a:tabLst>
            </a:pPr>
            <a:r>
              <a:rPr lang="en-GB" sz="1600">
                <a:effectLst/>
                <a:latin typeface="Calibri" panose="020F0502020204030204" pitchFamily="34" charset="0"/>
                <a:ea typeface="Calibri" panose="020F0502020204030204" pitchFamily="34" charset="0"/>
                <a:cs typeface="Times New Roman" panose="02020603050405020304" pitchFamily="18" charset="0"/>
              </a:rPr>
              <a:t>The proportion of residents aged 16+ with no qualifications decreased in each district/unitary local authority, with the largest decrease being in Fenland from 31% to 26%, 5 percentage points. </a:t>
            </a:r>
          </a:p>
        </p:txBody>
      </p:sp>
      <p:sp>
        <p:nvSpPr>
          <p:cNvPr id="6" name="TextBox 5">
            <a:extLst>
              <a:ext uri="{FF2B5EF4-FFF2-40B4-BE49-F238E27FC236}">
                <a16:creationId xmlns:a16="http://schemas.microsoft.com/office/drawing/2014/main" id="{38E454E4-184E-912D-82C1-DA266A40DDE7}"/>
              </a:ext>
            </a:extLst>
          </p:cNvPr>
          <p:cNvSpPr txBox="1"/>
          <p:nvPr/>
        </p:nvSpPr>
        <p:spPr>
          <a:xfrm>
            <a:off x="5687568" y="6259404"/>
            <a:ext cx="6614160" cy="600164"/>
          </a:xfrm>
          <a:prstGeom prst="rect">
            <a:avLst/>
          </a:prstGeom>
          <a:noFill/>
        </p:spPr>
        <p:txBody>
          <a:bodyPr wrap="square" rtlCol="0">
            <a:spAutoFit/>
          </a:bodyPr>
          <a:lstStyle/>
          <a:p>
            <a:r>
              <a:rPr lang="en-GB" sz="1100" b="1"/>
              <a:t>Please note </a:t>
            </a:r>
            <a:r>
              <a:rPr lang="en-GB" sz="1100"/>
              <a:t>– This is the only comparison we have made between the 2011 and 2021 data as  the wording for  selecting this option was broadly the same between the two censuses. For more details on comparability please read the explanation on slide 5 - </a:t>
            </a:r>
            <a:r>
              <a:rPr lang="en-GB" sz="1100">
                <a:hlinkClick r:id="rId5" action="ppaction://hlinksldjump"/>
              </a:rPr>
              <a:t>Link</a:t>
            </a:r>
            <a:endParaRPr lang="en-GB" sz="1100"/>
          </a:p>
        </p:txBody>
      </p:sp>
    </p:spTree>
    <p:extLst>
      <p:ext uri="{BB962C8B-B14F-4D97-AF65-F5344CB8AC3E}">
        <p14:creationId xmlns:p14="http://schemas.microsoft.com/office/powerpoint/2010/main" val="2081032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483839" y="272058"/>
            <a:ext cx="5073582" cy="1383117"/>
          </a:xfrm>
        </p:spPr>
        <p:txBody>
          <a:bodyPr>
            <a:noAutofit/>
          </a:bodyPr>
          <a:lstStyle/>
          <a:p>
            <a:pPr lvl="1" algn="l"/>
            <a:r>
              <a:rPr lang="en-US" sz="2800">
                <a:latin typeface="+mj-lt"/>
              </a:rPr>
              <a:t>Cambridgeshire and Peterborough- schoolchildren and full-time students</a:t>
            </a:r>
            <a:endParaRPr lang="en-US" sz="2800" kern="1200">
              <a:latin typeface="+mj-lt"/>
              <a:ea typeface="+mn-ea"/>
              <a:cs typeface="+mn-cs"/>
            </a:endParaRP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sp>
        <p:nvSpPr>
          <p:cNvPr id="6" name="Content Placeholder 5">
            <a:extLst>
              <a:ext uri="{FF2B5EF4-FFF2-40B4-BE49-F238E27FC236}">
                <a16:creationId xmlns:a16="http://schemas.microsoft.com/office/drawing/2014/main" id="{CAA50B0D-8E5A-47A4-ABF5-8B89F75E71D1}"/>
              </a:ext>
            </a:extLst>
          </p:cNvPr>
          <p:cNvSpPr>
            <a:spLocks noGrp="1"/>
          </p:cNvSpPr>
          <p:nvPr>
            <p:ph idx="1"/>
          </p:nvPr>
        </p:nvSpPr>
        <p:spPr>
          <a:xfrm>
            <a:off x="284085" y="2101316"/>
            <a:ext cx="4669654" cy="3866839"/>
          </a:xfrm>
        </p:spPr>
        <p:txBody>
          <a:bodyPr vert="horz" lIns="91440" tIns="45720" rIns="91440" bIns="45720" rtlCol="0" anchor="t">
            <a:normAutofit fontScale="85000" lnSpcReduction="10000"/>
          </a:bodyPr>
          <a:lstStyle/>
          <a:p>
            <a:r>
              <a:rPr lang="en-GB" sz="2400"/>
              <a:t>In Cambridgeshire, there were 136,476 schoolchildren and full-time students, which is 21.2% of Cambridgeshire’s usual resident population aged 5 and above.</a:t>
            </a:r>
          </a:p>
          <a:p>
            <a:r>
              <a:rPr lang="en-GB" sz="2400"/>
              <a:t>In Peterborough, there were 43,896 schoolchildren and full-time students, which is 21.8% of Peterborough’s usual resident population aged 5 and above.</a:t>
            </a:r>
            <a:endParaRPr lang="en-GB" sz="2400">
              <a:cs typeface="Calibri"/>
            </a:endParaRPr>
          </a:p>
          <a:p>
            <a:r>
              <a:rPr lang="en-GB" sz="2400"/>
              <a:t>Both Cambridgeshire and Peterborough have a higher proportion of their population that are schoolchildren and full-time students than England (20.4%) and the East of England (19.4%).</a:t>
            </a:r>
            <a:endParaRPr lang="en-GB" sz="2400">
              <a:cs typeface="Calibri"/>
            </a:endParaRPr>
          </a:p>
        </p:txBody>
      </p:sp>
      <p:pic>
        <p:nvPicPr>
          <p:cNvPr id="10" name="Picture 9" descr="Chart showing proportion of Census 2021 Cambridgeshire and Peterborough residents aged 5 and above who are school children and full-time students with national and regional comparison">
            <a:extLst>
              <a:ext uri="{FF2B5EF4-FFF2-40B4-BE49-F238E27FC236}">
                <a16:creationId xmlns:a16="http://schemas.microsoft.com/office/drawing/2014/main" id="{292A51FA-53A2-4D73-90EB-AE09A5B33DCD}"/>
              </a:ext>
            </a:extLst>
          </p:cNvPr>
          <p:cNvPicPr>
            <a:picLocks noChangeAspect="1"/>
          </p:cNvPicPr>
          <p:nvPr/>
        </p:nvPicPr>
        <p:blipFill>
          <a:blip r:embed="rId4"/>
          <a:stretch>
            <a:fillRect/>
          </a:stretch>
        </p:blipFill>
        <p:spPr>
          <a:xfrm>
            <a:off x="5070315" y="2166149"/>
            <a:ext cx="7145131" cy="3737172"/>
          </a:xfrm>
          <a:prstGeom prst="rect">
            <a:avLst/>
          </a:prstGeom>
        </p:spPr>
      </p:pic>
    </p:spTree>
    <p:extLst>
      <p:ext uri="{BB962C8B-B14F-4D97-AF65-F5344CB8AC3E}">
        <p14:creationId xmlns:p14="http://schemas.microsoft.com/office/powerpoint/2010/main" val="2327034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483839" y="272058"/>
            <a:ext cx="5073582" cy="1383117"/>
          </a:xfrm>
        </p:spPr>
        <p:txBody>
          <a:bodyPr>
            <a:noAutofit/>
          </a:bodyPr>
          <a:lstStyle/>
          <a:p>
            <a:pPr lvl="1" algn="l"/>
            <a:r>
              <a:rPr lang="en-US" sz="2800">
                <a:latin typeface="+mj-lt"/>
              </a:rPr>
              <a:t>Cambridgeshire and Peterborough- schoolchildren and full-time students by district</a:t>
            </a:r>
            <a:endParaRPr lang="en-US" sz="2800" kern="1200">
              <a:latin typeface="+mj-lt"/>
              <a:ea typeface="+mn-ea"/>
              <a:cs typeface="+mn-cs"/>
            </a:endParaRP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sp>
        <p:nvSpPr>
          <p:cNvPr id="6" name="Content Placeholder 5">
            <a:extLst>
              <a:ext uri="{FF2B5EF4-FFF2-40B4-BE49-F238E27FC236}">
                <a16:creationId xmlns:a16="http://schemas.microsoft.com/office/drawing/2014/main" id="{CAA50B0D-8E5A-47A4-ABF5-8B89F75E71D1}"/>
              </a:ext>
            </a:extLst>
          </p:cNvPr>
          <p:cNvSpPr>
            <a:spLocks noGrp="1"/>
          </p:cNvSpPr>
          <p:nvPr>
            <p:ph idx="1"/>
          </p:nvPr>
        </p:nvSpPr>
        <p:spPr>
          <a:xfrm>
            <a:off x="284085" y="1953087"/>
            <a:ext cx="4669654" cy="4722921"/>
          </a:xfrm>
        </p:spPr>
        <p:txBody>
          <a:bodyPr>
            <a:normAutofit fontScale="92500" lnSpcReduction="20000"/>
          </a:bodyPr>
          <a:lstStyle/>
          <a:p>
            <a:r>
              <a:rPr lang="en-GB" sz="2400"/>
              <a:t>At a district level, Cambridge has the highest number of schoolchildren and full-time students with 46,205, as well as the highest proportion of the total population aged 5 and over at 33.2%.</a:t>
            </a:r>
          </a:p>
          <a:p>
            <a:r>
              <a:rPr lang="en-GB" sz="2400"/>
              <a:t>Peterborough is also above the East of England and England averages, with 21.8% the population aged 5 and above being schoolchildren or full-time students.</a:t>
            </a:r>
          </a:p>
          <a:p>
            <a:r>
              <a:rPr lang="en-GB" sz="2400"/>
              <a:t>The proportions for the remaining districts ranges between 16.2% in Fenland to 19.6% in South Cambridgeshire, which are all below the England average. Only South Cambridgeshire is above the East of England average of 19.4%.</a:t>
            </a:r>
          </a:p>
        </p:txBody>
      </p:sp>
      <p:graphicFrame>
        <p:nvGraphicFramePr>
          <p:cNvPr id="3" name="Table 2" descr="Chart showing the number and proportion of Census 2021 Cambridgeshire and Peterborough residents at a district level aged 5 and above who are school children and full-time students with national and regional comparison">
            <a:extLst>
              <a:ext uri="{FF2B5EF4-FFF2-40B4-BE49-F238E27FC236}">
                <a16:creationId xmlns:a16="http://schemas.microsoft.com/office/drawing/2014/main" id="{8B999A9A-76F2-464B-9FB3-D3CD730056E3}"/>
              </a:ext>
            </a:extLst>
          </p:cNvPr>
          <p:cNvGraphicFramePr>
            <a:graphicFrameLocks noGrp="1"/>
          </p:cNvGraphicFramePr>
          <p:nvPr>
            <p:extLst>
              <p:ext uri="{D42A27DB-BD31-4B8C-83A1-F6EECF244321}">
                <p14:modId xmlns:p14="http://schemas.microsoft.com/office/powerpoint/2010/main" val="3551820129"/>
              </p:ext>
            </p:extLst>
          </p:nvPr>
        </p:nvGraphicFramePr>
        <p:xfrm>
          <a:off x="4953740" y="2384018"/>
          <a:ext cx="7119891" cy="3505200"/>
        </p:xfrm>
        <a:graphic>
          <a:graphicData uri="http://schemas.openxmlformats.org/drawingml/2006/table">
            <a:tbl>
              <a:tblPr>
                <a:tableStyleId>{2D5ABB26-0587-4C30-8999-92F81FD0307C}</a:tableStyleId>
              </a:tblPr>
              <a:tblGrid>
                <a:gridCol w="2025409">
                  <a:extLst>
                    <a:ext uri="{9D8B030D-6E8A-4147-A177-3AD203B41FA5}">
                      <a16:colId xmlns:a16="http://schemas.microsoft.com/office/drawing/2014/main" val="4064503145"/>
                    </a:ext>
                  </a:extLst>
                </a:gridCol>
                <a:gridCol w="1829606">
                  <a:extLst>
                    <a:ext uri="{9D8B030D-6E8A-4147-A177-3AD203B41FA5}">
                      <a16:colId xmlns:a16="http://schemas.microsoft.com/office/drawing/2014/main" val="688076569"/>
                    </a:ext>
                  </a:extLst>
                </a:gridCol>
                <a:gridCol w="1806759">
                  <a:extLst>
                    <a:ext uri="{9D8B030D-6E8A-4147-A177-3AD203B41FA5}">
                      <a16:colId xmlns:a16="http://schemas.microsoft.com/office/drawing/2014/main" val="1713560626"/>
                    </a:ext>
                  </a:extLst>
                </a:gridCol>
                <a:gridCol w="1458117">
                  <a:extLst>
                    <a:ext uri="{9D8B030D-6E8A-4147-A177-3AD203B41FA5}">
                      <a16:colId xmlns:a16="http://schemas.microsoft.com/office/drawing/2014/main" val="3798878099"/>
                    </a:ext>
                  </a:extLst>
                </a:gridCol>
              </a:tblGrid>
              <a:tr h="471879">
                <a:tc>
                  <a:txBody>
                    <a:bodyPr/>
                    <a:lstStyle/>
                    <a:p>
                      <a:pPr algn="l" fontAlgn="b"/>
                      <a:r>
                        <a:rPr lang="en-GB" sz="1600" b="1" u="none" strike="noStrike">
                          <a:solidFill>
                            <a:srgbClr val="000000"/>
                          </a:solidFill>
                          <a:effectLst/>
                          <a:latin typeface="+mn-lt"/>
                          <a:cs typeface="Arial" panose="020B0604020202020204" pitchFamily="34" charset="0"/>
                        </a:rPr>
                        <a:t>Local authority</a:t>
                      </a:r>
                      <a:endParaRPr lang="en-GB" sz="1600" b="1" i="0" u="none" strike="noStrike">
                        <a:solidFill>
                          <a:srgbClr val="000000"/>
                        </a:solidFill>
                        <a:effectLst/>
                        <a:latin typeface="+mn-lt"/>
                        <a:cs typeface="Arial" panose="020B0604020202020204"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1" u="none" strike="noStrike">
                          <a:solidFill>
                            <a:srgbClr val="000000"/>
                          </a:solidFill>
                          <a:effectLst/>
                          <a:latin typeface="+mn-lt"/>
                          <a:cs typeface="Arial" panose="020B0604020202020204" pitchFamily="34" charset="0"/>
                        </a:rPr>
                        <a:t>Schoolchildren and full-time students (aged 5 and above)</a:t>
                      </a:r>
                      <a:endParaRPr lang="en-GB" sz="1600" b="1" i="0" u="none" strike="noStrike">
                        <a:solidFill>
                          <a:srgbClr val="000000"/>
                        </a:solidFill>
                        <a:effectLst/>
                        <a:latin typeface="+mn-lt"/>
                        <a:cs typeface="Arial" panose="020B0604020202020204"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1" u="none" strike="noStrike">
                          <a:effectLst/>
                          <a:latin typeface="+mn-lt"/>
                          <a:cs typeface="Arial" panose="020B0604020202020204" pitchFamily="34" charset="0"/>
                        </a:rPr>
                        <a:t>Total population (aged 5 and above)</a:t>
                      </a:r>
                      <a:endParaRPr lang="en-GB" sz="1600" b="1" i="0" u="none" strike="noStrike">
                        <a:solidFill>
                          <a:srgbClr val="000000"/>
                        </a:solidFill>
                        <a:effectLst/>
                        <a:latin typeface="+mn-lt"/>
                        <a:cs typeface="Arial" panose="020B0604020202020204"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1" u="none" strike="noStrike">
                          <a:solidFill>
                            <a:srgbClr val="000000"/>
                          </a:solidFill>
                          <a:effectLst/>
                          <a:latin typeface="+mn-lt"/>
                          <a:cs typeface="Arial" panose="020B0604020202020204" pitchFamily="34" charset="0"/>
                        </a:rPr>
                        <a:t>Percentage of total population</a:t>
                      </a:r>
                      <a:endParaRPr lang="en-GB" sz="1600" b="1" i="0" u="none" strike="noStrike">
                        <a:solidFill>
                          <a:srgbClr val="000000"/>
                        </a:solidFill>
                        <a:effectLst/>
                        <a:latin typeface="+mn-lt"/>
                        <a:cs typeface="Arial" panose="020B0604020202020204"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9680281"/>
                  </a:ext>
                </a:extLst>
              </a:tr>
              <a:tr h="184150">
                <a:tc>
                  <a:txBody>
                    <a:bodyPr/>
                    <a:lstStyle/>
                    <a:p>
                      <a:pPr algn="l" fontAlgn="b"/>
                      <a:r>
                        <a:rPr lang="en-GB" sz="1600" b="0" i="0" u="none" strike="noStrike">
                          <a:solidFill>
                            <a:srgbClr val="000000"/>
                          </a:solidFill>
                          <a:effectLst/>
                          <a:latin typeface="Calibri" panose="020F0502020204030204" pitchFamily="34" charset="0"/>
                        </a:rPr>
                        <a:t>Cambridge</a:t>
                      </a:r>
                    </a:p>
                  </a:txBody>
                  <a:tcPr marL="45720" marR="4572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46,205</a:t>
                      </a:r>
                    </a:p>
                  </a:txBody>
                  <a:tcPr marL="45720" marR="4572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mn-lt"/>
                        </a:rPr>
                        <a:t>139,327</a:t>
                      </a:r>
                    </a:p>
                  </a:txBody>
                  <a:tcPr marL="45720" marR="4572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33.2%</a:t>
                      </a:r>
                    </a:p>
                  </a:txBody>
                  <a:tcPr marL="45720" marR="4572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967470021"/>
                  </a:ext>
                </a:extLst>
              </a:tr>
              <a:tr h="184150">
                <a:tc>
                  <a:txBody>
                    <a:bodyPr/>
                    <a:lstStyle/>
                    <a:p>
                      <a:pPr algn="l" fontAlgn="b"/>
                      <a:r>
                        <a:rPr lang="en-GB" sz="1600" b="0" i="0" u="none" strike="noStrike">
                          <a:solidFill>
                            <a:srgbClr val="000000"/>
                          </a:solidFill>
                          <a:effectLst/>
                          <a:latin typeface="Calibri" panose="020F0502020204030204" pitchFamily="34" charset="0"/>
                        </a:rPr>
                        <a:t>East Cambridgeshire</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14,966</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mn-lt"/>
                        </a:rPr>
                        <a:t>83,243</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18.0%</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52390560"/>
                  </a:ext>
                </a:extLst>
              </a:tr>
              <a:tr h="184150">
                <a:tc>
                  <a:txBody>
                    <a:bodyPr/>
                    <a:lstStyle/>
                    <a:p>
                      <a:pPr algn="l" fontAlgn="b"/>
                      <a:r>
                        <a:rPr lang="en-GB" sz="1600" b="0" i="0" u="none" strike="noStrike">
                          <a:solidFill>
                            <a:srgbClr val="000000"/>
                          </a:solidFill>
                          <a:effectLst/>
                          <a:latin typeface="Calibri" panose="020F0502020204030204" pitchFamily="34" charset="0"/>
                        </a:rPr>
                        <a:t>Fenland</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15,783</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mn-lt"/>
                        </a:rPr>
                        <a:t>97,290</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16.2%</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93719843"/>
                  </a:ext>
                </a:extLst>
              </a:tr>
              <a:tr h="184150">
                <a:tc>
                  <a:txBody>
                    <a:bodyPr/>
                    <a:lstStyle/>
                    <a:p>
                      <a:pPr algn="l" fontAlgn="b"/>
                      <a:r>
                        <a:rPr lang="en-GB" sz="1600" b="0" i="0" u="none" strike="noStrike">
                          <a:solidFill>
                            <a:srgbClr val="000000"/>
                          </a:solidFill>
                          <a:effectLst/>
                          <a:latin typeface="Calibri" panose="020F0502020204030204" pitchFamily="34" charset="0"/>
                        </a:rPr>
                        <a:t>Huntingdonshire</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29,428</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mn-lt"/>
                        </a:rPr>
                        <a:t>171,172</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17.2%</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65991309"/>
                  </a:ext>
                </a:extLst>
              </a:tr>
              <a:tr h="184150">
                <a:tc>
                  <a:txBody>
                    <a:bodyPr/>
                    <a:lstStyle/>
                    <a:p>
                      <a:pPr algn="l" fontAlgn="b"/>
                      <a:r>
                        <a:rPr lang="en-GB" sz="1600" b="0" i="0" u="none" strike="noStrike">
                          <a:solidFill>
                            <a:srgbClr val="000000"/>
                          </a:solidFill>
                          <a:effectLst/>
                          <a:latin typeface="Calibri" panose="020F0502020204030204" pitchFamily="34" charset="0"/>
                        </a:rPr>
                        <a:t>South Cambridgeshire</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30,094</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153,347</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19.6%</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786320554"/>
                  </a:ext>
                </a:extLst>
              </a:tr>
              <a:tr h="184150">
                <a:tc>
                  <a:txBody>
                    <a:bodyPr/>
                    <a:lstStyle/>
                    <a:p>
                      <a:pPr algn="l" fontAlgn="b"/>
                      <a:r>
                        <a:rPr lang="en-GB" sz="1600" b="0" i="0" u="none" strike="noStrike">
                          <a:solidFill>
                            <a:srgbClr val="000000"/>
                          </a:solidFill>
                          <a:effectLst/>
                          <a:latin typeface="Calibri" panose="020F0502020204030204" pitchFamily="34" charset="0"/>
                        </a:rPr>
                        <a:t>Peterborough</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43,896</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201,510</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21.8%</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6778085"/>
                  </a:ext>
                </a:extLst>
              </a:tr>
              <a:tr h="184150">
                <a:tc>
                  <a:txBody>
                    <a:bodyPr/>
                    <a:lstStyle/>
                    <a:p>
                      <a:pPr algn="l" fontAlgn="b"/>
                      <a:r>
                        <a:rPr lang="en-GB" sz="1600" b="0" i="0" u="none" strike="noStrike">
                          <a:solidFill>
                            <a:srgbClr val="000000"/>
                          </a:solidFill>
                          <a:effectLst/>
                          <a:latin typeface="Calibri" panose="020F0502020204030204" pitchFamily="34" charset="0"/>
                        </a:rPr>
                        <a:t>East of England</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1,159,811</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5,985,931</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19.4%</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232188505"/>
                  </a:ext>
                </a:extLst>
              </a:tr>
              <a:tr h="184150">
                <a:tc>
                  <a:txBody>
                    <a:bodyPr/>
                    <a:lstStyle/>
                    <a:p>
                      <a:pPr algn="l" fontAlgn="b"/>
                      <a:r>
                        <a:rPr lang="en-GB" sz="1600" b="0" i="0" u="none" strike="noStrike">
                          <a:solidFill>
                            <a:srgbClr val="000000"/>
                          </a:solidFill>
                          <a:effectLst/>
                          <a:latin typeface="Calibri" panose="020F0502020204030204" pitchFamily="34" charset="0"/>
                        </a:rPr>
                        <a:t>England</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10,920,505</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53,413,097</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20.4%</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378505"/>
                  </a:ext>
                </a:extLst>
              </a:tr>
            </a:tbl>
          </a:graphicData>
        </a:graphic>
      </p:graphicFrame>
    </p:spTree>
    <p:extLst>
      <p:ext uri="{BB962C8B-B14F-4D97-AF65-F5344CB8AC3E}">
        <p14:creationId xmlns:p14="http://schemas.microsoft.com/office/powerpoint/2010/main" val="2077057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292963" y="88777"/>
            <a:ext cx="6338656" cy="1899821"/>
          </a:xfrm>
        </p:spPr>
        <p:txBody>
          <a:bodyPr>
            <a:noAutofit/>
          </a:bodyPr>
          <a:lstStyle/>
          <a:p>
            <a:pPr lvl="1" algn="l"/>
            <a:r>
              <a:rPr lang="en-US" sz="2800">
                <a:latin typeface="+mj-lt"/>
              </a:rPr>
              <a:t>Census 2021: percentage of usual resident population (aged 5 and above) that are schoolchildren and full-time students by Middle Layer Super Output Area (MSOA)</a:t>
            </a:r>
            <a:endParaRPr lang="en-US" sz="2800" kern="1200">
              <a:latin typeface="+mj-lt"/>
              <a:ea typeface="+mn-ea"/>
              <a:cs typeface="+mn-cs"/>
            </a:endParaRPr>
          </a:p>
        </p:txBody>
      </p:sp>
      <p:sp>
        <p:nvSpPr>
          <p:cNvPr id="6" name="Content Placeholder 5">
            <a:extLst>
              <a:ext uri="{FF2B5EF4-FFF2-40B4-BE49-F238E27FC236}">
                <a16:creationId xmlns:a16="http://schemas.microsoft.com/office/drawing/2014/main" id="{82DD31C2-FBCA-43EB-A084-EA5003D21EC8}"/>
              </a:ext>
            </a:extLst>
          </p:cNvPr>
          <p:cNvSpPr>
            <a:spLocks noGrp="1"/>
          </p:cNvSpPr>
          <p:nvPr>
            <p:ph idx="1"/>
          </p:nvPr>
        </p:nvSpPr>
        <p:spPr>
          <a:xfrm>
            <a:off x="292963" y="2166150"/>
            <a:ext cx="5803036" cy="3866839"/>
          </a:xfrm>
        </p:spPr>
        <p:txBody>
          <a:bodyPr vert="horz" lIns="91440" tIns="45720" rIns="91440" bIns="45720" rtlCol="0" anchor="t">
            <a:normAutofit lnSpcReduction="10000"/>
          </a:bodyPr>
          <a:lstStyle/>
          <a:p>
            <a:r>
              <a:rPr lang="en-GB" sz="2400"/>
              <a:t>The percentage of the population aged 5 and above that are schoolchildren and full-time students ranges between 12.8% to 25% for most MSOAs in Cambridgeshire and Peterborough.</a:t>
            </a:r>
          </a:p>
          <a:p>
            <a:r>
              <a:rPr lang="en-GB" sz="2400"/>
              <a:t>MSOAs where a higher percentage of the population are schoolchildren or students are mostly concentrated in Cambridge, notably in Eddington &amp; Castle MSOA and Central &amp; West Cambridge MSOA where 60.9% and 65.7% of the population are schoolchildren and students respectively.</a:t>
            </a:r>
            <a:endParaRPr lang="en-GB" sz="2400">
              <a:cs typeface="Calibri" panose="020F0502020204030204"/>
            </a:endParaRPr>
          </a:p>
        </p:txBody>
      </p:sp>
      <p:pic>
        <p:nvPicPr>
          <p:cNvPr id="8" name="Picture 7" descr="Map showing proportion of Census 2021 Cambridgeshire and Peterborough residents who are school children or are full-time students by Middle Layer Super Output Area">
            <a:extLst>
              <a:ext uri="{FF2B5EF4-FFF2-40B4-BE49-F238E27FC236}">
                <a16:creationId xmlns:a16="http://schemas.microsoft.com/office/drawing/2014/main" id="{1B7D72FB-24E7-4B2F-9F2E-26EFF148D009}"/>
              </a:ext>
            </a:extLst>
          </p:cNvPr>
          <p:cNvPicPr>
            <a:picLocks noChangeAspect="1"/>
          </p:cNvPicPr>
          <p:nvPr/>
        </p:nvPicPr>
        <p:blipFill rotWithShape="1">
          <a:blip r:embed="rId3">
            <a:extLst>
              <a:ext uri="{28A0092B-C50C-407E-A947-70E740481C1C}">
                <a14:useLocalDpi xmlns:a14="http://schemas.microsoft.com/office/drawing/2010/main" val="0"/>
              </a:ext>
            </a:extLst>
          </a:blip>
          <a:srcRect t="8673"/>
          <a:stretch/>
        </p:blipFill>
        <p:spPr>
          <a:xfrm>
            <a:off x="6806049" y="0"/>
            <a:ext cx="5310249" cy="6858000"/>
          </a:xfrm>
          <a:prstGeom prst="rect">
            <a:avLst/>
          </a:prstGeom>
        </p:spPr>
      </p:pic>
    </p:spTree>
    <p:extLst>
      <p:ext uri="{BB962C8B-B14F-4D97-AF65-F5344CB8AC3E}">
        <p14:creationId xmlns:p14="http://schemas.microsoft.com/office/powerpoint/2010/main" val="3428378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5DEB-2347-4345-A907-27520C2B9F6C}"/>
              </a:ext>
            </a:extLst>
          </p:cNvPr>
          <p:cNvSpPr>
            <a:spLocks noGrp="1"/>
          </p:cNvSpPr>
          <p:nvPr>
            <p:ph type="ctrTitle"/>
          </p:nvPr>
        </p:nvSpPr>
        <p:spPr>
          <a:xfrm>
            <a:off x="1524000" y="2235200"/>
            <a:ext cx="9144000" cy="2387600"/>
          </a:xfrm>
        </p:spPr>
        <p:txBody>
          <a:bodyPr>
            <a:normAutofit fontScale="90000"/>
          </a:bodyPr>
          <a:lstStyle/>
          <a:p>
            <a:pPr algn="l"/>
            <a:r>
              <a:rPr lang="en-GB"/>
              <a:t>District and Unitary Local Authorities – Highest Level of Qualification</a:t>
            </a:r>
          </a:p>
        </p:txBody>
      </p:sp>
      <p:pic>
        <p:nvPicPr>
          <p:cNvPr id="3" name="Picture 2">
            <a:extLst>
              <a:ext uri="{FF2B5EF4-FFF2-40B4-BE49-F238E27FC236}">
                <a16:creationId xmlns:a16="http://schemas.microsoft.com/office/drawing/2014/main" id="{202FA862-5651-4722-8ABF-F8A53CFA1B9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385799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307569"/>
            <a:ext cx="6934200" cy="1383117"/>
          </a:xfrm>
        </p:spPr>
        <p:txBody>
          <a:bodyPr>
            <a:normAutofit/>
          </a:bodyPr>
          <a:lstStyle/>
          <a:p>
            <a:r>
              <a:rPr lang="en-GB" sz="4000"/>
              <a:t>Cambridge - Highest level of qualification </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10" name="Picture 9" descr="Chart to show Census 2021 residents aged 16+ by highest level of qualification across Cambridge City including regional and national comparison">
            <a:extLst>
              <a:ext uri="{FF2B5EF4-FFF2-40B4-BE49-F238E27FC236}">
                <a16:creationId xmlns:a16="http://schemas.microsoft.com/office/drawing/2014/main" id="{F460EB63-C56D-08D0-71EC-059777305F8D}"/>
              </a:ext>
            </a:extLst>
          </p:cNvPr>
          <p:cNvPicPr>
            <a:picLocks noChangeAspect="1"/>
          </p:cNvPicPr>
          <p:nvPr/>
        </p:nvPicPr>
        <p:blipFill>
          <a:blip r:embed="rId4"/>
          <a:stretch>
            <a:fillRect/>
          </a:stretch>
        </p:blipFill>
        <p:spPr>
          <a:xfrm>
            <a:off x="1436536" y="1601840"/>
            <a:ext cx="9318927" cy="5035368"/>
          </a:xfrm>
          <a:prstGeom prst="rect">
            <a:avLst/>
          </a:prstGeom>
        </p:spPr>
      </p:pic>
    </p:spTree>
    <p:extLst>
      <p:ext uri="{BB962C8B-B14F-4D97-AF65-F5344CB8AC3E}">
        <p14:creationId xmlns:p14="http://schemas.microsoft.com/office/powerpoint/2010/main" val="3558717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307569"/>
            <a:ext cx="6165536" cy="1383117"/>
          </a:xfrm>
        </p:spPr>
        <p:txBody>
          <a:bodyPr>
            <a:normAutofit/>
          </a:bodyPr>
          <a:lstStyle/>
          <a:p>
            <a:r>
              <a:rPr lang="en-GB" sz="4000"/>
              <a:t>East Cambridgeshire - Highest level of qualification </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10" name="Picture 9" descr="Chart to show Census 2021 residents aged 16+ by highest level of qualification across East Cambridgeshire including regional and national comparison">
            <a:extLst>
              <a:ext uri="{FF2B5EF4-FFF2-40B4-BE49-F238E27FC236}">
                <a16:creationId xmlns:a16="http://schemas.microsoft.com/office/drawing/2014/main" id="{6BF9A57E-36D4-0307-ED51-79BDCDD1AD9C}"/>
              </a:ext>
            </a:extLst>
          </p:cNvPr>
          <p:cNvPicPr>
            <a:picLocks noChangeAspect="1"/>
          </p:cNvPicPr>
          <p:nvPr/>
        </p:nvPicPr>
        <p:blipFill>
          <a:blip r:embed="rId4"/>
          <a:stretch>
            <a:fillRect/>
          </a:stretch>
        </p:blipFill>
        <p:spPr>
          <a:xfrm>
            <a:off x="1304574" y="1583888"/>
            <a:ext cx="9373127" cy="5071479"/>
          </a:xfrm>
          <a:prstGeom prst="rect">
            <a:avLst/>
          </a:prstGeom>
        </p:spPr>
      </p:pic>
    </p:spTree>
    <p:extLst>
      <p:ext uri="{BB962C8B-B14F-4D97-AF65-F5344CB8AC3E}">
        <p14:creationId xmlns:p14="http://schemas.microsoft.com/office/powerpoint/2010/main" val="38763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C92B0E-9DCF-3DBE-C4C4-7C06DA940818}"/>
              </a:ext>
            </a:extLst>
          </p:cNvPr>
          <p:cNvSpPr txBox="1">
            <a:spLocks noGrp="1"/>
          </p:cNvSpPr>
          <p:nvPr>
            <p:ph type="title" idx="4294967295"/>
          </p:nvPr>
        </p:nvSpPr>
        <p:spPr>
          <a:xfrm>
            <a:off x="838200" y="307571"/>
            <a:ext cx="6934200"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chemeClr val="tx1"/>
                </a:solidFill>
                <a:effectLst/>
                <a:uLnTx/>
                <a:uFillTx/>
                <a:latin typeface="+mj-lt"/>
                <a:ea typeface="+mj-ea"/>
                <a:cs typeface="+mj-cs"/>
              </a:rPr>
              <a:t>Themes</a:t>
            </a:r>
          </a:p>
        </p:txBody>
      </p:sp>
      <p:sp>
        <p:nvSpPr>
          <p:cNvPr id="4" name="Content Placeholder 2">
            <a:extLst>
              <a:ext uri="{FF2B5EF4-FFF2-40B4-BE49-F238E27FC236}">
                <a16:creationId xmlns:a16="http://schemas.microsoft.com/office/drawing/2014/main" id="{C19E016B-05F1-47AC-8B78-0B85425A2FD4}"/>
              </a:ext>
            </a:extLst>
          </p:cNvPr>
          <p:cNvSpPr txBox="1">
            <a:spLocks/>
          </p:cNvSpPr>
          <p:nvPr/>
        </p:nvSpPr>
        <p:spPr>
          <a:xfrm>
            <a:off x="672054" y="2041573"/>
            <a:ext cx="10515600" cy="374028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kern="1200">
                <a:latin typeface="+mn-lt"/>
                <a:ea typeface="+mn-ea"/>
                <a:cs typeface="+mn-cs"/>
              </a:rPr>
              <a:t>A first overview of some of the local authority level </a:t>
            </a:r>
            <a:r>
              <a:rPr lang="en-US" sz="3200" kern="1200" err="1">
                <a:latin typeface="+mn-lt"/>
                <a:ea typeface="+mn-ea"/>
                <a:cs typeface="+mn-cs"/>
              </a:rPr>
              <a:t>Cambridgeshire</a:t>
            </a:r>
            <a:r>
              <a:rPr lang="en-US" sz="3200" kern="1200">
                <a:latin typeface="+mn-lt"/>
                <a:ea typeface="+mn-ea"/>
                <a:cs typeface="+mn-cs"/>
              </a:rPr>
              <a:t> and Peterborough data from the </a:t>
            </a:r>
            <a:r>
              <a:rPr lang="en-US" sz="3200"/>
              <a:t>Education</a:t>
            </a:r>
            <a:r>
              <a:rPr lang="en-US" sz="3200" kern="1200">
                <a:latin typeface="+mn-lt"/>
                <a:ea typeface="+mn-ea"/>
                <a:cs typeface="+mn-cs"/>
              </a:rPr>
              <a:t> topic summary published by the Office for National Statistics (ONS)</a:t>
            </a:r>
            <a:endParaRPr lang="en-US">
              <a:ea typeface="+mn-ea"/>
              <a:cs typeface="+mn-cs"/>
            </a:endParaRPr>
          </a:p>
          <a:p>
            <a:r>
              <a:rPr lang="en-US" sz="3200" kern="1200">
                <a:latin typeface="+mn-lt"/>
                <a:ea typeface="+mn-ea"/>
                <a:cs typeface="+mn-cs"/>
              </a:rPr>
              <a:t>By local authority:</a:t>
            </a:r>
            <a:r>
              <a:rPr lang="en-US" sz="3200"/>
              <a:t> </a:t>
            </a:r>
            <a:endParaRPr lang="en-US" sz="3200" kern="1200">
              <a:latin typeface="+mn-lt"/>
              <a:cs typeface="Calibri" panose="020F0502020204030204"/>
            </a:endParaRPr>
          </a:p>
          <a:p>
            <a:pPr lvl="1" algn="just"/>
            <a:r>
              <a:rPr lang="en-US" sz="3200" kern="1200">
                <a:latin typeface="+mn-lt"/>
                <a:ea typeface="+mn-ea"/>
                <a:cs typeface="+mn-cs"/>
              </a:rPr>
              <a:t>Highest level of </a:t>
            </a:r>
            <a:r>
              <a:rPr lang="en-US" sz="3200"/>
              <a:t>q</a:t>
            </a:r>
            <a:r>
              <a:rPr lang="en-US" sz="3200" kern="1200">
                <a:latin typeface="+mn-lt"/>
                <a:ea typeface="+mn-ea"/>
                <a:cs typeface="+mn-cs"/>
              </a:rPr>
              <a:t>ualification</a:t>
            </a:r>
            <a:endParaRPr lang="en-US" sz="3200" kern="1200">
              <a:latin typeface="+mn-lt"/>
              <a:cs typeface="Calibri"/>
            </a:endParaRPr>
          </a:p>
          <a:p>
            <a:pPr lvl="1" algn="just"/>
            <a:r>
              <a:rPr lang="en-US" sz="3200"/>
              <a:t>Schoolchildren and full-time students</a:t>
            </a:r>
            <a:endParaRPr lang="en-US" sz="3200" kern="1200">
              <a:latin typeface="+mn-lt"/>
              <a:cs typeface="Calibri"/>
            </a:endParaRPr>
          </a:p>
          <a:p>
            <a:pPr lvl="1" algn="just"/>
            <a:endParaRPr lang="en-US" sz="3200"/>
          </a:p>
          <a:p>
            <a:pPr lvl="1" algn="just"/>
            <a:endParaRPr lang="en-US" sz="3200" kern="1200">
              <a:latin typeface="+mn-lt"/>
              <a:ea typeface="+mn-ea"/>
              <a:cs typeface="+mn-cs"/>
            </a:endParaRPr>
          </a:p>
          <a:p>
            <a:pPr marL="0" indent="0">
              <a:buNone/>
            </a:pPr>
            <a:endParaRPr lang="en-US" sz="400" kern="1200">
              <a:solidFill>
                <a:schemeClr val="tx1">
                  <a:tint val="75000"/>
                </a:schemeClr>
              </a:solidFill>
              <a:latin typeface="+mn-lt"/>
              <a:ea typeface="+mn-ea"/>
              <a:cs typeface="+mn-cs"/>
            </a:endParaRPr>
          </a:p>
        </p:txBody>
      </p:sp>
      <p:pic>
        <p:nvPicPr>
          <p:cNvPr id="5" name="Picture 4">
            <a:extLst>
              <a:ext uri="{FF2B5EF4-FFF2-40B4-BE49-F238E27FC236}">
                <a16:creationId xmlns:a16="http://schemas.microsoft.com/office/drawing/2014/main" id="{DE12DA8F-EC28-4F98-BB4F-D34DBD9E05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47838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307569"/>
            <a:ext cx="6165536" cy="1383117"/>
          </a:xfrm>
        </p:spPr>
        <p:txBody>
          <a:bodyPr>
            <a:normAutofit/>
          </a:bodyPr>
          <a:lstStyle/>
          <a:p>
            <a:r>
              <a:rPr lang="en-GB" sz="4000"/>
              <a:t>Fenland - Highest level of qualification </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8" name="Picture 7" descr="Chart to show Census 2021 residents aged 16+ by highest level of qualification across Fenland including regional and national comparison">
            <a:extLst>
              <a:ext uri="{FF2B5EF4-FFF2-40B4-BE49-F238E27FC236}">
                <a16:creationId xmlns:a16="http://schemas.microsoft.com/office/drawing/2014/main" id="{E6C41D7D-A4EE-959E-4966-5F5C713A1CF7}"/>
              </a:ext>
            </a:extLst>
          </p:cNvPr>
          <p:cNvPicPr>
            <a:picLocks noChangeAspect="1"/>
          </p:cNvPicPr>
          <p:nvPr/>
        </p:nvPicPr>
        <p:blipFill>
          <a:blip r:embed="rId4"/>
          <a:stretch>
            <a:fillRect/>
          </a:stretch>
        </p:blipFill>
        <p:spPr>
          <a:xfrm>
            <a:off x="1063316" y="1557066"/>
            <a:ext cx="10065368" cy="5182049"/>
          </a:xfrm>
          <a:prstGeom prst="rect">
            <a:avLst/>
          </a:prstGeom>
        </p:spPr>
      </p:pic>
    </p:spTree>
    <p:extLst>
      <p:ext uri="{BB962C8B-B14F-4D97-AF65-F5344CB8AC3E}">
        <p14:creationId xmlns:p14="http://schemas.microsoft.com/office/powerpoint/2010/main" val="606446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307569"/>
            <a:ext cx="6165536" cy="1383117"/>
          </a:xfrm>
        </p:spPr>
        <p:txBody>
          <a:bodyPr>
            <a:normAutofit/>
          </a:bodyPr>
          <a:lstStyle/>
          <a:p>
            <a:r>
              <a:rPr lang="en-GB" sz="4000"/>
              <a:t>Huntingdonshire - Highest level of qualification </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7" name="Picture 6" descr="Chart to show Census 2021 residents aged 16+ by highest level of qualification across Huntingdonshire including regional and national comparison">
            <a:extLst>
              <a:ext uri="{FF2B5EF4-FFF2-40B4-BE49-F238E27FC236}">
                <a16:creationId xmlns:a16="http://schemas.microsoft.com/office/drawing/2014/main" id="{6868E0A0-5A6D-C90E-3A05-4BEF25EB0564}"/>
              </a:ext>
            </a:extLst>
          </p:cNvPr>
          <p:cNvPicPr>
            <a:picLocks noChangeAspect="1"/>
          </p:cNvPicPr>
          <p:nvPr/>
        </p:nvPicPr>
        <p:blipFill>
          <a:blip r:embed="rId4"/>
          <a:stretch>
            <a:fillRect/>
          </a:stretch>
        </p:blipFill>
        <p:spPr>
          <a:xfrm>
            <a:off x="1061638" y="1517147"/>
            <a:ext cx="9859000" cy="5165662"/>
          </a:xfrm>
          <a:prstGeom prst="rect">
            <a:avLst/>
          </a:prstGeom>
        </p:spPr>
      </p:pic>
    </p:spTree>
    <p:extLst>
      <p:ext uri="{BB962C8B-B14F-4D97-AF65-F5344CB8AC3E}">
        <p14:creationId xmlns:p14="http://schemas.microsoft.com/office/powerpoint/2010/main" val="1438223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307569"/>
            <a:ext cx="6165536" cy="1383117"/>
          </a:xfrm>
        </p:spPr>
        <p:txBody>
          <a:bodyPr>
            <a:normAutofit/>
          </a:bodyPr>
          <a:lstStyle/>
          <a:p>
            <a:r>
              <a:rPr lang="en-GB" sz="4000"/>
              <a:t>South Cambridgeshire - Highest level of qualification </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8" name="Picture 7" descr="Chart to show Census 2021 residents aged 16+ by highest level of qualification across  South Cambridgeshire including regional and national comparison">
            <a:extLst>
              <a:ext uri="{FF2B5EF4-FFF2-40B4-BE49-F238E27FC236}">
                <a16:creationId xmlns:a16="http://schemas.microsoft.com/office/drawing/2014/main" id="{EE1B84FB-6108-62F1-FFF7-254FA6BD8B55}"/>
              </a:ext>
            </a:extLst>
          </p:cNvPr>
          <p:cNvPicPr>
            <a:picLocks noChangeAspect="1"/>
          </p:cNvPicPr>
          <p:nvPr/>
        </p:nvPicPr>
        <p:blipFill>
          <a:blip r:embed="rId4"/>
          <a:stretch>
            <a:fillRect/>
          </a:stretch>
        </p:blipFill>
        <p:spPr>
          <a:xfrm>
            <a:off x="1054171" y="1557066"/>
            <a:ext cx="10083658" cy="5182049"/>
          </a:xfrm>
          <a:prstGeom prst="rect">
            <a:avLst/>
          </a:prstGeom>
        </p:spPr>
      </p:pic>
    </p:spTree>
    <p:extLst>
      <p:ext uri="{BB962C8B-B14F-4D97-AF65-F5344CB8AC3E}">
        <p14:creationId xmlns:p14="http://schemas.microsoft.com/office/powerpoint/2010/main" val="1579924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307569"/>
            <a:ext cx="6165536" cy="1383117"/>
          </a:xfrm>
        </p:spPr>
        <p:txBody>
          <a:bodyPr>
            <a:normAutofit/>
          </a:bodyPr>
          <a:lstStyle/>
          <a:p>
            <a:r>
              <a:rPr lang="en-GB" sz="4000"/>
              <a:t>Peterborough - Highest level of qualification </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7" name="Picture 6">
            <a:extLst>
              <a:ext uri="{FF2B5EF4-FFF2-40B4-BE49-F238E27FC236}">
                <a16:creationId xmlns:a16="http://schemas.microsoft.com/office/drawing/2014/main" id="{F8CDCDB4-8E18-1292-83AC-EAA936CC919E}"/>
              </a:ext>
            </a:extLst>
          </p:cNvPr>
          <p:cNvPicPr>
            <a:picLocks noChangeAspect="1"/>
          </p:cNvPicPr>
          <p:nvPr/>
        </p:nvPicPr>
        <p:blipFill>
          <a:blip r:embed="rId4"/>
          <a:stretch>
            <a:fillRect/>
          </a:stretch>
        </p:blipFill>
        <p:spPr>
          <a:xfrm>
            <a:off x="1055586" y="1576161"/>
            <a:ext cx="9871103" cy="5150660"/>
          </a:xfrm>
          <a:prstGeom prst="rect">
            <a:avLst/>
          </a:prstGeom>
        </p:spPr>
      </p:pic>
    </p:spTree>
    <p:extLst>
      <p:ext uri="{BB962C8B-B14F-4D97-AF65-F5344CB8AC3E}">
        <p14:creationId xmlns:p14="http://schemas.microsoft.com/office/powerpoint/2010/main" val="2047369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2D55-0C12-4610-BB28-DA51C98E90D0}"/>
              </a:ext>
            </a:extLst>
          </p:cNvPr>
          <p:cNvSpPr>
            <a:spLocks noGrp="1"/>
          </p:cNvSpPr>
          <p:nvPr>
            <p:ph type="title"/>
          </p:nvPr>
        </p:nvSpPr>
        <p:spPr>
          <a:xfrm>
            <a:off x="394282" y="307569"/>
            <a:ext cx="7259053" cy="1383117"/>
          </a:xfrm>
        </p:spPr>
        <p:txBody>
          <a:bodyPr/>
          <a:lstStyle/>
          <a:p>
            <a:r>
              <a:rPr lang="en-GB"/>
              <a:t>When is the next release</a:t>
            </a:r>
            <a:br>
              <a:rPr lang="en-GB"/>
            </a:br>
            <a:r>
              <a:rPr lang="en-GB"/>
              <a:t>of data by the ONS?</a:t>
            </a:r>
          </a:p>
        </p:txBody>
      </p:sp>
      <p:sp>
        <p:nvSpPr>
          <p:cNvPr id="3" name="Content Placeholder 2">
            <a:extLst>
              <a:ext uri="{FF2B5EF4-FFF2-40B4-BE49-F238E27FC236}">
                <a16:creationId xmlns:a16="http://schemas.microsoft.com/office/drawing/2014/main" id="{1B8EE5F6-E66C-46E3-AAE3-8DC138E8C0AA}"/>
              </a:ext>
            </a:extLst>
          </p:cNvPr>
          <p:cNvSpPr>
            <a:spLocks noGrp="1"/>
          </p:cNvSpPr>
          <p:nvPr>
            <p:ph idx="1"/>
          </p:nvPr>
        </p:nvSpPr>
        <p:spPr/>
        <p:txBody>
          <a:bodyPr vert="horz" lIns="91440" tIns="45720" rIns="91440" bIns="45720" rtlCol="0" anchor="t">
            <a:normAutofit fontScale="62500" lnSpcReduction="20000"/>
          </a:bodyPr>
          <a:lstStyle/>
          <a:p>
            <a:r>
              <a:rPr lang="en-GB"/>
              <a:t>8 topic summaries and area profiles, releasing between November 2022 and January 2023:</a:t>
            </a:r>
          </a:p>
          <a:p>
            <a:pPr marL="914400" lvl="1" indent="-457200">
              <a:buFont typeface="+mj-lt"/>
              <a:buAutoNum type="arabicPeriod"/>
            </a:pPr>
            <a:r>
              <a:rPr lang="en-GB"/>
              <a:t>Demography and migration – 2nd November 2022 (published)</a:t>
            </a:r>
          </a:p>
          <a:p>
            <a:pPr marL="914400" lvl="1" indent="-457200">
              <a:buFont typeface="+mj-lt"/>
              <a:buAutoNum type="arabicPeriod"/>
            </a:pPr>
            <a:r>
              <a:rPr lang="en-GB"/>
              <a:t>UK armed forces veterans – 10th November 2022 (published)</a:t>
            </a:r>
          </a:p>
          <a:p>
            <a:pPr marL="914400" lvl="1" indent="-457200">
              <a:buFont typeface="+mj-lt"/>
              <a:buAutoNum type="arabicPeriod"/>
            </a:pPr>
            <a:r>
              <a:rPr lang="en-GB"/>
              <a:t>Ethnic group, national identity, language and religion – 29th November 2022 (published)</a:t>
            </a:r>
          </a:p>
          <a:p>
            <a:pPr marL="914400" lvl="1" indent="-457200">
              <a:buFont typeface="+mj-lt"/>
              <a:buAutoNum type="arabicPeriod"/>
            </a:pPr>
            <a:r>
              <a:rPr lang="en-GB"/>
              <a:t>Labour market and travel to work – 8th December 2022 (published)</a:t>
            </a:r>
          </a:p>
          <a:p>
            <a:pPr marL="914400" lvl="1" indent="-457200">
              <a:buFont typeface="+mj-lt"/>
              <a:buAutoNum type="arabicPeriod"/>
            </a:pPr>
            <a:r>
              <a:rPr lang="en-GB"/>
              <a:t>Housing – 5th January 2023 (published)</a:t>
            </a:r>
          </a:p>
          <a:p>
            <a:pPr marL="914400" lvl="1" indent="-457200">
              <a:buFont typeface="+mj-lt"/>
              <a:buAutoNum type="arabicPeriod"/>
            </a:pPr>
            <a:r>
              <a:rPr lang="en-GB"/>
              <a:t>Sexual orientation and gender identity – 6th January 2023 (published)</a:t>
            </a:r>
          </a:p>
          <a:p>
            <a:pPr marL="914400" lvl="1" indent="-457200">
              <a:buFont typeface="+mj-lt"/>
              <a:buAutoNum type="arabicPeriod"/>
            </a:pPr>
            <a:r>
              <a:rPr lang="en-GB"/>
              <a:t>Education – 10th January 2023 (published)</a:t>
            </a:r>
          </a:p>
          <a:p>
            <a:pPr marL="914400" lvl="1" indent="-457200">
              <a:buFont typeface="+mj-lt"/>
              <a:buAutoNum type="arabicPeriod"/>
            </a:pPr>
            <a:r>
              <a:rPr lang="en-GB"/>
              <a:t>Health, disability, and unpaid care – 19th January 2023 (confirmed)</a:t>
            </a:r>
          </a:p>
          <a:p>
            <a:r>
              <a:rPr lang="en-GB"/>
              <a:t>Phase 2, early 2023 – multivariate data </a:t>
            </a:r>
            <a:br>
              <a:rPr lang="en-GB"/>
            </a:br>
            <a:r>
              <a:rPr lang="en-GB"/>
              <a:t>Some multivariate data by age and sex is expected to be published across January 2023 this includes</a:t>
            </a:r>
          </a:p>
          <a:p>
            <a:pPr marL="971550" lvl="1" indent="-514350">
              <a:buFont typeface="+mj-lt"/>
              <a:buAutoNum type="arabicPeriod"/>
            </a:pPr>
            <a:r>
              <a:rPr lang="en-GB"/>
              <a:t>Ethnic group by age and sex – 23</a:t>
            </a:r>
            <a:r>
              <a:rPr lang="en-GB" baseline="30000"/>
              <a:t>rd</a:t>
            </a:r>
            <a:r>
              <a:rPr lang="en-GB"/>
              <a:t> January 2023 (confirmed)</a:t>
            </a:r>
          </a:p>
          <a:p>
            <a:pPr marL="971550" lvl="1" indent="-514350">
              <a:buFont typeface="+mj-lt"/>
              <a:buAutoNum type="arabicPeriod"/>
            </a:pPr>
            <a:r>
              <a:rPr lang="en-GB"/>
              <a:t>Gender identity by age and sex – 25</a:t>
            </a:r>
            <a:r>
              <a:rPr lang="en-GB" baseline="30000"/>
              <a:t>th</a:t>
            </a:r>
            <a:r>
              <a:rPr lang="en-GB"/>
              <a:t> January 2023 (confirmed)</a:t>
            </a:r>
          </a:p>
          <a:p>
            <a:pPr marL="971550" lvl="1" indent="-514350">
              <a:buFont typeface="+mj-lt"/>
              <a:buAutoNum type="arabicPeriod"/>
            </a:pPr>
            <a:r>
              <a:rPr lang="en-GB"/>
              <a:t>Sexual orientation by age and sex – 25</a:t>
            </a:r>
            <a:r>
              <a:rPr lang="en-GB" baseline="30000"/>
              <a:t>th</a:t>
            </a:r>
            <a:r>
              <a:rPr lang="en-GB"/>
              <a:t> January 2023 (confirmed)</a:t>
            </a:r>
          </a:p>
          <a:p>
            <a:pPr marL="971550" lvl="1" indent="-514350">
              <a:buFont typeface="+mj-lt"/>
              <a:buAutoNum type="arabicPeriod"/>
            </a:pPr>
            <a:r>
              <a:rPr lang="en-GB"/>
              <a:t>Religion by age and sex – 30</a:t>
            </a:r>
            <a:r>
              <a:rPr lang="en-GB" baseline="30000"/>
              <a:t>th</a:t>
            </a:r>
            <a:r>
              <a:rPr lang="en-GB"/>
              <a:t> January 2023 (confirmed) </a:t>
            </a:r>
          </a:p>
          <a:p>
            <a:r>
              <a:rPr lang="en-GB"/>
              <a:t>Phase 3, Spring 2023 - data related to alternative population bases, small population data, origin destination data and micro-data</a:t>
            </a:r>
          </a:p>
        </p:txBody>
      </p:sp>
      <p:pic>
        <p:nvPicPr>
          <p:cNvPr id="5" name="Picture 4">
            <a:extLst>
              <a:ext uri="{FF2B5EF4-FFF2-40B4-BE49-F238E27FC236}">
                <a16:creationId xmlns:a16="http://schemas.microsoft.com/office/drawing/2014/main" id="{EDE0420E-3079-43F5-88B5-08E2E257DD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59566" y="674177"/>
            <a:ext cx="1734762" cy="761004"/>
          </a:xfrm>
          <a:prstGeom prst="rect">
            <a:avLst/>
          </a:prstGeom>
        </p:spPr>
      </p:pic>
    </p:spTree>
    <p:extLst>
      <p:ext uri="{BB962C8B-B14F-4D97-AF65-F5344CB8AC3E}">
        <p14:creationId xmlns:p14="http://schemas.microsoft.com/office/powerpoint/2010/main" val="1396474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FC80-3FA6-4556-BC03-B0789A6DF21F}"/>
              </a:ext>
            </a:extLst>
          </p:cNvPr>
          <p:cNvSpPr>
            <a:spLocks noGrp="1"/>
          </p:cNvSpPr>
          <p:nvPr>
            <p:ph type="title"/>
          </p:nvPr>
        </p:nvSpPr>
        <p:spPr/>
        <p:txBody>
          <a:bodyPr/>
          <a:lstStyle/>
          <a:p>
            <a:r>
              <a:rPr lang="en-GB"/>
              <a:t>Useful links</a:t>
            </a:r>
          </a:p>
        </p:txBody>
      </p:sp>
      <p:sp>
        <p:nvSpPr>
          <p:cNvPr id="3" name="Content Placeholder 2">
            <a:extLst>
              <a:ext uri="{FF2B5EF4-FFF2-40B4-BE49-F238E27FC236}">
                <a16:creationId xmlns:a16="http://schemas.microsoft.com/office/drawing/2014/main" id="{5F5CE903-0FE9-458F-A030-90FF3B4BD85A}"/>
              </a:ext>
            </a:extLst>
          </p:cNvPr>
          <p:cNvSpPr>
            <a:spLocks noGrp="1"/>
          </p:cNvSpPr>
          <p:nvPr>
            <p:ph idx="1"/>
          </p:nvPr>
        </p:nvSpPr>
        <p:spPr>
          <a:xfrm>
            <a:off x="838200" y="1528445"/>
            <a:ext cx="10515600" cy="4351338"/>
          </a:xfrm>
        </p:spPr>
        <p:txBody>
          <a:bodyPr>
            <a:normAutofit fontScale="92500" lnSpcReduction="20000"/>
          </a:bodyPr>
          <a:lstStyle/>
          <a:p>
            <a:r>
              <a:rPr lang="en-GB"/>
              <a:t>Education topic summary published by the Office for National Statistics (ONS) </a:t>
            </a:r>
            <a:r>
              <a:rPr lang="en-US">
                <a:hlinkClick r:id="rId3"/>
              </a:rPr>
              <a:t>Education: Census 2021 in England and Wales - Office for National Statistics</a:t>
            </a:r>
            <a:endParaRPr lang="en-US"/>
          </a:p>
          <a:p>
            <a:r>
              <a:rPr lang="en-GB"/>
              <a:t>ONS mapping tool</a:t>
            </a:r>
            <a:r>
              <a:rPr lang="en-GB">
                <a:effectLst/>
                <a:ea typeface="Calibri" panose="020F0502020204030204" pitchFamily="34" charset="0"/>
              </a:rPr>
              <a:t> </a:t>
            </a:r>
            <a:r>
              <a:rPr lang="en-GB" u="sng">
                <a:solidFill>
                  <a:srgbClr val="0563C1"/>
                </a:solidFill>
                <a:effectLst/>
                <a:ea typeface="Calibri" panose="020F0502020204030204" pitchFamily="34" charset="0"/>
                <a:hlinkClick r:id="rId4"/>
              </a:rPr>
              <a:t>ONS Census maps</a:t>
            </a:r>
            <a:endParaRPr lang="en-GB" u="sng">
              <a:solidFill>
                <a:srgbClr val="0563C1"/>
              </a:solidFill>
              <a:effectLst/>
              <a:ea typeface="Calibri" panose="020F0502020204030204" pitchFamily="34" charset="0"/>
            </a:endParaRPr>
          </a:p>
          <a:p>
            <a:r>
              <a:rPr lang="en-GB"/>
              <a:t>Cambridgeshire Insight: Census 2021 updates and </a:t>
            </a:r>
            <a:r>
              <a:rPr lang="en-GB">
                <a:hlinkClick r:id="rId5"/>
              </a:rPr>
              <a:t>Cambridgeshire Insight Census 2021</a:t>
            </a:r>
            <a:endParaRPr lang="en-GB"/>
          </a:p>
          <a:p>
            <a:r>
              <a:rPr lang="en-GB"/>
              <a:t>Census 2021 data in the tools available on Cambridgeshire Insight, such as the </a:t>
            </a:r>
            <a:r>
              <a:rPr lang="en-GB">
                <a:hlinkClick r:id="rId6"/>
              </a:rPr>
              <a:t>Map Explorer </a:t>
            </a:r>
            <a:r>
              <a:rPr lang="en-GB"/>
              <a:t>and </a:t>
            </a:r>
            <a:r>
              <a:rPr lang="en-GB">
                <a:hlinkClick r:id="rId7"/>
              </a:rPr>
              <a:t>Interactive Reports</a:t>
            </a:r>
            <a:endParaRPr lang="en-GB"/>
          </a:p>
          <a:p>
            <a:r>
              <a:rPr lang="en-GB"/>
              <a:t>Further analysis and ward level estimates, where possible at this stage, are being progressed and will be published on Cambridgeshire Insight</a:t>
            </a:r>
          </a:p>
          <a:p>
            <a:r>
              <a:rPr lang="en-GB"/>
              <a:t>Census data published by the ONS is also available on the Nomis website </a:t>
            </a:r>
            <a:r>
              <a:rPr lang="en-GB">
                <a:hlinkClick r:id="rId8"/>
              </a:rPr>
              <a:t>Dataset Selection - Query - Nomis - Official Census and Labour Market Statistics (nomisweb.co.uk)</a:t>
            </a:r>
            <a:endParaRPr lang="en-GB"/>
          </a:p>
          <a:p>
            <a:endParaRPr lang="en-GB"/>
          </a:p>
        </p:txBody>
      </p:sp>
      <p:pic>
        <p:nvPicPr>
          <p:cNvPr id="5" name="Picture 4">
            <a:extLst>
              <a:ext uri="{FF2B5EF4-FFF2-40B4-BE49-F238E27FC236}">
                <a16:creationId xmlns:a16="http://schemas.microsoft.com/office/drawing/2014/main" id="{1E5402FB-5619-4FCC-B220-5A5B55C15D25}"/>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277100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lstStyle/>
          <a:p>
            <a:r>
              <a:rPr lang="en-GB"/>
              <a:t>Definitions</a:t>
            </a:r>
          </a:p>
        </p:txBody>
      </p:sp>
      <p:sp>
        <p:nvSpPr>
          <p:cNvPr id="3" name="Content Placeholder 2">
            <a:extLst>
              <a:ext uri="{FF2B5EF4-FFF2-40B4-BE49-F238E27FC236}">
                <a16:creationId xmlns:a16="http://schemas.microsoft.com/office/drawing/2014/main" id="{C97498A8-868D-4C36-86D4-A96180405DA9}"/>
              </a:ext>
            </a:extLst>
          </p:cNvPr>
          <p:cNvSpPr>
            <a:spLocks noGrp="1"/>
          </p:cNvSpPr>
          <p:nvPr>
            <p:ph idx="1"/>
          </p:nvPr>
        </p:nvSpPr>
        <p:spPr>
          <a:xfrm>
            <a:off x="838200" y="1690688"/>
            <a:ext cx="10515600" cy="4351338"/>
          </a:xfrm>
        </p:spPr>
        <p:txBody>
          <a:bodyPr>
            <a:normAutofit fontScale="25000" lnSpcReduction="20000"/>
          </a:bodyPr>
          <a:lstStyle/>
          <a:p>
            <a:pPr algn="just"/>
            <a:r>
              <a:rPr lang="en-GB" sz="5600" b="0" i="0">
                <a:solidFill>
                  <a:srgbClr val="333333"/>
                </a:solidFill>
                <a:effectLst/>
              </a:rPr>
              <a:t>The highest level of qualification is derived from the question asking people to indicate all qualifications held, or their nearest equivalent. This may include foreign qualifications where they were matched to the closest UK equivalent.</a:t>
            </a:r>
          </a:p>
          <a:p>
            <a:pPr algn="just"/>
            <a:r>
              <a:rPr lang="en-GB" sz="5600" b="0" i="0">
                <a:solidFill>
                  <a:srgbClr val="333333"/>
                </a:solidFill>
                <a:effectLst/>
              </a:rPr>
              <a:t>The types of qualification included in each level are:</a:t>
            </a:r>
          </a:p>
          <a:p>
            <a:pPr lvl="1" algn="just"/>
            <a:r>
              <a:rPr lang="en-GB" sz="5600" b="0" i="0">
                <a:solidFill>
                  <a:srgbClr val="333333"/>
                </a:solidFill>
                <a:effectLst/>
              </a:rPr>
              <a:t>Level 1 and entry level qualifications: 1 to 4 GCSEs grade A* to C , Any GCSEs at other grades, O levels or CSEs (any grades), 1 AS level, NVQ level 1, Foundation GNVQ, Basic or Essential Skills</a:t>
            </a:r>
          </a:p>
          <a:p>
            <a:pPr lvl="1" algn="just"/>
            <a:r>
              <a:rPr lang="en-GB" sz="5600" i="0">
                <a:solidFill>
                  <a:srgbClr val="333333"/>
                </a:solidFill>
                <a:effectLst/>
              </a:rPr>
              <a:t>Level 2 qualifications: 5 or more GCSEs (A* to C or 9 to 4), O levels (passes), CSEs (grade 1), School Certification, 1 A level, 2 to 3 AS levels, VCEs, Intermediate or Higher Diploma, Welsh Baccalaureate Intermediate Diploma, NVQ level 2, Intermediate GNVQ, City and Guilds Craft, BTEC First or General Diploma, RSA Diploma</a:t>
            </a:r>
          </a:p>
          <a:p>
            <a:pPr lvl="1" algn="just"/>
            <a:r>
              <a:rPr lang="en-GB" sz="5600" i="0">
                <a:solidFill>
                  <a:srgbClr val="333333"/>
                </a:solidFill>
                <a:effectLst/>
              </a:rPr>
              <a:t>Level 3 qualifications: 2 or more A levels or VCEs, 4 or more AS levels, Higher School Certificate, Progression or Advanced Diploma, Welsh Baccalaureate Advance Diploma, NVQ level 3; Advanced GNVQ, City and Guilds Advanced Craft, ONC, OND, BTEC National, RSA Advanced Diploma</a:t>
            </a:r>
          </a:p>
          <a:p>
            <a:pPr lvl="1" algn="just"/>
            <a:r>
              <a:rPr lang="en-GB" sz="5600" i="0">
                <a:solidFill>
                  <a:srgbClr val="333333"/>
                </a:solidFill>
                <a:effectLst/>
              </a:rPr>
              <a:t>Level 4 qualifications and above: degree (BA, BSc), higher degree (MA, PhD, PGCE), NVQ level 4 to 5, HNC, HND, RSA Higher Diploma, BTEC Higher level, professional qualifications (for example, teaching, nursing, accountancy)</a:t>
            </a:r>
          </a:p>
          <a:p>
            <a:pPr lvl="1" algn="just"/>
            <a:r>
              <a:rPr lang="en-GB" sz="5600" i="0">
                <a:solidFill>
                  <a:srgbClr val="333333"/>
                </a:solidFill>
                <a:effectLst/>
              </a:rPr>
              <a:t>Other qualifications: vocational or work-related qualifications, other qualifications achieved in England or Wales, qualifications achieved outside England or Wales (equivalent not stated or unknown)</a:t>
            </a:r>
          </a:p>
          <a:p>
            <a:pPr algn="just">
              <a:buFont typeface="Arial" panose="020B0604020202020204" pitchFamily="34" charset="0"/>
              <a:buChar char="•"/>
            </a:pPr>
            <a:r>
              <a:rPr lang="en-GB" sz="5600" b="0" i="1">
                <a:solidFill>
                  <a:srgbClr val="333333"/>
                </a:solidFill>
                <a:effectLst/>
              </a:rPr>
              <a:t>Quality information:</a:t>
            </a:r>
            <a:r>
              <a:rPr lang="en-GB" sz="5600" b="0" i="0">
                <a:solidFill>
                  <a:srgbClr val="333333"/>
                </a:solidFill>
                <a:effectLst/>
              </a:rPr>
              <a:t> There are quality considerations about higher education qualifications, including those at Level 4+, responses from older people and international migrants, and comparability with 2011 Census data. </a:t>
            </a:r>
          </a:p>
          <a:p>
            <a:pPr algn="l"/>
            <a:r>
              <a:rPr lang="en-GB" sz="5600" b="0" i="1">
                <a:solidFill>
                  <a:srgbClr val="333333"/>
                </a:solidFill>
                <a:effectLst/>
              </a:rPr>
              <a:t>Comparability with 2011:</a:t>
            </a:r>
            <a:r>
              <a:rPr lang="en-GB" sz="5600" b="0" i="0">
                <a:solidFill>
                  <a:srgbClr val="333333"/>
                </a:solidFill>
                <a:effectLst/>
              </a:rPr>
              <a:t> </a:t>
            </a:r>
          </a:p>
          <a:p>
            <a:pPr lvl="1"/>
            <a:r>
              <a:rPr lang="en-GB" sz="5200">
                <a:solidFill>
                  <a:srgbClr val="333333"/>
                </a:solidFill>
              </a:rPr>
              <a:t>The structure and content of Census 2021 questions on qualifications largely differ from those in the 2011 Census. This means that differences in these estimates from the two censuses may partly represent real change and partly be because of the change in the way data was collected.</a:t>
            </a:r>
          </a:p>
          <a:p>
            <a:pPr lvl="1"/>
            <a:r>
              <a:rPr lang="en-GB" sz="5200">
                <a:solidFill>
                  <a:srgbClr val="333333"/>
                </a:solidFill>
              </a:rPr>
              <a:t>The new question structure and content for Census 2021 improved the estimated accuracy for highest level qualification however this may be because of online response. The structure and content of Census 2021 questions on qualifications largely differ from those in the 2011 Census. This means that differences in these estimates from the two censuses may partly represent real change and partly be because of the change in the way data was collected. Therefore, the highest qualification variable is not comparable with the 2011 census.</a:t>
            </a:r>
          </a:p>
          <a:p>
            <a:pPr lvl="1"/>
            <a:r>
              <a:rPr lang="en-GB" sz="5200">
                <a:solidFill>
                  <a:srgbClr val="333333"/>
                </a:solidFill>
              </a:rPr>
              <a:t>The number of residents recorded as having no qualifications is not affected by this comparability issue and therefore we have produced a chart comparing between the 2011 and 2021 Census for this category.</a:t>
            </a:r>
          </a:p>
          <a:p>
            <a:pPr algn="just">
              <a:buFont typeface="Arial" panose="020B0604020202020204" pitchFamily="34" charset="0"/>
              <a:buChar char="•"/>
            </a:pPr>
            <a:endParaRPr lang="en-GB" sz="6400">
              <a:solidFill>
                <a:srgbClr val="333333"/>
              </a:solidFill>
            </a:endParaRPr>
          </a:p>
          <a:p>
            <a:endParaRPr lang="en-GB" sz="1800"/>
          </a:p>
        </p:txBody>
      </p:sp>
      <p:pic>
        <p:nvPicPr>
          <p:cNvPr id="4" name="Picture 3">
            <a:extLst>
              <a:ext uri="{FF2B5EF4-FFF2-40B4-BE49-F238E27FC236}">
                <a16:creationId xmlns:a16="http://schemas.microsoft.com/office/drawing/2014/main" id="{D7F7B681-542F-4579-95D5-ADA7B66E046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80676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12168" y="307569"/>
            <a:ext cx="6934200" cy="1383117"/>
          </a:xfrm>
        </p:spPr>
        <p:txBody>
          <a:bodyPr/>
          <a:lstStyle/>
          <a:p>
            <a:r>
              <a:rPr lang="en-GB"/>
              <a:t>Definitions (Continued)</a:t>
            </a:r>
          </a:p>
        </p:txBody>
      </p:sp>
      <p:pic>
        <p:nvPicPr>
          <p:cNvPr id="4" name="Picture 3">
            <a:extLst>
              <a:ext uri="{FF2B5EF4-FFF2-40B4-BE49-F238E27FC236}">
                <a16:creationId xmlns:a16="http://schemas.microsoft.com/office/drawing/2014/main" id="{D7F7B681-542F-4579-95D5-ADA7B66E046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sp>
        <p:nvSpPr>
          <p:cNvPr id="7" name="Content Placeholder 6">
            <a:extLst>
              <a:ext uri="{FF2B5EF4-FFF2-40B4-BE49-F238E27FC236}">
                <a16:creationId xmlns:a16="http://schemas.microsoft.com/office/drawing/2014/main" id="{148D8672-E0B2-4FF2-8083-B5554E19D22E}"/>
              </a:ext>
            </a:extLst>
          </p:cNvPr>
          <p:cNvSpPr>
            <a:spLocks noGrp="1"/>
          </p:cNvSpPr>
          <p:nvPr>
            <p:ph idx="1"/>
          </p:nvPr>
        </p:nvSpPr>
        <p:spPr/>
        <p:txBody>
          <a:bodyPr vert="horz" lIns="91440" tIns="45720" rIns="91440" bIns="45720" rtlCol="0" anchor="t">
            <a:normAutofit fontScale="77500" lnSpcReduction="20000"/>
          </a:bodyPr>
          <a:lstStyle/>
          <a:p>
            <a:r>
              <a:rPr lang="en-GB"/>
              <a:t>Usual resident population</a:t>
            </a:r>
          </a:p>
          <a:p>
            <a:pPr lvl="1"/>
            <a:r>
              <a:rPr lang="en-GB"/>
              <a:t>Anyone in the UK and had stayed or intended to stay in the UK for a period of 12 months or more; or</a:t>
            </a:r>
            <a:endParaRPr lang="en-GB">
              <a:cs typeface="Calibri"/>
            </a:endParaRPr>
          </a:p>
          <a:p>
            <a:pPr lvl="1"/>
            <a:r>
              <a:rPr lang="en-GB"/>
              <a:t>Had a permanent UK address and was outside the UK and intended to be outside the UK for less than 12 months.</a:t>
            </a:r>
            <a:endParaRPr lang="en-GB">
              <a:cs typeface="Calibri"/>
            </a:endParaRPr>
          </a:p>
          <a:p>
            <a:r>
              <a:rPr lang="en-GB"/>
              <a:t>Schoolchild or full-time student</a:t>
            </a:r>
            <a:endParaRPr lang="en-GB">
              <a:cs typeface="Calibri"/>
            </a:endParaRPr>
          </a:p>
          <a:p>
            <a:pPr lvl="1"/>
            <a:r>
              <a:rPr lang="en-GB"/>
              <a:t>The usual resident population aged 5 years and over that were in full-time education on Census Day, 21 March 2021. This includes schoolchildren and adults in full-time education.</a:t>
            </a:r>
            <a:endParaRPr lang="en-GB">
              <a:cs typeface="Calibri"/>
            </a:endParaRPr>
          </a:p>
          <a:p>
            <a:pPr lvl="1"/>
            <a:r>
              <a:rPr lang="en-GB"/>
              <a:t>Schoolchildren and students in full-time education studying away from home are treated as usually resident at their term-time address.</a:t>
            </a:r>
            <a:endParaRPr lang="en-GB">
              <a:cs typeface="Calibri"/>
            </a:endParaRPr>
          </a:p>
          <a:p>
            <a:r>
              <a:rPr lang="en-GB">
                <a:cs typeface="Calibri"/>
              </a:rPr>
              <a:t>Within this briefing for the Cambridgeshire and Peterborough region, we have avoided making comparisons to the equivalent Census 2011 dataset on schoolchildren and students (table KS101EW). This is because:</a:t>
            </a:r>
          </a:p>
          <a:p>
            <a:pPr lvl="1"/>
            <a:r>
              <a:rPr lang="en-GB">
                <a:cs typeface="Calibri"/>
              </a:rPr>
              <a:t>The Census 2011 dataset is based on the usual resident population aged 4 and above, while Census 2021 is based on the usual resident population aged 5 and above; and</a:t>
            </a:r>
          </a:p>
          <a:p>
            <a:pPr lvl="1"/>
            <a:r>
              <a:rPr lang="en-GB">
                <a:cs typeface="Calibri"/>
              </a:rPr>
              <a:t>The Census 2011 dataset counts schoolchildren and students at their non term-time address, while the Census 2021 dataset counts schoolchildren and students at their term-time address.</a:t>
            </a:r>
          </a:p>
          <a:p>
            <a:pPr lvl="1"/>
            <a:endParaRPr lang="en-GB">
              <a:cs typeface="Calibri"/>
            </a:endParaRPr>
          </a:p>
          <a:p>
            <a:endParaRPr lang="en-GB">
              <a:cs typeface="Calibri"/>
            </a:endParaRPr>
          </a:p>
        </p:txBody>
      </p:sp>
    </p:spTree>
    <p:extLst>
      <p:ext uri="{BB962C8B-B14F-4D97-AF65-F5344CB8AC3E}">
        <p14:creationId xmlns:p14="http://schemas.microsoft.com/office/powerpoint/2010/main" val="3013390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709822" y="307569"/>
            <a:ext cx="6934200" cy="1383117"/>
          </a:xfrm>
        </p:spPr>
        <p:txBody>
          <a:bodyPr>
            <a:noAutofit/>
          </a:bodyPr>
          <a:lstStyle/>
          <a:p>
            <a:r>
              <a:rPr lang="en-GB" sz="2800"/>
              <a:t>Highest Level of Qualification – </a:t>
            </a:r>
            <a:br>
              <a:rPr lang="en-GB" sz="2800"/>
            </a:br>
            <a:r>
              <a:rPr lang="en-GB" sz="2800"/>
              <a:t>Comparability with the 2011 Census</a:t>
            </a:r>
          </a:p>
        </p:txBody>
      </p:sp>
      <p:pic>
        <p:nvPicPr>
          <p:cNvPr id="4" name="Picture 3">
            <a:extLst>
              <a:ext uri="{FF2B5EF4-FFF2-40B4-BE49-F238E27FC236}">
                <a16:creationId xmlns:a16="http://schemas.microsoft.com/office/drawing/2014/main" id="{D7F7B681-542F-4579-95D5-ADA7B66E046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7" name="Content Placeholder 6">
            <a:extLst>
              <a:ext uri="{FF2B5EF4-FFF2-40B4-BE49-F238E27FC236}">
                <a16:creationId xmlns:a16="http://schemas.microsoft.com/office/drawing/2014/main" id="{148D8672-E0B2-4FF2-8083-B5554E19D22E}"/>
              </a:ext>
            </a:extLst>
          </p:cNvPr>
          <p:cNvSpPr>
            <a:spLocks noGrp="1"/>
          </p:cNvSpPr>
          <p:nvPr>
            <p:ph idx="1"/>
          </p:nvPr>
        </p:nvSpPr>
        <p:spPr>
          <a:xfrm>
            <a:off x="838200" y="1690686"/>
            <a:ext cx="10515600" cy="4351338"/>
          </a:xfrm>
        </p:spPr>
        <p:txBody>
          <a:bodyPr>
            <a:noAutofit/>
          </a:bodyPr>
          <a:lstStyle/>
          <a:p>
            <a:pPr marL="0" indent="0">
              <a:lnSpc>
                <a:spcPct val="107000"/>
              </a:lnSpc>
              <a:spcAft>
                <a:spcPts val="800"/>
              </a:spcAft>
              <a:buNone/>
            </a:pPr>
            <a:r>
              <a:rPr lang="en-GB" sz="1600">
                <a:effectLst/>
                <a:latin typeface="Calibri" panose="020F0502020204030204" pitchFamily="34" charset="0"/>
                <a:ea typeface="Calibri" panose="020F0502020204030204" pitchFamily="34" charset="0"/>
                <a:cs typeface="Times New Roman" panose="02020603050405020304" pitchFamily="18" charset="0"/>
              </a:rPr>
              <a:t>The structure and content of Census 2021 questions on qualifications largely differ from those in the 2011 Census. This means that differences in these estimates from the two censuses may partly represent real change and partly be because of the change in the way the data was collected. </a:t>
            </a:r>
          </a:p>
          <a:p>
            <a:pPr marL="0" indent="0">
              <a:lnSpc>
                <a:spcPct val="107000"/>
              </a:lnSpc>
              <a:spcAft>
                <a:spcPts val="800"/>
              </a:spcAft>
              <a:buNone/>
            </a:pPr>
            <a:r>
              <a:rPr lang="en-GB" sz="1600">
                <a:latin typeface="Calibri" panose="020F0502020204030204" pitchFamily="34" charset="0"/>
                <a:cs typeface="Times New Roman" panose="02020603050405020304" pitchFamily="18" charset="0"/>
              </a:rPr>
              <a:t>For example, some people who hold an older or non-UK qualification when answering the question in Census 2021 may have chosen a higher qualification level than they did in the 2011 Census, although they hold the same qualifications.</a:t>
            </a:r>
          </a:p>
          <a:p>
            <a:pPr marL="0" indent="0">
              <a:lnSpc>
                <a:spcPct val="107000"/>
              </a:lnSpc>
              <a:spcAft>
                <a:spcPts val="800"/>
              </a:spcAft>
              <a:buNone/>
            </a:pPr>
            <a:r>
              <a:rPr lang="en-GB" sz="1600">
                <a:effectLst/>
                <a:latin typeface="Calibri" panose="020F0502020204030204" pitchFamily="34" charset="0"/>
                <a:ea typeface="Calibri" panose="020F0502020204030204" pitchFamily="34" charset="0"/>
                <a:cs typeface="Times New Roman" panose="02020603050405020304" pitchFamily="18" charset="0"/>
              </a:rPr>
              <a:t>The new question structure and content for Census 2021 improved the estimated accuracy for highest level qualification however this may be because of online response. The structure and content of Census 2021 questions on qualifications largely differ from those in the 2011 Census. This means that differences in these estimates from the two censuses may partly represent real change and partly be because of the change in the way we collected the data. Therefore, the highest qualification variable is not comparable with the 2011 census.</a:t>
            </a:r>
          </a:p>
          <a:p>
            <a:pPr marL="0" indent="0">
              <a:lnSpc>
                <a:spcPct val="107000"/>
              </a:lnSpc>
              <a:spcAft>
                <a:spcPts val="800"/>
              </a:spcAft>
              <a:buNone/>
            </a:pPr>
            <a:r>
              <a:rPr lang="en-GB" sz="1600" i="1">
                <a:effectLst/>
                <a:latin typeface="Calibri" panose="020F0502020204030204" pitchFamily="34" charset="0"/>
                <a:ea typeface="Calibri" panose="020F0502020204030204" pitchFamily="34" charset="0"/>
                <a:cs typeface="Times New Roman" panose="02020603050405020304" pitchFamily="18" charset="0"/>
              </a:rPr>
              <a:t>More information on the how the questions changed between the two census releases please read this article: </a:t>
            </a:r>
            <a:r>
              <a:rPr lang="en-GB" sz="1600" i="1"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Link</a:t>
            </a:r>
            <a:endParaRPr lang="en-GB" sz="1600" i="1">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b="1" i="1">
                <a:effectLst/>
                <a:latin typeface="Calibri" panose="020F0502020204030204" pitchFamily="34" charset="0"/>
                <a:ea typeface="Calibri" panose="020F0502020204030204" pitchFamily="34" charset="0"/>
                <a:cs typeface="Times New Roman" panose="02020603050405020304" pitchFamily="18" charset="0"/>
              </a:rPr>
              <a:t>Within this briefing for the Cambridgeshire and Peterborough region we have avoided, in the most part, in making direct comparisons between the 2011 and 2021 census data. The only direct comparison we have made is in the proportion of the population reporting that they had no formal qualifications as the wording for selecting this option was the same between the two censuses. </a:t>
            </a:r>
          </a:p>
        </p:txBody>
      </p:sp>
    </p:spTree>
    <p:extLst>
      <p:ext uri="{BB962C8B-B14F-4D97-AF65-F5344CB8AC3E}">
        <p14:creationId xmlns:p14="http://schemas.microsoft.com/office/powerpoint/2010/main" val="1990936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B954-4BCF-401E-9E29-C8126D3BA62F}"/>
              </a:ext>
            </a:extLst>
          </p:cNvPr>
          <p:cNvSpPr>
            <a:spLocks noGrp="1"/>
          </p:cNvSpPr>
          <p:nvPr>
            <p:ph type="title"/>
          </p:nvPr>
        </p:nvSpPr>
        <p:spPr>
          <a:xfrm>
            <a:off x="447675" y="250716"/>
            <a:ext cx="5648325" cy="1383117"/>
          </a:xfrm>
        </p:spPr>
        <p:txBody>
          <a:bodyPr>
            <a:noAutofit/>
          </a:bodyPr>
          <a:lstStyle/>
          <a:p>
            <a:r>
              <a:rPr lang="en-GB" sz="3600"/>
              <a:t>Census 2021 headlines – Highest Level of Qualification</a:t>
            </a:r>
          </a:p>
        </p:txBody>
      </p:sp>
      <p:sp>
        <p:nvSpPr>
          <p:cNvPr id="3" name="Content Placeholder 2">
            <a:extLst>
              <a:ext uri="{FF2B5EF4-FFF2-40B4-BE49-F238E27FC236}">
                <a16:creationId xmlns:a16="http://schemas.microsoft.com/office/drawing/2014/main" id="{45406BD1-1512-4954-A7D0-BBA880F408D0}"/>
              </a:ext>
            </a:extLst>
          </p:cNvPr>
          <p:cNvSpPr>
            <a:spLocks noGrp="1"/>
          </p:cNvSpPr>
          <p:nvPr>
            <p:ph sz="half" idx="1"/>
          </p:nvPr>
        </p:nvSpPr>
        <p:spPr>
          <a:xfrm>
            <a:off x="447675" y="1825625"/>
            <a:ext cx="9965924" cy="4351338"/>
          </a:xfrm>
        </p:spPr>
        <p:txBody>
          <a:bodyPr vert="horz" lIns="91440" tIns="45720" rIns="91440" bIns="45720" rtlCol="0" anchor="t">
            <a:normAutofit/>
          </a:bodyPr>
          <a:lstStyle/>
          <a:p>
            <a:pPr marL="0" indent="0">
              <a:buNone/>
            </a:pPr>
            <a:endParaRPr lang="en-GB" sz="2000">
              <a:cs typeface="Calibri"/>
            </a:endParaRPr>
          </a:p>
          <a:p>
            <a:endParaRPr lang="en-GB" sz="2000">
              <a:cs typeface="Calibri"/>
            </a:endParaRPr>
          </a:p>
          <a:p>
            <a:endParaRPr lang="en-GB" sz="2000">
              <a:cs typeface="Calibri"/>
            </a:endParaRPr>
          </a:p>
          <a:p>
            <a:endParaRPr lang="en-GB" sz="2000">
              <a:cs typeface="Calibri"/>
            </a:endParaRPr>
          </a:p>
          <a:p>
            <a:endParaRPr lang="en-GB">
              <a:cs typeface="Calibri"/>
            </a:endParaRPr>
          </a:p>
          <a:p>
            <a:endParaRPr lang="en-GB">
              <a:cs typeface="Calibri"/>
            </a:endParaRPr>
          </a:p>
        </p:txBody>
      </p:sp>
      <p:pic>
        <p:nvPicPr>
          <p:cNvPr id="5" name="Picture 4">
            <a:extLst>
              <a:ext uri="{FF2B5EF4-FFF2-40B4-BE49-F238E27FC236}">
                <a16:creationId xmlns:a16="http://schemas.microsoft.com/office/drawing/2014/main" id="{C42895FE-498D-4206-B39A-06CB5FDC80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7" name="TextBox 6">
            <a:extLst>
              <a:ext uri="{FF2B5EF4-FFF2-40B4-BE49-F238E27FC236}">
                <a16:creationId xmlns:a16="http://schemas.microsoft.com/office/drawing/2014/main" id="{886AB1A1-C10C-D7F6-5904-380768F52DBF}"/>
              </a:ext>
            </a:extLst>
          </p:cNvPr>
          <p:cNvSpPr txBox="1"/>
          <p:nvPr/>
        </p:nvSpPr>
        <p:spPr>
          <a:xfrm>
            <a:off x="630315" y="1547864"/>
            <a:ext cx="11114010" cy="5440592"/>
          </a:xfrm>
          <a:prstGeom prst="rect">
            <a:avLst/>
          </a:prstGeom>
          <a:noFill/>
        </p:spPr>
        <p:txBody>
          <a:bodyPr wrap="square" rtlCol="0">
            <a:spAutoFit/>
          </a:bodyPr>
          <a:lstStyle/>
          <a:p>
            <a:pPr>
              <a:lnSpc>
                <a:spcPct val="107000"/>
              </a:lnSpc>
              <a:spcAft>
                <a:spcPts val="80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Level 4 and Above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400">
                <a:effectLst/>
                <a:latin typeface="Calibri" panose="020F0502020204030204" pitchFamily="34" charset="0"/>
                <a:ea typeface="Calibri" panose="020F0502020204030204" pitchFamily="34" charset="0"/>
                <a:cs typeface="Times New Roman" panose="02020603050405020304" pitchFamily="18" charset="0"/>
              </a:rPr>
              <a:t>In Cambridgeshire and Peterborough 37% (266,749) of normal residents aged 16 and over had Level 4 or above qualifications (for example, Higher National Certificate, Higher National Diploma, Bachelor's degree, and post-graduate qualifications). This was higher proportion than both the East of England (32%) and England (34%) as a whole.</a:t>
            </a:r>
          </a:p>
          <a:p>
            <a:pPr marL="342900" lvl="0" indent="-342900">
              <a:lnSpc>
                <a:spcPct val="107000"/>
              </a:lnSpc>
              <a:spcAft>
                <a:spcPts val="800"/>
              </a:spcAft>
              <a:buFont typeface="Arial" panose="020B0604020202020204" pitchFamily="34" charset="0"/>
              <a:buChar char="•"/>
              <a:tabLst>
                <a:tab pos="457200" algn="l"/>
              </a:tabLst>
            </a:pPr>
            <a:r>
              <a:rPr lang="en-GB" sz="1400">
                <a:effectLst/>
                <a:latin typeface="Calibri" panose="020F0502020204030204" pitchFamily="34" charset="0"/>
                <a:ea typeface="Calibri" panose="020F0502020204030204" pitchFamily="34" charset="0"/>
                <a:cs typeface="Times New Roman" panose="02020603050405020304" pitchFamily="18" charset="0"/>
              </a:rPr>
              <a:t>Looking at individual local authorities these proportions were higher than England as a whole in Cambridge City where more than half of the 16+ population had a level 4 or above qualification (56%, 69,666), South Cambridgeshire (48%, 62,375) and East Cambridgeshire (35%, 25,007).</a:t>
            </a:r>
          </a:p>
          <a:p>
            <a:pPr marL="342900" lvl="0" indent="-342900">
              <a:lnSpc>
                <a:spcPct val="107000"/>
              </a:lnSpc>
              <a:spcAft>
                <a:spcPts val="800"/>
              </a:spcAft>
              <a:buFont typeface="Arial" panose="020B0604020202020204" pitchFamily="34" charset="0"/>
              <a:buChar char="•"/>
              <a:tabLst>
                <a:tab pos="457200" algn="l"/>
              </a:tabLst>
            </a:pPr>
            <a:r>
              <a:rPr lang="en-GB" sz="1400">
                <a:effectLst/>
                <a:latin typeface="Calibri" panose="020F0502020204030204" pitchFamily="34" charset="0"/>
                <a:ea typeface="Calibri" panose="020F0502020204030204" pitchFamily="34" charset="0"/>
                <a:cs typeface="Times New Roman" panose="02020603050405020304" pitchFamily="18" charset="0"/>
              </a:rPr>
              <a:t>In all the other Cambridgeshire and Peterborough local authorities the proportions were lower than England as a whole. Fenland had the lowest proportion residents aged 16 and over who had a qualification level of 4 or above at 19% (16,152 residents). </a:t>
            </a:r>
          </a:p>
          <a:p>
            <a:pPr>
              <a:lnSpc>
                <a:spcPct val="107000"/>
              </a:lnSpc>
              <a:spcAft>
                <a:spcPts val="80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No Qualifications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400">
                <a:effectLst/>
                <a:latin typeface="Calibri" panose="020F0502020204030204" pitchFamily="34" charset="0"/>
                <a:ea typeface="Calibri" panose="020F0502020204030204" pitchFamily="34" charset="0"/>
                <a:cs typeface="Times New Roman" panose="02020603050405020304" pitchFamily="18" charset="0"/>
              </a:rPr>
              <a:t>In Cambridgeshire and Peterborough 17% (121,744) of normal residents aged 16 and over had no formal qualifications. This was a lower proportion than both the East of England (18%) and England (18%) as a whole. </a:t>
            </a:r>
          </a:p>
          <a:p>
            <a:pPr marL="342900" lvl="0" indent="-342900">
              <a:lnSpc>
                <a:spcPct val="107000"/>
              </a:lnSpc>
              <a:spcAft>
                <a:spcPts val="800"/>
              </a:spcAft>
              <a:buFont typeface="Arial" panose="020B0604020202020204" pitchFamily="34" charset="0"/>
              <a:buChar char="•"/>
              <a:tabLst>
                <a:tab pos="457200" algn="l"/>
              </a:tabLst>
            </a:pPr>
            <a:r>
              <a:rPr lang="en-GB" sz="1400">
                <a:effectLst/>
                <a:latin typeface="Calibri" panose="020F0502020204030204" pitchFamily="34" charset="0"/>
                <a:ea typeface="Calibri" panose="020F0502020204030204" pitchFamily="34" charset="0"/>
                <a:cs typeface="Times New Roman" panose="02020603050405020304" pitchFamily="18" charset="0"/>
              </a:rPr>
              <a:t>Looking at individual local authorities these proportions were higher than England in Fenland (26%, 21,889) and Peterborough (22%, 37,471). </a:t>
            </a:r>
          </a:p>
          <a:p>
            <a:pPr marL="342900" lvl="0" indent="-342900">
              <a:lnSpc>
                <a:spcPct val="107000"/>
              </a:lnSpc>
              <a:spcAft>
                <a:spcPts val="800"/>
              </a:spcAft>
              <a:buFont typeface="Arial" panose="020B0604020202020204" pitchFamily="34" charset="0"/>
              <a:buChar char="•"/>
              <a:tabLst>
                <a:tab pos="457200" algn="l"/>
              </a:tabLst>
            </a:pPr>
            <a:r>
              <a:rPr lang="en-GB" sz="1400">
                <a:effectLst/>
                <a:latin typeface="Calibri" panose="020F0502020204030204" pitchFamily="34" charset="0"/>
                <a:ea typeface="Calibri" panose="020F0502020204030204" pitchFamily="34" charset="0"/>
                <a:cs typeface="Times New Roman" panose="02020603050405020304" pitchFamily="18" charset="0"/>
              </a:rPr>
              <a:t>In all other Cambridgeshire and Peterborough local authorities that proportions were lower than England as a whole and were lowest in Cambridge City (10%, 11,957) and South Cambridgeshire (12%, 15,409) </a:t>
            </a:r>
          </a:p>
          <a:p>
            <a:pPr marL="342900" lvl="0" indent="-342900">
              <a:lnSpc>
                <a:spcPct val="107000"/>
              </a:lnSpc>
              <a:spcAft>
                <a:spcPts val="800"/>
              </a:spcAft>
              <a:buFont typeface="Arial" panose="020B0604020202020204" pitchFamily="34" charset="0"/>
              <a:buChar char="•"/>
              <a:tabLst>
                <a:tab pos="457200" algn="l"/>
              </a:tabLst>
            </a:pPr>
            <a:r>
              <a:rPr lang="en-GB" sz="1400">
                <a:effectLst/>
                <a:latin typeface="Calibri" panose="020F0502020204030204" pitchFamily="34" charset="0"/>
                <a:ea typeface="Calibri" panose="020F0502020204030204" pitchFamily="34" charset="0"/>
                <a:cs typeface="Times New Roman" panose="02020603050405020304" pitchFamily="18" charset="0"/>
              </a:rPr>
              <a:t>Compared to 2011, the proportion of 16+ residents who had no qualifications dropped by 3 percentage points from 20% to 17%, this is lower than both the East of England and England where it decreased by 5 percentage points (23% to 18% for both) </a:t>
            </a:r>
          </a:p>
          <a:p>
            <a:pPr marL="342900" lvl="0" indent="-342900">
              <a:lnSpc>
                <a:spcPct val="107000"/>
              </a:lnSpc>
              <a:spcAft>
                <a:spcPts val="800"/>
              </a:spcAft>
              <a:buFont typeface="Arial" panose="020B0604020202020204" pitchFamily="34" charset="0"/>
              <a:buChar char="•"/>
              <a:tabLst>
                <a:tab pos="457200" algn="l"/>
              </a:tabLst>
            </a:pPr>
            <a:r>
              <a:rPr lang="en-GB" sz="1400">
                <a:effectLst/>
                <a:latin typeface="Calibri" panose="020F0502020204030204" pitchFamily="34" charset="0"/>
                <a:ea typeface="Calibri" panose="020F0502020204030204" pitchFamily="34" charset="0"/>
                <a:cs typeface="Times New Roman" panose="02020603050405020304" pitchFamily="18" charset="0"/>
              </a:rPr>
              <a:t>The proportion of residents aged 16+ with no qualifications decreased in each local authority, with the largest decrease being in Fenland from 31% to 26%, 5 percentage points. </a:t>
            </a:r>
          </a:p>
          <a:p>
            <a:pPr>
              <a:lnSpc>
                <a:spcPct val="107000"/>
              </a:lnSpc>
              <a:spcAft>
                <a:spcPts val="800"/>
              </a:spcAft>
            </a:pPr>
            <a:endParaRPr lang="en-GB" sz="105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8659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B954-4BCF-401E-9E29-C8126D3BA62F}"/>
              </a:ext>
            </a:extLst>
          </p:cNvPr>
          <p:cNvSpPr>
            <a:spLocks noGrp="1"/>
          </p:cNvSpPr>
          <p:nvPr>
            <p:ph type="title"/>
          </p:nvPr>
        </p:nvSpPr>
        <p:spPr>
          <a:xfrm>
            <a:off x="447675" y="250716"/>
            <a:ext cx="5648325" cy="1383117"/>
          </a:xfrm>
        </p:spPr>
        <p:txBody>
          <a:bodyPr>
            <a:normAutofit fontScale="90000"/>
          </a:bodyPr>
          <a:lstStyle/>
          <a:p>
            <a:r>
              <a:rPr lang="en-GB"/>
              <a:t>Census 2021 headlines – schoolchildren and full-time students</a:t>
            </a:r>
          </a:p>
        </p:txBody>
      </p:sp>
      <p:pic>
        <p:nvPicPr>
          <p:cNvPr id="5" name="Picture 4">
            <a:extLst>
              <a:ext uri="{FF2B5EF4-FFF2-40B4-BE49-F238E27FC236}">
                <a16:creationId xmlns:a16="http://schemas.microsoft.com/office/drawing/2014/main" id="{C42895FE-498D-4206-B39A-06CB5FDC80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Content Placeholder 6">
            <a:extLst>
              <a:ext uri="{FF2B5EF4-FFF2-40B4-BE49-F238E27FC236}">
                <a16:creationId xmlns:a16="http://schemas.microsoft.com/office/drawing/2014/main" id="{E67A6181-F5DF-452C-AF8F-04E0F138E98F}"/>
              </a:ext>
            </a:extLst>
          </p:cNvPr>
          <p:cNvSpPr txBox="1">
            <a:spLocks/>
          </p:cNvSpPr>
          <p:nvPr/>
        </p:nvSpPr>
        <p:spPr>
          <a:xfrm>
            <a:off x="447675" y="1936158"/>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In Cambridgeshire and Peterborough 21.3% (180,372) of usual residents aged 5 and above were schoolchildren or full-time students, higher than both the England (20.4%) and East of England (19.4%) averages.</a:t>
            </a:r>
          </a:p>
          <a:p>
            <a:r>
              <a:rPr lang="en-GB"/>
              <a:t>At district level, Cambridge has both the highest number (46,205) and proportion (33.2%) of residents aged 5 and above that were schoolchildren or full-time students.</a:t>
            </a:r>
          </a:p>
          <a:p>
            <a:r>
              <a:rPr lang="en-GB"/>
              <a:t>Peterborough was also above the England and East of England averages with 21.8% (43,896) residents aged 5 and above being schoolchildren or full-time students.</a:t>
            </a:r>
          </a:p>
          <a:p>
            <a:r>
              <a:rPr lang="en-GB"/>
              <a:t>The remaining local authorities in Cambridgeshire had proportions below the England average (20.4%), while only South Cambridgeshire was above the East of England average (19.4%).</a:t>
            </a:r>
          </a:p>
        </p:txBody>
      </p:sp>
    </p:spTree>
    <p:extLst>
      <p:ext uri="{BB962C8B-B14F-4D97-AF65-F5344CB8AC3E}">
        <p14:creationId xmlns:p14="http://schemas.microsoft.com/office/powerpoint/2010/main" val="2453097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B954-4BCF-401E-9E29-C8126D3BA62F}"/>
              </a:ext>
            </a:extLst>
          </p:cNvPr>
          <p:cNvSpPr>
            <a:spLocks noGrp="1"/>
          </p:cNvSpPr>
          <p:nvPr>
            <p:ph type="title"/>
          </p:nvPr>
        </p:nvSpPr>
        <p:spPr>
          <a:xfrm>
            <a:off x="447675" y="307569"/>
            <a:ext cx="6934200" cy="1383117"/>
          </a:xfrm>
        </p:spPr>
        <p:txBody>
          <a:bodyPr/>
          <a:lstStyle/>
          <a:p>
            <a:r>
              <a:rPr lang="en-GB"/>
              <a:t>Index</a:t>
            </a:r>
          </a:p>
        </p:txBody>
      </p:sp>
      <p:sp>
        <p:nvSpPr>
          <p:cNvPr id="3" name="Content Placeholder 2">
            <a:extLst>
              <a:ext uri="{FF2B5EF4-FFF2-40B4-BE49-F238E27FC236}">
                <a16:creationId xmlns:a16="http://schemas.microsoft.com/office/drawing/2014/main" id="{45406BD1-1512-4954-A7D0-BBA880F408D0}"/>
              </a:ext>
            </a:extLst>
          </p:cNvPr>
          <p:cNvSpPr>
            <a:spLocks noGrp="1"/>
          </p:cNvSpPr>
          <p:nvPr>
            <p:ph sz="half" idx="1"/>
          </p:nvPr>
        </p:nvSpPr>
        <p:spPr>
          <a:xfrm>
            <a:off x="447675" y="1825625"/>
            <a:ext cx="9965924" cy="4351338"/>
          </a:xfrm>
        </p:spPr>
        <p:txBody>
          <a:bodyPr vert="horz" lIns="91440" tIns="45720" rIns="91440" bIns="45720" rtlCol="0" anchor="t">
            <a:normAutofit/>
          </a:bodyPr>
          <a:lstStyle/>
          <a:p>
            <a:r>
              <a:rPr lang="en-GB">
                <a:cs typeface="Calibri"/>
                <a:hlinkClick r:id="rId2" action="ppaction://hlinksldjump"/>
              </a:rPr>
              <a:t>Cambridgeshire and Peterborough</a:t>
            </a:r>
            <a:endParaRPr lang="en-GB">
              <a:cs typeface="Calibri"/>
            </a:endParaRPr>
          </a:p>
          <a:p>
            <a:pPr marL="0" indent="0">
              <a:buNone/>
            </a:pPr>
            <a:r>
              <a:rPr lang="en-GB" b="1">
                <a:cs typeface="Calibri"/>
              </a:rPr>
              <a:t>Highest Level of Qualification – District and Unitary Charts</a:t>
            </a:r>
          </a:p>
          <a:p>
            <a:r>
              <a:rPr lang="en-GB">
                <a:cs typeface="Calibri"/>
                <a:hlinkClick r:id="rId3" action="ppaction://hlinksldjump"/>
              </a:rPr>
              <a:t>Cambridge</a:t>
            </a:r>
            <a:endParaRPr lang="en-GB">
              <a:cs typeface="Calibri"/>
            </a:endParaRPr>
          </a:p>
          <a:p>
            <a:r>
              <a:rPr lang="en-GB">
                <a:cs typeface="Calibri"/>
                <a:hlinkClick r:id="rId4" action="ppaction://hlinksldjump"/>
              </a:rPr>
              <a:t>East Cambridgeshire</a:t>
            </a:r>
            <a:endParaRPr lang="en-GB">
              <a:cs typeface="Calibri"/>
            </a:endParaRPr>
          </a:p>
          <a:p>
            <a:r>
              <a:rPr lang="en-GB">
                <a:cs typeface="Calibri"/>
                <a:hlinkClick r:id="rId5" action="ppaction://hlinksldjump"/>
              </a:rPr>
              <a:t>Fenland</a:t>
            </a:r>
            <a:endParaRPr lang="en-GB">
              <a:cs typeface="Calibri"/>
            </a:endParaRPr>
          </a:p>
          <a:p>
            <a:r>
              <a:rPr lang="en-GB">
                <a:cs typeface="Calibri"/>
                <a:hlinkClick r:id="rId6" action="ppaction://hlinksldjump"/>
              </a:rPr>
              <a:t>Huntingdonshire</a:t>
            </a:r>
            <a:endParaRPr lang="en-GB">
              <a:cs typeface="Calibri"/>
            </a:endParaRPr>
          </a:p>
          <a:p>
            <a:r>
              <a:rPr lang="en-GB">
                <a:cs typeface="Calibri"/>
                <a:hlinkClick r:id="rId7" action="ppaction://hlinksldjump"/>
              </a:rPr>
              <a:t>South Cambridgeshire</a:t>
            </a:r>
            <a:endParaRPr lang="en-GB">
              <a:cs typeface="Calibri"/>
            </a:endParaRPr>
          </a:p>
          <a:p>
            <a:r>
              <a:rPr lang="en-GB">
                <a:cs typeface="Calibri"/>
                <a:hlinkClick r:id="rId7" action="ppaction://hlinksldjump"/>
              </a:rPr>
              <a:t>Peterborough</a:t>
            </a:r>
            <a:endParaRPr lang="en-GB">
              <a:cs typeface="Calibri"/>
            </a:endParaRPr>
          </a:p>
          <a:p>
            <a:endParaRPr lang="en-GB">
              <a:cs typeface="Calibri"/>
            </a:endParaRPr>
          </a:p>
          <a:p>
            <a:endParaRPr lang="en-GB">
              <a:cs typeface="Calibri"/>
            </a:endParaRPr>
          </a:p>
          <a:p>
            <a:endParaRPr lang="en-GB" sz="2000">
              <a:cs typeface="Calibri"/>
            </a:endParaRPr>
          </a:p>
          <a:p>
            <a:endParaRPr lang="en-GB" sz="2000">
              <a:cs typeface="Calibri"/>
            </a:endParaRPr>
          </a:p>
          <a:p>
            <a:endParaRPr lang="en-GB" sz="2000">
              <a:cs typeface="Calibri"/>
            </a:endParaRPr>
          </a:p>
          <a:p>
            <a:endParaRPr lang="en-GB">
              <a:cs typeface="Calibri"/>
            </a:endParaRPr>
          </a:p>
          <a:p>
            <a:endParaRPr lang="en-GB">
              <a:cs typeface="Calibri"/>
            </a:endParaRPr>
          </a:p>
        </p:txBody>
      </p:sp>
      <p:pic>
        <p:nvPicPr>
          <p:cNvPr id="4" name="Picture 3">
            <a:extLst>
              <a:ext uri="{FF2B5EF4-FFF2-40B4-BE49-F238E27FC236}">
                <a16:creationId xmlns:a16="http://schemas.microsoft.com/office/drawing/2014/main" id="{F77A35FE-2584-451D-B04D-90EC1C4BFAA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3213955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5DEB-2347-4345-A907-27520C2B9F6C}"/>
              </a:ext>
            </a:extLst>
          </p:cNvPr>
          <p:cNvSpPr>
            <a:spLocks noGrp="1"/>
          </p:cNvSpPr>
          <p:nvPr>
            <p:ph type="ctrTitle"/>
          </p:nvPr>
        </p:nvSpPr>
        <p:spPr>
          <a:xfrm>
            <a:off x="1524000" y="2235200"/>
            <a:ext cx="9144000" cy="2387600"/>
          </a:xfrm>
        </p:spPr>
        <p:txBody>
          <a:bodyPr/>
          <a:lstStyle/>
          <a:p>
            <a:pPr algn="l"/>
            <a:r>
              <a:rPr lang="en-GB"/>
              <a:t>Cambridgeshire and Peterborough</a:t>
            </a:r>
          </a:p>
        </p:txBody>
      </p:sp>
      <p:pic>
        <p:nvPicPr>
          <p:cNvPr id="3" name="Picture 2">
            <a:extLst>
              <a:ext uri="{FF2B5EF4-FFF2-40B4-BE49-F238E27FC236}">
                <a16:creationId xmlns:a16="http://schemas.microsoft.com/office/drawing/2014/main" id="{202FA862-5651-4722-8ABF-F8A53CFA1B9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1243213954"/>
      </p:ext>
    </p:extLst>
  </p:cSld>
  <p:clrMapOvr>
    <a:masterClrMapping/>
  </p:clrMapOvr>
</p:sld>
</file>

<file path=ppt/theme/theme1.xml><?xml version="1.0" encoding="utf-8"?>
<a:theme xmlns:a="http://schemas.openxmlformats.org/drawingml/2006/main" name="CCC Census 2021 theme">
  <a:themeElements>
    <a:clrScheme name="Accessible CCC 1">
      <a:dk1>
        <a:srgbClr val="000000"/>
      </a:dk1>
      <a:lt1>
        <a:sysClr val="window" lastClr="FFFFFF"/>
      </a:lt1>
      <a:dk2>
        <a:srgbClr val="536C76"/>
      </a:dk2>
      <a:lt2>
        <a:srgbClr val="8CBED6"/>
      </a:lt2>
      <a:accent1>
        <a:srgbClr val="6072A9"/>
      </a:accent1>
      <a:accent2>
        <a:srgbClr val="6B9E73"/>
      </a:accent2>
      <a:accent3>
        <a:srgbClr val="C2DDA7"/>
      </a:accent3>
      <a:accent4>
        <a:srgbClr val="F5DD90"/>
      </a:accent4>
      <a:accent5>
        <a:srgbClr val="F68E5F"/>
      </a:accent5>
      <a:accent6>
        <a:srgbClr val="F76C5E"/>
      </a:accent6>
      <a:hlink>
        <a:srgbClr val="0563C1"/>
      </a:hlink>
      <a:folHlink>
        <a:srgbClr val="A5EC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Census 2021 theme" id="{F0885865-3E9C-43B3-BA0C-70B01BE2B124}" vid="{5703C4DC-FBB8-4988-97D8-CFBAFCBFDAC9}"/>
    </a:ext>
  </a:extLst>
</a:theme>
</file>

<file path=ppt/theme/theme2.xml><?xml version="1.0" encoding="utf-8"?>
<a:theme xmlns:a="http://schemas.openxmlformats.org/drawingml/2006/main" name="Accessible template theme">
  <a:themeElements>
    <a:clrScheme name="Accessible CCC 1">
      <a:dk1>
        <a:srgbClr val="000000"/>
      </a:dk1>
      <a:lt1>
        <a:sysClr val="window" lastClr="FFFFFF"/>
      </a:lt1>
      <a:dk2>
        <a:srgbClr val="536C76"/>
      </a:dk2>
      <a:lt2>
        <a:srgbClr val="8CBED6"/>
      </a:lt2>
      <a:accent1>
        <a:srgbClr val="6072A9"/>
      </a:accent1>
      <a:accent2>
        <a:srgbClr val="6B9E73"/>
      </a:accent2>
      <a:accent3>
        <a:srgbClr val="C2DDA7"/>
      </a:accent3>
      <a:accent4>
        <a:srgbClr val="F5DD90"/>
      </a:accent4>
      <a:accent5>
        <a:srgbClr val="F68E5F"/>
      </a:accent5>
      <a:accent6>
        <a:srgbClr val="F76C5E"/>
      </a:accent6>
      <a:hlink>
        <a:srgbClr val="0563C1"/>
      </a:hlink>
      <a:folHlink>
        <a:srgbClr val="A5EC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 template theme" id="{CD62CD74-2BF1-4605-9169-238AA4E9C9AB}" vid="{FEB47974-2F15-4277-B361-F84F86F135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CCC Census 2021 theme</Template>
  <TotalTime>0</TotalTime>
  <Words>2518</Words>
  <Application>Microsoft Office PowerPoint</Application>
  <PresentationFormat>Widescreen</PresentationFormat>
  <Paragraphs>177</Paragraphs>
  <Slides>25</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Calibri Light</vt:lpstr>
      <vt:lpstr>CCC Census 2021 theme</vt:lpstr>
      <vt:lpstr>Accessible template theme</vt:lpstr>
      <vt:lpstr>Census 2021: Education Topic Summary Overview for Cambridgeshire and Peterborough Research Team, Business Intelligence 10th January 2023 Research.group@cambridgeshire.gov.uk</vt:lpstr>
      <vt:lpstr>Themes</vt:lpstr>
      <vt:lpstr>Definitions</vt:lpstr>
      <vt:lpstr>Definitions (Continued)</vt:lpstr>
      <vt:lpstr>Highest Level of Qualification –  Comparability with the 2011 Census</vt:lpstr>
      <vt:lpstr>Census 2021 headlines – Highest Level of Qualification</vt:lpstr>
      <vt:lpstr>Census 2021 headlines – schoolchildren and full-time students</vt:lpstr>
      <vt:lpstr>Index</vt:lpstr>
      <vt:lpstr>Cambridgeshire and Peterborough</vt:lpstr>
      <vt:lpstr>Highest level of qualification </vt:lpstr>
      <vt:lpstr>Highest level of qualification </vt:lpstr>
      <vt:lpstr>Highest level of qualification </vt:lpstr>
      <vt:lpstr>Highest level of qualification - No Qualifications 2011 to 2021 Comparison</vt:lpstr>
      <vt:lpstr>Cambridgeshire and Peterborough- schoolchildren and full-time students</vt:lpstr>
      <vt:lpstr>Cambridgeshire and Peterborough- schoolchildren and full-time students by district</vt:lpstr>
      <vt:lpstr>Census 2021: percentage of usual resident population (aged 5 and above) that are schoolchildren and full-time students by Middle Layer Super Output Area (MSOA)</vt:lpstr>
      <vt:lpstr>District and Unitary Local Authorities – Highest Level of Qualification</vt:lpstr>
      <vt:lpstr>Cambridge - Highest level of qualification </vt:lpstr>
      <vt:lpstr>East Cambridgeshire - Highest level of qualification </vt:lpstr>
      <vt:lpstr>Fenland - Highest level of qualification </vt:lpstr>
      <vt:lpstr>Huntingdonshire - Highest level of qualification </vt:lpstr>
      <vt:lpstr>South Cambridgeshire - Highest level of qualification </vt:lpstr>
      <vt:lpstr>Peterborough - Highest level of qualification </vt:lpstr>
      <vt:lpstr>When is the next release of data by the ONS?</vt:lpstr>
      <vt:lpstr>Useful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Dominic Milham</dc:creator>
  <cp:lastModifiedBy>Dominic Milham</cp:lastModifiedBy>
  <cp:revision>1</cp:revision>
  <dcterms:created xsi:type="dcterms:W3CDTF">2022-12-08T07:59:02Z</dcterms:created>
  <dcterms:modified xsi:type="dcterms:W3CDTF">2023-01-11T09:44:08Z</dcterms:modified>
</cp:coreProperties>
</file>