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31" r:id="rId3"/>
    <p:sldId id="390" r:id="rId4"/>
    <p:sldId id="388" r:id="rId5"/>
    <p:sldId id="392" r:id="rId6"/>
    <p:sldId id="333" r:id="rId7"/>
    <p:sldId id="394" r:id="rId8"/>
    <p:sldId id="389" r:id="rId9"/>
    <p:sldId id="391" r:id="rId10"/>
    <p:sldId id="334" r:id="rId11"/>
    <p:sldId id="393" r:id="rId12"/>
    <p:sldId id="283" r:id="rId13"/>
    <p:sldId id="337" r:id="rId14"/>
    <p:sldId id="338" r:id="rId15"/>
    <p:sldId id="395" r:id="rId16"/>
    <p:sldId id="349" r:id="rId17"/>
    <p:sldId id="350" r:id="rId18"/>
    <p:sldId id="351" r:id="rId19"/>
    <p:sldId id="284" r:id="rId20"/>
    <p:sldId id="353" r:id="rId21"/>
    <p:sldId id="354" r:id="rId22"/>
    <p:sldId id="355" r:id="rId23"/>
    <p:sldId id="356" r:id="rId24"/>
    <p:sldId id="357" r:id="rId25"/>
    <p:sldId id="358" r:id="rId26"/>
    <p:sldId id="285" r:id="rId27"/>
    <p:sldId id="360" r:id="rId28"/>
    <p:sldId id="361" r:id="rId29"/>
    <p:sldId id="362" r:id="rId30"/>
    <p:sldId id="363" r:id="rId31"/>
    <p:sldId id="364" r:id="rId32"/>
    <p:sldId id="365" r:id="rId33"/>
    <p:sldId id="287" r:id="rId34"/>
    <p:sldId id="367" r:id="rId35"/>
    <p:sldId id="368" r:id="rId36"/>
    <p:sldId id="369" r:id="rId37"/>
    <p:sldId id="370" r:id="rId38"/>
    <p:sldId id="371" r:id="rId39"/>
    <p:sldId id="372" r:id="rId40"/>
    <p:sldId id="289" r:id="rId41"/>
    <p:sldId id="374" r:id="rId42"/>
    <p:sldId id="375" r:id="rId43"/>
    <p:sldId id="376" r:id="rId44"/>
    <p:sldId id="377" r:id="rId45"/>
    <p:sldId id="378" r:id="rId46"/>
    <p:sldId id="379" r:id="rId47"/>
    <p:sldId id="291" r:id="rId48"/>
    <p:sldId id="381" r:id="rId49"/>
    <p:sldId id="382" r:id="rId50"/>
    <p:sldId id="383" r:id="rId51"/>
    <p:sldId id="384" r:id="rId52"/>
    <p:sldId id="385" r:id="rId53"/>
    <p:sldId id="386" r:id="rId54"/>
    <p:sldId id="39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07" autoAdjust="0"/>
  </p:normalViewPr>
  <p:slideViewPr>
    <p:cSldViewPr snapToGrid="0">
      <p:cViewPr varScale="1">
        <p:scale>
          <a:sx n="48" d="100"/>
          <a:sy n="48" d="100"/>
        </p:scale>
        <p:origin x="195"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2D2E6-514A-49B6-AEC6-10677F1CA328}" type="datetimeFigureOut">
              <a:rPr lang="en-GB" smtClean="0"/>
              <a:t>19/01/2023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9A581-EE5F-472A-9219-3889BBB711FC}" type="slidenum">
              <a:rPr lang="en-GB" smtClean="0"/>
              <a:t>‹#›</a:t>
            </a:fld>
            <a:endParaRPr lang="en-GB" dirty="0"/>
          </a:p>
        </p:txBody>
      </p:sp>
    </p:spTree>
    <p:extLst>
      <p:ext uri="{BB962C8B-B14F-4D97-AF65-F5344CB8AC3E}">
        <p14:creationId xmlns:p14="http://schemas.microsoft.com/office/powerpoint/2010/main" val="346916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2</a:t>
            </a:fld>
            <a:endParaRPr lang="en-GB" dirty="0"/>
          </a:p>
        </p:txBody>
      </p:sp>
    </p:spTree>
    <p:extLst>
      <p:ext uri="{BB962C8B-B14F-4D97-AF65-F5344CB8AC3E}">
        <p14:creationId xmlns:p14="http://schemas.microsoft.com/office/powerpoint/2010/main" val="125483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47</a:t>
            </a:fld>
            <a:endParaRPr lang="en-GB" dirty="0"/>
          </a:p>
        </p:txBody>
      </p:sp>
    </p:spTree>
    <p:extLst>
      <p:ext uri="{BB962C8B-B14F-4D97-AF65-F5344CB8AC3E}">
        <p14:creationId xmlns:p14="http://schemas.microsoft.com/office/powerpoint/2010/main" val="6997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29A581-EE5F-472A-9219-3889BBB711FC}" type="slidenum">
              <a:rPr lang="en-GB" smtClean="0"/>
              <a:t>6</a:t>
            </a:fld>
            <a:endParaRPr lang="en-GB" dirty="0"/>
          </a:p>
        </p:txBody>
      </p:sp>
    </p:spTree>
    <p:extLst>
      <p:ext uri="{BB962C8B-B14F-4D97-AF65-F5344CB8AC3E}">
        <p14:creationId xmlns:p14="http://schemas.microsoft.com/office/powerpoint/2010/main" val="374036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29A581-EE5F-472A-9219-3889BBB711FC}" type="slidenum">
              <a:rPr lang="en-GB" smtClean="0"/>
              <a:t>7</a:t>
            </a:fld>
            <a:endParaRPr lang="en-GB" dirty="0"/>
          </a:p>
        </p:txBody>
      </p:sp>
    </p:spTree>
    <p:extLst>
      <p:ext uri="{BB962C8B-B14F-4D97-AF65-F5344CB8AC3E}">
        <p14:creationId xmlns:p14="http://schemas.microsoft.com/office/powerpoint/2010/main" val="1167765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12</a:t>
            </a:fld>
            <a:endParaRPr lang="en-GB" dirty="0"/>
          </a:p>
        </p:txBody>
      </p:sp>
    </p:spTree>
    <p:extLst>
      <p:ext uri="{BB962C8B-B14F-4D97-AF65-F5344CB8AC3E}">
        <p14:creationId xmlns:p14="http://schemas.microsoft.com/office/powerpoint/2010/main" val="732047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19</a:t>
            </a:fld>
            <a:endParaRPr lang="en-GB" dirty="0"/>
          </a:p>
        </p:txBody>
      </p:sp>
    </p:spTree>
    <p:extLst>
      <p:ext uri="{BB962C8B-B14F-4D97-AF65-F5344CB8AC3E}">
        <p14:creationId xmlns:p14="http://schemas.microsoft.com/office/powerpoint/2010/main" val="3310292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26</a:t>
            </a:fld>
            <a:endParaRPr lang="en-GB" dirty="0"/>
          </a:p>
        </p:txBody>
      </p:sp>
    </p:spTree>
    <p:extLst>
      <p:ext uri="{BB962C8B-B14F-4D97-AF65-F5344CB8AC3E}">
        <p14:creationId xmlns:p14="http://schemas.microsoft.com/office/powerpoint/2010/main" val="403458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33</a:t>
            </a:fld>
            <a:endParaRPr lang="en-GB" dirty="0"/>
          </a:p>
        </p:txBody>
      </p:sp>
    </p:spTree>
    <p:extLst>
      <p:ext uri="{BB962C8B-B14F-4D97-AF65-F5344CB8AC3E}">
        <p14:creationId xmlns:p14="http://schemas.microsoft.com/office/powerpoint/2010/main" val="49454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29A581-EE5F-472A-9219-3889BBB711FC}" type="slidenum">
              <a:rPr lang="en-GB" smtClean="0"/>
              <a:t>38</a:t>
            </a:fld>
            <a:endParaRPr lang="en-GB" dirty="0"/>
          </a:p>
        </p:txBody>
      </p:sp>
    </p:spTree>
    <p:extLst>
      <p:ext uri="{BB962C8B-B14F-4D97-AF65-F5344CB8AC3E}">
        <p14:creationId xmlns:p14="http://schemas.microsoft.com/office/powerpoint/2010/main" val="225505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85164-F36F-4C58-8DB1-EFB309A65F00}" type="slidenum">
              <a:rPr lang="en-GB" smtClean="0"/>
              <a:t>40</a:t>
            </a:fld>
            <a:endParaRPr lang="en-GB" dirty="0"/>
          </a:p>
        </p:txBody>
      </p:sp>
    </p:spTree>
    <p:extLst>
      <p:ext uri="{BB962C8B-B14F-4D97-AF65-F5344CB8AC3E}">
        <p14:creationId xmlns:p14="http://schemas.microsoft.com/office/powerpoint/2010/main" val="348426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B551-D6D5-DBDA-1D44-C9384445AE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BC3840-66C9-B352-9710-D0FA9499F5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F82E30-DA6D-465C-1FBB-F75A81F1B0B5}"/>
              </a:ext>
            </a:extLst>
          </p:cNvPr>
          <p:cNvSpPr>
            <a:spLocks noGrp="1"/>
          </p:cNvSpPr>
          <p:nvPr>
            <p:ph type="dt" sz="half" idx="10"/>
          </p:nvPr>
        </p:nvSpPr>
        <p:spPr/>
        <p:txBody>
          <a:bodyPr/>
          <a:lstStyle/>
          <a:p>
            <a:fld id="{BBC677C2-E8F6-4BB0-B2FF-BB2AE4B43DAB}" type="datetimeFigureOut">
              <a:rPr lang="en-GB" smtClean="0"/>
              <a:t>19/01/2023</a:t>
            </a:fld>
            <a:endParaRPr lang="en-GB" dirty="0"/>
          </a:p>
        </p:txBody>
      </p:sp>
      <p:sp>
        <p:nvSpPr>
          <p:cNvPr id="5" name="Footer Placeholder 4">
            <a:extLst>
              <a:ext uri="{FF2B5EF4-FFF2-40B4-BE49-F238E27FC236}">
                <a16:creationId xmlns:a16="http://schemas.microsoft.com/office/drawing/2014/main" id="{491812E8-CC21-70BD-AA32-A0522A04573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98DB2D7-618B-8E6C-77C5-E9725B29ED83}"/>
              </a:ext>
            </a:extLst>
          </p:cNvPr>
          <p:cNvSpPr>
            <a:spLocks noGrp="1"/>
          </p:cNvSpPr>
          <p:nvPr>
            <p:ph type="sldNum" sz="quarter" idx="12"/>
          </p:nvPr>
        </p:nvSpPr>
        <p:spPr/>
        <p:txBody>
          <a:bodyPr/>
          <a:lstStyle/>
          <a:p>
            <a:fld id="{6D2BBDF0-D2F9-452E-A6FF-6F811B1469F6}" type="slidenum">
              <a:rPr lang="en-GB" smtClean="0"/>
              <a:t>‹#›</a:t>
            </a:fld>
            <a:endParaRPr lang="en-GB" dirty="0"/>
          </a:p>
        </p:txBody>
      </p:sp>
    </p:spTree>
    <p:extLst>
      <p:ext uri="{BB962C8B-B14F-4D97-AF65-F5344CB8AC3E}">
        <p14:creationId xmlns:p14="http://schemas.microsoft.com/office/powerpoint/2010/main" val="150079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885A-11FF-5E0B-93DF-98826AEE6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EA99A6-AF62-5AD3-EDBC-C5B7FCF370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44AB71-001C-322C-8AC6-EF1A51BAB2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F61ED9-B219-FF94-F6FE-F810D9B15E82}"/>
              </a:ext>
            </a:extLst>
          </p:cNvPr>
          <p:cNvSpPr>
            <a:spLocks noGrp="1"/>
          </p:cNvSpPr>
          <p:nvPr>
            <p:ph type="dt" sz="half" idx="10"/>
          </p:nvPr>
        </p:nvSpPr>
        <p:spPr/>
        <p:txBody>
          <a:bodyPr/>
          <a:lstStyle/>
          <a:p>
            <a:fld id="{BBC677C2-E8F6-4BB0-B2FF-BB2AE4B43DAB}" type="datetimeFigureOut">
              <a:rPr lang="en-GB" smtClean="0"/>
              <a:t>19/01/2023</a:t>
            </a:fld>
            <a:endParaRPr lang="en-GB" dirty="0"/>
          </a:p>
        </p:txBody>
      </p:sp>
      <p:sp>
        <p:nvSpPr>
          <p:cNvPr id="6" name="Footer Placeholder 5">
            <a:extLst>
              <a:ext uri="{FF2B5EF4-FFF2-40B4-BE49-F238E27FC236}">
                <a16:creationId xmlns:a16="http://schemas.microsoft.com/office/drawing/2014/main" id="{8D57EE3F-D648-96A5-8DE2-37483C1E1BE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C24C6D9-E034-6165-DB3E-F13C09904D30}"/>
              </a:ext>
            </a:extLst>
          </p:cNvPr>
          <p:cNvSpPr>
            <a:spLocks noGrp="1"/>
          </p:cNvSpPr>
          <p:nvPr>
            <p:ph type="sldNum" sz="quarter" idx="12"/>
          </p:nvPr>
        </p:nvSpPr>
        <p:spPr/>
        <p:txBody>
          <a:bodyPr/>
          <a:lstStyle/>
          <a:p>
            <a:fld id="{6D2BBDF0-D2F9-452E-A6FF-6F811B1469F6}" type="slidenum">
              <a:rPr lang="en-GB" smtClean="0"/>
              <a:t>‹#›</a:t>
            </a:fld>
            <a:endParaRPr lang="en-GB" dirty="0"/>
          </a:p>
        </p:txBody>
      </p:sp>
    </p:spTree>
    <p:extLst>
      <p:ext uri="{BB962C8B-B14F-4D97-AF65-F5344CB8AC3E}">
        <p14:creationId xmlns:p14="http://schemas.microsoft.com/office/powerpoint/2010/main" val="242460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EE62-2069-652A-8B51-2F4E7C2B0F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79E189-25DE-40E0-ECFB-2DB1C0423AC1}"/>
              </a:ext>
            </a:extLst>
          </p:cNvPr>
          <p:cNvSpPr>
            <a:spLocks noGrp="1"/>
          </p:cNvSpPr>
          <p:nvPr>
            <p:ph type="dt" sz="half" idx="10"/>
          </p:nvPr>
        </p:nvSpPr>
        <p:spPr/>
        <p:txBody>
          <a:bodyPr/>
          <a:lstStyle/>
          <a:p>
            <a:fld id="{BBC677C2-E8F6-4BB0-B2FF-BB2AE4B43DAB}" type="datetimeFigureOut">
              <a:rPr lang="en-GB" smtClean="0"/>
              <a:t>19/01/2023</a:t>
            </a:fld>
            <a:endParaRPr lang="en-GB" dirty="0"/>
          </a:p>
        </p:txBody>
      </p:sp>
      <p:sp>
        <p:nvSpPr>
          <p:cNvPr id="4" name="Footer Placeholder 3">
            <a:extLst>
              <a:ext uri="{FF2B5EF4-FFF2-40B4-BE49-F238E27FC236}">
                <a16:creationId xmlns:a16="http://schemas.microsoft.com/office/drawing/2014/main" id="{0DFF3270-02D3-98E9-251A-24DB08CA15E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687B45-DBD6-73C6-2558-B91FDAC06780}"/>
              </a:ext>
            </a:extLst>
          </p:cNvPr>
          <p:cNvSpPr>
            <a:spLocks noGrp="1"/>
          </p:cNvSpPr>
          <p:nvPr>
            <p:ph type="sldNum" sz="quarter" idx="12"/>
          </p:nvPr>
        </p:nvSpPr>
        <p:spPr/>
        <p:txBody>
          <a:bodyPr/>
          <a:lstStyle/>
          <a:p>
            <a:fld id="{6D2BBDF0-D2F9-452E-A6FF-6F811B1469F6}" type="slidenum">
              <a:rPr lang="en-GB" smtClean="0"/>
              <a:t>‹#›</a:t>
            </a:fld>
            <a:endParaRPr lang="en-GB" dirty="0"/>
          </a:p>
        </p:txBody>
      </p:sp>
    </p:spTree>
    <p:extLst>
      <p:ext uri="{BB962C8B-B14F-4D97-AF65-F5344CB8AC3E}">
        <p14:creationId xmlns:p14="http://schemas.microsoft.com/office/powerpoint/2010/main" val="226393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3CCBD-824C-40F0-9CA8-3B8C29DD6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7384C1-A046-49A4-9E25-3D89E72CD9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9D84C5-EF63-4AAF-8BFF-D9DA10A0CA76}"/>
              </a:ext>
            </a:extLst>
          </p:cNvPr>
          <p:cNvSpPr>
            <a:spLocks noGrp="1"/>
          </p:cNvSpPr>
          <p:nvPr>
            <p:ph type="dt" sz="half" idx="10"/>
          </p:nvPr>
        </p:nvSpPr>
        <p:spPr/>
        <p:txBody>
          <a:bodyPr/>
          <a:lstStyle/>
          <a:p>
            <a:fld id="{BBC677C2-E8F6-4BB0-B2FF-BB2AE4B43DAB}" type="datetimeFigureOut">
              <a:rPr lang="en-GB" smtClean="0"/>
              <a:t>19/01/2023</a:t>
            </a:fld>
            <a:endParaRPr lang="en-GB" dirty="0"/>
          </a:p>
        </p:txBody>
      </p:sp>
      <p:sp>
        <p:nvSpPr>
          <p:cNvPr id="5" name="Footer Placeholder 4">
            <a:extLst>
              <a:ext uri="{FF2B5EF4-FFF2-40B4-BE49-F238E27FC236}">
                <a16:creationId xmlns:a16="http://schemas.microsoft.com/office/drawing/2014/main" id="{6A76E865-2D1D-48F4-8204-E537816F730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4866D38-031E-48E7-8B0E-396F2B22A486}"/>
              </a:ext>
            </a:extLst>
          </p:cNvPr>
          <p:cNvSpPr>
            <a:spLocks noGrp="1"/>
          </p:cNvSpPr>
          <p:nvPr>
            <p:ph type="sldNum" sz="quarter" idx="12"/>
          </p:nvPr>
        </p:nvSpPr>
        <p:spPr/>
        <p:txBody>
          <a:bodyPr/>
          <a:lstStyle/>
          <a:p>
            <a:fld id="{6D2BBDF0-D2F9-452E-A6FF-6F811B1469F6}" type="slidenum">
              <a:rPr lang="en-GB" smtClean="0"/>
              <a:t>‹#›</a:t>
            </a:fld>
            <a:endParaRPr lang="en-GB" dirty="0"/>
          </a:p>
        </p:txBody>
      </p:sp>
    </p:spTree>
    <p:extLst>
      <p:ext uri="{BB962C8B-B14F-4D97-AF65-F5344CB8AC3E}">
        <p14:creationId xmlns:p14="http://schemas.microsoft.com/office/powerpoint/2010/main" val="384910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B62-7027-4E49-A41B-4750E9C4FBB7}"/>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693F3D-EF40-4727-8525-B2EBE9856A14}"/>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F7E5B-B2A0-49A6-AF7F-9B34E4047ABF}"/>
              </a:ext>
            </a:extLst>
          </p:cNvPr>
          <p:cNvSpPr>
            <a:spLocks noGrp="1"/>
          </p:cNvSpPr>
          <p:nvPr>
            <p:ph type="dt" sz="half" idx="10"/>
          </p:nvPr>
        </p:nvSpPr>
        <p:spPr/>
        <p:txBody>
          <a:bodyPr/>
          <a:lstStyle/>
          <a:p>
            <a:fld id="{EF929067-F4FE-4BC2-9B35-1138C670D2F5}" type="datetimeFigureOut">
              <a:rPr lang="en-GB" smtClean="0"/>
              <a:t>19/01/2023</a:t>
            </a:fld>
            <a:endParaRPr lang="en-GB" dirty="0"/>
          </a:p>
        </p:txBody>
      </p:sp>
      <p:sp>
        <p:nvSpPr>
          <p:cNvPr id="5" name="Footer Placeholder 4">
            <a:extLst>
              <a:ext uri="{FF2B5EF4-FFF2-40B4-BE49-F238E27FC236}">
                <a16:creationId xmlns:a16="http://schemas.microsoft.com/office/drawing/2014/main" id="{99142B51-8FD8-4A02-8460-CD3565E03F8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6F627EC-EF83-410C-9C03-156DD6911337}"/>
              </a:ext>
            </a:extLst>
          </p:cNvPr>
          <p:cNvSpPr>
            <a:spLocks noGrp="1"/>
          </p:cNvSpPr>
          <p:nvPr>
            <p:ph type="sldNum" sz="quarter" idx="12"/>
          </p:nvPr>
        </p:nvSpPr>
        <p:spPr/>
        <p:txBody>
          <a:bodyPr/>
          <a:lstStyle/>
          <a:p>
            <a:fld id="{9280B499-4497-4055-8D9C-2A1A7700C93E}" type="slidenum">
              <a:rPr lang="en-GB" smtClean="0"/>
              <a:t>‹#›</a:t>
            </a:fld>
            <a:endParaRPr lang="en-GB" dirty="0"/>
          </a:p>
        </p:txBody>
      </p:sp>
    </p:spTree>
    <p:extLst>
      <p:ext uri="{BB962C8B-B14F-4D97-AF65-F5344CB8AC3E}">
        <p14:creationId xmlns:p14="http://schemas.microsoft.com/office/powerpoint/2010/main" val="48245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A71AE-9F5D-F10B-16D2-EFA2DA782E93}"/>
              </a:ext>
            </a:extLst>
          </p:cNvPr>
          <p:cNvSpPr>
            <a:spLocks noGrp="1"/>
          </p:cNvSpPr>
          <p:nvPr>
            <p:ph type="title"/>
          </p:nvPr>
        </p:nvSpPr>
        <p:spPr>
          <a:xfrm>
            <a:off x="838200" y="307571"/>
            <a:ext cx="6934200" cy="138311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C9D160-B8D4-C936-1989-BAD42829D0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C37BCA-78CE-A631-7E10-0EE5A35595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677C2-E8F6-4BB0-B2FF-BB2AE4B43DAB}" type="datetimeFigureOut">
              <a:rPr lang="en-GB" smtClean="0"/>
              <a:t>19/01/2023</a:t>
            </a:fld>
            <a:endParaRPr lang="en-GB" dirty="0"/>
          </a:p>
        </p:txBody>
      </p:sp>
      <p:sp>
        <p:nvSpPr>
          <p:cNvPr id="5" name="Footer Placeholder 4">
            <a:extLst>
              <a:ext uri="{FF2B5EF4-FFF2-40B4-BE49-F238E27FC236}">
                <a16:creationId xmlns:a16="http://schemas.microsoft.com/office/drawing/2014/main" id="{556DBCD9-3318-E4E3-C44A-DDC36C3D9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E11928C-7287-917A-7753-916CB496C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BBDF0-D2F9-452E-A6FF-6F811B1469F6}" type="slidenum">
              <a:rPr lang="en-GB" smtClean="0"/>
              <a:t>‹#›</a:t>
            </a:fld>
            <a:endParaRPr lang="en-GB" dirty="0"/>
          </a:p>
        </p:txBody>
      </p:sp>
      <p:pic>
        <p:nvPicPr>
          <p:cNvPr id="41" name="Picture 40" descr="A picture containing text, tableware, dishware&#10;&#10;Description automatically generated">
            <a:extLst>
              <a:ext uri="{FF2B5EF4-FFF2-40B4-BE49-F238E27FC236}">
                <a16:creationId xmlns:a16="http://schemas.microsoft.com/office/drawing/2014/main" id="{FD1478F6-3B9F-AB4D-6721-2499675C16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3474" y="673080"/>
            <a:ext cx="3366869" cy="714336"/>
          </a:xfrm>
          <a:prstGeom prst="rect">
            <a:avLst/>
          </a:prstGeom>
        </p:spPr>
      </p:pic>
      <p:pic>
        <p:nvPicPr>
          <p:cNvPr id="8" name="Picture 7" descr="Icon&#10;&#10;Description automatically generated">
            <a:extLst>
              <a:ext uri="{FF2B5EF4-FFF2-40B4-BE49-F238E27FC236}">
                <a16:creationId xmlns:a16="http://schemas.microsoft.com/office/drawing/2014/main" id="{98FA0355-4BA3-4208-91FB-93DA074E06B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48242" y="5652656"/>
            <a:ext cx="2143758" cy="1194712"/>
          </a:xfrm>
          <a:prstGeom prst="rect">
            <a:avLst/>
          </a:prstGeom>
        </p:spPr>
      </p:pic>
    </p:spTree>
    <p:extLst>
      <p:ext uri="{BB962C8B-B14F-4D97-AF65-F5344CB8AC3E}">
        <p14:creationId xmlns:p14="http://schemas.microsoft.com/office/powerpoint/2010/main" val="4112527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esearch.Group@cambridgeshire.gov.uk"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ons.gov.uk/releases/sexualorientationandgenderidentitycensus2021inenglandandwal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www.nomisweb.co.uk/sources/census_2021" TargetMode="External"/><Relationship Id="rId3" Type="http://schemas.openxmlformats.org/officeDocument/2006/relationships/hyperlink" Target="https://cambridgeshireinsight.org.uk/population/census-2021/first-results/" TargetMode="External"/><Relationship Id="rId7" Type="http://schemas.openxmlformats.org/officeDocument/2006/relationships/hyperlink" Target="https://www.ons.gov.uk/census" TargetMode="External"/><Relationship Id="rId2" Type="http://schemas.openxmlformats.org/officeDocument/2006/relationships/hyperlink" Target="https://cambridgeshireinsight.org.uk/population/census-2021/" TargetMode="External"/><Relationship Id="rId1" Type="http://schemas.openxmlformats.org/officeDocument/2006/relationships/slideLayout" Target="../slideLayouts/slideLayout1.xml"/><Relationship Id="rId6" Type="http://schemas.openxmlformats.org/officeDocument/2006/relationships/hyperlink" Target="https://cambridgeshireinsight.org.uk/data-catalog-explorer/" TargetMode="External"/><Relationship Id="rId11" Type="http://schemas.openxmlformats.org/officeDocument/2006/relationships/hyperlink" Target="https://www.ons.gov.uk/peoplepopulationandcommunity/populationandmigration/populationestimates/articles/howyourareahaschangedin10yearscensus2021/2022-11-08" TargetMode="External"/><Relationship Id="rId5" Type="http://schemas.openxmlformats.org/officeDocument/2006/relationships/hyperlink" Target="https://cambridgeshireinsight.org.uk/overview/map/" TargetMode="External"/><Relationship Id="rId10" Type="http://schemas.openxmlformats.org/officeDocument/2006/relationships/hyperlink" Target="https://www.nomisweb.co.uk/sources/census_2021/report" TargetMode="External"/><Relationship Id="rId4" Type="http://schemas.openxmlformats.org/officeDocument/2006/relationships/hyperlink" Target="https://cambridgeshireinsight.org.uk/population/census-2021/topic-summaries/" TargetMode="External"/><Relationship Id="rId9" Type="http://schemas.openxmlformats.org/officeDocument/2006/relationships/hyperlink" Target="https://www.ons.gov.uk/census/map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1981-A930-455D-953F-89730F235578}"/>
              </a:ext>
            </a:extLst>
          </p:cNvPr>
          <p:cNvSpPr>
            <a:spLocks noGrp="1"/>
          </p:cNvSpPr>
          <p:nvPr>
            <p:ph type="ctrTitle"/>
          </p:nvPr>
        </p:nvSpPr>
        <p:spPr>
          <a:xfrm>
            <a:off x="689525" y="1931670"/>
            <a:ext cx="11024170" cy="2285776"/>
          </a:xfrm>
        </p:spPr>
        <p:txBody>
          <a:bodyPr>
            <a:normAutofit fontScale="90000"/>
          </a:bodyPr>
          <a:lstStyle/>
          <a:p>
            <a:r>
              <a:rPr lang="en-GB" sz="5400" dirty="0"/>
              <a:t>Census 2021: Sexual Orientation and Gender Identity summary for Cambridgeshire and Peterborough</a:t>
            </a:r>
          </a:p>
        </p:txBody>
      </p:sp>
      <p:sp>
        <p:nvSpPr>
          <p:cNvPr id="3" name="Subtitle 2">
            <a:extLst>
              <a:ext uri="{FF2B5EF4-FFF2-40B4-BE49-F238E27FC236}">
                <a16:creationId xmlns:a16="http://schemas.microsoft.com/office/drawing/2014/main" id="{4AC517A9-7E7C-462D-BCB1-D2B01FA2BD8C}"/>
              </a:ext>
            </a:extLst>
          </p:cNvPr>
          <p:cNvSpPr>
            <a:spLocks noGrp="1"/>
          </p:cNvSpPr>
          <p:nvPr>
            <p:ph type="subTitle" idx="1"/>
          </p:nvPr>
        </p:nvSpPr>
        <p:spPr>
          <a:xfrm>
            <a:off x="1524000" y="4769225"/>
            <a:ext cx="9144000" cy="1030940"/>
          </a:xfrm>
        </p:spPr>
        <p:txBody>
          <a:bodyPr>
            <a:normAutofit fontScale="85000" lnSpcReduction="20000"/>
          </a:bodyPr>
          <a:lstStyle/>
          <a:p>
            <a:r>
              <a:rPr lang="en-GB" dirty="0"/>
              <a:t>18/01/2023</a:t>
            </a:r>
          </a:p>
          <a:p>
            <a:r>
              <a:rPr lang="en-GB" dirty="0"/>
              <a:t>Research Team, Business Intelligence</a:t>
            </a:r>
          </a:p>
          <a:p>
            <a:r>
              <a:rPr lang="en-GB" dirty="0">
                <a:hlinkClick r:id="rId2"/>
              </a:rPr>
              <a:t>Research.Group@cambridgeshire.gov.uk</a:t>
            </a:r>
            <a:r>
              <a:rPr lang="en-GB" dirty="0"/>
              <a:t> </a:t>
            </a:r>
          </a:p>
        </p:txBody>
      </p:sp>
    </p:spTree>
    <p:extLst>
      <p:ext uri="{BB962C8B-B14F-4D97-AF65-F5344CB8AC3E}">
        <p14:creationId xmlns:p14="http://schemas.microsoft.com/office/powerpoint/2010/main" val="329612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C8B8-D44D-45F2-ADFF-B4D97F8648CB}"/>
              </a:ext>
            </a:extLst>
          </p:cNvPr>
          <p:cNvSpPr>
            <a:spLocks noGrp="1"/>
          </p:cNvSpPr>
          <p:nvPr>
            <p:ph type="title"/>
          </p:nvPr>
        </p:nvSpPr>
        <p:spPr>
          <a:xfrm>
            <a:off x="154528" y="54624"/>
            <a:ext cx="8597042" cy="1383117"/>
          </a:xfrm>
        </p:spPr>
        <p:txBody>
          <a:bodyPr>
            <a:noAutofit/>
          </a:bodyPr>
          <a:lstStyle/>
          <a:p>
            <a:r>
              <a:rPr lang="en-GB" sz="3600" dirty="0"/>
              <a:t>Gender Identity by percentage of population aged 16 years and over, Census 2021</a:t>
            </a:r>
          </a:p>
        </p:txBody>
      </p:sp>
      <p:graphicFrame>
        <p:nvGraphicFramePr>
          <p:cNvPr id="3" name="Table 2" descr="Table to show the percentage of the population aged 16 years and over by gender identity for Census 2021 for England, the East of England, Cambridgeshire and Peterborough.">
            <a:extLst>
              <a:ext uri="{FF2B5EF4-FFF2-40B4-BE49-F238E27FC236}">
                <a16:creationId xmlns:a16="http://schemas.microsoft.com/office/drawing/2014/main" id="{4EE079D7-7AA0-435B-8CDF-F720C14422D5}"/>
              </a:ext>
            </a:extLst>
          </p:cNvPr>
          <p:cNvGraphicFramePr>
            <a:graphicFrameLocks noGrp="1"/>
          </p:cNvGraphicFramePr>
          <p:nvPr>
            <p:extLst>
              <p:ext uri="{D42A27DB-BD31-4B8C-83A1-F6EECF244321}">
                <p14:modId xmlns:p14="http://schemas.microsoft.com/office/powerpoint/2010/main" val="3037360069"/>
              </p:ext>
            </p:extLst>
          </p:nvPr>
        </p:nvGraphicFramePr>
        <p:xfrm>
          <a:off x="154528" y="1437741"/>
          <a:ext cx="11441430" cy="4450080"/>
        </p:xfrm>
        <a:graphic>
          <a:graphicData uri="http://schemas.openxmlformats.org/drawingml/2006/table">
            <a:tbl>
              <a:tblPr firstRow="1">
                <a:tableStyleId>{5C22544A-7EE6-4342-B048-85BDC9FD1C3A}</a:tableStyleId>
              </a:tblPr>
              <a:tblGrid>
                <a:gridCol w="4223435">
                  <a:extLst>
                    <a:ext uri="{9D8B030D-6E8A-4147-A177-3AD203B41FA5}">
                      <a16:colId xmlns:a16="http://schemas.microsoft.com/office/drawing/2014/main" val="3921164444"/>
                    </a:ext>
                  </a:extLst>
                </a:gridCol>
                <a:gridCol w="1725552">
                  <a:extLst>
                    <a:ext uri="{9D8B030D-6E8A-4147-A177-3AD203B41FA5}">
                      <a16:colId xmlns:a16="http://schemas.microsoft.com/office/drawing/2014/main" val="3872336136"/>
                    </a:ext>
                  </a:extLst>
                </a:gridCol>
                <a:gridCol w="1432321">
                  <a:extLst>
                    <a:ext uri="{9D8B030D-6E8A-4147-A177-3AD203B41FA5}">
                      <a16:colId xmlns:a16="http://schemas.microsoft.com/office/drawing/2014/main" val="2894400459"/>
                    </a:ext>
                  </a:extLst>
                </a:gridCol>
                <a:gridCol w="2075174">
                  <a:extLst>
                    <a:ext uri="{9D8B030D-6E8A-4147-A177-3AD203B41FA5}">
                      <a16:colId xmlns:a16="http://schemas.microsoft.com/office/drawing/2014/main" val="2080981944"/>
                    </a:ext>
                  </a:extLst>
                </a:gridCol>
                <a:gridCol w="1984948">
                  <a:extLst>
                    <a:ext uri="{9D8B030D-6E8A-4147-A177-3AD203B41FA5}">
                      <a16:colId xmlns:a16="http://schemas.microsoft.com/office/drawing/2014/main" val="469070570"/>
                    </a:ext>
                  </a:extLst>
                </a:gridCol>
              </a:tblGrid>
              <a:tr h="671332">
                <a:tc>
                  <a:txBody>
                    <a:bodyPr/>
                    <a:lstStyle/>
                    <a:p>
                      <a:pPr algn="l" fontAlgn="ctr"/>
                      <a:r>
                        <a:rPr lang="en-GB" sz="2400" b="0" u="none" strike="noStrike" dirty="0">
                          <a:solidFill>
                            <a:schemeClr val="tx1"/>
                          </a:solidFill>
                          <a:effectLst/>
                        </a:rPr>
                        <a:t>Gender identity</a:t>
                      </a:r>
                      <a:endParaRPr lang="en-GB" sz="2400" b="0"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b="0" u="none" strike="noStrike" dirty="0">
                          <a:solidFill>
                            <a:schemeClr val="tx1"/>
                          </a:solidFill>
                          <a:effectLst/>
                        </a:rPr>
                        <a:t>England</a:t>
                      </a:r>
                      <a:endParaRPr lang="en-GB" sz="2400" b="0" i="0" u="none" strike="noStrike" dirty="0">
                        <a:solidFill>
                          <a:schemeClr val="tx1"/>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b="0" u="none" strike="noStrike" dirty="0">
                          <a:solidFill>
                            <a:schemeClr val="tx1"/>
                          </a:solidFill>
                          <a:effectLst/>
                        </a:rPr>
                        <a:t>East of England</a:t>
                      </a:r>
                      <a:endParaRPr lang="en-GB" sz="2400" b="0" i="0" u="none" strike="noStrike" dirty="0">
                        <a:solidFill>
                          <a:schemeClr val="tx1"/>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b="0" u="none" strike="noStrike" dirty="0">
                          <a:solidFill>
                            <a:schemeClr val="tx1"/>
                          </a:solidFill>
                          <a:effectLst/>
                        </a:rPr>
                        <a:t>Cambridgeshire</a:t>
                      </a:r>
                      <a:endParaRPr lang="en-GB" sz="2400" b="0" i="0" u="none" strike="noStrike" dirty="0">
                        <a:solidFill>
                          <a:schemeClr val="tx1"/>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b="0" u="none" strike="noStrike" dirty="0">
                          <a:solidFill>
                            <a:schemeClr val="tx1"/>
                          </a:solidFill>
                          <a:effectLst/>
                        </a:rPr>
                        <a:t>Peterborough</a:t>
                      </a:r>
                      <a:endParaRPr lang="en-GB" sz="2400" b="0" i="0" u="none" strike="noStrike" dirty="0">
                        <a:solidFill>
                          <a:schemeClr val="tx1"/>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6530497"/>
                  </a:ext>
                </a:extLst>
              </a:tr>
              <a:tr h="1003537">
                <a:tc>
                  <a:txBody>
                    <a:bodyPr/>
                    <a:lstStyle/>
                    <a:p>
                      <a:pPr algn="l" fontAlgn="ctr"/>
                      <a:r>
                        <a:rPr lang="en-GB" sz="2400" u="none" strike="noStrike" dirty="0">
                          <a:effectLst/>
                        </a:rPr>
                        <a:t>Gender identity different from sex registered at birth but no specific identity given</a:t>
                      </a:r>
                      <a:endParaRPr lang="en-GB" sz="24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noFill/>
                  </a:tcPr>
                </a:tc>
                <a:tc>
                  <a:txBody>
                    <a:bodyPr/>
                    <a:lstStyle/>
                    <a:p>
                      <a:pPr algn="r" fontAlgn="b"/>
                      <a:r>
                        <a:rPr lang="en-GB" sz="2400" u="none" strike="noStrike" dirty="0">
                          <a:effectLst/>
                        </a:rPr>
                        <a:t>0.2%</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r" fontAlgn="b"/>
                      <a:r>
                        <a:rPr lang="en-GB" sz="2400" u="none" strike="noStrike" dirty="0">
                          <a:effectLst/>
                        </a:rPr>
                        <a:t>0.2%</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r" fontAlgn="b"/>
                      <a:r>
                        <a:rPr lang="en-GB" sz="2400" u="none" strike="noStrike" dirty="0">
                          <a:effectLst/>
                        </a:rPr>
                        <a:t>0.2%</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r" fontAlgn="b"/>
                      <a:r>
                        <a:rPr lang="en-GB" sz="2400" u="none" strike="noStrike" dirty="0">
                          <a:effectLst/>
                        </a:rPr>
                        <a:t>0.6%</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64659945"/>
                  </a:ext>
                </a:extLst>
              </a:tr>
              <a:tr h="671332">
                <a:tc>
                  <a:txBody>
                    <a:bodyPr/>
                    <a:lstStyle/>
                    <a:p>
                      <a:pPr algn="l" fontAlgn="ctr"/>
                      <a:r>
                        <a:rPr lang="en-GB" sz="2400" u="none" strike="noStrike" dirty="0">
                          <a:effectLst/>
                        </a:rPr>
                        <a:t>Gender identity the same as sex registered at birth</a:t>
                      </a:r>
                      <a:endParaRPr lang="en-GB" sz="2400" b="0" i="0" u="none" strike="noStrike" dirty="0">
                        <a:solidFill>
                          <a:srgbClr val="000000"/>
                        </a:solidFill>
                        <a:effectLst/>
                        <a:latin typeface="arial" panose="020B0604020202020204" pitchFamily="34" charset="0"/>
                      </a:endParaRPr>
                    </a:p>
                  </a:txBody>
                  <a:tcPr marL="7620" marR="7620" marT="7620" marB="0" anchor="ctr">
                    <a:noFill/>
                  </a:tcPr>
                </a:tc>
                <a:tc>
                  <a:txBody>
                    <a:bodyPr/>
                    <a:lstStyle/>
                    <a:p>
                      <a:pPr algn="r" fontAlgn="b"/>
                      <a:r>
                        <a:rPr lang="en-GB" sz="2400" u="none" strike="noStrike" dirty="0">
                          <a:effectLst/>
                        </a:rPr>
                        <a:t>93.5%</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2400" u="none" strike="noStrike" dirty="0">
                          <a:effectLst/>
                        </a:rPr>
                        <a:t>93.9%</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93.3%</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92.0%</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extLst>
                  <a:ext uri="{0D108BD9-81ED-4DB2-BD59-A6C34878D82A}">
                    <a16:rowId xmlns:a16="http://schemas.microsoft.com/office/drawing/2014/main" val="2814393336"/>
                  </a:ext>
                </a:extLst>
              </a:tr>
              <a:tr h="339126">
                <a:tc>
                  <a:txBody>
                    <a:bodyPr/>
                    <a:lstStyle/>
                    <a:p>
                      <a:pPr algn="l" fontAlgn="ctr"/>
                      <a:r>
                        <a:rPr lang="en-GB" sz="2400" u="none" strike="noStrike" dirty="0">
                          <a:effectLst/>
                        </a:rPr>
                        <a:t>Non-binary</a:t>
                      </a:r>
                      <a:endParaRPr lang="en-GB" sz="2400" b="0" i="0" u="none" strike="noStrike" dirty="0">
                        <a:solidFill>
                          <a:srgbClr val="000000"/>
                        </a:solidFill>
                        <a:effectLst/>
                        <a:latin typeface="arial" panose="020B0604020202020204" pitchFamily="34" charset="0"/>
                      </a:endParaRPr>
                    </a:p>
                  </a:txBody>
                  <a:tcPr marL="7620" marR="7620" marT="7620" marB="0" anchor="ctr">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0.0%</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extLst>
                  <a:ext uri="{0D108BD9-81ED-4DB2-BD59-A6C34878D82A}">
                    <a16:rowId xmlns:a16="http://schemas.microsoft.com/office/drawing/2014/main" val="2646249792"/>
                  </a:ext>
                </a:extLst>
              </a:tr>
              <a:tr h="339126">
                <a:tc>
                  <a:txBody>
                    <a:bodyPr/>
                    <a:lstStyle/>
                    <a:p>
                      <a:pPr algn="l" fontAlgn="ctr"/>
                      <a:r>
                        <a:rPr lang="en-GB" sz="2400" u="none" strike="noStrike" dirty="0">
                          <a:effectLst/>
                        </a:rPr>
                        <a:t>Trans man</a:t>
                      </a:r>
                      <a:endParaRPr lang="en-GB" sz="2400" b="0" i="0" u="none" strike="noStrike" dirty="0">
                        <a:solidFill>
                          <a:srgbClr val="000000"/>
                        </a:solidFill>
                        <a:effectLst/>
                        <a:latin typeface="arial" panose="020B0604020202020204" pitchFamily="34" charset="0"/>
                      </a:endParaRPr>
                    </a:p>
                  </a:txBody>
                  <a:tcPr marL="7620" marR="7620" marT="7620" marB="0" anchor="ctr">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extLst>
                  <a:ext uri="{0D108BD9-81ED-4DB2-BD59-A6C34878D82A}">
                    <a16:rowId xmlns:a16="http://schemas.microsoft.com/office/drawing/2014/main" val="639482236"/>
                  </a:ext>
                </a:extLst>
              </a:tr>
              <a:tr h="339126">
                <a:tc>
                  <a:txBody>
                    <a:bodyPr/>
                    <a:lstStyle/>
                    <a:p>
                      <a:pPr algn="l" fontAlgn="ctr"/>
                      <a:r>
                        <a:rPr lang="en-GB" sz="2400" u="none" strike="noStrike" dirty="0">
                          <a:effectLst/>
                        </a:rPr>
                        <a:t>Trans woman</a:t>
                      </a:r>
                      <a:endParaRPr lang="en-GB" sz="2400" b="0" i="0" u="none" strike="noStrike" dirty="0">
                        <a:solidFill>
                          <a:srgbClr val="000000"/>
                        </a:solidFill>
                        <a:effectLst/>
                        <a:latin typeface="arial" panose="020B0604020202020204" pitchFamily="34" charset="0"/>
                      </a:endParaRPr>
                    </a:p>
                  </a:txBody>
                  <a:tcPr marL="7620" marR="7620" marT="7620" marB="0" anchor="ctr">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noFill/>
                  </a:tcPr>
                </a:tc>
                <a:extLst>
                  <a:ext uri="{0D108BD9-81ED-4DB2-BD59-A6C34878D82A}">
                    <a16:rowId xmlns:a16="http://schemas.microsoft.com/office/drawing/2014/main" val="3723277273"/>
                  </a:ext>
                </a:extLst>
              </a:tr>
              <a:tr h="339126">
                <a:tc>
                  <a:txBody>
                    <a:bodyPr/>
                    <a:lstStyle/>
                    <a:p>
                      <a:pPr algn="l" fontAlgn="ctr"/>
                      <a:r>
                        <a:rPr lang="en-GB" sz="2400" u="none" strike="noStrike" dirty="0">
                          <a:effectLst/>
                        </a:rPr>
                        <a:t>All other gender identities</a:t>
                      </a:r>
                      <a:endParaRPr lang="en-GB" sz="24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bg1">
                          <a:lumMod val="75000"/>
                        </a:schemeClr>
                      </a:solidFill>
                      <a:prstDash val="solid"/>
                      <a:round/>
                      <a:headEnd type="none" w="med" len="med"/>
                      <a:tailEnd type="none" w="med" len="med"/>
                    </a:lnB>
                    <a:noFill/>
                  </a:tcPr>
                </a:tc>
                <a:tc>
                  <a:txBody>
                    <a:bodyPr/>
                    <a:lstStyle/>
                    <a:p>
                      <a:pPr algn="r" fontAlgn="b"/>
                      <a:r>
                        <a:rPr lang="en-GB" sz="2400" u="none" strike="noStrike" dirty="0">
                          <a:effectLst/>
                        </a:rPr>
                        <a:t>&lt;0.1%</a:t>
                      </a:r>
                      <a:endParaRPr lang="en-GB" sz="2400" b="0" i="0" u="none" strike="noStrike" dirty="0">
                        <a:solidFill>
                          <a:srgbClr val="000000"/>
                        </a:solidFill>
                        <a:effectLst/>
                        <a:latin typeface="arial" panose="020B0604020202020204" pitchFamily="34" charset="0"/>
                      </a:endParaRPr>
                    </a:p>
                  </a:txBody>
                  <a:tcPr marL="7620" marR="7620" marT="7620" marB="0" anchor="b">
                    <a:lnB w="12700" cap="flat" cmpd="sng" algn="ctr">
                      <a:solidFill>
                        <a:schemeClr val="bg1">
                          <a:lumMod val="75000"/>
                        </a:schemeClr>
                      </a:solidFill>
                      <a:prstDash val="solid"/>
                      <a:round/>
                      <a:headEnd type="none" w="med" len="med"/>
                      <a:tailEnd type="none" w="med" len="med"/>
                    </a:lnB>
                    <a:noFill/>
                  </a:tcPr>
                </a:tc>
                <a:tc>
                  <a:txBody>
                    <a:bodyPr/>
                    <a:lstStyle/>
                    <a:p>
                      <a:pPr algn="r" fontAlgn="b"/>
                      <a:r>
                        <a:rPr lang="en-GB" sz="2400" u="none" strike="noStrike" dirty="0">
                          <a:effectLst/>
                        </a:rPr>
                        <a:t>&lt;0.1%</a:t>
                      </a:r>
                      <a:endParaRPr lang="en-GB" sz="2400" b="0" i="0" u="none" strike="noStrike" dirty="0">
                        <a:solidFill>
                          <a:srgbClr val="000000"/>
                        </a:solidFill>
                        <a:effectLst/>
                        <a:latin typeface="arial" panose="020B0604020202020204" pitchFamily="34" charset="0"/>
                      </a:endParaRPr>
                    </a:p>
                  </a:txBody>
                  <a:tcPr marL="7620" marR="7620" marT="7620" marB="0" anchor="b">
                    <a:lnB w="12700" cap="flat" cmpd="sng" algn="ctr">
                      <a:solidFill>
                        <a:schemeClr val="bg1">
                          <a:lumMod val="75000"/>
                        </a:schemeClr>
                      </a:solidFill>
                      <a:prstDash val="solid"/>
                      <a:round/>
                      <a:headEnd type="none" w="med" len="med"/>
                      <a:tailEnd type="none" w="med" len="med"/>
                    </a:lnB>
                    <a:noFill/>
                  </a:tcPr>
                </a:tc>
                <a:tc>
                  <a:txBody>
                    <a:bodyPr/>
                    <a:lstStyle/>
                    <a:p>
                      <a:pPr algn="r" fontAlgn="b"/>
                      <a:r>
                        <a:rPr lang="en-GB" sz="2400" u="none" strike="noStrike" dirty="0">
                          <a:effectLst/>
                        </a:rPr>
                        <a:t>0.1%</a:t>
                      </a:r>
                      <a:endParaRPr lang="en-GB" sz="2400" b="0" i="0" u="none" strike="noStrike" dirty="0">
                        <a:solidFill>
                          <a:srgbClr val="000000"/>
                        </a:solidFill>
                        <a:effectLst/>
                        <a:latin typeface="arial" panose="020B0604020202020204" pitchFamily="34" charset="0"/>
                      </a:endParaRPr>
                    </a:p>
                  </a:txBody>
                  <a:tcPr marL="7620" marR="7620" marT="7620" marB="0" anchor="b">
                    <a:lnB w="12700" cap="flat" cmpd="sng" algn="ctr">
                      <a:solidFill>
                        <a:schemeClr val="bg1">
                          <a:lumMod val="75000"/>
                        </a:schemeClr>
                      </a:solidFill>
                      <a:prstDash val="solid"/>
                      <a:round/>
                      <a:headEnd type="none" w="med" len="med"/>
                      <a:tailEnd type="none" w="med" len="med"/>
                    </a:lnB>
                    <a:noFill/>
                  </a:tcPr>
                </a:tc>
                <a:tc>
                  <a:txBody>
                    <a:bodyPr/>
                    <a:lstStyle/>
                    <a:p>
                      <a:pPr algn="r" fontAlgn="b"/>
                      <a:r>
                        <a:rPr lang="en-GB" sz="2400" u="none" strike="noStrike" dirty="0">
                          <a:effectLst/>
                        </a:rPr>
                        <a:t>&lt;0.1%</a:t>
                      </a:r>
                      <a:endParaRPr lang="en-GB" sz="2400" b="0" i="0" u="none" strike="noStrike" dirty="0">
                        <a:solidFill>
                          <a:srgbClr val="000000"/>
                        </a:solidFill>
                        <a:effectLst/>
                        <a:latin typeface="arial" panose="020B0604020202020204" pitchFamily="34" charset="0"/>
                      </a:endParaRPr>
                    </a:p>
                  </a:txBody>
                  <a:tcPr marL="7620" marR="7620" marT="7620" marB="0" anchor="b">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16020131"/>
                  </a:ext>
                </a:extLst>
              </a:tr>
              <a:tr h="339126">
                <a:tc>
                  <a:txBody>
                    <a:bodyPr/>
                    <a:lstStyle/>
                    <a:p>
                      <a:pPr algn="l" fontAlgn="ctr"/>
                      <a:r>
                        <a:rPr lang="en-GB" sz="2400" u="none" strike="noStrike" dirty="0">
                          <a:effectLst/>
                        </a:rPr>
                        <a:t>Not answered</a:t>
                      </a:r>
                      <a:endParaRPr lang="en-GB" sz="24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u="none" strike="noStrike" dirty="0">
                          <a:effectLst/>
                        </a:rPr>
                        <a:t>6.0%</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2400" u="none" strike="noStrike" dirty="0">
                          <a:effectLst/>
                        </a:rPr>
                        <a:t>5.6%</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u="none" strike="noStrike" dirty="0">
                          <a:effectLst/>
                        </a:rPr>
                        <a:t>6.2%</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GB" sz="2400" u="none" strike="noStrike" dirty="0">
                          <a:effectLst/>
                        </a:rPr>
                        <a:t>7.1%</a:t>
                      </a:r>
                      <a:endParaRPr lang="en-GB" sz="2400" b="0" i="0" u="none" strike="noStrike" dirty="0">
                        <a:solidFill>
                          <a:srgbClr val="000000"/>
                        </a:solidFill>
                        <a:effectLst/>
                        <a:latin typeface="arial" panose="020B0604020202020204" pitchFamily="34" charset="0"/>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074442"/>
                  </a:ext>
                </a:extLst>
              </a:tr>
            </a:tbl>
          </a:graphicData>
        </a:graphic>
      </p:graphicFrame>
    </p:spTree>
    <p:extLst>
      <p:ext uri="{BB962C8B-B14F-4D97-AF65-F5344CB8AC3E}">
        <p14:creationId xmlns:p14="http://schemas.microsoft.com/office/powerpoint/2010/main" val="364894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20A8-6632-4ABC-A786-3BA3D4E26365}"/>
              </a:ext>
            </a:extLst>
          </p:cNvPr>
          <p:cNvSpPr>
            <a:spLocks noGrp="1"/>
          </p:cNvSpPr>
          <p:nvPr>
            <p:ph type="title"/>
          </p:nvPr>
        </p:nvSpPr>
        <p:spPr>
          <a:xfrm>
            <a:off x="557348" y="256960"/>
            <a:ext cx="7535091" cy="1383117"/>
          </a:xfrm>
        </p:spPr>
        <p:txBody>
          <a:bodyPr>
            <a:noAutofit/>
          </a:bodyPr>
          <a:lstStyle/>
          <a:p>
            <a:r>
              <a:rPr lang="en-GB" sz="3600" dirty="0"/>
              <a:t>Cambridgeshire and Peterborough: per cent of population aged 16 years and over by gender identity, Census 2021</a:t>
            </a:r>
          </a:p>
        </p:txBody>
      </p:sp>
      <p:pic>
        <p:nvPicPr>
          <p:cNvPr id="4" name="Picture 3" descr="A set of bar charts to show percentage of Cambridgeshire and Peterborough district populations identifying with each gender identity grouping">
            <a:extLst>
              <a:ext uri="{FF2B5EF4-FFF2-40B4-BE49-F238E27FC236}">
                <a16:creationId xmlns:a16="http://schemas.microsoft.com/office/drawing/2014/main" id="{B73624B2-A133-4D3F-9012-AEF804A8C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815"/>
            <a:ext cx="12192000" cy="4529185"/>
          </a:xfrm>
          <a:prstGeom prst="rect">
            <a:avLst/>
          </a:prstGeom>
        </p:spPr>
      </p:pic>
    </p:spTree>
    <p:extLst>
      <p:ext uri="{BB962C8B-B14F-4D97-AF65-F5344CB8AC3E}">
        <p14:creationId xmlns:p14="http://schemas.microsoft.com/office/powerpoint/2010/main" val="2195254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CDEB3-ACD4-4C1A-867A-78688AAEE02A}"/>
              </a:ext>
            </a:extLst>
          </p:cNvPr>
          <p:cNvSpPr>
            <a:spLocks noGrp="1"/>
          </p:cNvSpPr>
          <p:nvPr>
            <p:ph type="title"/>
          </p:nvPr>
        </p:nvSpPr>
        <p:spPr/>
        <p:txBody>
          <a:bodyPr/>
          <a:lstStyle/>
          <a:p>
            <a:r>
              <a:rPr lang="en-GB" dirty="0"/>
              <a:t>Cambridge</a:t>
            </a:r>
          </a:p>
        </p:txBody>
      </p:sp>
      <p:sp>
        <p:nvSpPr>
          <p:cNvPr id="5" name="Text Placeholder 4">
            <a:extLst>
              <a:ext uri="{FF2B5EF4-FFF2-40B4-BE49-F238E27FC236}">
                <a16:creationId xmlns:a16="http://schemas.microsoft.com/office/drawing/2014/main" id="{8986A88D-B41D-40F0-9238-67EBD20765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84253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fontScale="90000"/>
          </a:bodyPr>
          <a:lstStyle/>
          <a:p>
            <a:r>
              <a:rPr lang="en-GB" sz="3600" dirty="0"/>
              <a:t>Cambridge: number of residents aged 16 years and over by sexual orientation Census 2021</a:t>
            </a:r>
          </a:p>
        </p:txBody>
      </p:sp>
      <p:pic>
        <p:nvPicPr>
          <p:cNvPr id="4" name="Picture 3" descr="Bar graph to show number of Cambridge population sexual orientation.&#10;asexual 386, bisexual 4769, gay or lesbian, 3419. pansexual 547. queer 201. straight or heterosexual 100519, all other sexual orientations 67. not answered 14860.">
            <a:extLst>
              <a:ext uri="{FF2B5EF4-FFF2-40B4-BE49-F238E27FC236}">
                <a16:creationId xmlns:a16="http://schemas.microsoft.com/office/drawing/2014/main" id="{A1B1669F-BBBA-4A94-8BFC-C1EB78D1AA54}"/>
              </a:ext>
            </a:extLst>
          </p:cNvPr>
          <p:cNvPicPr>
            <a:picLocks noChangeAspect="1"/>
          </p:cNvPicPr>
          <p:nvPr/>
        </p:nvPicPr>
        <p:blipFill>
          <a:blip r:embed="rId2"/>
          <a:stretch>
            <a:fillRect/>
          </a:stretch>
        </p:blipFill>
        <p:spPr>
          <a:xfrm>
            <a:off x="397036" y="2025253"/>
            <a:ext cx="9085092" cy="4352688"/>
          </a:xfrm>
          <a:prstGeom prst="rect">
            <a:avLst/>
          </a:prstGeom>
        </p:spPr>
      </p:pic>
    </p:spTree>
    <p:extLst>
      <p:ext uri="{BB962C8B-B14F-4D97-AF65-F5344CB8AC3E}">
        <p14:creationId xmlns:p14="http://schemas.microsoft.com/office/powerpoint/2010/main" val="51196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fontScale="90000"/>
          </a:bodyPr>
          <a:lstStyle/>
          <a:p>
            <a:r>
              <a:rPr lang="en-GB" sz="3600" dirty="0"/>
              <a:t>Cambridge: per cent of residents aged 16 years and over by sexual orientation Census 2021</a:t>
            </a:r>
          </a:p>
        </p:txBody>
      </p:sp>
      <p:pic>
        <p:nvPicPr>
          <p:cNvPr id="8" name="Picture 7" descr="Bar graph to show percentage of Cambridge population sexual orientation.&#10;asexual 0.3%, bisexual 3.8%, gay or lesbian 2.7%, pansexual 0.4%, queer 0.2%,.straight or heterosexual 80.6%. all other sexual orientations 0.1%,. not answered 11.9%.">
            <a:extLst>
              <a:ext uri="{FF2B5EF4-FFF2-40B4-BE49-F238E27FC236}">
                <a16:creationId xmlns:a16="http://schemas.microsoft.com/office/drawing/2014/main" id="{D1868E5B-2A34-400F-A442-BD0561955C6C}"/>
              </a:ext>
            </a:extLst>
          </p:cNvPr>
          <p:cNvPicPr>
            <a:picLocks noChangeAspect="1"/>
          </p:cNvPicPr>
          <p:nvPr/>
        </p:nvPicPr>
        <p:blipFill>
          <a:blip r:embed="rId2"/>
          <a:stretch>
            <a:fillRect/>
          </a:stretch>
        </p:blipFill>
        <p:spPr>
          <a:xfrm>
            <a:off x="838200" y="2053470"/>
            <a:ext cx="8680039" cy="4233030"/>
          </a:xfrm>
          <a:prstGeom prst="rect">
            <a:avLst/>
          </a:prstGeom>
        </p:spPr>
      </p:pic>
    </p:spTree>
    <p:extLst>
      <p:ext uri="{BB962C8B-B14F-4D97-AF65-F5344CB8AC3E}">
        <p14:creationId xmlns:p14="http://schemas.microsoft.com/office/powerpoint/2010/main" val="1053189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0" y="265814"/>
            <a:ext cx="8076695" cy="876013"/>
          </a:xfrm>
        </p:spPr>
        <p:txBody>
          <a:bodyPr>
            <a:noAutofit/>
          </a:bodyPr>
          <a:lstStyle/>
          <a:p>
            <a:r>
              <a:rPr lang="en-GB" sz="3300" dirty="0"/>
              <a:t>Cambridge: percentage of Middle Layer Super Output Area population aged 16 years and over by sexual orientation, Census 2021</a:t>
            </a:r>
          </a:p>
        </p:txBody>
      </p:sp>
      <p:pic>
        <p:nvPicPr>
          <p:cNvPr id="8" name="Picture 7" descr="A set of maps by MSOA for Cambridge showing percentage of population by sexual orientation.">
            <a:extLst>
              <a:ext uri="{FF2B5EF4-FFF2-40B4-BE49-F238E27FC236}">
                <a16:creationId xmlns:a16="http://schemas.microsoft.com/office/drawing/2014/main" id="{A709EB31-E114-41C1-896F-CF15ED4B9C20}"/>
              </a:ext>
            </a:extLst>
          </p:cNvPr>
          <p:cNvPicPr>
            <a:picLocks noChangeAspect="1"/>
          </p:cNvPicPr>
          <p:nvPr/>
        </p:nvPicPr>
        <p:blipFill rotWithShape="1">
          <a:blip r:embed="rId2">
            <a:extLst>
              <a:ext uri="{28A0092B-C50C-407E-A947-70E740481C1C}">
                <a14:useLocalDpi xmlns:a14="http://schemas.microsoft.com/office/drawing/2010/main" val="0"/>
              </a:ext>
            </a:extLst>
          </a:blip>
          <a:srcRect t="11473"/>
          <a:stretch/>
        </p:blipFill>
        <p:spPr>
          <a:xfrm>
            <a:off x="118682" y="1424763"/>
            <a:ext cx="8678932" cy="5433237"/>
          </a:xfrm>
          <a:prstGeom prst="rect">
            <a:avLst/>
          </a:prstGeom>
        </p:spPr>
      </p:pic>
    </p:spTree>
    <p:extLst>
      <p:ext uri="{BB962C8B-B14F-4D97-AF65-F5344CB8AC3E}">
        <p14:creationId xmlns:p14="http://schemas.microsoft.com/office/powerpoint/2010/main" val="84031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Cambridge: number of residents  aged 16 years and over by gender identity Census 2021</a:t>
            </a:r>
          </a:p>
        </p:txBody>
      </p:sp>
      <p:pic>
        <p:nvPicPr>
          <p:cNvPr id="3" name="Picture 2" descr="Bar graph to show number of Cambridge population gender identity.&#10;Gender identity the same as sex registered at birth, 111951. Gender identity different from sex registered at birth but no specific identity given, 317. Trans woman, 185. Trans man, 139. Non-binary, 328. All other gender identities, 262. Not answered, 11582.">
            <a:extLst>
              <a:ext uri="{FF2B5EF4-FFF2-40B4-BE49-F238E27FC236}">
                <a16:creationId xmlns:a16="http://schemas.microsoft.com/office/drawing/2014/main" id="{677D1793-3DD5-4374-80A7-B38A5905CB37}"/>
              </a:ext>
            </a:extLst>
          </p:cNvPr>
          <p:cNvPicPr>
            <a:picLocks noChangeAspect="1"/>
          </p:cNvPicPr>
          <p:nvPr/>
        </p:nvPicPr>
        <p:blipFill>
          <a:blip r:embed="rId2"/>
          <a:stretch>
            <a:fillRect/>
          </a:stretch>
        </p:blipFill>
        <p:spPr>
          <a:xfrm>
            <a:off x="287753" y="1690688"/>
            <a:ext cx="10056398" cy="4348712"/>
          </a:xfrm>
          <a:prstGeom prst="rect">
            <a:avLst/>
          </a:prstGeom>
        </p:spPr>
      </p:pic>
      <p:sp>
        <p:nvSpPr>
          <p:cNvPr id="6" name="TextBox 5">
            <a:extLst>
              <a:ext uri="{FF2B5EF4-FFF2-40B4-BE49-F238E27FC236}">
                <a16:creationId xmlns:a16="http://schemas.microsoft.com/office/drawing/2014/main" id="{16F71293-FF6E-4B8A-B412-EDC8B6E015F3}"/>
              </a:ext>
            </a:extLst>
          </p:cNvPr>
          <p:cNvSpPr txBox="1"/>
          <p:nvPr/>
        </p:nvSpPr>
        <p:spPr>
          <a:xfrm>
            <a:off x="487085" y="5904098"/>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961276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Cambridge: per cent of residents aged 16 years and over by gender identity Census 2021</a:t>
            </a:r>
          </a:p>
        </p:txBody>
      </p:sp>
      <p:pic>
        <p:nvPicPr>
          <p:cNvPr id="3" name="Picture 2" descr="Bar graph to show percentage of Cambridge population gender identity.&#10;Gender identity the same as sex registered at birth, 89.7%. Gender identity different from sex registered at birth but no specific identity given, 0.3%. Trans woman, 0.1%. Trans man, 0.1%. Non-binary, 0.3%. All other gender identities, 0.2%. Not answered, 9.3%.">
            <a:extLst>
              <a:ext uri="{FF2B5EF4-FFF2-40B4-BE49-F238E27FC236}">
                <a16:creationId xmlns:a16="http://schemas.microsoft.com/office/drawing/2014/main" id="{AF3F421A-733D-48D8-AA66-DDB301CAED75}"/>
              </a:ext>
            </a:extLst>
          </p:cNvPr>
          <p:cNvPicPr>
            <a:picLocks noChangeAspect="1"/>
          </p:cNvPicPr>
          <p:nvPr/>
        </p:nvPicPr>
        <p:blipFill>
          <a:blip r:embed="rId2"/>
          <a:stretch>
            <a:fillRect/>
          </a:stretch>
        </p:blipFill>
        <p:spPr>
          <a:xfrm>
            <a:off x="838200" y="1779916"/>
            <a:ext cx="10303122" cy="4186543"/>
          </a:xfrm>
          <a:prstGeom prst="rect">
            <a:avLst/>
          </a:prstGeom>
        </p:spPr>
      </p:pic>
      <p:sp>
        <p:nvSpPr>
          <p:cNvPr id="6" name="TextBox 5">
            <a:extLst>
              <a:ext uri="{FF2B5EF4-FFF2-40B4-BE49-F238E27FC236}">
                <a16:creationId xmlns:a16="http://schemas.microsoft.com/office/drawing/2014/main" id="{5F185290-94BC-4FA7-A024-045D072D4A85}"/>
              </a:ext>
            </a:extLst>
          </p:cNvPr>
          <p:cNvSpPr txBox="1"/>
          <p:nvPr/>
        </p:nvSpPr>
        <p:spPr>
          <a:xfrm>
            <a:off x="487085" y="5904098"/>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281516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257067" y="116958"/>
            <a:ext cx="8286041" cy="1267705"/>
          </a:xfrm>
        </p:spPr>
        <p:txBody>
          <a:bodyPr>
            <a:noAutofit/>
          </a:bodyPr>
          <a:lstStyle/>
          <a:p>
            <a:r>
              <a:rPr lang="en-GB" sz="3200" dirty="0"/>
              <a:t>Cambridge: percentage of Middle Layer Super Output Area population aged 16 years and over by gender identity, Census 2021</a:t>
            </a:r>
          </a:p>
        </p:txBody>
      </p:sp>
      <p:pic>
        <p:nvPicPr>
          <p:cNvPr id="7" name="Picture 6" descr="A set of maps by MSOA for Cambridge showing percentage of population by gender identity.">
            <a:extLst>
              <a:ext uri="{FF2B5EF4-FFF2-40B4-BE49-F238E27FC236}">
                <a16:creationId xmlns:a16="http://schemas.microsoft.com/office/drawing/2014/main" id="{C892C670-BB66-42A3-87E3-6FFCD2C66058}"/>
              </a:ext>
            </a:extLst>
          </p:cNvPr>
          <p:cNvPicPr>
            <a:picLocks noChangeAspect="1"/>
          </p:cNvPicPr>
          <p:nvPr/>
        </p:nvPicPr>
        <p:blipFill rotWithShape="1">
          <a:blip r:embed="rId2">
            <a:extLst>
              <a:ext uri="{28A0092B-C50C-407E-A947-70E740481C1C}">
                <a14:useLocalDpi xmlns:a14="http://schemas.microsoft.com/office/drawing/2010/main" val="0"/>
              </a:ext>
            </a:extLst>
          </a:blip>
          <a:srcRect t="9147"/>
          <a:stretch/>
        </p:blipFill>
        <p:spPr>
          <a:xfrm>
            <a:off x="257067" y="1448969"/>
            <a:ext cx="8419100" cy="5409031"/>
          </a:xfrm>
          <a:prstGeom prst="rect">
            <a:avLst/>
          </a:prstGeom>
        </p:spPr>
      </p:pic>
    </p:spTree>
    <p:extLst>
      <p:ext uri="{BB962C8B-B14F-4D97-AF65-F5344CB8AC3E}">
        <p14:creationId xmlns:p14="http://schemas.microsoft.com/office/powerpoint/2010/main" val="96796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806B9-98B9-41AB-835B-0BA7126A022F}"/>
              </a:ext>
            </a:extLst>
          </p:cNvPr>
          <p:cNvSpPr>
            <a:spLocks noGrp="1"/>
          </p:cNvSpPr>
          <p:nvPr>
            <p:ph type="title"/>
          </p:nvPr>
        </p:nvSpPr>
        <p:spPr/>
        <p:txBody>
          <a:bodyPr/>
          <a:lstStyle/>
          <a:p>
            <a:r>
              <a:rPr lang="en-GB" dirty="0"/>
              <a:t>East Cambridgeshire</a:t>
            </a:r>
          </a:p>
        </p:txBody>
      </p:sp>
      <p:sp>
        <p:nvSpPr>
          <p:cNvPr id="3" name="Text Placeholder 2">
            <a:extLst>
              <a:ext uri="{FF2B5EF4-FFF2-40B4-BE49-F238E27FC236}">
                <a16:creationId xmlns:a16="http://schemas.microsoft.com/office/drawing/2014/main" id="{A1D1C2B5-A8B4-43D5-99D4-870FC928CE3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4084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55C4-140C-488B-9D11-EC9B95C8C1AC}"/>
              </a:ext>
            </a:extLst>
          </p:cNvPr>
          <p:cNvSpPr>
            <a:spLocks noGrp="1"/>
          </p:cNvSpPr>
          <p:nvPr>
            <p:ph type="title"/>
          </p:nvPr>
        </p:nvSpPr>
        <p:spPr/>
        <p:txBody>
          <a:bodyPr>
            <a:normAutofit/>
          </a:bodyPr>
          <a:lstStyle/>
          <a:p>
            <a:r>
              <a:rPr lang="en-GB" dirty="0"/>
              <a:t>Themes covered</a:t>
            </a:r>
          </a:p>
        </p:txBody>
      </p:sp>
      <p:sp>
        <p:nvSpPr>
          <p:cNvPr id="3" name="Content Placeholder 2">
            <a:extLst>
              <a:ext uri="{FF2B5EF4-FFF2-40B4-BE49-F238E27FC236}">
                <a16:creationId xmlns:a16="http://schemas.microsoft.com/office/drawing/2014/main" id="{184842CB-CE4A-415B-9EE6-0B41414C03ED}"/>
              </a:ext>
            </a:extLst>
          </p:cNvPr>
          <p:cNvSpPr>
            <a:spLocks noGrp="1"/>
          </p:cNvSpPr>
          <p:nvPr>
            <p:ph idx="1"/>
          </p:nvPr>
        </p:nvSpPr>
        <p:spPr/>
        <p:txBody>
          <a:bodyPr>
            <a:normAutofit/>
          </a:bodyPr>
          <a:lstStyle/>
          <a:p>
            <a:r>
              <a:rPr lang="en-GB" dirty="0"/>
              <a:t>A first overview of some of the local authority and MSOA level Cambridgeshire and Peterborough data from the sexual orientation and gender identity topic summary published by the Office for National Statistics (ONS)</a:t>
            </a:r>
          </a:p>
          <a:p>
            <a:pPr lvl="1"/>
            <a:r>
              <a:rPr lang="en-GB" dirty="0">
                <a:hlinkClick r:id="rId3"/>
              </a:rPr>
              <a:t>Sexual orientation and gender identity: Census 2021 in England and Wales - Office for National Statistics (ons.gov.uk)</a:t>
            </a:r>
            <a:endParaRPr lang="en-GB" dirty="0"/>
          </a:p>
          <a:p>
            <a:r>
              <a:rPr lang="en-GB" dirty="0"/>
              <a:t>By local authority and MSOA: </a:t>
            </a:r>
          </a:p>
          <a:p>
            <a:pPr lvl="1"/>
            <a:r>
              <a:rPr lang="en-GB" dirty="0"/>
              <a:t>Usual resident population aged 16 years and over by sexual orientation</a:t>
            </a:r>
          </a:p>
          <a:p>
            <a:pPr lvl="1"/>
            <a:r>
              <a:rPr lang="en-GB" dirty="0"/>
              <a:t>Usual resident population aged 16 years and over by gender identity</a:t>
            </a:r>
          </a:p>
          <a:p>
            <a:pPr marL="0" indent="0">
              <a:buNone/>
            </a:pPr>
            <a:endParaRPr lang="en-GB" dirty="0"/>
          </a:p>
        </p:txBody>
      </p:sp>
    </p:spTree>
    <p:extLst>
      <p:ext uri="{BB962C8B-B14F-4D97-AF65-F5344CB8AC3E}">
        <p14:creationId xmlns:p14="http://schemas.microsoft.com/office/powerpoint/2010/main" val="4783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320040" y="307571"/>
            <a:ext cx="7452360" cy="1383117"/>
          </a:xfrm>
        </p:spPr>
        <p:txBody>
          <a:bodyPr anchor="ctr">
            <a:noAutofit/>
          </a:bodyPr>
          <a:lstStyle/>
          <a:p>
            <a:r>
              <a:rPr lang="en-GB" sz="3300" dirty="0"/>
              <a:t>East Cambridgeshire: number of residents aged 16 years and over by sexual orientation Census 2021</a:t>
            </a:r>
          </a:p>
        </p:txBody>
      </p:sp>
      <p:pic>
        <p:nvPicPr>
          <p:cNvPr id="8" name="Picture 7" descr="Bar graph to show number of East Cambridgeshire population sexual orientation.&#10;asexual 61, bisexual 855. gay or lesbian 759. pansexual 134 . queer 21. straight or heterosexual, 64637, aAll other sexual orientations 19. not answered 4943.">
            <a:extLst>
              <a:ext uri="{FF2B5EF4-FFF2-40B4-BE49-F238E27FC236}">
                <a16:creationId xmlns:a16="http://schemas.microsoft.com/office/drawing/2014/main" id="{AE8831FF-6FC6-4376-BD5B-D80B9BEA09B9}"/>
              </a:ext>
            </a:extLst>
          </p:cNvPr>
          <p:cNvPicPr>
            <a:picLocks noChangeAspect="1"/>
          </p:cNvPicPr>
          <p:nvPr/>
        </p:nvPicPr>
        <p:blipFill>
          <a:blip r:embed="rId2"/>
          <a:stretch>
            <a:fillRect/>
          </a:stretch>
        </p:blipFill>
        <p:spPr>
          <a:xfrm>
            <a:off x="564868" y="2117450"/>
            <a:ext cx="9059192" cy="4340500"/>
          </a:xfrm>
          <a:prstGeom prst="rect">
            <a:avLst/>
          </a:prstGeom>
        </p:spPr>
      </p:pic>
    </p:spTree>
    <p:extLst>
      <p:ext uri="{BB962C8B-B14F-4D97-AF65-F5344CB8AC3E}">
        <p14:creationId xmlns:p14="http://schemas.microsoft.com/office/powerpoint/2010/main" val="118326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468630" y="307571"/>
            <a:ext cx="7303770" cy="1383117"/>
          </a:xfrm>
        </p:spPr>
        <p:txBody>
          <a:bodyPr anchor="ctr">
            <a:noAutofit/>
          </a:bodyPr>
          <a:lstStyle/>
          <a:p>
            <a:r>
              <a:rPr lang="en-GB" sz="3300" dirty="0"/>
              <a:t>East Cambridgeshire: per cent of residents aged 16 years and over by sexual orientation Census 2021</a:t>
            </a:r>
          </a:p>
        </p:txBody>
      </p:sp>
      <p:pic>
        <p:nvPicPr>
          <p:cNvPr id="8" name="Picture 7" descr="Bar graph to show percentage of East Cambridgeshire population sexual orientation.&#10;asexual 0.1%,.bisexual 1.2%. gay or lesbian 1.1%., pansexual 0.2%,.queer less than 0.1%,. straight or heterosexual 90.5%, all other sexual orientations less than 0.1%, not answered 6.9%.">
            <a:extLst>
              <a:ext uri="{FF2B5EF4-FFF2-40B4-BE49-F238E27FC236}">
                <a16:creationId xmlns:a16="http://schemas.microsoft.com/office/drawing/2014/main" id="{8FAB3FAE-E1EE-449B-8E1B-9275E48602F9}"/>
              </a:ext>
            </a:extLst>
          </p:cNvPr>
          <p:cNvPicPr>
            <a:picLocks noChangeAspect="1"/>
          </p:cNvPicPr>
          <p:nvPr/>
        </p:nvPicPr>
        <p:blipFill>
          <a:blip r:embed="rId2"/>
          <a:stretch>
            <a:fillRect/>
          </a:stretch>
        </p:blipFill>
        <p:spPr>
          <a:xfrm>
            <a:off x="205740" y="2179211"/>
            <a:ext cx="9643235" cy="4084429"/>
          </a:xfrm>
          <a:prstGeom prst="rect">
            <a:avLst/>
          </a:prstGeom>
        </p:spPr>
      </p:pic>
    </p:spTree>
    <p:extLst>
      <p:ext uri="{BB962C8B-B14F-4D97-AF65-F5344CB8AC3E}">
        <p14:creationId xmlns:p14="http://schemas.microsoft.com/office/powerpoint/2010/main" val="237078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85061" y="202018"/>
            <a:ext cx="8458047" cy="1096631"/>
          </a:xfrm>
        </p:spPr>
        <p:txBody>
          <a:bodyPr>
            <a:noAutofit/>
          </a:bodyPr>
          <a:lstStyle/>
          <a:p>
            <a:r>
              <a:rPr lang="en-GB" sz="3300" dirty="0"/>
              <a:t>East Cambridgeshire: percentage of Middle Layer Super Output Area population  aged 16 years and over by sexual orientation, Census 2021</a:t>
            </a:r>
          </a:p>
        </p:txBody>
      </p:sp>
      <p:pic>
        <p:nvPicPr>
          <p:cNvPr id="5" name="Picture 4" descr="A set of maps by MSOA for East Cambridgeshire showing percentage of population by sexual orientation.">
            <a:extLst>
              <a:ext uri="{FF2B5EF4-FFF2-40B4-BE49-F238E27FC236}">
                <a16:creationId xmlns:a16="http://schemas.microsoft.com/office/drawing/2014/main" id="{4F2EBAD5-25B2-449B-B72E-FB5F8955A36D}"/>
              </a:ext>
            </a:extLst>
          </p:cNvPr>
          <p:cNvPicPr>
            <a:picLocks noChangeAspect="1"/>
          </p:cNvPicPr>
          <p:nvPr/>
        </p:nvPicPr>
        <p:blipFill rotWithShape="1">
          <a:blip r:embed="rId2">
            <a:extLst>
              <a:ext uri="{28A0092B-C50C-407E-A947-70E740481C1C}">
                <a14:useLocalDpi xmlns:a14="http://schemas.microsoft.com/office/drawing/2010/main" val="0"/>
              </a:ext>
            </a:extLst>
          </a:blip>
          <a:srcRect t="11628"/>
          <a:stretch/>
        </p:blipFill>
        <p:spPr>
          <a:xfrm>
            <a:off x="85060" y="1572316"/>
            <a:ext cx="8458047" cy="5285684"/>
          </a:xfrm>
          <a:prstGeom prst="rect">
            <a:avLst/>
          </a:prstGeom>
        </p:spPr>
      </p:pic>
    </p:spTree>
    <p:extLst>
      <p:ext uri="{BB962C8B-B14F-4D97-AF65-F5344CB8AC3E}">
        <p14:creationId xmlns:p14="http://schemas.microsoft.com/office/powerpoint/2010/main" val="4175834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East Cambridgeshire: number of residents aged 16 years and over by gender identity Census 2021</a:t>
            </a:r>
          </a:p>
        </p:txBody>
      </p:sp>
      <p:sp>
        <p:nvSpPr>
          <p:cNvPr id="5" name="TextBox 4">
            <a:extLst>
              <a:ext uri="{FF2B5EF4-FFF2-40B4-BE49-F238E27FC236}">
                <a16:creationId xmlns:a16="http://schemas.microsoft.com/office/drawing/2014/main" id="{AC47080A-B0D1-40B0-A307-9066644901F1}"/>
              </a:ext>
            </a:extLst>
          </p:cNvPr>
          <p:cNvSpPr txBox="1"/>
          <p:nvPr/>
        </p:nvSpPr>
        <p:spPr>
          <a:xfrm>
            <a:off x="738545" y="611954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pic>
        <p:nvPicPr>
          <p:cNvPr id="6" name="Picture 5" descr="Bar graph to show number of East Cambridgeshire population gender identity.&#10;Gender identity the same as sex registered at birth, 67469. Gender identity different from sex registered at birth but no specific identity given, 95. Trans woman, 48. Trans man, 37. Non-binary, 44. All other gender identities, 21. Not answered, 3716.">
            <a:extLst>
              <a:ext uri="{FF2B5EF4-FFF2-40B4-BE49-F238E27FC236}">
                <a16:creationId xmlns:a16="http://schemas.microsoft.com/office/drawing/2014/main" id="{10D33616-E4C7-477C-A3AB-304743344BC0}"/>
              </a:ext>
            </a:extLst>
          </p:cNvPr>
          <p:cNvPicPr>
            <a:picLocks noChangeAspect="1"/>
          </p:cNvPicPr>
          <p:nvPr/>
        </p:nvPicPr>
        <p:blipFill>
          <a:blip r:embed="rId2"/>
          <a:stretch>
            <a:fillRect/>
          </a:stretch>
        </p:blipFill>
        <p:spPr>
          <a:xfrm>
            <a:off x="658534" y="1776841"/>
            <a:ext cx="8759785" cy="4086750"/>
          </a:xfrm>
          <a:prstGeom prst="rect">
            <a:avLst/>
          </a:prstGeom>
        </p:spPr>
      </p:pic>
    </p:spTree>
    <p:extLst>
      <p:ext uri="{BB962C8B-B14F-4D97-AF65-F5344CB8AC3E}">
        <p14:creationId xmlns:p14="http://schemas.microsoft.com/office/powerpoint/2010/main" val="59208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East Cambridgeshire: per cent of residents aged 16 years and over by gender identity Census 2021</a:t>
            </a:r>
          </a:p>
        </p:txBody>
      </p:sp>
      <p:pic>
        <p:nvPicPr>
          <p:cNvPr id="3" name="Picture 2" descr="Bar graph to show percentage of East Cambridgeshire population gender identity.&#10;Gender identity the same as sex registered at birth, 94.5%. Gender identity different from sex registered at birth but no specific identity given, 0.1%. Trans woman, 0.1%. Trans man, 0.1%. Non-binary, 0.1%. All other gender identities, less than 0.1%. Not answered, 5.2%.">
            <a:extLst>
              <a:ext uri="{FF2B5EF4-FFF2-40B4-BE49-F238E27FC236}">
                <a16:creationId xmlns:a16="http://schemas.microsoft.com/office/drawing/2014/main" id="{9DCE94BC-25AA-4E42-9E83-59C286D061A3}"/>
              </a:ext>
            </a:extLst>
          </p:cNvPr>
          <p:cNvPicPr>
            <a:picLocks noChangeAspect="1"/>
          </p:cNvPicPr>
          <p:nvPr/>
        </p:nvPicPr>
        <p:blipFill>
          <a:blip r:embed="rId2"/>
          <a:stretch>
            <a:fillRect/>
          </a:stretch>
        </p:blipFill>
        <p:spPr>
          <a:xfrm>
            <a:off x="487085" y="1836284"/>
            <a:ext cx="9089952" cy="3935866"/>
          </a:xfrm>
          <a:prstGeom prst="rect">
            <a:avLst/>
          </a:prstGeom>
        </p:spPr>
      </p:pic>
      <p:sp>
        <p:nvSpPr>
          <p:cNvPr id="5" name="TextBox 4">
            <a:extLst>
              <a:ext uri="{FF2B5EF4-FFF2-40B4-BE49-F238E27FC236}">
                <a16:creationId xmlns:a16="http://schemas.microsoft.com/office/drawing/2014/main" id="{F6B4B26C-C444-48F5-BC54-F3FB61C2DAA1}"/>
              </a:ext>
            </a:extLst>
          </p:cNvPr>
          <p:cNvSpPr txBox="1"/>
          <p:nvPr/>
        </p:nvSpPr>
        <p:spPr>
          <a:xfrm>
            <a:off x="487085" y="5904098"/>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295283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106260" y="74428"/>
            <a:ext cx="8286041" cy="1297055"/>
          </a:xfrm>
        </p:spPr>
        <p:txBody>
          <a:bodyPr>
            <a:noAutofit/>
          </a:bodyPr>
          <a:lstStyle/>
          <a:p>
            <a:r>
              <a:rPr lang="en-GB" sz="3300" dirty="0"/>
              <a:t>East Cambridgeshire: percentage of Middle Layer Super Output Area population aged 16 years and over by gender identity, Census 2021</a:t>
            </a:r>
          </a:p>
        </p:txBody>
      </p:sp>
      <p:pic>
        <p:nvPicPr>
          <p:cNvPr id="4" name="Picture 3" descr="A set of maps by MSOA for East Cambridgeshire showing percentage of population by gender identity. ">
            <a:extLst>
              <a:ext uri="{FF2B5EF4-FFF2-40B4-BE49-F238E27FC236}">
                <a16:creationId xmlns:a16="http://schemas.microsoft.com/office/drawing/2014/main" id="{CFC431B3-AEEC-4C2F-9D8E-562C4B555D21}"/>
              </a:ext>
            </a:extLst>
          </p:cNvPr>
          <p:cNvPicPr>
            <a:picLocks noChangeAspect="1"/>
          </p:cNvPicPr>
          <p:nvPr/>
        </p:nvPicPr>
        <p:blipFill rotWithShape="1">
          <a:blip r:embed="rId2">
            <a:extLst>
              <a:ext uri="{28A0092B-C50C-407E-A947-70E740481C1C}">
                <a14:useLocalDpi xmlns:a14="http://schemas.microsoft.com/office/drawing/2010/main" val="0"/>
              </a:ext>
            </a:extLst>
          </a:blip>
          <a:srcRect t="8837"/>
          <a:stretch/>
        </p:blipFill>
        <p:spPr>
          <a:xfrm>
            <a:off x="106261" y="1449813"/>
            <a:ext cx="8389154" cy="5408187"/>
          </a:xfrm>
          <a:prstGeom prst="rect">
            <a:avLst/>
          </a:prstGeom>
        </p:spPr>
      </p:pic>
    </p:spTree>
    <p:extLst>
      <p:ext uri="{BB962C8B-B14F-4D97-AF65-F5344CB8AC3E}">
        <p14:creationId xmlns:p14="http://schemas.microsoft.com/office/powerpoint/2010/main" val="410617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B211-96B3-4440-B22D-9626CC919E42}"/>
              </a:ext>
            </a:extLst>
          </p:cNvPr>
          <p:cNvSpPr>
            <a:spLocks noGrp="1"/>
          </p:cNvSpPr>
          <p:nvPr>
            <p:ph type="title"/>
          </p:nvPr>
        </p:nvSpPr>
        <p:spPr/>
        <p:txBody>
          <a:bodyPr/>
          <a:lstStyle/>
          <a:p>
            <a:r>
              <a:rPr lang="en-GB" dirty="0"/>
              <a:t>Fenland</a:t>
            </a:r>
          </a:p>
        </p:txBody>
      </p:sp>
      <p:sp>
        <p:nvSpPr>
          <p:cNvPr id="3" name="Text Placeholder 2">
            <a:extLst>
              <a:ext uri="{FF2B5EF4-FFF2-40B4-BE49-F238E27FC236}">
                <a16:creationId xmlns:a16="http://schemas.microsoft.com/office/drawing/2014/main" id="{55B8DC90-4238-4D2B-B565-AF33232D368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343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415290" y="216131"/>
            <a:ext cx="7231380" cy="1441219"/>
          </a:xfrm>
        </p:spPr>
        <p:txBody>
          <a:bodyPr anchor="ctr">
            <a:noAutofit/>
          </a:bodyPr>
          <a:lstStyle/>
          <a:p>
            <a:r>
              <a:rPr lang="en-GB" sz="3300" dirty="0"/>
              <a:t>Fenland: number of residents aged 16 years and over by sexual orientation Census 2021</a:t>
            </a:r>
          </a:p>
        </p:txBody>
      </p:sp>
      <p:pic>
        <p:nvPicPr>
          <p:cNvPr id="3" name="Picture 2" descr="Bar graph to show number of Fenland  population sexual orientation.&#10;asexual 42, .bisexual 885. gay or lesbian 934, pansexual 183. queer 11. straight or heterosexual 76361, all other sexual orientations 22. not answered 6394.">
            <a:extLst>
              <a:ext uri="{FF2B5EF4-FFF2-40B4-BE49-F238E27FC236}">
                <a16:creationId xmlns:a16="http://schemas.microsoft.com/office/drawing/2014/main" id="{0959A726-BE71-4A7F-B510-A12863482CE1}"/>
              </a:ext>
            </a:extLst>
          </p:cNvPr>
          <p:cNvPicPr>
            <a:picLocks noChangeAspect="1"/>
          </p:cNvPicPr>
          <p:nvPr/>
        </p:nvPicPr>
        <p:blipFill>
          <a:blip r:embed="rId2"/>
          <a:stretch>
            <a:fillRect/>
          </a:stretch>
        </p:blipFill>
        <p:spPr>
          <a:xfrm>
            <a:off x="505720" y="1883529"/>
            <a:ext cx="8832590" cy="4794564"/>
          </a:xfrm>
          <a:prstGeom prst="rect">
            <a:avLst/>
          </a:prstGeom>
        </p:spPr>
      </p:pic>
    </p:spTree>
    <p:extLst>
      <p:ext uri="{BB962C8B-B14F-4D97-AF65-F5344CB8AC3E}">
        <p14:creationId xmlns:p14="http://schemas.microsoft.com/office/powerpoint/2010/main" val="1671304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Autofit/>
          </a:bodyPr>
          <a:lstStyle/>
          <a:p>
            <a:r>
              <a:rPr lang="en-GB" sz="3300" dirty="0"/>
              <a:t>Fenland: per cent of residents aged 16 years and over by sexual orientation Census 2021</a:t>
            </a:r>
          </a:p>
        </p:txBody>
      </p:sp>
      <p:pic>
        <p:nvPicPr>
          <p:cNvPr id="4" name="Picture 3" descr="Bar graph to show percentage of Fenland population sexual orientation.&#10;asexual less than 0.1%. bisexual 1%. gay or lesbian 1.1%. . pansexual 0.2%. queer less than 0.1%,&#10;straight or heterosexual 90%, all other sexual orientations less than 0.1%. not answered 7.5%.">
            <a:extLst>
              <a:ext uri="{FF2B5EF4-FFF2-40B4-BE49-F238E27FC236}">
                <a16:creationId xmlns:a16="http://schemas.microsoft.com/office/drawing/2014/main" id="{7C1A6E10-C604-46C2-BC24-6032A8A5C04E}"/>
              </a:ext>
            </a:extLst>
          </p:cNvPr>
          <p:cNvPicPr>
            <a:picLocks noChangeAspect="1"/>
          </p:cNvPicPr>
          <p:nvPr/>
        </p:nvPicPr>
        <p:blipFill>
          <a:blip r:embed="rId2"/>
          <a:stretch>
            <a:fillRect/>
          </a:stretch>
        </p:blipFill>
        <p:spPr>
          <a:xfrm>
            <a:off x="445553" y="1948590"/>
            <a:ext cx="8224779" cy="4601839"/>
          </a:xfrm>
          <a:prstGeom prst="rect">
            <a:avLst/>
          </a:prstGeom>
        </p:spPr>
      </p:pic>
    </p:spTree>
    <p:extLst>
      <p:ext uri="{BB962C8B-B14F-4D97-AF65-F5344CB8AC3E}">
        <p14:creationId xmlns:p14="http://schemas.microsoft.com/office/powerpoint/2010/main" val="3316777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257067" y="85061"/>
            <a:ext cx="7931627" cy="1415608"/>
          </a:xfrm>
        </p:spPr>
        <p:txBody>
          <a:bodyPr>
            <a:noAutofit/>
          </a:bodyPr>
          <a:lstStyle/>
          <a:p>
            <a:r>
              <a:rPr lang="en-GB" sz="3300" dirty="0"/>
              <a:t>Fenland: percentage of Middle Layer Super Output Area population aged 16 years and over by sexual orientation, Census 2021</a:t>
            </a:r>
          </a:p>
        </p:txBody>
      </p:sp>
      <p:pic>
        <p:nvPicPr>
          <p:cNvPr id="4" name="Picture 3" descr="A set of maps by MSOA for Fenland showing percentage of population by sexual orientation. ">
            <a:extLst>
              <a:ext uri="{FF2B5EF4-FFF2-40B4-BE49-F238E27FC236}">
                <a16:creationId xmlns:a16="http://schemas.microsoft.com/office/drawing/2014/main" id="{66C81DEF-FDA3-454A-BCA9-50059C04A840}"/>
              </a:ext>
            </a:extLst>
          </p:cNvPr>
          <p:cNvPicPr>
            <a:picLocks noChangeAspect="1"/>
          </p:cNvPicPr>
          <p:nvPr/>
        </p:nvPicPr>
        <p:blipFill rotWithShape="1">
          <a:blip r:embed="rId2">
            <a:extLst>
              <a:ext uri="{28A0092B-C50C-407E-A947-70E740481C1C}">
                <a14:useLocalDpi xmlns:a14="http://schemas.microsoft.com/office/drawing/2010/main" val="0"/>
              </a:ext>
            </a:extLst>
          </a:blip>
          <a:srcRect t="11473"/>
          <a:stretch/>
        </p:blipFill>
        <p:spPr>
          <a:xfrm>
            <a:off x="257067" y="1500669"/>
            <a:ext cx="8557681" cy="5357331"/>
          </a:xfrm>
          <a:prstGeom prst="rect">
            <a:avLst/>
          </a:prstGeom>
        </p:spPr>
      </p:pic>
    </p:spTree>
    <p:extLst>
      <p:ext uri="{BB962C8B-B14F-4D97-AF65-F5344CB8AC3E}">
        <p14:creationId xmlns:p14="http://schemas.microsoft.com/office/powerpoint/2010/main" val="398502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9CCB-EDAF-4E1E-8C99-2255753E10B1}"/>
              </a:ext>
            </a:extLst>
          </p:cNvPr>
          <p:cNvSpPr>
            <a:spLocks noGrp="1"/>
          </p:cNvSpPr>
          <p:nvPr>
            <p:ph type="title"/>
          </p:nvPr>
        </p:nvSpPr>
        <p:spPr>
          <a:xfrm>
            <a:off x="335280" y="116869"/>
            <a:ext cx="6934200" cy="961159"/>
          </a:xfrm>
        </p:spPr>
        <p:txBody>
          <a:bodyPr/>
          <a:lstStyle/>
          <a:p>
            <a:r>
              <a:rPr lang="en-GB" dirty="0"/>
              <a:t>Data and definitions</a:t>
            </a:r>
          </a:p>
        </p:txBody>
      </p:sp>
      <p:sp>
        <p:nvSpPr>
          <p:cNvPr id="3" name="Content Placeholder 2">
            <a:extLst>
              <a:ext uri="{FF2B5EF4-FFF2-40B4-BE49-F238E27FC236}">
                <a16:creationId xmlns:a16="http://schemas.microsoft.com/office/drawing/2014/main" id="{BCC0714A-8FB6-45C3-AB47-503FE79A317C}"/>
              </a:ext>
            </a:extLst>
          </p:cNvPr>
          <p:cNvSpPr>
            <a:spLocks noGrp="1"/>
          </p:cNvSpPr>
          <p:nvPr>
            <p:ph sz="half" idx="1"/>
          </p:nvPr>
        </p:nvSpPr>
        <p:spPr>
          <a:xfrm>
            <a:off x="243840" y="1078028"/>
            <a:ext cx="10146030" cy="4701944"/>
          </a:xfrm>
        </p:spPr>
        <p:txBody>
          <a:bodyPr>
            <a:noAutofit/>
          </a:bodyPr>
          <a:lstStyle/>
          <a:p>
            <a:r>
              <a:rPr lang="en-GB" sz="2400" dirty="0"/>
              <a:t>This is the first census in which this data has been collected</a:t>
            </a:r>
          </a:p>
          <a:p>
            <a:pPr lvl="1"/>
            <a:r>
              <a:rPr lang="en-GB" dirty="0"/>
              <a:t>The ONS states that the data will help to provide better quality information</a:t>
            </a:r>
          </a:p>
          <a:p>
            <a:pPr lvl="2"/>
            <a:r>
              <a:rPr lang="en-GB" sz="2200" dirty="0"/>
              <a:t>for monitoring purposes,</a:t>
            </a:r>
          </a:p>
          <a:p>
            <a:pPr lvl="2"/>
            <a:r>
              <a:rPr lang="en-GB" sz="2200" dirty="0"/>
              <a:t>to support anti-discrimination duties</a:t>
            </a:r>
          </a:p>
          <a:p>
            <a:pPr lvl="2"/>
            <a:r>
              <a:rPr lang="en-GB" sz="2200" dirty="0"/>
              <a:t>to aid allocation for resources and policy development. </a:t>
            </a:r>
          </a:p>
          <a:p>
            <a:r>
              <a:rPr lang="en-GB" sz="2400" dirty="0"/>
              <a:t>The questions on sexual orientation and gender identity were voluntary and only asked of people aged 16 years and over </a:t>
            </a:r>
          </a:p>
          <a:p>
            <a:pPr lvl="1"/>
            <a:r>
              <a:rPr lang="en-GB" sz="2200" dirty="0"/>
              <a:t>Sexual orientation: is an umbrella term covering sexual identity, attraction, and behaviour. For an individual respondent, these may not be the same. For example, someone in an opposite-sex relationship may also experience same-sex attraction, and vice versa. This means the statistics should be interpreted purely as showing how people responded to the question, rather than being about whom they are attracted to or their actual relationships</a:t>
            </a:r>
          </a:p>
          <a:p>
            <a:pPr lvl="1"/>
            <a:r>
              <a:rPr lang="en-GB" sz="2200" dirty="0">
                <a:solidFill>
                  <a:srgbClr val="323132"/>
                </a:solidFill>
                <a:effectLst/>
                <a:ea typeface="Calibri" panose="020F0502020204030204" pitchFamily="34" charset="0"/>
              </a:rPr>
              <a:t>Gender identity: refers to a person’s sense of their own gender, whether male, female or another category such as non-binary. This may or may not be the same as their sex registered at birth</a:t>
            </a:r>
            <a:endParaRPr lang="en-GB" sz="2200" dirty="0"/>
          </a:p>
        </p:txBody>
      </p:sp>
    </p:spTree>
    <p:extLst>
      <p:ext uri="{BB962C8B-B14F-4D97-AF65-F5344CB8AC3E}">
        <p14:creationId xmlns:p14="http://schemas.microsoft.com/office/powerpoint/2010/main" val="556812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Fenland: number of residents aged 16 years and over by gender identity Census 2021</a:t>
            </a:r>
          </a:p>
        </p:txBody>
      </p:sp>
      <p:sp>
        <p:nvSpPr>
          <p:cNvPr id="4" name="TextBox 3">
            <a:extLst>
              <a:ext uri="{FF2B5EF4-FFF2-40B4-BE49-F238E27FC236}">
                <a16:creationId xmlns:a16="http://schemas.microsoft.com/office/drawing/2014/main" id="{AFFA9C65-FBAF-434F-A73D-C7B1D1648C09}"/>
              </a:ext>
            </a:extLst>
          </p:cNvPr>
          <p:cNvSpPr txBox="1"/>
          <p:nvPr/>
        </p:nvSpPr>
        <p:spPr>
          <a:xfrm>
            <a:off x="738545" y="611954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pic>
        <p:nvPicPr>
          <p:cNvPr id="3" name="Picture 2" descr="Bar graph to show number of Fenland population gender identity.&#10;Gender identity the same as sex registered at birth, 79008. Gender identity different from sex registered at birth but no specific identity given, 303. Trans woman, 80. Trans man, 59. Non-binary, 32. All other gender identities, 25. Not answered, 5325.">
            <a:extLst>
              <a:ext uri="{FF2B5EF4-FFF2-40B4-BE49-F238E27FC236}">
                <a16:creationId xmlns:a16="http://schemas.microsoft.com/office/drawing/2014/main" id="{2D43C4DD-648F-4526-BB5C-D544EF5A03B7}"/>
              </a:ext>
            </a:extLst>
          </p:cNvPr>
          <p:cNvPicPr>
            <a:picLocks noChangeAspect="1"/>
          </p:cNvPicPr>
          <p:nvPr/>
        </p:nvPicPr>
        <p:blipFill>
          <a:blip r:embed="rId2"/>
          <a:stretch>
            <a:fillRect/>
          </a:stretch>
        </p:blipFill>
        <p:spPr>
          <a:xfrm>
            <a:off x="738544" y="1881252"/>
            <a:ext cx="9170117" cy="4050918"/>
          </a:xfrm>
          <a:prstGeom prst="rect">
            <a:avLst/>
          </a:prstGeom>
        </p:spPr>
      </p:pic>
    </p:spTree>
    <p:extLst>
      <p:ext uri="{BB962C8B-B14F-4D97-AF65-F5344CB8AC3E}">
        <p14:creationId xmlns:p14="http://schemas.microsoft.com/office/powerpoint/2010/main" val="351981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Fenland: per cent of residents aged 16 years and over by gender identity Census 2021</a:t>
            </a:r>
          </a:p>
        </p:txBody>
      </p:sp>
      <p:sp>
        <p:nvSpPr>
          <p:cNvPr id="4" name="TextBox 3">
            <a:extLst>
              <a:ext uri="{FF2B5EF4-FFF2-40B4-BE49-F238E27FC236}">
                <a16:creationId xmlns:a16="http://schemas.microsoft.com/office/drawing/2014/main" id="{8DFF93FA-2CA7-438D-A05D-F35164B76929}"/>
              </a:ext>
            </a:extLst>
          </p:cNvPr>
          <p:cNvSpPr txBox="1"/>
          <p:nvPr/>
        </p:nvSpPr>
        <p:spPr>
          <a:xfrm>
            <a:off x="738545" y="611954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pic>
        <p:nvPicPr>
          <p:cNvPr id="3" name="Picture 2" descr="Bar graph to show percentage of Fenland population gender identity.&#10;Gender identity the same as sex registered at birth, 93.1%. Gender identity different from sex registered at birth but no specific identity given, 0.4%. Trans woman, 0.1%. Trans man, 0.1%. Non-binary, less than 0.1%. All other gender identities, less than 0.1%. Not answered, 6.3%.">
            <a:extLst>
              <a:ext uri="{FF2B5EF4-FFF2-40B4-BE49-F238E27FC236}">
                <a16:creationId xmlns:a16="http://schemas.microsoft.com/office/drawing/2014/main" id="{B7584509-3354-4D60-A674-E4C2FA7FF911}"/>
              </a:ext>
            </a:extLst>
          </p:cNvPr>
          <p:cNvPicPr>
            <a:picLocks noChangeAspect="1"/>
          </p:cNvPicPr>
          <p:nvPr/>
        </p:nvPicPr>
        <p:blipFill>
          <a:blip r:embed="rId2"/>
          <a:stretch>
            <a:fillRect/>
          </a:stretch>
        </p:blipFill>
        <p:spPr>
          <a:xfrm>
            <a:off x="738545" y="1862513"/>
            <a:ext cx="9443139" cy="4085204"/>
          </a:xfrm>
          <a:prstGeom prst="rect">
            <a:avLst/>
          </a:prstGeom>
        </p:spPr>
      </p:pic>
    </p:spTree>
    <p:extLst>
      <p:ext uri="{BB962C8B-B14F-4D97-AF65-F5344CB8AC3E}">
        <p14:creationId xmlns:p14="http://schemas.microsoft.com/office/powerpoint/2010/main" val="414484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397779" y="95694"/>
            <a:ext cx="7934691" cy="1260304"/>
          </a:xfrm>
        </p:spPr>
        <p:txBody>
          <a:bodyPr>
            <a:noAutofit/>
          </a:bodyPr>
          <a:lstStyle/>
          <a:p>
            <a:r>
              <a:rPr lang="en-GB" sz="3300" dirty="0"/>
              <a:t>Fenland: percentage of Middle Layer Super Output Area population aged 16 years and over by gender identity, Census 2021</a:t>
            </a:r>
          </a:p>
        </p:txBody>
      </p:sp>
      <p:pic>
        <p:nvPicPr>
          <p:cNvPr id="4" name="Picture 3" descr="A set of maps by MSOA for Fenland showing percentage of population by gender identity. ">
            <a:extLst>
              <a:ext uri="{FF2B5EF4-FFF2-40B4-BE49-F238E27FC236}">
                <a16:creationId xmlns:a16="http://schemas.microsoft.com/office/drawing/2014/main" id="{61FB1FDF-CB4B-453F-9E0B-4950C5D56493}"/>
              </a:ext>
            </a:extLst>
          </p:cNvPr>
          <p:cNvPicPr>
            <a:picLocks noChangeAspect="1"/>
          </p:cNvPicPr>
          <p:nvPr/>
        </p:nvPicPr>
        <p:blipFill rotWithShape="1">
          <a:blip r:embed="rId2">
            <a:extLst>
              <a:ext uri="{28A0092B-C50C-407E-A947-70E740481C1C}">
                <a14:useLocalDpi xmlns:a14="http://schemas.microsoft.com/office/drawing/2010/main" val="0"/>
              </a:ext>
            </a:extLst>
          </a:blip>
          <a:srcRect t="8992"/>
          <a:stretch/>
        </p:blipFill>
        <p:spPr>
          <a:xfrm>
            <a:off x="397778" y="1448183"/>
            <a:ext cx="8405979" cy="5409818"/>
          </a:xfrm>
          <a:prstGeom prst="rect">
            <a:avLst/>
          </a:prstGeom>
        </p:spPr>
      </p:pic>
    </p:spTree>
    <p:extLst>
      <p:ext uri="{BB962C8B-B14F-4D97-AF65-F5344CB8AC3E}">
        <p14:creationId xmlns:p14="http://schemas.microsoft.com/office/powerpoint/2010/main" val="2485229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A008-8D00-43E3-AF4B-8D010CB40B98}"/>
              </a:ext>
            </a:extLst>
          </p:cNvPr>
          <p:cNvSpPr>
            <a:spLocks noGrp="1"/>
          </p:cNvSpPr>
          <p:nvPr>
            <p:ph type="title"/>
          </p:nvPr>
        </p:nvSpPr>
        <p:spPr/>
        <p:txBody>
          <a:bodyPr/>
          <a:lstStyle/>
          <a:p>
            <a:r>
              <a:rPr lang="en-GB" dirty="0"/>
              <a:t>Huntingdonshire</a:t>
            </a:r>
          </a:p>
        </p:txBody>
      </p:sp>
      <p:sp>
        <p:nvSpPr>
          <p:cNvPr id="3" name="Text Placeholder 2">
            <a:extLst>
              <a:ext uri="{FF2B5EF4-FFF2-40B4-BE49-F238E27FC236}">
                <a16:creationId xmlns:a16="http://schemas.microsoft.com/office/drawing/2014/main" id="{843BD12C-FB70-4A2F-913C-452BD1F9567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115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Autofit/>
          </a:bodyPr>
          <a:lstStyle/>
          <a:p>
            <a:r>
              <a:rPr lang="en-GB" sz="3300" dirty="0"/>
              <a:t>Huntingdonshire: number of residents aged 16 years and over by sexual orientation Census 2021</a:t>
            </a:r>
          </a:p>
        </p:txBody>
      </p:sp>
      <p:pic>
        <p:nvPicPr>
          <p:cNvPr id="5" name="Picture 4" descr="Bar graph to show number of Huntingdonshire  population sexual orientation.&#10;asexual 103, bisexual 1675.&#10; gay or lesbian 1870.  pansexual 264. . queer 15. straight or heterosexual 135126., all other sexual orientations 10. not answered 9198.">
            <a:extLst>
              <a:ext uri="{FF2B5EF4-FFF2-40B4-BE49-F238E27FC236}">
                <a16:creationId xmlns:a16="http://schemas.microsoft.com/office/drawing/2014/main" id="{2848BFDF-A7E0-4AF2-82C7-7F081E4910B5}"/>
              </a:ext>
            </a:extLst>
          </p:cNvPr>
          <p:cNvPicPr>
            <a:picLocks noChangeAspect="1"/>
          </p:cNvPicPr>
          <p:nvPr/>
        </p:nvPicPr>
        <p:blipFill>
          <a:blip r:embed="rId2"/>
          <a:stretch>
            <a:fillRect/>
          </a:stretch>
        </p:blipFill>
        <p:spPr>
          <a:xfrm>
            <a:off x="338784" y="1894960"/>
            <a:ext cx="10222536" cy="4334390"/>
          </a:xfrm>
          <a:prstGeom prst="rect">
            <a:avLst/>
          </a:prstGeom>
        </p:spPr>
      </p:pic>
    </p:spTree>
    <p:extLst>
      <p:ext uri="{BB962C8B-B14F-4D97-AF65-F5344CB8AC3E}">
        <p14:creationId xmlns:p14="http://schemas.microsoft.com/office/powerpoint/2010/main" val="2893184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Autofit/>
          </a:bodyPr>
          <a:lstStyle/>
          <a:p>
            <a:r>
              <a:rPr lang="en-GB" sz="3300" dirty="0"/>
              <a:t>Huntingdonshire: per cent of residents aged 16 years and over by sexual orientation Census 2021</a:t>
            </a:r>
          </a:p>
        </p:txBody>
      </p:sp>
      <p:pic>
        <p:nvPicPr>
          <p:cNvPr id="3" name="Picture 2" descr="Bar graph to show percentage of Huntingdonshire population sexual orientation.&#10;asexual 0.1%. bisexual 1.1%. gay or lesbian 1.3%. pansexual 0.2%. queer less than 0.1%. straight or heterosexual 91.1%, all other sexual orientations less than 0.1%. not answered 6.2%.">
            <a:extLst>
              <a:ext uri="{FF2B5EF4-FFF2-40B4-BE49-F238E27FC236}">
                <a16:creationId xmlns:a16="http://schemas.microsoft.com/office/drawing/2014/main" id="{3A36941C-DE75-422D-B995-D8C38CF8F2CB}"/>
              </a:ext>
            </a:extLst>
          </p:cNvPr>
          <p:cNvPicPr>
            <a:picLocks noChangeAspect="1"/>
          </p:cNvPicPr>
          <p:nvPr/>
        </p:nvPicPr>
        <p:blipFill>
          <a:blip r:embed="rId2"/>
          <a:stretch>
            <a:fillRect/>
          </a:stretch>
        </p:blipFill>
        <p:spPr>
          <a:xfrm>
            <a:off x="805988" y="1870265"/>
            <a:ext cx="8143702" cy="4822764"/>
          </a:xfrm>
          <a:prstGeom prst="rect">
            <a:avLst/>
          </a:prstGeom>
        </p:spPr>
      </p:pic>
    </p:spTree>
    <p:extLst>
      <p:ext uri="{BB962C8B-B14F-4D97-AF65-F5344CB8AC3E}">
        <p14:creationId xmlns:p14="http://schemas.microsoft.com/office/powerpoint/2010/main" val="393231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257067" y="85060"/>
            <a:ext cx="8286041" cy="1415609"/>
          </a:xfrm>
        </p:spPr>
        <p:txBody>
          <a:bodyPr>
            <a:noAutofit/>
          </a:bodyPr>
          <a:lstStyle/>
          <a:p>
            <a:r>
              <a:rPr lang="en-GB" sz="3300" dirty="0"/>
              <a:t>Huntingdonshire: percentage of Middle Layer Super Output Area population aged 16 years and over by sexual orientation, Census 2021</a:t>
            </a:r>
          </a:p>
        </p:txBody>
      </p:sp>
      <p:pic>
        <p:nvPicPr>
          <p:cNvPr id="4" name="Picture 3" descr="A set of maps by MSOA for Huntingdonshire showing percentage of population by sexual orientation. ">
            <a:extLst>
              <a:ext uri="{FF2B5EF4-FFF2-40B4-BE49-F238E27FC236}">
                <a16:creationId xmlns:a16="http://schemas.microsoft.com/office/drawing/2014/main" id="{9EA064D0-13C4-4BAF-97D2-AFD2DF989FE2}"/>
              </a:ext>
            </a:extLst>
          </p:cNvPr>
          <p:cNvPicPr>
            <a:picLocks noChangeAspect="1"/>
          </p:cNvPicPr>
          <p:nvPr/>
        </p:nvPicPr>
        <p:blipFill rotWithShape="1">
          <a:blip r:embed="rId2">
            <a:extLst>
              <a:ext uri="{28A0092B-C50C-407E-A947-70E740481C1C}">
                <a14:useLocalDpi xmlns:a14="http://schemas.microsoft.com/office/drawing/2010/main" val="0"/>
              </a:ext>
            </a:extLst>
          </a:blip>
          <a:srcRect t="11783"/>
          <a:stretch/>
        </p:blipFill>
        <p:spPr>
          <a:xfrm>
            <a:off x="259767" y="1500669"/>
            <a:ext cx="8587761" cy="5357331"/>
          </a:xfrm>
          <a:prstGeom prst="rect">
            <a:avLst/>
          </a:prstGeom>
        </p:spPr>
      </p:pic>
    </p:spTree>
    <p:extLst>
      <p:ext uri="{BB962C8B-B14F-4D97-AF65-F5344CB8AC3E}">
        <p14:creationId xmlns:p14="http://schemas.microsoft.com/office/powerpoint/2010/main" val="16597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Huntingdonshire: number of residents aged 16 years and over by gender identity Census 2021</a:t>
            </a:r>
          </a:p>
        </p:txBody>
      </p:sp>
      <p:pic>
        <p:nvPicPr>
          <p:cNvPr id="3" name="Picture 2" descr="Bar graph to show number of Huntingdonshire population gender identity.&#10;Gender identity the same as sex registered at birth, 140724. Gender identity different from sex registered at birth but no specific identity given, 211. Trans woman, 116. Trans man, 103. Non-binary, 73. All other gender identities, 47. Not answered, 6989.">
            <a:extLst>
              <a:ext uri="{FF2B5EF4-FFF2-40B4-BE49-F238E27FC236}">
                <a16:creationId xmlns:a16="http://schemas.microsoft.com/office/drawing/2014/main" id="{683903BF-5816-41CB-809C-F2D8302C5750}"/>
              </a:ext>
            </a:extLst>
          </p:cNvPr>
          <p:cNvPicPr>
            <a:picLocks noChangeAspect="1"/>
          </p:cNvPicPr>
          <p:nvPr/>
        </p:nvPicPr>
        <p:blipFill>
          <a:blip r:embed="rId2"/>
          <a:stretch>
            <a:fillRect/>
          </a:stretch>
        </p:blipFill>
        <p:spPr>
          <a:xfrm>
            <a:off x="598623" y="1873568"/>
            <a:ext cx="10739985" cy="4218622"/>
          </a:xfrm>
          <a:prstGeom prst="rect">
            <a:avLst/>
          </a:prstGeom>
        </p:spPr>
      </p:pic>
      <p:sp>
        <p:nvSpPr>
          <p:cNvPr id="5" name="TextBox 4">
            <a:extLst>
              <a:ext uri="{FF2B5EF4-FFF2-40B4-BE49-F238E27FC236}">
                <a16:creationId xmlns:a16="http://schemas.microsoft.com/office/drawing/2014/main" id="{C7BC0F71-DA4B-4BD6-B6DC-F24EA6971B70}"/>
              </a:ext>
            </a:extLst>
          </p:cNvPr>
          <p:cNvSpPr txBox="1"/>
          <p:nvPr/>
        </p:nvSpPr>
        <p:spPr>
          <a:xfrm>
            <a:off x="450509" y="610819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2854252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Huntingdonshire: per cent of residents aged 16 years and over by gender identity Census 2021</a:t>
            </a:r>
          </a:p>
        </p:txBody>
      </p:sp>
      <p:pic>
        <p:nvPicPr>
          <p:cNvPr id="3" name="Picture 2" descr="Bar graph to show percentage of Huntingdonshire population gender identity.&#10;Gender identity the same as sex registered at birth, 94.9%. Gender identity different from sex registered at birth but no specific identity given, 0.1%. Trans woman, 0.1%. Trans man, 0.1%. Non-binary, less than 0.1%. All other gender identities, less than 0.1%. Not answered, 4.7%.">
            <a:extLst>
              <a:ext uri="{FF2B5EF4-FFF2-40B4-BE49-F238E27FC236}">
                <a16:creationId xmlns:a16="http://schemas.microsoft.com/office/drawing/2014/main" id="{7F0D8E31-0B72-471B-9DE6-BB92ADF69C18}"/>
              </a:ext>
            </a:extLst>
          </p:cNvPr>
          <p:cNvPicPr>
            <a:picLocks noChangeAspect="1"/>
          </p:cNvPicPr>
          <p:nvPr/>
        </p:nvPicPr>
        <p:blipFill>
          <a:blip r:embed="rId3"/>
          <a:stretch>
            <a:fillRect/>
          </a:stretch>
        </p:blipFill>
        <p:spPr>
          <a:xfrm>
            <a:off x="693116" y="1795143"/>
            <a:ext cx="9902494" cy="4079878"/>
          </a:xfrm>
          <a:prstGeom prst="rect">
            <a:avLst/>
          </a:prstGeom>
        </p:spPr>
      </p:pic>
      <p:sp>
        <p:nvSpPr>
          <p:cNvPr id="5" name="TextBox 4">
            <a:extLst>
              <a:ext uri="{FF2B5EF4-FFF2-40B4-BE49-F238E27FC236}">
                <a16:creationId xmlns:a16="http://schemas.microsoft.com/office/drawing/2014/main" id="{0D752A8E-3B96-44C1-B153-D1EAE649A74F}"/>
              </a:ext>
            </a:extLst>
          </p:cNvPr>
          <p:cNvSpPr txBox="1"/>
          <p:nvPr/>
        </p:nvSpPr>
        <p:spPr>
          <a:xfrm>
            <a:off x="450509" y="610819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2933405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163410" y="74428"/>
            <a:ext cx="8286041" cy="1246567"/>
          </a:xfrm>
        </p:spPr>
        <p:txBody>
          <a:bodyPr>
            <a:noAutofit/>
          </a:bodyPr>
          <a:lstStyle/>
          <a:p>
            <a:r>
              <a:rPr lang="en-GB" sz="3300" dirty="0"/>
              <a:t>Huntingdonshire: percentage of Middle Layer Super Output Area population aged 16 years and over by gender identity, Census 2021</a:t>
            </a:r>
          </a:p>
        </p:txBody>
      </p:sp>
      <p:pic>
        <p:nvPicPr>
          <p:cNvPr id="4" name="Picture 3" descr="A set of maps by MSOA for Huntingdonshire showing percentage of population by gender identity. ">
            <a:extLst>
              <a:ext uri="{FF2B5EF4-FFF2-40B4-BE49-F238E27FC236}">
                <a16:creationId xmlns:a16="http://schemas.microsoft.com/office/drawing/2014/main" id="{D0B06553-F223-4F0E-8620-29AE93721B4D}"/>
              </a:ext>
            </a:extLst>
          </p:cNvPr>
          <p:cNvPicPr>
            <a:picLocks noChangeAspect="1"/>
          </p:cNvPicPr>
          <p:nvPr/>
        </p:nvPicPr>
        <p:blipFill rotWithShape="1">
          <a:blip r:embed="rId2">
            <a:extLst>
              <a:ext uri="{28A0092B-C50C-407E-A947-70E740481C1C}">
                <a14:useLocalDpi xmlns:a14="http://schemas.microsoft.com/office/drawing/2010/main" val="0"/>
              </a:ext>
            </a:extLst>
          </a:blip>
          <a:srcRect t="9147"/>
          <a:stretch/>
        </p:blipFill>
        <p:spPr>
          <a:xfrm>
            <a:off x="163410" y="1403498"/>
            <a:ext cx="8489874" cy="5454502"/>
          </a:xfrm>
          <a:prstGeom prst="rect">
            <a:avLst/>
          </a:prstGeom>
        </p:spPr>
      </p:pic>
    </p:spTree>
    <p:extLst>
      <p:ext uri="{BB962C8B-B14F-4D97-AF65-F5344CB8AC3E}">
        <p14:creationId xmlns:p14="http://schemas.microsoft.com/office/powerpoint/2010/main" val="246517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D463-0844-4A5B-923E-22E3BA9DF041}"/>
              </a:ext>
            </a:extLst>
          </p:cNvPr>
          <p:cNvSpPr>
            <a:spLocks noGrp="1"/>
          </p:cNvSpPr>
          <p:nvPr>
            <p:ph type="title"/>
          </p:nvPr>
        </p:nvSpPr>
        <p:spPr>
          <a:xfrm>
            <a:off x="335280" y="111038"/>
            <a:ext cx="6934200" cy="1383117"/>
          </a:xfrm>
        </p:spPr>
        <p:txBody>
          <a:bodyPr>
            <a:normAutofit/>
          </a:bodyPr>
          <a:lstStyle/>
          <a:p>
            <a:r>
              <a:rPr lang="en-GB" dirty="0"/>
              <a:t>Sexual orientation</a:t>
            </a:r>
          </a:p>
        </p:txBody>
      </p:sp>
      <p:sp>
        <p:nvSpPr>
          <p:cNvPr id="3" name="Content Placeholder 2">
            <a:extLst>
              <a:ext uri="{FF2B5EF4-FFF2-40B4-BE49-F238E27FC236}">
                <a16:creationId xmlns:a16="http://schemas.microsoft.com/office/drawing/2014/main" id="{6AA02276-548F-446C-A150-9807343C7373}"/>
              </a:ext>
            </a:extLst>
          </p:cNvPr>
          <p:cNvSpPr>
            <a:spLocks noGrp="1"/>
          </p:cNvSpPr>
          <p:nvPr>
            <p:ph sz="half" idx="1"/>
          </p:nvPr>
        </p:nvSpPr>
        <p:spPr>
          <a:xfrm>
            <a:off x="335280" y="1649183"/>
            <a:ext cx="9825990" cy="5097779"/>
          </a:xfrm>
        </p:spPr>
        <p:txBody>
          <a:bodyPr>
            <a:normAutofit fontScale="92500" lnSpcReduction="10000"/>
          </a:bodyPr>
          <a:lstStyle/>
          <a:p>
            <a:r>
              <a:rPr lang="en-GB" sz="2600" dirty="0"/>
              <a:t>In all districts the proportions of the population aged 16 years and over responding that they are asexual, bisexual, gay or lesbian,  pansexual, queer, or other sexual orientation apart from straight or heterosexual, were generally very similar to national averages, apart from</a:t>
            </a:r>
          </a:p>
          <a:p>
            <a:pPr lvl="1"/>
            <a:r>
              <a:rPr lang="en-GB" dirty="0"/>
              <a:t>in Cambridge a greater proportion of the population aged 16 years and over responded that they are bisexual, 3.8% compared to the England average of 1.3%, and gay or lesbian, 2.7% compared to the England average of 1.5%</a:t>
            </a:r>
          </a:p>
          <a:p>
            <a:pPr lvl="1"/>
            <a:r>
              <a:rPr lang="en-GB" dirty="0"/>
              <a:t>in all other districts and in Peterborough 1.1% responded as gay or lesbian, apart from Huntingdonshire where the proportion was 1.3%</a:t>
            </a:r>
          </a:p>
          <a:p>
            <a:r>
              <a:rPr lang="en-GB" sz="2600" dirty="0"/>
              <a:t>The proportion of the population aged 16 years and over responding that they are straight or heterosexual in Cambridgeshire, 88.3%, and Peterborough, 89.2%, was just slightly below the East of England, 90.2% and England, 89.4%, averages</a:t>
            </a:r>
          </a:p>
          <a:p>
            <a:pPr lvl="1"/>
            <a:r>
              <a:rPr lang="en-GB" dirty="0"/>
              <a:t>In Cambridge the proportion was much lower at 80.6%</a:t>
            </a:r>
          </a:p>
          <a:p>
            <a:pPr lvl="2"/>
            <a:r>
              <a:rPr lang="en-GB" sz="2400" dirty="0"/>
              <a:t>compared to a range of 90.0% (Fenland, South Cambridgeshire) to 91.1% (Huntingdonshire) in the other districts of Cambridgeshire</a:t>
            </a:r>
          </a:p>
        </p:txBody>
      </p:sp>
    </p:spTree>
    <p:extLst>
      <p:ext uri="{BB962C8B-B14F-4D97-AF65-F5344CB8AC3E}">
        <p14:creationId xmlns:p14="http://schemas.microsoft.com/office/powerpoint/2010/main" val="1504721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606B-378F-4CD4-9654-518CF84FEA67}"/>
              </a:ext>
            </a:extLst>
          </p:cNvPr>
          <p:cNvSpPr>
            <a:spLocks noGrp="1"/>
          </p:cNvSpPr>
          <p:nvPr>
            <p:ph type="title"/>
          </p:nvPr>
        </p:nvSpPr>
        <p:spPr/>
        <p:txBody>
          <a:bodyPr/>
          <a:lstStyle/>
          <a:p>
            <a:r>
              <a:rPr lang="en-GB" dirty="0"/>
              <a:t>South Cambridgeshire</a:t>
            </a:r>
          </a:p>
        </p:txBody>
      </p:sp>
      <p:sp>
        <p:nvSpPr>
          <p:cNvPr id="3" name="Text Placeholder 2">
            <a:extLst>
              <a:ext uri="{FF2B5EF4-FFF2-40B4-BE49-F238E27FC236}">
                <a16:creationId xmlns:a16="http://schemas.microsoft.com/office/drawing/2014/main" id="{1D75A6F1-0AAA-49D2-B49A-7577E07B8A8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20992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354330" y="307571"/>
            <a:ext cx="7418070" cy="1383117"/>
          </a:xfrm>
        </p:spPr>
        <p:txBody>
          <a:bodyPr anchor="ctr">
            <a:noAutofit/>
          </a:bodyPr>
          <a:lstStyle/>
          <a:p>
            <a:r>
              <a:rPr lang="en-GB" sz="3300" dirty="0"/>
              <a:t>South Cambridgeshire: number of residents aged 16 years and over by sexual orientation Census 2021</a:t>
            </a:r>
          </a:p>
        </p:txBody>
      </p:sp>
      <p:pic>
        <p:nvPicPr>
          <p:cNvPr id="3" name="Picture 2" descr="Bar graph to show number of South Cambridgeshire population sexual orientation.&#10;asexual 146. bisexual 1614., gay or lesbian 1486, pansexual 248. queer 43. straight or heterosexual 117371,.all other sexual orientations 18. not answered 9436.">
            <a:extLst>
              <a:ext uri="{FF2B5EF4-FFF2-40B4-BE49-F238E27FC236}">
                <a16:creationId xmlns:a16="http://schemas.microsoft.com/office/drawing/2014/main" id="{08148E06-DFDA-4053-82DA-88C8E672648F}"/>
              </a:ext>
            </a:extLst>
          </p:cNvPr>
          <p:cNvPicPr>
            <a:picLocks noChangeAspect="1"/>
          </p:cNvPicPr>
          <p:nvPr/>
        </p:nvPicPr>
        <p:blipFill>
          <a:blip r:embed="rId2"/>
          <a:stretch>
            <a:fillRect/>
          </a:stretch>
        </p:blipFill>
        <p:spPr>
          <a:xfrm>
            <a:off x="354330" y="1690688"/>
            <a:ext cx="8994874" cy="5022928"/>
          </a:xfrm>
          <a:prstGeom prst="rect">
            <a:avLst/>
          </a:prstGeom>
        </p:spPr>
      </p:pic>
    </p:spTree>
    <p:extLst>
      <p:ext uri="{BB962C8B-B14F-4D97-AF65-F5344CB8AC3E}">
        <p14:creationId xmlns:p14="http://schemas.microsoft.com/office/powerpoint/2010/main" val="2765497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468630" y="307571"/>
            <a:ext cx="7303770" cy="1383117"/>
          </a:xfrm>
        </p:spPr>
        <p:txBody>
          <a:bodyPr anchor="ctr">
            <a:noAutofit/>
          </a:bodyPr>
          <a:lstStyle/>
          <a:p>
            <a:r>
              <a:rPr lang="en-GB" sz="3300" dirty="0"/>
              <a:t>South Cambridgeshire: per cent of residents aged 16 years and over by sexual orientation Census 2021</a:t>
            </a:r>
          </a:p>
        </p:txBody>
      </p:sp>
      <p:pic>
        <p:nvPicPr>
          <p:cNvPr id="3" name="Picture 2" descr="Bar graph to show percentage of South Cambridgeshire population sexual orientation.&#10;asexual 0.1%, bisexual 1.2%. gay or lesbian 1.1%. pansexual 0.2%.. queer less than 0.1%. straight or heterosexual 90%. all other sexual orientations less than 0.1%. not answered 7.2%.">
            <a:extLst>
              <a:ext uri="{FF2B5EF4-FFF2-40B4-BE49-F238E27FC236}">
                <a16:creationId xmlns:a16="http://schemas.microsoft.com/office/drawing/2014/main" id="{BCAB83FF-3485-4445-8649-13C6BDA1B804}"/>
              </a:ext>
            </a:extLst>
          </p:cNvPr>
          <p:cNvPicPr>
            <a:picLocks noChangeAspect="1"/>
          </p:cNvPicPr>
          <p:nvPr/>
        </p:nvPicPr>
        <p:blipFill>
          <a:blip r:embed="rId2"/>
          <a:stretch>
            <a:fillRect/>
          </a:stretch>
        </p:blipFill>
        <p:spPr>
          <a:xfrm>
            <a:off x="320040" y="1867541"/>
            <a:ext cx="8629650" cy="4907082"/>
          </a:xfrm>
          <a:prstGeom prst="rect">
            <a:avLst/>
          </a:prstGeom>
        </p:spPr>
      </p:pic>
    </p:spTree>
    <p:extLst>
      <p:ext uri="{BB962C8B-B14F-4D97-AF65-F5344CB8AC3E}">
        <p14:creationId xmlns:p14="http://schemas.microsoft.com/office/powerpoint/2010/main" val="370860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95693" y="85062"/>
            <a:ext cx="8070112" cy="1701208"/>
          </a:xfrm>
        </p:spPr>
        <p:txBody>
          <a:bodyPr lIns="36000" tIns="36000" rIns="36000" bIns="36000">
            <a:noAutofit/>
          </a:bodyPr>
          <a:lstStyle/>
          <a:p>
            <a:r>
              <a:rPr lang="en-GB" sz="3300" dirty="0"/>
              <a:t>South Cambridgeshire: percentage of Middle Layer Super Output Area population aged 16 years and over by sexual orientation, Census 2021</a:t>
            </a:r>
          </a:p>
        </p:txBody>
      </p:sp>
      <p:pic>
        <p:nvPicPr>
          <p:cNvPr id="4" name="Picture 3" descr="A set of maps by MSOA for South Cambridgeshire showing percentage of population by sexual orientation. ">
            <a:extLst>
              <a:ext uri="{FF2B5EF4-FFF2-40B4-BE49-F238E27FC236}">
                <a16:creationId xmlns:a16="http://schemas.microsoft.com/office/drawing/2014/main" id="{C5B52EE7-EE9E-4A9E-91BC-5B956945354B}"/>
              </a:ext>
            </a:extLst>
          </p:cNvPr>
          <p:cNvPicPr>
            <a:picLocks noChangeAspect="1"/>
          </p:cNvPicPr>
          <p:nvPr/>
        </p:nvPicPr>
        <p:blipFill rotWithShape="1">
          <a:blip r:embed="rId2">
            <a:extLst>
              <a:ext uri="{28A0092B-C50C-407E-A947-70E740481C1C}">
                <a14:useLocalDpi xmlns:a14="http://schemas.microsoft.com/office/drawing/2010/main" val="0"/>
              </a:ext>
            </a:extLst>
          </a:blip>
          <a:srcRect t="11783"/>
          <a:stretch/>
        </p:blipFill>
        <p:spPr>
          <a:xfrm>
            <a:off x="95693" y="1823596"/>
            <a:ext cx="8070112" cy="5034404"/>
          </a:xfrm>
          <a:prstGeom prst="rect">
            <a:avLst/>
          </a:prstGeom>
        </p:spPr>
      </p:pic>
    </p:spTree>
    <p:extLst>
      <p:ext uri="{BB962C8B-B14F-4D97-AF65-F5344CB8AC3E}">
        <p14:creationId xmlns:p14="http://schemas.microsoft.com/office/powerpoint/2010/main" val="2564292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South Cambridgeshire: number of residents aged 16 years and over by gender identity Census 2021</a:t>
            </a:r>
          </a:p>
        </p:txBody>
      </p:sp>
      <p:pic>
        <p:nvPicPr>
          <p:cNvPr id="3" name="Picture 2" descr="Bar graph to show number of South Cambridgeshire population gender identity.&#10;Gender identity the same as sex registered at birth, 122961. Gender identity different from sex registered at birth but no specific identity given, 148. Trans woman, 144. Trans man, 67. Non-binary, 101. All other gender identities, 64. Not answered, 6876.">
            <a:extLst>
              <a:ext uri="{FF2B5EF4-FFF2-40B4-BE49-F238E27FC236}">
                <a16:creationId xmlns:a16="http://schemas.microsoft.com/office/drawing/2014/main" id="{6CD1CF35-32C7-46A7-AB57-C7D5EEE7EE8E}"/>
              </a:ext>
            </a:extLst>
          </p:cNvPr>
          <p:cNvPicPr>
            <a:picLocks noChangeAspect="1"/>
          </p:cNvPicPr>
          <p:nvPr/>
        </p:nvPicPr>
        <p:blipFill>
          <a:blip r:embed="rId2"/>
          <a:stretch>
            <a:fillRect/>
          </a:stretch>
        </p:blipFill>
        <p:spPr>
          <a:xfrm>
            <a:off x="563880" y="1922746"/>
            <a:ext cx="8957310" cy="4627683"/>
          </a:xfrm>
          <a:prstGeom prst="rect">
            <a:avLst/>
          </a:prstGeom>
        </p:spPr>
      </p:pic>
      <p:sp>
        <p:nvSpPr>
          <p:cNvPr id="6" name="TextBox 5">
            <a:extLst>
              <a:ext uri="{FF2B5EF4-FFF2-40B4-BE49-F238E27FC236}">
                <a16:creationId xmlns:a16="http://schemas.microsoft.com/office/drawing/2014/main" id="{18A7AB78-4439-408A-BDC7-FC830191AF80}"/>
              </a:ext>
            </a:extLst>
          </p:cNvPr>
          <p:cNvSpPr txBox="1"/>
          <p:nvPr/>
        </p:nvSpPr>
        <p:spPr>
          <a:xfrm>
            <a:off x="450509" y="610819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957319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South Cambridgeshire: per cent of residents aged 16 years and over by gender identity Census 2021</a:t>
            </a:r>
          </a:p>
        </p:txBody>
      </p:sp>
      <p:pic>
        <p:nvPicPr>
          <p:cNvPr id="3" name="Picture 2" descr="Bar graph to show percentage of South Cambridgeshire population gender identity.&#10;Gender identity the same as sex registered at birth, 94.3%. Gender identity different from sex registered at birth but no specific identity given, 0.1%. Trans woman, 0.1%. Trans man, 0.1%. Non-binary, 0.1%. All other gender identities, less than 0.1%. Not answered, 5.3%.">
            <a:extLst>
              <a:ext uri="{FF2B5EF4-FFF2-40B4-BE49-F238E27FC236}">
                <a16:creationId xmlns:a16="http://schemas.microsoft.com/office/drawing/2014/main" id="{6FF4990C-DB57-440D-AB71-97DEB32B0C80}"/>
              </a:ext>
            </a:extLst>
          </p:cNvPr>
          <p:cNvPicPr>
            <a:picLocks noChangeAspect="1"/>
          </p:cNvPicPr>
          <p:nvPr/>
        </p:nvPicPr>
        <p:blipFill>
          <a:blip r:embed="rId2"/>
          <a:stretch>
            <a:fillRect/>
          </a:stretch>
        </p:blipFill>
        <p:spPr>
          <a:xfrm>
            <a:off x="746187" y="1889630"/>
            <a:ext cx="9330977" cy="4213990"/>
          </a:xfrm>
          <a:prstGeom prst="rect">
            <a:avLst/>
          </a:prstGeom>
        </p:spPr>
      </p:pic>
      <p:sp>
        <p:nvSpPr>
          <p:cNvPr id="6" name="TextBox 5">
            <a:extLst>
              <a:ext uri="{FF2B5EF4-FFF2-40B4-BE49-F238E27FC236}">
                <a16:creationId xmlns:a16="http://schemas.microsoft.com/office/drawing/2014/main" id="{10004941-2B77-4B99-B6F4-94D17C41C657}"/>
              </a:ext>
            </a:extLst>
          </p:cNvPr>
          <p:cNvSpPr txBox="1"/>
          <p:nvPr/>
        </p:nvSpPr>
        <p:spPr>
          <a:xfrm>
            <a:off x="450509" y="610819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134383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83931" y="46953"/>
            <a:ext cx="8286041" cy="1501484"/>
          </a:xfrm>
        </p:spPr>
        <p:txBody>
          <a:bodyPr>
            <a:noAutofit/>
          </a:bodyPr>
          <a:lstStyle/>
          <a:p>
            <a:r>
              <a:rPr lang="en-GB" sz="3300" dirty="0"/>
              <a:t>South Cambridgeshire: percentage of Middle Layer Super Output Area population aged 16 years and over by gender identity, Census 2021</a:t>
            </a:r>
          </a:p>
        </p:txBody>
      </p:sp>
      <p:pic>
        <p:nvPicPr>
          <p:cNvPr id="4" name="Picture 3" descr="A set of maps by MSOA for South Cambridgeshire showing percentage of population by gender identity. ">
            <a:extLst>
              <a:ext uri="{FF2B5EF4-FFF2-40B4-BE49-F238E27FC236}">
                <a16:creationId xmlns:a16="http://schemas.microsoft.com/office/drawing/2014/main" id="{5484BC07-051B-473F-A7F9-365498D9FB4F}"/>
              </a:ext>
            </a:extLst>
          </p:cNvPr>
          <p:cNvPicPr>
            <a:picLocks noChangeAspect="1"/>
          </p:cNvPicPr>
          <p:nvPr/>
        </p:nvPicPr>
        <p:blipFill rotWithShape="1">
          <a:blip r:embed="rId2">
            <a:extLst>
              <a:ext uri="{28A0092B-C50C-407E-A947-70E740481C1C}">
                <a14:useLocalDpi xmlns:a14="http://schemas.microsoft.com/office/drawing/2010/main" val="0"/>
              </a:ext>
            </a:extLst>
          </a:blip>
          <a:srcRect t="8837"/>
          <a:stretch/>
        </p:blipFill>
        <p:spPr>
          <a:xfrm>
            <a:off x="133803" y="1548437"/>
            <a:ext cx="8236169" cy="5309563"/>
          </a:xfrm>
          <a:prstGeom prst="rect">
            <a:avLst/>
          </a:prstGeom>
        </p:spPr>
      </p:pic>
    </p:spTree>
    <p:extLst>
      <p:ext uri="{BB962C8B-B14F-4D97-AF65-F5344CB8AC3E}">
        <p14:creationId xmlns:p14="http://schemas.microsoft.com/office/powerpoint/2010/main" val="4230805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AD7-BDB4-45F7-A2DD-B92473470D58}"/>
              </a:ext>
            </a:extLst>
          </p:cNvPr>
          <p:cNvSpPr>
            <a:spLocks noGrp="1"/>
          </p:cNvSpPr>
          <p:nvPr>
            <p:ph type="title"/>
          </p:nvPr>
        </p:nvSpPr>
        <p:spPr/>
        <p:txBody>
          <a:bodyPr/>
          <a:lstStyle/>
          <a:p>
            <a:r>
              <a:rPr lang="en-GB" dirty="0"/>
              <a:t>Peterborough</a:t>
            </a:r>
          </a:p>
        </p:txBody>
      </p:sp>
      <p:sp>
        <p:nvSpPr>
          <p:cNvPr id="3" name="Text Placeholder 2">
            <a:extLst>
              <a:ext uri="{FF2B5EF4-FFF2-40B4-BE49-F238E27FC236}">
                <a16:creationId xmlns:a16="http://schemas.microsoft.com/office/drawing/2014/main" id="{121279B7-B81C-43A0-BB67-85220EBCCEF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64777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fontScale="90000"/>
          </a:bodyPr>
          <a:lstStyle/>
          <a:p>
            <a:r>
              <a:rPr lang="en-GB" sz="3700" dirty="0"/>
              <a:t>Peterborough: number of residents aged 16 years and over by sexual orientation Census 2021</a:t>
            </a:r>
          </a:p>
        </p:txBody>
      </p:sp>
      <p:pic>
        <p:nvPicPr>
          <p:cNvPr id="3" name="Picture 2" descr="Bar graph to show number of Peterborough population sexual orientation.&#10;asexual 97, bisexual 1967, gay or lesbian 1889. pansexual 539. queer 19. straight or heterosexual 149442, all other sexual orientations 55. not answered 13565.">
            <a:extLst>
              <a:ext uri="{FF2B5EF4-FFF2-40B4-BE49-F238E27FC236}">
                <a16:creationId xmlns:a16="http://schemas.microsoft.com/office/drawing/2014/main" id="{7989D834-DFA5-467A-8028-021DBAA2E07B}"/>
              </a:ext>
            </a:extLst>
          </p:cNvPr>
          <p:cNvPicPr>
            <a:picLocks noChangeAspect="1"/>
          </p:cNvPicPr>
          <p:nvPr/>
        </p:nvPicPr>
        <p:blipFill>
          <a:blip r:embed="rId2"/>
          <a:stretch>
            <a:fillRect/>
          </a:stretch>
        </p:blipFill>
        <p:spPr>
          <a:xfrm>
            <a:off x="718296" y="1883530"/>
            <a:ext cx="8722883" cy="4344304"/>
          </a:xfrm>
          <a:prstGeom prst="rect">
            <a:avLst/>
          </a:prstGeom>
        </p:spPr>
      </p:pic>
    </p:spTree>
    <p:extLst>
      <p:ext uri="{BB962C8B-B14F-4D97-AF65-F5344CB8AC3E}">
        <p14:creationId xmlns:p14="http://schemas.microsoft.com/office/powerpoint/2010/main" val="2177871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fontScale="90000"/>
          </a:bodyPr>
          <a:lstStyle/>
          <a:p>
            <a:r>
              <a:rPr lang="en-GB" sz="3300" dirty="0"/>
              <a:t>Peterborough: per cent of residents aged 16 years and over by sexual orientation Census 2021</a:t>
            </a:r>
          </a:p>
        </p:txBody>
      </p:sp>
      <p:pic>
        <p:nvPicPr>
          <p:cNvPr id="5" name="Picture 4" descr="Bar graph to show percentage of Peterborough population sexual orientation.&#10;asexual 0.1%. bisexual 1.2%. gay or lesbian 1.1%. pansexual, 0.3%., queer less than 0.1%. straight or heterosexual, 89.2%, all other sexual orientations less than 0.1%. not answered, 8.1%.">
            <a:extLst>
              <a:ext uri="{FF2B5EF4-FFF2-40B4-BE49-F238E27FC236}">
                <a16:creationId xmlns:a16="http://schemas.microsoft.com/office/drawing/2014/main" id="{4B54DBCC-D6AC-4816-A47E-BB904E85C6CD}"/>
              </a:ext>
            </a:extLst>
          </p:cNvPr>
          <p:cNvPicPr>
            <a:picLocks noChangeAspect="1"/>
          </p:cNvPicPr>
          <p:nvPr/>
        </p:nvPicPr>
        <p:blipFill>
          <a:blip r:embed="rId2"/>
          <a:stretch>
            <a:fillRect/>
          </a:stretch>
        </p:blipFill>
        <p:spPr>
          <a:xfrm>
            <a:off x="562914" y="1901831"/>
            <a:ext cx="7860995" cy="4390288"/>
          </a:xfrm>
          <a:prstGeom prst="rect">
            <a:avLst/>
          </a:prstGeom>
        </p:spPr>
      </p:pic>
    </p:spTree>
    <p:extLst>
      <p:ext uri="{BB962C8B-B14F-4D97-AF65-F5344CB8AC3E}">
        <p14:creationId xmlns:p14="http://schemas.microsoft.com/office/powerpoint/2010/main" val="217621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75BF-18D3-4E30-A069-C993A9389AF6}"/>
              </a:ext>
            </a:extLst>
          </p:cNvPr>
          <p:cNvSpPr>
            <a:spLocks noGrp="1"/>
          </p:cNvSpPr>
          <p:nvPr>
            <p:ph type="title"/>
          </p:nvPr>
        </p:nvSpPr>
        <p:spPr/>
        <p:txBody>
          <a:bodyPr>
            <a:normAutofit fontScale="90000"/>
          </a:bodyPr>
          <a:lstStyle/>
          <a:p>
            <a:r>
              <a:rPr lang="en-GB" dirty="0"/>
              <a:t>Sexual orientation: proportions choosing not to answer</a:t>
            </a:r>
          </a:p>
        </p:txBody>
      </p:sp>
      <p:sp>
        <p:nvSpPr>
          <p:cNvPr id="3" name="Content Placeholder 2">
            <a:extLst>
              <a:ext uri="{FF2B5EF4-FFF2-40B4-BE49-F238E27FC236}">
                <a16:creationId xmlns:a16="http://schemas.microsoft.com/office/drawing/2014/main" id="{4A7D8CEA-7C9D-44F3-BDB8-A4BC27E90B3F}"/>
              </a:ext>
            </a:extLst>
          </p:cNvPr>
          <p:cNvSpPr>
            <a:spLocks noGrp="1"/>
          </p:cNvSpPr>
          <p:nvPr>
            <p:ph sz="half" idx="1"/>
          </p:nvPr>
        </p:nvSpPr>
        <p:spPr>
          <a:xfrm>
            <a:off x="838200" y="2042795"/>
            <a:ext cx="9208770" cy="4351338"/>
          </a:xfrm>
        </p:spPr>
        <p:txBody>
          <a:bodyPr>
            <a:normAutofit lnSpcReduction="10000"/>
          </a:bodyPr>
          <a:lstStyle/>
          <a:p>
            <a:r>
              <a:rPr lang="en-GB" sz="3000" dirty="0"/>
              <a:t>Nationally, 7.5% of the population aged 16 years or over chose not to answer the sexual orientation question</a:t>
            </a:r>
          </a:p>
          <a:p>
            <a:pPr lvl="1"/>
            <a:r>
              <a:rPr lang="en-GB" sz="2600" dirty="0"/>
              <a:t>the East of England average was slightly lower at 7.2%</a:t>
            </a:r>
          </a:p>
          <a:p>
            <a:pPr lvl="1"/>
            <a:r>
              <a:rPr lang="en-GB" sz="2800" dirty="0"/>
              <a:t>slightly higher proportions of the population in both Cambridgeshire, 8.0% (44,828 residents), and Peterborough, 8.1% (13,565 residents), chose not to answer the question</a:t>
            </a:r>
          </a:p>
          <a:p>
            <a:pPr lvl="2"/>
            <a:r>
              <a:rPr lang="en-GB" sz="2600" dirty="0"/>
              <a:t>in Cambridgeshire, Cambridge had the highest proportion, at 11.9% (14,860 residents), and Huntingdonshire the lowest proportion, at 6.2% (9,198 residents), of residents choosing not to answer the sexual orientation question</a:t>
            </a:r>
          </a:p>
          <a:p>
            <a:pPr marL="0" indent="0">
              <a:buNone/>
            </a:pPr>
            <a:endParaRPr lang="en-GB" dirty="0"/>
          </a:p>
        </p:txBody>
      </p:sp>
    </p:spTree>
    <p:extLst>
      <p:ext uri="{BB962C8B-B14F-4D97-AF65-F5344CB8AC3E}">
        <p14:creationId xmlns:p14="http://schemas.microsoft.com/office/powerpoint/2010/main" val="874334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257067" y="33677"/>
            <a:ext cx="8286041" cy="1466992"/>
          </a:xfrm>
        </p:spPr>
        <p:txBody>
          <a:bodyPr>
            <a:noAutofit/>
          </a:bodyPr>
          <a:lstStyle/>
          <a:p>
            <a:r>
              <a:rPr lang="en-GB" sz="3300" dirty="0"/>
              <a:t>Peterborough: percentage of Middle Layer Super Output Area population aged 16 years and over by sexual orientation, Census 2021</a:t>
            </a:r>
          </a:p>
        </p:txBody>
      </p:sp>
      <p:pic>
        <p:nvPicPr>
          <p:cNvPr id="4" name="Picture 3" descr="A set of maps by MSOA for Peterborough showing percentage of population by sexual orientation. ">
            <a:extLst>
              <a:ext uri="{FF2B5EF4-FFF2-40B4-BE49-F238E27FC236}">
                <a16:creationId xmlns:a16="http://schemas.microsoft.com/office/drawing/2014/main" id="{AB07E558-4104-447E-B136-F2EAAB02DCAE}"/>
              </a:ext>
            </a:extLst>
          </p:cNvPr>
          <p:cNvPicPr>
            <a:picLocks noChangeAspect="1"/>
          </p:cNvPicPr>
          <p:nvPr/>
        </p:nvPicPr>
        <p:blipFill rotWithShape="1">
          <a:blip r:embed="rId2">
            <a:extLst>
              <a:ext uri="{28A0092B-C50C-407E-A947-70E740481C1C}">
                <a14:useLocalDpi xmlns:a14="http://schemas.microsoft.com/office/drawing/2010/main" val="0"/>
              </a:ext>
            </a:extLst>
          </a:blip>
          <a:srcRect t="11783"/>
          <a:stretch/>
        </p:blipFill>
        <p:spPr>
          <a:xfrm>
            <a:off x="257067" y="1500669"/>
            <a:ext cx="8587761" cy="5357331"/>
          </a:xfrm>
          <a:prstGeom prst="rect">
            <a:avLst/>
          </a:prstGeom>
        </p:spPr>
      </p:pic>
    </p:spTree>
    <p:extLst>
      <p:ext uri="{BB962C8B-B14F-4D97-AF65-F5344CB8AC3E}">
        <p14:creationId xmlns:p14="http://schemas.microsoft.com/office/powerpoint/2010/main" val="824886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Peterborough: number of residents aged 16 years and over by gender identity Census 2021</a:t>
            </a:r>
          </a:p>
        </p:txBody>
      </p:sp>
      <p:pic>
        <p:nvPicPr>
          <p:cNvPr id="5" name="Picture 4" descr="Bar graph to show number of Peterborough population gender identity.&#10;Gender identity the same as sex registered at birth, 154130. Gender identity different from sex registered at birth but no specific identity given, 952. Trans woman, 232. Trans man, 244. Non-binary, 52. All other gender identities, 67. Not answered, 11896.">
            <a:extLst>
              <a:ext uri="{FF2B5EF4-FFF2-40B4-BE49-F238E27FC236}">
                <a16:creationId xmlns:a16="http://schemas.microsoft.com/office/drawing/2014/main" id="{492594A5-3AC2-4D9F-AC72-24F9FDA939FB}"/>
              </a:ext>
            </a:extLst>
          </p:cNvPr>
          <p:cNvPicPr>
            <a:picLocks noChangeAspect="1"/>
          </p:cNvPicPr>
          <p:nvPr/>
        </p:nvPicPr>
        <p:blipFill>
          <a:blip r:embed="rId2"/>
          <a:stretch>
            <a:fillRect/>
          </a:stretch>
        </p:blipFill>
        <p:spPr>
          <a:xfrm>
            <a:off x="901613" y="1874406"/>
            <a:ext cx="10105872" cy="3855834"/>
          </a:xfrm>
          <a:prstGeom prst="rect">
            <a:avLst/>
          </a:prstGeom>
        </p:spPr>
      </p:pic>
      <p:sp>
        <p:nvSpPr>
          <p:cNvPr id="6" name="TextBox 5">
            <a:extLst>
              <a:ext uri="{FF2B5EF4-FFF2-40B4-BE49-F238E27FC236}">
                <a16:creationId xmlns:a16="http://schemas.microsoft.com/office/drawing/2014/main" id="{06C36154-A579-4884-834A-86082576E527}"/>
              </a:ext>
            </a:extLst>
          </p:cNvPr>
          <p:cNvSpPr txBox="1"/>
          <p:nvPr/>
        </p:nvSpPr>
        <p:spPr>
          <a:xfrm>
            <a:off x="487085" y="5904098"/>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3146950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9763-FC5D-49E8-BD68-FE4DA070D161}"/>
              </a:ext>
            </a:extLst>
          </p:cNvPr>
          <p:cNvSpPr>
            <a:spLocks noGrp="1"/>
          </p:cNvSpPr>
          <p:nvPr>
            <p:ph type="title"/>
          </p:nvPr>
        </p:nvSpPr>
        <p:spPr>
          <a:xfrm>
            <a:off x="838200" y="307571"/>
            <a:ext cx="6934200" cy="1383117"/>
          </a:xfrm>
        </p:spPr>
        <p:txBody>
          <a:bodyPr anchor="ctr">
            <a:normAutofit/>
          </a:bodyPr>
          <a:lstStyle/>
          <a:p>
            <a:r>
              <a:rPr lang="en-GB" sz="3100" dirty="0"/>
              <a:t>Peterborough: per cent of residents aged 16 years and over by gender identity Census 2021</a:t>
            </a:r>
          </a:p>
        </p:txBody>
      </p:sp>
      <p:pic>
        <p:nvPicPr>
          <p:cNvPr id="7" name="Picture 6" descr="Bar graph to show percentage of Peterborough population gender identity.&#10;Gender identity the same as sex registered at birth, 92%. Gender identity different from sex registered at birth but no specific identity given, 0.6%. Trans woman, 0.1%. Trans man, 0.1%. Non-binary, less than 0.1%. All other gender identities, less than 0.1%. Not answered, 7.1%.">
            <a:extLst>
              <a:ext uri="{FF2B5EF4-FFF2-40B4-BE49-F238E27FC236}">
                <a16:creationId xmlns:a16="http://schemas.microsoft.com/office/drawing/2014/main" id="{045F8510-0B6B-44D2-8207-C5BBF2524F80}"/>
              </a:ext>
            </a:extLst>
          </p:cNvPr>
          <p:cNvPicPr>
            <a:picLocks noChangeAspect="1"/>
          </p:cNvPicPr>
          <p:nvPr/>
        </p:nvPicPr>
        <p:blipFill>
          <a:blip r:embed="rId2"/>
          <a:stretch>
            <a:fillRect/>
          </a:stretch>
        </p:blipFill>
        <p:spPr>
          <a:xfrm>
            <a:off x="289560" y="1846973"/>
            <a:ext cx="10354056" cy="3937076"/>
          </a:xfrm>
          <a:prstGeom prst="rect">
            <a:avLst/>
          </a:prstGeom>
        </p:spPr>
      </p:pic>
      <p:sp>
        <p:nvSpPr>
          <p:cNvPr id="8" name="TextBox 7">
            <a:extLst>
              <a:ext uri="{FF2B5EF4-FFF2-40B4-BE49-F238E27FC236}">
                <a16:creationId xmlns:a16="http://schemas.microsoft.com/office/drawing/2014/main" id="{CEE3762E-F0AC-47B0-A1B8-CB0B9E95A128}"/>
              </a:ext>
            </a:extLst>
          </p:cNvPr>
          <p:cNvSpPr txBox="1"/>
          <p:nvPr/>
        </p:nvSpPr>
        <p:spPr>
          <a:xfrm>
            <a:off x="450509" y="6108192"/>
            <a:ext cx="8532208" cy="861774"/>
          </a:xfrm>
          <a:prstGeom prst="rect">
            <a:avLst/>
          </a:prstGeom>
          <a:noFill/>
        </p:spPr>
        <p:txBody>
          <a:bodyPr wrap="none" rtlCol="0">
            <a:spAutoFit/>
          </a:bodyPr>
          <a:lstStyle/>
          <a:p>
            <a:r>
              <a:rPr lang="en-GB" sz="1600" dirty="0"/>
              <a:t>GI different from sex registered at birth* is Gender identity different from sex registered at birth but </a:t>
            </a:r>
          </a:p>
          <a:p>
            <a:r>
              <a:rPr lang="en-GB" sz="1600" dirty="0"/>
              <a:t>no specific identity given</a:t>
            </a:r>
          </a:p>
          <a:p>
            <a:endParaRPr lang="en-GB" dirty="0"/>
          </a:p>
        </p:txBody>
      </p:sp>
    </p:spTree>
    <p:extLst>
      <p:ext uri="{BB962C8B-B14F-4D97-AF65-F5344CB8AC3E}">
        <p14:creationId xmlns:p14="http://schemas.microsoft.com/office/powerpoint/2010/main" val="2525177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A538-2AFE-49A9-A90B-7E1EC7D91420}"/>
              </a:ext>
            </a:extLst>
          </p:cNvPr>
          <p:cNvSpPr>
            <a:spLocks noGrp="1"/>
          </p:cNvSpPr>
          <p:nvPr>
            <p:ph type="title"/>
          </p:nvPr>
        </p:nvSpPr>
        <p:spPr>
          <a:xfrm>
            <a:off x="243420" y="1"/>
            <a:ext cx="8286041" cy="1548436"/>
          </a:xfrm>
        </p:spPr>
        <p:txBody>
          <a:bodyPr>
            <a:noAutofit/>
          </a:bodyPr>
          <a:lstStyle/>
          <a:p>
            <a:r>
              <a:rPr lang="en-GB" sz="3300" dirty="0"/>
              <a:t>Peterborough: percentage of Middle Layer Super Output Area population aged 16 years and over by gender identity, Census 2021</a:t>
            </a:r>
          </a:p>
        </p:txBody>
      </p:sp>
      <p:pic>
        <p:nvPicPr>
          <p:cNvPr id="4" name="Picture 3" descr="A set of maps by MSOA for Peterborough showing percentage of population by gender identity. ">
            <a:extLst>
              <a:ext uri="{FF2B5EF4-FFF2-40B4-BE49-F238E27FC236}">
                <a16:creationId xmlns:a16="http://schemas.microsoft.com/office/drawing/2014/main" id="{A2585E5E-5510-4819-B498-3FB320F444F6}"/>
              </a:ext>
            </a:extLst>
          </p:cNvPr>
          <p:cNvPicPr>
            <a:picLocks noChangeAspect="1"/>
          </p:cNvPicPr>
          <p:nvPr/>
        </p:nvPicPr>
        <p:blipFill rotWithShape="1">
          <a:blip r:embed="rId2">
            <a:extLst>
              <a:ext uri="{28A0092B-C50C-407E-A947-70E740481C1C}">
                <a14:useLocalDpi xmlns:a14="http://schemas.microsoft.com/office/drawing/2010/main" val="0"/>
              </a:ext>
            </a:extLst>
          </a:blip>
          <a:srcRect t="9147"/>
          <a:stretch/>
        </p:blipFill>
        <p:spPr>
          <a:xfrm>
            <a:off x="243420" y="1453862"/>
            <a:ext cx="8411482" cy="5404138"/>
          </a:xfrm>
          <a:prstGeom prst="rect">
            <a:avLst/>
          </a:prstGeom>
        </p:spPr>
      </p:pic>
    </p:spTree>
    <p:extLst>
      <p:ext uri="{BB962C8B-B14F-4D97-AF65-F5344CB8AC3E}">
        <p14:creationId xmlns:p14="http://schemas.microsoft.com/office/powerpoint/2010/main" val="1909245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6A85-C55E-4664-9AB3-9D0E1802CDDA}"/>
              </a:ext>
            </a:extLst>
          </p:cNvPr>
          <p:cNvSpPr>
            <a:spLocks noGrp="1"/>
          </p:cNvSpPr>
          <p:nvPr>
            <p:ph type="title"/>
          </p:nvPr>
        </p:nvSpPr>
        <p:spPr>
          <a:xfrm>
            <a:off x="838200" y="0"/>
            <a:ext cx="6934200" cy="1383117"/>
          </a:xfrm>
        </p:spPr>
        <p:txBody>
          <a:bodyPr/>
          <a:lstStyle/>
          <a:p>
            <a:r>
              <a:rPr lang="en-GB" dirty="0"/>
              <a:t>Census 2021: useful links</a:t>
            </a:r>
          </a:p>
        </p:txBody>
      </p:sp>
      <p:sp>
        <p:nvSpPr>
          <p:cNvPr id="3" name="Content Placeholder 2">
            <a:extLst>
              <a:ext uri="{FF2B5EF4-FFF2-40B4-BE49-F238E27FC236}">
                <a16:creationId xmlns:a16="http://schemas.microsoft.com/office/drawing/2014/main" id="{2AB3BFF1-E849-41DC-BEDC-20BA76AC4C13}"/>
              </a:ext>
            </a:extLst>
          </p:cNvPr>
          <p:cNvSpPr>
            <a:spLocks noGrp="1"/>
          </p:cNvSpPr>
          <p:nvPr>
            <p:ph idx="1"/>
          </p:nvPr>
        </p:nvSpPr>
        <p:spPr>
          <a:xfrm>
            <a:off x="103095" y="1581899"/>
            <a:ext cx="10170459" cy="4911666"/>
          </a:xfrm>
        </p:spPr>
        <p:txBody>
          <a:bodyPr vert="horz" lIns="91440" tIns="45720" rIns="91440" bIns="45720" rtlCol="0" anchor="t">
            <a:noAutofit/>
          </a:bodyPr>
          <a:lstStyle/>
          <a:p>
            <a:r>
              <a:rPr lang="en-GB" sz="1800" dirty="0"/>
              <a:t>Census 2021 </a:t>
            </a:r>
            <a:r>
              <a:rPr lang="en-GB" sz="1800" dirty="0">
                <a:hlinkClick r:id="rId2"/>
              </a:rPr>
              <a:t>Cambridgeshire Insight – Population – Census 2021</a:t>
            </a:r>
            <a:r>
              <a:rPr lang="en-GB" sz="1800" dirty="0"/>
              <a:t> webpages on Cambridgeshire Insight, including:</a:t>
            </a:r>
            <a:endParaRPr lang="en-GB" sz="1800" dirty="0">
              <a:cs typeface="Calibri"/>
            </a:endParaRPr>
          </a:p>
          <a:p>
            <a:pPr lvl="1"/>
            <a:r>
              <a:rPr lang="en-GB" sz="1800" dirty="0">
                <a:solidFill>
                  <a:srgbClr val="0563C1"/>
                </a:solidFill>
                <a:hlinkClick r:id="rId3">
                  <a:extLst>
                    <a:ext uri="{A12FA001-AC4F-418D-AE19-62706E023703}">
                      <ahyp:hlinkClr xmlns:ahyp="http://schemas.microsoft.com/office/drawing/2018/hyperlinkcolor" val="tx"/>
                    </a:ext>
                  </a:extLst>
                </a:hlinkClick>
              </a:rPr>
              <a:t>Census 2021 first results</a:t>
            </a:r>
            <a:r>
              <a:rPr lang="en-GB" sz="1800" dirty="0"/>
              <a:t>: published report, recorded presentation and dataset, </a:t>
            </a:r>
            <a:endParaRPr lang="en-GB" sz="1800" dirty="0">
              <a:cs typeface="Calibri"/>
            </a:endParaRPr>
          </a:p>
          <a:p>
            <a:pPr lvl="1"/>
            <a:r>
              <a:rPr lang="en-GB" sz="1800" dirty="0">
                <a:hlinkClick r:id="rId4"/>
              </a:rPr>
              <a:t>Census 2021 topic summaries</a:t>
            </a:r>
            <a:r>
              <a:rPr lang="en-GB" sz="1800" dirty="0"/>
              <a:t>: Cambridgeshire and Peterborough summaries and further resources available</a:t>
            </a:r>
            <a:endParaRPr lang="en-GB" sz="1800" dirty="0">
              <a:cs typeface="Calibri"/>
              <a:hlinkClick r:id="rId4"/>
            </a:endParaRPr>
          </a:p>
          <a:p>
            <a:r>
              <a:rPr lang="en-GB" sz="1800" dirty="0"/>
              <a:t>Cambs Insight tools already have demography and migration datasets, and they will be updated with the release of each topic summary:</a:t>
            </a:r>
            <a:endParaRPr lang="en-GB" sz="1800" dirty="0">
              <a:cs typeface="Calibri"/>
            </a:endParaRPr>
          </a:p>
          <a:p>
            <a:pPr lvl="1"/>
            <a:r>
              <a:rPr lang="en-GB" sz="1800" dirty="0">
                <a:hlinkClick r:id="rId5"/>
              </a:rPr>
              <a:t>Map explorer</a:t>
            </a:r>
            <a:endParaRPr lang="en-GB" sz="1800" dirty="0"/>
          </a:p>
          <a:p>
            <a:pPr lvl="1"/>
            <a:r>
              <a:rPr lang="en-GB" sz="1800" dirty="0">
                <a:hlinkClick r:id="rId6"/>
              </a:rPr>
              <a:t>Data explorer</a:t>
            </a:r>
            <a:endParaRPr lang="en-GB" sz="1800" dirty="0"/>
          </a:p>
          <a:p>
            <a:r>
              <a:rPr lang="en-GB" sz="1800" dirty="0"/>
              <a:t>Census 2021 data published on the </a:t>
            </a:r>
            <a:r>
              <a:rPr lang="en-GB" sz="1800" dirty="0">
                <a:hlinkClick r:id="rId7"/>
              </a:rPr>
              <a:t>ONS website </a:t>
            </a:r>
            <a:r>
              <a:rPr lang="en-GB" sz="1800" dirty="0"/>
              <a:t>and on </a:t>
            </a:r>
            <a:r>
              <a:rPr lang="en-GB" sz="1800" dirty="0">
                <a:hlinkClick r:id="rId8"/>
              </a:rPr>
              <a:t>NOMIS</a:t>
            </a:r>
            <a:endParaRPr lang="en-GB" sz="1800" dirty="0"/>
          </a:p>
          <a:p>
            <a:r>
              <a:rPr lang="en-GB" sz="1800" dirty="0"/>
              <a:t>ONS tools:</a:t>
            </a:r>
            <a:endParaRPr lang="en-GB" sz="1800" dirty="0">
              <a:cs typeface="Calibri"/>
            </a:endParaRPr>
          </a:p>
          <a:p>
            <a:pPr lvl="1"/>
            <a:r>
              <a:rPr lang="en-GB" sz="1800" b="1" dirty="0">
                <a:hlinkClick r:id="rId9"/>
              </a:rPr>
              <a:t>Census maps</a:t>
            </a:r>
            <a:endParaRPr lang="en-GB" sz="1800" dirty="0"/>
          </a:p>
          <a:p>
            <a:pPr lvl="1"/>
            <a:r>
              <a:rPr lang="en-GB" sz="1800" b="1" dirty="0">
                <a:hlinkClick r:id="rId10"/>
              </a:rPr>
              <a:t>Area profiles</a:t>
            </a:r>
            <a:r>
              <a:rPr lang="en-GB" sz="1800" dirty="0">
                <a:hlinkClick r:id="rId10"/>
              </a:rPr>
              <a:t> </a:t>
            </a:r>
            <a:r>
              <a:rPr lang="en-GB" sz="1800" dirty="0"/>
              <a:t>– available on NOMIS at local authority level. </a:t>
            </a:r>
            <a:endParaRPr lang="en-GB" sz="1800" dirty="0">
              <a:cs typeface="Calibri"/>
            </a:endParaRPr>
          </a:p>
          <a:p>
            <a:pPr lvl="1"/>
            <a:r>
              <a:rPr lang="en-GB" sz="1800" b="1" dirty="0">
                <a:hlinkClick r:id="rId11"/>
              </a:rPr>
              <a:t>How your area has changed in 10 years: Census 2021</a:t>
            </a:r>
            <a:endParaRPr lang="en-GB" sz="1800" b="1" dirty="0">
              <a:cs typeface="Calibri"/>
            </a:endParaRPr>
          </a:p>
        </p:txBody>
      </p:sp>
    </p:spTree>
    <p:extLst>
      <p:ext uri="{BB962C8B-B14F-4D97-AF65-F5344CB8AC3E}">
        <p14:creationId xmlns:p14="http://schemas.microsoft.com/office/powerpoint/2010/main" val="150848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C8B8-D44D-45F2-ADFF-B4D97F8648CB}"/>
              </a:ext>
            </a:extLst>
          </p:cNvPr>
          <p:cNvSpPr>
            <a:spLocks noGrp="1"/>
          </p:cNvSpPr>
          <p:nvPr>
            <p:ph type="title"/>
          </p:nvPr>
        </p:nvSpPr>
        <p:spPr>
          <a:xfrm>
            <a:off x="169545" y="181841"/>
            <a:ext cx="7751445" cy="1383117"/>
          </a:xfrm>
        </p:spPr>
        <p:txBody>
          <a:bodyPr>
            <a:noAutofit/>
          </a:bodyPr>
          <a:lstStyle/>
          <a:p>
            <a:r>
              <a:rPr lang="en-GB" sz="3600" dirty="0"/>
              <a:t>Sexual Orientation by percentage of population aged 16 years and over, Census 2021</a:t>
            </a:r>
          </a:p>
        </p:txBody>
      </p:sp>
      <p:graphicFrame>
        <p:nvGraphicFramePr>
          <p:cNvPr id="5" name="Table 5" descr="Table to show the percentage of the population aged 16 years and over by sexual orientation for Census 2021 for England, the East of England, Cambridgeshire and Peterborough.">
            <a:extLst>
              <a:ext uri="{FF2B5EF4-FFF2-40B4-BE49-F238E27FC236}">
                <a16:creationId xmlns:a16="http://schemas.microsoft.com/office/drawing/2014/main" id="{395FFA23-76CA-4726-A8D1-78D209201170}"/>
              </a:ext>
            </a:extLst>
          </p:cNvPr>
          <p:cNvGraphicFramePr>
            <a:graphicFrameLocks/>
          </p:cNvGraphicFramePr>
          <p:nvPr>
            <p:extLst>
              <p:ext uri="{D42A27DB-BD31-4B8C-83A1-F6EECF244321}">
                <p14:modId xmlns:p14="http://schemas.microsoft.com/office/powerpoint/2010/main" val="2237193662"/>
              </p:ext>
            </p:extLst>
          </p:nvPr>
        </p:nvGraphicFramePr>
        <p:xfrm>
          <a:off x="169545" y="1690688"/>
          <a:ext cx="11601450" cy="4096722"/>
        </p:xfrm>
        <a:graphic>
          <a:graphicData uri="http://schemas.openxmlformats.org/drawingml/2006/table">
            <a:tbl>
              <a:tblPr firstRow="1">
                <a:tableStyleId>{9D7B26C5-4107-4FEC-AEDC-1716B250A1EF}</a:tableStyleId>
              </a:tblPr>
              <a:tblGrid>
                <a:gridCol w="3638903">
                  <a:extLst>
                    <a:ext uri="{9D8B030D-6E8A-4147-A177-3AD203B41FA5}">
                      <a16:colId xmlns:a16="http://schemas.microsoft.com/office/drawing/2014/main" val="3556182743"/>
                    </a:ext>
                  </a:extLst>
                </a:gridCol>
                <a:gridCol w="2032027">
                  <a:extLst>
                    <a:ext uri="{9D8B030D-6E8A-4147-A177-3AD203B41FA5}">
                      <a16:colId xmlns:a16="http://schemas.microsoft.com/office/drawing/2014/main" val="3331172458"/>
                    </a:ext>
                  </a:extLst>
                </a:gridCol>
                <a:gridCol w="1672075">
                  <a:extLst>
                    <a:ext uri="{9D8B030D-6E8A-4147-A177-3AD203B41FA5}">
                      <a16:colId xmlns:a16="http://schemas.microsoft.com/office/drawing/2014/main" val="1047564684"/>
                    </a:ext>
                  </a:extLst>
                </a:gridCol>
                <a:gridCol w="2153082">
                  <a:extLst>
                    <a:ext uri="{9D8B030D-6E8A-4147-A177-3AD203B41FA5}">
                      <a16:colId xmlns:a16="http://schemas.microsoft.com/office/drawing/2014/main" val="834119056"/>
                    </a:ext>
                  </a:extLst>
                </a:gridCol>
                <a:gridCol w="2105363">
                  <a:extLst>
                    <a:ext uri="{9D8B030D-6E8A-4147-A177-3AD203B41FA5}">
                      <a16:colId xmlns:a16="http://schemas.microsoft.com/office/drawing/2014/main" val="651851512"/>
                    </a:ext>
                  </a:extLst>
                </a:gridCol>
              </a:tblGrid>
              <a:tr h="633117">
                <a:tc>
                  <a:txBody>
                    <a:bodyPr/>
                    <a:lstStyle/>
                    <a:p>
                      <a:pPr algn="l" fontAlgn="b"/>
                      <a:r>
                        <a:rPr lang="en-GB" sz="2400" b="0" u="none" strike="noStrike" dirty="0">
                          <a:solidFill>
                            <a:srgbClr val="000000"/>
                          </a:solidFill>
                          <a:effectLst/>
                          <a:latin typeface="+mn-lt"/>
                        </a:rPr>
                        <a:t>Sexual Orientation</a:t>
                      </a:r>
                      <a:endParaRPr lang="en-GB" sz="2400" b="0" i="0" u="none" strike="noStrike" dirty="0">
                        <a:solidFill>
                          <a:srgbClr val="000000"/>
                        </a:solidFill>
                        <a:effectLst/>
                        <a:latin typeface="+mn-lt"/>
                      </a:endParaRP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England</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East of England</a:t>
                      </a:r>
                    </a:p>
                  </a:txBody>
                  <a:tcPr marL="5443" marR="5443" marT="5443" marB="0" anchor="b">
                    <a:solidFill>
                      <a:schemeClr val="bg1"/>
                    </a:solidFill>
                  </a:tcPr>
                </a:tc>
                <a:tc>
                  <a:txBody>
                    <a:bodyPr/>
                    <a:lstStyle/>
                    <a:p>
                      <a:pPr algn="r" fontAlgn="b"/>
                      <a:r>
                        <a:rPr lang="en-GB" sz="2400" b="0" u="none" strike="noStrike" dirty="0">
                          <a:solidFill>
                            <a:srgbClr val="000000"/>
                          </a:solidFill>
                          <a:effectLst/>
                          <a:latin typeface="+mn-lt"/>
                        </a:rPr>
                        <a:t>Cambridgeshire</a:t>
                      </a:r>
                      <a:endParaRPr lang="en-GB" sz="2400" b="0" i="0" u="none" strike="noStrike" dirty="0">
                        <a:solidFill>
                          <a:srgbClr val="000000"/>
                        </a:solidFill>
                        <a:effectLst/>
                        <a:latin typeface="+mn-lt"/>
                      </a:endParaRPr>
                    </a:p>
                  </a:txBody>
                  <a:tcPr marL="5443" marR="5443" marT="5443" marB="0" anchor="b">
                    <a:solidFill>
                      <a:schemeClr val="bg1"/>
                    </a:solidFill>
                  </a:tcPr>
                </a:tc>
                <a:tc>
                  <a:txBody>
                    <a:bodyPr/>
                    <a:lstStyle/>
                    <a:p>
                      <a:pPr algn="r" fontAlgn="b"/>
                      <a:r>
                        <a:rPr lang="en-GB" sz="2400" b="0" u="none" strike="noStrike" dirty="0">
                          <a:solidFill>
                            <a:srgbClr val="000000"/>
                          </a:solidFill>
                          <a:effectLst/>
                          <a:latin typeface="+mn-lt"/>
                        </a:rPr>
                        <a:t>Peterborough</a:t>
                      </a:r>
                      <a:endParaRPr lang="en-GB" sz="2400" b="0" i="0" u="none" strike="noStrike" dirty="0">
                        <a:solidFill>
                          <a:srgbClr val="000000"/>
                        </a:solidFill>
                        <a:effectLst/>
                        <a:latin typeface="+mn-lt"/>
                      </a:endParaRPr>
                    </a:p>
                  </a:txBody>
                  <a:tcPr marL="5443" marR="5443" marT="5443" marB="0" anchor="b">
                    <a:solidFill>
                      <a:schemeClr val="bg1"/>
                    </a:solidFill>
                  </a:tcPr>
                </a:tc>
                <a:extLst>
                  <a:ext uri="{0D108BD9-81ED-4DB2-BD59-A6C34878D82A}">
                    <a16:rowId xmlns:a16="http://schemas.microsoft.com/office/drawing/2014/main" val="981588061"/>
                  </a:ext>
                </a:extLst>
              </a:tr>
              <a:tr h="425005">
                <a:tc>
                  <a:txBody>
                    <a:bodyPr/>
                    <a:lstStyle/>
                    <a:p>
                      <a:pPr algn="l" fontAlgn="ctr"/>
                      <a:r>
                        <a:rPr lang="en-GB" sz="2400" u="none" strike="noStrike" dirty="0">
                          <a:effectLst/>
                          <a:latin typeface="+mn-lt"/>
                        </a:rPr>
                        <a:t>Asexual</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0.1%</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0.1%</a:t>
                      </a:r>
                    </a:p>
                  </a:txBody>
                  <a:tcPr marL="5443" marR="5443" marT="5443" marB="0" anchor="b">
                    <a:solidFill>
                      <a:schemeClr val="bg1"/>
                    </a:solidFill>
                  </a:tcPr>
                </a:tc>
                <a:tc>
                  <a:txBody>
                    <a:bodyPr/>
                    <a:lstStyle/>
                    <a:p>
                      <a:pPr algn="r" fontAlgn="b"/>
                      <a:r>
                        <a:rPr lang="en-GB" sz="2400" u="none" strike="noStrike" dirty="0">
                          <a:effectLst/>
                          <a:latin typeface="+mn-lt"/>
                        </a:rPr>
                        <a:t>0.1%</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0.1%</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1307818125"/>
                  </a:ext>
                </a:extLst>
              </a:tr>
              <a:tr h="425005">
                <a:tc>
                  <a:txBody>
                    <a:bodyPr/>
                    <a:lstStyle/>
                    <a:p>
                      <a:pPr algn="l" fontAlgn="ctr"/>
                      <a:r>
                        <a:rPr lang="en-GB" sz="2400" u="none" strike="noStrike" dirty="0">
                          <a:effectLst/>
                          <a:latin typeface="+mn-lt"/>
                        </a:rPr>
                        <a:t>Bisexual</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1.3%</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1.1%</a:t>
                      </a:r>
                    </a:p>
                  </a:txBody>
                  <a:tcPr marL="5443" marR="5443" marT="5443" marB="0" anchor="b">
                    <a:solidFill>
                      <a:schemeClr val="bg1"/>
                    </a:solidFill>
                  </a:tcPr>
                </a:tc>
                <a:tc>
                  <a:txBody>
                    <a:bodyPr/>
                    <a:lstStyle/>
                    <a:p>
                      <a:pPr algn="r" fontAlgn="b"/>
                      <a:r>
                        <a:rPr lang="en-GB" sz="2400" u="none" strike="noStrike" dirty="0">
                          <a:effectLst/>
                          <a:latin typeface="+mn-lt"/>
                        </a:rPr>
                        <a:t>1.8%</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1.2%</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2635921472"/>
                  </a:ext>
                </a:extLst>
              </a:tr>
              <a:tr h="425005">
                <a:tc>
                  <a:txBody>
                    <a:bodyPr/>
                    <a:lstStyle/>
                    <a:p>
                      <a:pPr algn="l" fontAlgn="ctr"/>
                      <a:r>
                        <a:rPr lang="en-GB" sz="2400" u="none" strike="noStrike" dirty="0">
                          <a:effectLst/>
                          <a:latin typeface="+mn-lt"/>
                        </a:rPr>
                        <a:t>Gay or lesbian</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1.5%</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1.2%</a:t>
                      </a:r>
                    </a:p>
                  </a:txBody>
                  <a:tcPr marL="5443" marR="5443" marT="5443" marB="0" anchor="b">
                    <a:solidFill>
                      <a:schemeClr val="bg1"/>
                    </a:solidFill>
                  </a:tcPr>
                </a:tc>
                <a:tc>
                  <a:txBody>
                    <a:bodyPr/>
                    <a:lstStyle/>
                    <a:p>
                      <a:pPr algn="r" fontAlgn="b"/>
                      <a:r>
                        <a:rPr lang="en-GB" sz="2400" u="none" strike="noStrike" dirty="0">
                          <a:effectLst/>
                          <a:latin typeface="+mn-lt"/>
                        </a:rPr>
                        <a:t>1.5%</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1.1%</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2756395302"/>
                  </a:ext>
                </a:extLst>
              </a:tr>
              <a:tr h="425005">
                <a:tc>
                  <a:txBody>
                    <a:bodyPr/>
                    <a:lstStyle/>
                    <a:p>
                      <a:pPr algn="l" fontAlgn="ctr"/>
                      <a:r>
                        <a:rPr lang="en-GB" sz="2400" u="none" strike="noStrike" dirty="0">
                          <a:effectLst/>
                          <a:latin typeface="+mn-lt"/>
                        </a:rPr>
                        <a:t>Pansexual</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0.2%</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0.2%</a:t>
                      </a:r>
                    </a:p>
                  </a:txBody>
                  <a:tcPr marL="5443" marR="5443" marT="5443" marB="0" anchor="b">
                    <a:solidFill>
                      <a:schemeClr val="bg1"/>
                    </a:solidFill>
                  </a:tcPr>
                </a:tc>
                <a:tc>
                  <a:txBody>
                    <a:bodyPr/>
                    <a:lstStyle/>
                    <a:p>
                      <a:pPr algn="r" fontAlgn="b"/>
                      <a:r>
                        <a:rPr lang="en-GB" sz="2400" u="none" strike="noStrike" dirty="0">
                          <a:effectLst/>
                          <a:latin typeface="+mn-lt"/>
                        </a:rPr>
                        <a:t>0.2%</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0.3%</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806707060"/>
                  </a:ext>
                </a:extLst>
              </a:tr>
              <a:tr h="425005">
                <a:tc>
                  <a:txBody>
                    <a:bodyPr/>
                    <a:lstStyle/>
                    <a:p>
                      <a:pPr algn="l" fontAlgn="ctr"/>
                      <a:r>
                        <a:rPr lang="en-GB" sz="2400" u="none" strike="noStrike" dirty="0">
                          <a:effectLst/>
                          <a:latin typeface="+mn-lt"/>
                        </a:rPr>
                        <a:t>Queer</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&lt;0.1%</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&lt;0.1%</a:t>
                      </a:r>
                    </a:p>
                  </a:txBody>
                  <a:tcPr marL="5443" marR="5443" marT="5443" marB="0" anchor="b">
                    <a:solidFill>
                      <a:schemeClr val="bg1"/>
                    </a:solidFill>
                  </a:tcPr>
                </a:tc>
                <a:tc>
                  <a:txBody>
                    <a:bodyPr/>
                    <a:lstStyle/>
                    <a:p>
                      <a:pPr algn="r" fontAlgn="b"/>
                      <a:r>
                        <a:rPr lang="en-GB" sz="2400" u="none" strike="noStrike" dirty="0">
                          <a:effectLst/>
                          <a:latin typeface="+mn-lt"/>
                        </a:rPr>
                        <a:t>0.1%</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&lt;0.1%</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3634456109"/>
                  </a:ext>
                </a:extLst>
              </a:tr>
              <a:tr h="425005">
                <a:tc>
                  <a:txBody>
                    <a:bodyPr/>
                    <a:lstStyle/>
                    <a:p>
                      <a:pPr algn="l" fontAlgn="ctr"/>
                      <a:r>
                        <a:rPr lang="en-GB" sz="2400" u="none" strike="noStrike" dirty="0">
                          <a:effectLst/>
                          <a:latin typeface="+mn-lt"/>
                        </a:rPr>
                        <a:t>Straight or heterosexual</a:t>
                      </a:r>
                      <a:endParaRPr lang="en-GB" sz="2400" b="0" i="0" u="none" strike="noStrike" dirty="0">
                        <a:solidFill>
                          <a:srgbClr val="000000"/>
                        </a:solidFill>
                        <a:effectLst/>
                        <a:latin typeface="+mn-lt"/>
                      </a:endParaRPr>
                    </a:p>
                  </a:txBody>
                  <a:tcPr marL="7620" marR="7620" marT="7620" marB="0" anchor="ctr">
                    <a:solidFill>
                      <a:schemeClr val="bg1"/>
                    </a:solidFill>
                  </a:tcPr>
                </a:tc>
                <a:tc>
                  <a:txBody>
                    <a:bodyPr/>
                    <a:lstStyle/>
                    <a:p>
                      <a:pPr algn="r" rtl="0" fontAlgn="b"/>
                      <a:r>
                        <a:rPr lang="en-GB" sz="2400" b="0" i="0" u="none" strike="noStrike" dirty="0">
                          <a:solidFill>
                            <a:srgbClr val="000000"/>
                          </a:solidFill>
                          <a:effectLst/>
                          <a:latin typeface="+mn-lt"/>
                        </a:rPr>
                        <a:t>89.4%</a:t>
                      </a:r>
                    </a:p>
                  </a:txBody>
                  <a:tcPr marL="5443" marR="5443" marT="5443" marB="0" anchor="b">
                    <a:solidFill>
                      <a:schemeClr val="bg1"/>
                    </a:solidFill>
                  </a:tcPr>
                </a:tc>
                <a:tc>
                  <a:txBody>
                    <a:bodyPr/>
                    <a:lstStyle/>
                    <a:p>
                      <a:pPr algn="r" rtl="0" fontAlgn="b"/>
                      <a:r>
                        <a:rPr lang="en-GB" sz="2400" b="0" i="0" u="none" strike="noStrike" dirty="0">
                          <a:solidFill>
                            <a:srgbClr val="000000"/>
                          </a:solidFill>
                          <a:effectLst/>
                          <a:latin typeface="+mn-lt"/>
                        </a:rPr>
                        <a:t>90.2%</a:t>
                      </a:r>
                    </a:p>
                  </a:txBody>
                  <a:tcPr marL="5443" marR="5443" marT="5443" marB="0" anchor="b">
                    <a:solidFill>
                      <a:schemeClr val="bg1"/>
                    </a:solidFill>
                  </a:tcPr>
                </a:tc>
                <a:tc>
                  <a:txBody>
                    <a:bodyPr/>
                    <a:lstStyle/>
                    <a:p>
                      <a:pPr algn="r" fontAlgn="b"/>
                      <a:r>
                        <a:rPr lang="en-GB" sz="2400" u="none" strike="noStrike" dirty="0">
                          <a:effectLst/>
                          <a:latin typeface="+mn-lt"/>
                        </a:rPr>
                        <a:t>88.3%</a:t>
                      </a:r>
                      <a:endParaRPr lang="en-GB" sz="2400" b="0" i="0" u="none" strike="noStrike" dirty="0">
                        <a:solidFill>
                          <a:srgbClr val="000000"/>
                        </a:solidFill>
                        <a:effectLst/>
                        <a:latin typeface="+mn-lt"/>
                      </a:endParaRPr>
                    </a:p>
                  </a:txBody>
                  <a:tcPr marL="7620" marR="7620" marT="7620" marB="0" anchor="b">
                    <a:solidFill>
                      <a:schemeClr val="bg1"/>
                    </a:solidFill>
                  </a:tcPr>
                </a:tc>
                <a:tc>
                  <a:txBody>
                    <a:bodyPr/>
                    <a:lstStyle/>
                    <a:p>
                      <a:pPr algn="r" fontAlgn="b"/>
                      <a:r>
                        <a:rPr lang="en-GB" sz="2400" u="none" strike="noStrike" dirty="0">
                          <a:effectLst/>
                          <a:latin typeface="+mn-lt"/>
                        </a:rPr>
                        <a:t>89.2%</a:t>
                      </a:r>
                      <a:endParaRPr lang="en-GB" sz="2400" b="0" i="0" u="none" strike="noStrike" dirty="0">
                        <a:solidFill>
                          <a:srgbClr val="000000"/>
                        </a:solidFill>
                        <a:effectLst/>
                        <a:latin typeface="+mn-lt"/>
                      </a:endParaRPr>
                    </a:p>
                  </a:txBody>
                  <a:tcPr marL="7620" marR="7620" marT="7620" marB="0" anchor="b">
                    <a:solidFill>
                      <a:schemeClr val="bg1"/>
                    </a:solidFill>
                  </a:tcPr>
                </a:tc>
                <a:extLst>
                  <a:ext uri="{0D108BD9-81ED-4DB2-BD59-A6C34878D82A}">
                    <a16:rowId xmlns:a16="http://schemas.microsoft.com/office/drawing/2014/main" val="499816115"/>
                  </a:ext>
                </a:extLst>
              </a:tr>
              <a:tr h="425005">
                <a:tc>
                  <a:txBody>
                    <a:bodyPr/>
                    <a:lstStyle/>
                    <a:p>
                      <a:pPr algn="l" fontAlgn="ctr"/>
                      <a:r>
                        <a:rPr lang="en-GB" sz="2400" u="none" strike="noStrike" dirty="0">
                          <a:effectLst/>
                          <a:latin typeface="+mn-lt"/>
                        </a:rPr>
                        <a:t>All other sexual orientations</a:t>
                      </a:r>
                      <a:endParaRPr lang="en-GB" sz="2400" b="0" i="0" u="none" strike="noStrike" dirty="0">
                        <a:solidFill>
                          <a:srgbClr val="000000"/>
                        </a:solidFill>
                        <a:effectLst/>
                        <a:latin typeface="+mn-lt"/>
                      </a:endParaRPr>
                    </a:p>
                  </a:txBody>
                  <a:tcPr marL="7620" marR="7620" marT="7620" marB="0" anchor="ctr">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rtl="0" fontAlgn="b"/>
                      <a:r>
                        <a:rPr lang="en-GB" sz="2400" b="0" i="0" u="none" strike="noStrike" dirty="0">
                          <a:solidFill>
                            <a:srgbClr val="000000"/>
                          </a:solidFill>
                          <a:effectLst/>
                          <a:latin typeface="+mn-lt"/>
                        </a:rPr>
                        <a:t>&lt;0.1%</a:t>
                      </a:r>
                    </a:p>
                  </a:txBody>
                  <a:tcPr marL="5443" marR="5443" marT="5443" marB="0" anchor="b">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rtl="0" fontAlgn="b"/>
                      <a:r>
                        <a:rPr lang="en-GB" sz="2400" b="0" i="0" u="none" strike="noStrike" dirty="0">
                          <a:solidFill>
                            <a:srgbClr val="000000"/>
                          </a:solidFill>
                          <a:effectLst/>
                          <a:latin typeface="+mn-lt"/>
                        </a:rPr>
                        <a:t>&lt;0.1%</a:t>
                      </a:r>
                    </a:p>
                  </a:txBody>
                  <a:tcPr marL="5443" marR="5443" marT="5443" marB="0" anchor="b">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en-GB" sz="2400" u="none" strike="noStrike" dirty="0">
                          <a:effectLst/>
                          <a:latin typeface="+mn-lt"/>
                        </a:rPr>
                        <a:t>&lt;0.1%</a:t>
                      </a:r>
                      <a:endParaRPr lang="en-GB" sz="2400" b="0" i="0" u="none" strike="noStrike" dirty="0">
                        <a:solidFill>
                          <a:srgbClr val="000000"/>
                        </a:solidFill>
                        <a:effectLst/>
                        <a:latin typeface="+mn-lt"/>
                      </a:endParaRPr>
                    </a:p>
                  </a:txBody>
                  <a:tcPr marL="7620" marR="7620" marT="7620" marB="0" anchor="b">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en-GB" sz="2400" u="none" strike="noStrike" dirty="0">
                          <a:effectLst/>
                          <a:latin typeface="+mn-lt"/>
                        </a:rPr>
                        <a:t>&lt;0.1%</a:t>
                      </a:r>
                      <a:endParaRPr lang="en-GB" sz="2400" b="0" i="0" u="none" strike="noStrike" dirty="0">
                        <a:solidFill>
                          <a:srgbClr val="000000"/>
                        </a:solidFill>
                        <a:effectLst/>
                        <a:latin typeface="+mn-lt"/>
                      </a:endParaRPr>
                    </a:p>
                  </a:txBody>
                  <a:tcPr marL="7620" marR="7620" marT="7620" marB="0" anchor="b">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8668644"/>
                  </a:ext>
                </a:extLst>
              </a:tr>
              <a:tr h="384724">
                <a:tc>
                  <a:txBody>
                    <a:bodyPr/>
                    <a:lstStyle/>
                    <a:p>
                      <a:pPr algn="l" fontAlgn="ctr"/>
                      <a:r>
                        <a:rPr lang="en-GB" sz="2400" u="none" strike="noStrike" dirty="0">
                          <a:effectLst/>
                          <a:latin typeface="+mn-lt"/>
                        </a:rPr>
                        <a:t>Not answered</a:t>
                      </a:r>
                      <a:endParaRPr lang="en-GB" sz="2400" b="0" i="0" u="none" strike="noStrike" dirty="0">
                        <a:solidFill>
                          <a:srgbClr val="000000"/>
                        </a:solidFill>
                        <a:effectLst/>
                        <a:latin typeface="+mn-lt"/>
                      </a:endParaRPr>
                    </a:p>
                  </a:txBody>
                  <a:tcPr marL="7620" marR="7620" marT="762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rtl="0" fontAlgn="b"/>
                      <a:r>
                        <a:rPr lang="en-GB" sz="2400" b="0" i="0" u="none" strike="noStrike" dirty="0">
                          <a:solidFill>
                            <a:srgbClr val="000000"/>
                          </a:solidFill>
                          <a:effectLst/>
                          <a:latin typeface="+mn-lt"/>
                        </a:rPr>
                        <a:t>7.5%</a:t>
                      </a:r>
                    </a:p>
                  </a:txBody>
                  <a:tcPr marL="5443" marR="5443" marT="5443" marB="0"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rtl="0" fontAlgn="b"/>
                      <a:r>
                        <a:rPr lang="en-GB" sz="2400" b="0" i="0" u="none" strike="noStrike" dirty="0">
                          <a:solidFill>
                            <a:srgbClr val="000000"/>
                          </a:solidFill>
                          <a:effectLst/>
                          <a:latin typeface="+mn-lt"/>
                        </a:rPr>
                        <a:t>7.2%</a:t>
                      </a:r>
                    </a:p>
                  </a:txBody>
                  <a:tcPr marL="5443" marR="5443" marT="5443" marB="0"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en-GB" sz="2400" u="none" strike="noStrike" dirty="0">
                          <a:effectLst/>
                          <a:latin typeface="+mn-lt"/>
                        </a:rPr>
                        <a:t>8.0%</a:t>
                      </a:r>
                      <a:endParaRPr lang="en-GB" sz="2400" b="0" i="0" u="none" strike="noStrike" dirty="0">
                        <a:solidFill>
                          <a:srgbClr val="000000"/>
                        </a:solidFill>
                        <a:effectLst/>
                        <a:latin typeface="+mn-lt"/>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b"/>
                      <a:r>
                        <a:rPr lang="en-GB" sz="2400" u="none" strike="noStrike" dirty="0">
                          <a:effectLst/>
                          <a:latin typeface="+mn-lt"/>
                        </a:rPr>
                        <a:t>8.1%</a:t>
                      </a:r>
                      <a:endParaRPr lang="en-GB" sz="2400" b="0" i="0" u="none" strike="noStrike" dirty="0">
                        <a:solidFill>
                          <a:srgbClr val="000000"/>
                        </a:solidFill>
                        <a:effectLst/>
                        <a:latin typeface="+mn-lt"/>
                      </a:endParaRPr>
                    </a:p>
                  </a:txBody>
                  <a:tcPr marL="7620" marR="7620" marT="7620" marB="0" anchor="b">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19634448"/>
                  </a:ext>
                </a:extLst>
              </a:tr>
            </a:tbl>
          </a:graphicData>
        </a:graphic>
      </p:graphicFrame>
    </p:spTree>
    <p:extLst>
      <p:ext uri="{BB962C8B-B14F-4D97-AF65-F5344CB8AC3E}">
        <p14:creationId xmlns:p14="http://schemas.microsoft.com/office/powerpoint/2010/main" val="271032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20A8-6632-4ABC-A786-3BA3D4E26365}"/>
              </a:ext>
            </a:extLst>
          </p:cNvPr>
          <p:cNvSpPr>
            <a:spLocks noGrp="1"/>
          </p:cNvSpPr>
          <p:nvPr>
            <p:ph type="title"/>
          </p:nvPr>
        </p:nvSpPr>
        <p:spPr>
          <a:xfrm>
            <a:off x="456631" y="247912"/>
            <a:ext cx="6934200" cy="1383117"/>
          </a:xfrm>
        </p:spPr>
        <p:txBody>
          <a:bodyPr>
            <a:noAutofit/>
          </a:bodyPr>
          <a:lstStyle/>
          <a:p>
            <a:r>
              <a:rPr lang="en-GB" sz="3300" dirty="0"/>
              <a:t>Cambridgeshire and Peterborough: per cent of population aged 16 years and over by sexual orientation, Census 2021</a:t>
            </a:r>
          </a:p>
        </p:txBody>
      </p:sp>
      <p:pic>
        <p:nvPicPr>
          <p:cNvPr id="5" name="Picture 4" descr="A set of bar charts to show percentage of Cambridgeshire and Peterborough district populations identifying within each sexual orientation grouping.">
            <a:extLst>
              <a:ext uri="{FF2B5EF4-FFF2-40B4-BE49-F238E27FC236}">
                <a16:creationId xmlns:a16="http://schemas.microsoft.com/office/drawing/2014/main" id="{AD8073B8-D762-4646-ADF4-C33C9C207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5442"/>
            <a:ext cx="12192000" cy="4384646"/>
          </a:xfrm>
          <a:prstGeom prst="rect">
            <a:avLst/>
          </a:prstGeom>
        </p:spPr>
      </p:pic>
    </p:spTree>
    <p:extLst>
      <p:ext uri="{BB962C8B-B14F-4D97-AF65-F5344CB8AC3E}">
        <p14:creationId xmlns:p14="http://schemas.microsoft.com/office/powerpoint/2010/main" val="41875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1053-3F7A-4EB2-8336-B5D65FAF1AFD}"/>
              </a:ext>
            </a:extLst>
          </p:cNvPr>
          <p:cNvSpPr>
            <a:spLocks noGrp="1"/>
          </p:cNvSpPr>
          <p:nvPr>
            <p:ph type="title"/>
          </p:nvPr>
        </p:nvSpPr>
        <p:spPr>
          <a:xfrm>
            <a:off x="838200" y="227561"/>
            <a:ext cx="6934200" cy="1383117"/>
          </a:xfrm>
        </p:spPr>
        <p:txBody>
          <a:bodyPr>
            <a:normAutofit/>
          </a:bodyPr>
          <a:lstStyle/>
          <a:p>
            <a:r>
              <a:rPr lang="en-GB" dirty="0"/>
              <a:t>Gender identity</a:t>
            </a:r>
          </a:p>
        </p:txBody>
      </p:sp>
      <p:sp>
        <p:nvSpPr>
          <p:cNvPr id="3" name="Content Placeholder 2">
            <a:extLst>
              <a:ext uri="{FF2B5EF4-FFF2-40B4-BE49-F238E27FC236}">
                <a16:creationId xmlns:a16="http://schemas.microsoft.com/office/drawing/2014/main" id="{2807AA3E-BC46-4020-AFC7-E892FEB6CC44}"/>
              </a:ext>
            </a:extLst>
          </p:cNvPr>
          <p:cNvSpPr>
            <a:spLocks noGrp="1"/>
          </p:cNvSpPr>
          <p:nvPr>
            <p:ph idx="1"/>
          </p:nvPr>
        </p:nvSpPr>
        <p:spPr>
          <a:xfrm>
            <a:off x="182880" y="1395499"/>
            <a:ext cx="10058400" cy="5109210"/>
          </a:xfrm>
        </p:spPr>
        <p:txBody>
          <a:bodyPr>
            <a:normAutofit fontScale="77500" lnSpcReduction="20000"/>
          </a:bodyPr>
          <a:lstStyle/>
          <a:p>
            <a:r>
              <a:rPr lang="en-GB" sz="3100" dirty="0"/>
              <a:t>In Cambridgeshire the proportions of the population aged 16 years and over identifying with the different gender identity groups were very similar to the East of England and England averages</a:t>
            </a:r>
          </a:p>
          <a:p>
            <a:pPr lvl="1"/>
            <a:r>
              <a:rPr lang="en-GB" sz="3100" dirty="0"/>
              <a:t>the greatest differences are in Cambridge, where 89.7% identified their gender as the same as their sex registered at birth compared to a range of 93.1%, Fenland, to 94.9%, Huntingdonshire, in the other districts of Cambridgeshire and compared to the East of England, 93.9%, and England, 93.5%, averages</a:t>
            </a:r>
          </a:p>
          <a:p>
            <a:pPr lvl="1"/>
            <a:r>
              <a:rPr lang="en-GB" sz="3100" dirty="0"/>
              <a:t>in Fenland, 0.4% identified their gender as different to their sex registered at birth without giving their specific identity compared to the Cambridgeshire average, 0.1%, and the East of England and England averages of 0.2%</a:t>
            </a:r>
          </a:p>
          <a:p>
            <a:r>
              <a:rPr lang="en-GB" sz="3100" dirty="0"/>
              <a:t>In Peterborough a slightly lower proportion, 92.0%, identified their gender as the same as their sex registered at birth, compared to the East of England, 93.9%, and England, 93.5%, averages</a:t>
            </a:r>
          </a:p>
          <a:p>
            <a:pPr lvl="1"/>
            <a:r>
              <a:rPr lang="en-GB" sz="3100" dirty="0"/>
              <a:t>a slightly higher proportion, 0.6%, identified their gender as different from their sex registered at birth without giving their specific identity compared to the East of England and England averages of 0.2%</a:t>
            </a:r>
          </a:p>
          <a:p>
            <a:pPr marL="457200" lvl="1" indent="0">
              <a:buNone/>
            </a:pPr>
            <a:endParaRPr lang="en-GB" dirty="0"/>
          </a:p>
        </p:txBody>
      </p:sp>
    </p:spTree>
    <p:extLst>
      <p:ext uri="{BB962C8B-B14F-4D97-AF65-F5344CB8AC3E}">
        <p14:creationId xmlns:p14="http://schemas.microsoft.com/office/powerpoint/2010/main" val="197532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CB95-A9AC-4AC8-8CE1-013CC09CEB8E}"/>
              </a:ext>
            </a:extLst>
          </p:cNvPr>
          <p:cNvSpPr>
            <a:spLocks noGrp="1"/>
          </p:cNvSpPr>
          <p:nvPr>
            <p:ph type="title"/>
          </p:nvPr>
        </p:nvSpPr>
        <p:spPr/>
        <p:txBody>
          <a:bodyPr/>
          <a:lstStyle/>
          <a:p>
            <a:r>
              <a:rPr lang="en-GB" dirty="0"/>
              <a:t>Gender identity: proportions choosing not to answer</a:t>
            </a:r>
          </a:p>
        </p:txBody>
      </p:sp>
      <p:sp>
        <p:nvSpPr>
          <p:cNvPr id="3" name="Content Placeholder 2">
            <a:extLst>
              <a:ext uri="{FF2B5EF4-FFF2-40B4-BE49-F238E27FC236}">
                <a16:creationId xmlns:a16="http://schemas.microsoft.com/office/drawing/2014/main" id="{03C7418F-BE16-41EC-81EF-E03A476C9AC6}"/>
              </a:ext>
            </a:extLst>
          </p:cNvPr>
          <p:cNvSpPr>
            <a:spLocks noGrp="1"/>
          </p:cNvSpPr>
          <p:nvPr>
            <p:ph idx="1"/>
          </p:nvPr>
        </p:nvSpPr>
        <p:spPr/>
        <p:txBody>
          <a:bodyPr>
            <a:normAutofit lnSpcReduction="10000"/>
          </a:bodyPr>
          <a:lstStyle/>
          <a:p>
            <a:r>
              <a:rPr lang="en-GB" dirty="0"/>
              <a:t>Nationally 6.0% of the population aged 16 years and over chose not to answer the question on gender identity</a:t>
            </a:r>
          </a:p>
          <a:p>
            <a:pPr lvl="1"/>
            <a:r>
              <a:rPr lang="en-GB" dirty="0"/>
              <a:t>the East of England average was slightly lower at 5.6%</a:t>
            </a:r>
          </a:p>
          <a:p>
            <a:r>
              <a:rPr lang="en-GB" dirty="0"/>
              <a:t>In Cambridgeshire a slightly higher proportion of the population, 6.2% (34,488 residents), chose not to answer the question on gender identity</a:t>
            </a:r>
          </a:p>
          <a:p>
            <a:pPr lvl="1"/>
            <a:r>
              <a:rPr lang="en-GB" dirty="0"/>
              <a:t>in Cambridge it was much higher at 9.3% (11,582 residents)</a:t>
            </a:r>
          </a:p>
          <a:p>
            <a:pPr lvl="1"/>
            <a:r>
              <a:rPr lang="en-GB" dirty="0"/>
              <a:t>elsewhere in Cambridgeshire proportions ranged between 4.7% (6,989 residents) Huntingdonshire, and 6.3% (5,325 residents) Fenland</a:t>
            </a:r>
          </a:p>
          <a:p>
            <a:r>
              <a:rPr lang="en-GB" dirty="0"/>
              <a:t>A higher proportion in Peterborough, 7.1% (11,896 residents), also chose not to answer the question</a:t>
            </a:r>
          </a:p>
          <a:p>
            <a:pPr lvl="1"/>
            <a:endParaRPr lang="en-GB" dirty="0"/>
          </a:p>
          <a:p>
            <a:endParaRPr lang="en-GB" dirty="0"/>
          </a:p>
          <a:p>
            <a:endParaRPr lang="en-GB" dirty="0"/>
          </a:p>
        </p:txBody>
      </p:sp>
    </p:spTree>
    <p:extLst>
      <p:ext uri="{BB962C8B-B14F-4D97-AF65-F5344CB8AC3E}">
        <p14:creationId xmlns:p14="http://schemas.microsoft.com/office/powerpoint/2010/main" val="1585854146"/>
      </p:ext>
    </p:extLst>
  </p:cSld>
  <p:clrMapOvr>
    <a:masterClrMapping/>
  </p:clrMapOvr>
</p:sld>
</file>

<file path=ppt/theme/theme1.xml><?xml version="1.0" encoding="utf-8"?>
<a:theme xmlns:a="http://schemas.openxmlformats.org/drawingml/2006/main" name="Accessible template theme">
  <a:themeElements>
    <a:clrScheme name="Accessible CCC 1">
      <a:dk1>
        <a:srgbClr val="000000"/>
      </a:dk1>
      <a:lt1>
        <a:sysClr val="window" lastClr="FFFFFF"/>
      </a:lt1>
      <a:dk2>
        <a:srgbClr val="536C76"/>
      </a:dk2>
      <a:lt2>
        <a:srgbClr val="8CBED6"/>
      </a:lt2>
      <a:accent1>
        <a:srgbClr val="6072A9"/>
      </a:accent1>
      <a:accent2>
        <a:srgbClr val="6B9E73"/>
      </a:accent2>
      <a:accent3>
        <a:srgbClr val="C2DDA7"/>
      </a:accent3>
      <a:accent4>
        <a:srgbClr val="F5DD90"/>
      </a:accent4>
      <a:accent5>
        <a:srgbClr val="F68E5F"/>
      </a:accent5>
      <a:accent6>
        <a:srgbClr val="F76C5E"/>
      </a:accent6>
      <a:hlink>
        <a:srgbClr val="0563C1"/>
      </a:hlink>
      <a:folHlink>
        <a:srgbClr val="A5E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le template theme" id="{CD62CD74-2BF1-4605-9169-238AA4E9C9AB}" vid="{FEB47974-2F15-4277-B361-F84F86F135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Accessible template theme</Template>
  <TotalTime>2353</TotalTime>
  <Words>2214</Words>
  <Application>Microsoft Office PowerPoint</Application>
  <PresentationFormat>Widescreen</PresentationFormat>
  <Paragraphs>222</Paragraphs>
  <Slides>54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Arial</vt:lpstr>
      <vt:lpstr>Calibri</vt:lpstr>
      <vt:lpstr>Calibri Light</vt:lpstr>
      <vt:lpstr>Accessible template theme</vt:lpstr>
      <vt:lpstr>Census 2021: Sexual Orientation and Gender Identity summary for Cambridgeshire and Peterborough</vt:lpstr>
      <vt:lpstr>Themes covered</vt:lpstr>
      <vt:lpstr>Data and definitions</vt:lpstr>
      <vt:lpstr>Sexual orientation</vt:lpstr>
      <vt:lpstr>Sexual orientation: proportions choosing not to answer</vt:lpstr>
      <vt:lpstr>Sexual Orientation by percentage of population aged 16 years and over, Census 2021</vt:lpstr>
      <vt:lpstr>Cambridgeshire and Peterborough: per cent of population aged 16 years and over by sexual orientation, Census 2021</vt:lpstr>
      <vt:lpstr>Gender identity</vt:lpstr>
      <vt:lpstr>Gender identity: proportions choosing not to answer</vt:lpstr>
      <vt:lpstr>Gender Identity by percentage of population aged 16 years and over, Census 2021</vt:lpstr>
      <vt:lpstr>Cambridgeshire and Peterborough: per cent of population aged 16 years and over by gender identity, Census 2021</vt:lpstr>
      <vt:lpstr>Cambridge</vt:lpstr>
      <vt:lpstr>Cambridge: number of residents aged 16 years and over by sexual orientation Census 2021</vt:lpstr>
      <vt:lpstr>Cambridge: per cent of residents aged 16 years and over by sexual orientation Census 2021</vt:lpstr>
      <vt:lpstr>Cambridge: percentage of Middle Layer Super Output Area population aged 16 years and over by sexual orientation, Census 2021</vt:lpstr>
      <vt:lpstr>Cambridge: number of residents  aged 16 years and over by gender identity Census 2021</vt:lpstr>
      <vt:lpstr>Cambridge: per cent of residents aged 16 years and over by gender identity Census 2021</vt:lpstr>
      <vt:lpstr>Cambridge: percentage of Middle Layer Super Output Area population aged 16 years and over by gender identity, Census 2021</vt:lpstr>
      <vt:lpstr>East Cambridgeshire</vt:lpstr>
      <vt:lpstr>East Cambridgeshire: number of residents aged 16 years and over by sexual orientation Census 2021</vt:lpstr>
      <vt:lpstr>East Cambridgeshire: per cent of residents aged 16 years and over by sexual orientation Census 2021</vt:lpstr>
      <vt:lpstr>East Cambridgeshire: percentage of Middle Layer Super Output Area population  aged 16 years and over by sexual orientation, Census 2021</vt:lpstr>
      <vt:lpstr>East Cambridgeshire: number of residents aged 16 years and over by gender identity Census 2021</vt:lpstr>
      <vt:lpstr>East Cambridgeshire: per cent of residents aged 16 years and over by gender identity Census 2021</vt:lpstr>
      <vt:lpstr>East Cambridgeshire: percentage of Middle Layer Super Output Area population aged 16 years and over by gender identity, Census 2021</vt:lpstr>
      <vt:lpstr>Fenland</vt:lpstr>
      <vt:lpstr>Fenland: number of residents aged 16 years and over by sexual orientation Census 2021</vt:lpstr>
      <vt:lpstr>Fenland: per cent of residents aged 16 years and over by sexual orientation Census 2021</vt:lpstr>
      <vt:lpstr>Fenland: percentage of Middle Layer Super Output Area population aged 16 years and over by sexual orientation, Census 2021</vt:lpstr>
      <vt:lpstr>Fenland: number of residents aged 16 years and over by gender identity Census 2021</vt:lpstr>
      <vt:lpstr>Fenland: per cent of residents aged 16 years and over by gender identity Census 2021</vt:lpstr>
      <vt:lpstr>Fenland: percentage of Middle Layer Super Output Area population aged 16 years and over by gender identity, Census 2021</vt:lpstr>
      <vt:lpstr>Huntingdonshire</vt:lpstr>
      <vt:lpstr>Huntingdonshire: number of residents aged 16 years and over by sexual orientation Census 2021</vt:lpstr>
      <vt:lpstr>Huntingdonshire: per cent of residents aged 16 years and over by sexual orientation Census 2021</vt:lpstr>
      <vt:lpstr>Huntingdonshire: percentage of Middle Layer Super Output Area population aged 16 years and over by sexual orientation, Census 2021</vt:lpstr>
      <vt:lpstr>Huntingdonshire: number of residents aged 16 years and over by gender identity Census 2021</vt:lpstr>
      <vt:lpstr>Huntingdonshire: per cent of residents aged 16 years and over by gender identity Census 2021</vt:lpstr>
      <vt:lpstr>Huntingdonshire: percentage of Middle Layer Super Output Area population aged 16 years and over by gender identity, Census 2021</vt:lpstr>
      <vt:lpstr>South Cambridgeshire</vt:lpstr>
      <vt:lpstr>South Cambridgeshire: number of residents aged 16 years and over by sexual orientation Census 2021</vt:lpstr>
      <vt:lpstr>South Cambridgeshire: per cent of residents aged 16 years and over by sexual orientation Census 2021</vt:lpstr>
      <vt:lpstr>South Cambridgeshire: percentage of Middle Layer Super Output Area population aged 16 years and over by sexual orientation, Census 2021</vt:lpstr>
      <vt:lpstr>South Cambridgeshire: number of residents aged 16 years and over by gender identity Census 2021</vt:lpstr>
      <vt:lpstr>South Cambridgeshire: per cent of residents aged 16 years and over by gender identity Census 2021</vt:lpstr>
      <vt:lpstr>South Cambridgeshire: percentage of Middle Layer Super Output Area population aged 16 years and over by gender identity, Census 2021</vt:lpstr>
      <vt:lpstr>Peterborough</vt:lpstr>
      <vt:lpstr>Peterborough: number of residents aged 16 years and over by sexual orientation Census 2021</vt:lpstr>
      <vt:lpstr>Peterborough: per cent of residents aged 16 years and over by sexual orientation Census 2021</vt:lpstr>
      <vt:lpstr>Peterborough: percentage of Middle Layer Super Output Area population aged 16 years and over by sexual orientation, Census 2021</vt:lpstr>
      <vt:lpstr>Peterborough: number of residents aged 16 years and over by gender identity Census 2021</vt:lpstr>
      <vt:lpstr>Peterborough: per cent of residents aged 16 years and over by gender identity Census 2021</vt:lpstr>
      <vt:lpstr>Peterborough: percentage of Middle Layer Super Output Area population aged 16 years and over by gender identity, Census 2021</vt:lpstr>
      <vt:lpstr>Census 2021: useful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Sullivan (he/him)</dc:creator>
  <cp:lastModifiedBy>Anna Jones</cp:lastModifiedBy>
  <cp:revision>138</cp:revision>
  <dcterms:created xsi:type="dcterms:W3CDTF">2022-11-25T08:26:31Z</dcterms:created>
  <dcterms:modified xsi:type="dcterms:W3CDTF">2023-01-19T13:40:09Z</dcterms:modified>
</cp:coreProperties>
</file>