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D1_22B0C4E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331" r:id="rId3"/>
    <p:sldId id="468" r:id="rId4"/>
    <p:sldId id="484" r:id="rId5"/>
    <p:sldId id="464" r:id="rId6"/>
    <p:sldId id="483" r:id="rId7"/>
    <p:sldId id="475" r:id="rId8"/>
    <p:sldId id="333" r:id="rId9"/>
    <p:sldId id="394" r:id="rId10"/>
    <p:sldId id="476" r:id="rId11"/>
    <p:sldId id="477" r:id="rId12"/>
    <p:sldId id="395" r:id="rId13"/>
    <p:sldId id="456" r:id="rId14"/>
    <p:sldId id="441" r:id="rId15"/>
    <p:sldId id="478" r:id="rId16"/>
    <p:sldId id="442" r:id="rId17"/>
    <p:sldId id="457" r:id="rId18"/>
    <p:sldId id="383" r:id="rId19"/>
    <p:sldId id="480" r:id="rId20"/>
    <p:sldId id="443" r:id="rId21"/>
    <p:sldId id="396" r:id="rId22"/>
    <p:sldId id="444" r:id="rId23"/>
    <p:sldId id="381" r:id="rId24"/>
    <p:sldId id="446" r:id="rId25"/>
    <p:sldId id="399" r:id="rId26"/>
    <p:sldId id="479" r:id="rId27"/>
    <p:sldId id="397" r:id="rId28"/>
    <p:sldId id="448" r:id="rId29"/>
    <p:sldId id="382" r:id="rId30"/>
    <p:sldId id="449" r:id="rId31"/>
    <p:sldId id="398" r:id="rId32"/>
    <p:sldId id="335" r:id="rId33"/>
    <p:sldId id="452" r:id="rId34"/>
    <p:sldId id="401" r:id="rId35"/>
    <p:sldId id="453" r:id="rId36"/>
    <p:sldId id="438" r:id="rId37"/>
    <p:sldId id="392" r:id="rId38"/>
    <p:sldId id="455" r:id="rId39"/>
    <p:sldId id="283" r:id="rId40"/>
    <p:sldId id="403" r:id="rId41"/>
    <p:sldId id="469" r:id="rId42"/>
    <p:sldId id="458" r:id="rId43"/>
    <p:sldId id="404" r:id="rId44"/>
    <p:sldId id="405" r:id="rId45"/>
    <p:sldId id="406" r:id="rId46"/>
    <p:sldId id="407" r:id="rId47"/>
    <p:sldId id="408" r:id="rId48"/>
    <p:sldId id="409" r:id="rId49"/>
    <p:sldId id="470" r:id="rId50"/>
    <p:sldId id="459" r:id="rId51"/>
    <p:sldId id="410" r:id="rId52"/>
    <p:sldId id="411" r:id="rId53"/>
    <p:sldId id="412" r:id="rId54"/>
    <p:sldId id="413" r:id="rId55"/>
    <p:sldId id="414" r:id="rId56"/>
    <p:sldId id="415" r:id="rId57"/>
    <p:sldId id="471" r:id="rId58"/>
    <p:sldId id="460" r:id="rId59"/>
    <p:sldId id="416" r:id="rId60"/>
    <p:sldId id="417" r:id="rId61"/>
    <p:sldId id="418" r:id="rId62"/>
    <p:sldId id="419" r:id="rId63"/>
    <p:sldId id="420" r:id="rId64"/>
    <p:sldId id="421" r:id="rId65"/>
    <p:sldId id="472" r:id="rId66"/>
    <p:sldId id="461" r:id="rId67"/>
    <p:sldId id="422" r:id="rId68"/>
    <p:sldId id="423" r:id="rId69"/>
    <p:sldId id="424" r:id="rId70"/>
    <p:sldId id="425" r:id="rId71"/>
    <p:sldId id="426" r:id="rId72"/>
    <p:sldId id="427" r:id="rId73"/>
    <p:sldId id="473" r:id="rId74"/>
    <p:sldId id="462" r:id="rId75"/>
    <p:sldId id="428" r:id="rId76"/>
    <p:sldId id="429" r:id="rId77"/>
    <p:sldId id="430" r:id="rId78"/>
    <p:sldId id="431" r:id="rId79"/>
    <p:sldId id="432" r:id="rId80"/>
    <p:sldId id="433" r:id="rId81"/>
    <p:sldId id="474" r:id="rId82"/>
    <p:sldId id="463" r:id="rId83"/>
    <p:sldId id="434" r:id="rId84"/>
    <p:sldId id="435" r:id="rId85"/>
    <p:sldId id="436" r:id="rId86"/>
    <p:sldId id="437" r:id="rId87"/>
    <p:sldId id="275" r:id="rId88"/>
    <p:sldId id="465" r:id="rId89"/>
    <p:sldId id="482" r:id="rId90"/>
    <p:sldId id="481"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AE1D77-C915-2F11-115F-0FB0DDA87E15}" name="James Sullivan (he/him)" initials="JS(" userId="S::fp629@cambridgeshire.gov.uk::cb22a7f1-c984-46f6-84c8-b26b3b2b8c53" providerId="AD"/>
  <p188:author id="{520F93F5-E3CD-08F1-59C2-07245E330333}" name="Anna Jones" initials="AJ" userId="S::Anna.Jones@cambridgeshire.gov.uk::8ea37cb9-b833-4eab-9144-73239b619c9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59D80-435B-4C4A-AF24-7D3FC7ECA2AE}" v="4414" dt="2023-01-16T21:38:38.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95"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microsoft.com/office/2018/10/relationships/authors" Target="authors.xml"/></Relationships>
</file>

<file path=ppt/comments/modernComment_1D1_22B0C4E0.xml><?xml version="1.0" encoding="utf-8"?>
<p188:cmLst xmlns:a="http://schemas.openxmlformats.org/drawingml/2006/main" xmlns:r="http://schemas.openxmlformats.org/officeDocument/2006/relationships" xmlns:p188="http://schemas.microsoft.com/office/powerpoint/2018/8/main">
  <p188:cm id="{7C2E226E-6BDE-4EF1-8811-23524BF29708}" authorId="{520F93F5-E3CD-08F1-59C2-07245E330333}" created="2023-01-12T07:58:18.626">
    <pc:sldMkLst xmlns:pc="http://schemas.microsoft.com/office/powerpoint/2013/main/command">
      <pc:docMk/>
      <pc:sldMk cId="582010080" sldId="465"/>
    </pc:sldMkLst>
    <p188:replyLst>
      <p188:reply id="{41EF07B9-9B14-42EE-9607-5FBA433FB857}" authorId="{85AE1D77-C915-2F11-115F-0FB0DDA87E15}" created="2023-01-13T11:11:19.642">
        <p188:txBody>
          <a:bodyPr/>
          <a:lstStyle/>
          <a:p>
            <a:r>
              <a:rPr lang="en-GB"/>
              <a:t>I've added some definitions and notes on comparison to Census 2011</a:t>
            </a:r>
          </a:p>
        </p188:txBody>
      </p188:reply>
    </p188:replyLst>
    <p188:txBody>
      <a:bodyPr/>
      <a:lstStyle/>
      <a:p>
        <a:r>
          <a:rPr lang="en-GB"/>
          <a:t>this needs completing and maybe moving to the end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2D2E6-514A-49B6-AEC6-10677F1CA328}" type="datetimeFigureOut">
              <a:rPr lang="en-GB" smtClean="0"/>
              <a:t>17/01/2023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9A581-EE5F-472A-9219-3889BBB711FC}" type="slidenum">
              <a:rPr lang="en-GB" smtClean="0"/>
              <a:t>‹#›</a:t>
            </a:fld>
            <a:endParaRPr lang="en-GB" dirty="0"/>
          </a:p>
        </p:txBody>
      </p:sp>
    </p:spTree>
    <p:extLst>
      <p:ext uri="{BB962C8B-B14F-4D97-AF65-F5344CB8AC3E}">
        <p14:creationId xmlns:p14="http://schemas.microsoft.com/office/powerpoint/2010/main" val="34691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2</a:t>
            </a:fld>
            <a:endParaRPr lang="en-GB" dirty="0"/>
          </a:p>
        </p:txBody>
      </p:sp>
    </p:spTree>
    <p:extLst>
      <p:ext uri="{BB962C8B-B14F-4D97-AF65-F5344CB8AC3E}">
        <p14:creationId xmlns:p14="http://schemas.microsoft.com/office/powerpoint/2010/main" val="12548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47</a:t>
            </a:fld>
            <a:endParaRPr lang="en-GB" dirty="0"/>
          </a:p>
        </p:txBody>
      </p:sp>
    </p:spTree>
    <p:extLst>
      <p:ext uri="{BB962C8B-B14F-4D97-AF65-F5344CB8AC3E}">
        <p14:creationId xmlns:p14="http://schemas.microsoft.com/office/powerpoint/2010/main" val="358115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55</a:t>
            </a:fld>
            <a:endParaRPr lang="en-GB" dirty="0"/>
          </a:p>
        </p:txBody>
      </p:sp>
    </p:spTree>
    <p:extLst>
      <p:ext uri="{BB962C8B-B14F-4D97-AF65-F5344CB8AC3E}">
        <p14:creationId xmlns:p14="http://schemas.microsoft.com/office/powerpoint/2010/main" val="23384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63</a:t>
            </a:fld>
            <a:endParaRPr lang="en-GB" dirty="0"/>
          </a:p>
        </p:txBody>
      </p:sp>
    </p:spTree>
    <p:extLst>
      <p:ext uri="{BB962C8B-B14F-4D97-AF65-F5344CB8AC3E}">
        <p14:creationId xmlns:p14="http://schemas.microsoft.com/office/powerpoint/2010/main" val="74806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71</a:t>
            </a:fld>
            <a:endParaRPr lang="en-GB" dirty="0"/>
          </a:p>
        </p:txBody>
      </p:sp>
    </p:spTree>
    <p:extLst>
      <p:ext uri="{BB962C8B-B14F-4D97-AF65-F5344CB8AC3E}">
        <p14:creationId xmlns:p14="http://schemas.microsoft.com/office/powerpoint/2010/main" val="228012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79</a:t>
            </a:fld>
            <a:endParaRPr lang="en-GB" dirty="0"/>
          </a:p>
        </p:txBody>
      </p:sp>
    </p:spTree>
    <p:extLst>
      <p:ext uri="{BB962C8B-B14F-4D97-AF65-F5344CB8AC3E}">
        <p14:creationId xmlns:p14="http://schemas.microsoft.com/office/powerpoint/2010/main" val="392962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7</a:t>
            </a:fld>
            <a:endParaRPr lang="en-GB" dirty="0"/>
          </a:p>
        </p:txBody>
      </p:sp>
    </p:spTree>
    <p:extLst>
      <p:ext uri="{BB962C8B-B14F-4D97-AF65-F5344CB8AC3E}">
        <p14:creationId xmlns:p14="http://schemas.microsoft.com/office/powerpoint/2010/main" val="36231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12</a:t>
            </a:fld>
            <a:endParaRPr lang="en-GB" dirty="0"/>
          </a:p>
        </p:txBody>
      </p:sp>
    </p:spTree>
    <p:extLst>
      <p:ext uri="{BB962C8B-B14F-4D97-AF65-F5344CB8AC3E}">
        <p14:creationId xmlns:p14="http://schemas.microsoft.com/office/powerpoint/2010/main" val="132829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13</a:t>
            </a:fld>
            <a:endParaRPr lang="en-GB" dirty="0"/>
          </a:p>
        </p:txBody>
      </p:sp>
    </p:spTree>
    <p:extLst>
      <p:ext uri="{BB962C8B-B14F-4D97-AF65-F5344CB8AC3E}">
        <p14:creationId xmlns:p14="http://schemas.microsoft.com/office/powerpoint/2010/main" val="257305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14</a:t>
            </a:fld>
            <a:endParaRPr lang="en-GB" dirty="0"/>
          </a:p>
        </p:txBody>
      </p:sp>
    </p:spTree>
    <p:extLst>
      <p:ext uri="{BB962C8B-B14F-4D97-AF65-F5344CB8AC3E}">
        <p14:creationId xmlns:p14="http://schemas.microsoft.com/office/powerpoint/2010/main" val="6593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15</a:t>
            </a:fld>
            <a:endParaRPr lang="en-GB" dirty="0"/>
          </a:p>
        </p:txBody>
      </p:sp>
    </p:spTree>
    <p:extLst>
      <p:ext uri="{BB962C8B-B14F-4D97-AF65-F5344CB8AC3E}">
        <p14:creationId xmlns:p14="http://schemas.microsoft.com/office/powerpoint/2010/main" val="218302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16</a:t>
            </a:fld>
            <a:endParaRPr lang="en-GB" dirty="0"/>
          </a:p>
        </p:txBody>
      </p:sp>
    </p:spTree>
    <p:extLst>
      <p:ext uri="{BB962C8B-B14F-4D97-AF65-F5344CB8AC3E}">
        <p14:creationId xmlns:p14="http://schemas.microsoft.com/office/powerpoint/2010/main" val="184519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17</a:t>
            </a:fld>
            <a:endParaRPr lang="en-GB" dirty="0"/>
          </a:p>
        </p:txBody>
      </p:sp>
    </p:spTree>
    <p:extLst>
      <p:ext uri="{BB962C8B-B14F-4D97-AF65-F5344CB8AC3E}">
        <p14:creationId xmlns:p14="http://schemas.microsoft.com/office/powerpoint/2010/main" val="76816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39</a:t>
            </a:fld>
            <a:endParaRPr lang="en-GB" dirty="0"/>
          </a:p>
        </p:txBody>
      </p:sp>
    </p:spTree>
    <p:extLst>
      <p:ext uri="{BB962C8B-B14F-4D97-AF65-F5344CB8AC3E}">
        <p14:creationId xmlns:p14="http://schemas.microsoft.com/office/powerpoint/2010/main" val="73204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BBC677C2-E8F6-4BB0-B2FF-BB2AE4B43DAB}" type="datetimeFigureOut">
              <a:rPr lang="en-GB" smtClean="0"/>
              <a:t>17/01/2023</a:t>
            </a:fld>
            <a:endParaRPr lang="en-GB" dirty="0"/>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1500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BBC677C2-E8F6-4BB0-B2FF-BB2AE4B43DAB}" type="datetimeFigureOut">
              <a:rPr lang="en-GB" smtClean="0"/>
              <a:t>17/01/2023</a:t>
            </a:fld>
            <a:endParaRPr lang="en-GB" dirty="0"/>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24246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BBC677C2-E8F6-4BB0-B2FF-BB2AE4B43DAB}" type="datetimeFigureOut">
              <a:rPr lang="en-GB" smtClean="0"/>
              <a:t>17/01/2023</a:t>
            </a:fld>
            <a:endParaRPr lang="en-GB" dirty="0"/>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22639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CCBD-824C-40F0-9CA8-3B8C29DD6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384C1-A046-49A4-9E25-3D89E72C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D84C5-EF63-4AAF-8BFF-D9DA10A0CA76}"/>
              </a:ext>
            </a:extLst>
          </p:cNvPr>
          <p:cNvSpPr>
            <a:spLocks noGrp="1"/>
          </p:cNvSpPr>
          <p:nvPr>
            <p:ph type="dt" sz="half" idx="10"/>
          </p:nvPr>
        </p:nvSpPr>
        <p:spPr/>
        <p:txBody>
          <a:bodyPr/>
          <a:lstStyle/>
          <a:p>
            <a:fld id="{BBC677C2-E8F6-4BB0-B2FF-BB2AE4B43DAB}" type="datetimeFigureOut">
              <a:rPr lang="en-GB" smtClean="0"/>
              <a:t>17/01/2023</a:t>
            </a:fld>
            <a:endParaRPr lang="en-GB" dirty="0"/>
          </a:p>
        </p:txBody>
      </p:sp>
      <p:sp>
        <p:nvSpPr>
          <p:cNvPr id="5" name="Footer Placeholder 4">
            <a:extLst>
              <a:ext uri="{FF2B5EF4-FFF2-40B4-BE49-F238E27FC236}">
                <a16:creationId xmlns:a16="http://schemas.microsoft.com/office/drawing/2014/main" id="{6A76E865-2D1D-48F4-8204-E537816F73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866D38-031E-48E7-8B0E-396F2B22A486}"/>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38491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3B62-7027-4E49-A41B-4750E9C4FBB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93F3D-EF40-4727-8525-B2EBE9856A1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F7E5B-B2A0-49A6-AF7F-9B34E4047ABF}"/>
              </a:ext>
            </a:extLst>
          </p:cNvPr>
          <p:cNvSpPr>
            <a:spLocks noGrp="1"/>
          </p:cNvSpPr>
          <p:nvPr>
            <p:ph type="dt" sz="half" idx="10"/>
          </p:nvPr>
        </p:nvSpPr>
        <p:spPr/>
        <p:txBody>
          <a:bodyPr/>
          <a:lstStyle/>
          <a:p>
            <a:fld id="{EF929067-F4FE-4BC2-9B35-1138C670D2F5}" type="datetimeFigureOut">
              <a:rPr lang="en-GB" smtClean="0"/>
              <a:t>17/01/2023</a:t>
            </a:fld>
            <a:endParaRPr lang="en-GB" dirty="0"/>
          </a:p>
        </p:txBody>
      </p:sp>
      <p:sp>
        <p:nvSpPr>
          <p:cNvPr id="5" name="Footer Placeholder 4">
            <a:extLst>
              <a:ext uri="{FF2B5EF4-FFF2-40B4-BE49-F238E27FC236}">
                <a16:creationId xmlns:a16="http://schemas.microsoft.com/office/drawing/2014/main" id="{99142B51-8FD8-4A02-8460-CD3565E03F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F627EC-EF83-410C-9C03-156DD6911337}"/>
              </a:ext>
            </a:extLst>
          </p:cNvPr>
          <p:cNvSpPr>
            <a:spLocks noGrp="1"/>
          </p:cNvSpPr>
          <p:nvPr>
            <p:ph type="sldNum" sz="quarter" idx="12"/>
          </p:nvPr>
        </p:nvSpPr>
        <p:spPr/>
        <p:txBody>
          <a:bodyPr/>
          <a:lstStyle/>
          <a:p>
            <a:fld id="{9280B499-4497-4055-8D9C-2A1A7700C93E}" type="slidenum">
              <a:rPr lang="en-GB" smtClean="0"/>
              <a:t>‹#›</a:t>
            </a:fld>
            <a:endParaRPr lang="en-GB" dirty="0"/>
          </a:p>
        </p:txBody>
      </p:sp>
    </p:spTree>
    <p:extLst>
      <p:ext uri="{BB962C8B-B14F-4D97-AF65-F5344CB8AC3E}">
        <p14:creationId xmlns:p14="http://schemas.microsoft.com/office/powerpoint/2010/main" val="48245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77C2-E8F6-4BB0-B2FF-BB2AE4B43DAB}" type="datetimeFigureOut">
              <a:rPr lang="en-GB" smtClean="0"/>
              <a:t>17/01/2023</a:t>
            </a:fld>
            <a:endParaRPr lang="en-GB" dirty="0"/>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BBDF0-D2F9-452E-A6FF-6F811B1469F6}" type="slidenum">
              <a:rPr lang="en-GB" smtClean="0"/>
              <a:t>‹#›</a:t>
            </a:fld>
            <a:endParaRPr lang="en-GB" dirty="0"/>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pic>
        <p:nvPicPr>
          <p:cNvPr id="8" name="Picture 7" descr="Icon&#10;&#10;Description automatically generated">
            <a:extLst>
              <a:ext uri="{FF2B5EF4-FFF2-40B4-BE49-F238E27FC236}">
                <a16:creationId xmlns:a16="http://schemas.microsoft.com/office/drawing/2014/main" id="{98FA0355-4BA3-4208-91FB-93DA074E06B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48242" y="5652656"/>
            <a:ext cx="2143758" cy="1194712"/>
          </a:xfrm>
          <a:prstGeom prst="rect">
            <a:avLst/>
          </a:prstGeom>
        </p:spPr>
      </p:pic>
    </p:spTree>
    <p:extLst>
      <p:ext uri="{BB962C8B-B14F-4D97-AF65-F5344CB8AC3E}">
        <p14:creationId xmlns:p14="http://schemas.microsoft.com/office/powerpoint/2010/main" val="411252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search.Group@cambridgeshire.gov.uk"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ns.gov.uk/releases/housingcensus2021inenglandandwal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7.xml"/><Relationship Id="rId7" Type="http://schemas.openxmlformats.org/officeDocument/2006/relationships/slide" Target="slide6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47.xml"/><Relationship Id="rId10" Type="http://schemas.openxmlformats.org/officeDocument/2006/relationships/slide" Target="slide88.xml"/><Relationship Id="rId4" Type="http://schemas.openxmlformats.org/officeDocument/2006/relationships/slide" Target="slide39.xml"/><Relationship Id="rId9" Type="http://schemas.openxmlformats.org/officeDocument/2006/relationships/slide" Target="slide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8" Type="http://schemas.openxmlformats.org/officeDocument/2006/relationships/hyperlink" Target="https://www.nomisweb.co.uk/sources/census_2021" TargetMode="External"/><Relationship Id="rId3" Type="http://schemas.openxmlformats.org/officeDocument/2006/relationships/hyperlink" Target="https://cambridgeshireinsight.org.uk/population/census-2021/first-results/" TargetMode="External"/><Relationship Id="rId7" Type="http://schemas.openxmlformats.org/officeDocument/2006/relationships/hyperlink" Target="https://www.ons.gov.uk/census" TargetMode="External"/><Relationship Id="rId2" Type="http://schemas.openxmlformats.org/officeDocument/2006/relationships/hyperlink" Target="https://cambridgeshireinsight.org.uk/population/census-2021/" TargetMode="External"/><Relationship Id="rId1" Type="http://schemas.openxmlformats.org/officeDocument/2006/relationships/slideLayout" Target="../slideLayouts/slideLayout1.xml"/><Relationship Id="rId6" Type="http://schemas.openxmlformats.org/officeDocument/2006/relationships/hyperlink" Target="https://cambridgeshireinsight.org.uk/data-catalog-explorer/" TargetMode="External"/><Relationship Id="rId11" Type="http://schemas.openxmlformats.org/officeDocument/2006/relationships/hyperlink" Target="https://www.ons.gov.uk/peoplepopulationandcommunity/populationandmigration/populationestimates/articles/howyourareahaschangedin10yearscensus2021/2022-11-08" TargetMode="External"/><Relationship Id="rId5" Type="http://schemas.openxmlformats.org/officeDocument/2006/relationships/hyperlink" Target="https://cambridgeshireinsight.org.uk/overview/map/" TargetMode="External"/><Relationship Id="rId10" Type="http://schemas.openxmlformats.org/officeDocument/2006/relationships/hyperlink" Target="https://www.nomisweb.co.uk/sources/census_2021/report" TargetMode="External"/><Relationship Id="rId4" Type="http://schemas.openxmlformats.org/officeDocument/2006/relationships/hyperlink" Target="https://cambridgeshireinsight.org.uk/population/census-2021/topic-summaries/" TargetMode="External"/><Relationship Id="rId9" Type="http://schemas.openxmlformats.org/officeDocument/2006/relationships/hyperlink" Target="https://www.ons.gov.uk/census/maps" TargetMode="External"/></Relationships>
</file>

<file path=ppt/slides/_rels/slide88.xml.rels><?xml version="1.0" encoding="UTF-8" standalone="yes"?>
<Relationships xmlns="http://schemas.openxmlformats.org/package/2006/relationships"><Relationship Id="rId2" Type="http://schemas.microsoft.com/office/2018/10/relationships/comments" Target="../comments/modernComment_1D1_22B0C4E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1981-A930-455D-953F-89730F235578}"/>
              </a:ext>
            </a:extLst>
          </p:cNvPr>
          <p:cNvSpPr>
            <a:spLocks noGrp="1"/>
          </p:cNvSpPr>
          <p:nvPr>
            <p:ph type="ctrTitle"/>
          </p:nvPr>
        </p:nvSpPr>
        <p:spPr>
          <a:xfrm>
            <a:off x="678095" y="1441217"/>
            <a:ext cx="11024170" cy="3256289"/>
          </a:xfrm>
        </p:spPr>
        <p:txBody>
          <a:bodyPr>
            <a:normAutofit/>
          </a:bodyPr>
          <a:lstStyle/>
          <a:p>
            <a:r>
              <a:rPr lang="en-GB" dirty="0"/>
              <a:t>Census 2021: Housing summary for Cambridgeshire and Peterborough</a:t>
            </a:r>
          </a:p>
        </p:txBody>
      </p:sp>
      <p:sp>
        <p:nvSpPr>
          <p:cNvPr id="3" name="Subtitle 2">
            <a:extLst>
              <a:ext uri="{FF2B5EF4-FFF2-40B4-BE49-F238E27FC236}">
                <a16:creationId xmlns:a16="http://schemas.microsoft.com/office/drawing/2014/main" id="{01C8EF0F-CFAC-4E9A-9E22-FFC5C6D2FAA0}"/>
              </a:ext>
            </a:extLst>
          </p:cNvPr>
          <p:cNvSpPr>
            <a:spLocks noGrp="1"/>
          </p:cNvSpPr>
          <p:nvPr>
            <p:ph type="subTitle" idx="1"/>
          </p:nvPr>
        </p:nvSpPr>
        <p:spPr>
          <a:xfrm>
            <a:off x="1524000" y="4769225"/>
            <a:ext cx="9144000" cy="1030940"/>
          </a:xfrm>
        </p:spPr>
        <p:txBody>
          <a:bodyPr>
            <a:normAutofit fontScale="85000" lnSpcReduction="20000"/>
          </a:bodyPr>
          <a:lstStyle/>
          <a:p>
            <a:r>
              <a:rPr lang="en-GB" dirty="0"/>
              <a:t>16/01/2023</a:t>
            </a:r>
          </a:p>
          <a:p>
            <a:r>
              <a:rPr lang="en-GB" dirty="0"/>
              <a:t>Research Team, Business Intelligence</a:t>
            </a:r>
          </a:p>
          <a:p>
            <a:r>
              <a:rPr lang="en-GB" dirty="0">
                <a:hlinkClick r:id="rId2"/>
              </a:rPr>
              <a:t>Research.Group@cambridgeshire.gov.uk</a:t>
            </a:r>
            <a:r>
              <a:rPr lang="en-GB" dirty="0"/>
              <a:t> </a:t>
            </a:r>
          </a:p>
        </p:txBody>
      </p:sp>
    </p:spTree>
    <p:extLst>
      <p:ext uri="{BB962C8B-B14F-4D97-AF65-F5344CB8AC3E}">
        <p14:creationId xmlns:p14="http://schemas.microsoft.com/office/powerpoint/2010/main" val="329612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0" y="308610"/>
            <a:ext cx="8214809" cy="1383117"/>
          </a:xfrm>
        </p:spPr>
        <p:txBody>
          <a:bodyPr>
            <a:normAutofit/>
          </a:bodyPr>
          <a:lstStyle/>
          <a:p>
            <a:r>
              <a:rPr lang="en-GB" dirty="0"/>
              <a:t>Changes in tenure: Cambridgeshire</a:t>
            </a:r>
          </a:p>
        </p:txBody>
      </p:sp>
      <p:sp>
        <p:nvSpPr>
          <p:cNvPr id="5" name="Content Placeholder 4">
            <a:extLst>
              <a:ext uri="{FF2B5EF4-FFF2-40B4-BE49-F238E27FC236}">
                <a16:creationId xmlns:a16="http://schemas.microsoft.com/office/drawing/2014/main" id="{ED9BF0CE-F6F5-4183-ADE1-1AC426960C12}"/>
              </a:ext>
            </a:extLst>
          </p:cNvPr>
          <p:cNvSpPr>
            <a:spLocks noGrp="1"/>
          </p:cNvSpPr>
          <p:nvPr>
            <p:ph idx="1"/>
          </p:nvPr>
        </p:nvSpPr>
        <p:spPr>
          <a:xfrm>
            <a:off x="209101" y="1585577"/>
            <a:ext cx="10515600" cy="4963813"/>
          </a:xfrm>
        </p:spPr>
        <p:txBody>
          <a:bodyPr>
            <a:normAutofit fontScale="25000" lnSpcReduction="20000"/>
          </a:bodyPr>
          <a:lstStyle/>
          <a:p>
            <a:r>
              <a:rPr lang="en-GB" sz="10400" dirty="0"/>
              <a:t>Similar to national trends, there has been an overall fall in the proportion of total households owning their homes and a rise in the proportion of households privately renting</a:t>
            </a:r>
          </a:p>
          <a:p>
            <a:r>
              <a:rPr lang="en-GB" sz="10400" dirty="0"/>
              <a:t>63.8% (177,075 households) of total households are owned either outright or with a mortgage or loan compared to 66.0% at Census 2011</a:t>
            </a:r>
          </a:p>
          <a:p>
            <a:pPr lvl="1"/>
            <a:r>
              <a:rPr lang="en-GB" sz="10400" dirty="0"/>
              <a:t>the proportion of households owning their home outright has increased from 31.9% in 2011 to 34.2% of total households, with increases in the numbers of these households seen across all districts, </a:t>
            </a:r>
          </a:p>
          <a:p>
            <a:pPr lvl="1"/>
            <a:r>
              <a:rPr lang="en-GB" sz="10400" dirty="0"/>
              <a:t>but there has been a fall across all districts apart from South Cambridgeshire in numbers of households owning their home with a mortgage or loan, and they now account for 29.5% of total households compared to 34.1% at Census 2011</a:t>
            </a:r>
          </a:p>
          <a:p>
            <a:r>
              <a:rPr lang="en-GB" sz="10400" dirty="0"/>
              <a:t>There have been rises of around one-third in the number of privately rented households across all districts:</a:t>
            </a:r>
          </a:p>
          <a:p>
            <a:pPr lvl="1"/>
            <a:r>
              <a:rPr lang="en-GB" sz="10400" dirty="0"/>
              <a:t>at 53,690 they now account for 19.3% of total households compared </a:t>
            </a:r>
          </a:p>
          <a:p>
            <a:pPr marL="457200" lvl="1" indent="0">
              <a:buNone/>
            </a:pPr>
            <a:r>
              <a:rPr lang="en-GB" sz="10400" dirty="0"/>
              <a:t>   to 16.0% at Census 2011 </a:t>
            </a:r>
          </a:p>
          <a:p>
            <a:pPr lvl="2"/>
            <a:endParaRPr lang="en-GB" sz="10800" dirty="0"/>
          </a:p>
          <a:p>
            <a:endParaRPr lang="en-GB" dirty="0"/>
          </a:p>
        </p:txBody>
      </p:sp>
    </p:spTree>
    <p:extLst>
      <p:ext uri="{BB962C8B-B14F-4D97-AF65-F5344CB8AC3E}">
        <p14:creationId xmlns:p14="http://schemas.microsoft.com/office/powerpoint/2010/main" val="395514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174811" y="191030"/>
            <a:ext cx="9014909" cy="1383117"/>
          </a:xfrm>
        </p:spPr>
        <p:txBody>
          <a:bodyPr>
            <a:normAutofit/>
          </a:bodyPr>
          <a:lstStyle/>
          <a:p>
            <a:r>
              <a:rPr lang="en-GB" sz="4000" dirty="0"/>
              <a:t>Changes in tenure 2: Cambridgeshire</a:t>
            </a:r>
          </a:p>
        </p:txBody>
      </p:sp>
      <p:sp>
        <p:nvSpPr>
          <p:cNvPr id="5" name="Content Placeholder 4">
            <a:extLst>
              <a:ext uri="{FF2B5EF4-FFF2-40B4-BE49-F238E27FC236}">
                <a16:creationId xmlns:a16="http://schemas.microsoft.com/office/drawing/2014/main" id="{ED9BF0CE-F6F5-4183-ADE1-1AC426960C12}"/>
              </a:ext>
            </a:extLst>
          </p:cNvPr>
          <p:cNvSpPr>
            <a:spLocks noGrp="1"/>
          </p:cNvSpPr>
          <p:nvPr>
            <p:ph idx="1"/>
          </p:nvPr>
        </p:nvSpPr>
        <p:spPr>
          <a:xfrm>
            <a:off x="357691" y="1574147"/>
            <a:ext cx="10515600" cy="4662266"/>
          </a:xfrm>
        </p:spPr>
        <p:txBody>
          <a:bodyPr>
            <a:normAutofit fontScale="25000" lnSpcReduction="20000"/>
          </a:bodyPr>
          <a:lstStyle/>
          <a:p>
            <a:r>
              <a:rPr lang="en-GB" sz="11200" dirty="0"/>
              <a:t>There has been a small rise of 0.4% in the proportion of total households which are shared ownership at Census 2021 compared to Census 2011:</a:t>
            </a:r>
          </a:p>
          <a:p>
            <a:pPr lvl="1"/>
            <a:r>
              <a:rPr lang="en-GB" sz="10800" dirty="0"/>
              <a:t>ranging from no change in Fenland to a 0.6% increase in Huntingdonshire</a:t>
            </a:r>
          </a:p>
          <a:p>
            <a:pPr lvl="1"/>
            <a:r>
              <a:rPr lang="en-GB" sz="11200" dirty="0"/>
              <a:t>the number of shared ownership households ranges from 236 in Fenland to 1,677 in South Cambridgeshire</a:t>
            </a:r>
          </a:p>
          <a:p>
            <a:r>
              <a:rPr lang="en-GB" sz="11200" dirty="0"/>
              <a:t>Although there are 3,747 more social rented households (a rise of 9.7%) in Cambridgeshire, there has been little change in the proportion of the total that social rented households represent between Census 2011 (15.3%) and Census 2021 (15.2%):</a:t>
            </a:r>
          </a:p>
          <a:p>
            <a:pPr lvl="1"/>
            <a:r>
              <a:rPr lang="en-GB" sz="10400" dirty="0"/>
              <a:t>increases in numbers of social rented households range from 5.2% (256 households) in East Cambridgeshire to 13.5% (1,150 households)  in South Cambridgeshire</a:t>
            </a:r>
          </a:p>
        </p:txBody>
      </p:sp>
    </p:spTree>
    <p:extLst>
      <p:ext uri="{BB962C8B-B14F-4D97-AF65-F5344CB8AC3E}">
        <p14:creationId xmlns:p14="http://schemas.microsoft.com/office/powerpoint/2010/main" val="76356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87684" y="261851"/>
            <a:ext cx="8336226" cy="1383117"/>
          </a:xfrm>
        </p:spPr>
        <p:txBody>
          <a:bodyPr>
            <a:noAutofit/>
          </a:bodyPr>
          <a:lstStyle/>
          <a:p>
            <a:r>
              <a:rPr lang="en-GB" sz="3800" dirty="0"/>
              <a:t>Cambridgeshire – number of households by tenure, Census 2011 and Census 2021</a:t>
            </a:r>
          </a:p>
        </p:txBody>
      </p:sp>
      <p:graphicFrame>
        <p:nvGraphicFramePr>
          <p:cNvPr id="3" name="Table 2" descr="A table to show the number of occupied households by tenure for Cambridgeshire for Census 2011 and Census 2021. The table also shows proportion of total households that each tenure type represents at Census 2011 and Census 2021. ">
            <a:extLst>
              <a:ext uri="{FF2B5EF4-FFF2-40B4-BE49-F238E27FC236}">
                <a16:creationId xmlns:a16="http://schemas.microsoft.com/office/drawing/2014/main" id="{1ADD5448-B52E-D1E5-10F2-5D4DC89319F6}"/>
              </a:ext>
            </a:extLst>
          </p:cNvPr>
          <p:cNvGraphicFramePr>
            <a:graphicFrameLocks noGrp="1"/>
          </p:cNvGraphicFramePr>
          <p:nvPr>
            <p:extLst>
              <p:ext uri="{D42A27DB-BD31-4B8C-83A1-F6EECF244321}">
                <p14:modId xmlns:p14="http://schemas.microsoft.com/office/powerpoint/2010/main" val="3409784533"/>
              </p:ext>
            </p:extLst>
          </p:nvPr>
        </p:nvGraphicFramePr>
        <p:xfrm>
          <a:off x="247704" y="1577979"/>
          <a:ext cx="11513712" cy="4301955"/>
        </p:xfrm>
        <a:graphic>
          <a:graphicData uri="http://schemas.openxmlformats.org/drawingml/2006/table">
            <a:tbl>
              <a:tblPr firstRow="1">
                <a:tableStyleId>{5C22544A-7EE6-4342-B048-85BDC9FD1C3A}</a:tableStyleId>
              </a:tblPr>
              <a:tblGrid>
                <a:gridCol w="5679304">
                  <a:extLst>
                    <a:ext uri="{9D8B030D-6E8A-4147-A177-3AD203B41FA5}">
                      <a16:colId xmlns:a16="http://schemas.microsoft.com/office/drawing/2014/main" val="388422147"/>
                    </a:ext>
                  </a:extLst>
                </a:gridCol>
                <a:gridCol w="1458602">
                  <a:extLst>
                    <a:ext uri="{9D8B030D-6E8A-4147-A177-3AD203B41FA5}">
                      <a16:colId xmlns:a16="http://schemas.microsoft.com/office/drawing/2014/main" val="2238289906"/>
                    </a:ext>
                  </a:extLst>
                </a:gridCol>
                <a:gridCol w="1458602">
                  <a:extLst>
                    <a:ext uri="{9D8B030D-6E8A-4147-A177-3AD203B41FA5}">
                      <a16:colId xmlns:a16="http://schemas.microsoft.com/office/drawing/2014/main" val="4064070494"/>
                    </a:ext>
                  </a:extLst>
                </a:gridCol>
                <a:gridCol w="1458602">
                  <a:extLst>
                    <a:ext uri="{9D8B030D-6E8A-4147-A177-3AD203B41FA5}">
                      <a16:colId xmlns:a16="http://schemas.microsoft.com/office/drawing/2014/main" val="3289957417"/>
                    </a:ext>
                  </a:extLst>
                </a:gridCol>
                <a:gridCol w="1458602">
                  <a:extLst>
                    <a:ext uri="{9D8B030D-6E8A-4147-A177-3AD203B41FA5}">
                      <a16:colId xmlns:a16="http://schemas.microsoft.com/office/drawing/2014/main" val="1615877473"/>
                    </a:ext>
                  </a:extLst>
                </a:gridCol>
              </a:tblGrid>
              <a:tr h="781451">
                <a:tc>
                  <a:txBody>
                    <a:bodyPr/>
                    <a:lstStyle/>
                    <a:p>
                      <a:pPr algn="l" rtl="0" fontAlgn="b"/>
                      <a:r>
                        <a:rPr lang="en-GB" sz="1700" u="none" strike="noStrike" dirty="0">
                          <a:effectLst/>
                        </a:rPr>
                        <a:t>Tenure of Household</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Number of households Census 2011</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Number of households Census 2021</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 of total households Census 2011 </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 of total households Census 2021 </a:t>
                      </a:r>
                      <a:endParaRPr lang="en-GB" sz="1700" b="1" i="0" u="none" strike="noStrike" dirty="0">
                        <a:solidFill>
                          <a:srgbClr val="FFFFFF"/>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712719116"/>
                  </a:ext>
                </a:extLst>
              </a:tr>
              <a:tr h="390726">
                <a:tc>
                  <a:txBody>
                    <a:bodyPr/>
                    <a:lstStyle/>
                    <a:p>
                      <a:pPr algn="l" fontAlgn="b"/>
                      <a:r>
                        <a:rPr lang="en-GB" sz="1700" u="none" strike="noStrike" dirty="0">
                          <a:effectLst/>
                        </a:rPr>
                        <a:t>Lives rent free</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3,760</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215</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1.5%</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0.1%</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151534793"/>
                  </a:ext>
                </a:extLst>
              </a:tr>
              <a:tr h="390726">
                <a:tc>
                  <a:txBody>
                    <a:bodyPr/>
                    <a:lstStyle/>
                    <a:p>
                      <a:pPr algn="l" fontAlgn="b"/>
                      <a:r>
                        <a:rPr lang="en-GB" sz="1700" u="none" strike="noStrike" dirty="0">
                          <a:effectLst/>
                        </a:rPr>
                        <a:t>Owned: Owns outright</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80,204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95,061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31.9%</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34.2%</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814629304"/>
                  </a:ext>
                </a:extLst>
              </a:tr>
              <a:tr h="390726">
                <a:tc>
                  <a:txBody>
                    <a:bodyPr/>
                    <a:lstStyle/>
                    <a:p>
                      <a:pPr algn="l" fontAlgn="b"/>
                      <a:r>
                        <a:rPr lang="en-GB" sz="1700" u="none" strike="noStrike" dirty="0">
                          <a:effectLst/>
                        </a:rPr>
                        <a:t>Owned: Owns with a mortgage or loan</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85,649</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82,014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34.1%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29.5%</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481711469"/>
                  </a:ext>
                </a:extLst>
              </a:tr>
              <a:tr h="390726">
                <a:tc>
                  <a:txBody>
                    <a:bodyPr/>
                    <a:lstStyle/>
                    <a:p>
                      <a:pPr algn="l" fontAlgn="b"/>
                      <a:r>
                        <a:rPr lang="en-GB" sz="1700" u="none" strike="noStrike" dirty="0">
                          <a:effectLst/>
                        </a:rPr>
                        <a:t>Private rented: Other private rented</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4,154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6,892</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1.7%</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2.5%</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2698013659"/>
                  </a:ext>
                </a:extLst>
              </a:tr>
              <a:tr h="390726">
                <a:tc>
                  <a:txBody>
                    <a:bodyPr/>
                    <a:lstStyle/>
                    <a:p>
                      <a:pPr algn="l" fontAlgn="b"/>
                      <a:r>
                        <a:rPr lang="en-GB" sz="1700" u="none" strike="noStrike" dirty="0">
                          <a:effectLst/>
                        </a:rPr>
                        <a:t>Private rented: Private landlord or letting agency</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35,965</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46,798</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14.3%</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16.9%</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142336302"/>
                  </a:ext>
                </a:extLst>
              </a:tr>
              <a:tr h="390726">
                <a:tc>
                  <a:txBody>
                    <a:bodyPr/>
                    <a:lstStyle/>
                    <a:p>
                      <a:pPr algn="l" fontAlgn="b"/>
                      <a:r>
                        <a:rPr lang="en-GB" sz="1700" u="none" strike="noStrike" dirty="0">
                          <a:effectLst/>
                        </a:rPr>
                        <a:t>Shared ownership: Shared ownership</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3,003</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4,401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1.2%</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1.6%</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2421562434"/>
                  </a:ext>
                </a:extLst>
              </a:tr>
              <a:tr h="390726">
                <a:tc>
                  <a:txBody>
                    <a:bodyPr/>
                    <a:lstStyle/>
                    <a:p>
                      <a:pPr algn="l" fontAlgn="b"/>
                      <a:r>
                        <a:rPr lang="en-GB" sz="1700" u="none" strike="noStrike" dirty="0">
                          <a:effectLst/>
                        </a:rPr>
                        <a:t>Social rented: Other social rented</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22,770</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26,269</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9.1%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9.5%</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621347876"/>
                  </a:ext>
                </a:extLst>
              </a:tr>
              <a:tr h="390726">
                <a:tc>
                  <a:txBody>
                    <a:bodyPr/>
                    <a:lstStyle/>
                    <a:p>
                      <a:pPr algn="l" fontAlgn="b"/>
                      <a:r>
                        <a:rPr lang="en-GB" sz="1700" u="none" strike="noStrike" dirty="0">
                          <a:effectLst/>
                        </a:rPr>
                        <a:t>Social rented: Rents from council or Local Authority</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15,736</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15,984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6.3%</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5.8%</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603556215"/>
                  </a:ext>
                </a:extLst>
              </a:tr>
              <a:tr h="390726">
                <a:tc>
                  <a:txBody>
                    <a:bodyPr/>
                    <a:lstStyle/>
                    <a:p>
                      <a:pPr algn="l" fontAlgn="b"/>
                      <a:r>
                        <a:rPr lang="en-GB" sz="1700" b="0" u="none" strike="noStrike" dirty="0">
                          <a:effectLst/>
                        </a:rPr>
                        <a:t>Grand Total</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b="0" u="none" strike="noStrike" dirty="0">
                          <a:effectLst/>
                        </a:rPr>
                        <a:t>251,241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b="0" u="none" strike="noStrike" dirty="0">
                          <a:effectLst/>
                        </a:rPr>
                        <a:t>277,634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b="0" u="none" strike="noStrike" dirty="0">
                          <a:effectLst/>
                        </a:rPr>
                        <a:t>100.0%</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b="0" u="none" strike="noStrike" dirty="0">
                          <a:effectLst/>
                        </a:rPr>
                        <a:t>100.0%</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1041097588"/>
                  </a:ext>
                </a:extLst>
              </a:tr>
            </a:tbl>
          </a:graphicData>
        </a:graphic>
      </p:graphicFrame>
      <p:sp>
        <p:nvSpPr>
          <p:cNvPr id="5" name="TextBox 4">
            <a:extLst>
              <a:ext uri="{FF2B5EF4-FFF2-40B4-BE49-F238E27FC236}">
                <a16:creationId xmlns:a16="http://schemas.microsoft.com/office/drawing/2014/main" id="{CDCEC842-C87A-4D66-9DFA-B6C13C9DABDC}"/>
              </a:ext>
            </a:extLst>
          </p:cNvPr>
          <p:cNvSpPr txBox="1"/>
          <p:nvPr/>
        </p:nvSpPr>
        <p:spPr>
          <a:xfrm>
            <a:off x="247704" y="5934670"/>
            <a:ext cx="11136576" cy="923330"/>
          </a:xfrm>
          <a:prstGeom prst="rect">
            <a:avLst/>
          </a:prstGeom>
          <a:noFill/>
        </p:spPr>
        <p:txBody>
          <a:bodyPr wrap="square" rtlCol="0">
            <a:spAutoFit/>
          </a:bodyPr>
          <a:lstStyle/>
          <a:p>
            <a:r>
              <a:rPr lang="en-GB" dirty="0"/>
              <a:t>Social rented: as reported by respondents, but note there is evidence of people incorrectly identifying their </a:t>
            </a:r>
          </a:p>
          <a:p>
            <a:r>
              <a:rPr lang="en-GB" dirty="0"/>
              <a:t>type of landlord as "Council or local authority" or "Housing association“ so the split between </a:t>
            </a:r>
          </a:p>
          <a:p>
            <a:r>
              <a:rPr lang="en-GB" dirty="0"/>
              <a:t>Social rented: other and Social rented: rents from Council or Local Authority should be used with some caution</a:t>
            </a:r>
          </a:p>
        </p:txBody>
      </p:sp>
    </p:spTree>
    <p:extLst>
      <p:ext uri="{BB962C8B-B14F-4D97-AF65-F5344CB8AC3E}">
        <p14:creationId xmlns:p14="http://schemas.microsoft.com/office/powerpoint/2010/main" val="183642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221749" y="307571"/>
            <a:ext cx="7935932" cy="1383117"/>
          </a:xfrm>
        </p:spPr>
        <p:txBody>
          <a:bodyPr>
            <a:normAutofit fontScale="90000"/>
          </a:bodyPr>
          <a:lstStyle/>
          <a:p>
            <a:r>
              <a:rPr lang="en-GB" dirty="0"/>
              <a:t>Cambridgeshire – number of households by tenure, Census 2011 and Census 2021</a:t>
            </a:r>
          </a:p>
        </p:txBody>
      </p:sp>
      <p:pic>
        <p:nvPicPr>
          <p:cNvPr id="4" name="Picture 3" descr="A horizontal bar chart showing the number of households by tenure for Census 2011 and Census 2021 for Cambridgeshire. The chart shows that there have been notable increases in number of occupied households owned outright, and those that are privately rented. There have been more muted increases in social rented and shared ownership households, and falls in numbers of households owned with a mortgage or loan and those living rent free.">
            <a:extLst>
              <a:ext uri="{FF2B5EF4-FFF2-40B4-BE49-F238E27FC236}">
                <a16:creationId xmlns:a16="http://schemas.microsoft.com/office/drawing/2014/main" id="{5F71B39B-660D-4991-A625-586AF2ED7DA9}"/>
              </a:ext>
            </a:extLst>
          </p:cNvPr>
          <p:cNvPicPr>
            <a:picLocks noChangeAspect="1"/>
          </p:cNvPicPr>
          <p:nvPr/>
        </p:nvPicPr>
        <p:blipFill>
          <a:blip r:embed="rId3"/>
          <a:stretch>
            <a:fillRect/>
          </a:stretch>
        </p:blipFill>
        <p:spPr>
          <a:xfrm>
            <a:off x="221750" y="1806419"/>
            <a:ext cx="9538700" cy="5051581"/>
          </a:xfrm>
          <a:prstGeom prst="rect">
            <a:avLst/>
          </a:prstGeom>
        </p:spPr>
      </p:pic>
    </p:spTree>
    <p:extLst>
      <p:ext uri="{BB962C8B-B14F-4D97-AF65-F5344CB8AC3E}">
        <p14:creationId xmlns:p14="http://schemas.microsoft.com/office/powerpoint/2010/main" val="247642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838200" y="307571"/>
            <a:ext cx="7322820" cy="1383117"/>
          </a:xfrm>
        </p:spPr>
        <p:txBody>
          <a:bodyPr>
            <a:normAutofit/>
          </a:bodyPr>
          <a:lstStyle/>
          <a:p>
            <a:r>
              <a:rPr lang="en-GB" sz="4000" dirty="0"/>
              <a:t>Changes in tenure: Peterborough</a:t>
            </a:r>
          </a:p>
        </p:txBody>
      </p:sp>
      <p:sp>
        <p:nvSpPr>
          <p:cNvPr id="3" name="Content Placeholder 2">
            <a:extLst>
              <a:ext uri="{FF2B5EF4-FFF2-40B4-BE49-F238E27FC236}">
                <a16:creationId xmlns:a16="http://schemas.microsoft.com/office/drawing/2014/main" id="{FF03F55E-5CD8-432E-A466-94E14DB0DB47}"/>
              </a:ext>
            </a:extLst>
          </p:cNvPr>
          <p:cNvSpPr>
            <a:spLocks noGrp="1"/>
          </p:cNvSpPr>
          <p:nvPr>
            <p:ph idx="1"/>
          </p:nvPr>
        </p:nvSpPr>
        <p:spPr>
          <a:xfrm>
            <a:off x="255494" y="1497330"/>
            <a:ext cx="9892554" cy="4183381"/>
          </a:xfrm>
        </p:spPr>
        <p:txBody>
          <a:bodyPr>
            <a:noAutofit/>
          </a:bodyPr>
          <a:lstStyle/>
          <a:p>
            <a:pPr lvl="1"/>
            <a:r>
              <a:rPr lang="en-GB" sz="2600" dirty="0"/>
              <a:t>Similar to national trends and as seen in Cambridgeshire, there has been an overall fall in the proportion of total households owning their homes and a rise in the proportion of households privately renting</a:t>
            </a:r>
          </a:p>
          <a:p>
            <a:pPr lvl="1"/>
            <a:r>
              <a:rPr lang="en-GB" sz="2600" dirty="0"/>
              <a:t>55.4% (46,892 households) of total households are owned either outright or with a mortgage or loan compared to 59.3% at Census 2011</a:t>
            </a:r>
          </a:p>
          <a:p>
            <a:pPr lvl="2"/>
            <a:r>
              <a:rPr lang="en-GB" sz="2600" dirty="0"/>
              <a:t>the proportion of households owning their home outright has increased slightly from 25.8% in 2011 to 26.3% of total households, </a:t>
            </a:r>
          </a:p>
          <a:p>
            <a:pPr lvl="2"/>
            <a:r>
              <a:rPr lang="en-GB" sz="2600" dirty="0"/>
              <a:t>but there has been a marginal fall in numbers of households owning their home with a mortgage or loan, and they now account for 29.1% of total households compared to 33.4% at Census 2011</a:t>
            </a:r>
          </a:p>
          <a:p>
            <a:pPr marL="457200" lvl="1" indent="0">
              <a:buNone/>
            </a:pPr>
            <a:endParaRPr lang="en-GB" sz="2000" dirty="0"/>
          </a:p>
        </p:txBody>
      </p:sp>
    </p:spTree>
    <p:extLst>
      <p:ext uri="{BB962C8B-B14F-4D97-AF65-F5344CB8AC3E}">
        <p14:creationId xmlns:p14="http://schemas.microsoft.com/office/powerpoint/2010/main" val="96848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838200" y="307571"/>
            <a:ext cx="7414260" cy="1383117"/>
          </a:xfrm>
        </p:spPr>
        <p:txBody>
          <a:bodyPr>
            <a:normAutofit/>
          </a:bodyPr>
          <a:lstStyle/>
          <a:p>
            <a:r>
              <a:rPr lang="en-GB" sz="4000" dirty="0"/>
              <a:t>Changes in tenure 2: Peterborough</a:t>
            </a:r>
          </a:p>
        </p:txBody>
      </p:sp>
      <p:sp>
        <p:nvSpPr>
          <p:cNvPr id="3" name="Content Placeholder 2">
            <a:extLst>
              <a:ext uri="{FF2B5EF4-FFF2-40B4-BE49-F238E27FC236}">
                <a16:creationId xmlns:a16="http://schemas.microsoft.com/office/drawing/2014/main" id="{FF03F55E-5CD8-432E-A466-94E14DB0DB47}"/>
              </a:ext>
            </a:extLst>
          </p:cNvPr>
          <p:cNvSpPr>
            <a:spLocks noGrp="1"/>
          </p:cNvSpPr>
          <p:nvPr>
            <p:ph idx="1"/>
          </p:nvPr>
        </p:nvSpPr>
        <p:spPr>
          <a:xfrm>
            <a:off x="461234" y="1690688"/>
            <a:ext cx="9892554" cy="4183381"/>
          </a:xfrm>
        </p:spPr>
        <p:txBody>
          <a:bodyPr>
            <a:noAutofit/>
          </a:bodyPr>
          <a:lstStyle/>
          <a:p>
            <a:pPr lvl="1"/>
            <a:r>
              <a:rPr lang="en-GB" sz="2600" dirty="0"/>
              <a:t>There has been a rise of 45.5% in the number of privately rented households</a:t>
            </a:r>
          </a:p>
          <a:p>
            <a:pPr lvl="2"/>
            <a:r>
              <a:rPr lang="en-GB" sz="2600" dirty="0"/>
              <a:t>at 20,612 they now account for almost one-quarter (24.4%) of total households compared to 19.1% at Census 2011 </a:t>
            </a:r>
          </a:p>
          <a:p>
            <a:pPr lvl="1"/>
            <a:r>
              <a:rPr lang="en-GB" sz="2600" dirty="0"/>
              <a:t>There has been an increase of 478 in the number of shared ownership households, they now account for 1.4% (1,167) of total households compared to 0.9% at Census 2011</a:t>
            </a:r>
          </a:p>
          <a:p>
            <a:pPr lvl="1"/>
            <a:r>
              <a:rPr lang="en-GB" sz="2600" dirty="0"/>
              <a:t>There are 15,760 social rented households, an increase of 1,326,  accounting for 18.6% of total households compared to 19.5% at Census 2011</a:t>
            </a:r>
          </a:p>
          <a:p>
            <a:pPr lvl="1"/>
            <a:endParaRPr lang="en-GB" sz="2000" dirty="0"/>
          </a:p>
        </p:txBody>
      </p:sp>
    </p:spTree>
    <p:extLst>
      <p:ext uri="{BB962C8B-B14F-4D97-AF65-F5344CB8AC3E}">
        <p14:creationId xmlns:p14="http://schemas.microsoft.com/office/powerpoint/2010/main" val="99403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p:txBody>
          <a:bodyPr>
            <a:normAutofit fontScale="90000"/>
          </a:bodyPr>
          <a:lstStyle/>
          <a:p>
            <a:r>
              <a:rPr lang="en-GB" dirty="0"/>
              <a:t>Peterborough – number of households by tenure, Census 2011 and Census 2021</a:t>
            </a:r>
          </a:p>
        </p:txBody>
      </p:sp>
      <p:graphicFrame>
        <p:nvGraphicFramePr>
          <p:cNvPr id="3" name="Table 2" descr="A table to show the number of occupied households by tenure for Peterborough for Census 2011 and Census 2021. The table also shows proportion of total households that each tenure type represents at Census 2011 and Census 2021. ">
            <a:extLst>
              <a:ext uri="{FF2B5EF4-FFF2-40B4-BE49-F238E27FC236}">
                <a16:creationId xmlns:a16="http://schemas.microsoft.com/office/drawing/2014/main" id="{F028FA40-0671-01BC-3AE5-43D8054E80E4}"/>
              </a:ext>
            </a:extLst>
          </p:cNvPr>
          <p:cNvGraphicFramePr>
            <a:graphicFrameLocks noGrp="1"/>
          </p:cNvGraphicFramePr>
          <p:nvPr>
            <p:extLst>
              <p:ext uri="{D42A27DB-BD31-4B8C-83A1-F6EECF244321}">
                <p14:modId xmlns:p14="http://schemas.microsoft.com/office/powerpoint/2010/main" val="1194121433"/>
              </p:ext>
            </p:extLst>
          </p:nvPr>
        </p:nvGraphicFramePr>
        <p:xfrm>
          <a:off x="400800" y="1892065"/>
          <a:ext cx="11230379" cy="3841227"/>
        </p:xfrm>
        <a:graphic>
          <a:graphicData uri="http://schemas.openxmlformats.org/drawingml/2006/table">
            <a:tbl>
              <a:tblPr firstRow="1">
                <a:tableStyleId>{5C22544A-7EE6-4342-B048-85BDC9FD1C3A}</a:tableStyleId>
              </a:tblPr>
              <a:tblGrid>
                <a:gridCol w="5539543">
                  <a:extLst>
                    <a:ext uri="{9D8B030D-6E8A-4147-A177-3AD203B41FA5}">
                      <a16:colId xmlns:a16="http://schemas.microsoft.com/office/drawing/2014/main" val="3454710712"/>
                    </a:ext>
                  </a:extLst>
                </a:gridCol>
                <a:gridCol w="1422709">
                  <a:extLst>
                    <a:ext uri="{9D8B030D-6E8A-4147-A177-3AD203B41FA5}">
                      <a16:colId xmlns:a16="http://schemas.microsoft.com/office/drawing/2014/main" val="1878251645"/>
                    </a:ext>
                  </a:extLst>
                </a:gridCol>
                <a:gridCol w="1422709">
                  <a:extLst>
                    <a:ext uri="{9D8B030D-6E8A-4147-A177-3AD203B41FA5}">
                      <a16:colId xmlns:a16="http://schemas.microsoft.com/office/drawing/2014/main" val="587443760"/>
                    </a:ext>
                  </a:extLst>
                </a:gridCol>
                <a:gridCol w="1422709">
                  <a:extLst>
                    <a:ext uri="{9D8B030D-6E8A-4147-A177-3AD203B41FA5}">
                      <a16:colId xmlns:a16="http://schemas.microsoft.com/office/drawing/2014/main" val="3383037798"/>
                    </a:ext>
                  </a:extLst>
                </a:gridCol>
                <a:gridCol w="1422709">
                  <a:extLst>
                    <a:ext uri="{9D8B030D-6E8A-4147-A177-3AD203B41FA5}">
                      <a16:colId xmlns:a16="http://schemas.microsoft.com/office/drawing/2014/main" val="709942684"/>
                    </a:ext>
                  </a:extLst>
                </a:gridCol>
              </a:tblGrid>
              <a:tr h="679069">
                <a:tc>
                  <a:txBody>
                    <a:bodyPr/>
                    <a:lstStyle/>
                    <a:p>
                      <a:pPr algn="l" rtl="0" fontAlgn="b"/>
                      <a:r>
                        <a:rPr lang="en-GB" sz="1700" u="none" strike="noStrike" dirty="0">
                          <a:effectLst/>
                        </a:rPr>
                        <a:t>Tenure of Household</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Number of households Census 2011</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Number of households Census 2021</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 of total households Census 2011</a:t>
                      </a:r>
                      <a:endParaRPr lang="en-GB" sz="1700" b="1" i="0" u="none" strike="noStrike" dirty="0">
                        <a:solidFill>
                          <a:srgbClr val="FFFFFF"/>
                        </a:solidFill>
                        <a:effectLst/>
                        <a:latin typeface="Calibri" panose="020F0502020204030204" pitchFamily="34" charset="0"/>
                      </a:endParaRPr>
                    </a:p>
                  </a:txBody>
                  <a:tcPr marL="8181" marR="8181" marT="8181" marB="0" anchor="b"/>
                </a:tc>
                <a:tc>
                  <a:txBody>
                    <a:bodyPr/>
                    <a:lstStyle/>
                    <a:p>
                      <a:pPr algn="r" rtl="0" fontAlgn="b"/>
                      <a:r>
                        <a:rPr lang="en-GB" sz="1700" u="none" strike="noStrike" dirty="0">
                          <a:effectLst/>
                        </a:rPr>
                        <a:t>% of total households Census 2021</a:t>
                      </a:r>
                      <a:endParaRPr lang="en-GB" sz="1700" b="1" i="0" u="none" strike="noStrike" dirty="0">
                        <a:solidFill>
                          <a:srgbClr val="FFFFFF"/>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256970313"/>
                  </a:ext>
                </a:extLst>
              </a:tr>
              <a:tr h="339534">
                <a:tc>
                  <a:txBody>
                    <a:bodyPr/>
                    <a:lstStyle/>
                    <a:p>
                      <a:pPr algn="l" fontAlgn="b"/>
                      <a:r>
                        <a:rPr lang="en-GB" sz="1700" u="none" strike="noStrike" dirty="0">
                          <a:effectLst/>
                        </a:rPr>
                        <a:t>Lives rent free</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855</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102</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1.2%</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0.1%</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533899365"/>
                  </a:ext>
                </a:extLst>
              </a:tr>
              <a:tr h="339534">
                <a:tc>
                  <a:txBody>
                    <a:bodyPr/>
                    <a:lstStyle/>
                    <a:p>
                      <a:pPr algn="l" fontAlgn="b"/>
                      <a:r>
                        <a:rPr lang="en-GB" sz="1700" u="none" strike="noStrike" dirty="0">
                          <a:effectLst/>
                        </a:rPr>
                        <a:t>Owned: Owns outright</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19,134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22,268</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25.8%</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26.3%</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1552200596"/>
                  </a:ext>
                </a:extLst>
              </a:tr>
              <a:tr h="339534">
                <a:tc>
                  <a:txBody>
                    <a:bodyPr/>
                    <a:lstStyle/>
                    <a:p>
                      <a:pPr algn="l" fontAlgn="b"/>
                      <a:r>
                        <a:rPr lang="en-GB" sz="1700" u="none" strike="noStrike" dirty="0">
                          <a:effectLst/>
                        </a:rPr>
                        <a:t>Owned: Owns with a mortgage or loan</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24,743</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24,624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33.4%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29.1%</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467331915"/>
                  </a:ext>
                </a:extLst>
              </a:tr>
              <a:tr h="339534">
                <a:tc>
                  <a:txBody>
                    <a:bodyPr/>
                    <a:lstStyle/>
                    <a:p>
                      <a:pPr algn="l" fontAlgn="b"/>
                      <a:r>
                        <a:rPr lang="en-GB" sz="1700" u="none" strike="noStrike" dirty="0">
                          <a:effectLst/>
                        </a:rPr>
                        <a:t>Private rented: Other private rented</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1,313</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1,937</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1.8%</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2.3%</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2469622985"/>
                  </a:ext>
                </a:extLst>
              </a:tr>
              <a:tr h="339534">
                <a:tc>
                  <a:txBody>
                    <a:bodyPr/>
                    <a:lstStyle/>
                    <a:p>
                      <a:pPr algn="l" fontAlgn="b"/>
                      <a:r>
                        <a:rPr lang="en-GB" sz="1700" u="none" strike="noStrike" dirty="0">
                          <a:effectLst/>
                        </a:rPr>
                        <a:t>Private rented: Private landlord or letting agency</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12,855</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18,675</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17.4%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22.1%</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3460855093"/>
                  </a:ext>
                </a:extLst>
              </a:tr>
              <a:tr h="339534">
                <a:tc>
                  <a:txBody>
                    <a:bodyPr/>
                    <a:lstStyle/>
                    <a:p>
                      <a:pPr algn="l" fontAlgn="b"/>
                      <a:r>
                        <a:rPr lang="en-GB" sz="1700" u="none" strike="noStrike" dirty="0">
                          <a:effectLst/>
                        </a:rPr>
                        <a:t>Shared ownership: Shared ownership</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689</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1,167</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0.9%</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1.4%</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1754973746"/>
                  </a:ext>
                </a:extLst>
              </a:tr>
              <a:tr h="339534">
                <a:tc>
                  <a:txBody>
                    <a:bodyPr/>
                    <a:lstStyle/>
                    <a:p>
                      <a:pPr algn="l" fontAlgn="b"/>
                      <a:r>
                        <a:rPr lang="en-GB" sz="1700" u="none" strike="noStrike" dirty="0">
                          <a:effectLst/>
                        </a:rPr>
                        <a:t>Social rented: Other social rented</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9,683</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10,751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13.1%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12.7%</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1909386142"/>
                  </a:ext>
                </a:extLst>
              </a:tr>
              <a:tr h="339534">
                <a:tc>
                  <a:txBody>
                    <a:bodyPr/>
                    <a:lstStyle/>
                    <a:p>
                      <a:pPr algn="l" fontAlgn="b"/>
                      <a:r>
                        <a:rPr lang="en-GB" sz="1700" u="none" strike="noStrike" dirty="0">
                          <a:effectLst/>
                        </a:rPr>
                        <a:t>Social rented: Rents from council or Local Authority</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4,751</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5,009</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6.4%</a:t>
                      </a:r>
                      <a:endParaRPr lang="en-GB" sz="1700" b="0"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5.9%</a:t>
                      </a:r>
                      <a:endParaRPr lang="en-GB" sz="1700" b="0"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1127000206"/>
                  </a:ext>
                </a:extLst>
              </a:tr>
              <a:tr h="339534">
                <a:tc>
                  <a:txBody>
                    <a:bodyPr/>
                    <a:lstStyle/>
                    <a:p>
                      <a:pPr algn="l" fontAlgn="b"/>
                      <a:r>
                        <a:rPr lang="en-GB" sz="1700" u="none" strike="noStrike" dirty="0">
                          <a:effectLst/>
                        </a:rPr>
                        <a:t>Grand Total</a:t>
                      </a:r>
                      <a:endParaRPr lang="en-GB" sz="1700" b="1"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74,023</a:t>
                      </a:r>
                      <a:endParaRPr lang="en-GB" sz="1700" b="1"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84,533</a:t>
                      </a:r>
                      <a:endParaRPr lang="en-GB" sz="1700" b="1"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100.0%</a:t>
                      </a:r>
                      <a:endParaRPr lang="en-GB" sz="1700" b="1" i="0" u="none" strike="noStrike" dirty="0">
                        <a:solidFill>
                          <a:srgbClr val="000000"/>
                        </a:solidFill>
                        <a:effectLst/>
                        <a:latin typeface="Calibri" panose="020F0502020204030204" pitchFamily="34" charset="0"/>
                      </a:endParaRPr>
                    </a:p>
                  </a:txBody>
                  <a:tcPr marL="8181" marR="8181" marT="8181" marB="0" anchor="b"/>
                </a:tc>
                <a:tc>
                  <a:txBody>
                    <a:bodyPr/>
                    <a:lstStyle/>
                    <a:p>
                      <a:pPr algn="r" fontAlgn="b"/>
                      <a:r>
                        <a:rPr lang="en-GB" sz="1700" u="none" strike="noStrike" dirty="0">
                          <a:effectLst/>
                        </a:rPr>
                        <a:t>100.0%</a:t>
                      </a:r>
                      <a:endParaRPr lang="en-GB" sz="1700" b="1" i="0" u="none" strike="noStrike" dirty="0">
                        <a:solidFill>
                          <a:srgbClr val="000000"/>
                        </a:solidFill>
                        <a:effectLst/>
                        <a:latin typeface="Calibri" panose="020F0502020204030204" pitchFamily="34" charset="0"/>
                      </a:endParaRPr>
                    </a:p>
                  </a:txBody>
                  <a:tcPr marL="8181" marR="8181" marT="8181" marB="0" anchor="b"/>
                </a:tc>
                <a:extLst>
                  <a:ext uri="{0D108BD9-81ED-4DB2-BD59-A6C34878D82A}">
                    <a16:rowId xmlns:a16="http://schemas.microsoft.com/office/drawing/2014/main" val="2029301814"/>
                  </a:ext>
                </a:extLst>
              </a:tr>
            </a:tbl>
          </a:graphicData>
        </a:graphic>
      </p:graphicFrame>
      <p:sp>
        <p:nvSpPr>
          <p:cNvPr id="4" name="TextBox 3">
            <a:extLst>
              <a:ext uri="{FF2B5EF4-FFF2-40B4-BE49-F238E27FC236}">
                <a16:creationId xmlns:a16="http://schemas.microsoft.com/office/drawing/2014/main" id="{EC94E12A-57B5-4479-91B6-025D2D666BD9}"/>
              </a:ext>
            </a:extLst>
          </p:cNvPr>
          <p:cNvSpPr txBox="1"/>
          <p:nvPr/>
        </p:nvSpPr>
        <p:spPr>
          <a:xfrm>
            <a:off x="247704" y="5934670"/>
            <a:ext cx="11136576" cy="923330"/>
          </a:xfrm>
          <a:prstGeom prst="rect">
            <a:avLst/>
          </a:prstGeom>
          <a:noFill/>
        </p:spPr>
        <p:txBody>
          <a:bodyPr wrap="square" rtlCol="0">
            <a:spAutoFit/>
          </a:bodyPr>
          <a:lstStyle/>
          <a:p>
            <a:r>
              <a:rPr lang="en-GB" dirty="0"/>
              <a:t>Social rented: as reported by respondents, but note there is evidence of people incorrectly identifying their </a:t>
            </a:r>
          </a:p>
          <a:p>
            <a:r>
              <a:rPr lang="en-GB" dirty="0"/>
              <a:t>type of landlord as "Council or local authority" or "Housing association“ so the split between </a:t>
            </a:r>
          </a:p>
          <a:p>
            <a:r>
              <a:rPr lang="en-GB" dirty="0"/>
              <a:t>Social rented: other and Social rented: rents from Council or Local Authority should be used with some caution</a:t>
            </a:r>
          </a:p>
        </p:txBody>
      </p:sp>
    </p:spTree>
    <p:extLst>
      <p:ext uri="{BB962C8B-B14F-4D97-AF65-F5344CB8AC3E}">
        <p14:creationId xmlns:p14="http://schemas.microsoft.com/office/powerpoint/2010/main" val="33354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355315" y="245926"/>
            <a:ext cx="6934200" cy="1383117"/>
          </a:xfrm>
        </p:spPr>
        <p:txBody>
          <a:bodyPr>
            <a:normAutofit fontScale="90000"/>
          </a:bodyPr>
          <a:lstStyle/>
          <a:p>
            <a:r>
              <a:rPr lang="en-GB" dirty="0"/>
              <a:t>Peterborough – number of households by tenure, Census 2011 and Census 2021</a:t>
            </a:r>
          </a:p>
        </p:txBody>
      </p:sp>
      <p:pic>
        <p:nvPicPr>
          <p:cNvPr id="5" name="Picture 4" descr="A horizontal bar chart showing the number of households by tenure for Census 2011 and Census 2021 for Peterborough. The chart shows that there have been notable increases in number of occupied households owned outright, and those that are privately rented. There have been more muted increases in social rented and shared ownership households, and falls in numbers of households owned with a mortgage or loan and those living rent free.">
            <a:extLst>
              <a:ext uri="{FF2B5EF4-FFF2-40B4-BE49-F238E27FC236}">
                <a16:creationId xmlns:a16="http://schemas.microsoft.com/office/drawing/2014/main" id="{58C926F6-DE65-43CC-3DEE-A6A116E5CBFC}"/>
              </a:ext>
            </a:extLst>
          </p:cNvPr>
          <p:cNvPicPr>
            <a:picLocks noChangeAspect="1"/>
          </p:cNvPicPr>
          <p:nvPr/>
        </p:nvPicPr>
        <p:blipFill>
          <a:blip r:embed="rId3"/>
          <a:stretch>
            <a:fillRect/>
          </a:stretch>
        </p:blipFill>
        <p:spPr>
          <a:xfrm>
            <a:off x="0" y="1705511"/>
            <a:ext cx="9518023" cy="5152490"/>
          </a:xfrm>
          <a:prstGeom prst="rect">
            <a:avLst/>
          </a:prstGeom>
        </p:spPr>
      </p:pic>
    </p:spTree>
    <p:extLst>
      <p:ext uri="{BB962C8B-B14F-4D97-AF65-F5344CB8AC3E}">
        <p14:creationId xmlns:p14="http://schemas.microsoft.com/office/powerpoint/2010/main" val="36663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E51-23B2-475A-B723-57CEF15480DA}"/>
              </a:ext>
            </a:extLst>
          </p:cNvPr>
          <p:cNvSpPr>
            <a:spLocks noGrp="1"/>
          </p:cNvSpPr>
          <p:nvPr>
            <p:ph type="title"/>
          </p:nvPr>
        </p:nvSpPr>
        <p:spPr>
          <a:xfrm>
            <a:off x="80010" y="227561"/>
            <a:ext cx="7875270" cy="1383117"/>
          </a:xfrm>
        </p:spPr>
        <p:txBody>
          <a:bodyPr>
            <a:normAutofit fontScale="90000"/>
          </a:bodyPr>
          <a:lstStyle/>
          <a:p>
            <a:r>
              <a:rPr lang="en-GB" dirty="0"/>
              <a:t>Rise in overall proportion of households with 4 or more bedrooms </a:t>
            </a:r>
          </a:p>
        </p:txBody>
      </p:sp>
      <p:sp>
        <p:nvSpPr>
          <p:cNvPr id="6" name="Content Placeholder 2">
            <a:extLst>
              <a:ext uri="{FF2B5EF4-FFF2-40B4-BE49-F238E27FC236}">
                <a16:creationId xmlns:a16="http://schemas.microsoft.com/office/drawing/2014/main" id="{2B6906BA-1516-DBD8-051D-67C10EE35AA1}"/>
              </a:ext>
            </a:extLst>
          </p:cNvPr>
          <p:cNvSpPr txBox="1">
            <a:spLocks/>
          </p:cNvSpPr>
          <p:nvPr/>
        </p:nvSpPr>
        <p:spPr>
          <a:xfrm>
            <a:off x="276225" y="1610678"/>
            <a:ext cx="10391775" cy="4852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dirty="0"/>
              <a:t>The number of households by number of bedrooms has increased across all sizes between Census 2011 and 2021</a:t>
            </a:r>
          </a:p>
          <a:p>
            <a:r>
              <a:rPr lang="en-GB" sz="3000" dirty="0"/>
              <a:t>The largest numeric increases have been </a:t>
            </a:r>
            <a:r>
              <a:rPr lang="en-GB" sz="3200" dirty="0"/>
              <a:t>in numbers of households with 4 or more bedrooms and across all districts</a:t>
            </a:r>
          </a:p>
          <a:p>
            <a:r>
              <a:rPr lang="en-GB" sz="3000" dirty="0"/>
              <a:t>The proportion of total households with four or more bedrooms has also increased across all districts: </a:t>
            </a:r>
          </a:p>
          <a:p>
            <a:pPr lvl="1"/>
            <a:r>
              <a:rPr lang="en-GB" sz="2600" dirty="0"/>
              <a:t>from 26.2% of total households in 2011 to 28.2% in 2021 in Cambridgeshire, </a:t>
            </a:r>
          </a:p>
          <a:p>
            <a:pPr lvl="2"/>
            <a:r>
              <a:rPr lang="en-GB" sz="2200" dirty="0"/>
              <a:t>households with 4 or more bedrooms now represent the largest sector in South Cambridgeshire (35.6% of total households)</a:t>
            </a:r>
          </a:p>
          <a:p>
            <a:pPr lvl="1"/>
            <a:r>
              <a:rPr lang="en-GB" sz="2600" dirty="0"/>
              <a:t>from 20.1% in 2011 to 21.6% in 2021 in Peterborough</a:t>
            </a:r>
            <a:endParaRPr lang="en-GB" sz="2800" dirty="0"/>
          </a:p>
        </p:txBody>
      </p:sp>
    </p:spTree>
    <p:extLst>
      <p:ext uri="{BB962C8B-B14F-4D97-AF65-F5344CB8AC3E}">
        <p14:creationId xmlns:p14="http://schemas.microsoft.com/office/powerpoint/2010/main" val="273312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E51-23B2-475A-B723-57CEF15480DA}"/>
              </a:ext>
            </a:extLst>
          </p:cNvPr>
          <p:cNvSpPr>
            <a:spLocks noGrp="1"/>
          </p:cNvSpPr>
          <p:nvPr>
            <p:ph type="title"/>
          </p:nvPr>
        </p:nvSpPr>
        <p:spPr>
          <a:xfrm>
            <a:off x="80010" y="227561"/>
            <a:ext cx="7875270" cy="1383117"/>
          </a:xfrm>
        </p:spPr>
        <p:txBody>
          <a:bodyPr>
            <a:normAutofit/>
          </a:bodyPr>
          <a:lstStyle/>
          <a:p>
            <a:r>
              <a:rPr lang="en-GB" dirty="0"/>
              <a:t>Fall in overall proportion of households with 3 bedrooms </a:t>
            </a:r>
          </a:p>
        </p:txBody>
      </p:sp>
      <p:sp>
        <p:nvSpPr>
          <p:cNvPr id="6" name="Content Placeholder 2">
            <a:extLst>
              <a:ext uri="{FF2B5EF4-FFF2-40B4-BE49-F238E27FC236}">
                <a16:creationId xmlns:a16="http://schemas.microsoft.com/office/drawing/2014/main" id="{2B6906BA-1516-DBD8-051D-67C10EE35AA1}"/>
              </a:ext>
            </a:extLst>
          </p:cNvPr>
          <p:cNvSpPr txBox="1">
            <a:spLocks/>
          </p:cNvSpPr>
          <p:nvPr/>
        </p:nvSpPr>
        <p:spPr>
          <a:xfrm>
            <a:off x="542135" y="1610678"/>
            <a:ext cx="9892554" cy="4447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dirty="0"/>
              <a:t>The proportion of 1 and 2 bedroom households of total households in Cambridgeshire (34.6%) and Peterborough (36.4%) have remained similar between Census 2011 and 2021</a:t>
            </a:r>
          </a:p>
          <a:p>
            <a:pPr lvl="1"/>
            <a:r>
              <a:rPr lang="en-GB" sz="2600" dirty="0"/>
              <a:t>Cambridge has a much higher proportion of 1 and 2 bedroom households (46.1%)</a:t>
            </a:r>
          </a:p>
          <a:p>
            <a:r>
              <a:rPr lang="en-GB" sz="3000" dirty="0"/>
              <a:t>The proportion of total households accounted for by households with 3 bedrooms has fallen</a:t>
            </a:r>
          </a:p>
          <a:p>
            <a:pPr lvl="1"/>
            <a:r>
              <a:rPr lang="en-GB" sz="2600" dirty="0"/>
              <a:t>from 39.1% of total in 2011 to 37.2% in 2021 in Cambridgeshire</a:t>
            </a:r>
          </a:p>
          <a:p>
            <a:pPr lvl="1"/>
            <a:r>
              <a:rPr lang="en-GB" sz="2600" dirty="0"/>
              <a:t>from 43.8% in 2011 to 42.0% in 2021 in Peterborough</a:t>
            </a:r>
            <a:endParaRPr lang="en-GB" sz="3000" dirty="0"/>
          </a:p>
        </p:txBody>
      </p:sp>
    </p:spTree>
    <p:extLst>
      <p:ext uri="{BB962C8B-B14F-4D97-AF65-F5344CB8AC3E}">
        <p14:creationId xmlns:p14="http://schemas.microsoft.com/office/powerpoint/2010/main" val="140753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5C4-140C-488B-9D11-EC9B95C8C1AC}"/>
              </a:ext>
            </a:extLst>
          </p:cNvPr>
          <p:cNvSpPr>
            <a:spLocks noGrp="1"/>
          </p:cNvSpPr>
          <p:nvPr>
            <p:ph type="title"/>
          </p:nvPr>
        </p:nvSpPr>
        <p:spPr/>
        <p:txBody>
          <a:bodyPr>
            <a:normAutofit/>
          </a:bodyPr>
          <a:lstStyle/>
          <a:p>
            <a:r>
              <a:rPr lang="en-GB" dirty="0"/>
              <a:t>Themes covered</a:t>
            </a:r>
          </a:p>
        </p:txBody>
      </p:sp>
      <p:sp>
        <p:nvSpPr>
          <p:cNvPr id="3" name="Content Placeholder 2">
            <a:extLst>
              <a:ext uri="{FF2B5EF4-FFF2-40B4-BE49-F238E27FC236}">
                <a16:creationId xmlns:a16="http://schemas.microsoft.com/office/drawing/2014/main" id="{184842CB-CE4A-415B-9EE6-0B41414C03ED}"/>
              </a:ext>
            </a:extLst>
          </p:cNvPr>
          <p:cNvSpPr>
            <a:spLocks noGrp="1"/>
          </p:cNvSpPr>
          <p:nvPr>
            <p:ph idx="1"/>
          </p:nvPr>
        </p:nvSpPr>
        <p:spPr>
          <a:xfrm>
            <a:off x="838200" y="1690688"/>
            <a:ext cx="10515600" cy="4817222"/>
          </a:xfrm>
        </p:spPr>
        <p:txBody>
          <a:bodyPr>
            <a:normAutofit fontScale="92500" lnSpcReduction="10000"/>
          </a:bodyPr>
          <a:lstStyle/>
          <a:p>
            <a:r>
              <a:rPr lang="en-GB" dirty="0"/>
              <a:t>A first overview of some of the local authority level Cambridgeshire and Peterborough data from the </a:t>
            </a:r>
            <a:r>
              <a:rPr lang="en-GB" dirty="0">
                <a:hlinkClick r:id="rId3"/>
              </a:rPr>
              <a:t>Housing, People with Second Addresses and Communal Establishment Residents topic summary </a:t>
            </a:r>
            <a:r>
              <a:rPr lang="en-GB" dirty="0"/>
              <a:t>published by the Office for National Statistics (ONS)</a:t>
            </a:r>
          </a:p>
          <a:p>
            <a:r>
              <a:rPr lang="en-GB" dirty="0"/>
              <a:t>By local authority</a:t>
            </a:r>
          </a:p>
          <a:p>
            <a:pPr lvl="1"/>
            <a:r>
              <a:rPr lang="en-GB" dirty="0"/>
              <a:t>Accommodation type</a:t>
            </a:r>
          </a:p>
          <a:p>
            <a:pPr lvl="1"/>
            <a:r>
              <a:rPr lang="en-GB" dirty="0"/>
              <a:t>Car or van availability</a:t>
            </a:r>
          </a:p>
          <a:p>
            <a:pPr lvl="1"/>
            <a:r>
              <a:rPr lang="en-GB" dirty="0"/>
              <a:t>Central heating</a:t>
            </a:r>
          </a:p>
          <a:p>
            <a:pPr lvl="1"/>
            <a:r>
              <a:rPr lang="en-GB" dirty="0"/>
              <a:t>Communal establishment residents by age and sex</a:t>
            </a:r>
          </a:p>
          <a:p>
            <a:pPr lvl="1"/>
            <a:r>
              <a:rPr lang="en-GB" dirty="0"/>
              <a:t>Number of bedrooms</a:t>
            </a:r>
          </a:p>
          <a:p>
            <a:pPr lvl="1"/>
            <a:r>
              <a:rPr lang="en-GB" dirty="0"/>
              <a:t>Occupancy rating for bedrooms</a:t>
            </a:r>
          </a:p>
          <a:p>
            <a:pPr lvl="1"/>
            <a:r>
              <a:rPr lang="en-GB" dirty="0"/>
              <a:t>Purpose of second address</a:t>
            </a:r>
          </a:p>
          <a:p>
            <a:pPr lvl="1"/>
            <a:r>
              <a:rPr lang="en-GB" dirty="0"/>
              <a:t>Tenure</a:t>
            </a:r>
          </a:p>
          <a:p>
            <a:endParaRPr lang="en-GB" dirty="0"/>
          </a:p>
        </p:txBody>
      </p:sp>
    </p:spTree>
    <p:extLst>
      <p:ext uri="{BB962C8B-B14F-4D97-AF65-F5344CB8AC3E}">
        <p14:creationId xmlns:p14="http://schemas.microsoft.com/office/powerpoint/2010/main" val="4783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E51-23B2-475A-B723-57CEF15480DA}"/>
              </a:ext>
            </a:extLst>
          </p:cNvPr>
          <p:cNvSpPr>
            <a:spLocks noGrp="1"/>
          </p:cNvSpPr>
          <p:nvPr>
            <p:ph type="title"/>
          </p:nvPr>
        </p:nvSpPr>
        <p:spPr>
          <a:xfrm>
            <a:off x="160020" y="173793"/>
            <a:ext cx="7875270" cy="1106367"/>
          </a:xfrm>
        </p:spPr>
        <p:txBody>
          <a:bodyPr>
            <a:normAutofit/>
          </a:bodyPr>
          <a:lstStyle/>
          <a:p>
            <a:r>
              <a:rPr lang="en-GB" sz="4000" dirty="0"/>
              <a:t>Households by number of bedrooms</a:t>
            </a:r>
          </a:p>
        </p:txBody>
      </p:sp>
      <p:sp>
        <p:nvSpPr>
          <p:cNvPr id="6" name="Content Placeholder 2" descr="Table to show the number of household with 1 bedroom, 2 bedrooms, 3 bedrooms and 4 or more bedrooms for Census 2011 and Census 2021 for Cambridgeshire and also for Peterborough. The proportion of total households that each represents is also shown.">
            <a:extLst>
              <a:ext uri="{FF2B5EF4-FFF2-40B4-BE49-F238E27FC236}">
                <a16:creationId xmlns:a16="http://schemas.microsoft.com/office/drawing/2014/main" id="{2B6906BA-1516-DBD8-051D-67C10EE35AA1}"/>
              </a:ext>
            </a:extLst>
          </p:cNvPr>
          <p:cNvSpPr txBox="1">
            <a:spLocks/>
          </p:cNvSpPr>
          <p:nvPr/>
        </p:nvSpPr>
        <p:spPr>
          <a:xfrm>
            <a:off x="462125" y="1402537"/>
            <a:ext cx="9892554" cy="4859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600" dirty="0"/>
          </a:p>
        </p:txBody>
      </p:sp>
      <p:graphicFrame>
        <p:nvGraphicFramePr>
          <p:cNvPr id="5" name="Table 4" descr="A table to show the number of occupied households by number of bedrooms for Cambridgeshire and for Peterborough for Census 2011 and Census 2021. The table also shows the proportion of total households that each household size represents. There have only been small changes in the proportion of households that each size represents, with the increases most notable in the number of 4 bedrooms or more, households. 4 or more bedroom households have increased their share of total households by 1.5% in Peterborough and 2% in Cambridgeshire.">
            <a:extLst>
              <a:ext uri="{FF2B5EF4-FFF2-40B4-BE49-F238E27FC236}">
                <a16:creationId xmlns:a16="http://schemas.microsoft.com/office/drawing/2014/main" id="{FCCC04BE-6C6A-46CA-A33F-7A646D86E6F0}"/>
              </a:ext>
            </a:extLst>
          </p:cNvPr>
          <p:cNvGraphicFramePr>
            <a:graphicFrameLocks noGrp="1"/>
          </p:cNvGraphicFramePr>
          <p:nvPr>
            <p:extLst>
              <p:ext uri="{D42A27DB-BD31-4B8C-83A1-F6EECF244321}">
                <p14:modId xmlns:p14="http://schemas.microsoft.com/office/powerpoint/2010/main" val="2710530076"/>
              </p:ext>
            </p:extLst>
          </p:nvPr>
        </p:nvGraphicFramePr>
        <p:xfrm>
          <a:off x="462125" y="1454849"/>
          <a:ext cx="9967628" cy="4332567"/>
        </p:xfrm>
        <a:graphic>
          <a:graphicData uri="http://schemas.openxmlformats.org/drawingml/2006/table">
            <a:tbl>
              <a:tblPr firstRow="1">
                <a:tableStyleId>{5C22544A-7EE6-4342-B048-85BDC9FD1C3A}</a:tableStyleId>
              </a:tblPr>
              <a:tblGrid>
                <a:gridCol w="1876428">
                  <a:extLst>
                    <a:ext uri="{9D8B030D-6E8A-4147-A177-3AD203B41FA5}">
                      <a16:colId xmlns:a16="http://schemas.microsoft.com/office/drawing/2014/main" val="378680589"/>
                    </a:ext>
                  </a:extLst>
                </a:gridCol>
                <a:gridCol w="1876428">
                  <a:extLst>
                    <a:ext uri="{9D8B030D-6E8A-4147-A177-3AD203B41FA5}">
                      <a16:colId xmlns:a16="http://schemas.microsoft.com/office/drawing/2014/main" val="2589197714"/>
                    </a:ext>
                  </a:extLst>
                </a:gridCol>
                <a:gridCol w="1553693">
                  <a:extLst>
                    <a:ext uri="{9D8B030D-6E8A-4147-A177-3AD203B41FA5}">
                      <a16:colId xmlns:a16="http://schemas.microsoft.com/office/drawing/2014/main" val="1619140014"/>
                    </a:ext>
                  </a:extLst>
                </a:gridCol>
                <a:gridCol w="1553693">
                  <a:extLst>
                    <a:ext uri="{9D8B030D-6E8A-4147-A177-3AD203B41FA5}">
                      <a16:colId xmlns:a16="http://schemas.microsoft.com/office/drawing/2014/main" val="3776011009"/>
                    </a:ext>
                  </a:extLst>
                </a:gridCol>
                <a:gridCol w="1553693">
                  <a:extLst>
                    <a:ext uri="{9D8B030D-6E8A-4147-A177-3AD203B41FA5}">
                      <a16:colId xmlns:a16="http://schemas.microsoft.com/office/drawing/2014/main" val="563006159"/>
                    </a:ext>
                  </a:extLst>
                </a:gridCol>
                <a:gridCol w="1553693">
                  <a:extLst>
                    <a:ext uri="{9D8B030D-6E8A-4147-A177-3AD203B41FA5}">
                      <a16:colId xmlns:a16="http://schemas.microsoft.com/office/drawing/2014/main" val="1554654475"/>
                    </a:ext>
                  </a:extLst>
                </a:gridCol>
              </a:tblGrid>
              <a:tr h="782019">
                <a:tc>
                  <a:txBody>
                    <a:bodyPr/>
                    <a:lstStyle/>
                    <a:p>
                      <a:pPr algn="l" rtl="0" fontAlgn="b"/>
                      <a:r>
                        <a:rPr lang="en-GB" sz="1800" b="1" i="0" u="none" strike="noStrike" dirty="0">
                          <a:solidFill>
                            <a:srgbClr val="FFFFFF"/>
                          </a:solidFill>
                          <a:effectLst/>
                          <a:latin typeface="Calibri" panose="020F0502020204030204" pitchFamily="34" charset="0"/>
                        </a:rPr>
                        <a:t>Local authority</a:t>
                      </a:r>
                    </a:p>
                  </a:txBody>
                  <a:tcPr marL="9525" marR="9525" marT="9525" marB="0" anchor="b"/>
                </a:tc>
                <a:tc>
                  <a:txBody>
                    <a:bodyPr/>
                    <a:lstStyle/>
                    <a:p>
                      <a:pPr algn="l" rtl="0" fontAlgn="b"/>
                      <a:r>
                        <a:rPr lang="en-GB" sz="1800" u="none" strike="noStrike" dirty="0">
                          <a:effectLst/>
                        </a:rPr>
                        <a:t>Number of bedrooms</a:t>
                      </a:r>
                      <a:endParaRPr lang="en-GB" sz="1800" b="1" i="0" u="none" strike="noStrike" dirty="0">
                        <a:solidFill>
                          <a:srgbClr val="FFFFFF"/>
                        </a:solidFill>
                        <a:effectLst/>
                        <a:latin typeface="Calibri" panose="020F0502020204030204" pitchFamily="34" charset="0"/>
                      </a:endParaRPr>
                    </a:p>
                  </a:txBody>
                  <a:tcPr marL="9525" marR="9525" marT="9525" marB="0" anchor="b"/>
                </a:tc>
                <a:tc>
                  <a:txBody>
                    <a:bodyPr/>
                    <a:lstStyle/>
                    <a:p>
                      <a:pPr algn="r" rtl="0" fontAlgn="b"/>
                      <a:r>
                        <a:rPr lang="en-GB" sz="1800" u="none" strike="noStrike" dirty="0">
                          <a:effectLst/>
                        </a:rPr>
                        <a:t>Number of households Census 2011</a:t>
                      </a:r>
                      <a:endParaRPr lang="en-GB" sz="1800" b="1" i="0" u="none" strike="noStrike" dirty="0">
                        <a:solidFill>
                          <a:srgbClr val="FFFFFF"/>
                        </a:solidFill>
                        <a:effectLst/>
                        <a:latin typeface="Calibri" panose="020F0502020204030204" pitchFamily="34" charset="0"/>
                      </a:endParaRPr>
                    </a:p>
                  </a:txBody>
                  <a:tcPr marL="9525" marR="9525" marT="9525" marB="0" anchor="b"/>
                </a:tc>
                <a:tc>
                  <a:txBody>
                    <a:bodyPr/>
                    <a:lstStyle/>
                    <a:p>
                      <a:pPr algn="r" rtl="0" fontAlgn="b"/>
                      <a:r>
                        <a:rPr lang="en-GB" sz="1800" u="none" strike="noStrike" dirty="0">
                          <a:effectLst/>
                        </a:rPr>
                        <a:t>Number of households Census 2021</a:t>
                      </a:r>
                      <a:endParaRPr lang="en-GB" sz="1800" b="1" i="0" u="none" strike="noStrike" dirty="0">
                        <a:solidFill>
                          <a:srgbClr val="FFFFFF"/>
                        </a:solidFill>
                        <a:effectLst/>
                        <a:latin typeface="Calibri" panose="020F0502020204030204" pitchFamily="34" charset="0"/>
                      </a:endParaRPr>
                    </a:p>
                  </a:txBody>
                  <a:tcPr marL="9525" marR="9525" marT="9525" marB="0" anchor="b"/>
                </a:tc>
                <a:tc>
                  <a:txBody>
                    <a:bodyPr/>
                    <a:lstStyle/>
                    <a:p>
                      <a:pPr algn="r" rtl="0" fontAlgn="b"/>
                      <a:r>
                        <a:rPr lang="en-GB" sz="1800" u="none" strike="noStrike" dirty="0">
                          <a:effectLst/>
                        </a:rPr>
                        <a:t>% of total households </a:t>
                      </a:r>
                    </a:p>
                    <a:p>
                      <a:pPr algn="r" rtl="0" fontAlgn="b"/>
                      <a:r>
                        <a:rPr lang="en-GB" sz="1800" u="none" strike="noStrike" dirty="0">
                          <a:effectLst/>
                        </a:rPr>
                        <a:t>Census 2011</a:t>
                      </a:r>
                      <a:endParaRPr lang="en-GB" sz="1800" b="1" i="0" u="none" strike="noStrike" dirty="0">
                        <a:solidFill>
                          <a:srgbClr val="FFFFFF"/>
                        </a:solidFill>
                        <a:effectLst/>
                        <a:latin typeface="Calibri" panose="020F0502020204030204" pitchFamily="34" charset="0"/>
                      </a:endParaRPr>
                    </a:p>
                  </a:txBody>
                  <a:tcPr marL="9525" marR="9525" marT="9525" marB="0" anchor="b"/>
                </a:tc>
                <a:tc>
                  <a:txBody>
                    <a:bodyPr/>
                    <a:lstStyle/>
                    <a:p>
                      <a:pPr algn="r" rtl="0" fontAlgn="b"/>
                      <a:r>
                        <a:rPr lang="en-GB" sz="1800" u="none" strike="noStrike" dirty="0">
                          <a:effectLst/>
                        </a:rPr>
                        <a:t>% of total households</a:t>
                      </a:r>
                    </a:p>
                    <a:p>
                      <a:pPr algn="r" rtl="0" fontAlgn="b"/>
                      <a:r>
                        <a:rPr lang="en-GB" sz="1800" u="none" strike="noStrike" dirty="0">
                          <a:effectLst/>
                        </a:rPr>
                        <a:t>Census 2021</a:t>
                      </a:r>
                      <a:endParaRPr lang="en-GB" sz="18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8512481"/>
                  </a:ext>
                </a:extLst>
              </a:tr>
              <a:tr h="297969">
                <a:tc>
                  <a:txBody>
                    <a:bodyPr/>
                    <a:lstStyle/>
                    <a:p>
                      <a:pPr algn="l" fontAlgn="b"/>
                      <a:r>
                        <a:rPr lang="en-GB" sz="1800" b="0" i="0" u="none" strike="noStrike" dirty="0">
                          <a:solidFill>
                            <a:srgbClr val="000000"/>
                          </a:solidFill>
                          <a:effectLst/>
                          <a:latin typeface="Calibri" panose="020F0502020204030204" pitchFamily="34" charset="0"/>
                        </a:rPr>
                        <a:t>Cambridgeshire</a:t>
                      </a:r>
                    </a:p>
                  </a:txBody>
                  <a:tcPr marL="9525" marR="9525" marT="9525" marB="0" anchor="b"/>
                </a:tc>
                <a:tc>
                  <a:txBody>
                    <a:bodyPr/>
                    <a:lstStyle/>
                    <a:p>
                      <a:pPr algn="l" fontAlgn="b"/>
                      <a:r>
                        <a:rPr lang="en-GB" sz="1800" u="none" strike="noStrike" dirty="0">
                          <a:effectLst/>
                        </a:rPr>
                        <a:t>1 bedroom</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24,514</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26,941</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9.8%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9.7%</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6164649"/>
                  </a:ext>
                </a:extLst>
              </a:tr>
              <a:tr h="297969">
                <a:tc>
                  <a:txBody>
                    <a:bodyPr/>
                    <a:lstStyle/>
                    <a:p>
                      <a:pPr algn="l" fontAlgn="b"/>
                      <a:r>
                        <a:rPr lang="en-GB" sz="1800" b="0" i="0" u="none" strike="noStrike" dirty="0">
                          <a:solidFill>
                            <a:srgbClr val="000000"/>
                          </a:solidFill>
                          <a:effectLst/>
                          <a:latin typeface="Calibri" panose="020F0502020204030204" pitchFamily="34" charset="0"/>
                        </a:rPr>
                        <a:t>Cambridgeshire</a:t>
                      </a:r>
                    </a:p>
                  </a:txBody>
                  <a:tcPr marL="9525" marR="9525" marT="9525" marB="0" anchor="b"/>
                </a:tc>
                <a:tc>
                  <a:txBody>
                    <a:bodyPr/>
                    <a:lstStyle/>
                    <a:p>
                      <a:pPr algn="l" fontAlgn="b"/>
                      <a:r>
                        <a:rPr lang="en-GB" sz="1800" u="none" strike="noStrike" dirty="0">
                          <a:effectLst/>
                        </a:rPr>
                        <a:t>2 bedrooms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62,596</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69,076</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24.9%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24.9%</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8516653"/>
                  </a:ext>
                </a:extLst>
              </a:tr>
              <a:tr h="297969">
                <a:tc>
                  <a:txBody>
                    <a:bodyPr/>
                    <a:lstStyle/>
                    <a:p>
                      <a:pPr algn="l" fontAlgn="b"/>
                      <a:r>
                        <a:rPr lang="en-GB" sz="1800" b="0" i="0" u="none" strike="noStrike" dirty="0">
                          <a:solidFill>
                            <a:srgbClr val="000000"/>
                          </a:solidFill>
                          <a:effectLst/>
                          <a:latin typeface="Calibri" panose="020F0502020204030204" pitchFamily="34" charset="0"/>
                        </a:rPr>
                        <a:t>Cambridgeshire</a:t>
                      </a:r>
                    </a:p>
                  </a:txBody>
                  <a:tcPr marL="9525" marR="9525" marT="9525" marB="0" anchor="b"/>
                </a:tc>
                <a:tc>
                  <a:txBody>
                    <a:bodyPr/>
                    <a:lstStyle/>
                    <a:p>
                      <a:pPr algn="l" fontAlgn="b"/>
                      <a:r>
                        <a:rPr lang="en-GB" sz="1800" u="none" strike="noStrike" dirty="0">
                          <a:effectLst/>
                        </a:rPr>
                        <a:t>3 bedrooms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98,258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103,317</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39.1%</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37.2%</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6070565"/>
                  </a:ext>
                </a:extLst>
              </a:tr>
              <a:tr h="524329">
                <a:tc>
                  <a:txBody>
                    <a:bodyPr/>
                    <a:lstStyle/>
                    <a:p>
                      <a:pPr algn="l" fontAlgn="b"/>
                      <a:r>
                        <a:rPr lang="en-GB" sz="1800" b="0" i="0" u="none" strike="noStrike" dirty="0">
                          <a:solidFill>
                            <a:srgbClr val="000000"/>
                          </a:solidFill>
                          <a:effectLst/>
                          <a:latin typeface="Calibri" panose="020F0502020204030204" pitchFamily="34" charset="0"/>
                        </a:rPr>
                        <a:t>Cambridgeshire</a:t>
                      </a:r>
                    </a:p>
                  </a:txBody>
                  <a:tcPr marL="9525" marR="9525" marT="9525" marB="0" anchor="b"/>
                </a:tc>
                <a:tc>
                  <a:txBody>
                    <a:bodyPr/>
                    <a:lstStyle/>
                    <a:p>
                      <a:pPr algn="l" fontAlgn="b"/>
                      <a:r>
                        <a:rPr lang="en-GB" sz="1800" u="none" strike="noStrike" dirty="0">
                          <a:effectLst/>
                        </a:rPr>
                        <a:t>4 or more bedrooms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65,873</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78,300</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26.2%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28.2%</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3982229"/>
                  </a:ext>
                </a:extLst>
              </a:tr>
              <a:tr h="297969">
                <a:tc>
                  <a:txBody>
                    <a:bodyPr/>
                    <a:lstStyle/>
                    <a:p>
                      <a:pPr algn="l" fontAlgn="b"/>
                      <a:r>
                        <a:rPr lang="en-GB" sz="1800" b="0" i="0" u="none" strike="noStrike" dirty="0">
                          <a:solidFill>
                            <a:srgbClr val="000000"/>
                          </a:solidFill>
                          <a:effectLst/>
                          <a:latin typeface="Calibri" panose="020F0502020204030204" pitchFamily="34" charset="0"/>
                        </a:rPr>
                        <a:t>Cambridgeshire</a:t>
                      </a:r>
                    </a:p>
                  </a:txBody>
                  <a:tcPr marL="9525" marR="9525" marT="9525" marB="0" anchor="b"/>
                </a:tc>
                <a:tc>
                  <a:txBody>
                    <a:bodyPr/>
                    <a:lstStyle/>
                    <a:p>
                      <a:pPr algn="l" fontAlgn="b"/>
                      <a:r>
                        <a:rPr lang="en-GB" sz="1800" u="none" strike="noStrike" dirty="0">
                          <a:effectLst/>
                        </a:rPr>
                        <a:t>Grand Total</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251,241</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277,634</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100.0%</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100.0%</a:t>
                      </a: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8542732"/>
                  </a:ext>
                </a:extLst>
              </a:tr>
              <a:tr h="297969">
                <a:tc>
                  <a:txBody>
                    <a:bodyPr/>
                    <a:lstStyle/>
                    <a:p>
                      <a:pPr algn="l" fontAlgn="b"/>
                      <a:r>
                        <a:rPr lang="en-GB" sz="1800" b="0" i="0" u="none" strike="noStrike" dirty="0">
                          <a:solidFill>
                            <a:srgbClr val="000000"/>
                          </a:solidFill>
                          <a:effectLst/>
                          <a:latin typeface="Calibri" panose="020F0502020204030204" pitchFamily="34" charset="0"/>
                        </a:rPr>
                        <a:t>Peterborough</a:t>
                      </a:r>
                    </a:p>
                  </a:txBody>
                  <a:tcPr marL="9525" marR="9525" marT="9525" marB="0" anchor="b"/>
                </a:tc>
                <a:tc>
                  <a:txBody>
                    <a:bodyPr/>
                    <a:lstStyle/>
                    <a:p>
                      <a:pPr algn="l" fontAlgn="b"/>
                      <a:r>
                        <a:rPr lang="en-GB" sz="1800" u="none" strike="noStrike" dirty="0">
                          <a:effectLst/>
                        </a:rPr>
                        <a:t>1 bedroom</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8,722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9,608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11.8%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11.4%</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3690042"/>
                  </a:ext>
                </a:extLst>
              </a:tr>
              <a:tr h="297969">
                <a:tc>
                  <a:txBody>
                    <a:bodyPr/>
                    <a:lstStyle/>
                    <a:p>
                      <a:pPr algn="l" fontAlgn="b"/>
                      <a:r>
                        <a:rPr lang="en-GB" sz="1800" b="0" i="0" u="none" strike="noStrike" dirty="0">
                          <a:solidFill>
                            <a:srgbClr val="000000"/>
                          </a:solidFill>
                          <a:effectLst/>
                          <a:latin typeface="Calibri" panose="020F0502020204030204" pitchFamily="34" charset="0"/>
                        </a:rPr>
                        <a:t>Peterborough</a:t>
                      </a:r>
                    </a:p>
                  </a:txBody>
                  <a:tcPr marL="9525" marR="9525" marT="9525" marB="0" anchor="b"/>
                </a:tc>
                <a:tc>
                  <a:txBody>
                    <a:bodyPr/>
                    <a:lstStyle/>
                    <a:p>
                      <a:pPr algn="l" fontAlgn="b"/>
                      <a:r>
                        <a:rPr lang="en-GB" sz="1800" u="none" strike="noStrike" dirty="0">
                          <a:effectLst/>
                        </a:rPr>
                        <a:t>2 bedrooms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17,979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21,161</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24.3%</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25.0%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2604274"/>
                  </a:ext>
                </a:extLst>
              </a:tr>
              <a:tr h="2979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Peterborough</a:t>
                      </a:r>
                    </a:p>
                  </a:txBody>
                  <a:tcPr marL="9525" marR="9525" marT="9525" marB="0" anchor="b"/>
                </a:tc>
                <a:tc>
                  <a:txBody>
                    <a:bodyPr/>
                    <a:lstStyle/>
                    <a:p>
                      <a:pPr algn="l" fontAlgn="b"/>
                      <a:r>
                        <a:rPr lang="en-GB" sz="1800" u="none" strike="noStrike" dirty="0">
                          <a:effectLst/>
                        </a:rPr>
                        <a:t>3 bedrooms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32,433</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35,502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43.8%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42.0%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09631"/>
                  </a:ext>
                </a:extLst>
              </a:tr>
              <a:tr h="52432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Peterborough</a:t>
                      </a:r>
                    </a:p>
                  </a:txBody>
                  <a:tcPr marL="9525" marR="9525" marT="9525" marB="0" anchor="b"/>
                </a:tc>
                <a:tc>
                  <a:txBody>
                    <a:bodyPr/>
                    <a:lstStyle/>
                    <a:p>
                      <a:pPr algn="l" fontAlgn="b"/>
                      <a:r>
                        <a:rPr lang="en-GB" sz="1800" u="none" strike="noStrike" dirty="0">
                          <a:effectLst/>
                        </a:rPr>
                        <a:t>4 or more bedrooms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14,889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18,262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20.1%</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21.6%</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4258875"/>
                  </a:ext>
                </a:extLst>
              </a:tr>
              <a:tr h="2979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Peterborough</a:t>
                      </a:r>
                    </a:p>
                  </a:txBody>
                  <a:tcPr marL="9525" marR="9525" marT="9525" marB="0" anchor="b"/>
                </a:tc>
                <a:tc>
                  <a:txBody>
                    <a:bodyPr/>
                    <a:lstStyle/>
                    <a:p>
                      <a:pPr algn="l" fontAlgn="b"/>
                      <a:r>
                        <a:rPr lang="en-GB" sz="1800" u="none" strike="noStrike" dirty="0">
                          <a:effectLst/>
                        </a:rPr>
                        <a:t>Grand Total</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74,023</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84,533</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100.0%</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100.0%</a:t>
                      </a: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7886431"/>
                  </a:ext>
                </a:extLst>
              </a:tr>
            </a:tbl>
          </a:graphicData>
        </a:graphic>
      </p:graphicFrame>
      <p:sp>
        <p:nvSpPr>
          <p:cNvPr id="3" name="TextBox 2">
            <a:extLst>
              <a:ext uri="{FF2B5EF4-FFF2-40B4-BE49-F238E27FC236}">
                <a16:creationId xmlns:a16="http://schemas.microsoft.com/office/drawing/2014/main" id="{B98FF34D-E773-466C-8C92-74EB2B267308}"/>
              </a:ext>
            </a:extLst>
          </p:cNvPr>
          <p:cNvSpPr txBox="1"/>
          <p:nvPr/>
        </p:nvSpPr>
        <p:spPr>
          <a:xfrm>
            <a:off x="349119" y="5934670"/>
            <a:ext cx="9628854"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500 in Cambridgeshire and 195 in Peterborough. In this table this data has been included within the </a:t>
            </a:r>
          </a:p>
          <a:p>
            <a:r>
              <a:rPr lang="en-GB" dirty="0"/>
              <a:t>Census 2011 data for number of households with 1 bedroom</a:t>
            </a:r>
          </a:p>
        </p:txBody>
      </p:sp>
    </p:spTree>
    <p:extLst>
      <p:ext uri="{BB962C8B-B14F-4D97-AF65-F5344CB8AC3E}">
        <p14:creationId xmlns:p14="http://schemas.microsoft.com/office/powerpoint/2010/main" val="414456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E51-23B2-475A-B723-57CEF15480DA}"/>
              </a:ext>
            </a:extLst>
          </p:cNvPr>
          <p:cNvSpPr>
            <a:spLocks noGrp="1"/>
          </p:cNvSpPr>
          <p:nvPr>
            <p:ph type="title"/>
          </p:nvPr>
        </p:nvSpPr>
        <p:spPr>
          <a:xfrm>
            <a:off x="80010" y="227561"/>
            <a:ext cx="7875270" cy="1383117"/>
          </a:xfrm>
        </p:spPr>
        <p:txBody>
          <a:bodyPr>
            <a:normAutofit fontScale="90000"/>
          </a:bodyPr>
          <a:lstStyle/>
          <a:p>
            <a:r>
              <a:rPr lang="en-GB" dirty="0"/>
              <a:t>Cambridgeshire – proportion of households by number of bedrooms, Census 2011 and Census 2021</a:t>
            </a:r>
          </a:p>
        </p:txBody>
      </p:sp>
      <p:pic>
        <p:nvPicPr>
          <p:cNvPr id="4" name="Picture 3" descr="A pie chart for Census 2011 and a pie chart for 2021 to compare the proportions of total occupied households that each household size represents for Cambridgeshire. The proportion of 4 or more bedroom households has increased their share most notably, and by 2%. ">
            <a:extLst>
              <a:ext uri="{FF2B5EF4-FFF2-40B4-BE49-F238E27FC236}">
                <a16:creationId xmlns:a16="http://schemas.microsoft.com/office/drawing/2014/main" id="{56A617FC-82A9-F4B3-0B30-D8363C3EF61C}"/>
              </a:ext>
            </a:extLst>
          </p:cNvPr>
          <p:cNvPicPr>
            <a:picLocks noChangeAspect="1"/>
          </p:cNvPicPr>
          <p:nvPr/>
        </p:nvPicPr>
        <p:blipFill>
          <a:blip r:embed="rId2"/>
          <a:stretch>
            <a:fillRect/>
          </a:stretch>
        </p:blipFill>
        <p:spPr>
          <a:xfrm>
            <a:off x="224897" y="1854826"/>
            <a:ext cx="11206711" cy="3792063"/>
          </a:xfrm>
          <a:prstGeom prst="rect">
            <a:avLst/>
          </a:prstGeom>
        </p:spPr>
      </p:pic>
      <p:sp>
        <p:nvSpPr>
          <p:cNvPr id="5" name="TextBox 4">
            <a:extLst>
              <a:ext uri="{FF2B5EF4-FFF2-40B4-BE49-F238E27FC236}">
                <a16:creationId xmlns:a16="http://schemas.microsoft.com/office/drawing/2014/main" id="{ABA303F9-E45C-40B6-AC23-3C1AFD27BACF}"/>
              </a:ext>
            </a:extLst>
          </p:cNvPr>
          <p:cNvSpPr txBox="1"/>
          <p:nvPr/>
        </p:nvSpPr>
        <p:spPr>
          <a:xfrm>
            <a:off x="349119" y="5934670"/>
            <a:ext cx="9784986"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500 in Cambridgeshire.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1329774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E51-23B2-475A-B723-57CEF15480DA}"/>
              </a:ext>
            </a:extLst>
          </p:cNvPr>
          <p:cNvSpPr>
            <a:spLocks noGrp="1"/>
          </p:cNvSpPr>
          <p:nvPr>
            <p:ph type="title"/>
          </p:nvPr>
        </p:nvSpPr>
        <p:spPr>
          <a:xfrm>
            <a:off x="80010" y="227561"/>
            <a:ext cx="7875270" cy="1383117"/>
          </a:xfrm>
        </p:spPr>
        <p:txBody>
          <a:bodyPr>
            <a:normAutofit fontScale="90000"/>
          </a:bodyPr>
          <a:lstStyle/>
          <a:p>
            <a:r>
              <a:rPr lang="en-GB" dirty="0"/>
              <a:t>Peterborough – proportion of households by number of bedrooms, Census 2011 and Census 2021</a:t>
            </a:r>
          </a:p>
        </p:txBody>
      </p:sp>
      <p:pic>
        <p:nvPicPr>
          <p:cNvPr id="4" name="Picture 3" descr="A pie chart for Census 2011 and a pie chart for 2021 to compare the proportions of total occupied households that each household size represents for Peterborough. The proportion of 4 or more bedroom households has increased their share most notably, and by 1.5%.">
            <a:extLst>
              <a:ext uri="{FF2B5EF4-FFF2-40B4-BE49-F238E27FC236}">
                <a16:creationId xmlns:a16="http://schemas.microsoft.com/office/drawing/2014/main" id="{41CA0C8B-F61F-5009-248E-AAA0783B65E3}"/>
              </a:ext>
            </a:extLst>
          </p:cNvPr>
          <p:cNvPicPr>
            <a:picLocks noChangeAspect="1"/>
          </p:cNvPicPr>
          <p:nvPr/>
        </p:nvPicPr>
        <p:blipFill>
          <a:blip r:embed="rId2"/>
          <a:stretch>
            <a:fillRect/>
          </a:stretch>
        </p:blipFill>
        <p:spPr>
          <a:xfrm>
            <a:off x="473948" y="1828800"/>
            <a:ext cx="11028974" cy="4077504"/>
          </a:xfrm>
          <a:prstGeom prst="rect">
            <a:avLst/>
          </a:prstGeom>
        </p:spPr>
      </p:pic>
      <p:sp>
        <p:nvSpPr>
          <p:cNvPr id="5" name="TextBox 4">
            <a:extLst>
              <a:ext uri="{FF2B5EF4-FFF2-40B4-BE49-F238E27FC236}">
                <a16:creationId xmlns:a16="http://schemas.microsoft.com/office/drawing/2014/main" id="{A8CDE0C5-623A-4D05-A3FE-F327FA1BDBB4}"/>
              </a:ext>
            </a:extLst>
          </p:cNvPr>
          <p:cNvSpPr txBox="1"/>
          <p:nvPr/>
        </p:nvSpPr>
        <p:spPr>
          <a:xfrm>
            <a:off x="349119" y="5934670"/>
            <a:ext cx="9612247"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195 in Peterborough.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148990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276446" y="290298"/>
            <a:ext cx="7921255" cy="1127936"/>
          </a:xfrm>
        </p:spPr>
        <p:txBody>
          <a:bodyPr>
            <a:noAutofit/>
          </a:bodyPr>
          <a:lstStyle/>
          <a:p>
            <a:r>
              <a:rPr lang="en-GB" sz="3600" dirty="0"/>
              <a:t>Overcrowding and under-occupancy (number of bedrooms)</a:t>
            </a:r>
          </a:p>
        </p:txBody>
      </p:sp>
      <p:sp>
        <p:nvSpPr>
          <p:cNvPr id="3" name="Content Placeholder 2">
            <a:extLst>
              <a:ext uri="{FF2B5EF4-FFF2-40B4-BE49-F238E27FC236}">
                <a16:creationId xmlns:a16="http://schemas.microsoft.com/office/drawing/2014/main" id="{234BDF8E-08B0-E9CA-EFA1-FF8065211557}"/>
              </a:ext>
            </a:extLst>
          </p:cNvPr>
          <p:cNvSpPr txBox="1">
            <a:spLocks/>
          </p:cNvSpPr>
          <p:nvPr/>
        </p:nvSpPr>
        <p:spPr>
          <a:xfrm>
            <a:off x="276446" y="1418234"/>
            <a:ext cx="10340115" cy="5296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a:t>The proportion of households classed as having the right number of bedrooms for its occupants is</a:t>
            </a:r>
          </a:p>
          <a:p>
            <a:pPr lvl="2"/>
            <a:r>
              <a:rPr lang="en-GB" sz="1600" dirty="0"/>
              <a:t>22.8% of total households in Cambridgeshire, ranging from 18.4% in South Cambridgeshire to 35.3% in Cambridge, and being 28.6% in Peterborough, compared to the East of England average of 25.2% and national average of 26.8%</a:t>
            </a:r>
          </a:p>
          <a:p>
            <a:pPr lvl="1"/>
            <a:r>
              <a:rPr lang="en-GB" sz="1600" dirty="0"/>
              <a:t>Overcrowding</a:t>
            </a:r>
          </a:p>
          <a:p>
            <a:pPr lvl="2"/>
            <a:r>
              <a:rPr lang="en-GB" sz="1600" dirty="0"/>
              <a:t>In Cambridgeshire 6,714 households (2.4% of total) had fewer bedrooms than required and so are classed as overcrowded, compared to 7,531 households (3.0% of total) in 2011</a:t>
            </a:r>
          </a:p>
          <a:p>
            <a:pPr lvl="3"/>
            <a:r>
              <a:rPr lang="en-GB" sz="1600" dirty="0"/>
              <a:t>this is lower than the national figure of 4.3%</a:t>
            </a:r>
          </a:p>
          <a:p>
            <a:pPr lvl="3"/>
            <a:r>
              <a:rPr lang="en-GB" sz="1600" dirty="0"/>
              <a:t>Cambridge has the highest proportion of overcrowded households at 4.5% </a:t>
            </a:r>
          </a:p>
          <a:p>
            <a:pPr lvl="2"/>
            <a:r>
              <a:rPr lang="en-GB" sz="1600" dirty="0"/>
              <a:t>In Peterborough 5,128 households (6.1%) had fewer bedrooms than required, compared to 3,807 (5.1%) in 2011</a:t>
            </a:r>
          </a:p>
          <a:p>
            <a:pPr lvl="1"/>
            <a:r>
              <a:rPr lang="en-GB" sz="1600" dirty="0"/>
              <a:t>Under-occupation</a:t>
            </a:r>
          </a:p>
          <a:p>
            <a:pPr lvl="2"/>
            <a:r>
              <a:rPr lang="en-GB" sz="1600" dirty="0"/>
              <a:t>The proportion of households with more bedrooms than required and so classed as under-occupied is little changed at Census 2021 compared to Census 2011</a:t>
            </a:r>
          </a:p>
          <a:p>
            <a:pPr lvl="2"/>
            <a:r>
              <a:rPr lang="en-GB" sz="1600" dirty="0"/>
              <a:t>in Cambridgeshire 74.7% (207,493 households) are classed as under-occupied at 2021 compared to 74.9% (188,171) in 2011</a:t>
            </a:r>
          </a:p>
          <a:p>
            <a:pPr lvl="3"/>
            <a:r>
              <a:rPr lang="en-GB" sz="1600" dirty="0"/>
              <a:t>ranging from 60.3% in Cambridge to 80.1% in South Cambridgeshire</a:t>
            </a:r>
          </a:p>
          <a:p>
            <a:pPr lvl="3"/>
            <a:r>
              <a:rPr lang="en-GB" sz="1600" dirty="0"/>
              <a:t>national average is 68.8%</a:t>
            </a:r>
          </a:p>
          <a:p>
            <a:pPr lvl="2"/>
            <a:r>
              <a:rPr lang="en-GB" sz="1600" dirty="0"/>
              <a:t>The proportion of households with more bedrooms than required in Peterborough was 65.3% (55,258), compared to 67.7% (50,145) in 2011</a:t>
            </a:r>
          </a:p>
          <a:p>
            <a:pPr lvl="1"/>
            <a:endParaRPr lang="en-GB" dirty="0"/>
          </a:p>
          <a:p>
            <a:pPr marL="457200" lvl="1" indent="0">
              <a:buNone/>
            </a:pPr>
            <a:endParaRPr lang="en-GB" sz="2600" dirty="0"/>
          </a:p>
          <a:p>
            <a:pPr marL="457200" lvl="1" indent="0">
              <a:buNone/>
            </a:pPr>
            <a:endParaRPr lang="en-GB" sz="2600" dirty="0"/>
          </a:p>
        </p:txBody>
      </p:sp>
    </p:spTree>
    <p:extLst>
      <p:ext uri="{BB962C8B-B14F-4D97-AF65-F5344CB8AC3E}">
        <p14:creationId xmlns:p14="http://schemas.microsoft.com/office/powerpoint/2010/main" val="260855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276446" y="290297"/>
            <a:ext cx="7921255" cy="1401343"/>
          </a:xfrm>
        </p:spPr>
        <p:txBody>
          <a:bodyPr>
            <a:noAutofit/>
          </a:bodyPr>
          <a:lstStyle/>
          <a:p>
            <a:r>
              <a:rPr lang="en-GB" sz="3600" dirty="0"/>
              <a:t>Cambridgeshire and Peterborough – proportion of households by occupancy rating for bedrooms, Census 2021</a:t>
            </a:r>
          </a:p>
        </p:txBody>
      </p:sp>
      <p:pic>
        <p:nvPicPr>
          <p:cNvPr id="4" name="Picture 3" descr="A horizontal bar chart to show for each district in Cambridgeshire and Peterborough the proportions of households which have an occupancy rating of 1 or more, an occupancy rating o zero, and an occupancy rating of -1 or less for Census 2021. Households with an occupancy rating of 1 or more account for between 60.2% of households in Cambridge and 80.2% in South Cambridgeshire. The proportion of households with an occupancy rating of zero range between 18.4% in South Cambridgeshire to 35.3% in Cambridge.">
            <a:extLst>
              <a:ext uri="{FF2B5EF4-FFF2-40B4-BE49-F238E27FC236}">
                <a16:creationId xmlns:a16="http://schemas.microsoft.com/office/drawing/2014/main" id="{464DAC52-98D6-41F0-B929-585D15156453}"/>
              </a:ext>
            </a:extLst>
          </p:cNvPr>
          <p:cNvPicPr>
            <a:picLocks noChangeAspect="1"/>
          </p:cNvPicPr>
          <p:nvPr/>
        </p:nvPicPr>
        <p:blipFill>
          <a:blip r:embed="rId2"/>
          <a:stretch>
            <a:fillRect/>
          </a:stretch>
        </p:blipFill>
        <p:spPr>
          <a:xfrm>
            <a:off x="0" y="1825895"/>
            <a:ext cx="12192000" cy="3900535"/>
          </a:xfrm>
          <a:prstGeom prst="rect">
            <a:avLst/>
          </a:prstGeom>
        </p:spPr>
      </p:pic>
      <p:sp>
        <p:nvSpPr>
          <p:cNvPr id="5" name="TextBox 4">
            <a:extLst>
              <a:ext uri="{FF2B5EF4-FFF2-40B4-BE49-F238E27FC236}">
                <a16:creationId xmlns:a16="http://schemas.microsoft.com/office/drawing/2014/main" id="{D4A820CE-8740-4326-9DDE-5F88DF100168}"/>
              </a:ext>
            </a:extLst>
          </p:cNvPr>
          <p:cNvSpPr txBox="1"/>
          <p:nvPr/>
        </p:nvSpPr>
        <p:spPr>
          <a:xfrm>
            <a:off x="276446" y="5860685"/>
            <a:ext cx="9884824" cy="830997"/>
          </a:xfrm>
          <a:prstGeom prst="rect">
            <a:avLst/>
          </a:prstGeom>
          <a:noFill/>
        </p:spPr>
        <p:txBody>
          <a:bodyPr wrap="square">
            <a:spAutoFit/>
          </a:bodyPr>
          <a:lstStyle/>
          <a:p>
            <a:r>
              <a:rPr lang="en-GB" sz="1600" dirty="0"/>
              <a:t>An occupancy rating of: -1 or less implies that a household's accommodation has fewer bedrooms than required (overcrowded), +1 or more implies that a household's accommodation has more bedrooms than required (under-occupied), and 0 suggests that a household's accommodation has an ideal number of bedrooms</a:t>
            </a:r>
          </a:p>
        </p:txBody>
      </p:sp>
    </p:spTree>
    <p:extLst>
      <p:ext uri="{BB962C8B-B14F-4D97-AF65-F5344CB8AC3E}">
        <p14:creationId xmlns:p14="http://schemas.microsoft.com/office/powerpoint/2010/main" val="252525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276446" y="290298"/>
            <a:ext cx="7921255" cy="1127936"/>
          </a:xfrm>
        </p:spPr>
        <p:txBody>
          <a:bodyPr>
            <a:noAutofit/>
          </a:bodyPr>
          <a:lstStyle/>
          <a:p>
            <a:r>
              <a:rPr lang="en-GB" sz="3600" dirty="0"/>
              <a:t>Central heating</a:t>
            </a:r>
          </a:p>
        </p:txBody>
      </p:sp>
      <p:sp>
        <p:nvSpPr>
          <p:cNvPr id="3" name="Content Placeholder 2">
            <a:extLst>
              <a:ext uri="{FF2B5EF4-FFF2-40B4-BE49-F238E27FC236}">
                <a16:creationId xmlns:a16="http://schemas.microsoft.com/office/drawing/2014/main" id="{234BDF8E-08B0-E9CA-EFA1-FF8065211557}"/>
              </a:ext>
            </a:extLst>
          </p:cNvPr>
          <p:cNvSpPr txBox="1">
            <a:spLocks/>
          </p:cNvSpPr>
          <p:nvPr/>
        </p:nvSpPr>
        <p:spPr>
          <a:xfrm>
            <a:off x="162146" y="1418234"/>
            <a:ext cx="9892554" cy="4859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600" dirty="0"/>
              <a:t>There has been a fall in the number of households with no central heating since Census 2011</a:t>
            </a:r>
          </a:p>
          <a:p>
            <a:pPr lvl="2"/>
            <a:r>
              <a:rPr lang="en-GB" sz="2400" dirty="0"/>
              <a:t>2,964, 1.1% of, households in Cambridgeshire had no central heating in 2021, a decrease from 4,816 (1.9%) in 2011</a:t>
            </a:r>
          </a:p>
          <a:p>
            <a:pPr lvl="2"/>
            <a:r>
              <a:rPr lang="en-GB" sz="2400" dirty="0"/>
              <a:t>1,024, 1.2% of, households in Peterborough had no central heating in 2021, this is a decrease from 1,145 (1.6%) in 2011</a:t>
            </a:r>
          </a:p>
          <a:p>
            <a:pPr lvl="1"/>
            <a:r>
              <a:rPr lang="en-GB" sz="2600" dirty="0"/>
              <a:t>The most common type of central heating was mains gas or tank or bottled gas </a:t>
            </a:r>
            <a:r>
              <a:rPr lang="en-GB" sz="2400" dirty="0"/>
              <a:t>accounting for </a:t>
            </a:r>
          </a:p>
          <a:p>
            <a:pPr lvl="2"/>
            <a:r>
              <a:rPr lang="en-GB" sz="2400" dirty="0"/>
              <a:t>194,961, 70.2% of, households in Cambridgeshire, this proportion has decreased from 2011 (72.5%) </a:t>
            </a:r>
          </a:p>
          <a:p>
            <a:pPr lvl="2"/>
            <a:r>
              <a:rPr lang="en-GB" sz="2400" dirty="0"/>
              <a:t>65,779, 77.8% of households in Peterborough from 82.9% at Census 2011</a:t>
            </a:r>
          </a:p>
        </p:txBody>
      </p:sp>
    </p:spTree>
    <p:extLst>
      <p:ext uri="{BB962C8B-B14F-4D97-AF65-F5344CB8AC3E}">
        <p14:creationId xmlns:p14="http://schemas.microsoft.com/office/powerpoint/2010/main" val="139627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276446" y="290298"/>
            <a:ext cx="7921255" cy="1127936"/>
          </a:xfrm>
        </p:spPr>
        <p:txBody>
          <a:bodyPr>
            <a:noAutofit/>
          </a:bodyPr>
          <a:lstStyle/>
          <a:p>
            <a:r>
              <a:rPr lang="en-GB" sz="3600" dirty="0"/>
              <a:t>Central heating: renewable energy</a:t>
            </a:r>
          </a:p>
        </p:txBody>
      </p:sp>
      <p:sp>
        <p:nvSpPr>
          <p:cNvPr id="3" name="Content Placeholder 2">
            <a:extLst>
              <a:ext uri="{FF2B5EF4-FFF2-40B4-BE49-F238E27FC236}">
                <a16:creationId xmlns:a16="http://schemas.microsoft.com/office/drawing/2014/main" id="{234BDF8E-08B0-E9CA-EFA1-FF8065211557}"/>
              </a:ext>
            </a:extLst>
          </p:cNvPr>
          <p:cNvSpPr txBox="1">
            <a:spLocks/>
          </p:cNvSpPr>
          <p:nvPr/>
        </p:nvSpPr>
        <p:spPr>
          <a:xfrm>
            <a:off x="162146" y="1418234"/>
            <a:ext cx="9892554" cy="4859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800" dirty="0"/>
              <a:t>For the first time, Census 2021 recorded if a household used renewable energy sources</a:t>
            </a:r>
          </a:p>
          <a:p>
            <a:pPr lvl="1"/>
            <a:r>
              <a:rPr lang="en-GB" sz="2800" dirty="0"/>
              <a:t>A total of 2,672 households (1.0%) in Cambridgeshire used renewable energy only and 2,807 (1.0%) used renewable energy alongside another source of energy</a:t>
            </a:r>
          </a:p>
          <a:p>
            <a:pPr lvl="2"/>
            <a:r>
              <a:rPr lang="en-GB" sz="2800" dirty="0"/>
              <a:t>the proportion using renewable energy is highest in South Cambridgeshire (1.6% renewable energy only, 1.5% in combination with another source of energy)</a:t>
            </a:r>
          </a:p>
          <a:p>
            <a:pPr lvl="1"/>
            <a:r>
              <a:rPr lang="en-GB" sz="2800" dirty="0"/>
              <a:t>A total of 216 households (0.3%) in Peterborough used renewable energy only and 669 (0.8%) used renewable energy alongside another source of energy</a:t>
            </a:r>
          </a:p>
          <a:p>
            <a:pPr lvl="1"/>
            <a:endParaRPr lang="en-GB" sz="2600" dirty="0"/>
          </a:p>
        </p:txBody>
      </p:sp>
    </p:spTree>
    <p:extLst>
      <p:ext uri="{BB962C8B-B14F-4D97-AF65-F5344CB8AC3E}">
        <p14:creationId xmlns:p14="http://schemas.microsoft.com/office/powerpoint/2010/main" val="188669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199478" y="208104"/>
            <a:ext cx="7921255" cy="1353567"/>
          </a:xfrm>
        </p:spPr>
        <p:txBody>
          <a:bodyPr>
            <a:noAutofit/>
          </a:bodyPr>
          <a:lstStyle/>
          <a:p>
            <a:r>
              <a:rPr lang="en-GB" sz="3600" dirty="0"/>
              <a:t>Cambridgeshire – number of households by central heating type, Census 2011 and Census 2021</a:t>
            </a:r>
          </a:p>
        </p:txBody>
      </p:sp>
      <p:sp>
        <p:nvSpPr>
          <p:cNvPr id="6" name="TextBox 5">
            <a:extLst>
              <a:ext uri="{FF2B5EF4-FFF2-40B4-BE49-F238E27FC236}">
                <a16:creationId xmlns:a16="http://schemas.microsoft.com/office/drawing/2014/main" id="{3130FC29-893E-4353-A426-6B2C5710AF20}"/>
              </a:ext>
            </a:extLst>
          </p:cNvPr>
          <p:cNvSpPr txBox="1"/>
          <p:nvPr/>
        </p:nvSpPr>
        <p:spPr>
          <a:xfrm>
            <a:off x="199478" y="6075484"/>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pic>
        <p:nvPicPr>
          <p:cNvPr id="8" name="Picture 7" descr="A horizontal bar chart to show the number of households by central heating type for Census 2021 and Census 2011 for Cambridgeshire. The biggest increases have been in mains / tank or bottled gas, which account for the majority of households, and in those which have 2 or more types of central heating not including renewable energy. ">
            <a:extLst>
              <a:ext uri="{FF2B5EF4-FFF2-40B4-BE49-F238E27FC236}">
                <a16:creationId xmlns:a16="http://schemas.microsoft.com/office/drawing/2014/main" id="{EE315673-FB30-4E4C-908C-EB46D5EAD965}"/>
              </a:ext>
            </a:extLst>
          </p:cNvPr>
          <p:cNvPicPr>
            <a:picLocks noChangeAspect="1"/>
          </p:cNvPicPr>
          <p:nvPr/>
        </p:nvPicPr>
        <p:blipFill rotWithShape="1">
          <a:blip r:embed="rId2"/>
          <a:srcRect b="833"/>
          <a:stretch/>
        </p:blipFill>
        <p:spPr>
          <a:xfrm>
            <a:off x="0" y="1561671"/>
            <a:ext cx="12192000" cy="4335695"/>
          </a:xfrm>
          <a:prstGeom prst="rect">
            <a:avLst/>
          </a:prstGeom>
        </p:spPr>
      </p:pic>
    </p:spTree>
    <p:extLst>
      <p:ext uri="{BB962C8B-B14F-4D97-AF65-F5344CB8AC3E}">
        <p14:creationId xmlns:p14="http://schemas.microsoft.com/office/powerpoint/2010/main" val="39893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276446" y="290298"/>
            <a:ext cx="7921255" cy="1127936"/>
          </a:xfrm>
        </p:spPr>
        <p:txBody>
          <a:bodyPr>
            <a:noAutofit/>
          </a:bodyPr>
          <a:lstStyle/>
          <a:p>
            <a:r>
              <a:rPr lang="en-GB" sz="3600" dirty="0"/>
              <a:t>Peterborough – number of households by central heating type, Census 2011 and Census 2021</a:t>
            </a:r>
          </a:p>
        </p:txBody>
      </p:sp>
      <p:pic>
        <p:nvPicPr>
          <p:cNvPr id="5" name="Picture 4" descr="A horizontal bar chart to show the number of households by central heating type for Census 2021 and Census 2011 for Peterborough. The biggest increases have been in mains / tank or bottled gas, which account for the majority of households, and in those which have 2 or more types of central heating not including renewable energy, and in electric only households. ">
            <a:extLst>
              <a:ext uri="{FF2B5EF4-FFF2-40B4-BE49-F238E27FC236}">
                <a16:creationId xmlns:a16="http://schemas.microsoft.com/office/drawing/2014/main" id="{380FE291-11D2-4B03-AB38-7015494A98E3}"/>
              </a:ext>
            </a:extLst>
          </p:cNvPr>
          <p:cNvPicPr>
            <a:picLocks noChangeAspect="1"/>
          </p:cNvPicPr>
          <p:nvPr/>
        </p:nvPicPr>
        <p:blipFill>
          <a:blip r:embed="rId2"/>
          <a:stretch>
            <a:fillRect/>
          </a:stretch>
        </p:blipFill>
        <p:spPr>
          <a:xfrm>
            <a:off x="0" y="1590283"/>
            <a:ext cx="12192000" cy="4293883"/>
          </a:xfrm>
          <a:prstGeom prst="rect">
            <a:avLst/>
          </a:prstGeom>
        </p:spPr>
      </p:pic>
      <p:sp>
        <p:nvSpPr>
          <p:cNvPr id="6" name="TextBox 5">
            <a:extLst>
              <a:ext uri="{FF2B5EF4-FFF2-40B4-BE49-F238E27FC236}">
                <a16:creationId xmlns:a16="http://schemas.microsoft.com/office/drawing/2014/main" id="{5181185A-5B21-49B8-9C0C-F06353D97323}"/>
              </a:ext>
            </a:extLst>
          </p:cNvPr>
          <p:cNvSpPr txBox="1"/>
          <p:nvPr/>
        </p:nvSpPr>
        <p:spPr>
          <a:xfrm>
            <a:off x="199478" y="6075484"/>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3618626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116958" y="148856"/>
            <a:ext cx="8070112" cy="1234261"/>
          </a:xfrm>
        </p:spPr>
        <p:txBody>
          <a:bodyPr>
            <a:noAutofit/>
          </a:bodyPr>
          <a:lstStyle/>
          <a:p>
            <a:r>
              <a:rPr lang="en-GB" sz="3200" dirty="0"/>
              <a:t>Households with car or van availability</a:t>
            </a:r>
          </a:p>
        </p:txBody>
      </p:sp>
      <p:sp>
        <p:nvSpPr>
          <p:cNvPr id="6" name="Content Placeholder 2">
            <a:extLst>
              <a:ext uri="{FF2B5EF4-FFF2-40B4-BE49-F238E27FC236}">
                <a16:creationId xmlns:a16="http://schemas.microsoft.com/office/drawing/2014/main" id="{6437ABFD-90AB-CBCF-9C0A-03474E790F87}"/>
              </a:ext>
            </a:extLst>
          </p:cNvPr>
          <p:cNvSpPr txBox="1">
            <a:spLocks/>
          </p:cNvSpPr>
          <p:nvPr/>
        </p:nvSpPr>
        <p:spPr>
          <a:xfrm>
            <a:off x="292422" y="1291676"/>
            <a:ext cx="10326048" cy="5417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t>Although the number of households with no car or van available has generally increased(similar in East Cambridgeshire, decreased in Fenland) between Census 2011 and 2021, these households now generally represent a smaller proportion of total households (except in Cambridge)</a:t>
            </a:r>
          </a:p>
          <a:p>
            <a:pPr lvl="2"/>
            <a:r>
              <a:rPr lang="en-GB" dirty="0"/>
              <a:t>In Cambridgeshire there are 46,904 of these households (16.9% of total) in 2021, (43,588 households, 17.3% of total at Census 2011)</a:t>
            </a:r>
          </a:p>
          <a:p>
            <a:pPr lvl="3"/>
            <a:r>
              <a:rPr lang="en-GB" sz="2000" dirty="0"/>
              <a:t>the proportion of these households remains highest in Cambridge, 18,032 (34.4% of total) households at 2021, compared to 33.6% of total in 2011</a:t>
            </a:r>
          </a:p>
          <a:p>
            <a:pPr lvl="3"/>
            <a:r>
              <a:rPr lang="en-GB" sz="2000" dirty="0"/>
              <a:t>in Fenland the number of households with no car or van available has fallen by 335, and now accounts for 15.9% of total households</a:t>
            </a:r>
          </a:p>
          <a:p>
            <a:pPr lvl="3"/>
            <a:r>
              <a:rPr lang="en-GB" sz="2000" dirty="0"/>
              <a:t>in Peterborough 19,149 households (22.7% of total) had no car or van in the household at Census 2021, compared to 24.9% in 2011</a:t>
            </a:r>
          </a:p>
          <a:p>
            <a:pPr lvl="1"/>
            <a:r>
              <a:rPr lang="en-GB" sz="2000" dirty="0"/>
              <a:t>There have been notable rises in numbers of households with 3 or more cars or vans available across all districts</a:t>
            </a:r>
          </a:p>
          <a:p>
            <a:pPr lvl="2"/>
            <a:r>
              <a:rPr lang="en-GB" dirty="0"/>
              <a:t>in Cambridgeshire now accounting for 11.2% of households (9.7% Census 2011) and in Peterborough 7.7% of households (6.1% Census 2011)</a:t>
            </a:r>
          </a:p>
          <a:p>
            <a:pPr lvl="3"/>
            <a:r>
              <a:rPr lang="en-GB" sz="2000" dirty="0"/>
              <a:t>in Cambridge the proportion is much lower at 4.0% of households, compared to 3.6% at Census 2011</a:t>
            </a:r>
          </a:p>
          <a:p>
            <a:pPr lvl="3"/>
            <a:endParaRPr lang="en-GB" sz="2600" dirty="0"/>
          </a:p>
          <a:p>
            <a:pPr lvl="3"/>
            <a:endParaRPr lang="en-GB" sz="2600" dirty="0"/>
          </a:p>
          <a:p>
            <a:pPr lvl="1"/>
            <a:endParaRPr lang="en-GB" sz="2000" dirty="0"/>
          </a:p>
          <a:p>
            <a:pPr lvl="1"/>
            <a:endParaRPr lang="en-GB" sz="2000" dirty="0">
              <a:solidFill>
                <a:srgbClr val="323132"/>
              </a:solidFill>
              <a:latin typeface="open sans" panose="020B0606030504020204" pitchFamily="34" charset="0"/>
            </a:endParaRPr>
          </a:p>
          <a:p>
            <a:pPr lvl="1"/>
            <a:endParaRPr lang="en-GB" sz="2000" b="0" i="0" dirty="0">
              <a:solidFill>
                <a:srgbClr val="323132"/>
              </a:solidFill>
              <a:effectLst/>
              <a:latin typeface="open sans" panose="020B0606030504020204" pitchFamily="34" charset="0"/>
            </a:endParaRPr>
          </a:p>
          <a:p>
            <a:pPr lvl="1"/>
            <a:endParaRPr lang="en-GB" sz="2000" b="0" i="0" dirty="0">
              <a:solidFill>
                <a:srgbClr val="323132"/>
              </a:solidFill>
              <a:effectLst/>
              <a:latin typeface="open sans" panose="020B0606030504020204" pitchFamily="34" charset="0"/>
            </a:endParaRPr>
          </a:p>
          <a:p>
            <a:pPr lvl="1"/>
            <a:endParaRPr lang="en-GB" sz="2600" dirty="0"/>
          </a:p>
        </p:txBody>
      </p:sp>
    </p:spTree>
    <p:extLst>
      <p:ext uri="{BB962C8B-B14F-4D97-AF65-F5344CB8AC3E}">
        <p14:creationId xmlns:p14="http://schemas.microsoft.com/office/powerpoint/2010/main" val="155006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034D-2BBF-4EDA-87B7-235BE47EF18B}"/>
              </a:ext>
            </a:extLst>
          </p:cNvPr>
          <p:cNvSpPr>
            <a:spLocks noGrp="1"/>
          </p:cNvSpPr>
          <p:nvPr>
            <p:ph type="title"/>
          </p:nvPr>
        </p:nvSpPr>
        <p:spPr/>
        <p:txBody>
          <a:bodyPr/>
          <a:lstStyle/>
          <a:p>
            <a:r>
              <a:rPr lang="en-GB" dirty="0">
                <a:cs typeface="Calibri Light"/>
              </a:rPr>
              <a:t>Contents</a:t>
            </a:r>
            <a:endParaRPr lang="en-GB" dirty="0"/>
          </a:p>
        </p:txBody>
      </p:sp>
      <p:sp>
        <p:nvSpPr>
          <p:cNvPr id="3" name="Content Placeholder 2">
            <a:extLst>
              <a:ext uri="{FF2B5EF4-FFF2-40B4-BE49-F238E27FC236}">
                <a16:creationId xmlns:a16="http://schemas.microsoft.com/office/drawing/2014/main" id="{4C68274D-18C2-470E-A7C8-72AC0E0DC7D3}"/>
              </a:ext>
            </a:extLst>
          </p:cNvPr>
          <p:cNvSpPr>
            <a:spLocks noGrp="1"/>
          </p:cNvSpPr>
          <p:nvPr>
            <p:ph sz="half" idx="1"/>
          </p:nvPr>
        </p:nvSpPr>
        <p:spPr>
          <a:xfrm>
            <a:off x="838199" y="1825625"/>
            <a:ext cx="9302393" cy="4351338"/>
          </a:xfrm>
        </p:spPr>
        <p:txBody>
          <a:bodyPr>
            <a:normAutofit lnSpcReduction="10000"/>
          </a:bodyPr>
          <a:lstStyle/>
          <a:p>
            <a:r>
              <a:rPr lang="en-GB" dirty="0">
                <a:hlinkClick r:id="rId2" action="ppaction://hlinksldjump"/>
              </a:rPr>
              <a:t>Overview</a:t>
            </a:r>
            <a:endParaRPr lang="en-GB" dirty="0"/>
          </a:p>
          <a:p>
            <a:r>
              <a:rPr lang="en-GB" dirty="0">
                <a:hlinkClick r:id="rId3" action="ppaction://hlinksldjump"/>
              </a:rPr>
              <a:t>Cambridgeshire and Peterborough</a:t>
            </a:r>
            <a:endParaRPr lang="en-GB" dirty="0"/>
          </a:p>
          <a:p>
            <a:r>
              <a:rPr lang="en-GB" dirty="0">
                <a:hlinkClick r:id="rId4" action="ppaction://hlinksldjump"/>
              </a:rPr>
              <a:t>Cambridge</a:t>
            </a:r>
            <a:endParaRPr lang="en-GB" dirty="0"/>
          </a:p>
          <a:p>
            <a:r>
              <a:rPr lang="en-GB" dirty="0">
                <a:hlinkClick r:id="rId5" action="ppaction://hlinksldjump"/>
              </a:rPr>
              <a:t>East Cambridgeshire</a:t>
            </a:r>
            <a:endParaRPr lang="en-GB" dirty="0"/>
          </a:p>
          <a:p>
            <a:r>
              <a:rPr lang="en-GB" dirty="0">
                <a:hlinkClick r:id="rId6" action="ppaction://hlinksldjump"/>
              </a:rPr>
              <a:t>Fenland</a:t>
            </a:r>
            <a:endParaRPr lang="en-GB" dirty="0"/>
          </a:p>
          <a:p>
            <a:r>
              <a:rPr lang="en-GB" dirty="0">
                <a:hlinkClick r:id="rId7" action="ppaction://hlinksldjump"/>
              </a:rPr>
              <a:t>Huntingdonshire</a:t>
            </a:r>
            <a:endParaRPr lang="en-GB" dirty="0"/>
          </a:p>
          <a:p>
            <a:r>
              <a:rPr lang="en-GB" dirty="0">
                <a:hlinkClick r:id="rId8" action="ppaction://hlinksldjump"/>
              </a:rPr>
              <a:t>South Cambridgeshire</a:t>
            </a:r>
            <a:endParaRPr lang="en-GB" dirty="0"/>
          </a:p>
          <a:p>
            <a:r>
              <a:rPr lang="en-GB" dirty="0">
                <a:hlinkClick r:id="rId9" action="ppaction://hlinksldjump"/>
              </a:rPr>
              <a:t>Peterborough</a:t>
            </a:r>
            <a:endParaRPr lang="en-GB" dirty="0"/>
          </a:p>
          <a:p>
            <a:r>
              <a:rPr lang="en-GB" dirty="0">
                <a:hlinkClick r:id="rId10" action="ppaction://hlinksldjump"/>
              </a:rPr>
              <a:t>Definitions and comparability to Census 2011</a:t>
            </a:r>
            <a:endParaRPr lang="en-GB" dirty="0"/>
          </a:p>
          <a:p>
            <a:endParaRPr lang="en-GB" dirty="0"/>
          </a:p>
          <a:p>
            <a:endParaRPr lang="en-GB" dirty="0"/>
          </a:p>
        </p:txBody>
      </p:sp>
    </p:spTree>
    <p:extLst>
      <p:ext uri="{BB962C8B-B14F-4D97-AF65-F5344CB8AC3E}">
        <p14:creationId xmlns:p14="http://schemas.microsoft.com/office/powerpoint/2010/main" val="2649687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116958" y="148856"/>
            <a:ext cx="8070112" cy="1234261"/>
          </a:xfrm>
        </p:spPr>
        <p:txBody>
          <a:bodyPr>
            <a:noAutofit/>
          </a:bodyPr>
          <a:lstStyle/>
          <a:p>
            <a:r>
              <a:rPr lang="en-GB" sz="3200" dirty="0"/>
              <a:t>Number of households by car or van availability</a:t>
            </a:r>
          </a:p>
        </p:txBody>
      </p:sp>
      <p:graphicFrame>
        <p:nvGraphicFramePr>
          <p:cNvPr id="5" name="Table 4" descr="A table to show the number of occupied households for Census 2011 and Census 2021 by car or van availability for Cambridgeshire and then for Peterborough, The table also shows the proportion of total households that each category represents at Census 2011 and Census 2021. In Cambridgeshire there have been falls in the proportions of total households which have 1 car or van,  2 cars or vans and no cars or vans. There has been an increase in the proportion of households with 3 cars or vans or more. In Peterborough, the proportions of households with no cars or vans or 1 car or van have both fallen. The proportions of households with 2 cars or vans or 3 cars or vans have increased.">
            <a:extLst>
              <a:ext uri="{FF2B5EF4-FFF2-40B4-BE49-F238E27FC236}">
                <a16:creationId xmlns:a16="http://schemas.microsoft.com/office/drawing/2014/main" id="{E645C871-CB18-4025-8BCD-33B000F7C6D9}"/>
              </a:ext>
            </a:extLst>
          </p:cNvPr>
          <p:cNvGraphicFramePr>
            <a:graphicFrameLocks noGrp="1"/>
          </p:cNvGraphicFramePr>
          <p:nvPr>
            <p:extLst>
              <p:ext uri="{D42A27DB-BD31-4B8C-83A1-F6EECF244321}">
                <p14:modId xmlns:p14="http://schemas.microsoft.com/office/powerpoint/2010/main" val="3108398693"/>
              </p:ext>
            </p:extLst>
          </p:nvPr>
        </p:nvGraphicFramePr>
        <p:xfrm>
          <a:off x="286871" y="1926637"/>
          <a:ext cx="11721627" cy="3925757"/>
        </p:xfrm>
        <a:graphic>
          <a:graphicData uri="http://schemas.openxmlformats.org/drawingml/2006/table">
            <a:tbl>
              <a:tblPr firstRow="1">
                <a:tableStyleId>{5C22544A-7EE6-4342-B048-85BDC9FD1C3A}</a:tableStyleId>
              </a:tblPr>
              <a:tblGrid>
                <a:gridCol w="1757082">
                  <a:extLst>
                    <a:ext uri="{9D8B030D-6E8A-4147-A177-3AD203B41FA5}">
                      <a16:colId xmlns:a16="http://schemas.microsoft.com/office/drawing/2014/main" val="2879217925"/>
                    </a:ext>
                  </a:extLst>
                </a:gridCol>
                <a:gridCol w="3675529">
                  <a:extLst>
                    <a:ext uri="{9D8B030D-6E8A-4147-A177-3AD203B41FA5}">
                      <a16:colId xmlns:a16="http://schemas.microsoft.com/office/drawing/2014/main" val="2585706534"/>
                    </a:ext>
                  </a:extLst>
                </a:gridCol>
                <a:gridCol w="1572254">
                  <a:extLst>
                    <a:ext uri="{9D8B030D-6E8A-4147-A177-3AD203B41FA5}">
                      <a16:colId xmlns:a16="http://schemas.microsoft.com/office/drawing/2014/main" val="3995717620"/>
                    </a:ext>
                  </a:extLst>
                </a:gridCol>
                <a:gridCol w="1572254">
                  <a:extLst>
                    <a:ext uri="{9D8B030D-6E8A-4147-A177-3AD203B41FA5}">
                      <a16:colId xmlns:a16="http://schemas.microsoft.com/office/drawing/2014/main" val="342462840"/>
                    </a:ext>
                  </a:extLst>
                </a:gridCol>
                <a:gridCol w="1572254">
                  <a:extLst>
                    <a:ext uri="{9D8B030D-6E8A-4147-A177-3AD203B41FA5}">
                      <a16:colId xmlns:a16="http://schemas.microsoft.com/office/drawing/2014/main" val="3445387957"/>
                    </a:ext>
                  </a:extLst>
                </a:gridCol>
                <a:gridCol w="1572254">
                  <a:extLst>
                    <a:ext uri="{9D8B030D-6E8A-4147-A177-3AD203B41FA5}">
                      <a16:colId xmlns:a16="http://schemas.microsoft.com/office/drawing/2014/main" val="2255058454"/>
                    </a:ext>
                  </a:extLst>
                </a:gridCol>
              </a:tblGrid>
              <a:tr h="609564">
                <a:tc>
                  <a:txBody>
                    <a:bodyPr/>
                    <a:lstStyle/>
                    <a:p>
                      <a:pPr algn="l" rtl="0" fontAlgn="b"/>
                      <a:r>
                        <a:rPr lang="en-GB" sz="1900" b="1" i="0" u="none" strike="noStrike" dirty="0">
                          <a:solidFill>
                            <a:srgbClr val="FFFFFF"/>
                          </a:solidFill>
                          <a:effectLst/>
                          <a:latin typeface="Calibri" panose="020F0502020204030204" pitchFamily="34" charset="0"/>
                        </a:rPr>
                        <a:t>Local authority</a:t>
                      </a:r>
                    </a:p>
                  </a:txBody>
                  <a:tcPr marL="9257" marR="9257" marT="9257" marB="0" anchor="b"/>
                </a:tc>
                <a:tc>
                  <a:txBody>
                    <a:bodyPr/>
                    <a:lstStyle/>
                    <a:p>
                      <a:pPr algn="l" rtl="0" fontAlgn="b"/>
                      <a:r>
                        <a:rPr lang="en-GB" sz="1900" u="none" strike="noStrike" dirty="0">
                          <a:effectLst/>
                        </a:rPr>
                        <a:t>Car or van availability</a:t>
                      </a:r>
                      <a:endParaRPr lang="en-GB" sz="1900" b="1" i="0" u="none" strike="noStrike" dirty="0">
                        <a:solidFill>
                          <a:srgbClr val="FFFFFF"/>
                        </a:solidFill>
                        <a:effectLst/>
                        <a:latin typeface="Calibri" panose="020F0502020204030204" pitchFamily="34" charset="0"/>
                      </a:endParaRPr>
                    </a:p>
                  </a:txBody>
                  <a:tcPr marL="9257" marR="9257" marT="9257" marB="0" anchor="b"/>
                </a:tc>
                <a:tc>
                  <a:txBody>
                    <a:bodyPr/>
                    <a:lstStyle/>
                    <a:p>
                      <a:pPr algn="r" rtl="0" fontAlgn="b"/>
                      <a:r>
                        <a:rPr lang="en-GB" sz="1900" u="none" strike="noStrike" dirty="0">
                          <a:effectLst/>
                        </a:rPr>
                        <a:t> Number of households Census 2011</a:t>
                      </a:r>
                      <a:endParaRPr lang="en-GB" sz="1900" b="1" i="0" u="none" strike="noStrike" dirty="0">
                        <a:solidFill>
                          <a:srgbClr val="FFFFFF"/>
                        </a:solidFill>
                        <a:effectLst/>
                        <a:latin typeface="Calibri" panose="020F0502020204030204" pitchFamily="34" charset="0"/>
                      </a:endParaRPr>
                    </a:p>
                  </a:txBody>
                  <a:tcPr marL="9257" marR="9257" marT="9257" marB="0" anchor="b"/>
                </a:tc>
                <a:tc>
                  <a:txBody>
                    <a:bodyPr/>
                    <a:lstStyle/>
                    <a:p>
                      <a:pPr algn="r" rtl="0" fontAlgn="b"/>
                      <a:r>
                        <a:rPr lang="en-GB" sz="1900" u="none" strike="noStrike" dirty="0">
                          <a:effectLst/>
                        </a:rPr>
                        <a:t>Number of households Census 2021</a:t>
                      </a:r>
                      <a:endParaRPr lang="en-GB" sz="1900" b="1" i="0" u="none" strike="noStrike" dirty="0">
                        <a:solidFill>
                          <a:srgbClr val="FFFFFF"/>
                        </a:solidFill>
                        <a:effectLst/>
                        <a:latin typeface="Calibri" panose="020F0502020204030204" pitchFamily="34" charset="0"/>
                      </a:endParaRPr>
                    </a:p>
                  </a:txBody>
                  <a:tcPr marL="9257" marR="9257" marT="9257" marB="0" anchor="b"/>
                </a:tc>
                <a:tc>
                  <a:txBody>
                    <a:bodyPr/>
                    <a:lstStyle/>
                    <a:p>
                      <a:pPr algn="r" rtl="0" fontAlgn="b"/>
                      <a:r>
                        <a:rPr lang="en-GB" sz="1900" u="none" strike="noStrike" dirty="0">
                          <a:effectLst/>
                        </a:rPr>
                        <a:t>% of total households </a:t>
                      </a:r>
                    </a:p>
                    <a:p>
                      <a:pPr algn="r" rtl="0" fontAlgn="b"/>
                      <a:r>
                        <a:rPr lang="en-GB" sz="1900" u="none" strike="noStrike" dirty="0">
                          <a:effectLst/>
                        </a:rPr>
                        <a:t>Census 2011 </a:t>
                      </a:r>
                      <a:endParaRPr lang="en-GB" sz="1900" b="1" i="0" u="none" strike="noStrike" dirty="0">
                        <a:solidFill>
                          <a:srgbClr val="FFFFFF"/>
                        </a:solidFill>
                        <a:effectLst/>
                        <a:latin typeface="Calibri" panose="020F0502020204030204" pitchFamily="34" charset="0"/>
                      </a:endParaRPr>
                    </a:p>
                  </a:txBody>
                  <a:tcPr marL="9257" marR="9257" marT="9257" marB="0" anchor="b"/>
                </a:tc>
                <a:tc>
                  <a:txBody>
                    <a:bodyPr/>
                    <a:lstStyle/>
                    <a:p>
                      <a:pPr algn="r" rtl="0" fontAlgn="b"/>
                      <a:r>
                        <a:rPr lang="en-GB" sz="1900" u="none" strike="noStrike" dirty="0">
                          <a:effectLst/>
                        </a:rPr>
                        <a:t>% of total households</a:t>
                      </a:r>
                    </a:p>
                    <a:p>
                      <a:pPr algn="r" rtl="0" fontAlgn="b"/>
                      <a:r>
                        <a:rPr lang="en-GB" sz="1900" u="none" strike="noStrike" dirty="0">
                          <a:effectLst/>
                        </a:rPr>
                        <a:t>Census 2021</a:t>
                      </a:r>
                      <a:endParaRPr lang="en-GB" sz="1900" b="1" i="0" u="none" strike="noStrike" dirty="0">
                        <a:solidFill>
                          <a:srgbClr val="FFFFFF"/>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1723445973"/>
                  </a:ext>
                </a:extLst>
              </a:tr>
              <a:tr h="304782">
                <a:tc>
                  <a:txBody>
                    <a:bodyPr/>
                    <a:lstStyle/>
                    <a:p>
                      <a:pPr algn="l" fontAlgn="b"/>
                      <a:r>
                        <a:rPr lang="en-GB" sz="1900" b="0" i="0" u="none" strike="noStrike" dirty="0">
                          <a:solidFill>
                            <a:srgbClr val="000000"/>
                          </a:solidFill>
                          <a:effectLst/>
                          <a:latin typeface="Calibri" panose="020F0502020204030204" pitchFamily="34" charset="0"/>
                        </a:rPr>
                        <a:t>Cambridgeshire</a:t>
                      </a:r>
                    </a:p>
                  </a:txBody>
                  <a:tcPr marL="9257" marR="9257" marT="9257" marB="0" anchor="b"/>
                </a:tc>
                <a:tc>
                  <a:txBody>
                    <a:bodyPr/>
                    <a:lstStyle/>
                    <a:p>
                      <a:pPr algn="l" fontAlgn="b"/>
                      <a:r>
                        <a:rPr lang="en-GB" sz="1900" u="none" strike="noStrike" dirty="0">
                          <a:effectLst/>
                        </a:rPr>
                        <a:t>1 car or van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106,212</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115,487</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42.3%</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41.6%</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2613594546"/>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Cambridgeshire</a:t>
                      </a:r>
                    </a:p>
                  </a:txBody>
                  <a:tcPr marL="9257" marR="9257" marT="9257" marB="0" anchor="b"/>
                </a:tc>
                <a:tc>
                  <a:txBody>
                    <a:bodyPr/>
                    <a:lstStyle/>
                    <a:p>
                      <a:pPr algn="l" fontAlgn="b"/>
                      <a:r>
                        <a:rPr lang="en-GB" sz="1900" u="none" strike="noStrike" dirty="0">
                          <a:effectLst/>
                        </a:rPr>
                        <a:t>2 cars or vans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76,970</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84,278</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30.6%</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30.4%</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3599968153"/>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Cambridgeshire</a:t>
                      </a:r>
                    </a:p>
                  </a:txBody>
                  <a:tcPr marL="9257" marR="9257" marT="9257" marB="0" anchor="b"/>
                </a:tc>
                <a:tc>
                  <a:txBody>
                    <a:bodyPr/>
                    <a:lstStyle/>
                    <a:p>
                      <a:pPr algn="l" fontAlgn="b"/>
                      <a:r>
                        <a:rPr lang="en-GB" sz="1900" u="none" strike="noStrike" dirty="0">
                          <a:effectLst/>
                        </a:rPr>
                        <a:t>3 or more cars or vans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24,471</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30,965</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9.7%</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11.2%</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18986907"/>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Cambridgeshire</a:t>
                      </a:r>
                    </a:p>
                  </a:txBody>
                  <a:tcPr marL="9257" marR="9257" marT="9257" marB="0" anchor="b"/>
                </a:tc>
                <a:tc>
                  <a:txBody>
                    <a:bodyPr/>
                    <a:lstStyle/>
                    <a:p>
                      <a:pPr algn="l" fontAlgn="b"/>
                      <a:r>
                        <a:rPr lang="en-GB" sz="1900" u="none" strike="noStrike" dirty="0">
                          <a:effectLst/>
                        </a:rPr>
                        <a:t>No cars or vans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43,588</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46,904</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17.3%</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16.9%</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2610744333"/>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Cambridgeshire</a:t>
                      </a:r>
                    </a:p>
                  </a:txBody>
                  <a:tcPr marL="9257" marR="9257" marT="9257" marB="0" anchor="b"/>
                </a:tc>
                <a:tc>
                  <a:txBody>
                    <a:bodyPr/>
                    <a:lstStyle/>
                    <a:p>
                      <a:pPr algn="l" fontAlgn="b"/>
                      <a:r>
                        <a:rPr lang="en-GB" sz="1900" b="0" u="none" strike="noStrike" dirty="0">
                          <a:effectLst/>
                        </a:rPr>
                        <a:t>Grand Total</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b="0" u="none" strike="noStrike" dirty="0">
                          <a:effectLst/>
                        </a:rPr>
                        <a:t>251,241</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b="0" u="none" strike="noStrike" dirty="0">
                          <a:effectLst/>
                        </a:rPr>
                        <a:t>277,634</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b="0" u="none" strike="noStrike" dirty="0">
                          <a:effectLst/>
                        </a:rPr>
                        <a:t>100.0%</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b="0" u="none" strike="noStrike" dirty="0">
                          <a:effectLst/>
                        </a:rPr>
                        <a:t>100.0%</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2380714964"/>
                  </a:ext>
                </a:extLst>
              </a:tr>
              <a:tr h="304782">
                <a:tc>
                  <a:txBody>
                    <a:bodyPr/>
                    <a:lstStyle/>
                    <a:p>
                      <a:pPr algn="l" fontAlgn="b"/>
                      <a:r>
                        <a:rPr lang="en-GB" sz="1900" b="0" i="0" u="none" strike="noStrike" dirty="0">
                          <a:solidFill>
                            <a:srgbClr val="000000"/>
                          </a:solidFill>
                          <a:effectLst/>
                          <a:latin typeface="Calibri" panose="020F0502020204030204" pitchFamily="34" charset="0"/>
                        </a:rPr>
                        <a:t>Peterborough</a:t>
                      </a:r>
                    </a:p>
                  </a:txBody>
                  <a:tcPr marL="9257" marR="9257" marT="9257" marB="0" anchor="b"/>
                </a:tc>
                <a:tc>
                  <a:txBody>
                    <a:bodyPr/>
                    <a:lstStyle/>
                    <a:p>
                      <a:pPr algn="l" fontAlgn="b"/>
                      <a:r>
                        <a:rPr lang="en-GB" sz="1900" u="none" strike="noStrike" dirty="0">
                          <a:effectLst/>
                        </a:rPr>
                        <a:t>1 car or van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33,372</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36,755</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45.1%</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43.5%</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3866749011"/>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Peterborough</a:t>
                      </a:r>
                    </a:p>
                  </a:txBody>
                  <a:tcPr marL="9257" marR="9257" marT="9257" marB="0" anchor="b"/>
                </a:tc>
                <a:tc>
                  <a:txBody>
                    <a:bodyPr/>
                    <a:lstStyle/>
                    <a:p>
                      <a:pPr algn="l" fontAlgn="b"/>
                      <a:r>
                        <a:rPr lang="en-GB" sz="1900" u="none" strike="noStrike" dirty="0">
                          <a:effectLst/>
                        </a:rPr>
                        <a:t>2 cars or vans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17,712</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22,088</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23.9%</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26.1%</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3969484413"/>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Peterborough</a:t>
                      </a:r>
                    </a:p>
                  </a:txBody>
                  <a:tcPr marL="9257" marR="9257" marT="9257" marB="0" anchor="b"/>
                </a:tc>
                <a:tc>
                  <a:txBody>
                    <a:bodyPr/>
                    <a:lstStyle/>
                    <a:p>
                      <a:pPr algn="l" fontAlgn="b"/>
                      <a:r>
                        <a:rPr lang="en-GB" sz="1900" u="none" strike="noStrike" dirty="0">
                          <a:effectLst/>
                        </a:rPr>
                        <a:t>3 or more cars or vans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4,527</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6,541</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6.1%</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7.7%</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1212672581"/>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Peterborough</a:t>
                      </a:r>
                    </a:p>
                  </a:txBody>
                  <a:tcPr marL="9257" marR="9257" marT="9257" marB="0" anchor="b"/>
                </a:tc>
                <a:tc>
                  <a:txBody>
                    <a:bodyPr/>
                    <a:lstStyle/>
                    <a:p>
                      <a:pPr algn="l" fontAlgn="b"/>
                      <a:r>
                        <a:rPr lang="en-GB" sz="1900" u="none" strike="noStrike" dirty="0">
                          <a:effectLst/>
                        </a:rPr>
                        <a:t>No cars or vans in household</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18,412</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19,149</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24.9%</a:t>
                      </a:r>
                      <a:endParaRPr lang="en-GB" sz="1900" b="0"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22.7%</a:t>
                      </a:r>
                      <a:endParaRPr lang="en-GB" sz="1900" b="0"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3523647417"/>
                  </a:ext>
                </a:extLst>
              </a:tr>
              <a:tr h="3047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900" b="0" i="0" u="none" strike="noStrike" dirty="0">
                          <a:solidFill>
                            <a:srgbClr val="000000"/>
                          </a:solidFill>
                          <a:effectLst/>
                          <a:latin typeface="Calibri" panose="020F0502020204030204" pitchFamily="34" charset="0"/>
                        </a:rPr>
                        <a:t>Peterborough</a:t>
                      </a:r>
                    </a:p>
                  </a:txBody>
                  <a:tcPr marL="9257" marR="9257" marT="9257" marB="0" anchor="b"/>
                </a:tc>
                <a:tc>
                  <a:txBody>
                    <a:bodyPr/>
                    <a:lstStyle/>
                    <a:p>
                      <a:pPr algn="l" fontAlgn="b"/>
                      <a:r>
                        <a:rPr lang="en-GB" sz="1900" u="none" strike="noStrike" dirty="0">
                          <a:effectLst/>
                        </a:rPr>
                        <a:t>Grand Total</a:t>
                      </a:r>
                      <a:endParaRPr lang="en-GB" sz="1900" b="1"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74,023</a:t>
                      </a:r>
                      <a:endParaRPr lang="en-GB" sz="1900" b="1"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84,533</a:t>
                      </a:r>
                      <a:endParaRPr lang="en-GB" sz="1900" b="1"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100.0%</a:t>
                      </a:r>
                      <a:endParaRPr lang="en-GB" sz="1900" b="1" i="0" u="none" strike="noStrike" dirty="0">
                        <a:solidFill>
                          <a:srgbClr val="000000"/>
                        </a:solidFill>
                        <a:effectLst/>
                        <a:latin typeface="Calibri" panose="020F0502020204030204" pitchFamily="34" charset="0"/>
                      </a:endParaRPr>
                    </a:p>
                  </a:txBody>
                  <a:tcPr marL="9257" marR="9257" marT="9257" marB="0" anchor="b"/>
                </a:tc>
                <a:tc>
                  <a:txBody>
                    <a:bodyPr/>
                    <a:lstStyle/>
                    <a:p>
                      <a:pPr algn="r" fontAlgn="b"/>
                      <a:r>
                        <a:rPr lang="en-GB" sz="1900" u="none" strike="noStrike" dirty="0">
                          <a:effectLst/>
                        </a:rPr>
                        <a:t>100.0%</a:t>
                      </a:r>
                      <a:endParaRPr lang="en-GB" sz="1900" b="1" i="0" u="none" strike="noStrike" dirty="0">
                        <a:solidFill>
                          <a:srgbClr val="000000"/>
                        </a:solidFill>
                        <a:effectLst/>
                        <a:latin typeface="Calibri" panose="020F0502020204030204" pitchFamily="34" charset="0"/>
                      </a:endParaRPr>
                    </a:p>
                  </a:txBody>
                  <a:tcPr marL="9257" marR="9257" marT="9257" marB="0" anchor="b"/>
                </a:tc>
                <a:extLst>
                  <a:ext uri="{0D108BD9-81ED-4DB2-BD59-A6C34878D82A}">
                    <a16:rowId xmlns:a16="http://schemas.microsoft.com/office/drawing/2014/main" val="2823186371"/>
                  </a:ext>
                </a:extLst>
              </a:tr>
            </a:tbl>
          </a:graphicData>
        </a:graphic>
      </p:graphicFrame>
    </p:spTree>
    <p:extLst>
      <p:ext uri="{BB962C8B-B14F-4D97-AF65-F5344CB8AC3E}">
        <p14:creationId xmlns:p14="http://schemas.microsoft.com/office/powerpoint/2010/main" val="187294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116958" y="148857"/>
            <a:ext cx="8070112" cy="1116418"/>
          </a:xfrm>
        </p:spPr>
        <p:txBody>
          <a:bodyPr>
            <a:noAutofit/>
          </a:bodyPr>
          <a:lstStyle/>
          <a:p>
            <a:r>
              <a:rPr lang="en-GB" sz="3200" dirty="0"/>
              <a:t>Number of households by car or van availability, Census 2011 and Census 2021</a:t>
            </a:r>
          </a:p>
        </p:txBody>
      </p:sp>
      <p:pic>
        <p:nvPicPr>
          <p:cNvPr id="4" name="Picture 3" descr="A horizontal bar chart to show the number of occupied households for Census 2011 and Census 2021 by car or van availability for Cambridgeshire and then for Peterborough, In Cambridgeshire the biggest increases have been in total households which have 1 car or van,  or 3 or more cars or vans. In Peterborough, there have been notable increases in households with 1, 2 and 3 or more cars / vans. ">
            <a:extLst>
              <a:ext uri="{FF2B5EF4-FFF2-40B4-BE49-F238E27FC236}">
                <a16:creationId xmlns:a16="http://schemas.microsoft.com/office/drawing/2014/main" id="{EB6444C6-AC2E-42D0-A5DF-BFDFED642DE7}"/>
              </a:ext>
            </a:extLst>
          </p:cNvPr>
          <p:cNvPicPr>
            <a:picLocks noChangeAspect="1"/>
          </p:cNvPicPr>
          <p:nvPr/>
        </p:nvPicPr>
        <p:blipFill>
          <a:blip r:embed="rId2"/>
          <a:stretch>
            <a:fillRect/>
          </a:stretch>
        </p:blipFill>
        <p:spPr>
          <a:xfrm>
            <a:off x="116958" y="1265274"/>
            <a:ext cx="8431053" cy="5592726"/>
          </a:xfrm>
          <a:prstGeom prst="rect">
            <a:avLst/>
          </a:prstGeom>
        </p:spPr>
      </p:pic>
    </p:spTree>
    <p:extLst>
      <p:ext uri="{BB962C8B-B14F-4D97-AF65-F5344CB8AC3E}">
        <p14:creationId xmlns:p14="http://schemas.microsoft.com/office/powerpoint/2010/main" val="277008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4DA5-6C29-4E49-82BD-16D1D7E4C8CF}"/>
              </a:ext>
            </a:extLst>
          </p:cNvPr>
          <p:cNvSpPr>
            <a:spLocks noGrp="1"/>
          </p:cNvSpPr>
          <p:nvPr>
            <p:ph type="title"/>
          </p:nvPr>
        </p:nvSpPr>
        <p:spPr>
          <a:xfrm>
            <a:off x="205740" y="307570"/>
            <a:ext cx="7932420" cy="1383117"/>
          </a:xfrm>
        </p:spPr>
        <p:txBody>
          <a:bodyPr>
            <a:normAutofit/>
          </a:bodyPr>
          <a:lstStyle/>
          <a:p>
            <a:r>
              <a:rPr lang="en-GB" dirty="0"/>
              <a:t>Usual residents with a second address</a:t>
            </a:r>
          </a:p>
        </p:txBody>
      </p:sp>
      <p:sp>
        <p:nvSpPr>
          <p:cNvPr id="5" name="Content Placeholder 4">
            <a:extLst>
              <a:ext uri="{FF2B5EF4-FFF2-40B4-BE49-F238E27FC236}">
                <a16:creationId xmlns:a16="http://schemas.microsoft.com/office/drawing/2014/main" id="{A71CFD1A-A076-4DA4-976B-CE61E93B1027}"/>
              </a:ext>
            </a:extLst>
          </p:cNvPr>
          <p:cNvSpPr>
            <a:spLocks noGrp="1"/>
          </p:cNvSpPr>
          <p:nvPr>
            <p:ph idx="1"/>
          </p:nvPr>
        </p:nvSpPr>
        <p:spPr>
          <a:xfrm>
            <a:off x="301663" y="1690687"/>
            <a:ext cx="9951048" cy="5167313"/>
          </a:xfrm>
        </p:spPr>
        <p:txBody>
          <a:bodyPr>
            <a:normAutofit fontScale="62500" lnSpcReduction="20000"/>
          </a:bodyPr>
          <a:lstStyle/>
          <a:p>
            <a:r>
              <a:rPr lang="en-GB" sz="3500" dirty="0"/>
              <a:t>At Census 2021 50,997 (7.5%) usual residents in Cambridgeshire reported living at a second address for more than 30 days a year</a:t>
            </a:r>
          </a:p>
          <a:p>
            <a:pPr lvl="1"/>
            <a:r>
              <a:rPr lang="en-GB" sz="3500" dirty="0"/>
              <a:t>an increase from 7.1% in 2011 and higher than the national average of 5.4%</a:t>
            </a:r>
          </a:p>
          <a:p>
            <a:pPr lvl="1"/>
            <a:r>
              <a:rPr lang="en-GB" sz="3500" dirty="0"/>
              <a:t>16,999 (32.7%) of these were residents in Cambridge whose second address was for a student’s home address</a:t>
            </a:r>
          </a:p>
          <a:p>
            <a:pPr lvl="2"/>
            <a:r>
              <a:rPr lang="en-GB" sz="3500" dirty="0"/>
              <a:t>Cambridge was the local authority with the second highest percentage of usual residents who used a second address nationally (19.6%, after Oxford with 20.5%) </a:t>
            </a:r>
          </a:p>
          <a:p>
            <a:pPr lvl="1"/>
            <a:r>
              <a:rPr lang="en-GB" sz="3500" dirty="0"/>
              <a:t>the most common type of second address in the rest of Cambridgeshire was another parent or guardian’s address, ranging from 35.1% in South Cambridgeshire to 40.9% in East Cambridgeshire</a:t>
            </a:r>
          </a:p>
          <a:p>
            <a:pPr lvl="1"/>
            <a:r>
              <a:rPr lang="en-GB" sz="3500" dirty="0"/>
              <a:t>of the usual residents who had a second address, 38,244 (75.0%) used an address in the UK and 12,752 (25.0%) an address outside the UK</a:t>
            </a:r>
          </a:p>
          <a:p>
            <a:r>
              <a:rPr lang="en-GB" sz="3500" dirty="0"/>
              <a:t>In Peterborough, 7,701 (3.6%) usual residents reported living at a second address for more than 30 days a year, a decrease from 3.7% in 2011</a:t>
            </a:r>
          </a:p>
          <a:p>
            <a:pPr lvl="1"/>
            <a:r>
              <a:rPr lang="en-GB" sz="3500" dirty="0"/>
              <a:t>the most common type of second address in Peterborough was another parent or guardian’s address (40.5%)</a:t>
            </a:r>
          </a:p>
          <a:p>
            <a:pPr lvl="1"/>
            <a:r>
              <a:rPr lang="en-GB" sz="3500" dirty="0"/>
              <a:t>of the usual residents who used a second address, 5,719 (74.3%) used an address in the UK and 1,982 (25.7%) outside the UK</a:t>
            </a:r>
          </a:p>
          <a:p>
            <a:endParaRPr lang="en-GB" dirty="0"/>
          </a:p>
        </p:txBody>
      </p:sp>
    </p:spTree>
    <p:extLst>
      <p:ext uri="{BB962C8B-B14F-4D97-AF65-F5344CB8AC3E}">
        <p14:creationId xmlns:p14="http://schemas.microsoft.com/office/powerpoint/2010/main" val="710038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4DA5-6C29-4E49-82BD-16D1D7E4C8CF}"/>
              </a:ext>
            </a:extLst>
          </p:cNvPr>
          <p:cNvSpPr>
            <a:spLocks noGrp="1"/>
          </p:cNvSpPr>
          <p:nvPr>
            <p:ph type="title"/>
          </p:nvPr>
        </p:nvSpPr>
        <p:spPr>
          <a:xfrm>
            <a:off x="276225" y="307571"/>
            <a:ext cx="7798629" cy="1383117"/>
          </a:xfrm>
        </p:spPr>
        <p:txBody>
          <a:bodyPr>
            <a:normAutofit fontScale="90000"/>
          </a:bodyPr>
          <a:lstStyle/>
          <a:p>
            <a:r>
              <a:rPr lang="en-GB" dirty="0"/>
              <a:t>Cambridgeshire – number of usual residents with a second address by type, Census 2021</a:t>
            </a:r>
          </a:p>
        </p:txBody>
      </p:sp>
      <p:pic>
        <p:nvPicPr>
          <p:cNvPr id="4" name="Picture 3" descr="A horizontal bar chart to show the number of usual residents with a second address by type for Census 2021 for Cambridgeshire. Student's home address is the most common second address type with 17461 responses followed by Another parent or guardian's home, 13871 responses.  ">
            <a:extLst>
              <a:ext uri="{FF2B5EF4-FFF2-40B4-BE49-F238E27FC236}">
                <a16:creationId xmlns:a16="http://schemas.microsoft.com/office/drawing/2014/main" id="{9BEC0065-0B52-4E6D-A355-3F3758997A6D}"/>
              </a:ext>
            </a:extLst>
          </p:cNvPr>
          <p:cNvPicPr>
            <a:picLocks noChangeAspect="1"/>
          </p:cNvPicPr>
          <p:nvPr/>
        </p:nvPicPr>
        <p:blipFill>
          <a:blip r:embed="rId2"/>
          <a:stretch>
            <a:fillRect/>
          </a:stretch>
        </p:blipFill>
        <p:spPr>
          <a:xfrm>
            <a:off x="0" y="2440141"/>
            <a:ext cx="12192000" cy="4219165"/>
          </a:xfrm>
          <a:prstGeom prst="rect">
            <a:avLst/>
          </a:prstGeom>
        </p:spPr>
      </p:pic>
    </p:spTree>
    <p:extLst>
      <p:ext uri="{BB962C8B-B14F-4D97-AF65-F5344CB8AC3E}">
        <p14:creationId xmlns:p14="http://schemas.microsoft.com/office/powerpoint/2010/main" val="343226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4DA5-6C29-4E49-82BD-16D1D7E4C8CF}"/>
              </a:ext>
            </a:extLst>
          </p:cNvPr>
          <p:cNvSpPr>
            <a:spLocks noGrp="1"/>
          </p:cNvSpPr>
          <p:nvPr>
            <p:ph type="title"/>
          </p:nvPr>
        </p:nvSpPr>
        <p:spPr>
          <a:xfrm>
            <a:off x="408373" y="307571"/>
            <a:ext cx="7666481" cy="1383117"/>
          </a:xfrm>
        </p:spPr>
        <p:txBody>
          <a:bodyPr>
            <a:normAutofit fontScale="90000"/>
          </a:bodyPr>
          <a:lstStyle/>
          <a:p>
            <a:r>
              <a:rPr lang="en-GB" dirty="0"/>
              <a:t>Peterborough – number of usual residents with a second address by type, Census 2021</a:t>
            </a:r>
          </a:p>
        </p:txBody>
      </p:sp>
      <p:pic>
        <p:nvPicPr>
          <p:cNvPr id="5" name="Picture 4" descr="A horizontal bar chart to show the number of usual residents with a second address by type for Census 2021 for Peterborough. Another parent or guardian's address is the most common second address type, with 3120 responses. ">
            <a:extLst>
              <a:ext uri="{FF2B5EF4-FFF2-40B4-BE49-F238E27FC236}">
                <a16:creationId xmlns:a16="http://schemas.microsoft.com/office/drawing/2014/main" id="{6A0C13E3-AA30-40A6-B6E2-3AFEBE0F9D85}"/>
              </a:ext>
            </a:extLst>
          </p:cNvPr>
          <p:cNvPicPr>
            <a:picLocks noChangeAspect="1"/>
          </p:cNvPicPr>
          <p:nvPr/>
        </p:nvPicPr>
        <p:blipFill>
          <a:blip r:embed="rId2"/>
          <a:stretch>
            <a:fillRect/>
          </a:stretch>
        </p:blipFill>
        <p:spPr>
          <a:xfrm>
            <a:off x="171450" y="2727307"/>
            <a:ext cx="11849100" cy="3971925"/>
          </a:xfrm>
          <a:prstGeom prst="rect">
            <a:avLst/>
          </a:prstGeom>
        </p:spPr>
      </p:pic>
    </p:spTree>
    <p:extLst>
      <p:ext uri="{BB962C8B-B14F-4D97-AF65-F5344CB8AC3E}">
        <p14:creationId xmlns:p14="http://schemas.microsoft.com/office/powerpoint/2010/main" val="55156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6A6D-C792-4AEE-88A2-D99FEDEE4A96}"/>
              </a:ext>
            </a:extLst>
          </p:cNvPr>
          <p:cNvSpPr>
            <a:spLocks noGrp="1"/>
          </p:cNvSpPr>
          <p:nvPr>
            <p:ph type="title"/>
          </p:nvPr>
        </p:nvSpPr>
        <p:spPr>
          <a:xfrm>
            <a:off x="119009" y="194555"/>
            <a:ext cx="7987301" cy="1383117"/>
          </a:xfrm>
        </p:spPr>
        <p:txBody>
          <a:bodyPr>
            <a:noAutofit/>
          </a:bodyPr>
          <a:lstStyle/>
          <a:p>
            <a:r>
              <a:rPr lang="en-GB" sz="3600" dirty="0"/>
              <a:t>Communal establishment residents, Cambridgeshire</a:t>
            </a:r>
          </a:p>
        </p:txBody>
      </p:sp>
      <p:sp>
        <p:nvSpPr>
          <p:cNvPr id="3" name="Content Placeholder 4">
            <a:extLst>
              <a:ext uri="{FF2B5EF4-FFF2-40B4-BE49-F238E27FC236}">
                <a16:creationId xmlns:a16="http://schemas.microsoft.com/office/drawing/2014/main" id="{AA4E420B-A3D0-9609-78A5-03941E2B01FD}"/>
              </a:ext>
            </a:extLst>
          </p:cNvPr>
          <p:cNvSpPr txBox="1">
            <a:spLocks/>
          </p:cNvSpPr>
          <p:nvPr/>
        </p:nvSpPr>
        <p:spPr>
          <a:xfrm>
            <a:off x="311936" y="1496132"/>
            <a:ext cx="10249797" cy="51673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Census 2021, there were 25,241 usual residents in Cambridgeshire living in communal establishments (3.7% of all usual residents)</a:t>
            </a:r>
          </a:p>
          <a:p>
            <a:pPr lvl="1"/>
            <a:r>
              <a:rPr lang="en-GB" dirty="0"/>
              <a:t>this is higher than 23,144 in 2011 (but a similar proportion to 3.7% of all usual residents in 2011)</a:t>
            </a:r>
          </a:p>
          <a:p>
            <a:r>
              <a:rPr lang="en-GB" dirty="0"/>
              <a:t>At Census 2021, 47.4% of communal establishment residents in Cambridgeshire were female and 52.6% were male</a:t>
            </a:r>
          </a:p>
          <a:p>
            <a:r>
              <a:rPr lang="en-GB" dirty="0"/>
              <a:t>64.1% of communal establishment residents in Cambridgeshire were aged 16-24 years, much higher than the national average of 46.3%</a:t>
            </a:r>
          </a:p>
          <a:p>
            <a:pPr lvl="1"/>
            <a:r>
              <a:rPr lang="en-GB" dirty="0"/>
              <a:t>in Cambridge this rises to 79.6%, and it is likely that this group consists primarily of those in educational establishments such as university halls or boarding schools.</a:t>
            </a:r>
          </a:p>
          <a:p>
            <a:r>
              <a:rPr lang="en-GB" dirty="0"/>
              <a:t>The percentage of communal establishment residents aged 75 years and older is higher for females than males</a:t>
            </a:r>
          </a:p>
          <a:p>
            <a:pPr lvl="1"/>
            <a:r>
              <a:rPr lang="en-GB" dirty="0"/>
              <a:t>this may reflect the care home population and the difference in life expectancy between men and women</a:t>
            </a:r>
          </a:p>
          <a:p>
            <a:endParaRPr lang="en-GB" dirty="0"/>
          </a:p>
        </p:txBody>
      </p:sp>
    </p:spTree>
    <p:extLst>
      <p:ext uri="{BB962C8B-B14F-4D97-AF65-F5344CB8AC3E}">
        <p14:creationId xmlns:p14="http://schemas.microsoft.com/office/powerpoint/2010/main" val="3379324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6A6D-C792-4AEE-88A2-D99FEDEE4A96}"/>
              </a:ext>
            </a:extLst>
          </p:cNvPr>
          <p:cNvSpPr>
            <a:spLocks noGrp="1"/>
          </p:cNvSpPr>
          <p:nvPr>
            <p:ph type="title"/>
          </p:nvPr>
        </p:nvSpPr>
        <p:spPr>
          <a:xfrm>
            <a:off x="119009" y="143839"/>
            <a:ext cx="7987301" cy="1342487"/>
          </a:xfrm>
        </p:spPr>
        <p:txBody>
          <a:bodyPr>
            <a:noAutofit/>
          </a:bodyPr>
          <a:lstStyle/>
          <a:p>
            <a:r>
              <a:rPr lang="en-GB" sz="2800" dirty="0"/>
              <a:t>Cambridgeshire – population pyramid of communal establishment residents by their age group and sex, Census 2021 (% of total)</a:t>
            </a:r>
          </a:p>
        </p:txBody>
      </p:sp>
      <p:pic>
        <p:nvPicPr>
          <p:cNvPr id="4" name="Picture 3" descr="Population pyramid of the proportion of communal establishment residents by their age group and sex for Cambridgeshire from Census 2021, where 64% of communal establishment residents are aged between 16 to 24 years.">
            <a:extLst>
              <a:ext uri="{FF2B5EF4-FFF2-40B4-BE49-F238E27FC236}">
                <a16:creationId xmlns:a16="http://schemas.microsoft.com/office/drawing/2014/main" id="{DCC57AF4-DEAD-4AFD-AFA2-61B238356A95}"/>
              </a:ext>
            </a:extLst>
          </p:cNvPr>
          <p:cNvPicPr>
            <a:picLocks noChangeAspect="1"/>
          </p:cNvPicPr>
          <p:nvPr/>
        </p:nvPicPr>
        <p:blipFill>
          <a:blip r:embed="rId2"/>
          <a:stretch>
            <a:fillRect/>
          </a:stretch>
        </p:blipFill>
        <p:spPr>
          <a:xfrm>
            <a:off x="453026" y="1486326"/>
            <a:ext cx="11508227" cy="5371674"/>
          </a:xfrm>
          <a:prstGeom prst="rect">
            <a:avLst/>
          </a:prstGeom>
        </p:spPr>
      </p:pic>
    </p:spTree>
    <p:extLst>
      <p:ext uri="{BB962C8B-B14F-4D97-AF65-F5344CB8AC3E}">
        <p14:creationId xmlns:p14="http://schemas.microsoft.com/office/powerpoint/2010/main" val="3120469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6A6D-C792-4AEE-88A2-D99FEDEE4A96}"/>
              </a:ext>
            </a:extLst>
          </p:cNvPr>
          <p:cNvSpPr>
            <a:spLocks noGrp="1"/>
          </p:cNvSpPr>
          <p:nvPr>
            <p:ph type="title"/>
          </p:nvPr>
        </p:nvSpPr>
        <p:spPr>
          <a:xfrm>
            <a:off x="119009" y="194555"/>
            <a:ext cx="7987301" cy="1383117"/>
          </a:xfrm>
        </p:spPr>
        <p:txBody>
          <a:bodyPr>
            <a:noAutofit/>
          </a:bodyPr>
          <a:lstStyle/>
          <a:p>
            <a:r>
              <a:rPr lang="en-GB" sz="3600" dirty="0"/>
              <a:t>Communal establishment residents, Peterborough</a:t>
            </a:r>
          </a:p>
        </p:txBody>
      </p:sp>
      <p:sp>
        <p:nvSpPr>
          <p:cNvPr id="3" name="Content Placeholder 4">
            <a:extLst>
              <a:ext uri="{FF2B5EF4-FFF2-40B4-BE49-F238E27FC236}">
                <a16:creationId xmlns:a16="http://schemas.microsoft.com/office/drawing/2014/main" id="{AA4E420B-A3D0-9609-78A5-03941E2B01FD}"/>
              </a:ext>
            </a:extLst>
          </p:cNvPr>
          <p:cNvSpPr txBox="1">
            <a:spLocks/>
          </p:cNvSpPr>
          <p:nvPr/>
        </p:nvSpPr>
        <p:spPr>
          <a:xfrm>
            <a:off x="301662" y="1690687"/>
            <a:ext cx="10249797" cy="51673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2021, there were 2,207 people in Peterborough living in communal establishments (1.0% of all usual residents) </a:t>
            </a:r>
          </a:p>
          <a:p>
            <a:pPr lvl="1"/>
            <a:r>
              <a:rPr lang="en-GB" dirty="0"/>
              <a:t>an increase from 1,804 in 2011 but a similar proportion (1.0%) of all usual residents</a:t>
            </a:r>
          </a:p>
          <a:p>
            <a:r>
              <a:rPr lang="en-GB" dirty="0"/>
              <a:t>In 2021 42.1% of communal establishment residents in Peterborough were female and 57.9% were male</a:t>
            </a:r>
          </a:p>
          <a:p>
            <a:r>
              <a:rPr lang="en-GB" dirty="0"/>
              <a:t>In contrast with Cambridgeshire, the age range of communal establishment residents in Peterborough is more evenly distributed</a:t>
            </a:r>
          </a:p>
          <a:p>
            <a:r>
              <a:rPr lang="en-GB" dirty="0"/>
              <a:t>As with Cambridgeshire, the percentage of communal residents aged 75 years and older is much higher for females than males</a:t>
            </a:r>
          </a:p>
          <a:p>
            <a:pPr lvl="1"/>
            <a:r>
              <a:rPr lang="en-GB" dirty="0"/>
              <a:t>this may reflect the care home population and the difference in life expectancy between men and women</a:t>
            </a:r>
          </a:p>
          <a:p>
            <a:endParaRPr lang="en-GB" dirty="0"/>
          </a:p>
        </p:txBody>
      </p:sp>
    </p:spTree>
    <p:extLst>
      <p:ext uri="{BB962C8B-B14F-4D97-AF65-F5344CB8AC3E}">
        <p14:creationId xmlns:p14="http://schemas.microsoft.com/office/powerpoint/2010/main" val="1201001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6A6D-C792-4AEE-88A2-D99FEDEE4A96}"/>
              </a:ext>
            </a:extLst>
          </p:cNvPr>
          <p:cNvSpPr>
            <a:spLocks noGrp="1"/>
          </p:cNvSpPr>
          <p:nvPr>
            <p:ph type="title"/>
          </p:nvPr>
        </p:nvSpPr>
        <p:spPr>
          <a:xfrm>
            <a:off x="119009" y="194555"/>
            <a:ext cx="7987301" cy="1383117"/>
          </a:xfrm>
        </p:spPr>
        <p:txBody>
          <a:bodyPr>
            <a:noAutofit/>
          </a:bodyPr>
          <a:lstStyle/>
          <a:p>
            <a:r>
              <a:rPr lang="en-GB" sz="2800" dirty="0"/>
              <a:t>Peterborough – population pyramid of communal establishment residents by their age group and sex, Census 2021 (% of total)</a:t>
            </a:r>
          </a:p>
        </p:txBody>
      </p:sp>
      <p:pic>
        <p:nvPicPr>
          <p:cNvPr id="3" name="Picture 2" descr="Population pyramid of the proportion of communal establishment residents by their age group and sex for Peterborough from Census 2021, where the distribution of residents is more evenly spread between age groups compared to Cambridgeshire.">
            <a:extLst>
              <a:ext uri="{FF2B5EF4-FFF2-40B4-BE49-F238E27FC236}">
                <a16:creationId xmlns:a16="http://schemas.microsoft.com/office/drawing/2014/main" id="{8B4881F8-449B-432D-B93D-89400DEC55A9}"/>
              </a:ext>
            </a:extLst>
          </p:cNvPr>
          <p:cNvPicPr>
            <a:picLocks noChangeAspect="1"/>
          </p:cNvPicPr>
          <p:nvPr/>
        </p:nvPicPr>
        <p:blipFill>
          <a:blip r:embed="rId2"/>
          <a:stretch>
            <a:fillRect/>
          </a:stretch>
        </p:blipFill>
        <p:spPr>
          <a:xfrm>
            <a:off x="647700" y="1577672"/>
            <a:ext cx="11315700" cy="5281808"/>
          </a:xfrm>
          <a:prstGeom prst="rect">
            <a:avLst/>
          </a:prstGeom>
        </p:spPr>
      </p:pic>
    </p:spTree>
    <p:extLst>
      <p:ext uri="{BB962C8B-B14F-4D97-AF65-F5344CB8AC3E}">
        <p14:creationId xmlns:p14="http://schemas.microsoft.com/office/powerpoint/2010/main" val="2201960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Cambridge</a:t>
            </a:r>
          </a:p>
        </p:txBody>
      </p:sp>
    </p:spTree>
    <p:extLst>
      <p:ext uri="{BB962C8B-B14F-4D97-AF65-F5344CB8AC3E}">
        <p14:creationId xmlns:p14="http://schemas.microsoft.com/office/powerpoint/2010/main" val="398425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96A6-D8C0-4777-8E25-F597A50941E6}"/>
              </a:ext>
            </a:extLst>
          </p:cNvPr>
          <p:cNvSpPr>
            <a:spLocks noGrp="1"/>
          </p:cNvSpPr>
          <p:nvPr>
            <p:ph type="title"/>
          </p:nvPr>
        </p:nvSpPr>
        <p:spPr/>
        <p:txBody>
          <a:bodyPr/>
          <a:lstStyle/>
          <a:p>
            <a:r>
              <a:rPr lang="en-GB" dirty="0"/>
              <a:t>Overview: Change in occupied household numbers</a:t>
            </a:r>
          </a:p>
        </p:txBody>
      </p:sp>
      <p:graphicFrame>
        <p:nvGraphicFramePr>
          <p:cNvPr id="6" name="Table 5" descr="A table to show the number of occupied households by district for Cambridgeshire and Peterborough for Census 2011 and Census 2021, along with the same data for the East of England and England. The table also shows % change between 2011 and 2021, with household growth exceeding the England average of 6.2% in all districts, In East Cambridgeshire household growth was lower than the East of England average of 8.5%. Growth in other districts ranged between 8.6% in Fenland to 14.2% in Peterborough. ">
            <a:extLst>
              <a:ext uri="{FF2B5EF4-FFF2-40B4-BE49-F238E27FC236}">
                <a16:creationId xmlns:a16="http://schemas.microsoft.com/office/drawing/2014/main" id="{6C4FFF55-9C2B-4DCA-9E98-C837BBC4C270}"/>
              </a:ext>
            </a:extLst>
          </p:cNvPr>
          <p:cNvGraphicFramePr>
            <a:graphicFrameLocks noGrp="1"/>
          </p:cNvGraphicFramePr>
          <p:nvPr>
            <p:extLst>
              <p:ext uri="{D42A27DB-BD31-4B8C-83A1-F6EECF244321}">
                <p14:modId xmlns:p14="http://schemas.microsoft.com/office/powerpoint/2010/main" val="3648400283"/>
              </p:ext>
            </p:extLst>
          </p:nvPr>
        </p:nvGraphicFramePr>
        <p:xfrm>
          <a:off x="396294" y="1781015"/>
          <a:ext cx="11159436" cy="3829652"/>
        </p:xfrm>
        <a:graphic>
          <a:graphicData uri="http://schemas.openxmlformats.org/drawingml/2006/table">
            <a:tbl>
              <a:tblPr firstRow="1">
                <a:tableStyleId>{5C22544A-7EE6-4342-B048-85BDC9FD1C3A}</a:tableStyleId>
              </a:tblPr>
              <a:tblGrid>
                <a:gridCol w="3878190">
                  <a:extLst>
                    <a:ext uri="{9D8B030D-6E8A-4147-A177-3AD203B41FA5}">
                      <a16:colId xmlns:a16="http://schemas.microsoft.com/office/drawing/2014/main" val="388422147"/>
                    </a:ext>
                  </a:extLst>
                </a:gridCol>
                <a:gridCol w="2871464">
                  <a:extLst>
                    <a:ext uri="{9D8B030D-6E8A-4147-A177-3AD203B41FA5}">
                      <a16:colId xmlns:a16="http://schemas.microsoft.com/office/drawing/2014/main" val="2238289906"/>
                    </a:ext>
                  </a:extLst>
                </a:gridCol>
                <a:gridCol w="2615272">
                  <a:extLst>
                    <a:ext uri="{9D8B030D-6E8A-4147-A177-3AD203B41FA5}">
                      <a16:colId xmlns:a16="http://schemas.microsoft.com/office/drawing/2014/main" val="4064070494"/>
                    </a:ext>
                  </a:extLst>
                </a:gridCol>
                <a:gridCol w="1794510">
                  <a:extLst>
                    <a:ext uri="{9D8B030D-6E8A-4147-A177-3AD203B41FA5}">
                      <a16:colId xmlns:a16="http://schemas.microsoft.com/office/drawing/2014/main" val="3289957417"/>
                    </a:ext>
                  </a:extLst>
                </a:gridCol>
              </a:tblGrid>
              <a:tr h="555002">
                <a:tc>
                  <a:txBody>
                    <a:bodyPr/>
                    <a:lstStyle/>
                    <a:p>
                      <a:pPr algn="l" rtl="0" fontAlgn="base"/>
                      <a:r>
                        <a:rPr lang="en-GB" sz="1800" b="1" i="0" dirty="0">
                          <a:solidFill>
                            <a:schemeClr val="bg1"/>
                          </a:solidFill>
                          <a:effectLst/>
                          <a:latin typeface="+mn-lt"/>
                        </a:rPr>
                        <a:t>Area</a:t>
                      </a:r>
                      <a:r>
                        <a:rPr lang="en-GB" sz="1800" b="0" i="0" dirty="0">
                          <a:solidFill>
                            <a:srgbClr val="000000"/>
                          </a:solidFill>
                          <a:effectLst/>
                          <a:latin typeface="+mn-lt"/>
                        </a:rPr>
                        <a:t> </a:t>
                      </a:r>
                      <a:endParaRPr lang="en-GB" sz="1800" b="0" i="0" dirty="0">
                        <a:effectLst/>
                        <a:latin typeface="+mn-lt"/>
                      </a:endParaRPr>
                    </a:p>
                  </a:txBody>
                  <a:tcPr marL="48891" marR="48891" marT="24446" marB="24446" anchor="b"/>
                </a:tc>
                <a:tc>
                  <a:txBody>
                    <a:bodyPr/>
                    <a:lstStyle/>
                    <a:p>
                      <a:pPr algn="r" rtl="0" fontAlgn="b"/>
                      <a:r>
                        <a:rPr lang="en-GB" sz="1800" u="none" strike="noStrike" dirty="0">
                          <a:effectLst/>
                          <a:latin typeface="+mn-lt"/>
                        </a:rPr>
                        <a:t>Number of occupied households Census 2011</a:t>
                      </a:r>
                      <a:endParaRPr lang="en-GB" sz="1800" b="1" i="0" u="none" strike="noStrike" dirty="0">
                        <a:solidFill>
                          <a:srgbClr val="FFFFFF"/>
                        </a:solidFill>
                        <a:effectLst/>
                        <a:latin typeface="+mn-lt"/>
                      </a:endParaRPr>
                    </a:p>
                  </a:txBody>
                  <a:tcPr marL="8181" marR="8181" marT="8181" marB="0" anchor="b"/>
                </a:tc>
                <a:tc>
                  <a:txBody>
                    <a:bodyPr/>
                    <a:lstStyle/>
                    <a:p>
                      <a:pPr algn="r" rtl="0" fontAlgn="b"/>
                      <a:r>
                        <a:rPr lang="en-GB" sz="1800" u="none" strike="noStrike" dirty="0">
                          <a:effectLst/>
                          <a:latin typeface="+mn-lt"/>
                        </a:rPr>
                        <a:t>Number of occupied households Census 2021</a:t>
                      </a:r>
                      <a:endParaRPr lang="en-GB" sz="1800" b="1" i="0" u="none" strike="noStrike" dirty="0">
                        <a:solidFill>
                          <a:srgbClr val="FFFFFF"/>
                        </a:solidFill>
                        <a:effectLst/>
                        <a:latin typeface="+mn-lt"/>
                      </a:endParaRPr>
                    </a:p>
                  </a:txBody>
                  <a:tcPr marL="8181" marR="8181" marT="8181" marB="0" anchor="b"/>
                </a:tc>
                <a:tc>
                  <a:txBody>
                    <a:bodyPr/>
                    <a:lstStyle/>
                    <a:p>
                      <a:pPr algn="r" rtl="0" fontAlgn="base"/>
                      <a:r>
                        <a:rPr lang="en-GB" sz="1800" b="1" i="0" dirty="0">
                          <a:effectLst/>
                          <a:latin typeface="+mn-lt"/>
                        </a:rPr>
                        <a:t>Change 2011-2021, %</a:t>
                      </a:r>
                      <a:r>
                        <a:rPr lang="en-GB" sz="1800" b="0" i="0" dirty="0">
                          <a:effectLst/>
                          <a:latin typeface="+mn-lt"/>
                        </a:rPr>
                        <a:t> </a:t>
                      </a:r>
                    </a:p>
                  </a:txBody>
                  <a:tcPr marL="48891" marR="48891" marT="24446" marB="24446" anchor="b"/>
                </a:tc>
                <a:extLst>
                  <a:ext uri="{0D108BD9-81ED-4DB2-BD59-A6C34878D82A}">
                    <a16:rowId xmlns:a16="http://schemas.microsoft.com/office/drawing/2014/main" val="3712719116"/>
                  </a:ext>
                </a:extLst>
              </a:tr>
              <a:tr h="300207">
                <a:tc>
                  <a:txBody>
                    <a:bodyPr/>
                    <a:lstStyle/>
                    <a:p>
                      <a:pPr algn="l" rtl="0" fontAlgn="base"/>
                      <a:r>
                        <a:rPr lang="en-GB" sz="1800" b="0" i="0" dirty="0">
                          <a:solidFill>
                            <a:srgbClr val="000000"/>
                          </a:solidFill>
                          <a:effectLst/>
                          <a:latin typeface="+mn-lt"/>
                        </a:rPr>
                        <a:t>Cambridge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46,714</a:t>
                      </a:r>
                    </a:p>
                  </a:txBody>
                  <a:tcPr marL="5443" marR="5443" marT="5443" marB="0" anchor="b"/>
                </a:tc>
                <a:tc>
                  <a:txBody>
                    <a:bodyPr/>
                    <a:lstStyle/>
                    <a:p>
                      <a:pPr algn="r" fontAlgn="b"/>
                      <a:r>
                        <a:rPr lang="en-GB" sz="1800" b="0" i="0" u="none" strike="noStrike" dirty="0">
                          <a:solidFill>
                            <a:srgbClr val="000000"/>
                          </a:solidFill>
                          <a:effectLst/>
                          <a:latin typeface="+mn-lt"/>
                        </a:rPr>
                        <a:t>52,474</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12.3</a:t>
                      </a:r>
                    </a:p>
                  </a:txBody>
                  <a:tcPr marL="5443" marR="5443" marT="5443" marB="0" anchor="ctr"/>
                </a:tc>
                <a:extLst>
                  <a:ext uri="{0D108BD9-81ED-4DB2-BD59-A6C34878D82A}">
                    <a16:rowId xmlns:a16="http://schemas.microsoft.com/office/drawing/2014/main" val="151534793"/>
                  </a:ext>
                </a:extLst>
              </a:tr>
              <a:tr h="300207">
                <a:tc>
                  <a:txBody>
                    <a:bodyPr/>
                    <a:lstStyle/>
                    <a:p>
                      <a:pPr algn="l" rtl="0" fontAlgn="base"/>
                      <a:r>
                        <a:rPr lang="en-GB" sz="1800" b="0" i="0" dirty="0">
                          <a:solidFill>
                            <a:srgbClr val="000000"/>
                          </a:solidFill>
                          <a:effectLst/>
                          <a:latin typeface="+mn-lt"/>
                        </a:rPr>
                        <a:t>East Cambridgeshire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34,614</a:t>
                      </a:r>
                    </a:p>
                  </a:txBody>
                  <a:tcPr marL="5443" marR="5443" marT="5443" marB="0" anchor="b"/>
                </a:tc>
                <a:tc>
                  <a:txBody>
                    <a:bodyPr/>
                    <a:lstStyle/>
                    <a:p>
                      <a:pPr algn="r" fontAlgn="b"/>
                      <a:r>
                        <a:rPr lang="en-GB" sz="1800" b="0" i="0" u="none" strike="noStrike" dirty="0">
                          <a:solidFill>
                            <a:srgbClr val="000000"/>
                          </a:solidFill>
                          <a:effectLst/>
                          <a:latin typeface="+mn-lt"/>
                        </a:rPr>
                        <a:t>37,202</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7.5 </a:t>
                      </a:r>
                    </a:p>
                  </a:txBody>
                  <a:tcPr marL="5443" marR="5443" marT="5443" marB="0" anchor="ctr"/>
                </a:tc>
                <a:extLst>
                  <a:ext uri="{0D108BD9-81ED-4DB2-BD59-A6C34878D82A}">
                    <a16:rowId xmlns:a16="http://schemas.microsoft.com/office/drawing/2014/main" val="3814629304"/>
                  </a:ext>
                </a:extLst>
              </a:tr>
              <a:tr h="300207">
                <a:tc>
                  <a:txBody>
                    <a:bodyPr/>
                    <a:lstStyle/>
                    <a:p>
                      <a:pPr algn="l" rtl="0" fontAlgn="base"/>
                      <a:r>
                        <a:rPr lang="en-GB" sz="1800" b="0" i="0" dirty="0">
                          <a:solidFill>
                            <a:srgbClr val="000000"/>
                          </a:solidFill>
                          <a:effectLst/>
                          <a:latin typeface="+mn-lt"/>
                        </a:rPr>
                        <a:t>Fenland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40,620</a:t>
                      </a:r>
                    </a:p>
                  </a:txBody>
                  <a:tcPr marL="5443" marR="5443" marT="5443" marB="0" anchor="b"/>
                </a:tc>
                <a:tc>
                  <a:txBody>
                    <a:bodyPr/>
                    <a:lstStyle/>
                    <a:p>
                      <a:pPr algn="r" fontAlgn="b"/>
                      <a:r>
                        <a:rPr lang="en-GB" sz="1800" b="0" i="0" u="none" strike="noStrike" dirty="0">
                          <a:solidFill>
                            <a:srgbClr val="000000"/>
                          </a:solidFill>
                          <a:effectLst/>
                          <a:latin typeface="+mn-lt"/>
                        </a:rPr>
                        <a:t>44,083</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8.5</a:t>
                      </a:r>
                    </a:p>
                  </a:txBody>
                  <a:tcPr marL="5443" marR="5443" marT="5443" marB="0" anchor="ctr"/>
                </a:tc>
                <a:extLst>
                  <a:ext uri="{0D108BD9-81ED-4DB2-BD59-A6C34878D82A}">
                    <a16:rowId xmlns:a16="http://schemas.microsoft.com/office/drawing/2014/main" val="3481711469"/>
                  </a:ext>
                </a:extLst>
              </a:tr>
              <a:tr h="300207">
                <a:tc>
                  <a:txBody>
                    <a:bodyPr/>
                    <a:lstStyle/>
                    <a:p>
                      <a:pPr algn="l" rtl="0" fontAlgn="base"/>
                      <a:r>
                        <a:rPr lang="en-GB" sz="1800" b="0" i="0" dirty="0">
                          <a:solidFill>
                            <a:srgbClr val="000000"/>
                          </a:solidFill>
                          <a:effectLst/>
                          <a:latin typeface="+mn-lt"/>
                        </a:rPr>
                        <a:t>Huntingdonshire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69,333</a:t>
                      </a:r>
                    </a:p>
                  </a:txBody>
                  <a:tcPr marL="5443" marR="5443" marT="5443" marB="0" anchor="b"/>
                </a:tc>
                <a:tc>
                  <a:txBody>
                    <a:bodyPr/>
                    <a:lstStyle/>
                    <a:p>
                      <a:pPr algn="r" fontAlgn="b"/>
                      <a:r>
                        <a:rPr lang="en-GB" sz="1800" b="0" i="0" u="none" strike="noStrike" dirty="0">
                          <a:solidFill>
                            <a:srgbClr val="000000"/>
                          </a:solidFill>
                          <a:effectLst/>
                          <a:latin typeface="+mn-lt"/>
                        </a:rPr>
                        <a:t>76,880</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10.9</a:t>
                      </a:r>
                    </a:p>
                  </a:txBody>
                  <a:tcPr marL="5443" marR="5443" marT="5443" marB="0" anchor="ctr"/>
                </a:tc>
                <a:extLst>
                  <a:ext uri="{0D108BD9-81ED-4DB2-BD59-A6C34878D82A}">
                    <a16:rowId xmlns:a16="http://schemas.microsoft.com/office/drawing/2014/main" val="2698013659"/>
                  </a:ext>
                </a:extLst>
              </a:tr>
              <a:tr h="300207">
                <a:tc>
                  <a:txBody>
                    <a:bodyPr/>
                    <a:lstStyle/>
                    <a:p>
                      <a:pPr algn="l" rtl="0" fontAlgn="base"/>
                      <a:r>
                        <a:rPr lang="en-GB" sz="1800" b="0" i="0" dirty="0">
                          <a:solidFill>
                            <a:srgbClr val="000000"/>
                          </a:solidFill>
                          <a:effectLst/>
                          <a:latin typeface="+mn-lt"/>
                        </a:rPr>
                        <a:t>South Cambridgeshire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59,960</a:t>
                      </a:r>
                    </a:p>
                  </a:txBody>
                  <a:tcPr marL="5443" marR="5443" marT="5443" marB="0" anchor="b"/>
                </a:tc>
                <a:tc>
                  <a:txBody>
                    <a:bodyPr/>
                    <a:lstStyle/>
                    <a:p>
                      <a:pPr algn="r" fontAlgn="b"/>
                      <a:r>
                        <a:rPr lang="en-GB" sz="1800" b="0" i="0" u="none" strike="noStrike" dirty="0">
                          <a:solidFill>
                            <a:srgbClr val="000000"/>
                          </a:solidFill>
                          <a:effectLst/>
                          <a:latin typeface="+mn-lt"/>
                        </a:rPr>
                        <a:t>66,996</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11.7 </a:t>
                      </a:r>
                    </a:p>
                  </a:txBody>
                  <a:tcPr marL="5443" marR="5443" marT="5443" marB="0" anchor="ctr"/>
                </a:tc>
                <a:extLst>
                  <a:ext uri="{0D108BD9-81ED-4DB2-BD59-A6C34878D82A}">
                    <a16:rowId xmlns:a16="http://schemas.microsoft.com/office/drawing/2014/main" val="3142336302"/>
                  </a:ext>
                </a:extLst>
              </a:tr>
              <a:tr h="300207">
                <a:tc>
                  <a:txBody>
                    <a:bodyPr/>
                    <a:lstStyle/>
                    <a:p>
                      <a:pPr algn="l" rtl="0" fontAlgn="base"/>
                      <a:r>
                        <a:rPr lang="en-GB" sz="1800" b="0" i="0" dirty="0">
                          <a:solidFill>
                            <a:srgbClr val="000000"/>
                          </a:solidFill>
                          <a:effectLst/>
                          <a:latin typeface="+mn-lt"/>
                        </a:rPr>
                        <a:t>Cambridgeshire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251,241</a:t>
                      </a:r>
                    </a:p>
                  </a:txBody>
                  <a:tcPr marL="5443" marR="5443" marT="5443" marB="0" anchor="b"/>
                </a:tc>
                <a:tc>
                  <a:txBody>
                    <a:bodyPr/>
                    <a:lstStyle/>
                    <a:p>
                      <a:pPr algn="r" fontAlgn="b"/>
                      <a:r>
                        <a:rPr lang="en-GB" sz="1800" b="0" i="0" u="none" strike="noStrike" dirty="0">
                          <a:solidFill>
                            <a:srgbClr val="000000"/>
                          </a:solidFill>
                          <a:effectLst/>
                          <a:latin typeface="+mn-lt"/>
                        </a:rPr>
                        <a:t>277,634</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10.5 </a:t>
                      </a:r>
                    </a:p>
                  </a:txBody>
                  <a:tcPr marL="5443" marR="5443" marT="5443" marB="0" anchor="ctr"/>
                </a:tc>
                <a:extLst>
                  <a:ext uri="{0D108BD9-81ED-4DB2-BD59-A6C34878D82A}">
                    <a16:rowId xmlns:a16="http://schemas.microsoft.com/office/drawing/2014/main" val="2421562434"/>
                  </a:ext>
                </a:extLst>
              </a:tr>
              <a:tr h="300207">
                <a:tc>
                  <a:txBody>
                    <a:bodyPr/>
                    <a:lstStyle/>
                    <a:p>
                      <a:pPr algn="l" rtl="0" fontAlgn="base"/>
                      <a:r>
                        <a:rPr lang="en-GB" sz="1800" b="0" i="0" dirty="0">
                          <a:solidFill>
                            <a:srgbClr val="000000"/>
                          </a:solidFill>
                          <a:effectLst/>
                          <a:latin typeface="+mn-lt"/>
                        </a:rPr>
                        <a:t>Peterborough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74,023</a:t>
                      </a:r>
                    </a:p>
                  </a:txBody>
                  <a:tcPr marL="5443" marR="5443" marT="5443" marB="0" anchor="b"/>
                </a:tc>
                <a:tc>
                  <a:txBody>
                    <a:bodyPr/>
                    <a:lstStyle/>
                    <a:p>
                      <a:pPr algn="r" fontAlgn="b"/>
                      <a:r>
                        <a:rPr lang="en-GB" sz="1800" b="0" i="0" u="none" strike="noStrike" dirty="0">
                          <a:solidFill>
                            <a:srgbClr val="000000"/>
                          </a:solidFill>
                          <a:effectLst/>
                          <a:latin typeface="+mn-lt"/>
                        </a:rPr>
                        <a:t>84,533</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14.2 </a:t>
                      </a:r>
                    </a:p>
                  </a:txBody>
                  <a:tcPr marL="5443" marR="5443" marT="5443" marB="0" anchor="ctr"/>
                </a:tc>
                <a:extLst>
                  <a:ext uri="{0D108BD9-81ED-4DB2-BD59-A6C34878D82A}">
                    <a16:rowId xmlns:a16="http://schemas.microsoft.com/office/drawing/2014/main" val="621347876"/>
                  </a:ext>
                </a:extLst>
              </a:tr>
              <a:tr h="300207">
                <a:tc>
                  <a:txBody>
                    <a:bodyPr/>
                    <a:lstStyle/>
                    <a:p>
                      <a:pPr algn="l" rtl="0" fontAlgn="base"/>
                      <a:r>
                        <a:rPr lang="en-GB" sz="1800" b="0" i="0" dirty="0">
                          <a:solidFill>
                            <a:srgbClr val="000000"/>
                          </a:solidFill>
                          <a:effectLst/>
                          <a:latin typeface="+mn-lt"/>
                        </a:rPr>
                        <a:t>Cambridgeshire and Peterborough </a:t>
                      </a:r>
                      <a:endParaRPr lang="en-GB" sz="1800" b="0" i="0" dirty="0">
                        <a:effectLst/>
                        <a:latin typeface="+mn-lt"/>
                      </a:endParaRPr>
                    </a:p>
                  </a:txBody>
                  <a:tcPr marL="48891" marR="48891" marT="24446" marB="24446" anchor="b"/>
                </a:tc>
                <a:tc>
                  <a:txBody>
                    <a:bodyPr/>
                    <a:lstStyle/>
                    <a:p>
                      <a:pPr algn="r" fontAlgn="b"/>
                      <a:r>
                        <a:rPr lang="en-GB" sz="1800" b="0" i="0" u="none" strike="noStrike" dirty="0">
                          <a:solidFill>
                            <a:srgbClr val="000000"/>
                          </a:solidFill>
                          <a:effectLst/>
                          <a:latin typeface="+mn-lt"/>
                        </a:rPr>
                        <a:t>325,264</a:t>
                      </a:r>
                    </a:p>
                  </a:txBody>
                  <a:tcPr marL="5443" marR="5443" marT="5443" marB="0" anchor="b"/>
                </a:tc>
                <a:tc>
                  <a:txBody>
                    <a:bodyPr/>
                    <a:lstStyle/>
                    <a:p>
                      <a:pPr algn="r" fontAlgn="b"/>
                      <a:r>
                        <a:rPr lang="en-GB" sz="1800" b="0" i="0" u="none" strike="noStrike" dirty="0">
                          <a:solidFill>
                            <a:srgbClr val="000000"/>
                          </a:solidFill>
                          <a:effectLst/>
                          <a:latin typeface="+mn-lt"/>
                        </a:rPr>
                        <a:t>362,167</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11.3 </a:t>
                      </a:r>
                    </a:p>
                  </a:txBody>
                  <a:tcPr marL="5443" marR="5443" marT="5443" marB="0" anchor="ctr"/>
                </a:tc>
                <a:extLst>
                  <a:ext uri="{0D108BD9-81ED-4DB2-BD59-A6C34878D82A}">
                    <a16:rowId xmlns:a16="http://schemas.microsoft.com/office/drawing/2014/main" val="603556215"/>
                  </a:ext>
                </a:extLst>
              </a:tr>
              <a:tr h="317213">
                <a:tc>
                  <a:txBody>
                    <a:bodyPr/>
                    <a:lstStyle/>
                    <a:p>
                      <a:pPr algn="l" rtl="0" fontAlgn="base"/>
                      <a:r>
                        <a:rPr lang="en-GB" sz="1800" b="0" i="0" dirty="0">
                          <a:solidFill>
                            <a:srgbClr val="000000"/>
                          </a:solidFill>
                          <a:effectLst/>
                          <a:latin typeface="+mn-lt"/>
                        </a:rPr>
                        <a:t>East of England </a:t>
                      </a:r>
                      <a:endParaRPr lang="en-GB" sz="1800" b="0" i="0" dirty="0">
                        <a:effectLst/>
                        <a:latin typeface="+mn-lt"/>
                      </a:endParaRPr>
                    </a:p>
                  </a:txBody>
                  <a:tcPr marL="48891" marR="48891" marT="24446" marB="24446" anchor="b"/>
                </a:tc>
                <a:tc>
                  <a:txBody>
                    <a:bodyPr/>
                    <a:lstStyle/>
                    <a:p>
                      <a:pPr algn="r" fontAlgn="b"/>
                      <a:r>
                        <a:rPr lang="en-GB" sz="1800" b="0" i="0" u="none" strike="noStrike">
                          <a:solidFill>
                            <a:srgbClr val="000000"/>
                          </a:solidFill>
                          <a:effectLst/>
                          <a:latin typeface="+mn-lt"/>
                        </a:rPr>
                        <a:t>2,423,035</a:t>
                      </a:r>
                    </a:p>
                  </a:txBody>
                  <a:tcPr marL="5443" marR="5443" marT="5443" marB="0" anchor="b"/>
                </a:tc>
                <a:tc>
                  <a:txBody>
                    <a:bodyPr/>
                    <a:lstStyle/>
                    <a:p>
                      <a:pPr algn="r" fontAlgn="b"/>
                      <a:r>
                        <a:rPr lang="en-GB" sz="1800" b="0" i="0" u="none" strike="noStrike" dirty="0">
                          <a:solidFill>
                            <a:srgbClr val="000000"/>
                          </a:solidFill>
                          <a:effectLst/>
                          <a:latin typeface="+mn-lt"/>
                        </a:rPr>
                        <a:t>2,628,782</a:t>
                      </a:r>
                    </a:p>
                  </a:txBody>
                  <a:tcPr marL="5443" marR="5443" marT="5443" marB="0" anchor="b"/>
                </a:tc>
                <a:tc>
                  <a:txBody>
                    <a:bodyPr/>
                    <a:lstStyle/>
                    <a:p>
                      <a:pPr algn="r" rtl="0" fontAlgn="ctr"/>
                      <a:r>
                        <a:rPr lang="en-GB" sz="1800" b="0" i="0" u="none" strike="noStrike">
                          <a:solidFill>
                            <a:srgbClr val="000000"/>
                          </a:solidFill>
                          <a:effectLst/>
                          <a:latin typeface="Calibri" panose="020F0502020204030204" pitchFamily="34" charset="0"/>
                        </a:rPr>
                        <a:t>8.5 </a:t>
                      </a:r>
                    </a:p>
                  </a:txBody>
                  <a:tcPr marL="5443" marR="5443" marT="5443" marB="0" anchor="ctr"/>
                </a:tc>
                <a:extLst>
                  <a:ext uri="{0D108BD9-81ED-4DB2-BD59-A6C34878D82A}">
                    <a16:rowId xmlns:a16="http://schemas.microsoft.com/office/drawing/2014/main" val="1041097588"/>
                  </a:ext>
                </a:extLst>
              </a:tr>
              <a:tr h="317213">
                <a:tc>
                  <a:txBody>
                    <a:bodyPr/>
                    <a:lstStyle/>
                    <a:p>
                      <a:pPr algn="l" rtl="0" fontAlgn="base"/>
                      <a:r>
                        <a:rPr lang="en-GB" sz="1800" b="0" i="0" dirty="0">
                          <a:effectLst/>
                          <a:latin typeface="+mn-lt"/>
                        </a:rPr>
                        <a:t>England</a:t>
                      </a:r>
                    </a:p>
                  </a:txBody>
                  <a:tcPr marL="48891" marR="48891" marT="24446" marB="24446" anchor="b"/>
                </a:tc>
                <a:tc>
                  <a:txBody>
                    <a:bodyPr/>
                    <a:lstStyle/>
                    <a:p>
                      <a:pPr algn="r" fontAlgn="b"/>
                      <a:r>
                        <a:rPr lang="en-GB" sz="1800" b="0" i="0" u="none" strike="noStrike">
                          <a:solidFill>
                            <a:srgbClr val="000000"/>
                          </a:solidFill>
                          <a:effectLst/>
                          <a:latin typeface="+mn-lt"/>
                        </a:rPr>
                        <a:t>22,063,368</a:t>
                      </a:r>
                    </a:p>
                  </a:txBody>
                  <a:tcPr marL="5443" marR="5443" marT="5443" marB="0" anchor="b"/>
                </a:tc>
                <a:tc>
                  <a:txBody>
                    <a:bodyPr/>
                    <a:lstStyle/>
                    <a:p>
                      <a:pPr algn="r" fontAlgn="b"/>
                      <a:r>
                        <a:rPr lang="en-GB" sz="1800" b="0" i="0" u="none" strike="noStrike" dirty="0">
                          <a:solidFill>
                            <a:srgbClr val="000000"/>
                          </a:solidFill>
                          <a:effectLst/>
                          <a:latin typeface="+mn-lt"/>
                        </a:rPr>
                        <a:t>23,436,085</a:t>
                      </a:r>
                    </a:p>
                  </a:txBody>
                  <a:tcPr marL="5443" marR="5443" marT="5443" marB="0" anchor="b"/>
                </a:tc>
                <a:tc>
                  <a:txBody>
                    <a:bodyPr/>
                    <a:lstStyle/>
                    <a:p>
                      <a:pPr algn="r" rtl="0" fontAlgn="ctr"/>
                      <a:r>
                        <a:rPr lang="en-GB" sz="1800" b="0" i="0" u="none" strike="noStrike" dirty="0">
                          <a:solidFill>
                            <a:srgbClr val="000000"/>
                          </a:solidFill>
                          <a:effectLst/>
                          <a:latin typeface="Calibri" panose="020F0502020204030204" pitchFamily="34" charset="0"/>
                        </a:rPr>
                        <a:t>6.2 </a:t>
                      </a:r>
                    </a:p>
                  </a:txBody>
                  <a:tcPr marL="5443" marR="5443" marT="5443" marB="0" anchor="ctr"/>
                </a:tc>
                <a:extLst>
                  <a:ext uri="{0D108BD9-81ED-4DB2-BD59-A6C34878D82A}">
                    <a16:rowId xmlns:a16="http://schemas.microsoft.com/office/drawing/2014/main" val="2624261928"/>
                  </a:ext>
                </a:extLst>
              </a:tr>
            </a:tbl>
          </a:graphicData>
        </a:graphic>
      </p:graphicFrame>
      <p:sp>
        <p:nvSpPr>
          <p:cNvPr id="7" name="TextBox 6">
            <a:extLst>
              <a:ext uri="{FF2B5EF4-FFF2-40B4-BE49-F238E27FC236}">
                <a16:creationId xmlns:a16="http://schemas.microsoft.com/office/drawing/2014/main" id="{80D93781-B30D-4ECB-8504-578C05E7771C}"/>
              </a:ext>
            </a:extLst>
          </p:cNvPr>
          <p:cNvSpPr txBox="1"/>
          <p:nvPr/>
        </p:nvSpPr>
        <p:spPr>
          <a:xfrm>
            <a:off x="396294" y="5842254"/>
            <a:ext cx="9259138" cy="923330"/>
          </a:xfrm>
          <a:prstGeom prst="rect">
            <a:avLst/>
          </a:prstGeom>
          <a:noFill/>
        </p:spPr>
        <p:txBody>
          <a:bodyPr wrap="none" rtlCol="0">
            <a:spAutoFit/>
          </a:bodyPr>
          <a:lstStyle/>
          <a:p>
            <a:pPr marL="285750" indent="-285750">
              <a:buFont typeface="Arial" panose="020B0604020202020204" pitchFamily="34" charset="0"/>
              <a:buChar char="•"/>
            </a:pPr>
            <a:r>
              <a:rPr lang="en-GB" dirty="0"/>
              <a:t>Household growth exceeded the England average of 6.2% in all districts</a:t>
            </a:r>
          </a:p>
          <a:p>
            <a:pPr marL="285750" indent="-285750">
              <a:buFont typeface="Arial" panose="020B0604020202020204" pitchFamily="34" charset="0"/>
              <a:buChar char="•"/>
            </a:pPr>
            <a:r>
              <a:rPr lang="en-GB" dirty="0"/>
              <a:t>In East Cambridgeshire household growth was lower than the East of England average of 8.5%</a:t>
            </a:r>
          </a:p>
          <a:p>
            <a:pPr marL="285750" indent="-285750">
              <a:buFont typeface="Arial" panose="020B0604020202020204" pitchFamily="34" charset="0"/>
              <a:buChar char="•"/>
            </a:pPr>
            <a:r>
              <a:rPr lang="en-GB" dirty="0"/>
              <a:t>Growth in other districts ranged between 8.5% in Fenland to 14.2% in Peterborough. </a:t>
            </a:r>
          </a:p>
        </p:txBody>
      </p:sp>
    </p:spTree>
    <p:extLst>
      <p:ext uri="{BB962C8B-B14F-4D97-AF65-F5344CB8AC3E}">
        <p14:creationId xmlns:p14="http://schemas.microsoft.com/office/powerpoint/2010/main" val="1874509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number of occupied households by accommodation type, Census 2011 and Census 2021</a:t>
            </a:r>
          </a:p>
        </p:txBody>
      </p:sp>
      <p:pic>
        <p:nvPicPr>
          <p:cNvPr id="3" name="Picture 2" descr="A horizontal bar chart to show the number of occupied households by accommodation type for Census 2011 and Census 2021 for Cambridge. There have been increases in all accommodation types. The biggest increase is in households living in flats, maisonettes or apartments or mobile / temporary accommodation.">
            <a:extLst>
              <a:ext uri="{FF2B5EF4-FFF2-40B4-BE49-F238E27FC236}">
                <a16:creationId xmlns:a16="http://schemas.microsoft.com/office/drawing/2014/main" id="{A32A60C1-6F10-4E4D-9919-D3C7CE4ECE66}"/>
              </a:ext>
            </a:extLst>
          </p:cNvPr>
          <p:cNvPicPr>
            <a:picLocks noChangeAspect="1"/>
          </p:cNvPicPr>
          <p:nvPr/>
        </p:nvPicPr>
        <p:blipFill>
          <a:blip r:embed="rId2"/>
          <a:stretch>
            <a:fillRect/>
          </a:stretch>
        </p:blipFill>
        <p:spPr>
          <a:xfrm>
            <a:off x="0" y="2327607"/>
            <a:ext cx="12192000" cy="4237068"/>
          </a:xfrm>
          <a:prstGeom prst="rect">
            <a:avLst/>
          </a:prstGeom>
        </p:spPr>
      </p:pic>
    </p:spTree>
    <p:extLst>
      <p:ext uri="{BB962C8B-B14F-4D97-AF65-F5344CB8AC3E}">
        <p14:creationId xmlns:p14="http://schemas.microsoft.com/office/powerpoint/2010/main" val="2956425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number of occupied households by accommodation type, Census 2021</a:t>
            </a:r>
          </a:p>
        </p:txBody>
      </p:sp>
      <p:pic>
        <p:nvPicPr>
          <p:cNvPr id="5" name="Picture 4" descr="A horizontal bar chart to show the number of occupied households by accommodation type for Census 2021 for Cambridge. Purpose-built block of flats represent the largest household accommodation type, followed by terraced, semi detached and detached.">
            <a:extLst>
              <a:ext uri="{FF2B5EF4-FFF2-40B4-BE49-F238E27FC236}">
                <a16:creationId xmlns:a16="http://schemas.microsoft.com/office/drawing/2014/main" id="{8D231E09-DAA4-4F68-A070-29162160DAA5}"/>
              </a:ext>
            </a:extLst>
          </p:cNvPr>
          <p:cNvPicPr>
            <a:picLocks noChangeAspect="1"/>
          </p:cNvPicPr>
          <p:nvPr/>
        </p:nvPicPr>
        <p:blipFill>
          <a:blip r:embed="rId2"/>
          <a:stretch>
            <a:fillRect/>
          </a:stretch>
        </p:blipFill>
        <p:spPr>
          <a:xfrm>
            <a:off x="0" y="1721857"/>
            <a:ext cx="12192000" cy="3969087"/>
          </a:xfrm>
          <a:prstGeom prst="rect">
            <a:avLst/>
          </a:prstGeom>
        </p:spPr>
      </p:pic>
    </p:spTree>
    <p:extLst>
      <p:ext uri="{BB962C8B-B14F-4D97-AF65-F5344CB8AC3E}">
        <p14:creationId xmlns:p14="http://schemas.microsoft.com/office/powerpoint/2010/main" val="683836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1821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number of households by tenure</a:t>
            </a:r>
            <a:r>
              <a:rPr lang="en-GB" sz="3600" dirty="0"/>
              <a:t>, Census 2011 and Census 2021</a:t>
            </a: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A horizontal bar chart to show the number of occupied households by tenure for Census 2021 and Census 2011 for Cambridge. Private rented from a landlord or letting agency households have seen the biggest increase and account for the largest proportion of households, followed by owned outright and owned with a mortgage or loan. The number of households owned with a mortgage or loan has fallen since Census 2011, as has the number social rented from council or local authority and the number living rent free.">
            <a:extLst>
              <a:ext uri="{FF2B5EF4-FFF2-40B4-BE49-F238E27FC236}">
                <a16:creationId xmlns:a16="http://schemas.microsoft.com/office/drawing/2014/main" id="{BB528C55-42F2-0D2C-3377-DB57C00A5191}"/>
              </a:ext>
            </a:extLst>
          </p:cNvPr>
          <p:cNvPicPr>
            <a:picLocks noChangeAspect="1"/>
          </p:cNvPicPr>
          <p:nvPr/>
        </p:nvPicPr>
        <p:blipFill rotWithShape="1">
          <a:blip r:embed="rId2"/>
          <a:srcRect r="2674" b="3754"/>
          <a:stretch/>
        </p:blipFill>
        <p:spPr>
          <a:xfrm>
            <a:off x="0" y="1465310"/>
            <a:ext cx="10014885" cy="5280328"/>
          </a:xfrm>
          <a:prstGeom prst="rect">
            <a:avLst/>
          </a:prstGeom>
        </p:spPr>
      </p:pic>
    </p:spTree>
    <p:extLst>
      <p:ext uri="{BB962C8B-B14F-4D97-AF65-F5344CB8AC3E}">
        <p14:creationId xmlns:p14="http://schemas.microsoft.com/office/powerpoint/2010/main" val="1788016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proportion of households by number of bedrooms, Census 2011 and Census 2021</a:t>
            </a:r>
          </a:p>
        </p:txBody>
      </p:sp>
      <p:pic>
        <p:nvPicPr>
          <p:cNvPr id="3" name="Picture 2" descr="A pie chart for each of Census 2011 and Census 2021 showing the proportion of total households which are represented by 1 bedroom households, 2 bedrooms, 3 bedrooms and 4 or more bedrooms for Cambridge. Proportions are fairly similar, but with a rise in 4 ore more bedrooms, and a fall in 3 bedrooms.">
            <a:extLst>
              <a:ext uri="{FF2B5EF4-FFF2-40B4-BE49-F238E27FC236}">
                <a16:creationId xmlns:a16="http://schemas.microsoft.com/office/drawing/2014/main" id="{4476C86E-0FF0-B474-7CEC-D688EF942A5C}"/>
              </a:ext>
            </a:extLst>
          </p:cNvPr>
          <p:cNvPicPr>
            <a:picLocks noChangeAspect="1"/>
          </p:cNvPicPr>
          <p:nvPr/>
        </p:nvPicPr>
        <p:blipFill rotWithShape="1">
          <a:blip r:embed="rId2"/>
          <a:srcRect t="2677" b="3260"/>
          <a:stretch/>
        </p:blipFill>
        <p:spPr>
          <a:xfrm>
            <a:off x="100012" y="1686520"/>
            <a:ext cx="11991975" cy="4139302"/>
          </a:xfrm>
          <a:prstGeom prst="rect">
            <a:avLst/>
          </a:prstGeom>
        </p:spPr>
      </p:pic>
      <p:sp>
        <p:nvSpPr>
          <p:cNvPr id="5" name="TextBox 4">
            <a:extLst>
              <a:ext uri="{FF2B5EF4-FFF2-40B4-BE49-F238E27FC236}">
                <a16:creationId xmlns:a16="http://schemas.microsoft.com/office/drawing/2014/main" id="{7245E88C-637B-4ACF-9C79-4780280DDB8F}"/>
              </a:ext>
            </a:extLst>
          </p:cNvPr>
          <p:cNvSpPr txBox="1"/>
          <p:nvPr/>
        </p:nvSpPr>
        <p:spPr>
          <a:xfrm>
            <a:off x="349119" y="5934670"/>
            <a:ext cx="9784986"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164 in Cambridge.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10250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233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number of households by central heating type, Census 2011 and Census 2021</a:t>
            </a:r>
          </a:p>
        </p:txBody>
      </p:sp>
      <p:pic>
        <p:nvPicPr>
          <p:cNvPr id="3" name="Picture 2" descr="A horizontal bar chart to show the number of occupied households by central heating type for Census 2011 and Census 2021 for Cambridge. The majority of households are centrally heated by mains / tank or bottled gas, followed by electric only.">
            <a:extLst>
              <a:ext uri="{FF2B5EF4-FFF2-40B4-BE49-F238E27FC236}">
                <a16:creationId xmlns:a16="http://schemas.microsoft.com/office/drawing/2014/main" id="{08E9F5F5-AE1A-E994-1D36-F8BEC8BB857C}"/>
              </a:ext>
            </a:extLst>
          </p:cNvPr>
          <p:cNvPicPr>
            <a:picLocks noChangeAspect="1"/>
          </p:cNvPicPr>
          <p:nvPr/>
        </p:nvPicPr>
        <p:blipFill rotWithShape="1">
          <a:blip r:embed="rId2"/>
          <a:srcRect l="1404" r="676" b="1617"/>
          <a:stretch/>
        </p:blipFill>
        <p:spPr>
          <a:xfrm>
            <a:off x="119009" y="1544656"/>
            <a:ext cx="10306050" cy="4667013"/>
          </a:xfrm>
          <a:prstGeom prst="rect">
            <a:avLst/>
          </a:prstGeom>
        </p:spPr>
      </p:pic>
      <p:sp>
        <p:nvSpPr>
          <p:cNvPr id="5" name="TextBox 4">
            <a:extLst>
              <a:ext uri="{FF2B5EF4-FFF2-40B4-BE49-F238E27FC236}">
                <a16:creationId xmlns:a16="http://schemas.microsoft.com/office/drawing/2014/main" id="{C1F850CC-96EC-4E5D-AA5F-595CEF17B215}"/>
              </a:ext>
            </a:extLst>
          </p:cNvPr>
          <p:cNvSpPr txBox="1"/>
          <p:nvPr/>
        </p:nvSpPr>
        <p:spPr>
          <a:xfrm>
            <a:off x="119009" y="6211669"/>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2199917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number of households by car or van availability, Census 2011 and Census 2021</a:t>
            </a:r>
          </a:p>
        </p:txBody>
      </p:sp>
      <p:pic>
        <p:nvPicPr>
          <p:cNvPr id="3" name="Picture 2" descr="A horizontal bar chart to show the number of occupied households by car or van availability for Census 2011 and Census 2021 for Cambridge. The numbers of households with 1 car or van or with no car or van have seen the greatest increases. There have also been increases in the number of households with 2 cars or vans and with 3 or more cars or vans. ">
            <a:extLst>
              <a:ext uri="{FF2B5EF4-FFF2-40B4-BE49-F238E27FC236}">
                <a16:creationId xmlns:a16="http://schemas.microsoft.com/office/drawing/2014/main" id="{B8074DE3-D70D-6451-77A7-6CCEF691ABC1}"/>
              </a:ext>
            </a:extLst>
          </p:cNvPr>
          <p:cNvPicPr>
            <a:picLocks noChangeAspect="1"/>
          </p:cNvPicPr>
          <p:nvPr/>
        </p:nvPicPr>
        <p:blipFill>
          <a:blip r:embed="rId2"/>
          <a:stretch>
            <a:fillRect/>
          </a:stretch>
        </p:blipFill>
        <p:spPr>
          <a:xfrm>
            <a:off x="412698" y="1577673"/>
            <a:ext cx="11567845" cy="5177586"/>
          </a:xfrm>
          <a:prstGeom prst="rect">
            <a:avLst/>
          </a:prstGeom>
        </p:spPr>
      </p:pic>
    </p:spTree>
    <p:extLst>
      <p:ext uri="{BB962C8B-B14F-4D97-AF65-F5344CB8AC3E}">
        <p14:creationId xmlns:p14="http://schemas.microsoft.com/office/powerpoint/2010/main" val="264220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Cambridge – number of usual residents with a second address by type, Census 2021</a:t>
            </a:r>
          </a:p>
        </p:txBody>
      </p:sp>
      <p:pic>
        <p:nvPicPr>
          <p:cNvPr id="5" name="Picture 4" descr="A horizontal bar chart to show the number of usual residents with a second address by type for Census 2021 for Cambridge. Student's home address is by far the main type of second address. accounting for 16699 households, followed by Another parent or guardian's address, with 5227 responses. ">
            <a:extLst>
              <a:ext uri="{FF2B5EF4-FFF2-40B4-BE49-F238E27FC236}">
                <a16:creationId xmlns:a16="http://schemas.microsoft.com/office/drawing/2014/main" id="{90CC2462-8163-428C-81C8-03186AEE3FF6}"/>
              </a:ext>
            </a:extLst>
          </p:cNvPr>
          <p:cNvPicPr>
            <a:picLocks noChangeAspect="1"/>
          </p:cNvPicPr>
          <p:nvPr/>
        </p:nvPicPr>
        <p:blipFill>
          <a:blip r:embed="rId2"/>
          <a:stretch>
            <a:fillRect/>
          </a:stretch>
        </p:blipFill>
        <p:spPr>
          <a:xfrm>
            <a:off x="95250" y="1714660"/>
            <a:ext cx="12001500" cy="4086225"/>
          </a:xfrm>
          <a:prstGeom prst="rect">
            <a:avLst/>
          </a:prstGeom>
        </p:spPr>
      </p:pic>
    </p:spTree>
    <p:extLst>
      <p:ext uri="{BB962C8B-B14F-4D97-AF65-F5344CB8AC3E}">
        <p14:creationId xmlns:p14="http://schemas.microsoft.com/office/powerpoint/2010/main" val="41128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East Cambridgeshire</a:t>
            </a:r>
          </a:p>
        </p:txBody>
      </p:sp>
    </p:spTree>
    <p:extLst>
      <p:ext uri="{BB962C8B-B14F-4D97-AF65-F5344CB8AC3E}">
        <p14:creationId xmlns:p14="http://schemas.microsoft.com/office/powerpoint/2010/main" val="3941573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number of occupied households by accommodation type, Census 2011 and Census 2021</a:t>
            </a:r>
          </a:p>
        </p:txBody>
      </p:sp>
      <p:pic>
        <p:nvPicPr>
          <p:cNvPr id="5" name="Picture 4" descr="A horizontal bar chart to show the number of occupied households by accommodation type for Census 2011 and Census 2021 for East Cambridgeshire. There have been increases in all accommodation types, although more muted for terraced households.">
            <a:extLst>
              <a:ext uri="{FF2B5EF4-FFF2-40B4-BE49-F238E27FC236}">
                <a16:creationId xmlns:a16="http://schemas.microsoft.com/office/drawing/2014/main" id="{077CDC15-ECB3-4E68-A60F-4209DD055657}"/>
              </a:ext>
            </a:extLst>
          </p:cNvPr>
          <p:cNvPicPr>
            <a:picLocks noChangeAspect="1"/>
          </p:cNvPicPr>
          <p:nvPr/>
        </p:nvPicPr>
        <p:blipFill>
          <a:blip r:embed="rId2"/>
          <a:stretch>
            <a:fillRect/>
          </a:stretch>
        </p:blipFill>
        <p:spPr>
          <a:xfrm>
            <a:off x="104775" y="2310520"/>
            <a:ext cx="11982450" cy="4352925"/>
          </a:xfrm>
          <a:prstGeom prst="rect">
            <a:avLst/>
          </a:prstGeom>
        </p:spPr>
      </p:pic>
    </p:spTree>
    <p:extLst>
      <p:ext uri="{BB962C8B-B14F-4D97-AF65-F5344CB8AC3E}">
        <p14:creationId xmlns:p14="http://schemas.microsoft.com/office/powerpoint/2010/main" val="2396738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number of occupied households by accommodation type, Census 2021</a:t>
            </a:r>
          </a:p>
        </p:txBody>
      </p:sp>
      <p:pic>
        <p:nvPicPr>
          <p:cNvPr id="3" name="Picture 2" descr="A horizontal bar chart to show the number of occupied households by accommodation type for Census 2021 for East Cambridgeshire. Detached  represents the largest household accommodation type, followed by semi-detached, terraced and then by in a purpose-built flat or tenement.">
            <a:extLst>
              <a:ext uri="{FF2B5EF4-FFF2-40B4-BE49-F238E27FC236}">
                <a16:creationId xmlns:a16="http://schemas.microsoft.com/office/drawing/2014/main" id="{1B0C7061-DC68-47CF-9F7C-5A7C07724699}"/>
              </a:ext>
            </a:extLst>
          </p:cNvPr>
          <p:cNvPicPr>
            <a:picLocks noChangeAspect="1"/>
          </p:cNvPicPr>
          <p:nvPr/>
        </p:nvPicPr>
        <p:blipFill>
          <a:blip r:embed="rId2"/>
          <a:stretch>
            <a:fillRect/>
          </a:stretch>
        </p:blipFill>
        <p:spPr>
          <a:xfrm>
            <a:off x="0" y="1702160"/>
            <a:ext cx="12192000" cy="4090678"/>
          </a:xfrm>
          <a:prstGeom prst="rect">
            <a:avLst/>
          </a:prstGeom>
        </p:spPr>
      </p:pic>
    </p:spTree>
    <p:extLst>
      <p:ext uri="{BB962C8B-B14F-4D97-AF65-F5344CB8AC3E}">
        <p14:creationId xmlns:p14="http://schemas.microsoft.com/office/powerpoint/2010/main" val="298289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7274-FECF-439B-AC71-CEB8FBCE7823}"/>
              </a:ext>
            </a:extLst>
          </p:cNvPr>
          <p:cNvSpPr>
            <a:spLocks noGrp="1"/>
          </p:cNvSpPr>
          <p:nvPr>
            <p:ph type="title"/>
          </p:nvPr>
        </p:nvSpPr>
        <p:spPr>
          <a:xfrm>
            <a:off x="320040" y="307571"/>
            <a:ext cx="7452360" cy="1383117"/>
          </a:xfrm>
        </p:spPr>
        <p:txBody>
          <a:bodyPr>
            <a:normAutofit/>
          </a:bodyPr>
          <a:lstStyle/>
          <a:p>
            <a:r>
              <a:rPr lang="en-GB" dirty="0"/>
              <a:t>Overview: a rise in rented households</a:t>
            </a:r>
          </a:p>
        </p:txBody>
      </p:sp>
      <p:sp>
        <p:nvSpPr>
          <p:cNvPr id="3" name="Content Placeholder 2">
            <a:extLst>
              <a:ext uri="{FF2B5EF4-FFF2-40B4-BE49-F238E27FC236}">
                <a16:creationId xmlns:a16="http://schemas.microsoft.com/office/drawing/2014/main" id="{CD7E6403-584A-442B-8341-2533B9AA167F}"/>
              </a:ext>
            </a:extLst>
          </p:cNvPr>
          <p:cNvSpPr>
            <a:spLocks noGrp="1"/>
          </p:cNvSpPr>
          <p:nvPr>
            <p:ph sz="half" idx="1"/>
          </p:nvPr>
        </p:nvSpPr>
        <p:spPr>
          <a:xfrm>
            <a:off x="838200" y="1825625"/>
            <a:ext cx="9300210" cy="4889500"/>
          </a:xfrm>
        </p:spPr>
        <p:txBody>
          <a:bodyPr>
            <a:normAutofit fontScale="77500" lnSpcReduction="20000"/>
          </a:bodyPr>
          <a:lstStyle/>
          <a:p>
            <a:r>
              <a:rPr lang="en-GB" dirty="0"/>
              <a:t>Overall, the proportion of total households living in different accommodation types is relatively similar between Census 2011 and Census 2021, with the largest proportional increase being those who live in flats, maisonettes or apartments, or mobile/temporary accommodation: </a:t>
            </a:r>
          </a:p>
          <a:p>
            <a:pPr lvl="1"/>
            <a:r>
              <a:rPr lang="en-GB" dirty="0"/>
              <a:t>rising from 13.2% of total households at Census 2011 to 14.8% at Census 2021 in Cambridgeshire, and from 16.1% to 17.5% in Peterborough</a:t>
            </a:r>
          </a:p>
          <a:p>
            <a:r>
              <a:rPr lang="en-GB" dirty="0"/>
              <a:t>Similar to national trends, there has been an overall fall in the proportion of total households owning their homes and a rise in the proportion of households privately renting:</a:t>
            </a:r>
          </a:p>
          <a:p>
            <a:pPr lvl="1"/>
            <a:r>
              <a:rPr lang="en-GB" dirty="0"/>
              <a:t>the proportion of privately rented households has increased from 16.0% of the total at Census 2011 to 19.3% at Census 2021 in Cambridgeshire, and from 19.1% to 24.4% in Peterborough</a:t>
            </a:r>
          </a:p>
          <a:p>
            <a:r>
              <a:rPr lang="en-GB" dirty="0"/>
              <a:t>In terms of household size, the largest numeric increases between Census 2011 and Census 2021 have been in numbers of households with 4 or more bedrooms and this is across all districts</a:t>
            </a:r>
          </a:p>
          <a:p>
            <a:r>
              <a:rPr lang="en-GB" dirty="0"/>
              <a:t>There has been a decrease in the proportion of overcrowded households in Cambridgeshire from Census 2011 to Census 2021 (from 3.0% to 2.4%), whereas in Peterborough there has been an increase (from 5.1% to 6.1%)</a:t>
            </a:r>
          </a:p>
          <a:p>
            <a:pPr lvl="1"/>
            <a:endParaRPr lang="en-GB" dirty="0"/>
          </a:p>
          <a:p>
            <a:pPr marL="457200" lvl="1" indent="0">
              <a:buNone/>
            </a:pPr>
            <a:endParaRPr lang="en-GB" dirty="0"/>
          </a:p>
          <a:p>
            <a:pPr lvl="1"/>
            <a:endParaRPr lang="en-GB" dirty="0"/>
          </a:p>
          <a:p>
            <a:endParaRPr lang="en-GB" dirty="0"/>
          </a:p>
        </p:txBody>
      </p:sp>
    </p:spTree>
    <p:extLst>
      <p:ext uri="{BB962C8B-B14F-4D97-AF65-F5344CB8AC3E}">
        <p14:creationId xmlns:p14="http://schemas.microsoft.com/office/powerpoint/2010/main" val="3108076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number of households by tenure, Census 2011 and Census 2021</a:t>
            </a:r>
          </a:p>
        </p:txBody>
      </p:sp>
      <p:pic>
        <p:nvPicPr>
          <p:cNvPr id="5" name="Picture 4" descr="A horizontal bar chart to show the number of occupied households by tenure for Census 2021 and Census 2011 for East Cambridgeshire. Owned outright and private rented from a landlord or letting agency households have seen the biggest increase. Owned outright accounts for the largest proportion of households, followed by  owned with a mortgage or loan, and then by private rented from a landlord or letting agency. The number of households owned with a mortgage or loan has fallen since Census 2011, as has the number living rent free.">
            <a:extLst>
              <a:ext uri="{FF2B5EF4-FFF2-40B4-BE49-F238E27FC236}">
                <a16:creationId xmlns:a16="http://schemas.microsoft.com/office/drawing/2014/main" id="{C2E70A55-CFEA-9030-533B-378B81B94B42}"/>
              </a:ext>
            </a:extLst>
          </p:cNvPr>
          <p:cNvPicPr>
            <a:picLocks noChangeAspect="1"/>
          </p:cNvPicPr>
          <p:nvPr/>
        </p:nvPicPr>
        <p:blipFill>
          <a:blip r:embed="rId2"/>
          <a:stretch>
            <a:fillRect/>
          </a:stretch>
        </p:blipFill>
        <p:spPr>
          <a:xfrm>
            <a:off x="119009" y="1577672"/>
            <a:ext cx="9524844" cy="5133249"/>
          </a:xfrm>
          <a:prstGeom prst="rect">
            <a:avLst/>
          </a:prstGeom>
        </p:spPr>
      </p:pic>
    </p:spTree>
    <p:extLst>
      <p:ext uri="{BB962C8B-B14F-4D97-AF65-F5344CB8AC3E}">
        <p14:creationId xmlns:p14="http://schemas.microsoft.com/office/powerpoint/2010/main" val="1757327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proportion of households by number of bedrooms, Census 2011 and Census 2021</a:t>
            </a:r>
          </a:p>
        </p:txBody>
      </p:sp>
      <p:pic>
        <p:nvPicPr>
          <p:cNvPr id="3" name="Picture 2" descr="A pie chart for each of Census 2011 and Census 2021 showing the proportion of total households which are represented by 1 bedroom households, 2 bedrooms, 3 bedrooms and 4 or more bedrooms for East Cambridgeshire. Proportions are fairly similar, but with a rise in 4 ore more bedrooms, and a fall in 3 bedrooms.">
            <a:extLst>
              <a:ext uri="{FF2B5EF4-FFF2-40B4-BE49-F238E27FC236}">
                <a16:creationId xmlns:a16="http://schemas.microsoft.com/office/drawing/2014/main" id="{751778B4-6CE7-445A-5231-67D5DF489ABF}"/>
              </a:ext>
            </a:extLst>
          </p:cNvPr>
          <p:cNvPicPr>
            <a:picLocks noChangeAspect="1"/>
          </p:cNvPicPr>
          <p:nvPr/>
        </p:nvPicPr>
        <p:blipFill rotWithShape="1">
          <a:blip r:embed="rId2"/>
          <a:srcRect b="3477"/>
          <a:stretch/>
        </p:blipFill>
        <p:spPr>
          <a:xfrm>
            <a:off x="71437" y="1534120"/>
            <a:ext cx="12049125" cy="4247555"/>
          </a:xfrm>
          <a:prstGeom prst="rect">
            <a:avLst/>
          </a:prstGeom>
        </p:spPr>
      </p:pic>
      <p:sp>
        <p:nvSpPr>
          <p:cNvPr id="5" name="TextBox 4">
            <a:extLst>
              <a:ext uri="{FF2B5EF4-FFF2-40B4-BE49-F238E27FC236}">
                <a16:creationId xmlns:a16="http://schemas.microsoft.com/office/drawing/2014/main" id="{048F64C0-0CE0-422C-A95C-1A1582EA714F}"/>
              </a:ext>
            </a:extLst>
          </p:cNvPr>
          <p:cNvSpPr txBox="1"/>
          <p:nvPr/>
        </p:nvSpPr>
        <p:spPr>
          <a:xfrm>
            <a:off x="349119" y="5934670"/>
            <a:ext cx="9784986"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48 in East Cambridgeshire.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4165885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number of households by central heating type, Census 2011 and Census 2021</a:t>
            </a:r>
          </a:p>
        </p:txBody>
      </p:sp>
      <p:pic>
        <p:nvPicPr>
          <p:cNvPr id="3" name="Picture 2" descr="A horizontal bar chart to show the number of occupied households by central heating type for Census 2011 and Census 2021 for East Cambridgeshire. The majority of households are centrally heated by mains / tank or bottled gas, followed by oil only. ">
            <a:extLst>
              <a:ext uri="{FF2B5EF4-FFF2-40B4-BE49-F238E27FC236}">
                <a16:creationId xmlns:a16="http://schemas.microsoft.com/office/drawing/2014/main" id="{F8E536B7-B2A1-ECFC-5B02-4C6E2E910ABA}"/>
              </a:ext>
            </a:extLst>
          </p:cNvPr>
          <p:cNvPicPr>
            <a:picLocks noChangeAspect="1"/>
          </p:cNvPicPr>
          <p:nvPr/>
        </p:nvPicPr>
        <p:blipFill>
          <a:blip r:embed="rId2"/>
          <a:stretch>
            <a:fillRect/>
          </a:stretch>
        </p:blipFill>
        <p:spPr>
          <a:xfrm>
            <a:off x="0" y="1689286"/>
            <a:ext cx="10287000" cy="4522383"/>
          </a:xfrm>
          <a:prstGeom prst="rect">
            <a:avLst/>
          </a:prstGeom>
        </p:spPr>
      </p:pic>
      <p:sp>
        <p:nvSpPr>
          <p:cNvPr id="5" name="TextBox 4">
            <a:extLst>
              <a:ext uri="{FF2B5EF4-FFF2-40B4-BE49-F238E27FC236}">
                <a16:creationId xmlns:a16="http://schemas.microsoft.com/office/drawing/2014/main" id="{46E9C99C-38EC-4151-82EE-040023FCB958}"/>
              </a:ext>
            </a:extLst>
          </p:cNvPr>
          <p:cNvSpPr txBox="1"/>
          <p:nvPr/>
        </p:nvSpPr>
        <p:spPr>
          <a:xfrm>
            <a:off x="119009" y="6211669"/>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2659320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number of households by car or van availability, Census 2011 and Census 2021</a:t>
            </a:r>
          </a:p>
        </p:txBody>
      </p:sp>
      <p:pic>
        <p:nvPicPr>
          <p:cNvPr id="3" name="Picture 2" descr="A horizontal bar chart to show the number of occupied households by car or van availability for Census 2011 and Census 2021 for East Cambridgeshire. The numbers of households with 2 cars or vans or with 3 or more cars or vans have seen the greatest increases. There have also been increases in the number of households with 1 car or van and little change in the number of households with no car or van. ">
            <a:extLst>
              <a:ext uri="{FF2B5EF4-FFF2-40B4-BE49-F238E27FC236}">
                <a16:creationId xmlns:a16="http://schemas.microsoft.com/office/drawing/2014/main" id="{78CFF277-EA0B-7B74-949A-84A235548DC1}"/>
              </a:ext>
            </a:extLst>
          </p:cNvPr>
          <p:cNvPicPr>
            <a:picLocks noChangeAspect="1"/>
          </p:cNvPicPr>
          <p:nvPr/>
        </p:nvPicPr>
        <p:blipFill>
          <a:blip r:embed="rId2"/>
          <a:stretch>
            <a:fillRect/>
          </a:stretch>
        </p:blipFill>
        <p:spPr>
          <a:xfrm>
            <a:off x="1266580" y="1910993"/>
            <a:ext cx="10784578" cy="4853060"/>
          </a:xfrm>
          <a:prstGeom prst="rect">
            <a:avLst/>
          </a:prstGeom>
        </p:spPr>
      </p:pic>
    </p:spTree>
    <p:extLst>
      <p:ext uri="{BB962C8B-B14F-4D97-AF65-F5344CB8AC3E}">
        <p14:creationId xmlns:p14="http://schemas.microsoft.com/office/powerpoint/2010/main" val="3556953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East Cambridgeshire – number of usual residents with a second address by type, Census 2021</a:t>
            </a:r>
          </a:p>
        </p:txBody>
      </p:sp>
      <p:pic>
        <p:nvPicPr>
          <p:cNvPr id="5" name="Picture 4" descr="A horizontal bar chart to show the number of usual residents with a second address by type for Census 2021 for East Cambridgeshire. Another parent or guardian's address is the most common second address type, with 1541 responses.739 responses cite holiday home as their type of second address.">
            <a:extLst>
              <a:ext uri="{FF2B5EF4-FFF2-40B4-BE49-F238E27FC236}">
                <a16:creationId xmlns:a16="http://schemas.microsoft.com/office/drawing/2014/main" id="{D197C550-2BAD-4C6E-9B5E-9799FAD2ED31}"/>
              </a:ext>
            </a:extLst>
          </p:cNvPr>
          <p:cNvPicPr>
            <a:picLocks noChangeAspect="1"/>
          </p:cNvPicPr>
          <p:nvPr/>
        </p:nvPicPr>
        <p:blipFill>
          <a:blip r:embed="rId2"/>
          <a:stretch>
            <a:fillRect/>
          </a:stretch>
        </p:blipFill>
        <p:spPr>
          <a:xfrm>
            <a:off x="223837" y="1577672"/>
            <a:ext cx="11744325" cy="4105275"/>
          </a:xfrm>
          <a:prstGeom prst="rect">
            <a:avLst/>
          </a:prstGeom>
        </p:spPr>
      </p:pic>
    </p:spTree>
    <p:extLst>
      <p:ext uri="{BB962C8B-B14F-4D97-AF65-F5344CB8AC3E}">
        <p14:creationId xmlns:p14="http://schemas.microsoft.com/office/powerpoint/2010/main" val="121311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Fenland</a:t>
            </a:r>
          </a:p>
        </p:txBody>
      </p:sp>
    </p:spTree>
    <p:extLst>
      <p:ext uri="{BB962C8B-B14F-4D97-AF65-F5344CB8AC3E}">
        <p14:creationId xmlns:p14="http://schemas.microsoft.com/office/powerpoint/2010/main" val="1245607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number of occupied households by accommodation type, Census 2011 and Census 2021</a:t>
            </a:r>
          </a:p>
        </p:txBody>
      </p:sp>
      <p:pic>
        <p:nvPicPr>
          <p:cNvPr id="5" name="Picture 4" descr="A horizontal bar chart to show the number of occupied households by accommodation type for Census 2011 and Census 2021 for Fenland. There have been increases in all accommodation types apart from terraced households.">
            <a:extLst>
              <a:ext uri="{FF2B5EF4-FFF2-40B4-BE49-F238E27FC236}">
                <a16:creationId xmlns:a16="http://schemas.microsoft.com/office/drawing/2014/main" id="{6E03F56D-E2BA-4912-949F-9AFC576047FC}"/>
              </a:ext>
            </a:extLst>
          </p:cNvPr>
          <p:cNvPicPr>
            <a:picLocks noChangeAspect="1"/>
          </p:cNvPicPr>
          <p:nvPr/>
        </p:nvPicPr>
        <p:blipFill>
          <a:blip r:embed="rId2"/>
          <a:stretch>
            <a:fillRect/>
          </a:stretch>
        </p:blipFill>
        <p:spPr>
          <a:xfrm>
            <a:off x="0" y="2333312"/>
            <a:ext cx="12192000" cy="4330133"/>
          </a:xfrm>
          <a:prstGeom prst="rect">
            <a:avLst/>
          </a:prstGeom>
        </p:spPr>
      </p:pic>
    </p:spTree>
    <p:extLst>
      <p:ext uri="{BB962C8B-B14F-4D97-AF65-F5344CB8AC3E}">
        <p14:creationId xmlns:p14="http://schemas.microsoft.com/office/powerpoint/2010/main" val="2711486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number of occupied households by accommodation type, Census 2021</a:t>
            </a:r>
          </a:p>
        </p:txBody>
      </p:sp>
      <p:pic>
        <p:nvPicPr>
          <p:cNvPr id="3" name="Picture 2" descr="A horizontal bar chart to show the number of occupied households by accommodation type for Census 2021 for Fenland. Detached  represents the largest household accommodation type, followed by semi-detached, terraced and then by in a purpose-built flat or tenement.">
            <a:extLst>
              <a:ext uri="{FF2B5EF4-FFF2-40B4-BE49-F238E27FC236}">
                <a16:creationId xmlns:a16="http://schemas.microsoft.com/office/drawing/2014/main" id="{3A90AB2D-7AB1-4088-A73D-99BBDCEA3A2A}"/>
              </a:ext>
            </a:extLst>
          </p:cNvPr>
          <p:cNvPicPr>
            <a:picLocks noChangeAspect="1"/>
          </p:cNvPicPr>
          <p:nvPr/>
        </p:nvPicPr>
        <p:blipFill>
          <a:blip r:embed="rId2"/>
          <a:stretch>
            <a:fillRect/>
          </a:stretch>
        </p:blipFill>
        <p:spPr>
          <a:xfrm>
            <a:off x="0" y="1679248"/>
            <a:ext cx="12192000" cy="4069797"/>
          </a:xfrm>
          <a:prstGeom prst="rect">
            <a:avLst/>
          </a:prstGeom>
        </p:spPr>
      </p:pic>
    </p:spTree>
    <p:extLst>
      <p:ext uri="{BB962C8B-B14F-4D97-AF65-F5344CB8AC3E}">
        <p14:creationId xmlns:p14="http://schemas.microsoft.com/office/powerpoint/2010/main" val="4149219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6"/>
            <a:ext cx="7987301" cy="1233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number of households by tenure, Census 2011 and Census 2021</a:t>
            </a:r>
          </a:p>
        </p:txBody>
      </p:sp>
      <p:pic>
        <p:nvPicPr>
          <p:cNvPr id="5" name="Picture 4" descr="A horizontal bar chart to show the number of occupied households by tenure for Census 2021 and Census 2011 for Fenland. Owned outright and private rented from a landlord or letting agency households have seen the biggest increase. Owned outright accounts for the largest proportion of households, followed by owned with a mortgage or loan, and then by private rented from a landlord or letting agency. The number of households owned with a mortgage or loan has fallen since Census 2011, as has the number living rent free.">
            <a:extLst>
              <a:ext uri="{FF2B5EF4-FFF2-40B4-BE49-F238E27FC236}">
                <a16:creationId xmlns:a16="http://schemas.microsoft.com/office/drawing/2014/main" id="{6EB21041-E053-D5DB-FBD0-9C20882502CA}"/>
              </a:ext>
            </a:extLst>
          </p:cNvPr>
          <p:cNvPicPr>
            <a:picLocks noChangeAspect="1"/>
          </p:cNvPicPr>
          <p:nvPr/>
        </p:nvPicPr>
        <p:blipFill rotWithShape="1">
          <a:blip r:embed="rId2"/>
          <a:srcRect b="3146"/>
          <a:stretch/>
        </p:blipFill>
        <p:spPr>
          <a:xfrm>
            <a:off x="-1" y="1428109"/>
            <a:ext cx="10275213" cy="5429892"/>
          </a:xfrm>
          <a:prstGeom prst="rect">
            <a:avLst/>
          </a:prstGeom>
        </p:spPr>
      </p:pic>
    </p:spTree>
    <p:extLst>
      <p:ext uri="{BB962C8B-B14F-4D97-AF65-F5344CB8AC3E}">
        <p14:creationId xmlns:p14="http://schemas.microsoft.com/office/powerpoint/2010/main" val="1392708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proportion of households by number of bedrooms, Census 2011 and Census 2021</a:t>
            </a:r>
          </a:p>
        </p:txBody>
      </p:sp>
      <p:pic>
        <p:nvPicPr>
          <p:cNvPr id="3" name="Picture 2" descr="A pie chart for each of Census 2011 and Census 2021 showing the proportion of total households which are represented by 1 bedroom households, 2 bedrooms, 3 bedrooms and 4 or more bedrooms for Fenland. Proportions are fairly similar, but with a rise in 4 ore more bedrooms, and a fall in 3 bedrooms.">
            <a:extLst>
              <a:ext uri="{FF2B5EF4-FFF2-40B4-BE49-F238E27FC236}">
                <a16:creationId xmlns:a16="http://schemas.microsoft.com/office/drawing/2014/main" id="{BA276124-8457-1665-1346-3A9AF2E522C5}"/>
              </a:ext>
            </a:extLst>
          </p:cNvPr>
          <p:cNvPicPr>
            <a:picLocks noChangeAspect="1"/>
          </p:cNvPicPr>
          <p:nvPr/>
        </p:nvPicPr>
        <p:blipFill rotWithShape="1">
          <a:blip r:embed="rId2"/>
          <a:srcRect b="6294"/>
          <a:stretch/>
        </p:blipFill>
        <p:spPr>
          <a:xfrm>
            <a:off x="23812" y="1770250"/>
            <a:ext cx="12144375" cy="3971841"/>
          </a:xfrm>
          <a:prstGeom prst="rect">
            <a:avLst/>
          </a:prstGeom>
        </p:spPr>
      </p:pic>
      <p:sp>
        <p:nvSpPr>
          <p:cNvPr id="5" name="TextBox 4">
            <a:extLst>
              <a:ext uri="{FF2B5EF4-FFF2-40B4-BE49-F238E27FC236}">
                <a16:creationId xmlns:a16="http://schemas.microsoft.com/office/drawing/2014/main" id="{F4DD9F1A-4B43-442A-98B7-43A58B11B852}"/>
              </a:ext>
            </a:extLst>
          </p:cNvPr>
          <p:cNvSpPr txBox="1"/>
          <p:nvPr/>
        </p:nvSpPr>
        <p:spPr>
          <a:xfrm>
            <a:off x="349119" y="5934670"/>
            <a:ext cx="9784986"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82 in Fenland.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109461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7274-FECF-439B-AC71-CEB8FBCE7823}"/>
              </a:ext>
            </a:extLst>
          </p:cNvPr>
          <p:cNvSpPr>
            <a:spLocks noGrp="1"/>
          </p:cNvSpPr>
          <p:nvPr>
            <p:ph type="title"/>
          </p:nvPr>
        </p:nvSpPr>
        <p:spPr>
          <a:xfrm>
            <a:off x="369570" y="113261"/>
            <a:ext cx="6934200" cy="1383117"/>
          </a:xfrm>
        </p:spPr>
        <p:txBody>
          <a:bodyPr>
            <a:normAutofit/>
          </a:bodyPr>
          <a:lstStyle/>
          <a:p>
            <a:r>
              <a:rPr lang="en-GB" dirty="0"/>
              <a:t>Overview: fewer households with no central heating</a:t>
            </a:r>
          </a:p>
        </p:txBody>
      </p:sp>
      <p:sp>
        <p:nvSpPr>
          <p:cNvPr id="3" name="Content Placeholder 2">
            <a:extLst>
              <a:ext uri="{FF2B5EF4-FFF2-40B4-BE49-F238E27FC236}">
                <a16:creationId xmlns:a16="http://schemas.microsoft.com/office/drawing/2014/main" id="{CD7E6403-584A-442B-8341-2533B9AA167F}"/>
              </a:ext>
            </a:extLst>
          </p:cNvPr>
          <p:cNvSpPr>
            <a:spLocks noGrp="1"/>
          </p:cNvSpPr>
          <p:nvPr>
            <p:ph sz="half" idx="1"/>
          </p:nvPr>
        </p:nvSpPr>
        <p:spPr>
          <a:xfrm>
            <a:off x="575309" y="1496378"/>
            <a:ext cx="10083591" cy="4889500"/>
          </a:xfrm>
        </p:spPr>
        <p:txBody>
          <a:bodyPr>
            <a:normAutofit fontScale="25000" lnSpcReduction="20000"/>
          </a:bodyPr>
          <a:lstStyle/>
          <a:p>
            <a:r>
              <a:rPr lang="en-GB" sz="8000" dirty="0"/>
              <a:t>There has been a fall in the number of households with no central heating from Census 2011 to Census 2021 in both Cambridgeshire (from 1.9% of households to 1.1%) and Peterborough (from 1.6% to 1.2%)</a:t>
            </a:r>
          </a:p>
          <a:p>
            <a:pPr lvl="1"/>
            <a:r>
              <a:rPr lang="en-GB" sz="7200" dirty="0"/>
              <a:t>Gas central heating (mains, tank or bottled) still accounts for the greatest proportion of households</a:t>
            </a:r>
          </a:p>
          <a:p>
            <a:pPr lvl="2"/>
            <a:r>
              <a:rPr lang="en-GB" sz="6400" dirty="0"/>
              <a:t>but its proportion has decreased since Census 2011: from 72.5% of households to 70.2% in Cambridgeshire, and from 82.9% to 77.8% Peterborough</a:t>
            </a:r>
          </a:p>
          <a:p>
            <a:pPr lvl="1"/>
            <a:r>
              <a:rPr lang="en-GB" sz="7200" dirty="0"/>
              <a:t>Census 2021 captured data on households using renewable energy: </a:t>
            </a:r>
          </a:p>
          <a:p>
            <a:pPr lvl="2"/>
            <a:r>
              <a:rPr lang="en-GB" sz="6400" dirty="0"/>
              <a:t>2.0% of households in Cambridgeshire and 1.1% in Peterborough used some form of renewable energy for central heating (whether alone or in combination with another type)</a:t>
            </a:r>
          </a:p>
          <a:p>
            <a:r>
              <a:rPr lang="en-GB" sz="8000" dirty="0"/>
              <a:t>The proportion of total households with no car or van available has decreased between Census 2011 and Census 2021, except in Cambridge</a:t>
            </a:r>
          </a:p>
          <a:p>
            <a:pPr lvl="1"/>
            <a:r>
              <a:rPr lang="en-GB" sz="7200" dirty="0"/>
              <a:t>there has been an increase across all districts in the proportion of households that have 3 or more cars or vans available</a:t>
            </a:r>
          </a:p>
          <a:p>
            <a:r>
              <a:rPr lang="en-GB" sz="8000" dirty="0"/>
              <a:t>Cambridgeshire (7.5%) is above the national average (5.4%) for usual residents reporting a second address at Census 2021 but this is due to Cambridge (19.6%), as all other districts in Cambridgeshire are below the national average</a:t>
            </a:r>
          </a:p>
          <a:p>
            <a:pPr lvl="1"/>
            <a:r>
              <a:rPr lang="en-GB" sz="7200" dirty="0"/>
              <a:t>higher than average second addresses in Cambridgeshire are driven by the number of students, as 34.2% of those residents with a second address were for a student’s home address</a:t>
            </a:r>
          </a:p>
          <a:p>
            <a:pPr lvl="1"/>
            <a:r>
              <a:rPr lang="en-GB" sz="7200" dirty="0"/>
              <a:t>Cambridge was  the local authority with the second highest percentage of usual residents who used a second address nationally (19.6%, after Oxford with 20.5%)</a:t>
            </a:r>
          </a:p>
          <a:p>
            <a:pPr lvl="1"/>
            <a:r>
              <a:rPr lang="en-GB" sz="7200" dirty="0"/>
              <a:t>Peterborough is below the national average with 3.6% reporting a second address</a:t>
            </a:r>
          </a:p>
          <a:p>
            <a:pPr marL="457200" lvl="1" indent="0">
              <a:buNone/>
            </a:pPr>
            <a:endParaRPr lang="en-GB" sz="7200" dirty="0"/>
          </a:p>
          <a:p>
            <a:endParaRPr lang="en-GB" dirty="0"/>
          </a:p>
        </p:txBody>
      </p:sp>
    </p:spTree>
    <p:extLst>
      <p:ext uri="{BB962C8B-B14F-4D97-AF65-F5344CB8AC3E}">
        <p14:creationId xmlns:p14="http://schemas.microsoft.com/office/powerpoint/2010/main" val="37962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8079769"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number of households by central heating type, Census 2011 and Census 2021</a:t>
            </a:r>
          </a:p>
        </p:txBody>
      </p:sp>
      <p:pic>
        <p:nvPicPr>
          <p:cNvPr id="5" name="Picture 4" descr="A horizontal bar chart to show the number of occupied households by central heating type for Census 2011 and Census 2021 for Fenland. The majority of households are centrally heated by mains / tank or bottled gas, followed by oil only. ">
            <a:extLst>
              <a:ext uri="{FF2B5EF4-FFF2-40B4-BE49-F238E27FC236}">
                <a16:creationId xmlns:a16="http://schemas.microsoft.com/office/drawing/2014/main" id="{83DEB0E1-8247-420F-A4BF-B81041B5CF2C}"/>
              </a:ext>
            </a:extLst>
          </p:cNvPr>
          <p:cNvPicPr>
            <a:picLocks noChangeAspect="1"/>
          </p:cNvPicPr>
          <p:nvPr/>
        </p:nvPicPr>
        <p:blipFill rotWithShape="1">
          <a:blip r:embed="rId2"/>
          <a:srcRect l="1861"/>
          <a:stretch/>
        </p:blipFill>
        <p:spPr>
          <a:xfrm>
            <a:off x="119009" y="1653872"/>
            <a:ext cx="10588631" cy="4270678"/>
          </a:xfrm>
          <a:prstGeom prst="rect">
            <a:avLst/>
          </a:prstGeom>
        </p:spPr>
      </p:pic>
      <p:sp>
        <p:nvSpPr>
          <p:cNvPr id="6" name="TextBox 5">
            <a:extLst>
              <a:ext uri="{FF2B5EF4-FFF2-40B4-BE49-F238E27FC236}">
                <a16:creationId xmlns:a16="http://schemas.microsoft.com/office/drawing/2014/main" id="{1C396124-B19D-4CE8-A86A-797750A4D6B1}"/>
              </a:ext>
            </a:extLst>
          </p:cNvPr>
          <p:cNvSpPr txBox="1"/>
          <p:nvPr/>
        </p:nvSpPr>
        <p:spPr>
          <a:xfrm>
            <a:off x="189953" y="6211669"/>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1405739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number of households by car or van availability</a:t>
            </a:r>
          </a:p>
        </p:txBody>
      </p:sp>
      <p:pic>
        <p:nvPicPr>
          <p:cNvPr id="3" name="Picture 2" descr="A horizontal bar chart to show the number of occupied households by car or van availability for Census 2011 and Census 2021 for Fenland. The numbers of households with 2 cars or vans or with 3 or more cars or vans have seen the greatest increases. There have also been increases in the number of households with 1 car or van and a fall in the number of households with no car or van.">
            <a:extLst>
              <a:ext uri="{FF2B5EF4-FFF2-40B4-BE49-F238E27FC236}">
                <a16:creationId xmlns:a16="http://schemas.microsoft.com/office/drawing/2014/main" id="{3C1F452F-5C1B-8867-10A9-FC1AB13FB256}"/>
              </a:ext>
            </a:extLst>
          </p:cNvPr>
          <p:cNvPicPr>
            <a:picLocks noChangeAspect="1"/>
          </p:cNvPicPr>
          <p:nvPr/>
        </p:nvPicPr>
        <p:blipFill>
          <a:blip r:embed="rId2"/>
          <a:stretch>
            <a:fillRect/>
          </a:stretch>
        </p:blipFill>
        <p:spPr>
          <a:xfrm>
            <a:off x="878088" y="1577672"/>
            <a:ext cx="11194903" cy="5085773"/>
          </a:xfrm>
          <a:prstGeom prst="rect">
            <a:avLst/>
          </a:prstGeom>
        </p:spPr>
      </p:pic>
    </p:spTree>
    <p:extLst>
      <p:ext uri="{BB962C8B-B14F-4D97-AF65-F5344CB8AC3E}">
        <p14:creationId xmlns:p14="http://schemas.microsoft.com/office/powerpoint/2010/main" val="3648662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Fenland – number of usual residents with a second address by type, Census 2021</a:t>
            </a:r>
          </a:p>
        </p:txBody>
      </p:sp>
      <p:pic>
        <p:nvPicPr>
          <p:cNvPr id="5" name="Picture 4" descr="A horizontal bar chart to show the number of usual residents with a second address by type for Census 2021 for Fenland. Another parent or guardian's address is the most common second address type, with 1328 responses.690 responses cite holiday home as their type of second address.">
            <a:extLst>
              <a:ext uri="{FF2B5EF4-FFF2-40B4-BE49-F238E27FC236}">
                <a16:creationId xmlns:a16="http://schemas.microsoft.com/office/drawing/2014/main" id="{57E3BC5E-B6C9-4A0E-8673-1A4E6E118172}"/>
              </a:ext>
            </a:extLst>
          </p:cNvPr>
          <p:cNvPicPr>
            <a:picLocks noChangeAspect="1"/>
          </p:cNvPicPr>
          <p:nvPr/>
        </p:nvPicPr>
        <p:blipFill>
          <a:blip r:embed="rId2"/>
          <a:stretch>
            <a:fillRect/>
          </a:stretch>
        </p:blipFill>
        <p:spPr>
          <a:xfrm>
            <a:off x="0" y="1577672"/>
            <a:ext cx="12192000" cy="4114681"/>
          </a:xfrm>
          <a:prstGeom prst="rect">
            <a:avLst/>
          </a:prstGeom>
        </p:spPr>
      </p:pic>
    </p:spTree>
    <p:extLst>
      <p:ext uri="{BB962C8B-B14F-4D97-AF65-F5344CB8AC3E}">
        <p14:creationId xmlns:p14="http://schemas.microsoft.com/office/powerpoint/2010/main" val="2950268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Huntingdonshire</a:t>
            </a:r>
          </a:p>
        </p:txBody>
      </p:sp>
      <p:sp>
        <p:nvSpPr>
          <p:cNvPr id="5" name="Text Placeholder 4">
            <a:extLst>
              <a:ext uri="{FF2B5EF4-FFF2-40B4-BE49-F238E27FC236}">
                <a16:creationId xmlns:a16="http://schemas.microsoft.com/office/drawing/2014/main" id="{8986A88D-B41D-40F0-9238-67EBD207652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5510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number of occupied households by accommodation type, Census 2011 and Census 2021</a:t>
            </a:r>
          </a:p>
        </p:txBody>
      </p:sp>
      <p:pic>
        <p:nvPicPr>
          <p:cNvPr id="5" name="Picture 4" descr="A horizontal bar chart to show the number of occupied households by accommodation type for Census 2011 and Census 2021 for Huntingdonshire. There have been increases in all accommodation types, although more muted for terraced households.">
            <a:extLst>
              <a:ext uri="{FF2B5EF4-FFF2-40B4-BE49-F238E27FC236}">
                <a16:creationId xmlns:a16="http://schemas.microsoft.com/office/drawing/2014/main" id="{6B866EE9-84E2-4582-B15A-5CF002632483}"/>
              </a:ext>
            </a:extLst>
          </p:cNvPr>
          <p:cNvPicPr>
            <a:picLocks noChangeAspect="1"/>
          </p:cNvPicPr>
          <p:nvPr/>
        </p:nvPicPr>
        <p:blipFill>
          <a:blip r:embed="rId2"/>
          <a:stretch>
            <a:fillRect/>
          </a:stretch>
        </p:blipFill>
        <p:spPr>
          <a:xfrm>
            <a:off x="0" y="2242066"/>
            <a:ext cx="12192000" cy="4421379"/>
          </a:xfrm>
          <a:prstGeom prst="rect">
            <a:avLst/>
          </a:prstGeom>
        </p:spPr>
      </p:pic>
    </p:spTree>
    <p:extLst>
      <p:ext uri="{BB962C8B-B14F-4D97-AF65-F5344CB8AC3E}">
        <p14:creationId xmlns:p14="http://schemas.microsoft.com/office/powerpoint/2010/main" val="573097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number of occupied households by accommodation type, Census 2021</a:t>
            </a:r>
          </a:p>
        </p:txBody>
      </p:sp>
      <p:pic>
        <p:nvPicPr>
          <p:cNvPr id="3" name="Picture 2" descr="A horizontal bar chart to show the number of occupied households by accommodation type for Census 2021 for Huntingdonshire. Detached  represents the largest household accommodation type, followed by semi-detached, terraced and then by in a purpose-built flat or tenement.">
            <a:extLst>
              <a:ext uri="{FF2B5EF4-FFF2-40B4-BE49-F238E27FC236}">
                <a16:creationId xmlns:a16="http://schemas.microsoft.com/office/drawing/2014/main" id="{9B98D4A1-AF7E-4475-8092-3A45D37C6066}"/>
              </a:ext>
            </a:extLst>
          </p:cNvPr>
          <p:cNvPicPr>
            <a:picLocks noChangeAspect="1"/>
          </p:cNvPicPr>
          <p:nvPr/>
        </p:nvPicPr>
        <p:blipFill>
          <a:blip r:embed="rId2"/>
          <a:stretch>
            <a:fillRect/>
          </a:stretch>
        </p:blipFill>
        <p:spPr>
          <a:xfrm>
            <a:off x="0" y="1817426"/>
            <a:ext cx="12192000" cy="4003983"/>
          </a:xfrm>
          <a:prstGeom prst="rect">
            <a:avLst/>
          </a:prstGeom>
        </p:spPr>
      </p:pic>
    </p:spTree>
    <p:extLst>
      <p:ext uri="{BB962C8B-B14F-4D97-AF65-F5344CB8AC3E}">
        <p14:creationId xmlns:p14="http://schemas.microsoft.com/office/powerpoint/2010/main" val="417798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number of households by tenure, Census 2011 and Census 2021</a:t>
            </a:r>
          </a:p>
        </p:txBody>
      </p:sp>
      <p:pic>
        <p:nvPicPr>
          <p:cNvPr id="5" name="Picture 4" descr="A horizontal bar chart to show the number of occupied households by tenure for Census 2021 and Census 2011 for Huntingdonshire. Owned outright and private rented from a landlord or letting agency households have seen the biggest increase. Owned outright accounts for the largest proportion of households, followed by owned with a mortgage or loan, and then by private rented from a landlord or letting agency. The number of households owned with a mortgage or loan has fallen since Census 2011, as has the number living rent free.">
            <a:extLst>
              <a:ext uri="{FF2B5EF4-FFF2-40B4-BE49-F238E27FC236}">
                <a16:creationId xmlns:a16="http://schemas.microsoft.com/office/drawing/2014/main" id="{3C59BD67-F605-CAEB-4B57-AC938A53C271}"/>
              </a:ext>
            </a:extLst>
          </p:cNvPr>
          <p:cNvPicPr>
            <a:picLocks noChangeAspect="1"/>
          </p:cNvPicPr>
          <p:nvPr/>
        </p:nvPicPr>
        <p:blipFill rotWithShape="1">
          <a:blip r:embed="rId2"/>
          <a:srcRect b="4367"/>
          <a:stretch/>
        </p:blipFill>
        <p:spPr>
          <a:xfrm>
            <a:off x="119009" y="1488460"/>
            <a:ext cx="10042133" cy="5343642"/>
          </a:xfrm>
          <a:prstGeom prst="rect">
            <a:avLst/>
          </a:prstGeom>
        </p:spPr>
      </p:pic>
    </p:spTree>
    <p:extLst>
      <p:ext uri="{BB962C8B-B14F-4D97-AF65-F5344CB8AC3E}">
        <p14:creationId xmlns:p14="http://schemas.microsoft.com/office/powerpoint/2010/main" val="794020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proportion of households by number of bedrooms, Census 2011 and Census 2021</a:t>
            </a:r>
          </a:p>
        </p:txBody>
      </p:sp>
      <p:pic>
        <p:nvPicPr>
          <p:cNvPr id="3" name="Picture 2" descr="A pie chart for each of Census 2011 and Census 2021 showing the proportion of total households which are represented by 1 bedroom households, 2 bedrooms, 3 bedrooms and 4 or more bedrooms for Huntingdonshire. Proportions are fairly similar, but with a rise in 4 ore more bedrooms, and a fall in 3 bedrooms.">
            <a:extLst>
              <a:ext uri="{FF2B5EF4-FFF2-40B4-BE49-F238E27FC236}">
                <a16:creationId xmlns:a16="http://schemas.microsoft.com/office/drawing/2014/main" id="{6C77F764-7062-E1E6-8638-38A60CA2A68B}"/>
              </a:ext>
            </a:extLst>
          </p:cNvPr>
          <p:cNvPicPr>
            <a:picLocks noChangeAspect="1"/>
          </p:cNvPicPr>
          <p:nvPr/>
        </p:nvPicPr>
        <p:blipFill rotWithShape="1">
          <a:blip r:embed="rId2"/>
          <a:srcRect b="5815"/>
          <a:stretch/>
        </p:blipFill>
        <p:spPr>
          <a:xfrm>
            <a:off x="0" y="1769076"/>
            <a:ext cx="12077700" cy="3974190"/>
          </a:xfrm>
          <a:prstGeom prst="rect">
            <a:avLst/>
          </a:prstGeom>
        </p:spPr>
      </p:pic>
      <p:sp>
        <p:nvSpPr>
          <p:cNvPr id="5" name="TextBox 4">
            <a:extLst>
              <a:ext uri="{FF2B5EF4-FFF2-40B4-BE49-F238E27FC236}">
                <a16:creationId xmlns:a16="http://schemas.microsoft.com/office/drawing/2014/main" id="{4DD45EBF-7C27-4848-AAB3-AA3CA38458DB}"/>
              </a:ext>
            </a:extLst>
          </p:cNvPr>
          <p:cNvSpPr txBox="1"/>
          <p:nvPr/>
        </p:nvSpPr>
        <p:spPr>
          <a:xfrm>
            <a:off x="349119" y="5934670"/>
            <a:ext cx="9784986"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118 in Huntingdonshire.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3149397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6"/>
            <a:ext cx="7987301" cy="12627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number of households by central heating type, Census 2011 and Census 2021</a:t>
            </a:r>
          </a:p>
        </p:txBody>
      </p:sp>
      <p:pic>
        <p:nvPicPr>
          <p:cNvPr id="3" name="Picture 2" descr="A horizontal bar chart to show the number of occupied households by central heating type for Census 2011 and Census 2021 for Huntingdonshire. The majority of households are centrally heated by mains / tank or bottled gas, followed by 2 or more types of central heating (not including renewable energy). ">
            <a:extLst>
              <a:ext uri="{FF2B5EF4-FFF2-40B4-BE49-F238E27FC236}">
                <a16:creationId xmlns:a16="http://schemas.microsoft.com/office/drawing/2014/main" id="{2656313F-27D8-8295-3025-84FCB005A53A}"/>
              </a:ext>
            </a:extLst>
          </p:cNvPr>
          <p:cNvPicPr>
            <a:picLocks noChangeAspect="1"/>
          </p:cNvPicPr>
          <p:nvPr/>
        </p:nvPicPr>
        <p:blipFill>
          <a:blip r:embed="rId2"/>
          <a:stretch>
            <a:fillRect/>
          </a:stretch>
        </p:blipFill>
        <p:spPr>
          <a:xfrm>
            <a:off x="119010" y="1505014"/>
            <a:ext cx="10215616" cy="4611667"/>
          </a:xfrm>
          <a:prstGeom prst="rect">
            <a:avLst/>
          </a:prstGeom>
        </p:spPr>
      </p:pic>
      <p:sp>
        <p:nvSpPr>
          <p:cNvPr id="5" name="TextBox 4">
            <a:extLst>
              <a:ext uri="{FF2B5EF4-FFF2-40B4-BE49-F238E27FC236}">
                <a16:creationId xmlns:a16="http://schemas.microsoft.com/office/drawing/2014/main" id="{1801065E-417E-4D9E-96BC-E64C3F60F76B}"/>
              </a:ext>
            </a:extLst>
          </p:cNvPr>
          <p:cNvSpPr txBox="1"/>
          <p:nvPr/>
        </p:nvSpPr>
        <p:spPr>
          <a:xfrm>
            <a:off x="119009" y="6211669"/>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4205461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number of households by car or van availability, Census 2011 and Census 2021</a:t>
            </a:r>
          </a:p>
        </p:txBody>
      </p:sp>
      <p:pic>
        <p:nvPicPr>
          <p:cNvPr id="3" name="Picture 2" descr="A horizontal bar chart to show the number of occupied households by car or van availability for Census 2011 and Census 2021 for Huntingdonshire. The numbers of households with 1 car or van, 2 cars or vans or with 3 or more cars or vans have seen the greatest increases. There has been a small increase in the number of households with no car or van. ">
            <a:extLst>
              <a:ext uri="{FF2B5EF4-FFF2-40B4-BE49-F238E27FC236}">
                <a16:creationId xmlns:a16="http://schemas.microsoft.com/office/drawing/2014/main" id="{0DE4DF2E-30DB-A90E-A606-D933E7876AB3}"/>
              </a:ext>
            </a:extLst>
          </p:cNvPr>
          <p:cNvPicPr>
            <a:picLocks noChangeAspect="1"/>
          </p:cNvPicPr>
          <p:nvPr/>
        </p:nvPicPr>
        <p:blipFill>
          <a:blip r:embed="rId2"/>
          <a:stretch>
            <a:fillRect/>
          </a:stretch>
        </p:blipFill>
        <p:spPr>
          <a:xfrm>
            <a:off x="728568" y="1664413"/>
            <a:ext cx="11261214" cy="5110304"/>
          </a:xfrm>
          <a:prstGeom prst="rect">
            <a:avLst/>
          </a:prstGeom>
        </p:spPr>
      </p:pic>
    </p:spTree>
    <p:extLst>
      <p:ext uri="{BB962C8B-B14F-4D97-AF65-F5344CB8AC3E}">
        <p14:creationId xmlns:p14="http://schemas.microsoft.com/office/powerpoint/2010/main" val="81336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Cambridgeshire and Peterborough overview</a:t>
            </a:r>
          </a:p>
        </p:txBody>
      </p:sp>
    </p:spTree>
    <p:extLst>
      <p:ext uri="{BB962C8B-B14F-4D97-AF65-F5344CB8AC3E}">
        <p14:creationId xmlns:p14="http://schemas.microsoft.com/office/powerpoint/2010/main" val="3511864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Huntingdonshire – number of usual residents with a second address by type</a:t>
            </a:r>
            <a:r>
              <a:rPr lang="en-GB" sz="3600" dirty="0"/>
              <a:t>, Census 2021</a:t>
            </a: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 horizontal bar chart to show the number of usual residents with a second address by type for Census 2021 for Huntingdonshire. Another parent or guardian's address is the most common second address type, with 3086 responses.1368 responses cite holiday home as their type of second address.">
            <a:extLst>
              <a:ext uri="{FF2B5EF4-FFF2-40B4-BE49-F238E27FC236}">
                <a16:creationId xmlns:a16="http://schemas.microsoft.com/office/drawing/2014/main" id="{2512F020-4B0D-4A26-9603-36272F79380A}"/>
              </a:ext>
            </a:extLst>
          </p:cNvPr>
          <p:cNvPicPr>
            <a:picLocks noChangeAspect="1"/>
          </p:cNvPicPr>
          <p:nvPr/>
        </p:nvPicPr>
        <p:blipFill>
          <a:blip r:embed="rId2"/>
          <a:stretch>
            <a:fillRect/>
          </a:stretch>
        </p:blipFill>
        <p:spPr>
          <a:xfrm>
            <a:off x="0" y="1698126"/>
            <a:ext cx="12172950" cy="4057650"/>
          </a:xfrm>
          <a:prstGeom prst="rect">
            <a:avLst/>
          </a:prstGeom>
        </p:spPr>
      </p:pic>
    </p:spTree>
    <p:extLst>
      <p:ext uri="{BB962C8B-B14F-4D97-AF65-F5344CB8AC3E}">
        <p14:creationId xmlns:p14="http://schemas.microsoft.com/office/powerpoint/2010/main" val="1274095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South Cambridgeshire</a:t>
            </a:r>
          </a:p>
        </p:txBody>
      </p:sp>
      <p:sp>
        <p:nvSpPr>
          <p:cNvPr id="5" name="Text Placeholder 4">
            <a:extLst>
              <a:ext uri="{FF2B5EF4-FFF2-40B4-BE49-F238E27FC236}">
                <a16:creationId xmlns:a16="http://schemas.microsoft.com/office/drawing/2014/main" id="{8986A88D-B41D-40F0-9238-67EBD207652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68092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number of occupied households by accommodation type</a:t>
            </a:r>
            <a:r>
              <a:rPr lang="en-GB" sz="3600" dirty="0"/>
              <a:t>, Census 2011 and Census 2021</a:t>
            </a: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A horizontal bar chart to show the number of occupied households by accommodation type for Census 2011 and Census 2021 for South Cambridgeshire. There have been increases in all accommodation types, although more muted for terraced households.">
            <a:extLst>
              <a:ext uri="{FF2B5EF4-FFF2-40B4-BE49-F238E27FC236}">
                <a16:creationId xmlns:a16="http://schemas.microsoft.com/office/drawing/2014/main" id="{9EADA919-9DCD-4289-8571-37E84AE38B08}"/>
              </a:ext>
            </a:extLst>
          </p:cNvPr>
          <p:cNvPicPr>
            <a:picLocks noChangeAspect="1"/>
          </p:cNvPicPr>
          <p:nvPr/>
        </p:nvPicPr>
        <p:blipFill>
          <a:blip r:embed="rId2"/>
          <a:stretch>
            <a:fillRect/>
          </a:stretch>
        </p:blipFill>
        <p:spPr>
          <a:xfrm>
            <a:off x="0" y="2285155"/>
            <a:ext cx="12192000" cy="4301426"/>
          </a:xfrm>
          <a:prstGeom prst="rect">
            <a:avLst/>
          </a:prstGeom>
        </p:spPr>
      </p:pic>
    </p:spTree>
    <p:extLst>
      <p:ext uri="{BB962C8B-B14F-4D97-AF65-F5344CB8AC3E}">
        <p14:creationId xmlns:p14="http://schemas.microsoft.com/office/powerpoint/2010/main" val="837493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number of occupied households by accommodation type</a:t>
            </a:r>
            <a:r>
              <a:rPr lang="en-GB" sz="3600" dirty="0"/>
              <a:t>, Census 2021</a:t>
            </a: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 horizontal bar chart to show the number of occupied households by accommodation type for Census 2021 for South Cambridgeshire. Detached  represents the largest household accommodation type, followed by semi-detached, terraced and then by in a purpose-built flat or tenement.">
            <a:extLst>
              <a:ext uri="{FF2B5EF4-FFF2-40B4-BE49-F238E27FC236}">
                <a16:creationId xmlns:a16="http://schemas.microsoft.com/office/drawing/2014/main" id="{77DCB9AD-723E-4915-B479-91B27E0CD106}"/>
              </a:ext>
            </a:extLst>
          </p:cNvPr>
          <p:cNvPicPr>
            <a:picLocks noChangeAspect="1"/>
          </p:cNvPicPr>
          <p:nvPr/>
        </p:nvPicPr>
        <p:blipFill>
          <a:blip r:embed="rId2"/>
          <a:stretch>
            <a:fillRect/>
          </a:stretch>
        </p:blipFill>
        <p:spPr>
          <a:xfrm>
            <a:off x="0" y="1839147"/>
            <a:ext cx="12192000" cy="3939994"/>
          </a:xfrm>
          <a:prstGeom prst="rect">
            <a:avLst/>
          </a:prstGeom>
        </p:spPr>
      </p:pic>
    </p:spTree>
    <p:extLst>
      <p:ext uri="{BB962C8B-B14F-4D97-AF65-F5344CB8AC3E}">
        <p14:creationId xmlns:p14="http://schemas.microsoft.com/office/powerpoint/2010/main" val="4068738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number of households by tenure, Census 2011 and Census 2021</a:t>
            </a:r>
          </a:p>
        </p:txBody>
      </p:sp>
      <p:pic>
        <p:nvPicPr>
          <p:cNvPr id="5" name="Picture 4" descr="A horizontal bar chart to show the number of occupied households by tenure for Census 2021 and Census 2011 for South Cambridgeshire. Owned outright and private rented from a landlord or letting agency households have seen the biggest increase. Owned outright accounts for the largest proportion of households, followed by owned with a mortgage or loan, and then by private rented from a landlord or letting agency. The number of households living rent free has fallen since Census 2011.">
            <a:extLst>
              <a:ext uri="{FF2B5EF4-FFF2-40B4-BE49-F238E27FC236}">
                <a16:creationId xmlns:a16="http://schemas.microsoft.com/office/drawing/2014/main" id="{6E6CC62D-685F-C838-7618-8FB74FAE5830}"/>
              </a:ext>
            </a:extLst>
          </p:cNvPr>
          <p:cNvPicPr>
            <a:picLocks noChangeAspect="1"/>
          </p:cNvPicPr>
          <p:nvPr/>
        </p:nvPicPr>
        <p:blipFill rotWithShape="1">
          <a:blip r:embed="rId2"/>
          <a:srcRect b="2661"/>
          <a:stretch/>
        </p:blipFill>
        <p:spPr>
          <a:xfrm>
            <a:off x="119009" y="1577672"/>
            <a:ext cx="9932243" cy="5280328"/>
          </a:xfrm>
          <a:prstGeom prst="rect">
            <a:avLst/>
          </a:prstGeom>
        </p:spPr>
      </p:pic>
    </p:spTree>
    <p:extLst>
      <p:ext uri="{BB962C8B-B14F-4D97-AF65-F5344CB8AC3E}">
        <p14:creationId xmlns:p14="http://schemas.microsoft.com/office/powerpoint/2010/main" val="7274153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proportion of households by number of bedrooms, Census 2011 and Census 2021</a:t>
            </a:r>
          </a:p>
        </p:txBody>
      </p:sp>
      <p:pic>
        <p:nvPicPr>
          <p:cNvPr id="3" name="Picture 2" descr="A pie chart for each of Census 2011 and Census 2021 showing the proportion of total households which are represented by 1 bedroom households, 2 bedrooms, 3 bedrooms and 4 or more bedrooms for South Cambridgeshire. Proportions are fairly similar, but with a rise in 4 ore more bedrooms, and a fall in 3 bedrooms.">
            <a:extLst>
              <a:ext uri="{FF2B5EF4-FFF2-40B4-BE49-F238E27FC236}">
                <a16:creationId xmlns:a16="http://schemas.microsoft.com/office/drawing/2014/main" id="{64A5FB52-7347-B669-B19B-5F7D9FD68BFF}"/>
              </a:ext>
            </a:extLst>
          </p:cNvPr>
          <p:cNvPicPr>
            <a:picLocks noChangeAspect="1"/>
          </p:cNvPicPr>
          <p:nvPr/>
        </p:nvPicPr>
        <p:blipFill rotWithShape="1">
          <a:blip r:embed="rId2"/>
          <a:srcRect b="6587"/>
          <a:stretch/>
        </p:blipFill>
        <p:spPr>
          <a:xfrm>
            <a:off x="95250" y="1782157"/>
            <a:ext cx="12001500" cy="3986127"/>
          </a:xfrm>
          <a:prstGeom prst="rect">
            <a:avLst/>
          </a:prstGeom>
        </p:spPr>
      </p:pic>
      <p:sp>
        <p:nvSpPr>
          <p:cNvPr id="5" name="TextBox 4">
            <a:extLst>
              <a:ext uri="{FF2B5EF4-FFF2-40B4-BE49-F238E27FC236}">
                <a16:creationId xmlns:a16="http://schemas.microsoft.com/office/drawing/2014/main" id="{EB4153C1-2507-4991-A167-BFA32E54EA55}"/>
              </a:ext>
            </a:extLst>
          </p:cNvPr>
          <p:cNvSpPr txBox="1"/>
          <p:nvPr/>
        </p:nvSpPr>
        <p:spPr>
          <a:xfrm>
            <a:off x="349119" y="5934670"/>
            <a:ext cx="9784986"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88 in South Cambridgeshire.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14880498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number of households by central heating type, Census 2011 and Census 2021</a:t>
            </a:r>
          </a:p>
        </p:txBody>
      </p:sp>
      <p:pic>
        <p:nvPicPr>
          <p:cNvPr id="5" name="Picture 4" descr="A horizontal bar chart to show the number of occupied households by central heating type for Census 2011 and Census 2021 for South Cambridgeshire. The majority of households are centrally heated by mains / tank or bottled gas, followed by oil only. ">
            <a:extLst>
              <a:ext uri="{FF2B5EF4-FFF2-40B4-BE49-F238E27FC236}">
                <a16:creationId xmlns:a16="http://schemas.microsoft.com/office/drawing/2014/main" id="{17B2E88F-2FD3-43FE-A2B9-2BE98AEC38E7}"/>
              </a:ext>
            </a:extLst>
          </p:cNvPr>
          <p:cNvPicPr>
            <a:picLocks noChangeAspect="1"/>
          </p:cNvPicPr>
          <p:nvPr/>
        </p:nvPicPr>
        <p:blipFill>
          <a:blip r:embed="rId2"/>
          <a:stretch>
            <a:fillRect/>
          </a:stretch>
        </p:blipFill>
        <p:spPr>
          <a:xfrm>
            <a:off x="0" y="1577672"/>
            <a:ext cx="10768262" cy="4270678"/>
          </a:xfrm>
          <a:prstGeom prst="rect">
            <a:avLst/>
          </a:prstGeom>
        </p:spPr>
      </p:pic>
      <p:sp>
        <p:nvSpPr>
          <p:cNvPr id="6" name="TextBox 5">
            <a:extLst>
              <a:ext uri="{FF2B5EF4-FFF2-40B4-BE49-F238E27FC236}">
                <a16:creationId xmlns:a16="http://schemas.microsoft.com/office/drawing/2014/main" id="{90E822B9-6630-444B-83F5-28A5371A084D}"/>
              </a:ext>
            </a:extLst>
          </p:cNvPr>
          <p:cNvSpPr txBox="1"/>
          <p:nvPr/>
        </p:nvSpPr>
        <p:spPr>
          <a:xfrm>
            <a:off x="119009" y="6211669"/>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1730747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number of households by car or van availability, Census 2011 and Census 2021</a:t>
            </a:r>
          </a:p>
        </p:txBody>
      </p:sp>
      <p:pic>
        <p:nvPicPr>
          <p:cNvPr id="3" name="Picture 2" descr="A horizontal bar chart to show the number of occupied households by car or van availability for Census 2011 and Census 2021 for South Cambridgeshire. The numbers of households with 1 car or van, 2 cars or vans or with 3 or more cars or vans have seen the greatest increases. There has also been an increase in the number of households with no car or van. ">
            <a:extLst>
              <a:ext uri="{FF2B5EF4-FFF2-40B4-BE49-F238E27FC236}">
                <a16:creationId xmlns:a16="http://schemas.microsoft.com/office/drawing/2014/main" id="{98CC29C5-28D4-4D31-BFD3-8266C87C659C}"/>
              </a:ext>
            </a:extLst>
          </p:cNvPr>
          <p:cNvPicPr>
            <a:picLocks noChangeAspect="1"/>
          </p:cNvPicPr>
          <p:nvPr/>
        </p:nvPicPr>
        <p:blipFill>
          <a:blip r:embed="rId2"/>
          <a:stretch>
            <a:fillRect/>
          </a:stretch>
        </p:blipFill>
        <p:spPr>
          <a:xfrm>
            <a:off x="855159" y="1695236"/>
            <a:ext cx="11119799" cy="5162764"/>
          </a:xfrm>
          <a:prstGeom prst="rect">
            <a:avLst/>
          </a:prstGeom>
        </p:spPr>
      </p:pic>
    </p:spTree>
    <p:extLst>
      <p:ext uri="{BB962C8B-B14F-4D97-AF65-F5344CB8AC3E}">
        <p14:creationId xmlns:p14="http://schemas.microsoft.com/office/powerpoint/2010/main" val="4292972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South Cambridgeshire – number of usual residents with a second address by type, Census 2021</a:t>
            </a:r>
          </a:p>
        </p:txBody>
      </p:sp>
      <p:pic>
        <p:nvPicPr>
          <p:cNvPr id="5" name="Picture 4" descr="A horizontal bar chart to show the number of usual residents with a second address by type for Census 2021 for Peterborough. Another parent or guardian's address is the most common second address type, with 2789 responses.1687 responses cite holiday home as their type of second address.">
            <a:extLst>
              <a:ext uri="{FF2B5EF4-FFF2-40B4-BE49-F238E27FC236}">
                <a16:creationId xmlns:a16="http://schemas.microsoft.com/office/drawing/2014/main" id="{1DC546B7-4F1E-4A6B-9055-89744CBFED8C}"/>
              </a:ext>
            </a:extLst>
          </p:cNvPr>
          <p:cNvPicPr>
            <a:picLocks noChangeAspect="1"/>
          </p:cNvPicPr>
          <p:nvPr/>
        </p:nvPicPr>
        <p:blipFill>
          <a:blip r:embed="rId2"/>
          <a:stretch>
            <a:fillRect/>
          </a:stretch>
        </p:blipFill>
        <p:spPr>
          <a:xfrm>
            <a:off x="33337" y="1676828"/>
            <a:ext cx="12125325" cy="4038600"/>
          </a:xfrm>
          <a:prstGeom prst="rect">
            <a:avLst/>
          </a:prstGeom>
        </p:spPr>
      </p:pic>
    </p:spTree>
    <p:extLst>
      <p:ext uri="{BB962C8B-B14F-4D97-AF65-F5344CB8AC3E}">
        <p14:creationId xmlns:p14="http://schemas.microsoft.com/office/powerpoint/2010/main" val="1111583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Peterborough</a:t>
            </a:r>
          </a:p>
        </p:txBody>
      </p:sp>
      <p:sp>
        <p:nvSpPr>
          <p:cNvPr id="5" name="Text Placeholder 4">
            <a:extLst>
              <a:ext uri="{FF2B5EF4-FFF2-40B4-BE49-F238E27FC236}">
                <a16:creationId xmlns:a16="http://schemas.microsoft.com/office/drawing/2014/main" id="{8986A88D-B41D-40F0-9238-67EBD207652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774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445770" y="191030"/>
            <a:ext cx="7317665" cy="1383117"/>
          </a:xfrm>
        </p:spPr>
        <p:txBody>
          <a:bodyPr>
            <a:normAutofit/>
          </a:bodyPr>
          <a:lstStyle/>
          <a:p>
            <a:r>
              <a:rPr lang="en-GB" dirty="0"/>
              <a:t>Accommodation type</a:t>
            </a:r>
          </a:p>
        </p:txBody>
      </p:sp>
      <p:sp>
        <p:nvSpPr>
          <p:cNvPr id="5" name="Content Placeholder 4">
            <a:extLst>
              <a:ext uri="{FF2B5EF4-FFF2-40B4-BE49-F238E27FC236}">
                <a16:creationId xmlns:a16="http://schemas.microsoft.com/office/drawing/2014/main" id="{ED9BF0CE-F6F5-4183-ADE1-1AC426960C12}"/>
              </a:ext>
            </a:extLst>
          </p:cNvPr>
          <p:cNvSpPr>
            <a:spLocks noGrp="1"/>
          </p:cNvSpPr>
          <p:nvPr>
            <p:ph idx="1"/>
          </p:nvPr>
        </p:nvSpPr>
        <p:spPr>
          <a:xfrm>
            <a:off x="174811" y="1451611"/>
            <a:ext cx="10515600" cy="5406390"/>
          </a:xfrm>
        </p:spPr>
        <p:txBody>
          <a:bodyPr>
            <a:normAutofit fontScale="85000" lnSpcReduction="20000"/>
          </a:bodyPr>
          <a:lstStyle/>
          <a:p>
            <a:pPr marL="342900" lvl="0" indent="-342900">
              <a:lnSpc>
                <a:spcPct val="90000"/>
              </a:lnSpc>
              <a:buFont typeface="Arial" panose="020B0604020202020204" pitchFamily="34" charset="0"/>
              <a:buChar char="•"/>
              <a:tabLst>
                <a:tab pos="457200" algn="l"/>
              </a:tabLst>
            </a:pPr>
            <a:r>
              <a:rPr lang="en-GB" kern="1200" dirty="0">
                <a:solidFill>
                  <a:srgbClr val="000000"/>
                </a:solidFill>
                <a:effectLst/>
                <a:ea typeface="Open Sans" panose="020B0606030504020204" pitchFamily="34" charset="0"/>
                <a:cs typeface="Open Sans" panose="020B0606030504020204" pitchFamily="34" charset="0"/>
              </a:rPr>
              <a:t>In Cambridgeshire in 2021 there were 99,628 households (35.9%) living in detached housing, 84,863 (30.6%) in semi-detached housing, 52,202 (18.8%) in terraced housing and 40,941 (14.8%) were living in flats, maisonettes or apartments, or mobile/temporary accommodation</a:t>
            </a:r>
            <a:endParaRPr lang="en-GB" dirty="0">
              <a:effectLst/>
              <a:ea typeface="Times New Roman" panose="02020603050405020304" pitchFamily="18" charset="0"/>
              <a:cs typeface="Times New Roman" panose="02020603050405020304" pitchFamily="18" charset="0"/>
            </a:endParaRPr>
          </a:p>
          <a:p>
            <a:pPr marL="342900" lvl="0" indent="-342900">
              <a:lnSpc>
                <a:spcPct val="90000"/>
              </a:lnSpc>
              <a:buFont typeface="Arial" panose="020B0604020202020204" pitchFamily="34" charset="0"/>
              <a:buChar char="•"/>
              <a:tabLst>
                <a:tab pos="457200" algn="l"/>
              </a:tabLst>
            </a:pPr>
            <a:r>
              <a:rPr lang="en-GB" kern="1200" dirty="0">
                <a:solidFill>
                  <a:srgbClr val="000000"/>
                </a:solidFill>
                <a:effectLst/>
                <a:ea typeface="Open Sans" panose="020B0606030504020204" pitchFamily="34" charset="0"/>
                <a:cs typeface="Open Sans" panose="020B0606030504020204" pitchFamily="34" charset="0"/>
              </a:rPr>
              <a:t>In Peterborough in 2021 there were 23,554 households (27.9%) living in detached housing, 27,721 (32.8%) in semi-detached and 18,495 (21.9%) in terraced housing. 14,763 households (17.5%) were living in flats, maisonettes or apartments, or mobile/temporary accommodation</a:t>
            </a:r>
            <a:endParaRPr lang="en-GB" dirty="0">
              <a:effectLst/>
              <a:ea typeface="Times New Roman" panose="02020603050405020304" pitchFamily="18" charset="0"/>
              <a:cs typeface="Times New Roman" panose="02020603050405020304" pitchFamily="18" charset="0"/>
            </a:endParaRPr>
          </a:p>
          <a:p>
            <a:pPr marL="342900" lvl="0" indent="-342900">
              <a:lnSpc>
                <a:spcPct val="90000"/>
              </a:lnSpc>
              <a:buFont typeface="Arial" panose="020B0604020202020204" pitchFamily="34" charset="0"/>
              <a:buChar char="•"/>
              <a:tabLst>
                <a:tab pos="457200" algn="l"/>
              </a:tabLst>
            </a:pPr>
            <a:r>
              <a:rPr lang="en-GB" kern="1200" dirty="0">
                <a:solidFill>
                  <a:srgbClr val="000000"/>
                </a:solidFill>
                <a:effectLst/>
                <a:ea typeface="Open Sans" panose="020B0606030504020204" pitchFamily="34" charset="0"/>
                <a:cs typeface="Open Sans" panose="020B0606030504020204" pitchFamily="34" charset="0"/>
              </a:rPr>
              <a:t>Across all districts, and nationally, the greatest percentage increases have been in households living in flats, maisonettes or apartments, or mobile/temporary accommodation</a:t>
            </a:r>
            <a:endParaRPr lang="en-GB" dirty="0">
              <a:effectLst/>
              <a:ea typeface="Times New Roman" panose="02020603050405020304" pitchFamily="18" charset="0"/>
              <a:cs typeface="Times New Roman" panose="02020603050405020304" pitchFamily="18" charset="0"/>
            </a:endParaRPr>
          </a:p>
          <a:p>
            <a:pPr marL="742950" lvl="1" indent="-285750">
              <a:lnSpc>
                <a:spcPct val="90000"/>
              </a:lnSpc>
              <a:buFont typeface="Arial" panose="020B0604020202020204" pitchFamily="34" charset="0"/>
              <a:buChar char="•"/>
              <a:tabLst>
                <a:tab pos="914400" algn="l"/>
              </a:tabLst>
            </a:pPr>
            <a:r>
              <a:rPr lang="en-GB" sz="2800" kern="1200" dirty="0">
                <a:solidFill>
                  <a:srgbClr val="000000"/>
                </a:solidFill>
                <a:effectLst/>
                <a:ea typeface="Open Sans" panose="020B0606030504020204" pitchFamily="34" charset="0"/>
                <a:cs typeface="Open Sans" panose="020B0606030504020204" pitchFamily="34" charset="0"/>
              </a:rPr>
              <a:t>The proportion living in flats, maisonettes or apartments, or mobile/temporary accommodation has increased from 33,140 (13.2%) in 2011 to 40,941 (14.8%) in 2021 in Cambridgeshire, and this change has been largest in Cambridge (32.3% in 2011 to 35.2% in 2021)</a:t>
            </a:r>
            <a:endParaRPr lang="en-GB" sz="2800" dirty="0">
              <a:effectLst/>
              <a:ea typeface="Times New Roman" panose="02020603050405020304" pitchFamily="18" charset="0"/>
              <a:cs typeface="Times New Roman" panose="02020603050405020304" pitchFamily="18" charset="0"/>
            </a:endParaRPr>
          </a:p>
          <a:p>
            <a:pPr marL="742950" lvl="1" indent="-285750">
              <a:lnSpc>
                <a:spcPct val="90000"/>
              </a:lnSpc>
              <a:buFont typeface="Arial" panose="020B0604020202020204" pitchFamily="34" charset="0"/>
              <a:buChar char="•"/>
              <a:tabLst>
                <a:tab pos="914400" algn="l"/>
              </a:tabLst>
            </a:pPr>
            <a:r>
              <a:rPr lang="en-GB" sz="2800" kern="1200" dirty="0">
                <a:solidFill>
                  <a:srgbClr val="000000"/>
                </a:solidFill>
                <a:effectLst/>
                <a:ea typeface="Open Sans" panose="020B0606030504020204" pitchFamily="34" charset="0"/>
                <a:cs typeface="Open Sans" panose="020B0606030504020204" pitchFamily="34" charset="0"/>
              </a:rPr>
              <a:t>In Peterborough,</a:t>
            </a:r>
            <a:r>
              <a:rPr lang="en-GB" sz="2800" dirty="0">
                <a:effectLst/>
                <a:ea typeface="Times New Roman" panose="02020603050405020304" pitchFamily="18" charset="0"/>
                <a:cs typeface="Times New Roman" panose="02020603050405020304" pitchFamily="18" charset="0"/>
              </a:rPr>
              <a:t> </a:t>
            </a:r>
            <a:r>
              <a:rPr lang="en-GB" sz="2800" kern="1200" dirty="0">
                <a:solidFill>
                  <a:srgbClr val="000000"/>
                </a:solidFill>
                <a:effectLst/>
                <a:ea typeface="Open Sans" panose="020B0606030504020204" pitchFamily="34" charset="0"/>
                <a:cs typeface="Open Sans" panose="020B0606030504020204" pitchFamily="34" charset="0"/>
              </a:rPr>
              <a:t>the proportion living in flats, maisonettes or apartments, or mobile/temporary accommodation has increased from 11,909 (16.1%) in 2011 to 14,763 (17.5%) in 2021</a:t>
            </a:r>
            <a:endParaRPr lang="en-GB" sz="2800" dirty="0">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10322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number of occupied households by accommodation type, Census 2011 and Census 2021</a:t>
            </a:r>
          </a:p>
        </p:txBody>
      </p:sp>
      <p:pic>
        <p:nvPicPr>
          <p:cNvPr id="5" name="Picture 4" descr="A horizontal bar chart to show the number of occupied households by accommodation type for Census 2011 and Census 2021 for Peterborough. There have been increases in all accommodation types, although more muted for terraced households.">
            <a:extLst>
              <a:ext uri="{FF2B5EF4-FFF2-40B4-BE49-F238E27FC236}">
                <a16:creationId xmlns:a16="http://schemas.microsoft.com/office/drawing/2014/main" id="{C622AC48-E13D-4725-B92C-7242C00AC5D5}"/>
              </a:ext>
            </a:extLst>
          </p:cNvPr>
          <p:cNvPicPr>
            <a:picLocks noChangeAspect="1"/>
          </p:cNvPicPr>
          <p:nvPr/>
        </p:nvPicPr>
        <p:blipFill>
          <a:blip r:embed="rId2"/>
          <a:stretch>
            <a:fillRect/>
          </a:stretch>
        </p:blipFill>
        <p:spPr>
          <a:xfrm>
            <a:off x="0" y="1657538"/>
            <a:ext cx="12192000" cy="4221018"/>
          </a:xfrm>
          <a:prstGeom prst="rect">
            <a:avLst/>
          </a:prstGeom>
        </p:spPr>
      </p:pic>
    </p:spTree>
    <p:extLst>
      <p:ext uri="{BB962C8B-B14F-4D97-AF65-F5344CB8AC3E}">
        <p14:creationId xmlns:p14="http://schemas.microsoft.com/office/powerpoint/2010/main" val="2515312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number of occupied households by accommodation type, Census 2021</a:t>
            </a:r>
          </a:p>
        </p:txBody>
      </p:sp>
      <p:pic>
        <p:nvPicPr>
          <p:cNvPr id="3" name="Picture 2" descr="A horizontal bar chart to show the number of occupied households by accommodation type for Census 2021 for Peterborough. Semi-detached  represents the largest household accommodation type, followed by detached, terraced and then by in a purpose-built flat or tenement.">
            <a:extLst>
              <a:ext uri="{FF2B5EF4-FFF2-40B4-BE49-F238E27FC236}">
                <a16:creationId xmlns:a16="http://schemas.microsoft.com/office/drawing/2014/main" id="{A78C1879-CA95-463A-8B4F-6BD4DDE9ED57}"/>
              </a:ext>
            </a:extLst>
          </p:cNvPr>
          <p:cNvPicPr>
            <a:picLocks noChangeAspect="1"/>
          </p:cNvPicPr>
          <p:nvPr/>
        </p:nvPicPr>
        <p:blipFill>
          <a:blip r:embed="rId2"/>
          <a:stretch>
            <a:fillRect/>
          </a:stretch>
        </p:blipFill>
        <p:spPr>
          <a:xfrm>
            <a:off x="0" y="1838271"/>
            <a:ext cx="12192000" cy="3839003"/>
          </a:xfrm>
          <a:prstGeom prst="rect">
            <a:avLst/>
          </a:prstGeom>
        </p:spPr>
      </p:pic>
    </p:spTree>
    <p:extLst>
      <p:ext uri="{BB962C8B-B14F-4D97-AF65-F5344CB8AC3E}">
        <p14:creationId xmlns:p14="http://schemas.microsoft.com/office/powerpoint/2010/main" val="1890076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number of households by tenure, Census 2011 and Census 2021</a:t>
            </a:r>
          </a:p>
        </p:txBody>
      </p:sp>
      <p:pic>
        <p:nvPicPr>
          <p:cNvPr id="5" name="Picture 4" descr="A horizontal bar chart to show the number of occupied households by tenure for Census 2021 and Census 2011 for Peterborough. Owned outright and private rented from a landlord or letting agency households have seen the biggest increase. Owned with a mortgage or loan accounts for the largest proportion of households, followed by owned outright, and then by private rented from a landlord or letting agency. The number of households owned with a mortgage or loan has fallen marginally since Census 2011, and the number living rent free has also fallen.">
            <a:extLst>
              <a:ext uri="{FF2B5EF4-FFF2-40B4-BE49-F238E27FC236}">
                <a16:creationId xmlns:a16="http://schemas.microsoft.com/office/drawing/2014/main" id="{89A0D843-EBE4-3705-6EC5-BEAC8201E47D}"/>
              </a:ext>
            </a:extLst>
          </p:cNvPr>
          <p:cNvPicPr>
            <a:picLocks noChangeAspect="1"/>
          </p:cNvPicPr>
          <p:nvPr/>
        </p:nvPicPr>
        <p:blipFill rotWithShape="1">
          <a:blip r:embed="rId2"/>
          <a:srcRect t="547" b="3335"/>
          <a:stretch/>
        </p:blipFill>
        <p:spPr>
          <a:xfrm>
            <a:off x="0" y="1448656"/>
            <a:ext cx="10182015" cy="5409344"/>
          </a:xfrm>
          <a:prstGeom prst="rect">
            <a:avLst/>
          </a:prstGeom>
        </p:spPr>
      </p:pic>
    </p:spTree>
    <p:extLst>
      <p:ext uri="{BB962C8B-B14F-4D97-AF65-F5344CB8AC3E}">
        <p14:creationId xmlns:p14="http://schemas.microsoft.com/office/powerpoint/2010/main" val="9946643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proportion of households by number of bedrooms, Census 2011 and Census 2021</a:t>
            </a:r>
          </a:p>
        </p:txBody>
      </p:sp>
      <p:pic>
        <p:nvPicPr>
          <p:cNvPr id="3" name="Picture 2" descr="A pie chart for each of Census 2011 and Census 2021 showing the proportion of total households which are represented by 1 bedroom households, 2 bedrooms, 3 bedrooms and 4 or more bedrooms for Peterborough. Proportions are fairly similar, but with a rise in 4 ore more bedrooms, and a fall in 3 bedrooms.">
            <a:extLst>
              <a:ext uri="{FF2B5EF4-FFF2-40B4-BE49-F238E27FC236}">
                <a16:creationId xmlns:a16="http://schemas.microsoft.com/office/drawing/2014/main" id="{55222916-E70D-8E36-6713-7BB2B2DA8B25}"/>
              </a:ext>
            </a:extLst>
          </p:cNvPr>
          <p:cNvPicPr>
            <a:picLocks noChangeAspect="1"/>
          </p:cNvPicPr>
          <p:nvPr/>
        </p:nvPicPr>
        <p:blipFill>
          <a:blip r:embed="rId2"/>
          <a:stretch>
            <a:fillRect/>
          </a:stretch>
        </p:blipFill>
        <p:spPr>
          <a:xfrm>
            <a:off x="80962" y="1644347"/>
            <a:ext cx="12030075" cy="4191000"/>
          </a:xfrm>
          <a:prstGeom prst="rect">
            <a:avLst/>
          </a:prstGeom>
        </p:spPr>
      </p:pic>
      <p:sp>
        <p:nvSpPr>
          <p:cNvPr id="5" name="TextBox 4">
            <a:extLst>
              <a:ext uri="{FF2B5EF4-FFF2-40B4-BE49-F238E27FC236}">
                <a16:creationId xmlns:a16="http://schemas.microsoft.com/office/drawing/2014/main" id="{6C953383-B9AF-4383-BB3F-732CFB69B6C0}"/>
              </a:ext>
            </a:extLst>
          </p:cNvPr>
          <p:cNvSpPr txBox="1"/>
          <p:nvPr/>
        </p:nvSpPr>
        <p:spPr>
          <a:xfrm>
            <a:off x="349119" y="5934670"/>
            <a:ext cx="9612247" cy="923330"/>
          </a:xfrm>
          <a:prstGeom prst="rect">
            <a:avLst/>
          </a:prstGeom>
          <a:noFill/>
        </p:spPr>
        <p:txBody>
          <a:bodyPr wrap="none" rtlCol="0">
            <a:spAutoFit/>
          </a:bodyPr>
          <a:lstStyle/>
          <a:p>
            <a:r>
              <a:rPr lang="en-GB" dirty="0"/>
              <a:t>In Census 2011, data was collected on number of households with 0 bedrooms, of which there were </a:t>
            </a:r>
          </a:p>
          <a:p>
            <a:r>
              <a:rPr lang="en-GB" dirty="0"/>
              <a:t>195 in Peterborough. In this chart this data has been included within the Census 2011 data for </a:t>
            </a:r>
          </a:p>
          <a:p>
            <a:r>
              <a:rPr lang="en-GB" dirty="0"/>
              <a:t>number of households with 1 bedroom.</a:t>
            </a:r>
          </a:p>
        </p:txBody>
      </p:sp>
    </p:spTree>
    <p:extLst>
      <p:ext uri="{BB962C8B-B14F-4D97-AF65-F5344CB8AC3E}">
        <p14:creationId xmlns:p14="http://schemas.microsoft.com/office/powerpoint/2010/main" val="4133128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number of households by central heating type, Census 2011 and Census 2021</a:t>
            </a:r>
          </a:p>
        </p:txBody>
      </p:sp>
      <p:pic>
        <p:nvPicPr>
          <p:cNvPr id="3" name="Picture 2" descr="A horizontal bar chart to show the number of occupied households by central heating type for Census 2011 and Census 2021 for Peterborough. The majority of households are centrally heated by mains / tank or bottled gas, followed by 2 or more types of central heating (not including renewable energy). ">
            <a:extLst>
              <a:ext uri="{FF2B5EF4-FFF2-40B4-BE49-F238E27FC236}">
                <a16:creationId xmlns:a16="http://schemas.microsoft.com/office/drawing/2014/main" id="{2BFF3884-3C48-84BF-1E58-7522DEBF7BAD}"/>
              </a:ext>
            </a:extLst>
          </p:cNvPr>
          <p:cNvPicPr>
            <a:picLocks noChangeAspect="1"/>
          </p:cNvPicPr>
          <p:nvPr/>
        </p:nvPicPr>
        <p:blipFill rotWithShape="1">
          <a:blip r:embed="rId2"/>
          <a:srcRect t="1388"/>
          <a:stretch/>
        </p:blipFill>
        <p:spPr>
          <a:xfrm>
            <a:off x="119009" y="1625142"/>
            <a:ext cx="10075470" cy="4539057"/>
          </a:xfrm>
          <a:prstGeom prst="rect">
            <a:avLst/>
          </a:prstGeom>
        </p:spPr>
      </p:pic>
      <p:sp>
        <p:nvSpPr>
          <p:cNvPr id="5" name="TextBox 4">
            <a:extLst>
              <a:ext uri="{FF2B5EF4-FFF2-40B4-BE49-F238E27FC236}">
                <a16:creationId xmlns:a16="http://schemas.microsoft.com/office/drawing/2014/main" id="{336468B4-A1B5-46DD-AFBD-B86B3EC26A13}"/>
              </a:ext>
            </a:extLst>
          </p:cNvPr>
          <p:cNvSpPr txBox="1"/>
          <p:nvPr/>
        </p:nvSpPr>
        <p:spPr>
          <a:xfrm>
            <a:off x="119009" y="6211669"/>
            <a:ext cx="9879470" cy="646331"/>
          </a:xfrm>
          <a:prstGeom prst="rect">
            <a:avLst/>
          </a:prstGeom>
          <a:solidFill>
            <a:schemeClr val="bg1"/>
          </a:solidFill>
        </p:spPr>
        <p:txBody>
          <a:bodyPr wrap="square" rtlCol="0">
            <a:spAutoFit/>
          </a:bodyPr>
          <a:lstStyle/>
          <a:p>
            <a:r>
              <a:rPr lang="en-GB" dirty="0"/>
              <a:t>In Census 2021, data on renewable energy and district or communal heat networks was collected for the first time, so comparable data from Census 2011 is not available.</a:t>
            </a:r>
          </a:p>
        </p:txBody>
      </p:sp>
    </p:spTree>
    <p:extLst>
      <p:ext uri="{BB962C8B-B14F-4D97-AF65-F5344CB8AC3E}">
        <p14:creationId xmlns:p14="http://schemas.microsoft.com/office/powerpoint/2010/main" val="20253151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number of households by car or van availability, Census 2011 and Census 2021</a:t>
            </a:r>
          </a:p>
        </p:txBody>
      </p:sp>
      <p:pic>
        <p:nvPicPr>
          <p:cNvPr id="3" name="Picture 2" descr="A horizontal bar chart to show the number of occupied households by car or van availability for Census 2011 and Census 2021 for Peterborough. The numbers of households with 1 car or van, 2 cars or vans or with 3 or more cars or vans have seen the greatest increases. There has also been a small increase in the number of households with no car or van. ">
            <a:extLst>
              <a:ext uri="{FF2B5EF4-FFF2-40B4-BE49-F238E27FC236}">
                <a16:creationId xmlns:a16="http://schemas.microsoft.com/office/drawing/2014/main" id="{8389A256-4631-3E50-D162-9B2B75E8B874}"/>
              </a:ext>
            </a:extLst>
          </p:cNvPr>
          <p:cNvPicPr>
            <a:picLocks noChangeAspect="1"/>
          </p:cNvPicPr>
          <p:nvPr/>
        </p:nvPicPr>
        <p:blipFill>
          <a:blip r:embed="rId2"/>
          <a:stretch>
            <a:fillRect/>
          </a:stretch>
        </p:blipFill>
        <p:spPr>
          <a:xfrm>
            <a:off x="497237" y="1577672"/>
            <a:ext cx="11469214" cy="5280328"/>
          </a:xfrm>
          <a:prstGeom prst="rect">
            <a:avLst/>
          </a:prstGeom>
        </p:spPr>
      </p:pic>
    </p:spTree>
    <p:extLst>
      <p:ext uri="{BB962C8B-B14F-4D97-AF65-F5344CB8AC3E}">
        <p14:creationId xmlns:p14="http://schemas.microsoft.com/office/powerpoint/2010/main" val="42016310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2BFA4-D81A-1468-0F3D-926E8B3C46D4}"/>
              </a:ext>
            </a:extLst>
          </p:cNvPr>
          <p:cNvSpPr txBox="1">
            <a:spLocks noGrp="1"/>
          </p:cNvSpPr>
          <p:nvPr>
            <p:ph type="title" idx="4294967295"/>
          </p:nvPr>
        </p:nvSpPr>
        <p:spPr>
          <a:xfrm>
            <a:off x="119009" y="194555"/>
            <a:ext cx="7987301"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j-ea"/>
                <a:cs typeface="+mj-cs"/>
              </a:rPr>
              <a:t>Peterborough – number of usual residents with a second address by type, Census 2021</a:t>
            </a:r>
          </a:p>
        </p:txBody>
      </p:sp>
      <p:pic>
        <p:nvPicPr>
          <p:cNvPr id="5" name="Picture 4" descr="A horizontal bar chart to show the number of usual residents with a second address by type for Census 2021 for Peterborough. Another parent or guardian's address is the most common second address type, with 3120 responses.1117 responses cite holiday home as their second address by type. ">
            <a:extLst>
              <a:ext uri="{FF2B5EF4-FFF2-40B4-BE49-F238E27FC236}">
                <a16:creationId xmlns:a16="http://schemas.microsoft.com/office/drawing/2014/main" id="{9F7AE31B-3F38-42A2-A093-ECA8BC72B650}"/>
              </a:ext>
            </a:extLst>
          </p:cNvPr>
          <p:cNvPicPr>
            <a:picLocks noChangeAspect="1"/>
          </p:cNvPicPr>
          <p:nvPr/>
        </p:nvPicPr>
        <p:blipFill>
          <a:blip r:embed="rId2"/>
          <a:stretch>
            <a:fillRect/>
          </a:stretch>
        </p:blipFill>
        <p:spPr>
          <a:xfrm>
            <a:off x="0" y="1661753"/>
            <a:ext cx="12192000" cy="4048199"/>
          </a:xfrm>
          <a:prstGeom prst="rect">
            <a:avLst/>
          </a:prstGeom>
        </p:spPr>
      </p:pic>
    </p:spTree>
    <p:extLst>
      <p:ext uri="{BB962C8B-B14F-4D97-AF65-F5344CB8AC3E}">
        <p14:creationId xmlns:p14="http://schemas.microsoft.com/office/powerpoint/2010/main" val="25795042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6A85-C55E-4664-9AB3-9D0E1802CDDA}"/>
              </a:ext>
            </a:extLst>
          </p:cNvPr>
          <p:cNvSpPr>
            <a:spLocks noGrp="1"/>
          </p:cNvSpPr>
          <p:nvPr>
            <p:ph type="title"/>
          </p:nvPr>
        </p:nvSpPr>
        <p:spPr>
          <a:xfrm>
            <a:off x="838200" y="0"/>
            <a:ext cx="6934200" cy="1383117"/>
          </a:xfrm>
        </p:spPr>
        <p:txBody>
          <a:bodyPr/>
          <a:lstStyle/>
          <a:p>
            <a:r>
              <a:rPr lang="en-GB" dirty="0"/>
              <a:t>Census 2021: useful links</a:t>
            </a:r>
          </a:p>
        </p:txBody>
      </p:sp>
      <p:sp>
        <p:nvSpPr>
          <p:cNvPr id="3" name="Content Placeholder 2">
            <a:extLst>
              <a:ext uri="{FF2B5EF4-FFF2-40B4-BE49-F238E27FC236}">
                <a16:creationId xmlns:a16="http://schemas.microsoft.com/office/drawing/2014/main" id="{2AB3BFF1-E849-41DC-BEDC-20BA76AC4C13}"/>
              </a:ext>
            </a:extLst>
          </p:cNvPr>
          <p:cNvSpPr>
            <a:spLocks noGrp="1"/>
          </p:cNvSpPr>
          <p:nvPr>
            <p:ph idx="1"/>
          </p:nvPr>
        </p:nvSpPr>
        <p:spPr>
          <a:xfrm>
            <a:off x="103095" y="1581899"/>
            <a:ext cx="10170459" cy="4911666"/>
          </a:xfrm>
        </p:spPr>
        <p:txBody>
          <a:bodyPr vert="horz" lIns="91440" tIns="45720" rIns="91440" bIns="45720" rtlCol="0" anchor="t">
            <a:noAutofit/>
          </a:bodyPr>
          <a:lstStyle/>
          <a:p>
            <a:r>
              <a:rPr lang="en-GB" sz="1800" dirty="0"/>
              <a:t>Census 2021 </a:t>
            </a:r>
            <a:r>
              <a:rPr lang="en-GB" sz="1800" dirty="0">
                <a:hlinkClick r:id="rId2"/>
              </a:rPr>
              <a:t>Cambridgeshire Insight – Population – Census 2021</a:t>
            </a:r>
            <a:r>
              <a:rPr lang="en-GB" sz="1800" dirty="0"/>
              <a:t> webpages on Cambridgeshire Insight, including:</a:t>
            </a:r>
            <a:endParaRPr lang="en-GB" sz="1800" dirty="0">
              <a:cs typeface="Calibri"/>
            </a:endParaRPr>
          </a:p>
          <a:p>
            <a:pPr lvl="1"/>
            <a:r>
              <a:rPr lang="en-GB" sz="1800" dirty="0">
                <a:solidFill>
                  <a:srgbClr val="0563C1"/>
                </a:solidFill>
                <a:hlinkClick r:id="rId3">
                  <a:extLst>
                    <a:ext uri="{A12FA001-AC4F-418D-AE19-62706E023703}">
                      <ahyp:hlinkClr xmlns:ahyp="http://schemas.microsoft.com/office/drawing/2018/hyperlinkcolor" val="tx"/>
                    </a:ext>
                  </a:extLst>
                </a:hlinkClick>
              </a:rPr>
              <a:t>Census 2021 first results</a:t>
            </a:r>
            <a:r>
              <a:rPr lang="en-GB" sz="1800" dirty="0"/>
              <a:t>: published report, recorded presentation and dataset, </a:t>
            </a:r>
            <a:endParaRPr lang="en-GB" sz="1800" dirty="0">
              <a:cs typeface="Calibri"/>
            </a:endParaRPr>
          </a:p>
          <a:p>
            <a:pPr lvl="1"/>
            <a:r>
              <a:rPr lang="en-GB" sz="1800" dirty="0">
                <a:hlinkClick r:id="rId4"/>
              </a:rPr>
              <a:t>Census 2021 topic summaries</a:t>
            </a:r>
            <a:r>
              <a:rPr lang="en-GB" sz="1800" dirty="0"/>
              <a:t>: Cambridgeshire and Peterborough summaries and further resources available</a:t>
            </a:r>
            <a:endParaRPr lang="en-GB" sz="1800" dirty="0">
              <a:cs typeface="Calibri"/>
              <a:hlinkClick r:id="rId4"/>
            </a:endParaRPr>
          </a:p>
          <a:p>
            <a:r>
              <a:rPr lang="en-GB" sz="1800" dirty="0"/>
              <a:t>Cambs Insight tools already have demography and migration datasets, and they will be updated with the release of each topic summary:</a:t>
            </a:r>
            <a:endParaRPr lang="en-GB" sz="1800" dirty="0">
              <a:cs typeface="Calibri"/>
            </a:endParaRPr>
          </a:p>
          <a:p>
            <a:pPr lvl="1"/>
            <a:r>
              <a:rPr lang="en-GB" sz="1800" dirty="0">
                <a:hlinkClick r:id="rId5"/>
              </a:rPr>
              <a:t>Map explorer</a:t>
            </a:r>
            <a:endParaRPr lang="en-GB" sz="1800" dirty="0"/>
          </a:p>
          <a:p>
            <a:pPr lvl="1"/>
            <a:r>
              <a:rPr lang="en-GB" sz="1800" dirty="0">
                <a:hlinkClick r:id="rId6"/>
              </a:rPr>
              <a:t>Data explorer</a:t>
            </a:r>
            <a:endParaRPr lang="en-GB" sz="1800" dirty="0"/>
          </a:p>
          <a:p>
            <a:r>
              <a:rPr lang="en-GB" sz="1800" dirty="0"/>
              <a:t>Census 2021 data published on the </a:t>
            </a:r>
            <a:r>
              <a:rPr lang="en-GB" sz="1800" dirty="0">
                <a:hlinkClick r:id="rId7"/>
              </a:rPr>
              <a:t>ONS website </a:t>
            </a:r>
            <a:r>
              <a:rPr lang="en-GB" sz="1800" dirty="0"/>
              <a:t>and on </a:t>
            </a:r>
            <a:r>
              <a:rPr lang="en-GB" sz="1800" dirty="0">
                <a:hlinkClick r:id="rId8"/>
              </a:rPr>
              <a:t>NOMIS</a:t>
            </a:r>
            <a:endParaRPr lang="en-GB" sz="1800" dirty="0"/>
          </a:p>
          <a:p>
            <a:r>
              <a:rPr lang="en-GB" sz="1800" dirty="0"/>
              <a:t>ONS tools:</a:t>
            </a:r>
            <a:endParaRPr lang="en-GB" sz="1800" dirty="0">
              <a:cs typeface="Calibri"/>
            </a:endParaRPr>
          </a:p>
          <a:p>
            <a:pPr lvl="1"/>
            <a:r>
              <a:rPr lang="en-GB" sz="1800" b="1" dirty="0">
                <a:hlinkClick r:id="rId9"/>
              </a:rPr>
              <a:t>Census maps</a:t>
            </a:r>
            <a:endParaRPr lang="en-GB" sz="1800" dirty="0"/>
          </a:p>
          <a:p>
            <a:pPr lvl="1"/>
            <a:r>
              <a:rPr lang="en-GB" sz="1800" b="1" dirty="0">
                <a:hlinkClick r:id="rId10"/>
              </a:rPr>
              <a:t>Area profiles</a:t>
            </a:r>
            <a:r>
              <a:rPr lang="en-GB" sz="1800" dirty="0">
                <a:hlinkClick r:id="rId10"/>
              </a:rPr>
              <a:t> </a:t>
            </a:r>
            <a:r>
              <a:rPr lang="en-GB" sz="1800" dirty="0"/>
              <a:t>– available on NOMIS at local authority level. Build your own area profiles has a release date of 17th January 2023</a:t>
            </a:r>
            <a:endParaRPr lang="en-GB" sz="1800" dirty="0">
              <a:cs typeface="Calibri"/>
            </a:endParaRPr>
          </a:p>
          <a:p>
            <a:pPr lvl="1"/>
            <a:r>
              <a:rPr lang="en-GB" sz="1800" b="1" dirty="0">
                <a:hlinkClick r:id="rId11"/>
              </a:rPr>
              <a:t>How your area has changed in 10 years: Census 2021</a:t>
            </a:r>
            <a:endParaRPr lang="en-GB" sz="1800" b="1" dirty="0">
              <a:cs typeface="Calibri"/>
            </a:endParaRPr>
          </a:p>
        </p:txBody>
      </p:sp>
    </p:spTree>
    <p:extLst>
      <p:ext uri="{BB962C8B-B14F-4D97-AF65-F5344CB8AC3E}">
        <p14:creationId xmlns:p14="http://schemas.microsoft.com/office/powerpoint/2010/main" val="25443275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352B-AA22-40A7-B718-4551A0138C38}"/>
              </a:ext>
            </a:extLst>
          </p:cNvPr>
          <p:cNvSpPr>
            <a:spLocks noGrp="1"/>
          </p:cNvSpPr>
          <p:nvPr>
            <p:ph type="title"/>
          </p:nvPr>
        </p:nvSpPr>
        <p:spPr>
          <a:xfrm>
            <a:off x="352425" y="307572"/>
            <a:ext cx="7419975" cy="1092604"/>
          </a:xfrm>
        </p:spPr>
        <p:txBody>
          <a:bodyPr/>
          <a:lstStyle/>
          <a:p>
            <a:r>
              <a:rPr lang="en-GB" dirty="0"/>
              <a:t>Definitions</a:t>
            </a:r>
          </a:p>
        </p:txBody>
      </p:sp>
      <p:sp>
        <p:nvSpPr>
          <p:cNvPr id="3" name="Content Placeholder 2">
            <a:extLst>
              <a:ext uri="{FF2B5EF4-FFF2-40B4-BE49-F238E27FC236}">
                <a16:creationId xmlns:a16="http://schemas.microsoft.com/office/drawing/2014/main" id="{72129B7F-AF90-4A38-ADDC-FF51C0C528A0}"/>
              </a:ext>
            </a:extLst>
          </p:cNvPr>
          <p:cNvSpPr>
            <a:spLocks noGrp="1"/>
          </p:cNvSpPr>
          <p:nvPr>
            <p:ph sz="half" idx="1"/>
          </p:nvPr>
        </p:nvSpPr>
        <p:spPr>
          <a:xfrm>
            <a:off x="247650" y="1400175"/>
            <a:ext cx="10029825" cy="5150253"/>
          </a:xfrm>
        </p:spPr>
        <p:txBody>
          <a:bodyPr>
            <a:noAutofit/>
          </a:bodyPr>
          <a:lstStyle/>
          <a:p>
            <a:r>
              <a:rPr lang="en-GB" sz="2000" dirty="0"/>
              <a:t>Usual resident population</a:t>
            </a:r>
          </a:p>
          <a:p>
            <a:pPr lvl="1"/>
            <a:r>
              <a:rPr lang="en-GB" sz="1600" dirty="0"/>
              <a:t>Anyone in the UK and had stayed or intended to stay in the UK for a period of 12 months or more; or</a:t>
            </a:r>
          </a:p>
          <a:p>
            <a:pPr lvl="1"/>
            <a:r>
              <a:rPr lang="en-GB" sz="1600" dirty="0"/>
              <a:t>Had a permanent UK address and was outside the UK and intended to be outside the UK for less than 12 months</a:t>
            </a:r>
          </a:p>
          <a:p>
            <a:r>
              <a:rPr lang="en-GB" sz="2000" dirty="0"/>
              <a:t>Households</a:t>
            </a:r>
          </a:p>
          <a:p>
            <a:pPr lvl="1"/>
            <a:r>
              <a:rPr lang="en-GB" sz="1600" dirty="0"/>
              <a:t>One person living alone; or</a:t>
            </a:r>
          </a:p>
          <a:p>
            <a:pPr lvl="1"/>
            <a:r>
              <a:rPr lang="en-GB" sz="1600" dirty="0"/>
              <a:t>A group of people (not necessarily related) living at the same address, who share cooking facilities and share a living room or sitting room or dining area</a:t>
            </a:r>
          </a:p>
          <a:p>
            <a:pPr lvl="1"/>
            <a:r>
              <a:rPr lang="en-GB" sz="1600" dirty="0"/>
              <a:t>Must contain at least one usual resident</a:t>
            </a:r>
          </a:p>
          <a:p>
            <a:r>
              <a:rPr lang="en-GB" sz="2000" dirty="0"/>
              <a:t>Accommodation type</a:t>
            </a:r>
          </a:p>
          <a:p>
            <a:pPr lvl="1"/>
            <a:r>
              <a:rPr lang="en-GB" sz="1600" dirty="0"/>
              <a:t>The type of building or structure used by an individual or household. This could be: the whole house or bungalow, a flat, maisonette or apartment, or a temporary or mobile structure such as a caravan</a:t>
            </a:r>
          </a:p>
          <a:p>
            <a:r>
              <a:rPr lang="en-GB" sz="2000" dirty="0"/>
              <a:t>Car or van availability</a:t>
            </a:r>
          </a:p>
          <a:p>
            <a:pPr lvl="1"/>
            <a:r>
              <a:rPr lang="en-GB" sz="1600" dirty="0"/>
              <a:t>The number of cars or vans owned or available for use by household members</a:t>
            </a:r>
          </a:p>
          <a:p>
            <a:pPr lvl="1"/>
            <a:r>
              <a:rPr lang="en-GB" sz="1600" dirty="0"/>
              <a:t>Cars or vans used by communal establishment residents are not included</a:t>
            </a:r>
          </a:p>
        </p:txBody>
      </p:sp>
    </p:spTree>
    <p:extLst>
      <p:ext uri="{BB962C8B-B14F-4D97-AF65-F5344CB8AC3E}">
        <p14:creationId xmlns:p14="http://schemas.microsoft.com/office/powerpoint/2010/main" val="582010080"/>
      </p:ext>
    </p:extLst>
  </p:cSld>
  <p:clrMapOvr>
    <a:masterClrMapping/>
  </p:clrMapOvr>
  <p:extLst>
    <p:ext uri="{6950BFC3-D8DA-4A85-94F7-54DA5524770B}">
      <p188:commentRel xmlns:p188="http://schemas.microsoft.com/office/powerpoint/2018/8/main" r:id="rId2"/>
    </p:ext>
  </p:extLs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352B-AA22-40A7-B718-4551A0138C38}"/>
              </a:ext>
            </a:extLst>
          </p:cNvPr>
          <p:cNvSpPr>
            <a:spLocks noGrp="1"/>
          </p:cNvSpPr>
          <p:nvPr>
            <p:ph type="title"/>
          </p:nvPr>
        </p:nvSpPr>
        <p:spPr>
          <a:xfrm>
            <a:off x="352425" y="307572"/>
            <a:ext cx="7419975" cy="1092604"/>
          </a:xfrm>
        </p:spPr>
        <p:txBody>
          <a:bodyPr/>
          <a:lstStyle/>
          <a:p>
            <a:r>
              <a:rPr lang="en-GB" dirty="0"/>
              <a:t>Definitions (continued)</a:t>
            </a:r>
          </a:p>
        </p:txBody>
      </p:sp>
      <p:sp>
        <p:nvSpPr>
          <p:cNvPr id="3" name="Content Placeholder 2">
            <a:extLst>
              <a:ext uri="{FF2B5EF4-FFF2-40B4-BE49-F238E27FC236}">
                <a16:creationId xmlns:a16="http://schemas.microsoft.com/office/drawing/2014/main" id="{72129B7F-AF90-4A38-ADDC-FF51C0C528A0}"/>
              </a:ext>
            </a:extLst>
          </p:cNvPr>
          <p:cNvSpPr>
            <a:spLocks noGrp="1"/>
          </p:cNvSpPr>
          <p:nvPr>
            <p:ph sz="half" idx="1"/>
          </p:nvPr>
        </p:nvSpPr>
        <p:spPr>
          <a:xfrm>
            <a:off x="247650" y="1400175"/>
            <a:ext cx="9810750" cy="5150253"/>
          </a:xfrm>
        </p:spPr>
        <p:txBody>
          <a:bodyPr>
            <a:normAutofit/>
          </a:bodyPr>
          <a:lstStyle/>
          <a:p>
            <a:r>
              <a:rPr lang="en-GB" sz="2000" dirty="0"/>
              <a:t>Central heating</a:t>
            </a:r>
          </a:p>
          <a:p>
            <a:pPr lvl="1"/>
            <a:r>
              <a:rPr lang="en-GB" sz="1600" dirty="0"/>
              <a:t>Central heating is a heating system used to heat multiple rooms in a building by circulating air or heated water through pipes to radiators or vents. Single or multiple fuel sources can fuel these systems</a:t>
            </a:r>
          </a:p>
          <a:p>
            <a:pPr lvl="1"/>
            <a:r>
              <a:rPr lang="en-GB" sz="1600" dirty="0"/>
              <a:t>Central heating systems that are unused or not working are still considered</a:t>
            </a:r>
          </a:p>
          <a:p>
            <a:r>
              <a:rPr lang="en-GB" sz="2000" dirty="0"/>
              <a:t>Occupancy rating</a:t>
            </a:r>
          </a:p>
          <a:p>
            <a:pPr lvl="1"/>
            <a:r>
              <a:rPr lang="en-GB" sz="1600" dirty="0"/>
              <a:t>Whether a household's accommodation is overcrowded, ideally occupied or under-occupied.</a:t>
            </a:r>
          </a:p>
          <a:p>
            <a:pPr lvl="1"/>
            <a:r>
              <a:rPr lang="en-GB" sz="1600" dirty="0"/>
              <a:t>An occupancy rating of: -1 or less implies that a household's accommodation has fewer bedrooms than required (overcrowded), +1 or more implies that a household's accommodation has more bedrooms than required (under-occupied), and 0 suggests that a household's accommodation has an ideal number of bedrooms</a:t>
            </a:r>
          </a:p>
          <a:p>
            <a:r>
              <a:rPr lang="en-GB" sz="2000" b="0" i="0" dirty="0">
                <a:effectLst/>
              </a:rPr>
              <a:t>Tenure</a:t>
            </a:r>
          </a:p>
          <a:p>
            <a:pPr lvl="1"/>
            <a:r>
              <a:rPr lang="en-GB" sz="1600" b="0" i="0" dirty="0">
                <a:effectLst/>
              </a:rPr>
              <a:t>Whether a household rents or owns the accommodation that it occupies. Households that rent their accommodation were asked what type of landlord owns or manages it</a:t>
            </a:r>
            <a:endParaRPr lang="en-GB" sz="1600" dirty="0"/>
          </a:p>
          <a:p>
            <a:r>
              <a:rPr lang="en-GB" sz="2000" b="0" i="0" dirty="0">
                <a:effectLst/>
              </a:rPr>
              <a:t>Second address</a:t>
            </a:r>
          </a:p>
          <a:p>
            <a:pPr lvl="1"/>
            <a:r>
              <a:rPr lang="en-GB" sz="1600" b="0" i="0" dirty="0">
                <a:effectLst/>
              </a:rPr>
              <a:t>Indicates whether a person has an alternative address (somewhere they stay for more than 30 days per year)</a:t>
            </a:r>
          </a:p>
        </p:txBody>
      </p:sp>
    </p:spTree>
    <p:extLst>
      <p:ext uri="{BB962C8B-B14F-4D97-AF65-F5344CB8AC3E}">
        <p14:creationId xmlns:p14="http://schemas.microsoft.com/office/powerpoint/2010/main" val="294643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154112" y="191031"/>
            <a:ext cx="8003570" cy="1440546"/>
          </a:xfrm>
        </p:spPr>
        <p:txBody>
          <a:bodyPr>
            <a:normAutofit fontScale="90000"/>
          </a:bodyPr>
          <a:lstStyle/>
          <a:p>
            <a:r>
              <a:rPr lang="en-GB" sz="4000" dirty="0"/>
              <a:t>Number of occupied households by accommodation type, Census 2011 and Census 2021</a:t>
            </a:r>
          </a:p>
        </p:txBody>
      </p:sp>
      <p:pic>
        <p:nvPicPr>
          <p:cNvPr id="4" name="Picture 3" descr="A horizontal bar chart showing number of occupied households by accommodation type - detached, semi-detached, terraced and flats - for Cambridgeshire for Census 2011 and Census 2021. The same chart is also shown for Peterborough, The charts show that there have been increases in the number of occupied households for all four accommodation types, with a proportionately significant rise in the number of flats. ">
            <a:extLst>
              <a:ext uri="{FF2B5EF4-FFF2-40B4-BE49-F238E27FC236}">
                <a16:creationId xmlns:a16="http://schemas.microsoft.com/office/drawing/2014/main" id="{D0F5161C-BA6C-47C8-BBF0-B32AC2CF8512}"/>
              </a:ext>
            </a:extLst>
          </p:cNvPr>
          <p:cNvPicPr>
            <a:picLocks noChangeAspect="1"/>
          </p:cNvPicPr>
          <p:nvPr/>
        </p:nvPicPr>
        <p:blipFill>
          <a:blip r:embed="rId2"/>
          <a:stretch>
            <a:fillRect/>
          </a:stretch>
        </p:blipFill>
        <p:spPr>
          <a:xfrm>
            <a:off x="253475" y="1752442"/>
            <a:ext cx="8699139" cy="5105558"/>
          </a:xfrm>
          <a:prstGeom prst="rect">
            <a:avLst/>
          </a:prstGeom>
        </p:spPr>
      </p:pic>
    </p:spTree>
    <p:extLst>
      <p:ext uri="{BB962C8B-B14F-4D97-AF65-F5344CB8AC3E}">
        <p14:creationId xmlns:p14="http://schemas.microsoft.com/office/powerpoint/2010/main" val="3200785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352B-AA22-40A7-B718-4551A0138C38}"/>
              </a:ext>
            </a:extLst>
          </p:cNvPr>
          <p:cNvSpPr>
            <a:spLocks noGrp="1"/>
          </p:cNvSpPr>
          <p:nvPr>
            <p:ph type="title"/>
          </p:nvPr>
        </p:nvSpPr>
        <p:spPr/>
        <p:txBody>
          <a:bodyPr/>
          <a:lstStyle/>
          <a:p>
            <a:r>
              <a:rPr lang="en-GB" dirty="0"/>
              <a:t>Comparability to Census 2011</a:t>
            </a:r>
          </a:p>
        </p:txBody>
      </p:sp>
      <p:sp>
        <p:nvSpPr>
          <p:cNvPr id="3" name="Content Placeholder 2">
            <a:extLst>
              <a:ext uri="{FF2B5EF4-FFF2-40B4-BE49-F238E27FC236}">
                <a16:creationId xmlns:a16="http://schemas.microsoft.com/office/drawing/2014/main" id="{72129B7F-AF90-4A38-ADDC-FF51C0C528A0}"/>
              </a:ext>
            </a:extLst>
          </p:cNvPr>
          <p:cNvSpPr>
            <a:spLocks noGrp="1"/>
          </p:cNvSpPr>
          <p:nvPr>
            <p:ph sz="half" idx="1"/>
          </p:nvPr>
        </p:nvSpPr>
        <p:spPr>
          <a:xfrm>
            <a:off x="838200" y="1825625"/>
            <a:ext cx="9322942" cy="4351338"/>
          </a:xfrm>
        </p:spPr>
        <p:txBody>
          <a:bodyPr vert="horz" lIns="91440" tIns="45720" rIns="91440" bIns="45720" rtlCol="0" anchor="t">
            <a:normAutofit fontScale="85000" lnSpcReduction="20000"/>
          </a:bodyPr>
          <a:lstStyle/>
          <a:p>
            <a:r>
              <a:rPr lang="en-GB" dirty="0"/>
              <a:t>Some datasets in this briefing may contain variables that are not directly comparable to Census 2011</a:t>
            </a:r>
          </a:p>
          <a:p>
            <a:pPr lvl="1"/>
            <a:r>
              <a:rPr lang="en-GB" dirty="0"/>
              <a:t>Central heating: Census 2021 collected data on renewable energy and district or communal heating systems for the first time, so comparable data for Census 2011 is not available</a:t>
            </a:r>
          </a:p>
          <a:p>
            <a:pPr lvl="1"/>
            <a:r>
              <a:rPr lang="en-GB" dirty="0"/>
              <a:t>Communal establishments: a change in the definition of some housing types means that some addresses defined as communal establishments in Census 2011 may now be defined as households in Census 2021</a:t>
            </a:r>
            <a:endParaRPr lang="en-GB" dirty="0">
              <a:cs typeface="Calibri"/>
            </a:endParaRPr>
          </a:p>
          <a:p>
            <a:pPr lvl="1"/>
            <a:r>
              <a:rPr lang="en-GB" dirty="0"/>
              <a:t>Number of bedrooms: Census 2021 removed the option for 0 bedrooms which was present in Census 2011. This briefing includes Census 2011 data for 0 bedrooms within the Census 2011 1 bedroom variable</a:t>
            </a:r>
          </a:p>
          <a:p>
            <a:r>
              <a:rPr lang="en-GB" dirty="0"/>
              <a:t>Due to ONS statistical disclosure controls used for Census 2021, the totals between different datasets may not be identical, including where data is aggregated from district level to county level. This briefing uses Census 2021 data published at county level for county analysis and district level for district analysis</a:t>
            </a:r>
          </a:p>
        </p:txBody>
      </p:sp>
    </p:spTree>
    <p:extLst>
      <p:ext uri="{BB962C8B-B14F-4D97-AF65-F5344CB8AC3E}">
        <p14:creationId xmlns:p14="http://schemas.microsoft.com/office/powerpoint/2010/main" val="1922731497"/>
      </p:ext>
    </p:extLst>
  </p:cSld>
  <p:clrMapOvr>
    <a:masterClrMapping/>
  </p:clrMapOvr>
</p:sld>
</file>

<file path=ppt/theme/theme1.xml><?xml version="1.0" encoding="utf-8"?>
<a:theme xmlns:a="http://schemas.openxmlformats.org/drawingml/2006/main" name="Accessible template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template theme" id="{CD62CD74-2BF1-4605-9169-238AA4E9C9AB}" vid="{FEB47974-2F15-4277-B361-F84F86F135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 template theme</Template>
  <TotalTime>562</TotalTime>
  <Words>5747</Words>
  <Application>Microsoft Office PowerPoint</Application>
  <PresentationFormat>Widescreen</PresentationFormat>
  <Paragraphs>603</Paragraphs>
  <Slides>90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Calibri Light</vt:lpstr>
      <vt:lpstr>open sans</vt:lpstr>
      <vt:lpstr>Accessible template theme</vt:lpstr>
      <vt:lpstr>Census 2021: Housing summary for Cambridgeshire and Peterborough</vt:lpstr>
      <vt:lpstr>Themes covered</vt:lpstr>
      <vt:lpstr>Contents</vt:lpstr>
      <vt:lpstr>Overview: Change in occupied household numbers</vt:lpstr>
      <vt:lpstr>Overview: a rise in rented households</vt:lpstr>
      <vt:lpstr>Overview: fewer households with no central heating</vt:lpstr>
      <vt:lpstr>Cambridgeshire and Peterborough overview</vt:lpstr>
      <vt:lpstr>Accommodation type</vt:lpstr>
      <vt:lpstr>Number of occupied households by accommodation type, Census 2011 and Census 2021</vt:lpstr>
      <vt:lpstr>Changes in tenure: Cambridgeshire</vt:lpstr>
      <vt:lpstr>Changes in tenure 2: Cambridgeshire</vt:lpstr>
      <vt:lpstr>Cambridgeshire – number of households by tenure, Census 2011 and Census 2021</vt:lpstr>
      <vt:lpstr>Cambridgeshire – number of households by tenure, Census 2011 and Census 2021</vt:lpstr>
      <vt:lpstr>Changes in tenure: Peterborough</vt:lpstr>
      <vt:lpstr>Changes in tenure 2: Peterborough</vt:lpstr>
      <vt:lpstr>Peterborough – number of households by tenure, Census 2011 and Census 2021</vt:lpstr>
      <vt:lpstr>Peterborough – number of households by tenure, Census 2011 and Census 2021</vt:lpstr>
      <vt:lpstr>Rise in overall proportion of households with 4 or more bedrooms </vt:lpstr>
      <vt:lpstr>Fall in overall proportion of households with 3 bedrooms </vt:lpstr>
      <vt:lpstr>Households by number of bedrooms</vt:lpstr>
      <vt:lpstr>Cambridgeshire – proportion of households by number of bedrooms, Census 2011 and Census 2021</vt:lpstr>
      <vt:lpstr>Peterborough – proportion of households by number of bedrooms, Census 2011 and Census 2021</vt:lpstr>
      <vt:lpstr>Overcrowding and under-occupancy (number of bedrooms)</vt:lpstr>
      <vt:lpstr>Cambridgeshire and Peterborough – proportion of households by occupancy rating for bedrooms, Census 2021</vt:lpstr>
      <vt:lpstr>Central heating</vt:lpstr>
      <vt:lpstr>Central heating: renewable energy</vt:lpstr>
      <vt:lpstr>Cambridgeshire – number of households by central heating type, Census 2011 and Census 2021</vt:lpstr>
      <vt:lpstr>Peterborough – number of households by central heating type, Census 2011 and Census 2021</vt:lpstr>
      <vt:lpstr>Households with car or van availability</vt:lpstr>
      <vt:lpstr>Number of households by car or van availability</vt:lpstr>
      <vt:lpstr>Number of households by car or van availability, Census 2011 and Census 2021</vt:lpstr>
      <vt:lpstr>Usual residents with a second address</vt:lpstr>
      <vt:lpstr>Cambridgeshire – number of usual residents with a second address by type, Census 2021</vt:lpstr>
      <vt:lpstr>Peterborough – number of usual residents with a second address by type, Census 2021</vt:lpstr>
      <vt:lpstr>Communal establishment residents, Cambridgeshire</vt:lpstr>
      <vt:lpstr>Cambridgeshire – population pyramid of communal establishment residents by their age group and sex, Census 2021 (% of total)</vt:lpstr>
      <vt:lpstr>Communal establishment residents, Peterborough</vt:lpstr>
      <vt:lpstr>Peterborough – population pyramid of communal establishment residents by their age group and sex, Census 2021 (% of total)</vt:lpstr>
      <vt:lpstr>Cambridge</vt:lpstr>
      <vt:lpstr>Cambridge – number of occupied households by accommodation type, Census 2011 and Census 2021</vt:lpstr>
      <vt:lpstr>Cambridge – number of occupied households by accommodation type, Census 2021</vt:lpstr>
      <vt:lpstr>Cambridge – number of households by tenure, Census 2011 and Census 2021</vt:lpstr>
      <vt:lpstr>Cambridge – proportion of households by number of bedrooms, Census 2011 and Census 2021</vt:lpstr>
      <vt:lpstr>Cambridge – number of households by central heating type, Census 2011 and Census 2021</vt:lpstr>
      <vt:lpstr>Cambridge – number of households by car or van availability, Census 2011 and Census 2021</vt:lpstr>
      <vt:lpstr>Cambridge – number of usual residents with a second address by type, Census 2021</vt:lpstr>
      <vt:lpstr>East Cambridgeshire</vt:lpstr>
      <vt:lpstr>East Cambridgeshire – number of occupied households by accommodation type, Census 2011 and Census 2021</vt:lpstr>
      <vt:lpstr>East Cambridgeshire – number of occupied households by accommodation type, Census 2021</vt:lpstr>
      <vt:lpstr>East Cambridgeshire – number of households by tenure, Census 2011 and Census 2021</vt:lpstr>
      <vt:lpstr>East Cambridgeshire – proportion of households by number of bedrooms, Census 2011 and Census 2021</vt:lpstr>
      <vt:lpstr>East Cambridgeshire – number of households by central heating type, Census 2011 and Census 2021</vt:lpstr>
      <vt:lpstr>East Cambridgeshire – number of households by car or van availability, Census 2011 and Census 2021</vt:lpstr>
      <vt:lpstr>East Cambridgeshire – number of usual residents with a second address by type, Census 2021</vt:lpstr>
      <vt:lpstr>Fenland</vt:lpstr>
      <vt:lpstr>Fenland – number of occupied households by accommodation type, Census 2011 and Census 2021</vt:lpstr>
      <vt:lpstr>Fenland – number of occupied households by accommodation type, Census 2021</vt:lpstr>
      <vt:lpstr>Fenland – number of households by tenure, Census 2011 and Census 2021</vt:lpstr>
      <vt:lpstr>Fenland – proportion of households by number of bedrooms, Census 2011 and Census 2021</vt:lpstr>
      <vt:lpstr>Fenland – number of households by central heating type, Census 2011 and Census 2021</vt:lpstr>
      <vt:lpstr>Fenland – number of households by car or van availability</vt:lpstr>
      <vt:lpstr>Fenland – number of usual residents with a second address by type, Census 2021</vt:lpstr>
      <vt:lpstr>Huntingdonshire</vt:lpstr>
      <vt:lpstr>Huntingdonshire – number of occupied households by accommodation type, Census 2011 and Census 2021</vt:lpstr>
      <vt:lpstr>Huntingdonshire – number of occupied households by accommodation type, Census 2021</vt:lpstr>
      <vt:lpstr>Huntingdonshire – number of households by tenure, Census 2011 and Census 2021</vt:lpstr>
      <vt:lpstr>Huntingdonshire – proportion of households by number of bedrooms, Census 2011 and Census 2021</vt:lpstr>
      <vt:lpstr>Huntingdonshire – number of households by central heating type, Census 2011 and Census 2021</vt:lpstr>
      <vt:lpstr>Huntingdonshire – number of households by car or van availability, Census 2011 and Census 2021</vt:lpstr>
      <vt:lpstr>Huntingdonshire – number of usual residents with a second address by type, Census 2021</vt:lpstr>
      <vt:lpstr>South Cambridgeshire</vt:lpstr>
      <vt:lpstr>South Cambridgeshire – number of occupied households by accommodation type, Census 2011 and Census 2021</vt:lpstr>
      <vt:lpstr>South Cambridgeshire – number of occupied households by accommodation type, Census 2021</vt:lpstr>
      <vt:lpstr>South Cambridgeshire – number of households by tenure, Census 2011 and Census 2021</vt:lpstr>
      <vt:lpstr>South Cambridgeshire – proportion of households by number of bedrooms, Census 2011 and Census 2021</vt:lpstr>
      <vt:lpstr>South Cambridgeshire – number of households by central heating type, Census 2011 and Census 2021</vt:lpstr>
      <vt:lpstr>South Cambridgeshire – number of households by car or van availability, Census 2011 and Census 2021</vt:lpstr>
      <vt:lpstr>South Cambridgeshire – number of usual residents with a second address by type, Census 2021</vt:lpstr>
      <vt:lpstr>Peterborough</vt:lpstr>
      <vt:lpstr>Peterborough – number of occupied households by accommodation type, Census 2011 and Census 2021</vt:lpstr>
      <vt:lpstr>Peterborough – number of occupied households by accommodation type, Census 2021</vt:lpstr>
      <vt:lpstr>Peterborough – number of households by tenure, Census 2011 and Census 2021</vt:lpstr>
      <vt:lpstr>Peterborough – proportion of households by number of bedrooms, Census 2011 and Census 2021</vt:lpstr>
      <vt:lpstr>Peterborough – number of households by central heating type, Census 2011 and Census 2021</vt:lpstr>
      <vt:lpstr>Peterborough – number of households by car or van availability, Census 2011 and Census 2021</vt:lpstr>
      <vt:lpstr>Peterborough – number of usual residents with a second address by type, Census 2021</vt:lpstr>
      <vt:lpstr>Census 2021: useful links</vt:lpstr>
      <vt:lpstr>Definitions</vt:lpstr>
      <vt:lpstr>Definitions (continued)</vt:lpstr>
      <vt:lpstr>Comparability to Census 2011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Sullivan (he/him)</dc:creator>
  <cp:lastModifiedBy>Anna Jones</cp:lastModifiedBy>
  <cp:revision>4</cp:revision>
  <dcterms:created xsi:type="dcterms:W3CDTF">2022-11-25T08:26:31Z</dcterms:created>
  <dcterms:modified xsi:type="dcterms:W3CDTF">2023-01-17T08:06:02Z</dcterms:modified>
</cp:coreProperties>
</file>