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437" r:id="rId5"/>
    <p:sldId id="444" r:id="rId6"/>
    <p:sldId id="445" r:id="rId7"/>
    <p:sldId id="428" r:id="rId8"/>
    <p:sldId id="407" r:id="rId9"/>
    <p:sldId id="429" r:id="rId10"/>
    <p:sldId id="418" r:id="rId11"/>
    <p:sldId id="421" r:id="rId12"/>
    <p:sldId id="422" r:id="rId13"/>
    <p:sldId id="430" r:id="rId14"/>
    <p:sldId id="474" r:id="rId15"/>
    <p:sldId id="461" r:id="rId16"/>
    <p:sldId id="464" r:id="rId17"/>
    <p:sldId id="468" r:id="rId18"/>
    <p:sldId id="447" r:id="rId19"/>
    <p:sldId id="480" r:id="rId20"/>
    <p:sldId id="410" r:id="rId21"/>
    <p:sldId id="460" r:id="rId22"/>
    <p:sldId id="448" r:id="rId23"/>
    <p:sldId id="405" r:id="rId24"/>
    <p:sldId id="415" r:id="rId25"/>
    <p:sldId id="382" r:id="rId26"/>
    <p:sldId id="416" r:id="rId27"/>
    <p:sldId id="406" r:id="rId28"/>
    <p:sldId id="431" r:id="rId29"/>
    <p:sldId id="466" r:id="rId30"/>
    <p:sldId id="450" r:id="rId31"/>
    <p:sldId id="432" r:id="rId32"/>
    <p:sldId id="481" r:id="rId33"/>
    <p:sldId id="476" r:id="rId34"/>
    <p:sldId id="479" r:id="rId35"/>
    <p:sldId id="388" r:id="rId36"/>
    <p:sldId id="433" r:id="rId37"/>
    <p:sldId id="456" r:id="rId38"/>
    <p:sldId id="482" r:id="rId39"/>
    <p:sldId id="42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37713F-0FAB-78BD-B0CF-C4D0BA03A03F}" name="Rudolfs Millins" initials="RM" userId="S::Rudolfs.Millins@cambridgeshire.gov.uk::79b8c084-522b-430f-a337-03f0dccfdee6" providerId="AD"/>
  <p188:author id="{0AED1C8A-9137-31C9-C047-EDD1D359613D}" name="Dominic Milham" initials="DM" userId="S::Dominic.Milham@cambridgeshire.gov.uk::d852ccbe-f955-41c6-ba59-765581eb65a4" providerId="AD"/>
  <p188:author id="{31E173AC-BEE1-9415-E7F1-E6B1B98096B2}" name="Graham Shone" initials="GS" userId="S::graham.shone@cambridgeshire.gov.uk::2f7cc940-7d68-4e90-989c-33e4e1c21e5c" providerId="AD"/>
  <p188:author id="{FA48E8B1-B145-1D33-FCB4-338445089B4C}" name="Ellen Pollard"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initials="EP" userId="S::ellen.pollard@cambridgeshire.gov.uk::1bb0be40-2395-4b16-8b02-ec28fb870a9e" providerId="AD"/>
  <p188:author id="{197393F7-CDF3-0087-C06B-57340D72DC4F}" name="Sian Loveday" initials="SL" userId="S::Sian.Loveday@cambridgeshire.gov.uk::3c467ee9-6672-4447-be23-8e5882dd3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an Loveday" initials="SL" lastIdx="68" clrIdx="0">
    <p:extLst>
      <p:ext uri="{19B8F6BF-5375-455C-9EA6-DF929625EA0E}">
        <p15:presenceInfo xmlns:p15="http://schemas.microsoft.com/office/powerpoint/2012/main" userId="S::Sian.Loveday@cambridgeshire.gov.uk::3c467ee9-6672-4447-be23-8e5882dd38cf" providerId="AD"/>
      </p:ext>
    </p:extLst>
  </p:cmAuthor>
  <p:cmAuthor id="2" name="Dominic Milham" initials="DM" lastIdx="6" clrIdx="1">
    <p:extLst>
      <p:ext uri="{19B8F6BF-5375-455C-9EA6-DF929625EA0E}">
        <p15:presenceInfo xmlns:p15="http://schemas.microsoft.com/office/powerpoint/2012/main" userId="S::Dominic.Milham@cambridgeshire.gov.uk::d852ccbe-f955-41c6-ba59-765581eb65a4" providerId="AD"/>
      </p:ext>
    </p:extLst>
  </p:cmAuthor>
  <p:cmAuthor id="3" name="Ellen Pollard" initials="EP" lastIdx="16" clrIdx="2">
    <p:extLst>
      <p:ext uri="{19B8F6BF-5375-455C-9EA6-DF929625EA0E}">
        <p15:presenceInfo xmlns:p15="http://schemas.microsoft.com/office/powerpoint/2012/main" userId="S::Ellen.Pollard@cambridgeshire.gov.uk::1bb0be40-2395-4b16-8b02-ec28fb870a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979"/>
    <a:srgbClr val="EFC94F"/>
    <a:srgbClr val="F68E5F"/>
    <a:srgbClr val="B2D69A"/>
    <a:srgbClr val="56689F"/>
    <a:srgbClr val="F54F3D"/>
    <a:srgbClr val="F1D065"/>
    <a:srgbClr val="F5DD90"/>
    <a:srgbClr val="F76C5E"/>
    <a:srgbClr val="6B9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5076" autoAdjust="0"/>
  </p:normalViewPr>
  <p:slideViewPr>
    <p:cSldViewPr snapToGrid="0">
      <p:cViewPr varScale="1">
        <p:scale>
          <a:sx n="57" d="100"/>
          <a:sy n="57" d="100"/>
        </p:scale>
        <p:origin x="9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cc.cambridgeshire.gov.uk\data\CEU%20Research%20and%20Performance\Research\Roads%20and%20Transport\Vivacity\1%20Cambridge%20Vivacity\4.%202022\10.%20October%202022\Cambridge%20Master%20Vivacity%20Workbook_Daily.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6170589474569"/>
          <c:y val="0.15223443727653874"/>
          <c:w val="0.80763693339818421"/>
          <c:h val="0.64002789290479589"/>
        </c:manualLayout>
      </c:layout>
      <c:barChart>
        <c:barDir val="bar"/>
        <c:grouping val="stacked"/>
        <c:varyColors val="0"/>
        <c:ser>
          <c:idx val="0"/>
          <c:order val="0"/>
          <c:tx>
            <c:strRef>
              <c:f>'Mode Tables_Monthly'!$C$74</c:f>
              <c:strCache>
                <c:ptCount val="1"/>
                <c:pt idx="0">
                  <c:v>Car</c:v>
                </c:pt>
              </c:strCache>
            </c:strRef>
          </c:tx>
          <c:spPr>
            <a:solidFill>
              <a:srgbClr val="56689F"/>
            </a:solidFill>
            <a:ln>
              <a:solidFill>
                <a:srgbClr val="56689F"/>
              </a:solidFill>
            </a:ln>
            <a:effectLst/>
          </c:spPr>
          <c:invertIfNegative val="0"/>
          <c:dLbls>
            <c:dLbl>
              <c:idx val="0"/>
              <c:tx>
                <c:rich>
                  <a:bodyPr/>
                  <a:lstStyle/>
                  <a:p>
                    <a:fld id="{1F03BF85-1CAB-486E-AA53-78FCA1DA94E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E5D-480B-B18A-C277EC847F79}"/>
                </c:ext>
              </c:extLst>
            </c:dLbl>
            <c:dLbl>
              <c:idx val="1"/>
              <c:tx>
                <c:rich>
                  <a:bodyPr/>
                  <a:lstStyle/>
                  <a:p>
                    <a:fld id="{9660B8A0-C2F6-475B-8EF8-EAB1A739578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E5D-480B-B18A-C277EC847F79}"/>
                </c:ext>
              </c:extLst>
            </c:dLbl>
            <c:dLbl>
              <c:idx val="2"/>
              <c:tx>
                <c:rich>
                  <a:bodyPr/>
                  <a:lstStyle/>
                  <a:p>
                    <a:fld id="{505D13EC-5E6A-4F97-BC4B-D97281688E4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E5D-480B-B18A-C277EC847F79}"/>
                </c:ext>
              </c:extLst>
            </c:dLbl>
            <c:dLbl>
              <c:idx val="3"/>
              <c:tx>
                <c:rich>
                  <a:bodyPr/>
                  <a:lstStyle/>
                  <a:p>
                    <a:fld id="{180706DA-28A4-4266-8377-3FECD5754BD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E5D-480B-B18A-C277EC847F7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3F3"/>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'Mode Tables_Monthly'!$B$75:$B$78</c:f>
              <c:strCache>
                <c:ptCount val="4"/>
                <c:pt idx="0">
                  <c:v>2019-9</c:v>
                </c:pt>
                <c:pt idx="1">
                  <c:v>2020-9</c:v>
                </c:pt>
                <c:pt idx="2">
                  <c:v>2021-9</c:v>
                </c:pt>
                <c:pt idx="3">
                  <c:v>2022-9</c:v>
                </c:pt>
              </c:strCache>
            </c:strRef>
          </c:cat>
          <c:val>
            <c:numRef>
              <c:f>'Mode Tables_Monthly'!$C$75:$C$78</c:f>
              <c:numCache>
                <c:formatCode>#,##0</c:formatCode>
                <c:ptCount val="4"/>
                <c:pt idx="0">
                  <c:v>66066.416666666672</c:v>
                </c:pt>
                <c:pt idx="1">
                  <c:v>59205.214285714283</c:v>
                </c:pt>
                <c:pt idx="2">
                  <c:v>63555.5</c:v>
                </c:pt>
                <c:pt idx="3">
                  <c:v>59533.615384615397</c:v>
                </c:pt>
              </c:numCache>
            </c:numRef>
          </c:val>
          <c:extLst>
            <c:ext xmlns:c15="http://schemas.microsoft.com/office/drawing/2012/chart" uri="{02D57815-91ED-43cb-92C2-25804820EDAC}">
              <c15:datalabelsRange>
                <c15:f>'Mode Tables_Monthly'!$O$75:$O$78</c15:f>
                <c15:dlblRangeCache>
                  <c:ptCount val="4"/>
                  <c:pt idx="0">
                    <c:v>65%</c:v>
                  </c:pt>
                  <c:pt idx="1">
                    <c:v>66%</c:v>
                  </c:pt>
                  <c:pt idx="2">
                    <c:v>67%</c:v>
                  </c:pt>
                  <c:pt idx="3">
                    <c:v>65%</c:v>
                  </c:pt>
                </c15:dlblRangeCache>
              </c15:datalabelsRange>
            </c:ext>
            <c:ext xmlns:c16="http://schemas.microsoft.com/office/drawing/2014/chart" uri="{C3380CC4-5D6E-409C-BE32-E72D297353CC}">
              <c16:uniqueId val="{00000004-8E5D-480B-B18A-C277EC847F79}"/>
            </c:ext>
          </c:extLst>
        </c:ser>
        <c:ser>
          <c:idx val="1"/>
          <c:order val="1"/>
          <c:tx>
            <c:strRef>
              <c:f>'Mode Tables_Monthly'!$D$74</c:f>
              <c:strCache>
                <c:ptCount val="1"/>
                <c:pt idx="0">
                  <c:v>Motorbike</c:v>
                </c:pt>
              </c:strCache>
            </c:strRef>
          </c:tx>
          <c:spPr>
            <a:solidFill>
              <a:srgbClr val="009900"/>
            </a:solidFill>
            <a:ln>
              <a:solidFill>
                <a:srgbClr val="009900"/>
              </a:solidFill>
            </a:ln>
            <a:effectLst/>
          </c:spPr>
          <c:invertIfNegative val="0"/>
          <c:dLbls>
            <c:dLbl>
              <c:idx val="0"/>
              <c:layout>
                <c:manualLayout>
                  <c:x val="-1.59148750732848E-2"/>
                  <c:y val="7.6312345064003306E-2"/>
                </c:manualLayout>
              </c:layout>
              <c:tx>
                <c:rich>
                  <a:bodyPr/>
                  <a:lstStyle/>
                  <a:p>
                    <a:fld id="{8C2A7CE8-2DAB-4F41-869A-449C721A045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E5D-480B-B18A-C277EC847F79}"/>
                </c:ext>
              </c:extLst>
            </c:dLbl>
            <c:dLbl>
              <c:idx val="1"/>
              <c:layout>
                <c:manualLayout>
                  <c:x val="-6.3667668574436832E-3"/>
                  <c:y val="6.2701809606042339E-2"/>
                </c:manualLayout>
              </c:layout>
              <c:tx>
                <c:rich>
                  <a:bodyPr/>
                  <a:lstStyle/>
                  <a:p>
                    <a:fld id="{202A3209-99C4-4F90-950F-51577B5E5B5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E5D-480B-B18A-C277EC847F79}"/>
                </c:ext>
              </c:extLst>
            </c:dLbl>
            <c:dLbl>
              <c:idx val="2"/>
              <c:layout>
                <c:manualLayout>
                  <c:x val="-1.3421456155422789E-2"/>
                  <c:y val="5.9865771698843016E-2"/>
                </c:manualLayout>
              </c:layout>
              <c:tx>
                <c:rich>
                  <a:bodyPr/>
                  <a:lstStyle/>
                  <a:p>
                    <a:fld id="{7CCCDAA6-B5B8-4EB2-81C3-00B229A2014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2.996054107512143E-2"/>
                      <c:h val="5.3810903529155699E-2"/>
                    </c:manualLayout>
                  </c15:layout>
                  <c15:dlblFieldTable/>
                  <c15:showDataLabelsRange val="1"/>
                </c:ext>
                <c:ext xmlns:c16="http://schemas.microsoft.com/office/drawing/2014/chart" uri="{C3380CC4-5D6E-409C-BE32-E72D297353CC}">
                  <c16:uniqueId val="{00000007-8E5D-480B-B18A-C277EC847F79}"/>
                </c:ext>
              </c:extLst>
            </c:dLbl>
            <c:dLbl>
              <c:idx val="3"/>
              <c:layout>
                <c:manualLayout>
                  <c:x val="-1.4133168715237582E-2"/>
                  <c:y val="6.2265236506622204E-2"/>
                </c:manualLayout>
              </c:layout>
              <c:tx>
                <c:rich>
                  <a:bodyPr/>
                  <a:lstStyle/>
                  <a:p>
                    <a:fld id="{1386ACD6-C90D-41EB-B2E4-1ED48AF3654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E5D-480B-B18A-C277EC847F7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'Mode Tables_Monthly'!$B$75:$B$78</c:f>
              <c:strCache>
                <c:ptCount val="4"/>
                <c:pt idx="0">
                  <c:v>2019-9</c:v>
                </c:pt>
                <c:pt idx="1">
                  <c:v>2020-9</c:v>
                </c:pt>
                <c:pt idx="2">
                  <c:v>2021-9</c:v>
                </c:pt>
                <c:pt idx="3">
                  <c:v>2022-9</c:v>
                </c:pt>
              </c:strCache>
            </c:strRef>
          </c:cat>
          <c:val>
            <c:numRef>
              <c:f>'Mode Tables_Monthly'!$D$75:$D$78</c:f>
              <c:numCache>
                <c:formatCode>#,##0</c:formatCode>
                <c:ptCount val="4"/>
                <c:pt idx="0">
                  <c:v>1654.8333333333333</c:v>
                </c:pt>
                <c:pt idx="1">
                  <c:v>1807.5</c:v>
                </c:pt>
                <c:pt idx="2">
                  <c:v>2056.5</c:v>
                </c:pt>
                <c:pt idx="3">
                  <c:v>2515.6153846153843</c:v>
                </c:pt>
              </c:numCache>
            </c:numRef>
          </c:val>
          <c:extLst>
            <c:ext xmlns:c15="http://schemas.microsoft.com/office/drawing/2012/chart" uri="{02D57815-91ED-43cb-92C2-25804820EDAC}">
              <c15:datalabelsRange>
                <c15:f>'Mode Tables_Monthly'!$P$75:$P$78</c15:f>
                <c15:dlblRangeCache>
                  <c:ptCount val="4"/>
                  <c:pt idx="0">
                    <c:v>2%</c:v>
                  </c:pt>
                  <c:pt idx="1">
                    <c:v>2%</c:v>
                  </c:pt>
                  <c:pt idx="2">
                    <c:v>2%</c:v>
                  </c:pt>
                  <c:pt idx="3">
                    <c:v>3%</c:v>
                  </c:pt>
                </c15:dlblRangeCache>
              </c15:datalabelsRange>
            </c:ext>
            <c:ext xmlns:c16="http://schemas.microsoft.com/office/drawing/2014/chart" uri="{C3380CC4-5D6E-409C-BE32-E72D297353CC}">
              <c16:uniqueId val="{00000009-8E5D-480B-B18A-C277EC847F79}"/>
            </c:ext>
          </c:extLst>
        </c:ser>
        <c:ser>
          <c:idx val="2"/>
          <c:order val="2"/>
          <c:tx>
            <c:strRef>
              <c:f>'Mode Tables_Monthly'!$E$74</c:f>
              <c:strCache>
                <c:ptCount val="1"/>
                <c:pt idx="0">
                  <c:v>LGV</c:v>
                </c:pt>
              </c:strCache>
            </c:strRef>
          </c:tx>
          <c:spPr>
            <a:solidFill>
              <a:srgbClr val="C2F0C2"/>
            </a:solidFill>
            <a:ln>
              <a:solidFill>
                <a:srgbClr val="C2F0C2"/>
              </a:solidFill>
            </a:ln>
            <a:effectLst/>
          </c:spPr>
          <c:invertIfNegative val="0"/>
          <c:dLbls>
            <c:dLbl>
              <c:idx val="0"/>
              <c:tx>
                <c:rich>
                  <a:bodyPr/>
                  <a:lstStyle/>
                  <a:p>
                    <a:fld id="{CB5BE2D7-EBF1-43D0-AFD4-61A2BC14DA7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E5D-480B-B18A-C277EC847F79}"/>
                </c:ext>
              </c:extLst>
            </c:dLbl>
            <c:dLbl>
              <c:idx val="1"/>
              <c:tx>
                <c:rich>
                  <a:bodyPr/>
                  <a:lstStyle/>
                  <a:p>
                    <a:fld id="{1B785E4C-5E24-4008-91FA-F3D8586E51E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E5D-480B-B18A-C277EC847F79}"/>
                </c:ext>
              </c:extLst>
            </c:dLbl>
            <c:dLbl>
              <c:idx val="2"/>
              <c:tx>
                <c:rich>
                  <a:bodyPr/>
                  <a:lstStyle/>
                  <a:p>
                    <a:fld id="{8F6EEC63-DCE3-4993-84D3-7B08CE911D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E5D-480B-B18A-C277EC847F79}"/>
                </c:ext>
              </c:extLst>
            </c:dLbl>
            <c:dLbl>
              <c:idx val="3"/>
              <c:tx>
                <c:rich>
                  <a:bodyPr/>
                  <a:lstStyle/>
                  <a:p>
                    <a:fld id="{C30BD234-4EFC-44E5-813F-7813C47A8B6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E5D-480B-B18A-C277EC847F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'Mode Tables_Monthly'!$B$75:$B$78</c:f>
              <c:strCache>
                <c:ptCount val="4"/>
                <c:pt idx="0">
                  <c:v>2019-9</c:v>
                </c:pt>
                <c:pt idx="1">
                  <c:v>2020-9</c:v>
                </c:pt>
                <c:pt idx="2">
                  <c:v>2021-9</c:v>
                </c:pt>
                <c:pt idx="3">
                  <c:v>2022-9</c:v>
                </c:pt>
              </c:strCache>
            </c:strRef>
          </c:cat>
          <c:val>
            <c:numRef>
              <c:f>'Mode Tables_Monthly'!$E$75:$E$78</c:f>
              <c:numCache>
                <c:formatCode>#,##0</c:formatCode>
                <c:ptCount val="4"/>
                <c:pt idx="0">
                  <c:v>9807.7916666666661</c:v>
                </c:pt>
                <c:pt idx="1">
                  <c:v>10740.142857142859</c:v>
                </c:pt>
                <c:pt idx="2">
                  <c:v>10156.714285714286</c:v>
                </c:pt>
                <c:pt idx="3">
                  <c:v>8683.923076923078</c:v>
                </c:pt>
              </c:numCache>
            </c:numRef>
          </c:val>
          <c:extLst>
            <c:ext xmlns:c15="http://schemas.microsoft.com/office/drawing/2012/chart" uri="{02D57815-91ED-43cb-92C2-25804820EDAC}">
              <c15:datalabelsRange>
                <c15:f>'Mode Tables_Monthly'!$Q$75:$Q$78</c15:f>
                <c15:dlblRangeCache>
                  <c:ptCount val="4"/>
                  <c:pt idx="0">
                    <c:v>10%</c:v>
                  </c:pt>
                  <c:pt idx="1">
                    <c:v>12%</c:v>
                  </c:pt>
                  <c:pt idx="2">
                    <c:v>11%</c:v>
                  </c:pt>
                  <c:pt idx="3">
                    <c:v>10%</c:v>
                  </c:pt>
                </c15:dlblRangeCache>
              </c15:datalabelsRange>
            </c:ext>
            <c:ext xmlns:c16="http://schemas.microsoft.com/office/drawing/2014/chart" uri="{C3380CC4-5D6E-409C-BE32-E72D297353CC}">
              <c16:uniqueId val="{0000000E-8E5D-480B-B18A-C277EC847F79}"/>
            </c:ext>
          </c:extLst>
        </c:ser>
        <c:ser>
          <c:idx val="3"/>
          <c:order val="3"/>
          <c:tx>
            <c:strRef>
              <c:f>'Mode Tables_Monthly'!$F$74</c:f>
              <c:strCache>
                <c:ptCount val="1"/>
                <c:pt idx="0">
                  <c:v>OGV</c:v>
                </c:pt>
              </c:strCache>
            </c:strRef>
          </c:tx>
          <c:spPr>
            <a:solidFill>
              <a:srgbClr val="FFFF00"/>
            </a:solidFill>
            <a:ln>
              <a:solidFill>
                <a:srgbClr val="FFFF00"/>
              </a:solidFill>
            </a:ln>
            <a:effectLst/>
          </c:spPr>
          <c:invertIfNegative val="0"/>
          <c:dLbls>
            <c:dLbl>
              <c:idx val="0"/>
              <c:layout>
                <c:manualLayout>
                  <c:x val="-2.0185456742722308E-2"/>
                  <c:y val="7.3573112496240614E-2"/>
                </c:manualLayout>
              </c:layout>
              <c:tx>
                <c:rich>
                  <a:bodyPr/>
                  <a:lstStyle/>
                  <a:p>
                    <a:fld id="{E77F5896-418A-4ACD-8530-E18BD388B13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E5D-480B-B18A-C277EC847F79}"/>
                </c:ext>
              </c:extLst>
            </c:dLbl>
            <c:dLbl>
              <c:idx val="1"/>
              <c:layout>
                <c:manualLayout>
                  <c:x val="-2.0513821650887248E-2"/>
                  <c:y val="6.0180652683110777E-2"/>
                </c:manualLayout>
              </c:layout>
              <c:tx>
                <c:rich>
                  <a:bodyPr/>
                  <a:lstStyle/>
                  <a:p>
                    <a:fld id="{CDE264FD-B5C2-4C29-87C7-7EC27E8DB9B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E5D-480B-B18A-C277EC847F79}"/>
                </c:ext>
              </c:extLst>
            </c:dLbl>
            <c:dLbl>
              <c:idx val="2"/>
              <c:layout>
                <c:manualLayout>
                  <c:x val="-1.7466031691706192E-2"/>
                  <c:y val="6.0023106738537425E-2"/>
                </c:manualLayout>
              </c:layout>
              <c:tx>
                <c:rich>
                  <a:bodyPr/>
                  <a:lstStyle/>
                  <a:p>
                    <a:fld id="{C2A4DC70-AB23-4083-8128-9D45B431E38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8E5D-480B-B18A-C277EC847F79}"/>
                </c:ext>
              </c:extLst>
            </c:dLbl>
            <c:dLbl>
              <c:idx val="3"/>
              <c:layout>
                <c:manualLayout>
                  <c:x val="-2.0452559541154967E-2"/>
                  <c:y val="6.2519587790632297E-2"/>
                </c:manualLayout>
              </c:layout>
              <c:tx>
                <c:rich>
                  <a:bodyPr/>
                  <a:lstStyle/>
                  <a:p>
                    <a:fld id="{73C973F4-E470-4971-A987-28A2C5450F5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E5D-480B-B18A-C277EC847F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'Mode Tables_Monthly'!$B$75:$B$78</c:f>
              <c:strCache>
                <c:ptCount val="4"/>
                <c:pt idx="0">
                  <c:v>2019-9</c:v>
                </c:pt>
                <c:pt idx="1">
                  <c:v>2020-9</c:v>
                </c:pt>
                <c:pt idx="2">
                  <c:v>2021-9</c:v>
                </c:pt>
                <c:pt idx="3">
                  <c:v>2022-9</c:v>
                </c:pt>
              </c:strCache>
            </c:strRef>
          </c:cat>
          <c:val>
            <c:numRef>
              <c:f>'Mode Tables_Monthly'!$F$75:$F$78</c:f>
              <c:numCache>
                <c:formatCode>#,##0</c:formatCode>
                <c:ptCount val="4"/>
                <c:pt idx="0">
                  <c:v>1469.2916666666667</c:v>
                </c:pt>
                <c:pt idx="1">
                  <c:v>1375.5714285714287</c:v>
                </c:pt>
                <c:pt idx="2">
                  <c:v>1167.1428571428571</c:v>
                </c:pt>
                <c:pt idx="3">
                  <c:v>1123.2307692307693</c:v>
                </c:pt>
              </c:numCache>
            </c:numRef>
          </c:val>
          <c:extLst>
            <c:ext xmlns:c15="http://schemas.microsoft.com/office/drawing/2012/chart" uri="{02D57815-91ED-43cb-92C2-25804820EDAC}">
              <c15:datalabelsRange>
                <c15:f>'Mode Tables_Monthly'!$R$75:$R$78</c15:f>
                <c15:dlblRangeCache>
                  <c:ptCount val="4"/>
                  <c:pt idx="0">
                    <c:v>1%</c:v>
                  </c:pt>
                  <c:pt idx="1">
                    <c:v>2%</c:v>
                  </c:pt>
                  <c:pt idx="2">
                    <c:v>1%</c:v>
                  </c:pt>
                  <c:pt idx="3">
                    <c:v>1%</c:v>
                  </c:pt>
                </c15:dlblRangeCache>
              </c15:datalabelsRange>
            </c:ext>
            <c:ext xmlns:c16="http://schemas.microsoft.com/office/drawing/2014/chart" uri="{C3380CC4-5D6E-409C-BE32-E72D297353CC}">
              <c16:uniqueId val="{00000013-8E5D-480B-B18A-C277EC847F79}"/>
            </c:ext>
          </c:extLst>
        </c:ser>
        <c:ser>
          <c:idx val="4"/>
          <c:order val="4"/>
          <c:tx>
            <c:strRef>
              <c:f>'Mode Tables_Monthly'!$G$74</c:f>
              <c:strCache>
                <c:ptCount val="1"/>
                <c:pt idx="0">
                  <c:v>Bus</c:v>
                </c:pt>
              </c:strCache>
            </c:strRef>
          </c:tx>
          <c:spPr>
            <a:solidFill>
              <a:srgbClr val="FE9666"/>
            </a:solidFill>
            <a:ln>
              <a:solidFill>
                <a:srgbClr val="F68E5F"/>
              </a:solidFill>
            </a:ln>
            <a:effectLst/>
          </c:spPr>
          <c:invertIfNegative val="0"/>
          <c:dLbls>
            <c:dLbl>
              <c:idx val="0"/>
              <c:layout>
                <c:manualLayout>
                  <c:x val="2.2352808081534149E-2"/>
                  <c:y val="7.337929091248839E-2"/>
                </c:manualLayout>
              </c:layout>
              <c:tx>
                <c:rich>
                  <a:bodyPr/>
                  <a:lstStyle/>
                  <a:p>
                    <a:fld id="{74597CA1-8800-4E7B-8638-E7ECF003486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E5D-480B-B18A-C277EC847F79}"/>
                </c:ext>
              </c:extLst>
            </c:dLbl>
            <c:dLbl>
              <c:idx val="1"/>
              <c:layout>
                <c:manualLayout>
                  <c:x val="1.0121011045354083E-2"/>
                  <c:y val="5.6993669057343821E-2"/>
                </c:manualLayout>
              </c:layout>
              <c:tx>
                <c:rich>
                  <a:bodyPr/>
                  <a:lstStyle/>
                  <a:p>
                    <a:fld id="{C1306E0B-1B3F-4D28-ABF4-E28DFE829BA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8E5D-480B-B18A-C277EC847F79}"/>
                </c:ext>
              </c:extLst>
            </c:dLbl>
            <c:dLbl>
              <c:idx val="2"/>
              <c:layout>
                <c:manualLayout>
                  <c:x val="2.1265916151367237E-2"/>
                  <c:y val="5.9575144775654156E-2"/>
                </c:manualLayout>
              </c:layout>
              <c:tx>
                <c:rich>
                  <a:bodyPr/>
                  <a:lstStyle/>
                  <a:p>
                    <a:fld id="{517498C3-E0BD-4817-BA67-954B0ED4AA9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E5D-480B-B18A-C277EC847F79}"/>
                </c:ext>
              </c:extLst>
            </c:dLbl>
            <c:dLbl>
              <c:idx val="3"/>
              <c:layout>
                <c:manualLayout>
                  <c:x val="1.9960012178907416E-2"/>
                  <c:y val="6.2265236506622204E-2"/>
                </c:manualLayout>
              </c:layout>
              <c:tx>
                <c:rich>
                  <a:bodyPr/>
                  <a:lstStyle/>
                  <a:p>
                    <a:fld id="{00EFED2F-8F7C-424E-BEB2-1B459139EEE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8E5D-480B-B18A-C277EC847F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'Mode Tables_Monthly'!$B$75:$B$78</c:f>
              <c:strCache>
                <c:ptCount val="4"/>
                <c:pt idx="0">
                  <c:v>2019-9</c:v>
                </c:pt>
                <c:pt idx="1">
                  <c:v>2020-9</c:v>
                </c:pt>
                <c:pt idx="2">
                  <c:v>2021-9</c:v>
                </c:pt>
                <c:pt idx="3">
                  <c:v>2022-9</c:v>
                </c:pt>
              </c:strCache>
            </c:strRef>
          </c:cat>
          <c:val>
            <c:numRef>
              <c:f>'Mode Tables_Monthly'!$G$75:$G$78</c:f>
              <c:numCache>
                <c:formatCode>#,##0</c:formatCode>
                <c:ptCount val="4"/>
                <c:pt idx="0">
                  <c:v>1875.4583333333335</c:v>
                </c:pt>
                <c:pt idx="1">
                  <c:v>1618.7142857142856</c:v>
                </c:pt>
                <c:pt idx="2">
                  <c:v>1642.2142857142853</c:v>
                </c:pt>
                <c:pt idx="3">
                  <c:v>1444.3076923076924</c:v>
                </c:pt>
              </c:numCache>
            </c:numRef>
          </c:val>
          <c:extLst>
            <c:ext xmlns:c15="http://schemas.microsoft.com/office/drawing/2012/chart" uri="{02D57815-91ED-43cb-92C2-25804820EDAC}">
              <c15:datalabelsRange>
                <c15:f>'Mode Tables_Monthly'!$S$75:$S$78</c15:f>
                <c15:dlblRangeCache>
                  <c:ptCount val="4"/>
                  <c:pt idx="0">
                    <c:v>2%</c:v>
                  </c:pt>
                  <c:pt idx="1">
                    <c:v>2%</c:v>
                  </c:pt>
                  <c:pt idx="2">
                    <c:v>2%</c:v>
                  </c:pt>
                  <c:pt idx="3">
                    <c:v>2%</c:v>
                  </c:pt>
                </c15:dlblRangeCache>
              </c15:datalabelsRange>
            </c:ext>
            <c:ext xmlns:c16="http://schemas.microsoft.com/office/drawing/2014/chart" uri="{C3380CC4-5D6E-409C-BE32-E72D297353CC}">
              <c16:uniqueId val="{00000018-8E5D-480B-B18A-C277EC847F79}"/>
            </c:ext>
          </c:extLst>
        </c:ser>
        <c:ser>
          <c:idx val="5"/>
          <c:order val="5"/>
          <c:tx>
            <c:strRef>
              <c:f>'Mode Tables_Monthly'!$H$74</c:f>
              <c:strCache>
                <c:ptCount val="1"/>
                <c:pt idx="0">
                  <c:v>Cycle</c:v>
                </c:pt>
              </c:strCache>
            </c:strRef>
          </c:tx>
          <c:spPr>
            <a:solidFill>
              <a:srgbClr val="FFC5E2"/>
            </a:solidFill>
            <a:ln>
              <a:solidFill>
                <a:srgbClr val="FFC5E2"/>
              </a:solidFill>
            </a:ln>
            <a:effectLst/>
          </c:spPr>
          <c:invertIfNegative val="0"/>
          <c:dLbls>
            <c:dLbl>
              <c:idx val="0"/>
              <c:tx>
                <c:rich>
                  <a:bodyPr/>
                  <a:lstStyle/>
                  <a:p>
                    <a:fld id="{42381436-B756-4F78-9628-65F2555FAF9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E5D-480B-B18A-C277EC847F79}"/>
                </c:ext>
              </c:extLst>
            </c:dLbl>
            <c:dLbl>
              <c:idx val="1"/>
              <c:tx>
                <c:rich>
                  <a:bodyPr/>
                  <a:lstStyle/>
                  <a:p>
                    <a:fld id="{72CAED26-5E8A-4D6C-9464-6991E19234B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8E5D-480B-B18A-C277EC847F79}"/>
                </c:ext>
              </c:extLst>
            </c:dLbl>
            <c:dLbl>
              <c:idx val="2"/>
              <c:tx>
                <c:rich>
                  <a:bodyPr/>
                  <a:lstStyle/>
                  <a:p>
                    <a:fld id="{52ADD7F5-7F65-4F24-8199-2195A780F8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E5D-480B-B18A-C277EC847F79}"/>
                </c:ext>
              </c:extLst>
            </c:dLbl>
            <c:dLbl>
              <c:idx val="3"/>
              <c:tx>
                <c:rich>
                  <a:bodyPr/>
                  <a:lstStyle/>
                  <a:p>
                    <a:fld id="{CA962CFF-6AD1-4A44-93D1-C190972C03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E5D-480B-B18A-C277EC847F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'Mode Tables_Monthly'!$B$75:$B$78</c:f>
              <c:strCache>
                <c:ptCount val="4"/>
                <c:pt idx="0">
                  <c:v>2019-9</c:v>
                </c:pt>
                <c:pt idx="1">
                  <c:v>2020-9</c:v>
                </c:pt>
                <c:pt idx="2">
                  <c:v>2021-9</c:v>
                </c:pt>
                <c:pt idx="3">
                  <c:v>2022-9</c:v>
                </c:pt>
              </c:strCache>
            </c:strRef>
          </c:cat>
          <c:val>
            <c:numRef>
              <c:f>'Mode Tables_Monthly'!$H$75:$H$78</c:f>
              <c:numCache>
                <c:formatCode>#,##0</c:formatCode>
                <c:ptCount val="4"/>
                <c:pt idx="0">
                  <c:v>13035.75</c:v>
                </c:pt>
                <c:pt idx="1">
                  <c:v>8616.9285714285725</c:v>
                </c:pt>
                <c:pt idx="2">
                  <c:v>9354.2857142857138</c:v>
                </c:pt>
                <c:pt idx="3">
                  <c:v>10848.307692307693</c:v>
                </c:pt>
              </c:numCache>
            </c:numRef>
          </c:val>
          <c:extLst>
            <c:ext xmlns:c15="http://schemas.microsoft.com/office/drawing/2012/chart" uri="{02D57815-91ED-43cb-92C2-25804820EDAC}">
              <c15:datalabelsRange>
                <c15:f>'Mode Tables_Monthly'!$T$75:$T$78</c15:f>
                <c15:dlblRangeCache>
                  <c:ptCount val="4"/>
                  <c:pt idx="0">
                    <c:v>13%</c:v>
                  </c:pt>
                  <c:pt idx="1">
                    <c:v>10%</c:v>
                  </c:pt>
                  <c:pt idx="2">
                    <c:v>10%</c:v>
                  </c:pt>
                  <c:pt idx="3">
                    <c:v>12%</c:v>
                  </c:pt>
                </c15:dlblRangeCache>
              </c15:datalabelsRange>
            </c:ext>
            <c:ext xmlns:c16="http://schemas.microsoft.com/office/drawing/2014/chart" uri="{C3380CC4-5D6E-409C-BE32-E72D297353CC}">
              <c16:uniqueId val="{0000001D-8E5D-480B-B18A-C277EC847F79}"/>
            </c:ext>
          </c:extLst>
        </c:ser>
        <c:ser>
          <c:idx val="6"/>
          <c:order val="6"/>
          <c:tx>
            <c:strRef>
              <c:f>'Mode Tables_Monthly'!$I$74</c:f>
              <c:strCache>
                <c:ptCount val="1"/>
                <c:pt idx="0">
                  <c:v>Pedestrian</c:v>
                </c:pt>
              </c:strCache>
            </c:strRef>
          </c:tx>
          <c:spPr>
            <a:solidFill>
              <a:srgbClr val="01B8AA">
                <a:lumMod val="20000"/>
                <a:lumOff val="80000"/>
              </a:srgbClr>
            </a:solidFill>
            <a:ln>
              <a:solidFill>
                <a:srgbClr val="01B8AA">
                  <a:lumMod val="20000"/>
                  <a:lumOff val="80000"/>
                </a:srgbClr>
              </a:solidFill>
            </a:ln>
            <a:effectLst/>
          </c:spPr>
          <c:invertIfNegative val="0"/>
          <c:dLbls>
            <c:dLbl>
              <c:idx val="0"/>
              <c:tx>
                <c:rich>
                  <a:bodyPr/>
                  <a:lstStyle/>
                  <a:p>
                    <a:fld id="{0CA729D4-483F-468B-8EA2-153D10F5E0A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E5D-480B-B18A-C277EC847F79}"/>
                </c:ext>
              </c:extLst>
            </c:dLbl>
            <c:dLbl>
              <c:idx val="1"/>
              <c:tx>
                <c:rich>
                  <a:bodyPr/>
                  <a:lstStyle/>
                  <a:p>
                    <a:fld id="{CA4219B6-C8CE-4227-8A29-A552C7DA6D4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E5D-480B-B18A-C277EC847F79}"/>
                </c:ext>
              </c:extLst>
            </c:dLbl>
            <c:dLbl>
              <c:idx val="2"/>
              <c:tx>
                <c:rich>
                  <a:bodyPr/>
                  <a:lstStyle/>
                  <a:p>
                    <a:fld id="{D1B344DB-4ECA-4C47-B3BE-5C63A1F1921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8E5D-480B-B18A-C277EC847F79}"/>
                </c:ext>
              </c:extLst>
            </c:dLbl>
            <c:dLbl>
              <c:idx val="3"/>
              <c:tx>
                <c:rich>
                  <a:bodyPr/>
                  <a:lstStyle/>
                  <a:p>
                    <a:fld id="{37E08380-BD4A-4280-A4DE-97F888309C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8E5D-480B-B18A-C277EC847F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'Mode Tables_Monthly'!$B$75:$B$78</c:f>
              <c:strCache>
                <c:ptCount val="4"/>
                <c:pt idx="0">
                  <c:v>2019-9</c:v>
                </c:pt>
                <c:pt idx="1">
                  <c:v>2020-9</c:v>
                </c:pt>
                <c:pt idx="2">
                  <c:v>2021-9</c:v>
                </c:pt>
                <c:pt idx="3">
                  <c:v>2022-9</c:v>
                </c:pt>
              </c:strCache>
            </c:strRef>
          </c:cat>
          <c:val>
            <c:numRef>
              <c:f>'Mode Tables_Monthly'!$I$75:$I$78</c:f>
              <c:numCache>
                <c:formatCode>#,##0</c:formatCode>
                <c:ptCount val="4"/>
                <c:pt idx="0">
                  <c:v>8011.333333333333</c:v>
                </c:pt>
                <c:pt idx="1">
                  <c:v>6333.6428571428578</c:v>
                </c:pt>
                <c:pt idx="2">
                  <c:v>7188.0714285714294</c:v>
                </c:pt>
                <c:pt idx="3">
                  <c:v>6894.6923076923085</c:v>
                </c:pt>
              </c:numCache>
            </c:numRef>
          </c:val>
          <c:extLst>
            <c:ext xmlns:c15="http://schemas.microsoft.com/office/drawing/2012/chart" uri="{02D57815-91ED-43cb-92C2-25804820EDAC}">
              <c15:datalabelsRange>
                <c15:f>'Mode Tables_Monthly'!$U$75:$U$78</c15:f>
                <c15:dlblRangeCache>
                  <c:ptCount val="4"/>
                  <c:pt idx="0">
                    <c:v>8%</c:v>
                  </c:pt>
                  <c:pt idx="1">
                    <c:v>7%</c:v>
                  </c:pt>
                  <c:pt idx="2">
                    <c:v>8%</c:v>
                  </c:pt>
                  <c:pt idx="3">
                    <c:v>8%</c:v>
                  </c:pt>
                </c15:dlblRangeCache>
              </c15:datalabelsRange>
            </c:ext>
            <c:ext xmlns:c16="http://schemas.microsoft.com/office/drawing/2014/chart" uri="{C3380CC4-5D6E-409C-BE32-E72D297353CC}">
              <c16:uniqueId val="{00000022-8E5D-480B-B18A-C277EC847F79}"/>
            </c:ext>
          </c:extLst>
        </c:ser>
        <c:dLbls>
          <c:showLegendKey val="0"/>
          <c:showVal val="1"/>
          <c:showCatName val="0"/>
          <c:showSerName val="0"/>
          <c:showPercent val="0"/>
          <c:showBubbleSize val="0"/>
        </c:dLbls>
        <c:gapWidth val="150"/>
        <c:overlap val="100"/>
        <c:axId val="726747968"/>
        <c:axId val="726745056"/>
      </c:barChart>
      <c:catAx>
        <c:axId val="726747968"/>
        <c:scaling>
          <c:orientation val="maxMin"/>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b="1"/>
                  <a:t>Year - Month</a:t>
                </a:r>
              </a:p>
            </c:rich>
          </c:tx>
          <c:layout>
            <c:manualLayout>
              <c:xMode val="edge"/>
              <c:yMode val="edge"/>
              <c:x val="1.1561240287723719E-2"/>
              <c:y val="0.3649657290862258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6">
                <a:lumMod val="9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26745056"/>
        <c:crossesAt val="0"/>
        <c:auto val="1"/>
        <c:lblAlgn val="ctr"/>
        <c:lblOffset val="100"/>
        <c:noMultiLvlLbl val="0"/>
      </c:catAx>
      <c:valAx>
        <c:axId val="7267450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b="1" dirty="0"/>
                  <a:t>Average</a:t>
                </a:r>
                <a:r>
                  <a:rPr lang="en-GB" b="1" baseline="0" dirty="0"/>
                  <a:t> weekday</a:t>
                </a:r>
                <a:r>
                  <a:rPr lang="en-GB" b="1" dirty="0"/>
                  <a:t> flow by month</a:t>
                </a:r>
              </a:p>
            </c:rich>
          </c:tx>
          <c:layout>
            <c:manualLayout>
              <c:xMode val="edge"/>
              <c:yMode val="edge"/>
              <c:x val="0.38560291434630378"/>
              <c:y val="0.9187920510478020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chemeClr val="accent6">
                <a:lumMod val="9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26747968"/>
        <c:crosses val="max"/>
        <c:crossBetween val="between"/>
      </c:valAx>
      <c:spPr>
        <a:noFill/>
        <a:ln>
          <a:noFill/>
        </a:ln>
        <a:effectLst/>
      </c:spPr>
    </c:plotArea>
    <c:legend>
      <c:legendPos val="b"/>
      <c:layout>
        <c:manualLayout>
          <c:xMode val="edge"/>
          <c:yMode val="edge"/>
          <c:x val="0.15404770533936066"/>
          <c:y val="3.1183969881937054E-2"/>
          <c:w val="0.68418148866208384"/>
          <c:h val="7.6757972272658626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solidFill>
        <a:srgbClr val="FFFFFF"/>
      </a:solidFill>
      <a:round/>
    </a:ln>
    <a:effectLst/>
  </c:spPr>
  <c:txPr>
    <a:bodyPr/>
    <a:lstStyle/>
    <a:p>
      <a:pPr>
        <a:defRPr sz="14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P&amp;R Trend by Time</a:t>
            </a:r>
            <a:r>
              <a:rPr lang="en-US" baseline="0" dirty="0"/>
              <a:t> of Day</a:t>
            </a:r>
            <a:endParaRPr lang="en-US" dirty="0"/>
          </a:p>
        </c:rich>
      </c:tx>
      <c:overlay val="0"/>
    </c:title>
    <c:autoTitleDeleted val="0"/>
    <c:plotArea>
      <c:layout/>
      <c:lineChart>
        <c:grouping val="standard"/>
        <c:varyColors val="0"/>
        <c:ser>
          <c:idx val="0"/>
          <c:order val="0"/>
          <c:tx>
            <c:strRef>
              <c:f>'P&amp;R Trends by Time Data'!$AN$2</c:f>
              <c:strCache>
                <c:ptCount val="1"/>
                <c:pt idx="0">
                  <c:v>P1 Madingley</c:v>
                </c:pt>
              </c:strCache>
            </c:strRef>
          </c:tx>
          <c:spPr>
            <a:ln>
              <a:solidFill>
                <a:srgbClr val="45537F"/>
              </a:solidFill>
            </a:ln>
          </c:spPr>
          <c:marker>
            <c:symbol val="none"/>
          </c:marker>
          <c:cat>
            <c:strRef>
              <c:f>'P&amp;R Trends by Time Data'!$B$2:$B$22</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'P&amp;R Trends by Time Data'!$AM$2:$AM$22</c:f>
              <c:numCache>
                <c:formatCode>0.0%</c:formatCode>
                <c:ptCount val="21"/>
                <c:pt idx="0">
                  <c:v>0</c:v>
                </c:pt>
                <c:pt idx="1">
                  <c:v>0</c:v>
                </c:pt>
                <c:pt idx="2">
                  <c:v>8.252823705039011E-3</c:v>
                </c:pt>
                <c:pt idx="3">
                  <c:v>2.9462298960651213E-2</c:v>
                </c:pt>
                <c:pt idx="4">
                  <c:v>6.6473255781201585E-2</c:v>
                </c:pt>
                <c:pt idx="5">
                  <c:v>8.965439540320537E-2</c:v>
                </c:pt>
                <c:pt idx="6">
                  <c:v>0.10841337351773089</c:v>
                </c:pt>
                <c:pt idx="7">
                  <c:v>0.1019350477424443</c:v>
                </c:pt>
                <c:pt idx="8">
                  <c:v>9.1231726896318616E-2</c:v>
                </c:pt>
                <c:pt idx="9">
                  <c:v>7.9091907726107649E-2</c:v>
                </c:pt>
                <c:pt idx="10">
                  <c:v>9.8921217925245761E-2</c:v>
                </c:pt>
                <c:pt idx="11">
                  <c:v>8.1373405064360763E-2</c:v>
                </c:pt>
                <c:pt idx="12">
                  <c:v>9.9456383967552034E-2</c:v>
                </c:pt>
                <c:pt idx="13">
                  <c:v>8.1176238627721595E-2</c:v>
                </c:pt>
                <c:pt idx="14">
                  <c:v>3.6109624538771375E-2</c:v>
                </c:pt>
                <c:pt idx="15">
                  <c:v>2.1603808128890515E-2</c:v>
                </c:pt>
                <c:pt idx="16">
                  <c:v>6.8444920147593159E-3</c:v>
                </c:pt>
                <c:pt idx="17">
                  <c:v>0</c:v>
                </c:pt>
                <c:pt idx="18">
                  <c:v>0</c:v>
                </c:pt>
                <c:pt idx="19">
                  <c:v>0</c:v>
                </c:pt>
                <c:pt idx="20">
                  <c:v>0</c:v>
                </c:pt>
              </c:numCache>
            </c:numRef>
          </c:val>
          <c:smooth val="0"/>
          <c:extLst>
            <c:ext xmlns:c16="http://schemas.microsoft.com/office/drawing/2014/chart" uri="{C3380CC4-5D6E-409C-BE32-E72D297353CC}">
              <c16:uniqueId val="{00000000-D559-4962-9D1F-A05C55A456BF}"/>
            </c:ext>
          </c:extLst>
        </c:ser>
        <c:ser>
          <c:idx val="1"/>
          <c:order val="1"/>
          <c:tx>
            <c:strRef>
              <c:f>'P&amp;R Trends by Time Data'!$AN$23</c:f>
              <c:strCache>
                <c:ptCount val="1"/>
                <c:pt idx="0">
                  <c:v>P2 Newmarket</c:v>
                </c:pt>
              </c:strCache>
            </c:strRef>
          </c:tx>
          <c:spPr>
            <a:ln>
              <a:solidFill>
                <a:schemeClr val="accent6">
                  <a:lumMod val="75000"/>
                </a:schemeClr>
              </a:solidFill>
            </a:ln>
          </c:spPr>
          <c:marker>
            <c:symbol val="none"/>
          </c:marker>
          <c:cat>
            <c:strRef>
              <c:f>'P&amp;R Trends by Time Data'!$B$2:$B$22</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'P&amp;R Trends by Time Data'!$AM$23:$AM$43</c:f>
              <c:numCache>
                <c:formatCode>0.0%</c:formatCode>
                <c:ptCount val="21"/>
                <c:pt idx="0">
                  <c:v>0</c:v>
                </c:pt>
                <c:pt idx="1">
                  <c:v>3.1988057791757743E-4</c:v>
                </c:pt>
                <c:pt idx="2">
                  <c:v>1.9406088393666365E-2</c:v>
                </c:pt>
                <c:pt idx="3">
                  <c:v>3.3080983099642802E-2</c:v>
                </c:pt>
                <c:pt idx="4">
                  <c:v>7.2053100175934318E-2</c:v>
                </c:pt>
                <c:pt idx="5">
                  <c:v>8.1996054806205684E-2</c:v>
                </c:pt>
                <c:pt idx="6">
                  <c:v>9.5511009223223337E-2</c:v>
                </c:pt>
                <c:pt idx="7">
                  <c:v>9.6763874820067181E-2</c:v>
                </c:pt>
                <c:pt idx="8">
                  <c:v>9.2125606440262298E-2</c:v>
                </c:pt>
                <c:pt idx="9">
                  <c:v>8.7327397771498644E-2</c:v>
                </c:pt>
                <c:pt idx="10">
                  <c:v>8.9913099109665731E-2</c:v>
                </c:pt>
                <c:pt idx="11">
                  <c:v>9.1112651276856638E-2</c:v>
                </c:pt>
                <c:pt idx="12">
                  <c:v>9.910966572479607E-2</c:v>
                </c:pt>
                <c:pt idx="13">
                  <c:v>7.5438502958895343E-2</c:v>
                </c:pt>
                <c:pt idx="14">
                  <c:v>3.4253878552007254E-2</c:v>
                </c:pt>
                <c:pt idx="15">
                  <c:v>2.3351282187983154E-2</c:v>
                </c:pt>
                <c:pt idx="16">
                  <c:v>8.2369248813776198E-3</c:v>
                </c:pt>
                <c:pt idx="17">
                  <c:v>0</c:v>
                </c:pt>
                <c:pt idx="18">
                  <c:v>0</c:v>
                </c:pt>
                <c:pt idx="19">
                  <c:v>0</c:v>
                </c:pt>
                <c:pt idx="20">
                  <c:v>0</c:v>
                </c:pt>
              </c:numCache>
            </c:numRef>
          </c:val>
          <c:smooth val="0"/>
          <c:extLst>
            <c:ext xmlns:c16="http://schemas.microsoft.com/office/drawing/2014/chart" uri="{C3380CC4-5D6E-409C-BE32-E72D297353CC}">
              <c16:uniqueId val="{00000001-D559-4962-9D1F-A05C55A456BF}"/>
            </c:ext>
          </c:extLst>
        </c:ser>
        <c:ser>
          <c:idx val="2"/>
          <c:order val="2"/>
          <c:tx>
            <c:strRef>
              <c:f>'P&amp;R Trends by Time Data'!$AN$44</c:f>
              <c:strCache>
                <c:ptCount val="1"/>
                <c:pt idx="0">
                  <c:v>P3 Trumpington</c:v>
                </c:pt>
              </c:strCache>
            </c:strRef>
          </c:tx>
          <c:spPr>
            <a:ln>
              <a:solidFill>
                <a:srgbClr val="F5DD90"/>
              </a:solidFill>
            </a:ln>
          </c:spPr>
          <c:marker>
            <c:symbol val="none"/>
          </c:marker>
          <c:cat>
            <c:strRef>
              <c:f>'P&amp;R Trends by Time Data'!$B$2:$B$22</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'P&amp;R Trends by Time Data'!$AM$44:$AM$64</c:f>
              <c:numCache>
                <c:formatCode>0.0%</c:formatCode>
                <c:ptCount val="21"/>
                <c:pt idx="0">
                  <c:v>0</c:v>
                </c:pt>
                <c:pt idx="1">
                  <c:v>2.4095492289442468E-4</c:v>
                </c:pt>
                <c:pt idx="2">
                  <c:v>9.2674970344009486E-3</c:v>
                </c:pt>
                <c:pt idx="3">
                  <c:v>3.9979982206405695E-2</c:v>
                </c:pt>
                <c:pt idx="4">
                  <c:v>5.3028618030842231E-2</c:v>
                </c:pt>
                <c:pt idx="5">
                  <c:v>8.9005041518386716E-2</c:v>
                </c:pt>
                <c:pt idx="6">
                  <c:v>0.10633526097271649</c:v>
                </c:pt>
                <c:pt idx="7">
                  <c:v>0.10742882562277579</c:v>
                </c:pt>
                <c:pt idx="8">
                  <c:v>9.9236358244365358E-2</c:v>
                </c:pt>
                <c:pt idx="9">
                  <c:v>9.0450771055753262E-2</c:v>
                </c:pt>
                <c:pt idx="10">
                  <c:v>8.8448991696322657E-2</c:v>
                </c:pt>
                <c:pt idx="11">
                  <c:v>9.6029804270462635E-2</c:v>
                </c:pt>
                <c:pt idx="12">
                  <c:v>8.3907918149466187E-2</c:v>
                </c:pt>
                <c:pt idx="13">
                  <c:v>7.2379151838671413E-2</c:v>
                </c:pt>
                <c:pt idx="14">
                  <c:v>3.8793742586002371E-2</c:v>
                </c:pt>
                <c:pt idx="15">
                  <c:v>1.9684163701067615E-2</c:v>
                </c:pt>
                <c:pt idx="16">
                  <c:v>5.7829181494661918E-3</c:v>
                </c:pt>
                <c:pt idx="17">
                  <c:v>0</c:v>
                </c:pt>
                <c:pt idx="18">
                  <c:v>0</c:v>
                </c:pt>
                <c:pt idx="19">
                  <c:v>0</c:v>
                </c:pt>
                <c:pt idx="20">
                  <c:v>0</c:v>
                </c:pt>
              </c:numCache>
            </c:numRef>
          </c:val>
          <c:smooth val="0"/>
          <c:extLst>
            <c:ext xmlns:c16="http://schemas.microsoft.com/office/drawing/2014/chart" uri="{C3380CC4-5D6E-409C-BE32-E72D297353CC}">
              <c16:uniqueId val="{00000002-D559-4962-9D1F-A05C55A456BF}"/>
            </c:ext>
          </c:extLst>
        </c:ser>
        <c:ser>
          <c:idx val="3"/>
          <c:order val="3"/>
          <c:tx>
            <c:strRef>
              <c:f>'P&amp;R Trends by Time Data'!$AN$65</c:f>
              <c:strCache>
                <c:ptCount val="1"/>
                <c:pt idx="0">
                  <c:v>P4 Babraham</c:v>
                </c:pt>
              </c:strCache>
            </c:strRef>
          </c:tx>
          <c:spPr>
            <a:ln>
              <a:solidFill>
                <a:srgbClr val="F68E5F"/>
              </a:solidFill>
            </a:ln>
          </c:spPr>
          <c:marker>
            <c:symbol val="none"/>
          </c:marker>
          <c:cat>
            <c:strRef>
              <c:f>'P&amp;R Trends by Time Data'!$B$2:$B$22</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'P&amp;R Trends by Time Data'!$AM$65:$AM$85</c:f>
              <c:numCache>
                <c:formatCode>0.0%</c:formatCode>
                <c:ptCount val="21"/>
                <c:pt idx="0">
                  <c:v>0</c:v>
                </c:pt>
                <c:pt idx="1">
                  <c:v>0</c:v>
                </c:pt>
                <c:pt idx="2">
                  <c:v>1.8537867808149922E-2</c:v>
                </c:pt>
                <c:pt idx="3">
                  <c:v>8.8931207657824668E-2</c:v>
                </c:pt>
                <c:pt idx="4">
                  <c:v>8.3740604671542693E-2</c:v>
                </c:pt>
                <c:pt idx="5">
                  <c:v>7.0191108564494925E-2</c:v>
                </c:pt>
                <c:pt idx="6">
                  <c:v>8.9689574977248984E-2</c:v>
                </c:pt>
                <c:pt idx="7">
                  <c:v>7.6544541440560859E-2</c:v>
                </c:pt>
                <c:pt idx="8">
                  <c:v>7.7909602615524626E-2</c:v>
                </c:pt>
                <c:pt idx="9">
                  <c:v>7.8836496005932122E-2</c:v>
                </c:pt>
                <c:pt idx="10">
                  <c:v>9.3919579358926822E-2</c:v>
                </c:pt>
                <c:pt idx="11">
                  <c:v>0.11100812295662139</c:v>
                </c:pt>
                <c:pt idx="12">
                  <c:v>8.3015942566315004E-2</c:v>
                </c:pt>
                <c:pt idx="13">
                  <c:v>6.8168795712696753E-2</c:v>
                </c:pt>
                <c:pt idx="14">
                  <c:v>3.9081195860999694E-2</c:v>
                </c:pt>
                <c:pt idx="15">
                  <c:v>1.8285078701675148E-2</c:v>
                </c:pt>
                <c:pt idx="16">
                  <c:v>2.1402811014864E-3</c:v>
                </c:pt>
                <c:pt idx="17">
                  <c:v>0</c:v>
                </c:pt>
                <c:pt idx="18">
                  <c:v>0</c:v>
                </c:pt>
                <c:pt idx="19">
                  <c:v>0</c:v>
                </c:pt>
                <c:pt idx="20">
                  <c:v>0</c:v>
                </c:pt>
              </c:numCache>
            </c:numRef>
          </c:val>
          <c:smooth val="0"/>
          <c:extLst>
            <c:ext xmlns:c16="http://schemas.microsoft.com/office/drawing/2014/chart" uri="{C3380CC4-5D6E-409C-BE32-E72D297353CC}">
              <c16:uniqueId val="{00000003-D559-4962-9D1F-A05C55A456BF}"/>
            </c:ext>
          </c:extLst>
        </c:ser>
        <c:ser>
          <c:idx val="4"/>
          <c:order val="4"/>
          <c:tx>
            <c:strRef>
              <c:f>'P&amp;R Trends by Time Data'!$AN$86</c:f>
              <c:strCache>
                <c:ptCount val="1"/>
                <c:pt idx="0">
                  <c:v>P5 Milton</c:v>
                </c:pt>
              </c:strCache>
            </c:strRef>
          </c:tx>
          <c:spPr>
            <a:ln>
              <a:solidFill>
                <a:srgbClr val="E9AFD2"/>
              </a:solidFill>
            </a:ln>
          </c:spPr>
          <c:marker>
            <c:symbol val="none"/>
          </c:marker>
          <c:val>
            <c:numRef>
              <c:f>'P&amp;R Trends by Time Data'!$AM$86:$AM$106</c:f>
              <c:numCache>
                <c:formatCode>0.0%</c:formatCode>
                <c:ptCount val="21"/>
                <c:pt idx="0">
                  <c:v>0</c:v>
                </c:pt>
                <c:pt idx="1">
                  <c:v>8.5639592535833404E-4</c:v>
                </c:pt>
                <c:pt idx="2">
                  <c:v>8.0681510862706217E-3</c:v>
                </c:pt>
                <c:pt idx="3">
                  <c:v>4.6876408545929865E-2</c:v>
                </c:pt>
                <c:pt idx="4">
                  <c:v>8.1943568015865859E-2</c:v>
                </c:pt>
                <c:pt idx="5">
                  <c:v>8.0861804741729021E-2</c:v>
                </c:pt>
                <c:pt idx="6">
                  <c:v>0.10862706211124132</c:v>
                </c:pt>
                <c:pt idx="7">
                  <c:v>9.0282159920670693E-2</c:v>
                </c:pt>
                <c:pt idx="8">
                  <c:v>8.3476065987559717E-2</c:v>
                </c:pt>
                <c:pt idx="9">
                  <c:v>7.9825114937347882E-2</c:v>
                </c:pt>
                <c:pt idx="10">
                  <c:v>8.8163706842152703E-2</c:v>
                </c:pt>
                <c:pt idx="11">
                  <c:v>8.4738123140719379E-2</c:v>
                </c:pt>
                <c:pt idx="12">
                  <c:v>9.5736049761110609E-2</c:v>
                </c:pt>
                <c:pt idx="13">
                  <c:v>8.4918417019742176E-2</c:v>
                </c:pt>
                <c:pt idx="14">
                  <c:v>4.4893175876678987E-2</c:v>
                </c:pt>
                <c:pt idx="15">
                  <c:v>1.9967547101775895E-2</c:v>
                </c:pt>
                <c:pt idx="16">
                  <c:v>7.6624898584693054E-4</c:v>
                </c:pt>
                <c:pt idx="17">
                  <c:v>0</c:v>
                </c:pt>
                <c:pt idx="18">
                  <c:v>0</c:v>
                </c:pt>
                <c:pt idx="19">
                  <c:v>0</c:v>
                </c:pt>
                <c:pt idx="20">
                  <c:v>0</c:v>
                </c:pt>
              </c:numCache>
            </c:numRef>
          </c:val>
          <c:smooth val="0"/>
          <c:extLst>
            <c:ext xmlns:c16="http://schemas.microsoft.com/office/drawing/2014/chart" uri="{C3380CC4-5D6E-409C-BE32-E72D297353CC}">
              <c16:uniqueId val="{00000004-D559-4962-9D1F-A05C55A456BF}"/>
            </c:ext>
          </c:extLst>
        </c:ser>
        <c:dLbls>
          <c:showLegendKey val="0"/>
          <c:showVal val="0"/>
          <c:showCatName val="0"/>
          <c:showSerName val="0"/>
          <c:showPercent val="0"/>
          <c:showBubbleSize val="0"/>
        </c:dLbls>
        <c:smooth val="0"/>
        <c:axId val="105232256"/>
        <c:axId val="105233792"/>
      </c:lineChart>
      <c:catAx>
        <c:axId val="105232256"/>
        <c:scaling>
          <c:orientation val="minMax"/>
        </c:scaling>
        <c:delete val="0"/>
        <c:axPos val="b"/>
        <c:numFmt formatCode="General" sourceLinked="0"/>
        <c:majorTickMark val="none"/>
        <c:minorTickMark val="none"/>
        <c:tickLblPos val="nextTo"/>
        <c:crossAx val="105233792"/>
        <c:crosses val="autoZero"/>
        <c:auto val="1"/>
        <c:lblAlgn val="ctr"/>
        <c:lblOffset val="100"/>
        <c:noMultiLvlLbl val="0"/>
      </c:catAx>
      <c:valAx>
        <c:axId val="105233792"/>
        <c:scaling>
          <c:orientation val="minMax"/>
        </c:scaling>
        <c:delete val="0"/>
        <c:axPos val="l"/>
        <c:majorGridlines/>
        <c:title>
          <c:tx>
            <c:rich>
              <a:bodyPr/>
              <a:lstStyle/>
              <a:p>
                <a:pPr>
                  <a:defRPr/>
                </a:pPr>
                <a:r>
                  <a:rPr lang="en-GB"/>
                  <a:t>Passenger Percentage</a:t>
                </a:r>
              </a:p>
            </c:rich>
          </c:tx>
          <c:overlay val="0"/>
        </c:title>
        <c:numFmt formatCode="0.0%" sourceLinked="1"/>
        <c:majorTickMark val="none"/>
        <c:minorTickMark val="none"/>
        <c:tickLblPos val="nextTo"/>
        <c:crossAx val="10523225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Bus</a:t>
            </a:r>
            <a:r>
              <a:rPr lang="en-US" baseline="0" dirty="0"/>
              <a:t> </a:t>
            </a:r>
            <a:r>
              <a:rPr lang="en-US" dirty="0"/>
              <a:t>Trend by Time of Day</a:t>
            </a:r>
          </a:p>
        </c:rich>
      </c:tx>
      <c:overlay val="0"/>
    </c:title>
    <c:autoTitleDeleted val="0"/>
    <c:plotArea>
      <c:layout/>
      <c:lineChart>
        <c:grouping val="standard"/>
        <c:varyColors val="0"/>
        <c:ser>
          <c:idx val="0"/>
          <c:order val="0"/>
          <c:tx>
            <c:strRef>
              <c:f>'Depot Trends by Time Data'!$A$23</c:f>
              <c:strCache>
                <c:ptCount val="1"/>
                <c:pt idx="0">
                  <c:v>Cambridge</c:v>
                </c:pt>
              </c:strCache>
            </c:strRef>
          </c:tx>
          <c:spPr>
            <a:ln>
              <a:solidFill>
                <a:srgbClr val="56689F"/>
              </a:solidFill>
            </a:ln>
          </c:spPr>
          <c:marker>
            <c:symbol val="none"/>
          </c:marker>
          <c:cat>
            <c:strRef>
              <c:f>'Depot Trends by Time Data'!$B$3:$B$23</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'Depot Trends by Time Data'!$AJ$3:$AJ$22</c:f>
              <c:numCache>
                <c:formatCode>0.00%</c:formatCode>
                <c:ptCount val="20"/>
                <c:pt idx="0">
                  <c:v>9.4959285591281455E-4</c:v>
                </c:pt>
                <c:pt idx="1">
                  <c:v>1.2526753425668528E-2</c:v>
                </c:pt>
                <c:pt idx="2">
                  <c:v>4.492115427193781E-2</c:v>
                </c:pt>
                <c:pt idx="3">
                  <c:v>7.3048537479396783E-2</c:v>
                </c:pt>
                <c:pt idx="4">
                  <c:v>6.251076287239539E-2</c:v>
                </c:pt>
                <c:pt idx="5">
                  <c:v>7.2651233732687157E-2</c:v>
                </c:pt>
                <c:pt idx="6">
                  <c:v>7.7188860734581421E-2</c:v>
                </c:pt>
                <c:pt idx="7">
                  <c:v>7.5801372727496374E-2</c:v>
                </c:pt>
                <c:pt idx="8">
                  <c:v>7.2128465644911308E-2</c:v>
                </c:pt>
                <c:pt idx="9">
                  <c:v>7.2994415606779994E-2</c:v>
                </c:pt>
                <c:pt idx="10">
                  <c:v>8.4554355580703094E-2</c:v>
                </c:pt>
                <c:pt idx="11">
                  <c:v>9.1239636891436438E-2</c:v>
                </c:pt>
                <c:pt idx="12">
                  <c:v>8.5433836010725975E-2</c:v>
                </c:pt>
                <c:pt idx="13">
                  <c:v>7.1273586066077893E-2</c:v>
                </c:pt>
                <c:pt idx="14">
                  <c:v>4.323722600801988E-2</c:v>
                </c:pt>
                <c:pt idx="15">
                  <c:v>2.4009200718344854E-2</c:v>
                </c:pt>
                <c:pt idx="16">
                  <c:v>1.548500578120003E-2</c:v>
                </c:pt>
                <c:pt idx="17">
                  <c:v>1.0280695712071637E-2</c:v>
                </c:pt>
                <c:pt idx="18">
                  <c:v>7.4626682083200075E-3</c:v>
                </c:pt>
                <c:pt idx="19">
                  <c:v>2.1378139683633055E-3</c:v>
                </c:pt>
              </c:numCache>
            </c:numRef>
          </c:val>
          <c:smooth val="0"/>
          <c:extLst>
            <c:ext xmlns:c16="http://schemas.microsoft.com/office/drawing/2014/chart" uri="{C3380CC4-5D6E-409C-BE32-E72D297353CC}">
              <c16:uniqueId val="{00000000-03A4-4161-968A-4CEDFBF0AF83}"/>
            </c:ext>
          </c:extLst>
        </c:ser>
        <c:ser>
          <c:idx val="1"/>
          <c:order val="1"/>
          <c:tx>
            <c:strRef>
              <c:f>'Depot Trends by Time Data'!$A$25</c:f>
              <c:strCache>
                <c:ptCount val="1"/>
                <c:pt idx="0">
                  <c:v>Fenstanton</c:v>
                </c:pt>
              </c:strCache>
            </c:strRef>
          </c:tx>
          <c:spPr>
            <a:ln>
              <a:solidFill>
                <a:srgbClr val="6B9E73"/>
              </a:solidFill>
            </a:ln>
          </c:spPr>
          <c:marker>
            <c:symbol val="none"/>
          </c:marker>
          <c:cat>
            <c:strRef>
              <c:f>'Depot Trends by Time Data'!$B$3:$B$23</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'Depot Trends by Time Data'!$AJ$25:$AJ$45</c:f>
              <c:numCache>
                <c:formatCode>0.00%</c:formatCode>
                <c:ptCount val="21"/>
                <c:pt idx="0">
                  <c:v>8.1050477760781893E-4</c:v>
                </c:pt>
                <c:pt idx="1">
                  <c:v>2.1327400226464569E-2</c:v>
                </c:pt>
                <c:pt idx="2">
                  <c:v>9.3696736129045069E-2</c:v>
                </c:pt>
                <c:pt idx="3">
                  <c:v>9.1849262003615484E-2</c:v>
                </c:pt>
                <c:pt idx="4">
                  <c:v>5.28258407993802E-2</c:v>
                </c:pt>
                <c:pt idx="5">
                  <c:v>6.2559844255944699E-2</c:v>
                </c:pt>
                <c:pt idx="6">
                  <c:v>7.2234251772979208E-2</c:v>
                </c:pt>
                <c:pt idx="7">
                  <c:v>6.4192772999066325E-2</c:v>
                </c:pt>
                <c:pt idx="8">
                  <c:v>6.2106915115516796E-2</c:v>
                </c:pt>
                <c:pt idx="9">
                  <c:v>7.6707920300363538E-2</c:v>
                </c:pt>
                <c:pt idx="10">
                  <c:v>8.441566181290848E-2</c:v>
                </c:pt>
                <c:pt idx="11">
                  <c:v>8.7415324102584471E-2</c:v>
                </c:pt>
                <c:pt idx="12">
                  <c:v>8.3926975108762583E-2</c:v>
                </c:pt>
                <c:pt idx="13">
                  <c:v>6.4248395875960984E-2</c:v>
                </c:pt>
                <c:pt idx="14">
                  <c:v>3.5396015018176762E-2</c:v>
                </c:pt>
                <c:pt idx="15">
                  <c:v>1.5200937642781938E-2</c:v>
                </c:pt>
                <c:pt idx="16">
                  <c:v>1.3873934722580902E-2</c:v>
                </c:pt>
                <c:pt idx="17">
                  <c:v>7.8110411410635891E-3</c:v>
                </c:pt>
                <c:pt idx="18">
                  <c:v>6.039055205705318E-3</c:v>
                </c:pt>
                <c:pt idx="19">
                  <c:v>3.3532648642205843E-3</c:v>
                </c:pt>
                <c:pt idx="20">
                  <c:v>7.9461252706648925E-6</c:v>
                </c:pt>
              </c:numCache>
            </c:numRef>
          </c:val>
          <c:smooth val="0"/>
          <c:extLst>
            <c:ext xmlns:c16="http://schemas.microsoft.com/office/drawing/2014/chart" uri="{C3380CC4-5D6E-409C-BE32-E72D297353CC}">
              <c16:uniqueId val="{00000001-03A4-4161-968A-4CEDFBF0AF83}"/>
            </c:ext>
          </c:extLst>
        </c:ser>
        <c:ser>
          <c:idx val="2"/>
          <c:order val="2"/>
          <c:tx>
            <c:strRef>
              <c:f>'Depot Trends by Time Data'!$A$47</c:f>
              <c:strCache>
                <c:ptCount val="1"/>
                <c:pt idx="0">
                  <c:v>Peterborough</c:v>
                </c:pt>
              </c:strCache>
            </c:strRef>
          </c:tx>
          <c:spPr>
            <a:ln>
              <a:solidFill>
                <a:srgbClr val="F68E5F"/>
              </a:solidFill>
            </a:ln>
          </c:spPr>
          <c:marker>
            <c:symbol val="none"/>
          </c:marker>
          <c:cat>
            <c:strRef>
              <c:f>'Depot Trends by Time Data'!$B$3:$B$23</c:f>
              <c:strCache>
                <c:ptCount val="21"/>
                <c:pt idx="0">
                  <c:v>04:00:00 - 04:59:59</c:v>
                </c:pt>
                <c:pt idx="1">
                  <c:v>05:00:00 - 05:59:59</c:v>
                </c:pt>
                <c:pt idx="2">
                  <c:v>06:00:00 - 06:59:59</c:v>
                </c:pt>
                <c:pt idx="3">
                  <c:v>07:00:00 - 07:59:59</c:v>
                </c:pt>
                <c:pt idx="4">
                  <c:v>08:00:00 - 08:59:59</c:v>
                </c:pt>
                <c:pt idx="5">
                  <c:v>09:00:00 - 09:59:59</c:v>
                </c:pt>
                <c:pt idx="6">
                  <c:v>10:00:00 - 10:59:59</c:v>
                </c:pt>
                <c:pt idx="7">
                  <c:v>11:00:00 - 11:59:59</c:v>
                </c:pt>
                <c:pt idx="8">
                  <c:v>12:00:00 - 12:59:59</c:v>
                </c:pt>
                <c:pt idx="9">
                  <c:v>13:00:00 - 13:59:59</c:v>
                </c:pt>
                <c:pt idx="10">
                  <c:v>14:00:00 - 14:59:59</c:v>
                </c:pt>
                <c:pt idx="11">
                  <c:v>15:00:00 - 15:59:59</c:v>
                </c:pt>
                <c:pt idx="12">
                  <c:v>16:00:00 - 16:59:59</c:v>
                </c:pt>
                <c:pt idx="13">
                  <c:v>17:00:00 - 17:59:59</c:v>
                </c:pt>
                <c:pt idx="14">
                  <c:v>18:00:00 - 18:59:59</c:v>
                </c:pt>
                <c:pt idx="15">
                  <c:v>19:00:00 - 19:59:59</c:v>
                </c:pt>
                <c:pt idx="16">
                  <c:v>20:00:00 - 20:59:59</c:v>
                </c:pt>
                <c:pt idx="17">
                  <c:v>21:00:00 - 21:59:59</c:v>
                </c:pt>
                <c:pt idx="18">
                  <c:v>22:00:00 - 22:59:59</c:v>
                </c:pt>
                <c:pt idx="19">
                  <c:v>23:00:00 - 23:59:59</c:v>
                </c:pt>
                <c:pt idx="20">
                  <c:v>00:00:00 - 00:59:59</c:v>
                </c:pt>
              </c:strCache>
            </c:strRef>
          </c:cat>
          <c:val>
            <c:numRef>
              <c:f>'Depot Trends by Time Data'!$AJ$46:$AJ$65</c:f>
              <c:numCache>
                <c:formatCode>0.00%</c:formatCode>
                <c:ptCount val="20"/>
                <c:pt idx="0">
                  <c:v>0</c:v>
                </c:pt>
                <c:pt idx="1">
                  <c:v>6.4420734887202357E-3</c:v>
                </c:pt>
                <c:pt idx="2">
                  <c:v>4.9886190035032613E-2</c:v>
                </c:pt>
                <c:pt idx="3">
                  <c:v>9.5254748217181731E-2</c:v>
                </c:pt>
                <c:pt idx="4">
                  <c:v>5.3943673781578945E-2</c:v>
                </c:pt>
                <c:pt idx="5">
                  <c:v>7.5756739124655151E-2</c:v>
                </c:pt>
                <c:pt idx="6">
                  <c:v>7.4065439196029231E-2</c:v>
                </c:pt>
                <c:pt idx="7">
                  <c:v>7.8194501536894681E-2</c:v>
                </c:pt>
                <c:pt idx="8">
                  <c:v>7.2036697322756069E-2</c:v>
                </c:pt>
                <c:pt idx="9">
                  <c:v>7.8399011806377858E-2</c:v>
                </c:pt>
                <c:pt idx="10">
                  <c:v>8.4609988690582102E-2</c:v>
                </c:pt>
                <c:pt idx="11">
                  <c:v>0.10889149298632031</c:v>
                </c:pt>
                <c:pt idx="12">
                  <c:v>8.5487337746664949E-2</c:v>
                </c:pt>
                <c:pt idx="13">
                  <c:v>5.7074726007366461E-2</c:v>
                </c:pt>
                <c:pt idx="14">
                  <c:v>3.0181625570328014E-2</c:v>
                </c:pt>
                <c:pt idx="15">
                  <c:v>1.557754722653398E-2</c:v>
                </c:pt>
                <c:pt idx="16">
                  <c:v>1.7166592020418304E-2</c:v>
                </c:pt>
                <c:pt idx="17">
                  <c:v>9.8430792702255548E-3</c:v>
                </c:pt>
                <c:pt idx="18">
                  <c:v>6.6997564282690455E-3</c:v>
                </c:pt>
                <c:pt idx="19">
                  <c:v>4.887795440648052E-4</c:v>
                </c:pt>
              </c:numCache>
            </c:numRef>
          </c:val>
          <c:smooth val="0"/>
          <c:extLst>
            <c:ext xmlns:c16="http://schemas.microsoft.com/office/drawing/2014/chart" uri="{C3380CC4-5D6E-409C-BE32-E72D297353CC}">
              <c16:uniqueId val="{00000002-03A4-4161-968A-4CEDFBF0AF83}"/>
            </c:ext>
          </c:extLst>
        </c:ser>
        <c:dLbls>
          <c:showLegendKey val="0"/>
          <c:showVal val="0"/>
          <c:showCatName val="0"/>
          <c:showSerName val="0"/>
          <c:showPercent val="0"/>
          <c:showBubbleSize val="0"/>
        </c:dLbls>
        <c:smooth val="0"/>
        <c:axId val="105465344"/>
        <c:axId val="105466880"/>
      </c:lineChart>
      <c:catAx>
        <c:axId val="105465344"/>
        <c:scaling>
          <c:orientation val="minMax"/>
        </c:scaling>
        <c:delete val="0"/>
        <c:axPos val="b"/>
        <c:numFmt formatCode="General" sourceLinked="0"/>
        <c:majorTickMark val="none"/>
        <c:minorTickMark val="none"/>
        <c:tickLblPos val="nextTo"/>
        <c:crossAx val="105466880"/>
        <c:crosses val="autoZero"/>
        <c:auto val="1"/>
        <c:lblAlgn val="ctr"/>
        <c:lblOffset val="100"/>
        <c:noMultiLvlLbl val="0"/>
      </c:catAx>
      <c:valAx>
        <c:axId val="105466880"/>
        <c:scaling>
          <c:orientation val="minMax"/>
        </c:scaling>
        <c:delete val="0"/>
        <c:axPos val="l"/>
        <c:majorGridlines/>
        <c:title>
          <c:tx>
            <c:rich>
              <a:bodyPr/>
              <a:lstStyle/>
              <a:p>
                <a:pPr>
                  <a:defRPr/>
                </a:pPr>
                <a:r>
                  <a:rPr lang="en-GB"/>
                  <a:t>Passenger Percentage</a:t>
                </a:r>
              </a:p>
            </c:rich>
          </c:tx>
          <c:overlay val="0"/>
        </c:title>
        <c:numFmt formatCode="0.00%" sourceLinked="1"/>
        <c:majorTickMark val="none"/>
        <c:minorTickMark val="none"/>
        <c:tickLblPos val="nextTo"/>
        <c:crossAx val="105465344"/>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AB45-2DAA-410D-87A9-FA44B97E7CA9}" type="datetimeFigureOut">
              <a:rPr lang="en-GB" smtClean="0"/>
              <a:t>22/12/2022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2205D-5FA4-42AE-8470-588BCE34BAB7}" type="slidenum">
              <a:rPr lang="en-GB" smtClean="0"/>
              <a:t>‹#›</a:t>
            </a:fld>
            <a:endParaRPr lang="en-GB"/>
          </a:p>
        </p:txBody>
      </p:sp>
    </p:spTree>
    <p:extLst>
      <p:ext uri="{BB962C8B-B14F-4D97-AF65-F5344CB8AC3E}">
        <p14:creationId xmlns:p14="http://schemas.microsoft.com/office/powerpoint/2010/main" val="176330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10</a:t>
            </a:fld>
            <a:endParaRPr lang="en-GB"/>
          </a:p>
        </p:txBody>
      </p:sp>
    </p:spTree>
    <p:extLst>
      <p:ext uri="{BB962C8B-B14F-4D97-AF65-F5344CB8AC3E}">
        <p14:creationId xmlns:p14="http://schemas.microsoft.com/office/powerpoint/2010/main" val="396724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52205D-5FA4-42AE-8470-588BCE34BAB7}" type="slidenum">
              <a:rPr lang="en-GB" smtClean="0"/>
              <a:t>11</a:t>
            </a:fld>
            <a:endParaRPr lang="en-GB"/>
          </a:p>
        </p:txBody>
      </p:sp>
    </p:spTree>
    <p:extLst>
      <p:ext uri="{BB962C8B-B14F-4D97-AF65-F5344CB8AC3E}">
        <p14:creationId xmlns:p14="http://schemas.microsoft.com/office/powerpoint/2010/main" val="116376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are the largest category at all sites in all years.</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Whilst absolute volumes decreased during the pandemic, the impact on modal split at sites has not been significant at most locations. Exceptions to this are: Mill Road (East and West), Histon Road (North) and Tenison Road which saw significant decreases in the proportion of cars travelling on the roads in comparison to other modes of transport.</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 of the 13 sites have active travel proportions of 20% or higher in June 2022. The proportion of motor vehicles to active travel has changed little since June 2019 at most sites.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the high proportion of pedestrians recorded at Histon Road (North) in March 2021 appears to be due to construction workers. The Histon Road scheme site compound was near to the sensor and any workers nearby may have been picked up repeatedly.</a:t>
            </a:r>
            <a:br>
              <a:rPr lang="en-GB" sz="1200" b="1" i="0" u="none" strike="noStrike" kern="1200" cap="none" spc="0" normalizeH="0" baseline="0" noProof="0" dirty="0">
                <a:ln>
                  <a:noFill/>
                </a:ln>
                <a:effectLst/>
                <a:uLnTx/>
                <a:uFillTx/>
                <a:latin typeface="Calibri" panose="020F0502020204030204"/>
                <a:cs typeface="Calibri"/>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28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Most modes of transport are showing a decrease from June 2019 levels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Coldham’s Lane and Tenison Road have seen minor overall increases in actives modes of travel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OGVs, Buses and Pedestrians show the largest average decreases with % differences at some sites as low as -65% compared to June 2019.</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endParaRPr lang="en-GB" sz="1000" b="1"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5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Motor vehicles dominate in all years. Active travel has decreased to 21% of total counts in June 2022.</a:t>
            </a:r>
          </a:p>
          <a:p>
            <a:pPr marL="171450" indent="-171450">
              <a:buFontTx/>
              <a:buChar cha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Cars make up more than 60% of total traffic counts </a:t>
            </a:r>
            <a:r>
              <a:rPr lang="en-GB" dirty="0">
                <a:solidFill>
                  <a:prstClr val="black"/>
                </a:solidFill>
                <a:latin typeface="Calibri" panose="020F0502020204030204"/>
              </a:rPr>
              <a:t>passing the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Vivacity sensors in every year suggesting the car is the dominant form of transport on these roads.</a:t>
            </a:r>
            <a:endParaRPr lang="en-GB" sz="12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Whilst transport volumes have decreased during the pandemic, the modal split of transport methods has remained similar throughout.</a:t>
            </a: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4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15</a:t>
            </a:fld>
            <a:endParaRPr lang="en-GB"/>
          </a:p>
        </p:txBody>
      </p:sp>
    </p:spTree>
    <p:extLst>
      <p:ext uri="{BB962C8B-B14F-4D97-AF65-F5344CB8AC3E}">
        <p14:creationId xmlns:p14="http://schemas.microsoft.com/office/powerpoint/2010/main" val="26642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52205D-5FA4-42AE-8470-588BCE34BAB7}" type="slidenum">
              <a:rPr lang="en-GB" smtClean="0"/>
              <a:t>16</a:t>
            </a:fld>
            <a:endParaRPr lang="en-GB"/>
          </a:p>
        </p:txBody>
      </p:sp>
    </p:spTree>
    <p:extLst>
      <p:ext uri="{BB962C8B-B14F-4D97-AF65-F5344CB8AC3E}">
        <p14:creationId xmlns:p14="http://schemas.microsoft.com/office/powerpoint/2010/main" val="3558453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Small decreases in motorised vehicles in Cambridge since Q2 2022 (-6% Mon-Sun).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a:rPr>
              <a:t>Cambridge flows remain below Sept 2019 ‘pre-COVID’ levels, particularly during the week.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a:rPr>
              <a:t>Motorised vehicle volumes particularly low during the summer 2022 period.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0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cs typeface="Calibri"/>
              </a:rPr>
              <a:t>This chart shows the average volume of motor vehicles counted per weekday for each month/year at the six Vivacity sensors shown on Slide 16. Improved data cleaning processes are being developed to improve the omission of any poor quality / non-comparable data – gaps on the graph may be present for this reason. Care should be taken in interpreting these charts as they are solely based on the six locations – which dilutes the geographical coverage and may not provide a city-wide / holistic 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Cambridge Vivacity sensors</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25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Weekdays in Q2 2022: current flows are nearing the levels seen pre-COVID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Weekends in Q2 </a:t>
            </a:r>
            <a:r>
              <a:rPr lang="en-GB" sz="1200" b="0" dirty="0">
                <a:solidFill>
                  <a:prstClr val="black"/>
                </a:solidFill>
                <a:latin typeface="Calibri" panose="020F0502020204030204"/>
              </a:rPr>
              <a:t>2022: many hours have returned to pre-COVID levels – 3pm, 6pm, 8-9pm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16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19</a:t>
            </a:fld>
            <a:endParaRPr lang="en-GB"/>
          </a:p>
        </p:txBody>
      </p:sp>
    </p:spTree>
    <p:extLst>
      <p:ext uri="{BB962C8B-B14F-4D97-AF65-F5344CB8AC3E}">
        <p14:creationId xmlns:p14="http://schemas.microsoft.com/office/powerpoint/2010/main" val="41714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a:t>
            </a:fld>
            <a:endParaRPr lang="en-GB"/>
          </a:p>
        </p:txBody>
      </p:sp>
    </p:spTree>
    <p:extLst>
      <p:ext uri="{BB962C8B-B14F-4D97-AF65-F5344CB8AC3E}">
        <p14:creationId xmlns:p14="http://schemas.microsoft.com/office/powerpoint/2010/main" val="317674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Long term trends: Expected seasonal variation can be seen in the data, with peaks during the summer months and decreases in the winter. </a:t>
            </a:r>
          </a:p>
          <a:p>
            <a:r>
              <a:rPr lang="en-GB" dirty="0"/>
              <a:t>Cycling trends have picked up significantly since the start of 2022, though weekday trends still remain well below 2019 volumes, possibly the result of continued hybrid working for some.</a:t>
            </a:r>
          </a:p>
          <a:p>
            <a:r>
              <a:rPr lang="en-GB" dirty="0"/>
              <a:t>Cycling trends show a significant increase from both June 2020 and Q2 2020 overall (Mid-COVID).</a:t>
            </a:r>
          </a:p>
          <a:p>
            <a:endParaRPr kumimoji="0" lang="en-GB" sz="1200" b="1" i="1" u="none" strike="noStrike" kern="1200" cap="none" spc="0" normalizeH="0" baseline="0" noProof="0" dirty="0">
              <a:ln>
                <a:noFill/>
              </a:ln>
              <a:solidFill>
                <a:prstClr val="black"/>
              </a:solidFill>
              <a:effectLst/>
              <a:uLnTx/>
              <a:uFillTx/>
              <a:latin typeface="+mn-lt"/>
              <a:ea typeface="+mn-ea"/>
              <a:cs typeface="+mn-cs"/>
            </a:endParaRPr>
          </a:p>
          <a:p>
            <a:r>
              <a:rPr kumimoji="0" lang="en-GB" sz="1200" b="1" i="1" u="none" strike="noStrike" kern="1200" cap="none" spc="0" normalizeH="0" baseline="0" noProof="0" dirty="0">
                <a:ln>
                  <a:noFill/>
                </a:ln>
                <a:solidFill>
                  <a:prstClr val="black"/>
                </a:solidFill>
                <a:effectLst/>
                <a:uLnTx/>
                <a:uFillTx/>
                <a:latin typeface="+mn-lt"/>
                <a:ea typeface="+mn-ea"/>
                <a:cs typeface="+mn-cs"/>
              </a:rPr>
              <a:t>Source:</a:t>
            </a:r>
            <a:r>
              <a:rPr kumimoji="0" lang="en-GB" sz="1200" b="0" i="1" u="none" strike="noStrike" kern="1200" cap="none" spc="0" normalizeH="0" baseline="0" noProof="0" dirty="0">
                <a:ln>
                  <a:noFill/>
                </a:ln>
                <a:solidFill>
                  <a:prstClr val="black"/>
                </a:solidFill>
                <a:effectLst/>
                <a:uLnTx/>
                <a:uFillTx/>
                <a:latin typeface="+mn-lt"/>
                <a:ea typeface="+mn-ea"/>
                <a:cs typeface="+mn-cs"/>
              </a:rPr>
              <a:t> 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33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Pedestrian trends remain well below the 2019 pre-pandemic level, particularly on weekdays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Significant increases in Q2 2022 compared to the previous quarter – likely attributable to more favourable weather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mn-lt"/>
                <a:ea typeface="+mn-ea"/>
                <a:cs typeface="+mn-cs"/>
              </a:rPr>
              <a:t>Source: </a:t>
            </a:r>
            <a:r>
              <a:rPr kumimoji="0" lang="en-GB" sz="1200" b="0" i="1" u="none" strike="noStrike" kern="1200" cap="none" spc="0" normalizeH="0" baseline="0" noProof="0" dirty="0">
                <a:ln>
                  <a:noFill/>
                </a:ln>
                <a:solidFill>
                  <a:prstClr val="black"/>
                </a:solidFill>
                <a:effectLst/>
                <a:uLnTx/>
                <a:uFillTx/>
                <a:latin typeface="+mn-lt"/>
                <a:ea typeface="+mn-ea"/>
                <a:cs typeface="+mn-cs"/>
              </a:rPr>
              <a:t>Cambridge Vivacity sensors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47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panose="020F0502020204030204" pitchFamily="34" charset="0"/>
              </a:rPr>
              <a:t>Commentary:</a:t>
            </a:r>
            <a:r>
              <a:rPr lang="en-US" sz="1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Central Cambridge footfall is below Q3 2019 footfall in Q3 2022, especially on weekdays (-10%)</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Q3 2022 footfall is higher than Q3 2020 min-pandemic volumes (+59%)</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There is little change between Q2 and Q3 2022 volumes, suggesting footfall in stable in Cambridge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1" u="none" strike="noStrike" dirty="0">
                <a:solidFill>
                  <a:srgbClr val="000000"/>
                </a:solidFill>
                <a:effectLst/>
                <a:latin typeface="Calibri" panose="020F0502020204030204" pitchFamily="34" charset="0"/>
              </a:rPr>
              <a:t>Data from the following locations: Bridge Street, Fitzroy Street at Waitrose, Market Hill, Regent Street, Rose Crescent, Sidney Street. Excludes data for King’s Parade and One Station Square.</a:t>
            </a:r>
          </a:p>
          <a:p>
            <a:pPr algn="l" rtl="0" fontAlgn="base">
              <a:buFont typeface="Arial" panose="020B0604020202020204" pitchFamily="34" charset="0"/>
              <a:buChar char="•"/>
            </a:pPr>
            <a:endParaRPr lang="en-GB"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1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Calibri" panose="020F0502020204030204" pitchFamily="34" charset="0"/>
              </a:rPr>
              <a:t>Commentary: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dirty="0"/>
              <a:t>Data collection at One Station Square began in Dec 2019 so Q3 2019 data is not available to represent pre-COVID conditions. Q1 2020 has therefore been used instead </a:t>
            </a:r>
            <a:r>
              <a:rPr lang="en-GB" sz="1800" dirty="0">
                <a:ea typeface="+mn-lt"/>
                <a:cs typeface="+mn-lt"/>
              </a:rPr>
              <a:t>with the last two weeks of March 2020 excluded. </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One Station square footfall exceeding Q3 2020 (mid-pandemic) volumes but below Q1 2020 volumes apart from at the weekends (+3%)</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There is a downwards trend in footfall around One Station Square over the summer, with a 22% decrease from June to September 2022.</a:t>
            </a: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sz="1800" b="0" i="1" u="none" strike="noStrike" dirty="0">
                <a:solidFill>
                  <a:srgbClr val="000000"/>
                </a:solidFill>
                <a:effectLst/>
                <a:latin typeface="Calibri" panose="020F0502020204030204" pitchFamily="34" charset="0"/>
              </a:rPr>
              <a:t>*The One Station Square sensor was fitted in December 2019</a:t>
            </a:r>
            <a:r>
              <a:rPr lang="en-US" sz="1800" b="0" i="0" dirty="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1" dirty="0">
                <a:solidFill>
                  <a:srgbClr val="444444"/>
                </a:solidFill>
                <a:effectLst/>
                <a:latin typeface="Calibri" panose="020F0502020204030204" pitchFamily="34" charset="0"/>
              </a:rPr>
              <a:t>*Data may be impacted by strike action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1" u="none" strike="noStrike" dirty="0">
                <a:solidFill>
                  <a:srgbClr val="444444"/>
                </a:solidFill>
                <a:effectLst/>
                <a:latin typeface="Calibri" panose="020F0502020204030204" pitchFamily="34" charset="0"/>
                <a:cs typeface="Calibri"/>
              </a:rPr>
              <a:t>*</a:t>
            </a:r>
            <a:r>
              <a:rPr lang="en-GB" sz="1800" b="0" i="1" u="none" strike="noStrike" dirty="0">
                <a:solidFill>
                  <a:srgbClr val="000000"/>
                </a:solidFill>
                <a:effectLst/>
                <a:latin typeface="Calibri"/>
                <a:cs typeface="Calibri"/>
              </a:rPr>
              <a:t>Note that the substantial increase between 2020 and 2022 figures will be explained by lockdown restrictions in May 2020.</a:t>
            </a:r>
            <a:endParaRPr lang="en-US" sz="1800" b="0" i="1"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808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a:cs typeface="Calibri"/>
              </a:rPr>
              <a:t>Commentary:</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a:cs typeface="Calibri"/>
              </a:rPr>
              <a:t>Feb 2020 has been used as a Pre-Covid comparison as there is no data for 2019. </a:t>
            </a:r>
          </a:p>
          <a:p>
            <a:pPr algn="l" rtl="0" fontAlgn="base">
              <a:buFont typeface="Arial" panose="020B0604020202020204" pitchFamily="34" charset="0"/>
              <a:buChar char="•"/>
            </a:pPr>
            <a:r>
              <a:rPr lang="en-US" sz="1800" b="0" i="0" dirty="0">
                <a:solidFill>
                  <a:srgbClr val="444444"/>
                </a:solidFill>
                <a:effectLst/>
                <a:latin typeface="Calibri"/>
                <a:cs typeface="Calibri"/>
              </a:rPr>
              <a:t>On weekdays, Thursdays in September 2022 are closest to pre-pandemic 2020 (-27%).</a:t>
            </a:r>
          </a:p>
          <a:p>
            <a:pPr fontAlgn="base">
              <a:buFont typeface="Arial" panose="020B0604020202020204" pitchFamily="34" charset="0"/>
              <a:buChar char="•"/>
            </a:pPr>
            <a:r>
              <a:rPr lang="en-US" sz="1800" b="0" i="0" dirty="0">
                <a:solidFill>
                  <a:srgbClr val="444444"/>
                </a:solidFill>
                <a:effectLst/>
                <a:latin typeface="Calibri"/>
                <a:cs typeface="Calibri"/>
              </a:rPr>
              <a:t>Saturdays in September 2022 are 17% below Feb 2020 whilst Sundays are 19% above Feb 2020.</a:t>
            </a:r>
          </a:p>
          <a:p>
            <a:pPr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r>
              <a:rPr lang="en-GB" sz="1800" b="1" i="1" u="none" strike="noStrike" dirty="0">
                <a:solidFill>
                  <a:srgbClr val="000000"/>
                </a:solidFill>
                <a:effectLst/>
                <a:latin typeface="Calibri"/>
                <a:cs typeface="Calibri"/>
              </a:rPr>
              <a:t>Source: </a:t>
            </a:r>
            <a:r>
              <a:rPr lang="en-GB" sz="1800" b="0" i="1" u="none" strike="noStrike" dirty="0">
                <a:solidFill>
                  <a:srgbClr val="000000"/>
                </a:solidFill>
                <a:effectLst/>
                <a:latin typeface="Calibri"/>
                <a:cs typeface="Calibri"/>
              </a:rPr>
              <a:t>Cambridge BID footfall data</a:t>
            </a:r>
            <a:r>
              <a:rPr lang="en-US" sz="1800" b="0" i="0" dirty="0">
                <a:solidFill>
                  <a:srgbClr val="444444"/>
                </a:solidFill>
                <a:effectLst/>
                <a:latin typeface="Calibri"/>
                <a:cs typeface="Calibri"/>
              </a:rPr>
              <a:t>​</a:t>
            </a:r>
          </a:p>
          <a:p>
            <a:pPr algn="l" rtl="0" fontAlgn="base"/>
            <a:r>
              <a:rPr lang="en-GB" sz="1200" b="0" i="1" u="none" strike="noStrike" dirty="0">
                <a:solidFill>
                  <a:srgbClr val="000000"/>
                </a:solidFill>
                <a:effectLst/>
                <a:latin typeface="Calibri" panose="020F0502020204030204" pitchFamily="34" charset="0"/>
              </a:rPr>
              <a:t>*The One Station Square sensor was fitted in December 2019</a:t>
            </a:r>
            <a:r>
              <a:rPr lang="en-US" sz="1200" b="0" i="0" dirty="0">
                <a:solidFill>
                  <a:srgbClr val="444444"/>
                </a:solidFill>
                <a:effectLst/>
                <a:latin typeface="Calibri" panose="020F0502020204030204" pitchFamily="34" charset="0"/>
              </a:rPr>
              <a:t>​</a:t>
            </a:r>
          </a:p>
          <a:p>
            <a:pPr algn="l" rtl="0" fontAlgn="base"/>
            <a:r>
              <a:rPr lang="en-US" sz="1200" b="0" i="1" dirty="0">
                <a:solidFill>
                  <a:srgbClr val="444444"/>
                </a:solidFill>
                <a:effectLst/>
                <a:latin typeface="Calibri" panose="020F0502020204030204" pitchFamily="34" charset="0"/>
              </a:rPr>
              <a:t>*Data may be impacted by strike action</a:t>
            </a:r>
          </a:p>
        </p:txBody>
      </p:sp>
      <p:sp>
        <p:nvSpPr>
          <p:cNvPr id="4" name="Slide Number Placeholder 3"/>
          <p:cNvSpPr>
            <a:spLocks noGrp="1"/>
          </p:cNvSpPr>
          <p:nvPr>
            <p:ph type="sldNum" sz="quarter" idx="5"/>
          </p:nvPr>
        </p:nvSpPr>
        <p:spPr/>
        <p:txBody>
          <a:bodyPr/>
          <a:lstStyle/>
          <a:p>
            <a:fld id="{1F29BFED-29D6-4DAE-9693-E577AD6C3CA5}" type="slidenum">
              <a:rPr lang="en-GB" smtClean="0"/>
              <a:t>24</a:t>
            </a:fld>
            <a:endParaRPr lang="en-GB"/>
          </a:p>
        </p:txBody>
      </p:sp>
    </p:spTree>
    <p:extLst>
      <p:ext uri="{BB962C8B-B14F-4D97-AF65-F5344CB8AC3E}">
        <p14:creationId xmlns:p14="http://schemas.microsoft.com/office/powerpoint/2010/main" val="331777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25</a:t>
            </a:fld>
            <a:endParaRPr lang="en-GB"/>
          </a:p>
        </p:txBody>
      </p:sp>
    </p:spTree>
    <p:extLst>
      <p:ext uri="{BB962C8B-B14F-4D97-AF65-F5344CB8AC3E}">
        <p14:creationId xmlns:p14="http://schemas.microsoft.com/office/powerpoint/2010/main" val="2240456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285750" indent="-285750">
              <a:buFont typeface="Arial" panose="020B0604020202020204" pitchFamily="34" charset="0"/>
              <a:buChar char="•"/>
              <a:defRPr/>
            </a:pPr>
            <a:r>
              <a:rPr lang="en-GB" dirty="0">
                <a:solidFill>
                  <a:prstClr val="black"/>
                </a:solidFill>
                <a:latin typeface="Calibri" panose="020F0502020204030204"/>
                <a:cs typeface="Calibri"/>
              </a:rPr>
              <a:t>Q3</a:t>
            </a:r>
            <a:r>
              <a:rPr lang="en-GB" sz="1200" b="0" i="0" u="none" strike="noStrike" kern="1200" cap="none" spc="0" normalizeH="0" baseline="0" noProof="0" dirty="0">
                <a:ln>
                  <a:noFill/>
                </a:ln>
                <a:solidFill>
                  <a:prstClr val="black"/>
                </a:solidFill>
                <a:effectLst/>
                <a:uLnTx/>
                <a:uFillTx/>
                <a:latin typeface="Calibri" panose="020F0502020204030204"/>
                <a:cs typeface="Calibri"/>
              </a:rPr>
              <a:t> 2022 parking is overall</a:t>
            </a:r>
            <a:r>
              <a:rPr lang="en-GB" dirty="0">
                <a:solidFill>
                  <a:prstClr val="black"/>
                </a:solidFill>
                <a:latin typeface="Calibri" panose="020F0502020204030204"/>
                <a:cs typeface="Calibri"/>
              </a:rPr>
              <a:t> lower than at this point last year (-7%), and also sits well</a:t>
            </a:r>
            <a:r>
              <a:rPr lang="en-GB" sz="1200" b="0" i="0" u="none" strike="noStrike" kern="1200" cap="none" spc="0" normalizeH="0" baseline="0" noProof="0" dirty="0">
                <a:ln>
                  <a:noFill/>
                </a:ln>
                <a:solidFill>
                  <a:prstClr val="black"/>
                </a:solidFill>
                <a:effectLst/>
                <a:uLnTx/>
                <a:uFillTx/>
                <a:latin typeface="Calibri" panose="020F0502020204030204"/>
                <a:cs typeface="Calibri"/>
              </a:rPr>
              <a:t> below </a:t>
            </a:r>
            <a:r>
              <a:rPr lang="en-GB" dirty="0">
                <a:solidFill>
                  <a:prstClr val="black"/>
                </a:solidFill>
                <a:latin typeface="Calibri" panose="020F0502020204030204"/>
                <a:cs typeface="Calibri"/>
              </a:rPr>
              <a:t>pre-pandemic (Q3</a:t>
            </a:r>
            <a:r>
              <a:rPr lang="en-GB" sz="1200" b="0" i="0" u="none" strike="noStrike" kern="1200" cap="none" spc="0" normalizeH="0" baseline="0" noProof="0" dirty="0">
                <a:ln>
                  <a:noFill/>
                </a:ln>
                <a:solidFill>
                  <a:prstClr val="black"/>
                </a:solidFill>
                <a:effectLst/>
                <a:uLnTx/>
                <a:uFillTx/>
                <a:latin typeface="Calibri" panose="020F0502020204030204"/>
                <a:cs typeface="Calibri"/>
              </a:rPr>
              <a:t> 2019</a:t>
            </a:r>
            <a:r>
              <a:rPr lang="en-GB" dirty="0">
                <a:solidFill>
                  <a:prstClr val="black"/>
                </a:solidFill>
                <a:latin typeface="Calibri" panose="020F0502020204030204"/>
                <a:cs typeface="Calibri"/>
              </a:rPr>
              <a:t>) levels</a:t>
            </a:r>
            <a:r>
              <a:rPr lang="en-GB" sz="1200" b="0" i="0" u="none" strike="noStrike" kern="1200" cap="none" spc="0" normalizeH="0" baseline="0" noProof="0" dirty="0">
                <a:ln>
                  <a:noFill/>
                </a:ln>
                <a:solidFill>
                  <a:prstClr val="black"/>
                </a:solidFill>
                <a:effectLst/>
                <a:uLnTx/>
                <a:uFillTx/>
                <a:latin typeface="Calibri" panose="020F0502020204030204"/>
                <a:cs typeface="Calibri"/>
              </a:rPr>
              <a:t> (-</a:t>
            </a:r>
            <a:r>
              <a:rPr lang="en-GB" dirty="0">
                <a:solidFill>
                  <a:prstClr val="black"/>
                </a:solidFill>
                <a:latin typeface="Calibri" panose="020F0502020204030204"/>
                <a:cs typeface="Calibri"/>
              </a:rPr>
              <a:t>12%).</a:t>
            </a:r>
            <a:endParaRPr lang="en-GB" sz="1200" b="0" i="0" u="none" strike="noStrike" kern="1200" cap="none" spc="0" normalizeH="0" baseline="0" noProof="0" dirty="0">
              <a:ln>
                <a:noFill/>
              </a:ln>
              <a:solidFill>
                <a:prstClr val="black"/>
              </a:solidFill>
              <a:effectLst/>
              <a:uLnTx/>
              <a:uFillTx/>
              <a:latin typeface="Calibri" panose="020F0502020204030204"/>
              <a:cs typeface="Calibri"/>
            </a:endParaRPr>
          </a:p>
          <a:p>
            <a:pPr marL="285750" indent="-285750">
              <a:buFont typeface="Arial" panose="020B0604020202020204" pitchFamily="34" charset="0"/>
              <a:buChar char="•"/>
              <a:defRPr/>
            </a:pPr>
            <a:r>
              <a:rPr lang="en-GB" dirty="0">
                <a:solidFill>
                  <a:prstClr val="black"/>
                </a:solidFill>
                <a:latin typeface="Calibri" panose="020F0502020204030204"/>
                <a:cs typeface="Calibri"/>
              </a:rPr>
              <a:t>September 2022</a:t>
            </a:r>
            <a:r>
              <a:rPr lang="en-GB" sz="1200" b="0" i="0" u="none" strike="noStrike" kern="1200" cap="none" spc="0" normalizeH="0" baseline="0" noProof="0" dirty="0">
                <a:ln>
                  <a:noFill/>
                </a:ln>
                <a:solidFill>
                  <a:prstClr val="black"/>
                </a:solidFill>
                <a:effectLst/>
                <a:uLnTx/>
                <a:uFillTx/>
                <a:latin typeface="Calibri" panose="020F0502020204030204"/>
                <a:cs typeface="Calibri"/>
              </a:rPr>
              <a:t> parking is slightly below </a:t>
            </a:r>
            <a:r>
              <a:rPr lang="en-GB" dirty="0">
                <a:solidFill>
                  <a:prstClr val="black"/>
                </a:solidFill>
                <a:latin typeface="Calibri" panose="020F0502020204030204"/>
                <a:cs typeface="Calibri"/>
              </a:rPr>
              <a:t>September 2021</a:t>
            </a:r>
            <a:r>
              <a:rPr lang="en-GB" sz="1200" b="0" i="0" u="none" strike="noStrike" kern="1200" cap="none" spc="0" normalizeH="0" baseline="0" noProof="0" dirty="0">
                <a:ln>
                  <a:noFill/>
                </a:ln>
                <a:solidFill>
                  <a:prstClr val="black"/>
                </a:solidFill>
                <a:effectLst/>
                <a:uLnTx/>
                <a:uFillTx/>
                <a:latin typeface="Calibri" panose="020F0502020204030204"/>
                <a:cs typeface="Calibri"/>
              </a:rPr>
              <a:t> </a:t>
            </a:r>
            <a:r>
              <a:rPr lang="en-GB" dirty="0">
                <a:solidFill>
                  <a:prstClr val="black"/>
                </a:solidFill>
                <a:latin typeface="Calibri" panose="020F0502020204030204"/>
                <a:cs typeface="Calibri"/>
              </a:rPr>
              <a:t>(-9%)</a:t>
            </a:r>
            <a:r>
              <a:rPr lang="en-GB" sz="1200" b="0" i="0" u="none" strike="noStrike" kern="1200" cap="none" spc="0" normalizeH="0" baseline="0" noProof="0" dirty="0">
                <a:ln>
                  <a:noFill/>
                </a:ln>
                <a:solidFill>
                  <a:prstClr val="black"/>
                </a:solidFill>
                <a:effectLst/>
                <a:uLnTx/>
                <a:uFillTx/>
                <a:latin typeface="Calibri" panose="020F0502020204030204"/>
                <a:cs typeface="Calibri"/>
              </a:rPr>
              <a:t> and remains well below pre-pandemic (2019) level </a:t>
            </a:r>
            <a:r>
              <a:rPr lang="en-GB" dirty="0">
                <a:solidFill>
                  <a:prstClr val="black"/>
                </a:solidFill>
                <a:latin typeface="Calibri" panose="020F0502020204030204"/>
                <a:cs typeface="Calibri"/>
              </a:rPr>
              <a:t>(-15%).</a:t>
            </a:r>
          </a:p>
          <a:p>
            <a:pPr marL="285750" indent="-285750">
              <a:buFont typeface="Arial" panose="020B0604020202020204" pitchFamily="34" charset="0"/>
              <a:buChar char="•"/>
              <a:defRPr/>
            </a:pPr>
            <a:r>
              <a:rPr lang="en-GB" dirty="0">
                <a:cs typeface="Calibri" panose="020F0502020204030204"/>
              </a:rPr>
              <a:t>The September volumes will have been influenced by the additional bank holiday in September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Source: </a:t>
            </a:r>
            <a:r>
              <a:rPr lang="en-GB" b="0" dirty="0"/>
              <a:t>Cambridge Car Parking data (Cambridge City Council)</a:t>
            </a:r>
            <a:endParaRPr lang="en-GB" b="1" dirty="0"/>
          </a:p>
        </p:txBody>
      </p:sp>
      <p:sp>
        <p:nvSpPr>
          <p:cNvPr id="4" name="Slide Number Placeholder 3"/>
          <p:cNvSpPr>
            <a:spLocks noGrp="1"/>
          </p:cNvSpPr>
          <p:nvPr>
            <p:ph type="sldNum" sz="quarter" idx="5"/>
          </p:nvPr>
        </p:nvSpPr>
        <p:spPr/>
        <p:txBody>
          <a:bodyPr/>
          <a:lstStyle/>
          <a:p>
            <a:fld id="{1F29BFED-29D6-4DAE-9693-E577AD6C3CA5}" type="slidenum">
              <a:rPr lang="en-GB" smtClean="0"/>
              <a:t>26</a:t>
            </a:fld>
            <a:endParaRPr lang="en-GB"/>
          </a:p>
        </p:txBody>
      </p:sp>
    </p:spTree>
    <p:extLst>
      <p:ext uri="{BB962C8B-B14F-4D97-AF65-F5344CB8AC3E}">
        <p14:creationId xmlns:p14="http://schemas.microsoft.com/office/powerpoint/2010/main" val="860574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 typeface="Arial"/>
              <a:buChar char="•"/>
            </a:pPr>
            <a:r>
              <a:rPr lang="en-GB" dirty="0"/>
              <a:t>Overall usage numbers in September 2022 are the lowest in this four-year period, with average daily transactions down 15% compared to 2019, and down 5% in comparison to 2020. This will have been partly influenced by the additional bank holiday in September. All individual car parks show markedly lower volumes on September 19th.</a:t>
            </a:r>
            <a:endParaRPr lang="en-GB" dirty="0">
              <a:cs typeface="Calibri"/>
            </a:endParaRPr>
          </a:p>
          <a:p>
            <a:pPr marL="171450" indent="-171450">
              <a:buFont typeface="Arial"/>
              <a:buChar char="•"/>
            </a:pPr>
            <a:r>
              <a:rPr lang="en-GB" dirty="0"/>
              <a:t>September 2022 length of stay profile closely mirrors previous years - including pre-Covid (2019) and mid-Covid (2020). The vast majority of car park visits in the centre of Cambridge are less than 3 hours, with over 50% less than 2 hours in September 2022.</a:t>
            </a:r>
            <a:endParaRPr lang="en-GB" dirty="0">
              <a:cs typeface="Calibri"/>
            </a:endParaRP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i="1" dirty="0"/>
              <a:t>Cambridge Car Parking data (Cambridge City Council)</a:t>
            </a:r>
            <a:endParaRPr lang="en-GB" b="0" i="1" dirty="0">
              <a:cs typeface="Calibri"/>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27</a:t>
            </a:fld>
            <a:endParaRPr lang="en-GB"/>
          </a:p>
        </p:txBody>
      </p:sp>
    </p:spTree>
    <p:extLst>
      <p:ext uri="{BB962C8B-B14F-4D97-AF65-F5344CB8AC3E}">
        <p14:creationId xmlns:p14="http://schemas.microsoft.com/office/powerpoint/2010/main" val="1455968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28</a:t>
            </a:fld>
            <a:endParaRPr lang="en-GB"/>
          </a:p>
        </p:txBody>
      </p:sp>
    </p:spTree>
    <p:extLst>
      <p:ext uri="{BB962C8B-B14F-4D97-AF65-F5344CB8AC3E}">
        <p14:creationId xmlns:p14="http://schemas.microsoft.com/office/powerpoint/2010/main" val="2405792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r>
              <a:rPr lang="en-GB" b="1" dirty="0"/>
              <a:t>CPCA Area passengers</a:t>
            </a:r>
            <a:endParaRPr lang="en-GB"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in September 2022 are the highest they have been since April 2020</a:t>
            </a:r>
            <a:endParaRPr lang="en-GB"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still remain below pre-COVID levels in Cambridge (-21%) and Peterborough (-33%)</a:t>
            </a:r>
            <a:endParaRPr lang="en-GB"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saw their usual decrease during the school holidays</a:t>
            </a:r>
            <a:endParaRPr lang="en-GB" dirty="0">
              <a:cs typeface="Calibri"/>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P&amp;R passengers</a:t>
            </a:r>
            <a:endParaRPr lang="en-GB" b="1" dirty="0">
              <a:cs typeface="Calibri"/>
            </a:endParaRPr>
          </a:p>
          <a:p>
            <a:pPr marL="171450" indent="-171450">
              <a:buFont typeface="Arial" panose="020B0604020202020204" pitchFamily="34" charset="0"/>
              <a:buChar char="•"/>
            </a:pPr>
            <a:r>
              <a:rPr lang="en-GB" sz="1800" dirty="0">
                <a:effectLst/>
                <a:latin typeface="Segoe UI" panose="020B0502040204020203" pitchFamily="34" charset="0"/>
              </a:rPr>
              <a:t>P&amp;R passenger numbers have shown peaks in the school holidays after having plateaued from April onwards. This came after a gradual increase in numbers between January and April</a:t>
            </a:r>
          </a:p>
          <a:p>
            <a:pPr marL="171450" indent="-171450">
              <a:buFont typeface="Arial" panose="020B0604020202020204" pitchFamily="34" charset="0"/>
              <a:buChar char="•"/>
            </a:pPr>
            <a:r>
              <a:rPr lang="en-GB" dirty="0"/>
              <a:t>Several of the P&amp;Rs still remain distinctly below their pre-pandemic volumes (e.g. Babraham Road, though this continues to increase) whilst others are back to pre-pandemic volumes (e.g. Trumpington, exceeding Jan 2020 volumes).</a:t>
            </a:r>
            <a:endParaRPr lang="en-GB" dirty="0">
              <a:cs typeface="Calibri"/>
            </a:endParaRPr>
          </a:p>
          <a:p>
            <a:pPr marL="171450" indent="-171450">
              <a:buFont typeface="Arial" panose="020B0604020202020204" pitchFamily="34" charset="0"/>
              <a:buChar char="•"/>
            </a:pPr>
            <a:r>
              <a:rPr lang="en-GB" dirty="0"/>
              <a:t>Trumpington and Babraham Road consistently have the highest volumes of passengers in 2022.</a:t>
            </a:r>
            <a:endParaRPr lang="en-GB" dirty="0">
              <a:cs typeface="Calibri"/>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Source: </a:t>
            </a:r>
            <a:r>
              <a:rPr lang="en-GB" i="1" dirty="0"/>
              <a:t>Stagecoach data</a:t>
            </a:r>
            <a:endParaRPr lang="en-GB" i="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95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2051285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r>
              <a:rPr lang="en-GB" b="1" dirty="0"/>
              <a:t>CPCA Area passengers</a:t>
            </a:r>
            <a:endParaRPr lang="en-GB" b="1"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in September 2022 are the highest they have been since April 2020</a:t>
            </a:r>
            <a:endParaRPr lang="en-GB"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still remain below pre-COVID levels in Cambridge (-21%) and Peterborough (-33%)</a:t>
            </a:r>
            <a:endParaRPr lang="en-GB"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Passenger numbers saw their usual decrease during the school holidays</a:t>
            </a:r>
            <a:endParaRPr lang="en-GB" dirty="0">
              <a:cs typeface="Calibri"/>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P&amp;R passengers</a:t>
            </a:r>
            <a:endParaRPr lang="en-GB" b="1" dirty="0">
              <a:cs typeface="Calibri"/>
            </a:endParaRPr>
          </a:p>
          <a:p>
            <a:pPr marL="171450" indent="-171450">
              <a:buFont typeface="Arial" panose="020B0604020202020204" pitchFamily="34" charset="0"/>
              <a:buChar char="•"/>
            </a:pPr>
            <a:r>
              <a:rPr lang="en-GB" sz="1800" dirty="0">
                <a:effectLst/>
                <a:latin typeface="Segoe UI" panose="020B0502040204020203" pitchFamily="34" charset="0"/>
              </a:rPr>
              <a:t>P&amp;R passenger numbers have shown peaks in the school holidays after having plateaued from April onwards. This came after a gradual increase in numbers between January and April</a:t>
            </a:r>
          </a:p>
          <a:p>
            <a:pPr marL="171450" indent="-171450">
              <a:buFont typeface="Arial" panose="020B0604020202020204" pitchFamily="34" charset="0"/>
              <a:buChar char="•"/>
            </a:pPr>
            <a:r>
              <a:rPr lang="en-GB" dirty="0"/>
              <a:t>Several of the P&amp;Rs still remain distinctly below their pre-pandemic volumes (e.g. Babraham Road, though this continues to increase) whilst others are back to pre-pandemic volumes (e.g. Trumpington, exceeding Jan 2020 volumes).</a:t>
            </a:r>
            <a:endParaRPr lang="en-GB" dirty="0">
              <a:cs typeface="Calibri"/>
            </a:endParaRPr>
          </a:p>
          <a:p>
            <a:pPr marL="171450" indent="-171450">
              <a:buFont typeface="Arial" panose="020B0604020202020204" pitchFamily="34" charset="0"/>
              <a:buChar char="•"/>
            </a:pPr>
            <a:r>
              <a:rPr lang="en-GB" dirty="0"/>
              <a:t>Trumpington and Babraham Road consistently have the highest volumes of passengers in 2022.</a:t>
            </a:r>
            <a:endParaRPr lang="en-GB" dirty="0">
              <a:cs typeface="Calibri"/>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Source: </a:t>
            </a:r>
            <a:r>
              <a:rPr lang="en-GB" i="1" dirty="0"/>
              <a:t>Stagecoach data</a:t>
            </a:r>
            <a:endParaRPr lang="en-GB" i="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942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Pre-Covid: 05/01/2020 – 07/03/2020</a:t>
            </a:r>
          </a:p>
          <a:p>
            <a:pPr marL="0" indent="0">
              <a:buFont typeface="Arial" panose="020B0604020202020204" pitchFamily="34" charset="0"/>
              <a:buNone/>
            </a:pPr>
            <a:endParaRPr lang="en-GB"/>
          </a:p>
          <a:p>
            <a:pPr marL="0" indent="0">
              <a:buFont typeface="Arial" panose="020B0604020202020204" pitchFamily="34" charset="0"/>
              <a:buNone/>
            </a:pPr>
            <a:r>
              <a:rPr lang="en-GB" b="1"/>
              <a:t>Source: </a:t>
            </a:r>
            <a:r>
              <a:rPr lang="en-GB" i="1"/>
              <a:t>Stagecoach data</a:t>
            </a:r>
            <a:endParaRPr lang="en-GB" i="1">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743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FF0000"/>
                </a:solidFill>
              </a:rPr>
              <a:t>Source: </a:t>
            </a:r>
            <a:r>
              <a:rPr lang="en-GB" sz="1200" b="0" i="1">
                <a:solidFill>
                  <a:srgbClr val="FF0000"/>
                </a:solidFill>
              </a:rPr>
              <a:t>Stagecoach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12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33</a:t>
            </a:fld>
            <a:endParaRPr lang="en-GB"/>
          </a:p>
        </p:txBody>
      </p:sp>
    </p:spTree>
    <p:extLst>
      <p:ext uri="{BB962C8B-B14F-4D97-AF65-F5344CB8AC3E}">
        <p14:creationId xmlns:p14="http://schemas.microsoft.com/office/powerpoint/2010/main" val="60113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Commentary:</a:t>
            </a:r>
          </a:p>
          <a:p>
            <a:pPr marL="171450" indent="-171450">
              <a:buFont typeface="Arial"/>
              <a:buChar char="•"/>
            </a:pPr>
            <a:r>
              <a:rPr lang="en-GB" b="0" dirty="0"/>
              <a:t>E-scooter usage</a:t>
            </a:r>
            <a:r>
              <a:rPr lang="en-GB" dirty="0"/>
              <a:t> has</a:t>
            </a:r>
            <a:r>
              <a:rPr lang="en-GB" b="0" dirty="0"/>
              <a:t> </a:t>
            </a:r>
            <a:r>
              <a:rPr lang="en-GB" dirty="0"/>
              <a:t>seen a decrease since July 2022, potentially linked to a reduction in students in the city over the summer months.</a:t>
            </a:r>
            <a:endParaRPr lang="en-GB" b="0" dirty="0">
              <a:cs typeface="Calibri"/>
            </a:endParaRPr>
          </a:p>
          <a:p>
            <a:pPr marL="171450" indent="-171450">
              <a:buFont typeface="Arial"/>
              <a:buChar char="•"/>
            </a:pPr>
            <a:r>
              <a:rPr lang="en-GB" dirty="0">
                <a:cs typeface="Calibri" panose="020F0502020204030204"/>
              </a:rPr>
              <a:t>E-scooter usage is still higher than the same time last year, with the total number of rides 41% higher in Sept 2022 than in Sept 2021.</a:t>
            </a:r>
            <a:endParaRPr lang="en-GB" dirty="0"/>
          </a:p>
          <a:p>
            <a:pPr marL="171450" indent="-171450">
              <a:buFontTx/>
              <a:buChar char="-"/>
            </a:pPr>
            <a:r>
              <a:rPr lang="en-GB" b="0" dirty="0"/>
              <a:t>The most popular trip origins</a:t>
            </a:r>
            <a:r>
              <a:rPr lang="en-GB" dirty="0"/>
              <a:t> are extremely consistent, with these three locations almost always making up the top 3.</a:t>
            </a:r>
            <a:endParaRPr lang="en-GB" b="0" dirty="0">
              <a:cs typeface="Calibri"/>
            </a:endParaRPr>
          </a:p>
          <a:p>
            <a:pPr marL="171450" indent="-171450">
              <a:buFontTx/>
              <a:buChar char="-"/>
            </a:pPr>
            <a:r>
              <a:rPr lang="en-GB" b="0" dirty="0"/>
              <a:t>The average journey statistics remain fairly stable each month – suggesting that e-scooters are most popular for short journeys </a:t>
            </a:r>
            <a:r>
              <a:rPr lang="en-GB" dirty="0"/>
              <a:t>(~2.5 km, ~10 minutes)</a:t>
            </a:r>
            <a:endParaRPr lang="en-GB" b="0" dirty="0">
              <a:cs typeface="Calibri"/>
            </a:endParaRPr>
          </a:p>
          <a:p>
            <a:pPr marL="171450" indent="-171450">
              <a:buFontTx/>
              <a:buChar char="-"/>
            </a:pPr>
            <a:endParaRPr lang="en-GB" b="0" dirty="0"/>
          </a:p>
          <a:p>
            <a:pPr marL="0" indent="0">
              <a:buFontTx/>
              <a:buNone/>
            </a:pPr>
            <a:r>
              <a:rPr lang="en-GB" b="1" dirty="0"/>
              <a:t>Source: </a:t>
            </a:r>
            <a:r>
              <a:rPr lang="en-GB" b="0" dirty="0" err="1"/>
              <a:t>Voi</a:t>
            </a:r>
            <a:r>
              <a:rPr lang="en-GB" b="0" dirty="0"/>
              <a:t> e-scooter dashboard</a:t>
            </a:r>
            <a:endParaRPr lang="en-GB" b="0" dirty="0">
              <a:cs typeface="Calibri"/>
            </a:endParaRPr>
          </a:p>
        </p:txBody>
      </p:sp>
      <p:sp>
        <p:nvSpPr>
          <p:cNvPr id="4" name="Slide Number Placeholder 3"/>
          <p:cNvSpPr>
            <a:spLocks noGrp="1"/>
          </p:cNvSpPr>
          <p:nvPr>
            <p:ph type="sldNum" sz="quarter" idx="5"/>
          </p:nvPr>
        </p:nvSpPr>
        <p:spPr/>
        <p:txBody>
          <a:bodyPr/>
          <a:lstStyle/>
          <a:p>
            <a:fld id="{1F29BFED-29D6-4DAE-9693-E577AD6C3CA5}" type="slidenum">
              <a:rPr lang="en-GB" smtClean="0"/>
              <a:t>34</a:t>
            </a:fld>
            <a:endParaRPr lang="en-GB"/>
          </a:p>
        </p:txBody>
      </p:sp>
    </p:spTree>
    <p:extLst>
      <p:ext uri="{BB962C8B-B14F-4D97-AF65-F5344CB8AC3E}">
        <p14:creationId xmlns:p14="http://schemas.microsoft.com/office/powerpoint/2010/main" val="3239498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35</a:t>
            </a:fld>
            <a:endParaRPr lang="en-GB"/>
          </a:p>
        </p:txBody>
      </p:sp>
    </p:spTree>
    <p:extLst>
      <p:ext uri="{BB962C8B-B14F-4D97-AF65-F5344CB8AC3E}">
        <p14:creationId xmlns:p14="http://schemas.microsoft.com/office/powerpoint/2010/main" val="23520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29BFED-29D6-4DAE-9693-E577AD6C3CA5}" type="slidenum">
              <a:rPr lang="en-GB" smtClean="0"/>
              <a:t>36</a:t>
            </a:fld>
            <a:endParaRPr lang="en-GB"/>
          </a:p>
        </p:txBody>
      </p:sp>
    </p:spTree>
    <p:extLst>
      <p:ext uri="{BB962C8B-B14F-4D97-AF65-F5344CB8AC3E}">
        <p14:creationId xmlns:p14="http://schemas.microsoft.com/office/powerpoint/2010/main" val="58363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257050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Please note the </a:t>
            </a:r>
            <a:r>
              <a:rPr lang="en-GB" dirty="0">
                <a:solidFill>
                  <a:prstClr val="black"/>
                </a:solidFill>
                <a:latin typeface="Calibri" panose="020F0502020204030204"/>
              </a:rPr>
              <a:t>charts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show</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 7-day rolling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endParaRPr lang="en-GB" sz="1200" b="1" i="0" u="none" strike="noStrike" kern="1200" cap="none" spc="0" normalizeH="0" baseline="0" noProof="0" dirty="0">
              <a:ln>
                <a:noFill/>
              </a:ln>
              <a:solidFill>
                <a:prstClr val="black"/>
              </a:solidFill>
              <a:effectLst/>
              <a:uLnTx/>
              <a:uFillTx/>
              <a:latin typeface="Calibri" panose="020F0502020204030204"/>
              <a:cs typeface="Calibri"/>
            </a:endParaRPr>
          </a:p>
          <a:p>
            <a:pPr>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Cambridge: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Cambridge grocery and pharmacy visits continue to be above pre-pandemic levels and retail and recreation visits continue to be below pre-pandemic levels (</a:t>
            </a:r>
            <a:r>
              <a:rPr lang="en-GB" dirty="0">
                <a:solidFill>
                  <a:prstClr val="black"/>
                </a:solidFill>
                <a:latin typeface="Calibri" panose="020F0502020204030204"/>
              </a:rPr>
              <a:t>-21% in Q3 2022),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suggesting that people continue to undertake their essential shopping habits but are not doing as much </a:t>
            </a:r>
            <a:r>
              <a:rPr lang="en-GB" dirty="0">
                <a:solidFill>
                  <a:prstClr val="black"/>
                </a:solidFill>
                <a:latin typeface="Calibri" panose="020F0502020204030204"/>
              </a:rPr>
              <a:t>discretionary travel for retail and leisure purposes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proportion of people making workplace visits is still distinctly below the baseline at -</a:t>
            </a:r>
            <a:r>
              <a:rPr lang="en-GB" dirty="0">
                <a:solidFill>
                  <a:prstClr val="black"/>
                </a:solidFill>
                <a:latin typeface="Calibri" panose="020F0502020204030204"/>
              </a:rPr>
              <a:t>31</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The reduction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 workplace visits during the summer is most</a:t>
            </a:r>
            <a:r>
              <a:rPr lang="en-GB" dirty="0">
                <a:solidFill>
                  <a:prstClr val="black"/>
                </a:solidFill>
                <a:latin typeface="Calibri" panose="020F0502020204030204"/>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likely due to the </a:t>
            </a:r>
            <a:r>
              <a:rPr lang="en-GB" dirty="0">
                <a:solidFill>
                  <a:prstClr val="black"/>
                </a:solidFill>
                <a:latin typeface="Calibri" panose="020F0502020204030204"/>
              </a:rPr>
              <a:t>summer</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holiday period and bank holidays. Residential</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visits remain higher than the baseline, in part likely due to the </a:t>
            </a:r>
            <a:r>
              <a:rPr lang="en-GB" dirty="0">
                <a:solidFill>
                  <a:prstClr val="black"/>
                </a:solidFill>
                <a:latin typeface="Calibri" panose="020F0502020204030204"/>
              </a:rPr>
              <a:t>persistence of remote working.</a:t>
            </a:r>
            <a:endParaRPr lang="en-GB" sz="1200" b="1"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South Cambridgeshire: </a:t>
            </a:r>
            <a:r>
              <a:rPr kumimoji="0" lang="en-GB" sz="1200" b="0" i="0" u="none" strike="noStrike" kern="1200" cap="none" spc="0" normalizeH="0" baseline="0" noProof="0" dirty="0">
                <a:ln>
                  <a:noFill/>
                </a:ln>
                <a:solidFill>
                  <a:prstClr val="black"/>
                </a:solidFill>
                <a:effectLst/>
                <a:uLnTx/>
                <a:uFillTx/>
                <a:latin typeface="+mn-lt"/>
                <a:ea typeface="+mn-ea"/>
                <a:cs typeface="+mn-cs"/>
              </a:rPr>
              <a:t>Workplace visits continue to be lower than pre-pandemic (-</a:t>
            </a:r>
            <a:r>
              <a:rPr lang="en-GB" dirty="0">
                <a:solidFill>
                  <a:prstClr val="black"/>
                </a:solidFill>
                <a:latin typeface="+mn-lt"/>
              </a:rPr>
              <a:t>14</a:t>
            </a:r>
            <a:r>
              <a:rPr kumimoji="0" lang="en-GB" sz="1200" b="0" i="0" u="none" strike="noStrike" kern="1200" cap="none" spc="0" normalizeH="0" baseline="0" noProof="0" dirty="0">
                <a:ln>
                  <a:noFill/>
                </a:ln>
                <a:solidFill>
                  <a:prstClr val="black"/>
                </a:solidFill>
                <a:effectLst/>
                <a:uLnTx/>
                <a:uFillTx/>
                <a:latin typeface="+mn-lt"/>
                <a:ea typeface="+mn-ea"/>
                <a:cs typeface="+mn-cs"/>
              </a:rPr>
              <a:t>%) which is notably more recovered in South Cambs than it is in Cambridge.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Retail and recreation and grocery and pharmacy visits have both </a:t>
            </a:r>
            <a:r>
              <a:rPr lang="en-GB" dirty="0">
                <a:solidFill>
                  <a:prstClr val="black"/>
                </a:solidFill>
                <a:latin typeface="Calibri" panose="020F0502020204030204"/>
              </a:rPr>
              <a:t>remained above the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pre-pandemic</a:t>
            </a:r>
            <a:r>
              <a:rPr lang="en-GB" dirty="0">
                <a:solidFill>
                  <a:prstClr val="black"/>
                </a:solidFill>
                <a:latin typeface="Calibri" panose="020F0502020204030204"/>
              </a:rPr>
              <a:t> baseline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 South Cambridgeshire</a:t>
            </a:r>
            <a:r>
              <a:rPr lang="en-GB" dirty="0">
                <a:solidFill>
                  <a:prstClr val="black"/>
                </a:solidFill>
                <a:latin typeface="Calibri" panose="020F0502020204030204"/>
              </a:rPr>
              <a:t> for almost all of Q3 2022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suggesting that people’s shopping and leisure habits </a:t>
            </a:r>
            <a:r>
              <a:rPr lang="en-GB" dirty="0">
                <a:solidFill>
                  <a:prstClr val="black"/>
                </a:solidFill>
                <a:latin typeface="Calibri" panose="020F0502020204030204"/>
              </a:rPr>
              <a:t>have now stabilised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Google LLC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"Google COVID-19 Community Mobility Reports"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https://www.google.com/covid19/mobility/</a:t>
            </a:r>
            <a:r>
              <a:rPr lang="en-GB"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Data is gathered from Google account holders location history. This helps to demonstrate where people are spending their time.</a:t>
            </a:r>
            <a:r>
              <a:rPr lang="en-GB" dirty="0"/>
              <a:t> </a:t>
            </a:r>
            <a:endParaRPr lang="en-GB"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data is based on the most recent month (</a:t>
            </a:r>
            <a:r>
              <a:rPr lang="en-GB" dirty="0"/>
              <a:t>September</a:t>
            </a:r>
            <a:r>
              <a:rPr lang="en-GB" sz="1200" dirty="0">
                <a:latin typeface="+mn-lt"/>
              </a:rPr>
              <a:t> 2022) compared to the median of the corresponding day in the baseline </a:t>
            </a:r>
            <a:r>
              <a:rPr lang="en-GB" sz="1200" b="0" dirty="0">
                <a:latin typeface="+mn-lt"/>
              </a:rPr>
              <a:t>period (3</a:t>
            </a:r>
            <a:r>
              <a:rPr lang="en-GB" sz="1200" b="0" baseline="30000" dirty="0">
                <a:latin typeface="+mn-lt"/>
              </a:rPr>
              <a:t>rd</a:t>
            </a:r>
            <a:r>
              <a:rPr lang="en-GB" sz="1200" b="0" dirty="0">
                <a:latin typeface="+mn-lt"/>
              </a:rPr>
              <a:t> Jan-6</a:t>
            </a:r>
            <a:r>
              <a:rPr lang="en-GB" sz="1200" b="0" baseline="30000" dirty="0">
                <a:latin typeface="+mn-lt"/>
              </a:rPr>
              <a:t>th</a:t>
            </a:r>
            <a:r>
              <a:rPr lang="en-GB" sz="1200" b="0" dirty="0">
                <a:latin typeface="+mn-lt"/>
              </a:rPr>
              <a:t> Feb 2020) as calculated by Google.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Tabulated percentages represent the change from the baseline (3</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Jan – 6</a:t>
            </a:r>
            <a:r>
              <a:rPr kumimoji="0" lang="en-GB"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Feb) to the most recent month.</a:t>
            </a:r>
            <a:endParaRPr lang="en-GB" b="0" i="0" dirty="0">
              <a:solidFill>
                <a:srgbClr val="202124"/>
              </a:solidFill>
              <a:effectLst/>
              <a:latin typeface="Roboto" panose="02000000000000000000" pitchFamily="2" charset="0"/>
            </a:endParaRPr>
          </a:p>
          <a:p>
            <a:pPr>
              <a:defRPr/>
            </a:pPr>
            <a:endParaRPr lang="en-GB"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Roboto"/>
                <a:ea typeface="Roboto"/>
                <a:cs typeface="Roboto"/>
              </a:rPr>
              <a:t>“Community Mobility Reports aim to provide insights into what has changed in response to policies aimed at combating COVID-19. The reports chart movement trends over time by geography, across different categories of places such as retail and recreation, groceries and pharmacies, parks, transit stations, workplaces, and residential.”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2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6</a:t>
            </a:fld>
            <a:endParaRPr lang="en-GB"/>
          </a:p>
        </p:txBody>
      </p:sp>
    </p:spTree>
    <p:extLst>
      <p:ext uri="{BB962C8B-B14F-4D97-AF65-F5344CB8AC3E}">
        <p14:creationId xmlns:p14="http://schemas.microsoft.com/office/powerpoint/2010/main" val="37071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prstClr val="black"/>
                </a:solidFill>
                <a:effectLst/>
                <a:uLnTx/>
                <a:uFillTx/>
                <a:latin typeface="+mn-lt"/>
                <a:ea typeface="+mn-ea"/>
                <a:cs typeface="+mn-cs"/>
              </a:rPr>
              <a:t>National Highways WebTRIS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mn-lt"/>
                <a:ea typeface="+mn-ea"/>
                <a:cs typeface="+mn-cs"/>
              </a:rPr>
              <a:t>Site locations:</a:t>
            </a:r>
          </a:p>
          <a:p>
            <a:pPr marL="0" algn="l" rtl="0" eaLnBrk="1" fontAlgn="b" latinLnBrk="0" hangingPunct="1">
              <a:spcBef>
                <a:spcPts val="0"/>
              </a:spcBef>
              <a:spcAft>
                <a:spcPts val="0"/>
              </a:spcAft>
            </a:pPr>
            <a:r>
              <a:rPr lang="pt-BR" sz="1800" b="1" i="0" u="none" strike="noStrike" kern="1200" dirty="0">
                <a:solidFill>
                  <a:srgbClr val="000000"/>
                </a:solidFill>
                <a:effectLst/>
                <a:latin typeface="Calibri" panose="020F0502020204030204" pitchFamily="34" charset="0"/>
              </a:rPr>
              <a:t>Cambridge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pt-BR" sz="1800" b="0" i="0" u="none" strike="noStrike" kern="1200" dirty="0">
                <a:solidFill>
                  <a:srgbClr val="000000"/>
                </a:solidFill>
                <a:effectLst/>
                <a:latin typeface="Arial" panose="020B0604020202020204" pitchFamily="34" charset="0"/>
              </a:rPr>
              <a:t>M11 near Trumpington roundabout</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pt-BR" sz="1800" b="0" i="0" u="none" strike="noStrike" kern="1200" dirty="0">
                <a:solidFill>
                  <a:srgbClr val="000000"/>
                </a:solidFill>
                <a:effectLst/>
                <a:latin typeface="Calibri" panose="020F0502020204030204" pitchFamily="34" charset="0"/>
              </a:rPr>
              <a:t>MIDAS site at M11/6820A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Peterborough</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A47 near Eye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6351/1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East Cambridgeshire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A11 North of Six Mile Bottom</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MIDAS site at A11/0883A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Fenland</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A47 near Wisbech St Mary</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6349/1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Huntingdonshire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A1(M) South of </a:t>
            </a:r>
            <a:r>
              <a:rPr lang="en-GB" sz="1800" b="0" i="0" u="none" strike="noStrike" kern="1200" dirty="0" err="1">
                <a:solidFill>
                  <a:srgbClr val="000000"/>
                </a:solidFill>
                <a:effectLst/>
                <a:latin typeface="Arial" panose="020B0604020202020204" pitchFamily="34" charset="0"/>
              </a:rPr>
              <a:t>Sawtry</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MIDAS site at A1M/2115B </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dirty="0">
                <a:solidFill>
                  <a:srgbClr val="000000"/>
                </a:solidFill>
                <a:effectLst/>
                <a:latin typeface="Calibri" panose="020F0502020204030204" pitchFamily="34" charset="0"/>
              </a:rPr>
              <a:t>South Cambridgeshire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A428 North of Cambourne</a:t>
            </a:r>
            <a:endParaRPr lang="en-GB"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dirty="0">
                <a:solidFill>
                  <a:srgbClr val="000000"/>
                </a:solidFill>
                <a:effectLst/>
                <a:latin typeface="Calibri" panose="020F0502020204030204" pitchFamily="34" charset="0"/>
              </a:rPr>
              <a:t>TMU Site 7124/2</a:t>
            </a:r>
            <a:endParaRPr lang="en-GB" sz="1800" b="0" i="0" u="none" strike="noStrike"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0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M11 and A1(M) have recovered to pre-pandemic volumes (+3% and +7% respectively in Sept 2022).</a:t>
            </a:r>
            <a:endParaRPr lang="en-GB" sz="1000" b="0" i="0" u="none" strike="noStrike" kern="1200" cap="none" spc="0" normalizeH="0" baseline="0" noProof="0" dirty="0">
              <a:ln>
                <a:noFill/>
              </a:ln>
              <a:solidFill>
                <a:prstClr val="black"/>
              </a:solidFill>
              <a:effectLst/>
              <a:uLnTx/>
              <a:uFillTx/>
              <a:latin typeface="Calibri" panose="020F0502020204030204"/>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Change since June 2022 has been minimal with some slight increases/decreases (maximum +/- 5%) – this suggests some stability to volumes in mid-2022</a:t>
            </a:r>
            <a:endParaRPr lang="en-GB" sz="1000" b="0" i="0" u="none" strike="noStrike" kern="1200" cap="none" spc="0" normalizeH="0" baseline="0" noProof="0" dirty="0">
              <a:ln>
                <a:noFill/>
              </a:ln>
              <a:solidFill>
                <a:prstClr val="black"/>
              </a:solidFill>
              <a:effectLst/>
              <a:uLnTx/>
              <a:uFillTx/>
              <a:latin typeface="Calibri" panose="020F0502020204030204"/>
              <a:cs typeface="Calibri"/>
            </a:endParaRPr>
          </a:p>
          <a:p>
            <a:pPr marL="171450" indent="-171450">
              <a:buFontTx/>
              <a:buChar char="-"/>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Peterborough and East Cambridgeshire sites have fallen below mid-pandemic </a:t>
            </a:r>
            <a:r>
              <a:rPr lang="en-GB" sz="1000" dirty="0">
                <a:solidFill>
                  <a:prstClr val="black"/>
                </a:solidFill>
                <a:latin typeface="Calibri" panose="020F0502020204030204"/>
              </a:rPr>
              <a:t>(Sept 2020) volumes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in September 2022.</a:t>
            </a:r>
            <a:endParaRPr lang="en-GB" sz="10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WebTRIS data.</a:t>
            </a:r>
            <a:r>
              <a:rPr lang="en-GB" sz="1000" b="0" dirty="0"/>
              <a:t> Average </a:t>
            </a:r>
            <a:r>
              <a:rPr lang="en-GB" sz="1000" dirty="0"/>
              <a:t>Daily Flow in the month</a:t>
            </a:r>
            <a:r>
              <a:rPr lang="en-GB" sz="1000" baseline="0" dirty="0"/>
              <a:t> for 6 individual, main carriageway monitors , one in </a:t>
            </a:r>
            <a:r>
              <a:rPr lang="en-GB" sz="1000" dirty="0"/>
              <a:t>each district. Each monitor was active for most of: January 2019 to September 2022.</a:t>
            </a:r>
            <a:endParaRPr lang="en-GB" sz="100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7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Calibri" panose="020F0502020204030204"/>
                <a:ea typeface="+mn-ea"/>
                <a:cs typeface="+mn-cs"/>
              </a:rPr>
              <a:t>Average daily two-way flow, one site per district</a:t>
            </a:r>
            <a:r>
              <a:rPr lang="en-GB" sz="1000" dirty="0">
                <a:latin typeface="Calibri" panose="020F0502020204030204"/>
              </a:rPr>
              <a:t>, excluding A47 in Fenland due to missing data.</a:t>
            </a:r>
            <a:endPar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Commentary: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Flow rates still below Sept 2019 for weekdays (-9% average) but are now above Sept 2019 at weekends (+5% average)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All days are higher than mid-pandemic Sept 2020 (+9% average)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Mid-week days (Tues – Thurs) have increased in volume since 2021 but all other days see a small decrease in volumes from Sept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Mondays have decreased in popularity since June 2022 (-7%) which may be in part attributed to the unexpected bank holiday on Sept 19</a:t>
            </a:r>
            <a:r>
              <a:rPr lang="en-GB" sz="1000" b="0" i="0" u="none" strike="noStrike" kern="1200" cap="none" spc="0" normalizeH="0" baseline="30000" noProof="0" dirty="0">
                <a:ln>
                  <a:noFill/>
                </a:ln>
                <a:solidFill>
                  <a:prstClr val="black"/>
                </a:solidFill>
                <a:effectLst/>
                <a:uLnTx/>
                <a:uFillTx/>
                <a:latin typeface="Calibri" panose="020F0502020204030204"/>
                <a:cs typeface="Calibri" panose="020F0502020204030204"/>
              </a:rPr>
              <a:t>th</a:t>
            </a:r>
            <a:r>
              <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rPr>
              <a:t>. Saturdays are a bit busier than June 2022 (+5%). Most other days remain similar to June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1" u="none" strike="noStrike" kern="1200" cap="none" spc="0" normalizeH="0" baseline="0" noProof="0" dirty="0">
                <a:ln>
                  <a:noFill/>
                </a:ln>
                <a:solidFill>
                  <a:prstClr val="black"/>
                </a:solidFill>
                <a:effectLst/>
                <a:uLnTx/>
                <a:uFillTx/>
                <a:latin typeface="+mn-lt"/>
                <a:ea typeface="+mn-ea"/>
                <a:cs typeface="+mn-cs"/>
              </a:rPr>
              <a:t>National Highways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WebTRIS data.</a:t>
            </a:r>
            <a:r>
              <a:rPr lang="en-GB" sz="1000" b="0" dirty="0"/>
              <a: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Average Daily Flow in the week for 6 individual, main carriageway monitors , one in each district. Each monitor was active during November 2019, 2020 and 2021.</a:t>
            </a:r>
            <a:endParaRPr lang="en-GB" sz="1100" b="0" i="0" u="none" strike="noStrike" kern="1200" cap="none" spc="0" normalizeH="0" baseline="0" noProof="0" dirty="0">
              <a:ln>
                <a:noFill/>
              </a:ln>
              <a:solidFill>
                <a:prstClr val="black"/>
              </a:solidFill>
              <a:effectLst/>
              <a:uLnTx/>
              <a:uFillTx/>
              <a:latin typeface="Calibri" panose="020F0502020204030204"/>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56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22/12/2022</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22/12/2022</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22/12/2022</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22/12/2022</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22/12/2022</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22/12/2022</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22/12/2022</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22/12/2022</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22/12/2022</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22/12/2022</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22/12/2022</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22/12/2022</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notesSlide" Target="../notesSlides/notesSlide34.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5.svg"/><Relationship Id="rId5" Type="http://schemas.openxmlformats.org/officeDocument/2006/relationships/image" Target="../media/image60.jpeg"/><Relationship Id="rId10" Type="http://schemas.openxmlformats.org/officeDocument/2006/relationships/image" Target="../media/image4.png"/><Relationship Id="rId4" Type="http://schemas.openxmlformats.org/officeDocument/2006/relationships/image" Target="../media/image59.pn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3563422"/>
            <a:ext cx="9092014" cy="1754376"/>
          </a:xfrm>
        </p:spPr>
        <p:txBody>
          <a:bodyPr vert="horz" lIns="91440" tIns="45720" rIns="91440" bIns="45720" rtlCol="0" anchor="b">
            <a:normAutofit/>
          </a:bodyPr>
          <a:lstStyle/>
          <a:p>
            <a:r>
              <a:rPr lang="en-US" b="1"/>
              <a:t>GCP Transport</a:t>
            </a:r>
            <a:r>
              <a:rPr lang="en-US" b="1" kern="1200">
                <a:latin typeface="+mj-lt"/>
                <a:ea typeface="+mj-ea"/>
                <a:cs typeface="+mj-cs"/>
              </a:rPr>
              <a:t> Working Group</a:t>
            </a:r>
            <a:br>
              <a:rPr lang="en-US" b="1" kern="1200">
                <a:solidFill>
                  <a:schemeClr val="tx1"/>
                </a:solidFill>
                <a:latin typeface="+mj-lt"/>
                <a:ea typeface="+mj-ea"/>
                <a:cs typeface="+mj-cs"/>
              </a:rPr>
            </a:br>
            <a:r>
              <a:rPr lang="en-US" sz="2800" b="1" kern="1200">
                <a:latin typeface="+mj-lt"/>
                <a:ea typeface="+mj-ea"/>
                <a:cs typeface="+mj-cs"/>
              </a:rPr>
              <a:t>COVID-19 transport impacts</a:t>
            </a:r>
            <a:r>
              <a:rPr lang="en-US" sz="2800" b="1"/>
              <a:t>:</a:t>
            </a:r>
            <a:r>
              <a:rPr lang="en-US" sz="2800" b="1" kern="1200">
                <a:latin typeface="+mj-lt"/>
                <a:ea typeface="+mj-ea"/>
                <a:cs typeface="+mj-cs"/>
              </a:rPr>
              <a:t> data and monitoring report</a:t>
            </a:r>
            <a:endParaRPr lang="en-US" b="1" kern="1200">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October 2022</a:t>
            </a:r>
            <a:endParaRPr lang="en-US" sz="1600" b="1" kern="1200">
              <a:latin typeface="+mn-lt"/>
              <a:ea typeface="+mn-ea"/>
              <a:cs typeface="+mn-cs"/>
            </a:endParaRPr>
          </a:p>
          <a:p>
            <a:pPr>
              <a:lnSpc>
                <a:spcPct val="90000"/>
              </a:lnSpc>
              <a:spcBef>
                <a:spcPts val="1000"/>
              </a:spcBef>
            </a:pPr>
            <a:r>
              <a:rPr lang="en-US" sz="1600" b="1" kern="1200">
                <a:latin typeface="+mn-lt"/>
                <a:ea typeface="+mn-ea"/>
                <a:cs typeface="+mn-cs"/>
              </a:rPr>
              <a:t>Research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3"/>
          <a:stretch>
            <a:fillRect/>
          </a:stretch>
        </p:blipFill>
        <p:spPr>
          <a:xfrm>
            <a:off x="5324475" y="1256349"/>
            <a:ext cx="6153150" cy="1353692"/>
          </a:xfrm>
          <a:prstGeom prst="rect">
            <a:avLst/>
          </a:prstGeom>
        </p:spPr>
      </p:pic>
      <p:sp>
        <p:nvSpPr>
          <p:cNvPr id="5" name="Slide Number Placeholder 4">
            <a:extLst>
              <a:ext uri="{FF2B5EF4-FFF2-40B4-BE49-F238E27FC236}">
                <a16:creationId xmlns:a16="http://schemas.microsoft.com/office/drawing/2014/main" id="{F68C85EC-CB0A-4DDE-B5D2-ECD489B97A7C}"/>
              </a:ext>
            </a:extLst>
          </p:cNvPr>
          <p:cNvSpPr>
            <a:spLocks noGrp="1"/>
          </p:cNvSpPr>
          <p:nvPr>
            <p:ph type="sldNum" sz="quarter" idx="12"/>
          </p:nvPr>
        </p:nvSpPr>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Cambridge: Modal split</a:t>
            </a:r>
          </a:p>
        </p:txBody>
      </p:sp>
      <p:sp>
        <p:nvSpPr>
          <p:cNvPr id="3" name="Slide Number Placeholder 2">
            <a:extLst>
              <a:ext uri="{FF2B5EF4-FFF2-40B4-BE49-F238E27FC236}">
                <a16:creationId xmlns:a16="http://schemas.microsoft.com/office/drawing/2014/main" id="{D64040FF-61FA-4662-9533-6BFC882ED620}"/>
              </a:ext>
            </a:extLst>
          </p:cNvPr>
          <p:cNvSpPr>
            <a:spLocks noGrp="1"/>
          </p:cNvSpPr>
          <p:nvPr>
            <p:ph type="sldNum" sz="quarter" idx="12"/>
          </p:nvPr>
        </p:nvSpPr>
        <p:spPr/>
        <p:txBody>
          <a:bodyPr/>
          <a:lstStyle/>
          <a:p>
            <a:fld id="{AE56028F-813B-4E02-837E-17CD63D81F9F}" type="slidenum">
              <a:rPr lang="en-GB" smtClean="0"/>
              <a:t>10</a:t>
            </a:fld>
            <a:endParaRPr lang="en-GB"/>
          </a:p>
        </p:txBody>
      </p:sp>
    </p:spTree>
    <p:extLst>
      <p:ext uri="{BB962C8B-B14F-4D97-AF65-F5344CB8AC3E}">
        <p14:creationId xmlns:p14="http://schemas.microsoft.com/office/powerpoint/2010/main" val="367765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E6943F-269A-7473-348A-2EB4C8CCE85F}"/>
              </a:ext>
            </a:extLst>
          </p:cNvPr>
          <p:cNvSpPr>
            <a:spLocks noGrp="1"/>
          </p:cNvSpPr>
          <p:nvPr>
            <p:ph type="sldNum" sz="quarter" idx="12"/>
          </p:nvPr>
        </p:nvSpPr>
        <p:spPr>
          <a:xfrm>
            <a:off x="9442938" y="6555642"/>
            <a:ext cx="2743200" cy="365125"/>
          </a:xfrm>
        </p:spPr>
        <p:txBody>
          <a:bodyPr/>
          <a:lstStyle/>
          <a:p>
            <a:fld id="{AAF418BE-BCB6-4C98-A916-6B92AFF934A4}" type="slidenum">
              <a:rPr lang="en-GB" smtClean="0"/>
              <a:t>11</a:t>
            </a:fld>
            <a:endParaRPr lang="en-GB" dirty="0"/>
          </a:p>
        </p:txBody>
      </p:sp>
      <p:sp>
        <p:nvSpPr>
          <p:cNvPr id="9" name="Rectangle 8">
            <a:extLst>
              <a:ext uri="{FF2B5EF4-FFF2-40B4-BE49-F238E27FC236}">
                <a16:creationId xmlns:a16="http://schemas.microsoft.com/office/drawing/2014/main" id="{687FBF31-3342-4563-B913-99B69D89B709}"/>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Vivacity Traffic</a:t>
            </a:r>
            <a:r>
              <a:rPr kumimoji="0" lang="en-GB" sz="2800" b="1" i="0" u="none" strike="noStrike" kern="1200" cap="none" spc="0" normalizeH="0" baseline="0" noProof="0" dirty="0">
                <a:ln>
                  <a:noFill/>
                </a:ln>
                <a:effectLst/>
                <a:uLnTx/>
                <a:uFillTx/>
                <a:latin typeface="Calibri" panose="020F0502020204030204"/>
                <a:ea typeface="+mn-ea"/>
                <a:cs typeface="+mn-cs"/>
              </a:rPr>
              <a:t> Sensor Locations</a:t>
            </a:r>
          </a:p>
        </p:txBody>
      </p:sp>
      <p:sp>
        <p:nvSpPr>
          <p:cNvPr id="3" name="TextBox 2">
            <a:extLst>
              <a:ext uri="{FF2B5EF4-FFF2-40B4-BE49-F238E27FC236}">
                <a16:creationId xmlns:a16="http://schemas.microsoft.com/office/drawing/2014/main" id="{778FA59F-0681-4E22-92B1-9897229B1C50}"/>
              </a:ext>
            </a:extLst>
          </p:cNvPr>
          <p:cNvSpPr txBox="1"/>
          <p:nvPr/>
        </p:nvSpPr>
        <p:spPr>
          <a:xfrm>
            <a:off x="6538894" y="4483465"/>
            <a:ext cx="5243768" cy="1954381"/>
          </a:xfrm>
          <a:prstGeom prst="rect">
            <a:avLst/>
          </a:prstGeom>
          <a:noFill/>
        </p:spPr>
        <p:txBody>
          <a:bodyPr wrap="square" lIns="91440" tIns="45720" rIns="91440" bIns="45720" rtlCol="0" anchor="t">
            <a:spAutoFit/>
          </a:bodyPr>
          <a:lstStyle/>
          <a:p>
            <a:r>
              <a:rPr lang="en-GB" sz="1100" dirty="0"/>
              <a:t>Individual analysis for each of the 14 sites is presented on </a:t>
            </a:r>
            <a:r>
              <a:rPr lang="en-GB" sz="1100" b="1" dirty="0"/>
              <a:t>slide 12</a:t>
            </a:r>
            <a:r>
              <a:rPr lang="en-GB" sz="1100" dirty="0"/>
              <a:t>.</a:t>
            </a:r>
          </a:p>
          <a:p>
            <a:endParaRPr lang="en-GB" sz="1100" dirty="0"/>
          </a:p>
          <a:p>
            <a:r>
              <a:rPr lang="en-GB" sz="1100" dirty="0"/>
              <a:t>A comparison of pre-COVID and current volumes is presented on </a:t>
            </a:r>
            <a:r>
              <a:rPr lang="en-GB" sz="1100" b="1" dirty="0"/>
              <a:t>slide 13 </a:t>
            </a:r>
            <a:r>
              <a:rPr lang="en-GB" sz="1100" dirty="0"/>
              <a:t>for the 11 sensors with comparable data available for Sept 2019 and Sept 2022.</a:t>
            </a:r>
            <a:r>
              <a:rPr lang="en-GB" sz="1100" dirty="0">
                <a:solidFill>
                  <a:srgbClr val="FF0000"/>
                </a:solidFill>
                <a:cs typeface="Calibri"/>
              </a:rPr>
              <a:t> *The Mill Road and East Road sensors were upgraded in Sept 2022 and are now detecting significantly more pedestrians and cyclists so have been excluded from this analysis. </a:t>
            </a:r>
            <a:endParaRPr lang="en-GB" sz="1100" dirty="0"/>
          </a:p>
          <a:p>
            <a:endParaRPr lang="en-GB" sz="1100" dirty="0"/>
          </a:p>
          <a:p>
            <a:r>
              <a:rPr lang="en-GB" sz="1100" dirty="0"/>
              <a:t>A comparison of September volumes over the last four years is presented on </a:t>
            </a:r>
            <a:r>
              <a:rPr lang="en-GB" sz="1100" b="1" dirty="0"/>
              <a:t>slide 14</a:t>
            </a:r>
            <a:r>
              <a:rPr lang="en-GB" sz="1100" dirty="0"/>
              <a:t> for the 7 sensors with comparable data available for Sept 2019, 2020, 2021 and 2022 (see map).</a:t>
            </a:r>
            <a:r>
              <a:rPr lang="en-GB" sz="1100" dirty="0">
                <a:solidFill>
                  <a:srgbClr val="FF0000"/>
                </a:solidFill>
                <a:cs typeface="Calibri"/>
              </a:rPr>
              <a:t> The Mill Road and East Road sensors are excluded. The Cherry Hinton Road, Histon Road and Milton Road (South) sensors all have missing data and are also excluded.</a:t>
            </a:r>
            <a:endParaRPr lang="en-GB" sz="1100" dirty="0">
              <a:solidFill>
                <a:srgbClr val="FF0000"/>
              </a:solidFill>
            </a:endParaRPr>
          </a:p>
        </p:txBody>
      </p:sp>
      <p:graphicFrame>
        <p:nvGraphicFramePr>
          <p:cNvPr id="18" name="Table 17">
            <a:extLst>
              <a:ext uri="{FF2B5EF4-FFF2-40B4-BE49-F238E27FC236}">
                <a16:creationId xmlns:a16="http://schemas.microsoft.com/office/drawing/2014/main" id="{0805410E-45E9-DCE7-BF9E-79F89549EC99}"/>
              </a:ext>
            </a:extLst>
          </p:cNvPr>
          <p:cNvGraphicFramePr>
            <a:graphicFrameLocks noGrp="1"/>
          </p:cNvGraphicFramePr>
          <p:nvPr>
            <p:extLst>
              <p:ext uri="{D42A27DB-BD31-4B8C-83A1-F6EECF244321}">
                <p14:modId xmlns:p14="http://schemas.microsoft.com/office/powerpoint/2010/main" val="2885721342"/>
              </p:ext>
            </p:extLst>
          </p:nvPr>
        </p:nvGraphicFramePr>
        <p:xfrm>
          <a:off x="6943571" y="976488"/>
          <a:ext cx="4434414" cy="3204000"/>
        </p:xfrm>
        <a:graphic>
          <a:graphicData uri="http://schemas.openxmlformats.org/drawingml/2006/table">
            <a:tbl>
              <a:tblPr firstRow="1" bandRow="1">
                <a:tableStyleId>{5940675A-B579-460E-94D1-54222C63F5DA}</a:tableStyleId>
              </a:tblPr>
              <a:tblGrid>
                <a:gridCol w="1407581">
                  <a:extLst>
                    <a:ext uri="{9D8B030D-6E8A-4147-A177-3AD203B41FA5}">
                      <a16:colId xmlns:a16="http://schemas.microsoft.com/office/drawing/2014/main" val="1191812419"/>
                    </a:ext>
                  </a:extLst>
                </a:gridCol>
                <a:gridCol w="2201333">
                  <a:extLst>
                    <a:ext uri="{9D8B030D-6E8A-4147-A177-3AD203B41FA5}">
                      <a16:colId xmlns:a16="http://schemas.microsoft.com/office/drawing/2014/main" val="481079558"/>
                    </a:ext>
                  </a:extLst>
                </a:gridCol>
                <a:gridCol w="825500">
                  <a:extLst>
                    <a:ext uri="{9D8B030D-6E8A-4147-A177-3AD203B41FA5}">
                      <a16:colId xmlns:a16="http://schemas.microsoft.com/office/drawing/2014/main" val="1547344765"/>
                    </a:ext>
                  </a:extLst>
                </a:gridCol>
              </a:tblGrid>
              <a:tr h="213600">
                <a:tc>
                  <a:txBody>
                    <a:bodyPr/>
                    <a:lstStyle/>
                    <a:p>
                      <a:r>
                        <a:rPr lang="en-GB" sz="1200" b="1">
                          <a:effectLst/>
                        </a:rPr>
                        <a:t> Sensor Location​​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13600">
                <a:tc>
                  <a:txBody>
                    <a:bodyPr/>
                    <a:lstStyle/>
                    <a:p>
                      <a:r>
                        <a:rPr lang="en-GB" sz="1200" dirty="0">
                          <a:solidFill>
                            <a:srgbClr val="FF0000"/>
                          </a:solidFill>
                          <a:effectLst/>
                        </a:rPr>
                        <a:t>Cherry Hinton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13600">
                <a:tc>
                  <a:txBody>
                    <a:bodyPr/>
                    <a:lstStyle/>
                    <a:p>
                      <a:r>
                        <a:rPr lang="en-GB" sz="1200">
                          <a:effectLst/>
                        </a:rPr>
                        <a:t>Coldham’s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13600">
                <a:tc>
                  <a:txBody>
                    <a:bodyPr/>
                    <a:lstStyle/>
                    <a:p>
                      <a:r>
                        <a:rPr lang="en-GB" sz="1200" dirty="0">
                          <a:effectLst/>
                        </a:rPr>
                        <a:t>Coleridge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13600">
                <a:tc>
                  <a:txBody>
                    <a:bodyPr/>
                    <a:lstStyle/>
                    <a:p>
                      <a:r>
                        <a:rPr lang="en-GB" sz="1200" dirty="0">
                          <a:solidFill>
                            <a:srgbClr val="FF0000"/>
                          </a:solidFill>
                          <a:effectLst/>
                        </a:rPr>
                        <a:t>East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13600">
                <a:tc>
                  <a:txBody>
                    <a:bodyPr/>
                    <a:lstStyle/>
                    <a:p>
                      <a:r>
                        <a:rPr lang="en-GB" sz="1200" dirty="0">
                          <a:effectLst/>
                        </a:rPr>
                        <a:t>Hills Road Bridge​​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13600">
                <a:tc>
                  <a:txBody>
                    <a:bodyPr/>
                    <a:lstStyle/>
                    <a:p>
                      <a:r>
                        <a:rPr lang="en-GB" sz="1200">
                          <a:solidFill>
                            <a:srgbClr val="FF0000"/>
                          </a:solidFill>
                          <a:effectLst/>
                        </a:rPr>
                        <a:t>Histon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13600">
                <a:tc>
                  <a:txBody>
                    <a:bodyPr/>
                    <a:lstStyle/>
                    <a:p>
                      <a:r>
                        <a:rPr lang="en-GB" sz="1200" dirty="0">
                          <a:solidFill>
                            <a:srgbClr val="FF0000"/>
                          </a:solidFill>
                          <a:effectLst/>
                        </a:rPr>
                        <a:t>Histon Road (South)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13600">
                <a:tc>
                  <a:txBody>
                    <a:bodyPr/>
                    <a:lstStyle/>
                    <a:p>
                      <a:r>
                        <a:rPr lang="en-GB" sz="1200" dirty="0">
                          <a:solidFill>
                            <a:srgbClr val="FF0000"/>
                          </a:solidFill>
                          <a:effectLst/>
                        </a:rPr>
                        <a:t>Mill Road (East)​​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May 2019​</a:t>
                      </a:r>
                      <a:endParaRPr lang="en-GB" sz="1200" dirty="0">
                        <a:solidFill>
                          <a:srgbClr val="FF0000"/>
                        </a:solidFill>
                        <a:effectLst/>
                      </a:endParaRP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13600">
                <a:tc>
                  <a:txBody>
                    <a:bodyPr/>
                    <a:lstStyle/>
                    <a:p>
                      <a:r>
                        <a:rPr lang="en-GB" sz="1200" dirty="0">
                          <a:solidFill>
                            <a:srgbClr val="FF0000"/>
                          </a:solidFill>
                          <a:effectLst/>
                        </a:rPr>
                        <a:t>Mill Road (West)​​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dirty="0">
                          <a:solidFill>
                            <a:srgbClr val="FF0000"/>
                          </a:solidFill>
                          <a:effectLst/>
                        </a:rPr>
                        <a:t>Close to Parker’s Piece​​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5974204"/>
                  </a:ext>
                </a:extLst>
              </a:tr>
              <a:tr h="213600">
                <a:tc>
                  <a:txBody>
                    <a:bodyPr/>
                    <a:lstStyle/>
                    <a:p>
                      <a:r>
                        <a:rPr lang="en-GB" sz="1200" dirty="0">
                          <a:effectLst/>
                        </a:rPr>
                        <a:t>Milton Road (Mid)​​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13600">
                <a:tc>
                  <a:txBody>
                    <a:bodyPr/>
                    <a:lstStyle/>
                    <a:p>
                      <a:r>
                        <a:rPr lang="en-GB" sz="1200" dirty="0">
                          <a:solidFill>
                            <a:schemeClr val="tx1"/>
                          </a:solidFill>
                          <a:effectLst/>
                        </a:rPr>
                        <a:t>Milton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13600">
                <a:tc>
                  <a:txBody>
                    <a:bodyPr/>
                    <a:lstStyle/>
                    <a:p>
                      <a:r>
                        <a:rPr lang="en-GB" sz="1200" dirty="0">
                          <a:solidFill>
                            <a:srgbClr val="FF0000"/>
                          </a:solidFill>
                          <a:effectLst/>
                        </a:rPr>
                        <a:t>Milton Road (South)​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a:solidFill>
                            <a:srgbClr val="FF0000"/>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13600">
                <a:tc>
                  <a:txBody>
                    <a:bodyPr/>
                    <a:lstStyle/>
                    <a:p>
                      <a:r>
                        <a:rPr lang="en-GB" sz="1200" dirty="0">
                          <a:effectLst/>
                        </a:rPr>
                        <a:t>Tenison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13600">
                <a:tc>
                  <a:txBody>
                    <a:bodyPr/>
                    <a:lstStyle/>
                    <a:p>
                      <a:r>
                        <a:rPr lang="en-GB" sz="1200" dirty="0">
                          <a:effectLst/>
                        </a:rPr>
                        <a:t>Vinery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grpSp>
        <p:nvGrpSpPr>
          <p:cNvPr id="23" name="Group 22">
            <a:extLst>
              <a:ext uri="{FF2B5EF4-FFF2-40B4-BE49-F238E27FC236}">
                <a16:creationId xmlns:a16="http://schemas.microsoft.com/office/drawing/2014/main" id="{A57160E2-939C-4D34-B5BD-10E981F9FDA4}"/>
              </a:ext>
            </a:extLst>
          </p:cNvPr>
          <p:cNvGrpSpPr/>
          <p:nvPr/>
        </p:nvGrpSpPr>
        <p:grpSpPr>
          <a:xfrm>
            <a:off x="210207" y="777529"/>
            <a:ext cx="5945082" cy="5952710"/>
            <a:chOff x="210207" y="777529"/>
            <a:chExt cx="5945082" cy="5952710"/>
          </a:xfrm>
        </p:grpSpPr>
        <p:pic>
          <p:nvPicPr>
            <p:cNvPr id="20" name="Picture 19">
              <a:extLst>
                <a:ext uri="{FF2B5EF4-FFF2-40B4-BE49-F238E27FC236}">
                  <a16:creationId xmlns:a16="http://schemas.microsoft.com/office/drawing/2014/main" id="{21A73C2B-B5FC-43BE-B488-739391DAF5A6}"/>
                </a:ext>
              </a:extLst>
            </p:cNvPr>
            <p:cNvPicPr>
              <a:picLocks noChangeAspect="1"/>
            </p:cNvPicPr>
            <p:nvPr/>
          </p:nvPicPr>
          <p:blipFill>
            <a:blip r:embed="rId3"/>
            <a:stretch>
              <a:fillRect/>
            </a:stretch>
          </p:blipFill>
          <p:spPr>
            <a:xfrm>
              <a:off x="220717" y="788276"/>
              <a:ext cx="5934572" cy="5941963"/>
            </a:xfrm>
            <a:prstGeom prst="rect">
              <a:avLst/>
            </a:prstGeom>
            <a:ln>
              <a:solidFill>
                <a:schemeClr val="tx1"/>
              </a:solidFill>
            </a:ln>
          </p:spPr>
        </p:pic>
        <p:sp>
          <p:nvSpPr>
            <p:cNvPr id="21" name="TextBox 20">
              <a:extLst>
                <a:ext uri="{FF2B5EF4-FFF2-40B4-BE49-F238E27FC236}">
                  <a16:creationId xmlns:a16="http://schemas.microsoft.com/office/drawing/2014/main" id="{C6E47796-974B-4547-A707-1990B6F4AE5E}"/>
                </a:ext>
              </a:extLst>
            </p:cNvPr>
            <p:cNvSpPr txBox="1"/>
            <p:nvPr/>
          </p:nvSpPr>
          <p:spPr>
            <a:xfrm>
              <a:off x="210207" y="6447588"/>
              <a:ext cx="2154621" cy="276999"/>
            </a:xfrm>
            <a:prstGeom prst="rect">
              <a:avLst/>
            </a:prstGeom>
            <a:solidFill>
              <a:schemeClr val="bg1"/>
            </a:solidFill>
            <a:ln>
              <a:solidFill>
                <a:schemeClr val="tx1"/>
              </a:solidFill>
            </a:ln>
          </p:spPr>
          <p:txBody>
            <a:bodyPr wrap="square" rtlCol="0">
              <a:spAutoFit/>
            </a:bodyPr>
            <a:lstStyle/>
            <a:p>
              <a:r>
                <a:rPr lang="en-GB" sz="1200" dirty="0"/>
                <a:t>© OpenStreetMap Contributors</a:t>
              </a:r>
            </a:p>
          </p:txBody>
        </p:sp>
        <p:sp>
          <p:nvSpPr>
            <p:cNvPr id="22" name="TextBox 21">
              <a:extLst>
                <a:ext uri="{FF2B5EF4-FFF2-40B4-BE49-F238E27FC236}">
                  <a16:creationId xmlns:a16="http://schemas.microsoft.com/office/drawing/2014/main" id="{407D88E3-D25A-4512-B451-FFACEF9A98F1}"/>
                </a:ext>
              </a:extLst>
            </p:cNvPr>
            <p:cNvSpPr txBox="1"/>
            <p:nvPr/>
          </p:nvSpPr>
          <p:spPr>
            <a:xfrm>
              <a:off x="210207" y="777529"/>
              <a:ext cx="3254434" cy="307777"/>
            </a:xfrm>
            <a:prstGeom prst="rect">
              <a:avLst/>
            </a:prstGeom>
            <a:solidFill>
              <a:schemeClr val="bg1"/>
            </a:solidFill>
            <a:ln>
              <a:solidFill>
                <a:schemeClr val="tx1"/>
              </a:solidFill>
            </a:ln>
          </p:spPr>
          <p:txBody>
            <a:bodyPr wrap="square" rtlCol="0">
              <a:spAutoFit/>
            </a:bodyPr>
            <a:lstStyle/>
            <a:p>
              <a:pPr algn="ctr"/>
              <a:r>
                <a:rPr lang="en-GB" sz="1400" b="1" dirty="0"/>
                <a:t>Long Term Vivacity Monitoring Sites</a:t>
              </a:r>
            </a:p>
          </p:txBody>
        </p:sp>
      </p:grpSp>
      <p:sp>
        <p:nvSpPr>
          <p:cNvPr id="25" name="Cross 24">
            <a:extLst>
              <a:ext uri="{FF2B5EF4-FFF2-40B4-BE49-F238E27FC236}">
                <a16:creationId xmlns:a16="http://schemas.microsoft.com/office/drawing/2014/main" id="{BBD3F26B-F96F-4022-9512-D4CAB23DC1DE}"/>
              </a:ext>
            </a:extLst>
          </p:cNvPr>
          <p:cNvSpPr/>
          <p:nvPr/>
        </p:nvSpPr>
        <p:spPr>
          <a:xfrm rot="2700000">
            <a:off x="3102296" y="6213835"/>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ross 25">
            <a:extLst>
              <a:ext uri="{FF2B5EF4-FFF2-40B4-BE49-F238E27FC236}">
                <a16:creationId xmlns:a16="http://schemas.microsoft.com/office/drawing/2014/main" id="{387B1428-8700-48FD-9140-927F5FB30C18}"/>
              </a:ext>
            </a:extLst>
          </p:cNvPr>
          <p:cNvSpPr/>
          <p:nvPr/>
        </p:nvSpPr>
        <p:spPr>
          <a:xfrm rot="2700000">
            <a:off x="2409264" y="4503879"/>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ross 26">
            <a:extLst>
              <a:ext uri="{FF2B5EF4-FFF2-40B4-BE49-F238E27FC236}">
                <a16:creationId xmlns:a16="http://schemas.microsoft.com/office/drawing/2014/main" id="{854E6197-78CC-4431-A30D-E28EE6454D71}"/>
              </a:ext>
            </a:extLst>
          </p:cNvPr>
          <p:cNvSpPr/>
          <p:nvPr/>
        </p:nvSpPr>
        <p:spPr>
          <a:xfrm rot="2700000">
            <a:off x="864566" y="1550953"/>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ross 27">
            <a:extLst>
              <a:ext uri="{FF2B5EF4-FFF2-40B4-BE49-F238E27FC236}">
                <a16:creationId xmlns:a16="http://schemas.microsoft.com/office/drawing/2014/main" id="{6909C756-218D-4232-B59B-09DEA39E0B49}"/>
              </a:ext>
            </a:extLst>
          </p:cNvPr>
          <p:cNvSpPr/>
          <p:nvPr/>
        </p:nvSpPr>
        <p:spPr>
          <a:xfrm rot="2700000">
            <a:off x="872954" y="3344669"/>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ross 28">
            <a:extLst>
              <a:ext uri="{FF2B5EF4-FFF2-40B4-BE49-F238E27FC236}">
                <a16:creationId xmlns:a16="http://schemas.microsoft.com/office/drawing/2014/main" id="{83027734-21F9-4DD6-A8ED-97A8624B6EBE}"/>
              </a:ext>
            </a:extLst>
          </p:cNvPr>
          <p:cNvSpPr/>
          <p:nvPr/>
        </p:nvSpPr>
        <p:spPr>
          <a:xfrm rot="2700000">
            <a:off x="3816759" y="5284055"/>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ross 29">
            <a:extLst>
              <a:ext uri="{FF2B5EF4-FFF2-40B4-BE49-F238E27FC236}">
                <a16:creationId xmlns:a16="http://schemas.microsoft.com/office/drawing/2014/main" id="{C5F65E12-F9A3-40F3-8D76-CEFC9888D375}"/>
              </a:ext>
            </a:extLst>
          </p:cNvPr>
          <p:cNvSpPr/>
          <p:nvPr/>
        </p:nvSpPr>
        <p:spPr>
          <a:xfrm rot="2700000">
            <a:off x="2392488" y="4717545"/>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ross 31">
            <a:extLst>
              <a:ext uri="{FF2B5EF4-FFF2-40B4-BE49-F238E27FC236}">
                <a16:creationId xmlns:a16="http://schemas.microsoft.com/office/drawing/2014/main" id="{33B8ACDC-D65D-48FC-A165-FF16C8D13459}"/>
              </a:ext>
            </a:extLst>
          </p:cNvPr>
          <p:cNvSpPr/>
          <p:nvPr/>
        </p:nvSpPr>
        <p:spPr>
          <a:xfrm rot="2700000">
            <a:off x="1946014" y="3100489"/>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959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F7D8F-96D5-4D9F-B07D-1AB3D33ACA4B}"/>
              </a:ext>
            </a:extLst>
          </p:cNvPr>
          <p:cNvPicPr>
            <a:picLocks noChangeAspect="1"/>
          </p:cNvPicPr>
          <p:nvPr/>
        </p:nvPicPr>
        <p:blipFill>
          <a:blip r:embed="rId3"/>
          <a:stretch>
            <a:fillRect/>
          </a:stretch>
        </p:blipFill>
        <p:spPr>
          <a:xfrm>
            <a:off x="38362" y="852730"/>
            <a:ext cx="9432809" cy="6001420"/>
          </a:xfrm>
          <a:prstGeom prst="rect">
            <a:avLst/>
          </a:prstGeom>
        </p:spPr>
      </p:pic>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Vivacity Traffic Sensor Volumes: By Site – September analysis</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9459089-0F05-431F-B72E-2B8DE01E333F}"/>
              </a:ext>
            </a:extLst>
          </p:cNvPr>
          <p:cNvSpPr>
            <a:spLocks noGrp="1"/>
          </p:cNvSpPr>
          <p:nvPr>
            <p:ph type="sldNum" sz="quarter" idx="12"/>
          </p:nvPr>
        </p:nvSpPr>
        <p:spPr>
          <a:xfrm>
            <a:off x="9915787" y="6519141"/>
            <a:ext cx="2210074" cy="365125"/>
          </a:xfrm>
        </p:spPr>
        <p:txBody>
          <a:bodyPr/>
          <a:lstStyle/>
          <a:p>
            <a:fld id="{AE56028F-813B-4E02-837E-17CD63D81F9F}" type="slidenum">
              <a:rPr lang="en-GB" smtClean="0"/>
              <a:t>12</a:t>
            </a:fld>
            <a:endParaRPr lang="en-GB"/>
          </a:p>
        </p:txBody>
      </p:sp>
      <p:sp>
        <p:nvSpPr>
          <p:cNvPr id="17" name="TextBox 16">
            <a:extLst>
              <a:ext uri="{FF2B5EF4-FFF2-40B4-BE49-F238E27FC236}">
                <a16:creationId xmlns:a16="http://schemas.microsoft.com/office/drawing/2014/main" id="{5B23B55F-88AA-466D-B391-F39C5DE80E3E}"/>
              </a:ext>
            </a:extLst>
          </p:cNvPr>
          <p:cNvSpPr txBox="1"/>
          <p:nvPr/>
        </p:nvSpPr>
        <p:spPr>
          <a:xfrm>
            <a:off x="841974" y="654913"/>
            <a:ext cx="10324437" cy="276999"/>
          </a:xfrm>
          <a:prstGeom prst="rect">
            <a:avLst/>
          </a:prstGeom>
          <a:noFill/>
        </p:spPr>
        <p:txBody>
          <a:bodyPr wrap="square" lIns="91440" tIns="45720" rIns="91440" bIns="45720" rtlCol="0" anchor="t">
            <a:spAutoFit/>
          </a:bodyPr>
          <a:lstStyle/>
          <a:p>
            <a:pPr algn="ctr"/>
            <a:r>
              <a:rPr lang="en-GB" sz="1200" dirty="0"/>
              <a:t>Average two-way weekday flow during September for the last four years.</a:t>
            </a:r>
            <a:endParaRPr lang="en-GB" sz="1100" u="sng" dirty="0">
              <a:solidFill>
                <a:srgbClr val="00B050"/>
              </a:solidFill>
            </a:endParaRPr>
          </a:p>
        </p:txBody>
      </p:sp>
      <p:sp>
        <p:nvSpPr>
          <p:cNvPr id="11" name="TextBox 10">
            <a:extLst>
              <a:ext uri="{FF2B5EF4-FFF2-40B4-BE49-F238E27FC236}">
                <a16:creationId xmlns:a16="http://schemas.microsoft.com/office/drawing/2014/main" id="{FC627DD2-4A3E-4BA9-9B3D-7626509A0632}"/>
              </a:ext>
            </a:extLst>
          </p:cNvPr>
          <p:cNvSpPr txBox="1"/>
          <p:nvPr/>
        </p:nvSpPr>
        <p:spPr>
          <a:xfrm>
            <a:off x="8810428" y="5373548"/>
            <a:ext cx="3243494" cy="369332"/>
          </a:xfrm>
          <a:prstGeom prst="rect">
            <a:avLst/>
          </a:prstGeom>
          <a:noFill/>
        </p:spPr>
        <p:txBody>
          <a:bodyPr wrap="square" lIns="91440" tIns="45720" rIns="91440" bIns="45720" rtlCol="0" anchor="t">
            <a:spAutoFit/>
          </a:bodyPr>
          <a:lstStyle/>
          <a:p>
            <a:pPr algn="ctr"/>
            <a:r>
              <a:rPr lang="en-GB" sz="900" b="1" dirty="0"/>
              <a:t>Motor vehicles</a:t>
            </a:r>
            <a:r>
              <a:rPr lang="en-GB" sz="900" dirty="0"/>
              <a:t>: Car, Motorbike, LGV, HGV, Bus </a:t>
            </a:r>
          </a:p>
          <a:p>
            <a:pPr algn="ctr"/>
            <a:r>
              <a:rPr lang="en-GB" sz="900" b="1" dirty="0"/>
              <a:t>Active travel</a:t>
            </a:r>
            <a:r>
              <a:rPr lang="en-GB" sz="900" dirty="0"/>
              <a:t>: Cyclist, Pedestrian</a:t>
            </a:r>
          </a:p>
        </p:txBody>
      </p:sp>
      <p:graphicFrame>
        <p:nvGraphicFramePr>
          <p:cNvPr id="8" name="Table 7">
            <a:extLst>
              <a:ext uri="{FF2B5EF4-FFF2-40B4-BE49-F238E27FC236}">
                <a16:creationId xmlns:a16="http://schemas.microsoft.com/office/drawing/2014/main" id="{09A92B7D-7DD1-45F3-AD6B-DB106DC3A4DF}"/>
              </a:ext>
            </a:extLst>
          </p:cNvPr>
          <p:cNvGraphicFramePr>
            <a:graphicFrameLocks noGrp="1"/>
          </p:cNvGraphicFramePr>
          <p:nvPr>
            <p:extLst>
              <p:ext uri="{D42A27DB-BD31-4B8C-83A1-F6EECF244321}">
                <p14:modId xmlns:p14="http://schemas.microsoft.com/office/powerpoint/2010/main" val="302650782"/>
              </p:ext>
            </p:extLst>
          </p:nvPr>
        </p:nvGraphicFramePr>
        <p:xfrm>
          <a:off x="8590327" y="2659840"/>
          <a:ext cx="2978092" cy="2720340"/>
        </p:xfrm>
        <a:graphic>
          <a:graphicData uri="http://schemas.openxmlformats.org/drawingml/2006/table">
            <a:tbl>
              <a:tblPr/>
              <a:tblGrid>
                <a:gridCol w="1337834">
                  <a:extLst>
                    <a:ext uri="{9D8B030D-6E8A-4147-A177-3AD203B41FA5}">
                      <a16:colId xmlns:a16="http://schemas.microsoft.com/office/drawing/2014/main" val="2909968136"/>
                    </a:ext>
                  </a:extLst>
                </a:gridCol>
                <a:gridCol w="820129">
                  <a:extLst>
                    <a:ext uri="{9D8B030D-6E8A-4147-A177-3AD203B41FA5}">
                      <a16:colId xmlns:a16="http://schemas.microsoft.com/office/drawing/2014/main" val="3221349383"/>
                    </a:ext>
                  </a:extLst>
                </a:gridCol>
                <a:gridCol w="820129">
                  <a:extLst>
                    <a:ext uri="{9D8B030D-6E8A-4147-A177-3AD203B41FA5}">
                      <a16:colId xmlns:a16="http://schemas.microsoft.com/office/drawing/2014/main" val="3474933118"/>
                    </a:ext>
                  </a:extLst>
                </a:gridCol>
              </a:tblGrid>
              <a:tr h="139935">
                <a:tc gridSpan="3">
                  <a:txBody>
                    <a:bodyPr/>
                    <a:lstStyle/>
                    <a:p>
                      <a:pPr algn="ctr" fontAlgn="ctr"/>
                      <a:r>
                        <a:rPr lang="en-GB" sz="1050" b="1" i="0" u="none" strike="noStrike">
                          <a:solidFill>
                            <a:srgbClr val="000000"/>
                          </a:solidFill>
                          <a:effectLst/>
                          <a:latin typeface="Calibri"/>
                        </a:rPr>
                        <a:t>September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6300934"/>
                  </a:ext>
                </a:extLst>
              </a:tr>
              <a:tr h="139935">
                <a:tc>
                  <a:txBody>
                    <a:bodyPr/>
                    <a:lstStyle/>
                    <a:p>
                      <a:pPr algn="l" fontAlgn="ctr"/>
                      <a:r>
                        <a:rPr lang="en-GB" sz="1050" b="1" i="0" u="none" strike="noStrike">
                          <a:solidFill>
                            <a:srgbClr val="000000"/>
                          </a:solidFill>
                          <a:effectLst/>
                          <a:latin typeface="Calibri"/>
                        </a:rPr>
                        <a:t>Location</a:t>
                      </a:r>
                      <a:r>
                        <a:rPr lang="en-GB" sz="1050" b="0" i="0" u="none" strike="noStrike">
                          <a:solidFill>
                            <a:srgbClr val="000000"/>
                          </a:solidFill>
                          <a:effectLst/>
                          <a:latin typeface="Calibri"/>
                        </a:rPr>
                        <a:t>​</a:t>
                      </a:r>
                      <a:endParaRPr lang="en-GB" sz="105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050" b="1" i="0" u="none" strike="noStrike">
                          <a:solidFill>
                            <a:srgbClr val="000000"/>
                          </a:solidFill>
                          <a:effectLst/>
                          <a:latin typeface="Calibri"/>
                        </a:rPr>
                        <a:t>Motorised %</a:t>
                      </a:r>
                      <a:r>
                        <a:rPr lang="en-GB" sz="1050" b="0" i="0" u="none" strike="noStrike">
                          <a:solidFill>
                            <a:srgbClr val="000000"/>
                          </a:solidFill>
                          <a:effectLst/>
                          <a:latin typeface="Calibri"/>
                        </a:rPr>
                        <a:t>​</a:t>
                      </a:r>
                      <a:endParaRPr lang="en-GB" sz="105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050" b="1" i="0" u="none" strike="noStrike">
                          <a:solidFill>
                            <a:srgbClr val="000000"/>
                          </a:solidFill>
                          <a:effectLst/>
                          <a:latin typeface="Calibri"/>
                        </a:rPr>
                        <a:t>Active %</a:t>
                      </a:r>
                      <a:r>
                        <a:rPr lang="en-GB" sz="1050" b="0" i="0" u="none" strike="noStrike">
                          <a:solidFill>
                            <a:srgbClr val="000000"/>
                          </a:solidFill>
                          <a:effectLst/>
                          <a:latin typeface="Calibri"/>
                        </a:rPr>
                        <a:t>​</a:t>
                      </a:r>
                      <a:endParaRPr lang="en-GB" sz="105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139935">
                <a:tc>
                  <a:txBody>
                    <a:bodyPr/>
                    <a:lstStyle/>
                    <a:p>
                      <a:pPr algn="l" fontAlgn="ctr"/>
                      <a:r>
                        <a:rPr lang="en-GB" sz="1050" b="0" i="0" u="none" strike="noStrike">
                          <a:solidFill>
                            <a:srgbClr val="000000"/>
                          </a:solidFill>
                          <a:effectLst/>
                          <a:latin typeface="Calibri" panose="020F0502020204030204" pitchFamily="34" charset="0"/>
                        </a:rPr>
                        <a:t>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33809"/>
                  </a:ext>
                </a:extLst>
              </a:tr>
              <a:tr h="139935">
                <a:tc>
                  <a:txBody>
                    <a:bodyPr/>
                    <a:lstStyle/>
                    <a:p>
                      <a:pPr algn="l" fontAlgn="ctr"/>
                      <a:r>
                        <a:rPr lang="en-GB" sz="1050" b="0" i="0" u="none" strike="noStrike">
                          <a:solidFill>
                            <a:srgbClr val="000000"/>
                          </a:solidFill>
                          <a:effectLst/>
                          <a:latin typeface="Calibri" panose="020F0502020204030204" pitchFamily="34" charset="0"/>
                        </a:rPr>
                        <a:t>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r h="139935">
                <a:tc>
                  <a:txBody>
                    <a:bodyPr/>
                    <a:lstStyle/>
                    <a:p>
                      <a:pPr algn="l" fontAlgn="ctr"/>
                      <a:r>
                        <a:rPr lang="en-GB" sz="1050" b="0" i="0" u="none" strike="noStrike">
                          <a:solidFill>
                            <a:srgbClr val="000000"/>
                          </a:solidFill>
                          <a:effectLst/>
                          <a:latin typeface="Calibri" panose="020F0502020204030204" pitchFamily="34" charset="0"/>
                        </a:rPr>
                        <a:t>Mill Road (East)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050846"/>
                  </a:ext>
                </a:extLst>
              </a:tr>
              <a:tr h="139935">
                <a:tc>
                  <a:txBody>
                    <a:bodyPr/>
                    <a:lstStyle/>
                    <a:p>
                      <a:pPr algn="l" fontAlgn="ctr"/>
                      <a:r>
                        <a:rPr lang="en-GB" sz="1050" b="0" i="0" u="none" strike="noStrike">
                          <a:solidFill>
                            <a:srgbClr val="000000"/>
                          </a:solidFill>
                          <a:effectLst/>
                          <a:latin typeface="Calibri" panose="020F0502020204030204" pitchFamily="34" charset="0"/>
                        </a:rPr>
                        <a:t>Vinery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6940"/>
                  </a:ext>
                </a:extLst>
              </a:tr>
              <a:tr h="139935">
                <a:tc>
                  <a:txBody>
                    <a:bodyPr/>
                    <a:lstStyle/>
                    <a:p>
                      <a:pPr algn="l" fontAlgn="ctr"/>
                      <a:r>
                        <a:rPr lang="en-GB" sz="1050" b="0" i="0" u="none" strike="noStrike">
                          <a:solidFill>
                            <a:srgbClr val="000000"/>
                          </a:solidFill>
                          <a:effectLst/>
                          <a:latin typeface="Calibri" panose="020F0502020204030204" pitchFamily="34" charset="0"/>
                        </a:rPr>
                        <a:t>Milton Road (South)</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ctr"/>
                      <a:r>
                        <a:rPr lang="en-GB" sz="1050" b="0" i="0" u="none" strike="noStrike" dirty="0">
                          <a:solidFill>
                            <a:srgbClr val="000000"/>
                          </a:solidFill>
                          <a:effectLst/>
                          <a:latin typeface="Calibri" panose="020F0502020204030204" pitchFamily="34" charset="0"/>
                        </a:rPr>
                        <a:t>70%</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ctr"/>
                      <a:r>
                        <a:rPr lang="en-GB" sz="1050" b="0" i="0" u="none" strike="noStrike">
                          <a:solidFill>
                            <a:srgbClr val="000000"/>
                          </a:solidFill>
                          <a:effectLst/>
                          <a:latin typeface="Calibri" panose="020F0502020204030204" pitchFamily="34" charset="0"/>
                        </a:rPr>
                        <a:t>30%</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546796410"/>
                  </a:ext>
                </a:extLst>
              </a:tr>
              <a:tr h="139935">
                <a:tc>
                  <a:txBody>
                    <a:bodyPr/>
                    <a:lstStyle/>
                    <a:p>
                      <a:pPr algn="l" fontAlgn="ctr"/>
                      <a:r>
                        <a:rPr lang="en-GB" sz="1050" b="0" i="0" u="none" strike="noStrike">
                          <a:solidFill>
                            <a:srgbClr val="000000"/>
                          </a:solidFill>
                          <a:effectLst/>
                          <a:latin typeface="Calibri" panose="020F0502020204030204" pitchFamily="34" charset="0"/>
                        </a:rPr>
                        <a:t>East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589279"/>
                  </a:ext>
                </a:extLst>
              </a:tr>
              <a:tr h="139935">
                <a:tc>
                  <a:txBody>
                    <a:bodyPr/>
                    <a:lstStyle/>
                    <a:p>
                      <a:pPr algn="l" fontAlgn="ctr"/>
                      <a:r>
                        <a:rPr lang="en-GB" sz="1050" b="0" i="0" u="none" strike="noStrike">
                          <a:solidFill>
                            <a:srgbClr val="000000"/>
                          </a:solidFill>
                          <a:effectLst/>
                          <a:latin typeface="Calibri" panose="020F0502020204030204" pitchFamily="34" charset="0"/>
                        </a:rPr>
                        <a:t>Hills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786439"/>
                  </a:ext>
                </a:extLst>
              </a:tr>
              <a:tr h="139935">
                <a:tc>
                  <a:txBody>
                    <a:bodyPr/>
                    <a:lstStyle/>
                    <a:p>
                      <a:pPr algn="l" fontAlgn="ctr"/>
                      <a:r>
                        <a:rPr lang="en-GB" sz="1050" b="0" i="0" u="none" strike="noStrike">
                          <a:solidFill>
                            <a:srgbClr val="000000"/>
                          </a:solidFill>
                          <a:effectLst/>
                          <a:latin typeface="Calibri" panose="020F0502020204030204" pitchFamily="34" charset="0"/>
                        </a:rPr>
                        <a:t>Histon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35267"/>
                  </a:ext>
                </a:extLst>
              </a:tr>
              <a:tr h="139935">
                <a:tc>
                  <a:txBody>
                    <a:bodyPr/>
                    <a:lstStyle/>
                    <a:p>
                      <a:pPr algn="l" fontAlgn="ctr"/>
                      <a:r>
                        <a:rPr lang="en-GB" sz="1050" b="0" i="0" u="none" strike="noStrike">
                          <a:solidFill>
                            <a:srgbClr val="000000"/>
                          </a:solidFill>
                          <a:effectLst/>
                          <a:latin typeface="Calibri" panose="020F0502020204030204" pitchFamily="34" charset="0"/>
                        </a:rPr>
                        <a:t>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710308"/>
                  </a:ext>
                </a:extLst>
              </a:tr>
              <a:tr h="139935">
                <a:tc>
                  <a:txBody>
                    <a:bodyPr/>
                    <a:lstStyle/>
                    <a:p>
                      <a:pPr algn="l" fontAlgn="ctr"/>
                      <a:r>
                        <a:rPr lang="en-GB" sz="1050" b="0" i="0" u="none" strike="noStrike">
                          <a:solidFill>
                            <a:srgbClr val="000000"/>
                          </a:solidFill>
                          <a:effectLst/>
                          <a:latin typeface="Calibri" panose="020F0502020204030204" pitchFamily="34" charset="0"/>
                        </a:rPr>
                        <a:t>Cherry Hinton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438275"/>
                  </a:ext>
                </a:extLst>
              </a:tr>
              <a:tr h="139935">
                <a:tc>
                  <a:txBody>
                    <a:bodyPr/>
                    <a:lstStyle/>
                    <a:p>
                      <a:pPr algn="l" fontAlgn="ctr"/>
                      <a:r>
                        <a:rPr lang="en-GB" sz="1050" b="0" i="0" u="none" strike="noStrike">
                          <a:solidFill>
                            <a:srgbClr val="000000"/>
                          </a:solidFill>
                          <a:effectLst/>
                          <a:latin typeface="Calibri" panose="020F0502020204030204" pitchFamily="34" charset="0"/>
                        </a:rPr>
                        <a:t>Milton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35733"/>
                  </a:ext>
                </a:extLst>
              </a:tr>
              <a:tr h="139935">
                <a:tc>
                  <a:txBody>
                    <a:bodyPr/>
                    <a:lstStyle/>
                    <a:p>
                      <a:pPr algn="l" fontAlgn="ctr"/>
                      <a:r>
                        <a:rPr lang="en-GB" sz="1050" b="0" i="0" u="none" strike="noStrike">
                          <a:solidFill>
                            <a:srgbClr val="000000"/>
                          </a:solidFill>
                          <a:effectLst/>
                          <a:latin typeface="Calibri" panose="020F0502020204030204" pitchFamily="34" charset="0"/>
                        </a:rPr>
                        <a:t>Histon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26722"/>
                  </a:ext>
                </a:extLst>
              </a:tr>
              <a:tr h="139935">
                <a:tc>
                  <a:txBody>
                    <a:bodyPr/>
                    <a:lstStyle/>
                    <a:p>
                      <a:pPr algn="l" fontAlgn="ctr"/>
                      <a:r>
                        <a:rPr lang="en-GB" sz="1050" b="0" i="0" u="none" strike="noStrike">
                          <a:solidFill>
                            <a:srgbClr val="000000"/>
                          </a:solidFill>
                          <a:effectLst/>
                          <a:latin typeface="Calibri" panose="020F0502020204030204" pitchFamily="34" charset="0"/>
                        </a:rPr>
                        <a:t>Milton Road (Mid)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26809"/>
                  </a:ext>
                </a:extLst>
              </a:tr>
              <a:tr h="139935">
                <a:tc>
                  <a:txBody>
                    <a:bodyPr/>
                    <a:lstStyle/>
                    <a:p>
                      <a:pPr algn="l" fontAlgn="ctr"/>
                      <a:r>
                        <a:rPr lang="en-GB" sz="1050" b="0" i="0" u="none" strike="noStrike">
                          <a:solidFill>
                            <a:srgbClr val="000000"/>
                          </a:solidFill>
                          <a:effectLst/>
                          <a:latin typeface="Calibri" panose="020F0502020204030204" pitchFamily="34" charset="0"/>
                        </a:rPr>
                        <a:t>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a:solidFill>
                            <a:srgbClr val="000000"/>
                          </a:solidFill>
                          <a:effectLst/>
                          <a:latin typeface="Calibri" panose="020F0502020204030204" pitchFamily="34" charset="0"/>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0" i="0" u="none" strike="noStrike" dirty="0">
                          <a:solidFill>
                            <a:srgbClr val="00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099408"/>
                  </a:ext>
                </a:extLst>
              </a:tr>
              <a:tr h="139935">
                <a:tc>
                  <a:txBody>
                    <a:bodyPr/>
                    <a:lstStyle/>
                    <a:p>
                      <a:pPr algn="l" fontAlgn="ctr"/>
                      <a:r>
                        <a:rPr lang="en-GB" sz="1050" b="1" i="0" u="none" strike="noStrike">
                          <a:solidFill>
                            <a:srgbClr val="000000"/>
                          </a:solidFill>
                          <a:effectLst/>
                          <a:latin typeface="Calibri"/>
                        </a:rPr>
                        <a:t>ALL SITES</a:t>
                      </a:r>
                      <a:endParaRPr lang="en-GB" sz="105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50" b="1" i="0" u="none" strike="noStrike" dirty="0">
                          <a:solidFill>
                            <a:srgbClr val="000000"/>
                          </a:solidFill>
                          <a:effectLst/>
                          <a:latin typeface="Calibri"/>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050" b="1" i="0" u="none" strike="noStrike" dirty="0">
                          <a:solidFill>
                            <a:srgbClr val="000000"/>
                          </a:solidFill>
                          <a:effectLst/>
                          <a:latin typeface="Calibri"/>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565285"/>
                  </a:ext>
                </a:extLst>
              </a:tr>
            </a:tbl>
          </a:graphicData>
        </a:graphic>
      </p:graphicFrame>
      <p:sp>
        <p:nvSpPr>
          <p:cNvPr id="18" name="TextBox 17">
            <a:extLst>
              <a:ext uri="{FF2B5EF4-FFF2-40B4-BE49-F238E27FC236}">
                <a16:creationId xmlns:a16="http://schemas.microsoft.com/office/drawing/2014/main" id="{665A00CC-A684-90B3-793F-206A07E8BAFB}"/>
              </a:ext>
            </a:extLst>
          </p:cNvPr>
          <p:cNvSpPr txBox="1"/>
          <p:nvPr/>
        </p:nvSpPr>
        <p:spPr>
          <a:xfrm>
            <a:off x="3866204" y="3937611"/>
            <a:ext cx="2065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FF0000"/>
                </a:solidFill>
                <a:cs typeface="Calibri"/>
              </a:rPr>
              <a:t>*</a:t>
            </a:r>
            <a:endParaRPr lang="en-US" sz="1400" dirty="0">
              <a:solidFill>
                <a:srgbClr val="FF0000"/>
              </a:solidFill>
            </a:endParaRPr>
          </a:p>
        </p:txBody>
      </p:sp>
      <p:sp>
        <p:nvSpPr>
          <p:cNvPr id="19" name="TextBox 18">
            <a:extLst>
              <a:ext uri="{FF2B5EF4-FFF2-40B4-BE49-F238E27FC236}">
                <a16:creationId xmlns:a16="http://schemas.microsoft.com/office/drawing/2014/main" id="{9503BAA1-6C27-86DA-CA90-B89F3DB22F68}"/>
              </a:ext>
            </a:extLst>
          </p:cNvPr>
          <p:cNvSpPr txBox="1"/>
          <p:nvPr/>
        </p:nvSpPr>
        <p:spPr>
          <a:xfrm>
            <a:off x="1502884" y="3954389"/>
            <a:ext cx="2065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FF0000"/>
                </a:solidFill>
                <a:cs typeface="Calibri"/>
              </a:rPr>
              <a:t>*</a:t>
            </a:r>
            <a:endParaRPr lang="en-US" sz="1400" dirty="0">
              <a:solidFill>
                <a:srgbClr val="FF0000"/>
              </a:solidFill>
            </a:endParaRPr>
          </a:p>
        </p:txBody>
      </p:sp>
      <p:sp>
        <p:nvSpPr>
          <p:cNvPr id="20" name="TextBox 19">
            <a:extLst>
              <a:ext uri="{FF2B5EF4-FFF2-40B4-BE49-F238E27FC236}">
                <a16:creationId xmlns:a16="http://schemas.microsoft.com/office/drawing/2014/main" id="{ADE8AB50-7246-4817-014B-B78A94D897F2}"/>
              </a:ext>
            </a:extLst>
          </p:cNvPr>
          <p:cNvSpPr txBox="1"/>
          <p:nvPr/>
        </p:nvSpPr>
        <p:spPr>
          <a:xfrm>
            <a:off x="8398079" y="1176624"/>
            <a:ext cx="2065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rgbClr val="FF0000"/>
                </a:solidFill>
                <a:cs typeface="Calibri"/>
              </a:rPr>
              <a:t>*</a:t>
            </a:r>
            <a:endParaRPr lang="en-US" sz="1400" dirty="0">
              <a:solidFill>
                <a:srgbClr val="FF0000"/>
              </a:solidFill>
            </a:endParaRPr>
          </a:p>
        </p:txBody>
      </p:sp>
      <p:sp>
        <p:nvSpPr>
          <p:cNvPr id="22" name="TextBox 21">
            <a:extLst>
              <a:ext uri="{FF2B5EF4-FFF2-40B4-BE49-F238E27FC236}">
                <a16:creationId xmlns:a16="http://schemas.microsoft.com/office/drawing/2014/main" id="{F6C384AA-E9B1-32F9-1B87-BFB99E4CB879}"/>
              </a:ext>
            </a:extLst>
          </p:cNvPr>
          <p:cNvSpPr txBox="1"/>
          <p:nvPr/>
        </p:nvSpPr>
        <p:spPr>
          <a:xfrm>
            <a:off x="9582819" y="1033274"/>
            <a:ext cx="238331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cs typeface="Calibri"/>
              </a:rPr>
              <a:t>*</a:t>
            </a:r>
            <a:r>
              <a:rPr lang="en-US" sz="1100" i="1" dirty="0">
                <a:solidFill>
                  <a:srgbClr val="FF0000"/>
                </a:solidFill>
                <a:cs typeface="Calibri"/>
              </a:rPr>
              <a:t>The Mill Road and East Road sensors were upgraded in Sept 2022 and are now detecting significantly more cycles and pedestrians as a result. The active travel flows at these locations are no longer comparable pre/post Sept 2022. </a:t>
            </a:r>
          </a:p>
        </p:txBody>
      </p:sp>
      <p:sp>
        <p:nvSpPr>
          <p:cNvPr id="4" name="TextBox 3">
            <a:extLst>
              <a:ext uri="{FF2B5EF4-FFF2-40B4-BE49-F238E27FC236}">
                <a16:creationId xmlns:a16="http://schemas.microsoft.com/office/drawing/2014/main" id="{06BAEFF6-271E-4F51-B240-EA818CDA8B67}"/>
              </a:ext>
            </a:extLst>
          </p:cNvPr>
          <p:cNvSpPr txBox="1"/>
          <p:nvPr/>
        </p:nvSpPr>
        <p:spPr>
          <a:xfrm>
            <a:off x="335560" y="1890045"/>
            <a:ext cx="1686187" cy="230832"/>
          </a:xfrm>
          <a:prstGeom prst="rect">
            <a:avLst/>
          </a:prstGeom>
          <a:noFill/>
        </p:spPr>
        <p:txBody>
          <a:bodyPr wrap="square" rtlCol="0">
            <a:spAutoFit/>
          </a:bodyPr>
          <a:lstStyle/>
          <a:p>
            <a:r>
              <a:rPr lang="en-GB" sz="900" dirty="0">
                <a:solidFill>
                  <a:srgbClr val="FF0000"/>
                </a:solidFill>
              </a:rPr>
              <a:t>Missing data</a:t>
            </a:r>
          </a:p>
        </p:txBody>
      </p:sp>
      <p:sp>
        <p:nvSpPr>
          <p:cNvPr id="27" name="TextBox 26">
            <a:extLst>
              <a:ext uri="{FF2B5EF4-FFF2-40B4-BE49-F238E27FC236}">
                <a16:creationId xmlns:a16="http://schemas.microsoft.com/office/drawing/2014/main" id="{66832D78-3601-4ABC-AA32-6E9EAF341493}"/>
              </a:ext>
            </a:extLst>
          </p:cNvPr>
          <p:cNvSpPr txBox="1"/>
          <p:nvPr/>
        </p:nvSpPr>
        <p:spPr>
          <a:xfrm>
            <a:off x="3173087" y="3069374"/>
            <a:ext cx="1686187" cy="230832"/>
          </a:xfrm>
          <a:prstGeom prst="rect">
            <a:avLst/>
          </a:prstGeom>
          <a:noFill/>
        </p:spPr>
        <p:txBody>
          <a:bodyPr wrap="square" rtlCol="0">
            <a:spAutoFit/>
          </a:bodyPr>
          <a:lstStyle/>
          <a:p>
            <a:r>
              <a:rPr lang="en-GB" sz="900" dirty="0">
                <a:solidFill>
                  <a:srgbClr val="FF0000"/>
                </a:solidFill>
              </a:rPr>
              <a:t>Roadworks</a:t>
            </a:r>
          </a:p>
        </p:txBody>
      </p:sp>
      <p:sp>
        <p:nvSpPr>
          <p:cNvPr id="28" name="TextBox 27">
            <a:extLst>
              <a:ext uri="{FF2B5EF4-FFF2-40B4-BE49-F238E27FC236}">
                <a16:creationId xmlns:a16="http://schemas.microsoft.com/office/drawing/2014/main" id="{EF978AE7-F994-439C-88C3-5CDB5F9DC396}"/>
              </a:ext>
            </a:extLst>
          </p:cNvPr>
          <p:cNvSpPr txBox="1"/>
          <p:nvPr/>
        </p:nvSpPr>
        <p:spPr>
          <a:xfrm>
            <a:off x="3126392" y="3300206"/>
            <a:ext cx="1686187" cy="230832"/>
          </a:xfrm>
          <a:prstGeom prst="rect">
            <a:avLst/>
          </a:prstGeom>
          <a:noFill/>
        </p:spPr>
        <p:txBody>
          <a:bodyPr wrap="square" rtlCol="0">
            <a:spAutoFit/>
          </a:bodyPr>
          <a:lstStyle/>
          <a:p>
            <a:r>
              <a:rPr lang="en-GB" sz="900" dirty="0">
                <a:solidFill>
                  <a:srgbClr val="FF0000"/>
                </a:solidFill>
              </a:rPr>
              <a:t>Roadworks</a:t>
            </a:r>
          </a:p>
        </p:txBody>
      </p:sp>
      <p:sp>
        <p:nvSpPr>
          <p:cNvPr id="29" name="TextBox 28">
            <a:extLst>
              <a:ext uri="{FF2B5EF4-FFF2-40B4-BE49-F238E27FC236}">
                <a16:creationId xmlns:a16="http://schemas.microsoft.com/office/drawing/2014/main" id="{FD469229-0C91-4219-B742-2882FA22AF6B}"/>
              </a:ext>
            </a:extLst>
          </p:cNvPr>
          <p:cNvSpPr txBox="1"/>
          <p:nvPr/>
        </p:nvSpPr>
        <p:spPr>
          <a:xfrm>
            <a:off x="5439765" y="3069374"/>
            <a:ext cx="1686187" cy="230832"/>
          </a:xfrm>
          <a:prstGeom prst="rect">
            <a:avLst/>
          </a:prstGeom>
          <a:noFill/>
        </p:spPr>
        <p:txBody>
          <a:bodyPr wrap="square" rtlCol="0">
            <a:spAutoFit/>
          </a:bodyPr>
          <a:lstStyle/>
          <a:p>
            <a:r>
              <a:rPr lang="en-GB" sz="900" dirty="0">
                <a:solidFill>
                  <a:srgbClr val="FF0000"/>
                </a:solidFill>
              </a:rPr>
              <a:t>Roadworks</a:t>
            </a:r>
          </a:p>
        </p:txBody>
      </p:sp>
      <p:sp>
        <p:nvSpPr>
          <p:cNvPr id="30" name="TextBox 29">
            <a:extLst>
              <a:ext uri="{FF2B5EF4-FFF2-40B4-BE49-F238E27FC236}">
                <a16:creationId xmlns:a16="http://schemas.microsoft.com/office/drawing/2014/main" id="{447B37BB-8FF1-4CCE-B1BC-B8DD95D93F98}"/>
              </a:ext>
            </a:extLst>
          </p:cNvPr>
          <p:cNvSpPr txBox="1"/>
          <p:nvPr/>
        </p:nvSpPr>
        <p:spPr>
          <a:xfrm>
            <a:off x="5580160" y="3300206"/>
            <a:ext cx="1686187" cy="230832"/>
          </a:xfrm>
          <a:prstGeom prst="rect">
            <a:avLst/>
          </a:prstGeom>
          <a:noFill/>
        </p:spPr>
        <p:txBody>
          <a:bodyPr wrap="square" rtlCol="0">
            <a:spAutoFit/>
          </a:bodyPr>
          <a:lstStyle/>
          <a:p>
            <a:r>
              <a:rPr lang="en-GB" sz="900" dirty="0">
                <a:solidFill>
                  <a:srgbClr val="FF0000"/>
                </a:solidFill>
              </a:rPr>
              <a:t>Roadworks</a:t>
            </a:r>
          </a:p>
        </p:txBody>
      </p:sp>
      <p:sp>
        <p:nvSpPr>
          <p:cNvPr id="32" name="TextBox 31">
            <a:extLst>
              <a:ext uri="{FF2B5EF4-FFF2-40B4-BE49-F238E27FC236}">
                <a16:creationId xmlns:a16="http://schemas.microsoft.com/office/drawing/2014/main" id="{BAA8C68C-4415-4CC2-A300-411563B1BE18}"/>
              </a:ext>
            </a:extLst>
          </p:cNvPr>
          <p:cNvSpPr txBox="1"/>
          <p:nvPr/>
        </p:nvSpPr>
        <p:spPr>
          <a:xfrm>
            <a:off x="3394250" y="6341976"/>
            <a:ext cx="1686187" cy="230832"/>
          </a:xfrm>
          <a:prstGeom prst="rect">
            <a:avLst/>
          </a:prstGeom>
          <a:noFill/>
        </p:spPr>
        <p:txBody>
          <a:bodyPr wrap="square" rtlCol="0">
            <a:spAutoFit/>
          </a:bodyPr>
          <a:lstStyle/>
          <a:p>
            <a:r>
              <a:rPr lang="en-GB" sz="900" dirty="0">
                <a:solidFill>
                  <a:srgbClr val="FF0000"/>
                </a:solidFill>
              </a:rPr>
              <a:t>Roadworks</a:t>
            </a:r>
          </a:p>
        </p:txBody>
      </p:sp>
      <p:sp>
        <p:nvSpPr>
          <p:cNvPr id="33" name="TextBox 32">
            <a:extLst>
              <a:ext uri="{FF2B5EF4-FFF2-40B4-BE49-F238E27FC236}">
                <a16:creationId xmlns:a16="http://schemas.microsoft.com/office/drawing/2014/main" id="{86A27BBF-AAE3-4D8A-AD38-88622301B287}"/>
              </a:ext>
            </a:extLst>
          </p:cNvPr>
          <p:cNvSpPr txBox="1"/>
          <p:nvPr/>
        </p:nvSpPr>
        <p:spPr>
          <a:xfrm>
            <a:off x="1228323" y="6360401"/>
            <a:ext cx="1686187" cy="230832"/>
          </a:xfrm>
          <a:prstGeom prst="rect">
            <a:avLst/>
          </a:prstGeom>
          <a:noFill/>
        </p:spPr>
        <p:txBody>
          <a:bodyPr wrap="square" rtlCol="0">
            <a:spAutoFit/>
          </a:bodyPr>
          <a:lstStyle/>
          <a:p>
            <a:r>
              <a:rPr lang="en-GB" sz="900" dirty="0">
                <a:solidFill>
                  <a:srgbClr val="FF0000"/>
                </a:solidFill>
              </a:rPr>
              <a:t>Roadworks</a:t>
            </a:r>
          </a:p>
        </p:txBody>
      </p:sp>
      <p:sp>
        <p:nvSpPr>
          <p:cNvPr id="34" name="TextBox 33">
            <a:extLst>
              <a:ext uri="{FF2B5EF4-FFF2-40B4-BE49-F238E27FC236}">
                <a16:creationId xmlns:a16="http://schemas.microsoft.com/office/drawing/2014/main" id="{497B9AA6-6E10-41A4-98EA-492A380C8D7F}"/>
              </a:ext>
            </a:extLst>
          </p:cNvPr>
          <p:cNvSpPr txBox="1"/>
          <p:nvPr/>
        </p:nvSpPr>
        <p:spPr>
          <a:xfrm>
            <a:off x="6242150" y="4961762"/>
            <a:ext cx="1686187" cy="230832"/>
          </a:xfrm>
          <a:prstGeom prst="rect">
            <a:avLst/>
          </a:prstGeom>
          <a:noFill/>
        </p:spPr>
        <p:txBody>
          <a:bodyPr wrap="square" rtlCol="0">
            <a:spAutoFit/>
          </a:bodyPr>
          <a:lstStyle/>
          <a:p>
            <a:r>
              <a:rPr lang="en-GB" sz="900" dirty="0">
                <a:solidFill>
                  <a:srgbClr val="FF0000"/>
                </a:solidFill>
              </a:rPr>
              <a:t>Roadworks</a:t>
            </a:r>
          </a:p>
        </p:txBody>
      </p:sp>
    </p:spTree>
    <p:extLst>
      <p:ext uri="{BB962C8B-B14F-4D97-AF65-F5344CB8AC3E}">
        <p14:creationId xmlns:p14="http://schemas.microsoft.com/office/powerpoint/2010/main" val="98179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id="{1C1D2CE8-FC46-4699-959A-ADF770173EAE}"/>
              </a:ext>
            </a:extLst>
          </p:cNvPr>
          <p:cNvSpPr txBox="1"/>
          <p:nvPr/>
        </p:nvSpPr>
        <p:spPr>
          <a:xfrm>
            <a:off x="5760332" y="4183057"/>
            <a:ext cx="2806412" cy="646331"/>
          </a:xfrm>
          <a:prstGeom prst="rect">
            <a:avLst/>
          </a:prstGeom>
          <a:noFill/>
        </p:spPr>
        <p:txBody>
          <a:bodyPr wrap="square" lIns="91440" tIns="45720" rIns="91440" bIns="45720" rtlCol="0" anchor="t">
            <a:spAutoFit/>
          </a:bodyPr>
          <a:lstStyle/>
          <a:p>
            <a:pPr algn="ctr"/>
            <a:r>
              <a:rPr lang="en-GB" sz="1200" dirty="0"/>
              <a:t>Decrease in buses/coaches likely the result of reduced patronage/services since COVID-19.</a:t>
            </a:r>
          </a:p>
        </p:txBody>
      </p:sp>
      <p:graphicFrame>
        <p:nvGraphicFramePr>
          <p:cNvPr id="37" name="Table 36">
            <a:extLst>
              <a:ext uri="{FF2B5EF4-FFF2-40B4-BE49-F238E27FC236}">
                <a16:creationId xmlns:a16="http://schemas.microsoft.com/office/drawing/2014/main" id="{AB558E1E-7721-04D1-928D-E992E125057D}"/>
              </a:ext>
            </a:extLst>
          </p:cNvPr>
          <p:cNvGraphicFramePr>
            <a:graphicFrameLocks noGrp="1"/>
          </p:cNvGraphicFramePr>
          <p:nvPr>
            <p:extLst>
              <p:ext uri="{D42A27DB-BD31-4B8C-83A1-F6EECF244321}">
                <p14:modId xmlns:p14="http://schemas.microsoft.com/office/powerpoint/2010/main" val="2002884850"/>
              </p:ext>
            </p:extLst>
          </p:nvPr>
        </p:nvGraphicFramePr>
        <p:xfrm>
          <a:off x="633470" y="1373621"/>
          <a:ext cx="11010289" cy="2567208"/>
        </p:xfrm>
        <a:graphic>
          <a:graphicData uri="http://schemas.openxmlformats.org/drawingml/2006/table">
            <a:tbl>
              <a:tblPr firstRow="1" bandRow="1">
                <a:tableStyleId>{F2DE63D5-997A-4646-A377-4702673A728D}</a:tableStyleId>
              </a:tblPr>
              <a:tblGrid>
                <a:gridCol w="1812113">
                  <a:extLst>
                    <a:ext uri="{9D8B030D-6E8A-4147-A177-3AD203B41FA5}">
                      <a16:colId xmlns:a16="http://schemas.microsoft.com/office/drawing/2014/main" val="3488536706"/>
                    </a:ext>
                  </a:extLst>
                </a:gridCol>
                <a:gridCol w="1043684">
                  <a:extLst>
                    <a:ext uri="{9D8B030D-6E8A-4147-A177-3AD203B41FA5}">
                      <a16:colId xmlns:a16="http://schemas.microsoft.com/office/drawing/2014/main" val="1511279363"/>
                    </a:ext>
                  </a:extLst>
                </a:gridCol>
                <a:gridCol w="848709">
                  <a:extLst>
                    <a:ext uri="{9D8B030D-6E8A-4147-A177-3AD203B41FA5}">
                      <a16:colId xmlns:a16="http://schemas.microsoft.com/office/drawing/2014/main" val="1634376327"/>
                    </a:ext>
                  </a:extLst>
                </a:gridCol>
                <a:gridCol w="848709">
                  <a:extLst>
                    <a:ext uri="{9D8B030D-6E8A-4147-A177-3AD203B41FA5}">
                      <a16:colId xmlns:a16="http://schemas.microsoft.com/office/drawing/2014/main" val="2605366081"/>
                    </a:ext>
                  </a:extLst>
                </a:gridCol>
                <a:gridCol w="848709">
                  <a:extLst>
                    <a:ext uri="{9D8B030D-6E8A-4147-A177-3AD203B41FA5}">
                      <a16:colId xmlns:a16="http://schemas.microsoft.com/office/drawing/2014/main" val="1847223003"/>
                    </a:ext>
                  </a:extLst>
                </a:gridCol>
                <a:gridCol w="848709">
                  <a:extLst>
                    <a:ext uri="{9D8B030D-6E8A-4147-A177-3AD203B41FA5}">
                      <a16:colId xmlns:a16="http://schemas.microsoft.com/office/drawing/2014/main" val="1206843888"/>
                    </a:ext>
                  </a:extLst>
                </a:gridCol>
                <a:gridCol w="848709">
                  <a:extLst>
                    <a:ext uri="{9D8B030D-6E8A-4147-A177-3AD203B41FA5}">
                      <a16:colId xmlns:a16="http://schemas.microsoft.com/office/drawing/2014/main" val="1395839228"/>
                    </a:ext>
                  </a:extLst>
                </a:gridCol>
                <a:gridCol w="848709">
                  <a:extLst>
                    <a:ext uri="{9D8B030D-6E8A-4147-A177-3AD203B41FA5}">
                      <a16:colId xmlns:a16="http://schemas.microsoft.com/office/drawing/2014/main" val="50273364"/>
                    </a:ext>
                  </a:extLst>
                </a:gridCol>
                <a:gridCol w="1020746">
                  <a:extLst>
                    <a:ext uri="{9D8B030D-6E8A-4147-A177-3AD203B41FA5}">
                      <a16:colId xmlns:a16="http://schemas.microsoft.com/office/drawing/2014/main" val="1486614424"/>
                    </a:ext>
                  </a:extLst>
                </a:gridCol>
                <a:gridCol w="1020746">
                  <a:extLst>
                    <a:ext uri="{9D8B030D-6E8A-4147-A177-3AD203B41FA5}">
                      <a16:colId xmlns:a16="http://schemas.microsoft.com/office/drawing/2014/main" val="493743328"/>
                    </a:ext>
                  </a:extLst>
                </a:gridCol>
                <a:gridCol w="1020746">
                  <a:extLst>
                    <a:ext uri="{9D8B030D-6E8A-4147-A177-3AD203B41FA5}">
                      <a16:colId xmlns:a16="http://schemas.microsoft.com/office/drawing/2014/main" val="2652335884"/>
                    </a:ext>
                  </a:extLst>
                </a:gridCol>
              </a:tblGrid>
              <a:tr h="357798">
                <a:tc>
                  <a:txBody>
                    <a:bodyPr/>
                    <a:lstStyle/>
                    <a:p>
                      <a:r>
                        <a:rPr lang="en-US" sz="1000" dirty="0">
                          <a:effectLst/>
                          <a:latin typeface="Calibri"/>
                        </a:rPr>
                        <a:t> ​</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Car​</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Motorbike​</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LGV​</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OGV​</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Bus​</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Cyclist​</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Pedestrian​</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All modes​</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Motorised </a:t>
                      </a:r>
                      <a:endParaRPr lang="en-US" sz="1100"/>
                    </a:p>
                    <a:p>
                      <a:pPr lvl="0" algn="ctr">
                        <a:buNone/>
                      </a:pPr>
                      <a:r>
                        <a:rPr lang="en-US" sz="1100" dirty="0">
                          <a:solidFill>
                            <a:schemeClr val="tx1"/>
                          </a:solidFill>
                          <a:effectLst/>
                          <a:latin typeface="Calibri"/>
                        </a:rPr>
                        <a:t>Vehicles</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100" dirty="0">
                          <a:solidFill>
                            <a:schemeClr val="tx1"/>
                          </a:solidFill>
                          <a:effectLst/>
                          <a:latin typeface="Calibri"/>
                        </a:rPr>
                        <a:t>Active Modes</a:t>
                      </a:r>
                    </a:p>
                  </a:txBody>
                  <a:tcPr marL="0" marR="0" marT="0" marB="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56965449"/>
                  </a:ext>
                </a:extLst>
              </a:tr>
              <a:tr h="197730">
                <a:tc>
                  <a:txBody>
                    <a:bodyPr/>
                    <a:lstStyle/>
                    <a:p>
                      <a:pPr algn="l" fontAlgn="ctr"/>
                      <a:r>
                        <a:rPr lang="en-GB" sz="1200" b="1" i="0" u="none" strike="noStrike">
                          <a:solidFill>
                            <a:srgbClr val="000000"/>
                          </a:solidFill>
                          <a:effectLst/>
                          <a:latin typeface="Calibri" panose="020F0502020204030204" pitchFamily="34" charset="0"/>
                        </a:rPr>
                        <a:t>Cherry Hinton Road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+55%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78101103"/>
                  </a:ext>
                </a:extLst>
              </a:tr>
              <a:tr h="178899">
                <a:tc>
                  <a:txBody>
                    <a:bodyPr/>
                    <a:lstStyle/>
                    <a:p>
                      <a:pPr algn="l" fontAlgn="ctr"/>
                      <a:r>
                        <a:rPr lang="en-GB" sz="1200" b="1" i="0" u="none" strike="noStrike">
                          <a:solidFill>
                            <a:srgbClr val="000000"/>
                          </a:solidFill>
                          <a:effectLst/>
                          <a:latin typeface="Calibri" panose="020F0502020204030204" pitchFamily="34" charset="0"/>
                        </a:rPr>
                        <a:t>Coldham's Lane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+122%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-64%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-12%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06411881"/>
                  </a:ext>
                </a:extLst>
              </a:tr>
              <a:tr h="178899">
                <a:tc>
                  <a:txBody>
                    <a:bodyPr/>
                    <a:lstStyle/>
                    <a:p>
                      <a:pPr algn="l" fontAlgn="ctr"/>
                      <a:r>
                        <a:rPr lang="en-GB" sz="1200" b="1" i="0" u="none" strike="noStrike">
                          <a:solidFill>
                            <a:srgbClr val="000000"/>
                          </a:solidFill>
                          <a:effectLst/>
                          <a:latin typeface="Calibri" panose="020F0502020204030204" pitchFamily="34" charset="0"/>
                        </a:rPr>
                        <a:t>Coleridge Road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+53%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-38%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73705817"/>
                  </a:ext>
                </a:extLst>
              </a:tr>
              <a:tr h="178899">
                <a:tc>
                  <a:txBody>
                    <a:bodyPr/>
                    <a:lstStyle/>
                    <a:p>
                      <a:pPr algn="l" fontAlgn="ctr"/>
                      <a:r>
                        <a:rPr lang="en-GB" sz="1200" b="1" i="0" u="none" strike="noStrike">
                          <a:solidFill>
                            <a:srgbClr val="000000"/>
                          </a:solidFill>
                          <a:effectLst/>
                          <a:latin typeface="Calibri" panose="020F0502020204030204" pitchFamily="34" charset="0"/>
                        </a:rPr>
                        <a:t>Hills Road</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-22%</a:t>
                      </a:r>
                    </a:p>
                  </a:txBody>
                  <a:tcPr marL="0" marR="0" marT="0" marB="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276893142"/>
                  </a:ext>
                </a:extLst>
              </a:tr>
              <a:tr h="178899">
                <a:tc>
                  <a:txBody>
                    <a:bodyPr/>
                    <a:lstStyle/>
                    <a:p>
                      <a:pPr algn="l" fontAlgn="ctr"/>
                      <a:r>
                        <a:rPr lang="en-GB" sz="1200" b="1" i="0" u="none" strike="noStrike">
                          <a:solidFill>
                            <a:srgbClr val="000000"/>
                          </a:solidFill>
                          <a:effectLst/>
                          <a:latin typeface="Calibri" panose="020F0502020204030204" pitchFamily="34" charset="0"/>
                        </a:rPr>
                        <a:t>Histon Road (North)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-37%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+69%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+196%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+79%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5960019"/>
                  </a:ext>
                </a:extLst>
              </a:tr>
              <a:tr h="178899">
                <a:tc>
                  <a:txBody>
                    <a:bodyPr/>
                    <a:lstStyle/>
                    <a:p>
                      <a:pPr algn="l" fontAlgn="ctr"/>
                      <a:r>
                        <a:rPr lang="en-GB" sz="1200" b="1" i="0" u="none" strike="noStrike" dirty="0">
                          <a:solidFill>
                            <a:srgbClr val="000000"/>
                          </a:solidFill>
                          <a:effectLst/>
                          <a:latin typeface="Calibri" panose="020F0502020204030204" pitchFamily="34" charset="0"/>
                        </a:rPr>
                        <a:t>Histon Road (South)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+25%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+32%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+26%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29130"/>
                  </a:ext>
                </a:extLst>
              </a:tr>
              <a:tr h="178899">
                <a:tc>
                  <a:txBody>
                    <a:bodyPr/>
                    <a:lstStyle/>
                    <a:p>
                      <a:pPr algn="l" fontAlgn="ctr"/>
                      <a:r>
                        <a:rPr lang="en-GB" sz="1200" b="1" i="0" u="none" strike="noStrike" dirty="0">
                          <a:solidFill>
                            <a:srgbClr val="000000"/>
                          </a:solidFill>
                          <a:effectLst/>
                          <a:latin typeface="Calibri" panose="020F0502020204030204" pitchFamily="34" charset="0"/>
                        </a:rPr>
                        <a:t>Milton Road (Mid)</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-53%</a:t>
                      </a:r>
                    </a:p>
                  </a:txBody>
                  <a:tcPr marL="0" marR="0" marT="0" marB="0" anchor="b">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21540018"/>
                  </a:ext>
                </a:extLst>
              </a:tr>
              <a:tr h="178899">
                <a:tc>
                  <a:txBody>
                    <a:bodyPr/>
                    <a:lstStyle/>
                    <a:p>
                      <a:pPr algn="l" fontAlgn="ctr"/>
                      <a:r>
                        <a:rPr lang="en-GB" sz="1200" b="1" i="0" u="none" strike="noStrike" dirty="0">
                          <a:solidFill>
                            <a:srgbClr val="000000"/>
                          </a:solidFill>
                          <a:effectLst/>
                          <a:latin typeface="Calibri" panose="020F0502020204030204" pitchFamily="34" charset="0"/>
                        </a:rPr>
                        <a:t>Milton Road (North)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+30%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+139%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+60%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4421671"/>
                  </a:ext>
                </a:extLst>
              </a:tr>
              <a:tr h="178899">
                <a:tc>
                  <a:txBody>
                    <a:bodyPr/>
                    <a:lstStyle/>
                    <a:p>
                      <a:pPr algn="l" fontAlgn="ctr"/>
                      <a:r>
                        <a:rPr lang="en-GB" sz="1200" b="1" i="0" u="none" strike="noStrike">
                          <a:solidFill>
                            <a:srgbClr val="000000"/>
                          </a:solidFill>
                          <a:effectLst/>
                          <a:latin typeface="Calibri" panose="020F0502020204030204" pitchFamily="34" charset="0"/>
                        </a:rPr>
                        <a:t>Milton Road (South)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+25%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-38%</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+35%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+100%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-21%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+56%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61556659"/>
                  </a:ext>
                </a:extLst>
              </a:tr>
              <a:tr h="178899">
                <a:tc>
                  <a:txBody>
                    <a:bodyPr/>
                    <a:lstStyle/>
                    <a:p>
                      <a:pPr algn="l" fontAlgn="ctr"/>
                      <a:r>
                        <a:rPr lang="en-GB" sz="1200" b="1" i="0" u="none" strike="noStrike">
                          <a:solidFill>
                            <a:srgbClr val="000000"/>
                          </a:solidFill>
                          <a:effectLst/>
                          <a:latin typeface="Calibri" panose="020F0502020204030204" pitchFamily="34" charset="0"/>
                        </a:rPr>
                        <a:t>Tenison Road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+77%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+20%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-14%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-71%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+43%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+13%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+27%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46948853"/>
                  </a:ext>
                </a:extLst>
              </a:tr>
              <a:tr h="178899">
                <a:tc>
                  <a:txBody>
                    <a:bodyPr/>
                    <a:lstStyle/>
                    <a:p>
                      <a:pPr algn="l" fontAlgn="ctr"/>
                      <a:r>
                        <a:rPr lang="en-GB" sz="1200" b="1" i="0" u="none" strike="noStrike">
                          <a:solidFill>
                            <a:srgbClr val="000000"/>
                          </a:solidFill>
                          <a:effectLst/>
                          <a:latin typeface="Calibri" panose="020F0502020204030204" pitchFamily="34" charset="0"/>
                        </a:rPr>
                        <a:t>Vinery Road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-32%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6B9E73"/>
                          </a:solidFill>
                          <a:effectLst/>
                          <a:latin typeface="Calibri" panose="020F0502020204030204" pitchFamily="34" charset="0"/>
                        </a:rPr>
                        <a:t>+97%</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-26%</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6B9E73"/>
                          </a:solidFill>
                          <a:effectLst/>
                          <a:latin typeface="Calibri" panose="020F0502020204030204" pitchFamily="34" charset="0"/>
                        </a:rPr>
                        <a:t>+104%</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-20%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-60%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-31%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a:solidFill>
                            <a:srgbClr val="FF0000"/>
                          </a:solidFill>
                          <a:effectLst/>
                          <a:latin typeface="Calibri" panose="020F0502020204030204" pitchFamily="34" charset="0"/>
                        </a:rPr>
                        <a:t>-29%</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rtl="0" fontAlgn="b"/>
                      <a:r>
                        <a:rPr lang="en-GB" sz="1200" b="1" i="0" u="none" strike="noStrike" dirty="0">
                          <a:solidFill>
                            <a:srgbClr val="FF0000"/>
                          </a:solidFill>
                          <a:effectLst/>
                          <a:latin typeface="Calibri" panose="020F0502020204030204" pitchFamily="34" charset="0"/>
                        </a:rPr>
                        <a:t>-35%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4696668"/>
                  </a:ext>
                </a:extLst>
              </a:tr>
              <a:tr h="178899">
                <a:tc>
                  <a:txBody>
                    <a:bodyPr/>
                    <a:lstStyle/>
                    <a:p>
                      <a:pPr algn="l" fontAlgn="ctr"/>
                      <a:r>
                        <a:rPr lang="en-GB" sz="1200" b="1" i="0" u="none" strike="noStrike" dirty="0">
                          <a:solidFill>
                            <a:srgbClr val="000000"/>
                          </a:solidFill>
                          <a:effectLst/>
                          <a:latin typeface="Calibri" panose="020F0502020204030204" pitchFamily="34" charset="0"/>
                        </a:rPr>
                        <a:t>ALL SITES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-12%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6B9E73"/>
                          </a:solidFill>
                          <a:effectLst/>
                          <a:latin typeface="Calibri" panose="020F0502020204030204" pitchFamily="34" charset="0"/>
                        </a:rPr>
                        <a:t>+42%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-11%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-25%</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-23%</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-1%</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-10%</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-12%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rtl="0" fontAlgn="b"/>
                      <a:r>
                        <a:rPr lang="en-GB" sz="1200" b="1" i="0" u="none" strike="noStrike" dirty="0">
                          <a:solidFill>
                            <a:srgbClr val="FF0000"/>
                          </a:solidFill>
                          <a:effectLst/>
                          <a:latin typeface="Calibri" panose="020F0502020204030204" pitchFamily="34" charset="0"/>
                        </a:rPr>
                        <a:t>-2%</a:t>
                      </a:r>
                    </a:p>
                  </a:txBody>
                  <a:tcPr marL="0" marR="0" marT="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47760488"/>
                  </a:ext>
                </a:extLst>
              </a:tr>
            </a:tbl>
          </a:graphicData>
        </a:graphic>
      </p:graphicFrame>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Vivacity Traffic Sensor Change: by Location and Mode</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68A6FC3B-5DC2-40EF-ADBE-929D6123CACE}"/>
              </a:ext>
            </a:extLst>
          </p:cNvPr>
          <p:cNvGrpSpPr/>
          <p:nvPr/>
        </p:nvGrpSpPr>
        <p:grpSpPr>
          <a:xfrm>
            <a:off x="211162" y="5152077"/>
            <a:ext cx="2255838" cy="1538411"/>
            <a:chOff x="487352" y="5158924"/>
            <a:chExt cx="2255838" cy="1538411"/>
          </a:xfrm>
        </p:grpSpPr>
        <p:grpSp>
          <p:nvGrpSpPr>
            <p:cNvPr id="54" name="Group 53">
              <a:extLst>
                <a:ext uri="{FF2B5EF4-FFF2-40B4-BE49-F238E27FC236}">
                  <a16:creationId xmlns:a16="http://schemas.microsoft.com/office/drawing/2014/main" id="{0DA73B59-94F8-4C43-B32F-6CCFFCF133FC}"/>
                </a:ext>
              </a:extLst>
            </p:cNvPr>
            <p:cNvGrpSpPr/>
            <p:nvPr/>
          </p:nvGrpSpPr>
          <p:grpSpPr>
            <a:xfrm>
              <a:off x="487352" y="5159946"/>
              <a:ext cx="1069496" cy="1537389"/>
              <a:chOff x="2215860" y="5161998"/>
              <a:chExt cx="1069496" cy="1537389"/>
            </a:xfrm>
          </p:grpSpPr>
          <p:sp>
            <p:nvSpPr>
              <p:cNvPr id="63" name="Rectangle 62">
                <a:extLst>
                  <a:ext uri="{FF2B5EF4-FFF2-40B4-BE49-F238E27FC236}">
                    <a16:creationId xmlns:a16="http://schemas.microsoft.com/office/drawing/2014/main" id="{A834AD0E-E58F-435C-9DA3-9EB7AB343C07}"/>
                  </a:ext>
                </a:extLst>
              </p:cNvPr>
              <p:cNvSpPr/>
              <p:nvPr/>
            </p:nvSpPr>
            <p:spPr>
              <a:xfrm>
                <a:off x="2215860" y="5161998"/>
                <a:ext cx="1069496" cy="1537389"/>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highlight>
                    <a:srgbClr val="FFFF00"/>
                  </a:highlight>
                </a:endParaRPr>
              </a:p>
            </p:txBody>
          </p:sp>
          <p:grpSp>
            <p:nvGrpSpPr>
              <p:cNvPr id="66" name="Group 65">
                <a:extLst>
                  <a:ext uri="{FF2B5EF4-FFF2-40B4-BE49-F238E27FC236}">
                    <a16:creationId xmlns:a16="http://schemas.microsoft.com/office/drawing/2014/main" id="{0CE883CE-B6BB-4949-9226-AF0140899108}"/>
                  </a:ext>
                </a:extLst>
              </p:cNvPr>
              <p:cNvGrpSpPr/>
              <p:nvPr/>
            </p:nvGrpSpPr>
            <p:grpSpPr>
              <a:xfrm>
                <a:off x="2222371" y="5254555"/>
                <a:ext cx="1050841" cy="1400312"/>
                <a:chOff x="2222371" y="5265454"/>
                <a:chExt cx="1050841" cy="1400312"/>
              </a:xfrm>
            </p:grpSpPr>
            <p:sp>
              <p:nvSpPr>
                <p:cNvPr id="67" name="TextBox 66">
                  <a:extLst>
                    <a:ext uri="{FF2B5EF4-FFF2-40B4-BE49-F238E27FC236}">
                      <a16:creationId xmlns:a16="http://schemas.microsoft.com/office/drawing/2014/main" id="{C9190CEE-74B3-4F82-82F0-A99395F343CF}"/>
                    </a:ext>
                  </a:extLst>
                </p:cNvPr>
                <p:cNvSpPr txBox="1"/>
                <p:nvPr/>
              </p:nvSpPr>
              <p:spPr>
                <a:xfrm>
                  <a:off x="2222371" y="5665492"/>
                  <a:ext cx="1050841" cy="1000274"/>
                </a:xfrm>
                <a:prstGeom prst="rect">
                  <a:avLst/>
                </a:prstGeom>
                <a:noFill/>
                <a:ln w="12700">
                  <a:noFill/>
                </a:ln>
              </p:spPr>
              <p:txBody>
                <a:bodyPr wrap="square" lIns="91440" tIns="45720" rIns="91440" bIns="45720" rtlCol="0" anchor="t">
                  <a:spAutoFit/>
                </a:bodyPr>
                <a:lstStyle/>
                <a:p>
                  <a:pPr algn="ctr"/>
                  <a:r>
                    <a:rPr lang="en-GB" sz="1400" b="1" dirty="0"/>
                    <a:t>All motor transport:</a:t>
                  </a:r>
                </a:p>
                <a:p>
                  <a:pPr algn="ctr"/>
                  <a:r>
                    <a:rPr lang="en-GB" sz="2000" b="1" dirty="0">
                      <a:solidFill>
                        <a:srgbClr val="FF0000"/>
                      </a:solidFill>
                      <a:ea typeface="Calibri"/>
                      <a:cs typeface="Calibri"/>
                    </a:rPr>
                    <a:t>-12%</a:t>
                  </a:r>
                </a:p>
                <a:p>
                  <a:pPr algn="ctr"/>
                  <a:r>
                    <a:rPr lang="en-GB" sz="1100" dirty="0"/>
                    <a:t>Since 2019</a:t>
                  </a:r>
                  <a:endParaRPr lang="en-GB" sz="1100" dirty="0">
                    <a:cs typeface="Calibri"/>
                  </a:endParaRPr>
                </a:p>
              </p:txBody>
            </p:sp>
            <p:pic>
              <p:nvPicPr>
                <p:cNvPr id="68" name="Picture 4" descr="Travelling Vehicles Of A Road">
                  <a:extLst>
                    <a:ext uri="{FF2B5EF4-FFF2-40B4-BE49-F238E27FC236}">
                      <a16:creationId xmlns:a16="http://schemas.microsoft.com/office/drawing/2014/main" id="{41431DC2-D82C-4EDC-9173-199F99B8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10" y="5265454"/>
                  <a:ext cx="764712" cy="4540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7" name="Group 56">
              <a:extLst>
                <a:ext uri="{FF2B5EF4-FFF2-40B4-BE49-F238E27FC236}">
                  <a16:creationId xmlns:a16="http://schemas.microsoft.com/office/drawing/2014/main" id="{A7B0A4A2-8CFF-4B2B-B107-0A330C309F81}"/>
                </a:ext>
              </a:extLst>
            </p:cNvPr>
            <p:cNvGrpSpPr/>
            <p:nvPr/>
          </p:nvGrpSpPr>
          <p:grpSpPr>
            <a:xfrm>
              <a:off x="1673694" y="5158924"/>
              <a:ext cx="1069496" cy="1537389"/>
              <a:chOff x="2215118" y="5145862"/>
              <a:chExt cx="1069496" cy="1537389"/>
            </a:xfrm>
          </p:grpSpPr>
          <p:sp>
            <p:nvSpPr>
              <p:cNvPr id="61" name="Rectangle 60">
                <a:extLst>
                  <a:ext uri="{FF2B5EF4-FFF2-40B4-BE49-F238E27FC236}">
                    <a16:creationId xmlns:a16="http://schemas.microsoft.com/office/drawing/2014/main" id="{3B1D0EEB-8AF9-46EA-A2B2-792CCEECBC19}"/>
                  </a:ext>
                </a:extLst>
              </p:cNvPr>
              <p:cNvSpPr/>
              <p:nvPr/>
            </p:nvSpPr>
            <p:spPr>
              <a:xfrm>
                <a:off x="2215118" y="5145862"/>
                <a:ext cx="1069496" cy="1537389"/>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highlight>
                    <a:srgbClr val="FFFF00"/>
                  </a:highlight>
                </a:endParaRPr>
              </a:p>
            </p:txBody>
          </p:sp>
          <p:sp>
            <p:nvSpPr>
              <p:cNvPr id="62" name="TextBox 61">
                <a:extLst>
                  <a:ext uri="{FF2B5EF4-FFF2-40B4-BE49-F238E27FC236}">
                    <a16:creationId xmlns:a16="http://schemas.microsoft.com/office/drawing/2014/main" id="{7E0D861D-DF3B-446E-8A68-93368FFF2BAE}"/>
                  </a:ext>
                </a:extLst>
              </p:cNvPr>
              <p:cNvSpPr txBox="1"/>
              <p:nvPr/>
            </p:nvSpPr>
            <p:spPr>
              <a:xfrm>
                <a:off x="2222371" y="5654593"/>
                <a:ext cx="1050841" cy="1000274"/>
              </a:xfrm>
              <a:prstGeom prst="rect">
                <a:avLst/>
              </a:prstGeom>
              <a:noFill/>
              <a:ln w="12700">
                <a:noFill/>
              </a:ln>
            </p:spPr>
            <p:txBody>
              <a:bodyPr wrap="square" lIns="91440" tIns="45720" rIns="91440" bIns="45720" rtlCol="0" anchor="t">
                <a:spAutoFit/>
              </a:bodyPr>
              <a:lstStyle/>
              <a:p>
                <a:pPr algn="ctr"/>
                <a:r>
                  <a:rPr lang="en-GB" sz="1400" b="1" dirty="0"/>
                  <a:t>All active transport:</a:t>
                </a:r>
              </a:p>
              <a:p>
                <a:pPr algn="ctr"/>
                <a:r>
                  <a:rPr lang="en-GB" sz="2000" b="1" dirty="0">
                    <a:solidFill>
                      <a:srgbClr val="FF0000"/>
                    </a:solidFill>
                  </a:rPr>
                  <a:t>-21%</a:t>
                </a:r>
                <a:endParaRPr lang="en-GB" sz="2000" b="1" dirty="0">
                  <a:solidFill>
                    <a:srgbClr val="FF0000"/>
                  </a:solidFill>
                  <a:cs typeface="Calibri"/>
                </a:endParaRPr>
              </a:p>
              <a:p>
                <a:pPr algn="ctr"/>
                <a:r>
                  <a:rPr lang="en-GB" sz="1100" dirty="0"/>
                  <a:t>Since 2019</a:t>
                </a:r>
                <a:endParaRPr lang="en-GB" sz="1100" dirty="0">
                  <a:cs typeface="Calibri"/>
                </a:endParaRPr>
              </a:p>
            </p:txBody>
          </p:sp>
        </p:grpSp>
        <p:pic>
          <p:nvPicPr>
            <p:cNvPr id="58" name="Graphic 57" descr="Shoe footprints with solid fill">
              <a:extLst>
                <a:ext uri="{FF2B5EF4-FFF2-40B4-BE49-F238E27FC236}">
                  <a16:creationId xmlns:a16="http://schemas.microsoft.com/office/drawing/2014/main" id="{303E27AB-5C06-4E5C-9CCA-E2E8D831C3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4603" y="5227588"/>
              <a:ext cx="495004" cy="495004"/>
            </a:xfrm>
            <a:prstGeom prst="rect">
              <a:avLst/>
            </a:prstGeom>
          </p:spPr>
        </p:pic>
      </p:grpSp>
      <p:grpSp>
        <p:nvGrpSpPr>
          <p:cNvPr id="23" name="Group 22">
            <a:extLst>
              <a:ext uri="{FF2B5EF4-FFF2-40B4-BE49-F238E27FC236}">
                <a16:creationId xmlns:a16="http://schemas.microsoft.com/office/drawing/2014/main" id="{966AEA62-3FE6-49D7-9B3E-97C3F36BC305}"/>
              </a:ext>
            </a:extLst>
          </p:cNvPr>
          <p:cNvGrpSpPr/>
          <p:nvPr/>
        </p:nvGrpSpPr>
        <p:grpSpPr>
          <a:xfrm>
            <a:off x="3816495" y="5152077"/>
            <a:ext cx="7990128" cy="1545778"/>
            <a:chOff x="3151779" y="5215714"/>
            <a:chExt cx="7990128" cy="1545778"/>
          </a:xfrm>
        </p:grpSpPr>
        <p:grpSp>
          <p:nvGrpSpPr>
            <p:cNvPr id="6" name="Group 5">
              <a:extLst>
                <a:ext uri="{FF2B5EF4-FFF2-40B4-BE49-F238E27FC236}">
                  <a16:creationId xmlns:a16="http://schemas.microsoft.com/office/drawing/2014/main" id="{1682E1BE-3786-4F96-8211-EEED8B2EC93D}"/>
                </a:ext>
              </a:extLst>
            </p:cNvPr>
            <p:cNvGrpSpPr/>
            <p:nvPr/>
          </p:nvGrpSpPr>
          <p:grpSpPr>
            <a:xfrm>
              <a:off x="3151779" y="5215714"/>
              <a:ext cx="5643833" cy="1545778"/>
              <a:chOff x="3199409" y="5112873"/>
              <a:chExt cx="5643833" cy="1545778"/>
            </a:xfrm>
          </p:grpSpPr>
          <p:grpSp>
            <p:nvGrpSpPr>
              <p:cNvPr id="11" name="Group 10">
                <a:extLst>
                  <a:ext uri="{FF2B5EF4-FFF2-40B4-BE49-F238E27FC236}">
                    <a16:creationId xmlns:a16="http://schemas.microsoft.com/office/drawing/2014/main" id="{BD8E6BB1-4FBC-4C12-A092-12A9AC0B5C79}"/>
                  </a:ext>
                </a:extLst>
              </p:cNvPr>
              <p:cNvGrpSpPr/>
              <p:nvPr/>
            </p:nvGrpSpPr>
            <p:grpSpPr>
              <a:xfrm>
                <a:off x="3199409" y="5113509"/>
                <a:ext cx="1069496" cy="1541371"/>
                <a:chOff x="4772045" y="5405416"/>
                <a:chExt cx="1069496" cy="1541371"/>
              </a:xfrm>
            </p:grpSpPr>
            <p:pic>
              <p:nvPicPr>
                <p:cNvPr id="13" name="Picture 12">
                  <a:extLst>
                    <a:ext uri="{FF2B5EF4-FFF2-40B4-BE49-F238E27FC236}">
                      <a16:creationId xmlns:a16="http://schemas.microsoft.com/office/drawing/2014/main" id="{A5C1F9A9-D57B-40E9-B54C-3295704109B3}"/>
                    </a:ext>
                  </a:extLst>
                </p:cNvPr>
                <p:cNvPicPr>
                  <a:picLocks noChangeAspect="1"/>
                </p:cNvPicPr>
                <p:nvPr/>
              </p:nvPicPr>
              <p:blipFill>
                <a:blip r:embed="rId6"/>
                <a:stretch>
                  <a:fillRect/>
                </a:stretch>
              </p:blipFill>
              <p:spPr>
                <a:xfrm>
                  <a:off x="4830768" y="5405416"/>
                  <a:ext cx="949599" cy="891890"/>
                </a:xfrm>
                <a:prstGeom prst="rect">
                  <a:avLst/>
                </a:prstGeom>
              </p:spPr>
            </p:pic>
            <p:grpSp>
              <p:nvGrpSpPr>
                <p:cNvPr id="12" name="Group 11">
                  <a:extLst>
                    <a:ext uri="{FF2B5EF4-FFF2-40B4-BE49-F238E27FC236}">
                      <a16:creationId xmlns:a16="http://schemas.microsoft.com/office/drawing/2014/main" id="{396C311B-8E2F-4C97-9CCD-11E2CF8F20D7}"/>
                    </a:ext>
                  </a:extLst>
                </p:cNvPr>
                <p:cNvGrpSpPr/>
                <p:nvPr/>
              </p:nvGrpSpPr>
              <p:grpSpPr>
                <a:xfrm>
                  <a:off x="4772045" y="5409398"/>
                  <a:ext cx="1069496" cy="1537389"/>
                  <a:chOff x="685117" y="5647948"/>
                  <a:chExt cx="1535437" cy="1450617"/>
                </a:xfrm>
              </p:grpSpPr>
              <p:sp>
                <p:nvSpPr>
                  <p:cNvPr id="15" name="Rectangle 14">
                    <a:extLst>
                      <a:ext uri="{FF2B5EF4-FFF2-40B4-BE49-F238E27FC236}">
                        <a16:creationId xmlns:a16="http://schemas.microsoft.com/office/drawing/2014/main" id="{AA50D49F-B5A2-4A5B-8E1B-EA4E19F0A743}"/>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14" name="TextBox 13">
                    <a:extLst>
                      <a:ext uri="{FF2B5EF4-FFF2-40B4-BE49-F238E27FC236}">
                        <a16:creationId xmlns:a16="http://schemas.microsoft.com/office/drawing/2014/main" id="{CFBE14FD-5821-4079-B14A-9E19D361B254}"/>
                      </a:ext>
                    </a:extLst>
                  </p:cNvPr>
                  <p:cNvSpPr txBox="1"/>
                  <p:nvPr/>
                </p:nvSpPr>
                <p:spPr>
                  <a:xfrm>
                    <a:off x="697161" y="6326623"/>
                    <a:ext cx="1508655" cy="740533"/>
                  </a:xfrm>
                  <a:prstGeom prst="rect">
                    <a:avLst/>
                  </a:prstGeom>
                  <a:noFill/>
                  <a:ln w="12700">
                    <a:noFill/>
                  </a:ln>
                </p:spPr>
                <p:txBody>
                  <a:bodyPr wrap="square" lIns="91440" tIns="45720" rIns="91440" bIns="45720" rtlCol="0" anchor="t">
                    <a:spAutoFit/>
                  </a:bodyPr>
                  <a:lstStyle/>
                  <a:p>
                    <a:pPr algn="ctr"/>
                    <a:r>
                      <a:rPr lang="en-GB" sz="1400" b="1" dirty="0"/>
                      <a:t>Car:</a:t>
                    </a:r>
                  </a:p>
                  <a:p>
                    <a:pPr algn="ctr"/>
                    <a:r>
                      <a:rPr lang="en-GB" sz="2000" b="1" dirty="0">
                        <a:solidFill>
                          <a:srgbClr val="FF0000"/>
                        </a:solidFill>
                      </a:rPr>
                      <a:t>-8%</a:t>
                    </a:r>
                  </a:p>
                  <a:p>
                    <a:pPr algn="ctr"/>
                    <a:r>
                      <a:rPr lang="en-GB" sz="1100" dirty="0"/>
                      <a:t>Since 2019</a:t>
                    </a:r>
                    <a:endParaRPr lang="en-GB" sz="1100" dirty="0">
                      <a:cs typeface="Calibri"/>
                    </a:endParaRPr>
                  </a:p>
                </p:txBody>
              </p:sp>
            </p:grpSp>
          </p:grpSp>
          <p:grpSp>
            <p:nvGrpSpPr>
              <p:cNvPr id="18" name="Group 17">
                <a:extLst>
                  <a:ext uri="{FF2B5EF4-FFF2-40B4-BE49-F238E27FC236}">
                    <a16:creationId xmlns:a16="http://schemas.microsoft.com/office/drawing/2014/main" id="{84D2F46C-81ED-48A2-86FA-1D224901A7BB}"/>
                  </a:ext>
                </a:extLst>
              </p:cNvPr>
              <p:cNvGrpSpPr/>
              <p:nvPr/>
            </p:nvGrpSpPr>
            <p:grpSpPr>
              <a:xfrm>
                <a:off x="4330081" y="5121262"/>
                <a:ext cx="1074445" cy="1537389"/>
                <a:chOff x="772944" y="5644192"/>
                <a:chExt cx="1542543" cy="1450617"/>
              </a:xfrm>
            </p:grpSpPr>
            <p:sp>
              <p:nvSpPr>
                <p:cNvPr id="19" name="Rectangle 18">
                  <a:extLst>
                    <a:ext uri="{FF2B5EF4-FFF2-40B4-BE49-F238E27FC236}">
                      <a16:creationId xmlns:a16="http://schemas.microsoft.com/office/drawing/2014/main" id="{6CEE6A19-B368-43AF-ADEB-E9466D4F5A49}"/>
                    </a:ext>
                  </a:extLst>
                </p:cNvPr>
                <p:cNvSpPr/>
                <p:nvPr/>
              </p:nvSpPr>
              <p:spPr>
                <a:xfrm>
                  <a:off x="772944" y="5644192"/>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0" name="TextBox 19">
                  <a:extLst>
                    <a:ext uri="{FF2B5EF4-FFF2-40B4-BE49-F238E27FC236}">
                      <a16:creationId xmlns:a16="http://schemas.microsoft.com/office/drawing/2014/main" id="{18E32BB9-1225-4EF4-9BA9-92E29C12E44B}"/>
                    </a:ext>
                  </a:extLst>
                </p:cNvPr>
                <p:cNvSpPr txBox="1"/>
                <p:nvPr/>
              </p:nvSpPr>
              <p:spPr>
                <a:xfrm>
                  <a:off x="780755" y="6326623"/>
                  <a:ext cx="1534732" cy="740533"/>
                </a:xfrm>
                <a:prstGeom prst="rect">
                  <a:avLst/>
                </a:prstGeom>
                <a:noFill/>
                <a:ln w="12700">
                  <a:noFill/>
                </a:ln>
              </p:spPr>
              <p:txBody>
                <a:bodyPr wrap="square" lIns="91440" tIns="45720" rIns="91440" bIns="45720" rtlCol="0" anchor="t">
                  <a:spAutoFit/>
                </a:bodyPr>
                <a:lstStyle/>
                <a:p>
                  <a:pPr algn="ctr"/>
                  <a:r>
                    <a:rPr lang="en-GB" sz="1400" b="1" dirty="0"/>
                    <a:t>Motorbike:</a:t>
                  </a:r>
                  <a:endParaRPr lang="en-GB" sz="1400" b="1" dirty="0">
                    <a:solidFill>
                      <a:srgbClr val="00B050"/>
                    </a:solidFill>
                  </a:endParaRPr>
                </a:p>
                <a:p>
                  <a:pPr algn="ctr"/>
                  <a:r>
                    <a:rPr lang="en-GB" sz="2000" b="1" dirty="0">
                      <a:solidFill>
                        <a:srgbClr val="00B050"/>
                      </a:solidFill>
                    </a:rPr>
                    <a:t>+62%</a:t>
                  </a:r>
                </a:p>
                <a:p>
                  <a:pPr algn="ctr"/>
                  <a:r>
                    <a:rPr lang="en-GB" sz="1100" dirty="0"/>
                    <a:t>Since 2019</a:t>
                  </a:r>
                  <a:endParaRPr lang="en-GB" sz="1100" dirty="0">
                    <a:cs typeface="Calibri"/>
                  </a:endParaRPr>
                </a:p>
              </p:txBody>
            </p:sp>
          </p:grpSp>
          <p:pic>
            <p:nvPicPr>
              <p:cNvPr id="21" name="Picture 6" descr="Motorcycle - icon by Adioma">
                <a:extLst>
                  <a:ext uri="{FF2B5EF4-FFF2-40B4-BE49-F238E27FC236}">
                    <a16:creationId xmlns:a16="http://schemas.microsoft.com/office/drawing/2014/main" id="{EC542319-30AD-47D9-BA85-412E305CA7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6013" y="5237240"/>
                <a:ext cx="633750"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2698E593-2248-45CB-A7CF-F3E31023B1C1}"/>
                  </a:ext>
                </a:extLst>
              </p:cNvPr>
              <p:cNvGrpSpPr/>
              <p:nvPr/>
            </p:nvGrpSpPr>
            <p:grpSpPr>
              <a:xfrm>
                <a:off x="5476956" y="5116853"/>
                <a:ext cx="1069496" cy="1537389"/>
                <a:chOff x="685117" y="5647948"/>
                <a:chExt cx="1535437" cy="1450617"/>
              </a:xfrm>
            </p:grpSpPr>
            <p:sp>
              <p:nvSpPr>
                <p:cNvPr id="25" name="Rectangle 24">
                  <a:extLst>
                    <a:ext uri="{FF2B5EF4-FFF2-40B4-BE49-F238E27FC236}">
                      <a16:creationId xmlns:a16="http://schemas.microsoft.com/office/drawing/2014/main" id="{9578ABFA-2FCA-43ED-8CF8-281D8C342E8A}"/>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6" name="TextBox 25">
                  <a:extLst>
                    <a:ext uri="{FF2B5EF4-FFF2-40B4-BE49-F238E27FC236}">
                      <a16:creationId xmlns:a16="http://schemas.microsoft.com/office/drawing/2014/main" id="{CC3F8D7E-4EF2-4F05-B9BC-1F886A7CC637}"/>
                    </a:ext>
                  </a:extLst>
                </p:cNvPr>
                <p:cNvSpPr txBox="1"/>
                <p:nvPr/>
              </p:nvSpPr>
              <p:spPr>
                <a:xfrm>
                  <a:off x="685117" y="6326623"/>
                  <a:ext cx="1535437" cy="740533"/>
                </a:xfrm>
                <a:prstGeom prst="rect">
                  <a:avLst/>
                </a:prstGeom>
                <a:noFill/>
                <a:ln w="12700">
                  <a:noFill/>
                </a:ln>
              </p:spPr>
              <p:txBody>
                <a:bodyPr wrap="square" lIns="91440" tIns="45720" rIns="91440" bIns="45720" rtlCol="0" anchor="t">
                  <a:spAutoFit/>
                </a:bodyPr>
                <a:lstStyle/>
                <a:p>
                  <a:pPr algn="ctr"/>
                  <a:r>
                    <a:rPr lang="en-GB" sz="1400" b="1" dirty="0"/>
                    <a:t>LGV:</a:t>
                  </a:r>
                </a:p>
                <a:p>
                  <a:pPr algn="ctr"/>
                  <a:r>
                    <a:rPr lang="en-GB" sz="2000" b="1" dirty="0">
                      <a:solidFill>
                        <a:srgbClr val="FF0000"/>
                      </a:solidFill>
                    </a:rPr>
                    <a:t>-11%</a:t>
                  </a:r>
                  <a:endParaRPr lang="en-GB" sz="2000" b="1" dirty="0">
                    <a:solidFill>
                      <a:srgbClr val="FF0000"/>
                    </a:solidFill>
                    <a:cs typeface="Calibri"/>
                  </a:endParaRPr>
                </a:p>
                <a:p>
                  <a:pPr algn="ctr"/>
                  <a:r>
                    <a:rPr lang="en-GB" sz="1100" dirty="0"/>
                    <a:t>Since 2019</a:t>
                  </a:r>
                  <a:endParaRPr lang="en-GB" sz="1100" dirty="0">
                    <a:cs typeface="Calibri"/>
                  </a:endParaRPr>
                </a:p>
              </p:txBody>
            </p:sp>
          </p:grpSp>
          <p:pic>
            <p:nvPicPr>
              <p:cNvPr id="27" name="Picture 10" descr="Lorry Truck stock vector. Illustration of isolated, lorry - 5827205">
                <a:extLst>
                  <a:ext uri="{FF2B5EF4-FFF2-40B4-BE49-F238E27FC236}">
                    <a16:creationId xmlns:a16="http://schemas.microsoft.com/office/drawing/2014/main" id="{A272E312-F96F-4E71-9B06-70CC15CDA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5467" y="5319112"/>
                <a:ext cx="772305" cy="54640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BCB0ECA2-ACB6-414A-8A2F-7B1366654645}"/>
                  </a:ext>
                </a:extLst>
              </p:cNvPr>
              <p:cNvGrpSpPr/>
              <p:nvPr/>
            </p:nvGrpSpPr>
            <p:grpSpPr>
              <a:xfrm>
                <a:off x="6626871" y="5113509"/>
                <a:ext cx="1069496" cy="1537389"/>
                <a:chOff x="685117" y="5647948"/>
                <a:chExt cx="1535437" cy="1450617"/>
              </a:xfrm>
            </p:grpSpPr>
            <p:sp>
              <p:nvSpPr>
                <p:cNvPr id="29" name="Rectangle 28">
                  <a:extLst>
                    <a:ext uri="{FF2B5EF4-FFF2-40B4-BE49-F238E27FC236}">
                      <a16:creationId xmlns:a16="http://schemas.microsoft.com/office/drawing/2014/main" id="{C89A2A3A-E425-4684-B790-3410AF92D332}"/>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30" name="TextBox 29">
                  <a:extLst>
                    <a:ext uri="{FF2B5EF4-FFF2-40B4-BE49-F238E27FC236}">
                      <a16:creationId xmlns:a16="http://schemas.microsoft.com/office/drawing/2014/main" id="{024A17F4-00C3-4A17-B681-88948AA7E6E5}"/>
                    </a:ext>
                  </a:extLst>
                </p:cNvPr>
                <p:cNvSpPr txBox="1"/>
                <p:nvPr/>
              </p:nvSpPr>
              <p:spPr>
                <a:xfrm>
                  <a:off x="685117" y="6326623"/>
                  <a:ext cx="1535437" cy="740533"/>
                </a:xfrm>
                <a:prstGeom prst="rect">
                  <a:avLst/>
                </a:prstGeom>
                <a:noFill/>
                <a:ln w="12700">
                  <a:noFill/>
                </a:ln>
              </p:spPr>
              <p:txBody>
                <a:bodyPr wrap="square" lIns="91440" tIns="45720" rIns="91440" bIns="45720" rtlCol="0" anchor="t">
                  <a:spAutoFit/>
                </a:bodyPr>
                <a:lstStyle/>
                <a:p>
                  <a:pPr algn="ctr"/>
                  <a:r>
                    <a:rPr lang="en-GB" sz="1400" b="1" dirty="0"/>
                    <a:t>OGV:</a:t>
                  </a:r>
                </a:p>
                <a:p>
                  <a:pPr algn="ctr"/>
                  <a:r>
                    <a:rPr lang="en-GB" sz="2000" b="1" dirty="0">
                      <a:solidFill>
                        <a:srgbClr val="FF0000"/>
                      </a:solidFill>
                    </a:rPr>
                    <a:t>-26%</a:t>
                  </a:r>
                  <a:endParaRPr lang="en-GB" sz="2000" b="1" dirty="0">
                    <a:solidFill>
                      <a:srgbClr val="FF0000"/>
                    </a:solidFill>
                    <a:cs typeface="Calibri"/>
                  </a:endParaRPr>
                </a:p>
                <a:p>
                  <a:pPr algn="ctr"/>
                  <a:r>
                    <a:rPr lang="en-GB" sz="1100" dirty="0"/>
                    <a:t>Since 2019</a:t>
                  </a:r>
                  <a:endParaRPr lang="en-GB" sz="1100" dirty="0">
                    <a:cs typeface="Calibri"/>
                  </a:endParaRPr>
                </a:p>
              </p:txBody>
            </p:sp>
          </p:grpSp>
          <p:pic>
            <p:nvPicPr>
              <p:cNvPr id="31" name="Picture 12" descr="Lorry Truck Vector SVG Icon (2) - SVG Repo">
                <a:extLst>
                  <a:ext uri="{FF2B5EF4-FFF2-40B4-BE49-F238E27FC236}">
                    <a16:creationId xmlns:a16="http://schemas.microsoft.com/office/drawing/2014/main" id="{3785CE45-0ED4-4BBB-B49A-257C42D792F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529" b="20733"/>
              <a:stretch/>
            </p:blipFill>
            <p:spPr bwMode="auto">
              <a:xfrm>
                <a:off x="6685468" y="5215521"/>
                <a:ext cx="949598" cy="57676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AAEF1B0D-403D-4D31-AF05-B01929C63582}"/>
                  </a:ext>
                </a:extLst>
              </p:cNvPr>
              <p:cNvGrpSpPr/>
              <p:nvPr/>
            </p:nvGrpSpPr>
            <p:grpSpPr>
              <a:xfrm>
                <a:off x="7773746" y="5112873"/>
                <a:ext cx="1069496" cy="1537389"/>
                <a:chOff x="685117" y="5647948"/>
                <a:chExt cx="1535437" cy="1450617"/>
              </a:xfrm>
            </p:grpSpPr>
            <p:sp>
              <p:nvSpPr>
                <p:cNvPr id="33" name="Rectangle 32">
                  <a:extLst>
                    <a:ext uri="{FF2B5EF4-FFF2-40B4-BE49-F238E27FC236}">
                      <a16:creationId xmlns:a16="http://schemas.microsoft.com/office/drawing/2014/main" id="{B0377DB6-7E7C-4EF6-885D-1E355B7D08DC}"/>
                    </a:ext>
                  </a:extLst>
                </p:cNvPr>
                <p:cNvSpPr/>
                <p:nvPr/>
              </p:nvSpPr>
              <p:spPr>
                <a:xfrm>
                  <a:off x="685117" y="5647948"/>
                  <a:ext cx="1535437" cy="1450617"/>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34" name="TextBox 33">
                  <a:extLst>
                    <a:ext uri="{FF2B5EF4-FFF2-40B4-BE49-F238E27FC236}">
                      <a16:creationId xmlns:a16="http://schemas.microsoft.com/office/drawing/2014/main" id="{B5B0CDCE-AA97-4D97-BB1F-C19A480385D4}"/>
                    </a:ext>
                  </a:extLst>
                </p:cNvPr>
                <p:cNvSpPr txBox="1"/>
                <p:nvPr/>
              </p:nvSpPr>
              <p:spPr>
                <a:xfrm>
                  <a:off x="685117" y="6326623"/>
                  <a:ext cx="1535437" cy="740533"/>
                </a:xfrm>
                <a:prstGeom prst="rect">
                  <a:avLst/>
                </a:prstGeom>
                <a:noFill/>
                <a:ln w="12700">
                  <a:noFill/>
                </a:ln>
              </p:spPr>
              <p:txBody>
                <a:bodyPr wrap="square" lIns="91440" tIns="45720" rIns="91440" bIns="45720" rtlCol="0" anchor="t">
                  <a:spAutoFit/>
                </a:bodyPr>
                <a:lstStyle/>
                <a:p>
                  <a:pPr algn="ctr"/>
                  <a:r>
                    <a:rPr lang="en-GB" sz="1400" b="1" dirty="0"/>
                    <a:t>Bus:</a:t>
                  </a:r>
                </a:p>
                <a:p>
                  <a:pPr algn="ctr"/>
                  <a:r>
                    <a:rPr lang="en-GB" sz="2000" b="1" dirty="0">
                      <a:solidFill>
                        <a:srgbClr val="FF0000"/>
                      </a:solidFill>
                    </a:rPr>
                    <a:t>-29%</a:t>
                  </a:r>
                  <a:endParaRPr lang="en-GB" sz="2000" b="1" dirty="0">
                    <a:solidFill>
                      <a:srgbClr val="FF0000"/>
                    </a:solidFill>
                    <a:cs typeface="Calibri"/>
                  </a:endParaRPr>
                </a:p>
                <a:p>
                  <a:pPr algn="ctr"/>
                  <a:r>
                    <a:rPr lang="en-GB" sz="1100" dirty="0"/>
                    <a:t>Since 2019</a:t>
                  </a:r>
                  <a:endParaRPr lang="en-GB" sz="1100" dirty="0">
                    <a:cs typeface="Calibri"/>
                  </a:endParaRPr>
                </a:p>
              </p:txBody>
            </p:sp>
          </p:grpSp>
          <p:pic>
            <p:nvPicPr>
              <p:cNvPr id="35" name="Picture 14" descr="Free Bus Icon. SVG, EPS, JPG, PNG. Download Bus Icon.">
                <a:extLst>
                  <a:ext uri="{FF2B5EF4-FFF2-40B4-BE49-F238E27FC236}">
                    <a16:creationId xmlns:a16="http://schemas.microsoft.com/office/drawing/2014/main" id="{000E0D8E-99CD-43DD-8485-D5BD57BC75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12" t="19280" r="12720" b="20730"/>
              <a:stretch/>
            </p:blipFill>
            <p:spPr bwMode="auto">
              <a:xfrm>
                <a:off x="7999092" y="5204793"/>
                <a:ext cx="736250" cy="652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265E954-3951-4639-A9E0-AF5140A2E7A1}"/>
                </a:ext>
              </a:extLst>
            </p:cNvPr>
            <p:cNvGrpSpPr/>
            <p:nvPr/>
          </p:nvGrpSpPr>
          <p:grpSpPr>
            <a:xfrm>
              <a:off x="8883356" y="5215714"/>
              <a:ext cx="2258551" cy="1538411"/>
              <a:chOff x="487352" y="5158924"/>
              <a:chExt cx="2258551" cy="1538411"/>
            </a:xfrm>
          </p:grpSpPr>
          <p:grpSp>
            <p:nvGrpSpPr>
              <p:cNvPr id="77" name="Group 76">
                <a:extLst>
                  <a:ext uri="{FF2B5EF4-FFF2-40B4-BE49-F238E27FC236}">
                    <a16:creationId xmlns:a16="http://schemas.microsoft.com/office/drawing/2014/main" id="{8AD4C990-5E48-4154-9E6F-D31CC36383DC}"/>
                  </a:ext>
                </a:extLst>
              </p:cNvPr>
              <p:cNvGrpSpPr/>
              <p:nvPr/>
            </p:nvGrpSpPr>
            <p:grpSpPr>
              <a:xfrm>
                <a:off x="487352" y="5159946"/>
                <a:ext cx="1071814" cy="1537389"/>
                <a:chOff x="2215860" y="5161998"/>
                <a:chExt cx="1071814" cy="1537389"/>
              </a:xfrm>
            </p:grpSpPr>
            <p:sp>
              <p:nvSpPr>
                <p:cNvPr id="71" name="Rectangle 70">
                  <a:extLst>
                    <a:ext uri="{FF2B5EF4-FFF2-40B4-BE49-F238E27FC236}">
                      <a16:creationId xmlns:a16="http://schemas.microsoft.com/office/drawing/2014/main" id="{902CC821-D30B-49DF-910E-39B363C220DA}"/>
                    </a:ext>
                  </a:extLst>
                </p:cNvPr>
                <p:cNvSpPr/>
                <p:nvPr/>
              </p:nvSpPr>
              <p:spPr>
                <a:xfrm>
                  <a:off x="2215860" y="5161998"/>
                  <a:ext cx="1069496" cy="1537389"/>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72" name="TextBox 71">
                  <a:extLst>
                    <a:ext uri="{FF2B5EF4-FFF2-40B4-BE49-F238E27FC236}">
                      <a16:creationId xmlns:a16="http://schemas.microsoft.com/office/drawing/2014/main" id="{33300F37-9683-4882-9A7E-15AEC1A4991A}"/>
                    </a:ext>
                  </a:extLst>
                </p:cNvPr>
                <p:cNvSpPr txBox="1"/>
                <p:nvPr/>
              </p:nvSpPr>
              <p:spPr>
                <a:xfrm>
                  <a:off x="2236833" y="5884228"/>
                  <a:ext cx="1050841" cy="784830"/>
                </a:xfrm>
                <a:prstGeom prst="rect">
                  <a:avLst/>
                </a:prstGeom>
                <a:noFill/>
                <a:ln w="12700">
                  <a:noFill/>
                </a:ln>
              </p:spPr>
              <p:txBody>
                <a:bodyPr wrap="square" lIns="91440" tIns="45720" rIns="91440" bIns="45720" rtlCol="0" anchor="t">
                  <a:spAutoFit/>
                </a:bodyPr>
                <a:lstStyle/>
                <a:p>
                  <a:pPr algn="ctr"/>
                  <a:r>
                    <a:rPr lang="en-GB" sz="1400" b="1" dirty="0"/>
                    <a:t>Cyclist:</a:t>
                  </a:r>
                </a:p>
                <a:p>
                  <a:pPr algn="ctr"/>
                  <a:r>
                    <a:rPr lang="en-GB" sz="2000" b="1" dirty="0">
                      <a:solidFill>
                        <a:srgbClr val="FF0000"/>
                      </a:solidFill>
                    </a:rPr>
                    <a:t>-21%</a:t>
                  </a:r>
                  <a:endParaRPr lang="en-GB" sz="2000" b="1" dirty="0">
                    <a:solidFill>
                      <a:srgbClr val="FF0000"/>
                    </a:solidFill>
                    <a:cs typeface="Calibri"/>
                  </a:endParaRPr>
                </a:p>
                <a:p>
                  <a:pPr algn="ctr"/>
                  <a:r>
                    <a:rPr lang="en-GB" sz="1100" dirty="0"/>
                    <a:t>Since 2019</a:t>
                  </a:r>
                  <a:endParaRPr lang="en-GB" sz="1100" dirty="0">
                    <a:cs typeface="Calibri"/>
                  </a:endParaRPr>
                </a:p>
              </p:txBody>
            </p:sp>
          </p:grpSp>
          <p:grpSp>
            <p:nvGrpSpPr>
              <p:cNvPr id="45" name="Group 44">
                <a:extLst>
                  <a:ext uri="{FF2B5EF4-FFF2-40B4-BE49-F238E27FC236}">
                    <a16:creationId xmlns:a16="http://schemas.microsoft.com/office/drawing/2014/main" id="{60910EC8-42EB-4E38-9157-EF7120B1A990}"/>
                  </a:ext>
                </a:extLst>
              </p:cNvPr>
              <p:cNvGrpSpPr/>
              <p:nvPr/>
            </p:nvGrpSpPr>
            <p:grpSpPr>
              <a:xfrm>
                <a:off x="1673694" y="5158924"/>
                <a:ext cx="1072209" cy="1537389"/>
                <a:chOff x="2215118" y="5145862"/>
                <a:chExt cx="1072209" cy="1537389"/>
              </a:xfrm>
            </p:grpSpPr>
            <p:sp>
              <p:nvSpPr>
                <p:cNvPr id="46" name="Rectangle 45">
                  <a:extLst>
                    <a:ext uri="{FF2B5EF4-FFF2-40B4-BE49-F238E27FC236}">
                      <a16:creationId xmlns:a16="http://schemas.microsoft.com/office/drawing/2014/main" id="{34B56899-2168-4DF5-B709-D7A1981548CC}"/>
                    </a:ext>
                  </a:extLst>
                </p:cNvPr>
                <p:cNvSpPr/>
                <p:nvPr/>
              </p:nvSpPr>
              <p:spPr>
                <a:xfrm>
                  <a:off x="2215118" y="5145862"/>
                  <a:ext cx="1069496" cy="1537389"/>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48" name="TextBox 47">
                  <a:extLst>
                    <a:ext uri="{FF2B5EF4-FFF2-40B4-BE49-F238E27FC236}">
                      <a16:creationId xmlns:a16="http://schemas.microsoft.com/office/drawing/2014/main" id="{001CEE28-A495-4988-9F8A-22A0843E35C8}"/>
                    </a:ext>
                  </a:extLst>
                </p:cNvPr>
                <p:cNvSpPr txBox="1"/>
                <p:nvPr/>
              </p:nvSpPr>
              <p:spPr>
                <a:xfrm>
                  <a:off x="2236486" y="5874458"/>
                  <a:ext cx="1050841" cy="784830"/>
                </a:xfrm>
                <a:prstGeom prst="rect">
                  <a:avLst/>
                </a:prstGeom>
                <a:noFill/>
                <a:ln w="12700">
                  <a:noFill/>
                </a:ln>
              </p:spPr>
              <p:txBody>
                <a:bodyPr wrap="square" lIns="91440" tIns="45720" rIns="91440" bIns="45720" rtlCol="0" anchor="t">
                  <a:spAutoFit/>
                </a:bodyPr>
                <a:lstStyle/>
                <a:p>
                  <a:pPr algn="ctr"/>
                  <a:r>
                    <a:rPr lang="en-GB" sz="1400" b="1" dirty="0"/>
                    <a:t>Pedestrian:</a:t>
                  </a:r>
                </a:p>
                <a:p>
                  <a:pPr algn="ctr"/>
                  <a:r>
                    <a:rPr lang="en-GB" sz="2000" b="1" dirty="0">
                      <a:solidFill>
                        <a:srgbClr val="FF0000"/>
                      </a:solidFill>
                      <a:cs typeface="Calibri"/>
                    </a:rPr>
                    <a:t>-22%</a:t>
                  </a:r>
                </a:p>
                <a:p>
                  <a:pPr algn="ctr"/>
                  <a:r>
                    <a:rPr lang="en-GB" sz="1100" dirty="0"/>
                    <a:t>Since 2019</a:t>
                  </a:r>
                  <a:endParaRPr lang="en-GB" sz="1100" dirty="0">
                    <a:cs typeface="Calibri"/>
                  </a:endParaRPr>
                </a:p>
              </p:txBody>
            </p:sp>
          </p:grpSp>
        </p:grpSp>
        <p:pic>
          <p:nvPicPr>
            <p:cNvPr id="16" name="Graphic 15" descr="Walk with solid fill">
              <a:extLst>
                <a:ext uri="{FF2B5EF4-FFF2-40B4-BE49-F238E27FC236}">
                  <a16:creationId xmlns:a16="http://schemas.microsoft.com/office/drawing/2014/main" id="{50506EBE-A590-4EB8-8D8D-FE23A016D4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89497" y="5318362"/>
              <a:ext cx="628911" cy="628911"/>
            </a:xfrm>
            <a:prstGeom prst="rect">
              <a:avLst/>
            </a:prstGeom>
          </p:spPr>
        </p:pic>
        <p:pic>
          <p:nvPicPr>
            <p:cNvPr id="22" name="Graphic 21" descr="Cycling with solid fill">
              <a:extLst>
                <a:ext uri="{FF2B5EF4-FFF2-40B4-BE49-F238E27FC236}">
                  <a16:creationId xmlns:a16="http://schemas.microsoft.com/office/drawing/2014/main" id="{7FB580B3-6E59-45C0-AB26-567859BC9B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47162" y="5318362"/>
              <a:ext cx="570986" cy="570986"/>
            </a:xfrm>
            <a:prstGeom prst="rect">
              <a:avLst/>
            </a:prstGeom>
          </p:spPr>
        </p:pic>
      </p:grpSp>
      <p:sp>
        <p:nvSpPr>
          <p:cNvPr id="69" name="TextBox 68">
            <a:extLst>
              <a:ext uri="{FF2B5EF4-FFF2-40B4-BE49-F238E27FC236}">
                <a16:creationId xmlns:a16="http://schemas.microsoft.com/office/drawing/2014/main" id="{27DF51A5-A119-4264-9BAD-82124B52C644}"/>
              </a:ext>
            </a:extLst>
          </p:cNvPr>
          <p:cNvSpPr txBox="1"/>
          <p:nvPr/>
        </p:nvSpPr>
        <p:spPr>
          <a:xfrm>
            <a:off x="2536570" y="5443717"/>
            <a:ext cx="1207988" cy="738664"/>
          </a:xfrm>
          <a:prstGeom prst="rect">
            <a:avLst/>
          </a:prstGeom>
          <a:noFill/>
        </p:spPr>
        <p:txBody>
          <a:bodyPr wrap="square" lIns="91440" tIns="45720" rIns="91440" bIns="45720" rtlCol="0" anchor="t">
            <a:spAutoFit/>
          </a:bodyPr>
          <a:lstStyle/>
          <a:p>
            <a:pPr algn="ctr"/>
            <a:r>
              <a:rPr lang="en-GB" sz="1400" b="1"/>
              <a:t>All sites:</a:t>
            </a:r>
          </a:p>
          <a:p>
            <a:pPr algn="ctr"/>
            <a:r>
              <a:rPr lang="en-GB" sz="1400" b="1"/>
              <a:t> </a:t>
            </a:r>
            <a:r>
              <a:rPr lang="en-GB" sz="1400" b="1" dirty="0"/>
              <a:t>Sept </a:t>
            </a:r>
            <a:r>
              <a:rPr lang="en-GB" sz="1400" b="1"/>
              <a:t>2019 vs </a:t>
            </a:r>
            <a:r>
              <a:rPr lang="en-GB" sz="1400" b="1" dirty="0"/>
              <a:t>Sept</a:t>
            </a:r>
            <a:r>
              <a:rPr lang="en-GB" sz="1400" b="1"/>
              <a:t> 2022</a:t>
            </a:r>
            <a:endParaRPr lang="en-GB" sz="1400">
              <a:cs typeface="Calibri"/>
            </a:endParaRPr>
          </a:p>
        </p:txBody>
      </p:sp>
      <p:sp>
        <p:nvSpPr>
          <p:cNvPr id="3" name="Slide Number Placeholder 2">
            <a:extLst>
              <a:ext uri="{FF2B5EF4-FFF2-40B4-BE49-F238E27FC236}">
                <a16:creationId xmlns:a16="http://schemas.microsoft.com/office/drawing/2014/main" id="{CC8255FB-63AB-41C5-A3C8-1991327AD83C}"/>
              </a:ext>
            </a:extLst>
          </p:cNvPr>
          <p:cNvSpPr>
            <a:spLocks noGrp="1"/>
          </p:cNvSpPr>
          <p:nvPr>
            <p:ph type="sldNum" sz="quarter" idx="12"/>
          </p:nvPr>
        </p:nvSpPr>
        <p:spPr>
          <a:xfrm>
            <a:off x="9419568" y="6530975"/>
            <a:ext cx="2743200" cy="365125"/>
          </a:xfrm>
        </p:spPr>
        <p:txBody>
          <a:bodyPr/>
          <a:lstStyle/>
          <a:p>
            <a:fld id="{AE56028F-813B-4E02-837E-17CD63D81F9F}" type="slidenum">
              <a:rPr lang="en-GB" smtClean="0"/>
              <a:t>13</a:t>
            </a:fld>
            <a:endParaRPr lang="en-GB"/>
          </a:p>
        </p:txBody>
      </p:sp>
      <p:sp>
        <p:nvSpPr>
          <p:cNvPr id="82" name="TextBox 81">
            <a:extLst>
              <a:ext uri="{FF2B5EF4-FFF2-40B4-BE49-F238E27FC236}">
                <a16:creationId xmlns:a16="http://schemas.microsoft.com/office/drawing/2014/main" id="{8AE65A3D-AED4-40A6-9B3B-0E02885B830B}"/>
              </a:ext>
            </a:extLst>
          </p:cNvPr>
          <p:cNvSpPr txBox="1"/>
          <p:nvPr/>
        </p:nvSpPr>
        <p:spPr>
          <a:xfrm>
            <a:off x="2025998" y="768712"/>
            <a:ext cx="8134349" cy="369332"/>
          </a:xfrm>
          <a:prstGeom prst="rect">
            <a:avLst/>
          </a:prstGeom>
          <a:noFill/>
        </p:spPr>
        <p:txBody>
          <a:bodyPr wrap="square" lIns="91440" tIns="45720" rIns="91440" bIns="45720" rtlCol="0" anchor="t">
            <a:spAutoFit/>
          </a:bodyPr>
          <a:lstStyle/>
          <a:p>
            <a:pPr algn="ctr"/>
            <a:r>
              <a:rPr lang="en-GB" b="1" dirty="0"/>
              <a:t>% change in weekday volumes: September 2019 vs September 2022</a:t>
            </a:r>
          </a:p>
        </p:txBody>
      </p:sp>
      <p:sp>
        <p:nvSpPr>
          <p:cNvPr id="55" name="TextBox 54">
            <a:extLst>
              <a:ext uri="{FF2B5EF4-FFF2-40B4-BE49-F238E27FC236}">
                <a16:creationId xmlns:a16="http://schemas.microsoft.com/office/drawing/2014/main" id="{6D92C5F1-EC50-43FE-8ECD-41760D7C9A7B}"/>
              </a:ext>
            </a:extLst>
          </p:cNvPr>
          <p:cNvSpPr txBox="1"/>
          <p:nvPr/>
        </p:nvSpPr>
        <p:spPr>
          <a:xfrm>
            <a:off x="2973118" y="4129378"/>
            <a:ext cx="2656368" cy="830997"/>
          </a:xfrm>
          <a:prstGeom prst="rect">
            <a:avLst/>
          </a:prstGeom>
          <a:noFill/>
        </p:spPr>
        <p:txBody>
          <a:bodyPr wrap="square" lIns="91440" tIns="45720" rIns="91440" bIns="45720" rtlCol="0" anchor="t">
            <a:spAutoFit/>
          </a:bodyPr>
          <a:lstStyle/>
          <a:p>
            <a:pPr algn="ctr"/>
            <a:r>
              <a:rPr lang="en-GB" sz="1200" dirty="0"/>
              <a:t>Motorbike volumes continue to be increased at all locations – likely due to continued increase in online food/retail delivery services.</a:t>
            </a:r>
          </a:p>
        </p:txBody>
      </p:sp>
      <p:sp>
        <p:nvSpPr>
          <p:cNvPr id="60" name="TextBox 59">
            <a:extLst>
              <a:ext uri="{FF2B5EF4-FFF2-40B4-BE49-F238E27FC236}">
                <a16:creationId xmlns:a16="http://schemas.microsoft.com/office/drawing/2014/main" id="{B5CACF63-0732-4A20-8D5D-83D987EFD9A1}"/>
              </a:ext>
            </a:extLst>
          </p:cNvPr>
          <p:cNvSpPr txBox="1"/>
          <p:nvPr/>
        </p:nvSpPr>
        <p:spPr>
          <a:xfrm>
            <a:off x="140587" y="4183058"/>
            <a:ext cx="2751993" cy="646331"/>
          </a:xfrm>
          <a:prstGeom prst="rect">
            <a:avLst/>
          </a:prstGeom>
          <a:noFill/>
        </p:spPr>
        <p:txBody>
          <a:bodyPr wrap="square" lIns="91440" tIns="45720" rIns="91440" bIns="45720" rtlCol="0" anchor="t">
            <a:spAutoFit/>
          </a:bodyPr>
          <a:lstStyle/>
          <a:p>
            <a:pPr algn="ctr"/>
            <a:r>
              <a:rPr lang="en-GB" sz="1200" dirty="0"/>
              <a:t>Car use in 2022 is still lower than pre-pandemic levels. Likely influenced by persistence in remote working.</a:t>
            </a:r>
          </a:p>
        </p:txBody>
      </p:sp>
      <p:sp>
        <p:nvSpPr>
          <p:cNvPr id="86" name="TextBox 85">
            <a:extLst>
              <a:ext uri="{FF2B5EF4-FFF2-40B4-BE49-F238E27FC236}">
                <a16:creationId xmlns:a16="http://schemas.microsoft.com/office/drawing/2014/main" id="{0887A9B4-17F9-4DC2-A2D7-A35B92B5B07F}"/>
              </a:ext>
            </a:extLst>
          </p:cNvPr>
          <p:cNvSpPr txBox="1"/>
          <p:nvPr/>
        </p:nvSpPr>
        <p:spPr>
          <a:xfrm>
            <a:off x="8650039" y="4186509"/>
            <a:ext cx="2490856" cy="830997"/>
          </a:xfrm>
          <a:prstGeom prst="rect">
            <a:avLst/>
          </a:prstGeom>
          <a:noFill/>
        </p:spPr>
        <p:txBody>
          <a:bodyPr wrap="square" lIns="91440" tIns="45720" rIns="91440" bIns="45720" rtlCol="0" anchor="t">
            <a:spAutoFit/>
          </a:bodyPr>
          <a:lstStyle/>
          <a:p>
            <a:pPr algn="ctr"/>
            <a:r>
              <a:rPr lang="en-GB" sz="1200" dirty="0"/>
              <a:t>Significant active travel spikes in certain locations, but overall volumes are almost back at </a:t>
            </a:r>
          </a:p>
          <a:p>
            <a:pPr algn="ctr"/>
            <a:r>
              <a:rPr lang="en-GB" sz="1200" dirty="0"/>
              <a:t>pre-COVID levels.</a:t>
            </a:r>
            <a:endParaRPr lang="en-GB" sz="1200" dirty="0">
              <a:cs typeface="Calibri"/>
            </a:endParaRPr>
          </a:p>
        </p:txBody>
      </p:sp>
      <p:sp>
        <p:nvSpPr>
          <p:cNvPr id="75" name="TextBox 74">
            <a:extLst>
              <a:ext uri="{FF2B5EF4-FFF2-40B4-BE49-F238E27FC236}">
                <a16:creationId xmlns:a16="http://schemas.microsoft.com/office/drawing/2014/main" id="{A1E3F21C-D8FD-4D33-8D9B-FFAB1C24E1A0}"/>
              </a:ext>
            </a:extLst>
          </p:cNvPr>
          <p:cNvSpPr txBox="1"/>
          <p:nvPr/>
        </p:nvSpPr>
        <p:spPr>
          <a:xfrm>
            <a:off x="0" y="1040661"/>
            <a:ext cx="12167979" cy="261610"/>
          </a:xfrm>
          <a:prstGeom prst="rect">
            <a:avLst/>
          </a:prstGeom>
          <a:noFill/>
        </p:spPr>
        <p:txBody>
          <a:bodyPr wrap="square" lIns="91440" tIns="45720" rIns="91440" bIns="45720" rtlCol="0" anchor="t">
            <a:spAutoFit/>
          </a:bodyPr>
          <a:lstStyle/>
          <a:p>
            <a:pPr algn="ctr"/>
            <a:r>
              <a:rPr lang="en-GB" sz="1050" dirty="0"/>
              <a:t>Only includes data from the 11 sensors with comparable data available for September 2019 and 2022.</a:t>
            </a:r>
            <a:endParaRPr lang="en-GB" sz="1050" dirty="0">
              <a:cs typeface="Calibri"/>
            </a:endParaRPr>
          </a:p>
        </p:txBody>
      </p:sp>
    </p:spTree>
    <p:extLst>
      <p:ext uri="{BB962C8B-B14F-4D97-AF65-F5344CB8AC3E}">
        <p14:creationId xmlns:p14="http://schemas.microsoft.com/office/powerpoint/2010/main" val="365631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681AD3C1-05C3-4D27-94E1-AB9872D961E3}"/>
              </a:ext>
            </a:extLst>
          </p:cNvPr>
          <p:cNvGraphicFramePr>
            <a:graphicFrameLocks/>
          </p:cNvGraphicFramePr>
          <p:nvPr>
            <p:extLst>
              <p:ext uri="{D42A27DB-BD31-4B8C-83A1-F6EECF244321}">
                <p14:modId xmlns:p14="http://schemas.microsoft.com/office/powerpoint/2010/main" val="3146232251"/>
              </p:ext>
            </p:extLst>
          </p:nvPr>
        </p:nvGraphicFramePr>
        <p:xfrm>
          <a:off x="175551" y="1380873"/>
          <a:ext cx="10855972" cy="5114922"/>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277D3BBE-5C13-4C24-85D2-B9A1E9AAE2BB}"/>
              </a:ext>
            </a:extLst>
          </p:cNvPr>
          <p:cNvSpPr/>
          <p:nvPr/>
        </p:nvSpPr>
        <p:spPr>
          <a:xfrm>
            <a:off x="0" y="385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Vivacity Traffic Sensor Volumes: by Mode</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987C3EE-FE78-45C9-B641-5CC7A88B89E9}"/>
              </a:ext>
            </a:extLst>
          </p:cNvPr>
          <p:cNvSpPr txBox="1"/>
          <p:nvPr/>
        </p:nvSpPr>
        <p:spPr>
          <a:xfrm>
            <a:off x="-1" y="735580"/>
            <a:ext cx="12191999" cy="369332"/>
          </a:xfrm>
          <a:prstGeom prst="rect">
            <a:avLst/>
          </a:prstGeom>
          <a:noFill/>
        </p:spPr>
        <p:txBody>
          <a:bodyPr wrap="square" lIns="91440" tIns="45720" rIns="91440" bIns="45720" rtlCol="0" anchor="t">
            <a:spAutoFit/>
          </a:bodyPr>
          <a:lstStyle/>
          <a:p>
            <a:pPr algn="ctr"/>
            <a:r>
              <a:rPr lang="en-GB" b="1" dirty="0"/>
              <a:t>Transport mode split – sum of 7 sensors in Cambridge: September comparison</a:t>
            </a:r>
          </a:p>
        </p:txBody>
      </p:sp>
      <p:sp>
        <p:nvSpPr>
          <p:cNvPr id="8" name="Slide Number Placeholder 7">
            <a:extLst>
              <a:ext uri="{FF2B5EF4-FFF2-40B4-BE49-F238E27FC236}">
                <a16:creationId xmlns:a16="http://schemas.microsoft.com/office/drawing/2014/main" id="{D17FEF82-48B4-41AC-91CD-4088F2119B59}"/>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14</a:t>
            </a:fld>
            <a:endParaRPr lang="en-GB"/>
          </a:p>
        </p:txBody>
      </p:sp>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1708141529"/>
              </p:ext>
            </p:extLst>
          </p:nvPr>
        </p:nvGraphicFramePr>
        <p:xfrm>
          <a:off x="9174024" y="2929371"/>
          <a:ext cx="2590800" cy="1554480"/>
        </p:xfrm>
        <a:graphic>
          <a:graphicData uri="http://schemas.openxmlformats.org/drawingml/2006/table">
            <a:tbl>
              <a:tblPr firstRow="1" bandRow="1">
                <a:tableStyleId>{5C22544A-7EE6-4342-B048-85BDC9FD1C3A}</a:tableStyleId>
              </a:tblPr>
              <a:tblGrid>
                <a:gridCol w="867598">
                  <a:extLst>
                    <a:ext uri="{9D8B030D-6E8A-4147-A177-3AD203B41FA5}">
                      <a16:colId xmlns:a16="http://schemas.microsoft.com/office/drawing/2014/main" val="224627856"/>
                    </a:ext>
                  </a:extLst>
                </a:gridCol>
                <a:gridCol w="861601">
                  <a:extLst>
                    <a:ext uri="{9D8B030D-6E8A-4147-A177-3AD203B41FA5}">
                      <a16:colId xmlns:a16="http://schemas.microsoft.com/office/drawing/2014/main" val="3103132331"/>
                    </a:ext>
                  </a:extLst>
                </a:gridCol>
                <a:gridCol w="861601">
                  <a:extLst>
                    <a:ext uri="{9D8B030D-6E8A-4147-A177-3AD203B41FA5}">
                      <a16:colId xmlns:a16="http://schemas.microsoft.com/office/drawing/2014/main" val="69069862"/>
                    </a:ext>
                  </a:extLst>
                </a:gridCol>
              </a:tblGrid>
              <a:tr h="436666">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dirty="0">
                          <a:solidFill>
                            <a:schemeClr val="tx1"/>
                          </a:solidFill>
                        </a:rPr>
                        <a:t>Motor vehicle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dirty="0">
                          <a:solidFill>
                            <a:schemeClr val="tx1"/>
                          </a:solidFill>
                        </a:rPr>
                        <a:t>Active travel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270387">
                <a:tc>
                  <a:txBody>
                    <a:bodyPr/>
                    <a:lstStyle/>
                    <a:p>
                      <a:pPr algn="ctr"/>
                      <a:r>
                        <a:rPr lang="en-GB" sz="1200">
                          <a:solidFill>
                            <a:schemeClr val="tx1"/>
                          </a:solidFill>
                        </a:rPr>
                        <a:t>Sept 2019</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panose="020F050202020403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391317"/>
                  </a:ext>
                </a:extLst>
              </a:tr>
              <a:tr h="270387">
                <a:tc>
                  <a:txBody>
                    <a:bodyPr/>
                    <a:lstStyle/>
                    <a:p>
                      <a:pPr algn="ctr"/>
                      <a:r>
                        <a:rPr lang="en-GB" sz="1200">
                          <a:solidFill>
                            <a:schemeClr val="tx1"/>
                          </a:solidFill>
                        </a:rPr>
                        <a:t>Sept 2020</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325792"/>
                  </a:ext>
                </a:extLst>
              </a:tr>
              <a:tr h="270387">
                <a:tc>
                  <a:txBody>
                    <a:bodyPr/>
                    <a:lstStyle/>
                    <a:p>
                      <a:pPr algn="ctr"/>
                      <a:r>
                        <a:rPr lang="en-GB" sz="1200">
                          <a:solidFill>
                            <a:schemeClr val="tx1"/>
                          </a:solidFill>
                        </a:rPr>
                        <a:t>Sept 2021</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270387">
                <a:tc>
                  <a:txBody>
                    <a:bodyPr/>
                    <a:lstStyle/>
                    <a:p>
                      <a:pPr algn="ctr"/>
                      <a:r>
                        <a:rPr lang="en-GB" sz="1200">
                          <a:solidFill>
                            <a:schemeClr val="tx1"/>
                          </a:solidFill>
                        </a:rPr>
                        <a:t>Sept 2022</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panose="020F0502020204030204" pitchFamily="34" charset="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panose="020F050202020403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bl>
          </a:graphicData>
        </a:graphic>
      </p:graphicFrame>
      <p:sp>
        <p:nvSpPr>
          <p:cNvPr id="13" name="TextBox 12">
            <a:extLst>
              <a:ext uri="{FF2B5EF4-FFF2-40B4-BE49-F238E27FC236}">
                <a16:creationId xmlns:a16="http://schemas.microsoft.com/office/drawing/2014/main" id="{128167BD-8964-4CD4-8A83-85EAFCF0A941}"/>
              </a:ext>
            </a:extLst>
          </p:cNvPr>
          <p:cNvSpPr txBox="1"/>
          <p:nvPr/>
        </p:nvSpPr>
        <p:spPr>
          <a:xfrm>
            <a:off x="9055550" y="4479648"/>
            <a:ext cx="2743200" cy="369332"/>
          </a:xfrm>
          <a:prstGeom prst="rect">
            <a:avLst/>
          </a:prstGeom>
          <a:solidFill>
            <a:schemeClr val="bg1"/>
          </a:solidFill>
        </p:spPr>
        <p:txBody>
          <a:bodyPr wrap="square" lIns="91440" tIns="45720" rIns="91440" bIns="45720" rtlCol="0" anchor="t">
            <a:spAutoFit/>
          </a:bodyPr>
          <a:lstStyle/>
          <a:p>
            <a:pPr algn="ctr"/>
            <a:r>
              <a:rPr lang="en-GB" sz="900" b="1" dirty="0"/>
              <a:t>Motor vehicles</a:t>
            </a:r>
            <a:r>
              <a:rPr lang="en-GB" sz="900" dirty="0"/>
              <a:t>: Car, Motorbike, LGV, HGV, Bus. </a:t>
            </a:r>
          </a:p>
          <a:p>
            <a:pPr algn="ctr"/>
            <a:r>
              <a:rPr lang="en-GB" sz="900" b="1" dirty="0"/>
              <a:t>Active travel</a:t>
            </a:r>
            <a:r>
              <a:rPr lang="en-GB" sz="900" dirty="0"/>
              <a:t>: Cyclist, Pedestrian</a:t>
            </a:r>
          </a:p>
        </p:txBody>
      </p:sp>
      <p:sp>
        <p:nvSpPr>
          <p:cNvPr id="9" name="TextBox 8">
            <a:extLst>
              <a:ext uri="{FF2B5EF4-FFF2-40B4-BE49-F238E27FC236}">
                <a16:creationId xmlns:a16="http://schemas.microsoft.com/office/drawing/2014/main" id="{766C84D3-CA33-4F4C-B33C-B040F289646E}"/>
              </a:ext>
            </a:extLst>
          </p:cNvPr>
          <p:cNvSpPr txBox="1"/>
          <p:nvPr/>
        </p:nvSpPr>
        <p:spPr>
          <a:xfrm>
            <a:off x="9588009" y="100151"/>
            <a:ext cx="2390847" cy="461665"/>
          </a:xfrm>
          <a:prstGeom prst="rect">
            <a:avLst/>
          </a:prstGeom>
          <a:noFill/>
        </p:spPr>
        <p:txBody>
          <a:bodyPr wrap="square" lIns="91440" tIns="45720" rIns="91440" bIns="45720" rtlCol="0" anchor="t">
            <a:spAutoFit/>
          </a:bodyPr>
          <a:lstStyle/>
          <a:p>
            <a:pPr algn="ctr"/>
            <a:endParaRPr lang="en-GB" sz="2400" dirty="0">
              <a:solidFill>
                <a:srgbClr val="FF0000"/>
              </a:solidFill>
              <a:cs typeface="Calibri"/>
            </a:endParaRPr>
          </a:p>
        </p:txBody>
      </p:sp>
      <p:sp>
        <p:nvSpPr>
          <p:cNvPr id="11" name="TextBox 10">
            <a:extLst>
              <a:ext uri="{FF2B5EF4-FFF2-40B4-BE49-F238E27FC236}">
                <a16:creationId xmlns:a16="http://schemas.microsoft.com/office/drawing/2014/main" id="{C70097F0-582C-4E5A-91E3-879368ADCDB9}"/>
              </a:ext>
            </a:extLst>
          </p:cNvPr>
          <p:cNvSpPr txBox="1"/>
          <p:nvPr/>
        </p:nvSpPr>
        <p:spPr>
          <a:xfrm>
            <a:off x="0" y="6577078"/>
            <a:ext cx="12167979" cy="253916"/>
          </a:xfrm>
          <a:prstGeom prst="rect">
            <a:avLst/>
          </a:prstGeom>
          <a:noFill/>
        </p:spPr>
        <p:txBody>
          <a:bodyPr wrap="square" lIns="91440" tIns="45720" rIns="91440" bIns="45720" rtlCol="0" anchor="t">
            <a:spAutoFit/>
          </a:bodyPr>
          <a:lstStyle/>
          <a:p>
            <a:r>
              <a:rPr lang="en-GB" sz="1050" dirty="0"/>
              <a:t>Only includes data from the 7 sensors with comparable data for September 2019, 2020, 2021 and 2022 - Coldham’s Lane, Coleridge Road, Hills Road, Milton Road x 2, Tenison Road and Vinery Road.</a:t>
            </a:r>
            <a:endParaRPr lang="en-GB" sz="1050" dirty="0">
              <a:cs typeface="Calibri"/>
            </a:endParaRPr>
          </a:p>
        </p:txBody>
      </p:sp>
    </p:spTree>
    <p:extLst>
      <p:ext uri="{BB962C8B-B14F-4D97-AF65-F5344CB8AC3E}">
        <p14:creationId xmlns:p14="http://schemas.microsoft.com/office/powerpoint/2010/main" val="404366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Cambridge: Motorised vehicles</a:t>
            </a:r>
          </a:p>
        </p:txBody>
      </p:sp>
      <p:sp>
        <p:nvSpPr>
          <p:cNvPr id="3" name="Slide Number Placeholder 2">
            <a:extLst>
              <a:ext uri="{FF2B5EF4-FFF2-40B4-BE49-F238E27FC236}">
                <a16:creationId xmlns:a16="http://schemas.microsoft.com/office/drawing/2014/main" id="{9FAA19B7-FE3B-479A-B878-E651600BD871}"/>
              </a:ext>
            </a:extLst>
          </p:cNvPr>
          <p:cNvSpPr>
            <a:spLocks noGrp="1"/>
          </p:cNvSpPr>
          <p:nvPr>
            <p:ph type="sldNum" sz="quarter" idx="12"/>
          </p:nvPr>
        </p:nvSpPr>
        <p:spPr/>
        <p:txBody>
          <a:bodyPr/>
          <a:lstStyle/>
          <a:p>
            <a:fld id="{AE56028F-813B-4E02-837E-17CD63D81F9F}" type="slidenum">
              <a:rPr lang="en-GB" smtClean="0"/>
              <a:t>15</a:t>
            </a:fld>
            <a:endParaRPr lang="en-GB"/>
          </a:p>
        </p:txBody>
      </p:sp>
    </p:spTree>
    <p:extLst>
      <p:ext uri="{BB962C8B-B14F-4D97-AF65-F5344CB8AC3E}">
        <p14:creationId xmlns:p14="http://schemas.microsoft.com/office/powerpoint/2010/main" val="37551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E6943F-269A-7473-348A-2EB4C8CCE85F}"/>
              </a:ext>
            </a:extLst>
          </p:cNvPr>
          <p:cNvSpPr>
            <a:spLocks noGrp="1"/>
          </p:cNvSpPr>
          <p:nvPr>
            <p:ph type="sldNum" sz="quarter" idx="12"/>
          </p:nvPr>
        </p:nvSpPr>
        <p:spPr>
          <a:xfrm>
            <a:off x="9442938" y="6555642"/>
            <a:ext cx="2743200" cy="365125"/>
          </a:xfrm>
        </p:spPr>
        <p:txBody>
          <a:bodyPr/>
          <a:lstStyle/>
          <a:p>
            <a:fld id="{AAF418BE-BCB6-4C98-A916-6B92AFF934A4}" type="slidenum">
              <a:rPr lang="en-GB" smtClean="0"/>
              <a:t>16</a:t>
            </a:fld>
            <a:endParaRPr lang="en-GB" dirty="0"/>
          </a:p>
        </p:txBody>
      </p:sp>
      <p:sp>
        <p:nvSpPr>
          <p:cNvPr id="9" name="Rectangle 8">
            <a:extLst>
              <a:ext uri="{FF2B5EF4-FFF2-40B4-BE49-F238E27FC236}">
                <a16:creationId xmlns:a16="http://schemas.microsoft.com/office/drawing/2014/main" id="{687FBF31-3342-4563-B913-99B69D89B709}"/>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latin typeface="Calibri" panose="020F0502020204030204"/>
              </a:rPr>
              <a:t>Vivacity Traffic</a:t>
            </a:r>
            <a:r>
              <a:rPr kumimoji="0" lang="en-GB" sz="2800" b="1" i="0" u="none" strike="noStrike" kern="1200" cap="none" spc="0" normalizeH="0" baseline="0" noProof="0" dirty="0">
                <a:ln>
                  <a:noFill/>
                </a:ln>
                <a:effectLst/>
                <a:uLnTx/>
                <a:uFillTx/>
                <a:latin typeface="Calibri" panose="020F0502020204030204"/>
                <a:ea typeface="+mn-ea"/>
                <a:cs typeface="+mn-cs"/>
              </a:rPr>
              <a:t> Sensor Locations</a:t>
            </a:r>
          </a:p>
        </p:txBody>
      </p:sp>
      <p:sp>
        <p:nvSpPr>
          <p:cNvPr id="3" name="TextBox 2">
            <a:extLst>
              <a:ext uri="{FF2B5EF4-FFF2-40B4-BE49-F238E27FC236}">
                <a16:creationId xmlns:a16="http://schemas.microsoft.com/office/drawing/2014/main" id="{778FA59F-0681-4E22-92B1-9897229B1C50}"/>
              </a:ext>
            </a:extLst>
          </p:cNvPr>
          <p:cNvSpPr txBox="1"/>
          <p:nvPr/>
        </p:nvSpPr>
        <p:spPr>
          <a:xfrm>
            <a:off x="6538894" y="4483465"/>
            <a:ext cx="5243768" cy="1446550"/>
          </a:xfrm>
          <a:prstGeom prst="rect">
            <a:avLst/>
          </a:prstGeom>
          <a:noFill/>
        </p:spPr>
        <p:txBody>
          <a:bodyPr wrap="square" lIns="91440" tIns="45720" rIns="91440" bIns="45720" rtlCol="0" anchor="t">
            <a:spAutoFit/>
          </a:bodyPr>
          <a:lstStyle/>
          <a:p>
            <a:r>
              <a:rPr lang="en-GB" sz="1100" dirty="0"/>
              <a:t>A comparison of weekday volumes by month over the last four years is presented on </a:t>
            </a:r>
            <a:r>
              <a:rPr lang="en-GB" sz="1100" b="1" dirty="0"/>
              <a:t>slide 17</a:t>
            </a:r>
            <a:r>
              <a:rPr lang="en-GB" sz="1100" dirty="0"/>
              <a:t> for the 6 sensors with comparable data available for 2019, 2020, 2021 and 2022 (see map).</a:t>
            </a:r>
          </a:p>
          <a:p>
            <a:endParaRPr lang="en-GB" sz="1100" dirty="0">
              <a:solidFill>
                <a:srgbClr val="FF0000"/>
              </a:solidFill>
              <a:cs typeface="Calibri"/>
            </a:endParaRPr>
          </a:p>
          <a:p>
            <a:r>
              <a:rPr lang="en-GB" sz="1100" dirty="0">
                <a:solidFill>
                  <a:srgbClr val="FF0000"/>
                </a:solidFill>
                <a:cs typeface="Calibri"/>
              </a:rPr>
              <a:t>*The Mill Road and East Road sensors were upgraded in Sept 2022 and are now detecting significantly more pedestrians and cyclists so have been excluded. The Cherry Hinton Road, Histon Road and Milton Road (North and South) sensors all have missing data and are also excluded.</a:t>
            </a:r>
            <a:endParaRPr lang="en-GB" sz="1100" dirty="0">
              <a:solidFill>
                <a:srgbClr val="FF0000"/>
              </a:solidFill>
            </a:endParaRPr>
          </a:p>
        </p:txBody>
      </p:sp>
      <p:graphicFrame>
        <p:nvGraphicFramePr>
          <p:cNvPr id="18" name="Table 17">
            <a:extLst>
              <a:ext uri="{FF2B5EF4-FFF2-40B4-BE49-F238E27FC236}">
                <a16:creationId xmlns:a16="http://schemas.microsoft.com/office/drawing/2014/main" id="{0805410E-45E9-DCE7-BF9E-79F89549EC99}"/>
              </a:ext>
            </a:extLst>
          </p:cNvPr>
          <p:cNvGraphicFramePr>
            <a:graphicFrameLocks noGrp="1"/>
          </p:cNvGraphicFramePr>
          <p:nvPr>
            <p:extLst>
              <p:ext uri="{D42A27DB-BD31-4B8C-83A1-F6EECF244321}">
                <p14:modId xmlns:p14="http://schemas.microsoft.com/office/powerpoint/2010/main" val="588550822"/>
              </p:ext>
            </p:extLst>
          </p:nvPr>
        </p:nvGraphicFramePr>
        <p:xfrm>
          <a:off x="6943571" y="976488"/>
          <a:ext cx="4434414" cy="3204000"/>
        </p:xfrm>
        <a:graphic>
          <a:graphicData uri="http://schemas.openxmlformats.org/drawingml/2006/table">
            <a:tbl>
              <a:tblPr firstRow="1" bandRow="1">
                <a:tableStyleId>{5940675A-B579-460E-94D1-54222C63F5DA}</a:tableStyleId>
              </a:tblPr>
              <a:tblGrid>
                <a:gridCol w="1407581">
                  <a:extLst>
                    <a:ext uri="{9D8B030D-6E8A-4147-A177-3AD203B41FA5}">
                      <a16:colId xmlns:a16="http://schemas.microsoft.com/office/drawing/2014/main" val="1191812419"/>
                    </a:ext>
                  </a:extLst>
                </a:gridCol>
                <a:gridCol w="2201333">
                  <a:extLst>
                    <a:ext uri="{9D8B030D-6E8A-4147-A177-3AD203B41FA5}">
                      <a16:colId xmlns:a16="http://schemas.microsoft.com/office/drawing/2014/main" val="481079558"/>
                    </a:ext>
                  </a:extLst>
                </a:gridCol>
                <a:gridCol w="825500">
                  <a:extLst>
                    <a:ext uri="{9D8B030D-6E8A-4147-A177-3AD203B41FA5}">
                      <a16:colId xmlns:a16="http://schemas.microsoft.com/office/drawing/2014/main" val="1547344765"/>
                    </a:ext>
                  </a:extLst>
                </a:gridCol>
              </a:tblGrid>
              <a:tr h="213600">
                <a:tc>
                  <a:txBody>
                    <a:bodyPr/>
                    <a:lstStyle/>
                    <a:p>
                      <a:r>
                        <a:rPr lang="en-GB" sz="1200" b="1">
                          <a:effectLst/>
                        </a:rPr>
                        <a:t> Sensor Location​​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13600">
                <a:tc>
                  <a:txBody>
                    <a:bodyPr/>
                    <a:lstStyle/>
                    <a:p>
                      <a:r>
                        <a:rPr lang="en-GB" sz="1200" dirty="0">
                          <a:solidFill>
                            <a:srgbClr val="FF0000"/>
                          </a:solidFill>
                          <a:effectLst/>
                        </a:rPr>
                        <a:t>Cherry Hinton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13600">
                <a:tc>
                  <a:txBody>
                    <a:bodyPr/>
                    <a:lstStyle/>
                    <a:p>
                      <a:r>
                        <a:rPr lang="en-GB" sz="1200">
                          <a:effectLst/>
                        </a:rPr>
                        <a:t>Coldham’s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13600">
                <a:tc>
                  <a:txBody>
                    <a:bodyPr/>
                    <a:lstStyle/>
                    <a:p>
                      <a:r>
                        <a:rPr lang="en-GB" sz="1200" dirty="0">
                          <a:effectLst/>
                        </a:rPr>
                        <a:t>Coleridge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13600">
                <a:tc>
                  <a:txBody>
                    <a:bodyPr/>
                    <a:lstStyle/>
                    <a:p>
                      <a:r>
                        <a:rPr lang="en-GB" sz="1200" dirty="0">
                          <a:solidFill>
                            <a:srgbClr val="FF0000"/>
                          </a:solidFill>
                          <a:effectLst/>
                        </a:rPr>
                        <a:t>East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13600">
                <a:tc>
                  <a:txBody>
                    <a:bodyPr/>
                    <a:lstStyle/>
                    <a:p>
                      <a:r>
                        <a:rPr lang="en-GB" sz="1200" dirty="0">
                          <a:effectLst/>
                        </a:rPr>
                        <a:t>Hills Road Bridge​​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13600">
                <a:tc>
                  <a:txBody>
                    <a:bodyPr/>
                    <a:lstStyle/>
                    <a:p>
                      <a:r>
                        <a:rPr lang="en-GB" sz="1200">
                          <a:solidFill>
                            <a:srgbClr val="FF0000"/>
                          </a:solidFill>
                          <a:effectLst/>
                        </a:rPr>
                        <a:t>Histon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13600">
                <a:tc>
                  <a:txBody>
                    <a:bodyPr/>
                    <a:lstStyle/>
                    <a:p>
                      <a:r>
                        <a:rPr lang="en-GB" sz="1200" dirty="0">
                          <a:solidFill>
                            <a:srgbClr val="FF0000"/>
                          </a:solidFill>
                          <a:effectLst/>
                        </a:rPr>
                        <a:t>Histon Road (South)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13600">
                <a:tc>
                  <a:txBody>
                    <a:bodyPr/>
                    <a:lstStyle/>
                    <a:p>
                      <a:r>
                        <a:rPr lang="en-GB" sz="1200" dirty="0">
                          <a:solidFill>
                            <a:srgbClr val="FF0000"/>
                          </a:solidFill>
                          <a:effectLst/>
                        </a:rPr>
                        <a:t>Mill Road (East)​​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May 2019​</a:t>
                      </a:r>
                      <a:endParaRPr lang="en-GB" sz="1200" dirty="0">
                        <a:solidFill>
                          <a:srgbClr val="FF0000"/>
                        </a:solidFill>
                        <a:effectLst/>
                      </a:endParaRP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13600">
                <a:tc>
                  <a:txBody>
                    <a:bodyPr/>
                    <a:lstStyle/>
                    <a:p>
                      <a:r>
                        <a:rPr lang="en-GB" sz="1200" dirty="0">
                          <a:solidFill>
                            <a:srgbClr val="FF0000"/>
                          </a:solidFill>
                          <a:effectLst/>
                        </a:rPr>
                        <a:t>Mill Road (West)​​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dirty="0">
                          <a:solidFill>
                            <a:srgbClr val="FF0000"/>
                          </a:solidFill>
                          <a:effectLst/>
                        </a:rPr>
                        <a:t>Close to Parker’s Piece​​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15974204"/>
                  </a:ext>
                </a:extLst>
              </a:tr>
              <a:tr h="213600">
                <a:tc>
                  <a:txBody>
                    <a:bodyPr/>
                    <a:lstStyle/>
                    <a:p>
                      <a:r>
                        <a:rPr lang="en-GB" sz="1200" dirty="0">
                          <a:effectLst/>
                        </a:rPr>
                        <a:t>Milton Road (Mid)​​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13600">
                <a:tc>
                  <a:txBody>
                    <a:bodyPr/>
                    <a:lstStyle/>
                    <a:p>
                      <a:r>
                        <a:rPr lang="en-GB" sz="1200" dirty="0">
                          <a:solidFill>
                            <a:srgbClr val="FF0000"/>
                          </a:solidFill>
                          <a:effectLst/>
                        </a:rPr>
                        <a:t>Milton Road (North)​​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13600">
                <a:tc>
                  <a:txBody>
                    <a:bodyPr/>
                    <a:lstStyle/>
                    <a:p>
                      <a:r>
                        <a:rPr lang="en-GB" sz="1200" dirty="0">
                          <a:solidFill>
                            <a:srgbClr val="FF0000"/>
                          </a:solidFill>
                          <a:effectLst/>
                        </a:rPr>
                        <a:t>Milton Road (South)​</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200">
                          <a:solidFill>
                            <a:srgbClr val="FF0000"/>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solidFill>
                            <a:srgbClr val="FF0000"/>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13600">
                <a:tc>
                  <a:txBody>
                    <a:bodyPr/>
                    <a:lstStyle/>
                    <a:p>
                      <a:r>
                        <a:rPr lang="en-GB" sz="1200" dirty="0">
                          <a:effectLst/>
                        </a:rPr>
                        <a:t>Tenison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13600">
                <a:tc>
                  <a:txBody>
                    <a:bodyPr/>
                    <a:lstStyle/>
                    <a:p>
                      <a:r>
                        <a:rPr lang="en-GB" sz="1200" dirty="0">
                          <a:effectLst/>
                        </a:rPr>
                        <a:t>Vinery Road ​​</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dirty="0">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grpSp>
        <p:nvGrpSpPr>
          <p:cNvPr id="23" name="Group 22">
            <a:extLst>
              <a:ext uri="{FF2B5EF4-FFF2-40B4-BE49-F238E27FC236}">
                <a16:creationId xmlns:a16="http://schemas.microsoft.com/office/drawing/2014/main" id="{A57160E2-939C-4D34-B5BD-10E981F9FDA4}"/>
              </a:ext>
            </a:extLst>
          </p:cNvPr>
          <p:cNvGrpSpPr/>
          <p:nvPr/>
        </p:nvGrpSpPr>
        <p:grpSpPr>
          <a:xfrm>
            <a:off x="210207" y="777529"/>
            <a:ext cx="5945082" cy="5952710"/>
            <a:chOff x="210207" y="777529"/>
            <a:chExt cx="5945082" cy="5952710"/>
          </a:xfrm>
        </p:grpSpPr>
        <p:pic>
          <p:nvPicPr>
            <p:cNvPr id="20" name="Picture 19">
              <a:extLst>
                <a:ext uri="{FF2B5EF4-FFF2-40B4-BE49-F238E27FC236}">
                  <a16:creationId xmlns:a16="http://schemas.microsoft.com/office/drawing/2014/main" id="{21A73C2B-B5FC-43BE-B488-739391DAF5A6}"/>
                </a:ext>
              </a:extLst>
            </p:cNvPr>
            <p:cNvPicPr>
              <a:picLocks noChangeAspect="1"/>
            </p:cNvPicPr>
            <p:nvPr/>
          </p:nvPicPr>
          <p:blipFill>
            <a:blip r:embed="rId3"/>
            <a:stretch>
              <a:fillRect/>
            </a:stretch>
          </p:blipFill>
          <p:spPr>
            <a:xfrm>
              <a:off x="220717" y="788276"/>
              <a:ext cx="5934572" cy="5941963"/>
            </a:xfrm>
            <a:prstGeom prst="rect">
              <a:avLst/>
            </a:prstGeom>
            <a:ln>
              <a:solidFill>
                <a:schemeClr val="tx1"/>
              </a:solidFill>
            </a:ln>
          </p:spPr>
        </p:pic>
        <p:sp>
          <p:nvSpPr>
            <p:cNvPr id="21" name="TextBox 20">
              <a:extLst>
                <a:ext uri="{FF2B5EF4-FFF2-40B4-BE49-F238E27FC236}">
                  <a16:creationId xmlns:a16="http://schemas.microsoft.com/office/drawing/2014/main" id="{C6E47796-974B-4547-A707-1990B6F4AE5E}"/>
                </a:ext>
              </a:extLst>
            </p:cNvPr>
            <p:cNvSpPr txBox="1"/>
            <p:nvPr/>
          </p:nvSpPr>
          <p:spPr>
            <a:xfrm>
              <a:off x="210207" y="6447588"/>
              <a:ext cx="2154621" cy="276999"/>
            </a:xfrm>
            <a:prstGeom prst="rect">
              <a:avLst/>
            </a:prstGeom>
            <a:solidFill>
              <a:schemeClr val="bg1"/>
            </a:solidFill>
            <a:ln>
              <a:solidFill>
                <a:schemeClr val="tx1"/>
              </a:solidFill>
            </a:ln>
          </p:spPr>
          <p:txBody>
            <a:bodyPr wrap="square" rtlCol="0">
              <a:spAutoFit/>
            </a:bodyPr>
            <a:lstStyle/>
            <a:p>
              <a:r>
                <a:rPr lang="en-GB" sz="1200" dirty="0"/>
                <a:t>© OpenStreetMap Contributors</a:t>
              </a:r>
            </a:p>
          </p:txBody>
        </p:sp>
        <p:sp>
          <p:nvSpPr>
            <p:cNvPr id="22" name="TextBox 21">
              <a:extLst>
                <a:ext uri="{FF2B5EF4-FFF2-40B4-BE49-F238E27FC236}">
                  <a16:creationId xmlns:a16="http://schemas.microsoft.com/office/drawing/2014/main" id="{407D88E3-D25A-4512-B451-FFACEF9A98F1}"/>
                </a:ext>
              </a:extLst>
            </p:cNvPr>
            <p:cNvSpPr txBox="1"/>
            <p:nvPr/>
          </p:nvSpPr>
          <p:spPr>
            <a:xfrm>
              <a:off x="210207" y="777529"/>
              <a:ext cx="3254434" cy="307777"/>
            </a:xfrm>
            <a:prstGeom prst="rect">
              <a:avLst/>
            </a:prstGeom>
            <a:solidFill>
              <a:schemeClr val="bg1"/>
            </a:solidFill>
            <a:ln>
              <a:solidFill>
                <a:schemeClr val="tx1"/>
              </a:solidFill>
            </a:ln>
          </p:spPr>
          <p:txBody>
            <a:bodyPr wrap="square" rtlCol="0">
              <a:spAutoFit/>
            </a:bodyPr>
            <a:lstStyle/>
            <a:p>
              <a:pPr algn="ctr"/>
              <a:r>
                <a:rPr lang="en-GB" sz="1400" b="1" dirty="0"/>
                <a:t>Long Term Vivacity Monitoring Sites</a:t>
              </a:r>
            </a:p>
          </p:txBody>
        </p:sp>
      </p:grpSp>
      <p:sp>
        <p:nvSpPr>
          <p:cNvPr id="25" name="Cross 24">
            <a:extLst>
              <a:ext uri="{FF2B5EF4-FFF2-40B4-BE49-F238E27FC236}">
                <a16:creationId xmlns:a16="http://schemas.microsoft.com/office/drawing/2014/main" id="{BBD3F26B-F96F-4022-9512-D4CAB23DC1DE}"/>
              </a:ext>
            </a:extLst>
          </p:cNvPr>
          <p:cNvSpPr/>
          <p:nvPr/>
        </p:nvSpPr>
        <p:spPr>
          <a:xfrm rot="2700000">
            <a:off x="3102296" y="6213835"/>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ross 25">
            <a:extLst>
              <a:ext uri="{FF2B5EF4-FFF2-40B4-BE49-F238E27FC236}">
                <a16:creationId xmlns:a16="http://schemas.microsoft.com/office/drawing/2014/main" id="{387B1428-8700-48FD-9140-927F5FB30C18}"/>
              </a:ext>
            </a:extLst>
          </p:cNvPr>
          <p:cNvSpPr/>
          <p:nvPr/>
        </p:nvSpPr>
        <p:spPr>
          <a:xfrm rot="2700000">
            <a:off x="2409264" y="4503879"/>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ross 26">
            <a:extLst>
              <a:ext uri="{FF2B5EF4-FFF2-40B4-BE49-F238E27FC236}">
                <a16:creationId xmlns:a16="http://schemas.microsoft.com/office/drawing/2014/main" id="{854E6197-78CC-4431-A30D-E28EE6454D71}"/>
              </a:ext>
            </a:extLst>
          </p:cNvPr>
          <p:cNvSpPr/>
          <p:nvPr/>
        </p:nvSpPr>
        <p:spPr>
          <a:xfrm rot="2700000">
            <a:off x="864566" y="1550953"/>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ross 27">
            <a:extLst>
              <a:ext uri="{FF2B5EF4-FFF2-40B4-BE49-F238E27FC236}">
                <a16:creationId xmlns:a16="http://schemas.microsoft.com/office/drawing/2014/main" id="{6909C756-218D-4232-B59B-09DEA39E0B49}"/>
              </a:ext>
            </a:extLst>
          </p:cNvPr>
          <p:cNvSpPr/>
          <p:nvPr/>
        </p:nvSpPr>
        <p:spPr>
          <a:xfrm rot="2700000">
            <a:off x="872954" y="3344669"/>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ross 28">
            <a:extLst>
              <a:ext uri="{FF2B5EF4-FFF2-40B4-BE49-F238E27FC236}">
                <a16:creationId xmlns:a16="http://schemas.microsoft.com/office/drawing/2014/main" id="{83027734-21F9-4DD6-A8ED-97A8624B6EBE}"/>
              </a:ext>
            </a:extLst>
          </p:cNvPr>
          <p:cNvSpPr/>
          <p:nvPr/>
        </p:nvSpPr>
        <p:spPr>
          <a:xfrm rot="2700000">
            <a:off x="3816759" y="5284055"/>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ross 29">
            <a:extLst>
              <a:ext uri="{FF2B5EF4-FFF2-40B4-BE49-F238E27FC236}">
                <a16:creationId xmlns:a16="http://schemas.microsoft.com/office/drawing/2014/main" id="{C5F65E12-F9A3-40F3-8D76-CEFC9888D375}"/>
              </a:ext>
            </a:extLst>
          </p:cNvPr>
          <p:cNvSpPr/>
          <p:nvPr/>
        </p:nvSpPr>
        <p:spPr>
          <a:xfrm rot="2700000">
            <a:off x="2392488" y="4717545"/>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ross 31">
            <a:extLst>
              <a:ext uri="{FF2B5EF4-FFF2-40B4-BE49-F238E27FC236}">
                <a16:creationId xmlns:a16="http://schemas.microsoft.com/office/drawing/2014/main" id="{33B8ACDC-D65D-48FC-A165-FF16C8D13459}"/>
              </a:ext>
            </a:extLst>
          </p:cNvPr>
          <p:cNvSpPr/>
          <p:nvPr/>
        </p:nvSpPr>
        <p:spPr>
          <a:xfrm rot="2700000">
            <a:off x="1946014" y="3100489"/>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ross 18">
            <a:extLst>
              <a:ext uri="{FF2B5EF4-FFF2-40B4-BE49-F238E27FC236}">
                <a16:creationId xmlns:a16="http://schemas.microsoft.com/office/drawing/2014/main" id="{C582AC68-DED9-4750-8DCA-71236BA64CA8}"/>
              </a:ext>
            </a:extLst>
          </p:cNvPr>
          <p:cNvSpPr/>
          <p:nvPr/>
        </p:nvSpPr>
        <p:spPr>
          <a:xfrm rot="2700000">
            <a:off x="3121227" y="1953842"/>
            <a:ext cx="133549" cy="133549"/>
          </a:xfrm>
          <a:prstGeom prst="plus">
            <a:avLst>
              <a:gd name="adj" fmla="val 39161"/>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231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E274D-AF02-4691-A589-AD677ACDA04A}"/>
              </a:ext>
            </a:extLst>
          </p:cNvPr>
          <p:cNvPicPr>
            <a:picLocks noChangeAspect="1"/>
          </p:cNvPicPr>
          <p:nvPr/>
        </p:nvPicPr>
        <p:blipFill>
          <a:blip r:embed="rId3"/>
          <a:stretch>
            <a:fillRect/>
          </a:stretch>
        </p:blipFill>
        <p:spPr>
          <a:xfrm>
            <a:off x="1241305" y="1155305"/>
            <a:ext cx="9144874" cy="4239612"/>
          </a:xfrm>
          <a:prstGeom prst="rect">
            <a:avLst/>
          </a:prstGeom>
        </p:spPr>
      </p:pic>
      <p:sp>
        <p:nvSpPr>
          <p:cNvPr id="8" name="Title 4">
            <a:extLst>
              <a:ext uri="{FF2B5EF4-FFF2-40B4-BE49-F238E27FC236}">
                <a16:creationId xmlns:a16="http://schemas.microsoft.com/office/drawing/2014/main" id="{27CAA5A1-5AE4-4E6E-99BF-A4953D634D9B}"/>
              </a:ext>
            </a:extLst>
          </p:cNvPr>
          <p:cNvSpPr txBox="1">
            <a:spLocks/>
          </p:cNvSpPr>
          <p:nvPr/>
        </p:nvSpPr>
        <p:spPr>
          <a:xfrm>
            <a:off x="3284564" y="653946"/>
            <a:ext cx="5598850"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dirty="0">
                <a:latin typeface="+mn-lt"/>
              </a:rPr>
              <a:t>Two-Way Motor Vehicle Weekday Flow by Month:</a:t>
            </a:r>
            <a:endParaRPr lang="en-GB" sz="1900" dirty="0">
              <a:ea typeface="+mj-lt"/>
              <a:cs typeface="+mj-lt"/>
            </a:endParaRPr>
          </a:p>
          <a:p>
            <a:pPr algn="ctr"/>
            <a:endParaRPr lang="en-GB" sz="1900" b="1" dirty="0">
              <a:latin typeface="+mn-lt"/>
              <a:cs typeface="Calibri"/>
            </a:endParaRPr>
          </a:p>
        </p:txBody>
      </p:sp>
      <p:sp>
        <p:nvSpPr>
          <p:cNvPr id="10" name="Rectangle 9">
            <a:extLst>
              <a:ext uri="{FF2B5EF4-FFF2-40B4-BE49-F238E27FC236}">
                <a16:creationId xmlns:a16="http://schemas.microsoft.com/office/drawing/2014/main" id="{2BE3AA86-9A26-4C34-AC06-081E218946D3}"/>
              </a:ext>
            </a:extLst>
          </p:cNvPr>
          <p:cNvSpPr/>
          <p:nvPr/>
        </p:nvSpPr>
        <p:spPr>
          <a:xfrm>
            <a:off x="0" y="-1351"/>
            <a:ext cx="12192000" cy="646331"/>
          </a:xfrm>
          <a:prstGeom prst="rect">
            <a:avLst/>
          </a:prstGeom>
          <a:solidFill>
            <a:srgbClr val="203864"/>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Motorised vehicles per day: Cambridge</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20B0589-2367-4FA0-8B0A-655EEE8A80B5}"/>
              </a:ext>
            </a:extLst>
          </p:cNvPr>
          <p:cNvSpPr>
            <a:spLocks noGrp="1"/>
          </p:cNvSpPr>
          <p:nvPr>
            <p:ph type="sldNum" sz="quarter" idx="12"/>
          </p:nvPr>
        </p:nvSpPr>
        <p:spPr>
          <a:xfrm>
            <a:off x="9332495" y="6492875"/>
            <a:ext cx="2743200" cy="365125"/>
          </a:xfrm>
        </p:spPr>
        <p:txBody>
          <a:bodyPr/>
          <a:lstStyle/>
          <a:p>
            <a:fld id="{AE56028F-813B-4E02-837E-17CD63D81F9F}" type="slidenum">
              <a:rPr lang="en-GB" smtClean="0"/>
              <a:t>17</a:t>
            </a:fld>
            <a:endParaRPr lang="en-GB"/>
          </a:p>
        </p:txBody>
      </p:sp>
      <p:graphicFrame>
        <p:nvGraphicFramePr>
          <p:cNvPr id="3" name="Table 2">
            <a:extLst>
              <a:ext uri="{FF2B5EF4-FFF2-40B4-BE49-F238E27FC236}">
                <a16:creationId xmlns:a16="http://schemas.microsoft.com/office/drawing/2014/main" id="{B13BC997-FB72-442D-9F2F-5E7B22E2419D}"/>
              </a:ext>
            </a:extLst>
          </p:cNvPr>
          <p:cNvGraphicFramePr>
            <a:graphicFrameLocks noGrp="1"/>
          </p:cNvGraphicFramePr>
          <p:nvPr>
            <p:extLst>
              <p:ext uri="{D42A27DB-BD31-4B8C-83A1-F6EECF244321}">
                <p14:modId xmlns:p14="http://schemas.microsoft.com/office/powerpoint/2010/main" val="272945088"/>
              </p:ext>
            </p:extLst>
          </p:nvPr>
        </p:nvGraphicFramePr>
        <p:xfrm>
          <a:off x="544179" y="5529137"/>
          <a:ext cx="11103642" cy="1005840"/>
        </p:xfrm>
        <a:graphic>
          <a:graphicData uri="http://schemas.openxmlformats.org/drawingml/2006/table">
            <a:tbl>
              <a:tblPr firstRow="1" bandRow="1">
                <a:tableStyleId>{5940675A-B579-460E-94D1-54222C63F5DA}</a:tableStyleId>
              </a:tblPr>
              <a:tblGrid>
                <a:gridCol w="1143558">
                  <a:extLst>
                    <a:ext uri="{9D8B030D-6E8A-4147-A177-3AD203B41FA5}">
                      <a16:colId xmlns:a16="http://schemas.microsoft.com/office/drawing/2014/main" val="3808771745"/>
                    </a:ext>
                  </a:extLst>
                </a:gridCol>
                <a:gridCol w="1293087">
                  <a:extLst>
                    <a:ext uri="{9D8B030D-6E8A-4147-A177-3AD203B41FA5}">
                      <a16:colId xmlns:a16="http://schemas.microsoft.com/office/drawing/2014/main" val="710742870"/>
                    </a:ext>
                  </a:extLst>
                </a:gridCol>
                <a:gridCol w="1293087">
                  <a:extLst>
                    <a:ext uri="{9D8B030D-6E8A-4147-A177-3AD203B41FA5}">
                      <a16:colId xmlns:a16="http://schemas.microsoft.com/office/drawing/2014/main" val="3995813738"/>
                    </a:ext>
                  </a:extLst>
                </a:gridCol>
                <a:gridCol w="1293087">
                  <a:extLst>
                    <a:ext uri="{9D8B030D-6E8A-4147-A177-3AD203B41FA5}">
                      <a16:colId xmlns:a16="http://schemas.microsoft.com/office/drawing/2014/main" val="3008742623"/>
                    </a:ext>
                  </a:extLst>
                </a:gridCol>
                <a:gridCol w="2149255">
                  <a:extLst>
                    <a:ext uri="{9D8B030D-6E8A-4147-A177-3AD203B41FA5}">
                      <a16:colId xmlns:a16="http://schemas.microsoft.com/office/drawing/2014/main" val="3618066167"/>
                    </a:ext>
                  </a:extLst>
                </a:gridCol>
                <a:gridCol w="1379621">
                  <a:extLst>
                    <a:ext uri="{9D8B030D-6E8A-4147-A177-3AD203B41FA5}">
                      <a16:colId xmlns:a16="http://schemas.microsoft.com/office/drawing/2014/main" val="1804624713"/>
                    </a:ext>
                  </a:extLst>
                </a:gridCol>
                <a:gridCol w="1129078">
                  <a:extLst>
                    <a:ext uri="{9D8B030D-6E8A-4147-A177-3AD203B41FA5}">
                      <a16:colId xmlns:a16="http://schemas.microsoft.com/office/drawing/2014/main" val="1783213625"/>
                    </a:ext>
                  </a:extLst>
                </a:gridCol>
                <a:gridCol w="1422869">
                  <a:extLst>
                    <a:ext uri="{9D8B030D-6E8A-4147-A177-3AD203B41FA5}">
                      <a16:colId xmlns:a16="http://schemas.microsoft.com/office/drawing/2014/main" val="1249109925"/>
                    </a:ext>
                  </a:extLst>
                </a:gridCol>
              </a:tblGrid>
              <a:tr h="0">
                <a:tc>
                  <a:txBody>
                    <a:bodyPr/>
                    <a:lstStyle/>
                    <a:p>
                      <a:endParaRPr lang="en-GB" sz="1200">
                        <a:solidFill>
                          <a:schemeClr val="tx1"/>
                        </a:solidFill>
                      </a:endParaRPr>
                    </a:p>
                  </a:txBody>
                  <a:tcPr anchor="b">
                    <a:solidFill>
                      <a:schemeClr val="bg1">
                        <a:lumMod val="85000"/>
                      </a:schemeClr>
                    </a:solidFill>
                  </a:tcPr>
                </a:tc>
                <a:tc gridSpan="3">
                  <a:txBody>
                    <a:bodyPr/>
                    <a:lstStyle/>
                    <a:p>
                      <a:pPr algn="ctr" fontAlgn="b"/>
                      <a:r>
                        <a:rPr lang="en-GB" sz="1200" b="1" u="none" strike="noStrike">
                          <a:solidFill>
                            <a:schemeClr val="accent1"/>
                          </a:solidFill>
                          <a:effectLst/>
                        </a:rPr>
                        <a:t>Pre-COVID vs Now:</a:t>
                      </a:r>
                    </a:p>
                    <a:p>
                      <a:pPr algn="ctr" fontAlgn="b"/>
                      <a:r>
                        <a:rPr lang="en-GB" sz="1200" b="1" u="none" strike="noStrike">
                          <a:effectLst/>
                        </a:rPr>
                        <a:t>September 2019 to September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dirty="0">
                          <a:solidFill>
                            <a:schemeClr val="accent1"/>
                          </a:solidFill>
                          <a:effectLst/>
                        </a:rPr>
                        <a:t>Mid-COVID vs Now:</a:t>
                      </a:r>
                    </a:p>
                    <a:p>
                      <a:pPr algn="ctr" fontAlgn="b"/>
                      <a:r>
                        <a:rPr lang="en-GB" sz="1200" b="1" u="none" strike="noStrike" dirty="0">
                          <a:effectLst/>
                        </a:rPr>
                        <a:t>Sept 2020 to Sept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gridSpan="3">
                  <a:txBody>
                    <a:bodyPr/>
                    <a:lstStyle/>
                    <a:p>
                      <a:pPr algn="ctr" fontAlgn="b"/>
                      <a:r>
                        <a:rPr lang="en-GB" sz="1200" b="1" u="none" strike="noStrike">
                          <a:solidFill>
                            <a:schemeClr val="accent1"/>
                          </a:solidFill>
                          <a:effectLst/>
                        </a:rPr>
                        <a:t>Previous update vs Now:</a:t>
                      </a:r>
                    </a:p>
                    <a:p>
                      <a:pPr algn="ctr" fontAlgn="b"/>
                      <a:r>
                        <a:rPr lang="en-GB" sz="1200" b="1" u="none" strike="noStrike">
                          <a:effectLst/>
                        </a:rPr>
                        <a:t>June 2022 to September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endParaRPr lang="en-GB"/>
                    </a:p>
                  </a:txBody>
                  <a:tcPr>
                    <a:solidFill>
                      <a:schemeClr val="bg1">
                        <a:lumMod val="85000"/>
                      </a:schemeClr>
                    </a:solidFill>
                  </a:tcPr>
                </a:tc>
                <a:tc hMerge="1">
                  <a:txBody>
                    <a:bodyPr/>
                    <a:lstStyle/>
                    <a:p>
                      <a:endParaRPr lang="en-GB"/>
                    </a:p>
                  </a:txBody>
                  <a:tcPr>
                    <a:solidFill>
                      <a:schemeClr val="bg1">
                        <a:lumMod val="85000"/>
                      </a:schemeClr>
                    </a:solidFill>
                  </a:tcPr>
                </a:tc>
                <a:extLst>
                  <a:ext uri="{0D108BD9-81ED-4DB2-BD59-A6C34878D82A}">
                    <a16:rowId xmlns:a16="http://schemas.microsoft.com/office/drawing/2014/main" val="2486069436"/>
                  </a:ext>
                </a:extLst>
              </a:tr>
              <a:tr h="0">
                <a:tc>
                  <a:txBody>
                    <a:bodyPr/>
                    <a:lstStyle/>
                    <a:p>
                      <a:endParaRPr lang="en-GB" sz="120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911037838"/>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tc>
                <a:tc>
                  <a:txBody>
                    <a:bodyPr/>
                    <a:lstStyle/>
                    <a:p>
                      <a:pPr algn="ctr" rtl="0" fontAlgn="ctr"/>
                      <a:r>
                        <a:rPr lang="en-GB" sz="1200" b="1" i="0" u="none" strike="noStrike">
                          <a:solidFill>
                            <a:srgbClr val="FF0000"/>
                          </a:solidFill>
                          <a:effectLst/>
                          <a:latin typeface="Calibri"/>
                        </a:rPr>
                        <a:t>-8%</a:t>
                      </a:r>
                      <a:endParaRPr lang="en-GB" sz="1200" b="1" i="0" u="none" strike="noStrike" dirty="0">
                        <a:solidFill>
                          <a:srgbClr val="FF0000"/>
                        </a:solidFill>
                        <a:effectLst/>
                        <a:latin typeface="Calibri"/>
                      </a:endParaRPr>
                    </a:p>
                  </a:txBody>
                  <a:tcPr marL="0" marR="0" marT="0" marB="0" anchor="ctr"/>
                </a:tc>
                <a:tc>
                  <a:txBody>
                    <a:bodyPr/>
                    <a:lstStyle/>
                    <a:p>
                      <a:pPr algn="ctr" rtl="0" fontAlgn="ctr"/>
                      <a:r>
                        <a:rPr lang="en-GB" sz="1200" b="1" i="0" u="none" strike="noStrike">
                          <a:solidFill>
                            <a:srgbClr val="FF0000"/>
                          </a:solidFill>
                          <a:effectLst/>
                          <a:latin typeface="Calibri"/>
                        </a:rPr>
                        <a:t>-11%</a:t>
                      </a:r>
                      <a:endParaRPr lang="en-GB" sz="1200" b="1" i="0" u="none" strike="noStrike" dirty="0">
                        <a:solidFill>
                          <a:srgbClr val="FF0000"/>
                        </a:solidFill>
                        <a:effectLst/>
                        <a:latin typeface="Calibri"/>
                      </a:endParaRPr>
                    </a:p>
                  </a:txBody>
                  <a:tcPr marL="0" marR="0" marT="0" marB="0" anchor="ctr"/>
                </a:tc>
                <a:tc>
                  <a:txBody>
                    <a:bodyPr/>
                    <a:lstStyle/>
                    <a:p>
                      <a:pPr algn="ctr" rtl="0" fontAlgn="ctr"/>
                      <a:r>
                        <a:rPr lang="en-GB" sz="1200" b="1" i="0" u="none" strike="noStrike">
                          <a:solidFill>
                            <a:srgbClr val="FF0000"/>
                          </a:solidFill>
                          <a:effectLst/>
                          <a:latin typeface="Calibri"/>
                        </a:rPr>
                        <a:t>-5%</a:t>
                      </a:r>
                      <a:endParaRPr lang="en-GB" sz="1200" b="1" i="0" u="none" strike="noStrike" dirty="0">
                        <a:solidFill>
                          <a:srgbClr val="FF0000"/>
                        </a:solidFill>
                        <a:effectLst/>
                        <a:latin typeface="Calibri"/>
                      </a:endParaRPr>
                    </a:p>
                  </a:txBody>
                  <a:tcPr marL="0" marR="0" marT="0" marB="0" anchor="ctr"/>
                </a:tc>
                <a:tc>
                  <a:txBody>
                    <a:bodyPr/>
                    <a:lstStyle/>
                    <a:p>
                      <a:pPr algn="ctr" rtl="0" fontAlgn="ctr"/>
                      <a:r>
                        <a:rPr lang="en-GB" sz="1200" b="1" i="0" u="none" strike="noStrike">
                          <a:solidFill>
                            <a:srgbClr val="FF0000"/>
                          </a:solidFill>
                          <a:effectLst/>
                          <a:latin typeface="Calibri"/>
                        </a:rPr>
                        <a:t>-2%</a:t>
                      </a:r>
                      <a:endParaRPr lang="en-GB" sz="1200" b="1" i="0" u="none" strike="noStrike" dirty="0">
                        <a:solidFill>
                          <a:srgbClr val="FF0000"/>
                        </a:solidFill>
                        <a:effectLst/>
                        <a:latin typeface="Calibri"/>
                      </a:endParaRPr>
                    </a:p>
                  </a:txBody>
                  <a:tcPr marL="0" marR="0" marT="0" marB="0" anchor="ctr"/>
                </a:tc>
                <a:tc>
                  <a:txBody>
                    <a:bodyPr/>
                    <a:lstStyle/>
                    <a:p>
                      <a:pPr algn="ctr" rtl="0" fontAlgn="ctr"/>
                      <a:r>
                        <a:rPr lang="en-GB" sz="1200" b="1" i="0" u="none" strike="noStrike">
                          <a:solidFill>
                            <a:srgbClr val="FF0000"/>
                          </a:solidFill>
                          <a:effectLst/>
                          <a:latin typeface="Calibri"/>
                        </a:rPr>
                        <a:t>-3%</a:t>
                      </a:r>
                      <a:endParaRPr lang="en-GB" sz="1200" b="1" i="0" u="none" strike="noStrike" dirty="0">
                        <a:solidFill>
                          <a:srgbClr val="FF0000"/>
                        </a:solidFill>
                        <a:effectLst/>
                        <a:latin typeface="Calibri"/>
                      </a:endParaRPr>
                    </a:p>
                  </a:txBody>
                  <a:tcPr marL="0" marR="0" marT="0" marB="0" anchor="ctr"/>
                </a:tc>
                <a:tc>
                  <a:txBody>
                    <a:bodyPr/>
                    <a:lstStyle/>
                    <a:p>
                      <a:pPr algn="ctr" rtl="0" fontAlgn="ctr"/>
                      <a:r>
                        <a:rPr lang="en-GB" sz="1200" b="1" i="0" u="none" strike="noStrike">
                          <a:solidFill>
                            <a:srgbClr val="FF0000"/>
                          </a:solidFill>
                          <a:effectLst/>
                          <a:latin typeface="Calibri"/>
                        </a:rPr>
                        <a:t>-5%</a:t>
                      </a:r>
                      <a:endParaRPr lang="en-GB" sz="1200" b="1" i="0" u="none" strike="noStrike" dirty="0">
                        <a:solidFill>
                          <a:srgbClr val="FF0000"/>
                        </a:solidFill>
                        <a:effectLst/>
                        <a:latin typeface="Calibri"/>
                      </a:endParaRPr>
                    </a:p>
                  </a:txBody>
                  <a:tcPr marL="0" marR="0" marT="0" marB="0" anchor="ctr"/>
                </a:tc>
                <a:tc>
                  <a:txBody>
                    <a:bodyPr/>
                    <a:lstStyle/>
                    <a:p>
                      <a:pPr algn="ctr" rtl="0" fontAlgn="ctr"/>
                      <a:r>
                        <a:rPr lang="en-GB" sz="1200" b="1" i="0" u="none" strike="noStrike" dirty="0">
                          <a:solidFill>
                            <a:srgbClr val="FF0000"/>
                          </a:solidFill>
                          <a:effectLst/>
                          <a:latin typeface="Calibri"/>
                        </a:rPr>
                        <a:t>-2%</a:t>
                      </a:r>
                      <a:endParaRPr lang="en-US" dirty="0"/>
                    </a:p>
                  </a:txBody>
                  <a:tcPr marL="0" marR="0" marT="0" marB="0" anchor="ctr"/>
                </a:tc>
                <a:extLst>
                  <a:ext uri="{0D108BD9-81ED-4DB2-BD59-A6C34878D82A}">
                    <a16:rowId xmlns:a16="http://schemas.microsoft.com/office/drawing/2014/main" val="2818142"/>
                  </a:ext>
                </a:extLst>
              </a:tr>
            </a:tbl>
          </a:graphicData>
        </a:graphic>
      </p:graphicFrame>
      <p:graphicFrame>
        <p:nvGraphicFramePr>
          <p:cNvPr id="13" name="Table 12">
            <a:extLst>
              <a:ext uri="{FF2B5EF4-FFF2-40B4-BE49-F238E27FC236}">
                <a16:creationId xmlns:a16="http://schemas.microsoft.com/office/drawing/2014/main" id="{656344BE-8DBE-43E1-ABC2-C1B7FEA10138}"/>
              </a:ext>
            </a:extLst>
          </p:cNvPr>
          <p:cNvGraphicFramePr>
            <a:graphicFrameLocks noGrp="1"/>
          </p:cNvGraphicFramePr>
          <p:nvPr>
            <p:extLst>
              <p:ext uri="{D42A27DB-BD31-4B8C-83A1-F6EECF244321}">
                <p14:modId xmlns:p14="http://schemas.microsoft.com/office/powerpoint/2010/main" val="3569809347"/>
              </p:ext>
            </p:extLst>
          </p:nvPr>
        </p:nvGraphicFramePr>
        <p:xfrm>
          <a:off x="544179" y="6995795"/>
          <a:ext cx="11103642" cy="1005840"/>
        </p:xfrm>
        <a:graphic>
          <a:graphicData uri="http://schemas.openxmlformats.org/drawingml/2006/table">
            <a:tbl>
              <a:tblPr firstRow="1" bandRow="1">
                <a:tableStyleId>{5940675A-B579-460E-94D1-54222C63F5DA}</a:tableStyleId>
              </a:tblPr>
              <a:tblGrid>
                <a:gridCol w="1143558">
                  <a:extLst>
                    <a:ext uri="{9D8B030D-6E8A-4147-A177-3AD203B41FA5}">
                      <a16:colId xmlns:a16="http://schemas.microsoft.com/office/drawing/2014/main" val="3808771745"/>
                    </a:ext>
                  </a:extLst>
                </a:gridCol>
                <a:gridCol w="1293087">
                  <a:extLst>
                    <a:ext uri="{9D8B030D-6E8A-4147-A177-3AD203B41FA5}">
                      <a16:colId xmlns:a16="http://schemas.microsoft.com/office/drawing/2014/main" val="710742870"/>
                    </a:ext>
                  </a:extLst>
                </a:gridCol>
                <a:gridCol w="1293087">
                  <a:extLst>
                    <a:ext uri="{9D8B030D-6E8A-4147-A177-3AD203B41FA5}">
                      <a16:colId xmlns:a16="http://schemas.microsoft.com/office/drawing/2014/main" val="3995813738"/>
                    </a:ext>
                  </a:extLst>
                </a:gridCol>
                <a:gridCol w="1293087">
                  <a:extLst>
                    <a:ext uri="{9D8B030D-6E8A-4147-A177-3AD203B41FA5}">
                      <a16:colId xmlns:a16="http://schemas.microsoft.com/office/drawing/2014/main" val="3008742623"/>
                    </a:ext>
                  </a:extLst>
                </a:gridCol>
                <a:gridCol w="2149255">
                  <a:extLst>
                    <a:ext uri="{9D8B030D-6E8A-4147-A177-3AD203B41FA5}">
                      <a16:colId xmlns:a16="http://schemas.microsoft.com/office/drawing/2014/main" val="3618066167"/>
                    </a:ext>
                  </a:extLst>
                </a:gridCol>
                <a:gridCol w="1379621">
                  <a:extLst>
                    <a:ext uri="{9D8B030D-6E8A-4147-A177-3AD203B41FA5}">
                      <a16:colId xmlns:a16="http://schemas.microsoft.com/office/drawing/2014/main" val="1804624713"/>
                    </a:ext>
                  </a:extLst>
                </a:gridCol>
                <a:gridCol w="1129078">
                  <a:extLst>
                    <a:ext uri="{9D8B030D-6E8A-4147-A177-3AD203B41FA5}">
                      <a16:colId xmlns:a16="http://schemas.microsoft.com/office/drawing/2014/main" val="1783213625"/>
                    </a:ext>
                  </a:extLst>
                </a:gridCol>
                <a:gridCol w="1422869">
                  <a:extLst>
                    <a:ext uri="{9D8B030D-6E8A-4147-A177-3AD203B41FA5}">
                      <a16:colId xmlns:a16="http://schemas.microsoft.com/office/drawing/2014/main" val="1249109925"/>
                    </a:ext>
                  </a:extLst>
                </a:gridCol>
              </a:tblGrid>
              <a:tr h="0">
                <a:tc>
                  <a:txBody>
                    <a:bodyPr/>
                    <a:lstStyle/>
                    <a:p>
                      <a:endParaRPr lang="en-GB" sz="1200">
                        <a:solidFill>
                          <a:schemeClr val="tx1"/>
                        </a:solidFill>
                      </a:endParaRPr>
                    </a:p>
                  </a:txBody>
                  <a:tcPr anchor="b">
                    <a:solidFill>
                      <a:schemeClr val="bg1">
                        <a:lumMod val="85000"/>
                      </a:schemeClr>
                    </a:solidFill>
                  </a:tcPr>
                </a:tc>
                <a:tc gridSpan="3">
                  <a:txBody>
                    <a:bodyPr/>
                    <a:lstStyle/>
                    <a:p>
                      <a:pPr algn="ctr" fontAlgn="b"/>
                      <a:r>
                        <a:rPr lang="en-GB" sz="1200" b="1" u="none" strike="noStrike" dirty="0">
                          <a:solidFill>
                            <a:schemeClr val="accent1"/>
                          </a:solidFill>
                          <a:effectLst/>
                        </a:rPr>
                        <a:t>Pre-COVID vs Now:</a:t>
                      </a:r>
                    </a:p>
                    <a:p>
                      <a:pPr algn="ctr" fontAlgn="b"/>
                      <a:r>
                        <a:rPr lang="en-GB" sz="1200" b="1" u="none" strike="noStrike" dirty="0">
                          <a:effectLst/>
                        </a:rPr>
                        <a:t>Q3 2019 to Q3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solidFill>
                            <a:schemeClr val="accent1"/>
                          </a:solidFill>
                          <a:effectLst/>
                        </a:rPr>
                        <a:t>Mid-COVID vs Now:</a:t>
                      </a:r>
                    </a:p>
                    <a:p>
                      <a:pPr algn="ctr" fontAlgn="b"/>
                      <a:r>
                        <a:rPr lang="en-GB" sz="1200" b="1" u="none" strike="noStrike">
                          <a:effectLst/>
                        </a:rPr>
                        <a:t>Q3 2020 to Q3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gridSpan="3">
                  <a:txBody>
                    <a:bodyPr/>
                    <a:lstStyle/>
                    <a:p>
                      <a:pPr algn="ctr" fontAlgn="b"/>
                      <a:r>
                        <a:rPr lang="en-GB" sz="1200" b="1" u="none" strike="noStrike">
                          <a:solidFill>
                            <a:schemeClr val="accent1"/>
                          </a:solidFill>
                          <a:effectLst/>
                        </a:rPr>
                        <a:t>Previous quarter vs Now:</a:t>
                      </a:r>
                    </a:p>
                    <a:p>
                      <a:pPr algn="ctr" fontAlgn="b"/>
                      <a:r>
                        <a:rPr lang="en-GB" sz="1200" b="1" u="none" strike="noStrike">
                          <a:effectLst/>
                        </a:rPr>
                        <a:t>Q2 2022 to Q3 2022</a:t>
                      </a:r>
                      <a:endParaRPr lang="en-GB" sz="1200" b="1" i="0" u="none" strike="noStrike" dirty="0">
                        <a:solidFill>
                          <a:srgbClr val="000000"/>
                        </a:solidFill>
                        <a:effectLst/>
                        <a:latin typeface="Arial" panose="020B0604020202020204" pitchFamily="34" charset="0"/>
                      </a:endParaRPr>
                    </a:p>
                  </a:txBody>
                  <a:tcPr>
                    <a:solidFill>
                      <a:schemeClr val="bg1">
                        <a:lumMod val="85000"/>
                      </a:schemeClr>
                    </a:solidFill>
                  </a:tcPr>
                </a:tc>
                <a:tc hMerge="1">
                  <a:txBody>
                    <a:bodyPr/>
                    <a:lstStyle/>
                    <a:p>
                      <a:endParaRPr lang="en-GB"/>
                    </a:p>
                  </a:txBody>
                  <a:tcPr>
                    <a:solidFill>
                      <a:schemeClr val="bg1">
                        <a:lumMod val="85000"/>
                      </a:schemeClr>
                    </a:solidFill>
                  </a:tcPr>
                </a:tc>
                <a:tc hMerge="1">
                  <a:txBody>
                    <a:bodyPr/>
                    <a:lstStyle/>
                    <a:p>
                      <a:endParaRPr lang="en-GB"/>
                    </a:p>
                  </a:txBody>
                  <a:tcPr>
                    <a:solidFill>
                      <a:schemeClr val="bg1">
                        <a:lumMod val="85000"/>
                      </a:schemeClr>
                    </a:solidFill>
                  </a:tcPr>
                </a:tc>
                <a:extLst>
                  <a:ext uri="{0D108BD9-81ED-4DB2-BD59-A6C34878D82A}">
                    <a16:rowId xmlns:a16="http://schemas.microsoft.com/office/drawing/2014/main" val="2486069436"/>
                  </a:ext>
                </a:extLst>
              </a:tr>
              <a:tr h="0">
                <a:tc>
                  <a:txBody>
                    <a:bodyPr/>
                    <a:lstStyle/>
                    <a:p>
                      <a:endParaRPr lang="en-GB" sz="1200">
                        <a:solidFill>
                          <a:schemeClr val="tx1"/>
                        </a:solidFil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a:ln>
                            <a:noFill/>
                          </a:ln>
                          <a:solidFill>
                            <a:schemeClr val="tx1"/>
                          </a:solidFill>
                          <a:effectLst/>
                          <a:uLnTx/>
                          <a:uFillTx/>
                        </a:rPr>
                        <a:t>Mon-Sun</a:t>
                      </a:r>
                      <a:endParaRPr kumimoji="0" lang="en-GB" sz="1200" b="1" i="0" u="none" strike="noStrike" kern="1200" cap="none" spc="0" normalizeH="0" baseline="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Weekdays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tx1"/>
                          </a:solidFill>
                          <a:effectLst/>
                          <a:uLnTx/>
                          <a:uFillTx/>
                        </a:rPr>
                        <a:t>Weekends</a:t>
                      </a: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anchor="ctr">
                    <a:solidFill>
                      <a:schemeClr val="bg1"/>
                    </a:solidFill>
                  </a:tcPr>
                </a:tc>
                <a:extLst>
                  <a:ext uri="{0D108BD9-81ED-4DB2-BD59-A6C34878D82A}">
                    <a16:rowId xmlns:a16="http://schemas.microsoft.com/office/drawing/2014/main" val="911037838"/>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Cambridge</a:t>
                      </a:r>
                    </a:p>
                  </a:txBody>
                  <a:tcPr anchor="ctr">
                    <a:solidFill>
                      <a:schemeClr val="bg1"/>
                    </a:solidFill>
                  </a:tcPr>
                </a:tc>
                <a:tc>
                  <a:txBody>
                    <a:bodyPr/>
                    <a:lstStyle/>
                    <a:p>
                      <a:pPr algn="ctr" rtl="0" fontAlgn="ctr"/>
                      <a:r>
                        <a:rPr lang="en-GB" sz="1200" b="1" i="0" u="none" strike="noStrike" dirty="0">
                          <a:solidFill>
                            <a:srgbClr val="FF0000"/>
                          </a:solidFill>
                          <a:effectLst/>
                          <a:latin typeface="Calibri"/>
                        </a:rPr>
                        <a:t>-12%</a:t>
                      </a:r>
                    </a:p>
                  </a:txBody>
                  <a:tcPr marL="0" marR="0" marT="0" marB="0" anchor="ctr">
                    <a:solidFill>
                      <a:schemeClr val="bg1"/>
                    </a:solidFill>
                  </a:tcPr>
                </a:tc>
                <a:tc>
                  <a:txBody>
                    <a:bodyPr/>
                    <a:lstStyle/>
                    <a:p>
                      <a:pPr algn="ctr" rtl="0" fontAlgn="ctr"/>
                      <a:r>
                        <a:rPr lang="en-GB" sz="1200" b="1" i="0" u="none" strike="noStrike">
                          <a:solidFill>
                            <a:srgbClr val="FF0000"/>
                          </a:solidFill>
                          <a:effectLst/>
                          <a:latin typeface="Calibri"/>
                        </a:rPr>
                        <a:t>-14%</a:t>
                      </a:r>
                      <a:endParaRPr lang="en-GB" sz="1200" b="1" i="0" u="none" strike="noStrike" dirty="0">
                        <a:solidFill>
                          <a:srgbClr val="FF0000"/>
                        </a:solidFill>
                        <a:effectLst/>
                        <a:latin typeface="Calibri"/>
                      </a:endParaRPr>
                    </a:p>
                  </a:txBody>
                  <a:tcPr marL="0" marR="0" marT="0" marB="0" anchor="ctr">
                    <a:solidFill>
                      <a:schemeClr val="bg1"/>
                    </a:solidFill>
                  </a:tcPr>
                </a:tc>
                <a:tc>
                  <a:txBody>
                    <a:bodyPr/>
                    <a:lstStyle/>
                    <a:p>
                      <a:pPr algn="ctr" rtl="0" fontAlgn="ctr"/>
                      <a:r>
                        <a:rPr lang="en-GB" sz="1200" b="1" i="0" u="none" strike="noStrike">
                          <a:solidFill>
                            <a:srgbClr val="FF0000"/>
                          </a:solidFill>
                          <a:effectLst/>
                          <a:latin typeface="Calibri"/>
                        </a:rPr>
                        <a:t>-10%</a:t>
                      </a:r>
                      <a:endParaRPr lang="en-GB" sz="1200" b="1" i="0" u="none" strike="noStrike" dirty="0">
                        <a:solidFill>
                          <a:srgbClr val="FF0000"/>
                        </a:solidFill>
                        <a:effectLst/>
                        <a:latin typeface="Calibri"/>
                      </a:endParaRPr>
                    </a:p>
                  </a:txBody>
                  <a:tcPr marL="0" marR="0" marT="0" marB="0" anchor="ctr">
                    <a:solidFill>
                      <a:schemeClr val="bg1"/>
                    </a:solidFill>
                  </a:tcPr>
                </a:tc>
                <a:tc>
                  <a:txBody>
                    <a:bodyPr/>
                    <a:lstStyle/>
                    <a:p>
                      <a:pPr algn="ctr" rtl="0" fontAlgn="ctr"/>
                      <a:r>
                        <a:rPr lang="en-GB" sz="1200" b="1" i="0" u="none" strike="noStrike">
                          <a:solidFill>
                            <a:srgbClr val="00B050"/>
                          </a:solidFill>
                          <a:effectLst/>
                          <a:latin typeface="Calibri"/>
                        </a:rPr>
                        <a:t>+3%</a:t>
                      </a:r>
                      <a:endParaRPr lang="en-GB" sz="1200" b="1" i="0" u="none" strike="noStrike" dirty="0">
                        <a:solidFill>
                          <a:srgbClr val="00B050"/>
                        </a:solidFill>
                        <a:effectLst/>
                        <a:latin typeface="Calibri"/>
                      </a:endParaRPr>
                    </a:p>
                  </a:txBody>
                  <a:tcPr marL="0" marR="0" marT="0" marB="0" anchor="ctr">
                    <a:solidFill>
                      <a:schemeClr val="bg1"/>
                    </a:solidFill>
                  </a:tcPr>
                </a:tc>
                <a:tc>
                  <a:txBody>
                    <a:bodyPr/>
                    <a:lstStyle/>
                    <a:p>
                      <a:pPr algn="ctr" rtl="0" fontAlgn="ctr"/>
                      <a:r>
                        <a:rPr lang="en-GB" sz="1200" b="1" i="0" u="none" strike="noStrike">
                          <a:solidFill>
                            <a:srgbClr val="FF0000"/>
                          </a:solidFill>
                          <a:effectLst/>
                          <a:latin typeface="Calibri"/>
                        </a:rPr>
                        <a:t>-6%</a:t>
                      </a:r>
                      <a:endParaRPr lang="en-GB" sz="1200" b="1" i="0" u="none" strike="noStrike" dirty="0">
                        <a:solidFill>
                          <a:srgbClr val="FF0000"/>
                        </a:solidFill>
                        <a:effectLst/>
                        <a:latin typeface="Calibri"/>
                      </a:endParaRPr>
                    </a:p>
                  </a:txBody>
                  <a:tcPr marL="0" marR="0" marT="0" marB="0" anchor="ctr">
                    <a:solidFill>
                      <a:schemeClr val="bg1"/>
                    </a:solidFill>
                  </a:tcPr>
                </a:tc>
                <a:tc>
                  <a:txBody>
                    <a:bodyPr/>
                    <a:lstStyle/>
                    <a:p>
                      <a:pPr lvl="0" algn="ctr">
                        <a:buNone/>
                      </a:pPr>
                      <a:r>
                        <a:rPr lang="en-GB" sz="1200" b="1" i="0" u="none" strike="noStrike">
                          <a:solidFill>
                            <a:srgbClr val="FF0000"/>
                          </a:solidFill>
                          <a:effectLst/>
                          <a:latin typeface="Calibri"/>
                        </a:rPr>
                        <a:t>-7%</a:t>
                      </a:r>
                      <a:endParaRPr lang="en-GB" sz="1200" b="1" i="0" u="none" strike="noStrike" dirty="0">
                        <a:solidFill>
                          <a:srgbClr val="FF0000"/>
                        </a:solidFill>
                        <a:effectLst/>
                        <a:latin typeface="Calibri"/>
                      </a:endParaRPr>
                    </a:p>
                  </a:txBody>
                  <a:tcPr marL="0" marR="0" marT="0" marB="0" anchor="ctr">
                    <a:solidFill>
                      <a:schemeClr val="bg1"/>
                    </a:solidFill>
                  </a:tcPr>
                </a:tc>
                <a:tc>
                  <a:txBody>
                    <a:bodyPr/>
                    <a:lstStyle/>
                    <a:p>
                      <a:pPr lvl="0" algn="ctr">
                        <a:buNone/>
                      </a:pPr>
                      <a:r>
                        <a:rPr lang="en-GB" sz="1200" b="1" i="0" u="none" strike="noStrike" dirty="0">
                          <a:solidFill>
                            <a:srgbClr val="FF0000"/>
                          </a:solidFill>
                          <a:effectLst/>
                          <a:latin typeface="Calibri"/>
                        </a:rPr>
                        <a:t>-6%</a:t>
                      </a:r>
                      <a:endParaRPr lang="en-US" dirty="0">
                        <a:solidFill>
                          <a:srgbClr val="FF0000"/>
                        </a:solidFill>
                      </a:endParaRPr>
                    </a:p>
                  </a:txBody>
                  <a:tcPr marL="0" marR="0" marT="0" marB="0" anchor="ctr">
                    <a:solidFill>
                      <a:schemeClr val="bg1"/>
                    </a:solidFill>
                  </a:tcPr>
                </a:tc>
                <a:extLst>
                  <a:ext uri="{0D108BD9-81ED-4DB2-BD59-A6C34878D82A}">
                    <a16:rowId xmlns:a16="http://schemas.microsoft.com/office/drawing/2014/main" val="2818142"/>
                  </a:ext>
                </a:extLst>
              </a:tr>
            </a:tbl>
          </a:graphicData>
        </a:graphic>
      </p:graphicFrame>
      <p:sp>
        <p:nvSpPr>
          <p:cNvPr id="24" name="TextBox 23">
            <a:extLst>
              <a:ext uri="{FF2B5EF4-FFF2-40B4-BE49-F238E27FC236}">
                <a16:creationId xmlns:a16="http://schemas.microsoft.com/office/drawing/2014/main" id="{9B770677-0FD5-C191-A7F2-B440A5F7F7FB}"/>
              </a:ext>
            </a:extLst>
          </p:cNvPr>
          <p:cNvSpPr txBox="1"/>
          <p:nvPr/>
        </p:nvSpPr>
        <p:spPr>
          <a:xfrm>
            <a:off x="5330149" y="1930591"/>
            <a:ext cx="564516" cy="307777"/>
          </a:xfrm>
          <a:prstGeom prst="rect">
            <a:avLst/>
          </a:prstGeom>
          <a:noFill/>
        </p:spPr>
        <p:txBody>
          <a:bodyPr wrap="square" rtlCol="0">
            <a:spAutoFit/>
          </a:bodyPr>
          <a:lstStyle/>
          <a:p>
            <a:r>
              <a:rPr lang="en-GB" sz="1400" b="1" dirty="0">
                <a:solidFill>
                  <a:srgbClr val="ED7D31"/>
                </a:solidFill>
              </a:rPr>
              <a:t>2019</a:t>
            </a:r>
          </a:p>
        </p:txBody>
      </p:sp>
      <p:sp>
        <p:nvSpPr>
          <p:cNvPr id="23" name="TextBox 22">
            <a:extLst>
              <a:ext uri="{FF2B5EF4-FFF2-40B4-BE49-F238E27FC236}">
                <a16:creationId xmlns:a16="http://schemas.microsoft.com/office/drawing/2014/main" id="{BB4FACBB-73BA-4338-A147-8AD5F41873DF}"/>
              </a:ext>
            </a:extLst>
          </p:cNvPr>
          <p:cNvSpPr txBox="1"/>
          <p:nvPr/>
        </p:nvSpPr>
        <p:spPr>
          <a:xfrm>
            <a:off x="0" y="6589110"/>
            <a:ext cx="12167979" cy="253916"/>
          </a:xfrm>
          <a:prstGeom prst="rect">
            <a:avLst/>
          </a:prstGeom>
          <a:noFill/>
        </p:spPr>
        <p:txBody>
          <a:bodyPr wrap="square" lIns="91440" tIns="45720" rIns="91440" bIns="45720" rtlCol="0" anchor="t">
            <a:spAutoFit/>
          </a:bodyPr>
          <a:lstStyle/>
          <a:p>
            <a:r>
              <a:rPr lang="en-GB" sz="1050" dirty="0"/>
              <a:t>Only includes data from the 6 sensors with sufficient comparable data for 2019, 2020, 2021 and 2022 - Coldham’s Lane, Coleridge Road, Hills Road, Milton Road (Mid), Tenison Road and Vinery Road.</a:t>
            </a:r>
            <a:endParaRPr lang="en-GB" sz="1050" dirty="0">
              <a:cs typeface="Calibri"/>
            </a:endParaRPr>
          </a:p>
        </p:txBody>
      </p:sp>
      <p:sp>
        <p:nvSpPr>
          <p:cNvPr id="22" name="TextBox 21">
            <a:extLst>
              <a:ext uri="{FF2B5EF4-FFF2-40B4-BE49-F238E27FC236}">
                <a16:creationId xmlns:a16="http://schemas.microsoft.com/office/drawing/2014/main" id="{E220A18C-A380-3F0E-8505-2B5E3A9302A9}"/>
              </a:ext>
            </a:extLst>
          </p:cNvPr>
          <p:cNvSpPr txBox="1"/>
          <p:nvPr/>
        </p:nvSpPr>
        <p:spPr>
          <a:xfrm>
            <a:off x="2509762" y="3365096"/>
            <a:ext cx="564516" cy="307777"/>
          </a:xfrm>
          <a:prstGeom prst="rect">
            <a:avLst/>
          </a:prstGeom>
          <a:noFill/>
        </p:spPr>
        <p:txBody>
          <a:bodyPr wrap="square" rtlCol="0">
            <a:spAutoFit/>
          </a:bodyPr>
          <a:lstStyle/>
          <a:p>
            <a:r>
              <a:rPr lang="en-GB" sz="1400" b="1" dirty="0">
                <a:solidFill>
                  <a:srgbClr val="757070"/>
                </a:solidFill>
              </a:rPr>
              <a:t>2021</a:t>
            </a:r>
          </a:p>
        </p:txBody>
      </p:sp>
      <p:sp>
        <p:nvSpPr>
          <p:cNvPr id="18" name="TextBox 17">
            <a:extLst>
              <a:ext uri="{FF2B5EF4-FFF2-40B4-BE49-F238E27FC236}">
                <a16:creationId xmlns:a16="http://schemas.microsoft.com/office/drawing/2014/main" id="{C7A3338B-6EFA-0E68-F4DF-31007055E417}"/>
              </a:ext>
            </a:extLst>
          </p:cNvPr>
          <p:cNvSpPr txBox="1"/>
          <p:nvPr/>
        </p:nvSpPr>
        <p:spPr>
          <a:xfrm>
            <a:off x="2509762" y="2084480"/>
            <a:ext cx="660806" cy="307777"/>
          </a:xfrm>
          <a:prstGeom prst="rect">
            <a:avLst/>
          </a:prstGeom>
          <a:noFill/>
        </p:spPr>
        <p:txBody>
          <a:bodyPr wrap="square" rtlCol="0">
            <a:spAutoFit/>
          </a:bodyPr>
          <a:lstStyle/>
          <a:p>
            <a:r>
              <a:rPr lang="en-GB" sz="1400" b="1" dirty="0">
                <a:solidFill>
                  <a:srgbClr val="56689F"/>
                </a:solidFill>
              </a:rPr>
              <a:t>2020</a:t>
            </a:r>
          </a:p>
        </p:txBody>
      </p:sp>
      <p:sp>
        <p:nvSpPr>
          <p:cNvPr id="20" name="TextBox 19">
            <a:extLst>
              <a:ext uri="{FF2B5EF4-FFF2-40B4-BE49-F238E27FC236}">
                <a16:creationId xmlns:a16="http://schemas.microsoft.com/office/drawing/2014/main" id="{6188C853-21BF-3B09-47B4-21386B278789}"/>
              </a:ext>
            </a:extLst>
          </p:cNvPr>
          <p:cNvSpPr txBox="1"/>
          <p:nvPr/>
        </p:nvSpPr>
        <p:spPr>
          <a:xfrm>
            <a:off x="2509762" y="2525906"/>
            <a:ext cx="564516" cy="307777"/>
          </a:xfrm>
          <a:prstGeom prst="rect">
            <a:avLst/>
          </a:prstGeom>
          <a:noFill/>
        </p:spPr>
        <p:txBody>
          <a:bodyPr wrap="square" rtlCol="0">
            <a:spAutoFit/>
          </a:bodyPr>
          <a:lstStyle/>
          <a:p>
            <a:r>
              <a:rPr lang="en-GB" sz="1400" b="1" dirty="0">
                <a:solidFill>
                  <a:srgbClr val="FFC000"/>
                </a:solidFill>
              </a:rPr>
              <a:t>2022</a:t>
            </a:r>
          </a:p>
        </p:txBody>
      </p:sp>
    </p:spTree>
    <p:extLst>
      <p:ext uri="{BB962C8B-B14F-4D97-AF65-F5344CB8AC3E}">
        <p14:creationId xmlns:p14="http://schemas.microsoft.com/office/powerpoint/2010/main" val="22033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EB579A-5FBA-4C18-9187-3F71EE5AB853}"/>
              </a:ext>
            </a:extLst>
          </p:cNvPr>
          <p:cNvSpPr txBox="1"/>
          <p:nvPr/>
        </p:nvSpPr>
        <p:spPr>
          <a:xfrm>
            <a:off x="6169980" y="5641936"/>
            <a:ext cx="5962193" cy="769441"/>
          </a:xfrm>
          <a:prstGeom prst="rect">
            <a:avLst/>
          </a:prstGeom>
          <a:noFill/>
        </p:spPr>
        <p:txBody>
          <a:bodyPr wrap="square" lIns="91440" tIns="45720" rIns="91440" bIns="45720" rtlCol="0" anchor="t">
            <a:spAutoFit/>
          </a:bodyPr>
          <a:lstStyle/>
          <a:p>
            <a:r>
              <a:rPr lang="en-GB" sz="1600" b="1" u="sng"/>
              <a:t>Weekends</a:t>
            </a:r>
          </a:p>
          <a:p>
            <a:pPr marL="285750" indent="-285750">
              <a:buFontTx/>
              <a:buChar char="-"/>
            </a:pPr>
            <a:r>
              <a:rPr lang="en-GB" sz="1400" dirty="0"/>
              <a:t>Slightly lower midday peak volumes in 2022 compared </a:t>
            </a:r>
            <a:r>
              <a:rPr lang="en-GB" sz="1400"/>
              <a:t>to </a:t>
            </a:r>
            <a:r>
              <a:rPr lang="en-GB" sz="1400" dirty="0"/>
              <a:t>previous years.</a:t>
            </a:r>
            <a:endParaRPr lang="en-GB" sz="1400" dirty="0">
              <a:cs typeface="Calibri"/>
            </a:endParaRPr>
          </a:p>
          <a:p>
            <a:pPr marL="285750" indent="-285750">
              <a:buFontTx/>
              <a:buChar char="-"/>
            </a:pPr>
            <a:r>
              <a:rPr lang="en-GB" sz="1400">
                <a:cs typeface="Calibri"/>
              </a:rPr>
              <a:t>Weekend </a:t>
            </a:r>
            <a:r>
              <a:rPr lang="en-GB" sz="1400" dirty="0">
                <a:cs typeface="Calibri"/>
              </a:rPr>
              <a:t>flow overall is </a:t>
            </a:r>
            <a:r>
              <a:rPr lang="en-GB" sz="1400">
                <a:cs typeface="Calibri"/>
              </a:rPr>
              <a:t>closer to </a:t>
            </a:r>
            <a:r>
              <a:rPr lang="en-GB" sz="1400" dirty="0">
                <a:cs typeface="Calibri"/>
              </a:rPr>
              <a:t>pre-pandemic </a:t>
            </a:r>
            <a:r>
              <a:rPr lang="en-GB" sz="1400">
                <a:cs typeface="Calibri"/>
              </a:rPr>
              <a:t>levels </a:t>
            </a:r>
            <a:r>
              <a:rPr lang="en-GB" sz="1400" dirty="0">
                <a:cs typeface="Calibri"/>
              </a:rPr>
              <a:t>than </a:t>
            </a:r>
            <a:r>
              <a:rPr lang="en-GB" sz="1400">
                <a:cs typeface="Calibri"/>
              </a:rPr>
              <a:t>weekday flows</a:t>
            </a:r>
            <a:r>
              <a:rPr lang="en-GB" sz="1400" dirty="0">
                <a:cs typeface="Calibri"/>
              </a:rPr>
              <a:t>.</a:t>
            </a:r>
            <a:endParaRPr lang="en-GB" sz="1400">
              <a:cs typeface="Calibri"/>
            </a:endParaRPr>
          </a:p>
        </p:txBody>
      </p:sp>
      <p:sp>
        <p:nvSpPr>
          <p:cNvPr id="15" name="Title 4">
            <a:extLst>
              <a:ext uri="{FF2B5EF4-FFF2-40B4-BE49-F238E27FC236}">
                <a16:creationId xmlns:a16="http://schemas.microsoft.com/office/drawing/2014/main" id="{98DC44F3-02F8-4642-8C99-CF43B4951270}"/>
              </a:ext>
            </a:extLst>
          </p:cNvPr>
          <p:cNvSpPr txBox="1">
            <a:spLocks/>
          </p:cNvSpPr>
          <p:nvPr/>
        </p:nvSpPr>
        <p:spPr>
          <a:xfrm>
            <a:off x="319486" y="618779"/>
            <a:ext cx="547752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Weekdays</a:t>
            </a:r>
          </a:p>
        </p:txBody>
      </p:sp>
      <p:sp>
        <p:nvSpPr>
          <p:cNvPr id="16" name="Title 4">
            <a:extLst>
              <a:ext uri="{FF2B5EF4-FFF2-40B4-BE49-F238E27FC236}">
                <a16:creationId xmlns:a16="http://schemas.microsoft.com/office/drawing/2014/main" id="{97784848-1A0C-403A-B7E1-78B198714E3C}"/>
              </a:ext>
            </a:extLst>
          </p:cNvPr>
          <p:cNvSpPr txBox="1">
            <a:spLocks/>
          </p:cNvSpPr>
          <p:nvPr/>
        </p:nvSpPr>
        <p:spPr>
          <a:xfrm>
            <a:off x="6407686" y="607886"/>
            <a:ext cx="547752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Weekends</a:t>
            </a:r>
          </a:p>
        </p:txBody>
      </p:sp>
      <p:sp>
        <p:nvSpPr>
          <p:cNvPr id="20" name="TextBox 19">
            <a:extLst>
              <a:ext uri="{FF2B5EF4-FFF2-40B4-BE49-F238E27FC236}">
                <a16:creationId xmlns:a16="http://schemas.microsoft.com/office/drawing/2014/main" id="{243D3671-FA6B-4D90-AA76-81812F05402C}"/>
              </a:ext>
            </a:extLst>
          </p:cNvPr>
          <p:cNvSpPr txBox="1"/>
          <p:nvPr/>
        </p:nvSpPr>
        <p:spPr>
          <a:xfrm>
            <a:off x="319486" y="5645067"/>
            <a:ext cx="5474769" cy="769441"/>
          </a:xfrm>
          <a:prstGeom prst="rect">
            <a:avLst/>
          </a:prstGeom>
          <a:noFill/>
        </p:spPr>
        <p:txBody>
          <a:bodyPr wrap="square" lIns="91440" tIns="45720" rIns="91440" bIns="45720" rtlCol="0" anchor="t">
            <a:spAutoFit/>
          </a:bodyPr>
          <a:lstStyle/>
          <a:p>
            <a:r>
              <a:rPr lang="en-GB" sz="1600" b="1" u="sng"/>
              <a:t>Weekdays</a:t>
            </a:r>
          </a:p>
          <a:p>
            <a:pPr marL="285750" indent="-285750">
              <a:buFontTx/>
              <a:buChar char="-"/>
            </a:pPr>
            <a:r>
              <a:rPr lang="en-GB" sz="1400" dirty="0"/>
              <a:t>Morning peak edging closer to </a:t>
            </a:r>
            <a:r>
              <a:rPr lang="en-GB" sz="1400"/>
              <a:t>pre-pandemic levels</a:t>
            </a:r>
            <a:r>
              <a:rPr lang="en-GB" sz="1400" dirty="0"/>
              <a:t>.</a:t>
            </a:r>
            <a:endParaRPr lang="en-GB" sz="1400" dirty="0">
              <a:cs typeface="Calibri"/>
            </a:endParaRPr>
          </a:p>
          <a:p>
            <a:pPr marL="285750" indent="-285750">
              <a:buFontTx/>
              <a:buChar char="-"/>
            </a:pPr>
            <a:r>
              <a:rPr lang="en-GB" sz="1400" dirty="0">
                <a:cs typeface="Calibri"/>
              </a:rPr>
              <a:t>Lunchtime traffic noticeably lower than that seen in previous years.</a:t>
            </a:r>
            <a:endParaRPr lang="en-GB" sz="1400">
              <a:cs typeface="Calibri"/>
            </a:endParaRPr>
          </a:p>
        </p:txBody>
      </p:sp>
      <p:sp>
        <p:nvSpPr>
          <p:cNvPr id="18" name="Rectangle 17">
            <a:extLst>
              <a:ext uri="{FF2B5EF4-FFF2-40B4-BE49-F238E27FC236}">
                <a16:creationId xmlns:a16="http://schemas.microsoft.com/office/drawing/2014/main" id="{6C39A935-BADB-4502-AE5B-D92D7CFC4A57}"/>
              </a:ext>
            </a:extLst>
          </p:cNvPr>
          <p:cNvSpPr/>
          <p:nvPr/>
        </p:nvSpPr>
        <p:spPr>
          <a:xfrm>
            <a:off x="0" y="-2719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Motorised vehicles per hour: Cambridge</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5" descr="Chart, line chart&#10;&#10;Description automatically generated">
            <a:extLst>
              <a:ext uri="{FF2B5EF4-FFF2-40B4-BE49-F238E27FC236}">
                <a16:creationId xmlns:a16="http://schemas.microsoft.com/office/drawing/2014/main" id="{B3054512-5EE8-7EF6-7B71-5D576A83E073}"/>
              </a:ext>
            </a:extLst>
          </p:cNvPr>
          <p:cNvPicPr>
            <a:picLocks noChangeAspect="1"/>
          </p:cNvPicPr>
          <p:nvPr/>
        </p:nvPicPr>
        <p:blipFill>
          <a:blip r:embed="rId3"/>
          <a:stretch>
            <a:fillRect/>
          </a:stretch>
        </p:blipFill>
        <p:spPr>
          <a:xfrm>
            <a:off x="60593" y="1069493"/>
            <a:ext cx="5791198" cy="4370146"/>
          </a:xfrm>
          <a:prstGeom prst="rect">
            <a:avLst/>
          </a:prstGeom>
        </p:spPr>
      </p:pic>
      <p:pic>
        <p:nvPicPr>
          <p:cNvPr id="7" name="Picture 8" descr="Chart, line chart&#10;&#10;Description automatically generated">
            <a:extLst>
              <a:ext uri="{FF2B5EF4-FFF2-40B4-BE49-F238E27FC236}">
                <a16:creationId xmlns:a16="http://schemas.microsoft.com/office/drawing/2014/main" id="{E36E8475-C638-E789-9846-ED78E6D82F5C}"/>
              </a:ext>
            </a:extLst>
          </p:cNvPr>
          <p:cNvPicPr>
            <a:picLocks noChangeAspect="1"/>
          </p:cNvPicPr>
          <p:nvPr/>
        </p:nvPicPr>
        <p:blipFill>
          <a:blip r:embed="rId4"/>
          <a:stretch>
            <a:fillRect/>
          </a:stretch>
        </p:blipFill>
        <p:spPr>
          <a:xfrm>
            <a:off x="6165772" y="1067720"/>
            <a:ext cx="5888149" cy="4373695"/>
          </a:xfrm>
          <a:prstGeom prst="rect">
            <a:avLst/>
          </a:prstGeom>
        </p:spPr>
      </p:pic>
      <p:sp>
        <p:nvSpPr>
          <p:cNvPr id="26" name="TextBox 25">
            <a:extLst>
              <a:ext uri="{FF2B5EF4-FFF2-40B4-BE49-F238E27FC236}">
                <a16:creationId xmlns:a16="http://schemas.microsoft.com/office/drawing/2014/main" id="{C5A344D0-908B-4746-BAD8-EDA69DF95C4B}"/>
              </a:ext>
            </a:extLst>
          </p:cNvPr>
          <p:cNvSpPr txBox="1"/>
          <p:nvPr/>
        </p:nvSpPr>
        <p:spPr>
          <a:xfrm>
            <a:off x="0" y="6589110"/>
            <a:ext cx="12167979" cy="253916"/>
          </a:xfrm>
          <a:prstGeom prst="rect">
            <a:avLst/>
          </a:prstGeom>
          <a:noFill/>
        </p:spPr>
        <p:txBody>
          <a:bodyPr wrap="square" lIns="91440" tIns="45720" rIns="91440" bIns="45720" rtlCol="0" anchor="t">
            <a:spAutoFit/>
          </a:bodyPr>
          <a:lstStyle/>
          <a:p>
            <a:r>
              <a:rPr lang="en-GB" sz="1050" dirty="0"/>
              <a:t>Only includes data from the 6 sensors with sufficient comparable data for 2019, 2020, 2021 and 2022 - Coldham’s Lane, Coleridge Road, Hills Road, Milton Road (Mid), Tenison Road and Vinery Road.</a:t>
            </a:r>
            <a:endParaRPr lang="en-GB" sz="1050" dirty="0">
              <a:cs typeface="Calibri"/>
            </a:endParaRPr>
          </a:p>
        </p:txBody>
      </p:sp>
    </p:spTree>
    <p:extLst>
      <p:ext uri="{BB962C8B-B14F-4D97-AF65-F5344CB8AC3E}">
        <p14:creationId xmlns:p14="http://schemas.microsoft.com/office/powerpoint/2010/main" val="343029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Cambridge: Active Travel</a:t>
            </a:r>
          </a:p>
        </p:txBody>
      </p:sp>
      <p:sp>
        <p:nvSpPr>
          <p:cNvPr id="3" name="Slide Number Placeholder 2">
            <a:extLst>
              <a:ext uri="{FF2B5EF4-FFF2-40B4-BE49-F238E27FC236}">
                <a16:creationId xmlns:a16="http://schemas.microsoft.com/office/drawing/2014/main" id="{ADB19B05-3638-4517-97B0-EC101AAD1C63}"/>
              </a:ext>
            </a:extLst>
          </p:cNvPr>
          <p:cNvSpPr>
            <a:spLocks noGrp="1"/>
          </p:cNvSpPr>
          <p:nvPr>
            <p:ph type="sldNum" sz="quarter" idx="12"/>
          </p:nvPr>
        </p:nvSpPr>
        <p:spPr/>
        <p:txBody>
          <a:bodyPr/>
          <a:lstStyle/>
          <a:p>
            <a:fld id="{AE56028F-813B-4E02-837E-17CD63D81F9F}" type="slidenum">
              <a:rPr lang="en-GB" smtClean="0"/>
              <a:t>19</a:t>
            </a:fld>
            <a:endParaRPr lang="en-GB"/>
          </a:p>
        </p:txBody>
      </p:sp>
    </p:spTree>
    <p:extLst>
      <p:ext uri="{BB962C8B-B14F-4D97-AF65-F5344CB8AC3E}">
        <p14:creationId xmlns:p14="http://schemas.microsoft.com/office/powerpoint/2010/main" val="166792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Data and monitoring report aims</a:t>
            </a: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373934" y="984683"/>
            <a:ext cx="11444132" cy="537166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a:t>This report is intended to:   </a:t>
            </a:r>
          </a:p>
          <a:p>
            <a:r>
              <a:rPr lang="en-GB" sz="1800"/>
              <a:t>Summarise the on-going </a:t>
            </a:r>
            <a:r>
              <a:rPr lang="en-GB" sz="1800" b="1"/>
              <a:t>impacts of COVID-19 </a:t>
            </a:r>
            <a:r>
              <a:rPr lang="en-GB" sz="1800"/>
              <a:t>on transport and mobility.</a:t>
            </a:r>
            <a:endParaRPr lang="en-GB" sz="1800">
              <a:cs typeface="Calibri"/>
            </a:endParaRPr>
          </a:p>
          <a:p>
            <a:r>
              <a:rPr lang="en-GB" sz="1800"/>
              <a:t>Highlight </a:t>
            </a:r>
            <a:r>
              <a:rPr lang="en-GB" sz="1800" b="1"/>
              <a:t>changes in key indicators </a:t>
            </a:r>
            <a:r>
              <a:rPr lang="en-GB" sz="1800"/>
              <a:t>by comparing September 2022 data with the pre-pandemic baseline and to the same time last year (September 2021). Quarterly metrics are also provided.</a:t>
            </a:r>
            <a:endParaRPr lang="en-GB" sz="1800">
              <a:cs typeface="Calibri"/>
            </a:endParaRPr>
          </a:p>
          <a:p>
            <a:r>
              <a:rPr lang="en-GB" sz="1800"/>
              <a:t>Provide an updated picture up to 30</a:t>
            </a:r>
            <a:r>
              <a:rPr lang="en-GB" sz="1800" baseline="30000"/>
              <a:t>th</a:t>
            </a:r>
            <a:r>
              <a:rPr lang="en-GB" sz="1800"/>
              <a:t> September 2022, where possible.</a:t>
            </a:r>
            <a:endParaRPr lang="en-GB" sz="1800">
              <a:cs typeface="Calibri"/>
            </a:endParaRPr>
          </a:p>
          <a:p>
            <a:r>
              <a:rPr lang="en-GB" sz="1800"/>
              <a:t>Provide a </a:t>
            </a:r>
            <a:r>
              <a:rPr lang="en-GB" sz="1800" b="1"/>
              <a:t>basis for discussion for the Greater Cambridge Partnership’s</a:t>
            </a:r>
            <a:r>
              <a:rPr lang="en-GB" sz="1800"/>
              <a:t> Transport Working Group to understand and identify existing challenges and future data needs.</a:t>
            </a:r>
            <a:endParaRPr lang="en-GB" sz="1900"/>
          </a:p>
          <a:p>
            <a:pPr marL="0" indent="0">
              <a:buNone/>
            </a:pPr>
            <a:endParaRPr lang="en-GB" sz="1800"/>
          </a:p>
          <a:p>
            <a:pPr marL="0" indent="0">
              <a:buNone/>
            </a:pPr>
            <a:r>
              <a:rPr lang="en-GB" sz="2000" u="sng"/>
              <a:t>Notes:</a:t>
            </a:r>
            <a:endParaRPr lang="en-GB" sz="2000" u="sng">
              <a:cs typeface="Calibri"/>
            </a:endParaRPr>
          </a:p>
          <a:p>
            <a:r>
              <a:rPr lang="en-GB" sz="1800" b="1"/>
              <a:t>Comparison periods may vary </a:t>
            </a:r>
            <a:r>
              <a:rPr lang="en-GB" sz="1800"/>
              <a:t>across the different datasets based on the availability of historic data – comparison periods are clearly noted for each dataset.</a:t>
            </a:r>
            <a:endParaRPr lang="en-GB" sz="1800">
              <a:cs typeface="Calibri"/>
            </a:endParaRPr>
          </a:p>
          <a:p>
            <a:r>
              <a:rPr lang="en-GB" sz="1800">
                <a:cs typeface="Calibri"/>
              </a:rPr>
              <a:t>In additional to monthly metrics, this report also includes quarterly metrics. The quarters used in this report are defined as follows:</a:t>
            </a:r>
          </a:p>
          <a:p>
            <a:pPr lvl="1"/>
            <a:r>
              <a:rPr lang="en-GB" sz="1600">
                <a:cs typeface="Calibri"/>
              </a:rPr>
              <a:t>Q1 = January – March</a:t>
            </a:r>
          </a:p>
          <a:p>
            <a:pPr lvl="1"/>
            <a:r>
              <a:rPr lang="en-GB" sz="1600">
                <a:cs typeface="Calibri"/>
              </a:rPr>
              <a:t>Q2 = April – June</a:t>
            </a:r>
          </a:p>
          <a:p>
            <a:pPr lvl="1"/>
            <a:r>
              <a:rPr lang="en-GB" sz="1600" b="1">
                <a:cs typeface="Calibri"/>
              </a:rPr>
              <a:t>Q3 = July – September</a:t>
            </a:r>
          </a:p>
          <a:p>
            <a:pPr lvl="1"/>
            <a:r>
              <a:rPr lang="en-GB" sz="1600">
                <a:cs typeface="Calibri"/>
              </a:rPr>
              <a:t>Q4 = October - December</a:t>
            </a:r>
          </a:p>
        </p:txBody>
      </p:sp>
      <p:sp>
        <p:nvSpPr>
          <p:cNvPr id="2" name="Slide Number Placeholder 1">
            <a:extLst>
              <a:ext uri="{FF2B5EF4-FFF2-40B4-BE49-F238E27FC236}">
                <a16:creationId xmlns:a16="http://schemas.microsoft.com/office/drawing/2014/main" id="{06145535-1F7B-44C1-80FA-5724D14368F7}"/>
              </a:ext>
            </a:extLst>
          </p:cNvPr>
          <p:cNvSpPr>
            <a:spLocks noGrp="1"/>
          </p:cNvSpPr>
          <p:nvPr>
            <p:ph type="sldNum" sz="quarter" idx="12"/>
          </p:nvPr>
        </p:nvSpPr>
        <p:spPr/>
        <p:txBody>
          <a:bodyPr/>
          <a:lstStyle/>
          <a:p>
            <a:fld id="{AE56028F-813B-4E02-837E-17CD63D81F9F}" type="slidenum">
              <a:rPr lang="en-GB" smtClean="0"/>
              <a:t>2</a:t>
            </a:fld>
            <a:endParaRPr lang="en-GB"/>
          </a:p>
        </p:txBody>
      </p:sp>
    </p:spTree>
    <p:extLst>
      <p:ext uri="{BB962C8B-B14F-4D97-AF65-F5344CB8AC3E}">
        <p14:creationId xmlns:p14="http://schemas.microsoft.com/office/powerpoint/2010/main" val="318298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8AC1251-0DE7-4127-AD1E-87B636002D9D}"/>
              </a:ext>
            </a:extLst>
          </p:cNvPr>
          <p:cNvPicPr>
            <a:picLocks noChangeAspect="1"/>
          </p:cNvPicPr>
          <p:nvPr/>
        </p:nvPicPr>
        <p:blipFill>
          <a:blip r:embed="rId3"/>
          <a:stretch>
            <a:fillRect/>
          </a:stretch>
        </p:blipFill>
        <p:spPr>
          <a:xfrm>
            <a:off x="424521" y="1088782"/>
            <a:ext cx="11342957" cy="4359606"/>
          </a:xfrm>
          <a:prstGeom prst="rect">
            <a:avLst/>
          </a:prstGeom>
        </p:spPr>
      </p:pic>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4A65EC61-1E38-49D8-A1E9-BBBCDA4A032A}"/>
              </a:ext>
            </a:extLst>
          </p:cNvPr>
          <p:cNvSpPr txBox="1">
            <a:spLocks/>
          </p:cNvSpPr>
          <p:nvPr/>
        </p:nvSpPr>
        <p:spPr>
          <a:xfrm>
            <a:off x="3350163" y="637440"/>
            <a:ext cx="5342873"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dirty="0">
                <a:latin typeface="+mn-lt"/>
              </a:rPr>
              <a:t>Two-Way Cyclist Weekday Flows by Month:</a:t>
            </a:r>
            <a:endParaRPr lang="en-US" dirty="0"/>
          </a:p>
        </p:txBody>
      </p:sp>
      <p:sp>
        <p:nvSpPr>
          <p:cNvPr id="17" name="Rectangle 16">
            <a:extLst>
              <a:ext uri="{FF2B5EF4-FFF2-40B4-BE49-F238E27FC236}">
                <a16:creationId xmlns:a16="http://schemas.microsoft.com/office/drawing/2014/main" id="{5CAB4BF3-45B1-4C84-BDF8-C09607568FCC}"/>
              </a:ext>
            </a:extLst>
          </p:cNvPr>
          <p:cNvSpPr/>
          <p:nvPr/>
        </p:nvSpPr>
        <p:spPr>
          <a:xfrm>
            <a:off x="-7047"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Cyclists: Cambridge Daily Flow</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A625617-97C6-4057-9230-49D14AE66881}"/>
              </a:ext>
            </a:extLst>
          </p:cNvPr>
          <p:cNvSpPr>
            <a:spLocks noGrp="1"/>
          </p:cNvSpPr>
          <p:nvPr>
            <p:ph type="sldNum" sz="quarter" idx="12"/>
          </p:nvPr>
        </p:nvSpPr>
        <p:spPr>
          <a:xfrm>
            <a:off x="9441753" y="6504907"/>
            <a:ext cx="2743200" cy="365125"/>
          </a:xfrm>
        </p:spPr>
        <p:txBody>
          <a:bodyPr/>
          <a:lstStyle/>
          <a:p>
            <a:fld id="{AE56028F-813B-4E02-837E-17CD63D81F9F}" type="slidenum">
              <a:rPr lang="en-GB" smtClean="0"/>
              <a:t>20</a:t>
            </a:fld>
            <a:endParaRPr lang="en-GB"/>
          </a:p>
        </p:txBody>
      </p:sp>
      <p:graphicFrame>
        <p:nvGraphicFramePr>
          <p:cNvPr id="4" name="Table 3">
            <a:extLst>
              <a:ext uri="{FF2B5EF4-FFF2-40B4-BE49-F238E27FC236}">
                <a16:creationId xmlns:a16="http://schemas.microsoft.com/office/drawing/2014/main" id="{791B2FEB-8321-4077-8A1B-9C0FE4D207E0}"/>
              </a:ext>
            </a:extLst>
          </p:cNvPr>
          <p:cNvGraphicFramePr>
            <a:graphicFrameLocks noGrp="1"/>
          </p:cNvGraphicFramePr>
          <p:nvPr>
            <p:extLst>
              <p:ext uri="{D42A27DB-BD31-4B8C-83A1-F6EECF244321}">
                <p14:modId xmlns:p14="http://schemas.microsoft.com/office/powerpoint/2010/main" val="1420126710"/>
              </p:ext>
            </p:extLst>
          </p:nvPr>
        </p:nvGraphicFramePr>
        <p:xfrm>
          <a:off x="763799" y="5596514"/>
          <a:ext cx="10515599" cy="99259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update vs Now:</a:t>
                      </a:r>
                      <a:endParaRPr lang="en-GB" sz="1200" b="1" i="0" u="none" strike="noStrike" dirty="0">
                        <a:solidFill>
                          <a:srgbClr val="0070C0"/>
                        </a:solidFill>
                        <a:effectLst/>
                        <a:latin typeface="Calibri"/>
                      </a:endParaRP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lvl="0" algn="ctr">
                        <a:lnSpc>
                          <a:spcPct val="100000"/>
                        </a:lnSpc>
                        <a:spcBef>
                          <a:spcPts val="0"/>
                        </a:spcBef>
                        <a:spcAft>
                          <a:spcPts val="0"/>
                        </a:spcAft>
                        <a:buNone/>
                      </a:pPr>
                      <a:r>
                        <a:rPr lang="en-GB" sz="1200" b="1" i="0" u="none" strike="noStrike" noProof="0">
                          <a:effectLst/>
                          <a:latin typeface="Calibri"/>
                        </a:rPr>
                        <a:t>September 2019 to September 2022</a:t>
                      </a:r>
                      <a:endParaRPr lang="en-GB" sz="1200" b="0" i="0" u="none" strike="noStrike" noProof="0" dirty="0">
                        <a:effectLst/>
                        <a:latin typeface="Calibri"/>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lvl="0" algn="ctr">
                        <a:lnSpc>
                          <a:spcPct val="100000"/>
                        </a:lnSpc>
                        <a:spcBef>
                          <a:spcPts val="0"/>
                        </a:spcBef>
                        <a:spcAft>
                          <a:spcPts val="0"/>
                        </a:spcAft>
                        <a:buNone/>
                      </a:pPr>
                      <a:r>
                        <a:rPr lang="en-GB" sz="1200" b="1" i="0" u="none" strike="noStrike" noProof="0">
                          <a:effectLst/>
                          <a:latin typeface="Calibri"/>
                        </a:rPr>
                        <a:t>Sept 2020 to Sept 2022</a:t>
                      </a:r>
                      <a:endParaRPr lang="en-GB" sz="1200" b="0" i="0" u="none" strike="noStrike" noProof="0" dirty="0">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lvl="0" algn="ctr">
                        <a:lnSpc>
                          <a:spcPct val="100000"/>
                        </a:lnSpc>
                        <a:spcBef>
                          <a:spcPts val="0"/>
                        </a:spcBef>
                        <a:spcAft>
                          <a:spcPts val="0"/>
                        </a:spcAft>
                        <a:buNone/>
                      </a:pPr>
                      <a:r>
                        <a:rPr lang="en-GB" sz="1200" b="1" i="0" u="none" strike="noStrike" noProof="0">
                          <a:effectLst/>
                          <a:latin typeface="Calibri"/>
                        </a:rPr>
                        <a:t>June 2022 to September 2022</a:t>
                      </a:r>
                      <a:endParaRPr lang="en-GB" sz="1200" b="0" i="0" u="none" strike="noStrike" noProof="0" dirty="0">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282766">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-23%</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-14%</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dirty="0">
                          <a:solidFill>
                            <a:srgbClr val="00B050"/>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-5%</a:t>
                      </a:r>
                      <a:endParaRPr lang="en-GB" sz="1200" b="1" i="0" u="none" strike="noStrike" dirty="0">
                        <a:solidFill>
                          <a:srgbClr val="FF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a:solidFill>
                            <a:srgbClr val="FF0000"/>
                          </a:solidFill>
                          <a:effectLst/>
                          <a:latin typeface="Calibri"/>
                        </a:rPr>
                        <a:t>-6%</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dirty="0">
                          <a:solidFill>
                            <a:srgbClr val="FF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870513"/>
                  </a:ext>
                </a:extLst>
              </a:tr>
            </a:tbl>
          </a:graphicData>
        </a:graphic>
      </p:graphicFrame>
      <p:graphicFrame>
        <p:nvGraphicFramePr>
          <p:cNvPr id="12" name="Table 11">
            <a:extLst>
              <a:ext uri="{FF2B5EF4-FFF2-40B4-BE49-F238E27FC236}">
                <a16:creationId xmlns:a16="http://schemas.microsoft.com/office/drawing/2014/main" id="{A5A18C56-FDCF-4F08-BF51-021588789623}"/>
              </a:ext>
            </a:extLst>
          </p:cNvPr>
          <p:cNvGraphicFramePr>
            <a:graphicFrameLocks noGrp="1"/>
          </p:cNvGraphicFramePr>
          <p:nvPr>
            <p:extLst>
              <p:ext uri="{D42A27DB-BD31-4B8C-83A1-F6EECF244321}">
                <p14:modId xmlns:p14="http://schemas.microsoft.com/office/powerpoint/2010/main" val="1251999459"/>
              </p:ext>
            </p:extLst>
          </p:nvPr>
        </p:nvGraphicFramePr>
        <p:xfrm>
          <a:off x="763799" y="7043543"/>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quarter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Q3 2019 to Q3 2022</a:t>
                      </a:r>
                      <a:endParaRPr lang="en-GB" sz="1200" b="1" i="0" u="none" strike="noStrike" dirty="0">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Q3 2020 to Q3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Q2 2022 to Q3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-22%</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-24%</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-13%</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-5%</a:t>
                      </a:r>
                      <a:endParaRPr lang="en-GB" sz="1200" b="1" i="0" u="none" strike="noStrike" dirty="0">
                        <a:solidFill>
                          <a:srgbClr val="FF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-6%</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dirty="0">
                          <a:solidFill>
                            <a:srgbClr val="FF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870513"/>
                  </a:ext>
                </a:extLst>
              </a:tr>
            </a:tbl>
          </a:graphicData>
        </a:graphic>
      </p:graphicFrame>
      <p:sp>
        <p:nvSpPr>
          <p:cNvPr id="18" name="TextBox 17">
            <a:extLst>
              <a:ext uri="{FF2B5EF4-FFF2-40B4-BE49-F238E27FC236}">
                <a16:creationId xmlns:a16="http://schemas.microsoft.com/office/drawing/2014/main" id="{C90FE931-570A-FF7B-73D7-73E1049D4628}"/>
              </a:ext>
            </a:extLst>
          </p:cNvPr>
          <p:cNvSpPr txBox="1"/>
          <p:nvPr/>
        </p:nvSpPr>
        <p:spPr>
          <a:xfrm>
            <a:off x="2012866" y="2084166"/>
            <a:ext cx="660806" cy="307777"/>
          </a:xfrm>
          <a:prstGeom prst="rect">
            <a:avLst/>
          </a:prstGeom>
          <a:noFill/>
        </p:spPr>
        <p:txBody>
          <a:bodyPr wrap="square" rtlCol="0">
            <a:spAutoFit/>
          </a:bodyPr>
          <a:lstStyle/>
          <a:p>
            <a:r>
              <a:rPr lang="en-GB" sz="1400" b="1" dirty="0">
                <a:solidFill>
                  <a:srgbClr val="56689F"/>
                </a:solidFill>
              </a:rPr>
              <a:t>2020</a:t>
            </a:r>
          </a:p>
        </p:txBody>
      </p:sp>
      <p:sp>
        <p:nvSpPr>
          <p:cNvPr id="20" name="TextBox 19">
            <a:extLst>
              <a:ext uri="{FF2B5EF4-FFF2-40B4-BE49-F238E27FC236}">
                <a16:creationId xmlns:a16="http://schemas.microsoft.com/office/drawing/2014/main" id="{33FAEE91-0763-C338-A143-8BC9FE49C56F}"/>
              </a:ext>
            </a:extLst>
          </p:cNvPr>
          <p:cNvSpPr txBox="1"/>
          <p:nvPr/>
        </p:nvSpPr>
        <p:spPr>
          <a:xfrm>
            <a:off x="2012866" y="2953569"/>
            <a:ext cx="564516" cy="307777"/>
          </a:xfrm>
          <a:prstGeom prst="rect">
            <a:avLst/>
          </a:prstGeom>
          <a:noFill/>
        </p:spPr>
        <p:txBody>
          <a:bodyPr wrap="square" rtlCol="0">
            <a:spAutoFit/>
          </a:bodyPr>
          <a:lstStyle/>
          <a:p>
            <a:r>
              <a:rPr lang="en-GB" sz="1400" b="1" dirty="0">
                <a:solidFill>
                  <a:srgbClr val="FFC000"/>
                </a:solidFill>
              </a:rPr>
              <a:t>2022</a:t>
            </a:r>
          </a:p>
        </p:txBody>
      </p:sp>
      <p:sp>
        <p:nvSpPr>
          <p:cNvPr id="22" name="TextBox 21">
            <a:extLst>
              <a:ext uri="{FF2B5EF4-FFF2-40B4-BE49-F238E27FC236}">
                <a16:creationId xmlns:a16="http://schemas.microsoft.com/office/drawing/2014/main" id="{27E3F5A0-3996-9D07-53CB-5C47081FA837}"/>
              </a:ext>
            </a:extLst>
          </p:cNvPr>
          <p:cNvSpPr txBox="1"/>
          <p:nvPr/>
        </p:nvSpPr>
        <p:spPr>
          <a:xfrm>
            <a:off x="2012866" y="3742260"/>
            <a:ext cx="564516" cy="307777"/>
          </a:xfrm>
          <a:prstGeom prst="rect">
            <a:avLst/>
          </a:prstGeom>
          <a:noFill/>
        </p:spPr>
        <p:txBody>
          <a:bodyPr wrap="square" rtlCol="0">
            <a:spAutoFit/>
          </a:bodyPr>
          <a:lstStyle/>
          <a:p>
            <a:r>
              <a:rPr lang="en-GB" sz="1400" b="1" dirty="0">
                <a:solidFill>
                  <a:srgbClr val="757070"/>
                </a:solidFill>
              </a:rPr>
              <a:t>2021</a:t>
            </a:r>
          </a:p>
        </p:txBody>
      </p:sp>
      <p:sp>
        <p:nvSpPr>
          <p:cNvPr id="24" name="TextBox 23">
            <a:extLst>
              <a:ext uri="{FF2B5EF4-FFF2-40B4-BE49-F238E27FC236}">
                <a16:creationId xmlns:a16="http://schemas.microsoft.com/office/drawing/2014/main" id="{7A367E95-0935-5764-7BCE-4276DE2F5D3F}"/>
              </a:ext>
            </a:extLst>
          </p:cNvPr>
          <p:cNvSpPr txBox="1"/>
          <p:nvPr/>
        </p:nvSpPr>
        <p:spPr>
          <a:xfrm>
            <a:off x="5337426" y="1776389"/>
            <a:ext cx="564516" cy="307777"/>
          </a:xfrm>
          <a:prstGeom prst="rect">
            <a:avLst/>
          </a:prstGeom>
          <a:noFill/>
        </p:spPr>
        <p:txBody>
          <a:bodyPr wrap="square" rtlCol="0">
            <a:spAutoFit/>
          </a:bodyPr>
          <a:lstStyle/>
          <a:p>
            <a:r>
              <a:rPr lang="en-GB" sz="1400" b="1" dirty="0">
                <a:solidFill>
                  <a:srgbClr val="ED7D31"/>
                </a:solidFill>
              </a:rPr>
              <a:t>2019</a:t>
            </a:r>
          </a:p>
        </p:txBody>
      </p:sp>
      <p:sp>
        <p:nvSpPr>
          <p:cNvPr id="23" name="TextBox 22">
            <a:extLst>
              <a:ext uri="{FF2B5EF4-FFF2-40B4-BE49-F238E27FC236}">
                <a16:creationId xmlns:a16="http://schemas.microsoft.com/office/drawing/2014/main" id="{34B1E565-D3C5-4A08-A153-5E448F39F9B4}"/>
              </a:ext>
            </a:extLst>
          </p:cNvPr>
          <p:cNvSpPr txBox="1"/>
          <p:nvPr/>
        </p:nvSpPr>
        <p:spPr>
          <a:xfrm>
            <a:off x="0" y="6589110"/>
            <a:ext cx="12167979" cy="253916"/>
          </a:xfrm>
          <a:prstGeom prst="rect">
            <a:avLst/>
          </a:prstGeom>
          <a:noFill/>
        </p:spPr>
        <p:txBody>
          <a:bodyPr wrap="square" lIns="91440" tIns="45720" rIns="91440" bIns="45720" rtlCol="0" anchor="t">
            <a:spAutoFit/>
          </a:bodyPr>
          <a:lstStyle/>
          <a:p>
            <a:r>
              <a:rPr lang="en-GB" sz="1050" dirty="0"/>
              <a:t>Only includes data from the 6 sensors with sufficient comparable data for 2019, 2020, 2021 and 2022 - Coldham’s Lane, Coleridge Road, Hills Road, Milton Road (Mid), Tenison Road and Vinery Road.</a:t>
            </a:r>
            <a:endParaRPr lang="en-GB" sz="1050" dirty="0">
              <a:cs typeface="Calibri"/>
            </a:endParaRPr>
          </a:p>
        </p:txBody>
      </p:sp>
    </p:spTree>
    <p:extLst>
      <p:ext uri="{BB962C8B-B14F-4D97-AF65-F5344CB8AC3E}">
        <p14:creationId xmlns:p14="http://schemas.microsoft.com/office/powerpoint/2010/main" val="117644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1F1536B-50F5-48EC-8CD9-671ED0479AE5}"/>
              </a:ext>
            </a:extLst>
          </p:cNvPr>
          <p:cNvPicPr>
            <a:picLocks noChangeAspect="1"/>
          </p:cNvPicPr>
          <p:nvPr/>
        </p:nvPicPr>
        <p:blipFill>
          <a:blip r:embed="rId3"/>
          <a:stretch>
            <a:fillRect/>
          </a:stretch>
        </p:blipFill>
        <p:spPr>
          <a:xfrm>
            <a:off x="496295" y="1126227"/>
            <a:ext cx="11199410" cy="4334778"/>
          </a:xfrm>
          <a:prstGeom prst="rect">
            <a:avLst/>
          </a:prstGeom>
        </p:spPr>
      </p:pic>
      <p:sp>
        <p:nvSpPr>
          <p:cNvPr id="5" name="Rectangle 4"/>
          <p:cNvSpPr/>
          <p:nvPr/>
        </p:nvSpPr>
        <p:spPr>
          <a:xfrm>
            <a:off x="279997" y="5433910"/>
            <a:ext cx="11763286" cy="1277273"/>
          </a:xfrm>
          <a:prstGeom prst="rect">
            <a:avLst/>
          </a:prstGeom>
        </p:spPr>
        <p:txBody>
          <a:bodyPr wrap="square">
            <a:spAutoFit/>
          </a:bodyPr>
          <a:lstStyle/>
          <a:p>
            <a:pPr marL="171450" indent="-171450">
              <a:buFont typeface="Arial" panose="020B0604020202020204" pitchFamily="34" charset="0"/>
              <a:buChar char="•"/>
            </a:pPr>
            <a:endParaRPr lang="en-GB" sz="1000" b="1"/>
          </a:p>
          <a:p>
            <a:pPr marL="171450" indent="-171450">
              <a:buFont typeface="Arial" panose="020B0604020202020204" pitchFamily="34" charset="0"/>
              <a:buChar char="•"/>
            </a:pPr>
            <a:endParaRPr kumimoji="0" lang="en-GB" sz="1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4">
            <a:extLst>
              <a:ext uri="{FF2B5EF4-FFF2-40B4-BE49-F238E27FC236}">
                <a16:creationId xmlns:a16="http://schemas.microsoft.com/office/drawing/2014/main" id="{08F85D98-24F9-419D-A97B-F5190F71BCE1}"/>
              </a:ext>
            </a:extLst>
          </p:cNvPr>
          <p:cNvSpPr txBox="1">
            <a:spLocks/>
          </p:cNvSpPr>
          <p:nvPr/>
        </p:nvSpPr>
        <p:spPr>
          <a:xfrm>
            <a:off x="2698686" y="647726"/>
            <a:ext cx="6645829" cy="35795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dirty="0">
                <a:latin typeface="+mn-lt"/>
              </a:rPr>
              <a:t>Two-Way Pedestrian Weekday Flows by Month:</a:t>
            </a:r>
          </a:p>
        </p:txBody>
      </p:sp>
      <p:sp>
        <p:nvSpPr>
          <p:cNvPr id="18" name="Rectangle 17">
            <a:extLst>
              <a:ext uri="{FF2B5EF4-FFF2-40B4-BE49-F238E27FC236}">
                <a16:creationId xmlns:a16="http://schemas.microsoft.com/office/drawing/2014/main" id="{6BBB7CFC-F463-40A5-957F-4588C10A8CDE}"/>
              </a:ext>
            </a:extLst>
          </p:cNvPr>
          <p:cNvSpPr/>
          <p:nvPr/>
        </p:nvSpPr>
        <p:spPr>
          <a:xfrm>
            <a:off x="6112" y="161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Pedestrians: Cambridge Daily Flow</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D461E08-1922-43B4-834D-DCF0911E7694}"/>
              </a:ext>
            </a:extLst>
          </p:cNvPr>
          <p:cNvSpPr>
            <a:spLocks noGrp="1"/>
          </p:cNvSpPr>
          <p:nvPr>
            <p:ph type="sldNum" sz="quarter" idx="12"/>
          </p:nvPr>
        </p:nvSpPr>
        <p:spPr/>
        <p:txBody>
          <a:bodyPr/>
          <a:lstStyle/>
          <a:p>
            <a:fld id="{AE56028F-813B-4E02-837E-17CD63D81F9F}" type="slidenum">
              <a:rPr lang="en-GB" smtClean="0"/>
              <a:t>21</a:t>
            </a:fld>
            <a:endParaRPr lang="en-GB"/>
          </a:p>
        </p:txBody>
      </p:sp>
      <p:sp>
        <p:nvSpPr>
          <p:cNvPr id="8" name="TextBox 7">
            <a:extLst>
              <a:ext uri="{FF2B5EF4-FFF2-40B4-BE49-F238E27FC236}">
                <a16:creationId xmlns:a16="http://schemas.microsoft.com/office/drawing/2014/main" id="{4B955A5F-D81C-453E-BA2D-84808720E9F2}"/>
              </a:ext>
            </a:extLst>
          </p:cNvPr>
          <p:cNvSpPr txBox="1"/>
          <p:nvPr/>
        </p:nvSpPr>
        <p:spPr>
          <a:xfrm>
            <a:off x="2145508" y="2135297"/>
            <a:ext cx="660806" cy="307777"/>
          </a:xfrm>
          <a:prstGeom prst="rect">
            <a:avLst/>
          </a:prstGeom>
          <a:noFill/>
        </p:spPr>
        <p:txBody>
          <a:bodyPr wrap="square" rtlCol="0">
            <a:spAutoFit/>
          </a:bodyPr>
          <a:lstStyle/>
          <a:p>
            <a:r>
              <a:rPr lang="en-GB" sz="1400" b="1" dirty="0">
                <a:solidFill>
                  <a:srgbClr val="56689F"/>
                </a:solidFill>
              </a:rPr>
              <a:t>2020</a:t>
            </a:r>
          </a:p>
        </p:txBody>
      </p:sp>
      <p:sp>
        <p:nvSpPr>
          <p:cNvPr id="10" name="TextBox 9">
            <a:extLst>
              <a:ext uri="{FF2B5EF4-FFF2-40B4-BE49-F238E27FC236}">
                <a16:creationId xmlns:a16="http://schemas.microsoft.com/office/drawing/2014/main" id="{860CCDD2-8082-4F37-AD7B-2B08E599C8E6}"/>
              </a:ext>
            </a:extLst>
          </p:cNvPr>
          <p:cNvSpPr txBox="1"/>
          <p:nvPr/>
        </p:nvSpPr>
        <p:spPr>
          <a:xfrm>
            <a:off x="2193653" y="3310750"/>
            <a:ext cx="564516" cy="307777"/>
          </a:xfrm>
          <a:prstGeom prst="rect">
            <a:avLst/>
          </a:prstGeom>
          <a:noFill/>
        </p:spPr>
        <p:txBody>
          <a:bodyPr wrap="square" rtlCol="0">
            <a:spAutoFit/>
          </a:bodyPr>
          <a:lstStyle/>
          <a:p>
            <a:r>
              <a:rPr lang="en-GB" sz="1400" b="1" dirty="0">
                <a:solidFill>
                  <a:srgbClr val="FFC000"/>
                </a:solidFill>
              </a:rPr>
              <a:t>2022</a:t>
            </a:r>
          </a:p>
        </p:txBody>
      </p:sp>
      <p:sp>
        <p:nvSpPr>
          <p:cNvPr id="11" name="TextBox 10">
            <a:extLst>
              <a:ext uri="{FF2B5EF4-FFF2-40B4-BE49-F238E27FC236}">
                <a16:creationId xmlns:a16="http://schemas.microsoft.com/office/drawing/2014/main" id="{D1392A4C-4DE0-4E5D-8A1E-8A784223D181}"/>
              </a:ext>
            </a:extLst>
          </p:cNvPr>
          <p:cNvSpPr txBox="1"/>
          <p:nvPr/>
        </p:nvSpPr>
        <p:spPr>
          <a:xfrm>
            <a:off x="2193653" y="3998028"/>
            <a:ext cx="564516" cy="307777"/>
          </a:xfrm>
          <a:prstGeom prst="rect">
            <a:avLst/>
          </a:prstGeom>
          <a:noFill/>
        </p:spPr>
        <p:txBody>
          <a:bodyPr wrap="square" rtlCol="0">
            <a:spAutoFit/>
          </a:bodyPr>
          <a:lstStyle/>
          <a:p>
            <a:r>
              <a:rPr lang="en-GB" sz="1400" b="1" dirty="0">
                <a:solidFill>
                  <a:srgbClr val="757070"/>
                </a:solidFill>
              </a:rPr>
              <a:t>2021</a:t>
            </a:r>
          </a:p>
        </p:txBody>
      </p:sp>
      <p:graphicFrame>
        <p:nvGraphicFramePr>
          <p:cNvPr id="12" name="Table 11">
            <a:extLst>
              <a:ext uri="{FF2B5EF4-FFF2-40B4-BE49-F238E27FC236}">
                <a16:creationId xmlns:a16="http://schemas.microsoft.com/office/drawing/2014/main" id="{21784D75-5889-4316-83DB-F8FE90799978}"/>
              </a:ext>
            </a:extLst>
          </p:cNvPr>
          <p:cNvGraphicFramePr>
            <a:graphicFrameLocks noGrp="1"/>
          </p:cNvGraphicFramePr>
          <p:nvPr>
            <p:extLst>
              <p:ext uri="{D42A27DB-BD31-4B8C-83A1-F6EECF244321}">
                <p14:modId xmlns:p14="http://schemas.microsoft.com/office/powerpoint/2010/main" val="724880973"/>
              </p:ext>
            </p:extLst>
          </p:nvPr>
        </p:nvGraphicFramePr>
        <p:xfrm>
          <a:off x="763800" y="5574078"/>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update vs Now:</a:t>
                      </a:r>
                      <a:endParaRPr lang="en-GB" sz="1200" b="1" i="0" u="none" strike="noStrike" dirty="0">
                        <a:solidFill>
                          <a:srgbClr val="0070C0"/>
                        </a:solidFill>
                        <a:effectLst/>
                        <a:latin typeface="Calibri"/>
                      </a:endParaRP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September 2019 to September 2022</a:t>
                      </a:r>
                      <a:endParaRPr lang="en-GB" sz="1200" b="1" i="0" u="none" strike="noStrike" dirty="0">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lvl="0" algn="ctr">
                        <a:lnSpc>
                          <a:spcPct val="100000"/>
                        </a:lnSpc>
                        <a:spcBef>
                          <a:spcPts val="0"/>
                        </a:spcBef>
                        <a:spcAft>
                          <a:spcPts val="0"/>
                        </a:spcAft>
                        <a:buNone/>
                      </a:pPr>
                      <a:r>
                        <a:rPr lang="en-GB" sz="1200" b="1" i="0" u="none" strike="noStrike" noProof="0">
                          <a:effectLst/>
                          <a:latin typeface="Calibri"/>
                        </a:rPr>
                        <a:t>Sept 2020 to Sept 2022</a:t>
                      </a:r>
                      <a:endParaRPr lang="en-GB" sz="1200" b="0" i="0" u="none" strike="noStrike" noProof="0" dirty="0">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June 2022 to September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-24%</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-24%</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-23%</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a:solidFill>
                            <a:srgbClr val="FF0000"/>
                          </a:solidFill>
                          <a:effectLst/>
                          <a:latin typeface="Calibri"/>
                        </a:rPr>
                        <a:t>-5%</a:t>
                      </a:r>
                      <a:endParaRPr lang="en-US"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GB" sz="1200" b="1" i="0" u="none" strike="noStrike">
                          <a:solidFill>
                            <a:srgbClr val="FF0000"/>
                          </a:solidFill>
                          <a:effectLst/>
                          <a:latin typeface="Calibri"/>
                        </a:rPr>
                        <a:t>-11%</a:t>
                      </a:r>
                      <a:endParaRPr lang="en-GB" sz="1200" b="1" i="0" u="none" strike="noStrike" dirty="0">
                        <a:solidFill>
                          <a:srgbClr val="FF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a:solidFill>
                            <a:srgbClr val="FF0000"/>
                          </a:solidFill>
                          <a:effectLst/>
                          <a:latin typeface="Calibri"/>
                        </a:rPr>
                        <a:t>-9%</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dirty="0">
                          <a:solidFill>
                            <a:srgbClr val="FF0000"/>
                          </a:solidFill>
                          <a:effectLst/>
                          <a:latin typeface="Calibri"/>
                        </a:rPr>
                        <a:t>-16%</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870513"/>
                  </a:ext>
                </a:extLst>
              </a:tr>
            </a:tbl>
          </a:graphicData>
        </a:graphic>
      </p:graphicFrame>
      <p:graphicFrame>
        <p:nvGraphicFramePr>
          <p:cNvPr id="14" name="Table 13">
            <a:extLst>
              <a:ext uri="{FF2B5EF4-FFF2-40B4-BE49-F238E27FC236}">
                <a16:creationId xmlns:a16="http://schemas.microsoft.com/office/drawing/2014/main" id="{AD7F93EF-7417-4A79-9E70-B79A66326B36}"/>
              </a:ext>
            </a:extLst>
          </p:cNvPr>
          <p:cNvGraphicFramePr>
            <a:graphicFrameLocks noGrp="1"/>
          </p:cNvGraphicFramePr>
          <p:nvPr>
            <p:extLst>
              <p:ext uri="{D42A27DB-BD31-4B8C-83A1-F6EECF244321}">
                <p14:modId xmlns:p14="http://schemas.microsoft.com/office/powerpoint/2010/main" val="960756464"/>
              </p:ext>
            </p:extLst>
          </p:nvPr>
        </p:nvGraphicFramePr>
        <p:xfrm>
          <a:off x="772595" y="7054814"/>
          <a:ext cx="10515599" cy="1012116"/>
        </p:xfrm>
        <a:graphic>
          <a:graphicData uri="http://schemas.openxmlformats.org/drawingml/2006/table">
            <a:tbl>
              <a:tblPr/>
              <a:tblGrid>
                <a:gridCol w="1301282">
                  <a:extLst>
                    <a:ext uri="{9D8B030D-6E8A-4147-A177-3AD203B41FA5}">
                      <a16:colId xmlns:a16="http://schemas.microsoft.com/office/drawing/2014/main" val="2531523071"/>
                    </a:ext>
                  </a:extLst>
                </a:gridCol>
                <a:gridCol w="1239317">
                  <a:extLst>
                    <a:ext uri="{9D8B030D-6E8A-4147-A177-3AD203B41FA5}">
                      <a16:colId xmlns:a16="http://schemas.microsoft.com/office/drawing/2014/main" val="4252722175"/>
                    </a:ext>
                  </a:extLst>
                </a:gridCol>
                <a:gridCol w="979060">
                  <a:extLst>
                    <a:ext uri="{9D8B030D-6E8A-4147-A177-3AD203B41FA5}">
                      <a16:colId xmlns:a16="http://schemas.microsoft.com/office/drawing/2014/main" val="41821317"/>
                    </a:ext>
                  </a:extLst>
                </a:gridCol>
                <a:gridCol w="1515064">
                  <a:extLst>
                    <a:ext uri="{9D8B030D-6E8A-4147-A177-3AD203B41FA5}">
                      <a16:colId xmlns:a16="http://schemas.microsoft.com/office/drawing/2014/main" val="193157267"/>
                    </a:ext>
                  </a:extLst>
                </a:gridCol>
                <a:gridCol w="2067919">
                  <a:extLst>
                    <a:ext uri="{9D8B030D-6E8A-4147-A177-3AD203B41FA5}">
                      <a16:colId xmlns:a16="http://schemas.microsoft.com/office/drawing/2014/main" val="2714696397"/>
                    </a:ext>
                  </a:extLst>
                </a:gridCol>
                <a:gridCol w="1122947">
                  <a:extLst>
                    <a:ext uri="{9D8B030D-6E8A-4147-A177-3AD203B41FA5}">
                      <a16:colId xmlns:a16="http://schemas.microsoft.com/office/drawing/2014/main" val="4069737852"/>
                    </a:ext>
                  </a:extLst>
                </a:gridCol>
                <a:gridCol w="1138990">
                  <a:extLst>
                    <a:ext uri="{9D8B030D-6E8A-4147-A177-3AD203B41FA5}">
                      <a16:colId xmlns:a16="http://schemas.microsoft.com/office/drawing/2014/main" val="2232682316"/>
                    </a:ext>
                  </a:extLst>
                </a:gridCol>
                <a:gridCol w="1151020">
                  <a:extLst>
                    <a:ext uri="{9D8B030D-6E8A-4147-A177-3AD203B41FA5}">
                      <a16:colId xmlns:a16="http://schemas.microsoft.com/office/drawing/2014/main" val="3520581178"/>
                    </a:ext>
                  </a:extLst>
                </a:gridCol>
              </a:tblGrid>
              <a:tr h="230048">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quarter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9902591"/>
                  </a:ext>
                </a:extLst>
              </a:tr>
              <a:tr h="237786">
                <a:tc vMerge="1">
                  <a:txBody>
                    <a:bodyPr/>
                    <a:lstStyle/>
                    <a:p>
                      <a:endParaRPr lang="en-GB"/>
                    </a:p>
                  </a:txBody>
                  <a:tcPr/>
                </a:tc>
                <a:tc gridSpan="3">
                  <a:txBody>
                    <a:bodyPr/>
                    <a:lstStyle/>
                    <a:p>
                      <a:pPr algn="ctr" fontAlgn="b"/>
                      <a:r>
                        <a:rPr lang="en-GB" sz="1200" b="1" u="none" strike="noStrike">
                          <a:effectLst/>
                        </a:rPr>
                        <a:t>Q3 2019 to Q3 2022</a:t>
                      </a:r>
                      <a:endParaRPr lang="en-GB" sz="1200" b="1" i="0" u="none" strike="noStrike" dirty="0">
                        <a:solidFill>
                          <a:srgbClr val="000000"/>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Q3 2020 to Q3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Q2 2022 to Q3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6639481"/>
                  </a:ext>
                </a:extLst>
              </a:tr>
              <a:tr h="303140">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8346509"/>
                  </a:ext>
                </a:extLst>
              </a:tr>
              <a:tr h="204608">
                <a:tc>
                  <a:txBody>
                    <a:bodyPr/>
                    <a:lstStyle/>
                    <a:p>
                      <a:pPr algn="l" rtl="0" fontAlgn="ctr"/>
                      <a:r>
                        <a:rPr lang="en-GB" sz="1200" b="1" i="0" u="none" strike="noStrike">
                          <a:solidFill>
                            <a:srgbClr val="000000"/>
                          </a:solidFill>
                          <a:effectLst/>
                          <a:latin typeface="Calibri"/>
                        </a:rPr>
                        <a:t>Cambridge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-25%</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-26%</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-23%</a:t>
                      </a:r>
                      <a:endParaRPr lang="en-GB" sz="1200" b="1" i="0" u="none" strike="noStrike" dirty="0">
                        <a:solidFill>
                          <a:srgbClr val="FF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dirty="0">
                          <a:solidFill>
                            <a:srgbClr val="00B050"/>
                          </a:solidFill>
                          <a:effectLst/>
                          <a:latin typeface="Calibri"/>
                        </a:rPr>
                        <a:t>+8%</a:t>
                      </a: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-15%</a:t>
                      </a:r>
                      <a:endParaRPr lang="en-US"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-15%</a:t>
                      </a:r>
                      <a:endParaRPr lang="en-US" dirty="0">
                        <a:solidFill>
                          <a:srgbClr val="FF0000"/>
                        </a:solidFil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dirty="0">
                          <a:solidFill>
                            <a:srgbClr val="FF0000"/>
                          </a:solidFill>
                          <a:effectLst/>
                          <a:latin typeface="Calibri"/>
                        </a:rPr>
                        <a:t>-14%</a:t>
                      </a:r>
                      <a:endParaRPr lang="en-US" dirty="0">
                        <a:solidFill>
                          <a:srgbClr val="FF0000"/>
                        </a:solidFil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870513"/>
                  </a:ext>
                </a:extLst>
              </a:tr>
            </a:tbl>
          </a:graphicData>
        </a:graphic>
      </p:graphicFrame>
      <p:sp>
        <p:nvSpPr>
          <p:cNvPr id="19" name="TextBox 18">
            <a:extLst>
              <a:ext uri="{FF2B5EF4-FFF2-40B4-BE49-F238E27FC236}">
                <a16:creationId xmlns:a16="http://schemas.microsoft.com/office/drawing/2014/main" id="{8E23D841-D054-4F84-8ABF-00482141A8FB}"/>
              </a:ext>
            </a:extLst>
          </p:cNvPr>
          <p:cNvSpPr txBox="1"/>
          <p:nvPr/>
        </p:nvSpPr>
        <p:spPr>
          <a:xfrm>
            <a:off x="5192757" y="2062101"/>
            <a:ext cx="564516" cy="307777"/>
          </a:xfrm>
          <a:prstGeom prst="rect">
            <a:avLst/>
          </a:prstGeom>
          <a:noFill/>
        </p:spPr>
        <p:txBody>
          <a:bodyPr wrap="square" rtlCol="0">
            <a:spAutoFit/>
          </a:bodyPr>
          <a:lstStyle/>
          <a:p>
            <a:r>
              <a:rPr lang="en-GB" sz="1400" b="1" dirty="0">
                <a:solidFill>
                  <a:srgbClr val="ED7D31"/>
                </a:solidFill>
              </a:rPr>
              <a:t>2019</a:t>
            </a:r>
          </a:p>
        </p:txBody>
      </p:sp>
      <p:sp>
        <p:nvSpPr>
          <p:cNvPr id="17" name="TextBox 16">
            <a:extLst>
              <a:ext uri="{FF2B5EF4-FFF2-40B4-BE49-F238E27FC236}">
                <a16:creationId xmlns:a16="http://schemas.microsoft.com/office/drawing/2014/main" id="{9115D6FE-1A1F-4005-AFDE-C9A121F0FCF7}"/>
              </a:ext>
            </a:extLst>
          </p:cNvPr>
          <p:cNvSpPr txBox="1"/>
          <p:nvPr/>
        </p:nvSpPr>
        <p:spPr>
          <a:xfrm>
            <a:off x="0" y="6589110"/>
            <a:ext cx="12167979" cy="253916"/>
          </a:xfrm>
          <a:prstGeom prst="rect">
            <a:avLst/>
          </a:prstGeom>
          <a:noFill/>
        </p:spPr>
        <p:txBody>
          <a:bodyPr wrap="square" lIns="91440" tIns="45720" rIns="91440" bIns="45720" rtlCol="0" anchor="t">
            <a:spAutoFit/>
          </a:bodyPr>
          <a:lstStyle/>
          <a:p>
            <a:r>
              <a:rPr lang="en-GB" sz="1050" dirty="0"/>
              <a:t>Only includes data from the 6 sensors with sufficient comparable data for 2019, 2020, 2021 and 2022 - Coldham’s Lane, Coleridge Road, Hills Road, Milton Road (Mid), Tenison Road and Vinery Road.</a:t>
            </a:r>
            <a:endParaRPr lang="en-GB" sz="1050" dirty="0">
              <a:cs typeface="Calibri"/>
            </a:endParaRPr>
          </a:p>
        </p:txBody>
      </p:sp>
    </p:spTree>
    <p:extLst>
      <p:ext uri="{BB962C8B-B14F-4D97-AF65-F5344CB8AC3E}">
        <p14:creationId xmlns:p14="http://schemas.microsoft.com/office/powerpoint/2010/main" val="107547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F26AD3D2-B5A8-40A4-882C-D2BFCFDC5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50" y="857116"/>
            <a:ext cx="9824029" cy="4302800"/>
          </a:xfrm>
          <a:prstGeom prst="rect">
            <a:avLst/>
          </a:prstGeom>
        </p:spPr>
      </p:pic>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Retail</a:t>
            </a:r>
            <a:r>
              <a:rPr kumimoji="0" lang="en-GB" sz="2800" b="1" i="0" u="none" strike="noStrike" kern="1200" cap="none" spc="0" normalizeH="0" baseline="0" noProof="0">
                <a:ln>
                  <a:noFill/>
                </a:ln>
                <a:effectLst/>
                <a:uLnTx/>
                <a:uFillTx/>
                <a:latin typeface="Calibri" panose="020F0502020204030204"/>
                <a:ea typeface="+mn-ea"/>
                <a:cs typeface="+mn-cs"/>
              </a:rPr>
              <a:t> foot</a:t>
            </a:r>
            <a:r>
              <a:rPr lang="en-GB" sz="2800" b="1">
                <a:latin typeface="Calibri" panose="020F0502020204030204"/>
              </a:rPr>
              <a:t>fall: Central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63841B7-B7D1-4A67-88A2-44332DEFD04B}"/>
              </a:ext>
            </a:extLst>
          </p:cNvPr>
          <p:cNvSpPr>
            <a:spLocks noGrp="1"/>
          </p:cNvSpPr>
          <p:nvPr>
            <p:ph type="sldNum" sz="quarter" idx="12"/>
          </p:nvPr>
        </p:nvSpPr>
        <p:spPr>
          <a:xfrm>
            <a:off x="9448800" y="6507908"/>
            <a:ext cx="2743200" cy="365125"/>
          </a:xfrm>
        </p:spPr>
        <p:txBody>
          <a:bodyPr/>
          <a:lstStyle/>
          <a:p>
            <a:fld id="{7BDE9EA5-05C8-4B5B-B253-366C87BB7B5C}" type="slidenum">
              <a:rPr lang="en-GB" smtClean="0"/>
              <a:t>22</a:t>
            </a:fld>
            <a:endParaRPr lang="en-GB"/>
          </a:p>
        </p:txBody>
      </p:sp>
      <p:sp>
        <p:nvSpPr>
          <p:cNvPr id="9" name="TextBox 8">
            <a:extLst>
              <a:ext uri="{FF2B5EF4-FFF2-40B4-BE49-F238E27FC236}">
                <a16:creationId xmlns:a16="http://schemas.microsoft.com/office/drawing/2014/main" id="{8A01C276-E944-4F1F-AB15-814110FD3A2C}"/>
              </a:ext>
            </a:extLst>
          </p:cNvPr>
          <p:cNvSpPr txBox="1"/>
          <p:nvPr/>
        </p:nvSpPr>
        <p:spPr>
          <a:xfrm>
            <a:off x="2016697" y="3613804"/>
            <a:ext cx="1358672" cy="276999"/>
          </a:xfrm>
          <a:prstGeom prst="rect">
            <a:avLst/>
          </a:prstGeom>
          <a:noFill/>
        </p:spPr>
        <p:txBody>
          <a:bodyPr wrap="square" rtlCol="0">
            <a:spAutoFit/>
          </a:bodyPr>
          <a:lstStyle/>
          <a:p>
            <a:pPr algn="ctr"/>
            <a:r>
              <a:rPr lang="en-GB" sz="1200" b="1" dirty="0">
                <a:solidFill>
                  <a:srgbClr val="00B050"/>
                </a:solidFill>
              </a:rPr>
              <a:t>Third lockdown</a:t>
            </a:r>
          </a:p>
        </p:txBody>
      </p:sp>
      <p:sp>
        <p:nvSpPr>
          <p:cNvPr id="10" name="TextBox 9">
            <a:extLst>
              <a:ext uri="{FF2B5EF4-FFF2-40B4-BE49-F238E27FC236}">
                <a16:creationId xmlns:a16="http://schemas.microsoft.com/office/drawing/2014/main" id="{F348E060-E2FD-4B6B-BD63-269011E0F214}"/>
              </a:ext>
            </a:extLst>
          </p:cNvPr>
          <p:cNvSpPr txBox="1"/>
          <p:nvPr/>
        </p:nvSpPr>
        <p:spPr>
          <a:xfrm>
            <a:off x="4268175" y="4261569"/>
            <a:ext cx="1371850" cy="276999"/>
          </a:xfrm>
          <a:prstGeom prst="rect">
            <a:avLst/>
          </a:prstGeom>
          <a:noFill/>
        </p:spPr>
        <p:txBody>
          <a:bodyPr wrap="square" rtlCol="0">
            <a:spAutoFit/>
          </a:bodyPr>
          <a:lstStyle/>
          <a:p>
            <a:pPr algn="ctr"/>
            <a:r>
              <a:rPr lang="en-GB" sz="1200" b="1" dirty="0">
                <a:solidFill>
                  <a:schemeClr val="accent1"/>
                </a:solidFill>
              </a:rPr>
              <a:t>First lockdown</a:t>
            </a:r>
          </a:p>
        </p:txBody>
      </p:sp>
      <p:sp>
        <p:nvSpPr>
          <p:cNvPr id="11" name="TextBox 10">
            <a:extLst>
              <a:ext uri="{FF2B5EF4-FFF2-40B4-BE49-F238E27FC236}">
                <a16:creationId xmlns:a16="http://schemas.microsoft.com/office/drawing/2014/main" id="{0155150F-766B-4C54-AC91-58407F67BFDA}"/>
              </a:ext>
            </a:extLst>
          </p:cNvPr>
          <p:cNvSpPr txBox="1"/>
          <p:nvPr/>
        </p:nvSpPr>
        <p:spPr>
          <a:xfrm>
            <a:off x="9541287" y="3579925"/>
            <a:ext cx="799091" cy="461665"/>
          </a:xfrm>
          <a:prstGeom prst="rect">
            <a:avLst/>
          </a:prstGeom>
          <a:noFill/>
        </p:spPr>
        <p:txBody>
          <a:bodyPr wrap="square" rtlCol="0">
            <a:spAutoFit/>
          </a:bodyPr>
          <a:lstStyle/>
          <a:p>
            <a:pPr algn="ctr"/>
            <a:r>
              <a:rPr lang="en-GB" sz="1200" b="1" dirty="0">
                <a:solidFill>
                  <a:schemeClr val="accent1"/>
                </a:solidFill>
              </a:rPr>
              <a:t>Second lockdown</a:t>
            </a:r>
          </a:p>
        </p:txBody>
      </p:sp>
      <p:sp>
        <p:nvSpPr>
          <p:cNvPr id="13" name="TextBox 12">
            <a:extLst>
              <a:ext uri="{FF2B5EF4-FFF2-40B4-BE49-F238E27FC236}">
                <a16:creationId xmlns:a16="http://schemas.microsoft.com/office/drawing/2014/main" id="{5EC9401A-8B39-46CE-AF8B-65908095FDB8}"/>
              </a:ext>
            </a:extLst>
          </p:cNvPr>
          <p:cNvSpPr txBox="1"/>
          <p:nvPr/>
        </p:nvSpPr>
        <p:spPr>
          <a:xfrm>
            <a:off x="4370603" y="2807156"/>
            <a:ext cx="1358672" cy="369332"/>
          </a:xfrm>
          <a:prstGeom prst="rect">
            <a:avLst/>
          </a:prstGeom>
          <a:noFill/>
        </p:spPr>
        <p:txBody>
          <a:bodyPr wrap="square" rtlCol="0">
            <a:spAutoFit/>
          </a:bodyPr>
          <a:lstStyle/>
          <a:p>
            <a:pPr algn="ctr"/>
            <a:r>
              <a:rPr lang="en-GB" b="1" dirty="0">
                <a:solidFill>
                  <a:srgbClr val="00B050"/>
                </a:solidFill>
              </a:rPr>
              <a:t>2021</a:t>
            </a:r>
          </a:p>
        </p:txBody>
      </p:sp>
      <p:sp>
        <p:nvSpPr>
          <p:cNvPr id="14" name="TextBox 13">
            <a:extLst>
              <a:ext uri="{FF2B5EF4-FFF2-40B4-BE49-F238E27FC236}">
                <a16:creationId xmlns:a16="http://schemas.microsoft.com/office/drawing/2014/main" id="{ED092CAE-0FFB-4037-ABE9-265F491DF2BC}"/>
              </a:ext>
            </a:extLst>
          </p:cNvPr>
          <p:cNvSpPr txBox="1"/>
          <p:nvPr/>
        </p:nvSpPr>
        <p:spPr>
          <a:xfrm>
            <a:off x="6194250" y="3359818"/>
            <a:ext cx="1358672" cy="369332"/>
          </a:xfrm>
          <a:prstGeom prst="rect">
            <a:avLst/>
          </a:prstGeom>
          <a:noFill/>
        </p:spPr>
        <p:txBody>
          <a:bodyPr wrap="square" rtlCol="0">
            <a:spAutoFit/>
          </a:bodyPr>
          <a:lstStyle/>
          <a:p>
            <a:pPr algn="ctr"/>
            <a:r>
              <a:rPr lang="en-GB" b="1" dirty="0">
                <a:solidFill>
                  <a:srgbClr val="0070C0"/>
                </a:solidFill>
              </a:rPr>
              <a:t>2020</a:t>
            </a:r>
          </a:p>
        </p:txBody>
      </p:sp>
      <p:sp>
        <p:nvSpPr>
          <p:cNvPr id="15" name="TextBox 14">
            <a:extLst>
              <a:ext uri="{FF2B5EF4-FFF2-40B4-BE49-F238E27FC236}">
                <a16:creationId xmlns:a16="http://schemas.microsoft.com/office/drawing/2014/main" id="{7F183EFE-E238-482F-9622-5C885C15DD56}"/>
              </a:ext>
            </a:extLst>
          </p:cNvPr>
          <p:cNvSpPr txBox="1"/>
          <p:nvPr/>
        </p:nvSpPr>
        <p:spPr>
          <a:xfrm>
            <a:off x="7035272" y="1328752"/>
            <a:ext cx="1358672" cy="369332"/>
          </a:xfrm>
          <a:prstGeom prst="rect">
            <a:avLst/>
          </a:prstGeom>
          <a:noFill/>
        </p:spPr>
        <p:txBody>
          <a:bodyPr wrap="square" rtlCol="0">
            <a:spAutoFit/>
          </a:bodyPr>
          <a:lstStyle/>
          <a:p>
            <a:pPr algn="ctr"/>
            <a:r>
              <a:rPr lang="en-GB" b="1" dirty="0">
                <a:solidFill>
                  <a:srgbClr val="FFC000"/>
                </a:solidFill>
              </a:rPr>
              <a:t>2019</a:t>
            </a:r>
          </a:p>
        </p:txBody>
      </p:sp>
      <p:sp>
        <p:nvSpPr>
          <p:cNvPr id="16" name="TextBox 15">
            <a:extLst>
              <a:ext uri="{FF2B5EF4-FFF2-40B4-BE49-F238E27FC236}">
                <a16:creationId xmlns:a16="http://schemas.microsoft.com/office/drawing/2014/main" id="{CE25C3B1-93FF-4B8D-9045-10CEA2036EF4}"/>
              </a:ext>
            </a:extLst>
          </p:cNvPr>
          <p:cNvSpPr txBox="1"/>
          <p:nvPr/>
        </p:nvSpPr>
        <p:spPr>
          <a:xfrm>
            <a:off x="2281598" y="2568924"/>
            <a:ext cx="1358672" cy="369332"/>
          </a:xfrm>
          <a:prstGeom prst="rect">
            <a:avLst/>
          </a:prstGeom>
          <a:noFill/>
        </p:spPr>
        <p:txBody>
          <a:bodyPr wrap="square" rtlCol="0">
            <a:spAutoFit/>
          </a:bodyPr>
          <a:lstStyle/>
          <a:p>
            <a:pPr algn="ctr"/>
            <a:r>
              <a:rPr lang="en-GB" b="1" dirty="0">
                <a:solidFill>
                  <a:schemeClr val="accent2"/>
                </a:solidFill>
              </a:rPr>
              <a:t>2022</a:t>
            </a:r>
          </a:p>
        </p:txBody>
      </p:sp>
      <p:graphicFrame>
        <p:nvGraphicFramePr>
          <p:cNvPr id="17" name="Table 16">
            <a:extLst>
              <a:ext uri="{FF2B5EF4-FFF2-40B4-BE49-F238E27FC236}">
                <a16:creationId xmlns:a16="http://schemas.microsoft.com/office/drawing/2014/main" id="{8003747B-444C-4ED9-A95C-CF413A43BEF1}"/>
              </a:ext>
            </a:extLst>
          </p:cNvPr>
          <p:cNvGraphicFramePr>
            <a:graphicFrameLocks noGrp="1"/>
          </p:cNvGraphicFramePr>
          <p:nvPr>
            <p:extLst>
              <p:ext uri="{D42A27DB-BD31-4B8C-83A1-F6EECF244321}">
                <p14:modId xmlns:p14="http://schemas.microsoft.com/office/powerpoint/2010/main" val="2749100428"/>
              </p:ext>
            </p:extLst>
          </p:nvPr>
        </p:nvGraphicFramePr>
        <p:xfrm>
          <a:off x="829111" y="7073649"/>
          <a:ext cx="10515599" cy="1177937"/>
        </p:xfrm>
        <a:graphic>
          <a:graphicData uri="http://schemas.openxmlformats.org/drawingml/2006/table">
            <a:tbl>
              <a:tblPr/>
              <a:tblGrid>
                <a:gridCol w="1301282">
                  <a:extLst>
                    <a:ext uri="{9D8B030D-6E8A-4147-A177-3AD203B41FA5}">
                      <a16:colId xmlns:a16="http://schemas.microsoft.com/office/drawing/2014/main" val="1201206681"/>
                    </a:ext>
                  </a:extLst>
                </a:gridCol>
                <a:gridCol w="1239317">
                  <a:extLst>
                    <a:ext uri="{9D8B030D-6E8A-4147-A177-3AD203B41FA5}">
                      <a16:colId xmlns:a16="http://schemas.microsoft.com/office/drawing/2014/main" val="3040872822"/>
                    </a:ext>
                  </a:extLst>
                </a:gridCol>
                <a:gridCol w="979060">
                  <a:extLst>
                    <a:ext uri="{9D8B030D-6E8A-4147-A177-3AD203B41FA5}">
                      <a16:colId xmlns:a16="http://schemas.microsoft.com/office/drawing/2014/main" val="135591168"/>
                    </a:ext>
                  </a:extLst>
                </a:gridCol>
                <a:gridCol w="1159021">
                  <a:extLst>
                    <a:ext uri="{9D8B030D-6E8A-4147-A177-3AD203B41FA5}">
                      <a16:colId xmlns:a16="http://schemas.microsoft.com/office/drawing/2014/main" val="1212367381"/>
                    </a:ext>
                  </a:extLst>
                </a:gridCol>
                <a:gridCol w="2088292">
                  <a:extLst>
                    <a:ext uri="{9D8B030D-6E8A-4147-A177-3AD203B41FA5}">
                      <a16:colId xmlns:a16="http://schemas.microsoft.com/office/drawing/2014/main" val="237791955"/>
                    </a:ext>
                  </a:extLst>
                </a:gridCol>
                <a:gridCol w="1279748">
                  <a:extLst>
                    <a:ext uri="{9D8B030D-6E8A-4147-A177-3AD203B41FA5}">
                      <a16:colId xmlns:a16="http://schemas.microsoft.com/office/drawing/2014/main" val="4103948325"/>
                    </a:ext>
                  </a:extLst>
                </a:gridCol>
                <a:gridCol w="1112520">
                  <a:extLst>
                    <a:ext uri="{9D8B030D-6E8A-4147-A177-3AD203B41FA5}">
                      <a16:colId xmlns:a16="http://schemas.microsoft.com/office/drawing/2014/main" val="1787143721"/>
                    </a:ext>
                  </a:extLst>
                </a:gridCol>
                <a:gridCol w="135635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quarter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4819">
                <a:tc vMerge="1">
                  <a:txBody>
                    <a:bodyPr/>
                    <a:lstStyle/>
                    <a:p>
                      <a:endParaRPr lang="en-GB"/>
                    </a:p>
                  </a:txBody>
                  <a:tcPr/>
                </a:tc>
                <a:tc gridSpan="3">
                  <a:txBody>
                    <a:bodyPr/>
                    <a:lstStyle/>
                    <a:p>
                      <a:pPr algn="ctr" fontAlgn="b"/>
                      <a:r>
                        <a:rPr lang="en-GB" sz="1200" b="1" u="none" strike="noStrike">
                          <a:solidFill>
                            <a:schemeClr val="tx1"/>
                          </a:solidFill>
                          <a:effectLst/>
                        </a:rPr>
                        <a:t>Q3 2019 to Q3 2022</a:t>
                      </a:r>
                      <a:endParaRPr lang="en-GB" sz="1200" b="1" i="0" u="none" strike="noStrike">
                        <a:solidFill>
                          <a:schemeClr val="tx1"/>
                        </a:solidFill>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Q3 2020 to Q3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Q2 2022 to Q3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418324">
                <a:tc>
                  <a:txBody>
                    <a:bodyPr/>
                    <a:lstStyle/>
                    <a:p>
                      <a:pPr algn="l" fontAlgn="ctr"/>
                      <a:endParaRPr lang="en-GB" sz="1800" b="0" i="0" u="none" strike="noStrike" dirty="0">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a:t>
                      </a:r>
                      <a:endParaRPr lang="en-GB" sz="1200" b="1" i="0" u="none" strike="noStrike">
                        <a:solidFill>
                          <a:srgbClr val="FF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GB" sz="1200" b="1" i="0" u="none" strike="noStrike">
                          <a:solidFill>
                            <a:schemeClr val="tx1"/>
                          </a:solidFill>
                          <a:effectLst/>
                          <a:latin typeface="Calibri"/>
                        </a:rPr>
                        <a:t>No change</a:t>
                      </a:r>
                      <a:endParaRPr lang="en-GB"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a:solidFill>
                            <a:schemeClr val="tx1"/>
                          </a:solidFill>
                          <a:effectLst/>
                          <a:latin typeface="Calibri"/>
                        </a:rPr>
                        <a:t>No change</a:t>
                      </a:r>
                      <a:endParaRPr lang="en-GB" sz="1200" b="1" i="0" u="none" strike="noStrike">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dirty="0">
                          <a:solidFill>
                            <a:schemeClr val="tx1"/>
                          </a:solidFill>
                          <a:effectLst/>
                          <a:latin typeface="Calibri"/>
                        </a:rPr>
                        <a:t>No change</a:t>
                      </a:r>
                      <a:endParaRPr lang="en-GB"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graphicFrame>
        <p:nvGraphicFramePr>
          <p:cNvPr id="18" name="Table 17">
            <a:extLst>
              <a:ext uri="{FF2B5EF4-FFF2-40B4-BE49-F238E27FC236}">
                <a16:creationId xmlns:a16="http://schemas.microsoft.com/office/drawing/2014/main" id="{BF3A1871-8E73-4D94-9F56-16E0F8C42AEF}"/>
              </a:ext>
            </a:extLst>
          </p:cNvPr>
          <p:cNvGraphicFramePr>
            <a:graphicFrameLocks noGrp="1"/>
          </p:cNvGraphicFramePr>
          <p:nvPr>
            <p:extLst>
              <p:ext uri="{D42A27DB-BD31-4B8C-83A1-F6EECF244321}">
                <p14:modId xmlns:p14="http://schemas.microsoft.com/office/powerpoint/2010/main" val="3198004841"/>
              </p:ext>
            </p:extLst>
          </p:nvPr>
        </p:nvGraphicFramePr>
        <p:xfrm>
          <a:off x="827366" y="5249966"/>
          <a:ext cx="10537266" cy="1077842"/>
        </p:xfrm>
        <a:graphic>
          <a:graphicData uri="http://schemas.openxmlformats.org/drawingml/2006/table">
            <a:tbl>
              <a:tblPr/>
              <a:tblGrid>
                <a:gridCol w="1340340">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923992">
                  <a:extLst>
                    <a:ext uri="{9D8B030D-6E8A-4147-A177-3AD203B41FA5}">
                      <a16:colId xmlns:a16="http://schemas.microsoft.com/office/drawing/2014/main" val="135591168"/>
                    </a:ext>
                  </a:extLst>
                </a:gridCol>
                <a:gridCol w="1157681">
                  <a:extLst>
                    <a:ext uri="{9D8B030D-6E8A-4147-A177-3AD203B41FA5}">
                      <a16:colId xmlns:a16="http://schemas.microsoft.com/office/drawing/2014/main" val="1212367381"/>
                    </a:ext>
                  </a:extLst>
                </a:gridCol>
                <a:gridCol w="2072085">
                  <a:extLst>
                    <a:ext uri="{9D8B030D-6E8A-4147-A177-3AD203B41FA5}">
                      <a16:colId xmlns:a16="http://schemas.microsoft.com/office/drawing/2014/main" val="237791955"/>
                    </a:ext>
                  </a:extLst>
                </a:gridCol>
                <a:gridCol w="1283509">
                  <a:extLst>
                    <a:ext uri="{9D8B030D-6E8A-4147-A177-3AD203B41FA5}">
                      <a16:colId xmlns:a16="http://schemas.microsoft.com/office/drawing/2014/main" val="4103948325"/>
                    </a:ext>
                  </a:extLst>
                </a:gridCol>
                <a:gridCol w="1115736">
                  <a:extLst>
                    <a:ext uri="{9D8B030D-6E8A-4147-A177-3AD203B41FA5}">
                      <a16:colId xmlns:a16="http://schemas.microsoft.com/office/drawing/2014/main" val="1787143721"/>
                    </a:ext>
                  </a:extLst>
                </a:gridCol>
                <a:gridCol w="1367406">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dirty="0">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update vs Now:</a:t>
                      </a:r>
                      <a:endParaRPr lang="en-GB" sz="1200" b="1" i="0" u="none" strike="noStrike" dirty="0">
                        <a:solidFill>
                          <a:srgbClr val="0070C0"/>
                        </a:solidFill>
                        <a:effectLst/>
                        <a:latin typeface="Calibri"/>
                      </a:endParaRP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a:solidFill>
                            <a:schemeClr val="tx1"/>
                          </a:solidFill>
                          <a:effectLst/>
                        </a:rPr>
                        <a:t>Sept 2019 to Sept 2022</a:t>
                      </a:r>
                      <a:endParaRPr lang="en-GB" sz="1200" b="1" i="0" u="none" strike="noStrike">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Sept 2020 to </a:t>
                      </a:r>
                      <a:r>
                        <a:rPr lang="en-GB" sz="1200" b="1" i="0" u="none" strike="noStrike" noProof="0">
                          <a:effectLst/>
                          <a:latin typeface="Calibri"/>
                        </a:rPr>
                        <a:t>Sept </a:t>
                      </a:r>
                      <a:r>
                        <a:rPr lang="en-GB" sz="1200" b="1" u="none" strike="noStrike">
                          <a:effectLst/>
                        </a:rPr>
                        <a:t>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June 2022 to </a:t>
                      </a:r>
                      <a:r>
                        <a:rPr lang="en-GB" sz="1200" b="1" i="0" u="none" strike="noStrike" noProof="0">
                          <a:effectLst/>
                          <a:latin typeface="Calibri"/>
                        </a:rPr>
                        <a:t>September</a:t>
                      </a:r>
                      <a:r>
                        <a:rPr lang="en-GB" sz="1200" b="1" u="none" strike="noStrike">
                          <a:effectLst/>
                        </a:rPr>
                        <a:t>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-9%</a:t>
                      </a:r>
                      <a:endParaRPr lang="en-GB" sz="1200" b="1" i="0" u="none" strike="noStrike">
                        <a:solidFill>
                          <a:srgbClr val="FF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a:rPr>
                        <a:t>+3%</a:t>
                      </a:r>
                      <a:endParaRPr lang="en-GB" sz="1200" b="1" i="0" u="none" strike="noStrike">
                        <a:solidFill>
                          <a:srgbClr val="00B05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-13%</a:t>
                      </a:r>
                      <a:endParaRPr lang="en-GB" sz="1200" b="1" i="0" u="none" strike="noStrike" dirty="0">
                        <a:solidFill>
                          <a:srgbClr val="FF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-18%</a:t>
                      </a:r>
                      <a:endParaRPr lang="en-GB" sz="1200" b="1" i="0" u="none" strike="noStrike" dirty="0">
                        <a:solidFill>
                          <a:srgbClr val="FF0000"/>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dirty="0">
                          <a:solidFill>
                            <a:srgbClr val="FF0000"/>
                          </a:solidFill>
                          <a:effectLst/>
                          <a:latin typeface="Calibri"/>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sp>
        <p:nvSpPr>
          <p:cNvPr id="21" name="TextBox 20">
            <a:extLst>
              <a:ext uri="{FF2B5EF4-FFF2-40B4-BE49-F238E27FC236}">
                <a16:creationId xmlns:a16="http://schemas.microsoft.com/office/drawing/2014/main" id="{49BAF992-B9C8-4807-B9D3-EB1880287C9B}"/>
              </a:ext>
            </a:extLst>
          </p:cNvPr>
          <p:cNvSpPr txBox="1"/>
          <p:nvPr/>
        </p:nvSpPr>
        <p:spPr>
          <a:xfrm>
            <a:off x="0" y="6589110"/>
            <a:ext cx="12167979" cy="253916"/>
          </a:xfrm>
          <a:prstGeom prst="rect">
            <a:avLst/>
          </a:prstGeom>
          <a:noFill/>
        </p:spPr>
        <p:txBody>
          <a:bodyPr wrap="square" lIns="91440" tIns="45720" rIns="91440" bIns="45720" rtlCol="0" anchor="t">
            <a:spAutoFit/>
          </a:bodyPr>
          <a:lstStyle/>
          <a:p>
            <a:r>
              <a:rPr lang="en-GB" sz="1050" dirty="0"/>
              <a:t>Includes data from 6 locations in central Cambridge – Bridge Street, Fitzroy Street, Market Hill, Regent Street, Rose Crescent and Sidney Street.</a:t>
            </a:r>
            <a:endParaRPr lang="en-GB" sz="1050" dirty="0">
              <a:cs typeface="Calibri"/>
            </a:endParaRPr>
          </a:p>
        </p:txBody>
      </p:sp>
    </p:spTree>
    <p:extLst>
      <p:ext uri="{BB962C8B-B14F-4D97-AF65-F5344CB8AC3E}">
        <p14:creationId xmlns:p14="http://schemas.microsoft.com/office/powerpoint/2010/main" val="40107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line chart&#10;&#10;Description automatically generated">
            <a:extLst>
              <a:ext uri="{FF2B5EF4-FFF2-40B4-BE49-F238E27FC236}">
                <a16:creationId xmlns:a16="http://schemas.microsoft.com/office/drawing/2014/main" id="{D71E8B2F-ABBB-0835-2354-2E91798A9622}"/>
              </a:ext>
            </a:extLst>
          </p:cNvPr>
          <p:cNvPicPr>
            <a:picLocks noChangeAspect="1"/>
          </p:cNvPicPr>
          <p:nvPr/>
        </p:nvPicPr>
        <p:blipFill>
          <a:blip r:embed="rId3"/>
          <a:stretch>
            <a:fillRect/>
          </a:stretch>
        </p:blipFill>
        <p:spPr>
          <a:xfrm>
            <a:off x="978666" y="732182"/>
            <a:ext cx="10289752" cy="4319491"/>
          </a:xfrm>
          <a:prstGeom prst="rect">
            <a:avLst/>
          </a:prstGeom>
        </p:spPr>
      </p:pic>
      <p:sp>
        <p:nvSpPr>
          <p:cNvPr id="12" name="Rectangle 11">
            <a:extLst>
              <a:ext uri="{FF2B5EF4-FFF2-40B4-BE49-F238E27FC236}">
                <a16:creationId xmlns:a16="http://schemas.microsoft.com/office/drawing/2014/main" id="{937765D3-0A1D-4BCD-AF03-A3568DB7FF31}"/>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2212C7A-C507-4950-88F4-5A633A97CF57}"/>
              </a:ext>
            </a:extLst>
          </p:cNvPr>
          <p:cNvGraphicFramePr>
            <a:graphicFrameLocks noGrp="1"/>
          </p:cNvGraphicFramePr>
          <p:nvPr>
            <p:extLst>
              <p:ext uri="{D42A27DB-BD31-4B8C-83A1-F6EECF244321}">
                <p14:modId xmlns:p14="http://schemas.microsoft.com/office/powerpoint/2010/main" val="1908994489"/>
              </p:ext>
            </p:extLst>
          </p:nvPr>
        </p:nvGraphicFramePr>
        <p:xfrm>
          <a:off x="675163" y="7042042"/>
          <a:ext cx="10831243" cy="1077842"/>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1203985">
                  <a:extLst>
                    <a:ext uri="{9D8B030D-6E8A-4147-A177-3AD203B41FA5}">
                      <a16:colId xmlns:a16="http://schemas.microsoft.com/office/drawing/2014/main" val="135591168"/>
                    </a:ext>
                  </a:extLst>
                </a:gridCol>
                <a:gridCol w="1365004">
                  <a:extLst>
                    <a:ext uri="{9D8B030D-6E8A-4147-A177-3AD203B41FA5}">
                      <a16:colId xmlns:a16="http://schemas.microsoft.com/office/drawing/2014/main" val="1212367381"/>
                    </a:ext>
                  </a:extLst>
                </a:gridCol>
                <a:gridCol w="2262116">
                  <a:extLst>
                    <a:ext uri="{9D8B030D-6E8A-4147-A177-3AD203B41FA5}">
                      <a16:colId xmlns:a16="http://schemas.microsoft.com/office/drawing/2014/main" val="237791955"/>
                    </a:ext>
                  </a:extLst>
                </a:gridCol>
                <a:gridCol w="1203960">
                  <a:extLst>
                    <a:ext uri="{9D8B030D-6E8A-4147-A177-3AD203B41FA5}">
                      <a16:colId xmlns:a16="http://schemas.microsoft.com/office/drawing/2014/main" val="4103948325"/>
                    </a:ext>
                  </a:extLst>
                </a:gridCol>
                <a:gridCol w="960120">
                  <a:extLst>
                    <a:ext uri="{9D8B030D-6E8A-4147-A177-3AD203B41FA5}">
                      <a16:colId xmlns:a16="http://schemas.microsoft.com/office/drawing/2014/main" val="1787143721"/>
                    </a:ext>
                  </a:extLst>
                </a:gridCol>
                <a:gridCol w="1219199">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quarter vs Now:</a:t>
                      </a:r>
                      <a:endParaRPr lang="en-GB" sz="1200" b="1" i="0" u="none" strike="noStrike" dirty="0">
                        <a:solidFill>
                          <a:srgbClr val="0070C0"/>
                        </a:solidFill>
                        <a:effectLst/>
                        <a:latin typeface="Calibri"/>
                      </a:endParaRP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dirty="0">
                          <a:solidFill>
                            <a:schemeClr val="tx1"/>
                          </a:solidFill>
                          <a:effectLst/>
                        </a:rPr>
                        <a:t>Q1 2020</a:t>
                      </a:r>
                      <a:r>
                        <a:rPr lang="en-GB" sz="1200" b="1" i="0" u="none" strike="noStrike" noProof="0" dirty="0">
                          <a:solidFill>
                            <a:srgbClr val="FF0000"/>
                          </a:solidFill>
                          <a:effectLst/>
                          <a:latin typeface="Calibri"/>
                        </a:rPr>
                        <a:t>*</a:t>
                      </a:r>
                      <a:r>
                        <a:rPr lang="en-GB" sz="1200" b="1" u="none" strike="noStrike" dirty="0">
                          <a:solidFill>
                            <a:schemeClr val="tx1"/>
                          </a:solidFill>
                          <a:effectLst/>
                        </a:rPr>
                        <a:t> to Q3 2022</a:t>
                      </a:r>
                      <a:endParaRPr lang="en-GB" sz="1200" b="1" i="0" u="none" strike="noStrike" dirty="0">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Q3 2020 to Q3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Q2 2022 to Q3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37821"/>
                  </a:ext>
                </a:extLst>
              </a:tr>
              <a:tr h="228210">
                <a:tc>
                  <a:txBody>
                    <a:bodyPr/>
                    <a:lstStyle/>
                    <a:p>
                      <a:pPr algn="l" rtl="0" fontAlgn="ctr"/>
                      <a:r>
                        <a:rPr lang="en-GB" sz="1200" b="1" i="0" u="none" strike="noStrike" dirty="0">
                          <a:solidFill>
                            <a:srgbClr val="000000"/>
                          </a:solidFill>
                          <a:effectLst/>
                          <a:latin typeface="Calibri"/>
                        </a:rPr>
                        <a:t>One Station Square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-10%</a:t>
                      </a:r>
                      <a:endParaRPr lang="en-US" dirty="0">
                        <a:solidFill>
                          <a:srgbClr val="FF0000"/>
                        </a:solidFil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dirty="0">
                          <a:solidFill>
                            <a:srgbClr val="FF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93985"/>
                  </a:ext>
                </a:extLst>
              </a:tr>
            </a:tbl>
          </a:graphicData>
        </a:graphic>
      </p:graphicFrame>
      <p:sp>
        <p:nvSpPr>
          <p:cNvPr id="3" name="Slide Number Placeholder 2">
            <a:extLst>
              <a:ext uri="{FF2B5EF4-FFF2-40B4-BE49-F238E27FC236}">
                <a16:creationId xmlns:a16="http://schemas.microsoft.com/office/drawing/2014/main" id="{A4F2A0A4-F05F-43DF-A6ED-F154362CB3D0}"/>
              </a:ext>
            </a:extLst>
          </p:cNvPr>
          <p:cNvSpPr>
            <a:spLocks noGrp="1"/>
          </p:cNvSpPr>
          <p:nvPr>
            <p:ph type="sldNum" sz="quarter" idx="12"/>
          </p:nvPr>
        </p:nvSpPr>
        <p:spPr>
          <a:xfrm>
            <a:off x="9448800" y="6480228"/>
            <a:ext cx="2743200" cy="365125"/>
          </a:xfrm>
        </p:spPr>
        <p:txBody>
          <a:bodyPr/>
          <a:lstStyle/>
          <a:p>
            <a:fld id="{7BDE9EA5-05C8-4B5B-B253-366C87BB7B5C}" type="slidenum">
              <a:rPr lang="en-GB" smtClean="0"/>
              <a:t>23</a:t>
            </a:fld>
            <a:endParaRPr lang="en-GB"/>
          </a:p>
        </p:txBody>
      </p:sp>
      <p:sp>
        <p:nvSpPr>
          <p:cNvPr id="10" name="TextBox 9">
            <a:extLst>
              <a:ext uri="{FF2B5EF4-FFF2-40B4-BE49-F238E27FC236}">
                <a16:creationId xmlns:a16="http://schemas.microsoft.com/office/drawing/2014/main" id="{5D915BCD-AF83-1093-AE50-8BAFE28F982F}"/>
              </a:ext>
            </a:extLst>
          </p:cNvPr>
          <p:cNvSpPr txBox="1"/>
          <p:nvPr/>
        </p:nvSpPr>
        <p:spPr>
          <a:xfrm>
            <a:off x="31751" y="6553200"/>
            <a:ext cx="121180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FF0000"/>
                </a:solidFill>
              </a:rPr>
              <a:t>*</a:t>
            </a:r>
            <a:r>
              <a:rPr lang="en-GB" sz="1000" dirty="0"/>
              <a:t>Data collection at One Station Square began in Dec 2019 so Sept 2019 data is not available to represent pre-COVID conditions. Feb 2020 has therefore been used instead</a:t>
            </a:r>
            <a:r>
              <a:rPr lang="en-GB" sz="1000" dirty="0">
                <a:ea typeface="+mn-lt"/>
                <a:cs typeface="+mn-lt"/>
              </a:rPr>
              <a:t>. </a:t>
            </a:r>
            <a:endParaRPr lang="en-GB" sz="1000" dirty="0">
              <a:solidFill>
                <a:srgbClr val="FF0000"/>
              </a:solidFill>
              <a:cs typeface="Calibri"/>
            </a:endParaRPr>
          </a:p>
        </p:txBody>
      </p:sp>
      <p:sp>
        <p:nvSpPr>
          <p:cNvPr id="11" name="TextBox 10">
            <a:extLst>
              <a:ext uri="{FF2B5EF4-FFF2-40B4-BE49-F238E27FC236}">
                <a16:creationId xmlns:a16="http://schemas.microsoft.com/office/drawing/2014/main" id="{831099BB-DDC5-4B8F-A6E1-78F8120E3FB7}"/>
              </a:ext>
            </a:extLst>
          </p:cNvPr>
          <p:cNvSpPr txBox="1"/>
          <p:nvPr/>
        </p:nvSpPr>
        <p:spPr>
          <a:xfrm>
            <a:off x="1894748" y="3834286"/>
            <a:ext cx="1358672" cy="246221"/>
          </a:xfrm>
          <a:prstGeom prst="rect">
            <a:avLst/>
          </a:prstGeom>
          <a:noFill/>
        </p:spPr>
        <p:txBody>
          <a:bodyPr wrap="square" rtlCol="0">
            <a:spAutoFit/>
          </a:bodyPr>
          <a:lstStyle/>
          <a:p>
            <a:pPr algn="ctr"/>
            <a:r>
              <a:rPr lang="en-GB" sz="1000" b="1" dirty="0">
                <a:solidFill>
                  <a:srgbClr val="00B050"/>
                </a:solidFill>
              </a:rPr>
              <a:t>Third lockdown</a:t>
            </a:r>
          </a:p>
        </p:txBody>
      </p:sp>
      <p:sp>
        <p:nvSpPr>
          <p:cNvPr id="13" name="TextBox 12">
            <a:extLst>
              <a:ext uri="{FF2B5EF4-FFF2-40B4-BE49-F238E27FC236}">
                <a16:creationId xmlns:a16="http://schemas.microsoft.com/office/drawing/2014/main" id="{06F9C50D-F8F7-4EDC-86A9-34E2783E4B2E}"/>
              </a:ext>
            </a:extLst>
          </p:cNvPr>
          <p:cNvSpPr txBox="1"/>
          <p:nvPr/>
        </p:nvSpPr>
        <p:spPr>
          <a:xfrm>
            <a:off x="4100325" y="4049730"/>
            <a:ext cx="1371850" cy="246221"/>
          </a:xfrm>
          <a:prstGeom prst="rect">
            <a:avLst/>
          </a:prstGeom>
          <a:noFill/>
        </p:spPr>
        <p:txBody>
          <a:bodyPr wrap="square" rtlCol="0">
            <a:spAutoFit/>
          </a:bodyPr>
          <a:lstStyle/>
          <a:p>
            <a:pPr algn="ctr"/>
            <a:r>
              <a:rPr lang="en-GB" sz="1000" b="1" dirty="0">
                <a:solidFill>
                  <a:srgbClr val="0070C0"/>
                </a:solidFill>
              </a:rPr>
              <a:t>First lockdown</a:t>
            </a:r>
          </a:p>
        </p:txBody>
      </p:sp>
      <p:sp>
        <p:nvSpPr>
          <p:cNvPr id="14" name="TextBox 13">
            <a:extLst>
              <a:ext uri="{FF2B5EF4-FFF2-40B4-BE49-F238E27FC236}">
                <a16:creationId xmlns:a16="http://schemas.microsoft.com/office/drawing/2014/main" id="{B5C9C4F6-FF68-44AA-BE9C-B261CD98BE33}"/>
              </a:ext>
            </a:extLst>
          </p:cNvPr>
          <p:cNvSpPr txBox="1"/>
          <p:nvPr/>
        </p:nvSpPr>
        <p:spPr>
          <a:xfrm>
            <a:off x="9659828" y="3972786"/>
            <a:ext cx="799091" cy="400110"/>
          </a:xfrm>
          <a:prstGeom prst="rect">
            <a:avLst/>
          </a:prstGeom>
          <a:noFill/>
        </p:spPr>
        <p:txBody>
          <a:bodyPr wrap="square" rtlCol="0">
            <a:spAutoFit/>
          </a:bodyPr>
          <a:lstStyle/>
          <a:p>
            <a:pPr algn="ctr"/>
            <a:r>
              <a:rPr lang="en-GB" sz="1000" b="1" dirty="0">
                <a:solidFill>
                  <a:srgbClr val="0070C0"/>
                </a:solidFill>
              </a:rPr>
              <a:t>Second lockdown</a:t>
            </a:r>
          </a:p>
        </p:txBody>
      </p:sp>
      <p:sp>
        <p:nvSpPr>
          <p:cNvPr id="15" name="TextBox 14">
            <a:extLst>
              <a:ext uri="{FF2B5EF4-FFF2-40B4-BE49-F238E27FC236}">
                <a16:creationId xmlns:a16="http://schemas.microsoft.com/office/drawing/2014/main" id="{704A922F-4A62-46D8-AE52-CFCB2EDAB984}"/>
              </a:ext>
            </a:extLst>
          </p:cNvPr>
          <p:cNvSpPr txBox="1"/>
          <p:nvPr/>
        </p:nvSpPr>
        <p:spPr>
          <a:xfrm>
            <a:off x="6316033" y="2981248"/>
            <a:ext cx="1358672" cy="369332"/>
          </a:xfrm>
          <a:prstGeom prst="rect">
            <a:avLst/>
          </a:prstGeom>
          <a:noFill/>
        </p:spPr>
        <p:txBody>
          <a:bodyPr wrap="square" rtlCol="0">
            <a:spAutoFit/>
          </a:bodyPr>
          <a:lstStyle/>
          <a:p>
            <a:pPr algn="ctr"/>
            <a:r>
              <a:rPr lang="en-GB" b="1" dirty="0">
                <a:solidFill>
                  <a:srgbClr val="00B050"/>
                </a:solidFill>
              </a:rPr>
              <a:t>2021</a:t>
            </a:r>
          </a:p>
        </p:txBody>
      </p:sp>
      <p:sp>
        <p:nvSpPr>
          <p:cNvPr id="16" name="TextBox 15">
            <a:extLst>
              <a:ext uri="{FF2B5EF4-FFF2-40B4-BE49-F238E27FC236}">
                <a16:creationId xmlns:a16="http://schemas.microsoft.com/office/drawing/2014/main" id="{FD12DB15-7CEE-4C3E-9A33-96D4C4554434}"/>
              </a:ext>
            </a:extLst>
          </p:cNvPr>
          <p:cNvSpPr txBox="1"/>
          <p:nvPr/>
        </p:nvSpPr>
        <p:spPr>
          <a:xfrm>
            <a:off x="6761737" y="3588064"/>
            <a:ext cx="1358672" cy="369332"/>
          </a:xfrm>
          <a:prstGeom prst="rect">
            <a:avLst/>
          </a:prstGeom>
          <a:noFill/>
        </p:spPr>
        <p:txBody>
          <a:bodyPr wrap="square" rtlCol="0">
            <a:spAutoFit/>
          </a:bodyPr>
          <a:lstStyle/>
          <a:p>
            <a:pPr algn="ctr"/>
            <a:r>
              <a:rPr lang="en-GB" b="1" dirty="0">
                <a:solidFill>
                  <a:srgbClr val="0070C0"/>
                </a:solidFill>
              </a:rPr>
              <a:t>2020</a:t>
            </a:r>
          </a:p>
        </p:txBody>
      </p:sp>
      <p:sp>
        <p:nvSpPr>
          <p:cNvPr id="17" name="TextBox 16">
            <a:extLst>
              <a:ext uri="{FF2B5EF4-FFF2-40B4-BE49-F238E27FC236}">
                <a16:creationId xmlns:a16="http://schemas.microsoft.com/office/drawing/2014/main" id="{C08AC141-AD32-4F70-9C92-55B14D50B56D}"/>
              </a:ext>
            </a:extLst>
          </p:cNvPr>
          <p:cNvSpPr txBox="1"/>
          <p:nvPr/>
        </p:nvSpPr>
        <p:spPr>
          <a:xfrm>
            <a:off x="9999135" y="1166858"/>
            <a:ext cx="1358672" cy="369332"/>
          </a:xfrm>
          <a:prstGeom prst="rect">
            <a:avLst/>
          </a:prstGeom>
          <a:noFill/>
        </p:spPr>
        <p:txBody>
          <a:bodyPr wrap="square" rtlCol="0">
            <a:spAutoFit/>
          </a:bodyPr>
          <a:lstStyle/>
          <a:p>
            <a:pPr algn="ctr"/>
            <a:r>
              <a:rPr lang="en-GB" b="1">
                <a:solidFill>
                  <a:srgbClr val="FFC000"/>
                </a:solidFill>
              </a:rPr>
              <a:t>2019</a:t>
            </a:r>
          </a:p>
        </p:txBody>
      </p:sp>
      <p:sp>
        <p:nvSpPr>
          <p:cNvPr id="18" name="TextBox 17">
            <a:extLst>
              <a:ext uri="{FF2B5EF4-FFF2-40B4-BE49-F238E27FC236}">
                <a16:creationId xmlns:a16="http://schemas.microsoft.com/office/drawing/2014/main" id="{67720F1C-8091-4653-A457-C01ACBE0FF58}"/>
              </a:ext>
            </a:extLst>
          </p:cNvPr>
          <p:cNvSpPr txBox="1"/>
          <p:nvPr/>
        </p:nvSpPr>
        <p:spPr>
          <a:xfrm>
            <a:off x="4391950" y="1836958"/>
            <a:ext cx="1358672" cy="369332"/>
          </a:xfrm>
          <a:prstGeom prst="rect">
            <a:avLst/>
          </a:prstGeom>
          <a:noFill/>
        </p:spPr>
        <p:txBody>
          <a:bodyPr wrap="square" rtlCol="0">
            <a:spAutoFit/>
          </a:bodyPr>
          <a:lstStyle/>
          <a:p>
            <a:pPr algn="ctr"/>
            <a:r>
              <a:rPr lang="en-GB" b="1" dirty="0">
                <a:solidFill>
                  <a:schemeClr val="accent2"/>
                </a:solidFill>
              </a:rPr>
              <a:t>2022</a:t>
            </a:r>
          </a:p>
        </p:txBody>
      </p:sp>
      <p:graphicFrame>
        <p:nvGraphicFramePr>
          <p:cNvPr id="19" name="Table 18">
            <a:extLst>
              <a:ext uri="{FF2B5EF4-FFF2-40B4-BE49-F238E27FC236}">
                <a16:creationId xmlns:a16="http://schemas.microsoft.com/office/drawing/2014/main" id="{44980B1F-CEF2-4918-BAD2-6FD9DE99B950}"/>
              </a:ext>
            </a:extLst>
          </p:cNvPr>
          <p:cNvGraphicFramePr>
            <a:graphicFrameLocks noGrp="1"/>
          </p:cNvGraphicFramePr>
          <p:nvPr>
            <p:extLst>
              <p:ext uri="{D42A27DB-BD31-4B8C-83A1-F6EECF244321}">
                <p14:modId xmlns:p14="http://schemas.microsoft.com/office/powerpoint/2010/main" val="3550373899"/>
              </p:ext>
            </p:extLst>
          </p:nvPr>
        </p:nvGraphicFramePr>
        <p:xfrm>
          <a:off x="675163" y="5263515"/>
          <a:ext cx="10831239" cy="1077842"/>
        </p:xfrm>
        <a:graphic>
          <a:graphicData uri="http://schemas.openxmlformats.org/drawingml/2006/table">
            <a:tbl>
              <a:tblPr/>
              <a:tblGrid>
                <a:gridCol w="1340341">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1203985">
                  <a:extLst>
                    <a:ext uri="{9D8B030D-6E8A-4147-A177-3AD203B41FA5}">
                      <a16:colId xmlns:a16="http://schemas.microsoft.com/office/drawing/2014/main" val="135591168"/>
                    </a:ext>
                  </a:extLst>
                </a:gridCol>
                <a:gridCol w="919219">
                  <a:extLst>
                    <a:ext uri="{9D8B030D-6E8A-4147-A177-3AD203B41FA5}">
                      <a16:colId xmlns:a16="http://schemas.microsoft.com/office/drawing/2014/main" val="1212367381"/>
                    </a:ext>
                  </a:extLst>
                </a:gridCol>
                <a:gridCol w="2707900">
                  <a:extLst>
                    <a:ext uri="{9D8B030D-6E8A-4147-A177-3AD203B41FA5}">
                      <a16:colId xmlns:a16="http://schemas.microsoft.com/office/drawing/2014/main" val="237791955"/>
                    </a:ext>
                  </a:extLst>
                </a:gridCol>
                <a:gridCol w="1203960">
                  <a:extLst>
                    <a:ext uri="{9D8B030D-6E8A-4147-A177-3AD203B41FA5}">
                      <a16:colId xmlns:a16="http://schemas.microsoft.com/office/drawing/2014/main" val="4103948325"/>
                    </a:ext>
                  </a:extLst>
                </a:gridCol>
                <a:gridCol w="960119">
                  <a:extLst>
                    <a:ext uri="{9D8B030D-6E8A-4147-A177-3AD203B41FA5}">
                      <a16:colId xmlns:a16="http://schemas.microsoft.com/office/drawing/2014/main" val="1787143721"/>
                    </a:ext>
                  </a:extLst>
                </a:gridCol>
                <a:gridCol w="1219198">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dirty="0">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update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a:solidFill>
                            <a:schemeClr val="tx1"/>
                          </a:solidFill>
                          <a:effectLst/>
                        </a:rPr>
                        <a:t>Feb 2020</a:t>
                      </a:r>
                      <a:r>
                        <a:rPr lang="en-GB" sz="1200" b="1" i="0" u="none" strike="noStrike" noProof="0">
                          <a:solidFill>
                            <a:srgbClr val="FF0000"/>
                          </a:solidFill>
                          <a:effectLst/>
                          <a:latin typeface="+mn-lt"/>
                        </a:rPr>
                        <a:t>*</a:t>
                      </a:r>
                      <a:r>
                        <a:rPr lang="en-GB" sz="1200" b="1" u="none" strike="noStrike">
                          <a:solidFill>
                            <a:schemeClr val="tx1"/>
                          </a:solidFill>
                          <a:effectLst/>
                        </a:rPr>
                        <a:t> to </a:t>
                      </a:r>
                      <a:r>
                        <a:rPr lang="en-GB" sz="1200" b="1" i="0" u="none" strike="noStrike" noProof="0">
                          <a:effectLst/>
                          <a:latin typeface="Calibri"/>
                        </a:rPr>
                        <a:t>September </a:t>
                      </a:r>
                      <a:r>
                        <a:rPr lang="en-GB" sz="1200" b="1" u="none" strike="noStrike">
                          <a:solidFill>
                            <a:schemeClr val="tx1"/>
                          </a:solidFill>
                          <a:effectLst/>
                        </a:rPr>
                        <a:t>2022</a:t>
                      </a:r>
                      <a:endParaRPr lang="en-GB" sz="1200" b="1" i="0" u="none" strike="noStrike">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lvl="0" algn="ctr">
                        <a:buNone/>
                      </a:pPr>
                      <a:r>
                        <a:rPr lang="en-GB" sz="1200" b="1" i="0" u="none" strike="noStrike" noProof="0">
                          <a:effectLst/>
                          <a:latin typeface="Calibri"/>
                        </a:rPr>
                        <a:t>September </a:t>
                      </a:r>
                      <a:r>
                        <a:rPr lang="en-GB" sz="1200" b="1" u="none" strike="noStrike">
                          <a:effectLst/>
                        </a:rPr>
                        <a:t>2020 to </a:t>
                      </a:r>
                      <a:r>
                        <a:rPr lang="en-GB" sz="1200" b="1" i="0" u="none" strike="noStrike" noProof="0">
                          <a:effectLst/>
                          <a:latin typeface="Calibri"/>
                        </a:rPr>
                        <a:t>September </a:t>
                      </a:r>
                      <a:r>
                        <a:rPr lang="en-GB" sz="1200" b="1" u="none" strike="noStrike">
                          <a:effectLst/>
                        </a:rPr>
                        <a:t> 2022</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a:effectLst/>
                        </a:rPr>
                        <a:t>June 2022 to </a:t>
                      </a:r>
                      <a:r>
                        <a:rPr lang="en-GB" sz="1200" b="1" i="0" u="none" strike="noStrike" noProof="0">
                          <a:effectLst/>
                          <a:latin typeface="Calibri"/>
                        </a:rPr>
                        <a:t>September </a:t>
                      </a:r>
                      <a:r>
                        <a:rPr lang="en-GB" sz="1200" b="1" u="none" strike="noStrike">
                          <a:effectLst/>
                        </a:rPr>
                        <a:t>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One Station Square</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-27%</a:t>
                      </a:r>
                      <a:endParaRPr lang="en-GB" sz="1200" b="1" i="0" u="none" strike="noStrike">
                        <a:solidFill>
                          <a:srgbClr val="FF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-32%</a:t>
                      </a:r>
                      <a:endParaRPr lang="en-GB" sz="1200" b="1" i="0" u="none" strike="noStrike">
                        <a:solidFill>
                          <a:srgbClr val="FF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-8%</a:t>
                      </a:r>
                      <a:endParaRPr lang="en-GB" sz="1200" b="1" i="0" u="none" strike="noStrike">
                        <a:solidFill>
                          <a:srgbClr val="00B050"/>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00B050"/>
                          </a:solidFill>
                          <a:effectLst/>
                          <a:latin typeface="Calibri"/>
                        </a:rPr>
                        <a:t>+52%</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-20%</a:t>
                      </a:r>
                      <a:endParaRPr lang="en-GB" sz="1200" b="1" i="0" u="none" strike="noStrike">
                        <a:solidFill>
                          <a:srgbClr val="FF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dirty="0">
                          <a:solidFill>
                            <a:srgbClr val="FF0000"/>
                          </a:solidFill>
                          <a:effectLst/>
                          <a:latin typeface="Calibri"/>
                        </a:rPr>
                        <a:t>-23%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spTree>
    <p:extLst>
      <p:ext uri="{BB962C8B-B14F-4D97-AF65-F5344CB8AC3E}">
        <p14:creationId xmlns:p14="http://schemas.microsoft.com/office/powerpoint/2010/main" val="78284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hart, bar chart&#10;&#10;Description automatically generated">
            <a:extLst>
              <a:ext uri="{FF2B5EF4-FFF2-40B4-BE49-F238E27FC236}">
                <a16:creationId xmlns:a16="http://schemas.microsoft.com/office/drawing/2014/main" id="{FEC5A9AA-B989-4289-9A98-D9D4F3306DC1}"/>
              </a:ext>
            </a:extLst>
          </p:cNvPr>
          <p:cNvPicPr>
            <a:picLocks noChangeAspect="1"/>
          </p:cNvPicPr>
          <p:nvPr/>
        </p:nvPicPr>
        <p:blipFill>
          <a:blip r:embed="rId3"/>
          <a:stretch>
            <a:fillRect/>
          </a:stretch>
        </p:blipFill>
        <p:spPr>
          <a:xfrm>
            <a:off x="104172" y="694336"/>
            <a:ext cx="11877555" cy="4389025"/>
          </a:xfrm>
          <a:prstGeom prst="rect">
            <a:avLst/>
          </a:prstGeom>
        </p:spPr>
      </p:pic>
      <p:sp>
        <p:nvSpPr>
          <p:cNvPr id="5" name="Title 1">
            <a:extLst>
              <a:ext uri="{FF2B5EF4-FFF2-40B4-BE49-F238E27FC236}">
                <a16:creationId xmlns:a16="http://schemas.microsoft.com/office/drawing/2014/main" id="{20F6F47F-2FF5-49ED-8CA0-73B62050AA9D}"/>
              </a:ext>
            </a:extLst>
          </p:cNvPr>
          <p:cNvSpPr txBox="1">
            <a:spLocks/>
          </p:cNvSpPr>
          <p:nvPr/>
        </p:nvSpPr>
        <p:spPr>
          <a:xfrm>
            <a:off x="0" y="180444"/>
            <a:ext cx="11834949" cy="105809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100" b="1" i="0" u="none" strike="noStrike" kern="1200" cap="none" spc="0" normalizeH="0" baseline="0" noProof="0">
                <a:ln>
                  <a:noFill/>
                </a:ln>
                <a:solidFill>
                  <a:prstClr val="white"/>
                </a:solidFill>
                <a:effectLst/>
                <a:uLnTx/>
                <a:uFillTx/>
                <a:latin typeface="Calibri" panose="020F0502020204030204"/>
                <a:ea typeface="+mj-ea"/>
                <a:cs typeface="+mj-cs"/>
              </a:rPr>
              <a:t>Footfall at One Station Square</a:t>
            </a: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br>
              <a:rPr kumimoji="0" lang="en-GB" sz="1800" b="1" i="0" u="none" strike="noStrike" kern="1200" cap="none" spc="0" normalizeH="0" baseline="0" noProof="0">
                <a:ln>
                  <a:noFill/>
                </a:ln>
                <a:solidFill>
                  <a:prstClr val="black"/>
                </a:solidFill>
                <a:effectLst/>
                <a:uLnTx/>
                <a:uFillTx/>
                <a:latin typeface="Calibri" panose="020F0502020204030204"/>
                <a:ea typeface="+mj-ea"/>
                <a:cs typeface="+mj-cs"/>
              </a:rPr>
            </a:br>
            <a:endParaRPr kumimoji="0" lang="en-GB" sz="1800" b="1" i="0" u="none" strike="noStrike" kern="1200" cap="none" spc="0" normalizeH="0" baseline="0" noProof="0">
              <a:ln>
                <a:noFill/>
              </a:ln>
              <a:solidFill>
                <a:prstClr val="black"/>
              </a:solidFill>
              <a:effectLst/>
              <a:uLnTx/>
              <a:uFillTx/>
              <a:latin typeface="Calibri" panose="020F0502020204030204"/>
              <a:ea typeface="+mj-ea"/>
              <a:cs typeface="+mj-cs"/>
            </a:endParaRPr>
          </a:p>
        </p:txBody>
      </p:sp>
      <p:sp>
        <p:nvSpPr>
          <p:cNvPr id="10" name="Rectangle 9">
            <a:extLst>
              <a:ext uri="{FF2B5EF4-FFF2-40B4-BE49-F238E27FC236}">
                <a16:creationId xmlns:a16="http://schemas.microsoft.com/office/drawing/2014/main" id="{10126A54-9E25-48BD-BCCD-4969A0FE9CD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Footfall at One Station Square by day of week: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D795FCF-ADE0-4480-91AE-E5F7D7BDF40A}"/>
              </a:ext>
            </a:extLst>
          </p:cNvPr>
          <p:cNvSpPr txBox="1"/>
          <p:nvPr/>
        </p:nvSpPr>
        <p:spPr>
          <a:xfrm>
            <a:off x="1291905" y="5351856"/>
            <a:ext cx="7416692" cy="1200329"/>
          </a:xfrm>
          <a:prstGeom prst="rect">
            <a:avLst/>
          </a:prstGeom>
          <a:noFill/>
        </p:spPr>
        <p:txBody>
          <a:bodyPr wrap="square" lIns="91440" tIns="45720" rIns="91440" bIns="45720" rtlCol="0" anchor="t">
            <a:spAutoFit/>
          </a:bodyPr>
          <a:lstStyle/>
          <a:p>
            <a:pPr algn="ctr"/>
            <a:r>
              <a:rPr lang="en-GB" dirty="0"/>
              <a:t>All</a:t>
            </a:r>
            <a:r>
              <a:rPr lang="en-GB" b="1" dirty="0"/>
              <a:t> weekdays</a:t>
            </a:r>
            <a:r>
              <a:rPr lang="en-GB" dirty="0"/>
              <a:t> remain below pre-COVID (Feb 2020) volumes. Mondays, Wednesdays and Fridays are least recovered (</a:t>
            </a:r>
            <a:r>
              <a:rPr lang="en-GB" b="1" dirty="0">
                <a:solidFill>
                  <a:srgbClr val="FF0000"/>
                </a:solidFill>
              </a:rPr>
              <a:t>37% below </a:t>
            </a:r>
            <a:r>
              <a:rPr lang="en-GB" dirty="0"/>
              <a:t>pre-COVID levels) whilst Tuesdays and Thursdays are most recovered (</a:t>
            </a:r>
            <a:r>
              <a:rPr lang="en-GB" b="1" dirty="0">
                <a:solidFill>
                  <a:srgbClr val="FF0000"/>
                </a:solidFill>
              </a:rPr>
              <a:t>27% below</a:t>
            </a:r>
            <a:r>
              <a:rPr lang="en-GB" dirty="0"/>
              <a:t> pre-COVID levels).</a:t>
            </a:r>
          </a:p>
        </p:txBody>
      </p:sp>
      <p:sp>
        <p:nvSpPr>
          <p:cNvPr id="12" name="TextBox 11">
            <a:extLst>
              <a:ext uri="{FF2B5EF4-FFF2-40B4-BE49-F238E27FC236}">
                <a16:creationId xmlns:a16="http://schemas.microsoft.com/office/drawing/2014/main" id="{164FD618-12C6-48E0-AF96-9FBB150D6FC9}"/>
              </a:ext>
            </a:extLst>
          </p:cNvPr>
          <p:cNvSpPr txBox="1"/>
          <p:nvPr/>
        </p:nvSpPr>
        <p:spPr>
          <a:xfrm>
            <a:off x="8827178" y="5280545"/>
            <a:ext cx="1668554" cy="1200329"/>
          </a:xfrm>
          <a:prstGeom prst="rect">
            <a:avLst/>
          </a:prstGeom>
          <a:noFill/>
        </p:spPr>
        <p:txBody>
          <a:bodyPr wrap="square" lIns="91440" tIns="45720" rIns="91440" bIns="45720" rtlCol="0" anchor="t">
            <a:spAutoFit/>
          </a:bodyPr>
          <a:lstStyle/>
          <a:p>
            <a:pPr algn="ctr"/>
            <a:r>
              <a:rPr lang="en-GB" b="1" dirty="0"/>
              <a:t>Saturdays</a:t>
            </a:r>
            <a:r>
              <a:rPr lang="en-GB" dirty="0"/>
              <a:t> in September are </a:t>
            </a:r>
            <a:r>
              <a:rPr lang="en-GB" b="1" dirty="0">
                <a:solidFill>
                  <a:srgbClr val="FF0000"/>
                </a:solidFill>
              </a:rPr>
              <a:t>17% below</a:t>
            </a:r>
            <a:r>
              <a:rPr lang="en-GB" dirty="0"/>
              <a:t> </a:t>
            </a:r>
            <a:endParaRPr lang="en-US" dirty="0"/>
          </a:p>
          <a:p>
            <a:pPr algn="ctr"/>
            <a:r>
              <a:rPr lang="en-GB" dirty="0"/>
              <a:t>pre-COVID</a:t>
            </a:r>
          </a:p>
        </p:txBody>
      </p:sp>
      <p:sp>
        <p:nvSpPr>
          <p:cNvPr id="15" name="TextBox 14">
            <a:extLst>
              <a:ext uri="{FF2B5EF4-FFF2-40B4-BE49-F238E27FC236}">
                <a16:creationId xmlns:a16="http://schemas.microsoft.com/office/drawing/2014/main" id="{0B7552FF-65AF-45D9-AB16-E9C5B1F192A8}"/>
              </a:ext>
            </a:extLst>
          </p:cNvPr>
          <p:cNvSpPr txBox="1"/>
          <p:nvPr/>
        </p:nvSpPr>
        <p:spPr>
          <a:xfrm>
            <a:off x="10218370" y="5268721"/>
            <a:ext cx="1973630" cy="1200329"/>
          </a:xfrm>
          <a:prstGeom prst="rect">
            <a:avLst/>
          </a:prstGeom>
          <a:noFill/>
        </p:spPr>
        <p:txBody>
          <a:bodyPr wrap="square" lIns="91440" tIns="45720" rIns="91440" bIns="45720" rtlCol="0" anchor="t">
            <a:spAutoFit/>
          </a:bodyPr>
          <a:lstStyle/>
          <a:p>
            <a:pPr algn="ctr"/>
            <a:r>
              <a:rPr lang="en-GB" b="1"/>
              <a:t>Sundays </a:t>
            </a:r>
            <a:r>
              <a:rPr lang="en-GB"/>
              <a:t>in </a:t>
            </a:r>
            <a:r>
              <a:rPr lang="en-GB" dirty="0"/>
              <a:t>September </a:t>
            </a:r>
            <a:r>
              <a:rPr lang="en-GB"/>
              <a:t>are </a:t>
            </a:r>
            <a:r>
              <a:rPr lang="en-GB" b="1" dirty="0">
                <a:solidFill>
                  <a:srgbClr val="00B050"/>
                </a:solidFill>
              </a:rPr>
              <a:t>19% above</a:t>
            </a:r>
            <a:endParaRPr lang="en-US" b="1" dirty="0">
              <a:solidFill>
                <a:srgbClr val="00B050"/>
              </a:solidFill>
            </a:endParaRPr>
          </a:p>
          <a:p>
            <a:pPr algn="ctr"/>
            <a:r>
              <a:rPr lang="en-GB">
                <a:cs typeface="Calibri"/>
              </a:rPr>
              <a:t>pre-COVID</a:t>
            </a:r>
          </a:p>
        </p:txBody>
      </p:sp>
      <p:sp>
        <p:nvSpPr>
          <p:cNvPr id="2" name="Slide Number Placeholder 1">
            <a:extLst>
              <a:ext uri="{FF2B5EF4-FFF2-40B4-BE49-F238E27FC236}">
                <a16:creationId xmlns:a16="http://schemas.microsoft.com/office/drawing/2014/main" id="{E26D0824-C5D1-4AE8-AD9F-C32F941D53BE}"/>
              </a:ext>
            </a:extLst>
          </p:cNvPr>
          <p:cNvSpPr>
            <a:spLocks noGrp="1"/>
          </p:cNvSpPr>
          <p:nvPr>
            <p:ph type="sldNum" sz="quarter" idx="12"/>
          </p:nvPr>
        </p:nvSpPr>
        <p:spPr>
          <a:xfrm>
            <a:off x="9448800" y="6494993"/>
            <a:ext cx="2743200" cy="365125"/>
          </a:xfrm>
        </p:spPr>
        <p:txBody>
          <a:bodyPr/>
          <a:lstStyle/>
          <a:p>
            <a:fld id="{7BDE9EA5-05C8-4B5B-B253-366C87BB7B5C}" type="slidenum">
              <a:rPr lang="en-GB" smtClean="0"/>
              <a:t>24</a:t>
            </a:fld>
            <a:endParaRPr lang="en-GB"/>
          </a:p>
        </p:txBody>
      </p:sp>
      <p:sp>
        <p:nvSpPr>
          <p:cNvPr id="16" name="TextBox 15">
            <a:extLst>
              <a:ext uri="{FF2B5EF4-FFF2-40B4-BE49-F238E27FC236}">
                <a16:creationId xmlns:a16="http://schemas.microsoft.com/office/drawing/2014/main" id="{D87027FB-BF4B-401B-8104-DC9284065788}"/>
              </a:ext>
            </a:extLst>
          </p:cNvPr>
          <p:cNvSpPr txBox="1"/>
          <p:nvPr/>
        </p:nvSpPr>
        <p:spPr>
          <a:xfrm>
            <a:off x="31751" y="6553200"/>
            <a:ext cx="121180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FF0000"/>
                </a:solidFill>
              </a:rPr>
              <a:t>*</a:t>
            </a:r>
            <a:r>
              <a:rPr lang="en-GB" sz="1000" dirty="0"/>
              <a:t>Data collection at One Station Square began in Dec 2019 so Sept 2019 data is not available to represent pre-COVID conditions. Feb 2020 has therefore been used instead</a:t>
            </a:r>
            <a:r>
              <a:rPr lang="en-GB" sz="1000" dirty="0">
                <a:ea typeface="+mn-lt"/>
                <a:cs typeface="+mn-lt"/>
              </a:rPr>
              <a:t>. </a:t>
            </a:r>
            <a:endParaRPr lang="en-GB" sz="1000" dirty="0">
              <a:solidFill>
                <a:srgbClr val="FF0000"/>
              </a:solidFill>
              <a:cs typeface="Calibri"/>
            </a:endParaRPr>
          </a:p>
        </p:txBody>
      </p:sp>
    </p:spTree>
    <p:extLst>
      <p:ext uri="{BB962C8B-B14F-4D97-AF65-F5344CB8AC3E}">
        <p14:creationId xmlns:p14="http://schemas.microsoft.com/office/powerpoint/2010/main" val="2707863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Car Parking</a:t>
            </a:r>
          </a:p>
        </p:txBody>
      </p:sp>
      <p:sp>
        <p:nvSpPr>
          <p:cNvPr id="3" name="Slide Number Placeholder 2">
            <a:extLst>
              <a:ext uri="{FF2B5EF4-FFF2-40B4-BE49-F238E27FC236}">
                <a16:creationId xmlns:a16="http://schemas.microsoft.com/office/drawing/2014/main" id="{352E18C1-A4A2-4BE5-B388-DA0F7BC7B319}"/>
              </a:ext>
            </a:extLst>
          </p:cNvPr>
          <p:cNvSpPr>
            <a:spLocks noGrp="1"/>
          </p:cNvSpPr>
          <p:nvPr>
            <p:ph type="sldNum" sz="quarter" idx="12"/>
          </p:nvPr>
        </p:nvSpPr>
        <p:spPr/>
        <p:txBody>
          <a:bodyPr/>
          <a:lstStyle/>
          <a:p>
            <a:fld id="{AE56028F-813B-4E02-837E-17CD63D81F9F}" type="slidenum">
              <a:rPr lang="en-GB" smtClean="0"/>
              <a:t>25</a:t>
            </a:fld>
            <a:endParaRPr lang="en-GB"/>
          </a:p>
        </p:txBody>
      </p:sp>
    </p:spTree>
    <p:extLst>
      <p:ext uri="{BB962C8B-B14F-4D97-AF65-F5344CB8AC3E}">
        <p14:creationId xmlns:p14="http://schemas.microsoft.com/office/powerpoint/2010/main" val="205553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D02FE4-8DEE-4486-91EE-3B9B0334056A}"/>
              </a:ext>
            </a:extLst>
          </p:cNvPr>
          <p:cNvPicPr>
            <a:picLocks noChangeAspect="1"/>
          </p:cNvPicPr>
          <p:nvPr/>
        </p:nvPicPr>
        <p:blipFill>
          <a:blip r:embed="rId3"/>
          <a:stretch>
            <a:fillRect/>
          </a:stretch>
        </p:blipFill>
        <p:spPr>
          <a:xfrm>
            <a:off x="843305" y="882724"/>
            <a:ext cx="10594666" cy="4730987"/>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Car parking: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1535BA0-63F9-4C2F-8BA0-E2EBA3B7801A}"/>
              </a:ext>
            </a:extLst>
          </p:cNvPr>
          <p:cNvSpPr txBox="1"/>
          <p:nvPr/>
        </p:nvSpPr>
        <p:spPr>
          <a:xfrm>
            <a:off x="1877648" y="3233485"/>
            <a:ext cx="1208651" cy="470736"/>
          </a:xfrm>
          <a:prstGeom prst="rect">
            <a:avLst/>
          </a:prstGeom>
          <a:noFill/>
        </p:spPr>
        <p:txBody>
          <a:bodyPr wrap="square" lIns="91440" tIns="45720" rIns="91440" bIns="45720" rtlCol="0" anchor="t">
            <a:spAutoFit/>
          </a:bodyPr>
          <a:lstStyle/>
          <a:p>
            <a:pPr algn="ctr"/>
            <a:r>
              <a:rPr lang="en-GB" sz="1200" b="1" dirty="0">
                <a:ln>
                  <a:solidFill>
                    <a:srgbClr val="F76C5E"/>
                  </a:solidFill>
                </a:ln>
                <a:solidFill>
                  <a:schemeClr val="bg2">
                    <a:lumMod val="25000"/>
                  </a:schemeClr>
                </a:solidFill>
                <a:latin typeface="+mj-lt"/>
              </a:rPr>
              <a:t>Closure of Park Street car park</a:t>
            </a:r>
          </a:p>
        </p:txBody>
      </p:sp>
      <p:sp>
        <p:nvSpPr>
          <p:cNvPr id="26" name="TextBox 25">
            <a:extLst>
              <a:ext uri="{FF2B5EF4-FFF2-40B4-BE49-F238E27FC236}">
                <a16:creationId xmlns:a16="http://schemas.microsoft.com/office/drawing/2014/main" id="{0B463B6A-4108-43A9-AD59-B624CAFD1DD7}"/>
              </a:ext>
            </a:extLst>
          </p:cNvPr>
          <p:cNvSpPr txBox="1"/>
          <p:nvPr/>
        </p:nvSpPr>
        <p:spPr>
          <a:xfrm>
            <a:off x="4055914" y="4426998"/>
            <a:ext cx="1689436" cy="307777"/>
          </a:xfrm>
          <a:prstGeom prst="rect">
            <a:avLst/>
          </a:prstGeom>
          <a:noFill/>
        </p:spPr>
        <p:txBody>
          <a:bodyPr wrap="square" rtlCol="0">
            <a:spAutoFit/>
          </a:bodyPr>
          <a:lstStyle/>
          <a:p>
            <a:pPr algn="ctr"/>
            <a:r>
              <a:rPr lang="en-GB" sz="1400" b="1" dirty="0">
                <a:solidFill>
                  <a:schemeClr val="accent6">
                    <a:lumMod val="75000"/>
                  </a:schemeClr>
                </a:solidFill>
              </a:rPr>
              <a:t>Lockdown 1</a:t>
            </a:r>
          </a:p>
        </p:txBody>
      </p:sp>
      <p:sp>
        <p:nvSpPr>
          <p:cNvPr id="30" name="TextBox 29">
            <a:extLst>
              <a:ext uri="{FF2B5EF4-FFF2-40B4-BE49-F238E27FC236}">
                <a16:creationId xmlns:a16="http://schemas.microsoft.com/office/drawing/2014/main" id="{3EABA22C-BD4C-4AD7-83FA-FB8C6870F69F}"/>
              </a:ext>
            </a:extLst>
          </p:cNvPr>
          <p:cNvSpPr txBox="1"/>
          <p:nvPr/>
        </p:nvSpPr>
        <p:spPr>
          <a:xfrm>
            <a:off x="1703220" y="4161220"/>
            <a:ext cx="1689436" cy="307777"/>
          </a:xfrm>
          <a:prstGeom prst="rect">
            <a:avLst/>
          </a:prstGeom>
          <a:noFill/>
        </p:spPr>
        <p:txBody>
          <a:bodyPr wrap="square" rtlCol="0">
            <a:spAutoFit/>
          </a:bodyPr>
          <a:lstStyle/>
          <a:p>
            <a:pPr algn="ctr"/>
            <a:r>
              <a:rPr lang="en-GB" sz="1400" b="1" dirty="0">
                <a:solidFill>
                  <a:srgbClr val="B2D69A"/>
                </a:solidFill>
              </a:rPr>
              <a:t>Lockdown 3</a:t>
            </a:r>
          </a:p>
        </p:txBody>
      </p:sp>
      <p:sp>
        <p:nvSpPr>
          <p:cNvPr id="31" name="TextBox 30">
            <a:extLst>
              <a:ext uri="{FF2B5EF4-FFF2-40B4-BE49-F238E27FC236}">
                <a16:creationId xmlns:a16="http://schemas.microsoft.com/office/drawing/2014/main" id="{07BC6E90-5882-45C4-A408-7F9ACC1A0067}"/>
              </a:ext>
            </a:extLst>
          </p:cNvPr>
          <p:cNvSpPr txBox="1"/>
          <p:nvPr/>
        </p:nvSpPr>
        <p:spPr>
          <a:xfrm>
            <a:off x="9366541" y="4416466"/>
            <a:ext cx="1689436" cy="307777"/>
          </a:xfrm>
          <a:prstGeom prst="rect">
            <a:avLst/>
          </a:prstGeom>
          <a:noFill/>
        </p:spPr>
        <p:txBody>
          <a:bodyPr wrap="square" rtlCol="0">
            <a:spAutoFit/>
          </a:bodyPr>
          <a:lstStyle/>
          <a:p>
            <a:pPr algn="ctr"/>
            <a:r>
              <a:rPr lang="en-GB" sz="1400" b="1" dirty="0">
                <a:solidFill>
                  <a:schemeClr val="accent6">
                    <a:lumMod val="75000"/>
                  </a:schemeClr>
                </a:solidFill>
              </a:rPr>
              <a:t>Lockdown 2</a:t>
            </a:r>
          </a:p>
        </p:txBody>
      </p:sp>
      <p:sp>
        <p:nvSpPr>
          <p:cNvPr id="36" name="TextBox 35">
            <a:extLst>
              <a:ext uri="{FF2B5EF4-FFF2-40B4-BE49-F238E27FC236}">
                <a16:creationId xmlns:a16="http://schemas.microsoft.com/office/drawing/2014/main" id="{BB4C3640-4BEB-4983-921F-25D19A197D71}"/>
              </a:ext>
            </a:extLst>
          </p:cNvPr>
          <p:cNvSpPr txBox="1"/>
          <p:nvPr/>
        </p:nvSpPr>
        <p:spPr>
          <a:xfrm>
            <a:off x="9887190" y="1023734"/>
            <a:ext cx="1689436" cy="307777"/>
          </a:xfrm>
          <a:prstGeom prst="rect">
            <a:avLst/>
          </a:prstGeom>
          <a:noFill/>
        </p:spPr>
        <p:txBody>
          <a:bodyPr wrap="square" rtlCol="0">
            <a:spAutoFit/>
          </a:bodyPr>
          <a:lstStyle/>
          <a:p>
            <a:pPr algn="ctr"/>
            <a:r>
              <a:rPr lang="en-GB" sz="1400" b="1" dirty="0">
                <a:solidFill>
                  <a:schemeClr val="bg2">
                    <a:lumMod val="25000"/>
                  </a:schemeClr>
                </a:solidFill>
                <a:latin typeface="+mj-lt"/>
              </a:rPr>
              <a:t>Christmas/New Year</a:t>
            </a:r>
          </a:p>
        </p:txBody>
      </p:sp>
      <p:cxnSp>
        <p:nvCxnSpPr>
          <p:cNvPr id="10" name="Straight Arrow Connector 9">
            <a:extLst>
              <a:ext uri="{FF2B5EF4-FFF2-40B4-BE49-F238E27FC236}">
                <a16:creationId xmlns:a16="http://schemas.microsoft.com/office/drawing/2014/main" id="{9173D35A-EFD6-4E6F-8276-1C67305B0775}"/>
              </a:ext>
            </a:extLst>
          </p:cNvPr>
          <p:cNvCxnSpPr>
            <a:cxnSpLocks/>
          </p:cNvCxnSpPr>
          <p:nvPr/>
        </p:nvCxnSpPr>
        <p:spPr>
          <a:xfrm>
            <a:off x="11377062" y="1227698"/>
            <a:ext cx="0" cy="710160"/>
          </a:xfrm>
          <a:prstGeom prst="straightConnector1">
            <a:avLst/>
          </a:prstGeom>
          <a:ln>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65DDC9B-91FD-4E56-84C7-A6ADE59E4E62}"/>
              </a:ext>
            </a:extLst>
          </p:cNvPr>
          <p:cNvCxnSpPr>
            <a:cxnSpLocks/>
          </p:cNvCxnSpPr>
          <p:nvPr/>
        </p:nvCxnSpPr>
        <p:spPr>
          <a:xfrm flipH="1" flipV="1">
            <a:off x="1877648" y="3035811"/>
            <a:ext cx="139207" cy="281656"/>
          </a:xfrm>
          <a:prstGeom prst="straightConnector1">
            <a:avLst/>
          </a:prstGeom>
          <a:ln>
            <a:solidFill>
              <a:srgbClr val="F76C5E"/>
            </a:solidFill>
            <a:tailEnd type="triangle"/>
          </a:ln>
        </p:spPr>
        <p:style>
          <a:lnRef idx="1">
            <a:schemeClr val="accent2"/>
          </a:lnRef>
          <a:fillRef idx="0">
            <a:schemeClr val="accent2"/>
          </a:fillRef>
          <a:effectRef idx="0">
            <a:schemeClr val="accent2"/>
          </a:effectRef>
          <a:fontRef idx="minor">
            <a:schemeClr val="tx1"/>
          </a:fontRef>
        </p:style>
      </p:cxnSp>
      <p:sp>
        <p:nvSpPr>
          <p:cNvPr id="44" name="TextBox 43">
            <a:extLst>
              <a:ext uri="{FF2B5EF4-FFF2-40B4-BE49-F238E27FC236}">
                <a16:creationId xmlns:a16="http://schemas.microsoft.com/office/drawing/2014/main" id="{06FA4A0B-2415-42E1-967B-B812BFC684A7}"/>
              </a:ext>
            </a:extLst>
          </p:cNvPr>
          <p:cNvSpPr txBox="1"/>
          <p:nvPr/>
        </p:nvSpPr>
        <p:spPr>
          <a:xfrm>
            <a:off x="6471559" y="3651194"/>
            <a:ext cx="790575" cy="381574"/>
          </a:xfrm>
          <a:prstGeom prst="rect">
            <a:avLst/>
          </a:prstGeom>
          <a:noFill/>
        </p:spPr>
        <p:txBody>
          <a:bodyPr wrap="square" rtlCol="0">
            <a:spAutoFit/>
          </a:bodyPr>
          <a:lstStyle/>
          <a:p>
            <a:r>
              <a:rPr lang="en-GB" b="1" dirty="0">
                <a:solidFill>
                  <a:srgbClr val="6B9E73"/>
                </a:solidFill>
              </a:rPr>
              <a:t>2020</a:t>
            </a:r>
          </a:p>
        </p:txBody>
      </p:sp>
      <p:sp>
        <p:nvSpPr>
          <p:cNvPr id="47" name="TextBox 46">
            <a:extLst>
              <a:ext uri="{FF2B5EF4-FFF2-40B4-BE49-F238E27FC236}">
                <a16:creationId xmlns:a16="http://schemas.microsoft.com/office/drawing/2014/main" id="{271EC721-6D97-40C3-8EE5-EF5E1D9CDD34}"/>
              </a:ext>
            </a:extLst>
          </p:cNvPr>
          <p:cNvSpPr txBox="1"/>
          <p:nvPr/>
        </p:nvSpPr>
        <p:spPr>
          <a:xfrm>
            <a:off x="4484739" y="3548629"/>
            <a:ext cx="790575" cy="381574"/>
          </a:xfrm>
          <a:prstGeom prst="rect">
            <a:avLst/>
          </a:prstGeom>
          <a:noFill/>
        </p:spPr>
        <p:txBody>
          <a:bodyPr wrap="square" rtlCol="0">
            <a:spAutoFit/>
          </a:bodyPr>
          <a:lstStyle/>
          <a:p>
            <a:r>
              <a:rPr lang="en-GB" b="1" dirty="0">
                <a:solidFill>
                  <a:srgbClr val="9FCA74"/>
                </a:solidFill>
              </a:rPr>
              <a:t>2021</a:t>
            </a:r>
          </a:p>
        </p:txBody>
      </p:sp>
      <p:sp>
        <p:nvSpPr>
          <p:cNvPr id="49" name="TextBox 48">
            <a:extLst>
              <a:ext uri="{FF2B5EF4-FFF2-40B4-BE49-F238E27FC236}">
                <a16:creationId xmlns:a16="http://schemas.microsoft.com/office/drawing/2014/main" id="{C2B56169-A7EB-4112-AE92-2647CF75C57A}"/>
              </a:ext>
            </a:extLst>
          </p:cNvPr>
          <p:cNvSpPr txBox="1"/>
          <p:nvPr/>
        </p:nvSpPr>
        <p:spPr>
          <a:xfrm>
            <a:off x="3330067" y="2049236"/>
            <a:ext cx="790575" cy="381574"/>
          </a:xfrm>
          <a:prstGeom prst="rect">
            <a:avLst/>
          </a:prstGeom>
          <a:noFill/>
        </p:spPr>
        <p:txBody>
          <a:bodyPr wrap="square" rtlCol="0">
            <a:spAutoFit/>
          </a:bodyPr>
          <a:lstStyle/>
          <a:p>
            <a:pPr algn="ctr"/>
            <a:r>
              <a:rPr lang="en-GB" b="1" dirty="0">
                <a:solidFill>
                  <a:srgbClr val="56689F"/>
                </a:solidFill>
              </a:rPr>
              <a:t>2019</a:t>
            </a:r>
          </a:p>
        </p:txBody>
      </p:sp>
      <p:sp>
        <p:nvSpPr>
          <p:cNvPr id="50" name="TextBox 49">
            <a:extLst>
              <a:ext uri="{FF2B5EF4-FFF2-40B4-BE49-F238E27FC236}">
                <a16:creationId xmlns:a16="http://schemas.microsoft.com/office/drawing/2014/main" id="{1FC610FB-A1D2-4FB7-9E64-1CE88373D8DA}"/>
              </a:ext>
            </a:extLst>
          </p:cNvPr>
          <p:cNvSpPr txBox="1"/>
          <p:nvPr/>
        </p:nvSpPr>
        <p:spPr>
          <a:xfrm>
            <a:off x="5745350" y="2989109"/>
            <a:ext cx="790575" cy="381574"/>
          </a:xfrm>
          <a:prstGeom prst="rect">
            <a:avLst/>
          </a:prstGeom>
          <a:noFill/>
        </p:spPr>
        <p:txBody>
          <a:bodyPr wrap="square" rtlCol="0">
            <a:spAutoFit/>
          </a:bodyPr>
          <a:lstStyle/>
          <a:p>
            <a:r>
              <a:rPr lang="en-GB" b="1" dirty="0">
                <a:solidFill>
                  <a:srgbClr val="F76C5E"/>
                </a:solidFill>
              </a:rPr>
              <a:t>2022</a:t>
            </a:r>
          </a:p>
        </p:txBody>
      </p:sp>
      <p:sp>
        <p:nvSpPr>
          <p:cNvPr id="51" name="TextBox 50">
            <a:extLst>
              <a:ext uri="{FF2B5EF4-FFF2-40B4-BE49-F238E27FC236}">
                <a16:creationId xmlns:a16="http://schemas.microsoft.com/office/drawing/2014/main" id="{AB3BB440-1BE1-44ED-991E-841F1ED1F5F5}"/>
              </a:ext>
            </a:extLst>
          </p:cNvPr>
          <p:cNvSpPr txBox="1"/>
          <p:nvPr/>
        </p:nvSpPr>
        <p:spPr>
          <a:xfrm>
            <a:off x="0" y="642961"/>
            <a:ext cx="12191999" cy="369332"/>
          </a:xfrm>
          <a:prstGeom prst="rect">
            <a:avLst/>
          </a:prstGeom>
          <a:noFill/>
        </p:spPr>
        <p:txBody>
          <a:bodyPr wrap="square" rtlCol="0">
            <a:spAutoFit/>
          </a:bodyPr>
          <a:lstStyle/>
          <a:p>
            <a:pPr algn="ctr"/>
            <a:r>
              <a:rPr lang="en-GB" b="1" dirty="0">
                <a:solidFill>
                  <a:schemeClr val="bg2">
                    <a:lumMod val="25000"/>
                  </a:schemeClr>
                </a:solidFill>
              </a:rPr>
              <a:t>Cambridge multi-storey car parks usage</a:t>
            </a:r>
          </a:p>
        </p:txBody>
      </p:sp>
      <p:sp>
        <p:nvSpPr>
          <p:cNvPr id="3" name="Slide Number Placeholder 2">
            <a:extLst>
              <a:ext uri="{FF2B5EF4-FFF2-40B4-BE49-F238E27FC236}">
                <a16:creationId xmlns:a16="http://schemas.microsoft.com/office/drawing/2014/main" id="{8BFA20F3-38EF-4C64-ADDB-5DAA26A0A6AB}"/>
              </a:ext>
            </a:extLst>
          </p:cNvPr>
          <p:cNvSpPr>
            <a:spLocks noGrp="1"/>
          </p:cNvSpPr>
          <p:nvPr>
            <p:ph type="sldNum" sz="quarter" idx="12"/>
          </p:nvPr>
        </p:nvSpPr>
        <p:spPr>
          <a:xfrm>
            <a:off x="11794222" y="6492875"/>
            <a:ext cx="397778" cy="365125"/>
          </a:xfrm>
        </p:spPr>
        <p:txBody>
          <a:bodyPr/>
          <a:lstStyle/>
          <a:p>
            <a:fld id="{7BDE9EA5-05C8-4B5B-B253-366C87BB7B5C}" type="slidenum">
              <a:rPr lang="en-GB" smtClean="0"/>
              <a:t>26</a:t>
            </a:fld>
            <a:endParaRPr lang="en-GB"/>
          </a:p>
        </p:txBody>
      </p:sp>
      <p:graphicFrame>
        <p:nvGraphicFramePr>
          <p:cNvPr id="9" name="Table 8">
            <a:extLst>
              <a:ext uri="{FF2B5EF4-FFF2-40B4-BE49-F238E27FC236}">
                <a16:creationId xmlns:a16="http://schemas.microsoft.com/office/drawing/2014/main" id="{B23243C4-7CFD-4133-B3A8-8A4AA5CF91A3}"/>
              </a:ext>
            </a:extLst>
          </p:cNvPr>
          <p:cNvGraphicFramePr>
            <a:graphicFrameLocks noGrp="1"/>
          </p:cNvGraphicFramePr>
          <p:nvPr>
            <p:extLst>
              <p:ext uri="{D42A27DB-BD31-4B8C-83A1-F6EECF244321}">
                <p14:modId xmlns:p14="http://schemas.microsoft.com/office/powerpoint/2010/main" val="1919974886"/>
              </p:ext>
            </p:extLst>
          </p:nvPr>
        </p:nvGraphicFramePr>
        <p:xfrm>
          <a:off x="1886138" y="7002801"/>
          <a:ext cx="8509001" cy="914400"/>
        </p:xfrm>
        <a:graphic>
          <a:graphicData uri="http://schemas.openxmlformats.org/drawingml/2006/table">
            <a:tbl>
              <a:tblPr/>
              <a:tblGrid>
                <a:gridCol w="866129">
                  <a:extLst>
                    <a:ext uri="{9D8B030D-6E8A-4147-A177-3AD203B41FA5}">
                      <a16:colId xmlns:a16="http://schemas.microsoft.com/office/drawing/2014/main" val="859001177"/>
                    </a:ext>
                  </a:extLst>
                </a:gridCol>
                <a:gridCol w="837575">
                  <a:extLst>
                    <a:ext uri="{9D8B030D-6E8A-4147-A177-3AD203B41FA5}">
                      <a16:colId xmlns:a16="http://schemas.microsoft.com/office/drawing/2014/main" val="1004493111"/>
                    </a:ext>
                  </a:extLst>
                </a:gridCol>
                <a:gridCol w="837575">
                  <a:extLst>
                    <a:ext uri="{9D8B030D-6E8A-4147-A177-3AD203B41FA5}">
                      <a16:colId xmlns:a16="http://schemas.microsoft.com/office/drawing/2014/main" val="1490985381"/>
                    </a:ext>
                  </a:extLst>
                </a:gridCol>
                <a:gridCol w="942272">
                  <a:extLst>
                    <a:ext uri="{9D8B030D-6E8A-4147-A177-3AD203B41FA5}">
                      <a16:colId xmlns:a16="http://schemas.microsoft.com/office/drawing/2014/main" val="660609375"/>
                    </a:ext>
                  </a:extLst>
                </a:gridCol>
                <a:gridCol w="837575">
                  <a:extLst>
                    <a:ext uri="{9D8B030D-6E8A-4147-A177-3AD203B41FA5}">
                      <a16:colId xmlns:a16="http://schemas.microsoft.com/office/drawing/2014/main" val="1810706954"/>
                    </a:ext>
                  </a:extLst>
                </a:gridCol>
                <a:gridCol w="837575">
                  <a:extLst>
                    <a:ext uri="{9D8B030D-6E8A-4147-A177-3AD203B41FA5}">
                      <a16:colId xmlns:a16="http://schemas.microsoft.com/office/drawing/2014/main" val="557579431"/>
                    </a:ext>
                  </a:extLst>
                </a:gridCol>
                <a:gridCol w="837575">
                  <a:extLst>
                    <a:ext uri="{9D8B030D-6E8A-4147-A177-3AD203B41FA5}">
                      <a16:colId xmlns:a16="http://schemas.microsoft.com/office/drawing/2014/main" val="598553523"/>
                    </a:ext>
                  </a:extLst>
                </a:gridCol>
                <a:gridCol w="837575">
                  <a:extLst>
                    <a:ext uri="{9D8B030D-6E8A-4147-A177-3AD203B41FA5}">
                      <a16:colId xmlns:a16="http://schemas.microsoft.com/office/drawing/2014/main" val="3771657939"/>
                    </a:ext>
                  </a:extLst>
                </a:gridCol>
                <a:gridCol w="837575">
                  <a:extLst>
                    <a:ext uri="{9D8B030D-6E8A-4147-A177-3AD203B41FA5}">
                      <a16:colId xmlns:a16="http://schemas.microsoft.com/office/drawing/2014/main" val="1156175847"/>
                    </a:ext>
                  </a:extLst>
                </a:gridCol>
                <a:gridCol w="837575">
                  <a:extLst>
                    <a:ext uri="{9D8B030D-6E8A-4147-A177-3AD203B41FA5}">
                      <a16:colId xmlns:a16="http://schemas.microsoft.com/office/drawing/2014/main" val="553643818"/>
                    </a:ext>
                  </a:extLst>
                </a:gridCol>
              </a:tblGrid>
              <a:tr h="200025">
                <a:tc rowSpan="2">
                  <a:txBody>
                    <a:bodyPr/>
                    <a:lstStyle/>
                    <a:p>
                      <a:pPr algn="ctr" fontAlgn="ctr"/>
                      <a:endParaRPr lang="en-GB" sz="18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ctr"/>
                      <a:r>
                        <a:rPr lang="en-GB" sz="1200" b="1" i="0" u="none" strike="noStrike">
                          <a:solidFill>
                            <a:srgbClr val="4472C4"/>
                          </a:solidFill>
                          <a:effectLst/>
                          <a:latin typeface="Calibri"/>
                        </a:rPr>
                        <a:t>Pre-COVID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a:rPr>
                        <a:t>Previous year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a:rPr>
                        <a:t>Previous quarter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9490980"/>
                  </a:ext>
                </a:extLst>
              </a:tr>
              <a:tr h="209550">
                <a:tc v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Q3 2019 to Q3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Q3 2021 to Q3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Q2 2022 to Q3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9597861"/>
                  </a:ext>
                </a:extLst>
              </a:tr>
              <a:tr h="304800">
                <a:tc>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724108"/>
                  </a:ext>
                </a:extLst>
              </a:tr>
              <a:tr h="200025">
                <a:tc>
                  <a:txBody>
                    <a:bodyPr/>
                    <a:lstStyle/>
                    <a:p>
                      <a:pPr algn="ctr" rtl="0" fontAlgn="ctr"/>
                      <a:r>
                        <a:rPr lang="en-GB" sz="1200" b="1" i="0" u="none" strike="noStrike">
                          <a:solidFill>
                            <a:srgbClr val="000000"/>
                          </a:solidFill>
                          <a:effectLst/>
                          <a:latin typeface="Calibri"/>
                        </a:rPr>
                        <a:t>Cambridge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FF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00B05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a:solidFill>
                            <a:srgbClr val="00B05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buNone/>
                      </a:pPr>
                      <a:r>
                        <a:rPr lang="en-GB" sz="1200" b="1" i="0" u="none" strike="noStrike" dirty="0">
                          <a:solidFill>
                            <a:srgbClr val="00B05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786051"/>
                  </a:ext>
                </a:extLst>
              </a:tr>
            </a:tbl>
          </a:graphicData>
        </a:graphic>
      </p:graphicFrame>
      <p:graphicFrame>
        <p:nvGraphicFramePr>
          <p:cNvPr id="12" name="Table 11">
            <a:extLst>
              <a:ext uri="{FF2B5EF4-FFF2-40B4-BE49-F238E27FC236}">
                <a16:creationId xmlns:a16="http://schemas.microsoft.com/office/drawing/2014/main" id="{457CD631-E7C7-462C-B087-0619C14E395F}"/>
              </a:ext>
            </a:extLst>
          </p:cNvPr>
          <p:cNvGraphicFramePr>
            <a:graphicFrameLocks noGrp="1"/>
          </p:cNvGraphicFramePr>
          <p:nvPr>
            <p:extLst>
              <p:ext uri="{D42A27DB-BD31-4B8C-83A1-F6EECF244321}">
                <p14:modId xmlns:p14="http://schemas.microsoft.com/office/powerpoint/2010/main" val="768920189"/>
              </p:ext>
            </p:extLst>
          </p:nvPr>
        </p:nvGraphicFramePr>
        <p:xfrm>
          <a:off x="1886138" y="5623238"/>
          <a:ext cx="8509001" cy="923925"/>
        </p:xfrm>
        <a:graphic>
          <a:graphicData uri="http://schemas.openxmlformats.org/drawingml/2006/table">
            <a:tbl>
              <a:tblPr/>
              <a:tblGrid>
                <a:gridCol w="866129">
                  <a:extLst>
                    <a:ext uri="{9D8B030D-6E8A-4147-A177-3AD203B41FA5}">
                      <a16:colId xmlns:a16="http://schemas.microsoft.com/office/drawing/2014/main" val="3191122086"/>
                    </a:ext>
                  </a:extLst>
                </a:gridCol>
                <a:gridCol w="837575">
                  <a:extLst>
                    <a:ext uri="{9D8B030D-6E8A-4147-A177-3AD203B41FA5}">
                      <a16:colId xmlns:a16="http://schemas.microsoft.com/office/drawing/2014/main" val="924594017"/>
                    </a:ext>
                  </a:extLst>
                </a:gridCol>
                <a:gridCol w="837575">
                  <a:extLst>
                    <a:ext uri="{9D8B030D-6E8A-4147-A177-3AD203B41FA5}">
                      <a16:colId xmlns:a16="http://schemas.microsoft.com/office/drawing/2014/main" val="3738442943"/>
                    </a:ext>
                  </a:extLst>
                </a:gridCol>
                <a:gridCol w="942272">
                  <a:extLst>
                    <a:ext uri="{9D8B030D-6E8A-4147-A177-3AD203B41FA5}">
                      <a16:colId xmlns:a16="http://schemas.microsoft.com/office/drawing/2014/main" val="1724863858"/>
                    </a:ext>
                  </a:extLst>
                </a:gridCol>
                <a:gridCol w="837575">
                  <a:extLst>
                    <a:ext uri="{9D8B030D-6E8A-4147-A177-3AD203B41FA5}">
                      <a16:colId xmlns:a16="http://schemas.microsoft.com/office/drawing/2014/main" val="945895300"/>
                    </a:ext>
                  </a:extLst>
                </a:gridCol>
                <a:gridCol w="837575">
                  <a:extLst>
                    <a:ext uri="{9D8B030D-6E8A-4147-A177-3AD203B41FA5}">
                      <a16:colId xmlns:a16="http://schemas.microsoft.com/office/drawing/2014/main" val="3383474223"/>
                    </a:ext>
                  </a:extLst>
                </a:gridCol>
                <a:gridCol w="837575">
                  <a:extLst>
                    <a:ext uri="{9D8B030D-6E8A-4147-A177-3AD203B41FA5}">
                      <a16:colId xmlns:a16="http://schemas.microsoft.com/office/drawing/2014/main" val="2757890257"/>
                    </a:ext>
                  </a:extLst>
                </a:gridCol>
                <a:gridCol w="837575">
                  <a:extLst>
                    <a:ext uri="{9D8B030D-6E8A-4147-A177-3AD203B41FA5}">
                      <a16:colId xmlns:a16="http://schemas.microsoft.com/office/drawing/2014/main" val="1671580341"/>
                    </a:ext>
                  </a:extLst>
                </a:gridCol>
                <a:gridCol w="837575">
                  <a:extLst>
                    <a:ext uri="{9D8B030D-6E8A-4147-A177-3AD203B41FA5}">
                      <a16:colId xmlns:a16="http://schemas.microsoft.com/office/drawing/2014/main" val="3991541959"/>
                    </a:ext>
                  </a:extLst>
                </a:gridCol>
                <a:gridCol w="837575">
                  <a:extLst>
                    <a:ext uri="{9D8B030D-6E8A-4147-A177-3AD203B41FA5}">
                      <a16:colId xmlns:a16="http://schemas.microsoft.com/office/drawing/2014/main" val="3099340936"/>
                    </a:ext>
                  </a:extLst>
                </a:gridCol>
              </a:tblGrid>
              <a:tr h="200025">
                <a:tc rowSpan="2">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ctr"/>
                      <a:r>
                        <a:rPr lang="en-GB" sz="1200" b="1" i="0" u="none" strike="noStrike">
                          <a:solidFill>
                            <a:srgbClr val="4472C4"/>
                          </a:solidFill>
                          <a:effectLst/>
                          <a:latin typeface="Calibri"/>
                        </a:rPr>
                        <a:t>Pre-COVID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a:rPr>
                        <a:t>Previous year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4472C4"/>
                          </a:solidFill>
                          <a:effectLst/>
                          <a:latin typeface="Calibri"/>
                        </a:rPr>
                        <a:t>Previous update vs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01072226"/>
                  </a:ext>
                </a:extLst>
              </a:tr>
              <a:tr h="209550">
                <a:tc v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September 2019 to September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September 2021 to September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200" b="1" i="0" u="none" strike="noStrike">
                          <a:solidFill>
                            <a:srgbClr val="000000"/>
                          </a:solidFill>
                          <a:effectLst/>
                          <a:latin typeface="Calibri"/>
                        </a:rPr>
                        <a:t>June 2022 to September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4363345"/>
                  </a:ext>
                </a:extLst>
              </a:tr>
              <a:tr h="304800">
                <a:tc>
                  <a:txBody>
                    <a:bodyPr/>
                    <a:lstStyle/>
                    <a:p>
                      <a:pPr algn="ctr" fontAlgn="ctr"/>
                      <a:endParaRPr lang="en-GB" sz="18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rgbClr val="000000"/>
                          </a:solidFill>
                          <a:effectLst/>
                          <a:latin typeface="Calibri"/>
                        </a:rPr>
                        <a:t>Cambridge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FF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a:rPr>
                        <a:t>+</a:t>
                      </a:r>
                      <a:r>
                        <a:rPr lang="en-GB" sz="1200" b="1" i="0" u="none" strike="noStrike" kern="1200">
                          <a:solidFill>
                            <a:srgbClr val="00B050"/>
                          </a:solidFill>
                          <a:effectLst/>
                          <a:latin typeface="Calibri"/>
                          <a:ea typeface="+mn-ea"/>
                          <a:cs typeface="+mn-cs"/>
                        </a:rPr>
                        <a:t>11</a:t>
                      </a:r>
                      <a:r>
                        <a:rPr lang="en-GB" sz="1200" b="1" i="0" u="none" strike="noStrike">
                          <a:solidFill>
                            <a:srgbClr val="00B050"/>
                          </a:solidFill>
                          <a:effectLst/>
                          <a:latin typeface="Calibri"/>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sp>
        <p:nvSpPr>
          <p:cNvPr id="4" name="TextBox 3">
            <a:extLst>
              <a:ext uri="{FF2B5EF4-FFF2-40B4-BE49-F238E27FC236}">
                <a16:creationId xmlns:a16="http://schemas.microsoft.com/office/drawing/2014/main" id="{53EFBB23-8D6C-4937-934C-D85CB5099DC9}"/>
              </a:ext>
            </a:extLst>
          </p:cNvPr>
          <p:cNvSpPr txBox="1"/>
          <p:nvPr/>
        </p:nvSpPr>
        <p:spPr>
          <a:xfrm>
            <a:off x="0" y="6604009"/>
            <a:ext cx="12192000" cy="246221"/>
          </a:xfrm>
          <a:prstGeom prst="rect">
            <a:avLst/>
          </a:prstGeom>
          <a:noFill/>
        </p:spPr>
        <p:txBody>
          <a:bodyPr wrap="square" lIns="91440" tIns="45720" rIns="91440" bIns="45720" rtlCol="0" anchor="t">
            <a:spAutoFit/>
          </a:bodyPr>
          <a:lstStyle/>
          <a:p>
            <a:pPr algn="ctr"/>
            <a:r>
              <a:rPr lang="en-GB" sz="1000" dirty="0"/>
              <a:t>*</a:t>
            </a:r>
            <a:r>
              <a:rPr lang="en-GB" sz="1000" b="0" i="1" dirty="0">
                <a:effectLst/>
                <a:latin typeface="arial"/>
                <a:cs typeface="arial"/>
              </a:rPr>
              <a:t>Park </a:t>
            </a:r>
            <a:r>
              <a:rPr lang="en-GB" sz="1000" i="1" dirty="0">
                <a:latin typeface="arial"/>
                <a:cs typeface="arial"/>
              </a:rPr>
              <a:t>S</a:t>
            </a:r>
            <a:r>
              <a:rPr lang="en-GB" sz="1000" b="0" i="1" dirty="0">
                <a:effectLst/>
                <a:latin typeface="arial"/>
                <a:cs typeface="arial"/>
              </a:rPr>
              <a:t>treet </a:t>
            </a:r>
            <a:r>
              <a:rPr lang="en-GB" sz="1000" i="1" dirty="0">
                <a:latin typeface="arial"/>
                <a:cs typeface="arial"/>
              </a:rPr>
              <a:t>car park </a:t>
            </a:r>
            <a:r>
              <a:rPr lang="en-GB" sz="1000" b="0" i="1" dirty="0">
                <a:effectLst/>
                <a:latin typeface="arial"/>
                <a:cs typeface="arial"/>
              </a:rPr>
              <a:t>closed for redevelopment on 4</a:t>
            </a:r>
            <a:r>
              <a:rPr lang="en-GB" sz="1000" b="0" i="1" baseline="30000" dirty="0">
                <a:effectLst/>
                <a:latin typeface="arial"/>
                <a:cs typeface="arial"/>
              </a:rPr>
              <a:t>th</a:t>
            </a:r>
            <a:r>
              <a:rPr lang="en-GB" sz="1000" b="0" i="1" dirty="0">
                <a:effectLst/>
                <a:latin typeface="arial"/>
                <a:cs typeface="arial"/>
              </a:rPr>
              <a:t> January 2022. </a:t>
            </a:r>
            <a:r>
              <a:rPr lang="en-GB" sz="1000" i="1" dirty="0">
                <a:latin typeface="arial"/>
                <a:cs typeface="arial"/>
              </a:rPr>
              <a:t>Usage figures for this car park are included in the data to establish whether the closure has affected overall parking volumes.</a:t>
            </a:r>
          </a:p>
        </p:txBody>
      </p:sp>
    </p:spTree>
    <p:extLst>
      <p:ext uri="{BB962C8B-B14F-4D97-AF65-F5344CB8AC3E}">
        <p14:creationId xmlns:p14="http://schemas.microsoft.com/office/powerpoint/2010/main" val="6619674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FD4EB7-42A5-4B0A-AC6F-32B11F60480B}"/>
              </a:ext>
            </a:extLst>
          </p:cNvPr>
          <p:cNvPicPr>
            <a:picLocks noChangeAspect="1"/>
          </p:cNvPicPr>
          <p:nvPr/>
        </p:nvPicPr>
        <p:blipFill>
          <a:blip r:embed="rId3"/>
          <a:stretch>
            <a:fillRect/>
          </a:stretch>
        </p:blipFill>
        <p:spPr>
          <a:xfrm>
            <a:off x="538231" y="1130625"/>
            <a:ext cx="11107611" cy="3800108"/>
          </a:xfrm>
          <a:prstGeom prst="rect">
            <a:avLst/>
          </a:prstGeom>
        </p:spPr>
      </p:pic>
      <p:sp>
        <p:nvSpPr>
          <p:cNvPr id="24" name="Rectangle 23">
            <a:extLst>
              <a:ext uri="{FF2B5EF4-FFF2-40B4-BE49-F238E27FC236}">
                <a16:creationId xmlns:a16="http://schemas.microsoft.com/office/drawing/2014/main" id="{204A2E10-03AD-450B-A9F9-847648E7220D}"/>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latin typeface="Calibri" panose="020F0502020204030204"/>
              </a:rPr>
              <a:t>Car Parking: Cambridge by Length of Stay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8505273-83C3-4186-AC1A-50825756BD73}"/>
              </a:ext>
            </a:extLst>
          </p:cNvPr>
          <p:cNvSpPr txBox="1"/>
          <p:nvPr/>
        </p:nvSpPr>
        <p:spPr>
          <a:xfrm>
            <a:off x="2367280" y="724959"/>
            <a:ext cx="7446297" cy="338554"/>
          </a:xfrm>
          <a:prstGeom prst="rect">
            <a:avLst/>
          </a:prstGeom>
          <a:noFill/>
        </p:spPr>
        <p:txBody>
          <a:bodyPr wrap="square" lIns="91440" tIns="45720" rIns="91440" bIns="45720" rtlCol="0" anchor="t">
            <a:spAutoFit/>
          </a:bodyPr>
          <a:lstStyle/>
          <a:p>
            <a:pPr algn="ctr"/>
            <a:r>
              <a:rPr lang="en-GB" sz="1600" b="1"/>
              <a:t>Car park usage by length of stay across Cambridge multi-storey car parks*</a:t>
            </a:r>
          </a:p>
        </p:txBody>
      </p:sp>
      <p:sp>
        <p:nvSpPr>
          <p:cNvPr id="4" name="Slide Number Placeholder 3">
            <a:extLst>
              <a:ext uri="{FF2B5EF4-FFF2-40B4-BE49-F238E27FC236}">
                <a16:creationId xmlns:a16="http://schemas.microsoft.com/office/drawing/2014/main" id="{2CA22118-7808-42EC-9A9D-8F0B73E172AA}"/>
              </a:ext>
            </a:extLst>
          </p:cNvPr>
          <p:cNvSpPr>
            <a:spLocks noGrp="1"/>
          </p:cNvSpPr>
          <p:nvPr>
            <p:ph type="sldNum" sz="quarter" idx="12"/>
          </p:nvPr>
        </p:nvSpPr>
        <p:spPr>
          <a:xfrm>
            <a:off x="9453072" y="6448548"/>
            <a:ext cx="2743200" cy="365125"/>
          </a:xfrm>
        </p:spPr>
        <p:txBody>
          <a:bodyPr/>
          <a:lstStyle/>
          <a:p>
            <a:fld id="{AE56028F-813B-4E02-837E-17CD63D81F9F}" type="slidenum">
              <a:rPr lang="en-GB" smtClean="0"/>
              <a:t>27</a:t>
            </a:fld>
            <a:endParaRPr lang="en-GB"/>
          </a:p>
        </p:txBody>
      </p:sp>
      <p:sp>
        <p:nvSpPr>
          <p:cNvPr id="11" name="TextBox 10">
            <a:extLst>
              <a:ext uri="{FF2B5EF4-FFF2-40B4-BE49-F238E27FC236}">
                <a16:creationId xmlns:a16="http://schemas.microsoft.com/office/drawing/2014/main" id="{46ADF085-37AE-4049-873A-6BD1C543C897}"/>
              </a:ext>
            </a:extLst>
          </p:cNvPr>
          <p:cNvSpPr txBox="1"/>
          <p:nvPr/>
        </p:nvSpPr>
        <p:spPr>
          <a:xfrm>
            <a:off x="0" y="6582840"/>
            <a:ext cx="12192000" cy="276999"/>
          </a:xfrm>
          <a:prstGeom prst="rect">
            <a:avLst/>
          </a:prstGeom>
          <a:noFill/>
        </p:spPr>
        <p:txBody>
          <a:bodyPr wrap="square" lIns="91440" tIns="45720" rIns="91440" bIns="45720" rtlCol="0" anchor="t">
            <a:spAutoFit/>
          </a:bodyPr>
          <a:lstStyle/>
          <a:p>
            <a:pPr algn="ctr"/>
            <a:r>
              <a:rPr lang="en-GB" sz="1200"/>
              <a:t>* Park Street car park closed in Jan 2022 and it is therefore included in Sept 2019, 2020 and 2021 but not within Sept 2022. This means the impact on overall parking volumes can be observed.</a:t>
            </a:r>
          </a:p>
        </p:txBody>
      </p:sp>
      <p:sp>
        <p:nvSpPr>
          <p:cNvPr id="20" name="TextBox 19">
            <a:extLst>
              <a:ext uri="{FF2B5EF4-FFF2-40B4-BE49-F238E27FC236}">
                <a16:creationId xmlns:a16="http://schemas.microsoft.com/office/drawing/2014/main" id="{B6948380-6262-4E70-A44C-E0D5A3505AEA}"/>
              </a:ext>
            </a:extLst>
          </p:cNvPr>
          <p:cNvSpPr txBox="1"/>
          <p:nvPr/>
        </p:nvSpPr>
        <p:spPr>
          <a:xfrm>
            <a:off x="9513116" y="2461058"/>
            <a:ext cx="2815781" cy="307777"/>
          </a:xfrm>
          <a:prstGeom prst="rect">
            <a:avLst/>
          </a:prstGeom>
          <a:noFill/>
        </p:spPr>
        <p:txBody>
          <a:bodyPr wrap="square" lIns="91440" tIns="45720" rIns="91440" bIns="45720" rtlCol="0" anchor="t">
            <a:spAutoFit/>
          </a:bodyPr>
          <a:lstStyle/>
          <a:p>
            <a:r>
              <a:rPr lang="en-GB" sz="1400" b="1" dirty="0"/>
              <a:t>11% </a:t>
            </a:r>
            <a:r>
              <a:rPr lang="en-GB" sz="1400" dirty="0"/>
              <a:t>below Sept 2019 volumes</a:t>
            </a:r>
          </a:p>
        </p:txBody>
      </p:sp>
      <p:sp>
        <p:nvSpPr>
          <p:cNvPr id="16" name="TextBox 15">
            <a:extLst>
              <a:ext uri="{FF2B5EF4-FFF2-40B4-BE49-F238E27FC236}">
                <a16:creationId xmlns:a16="http://schemas.microsoft.com/office/drawing/2014/main" id="{5CC18FBD-4C13-4F27-98D7-0A5F730CC53E}"/>
              </a:ext>
            </a:extLst>
          </p:cNvPr>
          <p:cNvSpPr txBox="1"/>
          <p:nvPr/>
        </p:nvSpPr>
        <p:spPr>
          <a:xfrm>
            <a:off x="9118831" y="3790221"/>
            <a:ext cx="3541617" cy="307777"/>
          </a:xfrm>
          <a:prstGeom prst="rect">
            <a:avLst/>
          </a:prstGeom>
          <a:noFill/>
        </p:spPr>
        <p:txBody>
          <a:bodyPr wrap="square" lIns="91440" tIns="45720" rIns="91440" bIns="45720" rtlCol="0" anchor="t">
            <a:spAutoFit/>
          </a:bodyPr>
          <a:lstStyle/>
          <a:p>
            <a:r>
              <a:rPr lang="en-GB" sz="1400" b="1" dirty="0"/>
              <a:t>15% </a:t>
            </a:r>
            <a:r>
              <a:rPr lang="en-GB" sz="1400" dirty="0"/>
              <a:t>below Sept 2019 volumes</a:t>
            </a:r>
          </a:p>
        </p:txBody>
      </p:sp>
      <p:sp>
        <p:nvSpPr>
          <p:cNvPr id="17" name="TextBox 16">
            <a:extLst>
              <a:ext uri="{FF2B5EF4-FFF2-40B4-BE49-F238E27FC236}">
                <a16:creationId xmlns:a16="http://schemas.microsoft.com/office/drawing/2014/main" id="{DB26BB39-9BA9-4DC4-99DB-3E64789BB861}"/>
              </a:ext>
            </a:extLst>
          </p:cNvPr>
          <p:cNvSpPr txBox="1"/>
          <p:nvPr/>
        </p:nvSpPr>
        <p:spPr>
          <a:xfrm>
            <a:off x="9723465" y="3121223"/>
            <a:ext cx="2936984" cy="307777"/>
          </a:xfrm>
          <a:prstGeom prst="rect">
            <a:avLst/>
          </a:prstGeom>
          <a:noFill/>
        </p:spPr>
        <p:txBody>
          <a:bodyPr wrap="square" lIns="91440" tIns="45720" rIns="91440" bIns="45720" rtlCol="0" anchor="t">
            <a:spAutoFit/>
          </a:bodyPr>
          <a:lstStyle/>
          <a:p>
            <a:r>
              <a:rPr lang="en-GB" sz="1400" b="1" dirty="0"/>
              <a:t>8% </a:t>
            </a:r>
            <a:r>
              <a:rPr lang="en-GB" sz="1400" dirty="0"/>
              <a:t>below Sept 2019 volumes </a:t>
            </a:r>
          </a:p>
        </p:txBody>
      </p:sp>
      <p:graphicFrame>
        <p:nvGraphicFramePr>
          <p:cNvPr id="8" name="Table 7">
            <a:extLst>
              <a:ext uri="{FF2B5EF4-FFF2-40B4-BE49-F238E27FC236}">
                <a16:creationId xmlns:a16="http://schemas.microsoft.com/office/drawing/2014/main" id="{30B79128-AEA1-4D75-9585-21CE10E878EA}"/>
              </a:ext>
            </a:extLst>
          </p:cNvPr>
          <p:cNvGraphicFramePr>
            <a:graphicFrameLocks noGrp="1"/>
          </p:cNvGraphicFramePr>
          <p:nvPr>
            <p:extLst>
              <p:ext uri="{D42A27DB-BD31-4B8C-83A1-F6EECF244321}">
                <p14:modId xmlns:p14="http://schemas.microsoft.com/office/powerpoint/2010/main" val="1387164354"/>
              </p:ext>
            </p:extLst>
          </p:nvPr>
        </p:nvGraphicFramePr>
        <p:xfrm>
          <a:off x="535666" y="5060764"/>
          <a:ext cx="11107611" cy="1403075"/>
        </p:xfrm>
        <a:graphic>
          <a:graphicData uri="http://schemas.openxmlformats.org/drawingml/2006/table">
            <a:tbl>
              <a:tblPr/>
              <a:tblGrid>
                <a:gridCol w="1234179">
                  <a:extLst>
                    <a:ext uri="{9D8B030D-6E8A-4147-A177-3AD203B41FA5}">
                      <a16:colId xmlns:a16="http://schemas.microsoft.com/office/drawing/2014/main" val="302001630"/>
                    </a:ext>
                  </a:extLst>
                </a:gridCol>
                <a:gridCol w="1234179">
                  <a:extLst>
                    <a:ext uri="{9D8B030D-6E8A-4147-A177-3AD203B41FA5}">
                      <a16:colId xmlns:a16="http://schemas.microsoft.com/office/drawing/2014/main" val="2064954411"/>
                    </a:ext>
                  </a:extLst>
                </a:gridCol>
                <a:gridCol w="1234179">
                  <a:extLst>
                    <a:ext uri="{9D8B030D-6E8A-4147-A177-3AD203B41FA5}">
                      <a16:colId xmlns:a16="http://schemas.microsoft.com/office/drawing/2014/main" val="2050272880"/>
                    </a:ext>
                  </a:extLst>
                </a:gridCol>
                <a:gridCol w="1234179">
                  <a:extLst>
                    <a:ext uri="{9D8B030D-6E8A-4147-A177-3AD203B41FA5}">
                      <a16:colId xmlns:a16="http://schemas.microsoft.com/office/drawing/2014/main" val="2738249079"/>
                    </a:ext>
                  </a:extLst>
                </a:gridCol>
                <a:gridCol w="1234179">
                  <a:extLst>
                    <a:ext uri="{9D8B030D-6E8A-4147-A177-3AD203B41FA5}">
                      <a16:colId xmlns:a16="http://schemas.microsoft.com/office/drawing/2014/main" val="2012356476"/>
                    </a:ext>
                  </a:extLst>
                </a:gridCol>
                <a:gridCol w="1234179">
                  <a:extLst>
                    <a:ext uri="{9D8B030D-6E8A-4147-A177-3AD203B41FA5}">
                      <a16:colId xmlns:a16="http://schemas.microsoft.com/office/drawing/2014/main" val="1771812644"/>
                    </a:ext>
                  </a:extLst>
                </a:gridCol>
                <a:gridCol w="1234179">
                  <a:extLst>
                    <a:ext uri="{9D8B030D-6E8A-4147-A177-3AD203B41FA5}">
                      <a16:colId xmlns:a16="http://schemas.microsoft.com/office/drawing/2014/main" val="1845558921"/>
                    </a:ext>
                  </a:extLst>
                </a:gridCol>
                <a:gridCol w="1234179">
                  <a:extLst>
                    <a:ext uri="{9D8B030D-6E8A-4147-A177-3AD203B41FA5}">
                      <a16:colId xmlns:a16="http://schemas.microsoft.com/office/drawing/2014/main" val="3667479540"/>
                    </a:ext>
                  </a:extLst>
                </a:gridCol>
                <a:gridCol w="1234179">
                  <a:extLst>
                    <a:ext uri="{9D8B030D-6E8A-4147-A177-3AD203B41FA5}">
                      <a16:colId xmlns:a16="http://schemas.microsoft.com/office/drawing/2014/main" val="3116963175"/>
                    </a:ext>
                  </a:extLst>
                </a:gridCol>
              </a:tblGrid>
              <a:tr h="280615">
                <a:tc>
                  <a:txBody>
                    <a:bodyPr/>
                    <a:lstStyle/>
                    <a:p>
                      <a:pPr algn="ctr" fontAlgn="b"/>
                      <a:r>
                        <a:rPr lang="en-GB" sz="1200" b="1" i="0" u="none" strike="noStrike" dirty="0">
                          <a:solidFill>
                            <a:srgbClr val="000000"/>
                          </a:solidFill>
                          <a:effectLst/>
                          <a:latin typeface="Calibri"/>
                        </a:rPr>
                        <a:t>Length of Stay</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a:rPr>
                        <a:t>Up to 1 hour</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alpha val="50196"/>
                      </a:schemeClr>
                    </a:solidFill>
                  </a:tcPr>
                </a:tc>
                <a:tc>
                  <a:txBody>
                    <a:bodyPr/>
                    <a:lstStyle/>
                    <a:p>
                      <a:pPr algn="ctr" fontAlgn="b"/>
                      <a:r>
                        <a:rPr lang="en-GB" sz="1200" b="1" i="0" u="none" strike="noStrike" dirty="0">
                          <a:solidFill>
                            <a:srgbClr val="000000"/>
                          </a:solidFill>
                          <a:effectLst/>
                          <a:latin typeface="Calibri"/>
                        </a:rPr>
                        <a:t>1 to 2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50196"/>
                      </a:schemeClr>
                    </a:solidFill>
                  </a:tcPr>
                </a:tc>
                <a:tc>
                  <a:txBody>
                    <a:bodyPr/>
                    <a:lstStyle/>
                    <a:p>
                      <a:pPr algn="ctr" fontAlgn="b"/>
                      <a:r>
                        <a:rPr lang="en-GB" sz="1200" b="1" i="0" u="none" strike="noStrike">
                          <a:solidFill>
                            <a:srgbClr val="000000"/>
                          </a:solidFill>
                          <a:effectLst/>
                          <a:latin typeface="Calibri"/>
                        </a:rPr>
                        <a:t>2 to 3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alpha val="50196"/>
                      </a:schemeClr>
                    </a:solidFill>
                  </a:tcPr>
                </a:tc>
                <a:tc>
                  <a:txBody>
                    <a:bodyPr/>
                    <a:lstStyle/>
                    <a:p>
                      <a:pPr algn="ctr" fontAlgn="b"/>
                      <a:r>
                        <a:rPr lang="en-GB" sz="1200" b="1" i="0" u="none" strike="noStrike">
                          <a:solidFill>
                            <a:srgbClr val="000000"/>
                          </a:solidFill>
                          <a:effectLst/>
                          <a:latin typeface="Calibri"/>
                        </a:rPr>
                        <a:t>3 to 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50196"/>
                      </a:schemeClr>
                    </a:solidFill>
                  </a:tcPr>
                </a:tc>
                <a:tc>
                  <a:txBody>
                    <a:bodyPr/>
                    <a:lstStyle/>
                    <a:p>
                      <a:pPr algn="ctr" fontAlgn="b"/>
                      <a:r>
                        <a:rPr lang="en-GB" sz="1200" b="1" i="0" u="none" strike="noStrike" dirty="0">
                          <a:solidFill>
                            <a:srgbClr val="000000"/>
                          </a:solidFill>
                          <a:effectLst/>
                          <a:latin typeface="Calibri"/>
                        </a:rPr>
                        <a:t>4 to 5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196"/>
                      </a:schemeClr>
                    </a:solidFill>
                  </a:tcPr>
                </a:tc>
                <a:tc>
                  <a:txBody>
                    <a:bodyPr/>
                    <a:lstStyle/>
                    <a:p>
                      <a:pPr algn="ctr" fontAlgn="b"/>
                      <a:r>
                        <a:rPr lang="en-GB" sz="1200" b="1" i="0" u="none" strike="noStrike">
                          <a:solidFill>
                            <a:srgbClr val="000000"/>
                          </a:solidFill>
                          <a:effectLst/>
                          <a:latin typeface="Calibri"/>
                        </a:rPr>
                        <a:t>5 to 6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alpha val="50196"/>
                      </a:schemeClr>
                    </a:solidFill>
                  </a:tcPr>
                </a:tc>
                <a:tc>
                  <a:txBody>
                    <a:bodyPr/>
                    <a:lstStyle/>
                    <a:p>
                      <a:pPr algn="ctr" fontAlgn="b"/>
                      <a:r>
                        <a:rPr lang="en-GB" sz="1200" b="1" i="0" u="none" strike="noStrike">
                          <a:solidFill>
                            <a:srgbClr val="000000"/>
                          </a:solidFill>
                          <a:effectLst/>
                          <a:latin typeface="Calibri"/>
                        </a:rPr>
                        <a:t>6 to &lt;24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537F">
                        <a:alpha val="49804"/>
                      </a:srgbClr>
                    </a:solidFill>
                  </a:tcPr>
                </a:tc>
                <a:tc>
                  <a:txBody>
                    <a:bodyPr/>
                    <a:lstStyle/>
                    <a:p>
                      <a:pPr algn="ctr" fontAlgn="b"/>
                      <a:r>
                        <a:rPr lang="en-GB" sz="1200" b="1" i="0" u="none" strike="noStrike">
                          <a:solidFill>
                            <a:srgbClr val="000000"/>
                          </a:solidFill>
                          <a:effectLst/>
                          <a:latin typeface="Calibri"/>
                        </a:rPr>
                        <a:t>24+ hours</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50196"/>
                      </a:srgbClr>
                    </a:solidFill>
                  </a:tcPr>
                </a:tc>
                <a:extLst>
                  <a:ext uri="{0D108BD9-81ED-4DB2-BD59-A6C34878D82A}">
                    <a16:rowId xmlns:a16="http://schemas.microsoft.com/office/drawing/2014/main" val="1578844297"/>
                  </a:ext>
                </a:extLst>
              </a:tr>
              <a:tr h="280615">
                <a:tc>
                  <a:txBody>
                    <a:bodyPr/>
                    <a:lstStyle/>
                    <a:p>
                      <a:pPr algn="ctr" fontAlgn="b"/>
                      <a:r>
                        <a:rPr lang="en-GB" sz="1200" b="1" i="0" u="none" strike="noStrike">
                          <a:solidFill>
                            <a:srgbClr val="000000"/>
                          </a:solidFill>
                          <a:effectLst/>
                          <a:latin typeface="Calibri"/>
                        </a:rPr>
                        <a:t>Sept 2019</a:t>
                      </a:r>
                      <a:endParaRPr lang="en-GB" sz="1200" b="1" i="0" u="none" strike="noStrike" dirty="0">
                        <a:solidFill>
                          <a:srgbClr val="000000"/>
                        </a:solidFill>
                        <a:effectLst/>
                        <a:latin typeface="Calibri"/>
                      </a:endParaRP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5%</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661693"/>
                  </a:ext>
                </a:extLst>
              </a:tr>
              <a:tr h="280615">
                <a:tc>
                  <a:txBody>
                    <a:bodyPr/>
                    <a:lstStyle/>
                    <a:p>
                      <a:pPr algn="ctr" fontAlgn="b"/>
                      <a:r>
                        <a:rPr lang="en-GB" sz="1200" b="1" i="0" u="none" strike="noStrike">
                          <a:solidFill>
                            <a:srgbClr val="000000"/>
                          </a:solidFill>
                          <a:effectLst/>
                          <a:latin typeface="Calibri"/>
                        </a:rPr>
                        <a:t>Sept 2020</a:t>
                      </a:r>
                      <a:endParaRPr lang="en-GB" sz="1200" b="1" i="0" u="none" strike="noStrike" dirty="0">
                        <a:solidFill>
                          <a:srgbClr val="000000"/>
                        </a:solidFill>
                        <a:effectLst/>
                        <a:latin typeface="Calibri"/>
                      </a:endParaRP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049943"/>
                  </a:ext>
                </a:extLst>
              </a:tr>
              <a:tr h="280615">
                <a:tc>
                  <a:txBody>
                    <a:bodyPr/>
                    <a:lstStyle/>
                    <a:p>
                      <a:pPr algn="ctr" fontAlgn="b"/>
                      <a:r>
                        <a:rPr lang="en-GB" sz="1200" b="1" i="0" u="none" strike="noStrike">
                          <a:solidFill>
                            <a:srgbClr val="000000"/>
                          </a:solidFill>
                          <a:effectLst/>
                          <a:latin typeface="Calibri"/>
                        </a:rPr>
                        <a:t>Sept 2021</a:t>
                      </a:r>
                      <a:endParaRPr lang="en-GB" sz="1200" b="1" i="0" u="none" strike="noStrike" dirty="0">
                        <a:solidFill>
                          <a:srgbClr val="000000"/>
                        </a:solidFill>
                        <a:effectLst/>
                        <a:latin typeface="Calibri"/>
                      </a:endParaRP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31%</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a:t>
                      </a:r>
                      <a:endParaRPr lang="en-GB" sz="1200" b="0" i="0" u="none" strike="noStrike">
                        <a:solidFill>
                          <a:srgbClr val="000000"/>
                        </a:solidFill>
                        <a:effectLst/>
                        <a:latin typeface="Calibri" panose="020F0502020204030204" pitchFamily="34" charset="0"/>
                      </a:endParaRP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404012"/>
                  </a:ext>
                </a:extLst>
              </a:tr>
              <a:tr h="280615">
                <a:tc>
                  <a:txBody>
                    <a:bodyPr/>
                    <a:lstStyle/>
                    <a:p>
                      <a:pPr algn="ctr" fontAlgn="b"/>
                      <a:r>
                        <a:rPr lang="en-GB" sz="1200" b="1" i="0" u="none" strike="noStrike">
                          <a:solidFill>
                            <a:srgbClr val="000000"/>
                          </a:solidFill>
                          <a:effectLst/>
                          <a:latin typeface="Calibri"/>
                        </a:rPr>
                        <a:t>Sept 2022</a:t>
                      </a:r>
                      <a:endParaRPr lang="en-GB" sz="1200" b="1" i="0" u="none" strike="noStrike" dirty="0">
                        <a:solidFill>
                          <a:srgbClr val="000000"/>
                        </a:solidFill>
                        <a:effectLst/>
                        <a:latin typeface="Calibri"/>
                      </a:endParaRP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32%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12%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6%</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2%</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a:rPr>
                        <a:t>4%</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a:rPr>
                        <a:t>0%</a:t>
                      </a:r>
                    </a:p>
                  </a:txBody>
                  <a:tcPr marL="8346" marR="8346" marT="8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471932"/>
                  </a:ext>
                </a:extLst>
              </a:tr>
            </a:tbl>
          </a:graphicData>
        </a:graphic>
      </p:graphicFrame>
    </p:spTree>
    <p:extLst>
      <p:ext uri="{BB962C8B-B14F-4D97-AF65-F5344CB8AC3E}">
        <p14:creationId xmlns:p14="http://schemas.microsoft.com/office/powerpoint/2010/main" val="140933385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Bus Passengers</a:t>
            </a:r>
          </a:p>
        </p:txBody>
      </p:sp>
      <p:sp>
        <p:nvSpPr>
          <p:cNvPr id="3" name="Slide Number Placeholder 2">
            <a:extLst>
              <a:ext uri="{FF2B5EF4-FFF2-40B4-BE49-F238E27FC236}">
                <a16:creationId xmlns:a16="http://schemas.microsoft.com/office/drawing/2014/main" id="{3C2ED8A1-56EC-41D6-88DE-F2233B54AD80}"/>
              </a:ext>
            </a:extLst>
          </p:cNvPr>
          <p:cNvSpPr>
            <a:spLocks noGrp="1"/>
          </p:cNvSpPr>
          <p:nvPr>
            <p:ph type="sldNum" sz="quarter" idx="12"/>
          </p:nvPr>
        </p:nvSpPr>
        <p:spPr/>
        <p:txBody>
          <a:bodyPr/>
          <a:lstStyle/>
          <a:p>
            <a:fld id="{AE56028F-813B-4E02-837E-17CD63D81F9F}" type="slidenum">
              <a:rPr lang="en-GB" smtClean="0"/>
              <a:t>28</a:t>
            </a:fld>
            <a:endParaRPr lang="en-GB"/>
          </a:p>
        </p:txBody>
      </p:sp>
    </p:spTree>
    <p:extLst>
      <p:ext uri="{BB962C8B-B14F-4D97-AF65-F5344CB8AC3E}">
        <p14:creationId xmlns:p14="http://schemas.microsoft.com/office/powerpoint/2010/main" val="2622221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 histogram&#10;&#10;Description automatically generated">
            <a:extLst>
              <a:ext uri="{FF2B5EF4-FFF2-40B4-BE49-F238E27FC236}">
                <a16:creationId xmlns:a16="http://schemas.microsoft.com/office/drawing/2014/main" id="{FB31E5C6-E771-437D-B29F-A1EC5E205D7F}"/>
              </a:ext>
            </a:extLst>
          </p:cNvPr>
          <p:cNvPicPr>
            <a:picLocks noChangeAspect="1"/>
          </p:cNvPicPr>
          <p:nvPr/>
        </p:nvPicPr>
        <p:blipFill rotWithShape="1">
          <a:blip r:embed="rId3">
            <a:extLst>
              <a:ext uri="{28A0092B-C50C-407E-A947-70E740481C1C}">
                <a14:useLocalDpi xmlns:a14="http://schemas.microsoft.com/office/drawing/2010/main" val="0"/>
              </a:ext>
            </a:extLst>
          </a:blip>
          <a:srcRect t="1502"/>
          <a:stretch/>
        </p:blipFill>
        <p:spPr>
          <a:xfrm>
            <a:off x="200464" y="712721"/>
            <a:ext cx="11841080" cy="4082129"/>
          </a:xfrm>
          <a:prstGeom prst="rect">
            <a:avLst/>
          </a:prstGeom>
        </p:spPr>
      </p:pic>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Bus Passengers: Cambridge</a:t>
            </a:r>
            <a:endParaRPr kumimoji="0" lang="en-GB" sz="28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A4B3383-9BF7-475A-97E7-85328E7B347C}"/>
              </a:ext>
            </a:extLst>
          </p:cNvPr>
          <p:cNvSpPr txBox="1"/>
          <p:nvPr/>
        </p:nvSpPr>
        <p:spPr>
          <a:xfrm>
            <a:off x="188612" y="6583455"/>
            <a:ext cx="8600844" cy="276999"/>
          </a:xfrm>
          <a:prstGeom prst="rect">
            <a:avLst/>
          </a:prstGeom>
          <a:noFill/>
        </p:spPr>
        <p:txBody>
          <a:bodyPr wrap="square">
            <a:spAutoFit/>
          </a:bodyPr>
          <a:lstStyle/>
          <a:p>
            <a:pPr algn="ctr"/>
            <a:r>
              <a:rPr lang="en-GB" sz="1200" dirty="0"/>
              <a:t>Due to the commercial sensitivity of this data, absolute counts of bus passengers have not been supplied on the y-axis of the graphs.</a:t>
            </a:r>
          </a:p>
        </p:txBody>
      </p:sp>
      <p:grpSp>
        <p:nvGrpSpPr>
          <p:cNvPr id="85" name="Group 84">
            <a:extLst>
              <a:ext uri="{FF2B5EF4-FFF2-40B4-BE49-F238E27FC236}">
                <a16:creationId xmlns:a16="http://schemas.microsoft.com/office/drawing/2014/main" id="{BE2586C9-3C06-4160-92BF-6B80B7D889FD}"/>
              </a:ext>
            </a:extLst>
          </p:cNvPr>
          <p:cNvGrpSpPr/>
          <p:nvPr/>
        </p:nvGrpSpPr>
        <p:grpSpPr>
          <a:xfrm>
            <a:off x="3806664" y="4978452"/>
            <a:ext cx="2289336" cy="1315689"/>
            <a:chOff x="857250" y="5669657"/>
            <a:chExt cx="2937510" cy="1215842"/>
          </a:xfrm>
        </p:grpSpPr>
        <p:sp>
          <p:nvSpPr>
            <p:cNvPr id="86" name="TextBox 85">
              <a:extLst>
                <a:ext uri="{FF2B5EF4-FFF2-40B4-BE49-F238E27FC236}">
                  <a16:creationId xmlns:a16="http://schemas.microsoft.com/office/drawing/2014/main" id="{915DE600-5574-44FB-8090-E750907E36A7}"/>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Sept 2019 -&gt; </a:t>
              </a:r>
            </a:p>
            <a:p>
              <a:pPr algn="ctr"/>
              <a:r>
                <a:rPr lang="en-GB" sz="1400"/>
                <a:t>Sept 2022</a:t>
              </a:r>
            </a:p>
            <a:p>
              <a:pPr algn="ctr"/>
              <a:r>
                <a:rPr lang="en-GB" sz="2000" b="1">
                  <a:solidFill>
                    <a:srgbClr val="FF0000"/>
                  </a:solidFill>
                </a:rPr>
                <a:t>-21%</a:t>
              </a:r>
            </a:p>
          </p:txBody>
        </p:sp>
        <p:sp>
          <p:nvSpPr>
            <p:cNvPr id="87" name="Rectangle 86">
              <a:extLst>
                <a:ext uri="{FF2B5EF4-FFF2-40B4-BE49-F238E27FC236}">
                  <a16:creationId xmlns:a16="http://schemas.microsoft.com/office/drawing/2014/main" id="{871D2DE0-DE26-4F84-9D46-F2F1B9EFBACE}"/>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TextBox 88">
            <a:extLst>
              <a:ext uri="{FF2B5EF4-FFF2-40B4-BE49-F238E27FC236}">
                <a16:creationId xmlns:a16="http://schemas.microsoft.com/office/drawing/2014/main" id="{78A176F5-8D95-41F7-963D-2295CE78CB56}"/>
              </a:ext>
            </a:extLst>
          </p:cNvPr>
          <p:cNvSpPr txBox="1"/>
          <p:nvPr/>
        </p:nvSpPr>
        <p:spPr>
          <a:xfrm>
            <a:off x="3803434" y="5116643"/>
            <a:ext cx="2183727" cy="307777"/>
          </a:xfrm>
          <a:prstGeom prst="rect">
            <a:avLst/>
          </a:prstGeom>
          <a:noFill/>
          <a:ln w="12700">
            <a:noFill/>
          </a:ln>
        </p:spPr>
        <p:txBody>
          <a:bodyPr wrap="square" rtlCol="0">
            <a:spAutoFit/>
          </a:bodyPr>
          <a:lstStyle/>
          <a:p>
            <a:pPr algn="ctr"/>
            <a:r>
              <a:rPr lang="en-GB" sz="1400" b="1" dirty="0">
                <a:solidFill>
                  <a:srgbClr val="0070C0"/>
                </a:solidFill>
              </a:rPr>
              <a:t>Pre-COVID vs Now:</a:t>
            </a:r>
          </a:p>
        </p:txBody>
      </p:sp>
      <p:sp>
        <p:nvSpPr>
          <p:cNvPr id="90" name="Isosceles Triangle 89">
            <a:extLst>
              <a:ext uri="{FF2B5EF4-FFF2-40B4-BE49-F238E27FC236}">
                <a16:creationId xmlns:a16="http://schemas.microsoft.com/office/drawing/2014/main" id="{328B831B-96B7-424D-B658-C5580A5264B3}"/>
              </a:ext>
            </a:extLst>
          </p:cNvPr>
          <p:cNvSpPr/>
          <p:nvPr/>
        </p:nvSpPr>
        <p:spPr>
          <a:xfrm rot="10800000">
            <a:off x="4113370" y="5652256"/>
            <a:ext cx="584085" cy="44487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29D160CC-EB9D-456E-A7B7-DCC97F83388F}"/>
              </a:ext>
            </a:extLst>
          </p:cNvPr>
          <p:cNvGrpSpPr/>
          <p:nvPr/>
        </p:nvGrpSpPr>
        <p:grpSpPr>
          <a:xfrm>
            <a:off x="6410554" y="4978452"/>
            <a:ext cx="2289336" cy="1315689"/>
            <a:chOff x="857250" y="5669657"/>
            <a:chExt cx="2937510" cy="1215842"/>
          </a:xfrm>
        </p:grpSpPr>
        <p:sp>
          <p:nvSpPr>
            <p:cNvPr id="25" name="TextBox 24">
              <a:extLst>
                <a:ext uri="{FF2B5EF4-FFF2-40B4-BE49-F238E27FC236}">
                  <a16:creationId xmlns:a16="http://schemas.microsoft.com/office/drawing/2014/main" id="{8AEE4670-F722-44B6-A798-DCFBF8A00E4E}"/>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June 2022 -&gt; </a:t>
              </a:r>
            </a:p>
            <a:p>
              <a:pPr algn="ctr"/>
              <a:r>
                <a:rPr lang="en-GB" sz="1400"/>
                <a:t>Sept 2022</a:t>
              </a:r>
            </a:p>
            <a:p>
              <a:pPr algn="ctr"/>
              <a:r>
                <a:rPr lang="en-GB" sz="2000" b="1">
                  <a:solidFill>
                    <a:srgbClr val="00B050"/>
                  </a:solidFill>
                </a:rPr>
                <a:t>+2%</a:t>
              </a:r>
            </a:p>
          </p:txBody>
        </p:sp>
        <p:sp>
          <p:nvSpPr>
            <p:cNvPr id="26" name="Rectangle 25">
              <a:extLst>
                <a:ext uri="{FF2B5EF4-FFF2-40B4-BE49-F238E27FC236}">
                  <a16:creationId xmlns:a16="http://schemas.microsoft.com/office/drawing/2014/main" id="{301DC1C0-6424-45BE-B842-D2D7E9F558D5}"/>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7291CD09-1196-4C33-8433-A0EC8D25D1DC}"/>
              </a:ext>
            </a:extLst>
          </p:cNvPr>
          <p:cNvSpPr txBox="1"/>
          <p:nvPr/>
        </p:nvSpPr>
        <p:spPr>
          <a:xfrm>
            <a:off x="6408677" y="5116643"/>
            <a:ext cx="2178620" cy="307777"/>
          </a:xfrm>
          <a:prstGeom prst="rect">
            <a:avLst/>
          </a:prstGeom>
          <a:noFill/>
          <a:ln w="12700">
            <a:noFill/>
          </a:ln>
        </p:spPr>
        <p:txBody>
          <a:bodyPr wrap="square" lIns="91440" tIns="45720" rIns="91440" bIns="45720" rtlCol="0" anchor="t">
            <a:spAutoFit/>
          </a:bodyPr>
          <a:lstStyle/>
          <a:p>
            <a:pPr algn="ctr"/>
            <a:r>
              <a:rPr lang="en-GB" sz="1400" b="1" dirty="0">
                <a:solidFill>
                  <a:srgbClr val="0070C0"/>
                </a:solidFill>
              </a:rPr>
              <a:t>Previous update vs Now:</a:t>
            </a:r>
          </a:p>
        </p:txBody>
      </p:sp>
      <p:sp>
        <p:nvSpPr>
          <p:cNvPr id="28" name="Isosceles Triangle 27">
            <a:extLst>
              <a:ext uri="{FF2B5EF4-FFF2-40B4-BE49-F238E27FC236}">
                <a16:creationId xmlns:a16="http://schemas.microsoft.com/office/drawing/2014/main" id="{9A7D72E0-9A9A-4AA6-A902-C6F4DB375FC0}"/>
              </a:ext>
            </a:extLst>
          </p:cNvPr>
          <p:cNvSpPr/>
          <p:nvPr/>
        </p:nvSpPr>
        <p:spPr>
          <a:xfrm>
            <a:off x="6815295" y="5756056"/>
            <a:ext cx="318411" cy="242149"/>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a:xfrm>
            <a:off x="9416903" y="6496262"/>
            <a:ext cx="2743200" cy="365125"/>
          </a:xfrm>
        </p:spPr>
        <p:txBody>
          <a:bodyPr/>
          <a:lstStyle/>
          <a:p>
            <a:fld id="{AE56028F-813B-4E02-837E-17CD63D81F9F}" type="slidenum">
              <a:rPr lang="en-GB" smtClean="0"/>
              <a:t>29</a:t>
            </a:fld>
            <a:endParaRPr lang="en-GB" dirty="0"/>
          </a:p>
        </p:txBody>
      </p:sp>
      <p:sp>
        <p:nvSpPr>
          <p:cNvPr id="6" name="TextBox 5">
            <a:extLst>
              <a:ext uri="{FF2B5EF4-FFF2-40B4-BE49-F238E27FC236}">
                <a16:creationId xmlns:a16="http://schemas.microsoft.com/office/drawing/2014/main" id="{D2BA59E6-F073-423C-91C9-AF1ECFCBFEEC}"/>
              </a:ext>
            </a:extLst>
          </p:cNvPr>
          <p:cNvSpPr txBox="1"/>
          <p:nvPr/>
        </p:nvSpPr>
        <p:spPr>
          <a:xfrm>
            <a:off x="341481" y="2695075"/>
            <a:ext cx="1206708" cy="307777"/>
          </a:xfrm>
          <a:prstGeom prst="rect">
            <a:avLst/>
          </a:prstGeom>
          <a:noFill/>
        </p:spPr>
        <p:txBody>
          <a:bodyPr wrap="square" rtlCol="0">
            <a:spAutoFit/>
          </a:bodyPr>
          <a:lstStyle/>
          <a:p>
            <a:r>
              <a:rPr lang="en-GB" sz="1400" dirty="0"/>
              <a:t>Lockdown 1</a:t>
            </a:r>
          </a:p>
        </p:txBody>
      </p:sp>
      <p:sp>
        <p:nvSpPr>
          <p:cNvPr id="33" name="TextBox 32">
            <a:extLst>
              <a:ext uri="{FF2B5EF4-FFF2-40B4-BE49-F238E27FC236}">
                <a16:creationId xmlns:a16="http://schemas.microsoft.com/office/drawing/2014/main" id="{A90F9DE4-F6B3-4445-A239-44832ABE5AD6}"/>
              </a:ext>
            </a:extLst>
          </p:cNvPr>
          <p:cNvSpPr txBox="1"/>
          <p:nvPr/>
        </p:nvSpPr>
        <p:spPr>
          <a:xfrm>
            <a:off x="2489691" y="1827313"/>
            <a:ext cx="1206708" cy="307777"/>
          </a:xfrm>
          <a:prstGeom prst="rect">
            <a:avLst/>
          </a:prstGeom>
          <a:noFill/>
        </p:spPr>
        <p:txBody>
          <a:bodyPr wrap="square" rtlCol="0">
            <a:spAutoFit/>
          </a:bodyPr>
          <a:lstStyle/>
          <a:p>
            <a:r>
              <a:rPr lang="en-GB" sz="1400" dirty="0"/>
              <a:t>Lockdown 2</a:t>
            </a:r>
          </a:p>
        </p:txBody>
      </p:sp>
      <p:sp>
        <p:nvSpPr>
          <p:cNvPr id="35" name="TextBox 34">
            <a:extLst>
              <a:ext uri="{FF2B5EF4-FFF2-40B4-BE49-F238E27FC236}">
                <a16:creationId xmlns:a16="http://schemas.microsoft.com/office/drawing/2014/main" id="{BC4446A3-E795-48A0-B8AD-7E3ED131C6A2}"/>
              </a:ext>
            </a:extLst>
          </p:cNvPr>
          <p:cNvSpPr txBox="1"/>
          <p:nvPr/>
        </p:nvSpPr>
        <p:spPr>
          <a:xfrm>
            <a:off x="3802058" y="2695000"/>
            <a:ext cx="1206708" cy="307777"/>
          </a:xfrm>
          <a:prstGeom prst="rect">
            <a:avLst/>
          </a:prstGeom>
          <a:noFill/>
        </p:spPr>
        <p:txBody>
          <a:bodyPr wrap="square" rtlCol="0">
            <a:spAutoFit/>
          </a:bodyPr>
          <a:lstStyle/>
          <a:p>
            <a:r>
              <a:rPr lang="en-GB" sz="1400" dirty="0"/>
              <a:t>Lockdown 3</a:t>
            </a:r>
          </a:p>
        </p:txBody>
      </p:sp>
      <p:cxnSp>
        <p:nvCxnSpPr>
          <p:cNvPr id="8" name="Straight Arrow Connector 7">
            <a:extLst>
              <a:ext uri="{FF2B5EF4-FFF2-40B4-BE49-F238E27FC236}">
                <a16:creationId xmlns:a16="http://schemas.microsoft.com/office/drawing/2014/main" id="{104BC384-3556-448F-B6EE-EF5B0E849FA6}"/>
              </a:ext>
            </a:extLst>
          </p:cNvPr>
          <p:cNvCxnSpPr>
            <a:cxnSpLocks/>
          </p:cNvCxnSpPr>
          <p:nvPr/>
        </p:nvCxnSpPr>
        <p:spPr>
          <a:xfrm flipH="1">
            <a:off x="627321" y="2965660"/>
            <a:ext cx="165114" cy="63877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46D9217A-9938-4620-972A-BE4C8AB248B5}"/>
              </a:ext>
            </a:extLst>
          </p:cNvPr>
          <p:cNvCxnSpPr>
            <a:cxnSpLocks/>
          </p:cNvCxnSpPr>
          <p:nvPr/>
        </p:nvCxnSpPr>
        <p:spPr>
          <a:xfrm>
            <a:off x="3011295" y="2098040"/>
            <a:ext cx="163501" cy="75084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16EF6A74-4A4E-4470-B691-59923A5C4F55}"/>
              </a:ext>
            </a:extLst>
          </p:cNvPr>
          <p:cNvCxnSpPr>
            <a:cxnSpLocks/>
          </p:cNvCxnSpPr>
          <p:nvPr/>
        </p:nvCxnSpPr>
        <p:spPr>
          <a:xfrm flipH="1">
            <a:off x="4204262" y="2960579"/>
            <a:ext cx="69708" cy="3027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5B78767A-6145-4EE9-A472-C23E2BB08FA4}"/>
              </a:ext>
            </a:extLst>
          </p:cNvPr>
          <p:cNvSpPr txBox="1"/>
          <p:nvPr/>
        </p:nvSpPr>
        <p:spPr>
          <a:xfrm>
            <a:off x="7499907" y="1273516"/>
            <a:ext cx="1019009" cy="523220"/>
          </a:xfrm>
          <a:prstGeom prst="rect">
            <a:avLst/>
          </a:prstGeom>
          <a:noFill/>
        </p:spPr>
        <p:txBody>
          <a:bodyPr wrap="square" rtlCol="0">
            <a:spAutoFit/>
          </a:bodyPr>
          <a:lstStyle/>
          <a:p>
            <a:pPr algn="ctr"/>
            <a:r>
              <a:rPr lang="en-GB" sz="1400" dirty="0"/>
              <a:t>Christmas / New Year</a:t>
            </a:r>
          </a:p>
        </p:txBody>
      </p:sp>
      <p:sp>
        <p:nvSpPr>
          <p:cNvPr id="45" name="TextBox 44">
            <a:extLst>
              <a:ext uri="{FF2B5EF4-FFF2-40B4-BE49-F238E27FC236}">
                <a16:creationId xmlns:a16="http://schemas.microsoft.com/office/drawing/2014/main" id="{37D8CB50-B8A2-4EB0-9288-4FB1DD03B1B1}"/>
              </a:ext>
            </a:extLst>
          </p:cNvPr>
          <p:cNvSpPr txBox="1"/>
          <p:nvPr/>
        </p:nvSpPr>
        <p:spPr>
          <a:xfrm>
            <a:off x="10067205" y="1218159"/>
            <a:ext cx="1864209" cy="307777"/>
          </a:xfrm>
          <a:prstGeom prst="rect">
            <a:avLst/>
          </a:prstGeom>
          <a:noFill/>
        </p:spPr>
        <p:txBody>
          <a:bodyPr wrap="square" rtlCol="0">
            <a:spAutoFit/>
          </a:bodyPr>
          <a:lstStyle/>
          <a:p>
            <a:pPr algn="ctr"/>
            <a:r>
              <a:rPr lang="en-GB" sz="1400" dirty="0"/>
              <a:t>Summer holidays</a:t>
            </a:r>
          </a:p>
        </p:txBody>
      </p:sp>
      <p:cxnSp>
        <p:nvCxnSpPr>
          <p:cNvPr id="46" name="Straight Arrow Connector 45">
            <a:extLst>
              <a:ext uri="{FF2B5EF4-FFF2-40B4-BE49-F238E27FC236}">
                <a16:creationId xmlns:a16="http://schemas.microsoft.com/office/drawing/2014/main" id="{9ED5CBBF-C2B2-4289-B4A9-277AB1FA2584}"/>
              </a:ext>
            </a:extLst>
          </p:cNvPr>
          <p:cNvCxnSpPr>
            <a:cxnSpLocks/>
          </p:cNvCxnSpPr>
          <p:nvPr/>
        </p:nvCxnSpPr>
        <p:spPr>
          <a:xfrm>
            <a:off x="8294812" y="1741819"/>
            <a:ext cx="63388" cy="90245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4824AAC-B2E6-4F54-998B-0AFDDD8FDD70}"/>
              </a:ext>
            </a:extLst>
          </p:cNvPr>
          <p:cNvCxnSpPr>
            <a:cxnSpLocks/>
          </p:cNvCxnSpPr>
          <p:nvPr/>
        </p:nvCxnSpPr>
        <p:spPr>
          <a:xfrm>
            <a:off x="11048629" y="1601452"/>
            <a:ext cx="189985" cy="28073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D43B2215-7271-41EA-A319-04E187D79E11}"/>
              </a:ext>
            </a:extLst>
          </p:cNvPr>
          <p:cNvSpPr txBox="1"/>
          <p:nvPr/>
        </p:nvSpPr>
        <p:spPr>
          <a:xfrm>
            <a:off x="9162216" y="1457729"/>
            <a:ext cx="1019009" cy="307777"/>
          </a:xfrm>
          <a:prstGeom prst="rect">
            <a:avLst/>
          </a:prstGeom>
          <a:noFill/>
        </p:spPr>
        <p:txBody>
          <a:bodyPr wrap="square" rtlCol="0">
            <a:spAutoFit/>
          </a:bodyPr>
          <a:lstStyle/>
          <a:p>
            <a:pPr algn="ctr"/>
            <a:r>
              <a:rPr lang="en-GB" sz="1400" dirty="0"/>
              <a:t>Easter</a:t>
            </a:r>
          </a:p>
        </p:txBody>
      </p:sp>
      <p:cxnSp>
        <p:nvCxnSpPr>
          <p:cNvPr id="62" name="Straight Arrow Connector 61">
            <a:extLst>
              <a:ext uri="{FF2B5EF4-FFF2-40B4-BE49-F238E27FC236}">
                <a16:creationId xmlns:a16="http://schemas.microsoft.com/office/drawing/2014/main" id="{1240A75A-FED2-4119-98EF-D28BF6459AA4}"/>
              </a:ext>
            </a:extLst>
          </p:cNvPr>
          <p:cNvCxnSpPr>
            <a:cxnSpLocks/>
          </p:cNvCxnSpPr>
          <p:nvPr/>
        </p:nvCxnSpPr>
        <p:spPr>
          <a:xfrm>
            <a:off x="9671721" y="1710920"/>
            <a:ext cx="51654" cy="31163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2C7D46F1-EF5E-4DEE-84EC-26635C0D0F13}"/>
              </a:ext>
            </a:extLst>
          </p:cNvPr>
          <p:cNvSpPr txBox="1"/>
          <p:nvPr/>
        </p:nvSpPr>
        <p:spPr>
          <a:xfrm>
            <a:off x="8294812" y="1266083"/>
            <a:ext cx="1019009" cy="523220"/>
          </a:xfrm>
          <a:prstGeom prst="rect">
            <a:avLst/>
          </a:prstGeom>
          <a:noFill/>
        </p:spPr>
        <p:txBody>
          <a:bodyPr wrap="square" rtlCol="0">
            <a:spAutoFit/>
          </a:bodyPr>
          <a:lstStyle/>
          <a:p>
            <a:pPr algn="ctr"/>
            <a:r>
              <a:rPr lang="en-GB" sz="1400" dirty="0"/>
              <a:t>Half</a:t>
            </a:r>
          </a:p>
          <a:p>
            <a:pPr algn="ctr"/>
            <a:r>
              <a:rPr lang="en-GB" sz="1400" dirty="0"/>
              <a:t>term</a:t>
            </a:r>
          </a:p>
        </p:txBody>
      </p:sp>
      <p:cxnSp>
        <p:nvCxnSpPr>
          <p:cNvPr id="64" name="Straight Arrow Connector 63">
            <a:extLst>
              <a:ext uri="{FF2B5EF4-FFF2-40B4-BE49-F238E27FC236}">
                <a16:creationId xmlns:a16="http://schemas.microsoft.com/office/drawing/2014/main" id="{4A7C3A29-C4B2-400D-A8F2-246C09514DC2}"/>
              </a:ext>
            </a:extLst>
          </p:cNvPr>
          <p:cNvCxnSpPr>
            <a:cxnSpLocks/>
          </p:cNvCxnSpPr>
          <p:nvPr/>
        </p:nvCxnSpPr>
        <p:spPr>
          <a:xfrm>
            <a:off x="8910502" y="1741819"/>
            <a:ext cx="84498" cy="39712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733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BA33-16CF-427C-8429-08BB456C79A3}"/>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Changes in key indicators: September </a:t>
            </a:r>
            <a:r>
              <a:rPr lang="en-GB" sz="2800" b="1">
                <a:latin typeface="Calibri" panose="020F0502020204030204"/>
              </a:rPr>
              <a:t>2022</a:t>
            </a:r>
            <a:endParaRPr kumimoji="0" lang="en-GB" sz="2800" b="1" i="0" u="none" strike="noStrike" kern="1200" cap="none" spc="0" normalizeH="0" baseline="0" noProof="0">
              <a:ln>
                <a:noFill/>
              </a:ln>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A7F7644E-4F02-4B0C-9530-9CA71433F452}"/>
              </a:ext>
            </a:extLst>
          </p:cNvPr>
          <p:cNvSpPr txBox="1">
            <a:spLocks/>
          </p:cNvSpPr>
          <p:nvPr/>
        </p:nvSpPr>
        <p:spPr>
          <a:xfrm>
            <a:off x="141373" y="934934"/>
            <a:ext cx="11805559" cy="1683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Many indicators are now returning to </a:t>
            </a:r>
            <a:r>
              <a:rPr lang="en-GB" sz="1800" b="1" dirty="0"/>
              <a:t>at or near pre-pandemic levels</a:t>
            </a:r>
            <a:r>
              <a:rPr lang="en-GB" sz="1800" dirty="0"/>
              <a:t>.</a:t>
            </a:r>
            <a:endParaRPr lang="en-GB" sz="1800" dirty="0">
              <a:cs typeface="Calibri"/>
            </a:endParaRPr>
          </a:p>
          <a:p>
            <a:r>
              <a:rPr lang="en-GB" sz="1800" b="1" dirty="0"/>
              <a:t>Maintained changes in habits post-pandemic, </a:t>
            </a:r>
            <a:r>
              <a:rPr lang="en-GB" sz="1800" dirty="0"/>
              <a:t>such as working from home and online shopping, continue to impact transport e.g. reduced car parking and bus passengers.</a:t>
            </a:r>
          </a:p>
          <a:p>
            <a:r>
              <a:rPr lang="en-GB" sz="1800" dirty="0"/>
              <a:t>The difference between weekend and weekday recovery seems to be less pronounced in recent months with weekdays starting to recover to a greater degree.</a:t>
            </a:r>
            <a:endParaRPr lang="en-GB" sz="1800" dirty="0">
              <a:cs typeface="Calibri" panose="020F0502020204030204"/>
            </a:endParaRPr>
          </a:p>
        </p:txBody>
      </p:sp>
      <p:grpSp>
        <p:nvGrpSpPr>
          <p:cNvPr id="31" name="Group 30">
            <a:extLst>
              <a:ext uri="{FF2B5EF4-FFF2-40B4-BE49-F238E27FC236}">
                <a16:creationId xmlns:a16="http://schemas.microsoft.com/office/drawing/2014/main" id="{1113BC68-B0BD-4255-BA5C-0FDC9CF53A00}"/>
              </a:ext>
            </a:extLst>
          </p:cNvPr>
          <p:cNvGrpSpPr/>
          <p:nvPr/>
        </p:nvGrpSpPr>
        <p:grpSpPr>
          <a:xfrm>
            <a:off x="199787" y="2852255"/>
            <a:ext cx="3691156" cy="1820413"/>
            <a:chOff x="199787" y="2852255"/>
            <a:chExt cx="3691156" cy="1820413"/>
          </a:xfrm>
        </p:grpSpPr>
        <p:sp>
          <p:nvSpPr>
            <p:cNvPr id="3" name="Rectangle 2">
              <a:extLst>
                <a:ext uri="{FF2B5EF4-FFF2-40B4-BE49-F238E27FC236}">
                  <a16:creationId xmlns:a16="http://schemas.microsoft.com/office/drawing/2014/main" id="{0B24E9CA-33D3-4424-B688-E2D2AA06AB6B}"/>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1B8C80-54B1-4725-8F0C-309FBC1FA27A}"/>
                </a:ext>
              </a:extLst>
            </p:cNvPr>
            <p:cNvSpPr txBox="1"/>
            <p:nvPr/>
          </p:nvSpPr>
          <p:spPr>
            <a:xfrm>
              <a:off x="949760" y="2935928"/>
              <a:ext cx="2657669" cy="369332"/>
            </a:xfrm>
            <a:prstGeom prst="rect">
              <a:avLst/>
            </a:prstGeom>
            <a:noFill/>
          </p:spPr>
          <p:txBody>
            <a:bodyPr wrap="square" rtlCol="0">
              <a:spAutoFit/>
            </a:bodyPr>
            <a:lstStyle/>
            <a:p>
              <a:pPr algn="ctr"/>
              <a:r>
                <a:rPr lang="en-GB" b="1"/>
                <a:t>Motor vehicle volumes</a:t>
              </a:r>
            </a:p>
          </p:txBody>
        </p:sp>
        <p:sp>
          <p:nvSpPr>
            <p:cNvPr id="25" name="TextBox 24">
              <a:extLst>
                <a:ext uri="{FF2B5EF4-FFF2-40B4-BE49-F238E27FC236}">
                  <a16:creationId xmlns:a16="http://schemas.microsoft.com/office/drawing/2014/main" id="{126F7D9D-07A5-4E97-B5FE-E855DAA66C93}"/>
                </a:ext>
              </a:extLst>
            </p:cNvPr>
            <p:cNvSpPr txBox="1"/>
            <p:nvPr/>
          </p:nvSpPr>
          <p:spPr>
            <a:xfrm>
              <a:off x="293199" y="3831371"/>
              <a:ext cx="1693935" cy="646331"/>
            </a:xfrm>
            <a:prstGeom prst="rect">
              <a:avLst/>
            </a:prstGeom>
            <a:noFill/>
            <a:ln>
              <a:noFill/>
            </a:ln>
          </p:spPr>
          <p:txBody>
            <a:bodyPr wrap="square" lIns="91440" tIns="45720" rIns="91440" bIns="45720" rtlCol="0" anchor="t">
              <a:spAutoFit/>
            </a:bodyPr>
            <a:lstStyle/>
            <a:p>
              <a:pPr algn="ctr"/>
              <a:r>
                <a:rPr lang="en-GB" sz="1200" b="1"/>
                <a:t>Sept 2022</a:t>
              </a:r>
              <a:endParaRPr lang="en-GB" sz="1200" b="1">
                <a:cs typeface="Calibri"/>
              </a:endParaRPr>
            </a:p>
            <a:p>
              <a:pPr algn="ctr"/>
              <a:r>
                <a:rPr lang="en-GB" sz="1200"/>
                <a:t>compared to pre-COVID </a:t>
              </a:r>
              <a:endParaRPr lang="en-GB" sz="1200">
                <a:cs typeface="Calibri"/>
              </a:endParaRPr>
            </a:p>
            <a:p>
              <a:pPr algn="ctr"/>
              <a:r>
                <a:rPr lang="en-GB" sz="1200"/>
                <a:t>(Sept 2019)</a:t>
              </a:r>
              <a:endParaRPr lang="en-GB" sz="1200">
                <a:cs typeface="Calibri"/>
              </a:endParaRPr>
            </a:p>
          </p:txBody>
        </p:sp>
        <p:sp>
          <p:nvSpPr>
            <p:cNvPr id="26" name="TextBox 25">
              <a:extLst>
                <a:ext uri="{FF2B5EF4-FFF2-40B4-BE49-F238E27FC236}">
                  <a16:creationId xmlns:a16="http://schemas.microsoft.com/office/drawing/2014/main" id="{C78BA875-4CF4-4BB3-BB87-61DE7C72DFF0}"/>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June 2022 and September 2022</a:t>
              </a:r>
              <a:endParaRPr lang="en-GB" sz="1200">
                <a:cs typeface="Calibri"/>
              </a:endParaRPr>
            </a:p>
          </p:txBody>
        </p:sp>
        <p:sp>
          <p:nvSpPr>
            <p:cNvPr id="27" name="Isosceles Triangle 26">
              <a:extLst>
                <a:ext uri="{FF2B5EF4-FFF2-40B4-BE49-F238E27FC236}">
                  <a16:creationId xmlns:a16="http://schemas.microsoft.com/office/drawing/2014/main" id="{0BAB8C3F-36C2-4726-A8C5-708F65B97605}"/>
                </a:ext>
              </a:extLst>
            </p:cNvPr>
            <p:cNvSpPr/>
            <p:nvPr/>
          </p:nvSpPr>
          <p:spPr>
            <a:xfrm rot="10800000">
              <a:off x="679160" y="3547844"/>
              <a:ext cx="317925" cy="258259"/>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28" name="TextBox 27">
              <a:extLst>
                <a:ext uri="{FF2B5EF4-FFF2-40B4-BE49-F238E27FC236}">
                  <a16:creationId xmlns:a16="http://schemas.microsoft.com/office/drawing/2014/main" id="{18B93E4D-3604-4D9E-A2A2-F9A94F1BC4B8}"/>
                </a:ext>
              </a:extLst>
            </p:cNvPr>
            <p:cNvSpPr txBox="1"/>
            <p:nvPr/>
          </p:nvSpPr>
          <p:spPr>
            <a:xfrm>
              <a:off x="997086" y="3462040"/>
              <a:ext cx="713064" cy="369332"/>
            </a:xfrm>
            <a:prstGeom prst="rect">
              <a:avLst/>
            </a:prstGeom>
            <a:noFill/>
          </p:spPr>
          <p:txBody>
            <a:bodyPr wrap="square" lIns="91440" tIns="45720" rIns="91440" bIns="45720" rtlCol="0" anchor="t">
              <a:spAutoFit/>
            </a:bodyPr>
            <a:lstStyle/>
            <a:p>
              <a:r>
                <a:rPr lang="en-GB" b="1"/>
                <a:t>-8%</a:t>
              </a:r>
            </a:p>
          </p:txBody>
        </p:sp>
        <p:sp>
          <p:nvSpPr>
            <p:cNvPr id="29" name="Arrow: Right 28">
              <a:extLst>
                <a:ext uri="{FF2B5EF4-FFF2-40B4-BE49-F238E27FC236}">
                  <a16:creationId xmlns:a16="http://schemas.microsoft.com/office/drawing/2014/main" id="{C7EAA8EA-E28C-4852-9650-C2DDA7F7DD88}"/>
                </a:ext>
              </a:extLst>
            </p:cNvPr>
            <p:cNvSpPr/>
            <p:nvPr/>
          </p:nvSpPr>
          <p:spPr>
            <a:xfrm>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71FD6956-89E3-4E8C-AE87-64A5CF7A3A49}"/>
                </a:ext>
              </a:extLst>
            </p:cNvPr>
            <p:cNvSpPr txBox="1"/>
            <p:nvPr/>
          </p:nvSpPr>
          <p:spPr>
            <a:xfrm>
              <a:off x="2843302" y="3429000"/>
              <a:ext cx="961389" cy="338554"/>
            </a:xfrm>
            <a:prstGeom prst="rect">
              <a:avLst/>
            </a:prstGeom>
            <a:noFill/>
          </p:spPr>
          <p:txBody>
            <a:bodyPr wrap="square" lIns="91440" tIns="45720" rIns="91440" bIns="45720" rtlCol="0" anchor="t">
              <a:spAutoFit/>
            </a:bodyPr>
            <a:lstStyle/>
            <a:p>
              <a:r>
                <a:rPr lang="en-GB" sz="1600"/>
                <a:t>Stable</a:t>
              </a:r>
            </a:p>
          </p:txBody>
        </p:sp>
      </p:grpSp>
      <p:pic>
        <p:nvPicPr>
          <p:cNvPr id="51" name="Graphic 50" descr="Car with solid fill">
            <a:extLst>
              <a:ext uri="{FF2B5EF4-FFF2-40B4-BE49-F238E27FC236}">
                <a16:creationId xmlns:a16="http://schemas.microsoft.com/office/drawing/2014/main" id="{421D3335-13B2-44A8-AC61-2C5D83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661" y="2820623"/>
            <a:ext cx="695590" cy="695590"/>
          </a:xfrm>
          <a:prstGeom prst="rect">
            <a:avLst/>
          </a:prstGeom>
        </p:spPr>
      </p:pic>
      <p:pic>
        <p:nvPicPr>
          <p:cNvPr id="53" name="Graphic 52" descr="Fog with solid fill">
            <a:extLst>
              <a:ext uri="{FF2B5EF4-FFF2-40B4-BE49-F238E27FC236}">
                <a16:creationId xmlns:a16="http://schemas.microsoft.com/office/drawing/2014/main" id="{5C339609-08CE-4D69-9625-48A25DBE7E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5390" y="2872186"/>
            <a:ext cx="567935" cy="567935"/>
          </a:xfrm>
          <a:prstGeom prst="rect">
            <a:avLst/>
          </a:prstGeom>
        </p:spPr>
      </p:pic>
      <p:grpSp>
        <p:nvGrpSpPr>
          <p:cNvPr id="54" name="Group 53">
            <a:extLst>
              <a:ext uri="{FF2B5EF4-FFF2-40B4-BE49-F238E27FC236}">
                <a16:creationId xmlns:a16="http://schemas.microsoft.com/office/drawing/2014/main" id="{6F698149-35E4-49E9-82AB-9AB8C7A41574}"/>
              </a:ext>
            </a:extLst>
          </p:cNvPr>
          <p:cNvGrpSpPr/>
          <p:nvPr/>
        </p:nvGrpSpPr>
        <p:grpSpPr>
          <a:xfrm>
            <a:off x="4198575" y="2852254"/>
            <a:ext cx="3794849" cy="1965656"/>
            <a:chOff x="199787" y="2852255"/>
            <a:chExt cx="3794849" cy="1965656"/>
          </a:xfrm>
        </p:grpSpPr>
        <p:sp>
          <p:nvSpPr>
            <p:cNvPr id="55" name="Rectangle 54">
              <a:extLst>
                <a:ext uri="{FF2B5EF4-FFF2-40B4-BE49-F238E27FC236}">
                  <a16:creationId xmlns:a16="http://schemas.microsoft.com/office/drawing/2014/main" id="{A57FEE03-92EF-4347-8183-42B52EBC730E}"/>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AB624E41-38D4-4C37-BE70-F3B875CED810}"/>
                </a:ext>
              </a:extLst>
            </p:cNvPr>
            <p:cNvSpPr txBox="1"/>
            <p:nvPr/>
          </p:nvSpPr>
          <p:spPr>
            <a:xfrm>
              <a:off x="940488" y="2935929"/>
              <a:ext cx="2296027" cy="369332"/>
            </a:xfrm>
            <a:prstGeom prst="rect">
              <a:avLst/>
            </a:prstGeom>
            <a:noFill/>
          </p:spPr>
          <p:txBody>
            <a:bodyPr wrap="square" rtlCol="0">
              <a:spAutoFit/>
            </a:bodyPr>
            <a:lstStyle/>
            <a:p>
              <a:pPr algn="ctr"/>
              <a:r>
                <a:rPr lang="en-GB" b="1"/>
                <a:t>Air pollution</a:t>
              </a:r>
            </a:p>
          </p:txBody>
        </p:sp>
        <p:sp>
          <p:nvSpPr>
            <p:cNvPr id="57" name="TextBox 56">
              <a:extLst>
                <a:ext uri="{FF2B5EF4-FFF2-40B4-BE49-F238E27FC236}">
                  <a16:creationId xmlns:a16="http://schemas.microsoft.com/office/drawing/2014/main" id="{D9A22F8B-3E5E-482A-AF0E-BEB75A80A8D4}"/>
                </a:ext>
              </a:extLst>
            </p:cNvPr>
            <p:cNvSpPr txBox="1"/>
            <p:nvPr/>
          </p:nvSpPr>
          <p:spPr>
            <a:xfrm>
              <a:off x="292050" y="3802248"/>
              <a:ext cx="1785825" cy="1015663"/>
            </a:xfrm>
            <a:prstGeom prst="rect">
              <a:avLst/>
            </a:prstGeom>
            <a:noFill/>
            <a:ln>
              <a:noFill/>
            </a:ln>
          </p:spPr>
          <p:txBody>
            <a:bodyPr wrap="square" lIns="91440" tIns="45720" rIns="91440" bIns="45720" rtlCol="0" anchor="t">
              <a:spAutoFit/>
            </a:bodyPr>
            <a:lstStyle/>
            <a:p>
              <a:pPr algn="ctr"/>
              <a:r>
                <a:rPr lang="en-GB" sz="1200" b="1"/>
                <a:t>Sept 2022</a:t>
              </a:r>
              <a:endParaRPr lang="en-GB" sz="1200" b="1">
                <a:cs typeface="Calibri"/>
              </a:endParaRPr>
            </a:p>
            <a:p>
              <a:pPr algn="ctr"/>
              <a:r>
                <a:rPr lang="en-GB" sz="1200"/>
                <a:t>compared to pre-COVID </a:t>
              </a:r>
              <a:endParaRPr lang="en-GB" sz="1200">
                <a:cs typeface="Calibri"/>
              </a:endParaRPr>
            </a:p>
            <a:p>
              <a:pPr algn="ctr"/>
              <a:r>
                <a:rPr lang="en-GB" sz="1200"/>
                <a:t>(All site average </a:t>
              </a:r>
              <a:endParaRPr lang="en-GB" sz="1200">
                <a:cs typeface="Calibri"/>
              </a:endParaRPr>
            </a:p>
            <a:p>
              <a:pPr algn="ctr"/>
              <a:r>
                <a:rPr lang="en-GB" sz="1200"/>
                <a:t>2017-2019)</a:t>
              </a:r>
            </a:p>
            <a:p>
              <a:pPr algn="ctr"/>
              <a:endParaRPr lang="en-GB" sz="1200"/>
            </a:p>
          </p:txBody>
        </p:sp>
        <p:sp>
          <p:nvSpPr>
            <p:cNvPr id="58" name="TextBox 57">
              <a:extLst>
                <a:ext uri="{FF2B5EF4-FFF2-40B4-BE49-F238E27FC236}">
                  <a16:creationId xmlns:a16="http://schemas.microsoft.com/office/drawing/2014/main" id="{11DAE158-B746-47FC-9A4E-410BC89076A7}"/>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June 2022 and September 2022</a:t>
              </a:r>
            </a:p>
          </p:txBody>
        </p:sp>
        <p:sp>
          <p:nvSpPr>
            <p:cNvPr id="59" name="Isosceles Triangle 58">
              <a:extLst>
                <a:ext uri="{FF2B5EF4-FFF2-40B4-BE49-F238E27FC236}">
                  <a16:creationId xmlns:a16="http://schemas.microsoft.com/office/drawing/2014/main" id="{9668F543-0B8D-466A-81FB-5C8D5CC6A353}"/>
                </a:ext>
              </a:extLst>
            </p:cNvPr>
            <p:cNvSpPr/>
            <p:nvPr/>
          </p:nvSpPr>
          <p:spPr>
            <a:xfrm rot="10800000">
              <a:off x="568784" y="3404190"/>
              <a:ext cx="494769" cy="401914"/>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1C5FF"/>
                </a:solidFill>
              </a:endParaRPr>
            </a:p>
          </p:txBody>
        </p:sp>
        <p:sp>
          <p:nvSpPr>
            <p:cNvPr id="60" name="TextBox 59">
              <a:extLst>
                <a:ext uri="{FF2B5EF4-FFF2-40B4-BE49-F238E27FC236}">
                  <a16:creationId xmlns:a16="http://schemas.microsoft.com/office/drawing/2014/main" id="{DD65CF0D-F770-4147-861E-DC669E7BDBB4}"/>
                </a:ext>
              </a:extLst>
            </p:cNvPr>
            <p:cNvSpPr txBox="1"/>
            <p:nvPr/>
          </p:nvSpPr>
          <p:spPr>
            <a:xfrm>
              <a:off x="997086" y="3462040"/>
              <a:ext cx="713064" cy="369332"/>
            </a:xfrm>
            <a:prstGeom prst="rect">
              <a:avLst/>
            </a:prstGeom>
            <a:noFill/>
          </p:spPr>
          <p:txBody>
            <a:bodyPr wrap="square" lIns="91440" tIns="45720" rIns="91440" bIns="45720" rtlCol="0" anchor="t">
              <a:spAutoFit/>
            </a:bodyPr>
            <a:lstStyle/>
            <a:p>
              <a:r>
                <a:rPr lang="en-GB" b="1"/>
                <a:t>-36%</a:t>
              </a:r>
            </a:p>
          </p:txBody>
        </p:sp>
        <p:sp>
          <p:nvSpPr>
            <p:cNvPr id="61" name="Arrow: Right 60">
              <a:extLst>
                <a:ext uri="{FF2B5EF4-FFF2-40B4-BE49-F238E27FC236}">
                  <a16:creationId xmlns:a16="http://schemas.microsoft.com/office/drawing/2014/main" id="{904EC333-1337-4356-82DB-DA01A6D1DB86}"/>
                </a:ext>
              </a:extLst>
            </p:cNvPr>
            <p:cNvSpPr/>
            <p:nvPr/>
          </p:nvSpPr>
          <p:spPr>
            <a:xfrm rot="20083365">
              <a:off x="2371764" y="3438120"/>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E471BCE-FCC0-4F6C-9927-258FC3C68B90}"/>
                </a:ext>
              </a:extLst>
            </p:cNvPr>
            <p:cNvSpPr txBox="1"/>
            <p:nvPr/>
          </p:nvSpPr>
          <p:spPr>
            <a:xfrm>
              <a:off x="2727892" y="3429000"/>
              <a:ext cx="1266744" cy="338554"/>
            </a:xfrm>
            <a:prstGeom prst="rect">
              <a:avLst/>
            </a:prstGeom>
            <a:noFill/>
          </p:spPr>
          <p:txBody>
            <a:bodyPr wrap="square" lIns="91440" tIns="45720" rIns="91440" bIns="45720" rtlCol="0" anchor="t">
              <a:spAutoFit/>
            </a:bodyPr>
            <a:lstStyle/>
            <a:p>
              <a:r>
                <a:rPr lang="en-GB" sz="1600"/>
                <a:t>Increasing*</a:t>
              </a:r>
            </a:p>
          </p:txBody>
        </p:sp>
      </p:grpSp>
      <p:grpSp>
        <p:nvGrpSpPr>
          <p:cNvPr id="63" name="Group 62">
            <a:extLst>
              <a:ext uri="{FF2B5EF4-FFF2-40B4-BE49-F238E27FC236}">
                <a16:creationId xmlns:a16="http://schemas.microsoft.com/office/drawing/2014/main" id="{C594056D-0FA3-4A1B-AAB5-36E351C586B3}"/>
              </a:ext>
            </a:extLst>
          </p:cNvPr>
          <p:cNvGrpSpPr/>
          <p:nvPr/>
        </p:nvGrpSpPr>
        <p:grpSpPr>
          <a:xfrm>
            <a:off x="8148748" y="2852254"/>
            <a:ext cx="3691156" cy="1965656"/>
            <a:chOff x="199787" y="2852255"/>
            <a:chExt cx="3691156" cy="1965656"/>
          </a:xfrm>
        </p:grpSpPr>
        <p:sp>
          <p:nvSpPr>
            <p:cNvPr id="64" name="Rectangle 63">
              <a:extLst>
                <a:ext uri="{FF2B5EF4-FFF2-40B4-BE49-F238E27FC236}">
                  <a16:creationId xmlns:a16="http://schemas.microsoft.com/office/drawing/2014/main" id="{F93A2B4A-02ED-409F-92FC-7FF19C3DFB1B}"/>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57C8B0B0-8C8D-400E-A4EE-DEC51D2B840B}"/>
                </a:ext>
              </a:extLst>
            </p:cNvPr>
            <p:cNvSpPr txBox="1"/>
            <p:nvPr/>
          </p:nvSpPr>
          <p:spPr>
            <a:xfrm>
              <a:off x="956741" y="2943358"/>
              <a:ext cx="2717513" cy="369332"/>
            </a:xfrm>
            <a:prstGeom prst="rect">
              <a:avLst/>
            </a:prstGeom>
            <a:noFill/>
          </p:spPr>
          <p:txBody>
            <a:bodyPr wrap="square" rtlCol="0">
              <a:spAutoFit/>
            </a:bodyPr>
            <a:lstStyle/>
            <a:p>
              <a:pPr algn="ctr"/>
              <a:r>
                <a:rPr lang="en-GB" b="1"/>
                <a:t>Bus passengers (excl. P&amp;R)</a:t>
              </a:r>
            </a:p>
          </p:txBody>
        </p:sp>
        <p:sp>
          <p:nvSpPr>
            <p:cNvPr id="66" name="TextBox 65">
              <a:extLst>
                <a:ext uri="{FF2B5EF4-FFF2-40B4-BE49-F238E27FC236}">
                  <a16:creationId xmlns:a16="http://schemas.microsoft.com/office/drawing/2014/main" id="{C3A9F6B3-2298-4F16-8C05-76B5C783644E}"/>
                </a:ext>
              </a:extLst>
            </p:cNvPr>
            <p:cNvSpPr txBox="1"/>
            <p:nvPr/>
          </p:nvSpPr>
          <p:spPr>
            <a:xfrm>
              <a:off x="388742" y="3802248"/>
              <a:ext cx="1686040" cy="1015663"/>
            </a:xfrm>
            <a:prstGeom prst="rect">
              <a:avLst/>
            </a:prstGeom>
            <a:noFill/>
            <a:ln>
              <a:noFill/>
            </a:ln>
          </p:spPr>
          <p:txBody>
            <a:bodyPr wrap="square" lIns="91440" tIns="45720" rIns="91440" bIns="45720" rtlCol="0" anchor="t">
              <a:spAutoFit/>
            </a:bodyPr>
            <a:lstStyle/>
            <a:p>
              <a:pPr algn="ctr"/>
              <a:r>
                <a:rPr lang="en-GB" sz="1200" b="1"/>
                <a:t>Sept 2022</a:t>
              </a:r>
              <a:endParaRPr lang="en-GB" sz="1200" b="1">
                <a:cs typeface="Calibri"/>
              </a:endParaRPr>
            </a:p>
            <a:p>
              <a:pPr algn="ctr"/>
              <a:r>
                <a:rPr lang="en-GB" sz="1200"/>
                <a:t>compared to pre-COVID </a:t>
              </a:r>
              <a:endParaRPr lang="en-GB" sz="1200">
                <a:cs typeface="Calibri"/>
              </a:endParaRPr>
            </a:p>
            <a:p>
              <a:pPr algn="ctr"/>
              <a:r>
                <a:rPr lang="en-GB" sz="1200"/>
                <a:t>(Sept 2019)</a:t>
              </a:r>
              <a:endParaRPr lang="en-GB" sz="1200">
                <a:cs typeface="Calibri"/>
              </a:endParaRPr>
            </a:p>
            <a:p>
              <a:pPr algn="ctr"/>
              <a:endParaRPr lang="en-GB" sz="1200"/>
            </a:p>
          </p:txBody>
        </p:sp>
        <p:sp>
          <p:nvSpPr>
            <p:cNvPr id="67" name="TextBox 66">
              <a:extLst>
                <a:ext uri="{FF2B5EF4-FFF2-40B4-BE49-F238E27FC236}">
                  <a16:creationId xmlns:a16="http://schemas.microsoft.com/office/drawing/2014/main" id="{7169B4F3-C02C-4003-BE78-071536644F78}"/>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June 2022 and September 2022</a:t>
              </a:r>
              <a:endParaRPr lang="en-GB" sz="1200">
                <a:cs typeface="Calibri"/>
              </a:endParaRPr>
            </a:p>
          </p:txBody>
        </p:sp>
        <p:sp>
          <p:nvSpPr>
            <p:cNvPr id="68" name="Isosceles Triangle 67">
              <a:extLst>
                <a:ext uri="{FF2B5EF4-FFF2-40B4-BE49-F238E27FC236}">
                  <a16:creationId xmlns:a16="http://schemas.microsoft.com/office/drawing/2014/main" id="{01F6D135-A556-44B8-AE0B-827E208F4180}"/>
                </a:ext>
              </a:extLst>
            </p:cNvPr>
            <p:cNvSpPr/>
            <p:nvPr/>
          </p:nvSpPr>
          <p:spPr>
            <a:xfrm rot="10800000">
              <a:off x="695262" y="3490250"/>
              <a:ext cx="388825" cy="315853"/>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24C13A76-C334-4949-9EF2-19A559B02858}"/>
                </a:ext>
              </a:extLst>
            </p:cNvPr>
            <p:cNvSpPr txBox="1"/>
            <p:nvPr/>
          </p:nvSpPr>
          <p:spPr>
            <a:xfrm>
              <a:off x="1010277" y="3462040"/>
              <a:ext cx="713064" cy="369332"/>
            </a:xfrm>
            <a:prstGeom prst="rect">
              <a:avLst/>
            </a:prstGeom>
            <a:noFill/>
          </p:spPr>
          <p:txBody>
            <a:bodyPr wrap="square" lIns="91440" tIns="45720" rIns="91440" bIns="45720" rtlCol="0" anchor="t">
              <a:spAutoFit/>
            </a:bodyPr>
            <a:lstStyle/>
            <a:p>
              <a:r>
                <a:rPr lang="en-GB" b="1"/>
                <a:t>-21%</a:t>
              </a:r>
            </a:p>
          </p:txBody>
        </p:sp>
        <p:sp>
          <p:nvSpPr>
            <p:cNvPr id="70" name="Arrow: Right 69">
              <a:extLst>
                <a:ext uri="{FF2B5EF4-FFF2-40B4-BE49-F238E27FC236}">
                  <a16:creationId xmlns:a16="http://schemas.microsoft.com/office/drawing/2014/main" id="{40413CD0-CC7D-4880-9F2B-BEAAFE0C2E71}"/>
                </a:ext>
              </a:extLst>
            </p:cNvPr>
            <p:cNvSpPr/>
            <p:nvPr/>
          </p:nvSpPr>
          <p:spPr>
            <a:xfrm rot="19967413">
              <a:off x="2330620" y="3435944"/>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3B547167-C368-4C07-9A29-5A87BF563111}"/>
                </a:ext>
              </a:extLst>
            </p:cNvPr>
            <p:cNvSpPr txBox="1"/>
            <p:nvPr/>
          </p:nvSpPr>
          <p:spPr>
            <a:xfrm>
              <a:off x="2696318" y="3420580"/>
              <a:ext cx="1053752" cy="338554"/>
            </a:xfrm>
            <a:prstGeom prst="rect">
              <a:avLst/>
            </a:prstGeom>
            <a:noFill/>
          </p:spPr>
          <p:txBody>
            <a:bodyPr wrap="square" rtlCol="0">
              <a:spAutoFit/>
            </a:bodyPr>
            <a:lstStyle/>
            <a:p>
              <a:r>
                <a:rPr lang="en-GB" sz="1600"/>
                <a:t>Increasing</a:t>
              </a:r>
            </a:p>
          </p:txBody>
        </p:sp>
      </p:grpSp>
      <p:pic>
        <p:nvPicPr>
          <p:cNvPr id="73" name="Graphic 72" descr="Bus with solid fill">
            <a:extLst>
              <a:ext uri="{FF2B5EF4-FFF2-40B4-BE49-F238E27FC236}">
                <a16:creationId xmlns:a16="http://schemas.microsoft.com/office/drawing/2014/main" id="{D93CF547-4C2F-46F9-9F48-6D9601CE4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9192" y="2798999"/>
            <a:ext cx="669602" cy="669602"/>
          </a:xfrm>
          <a:prstGeom prst="rect">
            <a:avLst/>
          </a:prstGeom>
        </p:spPr>
      </p:pic>
      <p:grpSp>
        <p:nvGrpSpPr>
          <p:cNvPr id="74" name="Group 73">
            <a:extLst>
              <a:ext uri="{FF2B5EF4-FFF2-40B4-BE49-F238E27FC236}">
                <a16:creationId xmlns:a16="http://schemas.microsoft.com/office/drawing/2014/main" id="{40715451-CEB1-46E1-BB6A-B88A1272FAA7}"/>
              </a:ext>
            </a:extLst>
          </p:cNvPr>
          <p:cNvGrpSpPr/>
          <p:nvPr/>
        </p:nvGrpSpPr>
        <p:grpSpPr>
          <a:xfrm>
            <a:off x="8060905" y="4801500"/>
            <a:ext cx="3825482" cy="1820413"/>
            <a:chOff x="117307" y="2852255"/>
            <a:chExt cx="3825482" cy="1820413"/>
          </a:xfrm>
        </p:grpSpPr>
        <p:sp>
          <p:nvSpPr>
            <p:cNvPr id="75" name="Rectangle 74">
              <a:extLst>
                <a:ext uri="{FF2B5EF4-FFF2-40B4-BE49-F238E27FC236}">
                  <a16:creationId xmlns:a16="http://schemas.microsoft.com/office/drawing/2014/main" id="{CCC48017-B2A3-4C08-B533-B43AEDC8694F}"/>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FD9BEC88-7F8A-4712-A2CE-48FDECEE28BC}"/>
                </a:ext>
              </a:extLst>
            </p:cNvPr>
            <p:cNvSpPr txBox="1"/>
            <p:nvPr/>
          </p:nvSpPr>
          <p:spPr>
            <a:xfrm>
              <a:off x="1646762" y="2973439"/>
              <a:ext cx="2296027" cy="369332"/>
            </a:xfrm>
            <a:prstGeom prst="rect">
              <a:avLst/>
            </a:prstGeom>
            <a:noFill/>
          </p:spPr>
          <p:txBody>
            <a:bodyPr wrap="square" rtlCol="0">
              <a:spAutoFit/>
            </a:bodyPr>
            <a:lstStyle/>
            <a:p>
              <a:pPr algn="ctr"/>
              <a:r>
                <a:rPr lang="en-GB" b="1"/>
                <a:t>Walking and Cycling</a:t>
              </a:r>
            </a:p>
          </p:txBody>
        </p:sp>
        <p:sp>
          <p:nvSpPr>
            <p:cNvPr id="77" name="TextBox 76">
              <a:extLst>
                <a:ext uri="{FF2B5EF4-FFF2-40B4-BE49-F238E27FC236}">
                  <a16:creationId xmlns:a16="http://schemas.microsoft.com/office/drawing/2014/main" id="{BA6F05FE-9869-4B8A-8C85-381D05351D61}"/>
                </a:ext>
              </a:extLst>
            </p:cNvPr>
            <p:cNvSpPr txBox="1"/>
            <p:nvPr/>
          </p:nvSpPr>
          <p:spPr>
            <a:xfrm>
              <a:off x="117307" y="3840115"/>
              <a:ext cx="1917300" cy="830997"/>
            </a:xfrm>
            <a:prstGeom prst="rect">
              <a:avLst/>
            </a:prstGeom>
            <a:noFill/>
            <a:ln>
              <a:noFill/>
            </a:ln>
          </p:spPr>
          <p:txBody>
            <a:bodyPr wrap="square" lIns="91440" tIns="45720" rIns="91440" bIns="45720" rtlCol="0" anchor="t">
              <a:spAutoFit/>
            </a:bodyPr>
            <a:lstStyle/>
            <a:p>
              <a:pPr algn="ctr"/>
              <a:r>
                <a:rPr lang="en-GB" sz="1200" b="1"/>
                <a:t>Sept 2022</a:t>
              </a:r>
              <a:endParaRPr lang="en-GB" sz="1200" b="1">
                <a:cs typeface="Calibri"/>
              </a:endParaRPr>
            </a:p>
            <a:p>
              <a:pPr algn="ctr"/>
              <a:r>
                <a:rPr lang="en-GB" sz="1200"/>
                <a:t>compared to pre-COVID </a:t>
              </a:r>
              <a:endParaRPr lang="en-GB" sz="1200">
                <a:cs typeface="Calibri"/>
              </a:endParaRPr>
            </a:p>
            <a:p>
              <a:pPr algn="ctr"/>
              <a:r>
                <a:rPr lang="en-GB" sz="1200"/>
                <a:t>(Sept 2019)</a:t>
              </a:r>
              <a:endParaRPr lang="en-GB" sz="1200">
                <a:cs typeface="Calibri"/>
              </a:endParaRPr>
            </a:p>
            <a:p>
              <a:pPr algn="ctr"/>
              <a:endParaRPr lang="en-GB" sz="1200"/>
            </a:p>
          </p:txBody>
        </p:sp>
        <p:sp>
          <p:nvSpPr>
            <p:cNvPr id="78" name="TextBox 77">
              <a:extLst>
                <a:ext uri="{FF2B5EF4-FFF2-40B4-BE49-F238E27FC236}">
                  <a16:creationId xmlns:a16="http://schemas.microsoft.com/office/drawing/2014/main" id="{0F434446-7117-4611-86F8-28876902AF7C}"/>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June 2022 and September 2022</a:t>
              </a:r>
              <a:endParaRPr lang="en-GB" sz="1200">
                <a:cs typeface="Calibri"/>
              </a:endParaRPr>
            </a:p>
          </p:txBody>
        </p:sp>
        <p:sp>
          <p:nvSpPr>
            <p:cNvPr id="79" name="Isosceles Triangle 78">
              <a:extLst>
                <a:ext uri="{FF2B5EF4-FFF2-40B4-BE49-F238E27FC236}">
                  <a16:creationId xmlns:a16="http://schemas.microsoft.com/office/drawing/2014/main" id="{3FE98519-33C6-40EE-96E1-0CD8F03B7484}"/>
                </a:ext>
              </a:extLst>
            </p:cNvPr>
            <p:cNvSpPr/>
            <p:nvPr/>
          </p:nvSpPr>
          <p:spPr>
            <a:xfrm rot="10800000">
              <a:off x="355096" y="3456097"/>
              <a:ext cx="428301" cy="347920"/>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B99E673A-DC5D-4A64-9E9F-8CA092AE94F7}"/>
                </a:ext>
              </a:extLst>
            </p:cNvPr>
            <p:cNvSpPr txBox="1"/>
            <p:nvPr/>
          </p:nvSpPr>
          <p:spPr>
            <a:xfrm>
              <a:off x="636515" y="3527649"/>
              <a:ext cx="622943" cy="338554"/>
            </a:xfrm>
            <a:prstGeom prst="rect">
              <a:avLst/>
            </a:prstGeom>
            <a:noFill/>
          </p:spPr>
          <p:txBody>
            <a:bodyPr wrap="square" lIns="91440" tIns="45720" rIns="91440" bIns="45720" rtlCol="0" anchor="t">
              <a:spAutoFit/>
            </a:bodyPr>
            <a:lstStyle/>
            <a:p>
              <a:r>
                <a:rPr lang="en-GB" sz="1600" b="1" dirty="0"/>
                <a:t>-24%</a:t>
              </a:r>
            </a:p>
          </p:txBody>
        </p:sp>
        <p:sp>
          <p:nvSpPr>
            <p:cNvPr id="81" name="Arrow: Right 80">
              <a:extLst>
                <a:ext uri="{FF2B5EF4-FFF2-40B4-BE49-F238E27FC236}">
                  <a16:creationId xmlns:a16="http://schemas.microsoft.com/office/drawing/2014/main" id="{B77962E9-2E70-4C46-9080-451F00ACF419}"/>
                </a:ext>
              </a:extLst>
            </p:cNvPr>
            <p:cNvSpPr/>
            <p:nvPr/>
          </p:nvSpPr>
          <p:spPr>
            <a:xfrm rot="1860000">
              <a:off x="2341082" y="3471629"/>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extBox 81">
              <a:extLst>
                <a:ext uri="{FF2B5EF4-FFF2-40B4-BE49-F238E27FC236}">
                  <a16:creationId xmlns:a16="http://schemas.microsoft.com/office/drawing/2014/main" id="{AD5904EF-AD44-4622-8F18-9925D3E27E69}"/>
                </a:ext>
              </a:extLst>
            </p:cNvPr>
            <p:cNvSpPr txBox="1"/>
            <p:nvPr/>
          </p:nvSpPr>
          <p:spPr>
            <a:xfrm>
              <a:off x="2682422" y="3442607"/>
              <a:ext cx="1202381" cy="338554"/>
            </a:xfrm>
            <a:prstGeom prst="rect">
              <a:avLst/>
            </a:prstGeom>
            <a:noFill/>
          </p:spPr>
          <p:txBody>
            <a:bodyPr wrap="square" lIns="91440" tIns="45720" rIns="91440" bIns="45720" rtlCol="0" anchor="t">
              <a:spAutoFit/>
            </a:bodyPr>
            <a:lstStyle/>
            <a:p>
              <a:r>
                <a:rPr lang="en-GB" sz="1600" dirty="0">
                  <a:cs typeface="Calibri"/>
                </a:rPr>
                <a:t>Decreasing*</a:t>
              </a:r>
            </a:p>
          </p:txBody>
        </p:sp>
      </p:grpSp>
      <p:grpSp>
        <p:nvGrpSpPr>
          <p:cNvPr id="83" name="Group 82">
            <a:extLst>
              <a:ext uri="{FF2B5EF4-FFF2-40B4-BE49-F238E27FC236}">
                <a16:creationId xmlns:a16="http://schemas.microsoft.com/office/drawing/2014/main" id="{9072E2DC-2E52-4EDF-86FE-2D659D4CFC27}"/>
              </a:ext>
            </a:extLst>
          </p:cNvPr>
          <p:cNvGrpSpPr/>
          <p:nvPr/>
        </p:nvGrpSpPr>
        <p:grpSpPr>
          <a:xfrm>
            <a:off x="4175495" y="4830478"/>
            <a:ext cx="3794849" cy="1820413"/>
            <a:chOff x="199787" y="2852255"/>
            <a:chExt cx="3794849" cy="1820413"/>
          </a:xfrm>
        </p:grpSpPr>
        <p:sp>
          <p:nvSpPr>
            <p:cNvPr id="84" name="Rectangle 83">
              <a:extLst>
                <a:ext uri="{FF2B5EF4-FFF2-40B4-BE49-F238E27FC236}">
                  <a16:creationId xmlns:a16="http://schemas.microsoft.com/office/drawing/2014/main" id="{2652C4D2-9253-4736-AF79-64D6F417478F}"/>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08A5494F-A668-4B72-8F2F-4517147065FB}"/>
                </a:ext>
              </a:extLst>
            </p:cNvPr>
            <p:cNvSpPr txBox="1"/>
            <p:nvPr/>
          </p:nvSpPr>
          <p:spPr>
            <a:xfrm>
              <a:off x="933258" y="2944461"/>
              <a:ext cx="2296027" cy="369332"/>
            </a:xfrm>
            <a:prstGeom prst="rect">
              <a:avLst/>
            </a:prstGeom>
            <a:noFill/>
          </p:spPr>
          <p:txBody>
            <a:bodyPr wrap="square" rtlCol="0">
              <a:spAutoFit/>
            </a:bodyPr>
            <a:lstStyle/>
            <a:p>
              <a:pPr algn="ctr"/>
              <a:r>
                <a:rPr lang="en-GB" b="1"/>
                <a:t>Retail footfall</a:t>
              </a:r>
            </a:p>
          </p:txBody>
        </p:sp>
        <p:sp>
          <p:nvSpPr>
            <p:cNvPr id="86" name="TextBox 85">
              <a:extLst>
                <a:ext uri="{FF2B5EF4-FFF2-40B4-BE49-F238E27FC236}">
                  <a16:creationId xmlns:a16="http://schemas.microsoft.com/office/drawing/2014/main" id="{7D632980-EA73-4279-8861-8CB47086A300}"/>
                </a:ext>
              </a:extLst>
            </p:cNvPr>
            <p:cNvSpPr txBox="1"/>
            <p:nvPr/>
          </p:nvSpPr>
          <p:spPr>
            <a:xfrm>
              <a:off x="292050" y="3802248"/>
              <a:ext cx="1694834" cy="830997"/>
            </a:xfrm>
            <a:prstGeom prst="rect">
              <a:avLst/>
            </a:prstGeom>
            <a:noFill/>
            <a:ln>
              <a:noFill/>
            </a:ln>
          </p:spPr>
          <p:txBody>
            <a:bodyPr wrap="square" lIns="91440" tIns="45720" rIns="91440" bIns="45720" rtlCol="0" anchor="t">
              <a:spAutoFit/>
            </a:bodyPr>
            <a:lstStyle/>
            <a:p>
              <a:pPr algn="ctr"/>
              <a:r>
                <a:rPr lang="en-GB" sz="1200" b="1"/>
                <a:t>Sept 2022</a:t>
              </a:r>
              <a:endParaRPr lang="en-GB" sz="1200" b="1">
                <a:cs typeface="Calibri"/>
              </a:endParaRPr>
            </a:p>
            <a:p>
              <a:pPr algn="ctr"/>
              <a:r>
                <a:rPr lang="en-GB" sz="1200"/>
                <a:t>compared to pre-COVID </a:t>
              </a:r>
              <a:endParaRPr lang="en-GB" sz="1200">
                <a:cs typeface="Calibri"/>
              </a:endParaRPr>
            </a:p>
            <a:p>
              <a:pPr algn="ctr"/>
              <a:r>
                <a:rPr lang="en-GB" sz="1200"/>
                <a:t>(Sept 2019)</a:t>
              </a:r>
              <a:endParaRPr lang="en-GB" sz="1200">
                <a:cs typeface="Calibri"/>
              </a:endParaRPr>
            </a:p>
            <a:p>
              <a:pPr algn="ctr"/>
              <a:endParaRPr lang="en-GB" sz="1200"/>
            </a:p>
          </p:txBody>
        </p:sp>
        <p:sp>
          <p:nvSpPr>
            <p:cNvPr id="87" name="TextBox 86">
              <a:extLst>
                <a:ext uri="{FF2B5EF4-FFF2-40B4-BE49-F238E27FC236}">
                  <a16:creationId xmlns:a16="http://schemas.microsoft.com/office/drawing/2014/main" id="{EEB4F3E9-4074-472C-B309-EB50CD75B458}"/>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June 2022 and September 2022</a:t>
              </a:r>
              <a:endParaRPr lang="en-GB" sz="1200">
                <a:cs typeface="Calibri"/>
              </a:endParaRPr>
            </a:p>
          </p:txBody>
        </p:sp>
        <p:sp>
          <p:nvSpPr>
            <p:cNvPr id="89" name="TextBox 88">
              <a:extLst>
                <a:ext uri="{FF2B5EF4-FFF2-40B4-BE49-F238E27FC236}">
                  <a16:creationId xmlns:a16="http://schemas.microsoft.com/office/drawing/2014/main" id="{CBEA7BEA-C17D-4A72-8CAF-76F83DEB583B}"/>
                </a:ext>
              </a:extLst>
            </p:cNvPr>
            <p:cNvSpPr txBox="1"/>
            <p:nvPr/>
          </p:nvSpPr>
          <p:spPr>
            <a:xfrm>
              <a:off x="997086" y="3462040"/>
              <a:ext cx="713064" cy="369332"/>
            </a:xfrm>
            <a:prstGeom prst="rect">
              <a:avLst/>
            </a:prstGeom>
            <a:noFill/>
          </p:spPr>
          <p:txBody>
            <a:bodyPr wrap="square" lIns="91440" tIns="45720" rIns="91440" bIns="45720" rtlCol="0" anchor="t">
              <a:spAutoFit/>
            </a:bodyPr>
            <a:lstStyle/>
            <a:p>
              <a:r>
                <a:rPr lang="en-GB" b="1"/>
                <a:t>-5%</a:t>
              </a:r>
            </a:p>
          </p:txBody>
        </p:sp>
        <p:sp>
          <p:nvSpPr>
            <p:cNvPr id="90" name="Arrow: Right 89">
              <a:extLst>
                <a:ext uri="{FF2B5EF4-FFF2-40B4-BE49-F238E27FC236}">
                  <a16:creationId xmlns:a16="http://schemas.microsoft.com/office/drawing/2014/main" id="{1C2BAD94-7BEA-40E1-BF37-049FCFC43661}"/>
                </a:ext>
              </a:extLst>
            </p:cNvPr>
            <p:cNvSpPr/>
            <p:nvPr/>
          </p:nvSpPr>
          <p:spPr>
            <a:xfrm>
              <a:off x="2371764" y="3451727"/>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B52D168-BA73-47EF-A5F8-E4F55BAC9B31}"/>
                </a:ext>
              </a:extLst>
            </p:cNvPr>
            <p:cNvSpPr txBox="1"/>
            <p:nvPr/>
          </p:nvSpPr>
          <p:spPr>
            <a:xfrm>
              <a:off x="2727892" y="3429000"/>
              <a:ext cx="1266744" cy="338554"/>
            </a:xfrm>
            <a:prstGeom prst="rect">
              <a:avLst/>
            </a:prstGeom>
            <a:noFill/>
          </p:spPr>
          <p:txBody>
            <a:bodyPr wrap="square" lIns="91440" tIns="45720" rIns="91440" bIns="45720" rtlCol="0" anchor="t">
              <a:spAutoFit/>
            </a:bodyPr>
            <a:lstStyle/>
            <a:p>
              <a:r>
                <a:rPr lang="en-GB" sz="1600">
                  <a:cs typeface="Calibri"/>
                </a:rPr>
                <a:t>Stable</a:t>
              </a:r>
            </a:p>
          </p:txBody>
        </p:sp>
      </p:grpSp>
      <p:grpSp>
        <p:nvGrpSpPr>
          <p:cNvPr id="92" name="Group 91">
            <a:extLst>
              <a:ext uri="{FF2B5EF4-FFF2-40B4-BE49-F238E27FC236}">
                <a16:creationId xmlns:a16="http://schemas.microsoft.com/office/drawing/2014/main" id="{052F2E78-7D7B-46E8-A95C-D6ECFD558F91}"/>
              </a:ext>
            </a:extLst>
          </p:cNvPr>
          <p:cNvGrpSpPr/>
          <p:nvPr/>
        </p:nvGrpSpPr>
        <p:grpSpPr>
          <a:xfrm>
            <a:off x="200937" y="4835125"/>
            <a:ext cx="3691156" cy="1820413"/>
            <a:chOff x="199787" y="2852255"/>
            <a:chExt cx="3691156" cy="1820413"/>
          </a:xfrm>
        </p:grpSpPr>
        <p:sp>
          <p:nvSpPr>
            <p:cNvPr id="93" name="Rectangle 92">
              <a:extLst>
                <a:ext uri="{FF2B5EF4-FFF2-40B4-BE49-F238E27FC236}">
                  <a16:creationId xmlns:a16="http://schemas.microsoft.com/office/drawing/2014/main" id="{A5CC8F6E-2F30-437A-B427-9563FAE3340E}"/>
                </a:ext>
              </a:extLst>
            </p:cNvPr>
            <p:cNvSpPr/>
            <p:nvPr/>
          </p:nvSpPr>
          <p:spPr>
            <a:xfrm>
              <a:off x="199787" y="2852255"/>
              <a:ext cx="3691156" cy="1820413"/>
            </a:xfrm>
            <a:prstGeom prst="rect">
              <a:avLst/>
            </a:prstGeom>
            <a:no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090EFA40-C3F2-462C-B783-56B4613DE72B}"/>
                </a:ext>
              </a:extLst>
            </p:cNvPr>
            <p:cNvSpPr txBox="1"/>
            <p:nvPr/>
          </p:nvSpPr>
          <p:spPr>
            <a:xfrm>
              <a:off x="953937" y="2944606"/>
              <a:ext cx="2296027" cy="369332"/>
            </a:xfrm>
            <a:prstGeom prst="rect">
              <a:avLst/>
            </a:prstGeom>
            <a:noFill/>
          </p:spPr>
          <p:txBody>
            <a:bodyPr wrap="square" rtlCol="0">
              <a:spAutoFit/>
            </a:bodyPr>
            <a:lstStyle/>
            <a:p>
              <a:pPr algn="ctr"/>
              <a:r>
                <a:rPr lang="en-GB" b="1" dirty="0"/>
                <a:t>Car parking</a:t>
              </a:r>
            </a:p>
          </p:txBody>
        </p:sp>
        <p:sp>
          <p:nvSpPr>
            <p:cNvPr id="95" name="TextBox 94">
              <a:extLst>
                <a:ext uri="{FF2B5EF4-FFF2-40B4-BE49-F238E27FC236}">
                  <a16:creationId xmlns:a16="http://schemas.microsoft.com/office/drawing/2014/main" id="{1B78687E-DF98-4A4A-B7F7-48EFC9F37981}"/>
                </a:ext>
              </a:extLst>
            </p:cNvPr>
            <p:cNvSpPr txBox="1"/>
            <p:nvPr/>
          </p:nvSpPr>
          <p:spPr>
            <a:xfrm>
              <a:off x="292050" y="3802248"/>
              <a:ext cx="1724830" cy="646331"/>
            </a:xfrm>
            <a:prstGeom prst="rect">
              <a:avLst/>
            </a:prstGeom>
            <a:noFill/>
            <a:ln>
              <a:noFill/>
            </a:ln>
          </p:spPr>
          <p:txBody>
            <a:bodyPr wrap="square" lIns="91440" tIns="45720" rIns="91440" bIns="45720" rtlCol="0" anchor="t">
              <a:spAutoFit/>
            </a:bodyPr>
            <a:lstStyle/>
            <a:p>
              <a:pPr algn="ctr"/>
              <a:r>
                <a:rPr lang="en-GB" sz="1200" b="1"/>
                <a:t>Sept 2022</a:t>
              </a:r>
              <a:endParaRPr lang="en-GB" sz="1200" b="1">
                <a:cs typeface="Calibri"/>
              </a:endParaRPr>
            </a:p>
            <a:p>
              <a:pPr algn="ctr"/>
              <a:r>
                <a:rPr lang="en-GB" sz="1200"/>
                <a:t>compared to pre-COVID </a:t>
              </a:r>
              <a:endParaRPr lang="en-GB" sz="1200">
                <a:cs typeface="Calibri"/>
              </a:endParaRPr>
            </a:p>
            <a:p>
              <a:pPr algn="ctr"/>
              <a:r>
                <a:rPr lang="en-GB" sz="1200"/>
                <a:t>(Sept 2019)</a:t>
              </a:r>
              <a:endParaRPr lang="en-GB" sz="1200">
                <a:cs typeface="Calibri"/>
              </a:endParaRPr>
            </a:p>
          </p:txBody>
        </p:sp>
        <p:sp>
          <p:nvSpPr>
            <p:cNvPr id="96" name="TextBox 95">
              <a:extLst>
                <a:ext uri="{FF2B5EF4-FFF2-40B4-BE49-F238E27FC236}">
                  <a16:creationId xmlns:a16="http://schemas.microsoft.com/office/drawing/2014/main" id="{92279401-D400-4347-AD7B-1D9F735FCC27}"/>
                </a:ext>
              </a:extLst>
            </p:cNvPr>
            <p:cNvSpPr txBox="1"/>
            <p:nvPr/>
          </p:nvSpPr>
          <p:spPr>
            <a:xfrm>
              <a:off x="2135285" y="3802248"/>
              <a:ext cx="1637253" cy="646331"/>
            </a:xfrm>
            <a:prstGeom prst="rect">
              <a:avLst/>
            </a:prstGeom>
            <a:noFill/>
            <a:ln>
              <a:noFill/>
            </a:ln>
          </p:spPr>
          <p:txBody>
            <a:bodyPr wrap="square" lIns="91440" tIns="45720" rIns="91440" bIns="45720" rtlCol="0" anchor="t">
              <a:spAutoFit/>
            </a:bodyPr>
            <a:lstStyle/>
            <a:p>
              <a:pPr algn="ctr"/>
              <a:r>
                <a:rPr lang="en-GB" sz="1200" b="1"/>
                <a:t>Long-term trend </a:t>
              </a:r>
              <a:r>
                <a:rPr lang="en-GB" sz="1200"/>
                <a:t>between June 2022 and September 2022</a:t>
              </a:r>
              <a:endParaRPr lang="en-GB" sz="1200">
                <a:cs typeface="Calibri"/>
              </a:endParaRPr>
            </a:p>
          </p:txBody>
        </p:sp>
        <p:sp>
          <p:nvSpPr>
            <p:cNvPr id="98" name="TextBox 97">
              <a:extLst>
                <a:ext uri="{FF2B5EF4-FFF2-40B4-BE49-F238E27FC236}">
                  <a16:creationId xmlns:a16="http://schemas.microsoft.com/office/drawing/2014/main" id="{0CA6DFFC-2B01-4E7B-9CB5-E8DEEA8ACB12}"/>
                </a:ext>
              </a:extLst>
            </p:cNvPr>
            <p:cNvSpPr txBox="1"/>
            <p:nvPr/>
          </p:nvSpPr>
          <p:spPr>
            <a:xfrm>
              <a:off x="1043614" y="3463362"/>
              <a:ext cx="713064" cy="369332"/>
            </a:xfrm>
            <a:prstGeom prst="rect">
              <a:avLst/>
            </a:prstGeom>
            <a:noFill/>
          </p:spPr>
          <p:txBody>
            <a:bodyPr wrap="square" lIns="91440" tIns="45720" rIns="91440" bIns="45720" rtlCol="0" anchor="t">
              <a:spAutoFit/>
            </a:bodyPr>
            <a:lstStyle/>
            <a:p>
              <a:r>
                <a:rPr lang="en-GB" b="1"/>
                <a:t>-15%</a:t>
              </a:r>
            </a:p>
          </p:txBody>
        </p:sp>
        <p:sp>
          <p:nvSpPr>
            <p:cNvPr id="99" name="Arrow: Right 98">
              <a:extLst>
                <a:ext uri="{FF2B5EF4-FFF2-40B4-BE49-F238E27FC236}">
                  <a16:creationId xmlns:a16="http://schemas.microsoft.com/office/drawing/2014/main" id="{D24DE884-EAE3-4A9A-822D-3A7E2743B702}"/>
                </a:ext>
              </a:extLst>
            </p:cNvPr>
            <p:cNvSpPr/>
            <p:nvPr/>
          </p:nvSpPr>
          <p:spPr>
            <a:xfrm>
              <a:off x="2482993" y="3458109"/>
              <a:ext cx="385950" cy="271042"/>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F6B0796D-D279-40FA-80CF-E0D4F1EDD882}"/>
                </a:ext>
              </a:extLst>
            </p:cNvPr>
            <p:cNvSpPr txBox="1"/>
            <p:nvPr/>
          </p:nvSpPr>
          <p:spPr>
            <a:xfrm>
              <a:off x="2870620" y="3431839"/>
              <a:ext cx="827664" cy="338554"/>
            </a:xfrm>
            <a:prstGeom prst="rect">
              <a:avLst/>
            </a:prstGeom>
            <a:noFill/>
          </p:spPr>
          <p:txBody>
            <a:bodyPr wrap="square" rtlCol="0">
              <a:spAutoFit/>
            </a:bodyPr>
            <a:lstStyle/>
            <a:p>
              <a:r>
                <a:rPr lang="en-GB" sz="1600"/>
                <a:t>Steady</a:t>
              </a:r>
            </a:p>
          </p:txBody>
        </p:sp>
      </p:grpSp>
      <p:sp>
        <p:nvSpPr>
          <p:cNvPr id="101" name="TextBox 100">
            <a:extLst>
              <a:ext uri="{FF2B5EF4-FFF2-40B4-BE49-F238E27FC236}">
                <a16:creationId xmlns:a16="http://schemas.microsoft.com/office/drawing/2014/main" id="{5BC5F010-70FB-4137-B395-2D94BCA7FF3B}"/>
              </a:ext>
            </a:extLst>
          </p:cNvPr>
          <p:cNvSpPr txBox="1"/>
          <p:nvPr/>
        </p:nvSpPr>
        <p:spPr>
          <a:xfrm>
            <a:off x="287112" y="4889780"/>
            <a:ext cx="440555" cy="442674"/>
          </a:xfrm>
          <a:prstGeom prst="roundRect">
            <a:avLst/>
          </a:prstGeom>
          <a:solidFill>
            <a:schemeClr val="tx1"/>
          </a:solidFill>
          <a:ln>
            <a:solidFill>
              <a:schemeClr val="tx1"/>
            </a:solidFill>
          </a:ln>
        </p:spPr>
        <p:txBody>
          <a:bodyPr wrap="square" rtlCol="0">
            <a:spAutoFit/>
          </a:bodyPr>
          <a:lstStyle/>
          <a:p>
            <a:pPr algn="ctr"/>
            <a:r>
              <a:rPr lang="en-GB" sz="2000" b="1">
                <a:solidFill>
                  <a:schemeClr val="bg1"/>
                </a:solidFill>
              </a:rPr>
              <a:t>P</a:t>
            </a:r>
          </a:p>
        </p:txBody>
      </p:sp>
      <p:pic>
        <p:nvPicPr>
          <p:cNvPr id="104" name="Graphic 103" descr="Shopping bag with solid fill">
            <a:extLst>
              <a:ext uri="{FF2B5EF4-FFF2-40B4-BE49-F238E27FC236}">
                <a16:creationId xmlns:a16="http://schemas.microsoft.com/office/drawing/2014/main" id="{E367D0C4-4758-48E6-9235-78A68099CA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4602" y="4873683"/>
            <a:ext cx="465937" cy="465937"/>
          </a:xfrm>
          <a:prstGeom prst="rect">
            <a:avLst/>
          </a:prstGeom>
        </p:spPr>
      </p:pic>
      <p:pic>
        <p:nvPicPr>
          <p:cNvPr id="106" name="Graphic 105" descr="Walk with solid fill">
            <a:extLst>
              <a:ext uri="{FF2B5EF4-FFF2-40B4-BE49-F238E27FC236}">
                <a16:creationId xmlns:a16="http://schemas.microsoft.com/office/drawing/2014/main" id="{E9D64231-C503-4A75-A9B6-2F71D6CF72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22926" y="4968645"/>
            <a:ext cx="415048" cy="415048"/>
          </a:xfrm>
          <a:prstGeom prst="rect">
            <a:avLst/>
          </a:prstGeom>
        </p:spPr>
      </p:pic>
      <p:pic>
        <p:nvPicPr>
          <p:cNvPr id="108" name="Graphic 107" descr="Cycling with solid fill">
            <a:extLst>
              <a:ext uri="{FF2B5EF4-FFF2-40B4-BE49-F238E27FC236}">
                <a16:creationId xmlns:a16="http://schemas.microsoft.com/office/drawing/2014/main" id="{CF72745C-644D-40E3-AC66-0E6D2F3BEC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14171" y="4982390"/>
            <a:ext cx="415048" cy="415048"/>
          </a:xfrm>
          <a:prstGeom prst="rect">
            <a:avLst/>
          </a:prstGeom>
        </p:spPr>
      </p:pic>
      <p:sp>
        <p:nvSpPr>
          <p:cNvPr id="2" name="Slide Number Placeholder 1">
            <a:extLst>
              <a:ext uri="{FF2B5EF4-FFF2-40B4-BE49-F238E27FC236}">
                <a16:creationId xmlns:a16="http://schemas.microsoft.com/office/drawing/2014/main" id="{DAE5C93C-5429-4AB8-ADE9-8D0E2C3BA7E5}"/>
              </a:ext>
            </a:extLst>
          </p:cNvPr>
          <p:cNvSpPr>
            <a:spLocks noGrp="1"/>
          </p:cNvSpPr>
          <p:nvPr>
            <p:ph type="sldNum" sz="quarter" idx="12"/>
          </p:nvPr>
        </p:nvSpPr>
        <p:spPr>
          <a:xfrm>
            <a:off x="9374743" y="6510353"/>
            <a:ext cx="2743200" cy="365125"/>
          </a:xfrm>
        </p:spPr>
        <p:txBody>
          <a:bodyPr/>
          <a:lstStyle/>
          <a:p>
            <a:fld id="{AE56028F-813B-4E02-837E-17CD63D81F9F}" type="slidenum">
              <a:rPr lang="en-GB" smtClean="0"/>
              <a:t>3</a:t>
            </a:fld>
            <a:endParaRPr lang="en-GB"/>
          </a:p>
        </p:txBody>
      </p:sp>
      <p:sp>
        <p:nvSpPr>
          <p:cNvPr id="103" name="Isosceles Triangle 102">
            <a:extLst>
              <a:ext uri="{FF2B5EF4-FFF2-40B4-BE49-F238E27FC236}">
                <a16:creationId xmlns:a16="http://schemas.microsoft.com/office/drawing/2014/main" id="{922C40B2-1F06-45FE-98C6-EF84F1D43FA2}"/>
              </a:ext>
            </a:extLst>
          </p:cNvPr>
          <p:cNvSpPr/>
          <p:nvPr/>
        </p:nvSpPr>
        <p:spPr>
          <a:xfrm rot="10800000">
            <a:off x="9196443" y="5440263"/>
            <a:ext cx="371257" cy="301582"/>
          </a:xfrm>
          <a:prstGeom prst="triangle">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B89EA9B2-9850-4741-B9D1-132BFED1CA18}"/>
              </a:ext>
            </a:extLst>
          </p:cNvPr>
          <p:cNvSpPr txBox="1"/>
          <p:nvPr/>
        </p:nvSpPr>
        <p:spPr>
          <a:xfrm>
            <a:off x="9507236" y="5468280"/>
            <a:ext cx="622943" cy="338554"/>
          </a:xfrm>
          <a:prstGeom prst="rect">
            <a:avLst/>
          </a:prstGeom>
          <a:noFill/>
        </p:spPr>
        <p:txBody>
          <a:bodyPr wrap="square" lIns="91440" tIns="45720" rIns="91440" bIns="45720" rtlCol="0" anchor="t">
            <a:spAutoFit/>
          </a:bodyPr>
          <a:lstStyle/>
          <a:p>
            <a:r>
              <a:rPr lang="en-GB" sz="1600" b="1" dirty="0"/>
              <a:t>-21%</a:t>
            </a:r>
          </a:p>
        </p:txBody>
      </p:sp>
      <p:sp>
        <p:nvSpPr>
          <p:cNvPr id="110" name="Isosceles Triangle 109">
            <a:extLst>
              <a:ext uri="{FF2B5EF4-FFF2-40B4-BE49-F238E27FC236}">
                <a16:creationId xmlns:a16="http://schemas.microsoft.com/office/drawing/2014/main" id="{ABA886B3-98B3-462D-A95D-4A5E61D08536}"/>
              </a:ext>
            </a:extLst>
          </p:cNvPr>
          <p:cNvSpPr/>
          <p:nvPr/>
        </p:nvSpPr>
        <p:spPr>
          <a:xfrm rot="10800000">
            <a:off x="564682" y="5442992"/>
            <a:ext cx="428301" cy="347920"/>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7" name="Group 106">
            <a:extLst>
              <a:ext uri="{FF2B5EF4-FFF2-40B4-BE49-F238E27FC236}">
                <a16:creationId xmlns:a16="http://schemas.microsoft.com/office/drawing/2014/main" id="{1058A5D9-DA50-4536-8D63-D825F5DE67C4}"/>
              </a:ext>
            </a:extLst>
          </p:cNvPr>
          <p:cNvGrpSpPr/>
          <p:nvPr/>
        </p:nvGrpSpPr>
        <p:grpSpPr>
          <a:xfrm>
            <a:off x="8801101" y="12242"/>
            <a:ext cx="3316633" cy="646331"/>
            <a:chOff x="8801101" y="12242"/>
            <a:chExt cx="3316633" cy="646331"/>
          </a:xfrm>
        </p:grpSpPr>
        <p:sp>
          <p:nvSpPr>
            <p:cNvPr id="109" name="Rectangle 108">
              <a:extLst>
                <a:ext uri="{FF2B5EF4-FFF2-40B4-BE49-F238E27FC236}">
                  <a16:creationId xmlns:a16="http://schemas.microsoft.com/office/drawing/2014/main" id="{27B77E0A-93CC-48C7-80FC-BFBDC25418E9}"/>
                </a:ext>
              </a:extLst>
            </p:cNvPr>
            <p:cNvSpPr/>
            <p:nvPr/>
          </p:nvSpPr>
          <p:spPr>
            <a:xfrm>
              <a:off x="11724329" y="64501"/>
              <a:ext cx="393405" cy="158783"/>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114" name="Rectangle 113">
              <a:extLst>
                <a:ext uri="{FF2B5EF4-FFF2-40B4-BE49-F238E27FC236}">
                  <a16:creationId xmlns:a16="http://schemas.microsoft.com/office/drawing/2014/main" id="{6530A459-E0CA-453E-A967-03F9B12320D7}"/>
                </a:ext>
              </a:extLst>
            </p:cNvPr>
            <p:cNvSpPr/>
            <p:nvPr/>
          </p:nvSpPr>
          <p:spPr>
            <a:xfrm>
              <a:off x="11724329" y="256017"/>
              <a:ext cx="393405" cy="15878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15" name="Rectangle 114">
              <a:extLst>
                <a:ext uri="{FF2B5EF4-FFF2-40B4-BE49-F238E27FC236}">
                  <a16:creationId xmlns:a16="http://schemas.microsoft.com/office/drawing/2014/main" id="{8CA33766-B1C1-4A4E-BD0A-CC95723AF020}"/>
                </a:ext>
              </a:extLst>
            </p:cNvPr>
            <p:cNvSpPr/>
            <p:nvPr/>
          </p:nvSpPr>
          <p:spPr>
            <a:xfrm>
              <a:off x="11724329" y="445857"/>
              <a:ext cx="393405" cy="1587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a:extLst>
                <a:ext uri="{FF2B5EF4-FFF2-40B4-BE49-F238E27FC236}">
                  <a16:creationId xmlns:a16="http://schemas.microsoft.com/office/drawing/2014/main" id="{E189A24A-AC28-44EC-8283-AEAFD8573F98}"/>
                </a:ext>
              </a:extLst>
            </p:cNvPr>
            <p:cNvSpPr txBox="1"/>
            <p:nvPr/>
          </p:nvSpPr>
          <p:spPr>
            <a:xfrm>
              <a:off x="8801101" y="12242"/>
              <a:ext cx="2917988" cy="646331"/>
            </a:xfrm>
            <a:prstGeom prst="rect">
              <a:avLst/>
            </a:prstGeom>
            <a:noFill/>
          </p:spPr>
          <p:txBody>
            <a:bodyPr wrap="square" rtlCol="0">
              <a:spAutoFit/>
            </a:bodyPr>
            <a:lstStyle/>
            <a:p>
              <a:pPr algn="r"/>
              <a:r>
                <a:rPr lang="en-GB" sz="1200">
                  <a:solidFill>
                    <a:schemeClr val="bg1"/>
                  </a:solidFill>
                </a:rPr>
                <a:t>Significantly below pre-COVID (&lt;80%)</a:t>
              </a:r>
            </a:p>
            <a:p>
              <a:pPr algn="r"/>
              <a:r>
                <a:rPr lang="en-GB" sz="1200">
                  <a:solidFill>
                    <a:schemeClr val="bg1"/>
                  </a:solidFill>
                </a:rPr>
                <a:t>Close to pre-COVID (&gt;80%)</a:t>
              </a:r>
            </a:p>
            <a:p>
              <a:pPr algn="r"/>
              <a:r>
                <a:rPr lang="en-GB" sz="1200">
                  <a:solidFill>
                    <a:schemeClr val="bg1"/>
                  </a:solidFill>
                </a:rPr>
                <a:t>Above pre-COVID (&gt;100%)</a:t>
              </a:r>
            </a:p>
          </p:txBody>
        </p:sp>
      </p:grpSp>
      <p:sp>
        <p:nvSpPr>
          <p:cNvPr id="8" name="Isosceles Triangle 7">
            <a:extLst>
              <a:ext uri="{FF2B5EF4-FFF2-40B4-BE49-F238E27FC236}">
                <a16:creationId xmlns:a16="http://schemas.microsoft.com/office/drawing/2014/main" id="{36BFDE19-AB29-CBA5-280F-2621FB0FD020}"/>
              </a:ext>
            </a:extLst>
          </p:cNvPr>
          <p:cNvSpPr/>
          <p:nvPr/>
        </p:nvSpPr>
        <p:spPr>
          <a:xfrm rot="10800000">
            <a:off x="4713669" y="5562155"/>
            <a:ext cx="207123" cy="168251"/>
          </a:xfrm>
          <a:prstGeom prst="triangle">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4AA8FB2-287A-928E-D5EF-D6DEE9DEC38A}"/>
              </a:ext>
            </a:extLst>
          </p:cNvPr>
          <p:cNvSpPr txBox="1"/>
          <p:nvPr/>
        </p:nvSpPr>
        <p:spPr>
          <a:xfrm>
            <a:off x="5742188" y="4444505"/>
            <a:ext cx="2412860" cy="261610"/>
          </a:xfrm>
          <a:prstGeom prst="rect">
            <a:avLst/>
          </a:prstGeom>
          <a:noFill/>
          <a:ln>
            <a:noFill/>
          </a:ln>
        </p:spPr>
        <p:txBody>
          <a:bodyPr wrap="square" lIns="91440" tIns="45720" rIns="91440" bIns="45720" rtlCol="0" anchor="t">
            <a:spAutoFit/>
          </a:bodyPr>
          <a:lstStyle/>
          <a:p>
            <a:pPr algn="ctr"/>
            <a:r>
              <a:rPr lang="en-GB" sz="1100" b="1" i="1" dirty="0"/>
              <a:t>*Seasonal increases expected</a:t>
            </a:r>
            <a:endParaRPr lang="en-GB" sz="1100" i="1" dirty="0">
              <a:cs typeface="Calibri"/>
            </a:endParaRPr>
          </a:p>
        </p:txBody>
      </p:sp>
      <p:sp>
        <p:nvSpPr>
          <p:cNvPr id="88" name="TextBox 87">
            <a:extLst>
              <a:ext uri="{FF2B5EF4-FFF2-40B4-BE49-F238E27FC236}">
                <a16:creationId xmlns:a16="http://schemas.microsoft.com/office/drawing/2014/main" id="{44F41353-4041-490E-824B-1E16F78DEAA2}"/>
              </a:ext>
            </a:extLst>
          </p:cNvPr>
          <p:cNvSpPr txBox="1"/>
          <p:nvPr/>
        </p:nvSpPr>
        <p:spPr>
          <a:xfrm>
            <a:off x="9704874" y="6381390"/>
            <a:ext cx="2412860" cy="261610"/>
          </a:xfrm>
          <a:prstGeom prst="rect">
            <a:avLst/>
          </a:prstGeom>
          <a:noFill/>
          <a:ln>
            <a:noFill/>
          </a:ln>
        </p:spPr>
        <p:txBody>
          <a:bodyPr wrap="square" lIns="91440" tIns="45720" rIns="91440" bIns="45720" rtlCol="0" anchor="t">
            <a:spAutoFit/>
          </a:bodyPr>
          <a:lstStyle/>
          <a:p>
            <a:pPr algn="ctr"/>
            <a:r>
              <a:rPr lang="en-GB" sz="1100" b="1" i="1" dirty="0"/>
              <a:t>*Seasonal decrease expected</a:t>
            </a:r>
            <a:endParaRPr lang="en-GB" sz="1100" i="1" dirty="0">
              <a:cs typeface="Calibri"/>
            </a:endParaRPr>
          </a:p>
        </p:txBody>
      </p:sp>
    </p:spTree>
    <p:extLst>
      <p:ext uri="{BB962C8B-B14F-4D97-AF65-F5344CB8AC3E}">
        <p14:creationId xmlns:p14="http://schemas.microsoft.com/office/powerpoint/2010/main" val="8991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histogram&#10;&#10;Description automatically generated">
            <a:extLst>
              <a:ext uri="{FF2B5EF4-FFF2-40B4-BE49-F238E27FC236}">
                <a16:creationId xmlns:a16="http://schemas.microsoft.com/office/drawing/2014/main" id="{F6DDD339-F6AC-480F-BBC9-5A44C8661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54" y="647258"/>
            <a:ext cx="11871890" cy="4328781"/>
          </a:xfrm>
          <a:prstGeom prst="rect">
            <a:avLst/>
          </a:prstGeom>
        </p:spPr>
      </p:pic>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P&amp;R Passengers: Cambridge</a:t>
            </a:r>
            <a:endParaRPr kumimoji="0" lang="en-GB" sz="28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A4B3383-9BF7-475A-97E7-85328E7B347C}"/>
              </a:ext>
            </a:extLst>
          </p:cNvPr>
          <p:cNvSpPr txBox="1"/>
          <p:nvPr/>
        </p:nvSpPr>
        <p:spPr>
          <a:xfrm>
            <a:off x="87304" y="6557953"/>
            <a:ext cx="8600844" cy="276999"/>
          </a:xfrm>
          <a:prstGeom prst="rect">
            <a:avLst/>
          </a:prstGeom>
          <a:noFill/>
        </p:spPr>
        <p:txBody>
          <a:bodyPr wrap="square">
            <a:spAutoFit/>
          </a:bodyPr>
          <a:lstStyle/>
          <a:p>
            <a:pPr algn="ctr"/>
            <a:r>
              <a:rPr lang="en-GB" sz="1200" dirty="0"/>
              <a:t>Due to the commercial sensitivity of this data, absolute counts of bus passengers have not been supplied on the y-axis of the graphs.</a:t>
            </a:r>
          </a:p>
        </p:txBody>
      </p:sp>
      <p:grpSp>
        <p:nvGrpSpPr>
          <p:cNvPr id="29" name="Group 28">
            <a:extLst>
              <a:ext uri="{FF2B5EF4-FFF2-40B4-BE49-F238E27FC236}">
                <a16:creationId xmlns:a16="http://schemas.microsoft.com/office/drawing/2014/main" id="{AB850DD8-EEED-4264-AE83-52EBDE0F1DB4}"/>
              </a:ext>
            </a:extLst>
          </p:cNvPr>
          <p:cNvGrpSpPr/>
          <p:nvPr/>
        </p:nvGrpSpPr>
        <p:grpSpPr>
          <a:xfrm>
            <a:off x="6424204" y="5127576"/>
            <a:ext cx="2263944" cy="1315689"/>
            <a:chOff x="857250" y="5669657"/>
            <a:chExt cx="2937510" cy="1215842"/>
          </a:xfrm>
        </p:grpSpPr>
        <p:sp>
          <p:nvSpPr>
            <p:cNvPr id="30" name="TextBox 29">
              <a:extLst>
                <a:ext uri="{FF2B5EF4-FFF2-40B4-BE49-F238E27FC236}">
                  <a16:creationId xmlns:a16="http://schemas.microsoft.com/office/drawing/2014/main" id="{789B3CF7-41F2-481D-A269-C77A7AEFF828}"/>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June 2022 -&gt; </a:t>
              </a:r>
            </a:p>
            <a:p>
              <a:pPr algn="ctr"/>
              <a:r>
                <a:rPr lang="en-GB" sz="1400"/>
                <a:t>Sept 2022</a:t>
              </a:r>
            </a:p>
            <a:p>
              <a:pPr algn="ctr"/>
              <a:r>
                <a:rPr lang="en-GB" sz="2000" b="1">
                  <a:solidFill>
                    <a:srgbClr val="FF0000"/>
                  </a:solidFill>
                </a:rPr>
                <a:t>-1%</a:t>
              </a:r>
            </a:p>
          </p:txBody>
        </p:sp>
        <p:sp>
          <p:nvSpPr>
            <p:cNvPr id="31" name="Rectangle 30">
              <a:extLst>
                <a:ext uri="{FF2B5EF4-FFF2-40B4-BE49-F238E27FC236}">
                  <a16:creationId xmlns:a16="http://schemas.microsoft.com/office/drawing/2014/main" id="{A2FD0553-4C10-47D3-9883-38541C46C70C}"/>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a:extLst>
              <a:ext uri="{FF2B5EF4-FFF2-40B4-BE49-F238E27FC236}">
                <a16:creationId xmlns:a16="http://schemas.microsoft.com/office/drawing/2014/main" id="{750F1793-BE64-4DB4-A15C-07A246AFEE0C}"/>
              </a:ext>
            </a:extLst>
          </p:cNvPr>
          <p:cNvSpPr txBox="1"/>
          <p:nvPr/>
        </p:nvSpPr>
        <p:spPr>
          <a:xfrm>
            <a:off x="6427959" y="5127573"/>
            <a:ext cx="2145718" cy="523220"/>
          </a:xfrm>
          <a:prstGeom prst="rect">
            <a:avLst/>
          </a:prstGeom>
          <a:noFill/>
          <a:ln w="12700">
            <a:noFill/>
          </a:ln>
        </p:spPr>
        <p:txBody>
          <a:bodyPr wrap="square" rtlCol="0">
            <a:spAutoFit/>
          </a:bodyPr>
          <a:lstStyle/>
          <a:p>
            <a:pPr algn="ctr"/>
            <a:r>
              <a:rPr lang="en-GB" sz="1400" b="1">
                <a:solidFill>
                  <a:srgbClr val="0070C0"/>
                </a:solidFill>
              </a:rPr>
              <a:t>Previous update vs Now:</a:t>
            </a:r>
          </a:p>
          <a:p>
            <a:pPr algn="ctr"/>
            <a:r>
              <a:rPr lang="en-GB" sz="1400" b="1"/>
              <a:t>Cambridge P&amp;R sites</a:t>
            </a:r>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a:xfrm>
            <a:off x="9416903" y="6496262"/>
            <a:ext cx="2743200" cy="365125"/>
          </a:xfrm>
        </p:spPr>
        <p:txBody>
          <a:bodyPr/>
          <a:lstStyle/>
          <a:p>
            <a:fld id="{AE56028F-813B-4E02-837E-17CD63D81F9F}" type="slidenum">
              <a:rPr lang="en-GB" smtClean="0"/>
              <a:t>30</a:t>
            </a:fld>
            <a:endParaRPr lang="en-GB" dirty="0"/>
          </a:p>
        </p:txBody>
      </p:sp>
      <p:sp>
        <p:nvSpPr>
          <p:cNvPr id="34" name="Isosceles Triangle 33">
            <a:extLst>
              <a:ext uri="{FF2B5EF4-FFF2-40B4-BE49-F238E27FC236}">
                <a16:creationId xmlns:a16="http://schemas.microsoft.com/office/drawing/2014/main" id="{698C9F9B-103B-4F65-848D-AA30B8BBCA6D}"/>
              </a:ext>
            </a:extLst>
          </p:cNvPr>
          <p:cNvSpPr/>
          <p:nvPr/>
        </p:nvSpPr>
        <p:spPr>
          <a:xfrm rot="10800000">
            <a:off x="6875540" y="5862333"/>
            <a:ext cx="321230" cy="24729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F1A8669-F2A4-489E-AB85-6A1E61FEE2A8}"/>
              </a:ext>
            </a:extLst>
          </p:cNvPr>
          <p:cNvSpPr txBox="1"/>
          <p:nvPr/>
        </p:nvSpPr>
        <p:spPr>
          <a:xfrm>
            <a:off x="1215313" y="3006618"/>
            <a:ext cx="1206708" cy="307777"/>
          </a:xfrm>
          <a:prstGeom prst="rect">
            <a:avLst/>
          </a:prstGeom>
          <a:noFill/>
        </p:spPr>
        <p:txBody>
          <a:bodyPr wrap="square" rtlCol="0">
            <a:spAutoFit/>
          </a:bodyPr>
          <a:lstStyle/>
          <a:p>
            <a:r>
              <a:rPr lang="en-GB" sz="1400" dirty="0"/>
              <a:t>Lockdown 1</a:t>
            </a:r>
          </a:p>
        </p:txBody>
      </p:sp>
      <p:sp>
        <p:nvSpPr>
          <p:cNvPr id="37" name="TextBox 36">
            <a:extLst>
              <a:ext uri="{FF2B5EF4-FFF2-40B4-BE49-F238E27FC236}">
                <a16:creationId xmlns:a16="http://schemas.microsoft.com/office/drawing/2014/main" id="{C95081CA-B763-4E27-8785-3D40781941D5}"/>
              </a:ext>
            </a:extLst>
          </p:cNvPr>
          <p:cNvSpPr txBox="1"/>
          <p:nvPr/>
        </p:nvSpPr>
        <p:spPr>
          <a:xfrm>
            <a:off x="3275561" y="2413953"/>
            <a:ext cx="1206708" cy="307777"/>
          </a:xfrm>
          <a:prstGeom prst="rect">
            <a:avLst/>
          </a:prstGeom>
          <a:noFill/>
        </p:spPr>
        <p:txBody>
          <a:bodyPr wrap="square" rtlCol="0">
            <a:spAutoFit/>
          </a:bodyPr>
          <a:lstStyle/>
          <a:p>
            <a:r>
              <a:rPr lang="en-GB" sz="1400" dirty="0"/>
              <a:t>Lockdown 2</a:t>
            </a:r>
          </a:p>
        </p:txBody>
      </p:sp>
      <p:sp>
        <p:nvSpPr>
          <p:cNvPr id="38" name="TextBox 37">
            <a:extLst>
              <a:ext uri="{FF2B5EF4-FFF2-40B4-BE49-F238E27FC236}">
                <a16:creationId xmlns:a16="http://schemas.microsoft.com/office/drawing/2014/main" id="{CD5E1E23-715E-48A7-A771-790CB6766980}"/>
              </a:ext>
            </a:extLst>
          </p:cNvPr>
          <p:cNvSpPr txBox="1"/>
          <p:nvPr/>
        </p:nvSpPr>
        <p:spPr>
          <a:xfrm>
            <a:off x="4540570" y="3314395"/>
            <a:ext cx="1206708" cy="307777"/>
          </a:xfrm>
          <a:prstGeom prst="rect">
            <a:avLst/>
          </a:prstGeom>
          <a:noFill/>
        </p:spPr>
        <p:txBody>
          <a:bodyPr wrap="square" rtlCol="0">
            <a:spAutoFit/>
          </a:bodyPr>
          <a:lstStyle/>
          <a:p>
            <a:r>
              <a:rPr lang="en-GB" sz="1400" dirty="0"/>
              <a:t>Lockdown 3</a:t>
            </a:r>
          </a:p>
        </p:txBody>
      </p:sp>
      <p:cxnSp>
        <p:nvCxnSpPr>
          <p:cNvPr id="41" name="Straight Arrow Connector 40">
            <a:extLst>
              <a:ext uri="{FF2B5EF4-FFF2-40B4-BE49-F238E27FC236}">
                <a16:creationId xmlns:a16="http://schemas.microsoft.com/office/drawing/2014/main" id="{3B90AA4C-AEDE-4834-BAB9-FDFD69BC26CE}"/>
              </a:ext>
            </a:extLst>
          </p:cNvPr>
          <p:cNvCxnSpPr>
            <a:cxnSpLocks/>
          </p:cNvCxnSpPr>
          <p:nvPr/>
        </p:nvCxnSpPr>
        <p:spPr>
          <a:xfrm>
            <a:off x="3818424" y="2689934"/>
            <a:ext cx="128954" cy="6597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485203D2-5835-4E50-B76A-90A9F312FA39}"/>
              </a:ext>
            </a:extLst>
          </p:cNvPr>
          <p:cNvCxnSpPr>
            <a:cxnSpLocks/>
          </p:cNvCxnSpPr>
          <p:nvPr/>
        </p:nvCxnSpPr>
        <p:spPr>
          <a:xfrm flipH="1">
            <a:off x="1407457" y="3257682"/>
            <a:ext cx="219324" cy="5890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67C88B44-4FA1-49EB-AE8D-5A937E361832}"/>
              </a:ext>
            </a:extLst>
          </p:cNvPr>
          <p:cNvCxnSpPr>
            <a:cxnSpLocks/>
            <a:stCxn id="38" idx="2"/>
          </p:cNvCxnSpPr>
          <p:nvPr/>
        </p:nvCxnSpPr>
        <p:spPr>
          <a:xfrm>
            <a:off x="5206757" y="3622172"/>
            <a:ext cx="17155" cy="40968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73C897EB-0A82-4552-A8E3-D8BA8AE33973}"/>
              </a:ext>
            </a:extLst>
          </p:cNvPr>
          <p:cNvSpPr txBox="1"/>
          <p:nvPr/>
        </p:nvSpPr>
        <p:spPr>
          <a:xfrm>
            <a:off x="7692091" y="1856611"/>
            <a:ext cx="1864209" cy="307777"/>
          </a:xfrm>
          <a:prstGeom prst="rect">
            <a:avLst/>
          </a:prstGeom>
          <a:noFill/>
        </p:spPr>
        <p:txBody>
          <a:bodyPr wrap="square" rtlCol="0">
            <a:spAutoFit/>
          </a:bodyPr>
          <a:lstStyle/>
          <a:p>
            <a:pPr algn="ctr"/>
            <a:r>
              <a:rPr lang="en-GB" sz="1400" dirty="0"/>
              <a:t>Christmas/New Year</a:t>
            </a:r>
          </a:p>
        </p:txBody>
      </p:sp>
      <p:cxnSp>
        <p:nvCxnSpPr>
          <p:cNvPr id="52" name="Straight Arrow Connector 51">
            <a:extLst>
              <a:ext uri="{FF2B5EF4-FFF2-40B4-BE49-F238E27FC236}">
                <a16:creationId xmlns:a16="http://schemas.microsoft.com/office/drawing/2014/main" id="{B60E4EF1-4751-4136-93F5-20391F304818}"/>
              </a:ext>
            </a:extLst>
          </p:cNvPr>
          <p:cNvCxnSpPr>
            <a:cxnSpLocks/>
          </p:cNvCxnSpPr>
          <p:nvPr/>
        </p:nvCxnSpPr>
        <p:spPr>
          <a:xfrm flipH="1">
            <a:off x="8688148" y="2149622"/>
            <a:ext cx="69708" cy="65578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7A34CA86-E63F-4C7B-996E-054C96B28830}"/>
              </a:ext>
            </a:extLst>
          </p:cNvPr>
          <p:cNvSpPr txBox="1"/>
          <p:nvPr/>
        </p:nvSpPr>
        <p:spPr>
          <a:xfrm>
            <a:off x="10327791" y="1285780"/>
            <a:ext cx="1864209" cy="307777"/>
          </a:xfrm>
          <a:prstGeom prst="rect">
            <a:avLst/>
          </a:prstGeom>
          <a:noFill/>
        </p:spPr>
        <p:txBody>
          <a:bodyPr wrap="square" rtlCol="0">
            <a:spAutoFit/>
          </a:bodyPr>
          <a:lstStyle/>
          <a:p>
            <a:pPr algn="ctr"/>
            <a:r>
              <a:rPr lang="en-GB" sz="1400" dirty="0"/>
              <a:t>Summer holidays</a:t>
            </a:r>
          </a:p>
        </p:txBody>
      </p:sp>
      <p:cxnSp>
        <p:nvCxnSpPr>
          <p:cNvPr id="54" name="Straight Arrow Connector 53">
            <a:extLst>
              <a:ext uri="{FF2B5EF4-FFF2-40B4-BE49-F238E27FC236}">
                <a16:creationId xmlns:a16="http://schemas.microsoft.com/office/drawing/2014/main" id="{57A9C43B-C20A-4319-9154-0160B70CEE9C}"/>
              </a:ext>
            </a:extLst>
          </p:cNvPr>
          <p:cNvCxnSpPr>
            <a:cxnSpLocks/>
          </p:cNvCxnSpPr>
          <p:nvPr/>
        </p:nvCxnSpPr>
        <p:spPr>
          <a:xfrm flipH="1">
            <a:off x="11043761" y="1551404"/>
            <a:ext cx="40293" cy="23772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B236BBE3-AE52-4411-9200-B764352F1E45}"/>
              </a:ext>
            </a:extLst>
          </p:cNvPr>
          <p:cNvSpPr txBox="1"/>
          <p:nvPr/>
        </p:nvSpPr>
        <p:spPr>
          <a:xfrm>
            <a:off x="6685271" y="3692830"/>
            <a:ext cx="2628794" cy="307777"/>
          </a:xfrm>
          <a:prstGeom prst="rect">
            <a:avLst/>
          </a:prstGeom>
          <a:noFill/>
        </p:spPr>
        <p:txBody>
          <a:bodyPr wrap="square" rtlCol="0">
            <a:spAutoFit/>
          </a:bodyPr>
          <a:lstStyle/>
          <a:p>
            <a:pPr algn="ctr"/>
            <a:r>
              <a:rPr lang="en-GB" sz="1400" dirty="0"/>
              <a:t>Milton Road service suspended</a:t>
            </a:r>
          </a:p>
        </p:txBody>
      </p:sp>
      <p:cxnSp>
        <p:nvCxnSpPr>
          <p:cNvPr id="59" name="Straight Arrow Connector 58">
            <a:extLst>
              <a:ext uri="{FF2B5EF4-FFF2-40B4-BE49-F238E27FC236}">
                <a16:creationId xmlns:a16="http://schemas.microsoft.com/office/drawing/2014/main" id="{977156B3-81AB-490C-A5C8-6A7B1174744C}"/>
              </a:ext>
            </a:extLst>
          </p:cNvPr>
          <p:cNvCxnSpPr>
            <a:cxnSpLocks/>
          </p:cNvCxnSpPr>
          <p:nvPr/>
        </p:nvCxnSpPr>
        <p:spPr>
          <a:xfrm flipH="1">
            <a:off x="6200043" y="3880531"/>
            <a:ext cx="640296" cy="1285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49" name="Group 48">
            <a:extLst>
              <a:ext uri="{FF2B5EF4-FFF2-40B4-BE49-F238E27FC236}">
                <a16:creationId xmlns:a16="http://schemas.microsoft.com/office/drawing/2014/main" id="{7A02CC6D-3BD4-4BD8-A5B4-ADB7F413F3E6}"/>
              </a:ext>
            </a:extLst>
          </p:cNvPr>
          <p:cNvGrpSpPr/>
          <p:nvPr/>
        </p:nvGrpSpPr>
        <p:grpSpPr>
          <a:xfrm>
            <a:off x="4021423" y="5120917"/>
            <a:ext cx="2289336" cy="1315689"/>
            <a:chOff x="857250" y="5669657"/>
            <a:chExt cx="2937510" cy="1215842"/>
          </a:xfrm>
        </p:grpSpPr>
        <p:sp>
          <p:nvSpPr>
            <p:cNvPr id="50" name="TextBox 49">
              <a:extLst>
                <a:ext uri="{FF2B5EF4-FFF2-40B4-BE49-F238E27FC236}">
                  <a16:creationId xmlns:a16="http://schemas.microsoft.com/office/drawing/2014/main" id="{0461007A-3B39-462D-9A2B-BA52C5135D6E}"/>
                </a:ext>
              </a:extLst>
            </p:cNvPr>
            <p:cNvSpPr txBox="1"/>
            <p:nvPr/>
          </p:nvSpPr>
          <p:spPr>
            <a:xfrm>
              <a:off x="1710847" y="6117566"/>
              <a:ext cx="2083913" cy="767933"/>
            </a:xfrm>
            <a:prstGeom prst="rect">
              <a:avLst/>
            </a:prstGeom>
            <a:noFill/>
            <a:ln w="12700">
              <a:noFill/>
            </a:ln>
          </p:spPr>
          <p:txBody>
            <a:bodyPr wrap="square" rtlCol="0">
              <a:spAutoFit/>
            </a:bodyPr>
            <a:lstStyle/>
            <a:p>
              <a:pPr algn="ctr"/>
              <a:r>
                <a:rPr lang="en-GB" sz="1400"/>
                <a:t>Pre-COVID* -&gt; </a:t>
              </a:r>
            </a:p>
            <a:p>
              <a:pPr algn="ctr"/>
              <a:r>
                <a:rPr lang="en-GB" sz="1400"/>
                <a:t>Sept 2022</a:t>
              </a:r>
            </a:p>
            <a:p>
              <a:pPr algn="ctr"/>
              <a:r>
                <a:rPr lang="en-GB" sz="2000" b="1">
                  <a:solidFill>
                    <a:srgbClr val="FF0000"/>
                  </a:solidFill>
                </a:rPr>
                <a:t>-16%</a:t>
              </a:r>
            </a:p>
          </p:txBody>
        </p:sp>
        <p:sp>
          <p:nvSpPr>
            <p:cNvPr id="55" name="Rectangle 54">
              <a:extLst>
                <a:ext uri="{FF2B5EF4-FFF2-40B4-BE49-F238E27FC236}">
                  <a16:creationId xmlns:a16="http://schemas.microsoft.com/office/drawing/2014/main" id="{3483DB96-DF3B-4ED9-A312-FCF3014B6B8A}"/>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a:extLst>
              <a:ext uri="{FF2B5EF4-FFF2-40B4-BE49-F238E27FC236}">
                <a16:creationId xmlns:a16="http://schemas.microsoft.com/office/drawing/2014/main" id="{F03FF699-367A-4E18-91A7-1EADB2CFDC6C}"/>
              </a:ext>
            </a:extLst>
          </p:cNvPr>
          <p:cNvSpPr txBox="1"/>
          <p:nvPr/>
        </p:nvSpPr>
        <p:spPr>
          <a:xfrm>
            <a:off x="1818667" y="5533422"/>
            <a:ext cx="2157049" cy="400110"/>
          </a:xfrm>
          <a:prstGeom prst="rect">
            <a:avLst/>
          </a:prstGeom>
          <a:noFill/>
        </p:spPr>
        <p:txBody>
          <a:bodyPr wrap="square">
            <a:spAutoFit/>
          </a:bodyPr>
          <a:lstStyle/>
          <a:p>
            <a:pPr marL="0" indent="0" algn="r">
              <a:buFont typeface="Arial" panose="020B0604020202020204" pitchFamily="34" charset="0"/>
              <a:buNone/>
            </a:pPr>
            <a:r>
              <a:rPr lang="en-GB" sz="1000" dirty="0"/>
              <a:t>*Q1 2020 used to represent “pre-COVID” as no 2019 data is available.</a:t>
            </a:r>
          </a:p>
        </p:txBody>
      </p:sp>
      <p:sp>
        <p:nvSpPr>
          <p:cNvPr id="57" name="TextBox 56">
            <a:extLst>
              <a:ext uri="{FF2B5EF4-FFF2-40B4-BE49-F238E27FC236}">
                <a16:creationId xmlns:a16="http://schemas.microsoft.com/office/drawing/2014/main" id="{3CDF5D84-77AE-4FD9-87F8-BD99AD847EFD}"/>
              </a:ext>
            </a:extLst>
          </p:cNvPr>
          <p:cNvSpPr txBox="1"/>
          <p:nvPr/>
        </p:nvSpPr>
        <p:spPr>
          <a:xfrm>
            <a:off x="4018869" y="5114390"/>
            <a:ext cx="2183727" cy="523220"/>
          </a:xfrm>
          <a:prstGeom prst="rect">
            <a:avLst/>
          </a:prstGeom>
          <a:noFill/>
          <a:ln w="12700">
            <a:noFill/>
          </a:ln>
        </p:spPr>
        <p:txBody>
          <a:bodyPr wrap="square" rtlCol="0">
            <a:spAutoFit/>
          </a:bodyPr>
          <a:lstStyle/>
          <a:p>
            <a:pPr algn="ctr"/>
            <a:r>
              <a:rPr lang="en-GB" sz="1400" b="1">
                <a:solidFill>
                  <a:srgbClr val="0070C0"/>
                </a:solidFill>
              </a:rPr>
              <a:t>Pre-COVID vs Now:</a:t>
            </a:r>
          </a:p>
          <a:p>
            <a:pPr algn="ctr"/>
            <a:r>
              <a:rPr lang="en-GB" sz="1400" b="1"/>
              <a:t>Cambridge P&amp;R sites</a:t>
            </a:r>
          </a:p>
        </p:txBody>
      </p:sp>
      <p:sp>
        <p:nvSpPr>
          <p:cNvPr id="60" name="Isosceles Triangle 59">
            <a:extLst>
              <a:ext uri="{FF2B5EF4-FFF2-40B4-BE49-F238E27FC236}">
                <a16:creationId xmlns:a16="http://schemas.microsoft.com/office/drawing/2014/main" id="{A42D1353-6EDC-458A-8A97-914FBF4B4B28}"/>
              </a:ext>
            </a:extLst>
          </p:cNvPr>
          <p:cNvSpPr/>
          <p:nvPr/>
        </p:nvSpPr>
        <p:spPr>
          <a:xfrm rot="10800000">
            <a:off x="4280551" y="5769675"/>
            <a:ext cx="584085" cy="44487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452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10;&#10;Description automatically generated">
            <a:extLst>
              <a:ext uri="{FF2B5EF4-FFF2-40B4-BE49-F238E27FC236}">
                <a16:creationId xmlns:a16="http://schemas.microsoft.com/office/drawing/2014/main" id="{871DCC3C-9782-4E77-BF09-FCFB1E9CD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043" y="778497"/>
            <a:ext cx="9519287" cy="5994362"/>
          </a:xfrm>
          <a:prstGeom prst="rect">
            <a:avLst/>
          </a:prstGeom>
        </p:spPr>
      </p:pic>
      <p:sp>
        <p:nvSpPr>
          <p:cNvPr id="21" name="Rectangle 20">
            <a:extLst>
              <a:ext uri="{FF2B5EF4-FFF2-40B4-BE49-F238E27FC236}">
                <a16:creationId xmlns:a16="http://schemas.microsoft.com/office/drawing/2014/main" id="{134BA738-04A3-4C04-88F6-F0EEAB1A8282}"/>
              </a:ext>
            </a:extLst>
          </p:cNvPr>
          <p:cNvSpPr/>
          <p:nvPr/>
        </p:nvSpPr>
        <p:spPr>
          <a:xfrm>
            <a:off x="0" y="-9126"/>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Park and Ride: Average Passenger Volumes by Site</a:t>
            </a:r>
            <a:endParaRPr kumimoji="0" lang="en-GB" sz="28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754B11A-02AC-49FA-BF24-3635D45E7776}"/>
              </a:ext>
            </a:extLst>
          </p:cNvPr>
          <p:cNvSpPr>
            <a:spLocks noGrp="1"/>
          </p:cNvSpPr>
          <p:nvPr>
            <p:ph type="sldNum" sz="quarter" idx="12"/>
          </p:nvPr>
        </p:nvSpPr>
        <p:spPr>
          <a:xfrm>
            <a:off x="11706739" y="6465047"/>
            <a:ext cx="423530" cy="352573"/>
          </a:xfrm>
        </p:spPr>
        <p:txBody>
          <a:bodyPr/>
          <a:lstStyle/>
          <a:p>
            <a:fld id="{AE56028F-813B-4E02-837E-17CD63D81F9F}" type="slidenum">
              <a:rPr lang="en-GB" smtClean="0"/>
              <a:t>31</a:t>
            </a:fld>
            <a:endParaRPr lang="en-GB"/>
          </a:p>
        </p:txBody>
      </p:sp>
      <p:grpSp>
        <p:nvGrpSpPr>
          <p:cNvPr id="9" name="Group 8">
            <a:extLst>
              <a:ext uri="{FF2B5EF4-FFF2-40B4-BE49-F238E27FC236}">
                <a16:creationId xmlns:a16="http://schemas.microsoft.com/office/drawing/2014/main" id="{A0E31645-F3D9-4E96-9B11-D1E8076961BB}"/>
              </a:ext>
            </a:extLst>
          </p:cNvPr>
          <p:cNvGrpSpPr/>
          <p:nvPr/>
        </p:nvGrpSpPr>
        <p:grpSpPr>
          <a:xfrm>
            <a:off x="120759" y="2851429"/>
            <a:ext cx="3525648" cy="1300824"/>
            <a:chOff x="244739" y="2058376"/>
            <a:chExt cx="3203088" cy="1300824"/>
          </a:xfrm>
        </p:grpSpPr>
        <p:grpSp>
          <p:nvGrpSpPr>
            <p:cNvPr id="67" name="Group 66">
              <a:extLst>
                <a:ext uri="{FF2B5EF4-FFF2-40B4-BE49-F238E27FC236}">
                  <a16:creationId xmlns:a16="http://schemas.microsoft.com/office/drawing/2014/main" id="{122087D1-0138-4645-BF84-29EE18BE5C4A}"/>
                </a:ext>
              </a:extLst>
            </p:cNvPr>
            <p:cNvGrpSpPr/>
            <p:nvPr/>
          </p:nvGrpSpPr>
          <p:grpSpPr>
            <a:xfrm>
              <a:off x="244739" y="2058376"/>
              <a:ext cx="3203088" cy="1300824"/>
              <a:chOff x="430107" y="2113311"/>
              <a:chExt cx="2201421" cy="1300824"/>
            </a:xfrm>
          </p:grpSpPr>
          <p:grpSp>
            <p:nvGrpSpPr>
              <p:cNvPr id="68" name="Group 67">
                <a:extLst>
                  <a:ext uri="{FF2B5EF4-FFF2-40B4-BE49-F238E27FC236}">
                    <a16:creationId xmlns:a16="http://schemas.microsoft.com/office/drawing/2014/main" id="{95CD1CBD-0170-4189-96E3-9061B84260BE}"/>
                  </a:ext>
                </a:extLst>
              </p:cNvPr>
              <p:cNvGrpSpPr/>
              <p:nvPr/>
            </p:nvGrpSpPr>
            <p:grpSpPr>
              <a:xfrm>
                <a:off x="456939" y="2113311"/>
                <a:ext cx="2174589" cy="1300824"/>
                <a:chOff x="857250" y="5669657"/>
                <a:chExt cx="2821569" cy="1202105"/>
              </a:xfrm>
            </p:grpSpPr>
            <p:sp>
              <p:nvSpPr>
                <p:cNvPr id="71" name="Rectangle 70">
                  <a:extLst>
                    <a:ext uri="{FF2B5EF4-FFF2-40B4-BE49-F238E27FC236}">
                      <a16:creationId xmlns:a16="http://schemas.microsoft.com/office/drawing/2014/main" id="{3B3C8D6C-66A2-46F9-A121-7688556BA581}"/>
                    </a:ext>
                  </a:extLst>
                </p:cNvPr>
                <p:cNvSpPr/>
                <p:nvPr/>
              </p:nvSpPr>
              <p:spPr>
                <a:xfrm>
                  <a:off x="857250" y="5669657"/>
                  <a:ext cx="2795447" cy="120210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9064130D-78B1-4CF6-A193-0195E9C2E871}"/>
                    </a:ext>
                  </a:extLst>
                </p:cNvPr>
                <p:cNvSpPr txBox="1"/>
                <p:nvPr/>
              </p:nvSpPr>
              <p:spPr>
                <a:xfrm>
                  <a:off x="1117422" y="6102116"/>
                  <a:ext cx="2561397" cy="369746"/>
                </a:xfrm>
                <a:prstGeom prst="rect">
                  <a:avLst/>
                </a:prstGeom>
                <a:noFill/>
                <a:ln w="12700">
                  <a:noFill/>
                </a:ln>
              </p:spPr>
              <p:txBody>
                <a:bodyPr wrap="square" rtlCol="0">
                  <a:spAutoFit/>
                </a:bodyPr>
                <a:lstStyle/>
                <a:p>
                  <a:pPr algn="ctr"/>
                  <a:r>
                    <a:rPr lang="en-GB" sz="1400" dirty="0"/>
                    <a:t>Pre-COVID 2020* -&gt; Sept 2022:  </a:t>
                  </a:r>
                  <a:r>
                    <a:rPr lang="en-GB" sz="2000" b="1" dirty="0">
                      <a:solidFill>
                        <a:srgbClr val="FF0000"/>
                      </a:solidFill>
                    </a:rPr>
                    <a:t>-11%</a:t>
                  </a:r>
                </a:p>
              </p:txBody>
            </p:sp>
          </p:grpSp>
          <p:sp>
            <p:nvSpPr>
              <p:cNvPr id="69" name="TextBox 68">
                <a:extLst>
                  <a:ext uri="{FF2B5EF4-FFF2-40B4-BE49-F238E27FC236}">
                    <a16:creationId xmlns:a16="http://schemas.microsoft.com/office/drawing/2014/main" id="{EA229765-99BE-4F1A-8C9D-1226CC037994}"/>
                  </a:ext>
                </a:extLst>
              </p:cNvPr>
              <p:cNvSpPr txBox="1"/>
              <p:nvPr/>
            </p:nvSpPr>
            <p:spPr>
              <a:xfrm>
                <a:off x="430107" y="2177403"/>
                <a:ext cx="2145718" cy="369332"/>
              </a:xfrm>
              <a:prstGeom prst="rect">
                <a:avLst/>
              </a:prstGeom>
              <a:noFill/>
              <a:ln w="12700">
                <a:noFill/>
              </a:ln>
            </p:spPr>
            <p:txBody>
              <a:bodyPr wrap="square" lIns="91440" tIns="45720" rIns="91440" bIns="45720" rtlCol="0" anchor="t">
                <a:spAutoFit/>
              </a:bodyPr>
              <a:lstStyle/>
              <a:p>
                <a:pPr algn="ctr"/>
                <a:r>
                  <a:rPr lang="en-GB" b="1" dirty="0"/>
                  <a:t>Madingley Road P&amp;R</a:t>
                </a:r>
              </a:p>
            </p:txBody>
          </p:sp>
          <p:sp>
            <p:nvSpPr>
              <p:cNvPr id="70" name="Isosceles Triangle 69">
                <a:extLst>
                  <a:ext uri="{FF2B5EF4-FFF2-40B4-BE49-F238E27FC236}">
                    <a16:creationId xmlns:a16="http://schemas.microsoft.com/office/drawing/2014/main" id="{BF8BBA5C-F68A-436B-AB7B-A46C8643EB00}"/>
                  </a:ext>
                </a:extLst>
              </p:cNvPr>
              <p:cNvSpPr/>
              <p:nvPr/>
            </p:nvSpPr>
            <p:spPr>
              <a:xfrm rot="10800000">
                <a:off x="532590" y="2636528"/>
                <a:ext cx="239664" cy="30648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1" name="TextBox 90">
              <a:extLst>
                <a:ext uri="{FF2B5EF4-FFF2-40B4-BE49-F238E27FC236}">
                  <a16:creationId xmlns:a16="http://schemas.microsoft.com/office/drawing/2014/main" id="{7B9D7A34-A221-4264-9560-321C1BEDC620}"/>
                </a:ext>
              </a:extLst>
            </p:cNvPr>
            <p:cNvSpPr txBox="1"/>
            <p:nvPr/>
          </p:nvSpPr>
          <p:spPr>
            <a:xfrm>
              <a:off x="823918" y="2899077"/>
              <a:ext cx="2371401" cy="400110"/>
            </a:xfrm>
            <a:prstGeom prst="rect">
              <a:avLst/>
            </a:prstGeom>
            <a:noFill/>
            <a:ln w="12700">
              <a:noFill/>
            </a:ln>
          </p:spPr>
          <p:txBody>
            <a:bodyPr wrap="square" rtlCol="0">
              <a:spAutoFit/>
            </a:bodyPr>
            <a:lstStyle/>
            <a:p>
              <a:pPr algn="ctr"/>
              <a:r>
                <a:rPr lang="en-GB" sz="1400" dirty="0"/>
                <a:t>Q2 2022 -&gt; Q3 2022:  </a:t>
              </a:r>
              <a:r>
                <a:rPr lang="en-GB" sz="2000" b="1" dirty="0">
                  <a:solidFill>
                    <a:srgbClr val="00B050"/>
                  </a:solidFill>
                </a:rPr>
                <a:t>+5%</a:t>
              </a:r>
            </a:p>
          </p:txBody>
        </p:sp>
      </p:grpSp>
      <p:grpSp>
        <p:nvGrpSpPr>
          <p:cNvPr id="108" name="Group 107">
            <a:extLst>
              <a:ext uri="{FF2B5EF4-FFF2-40B4-BE49-F238E27FC236}">
                <a16:creationId xmlns:a16="http://schemas.microsoft.com/office/drawing/2014/main" id="{38ECA66E-B01E-4447-BC1D-2F0CFF7C3F83}"/>
              </a:ext>
            </a:extLst>
          </p:cNvPr>
          <p:cNvGrpSpPr/>
          <p:nvPr/>
        </p:nvGrpSpPr>
        <p:grpSpPr>
          <a:xfrm>
            <a:off x="7319249" y="747518"/>
            <a:ext cx="3837463" cy="1300824"/>
            <a:chOff x="247275" y="2058376"/>
            <a:chExt cx="3171259" cy="1300824"/>
          </a:xfrm>
        </p:grpSpPr>
        <p:grpSp>
          <p:nvGrpSpPr>
            <p:cNvPr id="109" name="Group 108">
              <a:extLst>
                <a:ext uri="{FF2B5EF4-FFF2-40B4-BE49-F238E27FC236}">
                  <a16:creationId xmlns:a16="http://schemas.microsoft.com/office/drawing/2014/main" id="{5DA974AE-0898-4758-A8A4-6AE868ECDD09}"/>
                </a:ext>
              </a:extLst>
            </p:cNvPr>
            <p:cNvGrpSpPr/>
            <p:nvPr/>
          </p:nvGrpSpPr>
          <p:grpSpPr>
            <a:xfrm>
              <a:off x="247275" y="2058376"/>
              <a:ext cx="3171259" cy="1300824"/>
              <a:chOff x="431850" y="2113311"/>
              <a:chExt cx="2179545" cy="1300824"/>
            </a:xfrm>
          </p:grpSpPr>
          <p:grpSp>
            <p:nvGrpSpPr>
              <p:cNvPr id="112" name="Group 111">
                <a:extLst>
                  <a:ext uri="{FF2B5EF4-FFF2-40B4-BE49-F238E27FC236}">
                    <a16:creationId xmlns:a16="http://schemas.microsoft.com/office/drawing/2014/main" id="{5F67357B-48CE-4BB2-AC8C-218979A9956A}"/>
                  </a:ext>
                </a:extLst>
              </p:cNvPr>
              <p:cNvGrpSpPr/>
              <p:nvPr/>
            </p:nvGrpSpPr>
            <p:grpSpPr>
              <a:xfrm>
                <a:off x="456939" y="2113311"/>
                <a:ext cx="2154456" cy="1300824"/>
                <a:chOff x="857250" y="5669657"/>
                <a:chExt cx="2795447" cy="1202105"/>
              </a:xfrm>
            </p:grpSpPr>
            <p:sp>
              <p:nvSpPr>
                <p:cNvPr id="115" name="Rectangle 114">
                  <a:extLst>
                    <a:ext uri="{FF2B5EF4-FFF2-40B4-BE49-F238E27FC236}">
                      <a16:creationId xmlns:a16="http://schemas.microsoft.com/office/drawing/2014/main" id="{48A7E3BD-B7F2-47EB-A95A-8DE077CAFC01}"/>
                    </a:ext>
                  </a:extLst>
                </p:cNvPr>
                <p:cNvSpPr/>
                <p:nvPr/>
              </p:nvSpPr>
              <p:spPr>
                <a:xfrm>
                  <a:off x="857250" y="5669657"/>
                  <a:ext cx="2795447" cy="120210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a:extLst>
                    <a:ext uri="{FF2B5EF4-FFF2-40B4-BE49-F238E27FC236}">
                      <a16:creationId xmlns:a16="http://schemas.microsoft.com/office/drawing/2014/main" id="{748A9EA4-BBD9-45D5-8A47-5999A86B8B3B}"/>
                    </a:ext>
                  </a:extLst>
                </p:cNvPr>
                <p:cNvSpPr txBox="1"/>
                <p:nvPr/>
              </p:nvSpPr>
              <p:spPr>
                <a:xfrm>
                  <a:off x="1337921" y="6081506"/>
                  <a:ext cx="2268622" cy="369746"/>
                </a:xfrm>
                <a:prstGeom prst="rect">
                  <a:avLst/>
                </a:prstGeom>
                <a:noFill/>
                <a:ln w="12700">
                  <a:noFill/>
                </a:ln>
              </p:spPr>
              <p:txBody>
                <a:bodyPr wrap="square" rtlCol="0">
                  <a:spAutoFit/>
                </a:bodyPr>
                <a:lstStyle/>
                <a:p>
                  <a:pPr algn="ctr"/>
                  <a:r>
                    <a:rPr lang="en-GB" sz="1400" dirty="0"/>
                    <a:t>Pre-COVID 2020* -&gt; Sept 2022:  </a:t>
                  </a:r>
                  <a:r>
                    <a:rPr lang="en-GB" sz="2000" b="1" dirty="0">
                      <a:solidFill>
                        <a:srgbClr val="FF0000"/>
                      </a:solidFill>
                    </a:rPr>
                    <a:t>-35%</a:t>
                  </a:r>
                </a:p>
              </p:txBody>
            </p:sp>
          </p:grpSp>
          <p:sp>
            <p:nvSpPr>
              <p:cNvPr id="113" name="TextBox 112">
                <a:extLst>
                  <a:ext uri="{FF2B5EF4-FFF2-40B4-BE49-F238E27FC236}">
                    <a16:creationId xmlns:a16="http://schemas.microsoft.com/office/drawing/2014/main" id="{16A39983-299C-4AB1-98A1-4EA844CF6926}"/>
                  </a:ext>
                </a:extLst>
              </p:cNvPr>
              <p:cNvSpPr txBox="1"/>
              <p:nvPr/>
            </p:nvSpPr>
            <p:spPr>
              <a:xfrm>
                <a:off x="431850" y="2189500"/>
                <a:ext cx="2145718" cy="369332"/>
              </a:xfrm>
              <a:prstGeom prst="rect">
                <a:avLst/>
              </a:prstGeom>
              <a:noFill/>
              <a:ln w="12700">
                <a:noFill/>
              </a:ln>
            </p:spPr>
            <p:txBody>
              <a:bodyPr wrap="square" lIns="91440" tIns="45720" rIns="91440" bIns="45720" rtlCol="0" anchor="t">
                <a:spAutoFit/>
              </a:bodyPr>
              <a:lstStyle/>
              <a:p>
                <a:pPr algn="ctr"/>
                <a:r>
                  <a:rPr lang="en-GB" b="1"/>
                  <a:t>Milton P&amp;R</a:t>
                </a:r>
              </a:p>
            </p:txBody>
          </p:sp>
          <p:sp>
            <p:nvSpPr>
              <p:cNvPr id="114" name="Isosceles Triangle 113">
                <a:extLst>
                  <a:ext uri="{FF2B5EF4-FFF2-40B4-BE49-F238E27FC236}">
                    <a16:creationId xmlns:a16="http://schemas.microsoft.com/office/drawing/2014/main" id="{61CEC52F-D7ED-489F-8C90-50A0AE75404D}"/>
                  </a:ext>
                </a:extLst>
              </p:cNvPr>
              <p:cNvSpPr/>
              <p:nvPr/>
            </p:nvSpPr>
            <p:spPr>
              <a:xfrm rot="10800000">
                <a:off x="581383" y="2570566"/>
                <a:ext cx="297544" cy="39475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0" name="TextBox 109">
              <a:extLst>
                <a:ext uri="{FF2B5EF4-FFF2-40B4-BE49-F238E27FC236}">
                  <a16:creationId xmlns:a16="http://schemas.microsoft.com/office/drawing/2014/main" id="{580CD3C8-0F78-4162-AF6D-B03513A8A239}"/>
                </a:ext>
              </a:extLst>
            </p:cNvPr>
            <p:cNvSpPr txBox="1"/>
            <p:nvPr/>
          </p:nvSpPr>
          <p:spPr>
            <a:xfrm>
              <a:off x="856536" y="2876775"/>
              <a:ext cx="2371401" cy="400110"/>
            </a:xfrm>
            <a:prstGeom prst="rect">
              <a:avLst/>
            </a:prstGeom>
            <a:noFill/>
            <a:ln w="12700">
              <a:noFill/>
            </a:ln>
          </p:spPr>
          <p:txBody>
            <a:bodyPr wrap="square" rtlCol="0">
              <a:spAutoFit/>
            </a:bodyPr>
            <a:lstStyle/>
            <a:p>
              <a:pPr algn="ctr"/>
              <a:r>
                <a:rPr lang="en-GB" sz="1400" dirty="0"/>
                <a:t>Q2 2022 -&gt; Q3 2022:  </a:t>
              </a:r>
              <a:r>
                <a:rPr lang="en-GB" sz="2000" b="1" dirty="0">
                  <a:solidFill>
                    <a:srgbClr val="FF0000"/>
                  </a:solidFill>
                </a:rPr>
                <a:t>-5%</a:t>
              </a:r>
            </a:p>
          </p:txBody>
        </p:sp>
        <p:sp>
          <p:nvSpPr>
            <p:cNvPr id="111" name="Isosceles Triangle 110">
              <a:extLst>
                <a:ext uri="{FF2B5EF4-FFF2-40B4-BE49-F238E27FC236}">
                  <a16:creationId xmlns:a16="http://schemas.microsoft.com/office/drawing/2014/main" id="{254DB6CE-FCC7-4E5A-B396-8EA9D6A96181}"/>
                </a:ext>
              </a:extLst>
            </p:cNvPr>
            <p:cNvSpPr/>
            <p:nvPr/>
          </p:nvSpPr>
          <p:spPr>
            <a:xfrm rot="10800000">
              <a:off x="531704" y="2961885"/>
              <a:ext cx="291088" cy="25461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3004FB43-7D1A-4188-B9D7-E8BC92A9097E}"/>
              </a:ext>
            </a:extLst>
          </p:cNvPr>
          <p:cNvGrpSpPr/>
          <p:nvPr/>
        </p:nvGrpSpPr>
        <p:grpSpPr>
          <a:xfrm>
            <a:off x="615756" y="5019653"/>
            <a:ext cx="3783712" cy="1300824"/>
            <a:chOff x="283780" y="2058376"/>
            <a:chExt cx="3137740" cy="1300824"/>
          </a:xfrm>
        </p:grpSpPr>
        <p:grpSp>
          <p:nvGrpSpPr>
            <p:cNvPr id="100" name="Group 99">
              <a:extLst>
                <a:ext uri="{FF2B5EF4-FFF2-40B4-BE49-F238E27FC236}">
                  <a16:creationId xmlns:a16="http://schemas.microsoft.com/office/drawing/2014/main" id="{A10FD9C2-CF57-40C3-AFAA-F2AC6EDB45B1}"/>
                </a:ext>
              </a:extLst>
            </p:cNvPr>
            <p:cNvGrpSpPr/>
            <p:nvPr/>
          </p:nvGrpSpPr>
          <p:grpSpPr>
            <a:xfrm>
              <a:off x="283780" y="2058376"/>
              <a:ext cx="3137740" cy="1300824"/>
              <a:chOff x="456939" y="2113311"/>
              <a:chExt cx="2156508" cy="1300824"/>
            </a:xfrm>
          </p:grpSpPr>
          <p:grpSp>
            <p:nvGrpSpPr>
              <p:cNvPr id="103" name="Group 102">
                <a:extLst>
                  <a:ext uri="{FF2B5EF4-FFF2-40B4-BE49-F238E27FC236}">
                    <a16:creationId xmlns:a16="http://schemas.microsoft.com/office/drawing/2014/main" id="{BE11EA96-F435-4A82-A8D2-C81EA27C77F0}"/>
                  </a:ext>
                </a:extLst>
              </p:cNvPr>
              <p:cNvGrpSpPr/>
              <p:nvPr/>
            </p:nvGrpSpPr>
            <p:grpSpPr>
              <a:xfrm>
                <a:off x="456939" y="2113311"/>
                <a:ext cx="2154453" cy="1300824"/>
                <a:chOff x="857250" y="5669657"/>
                <a:chExt cx="2795447" cy="1202105"/>
              </a:xfrm>
            </p:grpSpPr>
            <p:sp>
              <p:nvSpPr>
                <p:cNvPr id="106" name="Rectangle 105">
                  <a:extLst>
                    <a:ext uri="{FF2B5EF4-FFF2-40B4-BE49-F238E27FC236}">
                      <a16:creationId xmlns:a16="http://schemas.microsoft.com/office/drawing/2014/main" id="{7C403BB7-4A71-43C5-A6B6-41D7FB77E0A9}"/>
                    </a:ext>
                  </a:extLst>
                </p:cNvPr>
                <p:cNvSpPr/>
                <p:nvPr/>
              </p:nvSpPr>
              <p:spPr>
                <a:xfrm>
                  <a:off x="857250" y="5669657"/>
                  <a:ext cx="2795447" cy="120210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062DB0BD-8B79-4D68-B12E-E8158F9EEC98}"/>
                    </a:ext>
                  </a:extLst>
                </p:cNvPr>
                <p:cNvSpPr txBox="1"/>
                <p:nvPr/>
              </p:nvSpPr>
              <p:spPr>
                <a:xfrm>
                  <a:off x="1397292" y="6081506"/>
                  <a:ext cx="2228184" cy="369746"/>
                </a:xfrm>
                <a:prstGeom prst="rect">
                  <a:avLst/>
                </a:prstGeom>
                <a:noFill/>
                <a:ln w="12700">
                  <a:noFill/>
                </a:ln>
              </p:spPr>
              <p:txBody>
                <a:bodyPr wrap="square" rtlCol="0">
                  <a:spAutoFit/>
                </a:bodyPr>
                <a:lstStyle/>
                <a:p>
                  <a:pPr algn="ctr"/>
                  <a:r>
                    <a:rPr lang="en-GB" sz="1400" dirty="0"/>
                    <a:t>Pre-COVID 2020* -&gt; Sept 2022:  </a:t>
                  </a:r>
                  <a:r>
                    <a:rPr lang="en-GB" sz="2000" b="1" dirty="0">
                      <a:solidFill>
                        <a:srgbClr val="00B050"/>
                      </a:solidFill>
                    </a:rPr>
                    <a:t>+5%</a:t>
                  </a:r>
                </a:p>
              </p:txBody>
            </p:sp>
          </p:grpSp>
          <p:sp>
            <p:nvSpPr>
              <p:cNvPr id="104" name="TextBox 103">
                <a:extLst>
                  <a:ext uri="{FF2B5EF4-FFF2-40B4-BE49-F238E27FC236}">
                    <a16:creationId xmlns:a16="http://schemas.microsoft.com/office/drawing/2014/main" id="{A6BA2626-7B5C-4348-A605-5F035E5950E2}"/>
                  </a:ext>
                </a:extLst>
              </p:cNvPr>
              <p:cNvSpPr txBox="1"/>
              <p:nvPr/>
            </p:nvSpPr>
            <p:spPr>
              <a:xfrm>
                <a:off x="467729" y="2177403"/>
                <a:ext cx="2145718" cy="369332"/>
              </a:xfrm>
              <a:prstGeom prst="rect">
                <a:avLst/>
              </a:prstGeom>
              <a:noFill/>
              <a:ln w="12700">
                <a:noFill/>
              </a:ln>
            </p:spPr>
            <p:txBody>
              <a:bodyPr wrap="square" lIns="91440" tIns="45720" rIns="91440" bIns="45720" rtlCol="0" anchor="t">
                <a:spAutoFit/>
              </a:bodyPr>
              <a:lstStyle/>
              <a:p>
                <a:pPr algn="ctr"/>
                <a:r>
                  <a:rPr lang="en-GB" b="1"/>
                  <a:t>Trumpington Road P&amp;R</a:t>
                </a:r>
              </a:p>
            </p:txBody>
          </p:sp>
        </p:grpSp>
        <p:sp>
          <p:nvSpPr>
            <p:cNvPr id="101" name="TextBox 100">
              <a:extLst>
                <a:ext uri="{FF2B5EF4-FFF2-40B4-BE49-F238E27FC236}">
                  <a16:creationId xmlns:a16="http://schemas.microsoft.com/office/drawing/2014/main" id="{B431CE66-6376-43D3-8A4B-BEC9C14F0019}"/>
                </a:ext>
              </a:extLst>
            </p:cNvPr>
            <p:cNvSpPr txBox="1"/>
            <p:nvPr/>
          </p:nvSpPr>
          <p:spPr>
            <a:xfrm>
              <a:off x="915392" y="2878162"/>
              <a:ext cx="2371401" cy="400110"/>
            </a:xfrm>
            <a:prstGeom prst="rect">
              <a:avLst/>
            </a:prstGeom>
            <a:noFill/>
            <a:ln w="12700">
              <a:noFill/>
            </a:ln>
          </p:spPr>
          <p:txBody>
            <a:bodyPr wrap="square" rtlCol="0">
              <a:spAutoFit/>
            </a:bodyPr>
            <a:lstStyle/>
            <a:p>
              <a:pPr algn="ctr"/>
              <a:r>
                <a:rPr lang="en-GB" sz="1400" dirty="0"/>
                <a:t>Q2 2022 -&gt; Q3 2022:  </a:t>
              </a:r>
              <a:r>
                <a:rPr lang="en-GB" sz="2000" b="1" dirty="0">
                  <a:solidFill>
                    <a:srgbClr val="00B050"/>
                  </a:solidFill>
                </a:rPr>
                <a:t>+6%</a:t>
              </a:r>
            </a:p>
          </p:txBody>
        </p:sp>
        <p:sp>
          <p:nvSpPr>
            <p:cNvPr id="102" name="Isosceles Triangle 101">
              <a:extLst>
                <a:ext uri="{FF2B5EF4-FFF2-40B4-BE49-F238E27FC236}">
                  <a16:creationId xmlns:a16="http://schemas.microsoft.com/office/drawing/2014/main" id="{CE4AED1D-4D2F-4DF2-BA1F-546ADCDAD564}"/>
                </a:ext>
              </a:extLst>
            </p:cNvPr>
            <p:cNvSpPr/>
            <p:nvPr/>
          </p:nvSpPr>
          <p:spPr>
            <a:xfrm>
              <a:off x="531532" y="2944952"/>
              <a:ext cx="312767" cy="296945"/>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88EF5481-C323-4291-8650-93FC404031C2}"/>
              </a:ext>
            </a:extLst>
          </p:cNvPr>
          <p:cNvGrpSpPr/>
          <p:nvPr/>
        </p:nvGrpSpPr>
        <p:grpSpPr>
          <a:xfrm>
            <a:off x="8229600" y="2557169"/>
            <a:ext cx="3837463" cy="1300824"/>
            <a:chOff x="283780" y="2058376"/>
            <a:chExt cx="3134754" cy="1300824"/>
          </a:xfrm>
        </p:grpSpPr>
        <p:grpSp>
          <p:nvGrpSpPr>
            <p:cNvPr id="119" name="Group 118">
              <a:extLst>
                <a:ext uri="{FF2B5EF4-FFF2-40B4-BE49-F238E27FC236}">
                  <a16:creationId xmlns:a16="http://schemas.microsoft.com/office/drawing/2014/main" id="{871BC63D-55C4-4E34-BB1A-9D0F63866680}"/>
                </a:ext>
              </a:extLst>
            </p:cNvPr>
            <p:cNvGrpSpPr/>
            <p:nvPr/>
          </p:nvGrpSpPr>
          <p:grpSpPr>
            <a:xfrm>
              <a:off x="283780" y="2058376"/>
              <a:ext cx="3134754" cy="1300824"/>
              <a:chOff x="456939" y="2113311"/>
              <a:chExt cx="2154456" cy="1300824"/>
            </a:xfrm>
          </p:grpSpPr>
          <p:grpSp>
            <p:nvGrpSpPr>
              <p:cNvPr id="122" name="Group 121">
                <a:extLst>
                  <a:ext uri="{FF2B5EF4-FFF2-40B4-BE49-F238E27FC236}">
                    <a16:creationId xmlns:a16="http://schemas.microsoft.com/office/drawing/2014/main" id="{024B06A7-A64D-47BD-9E30-871BAD133BDD}"/>
                  </a:ext>
                </a:extLst>
              </p:cNvPr>
              <p:cNvGrpSpPr/>
              <p:nvPr/>
            </p:nvGrpSpPr>
            <p:grpSpPr>
              <a:xfrm>
                <a:off x="456939" y="2113311"/>
                <a:ext cx="2154456" cy="1300824"/>
                <a:chOff x="857250" y="5669657"/>
                <a:chExt cx="2795447" cy="1202105"/>
              </a:xfrm>
            </p:grpSpPr>
            <p:sp>
              <p:nvSpPr>
                <p:cNvPr id="125" name="Rectangle 124">
                  <a:extLst>
                    <a:ext uri="{FF2B5EF4-FFF2-40B4-BE49-F238E27FC236}">
                      <a16:creationId xmlns:a16="http://schemas.microsoft.com/office/drawing/2014/main" id="{5ED4E493-3A44-42BD-ABFE-BE56DC285E44}"/>
                    </a:ext>
                  </a:extLst>
                </p:cNvPr>
                <p:cNvSpPr/>
                <p:nvPr/>
              </p:nvSpPr>
              <p:spPr>
                <a:xfrm>
                  <a:off x="857250" y="5669657"/>
                  <a:ext cx="2795447" cy="120210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a:extLst>
                    <a:ext uri="{FF2B5EF4-FFF2-40B4-BE49-F238E27FC236}">
                      <a16:creationId xmlns:a16="http://schemas.microsoft.com/office/drawing/2014/main" id="{53A15A77-6283-4BA0-BF2E-01936CA37573}"/>
                    </a:ext>
                  </a:extLst>
                </p:cNvPr>
                <p:cNvSpPr txBox="1"/>
                <p:nvPr/>
              </p:nvSpPr>
              <p:spPr>
                <a:xfrm>
                  <a:off x="1373013" y="6068092"/>
                  <a:ext cx="2219098" cy="383159"/>
                </a:xfrm>
                <a:prstGeom prst="rect">
                  <a:avLst/>
                </a:prstGeom>
                <a:noFill/>
                <a:ln w="12700">
                  <a:noFill/>
                </a:ln>
              </p:spPr>
              <p:txBody>
                <a:bodyPr wrap="square" rtlCol="0">
                  <a:spAutoFit/>
                </a:bodyPr>
                <a:lstStyle/>
                <a:p>
                  <a:pPr algn="ctr"/>
                  <a:r>
                    <a:rPr lang="en-GB" sz="1400" dirty="0"/>
                    <a:t>Pre-COVID 2020* -&gt; Sept 2022:  </a:t>
                  </a:r>
                  <a:r>
                    <a:rPr lang="en-GB" sz="2000" b="1" dirty="0">
                      <a:solidFill>
                        <a:srgbClr val="FF0000"/>
                      </a:solidFill>
                    </a:rPr>
                    <a:t>-13%</a:t>
                  </a:r>
                </a:p>
              </p:txBody>
            </p:sp>
          </p:grpSp>
          <p:sp>
            <p:nvSpPr>
              <p:cNvPr id="123" name="TextBox 122">
                <a:extLst>
                  <a:ext uri="{FF2B5EF4-FFF2-40B4-BE49-F238E27FC236}">
                    <a16:creationId xmlns:a16="http://schemas.microsoft.com/office/drawing/2014/main" id="{15D68B55-1563-429D-B697-56A77E167652}"/>
                  </a:ext>
                </a:extLst>
              </p:cNvPr>
              <p:cNvSpPr txBox="1"/>
              <p:nvPr/>
            </p:nvSpPr>
            <p:spPr>
              <a:xfrm>
                <a:off x="465677" y="2203054"/>
                <a:ext cx="2145718" cy="369332"/>
              </a:xfrm>
              <a:prstGeom prst="rect">
                <a:avLst/>
              </a:prstGeom>
              <a:noFill/>
              <a:ln w="12700">
                <a:noFill/>
              </a:ln>
            </p:spPr>
            <p:txBody>
              <a:bodyPr wrap="square" lIns="91440" tIns="45720" rIns="91440" bIns="45720" rtlCol="0" anchor="t">
                <a:spAutoFit/>
              </a:bodyPr>
              <a:lstStyle/>
              <a:p>
                <a:pPr algn="ctr"/>
                <a:r>
                  <a:rPr lang="en-GB" b="1"/>
                  <a:t>Newmarket Road P&amp;R</a:t>
                </a:r>
              </a:p>
            </p:txBody>
          </p:sp>
          <p:sp>
            <p:nvSpPr>
              <p:cNvPr id="124" name="Isosceles Triangle 123">
                <a:extLst>
                  <a:ext uri="{FF2B5EF4-FFF2-40B4-BE49-F238E27FC236}">
                    <a16:creationId xmlns:a16="http://schemas.microsoft.com/office/drawing/2014/main" id="{E26BDFF0-F7A9-4110-8DCD-2837E92EC6DD}"/>
                  </a:ext>
                </a:extLst>
              </p:cNvPr>
              <p:cNvSpPr/>
              <p:nvPr/>
            </p:nvSpPr>
            <p:spPr>
              <a:xfrm rot="10800000">
                <a:off x="613742" y="2635867"/>
                <a:ext cx="239664" cy="30648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0" name="TextBox 119">
              <a:extLst>
                <a:ext uri="{FF2B5EF4-FFF2-40B4-BE49-F238E27FC236}">
                  <a16:creationId xmlns:a16="http://schemas.microsoft.com/office/drawing/2014/main" id="{95337C52-4067-4292-8762-A85CB5500DE2}"/>
                </a:ext>
              </a:extLst>
            </p:cNvPr>
            <p:cNvSpPr txBox="1"/>
            <p:nvPr/>
          </p:nvSpPr>
          <p:spPr>
            <a:xfrm>
              <a:off x="903355" y="2876774"/>
              <a:ext cx="2371401" cy="400110"/>
            </a:xfrm>
            <a:prstGeom prst="rect">
              <a:avLst/>
            </a:prstGeom>
            <a:noFill/>
            <a:ln w="12700">
              <a:noFill/>
            </a:ln>
          </p:spPr>
          <p:txBody>
            <a:bodyPr wrap="square" rtlCol="0">
              <a:spAutoFit/>
            </a:bodyPr>
            <a:lstStyle/>
            <a:p>
              <a:pPr algn="ctr"/>
              <a:r>
                <a:rPr lang="en-GB" sz="1400" dirty="0"/>
                <a:t>Q2 2022 -&gt; Q3 2022:  </a:t>
              </a:r>
              <a:r>
                <a:rPr lang="en-GB" sz="2000" b="1" dirty="0">
                  <a:solidFill>
                    <a:srgbClr val="00B050"/>
                  </a:solidFill>
                </a:rPr>
                <a:t>+2%</a:t>
              </a:r>
            </a:p>
          </p:txBody>
        </p:sp>
        <p:sp>
          <p:nvSpPr>
            <p:cNvPr id="121" name="Isosceles Triangle 120">
              <a:extLst>
                <a:ext uri="{FF2B5EF4-FFF2-40B4-BE49-F238E27FC236}">
                  <a16:creationId xmlns:a16="http://schemas.microsoft.com/office/drawing/2014/main" id="{D917602F-E49D-48B3-A00A-C5BED3807262}"/>
                </a:ext>
              </a:extLst>
            </p:cNvPr>
            <p:cNvSpPr/>
            <p:nvPr/>
          </p:nvSpPr>
          <p:spPr>
            <a:xfrm>
              <a:off x="553295" y="3019646"/>
              <a:ext cx="270097" cy="205922"/>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a:extLst>
              <a:ext uri="{FF2B5EF4-FFF2-40B4-BE49-F238E27FC236}">
                <a16:creationId xmlns:a16="http://schemas.microsoft.com/office/drawing/2014/main" id="{E674A5F4-3223-4307-8F04-01C1C9D39B13}"/>
              </a:ext>
            </a:extLst>
          </p:cNvPr>
          <p:cNvGrpSpPr/>
          <p:nvPr/>
        </p:nvGrpSpPr>
        <p:grpSpPr>
          <a:xfrm>
            <a:off x="7757592" y="5015553"/>
            <a:ext cx="4018794" cy="1300824"/>
            <a:chOff x="283780" y="2058376"/>
            <a:chExt cx="3142738" cy="1300824"/>
          </a:xfrm>
        </p:grpSpPr>
        <p:grpSp>
          <p:nvGrpSpPr>
            <p:cNvPr id="128" name="Group 127">
              <a:extLst>
                <a:ext uri="{FF2B5EF4-FFF2-40B4-BE49-F238E27FC236}">
                  <a16:creationId xmlns:a16="http://schemas.microsoft.com/office/drawing/2014/main" id="{A56BD64F-BAB7-4E9E-A227-168186737436}"/>
                </a:ext>
              </a:extLst>
            </p:cNvPr>
            <p:cNvGrpSpPr/>
            <p:nvPr/>
          </p:nvGrpSpPr>
          <p:grpSpPr>
            <a:xfrm>
              <a:off x="283780" y="2058376"/>
              <a:ext cx="3142738" cy="1300824"/>
              <a:chOff x="456939" y="2113311"/>
              <a:chExt cx="2159943" cy="1300824"/>
            </a:xfrm>
          </p:grpSpPr>
          <p:grpSp>
            <p:nvGrpSpPr>
              <p:cNvPr id="131" name="Group 130">
                <a:extLst>
                  <a:ext uri="{FF2B5EF4-FFF2-40B4-BE49-F238E27FC236}">
                    <a16:creationId xmlns:a16="http://schemas.microsoft.com/office/drawing/2014/main" id="{4349F2A7-1610-43A2-B6AC-FC0946493DF1}"/>
                  </a:ext>
                </a:extLst>
              </p:cNvPr>
              <p:cNvGrpSpPr/>
              <p:nvPr/>
            </p:nvGrpSpPr>
            <p:grpSpPr>
              <a:xfrm>
                <a:off x="456939" y="2113311"/>
                <a:ext cx="2154456" cy="1300824"/>
                <a:chOff x="857250" y="5669657"/>
                <a:chExt cx="2795447" cy="1202105"/>
              </a:xfrm>
            </p:grpSpPr>
            <p:sp>
              <p:nvSpPr>
                <p:cNvPr id="134" name="Rectangle 133">
                  <a:extLst>
                    <a:ext uri="{FF2B5EF4-FFF2-40B4-BE49-F238E27FC236}">
                      <a16:creationId xmlns:a16="http://schemas.microsoft.com/office/drawing/2014/main" id="{D307899D-D706-4DC5-8808-F568B0C9083E}"/>
                    </a:ext>
                  </a:extLst>
                </p:cNvPr>
                <p:cNvSpPr/>
                <p:nvPr/>
              </p:nvSpPr>
              <p:spPr>
                <a:xfrm>
                  <a:off x="857250" y="5669657"/>
                  <a:ext cx="2795447" cy="120210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TextBox 134">
                  <a:extLst>
                    <a:ext uri="{FF2B5EF4-FFF2-40B4-BE49-F238E27FC236}">
                      <a16:creationId xmlns:a16="http://schemas.microsoft.com/office/drawing/2014/main" id="{6B723286-276F-4DDE-B9D0-CBBF9D0040B6}"/>
                    </a:ext>
                  </a:extLst>
                </p:cNvPr>
                <p:cNvSpPr txBox="1"/>
                <p:nvPr/>
              </p:nvSpPr>
              <p:spPr>
                <a:xfrm>
                  <a:off x="1470145" y="6096785"/>
                  <a:ext cx="2114720" cy="369746"/>
                </a:xfrm>
                <a:prstGeom prst="rect">
                  <a:avLst/>
                </a:prstGeom>
                <a:noFill/>
                <a:ln w="12700">
                  <a:noFill/>
                </a:ln>
              </p:spPr>
              <p:txBody>
                <a:bodyPr wrap="square" rtlCol="0">
                  <a:spAutoFit/>
                </a:bodyPr>
                <a:lstStyle/>
                <a:p>
                  <a:pPr algn="ctr"/>
                  <a:r>
                    <a:rPr lang="en-GB" sz="1400" dirty="0"/>
                    <a:t>Pre-COVID 2020* -&gt; Sept 2022:  </a:t>
                  </a:r>
                  <a:r>
                    <a:rPr lang="en-GB" sz="2000" b="1" dirty="0">
                      <a:solidFill>
                        <a:srgbClr val="FF0000"/>
                      </a:solidFill>
                    </a:rPr>
                    <a:t>-26%</a:t>
                  </a:r>
                </a:p>
              </p:txBody>
            </p:sp>
          </p:grpSp>
          <p:sp>
            <p:nvSpPr>
              <p:cNvPr id="132" name="TextBox 131">
                <a:extLst>
                  <a:ext uri="{FF2B5EF4-FFF2-40B4-BE49-F238E27FC236}">
                    <a16:creationId xmlns:a16="http://schemas.microsoft.com/office/drawing/2014/main" id="{997AB538-8FB0-4BA9-B56D-490FCB069D59}"/>
                  </a:ext>
                </a:extLst>
              </p:cNvPr>
              <p:cNvSpPr txBox="1"/>
              <p:nvPr/>
            </p:nvSpPr>
            <p:spPr>
              <a:xfrm>
                <a:off x="471164" y="2187114"/>
                <a:ext cx="2145718" cy="369332"/>
              </a:xfrm>
              <a:prstGeom prst="rect">
                <a:avLst/>
              </a:prstGeom>
              <a:noFill/>
              <a:ln w="12700">
                <a:noFill/>
              </a:ln>
            </p:spPr>
            <p:txBody>
              <a:bodyPr wrap="square" lIns="91440" tIns="45720" rIns="91440" bIns="45720" rtlCol="0" anchor="t">
                <a:spAutoFit/>
              </a:bodyPr>
              <a:lstStyle/>
              <a:p>
                <a:pPr algn="ctr"/>
                <a:r>
                  <a:rPr lang="en-GB" b="1" dirty="0"/>
                  <a:t>Babraham Road P&amp;R</a:t>
                </a:r>
              </a:p>
            </p:txBody>
          </p:sp>
          <p:sp>
            <p:nvSpPr>
              <p:cNvPr id="133" name="Isosceles Triangle 132">
                <a:extLst>
                  <a:ext uri="{FF2B5EF4-FFF2-40B4-BE49-F238E27FC236}">
                    <a16:creationId xmlns:a16="http://schemas.microsoft.com/office/drawing/2014/main" id="{2B91DA96-A601-4A6F-9FD9-4866487A737E}"/>
                  </a:ext>
                </a:extLst>
              </p:cNvPr>
              <p:cNvSpPr/>
              <p:nvPr/>
            </p:nvSpPr>
            <p:spPr>
              <a:xfrm rot="10800000">
                <a:off x="608622" y="2567163"/>
                <a:ext cx="280511" cy="374551"/>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9" name="TextBox 128">
              <a:extLst>
                <a:ext uri="{FF2B5EF4-FFF2-40B4-BE49-F238E27FC236}">
                  <a16:creationId xmlns:a16="http://schemas.microsoft.com/office/drawing/2014/main" id="{8DC50860-889E-4F96-8A21-AA83D1FB8091}"/>
                </a:ext>
              </a:extLst>
            </p:cNvPr>
            <p:cNvSpPr txBox="1"/>
            <p:nvPr/>
          </p:nvSpPr>
          <p:spPr>
            <a:xfrm>
              <a:off x="880084" y="2892688"/>
              <a:ext cx="2371401" cy="400110"/>
            </a:xfrm>
            <a:prstGeom prst="rect">
              <a:avLst/>
            </a:prstGeom>
            <a:noFill/>
            <a:ln w="12700">
              <a:noFill/>
            </a:ln>
          </p:spPr>
          <p:txBody>
            <a:bodyPr wrap="square" rtlCol="0">
              <a:spAutoFit/>
            </a:bodyPr>
            <a:lstStyle/>
            <a:p>
              <a:pPr algn="ctr"/>
              <a:r>
                <a:rPr lang="en-GB" sz="1400" dirty="0"/>
                <a:t>Q2 2022 -&gt; Q3 2022:  </a:t>
              </a:r>
              <a:r>
                <a:rPr lang="en-GB" sz="2000" b="1" dirty="0">
                  <a:solidFill>
                    <a:srgbClr val="00B050"/>
                  </a:solidFill>
                </a:rPr>
                <a:t>+7%</a:t>
              </a:r>
            </a:p>
          </p:txBody>
        </p:sp>
        <p:sp>
          <p:nvSpPr>
            <p:cNvPr id="130" name="Isosceles Triangle 129">
              <a:extLst>
                <a:ext uri="{FF2B5EF4-FFF2-40B4-BE49-F238E27FC236}">
                  <a16:creationId xmlns:a16="http://schemas.microsoft.com/office/drawing/2014/main" id="{50AFFFED-8A87-45C7-80BB-20C06022F554}"/>
                </a:ext>
              </a:extLst>
            </p:cNvPr>
            <p:cNvSpPr/>
            <p:nvPr/>
          </p:nvSpPr>
          <p:spPr>
            <a:xfrm>
              <a:off x="548972" y="2953527"/>
              <a:ext cx="322333" cy="290284"/>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 name="Straight Connector 3">
            <a:extLst>
              <a:ext uri="{FF2B5EF4-FFF2-40B4-BE49-F238E27FC236}">
                <a16:creationId xmlns:a16="http://schemas.microsoft.com/office/drawing/2014/main" id="{07E67617-C77D-4EA0-983D-0F9A53B8757B}"/>
              </a:ext>
            </a:extLst>
          </p:cNvPr>
          <p:cNvCxnSpPr>
            <a:cxnSpLocks/>
          </p:cNvCxnSpPr>
          <p:nvPr/>
        </p:nvCxnSpPr>
        <p:spPr>
          <a:xfrm flipH="1" flipV="1">
            <a:off x="6624084" y="1345447"/>
            <a:ext cx="739338" cy="52483"/>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9FC1CB7-DD87-4DCD-876A-A6EE3C542AD0}"/>
              </a:ext>
            </a:extLst>
          </p:cNvPr>
          <p:cNvCxnSpPr>
            <a:cxnSpLocks/>
            <a:stCxn id="125" idx="1"/>
          </p:cNvCxnSpPr>
          <p:nvPr/>
        </p:nvCxnSpPr>
        <p:spPr>
          <a:xfrm flipH="1" flipV="1">
            <a:off x="7691638" y="3202895"/>
            <a:ext cx="537962" cy="4686"/>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5CB49D3-2497-47E3-82FD-2A94ABD8E6A6}"/>
              </a:ext>
            </a:extLst>
          </p:cNvPr>
          <p:cNvCxnSpPr>
            <a:cxnSpLocks/>
          </p:cNvCxnSpPr>
          <p:nvPr/>
        </p:nvCxnSpPr>
        <p:spPr>
          <a:xfrm flipH="1" flipV="1">
            <a:off x="6900530" y="5674384"/>
            <a:ext cx="857062" cy="40568"/>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6B10388-175D-4988-A72D-9D850E396B46}"/>
              </a:ext>
            </a:extLst>
          </p:cNvPr>
          <p:cNvCxnSpPr>
            <a:cxnSpLocks/>
          </p:cNvCxnSpPr>
          <p:nvPr/>
        </p:nvCxnSpPr>
        <p:spPr>
          <a:xfrm flipH="1" flipV="1">
            <a:off x="4396478" y="5691331"/>
            <a:ext cx="530182" cy="70937"/>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8BA3C482-4A70-473B-9483-6A0C1A9C8890}"/>
              </a:ext>
            </a:extLst>
          </p:cNvPr>
          <p:cNvCxnSpPr>
            <a:cxnSpLocks/>
            <a:endCxn id="72" idx="3"/>
          </p:cNvCxnSpPr>
          <p:nvPr/>
        </p:nvCxnSpPr>
        <p:spPr>
          <a:xfrm flipH="1">
            <a:off x="3646407" y="3132845"/>
            <a:ext cx="469259" cy="386612"/>
          </a:xfrm>
          <a:prstGeom prst="line">
            <a:avLst/>
          </a:prstGeom>
          <a:ln w="28575"/>
        </p:spPr>
        <p:style>
          <a:lnRef idx="1">
            <a:schemeClr val="dk1"/>
          </a:lnRef>
          <a:fillRef idx="0">
            <a:schemeClr val="dk1"/>
          </a:fillRef>
          <a:effectRef idx="0">
            <a:schemeClr val="dk1"/>
          </a:effectRef>
          <a:fontRef idx="minor">
            <a:schemeClr val="tx1"/>
          </a:fontRef>
        </p:style>
      </p:cxnSp>
      <p:grpSp>
        <p:nvGrpSpPr>
          <p:cNvPr id="60" name="Group 59">
            <a:extLst>
              <a:ext uri="{FF2B5EF4-FFF2-40B4-BE49-F238E27FC236}">
                <a16:creationId xmlns:a16="http://schemas.microsoft.com/office/drawing/2014/main" id="{7AA57FD6-FD1A-4E57-A275-02622C4343C7}"/>
              </a:ext>
            </a:extLst>
          </p:cNvPr>
          <p:cNvGrpSpPr/>
          <p:nvPr/>
        </p:nvGrpSpPr>
        <p:grpSpPr>
          <a:xfrm>
            <a:off x="240222" y="746122"/>
            <a:ext cx="3574635" cy="1300824"/>
            <a:chOff x="274409" y="2058376"/>
            <a:chExt cx="3247593" cy="1300824"/>
          </a:xfrm>
        </p:grpSpPr>
        <p:grpSp>
          <p:nvGrpSpPr>
            <p:cNvPr id="61" name="Group 60">
              <a:extLst>
                <a:ext uri="{FF2B5EF4-FFF2-40B4-BE49-F238E27FC236}">
                  <a16:creationId xmlns:a16="http://schemas.microsoft.com/office/drawing/2014/main" id="{7CD5D566-A0A1-420E-8153-341B19FEFFED}"/>
                </a:ext>
              </a:extLst>
            </p:cNvPr>
            <p:cNvGrpSpPr/>
            <p:nvPr/>
          </p:nvGrpSpPr>
          <p:grpSpPr>
            <a:xfrm>
              <a:off x="274409" y="2058376"/>
              <a:ext cx="3247593" cy="1300824"/>
              <a:chOff x="450499" y="2113311"/>
              <a:chExt cx="2232009" cy="1300824"/>
            </a:xfrm>
          </p:grpSpPr>
          <p:grpSp>
            <p:nvGrpSpPr>
              <p:cNvPr id="64" name="Group 63">
                <a:extLst>
                  <a:ext uri="{FF2B5EF4-FFF2-40B4-BE49-F238E27FC236}">
                    <a16:creationId xmlns:a16="http://schemas.microsoft.com/office/drawing/2014/main" id="{EAEB8111-13BD-4F07-851D-490EEE600C99}"/>
                  </a:ext>
                </a:extLst>
              </p:cNvPr>
              <p:cNvGrpSpPr/>
              <p:nvPr/>
            </p:nvGrpSpPr>
            <p:grpSpPr>
              <a:xfrm>
                <a:off x="456939" y="2113311"/>
                <a:ext cx="2225569" cy="1300824"/>
                <a:chOff x="857250" y="5669657"/>
                <a:chExt cx="2887716" cy="1202105"/>
              </a:xfrm>
            </p:grpSpPr>
            <p:sp>
              <p:nvSpPr>
                <p:cNvPr id="74" name="Rectangle 73">
                  <a:extLst>
                    <a:ext uri="{FF2B5EF4-FFF2-40B4-BE49-F238E27FC236}">
                      <a16:creationId xmlns:a16="http://schemas.microsoft.com/office/drawing/2014/main" id="{868D6850-336D-49E7-8686-670E1AEA1566}"/>
                    </a:ext>
                  </a:extLst>
                </p:cNvPr>
                <p:cNvSpPr/>
                <p:nvPr/>
              </p:nvSpPr>
              <p:spPr>
                <a:xfrm>
                  <a:off x="857250" y="5669657"/>
                  <a:ext cx="2795447" cy="120210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2CBA5215-83B4-477D-ADE4-E952405A5821}"/>
                    </a:ext>
                  </a:extLst>
                </p:cNvPr>
                <p:cNvSpPr txBox="1"/>
                <p:nvPr/>
              </p:nvSpPr>
              <p:spPr>
                <a:xfrm>
                  <a:off x="1183569" y="6117206"/>
                  <a:ext cx="2561397" cy="369746"/>
                </a:xfrm>
                <a:prstGeom prst="rect">
                  <a:avLst/>
                </a:prstGeom>
                <a:noFill/>
                <a:ln w="12700">
                  <a:noFill/>
                </a:ln>
              </p:spPr>
              <p:txBody>
                <a:bodyPr wrap="square" rtlCol="0">
                  <a:spAutoFit/>
                </a:bodyPr>
                <a:lstStyle/>
                <a:p>
                  <a:pPr algn="ctr"/>
                  <a:r>
                    <a:rPr lang="en-GB" sz="1400" dirty="0"/>
                    <a:t>Pre-COVID 2020* -&gt; Sept 2022:  </a:t>
                  </a:r>
                  <a:r>
                    <a:rPr lang="en-GB" sz="2000" b="1" dirty="0">
                      <a:solidFill>
                        <a:srgbClr val="FF0000"/>
                      </a:solidFill>
                    </a:rPr>
                    <a:t>-16%</a:t>
                  </a:r>
                </a:p>
              </p:txBody>
            </p:sp>
          </p:grpSp>
          <p:sp>
            <p:nvSpPr>
              <p:cNvPr id="66" name="TextBox 65">
                <a:extLst>
                  <a:ext uri="{FF2B5EF4-FFF2-40B4-BE49-F238E27FC236}">
                    <a16:creationId xmlns:a16="http://schemas.microsoft.com/office/drawing/2014/main" id="{4DF4A12C-F820-4B23-9BD5-38036FCFB2E5}"/>
                  </a:ext>
                </a:extLst>
              </p:cNvPr>
              <p:cNvSpPr txBox="1"/>
              <p:nvPr/>
            </p:nvSpPr>
            <p:spPr>
              <a:xfrm>
                <a:off x="450499" y="2128416"/>
                <a:ext cx="2145718" cy="461665"/>
              </a:xfrm>
              <a:prstGeom prst="rect">
                <a:avLst/>
              </a:prstGeom>
              <a:noFill/>
              <a:ln w="12700">
                <a:noFill/>
              </a:ln>
            </p:spPr>
            <p:txBody>
              <a:bodyPr wrap="square" lIns="91440" tIns="45720" rIns="91440" bIns="45720" rtlCol="0" anchor="t">
                <a:spAutoFit/>
              </a:bodyPr>
              <a:lstStyle/>
              <a:p>
                <a:pPr algn="ctr"/>
                <a:r>
                  <a:rPr lang="en-GB" sz="2400" b="1" u="sng" dirty="0"/>
                  <a:t>All P&amp;R Site Average</a:t>
                </a:r>
              </a:p>
            </p:txBody>
          </p:sp>
          <p:sp>
            <p:nvSpPr>
              <p:cNvPr id="73" name="Isosceles Triangle 72">
                <a:extLst>
                  <a:ext uri="{FF2B5EF4-FFF2-40B4-BE49-F238E27FC236}">
                    <a16:creationId xmlns:a16="http://schemas.microsoft.com/office/drawing/2014/main" id="{82BD1302-0308-4E24-8C46-67A2F39ADE1E}"/>
                  </a:ext>
                </a:extLst>
              </p:cNvPr>
              <p:cNvSpPr/>
              <p:nvPr/>
            </p:nvSpPr>
            <p:spPr>
              <a:xfrm rot="10800000">
                <a:off x="532590" y="2636528"/>
                <a:ext cx="239664" cy="30648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TextBox 61">
              <a:extLst>
                <a:ext uri="{FF2B5EF4-FFF2-40B4-BE49-F238E27FC236}">
                  <a16:creationId xmlns:a16="http://schemas.microsoft.com/office/drawing/2014/main" id="{F1493F08-6031-4C81-83C7-DC2900E33AED}"/>
                </a:ext>
              </a:extLst>
            </p:cNvPr>
            <p:cNvSpPr txBox="1"/>
            <p:nvPr/>
          </p:nvSpPr>
          <p:spPr>
            <a:xfrm>
              <a:off x="823918" y="2899077"/>
              <a:ext cx="2371401" cy="400110"/>
            </a:xfrm>
            <a:prstGeom prst="rect">
              <a:avLst/>
            </a:prstGeom>
            <a:noFill/>
            <a:ln w="12700">
              <a:noFill/>
            </a:ln>
          </p:spPr>
          <p:txBody>
            <a:bodyPr wrap="square" rtlCol="0">
              <a:spAutoFit/>
            </a:bodyPr>
            <a:lstStyle/>
            <a:p>
              <a:pPr algn="ctr"/>
              <a:r>
                <a:rPr lang="en-GB" sz="1400" dirty="0"/>
                <a:t>Q2 2022 -&gt; Q3 2022:  </a:t>
              </a:r>
              <a:r>
                <a:rPr lang="en-GB" sz="2000" b="1" dirty="0">
                  <a:solidFill>
                    <a:srgbClr val="00B050"/>
                  </a:solidFill>
                </a:rPr>
                <a:t>+4%</a:t>
              </a:r>
            </a:p>
          </p:txBody>
        </p:sp>
      </p:grpSp>
      <p:sp>
        <p:nvSpPr>
          <p:cNvPr id="76" name="Isosceles Triangle 75">
            <a:extLst>
              <a:ext uri="{FF2B5EF4-FFF2-40B4-BE49-F238E27FC236}">
                <a16:creationId xmlns:a16="http://schemas.microsoft.com/office/drawing/2014/main" id="{518DC5AA-9612-4C63-B273-721B6AAFDD0C}"/>
              </a:ext>
            </a:extLst>
          </p:cNvPr>
          <p:cNvSpPr/>
          <p:nvPr/>
        </p:nvSpPr>
        <p:spPr>
          <a:xfrm>
            <a:off x="910242" y="5525911"/>
            <a:ext cx="377157" cy="296945"/>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a:extLst>
              <a:ext uri="{FF2B5EF4-FFF2-40B4-BE49-F238E27FC236}">
                <a16:creationId xmlns:a16="http://schemas.microsoft.com/office/drawing/2014/main" id="{C75F28E4-F9C4-4C55-9FB9-9894BD9151B0}"/>
              </a:ext>
            </a:extLst>
          </p:cNvPr>
          <p:cNvSpPr/>
          <p:nvPr/>
        </p:nvSpPr>
        <p:spPr>
          <a:xfrm>
            <a:off x="349449" y="3772403"/>
            <a:ext cx="377157" cy="296945"/>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a:extLst>
              <a:ext uri="{FF2B5EF4-FFF2-40B4-BE49-F238E27FC236}">
                <a16:creationId xmlns:a16="http://schemas.microsoft.com/office/drawing/2014/main" id="{83B9DBDF-EF40-41E8-8116-6B9540289335}"/>
              </a:ext>
            </a:extLst>
          </p:cNvPr>
          <p:cNvSpPr/>
          <p:nvPr/>
        </p:nvSpPr>
        <p:spPr>
          <a:xfrm>
            <a:off x="349287" y="1661669"/>
            <a:ext cx="377157" cy="296945"/>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DB476598-537C-4099-A1A7-C594DDB6A980}"/>
              </a:ext>
            </a:extLst>
          </p:cNvPr>
          <p:cNvSpPr txBox="1"/>
          <p:nvPr/>
        </p:nvSpPr>
        <p:spPr>
          <a:xfrm>
            <a:off x="0" y="6545927"/>
            <a:ext cx="3086100" cy="307777"/>
          </a:xfrm>
          <a:prstGeom prst="rect">
            <a:avLst/>
          </a:prstGeom>
          <a:solidFill>
            <a:schemeClr val="bg1"/>
          </a:solidFill>
        </p:spPr>
        <p:txBody>
          <a:bodyPr wrap="square">
            <a:spAutoFit/>
          </a:bodyPr>
          <a:lstStyle/>
          <a:p>
            <a:pPr marL="0" indent="0">
              <a:buFont typeface="Arial" panose="020B0604020202020204" pitchFamily="34" charset="0"/>
              <a:buNone/>
            </a:pPr>
            <a:r>
              <a:rPr lang="en-GB" sz="1400"/>
              <a:t>*Pre-Covid: 05/01/2020 – 07/03/2020</a:t>
            </a:r>
          </a:p>
        </p:txBody>
      </p:sp>
    </p:spTree>
    <p:extLst>
      <p:ext uri="{BB962C8B-B14F-4D97-AF65-F5344CB8AC3E}">
        <p14:creationId xmlns:p14="http://schemas.microsoft.com/office/powerpoint/2010/main" val="4167261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941" y="1663909"/>
            <a:ext cx="11910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D3E6B33-2F8C-4A28-B655-66CE6F778D77}"/>
              </a:ext>
            </a:extLst>
          </p:cNvPr>
          <p:cNvSpPr txBox="1"/>
          <p:nvPr/>
        </p:nvSpPr>
        <p:spPr>
          <a:xfrm>
            <a:off x="8753475" y="78702"/>
            <a:ext cx="3025082" cy="523220"/>
          </a:xfrm>
          <a:prstGeom prst="rect">
            <a:avLst/>
          </a:prstGeom>
          <a:noFill/>
        </p:spPr>
        <p:txBody>
          <a:bodyPr wrap="square" rtlCol="0">
            <a:spAutoFit/>
          </a:bodyPr>
          <a:lstStyle/>
          <a:p>
            <a:endParaRPr lang="en-GB" sz="2800">
              <a:solidFill>
                <a:srgbClr val="FF0000"/>
              </a:solidFill>
            </a:endParaRPr>
          </a:p>
        </p:txBody>
      </p:sp>
      <p:sp>
        <p:nvSpPr>
          <p:cNvPr id="12" name="Title 4">
            <a:extLst>
              <a:ext uri="{FF2B5EF4-FFF2-40B4-BE49-F238E27FC236}">
                <a16:creationId xmlns:a16="http://schemas.microsoft.com/office/drawing/2014/main" id="{50B7D36D-3E33-4E6C-9925-DC8B0DAA6F17}"/>
              </a:ext>
            </a:extLst>
          </p:cNvPr>
          <p:cNvSpPr txBox="1">
            <a:spLocks/>
          </p:cNvSpPr>
          <p:nvPr/>
        </p:nvSpPr>
        <p:spPr>
          <a:xfrm>
            <a:off x="322546" y="626546"/>
            <a:ext cx="5566299"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Bus Services</a:t>
            </a:r>
          </a:p>
        </p:txBody>
      </p:sp>
      <p:sp>
        <p:nvSpPr>
          <p:cNvPr id="15" name="Title 4">
            <a:extLst>
              <a:ext uri="{FF2B5EF4-FFF2-40B4-BE49-F238E27FC236}">
                <a16:creationId xmlns:a16="http://schemas.microsoft.com/office/drawing/2014/main" id="{EFA9CAA6-A164-4359-9BAC-37C312418752}"/>
              </a:ext>
            </a:extLst>
          </p:cNvPr>
          <p:cNvSpPr txBox="1">
            <a:spLocks/>
          </p:cNvSpPr>
          <p:nvPr/>
        </p:nvSpPr>
        <p:spPr>
          <a:xfrm>
            <a:off x="6575087" y="639054"/>
            <a:ext cx="528517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dirty="0">
                <a:latin typeface="+mn-lt"/>
              </a:rPr>
              <a:t>P&amp;R Services</a:t>
            </a:r>
          </a:p>
        </p:txBody>
      </p:sp>
      <p:sp>
        <p:nvSpPr>
          <p:cNvPr id="17" name="Rectangle 16">
            <a:extLst>
              <a:ext uri="{FF2B5EF4-FFF2-40B4-BE49-F238E27FC236}">
                <a16:creationId xmlns:a16="http://schemas.microsoft.com/office/drawing/2014/main" id="{7BA7AC66-C9B9-4ACA-9730-E856661A1479}"/>
              </a:ext>
            </a:extLst>
          </p:cNvPr>
          <p:cNvSpPr/>
          <p:nvPr/>
        </p:nvSpPr>
        <p:spPr>
          <a:xfrm>
            <a:off x="9210" y="3362"/>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Bus Passengers: Cambridge by Time of Day – Sept 2022</a:t>
            </a:r>
            <a:endParaRPr kumimoji="0" lang="en-GB" sz="28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3A5C7F8-4887-47C7-8078-C47A04014A08}"/>
              </a:ext>
            </a:extLst>
          </p:cNvPr>
          <p:cNvSpPr>
            <a:spLocks noGrp="1"/>
          </p:cNvSpPr>
          <p:nvPr>
            <p:ph type="sldNum" sz="quarter" idx="12"/>
          </p:nvPr>
        </p:nvSpPr>
        <p:spPr/>
        <p:txBody>
          <a:bodyPr/>
          <a:lstStyle/>
          <a:p>
            <a:fld id="{AE56028F-813B-4E02-837E-17CD63D81F9F}" type="slidenum">
              <a:rPr lang="en-GB" smtClean="0"/>
              <a:t>32</a:t>
            </a:fld>
            <a:endParaRPr lang="en-GB"/>
          </a:p>
        </p:txBody>
      </p:sp>
      <p:sp>
        <p:nvSpPr>
          <p:cNvPr id="16" name="TextBox 15">
            <a:extLst>
              <a:ext uri="{FF2B5EF4-FFF2-40B4-BE49-F238E27FC236}">
                <a16:creationId xmlns:a16="http://schemas.microsoft.com/office/drawing/2014/main" id="{8769DDA7-819D-487B-8027-456ABC7D3064}"/>
              </a:ext>
            </a:extLst>
          </p:cNvPr>
          <p:cNvSpPr txBox="1"/>
          <p:nvPr/>
        </p:nvSpPr>
        <p:spPr>
          <a:xfrm>
            <a:off x="257202" y="5413395"/>
            <a:ext cx="5531136"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b="1">
                <a:latin typeface="Calibri"/>
                <a:ea typeface="Calibri" panose="020F0502020204030204" pitchFamily="34" charset="0"/>
                <a:cs typeface="Calibri"/>
              </a:rPr>
              <a:t>M</a:t>
            </a:r>
            <a:r>
              <a:rPr lang="en-GB" sz="1400" b="1">
                <a:effectLst/>
                <a:latin typeface="Calibri"/>
                <a:ea typeface="Calibri" panose="020F0502020204030204" pitchFamily="34" charset="0"/>
                <a:cs typeface="Calibri"/>
              </a:rPr>
              <a:t>orning and afternoon peaks</a:t>
            </a:r>
            <a:r>
              <a:rPr lang="en-GB" sz="1400">
                <a:effectLst/>
                <a:latin typeface="Calibri"/>
                <a:ea typeface="Calibri" panose="020F0502020204030204" pitchFamily="34" charset="0"/>
                <a:cs typeface="Calibri"/>
              </a:rPr>
              <a:t> (6-8 am and 4pm) at all depots</a:t>
            </a:r>
            <a:r>
              <a:rPr lang="en-GB" sz="1400">
                <a:latin typeface="Calibri"/>
                <a:ea typeface="Calibri" panose="020F0502020204030204" pitchFamily="34" charset="0"/>
                <a:cs typeface="Calibri"/>
              </a:rPr>
              <a:t>.</a:t>
            </a:r>
            <a:endParaRPr lang="en-GB" sz="1400">
              <a:effectLst/>
              <a:latin typeface="Calibri"/>
              <a:ea typeface="Calibri" panose="020F0502020204030204" pitchFamily="34" charset="0"/>
              <a:cs typeface="Calibri"/>
            </a:endParaRPr>
          </a:p>
          <a:p>
            <a:pPr marL="285750" indent="-285750">
              <a:buFont typeface="Arial" panose="020B0604020202020204" pitchFamily="34" charset="0"/>
              <a:buChar char="•"/>
            </a:pPr>
            <a:r>
              <a:rPr lang="en-GB" sz="1400" b="1">
                <a:latin typeface="Calibri"/>
                <a:ea typeface="Calibri" panose="020F0502020204030204" pitchFamily="34" charset="0"/>
                <a:cs typeface="Calibri"/>
              </a:rPr>
              <a:t>Morning peak</a:t>
            </a:r>
            <a:r>
              <a:rPr lang="en-GB" sz="1400">
                <a:latin typeface="Calibri"/>
                <a:ea typeface="Calibri" panose="020F0502020204030204" pitchFamily="34" charset="0"/>
                <a:cs typeface="Calibri"/>
              </a:rPr>
              <a:t> much less pronounced in </a:t>
            </a:r>
            <a:r>
              <a:rPr lang="en-GB" sz="1400" b="1">
                <a:latin typeface="Calibri"/>
                <a:ea typeface="Calibri" panose="020F0502020204030204" pitchFamily="34" charset="0"/>
                <a:cs typeface="Calibri"/>
              </a:rPr>
              <a:t>Cambridge.</a:t>
            </a:r>
            <a:endParaRPr lang="en-GB" sz="1400">
              <a:latin typeface="Calibri"/>
              <a:ea typeface="Calibri" panose="020F0502020204030204" pitchFamily="34" charset="0"/>
              <a:cs typeface="Calibri"/>
            </a:endParaRPr>
          </a:p>
          <a:p>
            <a:pPr marL="285750" indent="-285750">
              <a:buFont typeface="Arial" panose="020B0604020202020204" pitchFamily="34" charset="0"/>
              <a:buChar char="•"/>
            </a:pPr>
            <a:r>
              <a:rPr lang="en-GB" sz="1400" b="1">
                <a:effectLst/>
                <a:latin typeface="Calibri"/>
                <a:ea typeface="Calibri" panose="020F0502020204030204" pitchFamily="34" charset="0"/>
                <a:cs typeface="Calibri"/>
              </a:rPr>
              <a:t>Afternoon peak </a:t>
            </a:r>
            <a:r>
              <a:rPr lang="en-GB" sz="1400">
                <a:latin typeface="Calibri"/>
                <a:ea typeface="Calibri" panose="020F0502020204030204" pitchFamily="34" charset="0"/>
                <a:cs typeface="Calibri"/>
              </a:rPr>
              <a:t>most prominent</a:t>
            </a:r>
            <a:r>
              <a:rPr lang="en-GB" sz="1400">
                <a:effectLst/>
                <a:latin typeface="Calibri"/>
                <a:ea typeface="Calibri" panose="020F0502020204030204" pitchFamily="34" charset="0"/>
                <a:cs typeface="Calibri"/>
              </a:rPr>
              <a:t> in </a:t>
            </a:r>
            <a:r>
              <a:rPr lang="en-GB" sz="1400" b="1">
                <a:effectLst/>
                <a:latin typeface="Calibri"/>
                <a:ea typeface="Calibri" panose="020F0502020204030204" pitchFamily="34" charset="0"/>
                <a:cs typeface="Calibri"/>
              </a:rPr>
              <a:t>Peterborough</a:t>
            </a:r>
            <a:r>
              <a:rPr lang="en-GB" sz="1400" b="1">
                <a:latin typeface="Calibri"/>
                <a:ea typeface="Calibri" panose="020F0502020204030204" pitchFamily="34" charset="0"/>
                <a:cs typeface="Calibri"/>
              </a:rPr>
              <a:t>.</a:t>
            </a:r>
            <a:endParaRPr lang="en-GB" sz="1400" b="1">
              <a:effectLst/>
              <a:latin typeface="Calibri"/>
              <a:ea typeface="Calibri" panose="020F0502020204030204" pitchFamily="34" charset="0"/>
              <a:cs typeface="Calibri"/>
            </a:endParaRPr>
          </a:p>
          <a:p>
            <a:pPr marL="285750" indent="-285750">
              <a:buFont typeface="Arial" panose="020B0604020202020204" pitchFamily="34" charset="0"/>
              <a:buChar char="•"/>
            </a:pPr>
            <a:r>
              <a:rPr lang="en-GB" sz="1400" b="1">
                <a:latin typeface="Calibri"/>
                <a:ea typeface="Calibri" panose="020F0502020204030204" pitchFamily="34" charset="0"/>
                <a:cs typeface="Calibri"/>
              </a:rPr>
              <a:t>Passenger numbers are more evenly spread across the day in Cambridge, </a:t>
            </a:r>
            <a:r>
              <a:rPr lang="en-GB" sz="1400">
                <a:latin typeface="Calibri"/>
                <a:ea typeface="Calibri" panose="020F0502020204030204" pitchFamily="34" charset="0"/>
                <a:cs typeface="Calibri"/>
              </a:rPr>
              <a:t>increasing to a peak at 4pm.</a:t>
            </a:r>
          </a:p>
          <a:p>
            <a:pPr marL="285750" indent="-285750">
              <a:buFont typeface="Arial" panose="020B0604020202020204" pitchFamily="34" charset="0"/>
              <a:buChar char="•"/>
            </a:pPr>
            <a:r>
              <a:rPr lang="en-GB" sz="1400" b="1">
                <a:effectLst/>
                <a:latin typeface="Calibri"/>
                <a:ea typeface="Calibri" panose="020F0502020204030204" pitchFamily="34" charset="0"/>
                <a:cs typeface="Calibri"/>
              </a:rPr>
              <a:t>Passenger numbers decline </a:t>
            </a:r>
            <a:r>
              <a:rPr lang="en-GB" sz="1400">
                <a:effectLst/>
                <a:latin typeface="Calibri"/>
                <a:ea typeface="Calibri" panose="020F0502020204030204" pitchFamily="34" charset="0"/>
                <a:cs typeface="Calibri"/>
              </a:rPr>
              <a:t>from 4pm at all </a:t>
            </a:r>
            <a:r>
              <a:rPr lang="en-GB" sz="1400">
                <a:latin typeface="Calibri"/>
                <a:ea typeface="Calibri" panose="020F0502020204030204" pitchFamily="34" charset="0"/>
                <a:cs typeface="Calibri"/>
              </a:rPr>
              <a:t>locations.</a:t>
            </a:r>
          </a:p>
        </p:txBody>
      </p:sp>
      <p:sp>
        <p:nvSpPr>
          <p:cNvPr id="18" name="TextBox 17">
            <a:extLst>
              <a:ext uri="{FF2B5EF4-FFF2-40B4-BE49-F238E27FC236}">
                <a16:creationId xmlns:a16="http://schemas.microsoft.com/office/drawing/2014/main" id="{F4BAE838-5AA6-4690-98B6-29A00C634567}"/>
              </a:ext>
            </a:extLst>
          </p:cNvPr>
          <p:cNvSpPr txBox="1"/>
          <p:nvPr/>
        </p:nvSpPr>
        <p:spPr>
          <a:xfrm>
            <a:off x="6618172" y="5496200"/>
            <a:ext cx="4735628"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b="1">
                <a:latin typeface="Calibri"/>
                <a:ea typeface="Calibri" panose="020F0502020204030204" pitchFamily="34" charset="0"/>
                <a:cs typeface="Calibri"/>
              </a:rPr>
              <a:t>Mid-morning</a:t>
            </a:r>
            <a:r>
              <a:rPr lang="en-GB" sz="1400" b="1">
                <a:effectLst/>
                <a:latin typeface="Calibri"/>
                <a:ea typeface="Calibri" panose="020F0502020204030204" pitchFamily="34" charset="0"/>
                <a:cs typeface="Calibri"/>
              </a:rPr>
              <a:t> peak </a:t>
            </a:r>
            <a:r>
              <a:rPr lang="en-GB" sz="1400">
                <a:effectLst/>
                <a:latin typeface="Calibri"/>
                <a:ea typeface="Calibri" panose="020F0502020204030204" pitchFamily="34" charset="0"/>
                <a:cs typeface="Calibri"/>
              </a:rPr>
              <a:t>in passengers on all P&amp;R services around </a:t>
            </a:r>
            <a:r>
              <a:rPr lang="en-GB" sz="1400">
                <a:latin typeface="Calibri"/>
                <a:ea typeface="Calibri" panose="020F0502020204030204" pitchFamily="34" charset="0"/>
                <a:cs typeface="Calibri"/>
              </a:rPr>
              <a:t>10am.</a:t>
            </a:r>
            <a:endParaRPr lang="en-GB" sz="1400">
              <a:latin typeface="Calibri"/>
              <a:ea typeface="Calibri" panose="020F0502020204030204" pitchFamily="34" charset="0"/>
            </a:endParaRPr>
          </a:p>
          <a:p>
            <a:pPr marL="285750" indent="-285750">
              <a:buFont typeface="Arial" panose="020B0604020202020204" pitchFamily="34" charset="0"/>
              <a:buChar char="•"/>
            </a:pPr>
            <a:r>
              <a:rPr lang="en-GB" sz="1400" b="1">
                <a:effectLst/>
                <a:latin typeface="Calibri"/>
                <a:ea typeface="Calibri" panose="020F0502020204030204" pitchFamily="34" charset="0"/>
                <a:cs typeface="Calibri"/>
              </a:rPr>
              <a:t>Babraham Road </a:t>
            </a:r>
            <a:r>
              <a:rPr lang="en-GB" sz="1400">
                <a:effectLst/>
                <a:latin typeface="Calibri"/>
                <a:ea typeface="Calibri" panose="020F0502020204030204" pitchFamily="34" charset="0"/>
                <a:cs typeface="Calibri"/>
              </a:rPr>
              <a:t>sees a</a:t>
            </a:r>
            <a:r>
              <a:rPr lang="en-GB" sz="1400">
                <a:latin typeface="Calibri"/>
                <a:ea typeface="Calibri" panose="020F0502020204030204" pitchFamily="34" charset="0"/>
                <a:cs typeface="Calibri"/>
              </a:rPr>
              <a:t>n </a:t>
            </a:r>
            <a:r>
              <a:rPr lang="en-GB" sz="1400" b="1">
                <a:latin typeface="Calibri"/>
                <a:ea typeface="Calibri" panose="020F0502020204030204" pitchFamily="34" charset="0"/>
                <a:cs typeface="Calibri"/>
              </a:rPr>
              <a:t>early morning peak </a:t>
            </a:r>
            <a:r>
              <a:rPr lang="en-GB" sz="1400">
                <a:latin typeface="Calibri"/>
                <a:ea typeface="Calibri" panose="020F0502020204030204" pitchFamily="34" charset="0"/>
                <a:cs typeface="Calibri"/>
              </a:rPr>
              <a:t>(7-8am).</a:t>
            </a:r>
            <a:endParaRPr lang="en-GB" sz="1400">
              <a:effectLst/>
              <a:latin typeface="Calibri"/>
              <a:ea typeface="Calibri" panose="020F0502020204030204" pitchFamily="34" charset="0"/>
              <a:cs typeface="Calibri"/>
            </a:endParaRPr>
          </a:p>
          <a:p>
            <a:pPr marL="285750" indent="-285750">
              <a:buFont typeface="Arial" panose="020B0604020202020204" pitchFamily="34" charset="0"/>
              <a:buChar char="•"/>
            </a:pPr>
            <a:r>
              <a:rPr lang="en-GB" sz="1400" b="1">
                <a:latin typeface="Calibri"/>
                <a:ea typeface="Calibri" panose="020F0502020204030204" pitchFamily="34" charset="0"/>
                <a:cs typeface="Calibri"/>
              </a:rPr>
              <a:t>Passenger numbers decline across all sites from 4pm </a:t>
            </a:r>
            <a:r>
              <a:rPr lang="en-GB" sz="1400">
                <a:latin typeface="Calibri"/>
                <a:ea typeface="Calibri" panose="020F0502020204030204" pitchFamily="34" charset="0"/>
                <a:cs typeface="Calibri"/>
              </a:rPr>
              <a:t>onwards.</a:t>
            </a:r>
            <a:endParaRPr lang="en-GB" sz="1400" b="1">
              <a:effectLst/>
              <a:latin typeface="Calibri"/>
              <a:ea typeface="Calibri" panose="020F0502020204030204" pitchFamily="34" charset="0"/>
            </a:endParaRPr>
          </a:p>
        </p:txBody>
      </p:sp>
      <p:graphicFrame>
        <p:nvGraphicFramePr>
          <p:cNvPr id="19" name="Chart 18">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976632163"/>
              </p:ext>
            </p:extLst>
          </p:nvPr>
        </p:nvGraphicFramePr>
        <p:xfrm>
          <a:off x="6237814" y="1006193"/>
          <a:ext cx="5864244" cy="4434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4000917566"/>
              </p:ext>
            </p:extLst>
          </p:nvPr>
        </p:nvGraphicFramePr>
        <p:xfrm>
          <a:off x="89941" y="971927"/>
          <a:ext cx="6045956" cy="4354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7178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e-Scooters</a:t>
            </a:r>
          </a:p>
        </p:txBody>
      </p:sp>
      <p:sp>
        <p:nvSpPr>
          <p:cNvPr id="3" name="Slide Number Placeholder 2">
            <a:extLst>
              <a:ext uri="{FF2B5EF4-FFF2-40B4-BE49-F238E27FC236}">
                <a16:creationId xmlns:a16="http://schemas.microsoft.com/office/drawing/2014/main" id="{E411F0DD-AB80-4B2F-95F6-13F9837BB958}"/>
              </a:ext>
            </a:extLst>
          </p:cNvPr>
          <p:cNvSpPr>
            <a:spLocks noGrp="1"/>
          </p:cNvSpPr>
          <p:nvPr>
            <p:ph type="sldNum" sz="quarter" idx="12"/>
          </p:nvPr>
        </p:nvSpPr>
        <p:spPr/>
        <p:txBody>
          <a:bodyPr/>
          <a:lstStyle/>
          <a:p>
            <a:fld id="{AE56028F-813B-4E02-837E-17CD63D81F9F}" type="slidenum">
              <a:rPr lang="en-GB" smtClean="0"/>
              <a:t>33</a:t>
            </a:fld>
            <a:endParaRPr lang="en-GB"/>
          </a:p>
        </p:txBody>
      </p:sp>
    </p:spTree>
    <p:extLst>
      <p:ext uri="{BB962C8B-B14F-4D97-AF65-F5344CB8AC3E}">
        <p14:creationId xmlns:p14="http://schemas.microsoft.com/office/powerpoint/2010/main" val="231360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896EE76-9820-4159-A5B3-E4FDE74BE250}"/>
              </a:ext>
            </a:extLst>
          </p:cNvPr>
          <p:cNvSpPr/>
          <p:nvPr/>
        </p:nvSpPr>
        <p:spPr>
          <a:xfrm>
            <a:off x="8222569" y="3696999"/>
            <a:ext cx="3831517" cy="30856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C32583B-D862-4B63-BB9E-F1FB7BC0C296}"/>
              </a:ext>
            </a:extLst>
          </p:cNvPr>
          <p:cNvSpPr/>
          <p:nvPr/>
        </p:nvSpPr>
        <p:spPr>
          <a:xfrm>
            <a:off x="8222569" y="690978"/>
            <a:ext cx="3831517" cy="28427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text, transport, handcart&#10;&#10;Description automatically generated">
            <a:extLst>
              <a:ext uri="{FF2B5EF4-FFF2-40B4-BE49-F238E27FC236}">
                <a16:creationId xmlns:a16="http://schemas.microsoft.com/office/drawing/2014/main" id="{CE1690C1-B340-4156-B88C-DF18B439C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678" y="5554629"/>
            <a:ext cx="1249902" cy="1195343"/>
          </a:xfrm>
          <a:prstGeom prst="rect">
            <a:avLst/>
          </a:prstGeom>
          <a:ln>
            <a:noFill/>
          </a:ln>
        </p:spPr>
      </p:pic>
      <p:sp>
        <p:nvSpPr>
          <p:cNvPr id="17" name="TextBox 16">
            <a:extLst>
              <a:ext uri="{FF2B5EF4-FFF2-40B4-BE49-F238E27FC236}">
                <a16:creationId xmlns:a16="http://schemas.microsoft.com/office/drawing/2014/main" id="{EB1B92C6-E39A-4E4D-B8C2-9B652EB70D31}"/>
              </a:ext>
            </a:extLst>
          </p:cNvPr>
          <p:cNvSpPr txBox="1"/>
          <p:nvPr/>
        </p:nvSpPr>
        <p:spPr>
          <a:xfrm>
            <a:off x="8222568" y="730604"/>
            <a:ext cx="3831518" cy="584775"/>
          </a:xfrm>
          <a:prstGeom prst="rect">
            <a:avLst/>
          </a:prstGeom>
          <a:noFill/>
          <a:ln>
            <a:noFill/>
          </a:ln>
        </p:spPr>
        <p:txBody>
          <a:bodyPr wrap="square" lIns="91440" tIns="45720" rIns="91440" bIns="45720" rtlCol="0" anchor="t">
            <a:spAutoFit/>
          </a:bodyPr>
          <a:lstStyle/>
          <a:p>
            <a:pPr algn="ctr"/>
            <a:r>
              <a:rPr lang="en-GB" b="1"/>
              <a:t>Popular scooter trip origins:</a:t>
            </a:r>
          </a:p>
          <a:p>
            <a:pPr algn="ctr"/>
            <a:r>
              <a:rPr lang="en-GB" sz="1400" b="1"/>
              <a:t>September 2022</a:t>
            </a:r>
          </a:p>
        </p:txBody>
      </p:sp>
      <p:sp>
        <p:nvSpPr>
          <p:cNvPr id="23" name="TextBox 22">
            <a:extLst>
              <a:ext uri="{FF2B5EF4-FFF2-40B4-BE49-F238E27FC236}">
                <a16:creationId xmlns:a16="http://schemas.microsoft.com/office/drawing/2014/main" id="{7003382B-E6CD-40E7-BA4C-0A6584A9A0C5}"/>
              </a:ext>
            </a:extLst>
          </p:cNvPr>
          <p:cNvSpPr txBox="1"/>
          <p:nvPr/>
        </p:nvSpPr>
        <p:spPr>
          <a:xfrm>
            <a:off x="8222568" y="3696999"/>
            <a:ext cx="3831517" cy="584775"/>
          </a:xfrm>
          <a:prstGeom prst="rect">
            <a:avLst/>
          </a:prstGeom>
          <a:noFill/>
        </p:spPr>
        <p:txBody>
          <a:bodyPr wrap="square" lIns="91440" tIns="45720" rIns="91440" bIns="45720" rtlCol="0" anchor="t">
            <a:spAutoFit/>
          </a:bodyPr>
          <a:lstStyle/>
          <a:p>
            <a:pPr algn="ctr"/>
            <a:r>
              <a:rPr lang="en-GB" b="1"/>
              <a:t>Average journey statistics: </a:t>
            </a:r>
          </a:p>
          <a:p>
            <a:pPr algn="ctr"/>
            <a:r>
              <a:rPr lang="en-GB" sz="1400" b="1">
                <a:cs typeface="Calibri"/>
              </a:rPr>
              <a:t>September 2022</a:t>
            </a:r>
          </a:p>
        </p:txBody>
      </p:sp>
      <p:graphicFrame>
        <p:nvGraphicFramePr>
          <p:cNvPr id="5" name="Table 7">
            <a:extLst>
              <a:ext uri="{FF2B5EF4-FFF2-40B4-BE49-F238E27FC236}">
                <a16:creationId xmlns:a16="http://schemas.microsoft.com/office/drawing/2014/main" id="{4B14DBCC-8ED1-4231-B1BA-2C9785EA3E99}"/>
              </a:ext>
            </a:extLst>
          </p:cNvPr>
          <p:cNvGraphicFramePr>
            <a:graphicFrameLocks noGrp="1"/>
          </p:cNvGraphicFramePr>
          <p:nvPr>
            <p:extLst>
              <p:ext uri="{D42A27DB-BD31-4B8C-83A1-F6EECF244321}">
                <p14:modId xmlns:p14="http://schemas.microsoft.com/office/powerpoint/2010/main" val="250497739"/>
              </p:ext>
            </p:extLst>
          </p:nvPr>
        </p:nvGraphicFramePr>
        <p:xfrm>
          <a:off x="137915" y="5323524"/>
          <a:ext cx="7804847" cy="1280160"/>
        </p:xfrm>
        <a:graphic>
          <a:graphicData uri="http://schemas.openxmlformats.org/drawingml/2006/table">
            <a:tbl>
              <a:tblPr firstRow="1" bandRow="1">
                <a:tableStyleId>{5C22544A-7EE6-4342-B048-85BDC9FD1C3A}</a:tableStyleId>
              </a:tblPr>
              <a:tblGrid>
                <a:gridCol w="2230596">
                  <a:extLst>
                    <a:ext uri="{9D8B030D-6E8A-4147-A177-3AD203B41FA5}">
                      <a16:colId xmlns:a16="http://schemas.microsoft.com/office/drawing/2014/main" val="4060115812"/>
                    </a:ext>
                  </a:extLst>
                </a:gridCol>
                <a:gridCol w="1769517">
                  <a:extLst>
                    <a:ext uri="{9D8B030D-6E8A-4147-A177-3AD203B41FA5}">
                      <a16:colId xmlns:a16="http://schemas.microsoft.com/office/drawing/2014/main" val="87138745"/>
                    </a:ext>
                  </a:extLst>
                </a:gridCol>
                <a:gridCol w="1902367">
                  <a:extLst>
                    <a:ext uri="{9D8B030D-6E8A-4147-A177-3AD203B41FA5}">
                      <a16:colId xmlns:a16="http://schemas.microsoft.com/office/drawing/2014/main" val="913373457"/>
                    </a:ext>
                  </a:extLst>
                </a:gridCol>
                <a:gridCol w="1902367">
                  <a:extLst>
                    <a:ext uri="{9D8B030D-6E8A-4147-A177-3AD203B41FA5}">
                      <a16:colId xmlns:a16="http://schemas.microsoft.com/office/drawing/2014/main" val="1802823000"/>
                    </a:ext>
                  </a:extLst>
                </a:gridCol>
              </a:tblGrid>
              <a:tr h="0">
                <a:tc>
                  <a:txBody>
                    <a:bodyPr/>
                    <a:lstStyle/>
                    <a:p>
                      <a:pPr algn="ctr"/>
                      <a:endParaRPr lang="en-GB" sz="120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none" strike="noStrike">
                          <a:solidFill>
                            <a:srgbClr val="0070C0"/>
                          </a:solidFill>
                          <a:effectLst/>
                        </a:rPr>
                        <a:t>Late-COVID vs Now:</a:t>
                      </a:r>
                    </a:p>
                    <a:p>
                      <a:pPr algn="ctr" fontAlgn="b"/>
                      <a:r>
                        <a:rPr lang="en-GB" sz="1200" b="1" u="none" strike="noStrike">
                          <a:solidFill>
                            <a:schemeClr val="tx1"/>
                          </a:solidFill>
                          <a:effectLst/>
                        </a:rPr>
                        <a:t>Sept 2021 to Sept 2022</a:t>
                      </a:r>
                      <a:endParaRPr lang="en-GB" sz="1200" b="1" i="0" u="none" strike="noStrike">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200" b="1" u="none" strike="noStrike">
                          <a:solidFill>
                            <a:srgbClr val="0070C0"/>
                          </a:solidFill>
                          <a:effectLst/>
                        </a:rPr>
                        <a:t>Previous update vs Now:</a:t>
                      </a:r>
                    </a:p>
                    <a:p>
                      <a:pPr algn="ctr" fontAlgn="b"/>
                      <a:r>
                        <a:rPr lang="en-GB" sz="1200" b="1" u="none" strike="noStrike">
                          <a:solidFill>
                            <a:schemeClr val="tx1"/>
                          </a:solidFill>
                          <a:effectLst/>
                        </a:rPr>
                        <a:t>June 2022 to Sept 2022</a:t>
                      </a:r>
                      <a:endParaRPr lang="en-GB" sz="1200" b="1" i="0" u="none" strike="noStrike">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a:solidFill>
                            <a:srgbClr val="0070C0"/>
                          </a:solidFill>
                          <a:effectLst/>
                        </a:rPr>
                        <a:t>Mid-COVID vs Now:</a:t>
                      </a:r>
                    </a:p>
                    <a:p>
                      <a:pPr marL="0" algn="ctr" defTabSz="914400" rtl="0" eaLnBrk="1" fontAlgn="b" latinLnBrk="0" hangingPunct="1"/>
                      <a:r>
                        <a:rPr lang="en-GB" sz="1200" b="1" u="none" strike="noStrike" kern="1200">
                          <a:solidFill>
                            <a:schemeClr val="tx1"/>
                          </a:solidFill>
                          <a:effectLst/>
                          <a:latin typeface="+mn-lt"/>
                          <a:ea typeface="+mn-ea"/>
                          <a:cs typeface="+mn-cs"/>
                        </a:rPr>
                        <a:t>Q3 2021 to Q3 2022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61618758"/>
                  </a:ext>
                </a:extLst>
              </a:tr>
              <a:tr h="222234">
                <a:tc>
                  <a:txBody>
                    <a:bodyPr/>
                    <a:lstStyle/>
                    <a:p>
                      <a:pPr algn="r"/>
                      <a:r>
                        <a:rPr lang="en-GB" sz="1200" b="0"/>
                        <a:t>Number of </a:t>
                      </a:r>
                      <a:r>
                        <a:rPr lang="en-GB" sz="1200" b="1"/>
                        <a:t>voi rides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FF0000"/>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781175"/>
                  </a:ext>
                </a:extLst>
              </a:tr>
              <a:tr h="222234">
                <a:tc>
                  <a:txBody>
                    <a:bodyPr/>
                    <a:lstStyle/>
                    <a:p>
                      <a:pPr algn="r"/>
                      <a:r>
                        <a:rPr lang="en-GB" sz="1200" b="0"/>
                        <a:t>Number of </a:t>
                      </a:r>
                      <a:r>
                        <a:rPr lang="en-GB" sz="1200" b="1"/>
                        <a:t>unique voi riders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FF000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509962"/>
                  </a:ext>
                </a:extLst>
              </a:tr>
              <a:tr h="254954">
                <a:tc>
                  <a:txBody>
                    <a:bodyPr/>
                    <a:lstStyle/>
                    <a:p>
                      <a:pPr algn="r"/>
                      <a:r>
                        <a:rPr lang="en-GB" sz="1200" b="0"/>
                        <a:t>Total </a:t>
                      </a:r>
                      <a:r>
                        <a:rPr lang="en-GB" sz="1200" b="1"/>
                        <a:t>distance travelled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FF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rgbClr val="00B050"/>
                          </a:solidFill>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379482"/>
                  </a:ext>
                </a:extLst>
              </a:tr>
            </a:tbl>
          </a:graphicData>
        </a:graphic>
      </p:graphicFrame>
      <p:sp>
        <p:nvSpPr>
          <p:cNvPr id="26" name="Rectangle 25">
            <a:extLst>
              <a:ext uri="{FF2B5EF4-FFF2-40B4-BE49-F238E27FC236}">
                <a16:creationId xmlns:a16="http://schemas.microsoft.com/office/drawing/2014/main" id="{5F63042D-6239-4247-9129-174663E3744E}"/>
              </a:ext>
            </a:extLst>
          </p:cNvPr>
          <p:cNvSpPr/>
          <p:nvPr/>
        </p:nvSpPr>
        <p:spPr>
          <a:xfrm>
            <a:off x="-6061" y="-51588"/>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E-scooters: Cambridge</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5F13636-8519-4ECF-8F98-DB02E35BBE9C}"/>
              </a:ext>
            </a:extLst>
          </p:cNvPr>
          <p:cNvGrpSpPr/>
          <p:nvPr/>
        </p:nvGrpSpPr>
        <p:grpSpPr>
          <a:xfrm>
            <a:off x="10182577" y="4277295"/>
            <a:ext cx="1827917" cy="1184515"/>
            <a:chOff x="6852093" y="5543420"/>
            <a:chExt cx="1787571" cy="1186279"/>
          </a:xfrm>
        </p:grpSpPr>
        <p:grpSp>
          <p:nvGrpSpPr>
            <p:cNvPr id="14" name="Group 13">
              <a:extLst>
                <a:ext uri="{FF2B5EF4-FFF2-40B4-BE49-F238E27FC236}">
                  <a16:creationId xmlns:a16="http://schemas.microsoft.com/office/drawing/2014/main" id="{D56E049F-2087-4BA8-998E-363E587F0FA5}"/>
                </a:ext>
              </a:extLst>
            </p:cNvPr>
            <p:cNvGrpSpPr/>
            <p:nvPr/>
          </p:nvGrpSpPr>
          <p:grpSpPr>
            <a:xfrm>
              <a:off x="6864448" y="5543420"/>
              <a:ext cx="1775216" cy="1186279"/>
              <a:chOff x="5051268" y="5587501"/>
              <a:chExt cx="1775216" cy="1186279"/>
            </a:xfrm>
          </p:grpSpPr>
          <p:grpSp>
            <p:nvGrpSpPr>
              <p:cNvPr id="27" name="Group 26">
                <a:extLst>
                  <a:ext uri="{FF2B5EF4-FFF2-40B4-BE49-F238E27FC236}">
                    <a16:creationId xmlns:a16="http://schemas.microsoft.com/office/drawing/2014/main" id="{450B0777-4993-4570-8141-95823FEB8A3F}"/>
                  </a:ext>
                </a:extLst>
              </p:cNvPr>
              <p:cNvGrpSpPr/>
              <p:nvPr/>
            </p:nvGrpSpPr>
            <p:grpSpPr>
              <a:xfrm>
                <a:off x="5051268" y="5587501"/>
                <a:ext cx="1775216" cy="1186279"/>
                <a:chOff x="4119213" y="5872507"/>
                <a:chExt cx="1775216" cy="651689"/>
              </a:xfrm>
            </p:grpSpPr>
            <p:sp>
              <p:nvSpPr>
                <p:cNvPr id="29" name="TextBox 28">
                  <a:extLst>
                    <a:ext uri="{FF2B5EF4-FFF2-40B4-BE49-F238E27FC236}">
                      <a16:creationId xmlns:a16="http://schemas.microsoft.com/office/drawing/2014/main" id="{AD1151A1-7506-4870-A223-B64C17D49AB2}"/>
                    </a:ext>
                  </a:extLst>
                </p:cNvPr>
                <p:cNvSpPr txBox="1"/>
                <p:nvPr/>
              </p:nvSpPr>
              <p:spPr>
                <a:xfrm>
                  <a:off x="4454810" y="5877112"/>
                  <a:ext cx="1439619" cy="541858"/>
                </a:xfrm>
                <a:prstGeom prst="rect">
                  <a:avLst/>
                </a:prstGeom>
                <a:noFill/>
              </p:spPr>
              <p:txBody>
                <a:bodyPr wrap="square" lIns="91440" tIns="45720" rIns="91440" bIns="45720" rtlCol="0" anchor="t">
                  <a:spAutoFit/>
                </a:bodyPr>
                <a:lstStyle/>
                <a:p>
                  <a:pPr algn="ctr"/>
                  <a:r>
                    <a:rPr lang="en-GB" sz="1400"/>
                    <a:t>Average </a:t>
                  </a:r>
                </a:p>
                <a:p>
                  <a:pPr algn="ctr"/>
                  <a:r>
                    <a:rPr lang="en-GB" sz="1400"/>
                    <a:t>no. rides </a:t>
                  </a:r>
                </a:p>
                <a:p>
                  <a:pPr algn="ctr"/>
                  <a:r>
                    <a:rPr lang="en-GB" sz="1400"/>
                    <a:t>per month:</a:t>
                  </a:r>
                </a:p>
                <a:p>
                  <a:pPr algn="ctr"/>
                  <a:r>
                    <a:rPr lang="en-GB" sz="1600" b="1"/>
                    <a:t>5.3 rides pp</a:t>
                  </a:r>
                  <a:endParaRPr lang="en-GB" sz="1600"/>
                </a:p>
              </p:txBody>
            </p:sp>
            <p:sp>
              <p:nvSpPr>
                <p:cNvPr id="30" name="Rectangle 29">
                  <a:extLst>
                    <a:ext uri="{FF2B5EF4-FFF2-40B4-BE49-F238E27FC236}">
                      <a16:creationId xmlns:a16="http://schemas.microsoft.com/office/drawing/2014/main" id="{20C94D3E-2EB3-4397-9C6A-A4AF329844FE}"/>
                    </a:ext>
                  </a:extLst>
                </p:cNvPr>
                <p:cNvSpPr/>
                <p:nvPr/>
              </p:nvSpPr>
              <p:spPr>
                <a:xfrm>
                  <a:off x="4119213" y="5872507"/>
                  <a:ext cx="1734029" cy="651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Graphic 5" descr="Group of men with solid fill">
                <a:extLst>
                  <a:ext uri="{FF2B5EF4-FFF2-40B4-BE49-F238E27FC236}">
                    <a16:creationId xmlns:a16="http://schemas.microsoft.com/office/drawing/2014/main" id="{36E95705-AE20-4CFA-8D3C-F4CA3C43DE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7642" y="5777800"/>
                <a:ext cx="439825" cy="439825"/>
              </a:xfrm>
              <a:prstGeom prst="rect">
                <a:avLst/>
              </a:prstGeom>
            </p:spPr>
          </p:pic>
        </p:grpSp>
        <p:sp>
          <p:nvSpPr>
            <p:cNvPr id="34" name="TextBox 33">
              <a:extLst>
                <a:ext uri="{FF2B5EF4-FFF2-40B4-BE49-F238E27FC236}">
                  <a16:creationId xmlns:a16="http://schemas.microsoft.com/office/drawing/2014/main" id="{8075E2AD-7BC4-4193-BB82-D7233A4AECE6}"/>
                </a:ext>
              </a:extLst>
            </p:cNvPr>
            <p:cNvSpPr txBox="1"/>
            <p:nvPr/>
          </p:nvSpPr>
          <p:spPr>
            <a:xfrm>
              <a:off x="6852093" y="6447661"/>
              <a:ext cx="1787571" cy="277411"/>
            </a:xfrm>
            <a:prstGeom prst="rect">
              <a:avLst/>
            </a:prstGeom>
            <a:noFill/>
          </p:spPr>
          <p:txBody>
            <a:bodyPr wrap="square" lIns="91440" tIns="45720" rIns="91440" bIns="45720" rtlCol="0" anchor="t">
              <a:spAutoFit/>
            </a:bodyPr>
            <a:lstStyle/>
            <a:p>
              <a:pPr algn="ctr"/>
              <a:r>
                <a:rPr lang="en-GB" sz="1200" b="1">
                  <a:solidFill>
                    <a:srgbClr val="FF0000"/>
                  </a:solidFill>
                </a:rPr>
                <a:t>-1% </a:t>
              </a:r>
              <a:r>
                <a:rPr lang="en-GB" sz="1200"/>
                <a:t>from June 2022</a:t>
              </a:r>
            </a:p>
          </p:txBody>
        </p:sp>
      </p:grpSp>
      <p:grpSp>
        <p:nvGrpSpPr>
          <p:cNvPr id="7" name="Group 6">
            <a:extLst>
              <a:ext uri="{FF2B5EF4-FFF2-40B4-BE49-F238E27FC236}">
                <a16:creationId xmlns:a16="http://schemas.microsoft.com/office/drawing/2014/main" id="{189229AB-9AD2-437A-B5DA-4B8C6B6B9116}"/>
              </a:ext>
            </a:extLst>
          </p:cNvPr>
          <p:cNvGrpSpPr/>
          <p:nvPr/>
        </p:nvGrpSpPr>
        <p:grpSpPr>
          <a:xfrm>
            <a:off x="8274199" y="5531192"/>
            <a:ext cx="1881270" cy="1198738"/>
            <a:chOff x="4912035" y="5543420"/>
            <a:chExt cx="1881270" cy="1198738"/>
          </a:xfrm>
        </p:grpSpPr>
        <p:grpSp>
          <p:nvGrpSpPr>
            <p:cNvPr id="22" name="Group 21">
              <a:extLst>
                <a:ext uri="{FF2B5EF4-FFF2-40B4-BE49-F238E27FC236}">
                  <a16:creationId xmlns:a16="http://schemas.microsoft.com/office/drawing/2014/main" id="{1D89C15F-67A0-41BE-B43F-CD54A5F6A7EB}"/>
                </a:ext>
              </a:extLst>
            </p:cNvPr>
            <p:cNvGrpSpPr/>
            <p:nvPr/>
          </p:nvGrpSpPr>
          <p:grpSpPr>
            <a:xfrm>
              <a:off x="4924669" y="5543420"/>
              <a:ext cx="1868636" cy="1198738"/>
              <a:chOff x="4150373" y="5358198"/>
              <a:chExt cx="1868636" cy="658534"/>
            </a:xfrm>
          </p:grpSpPr>
          <p:pic>
            <p:nvPicPr>
              <p:cNvPr id="11" name="Graphic 10" descr="Clock with solid fill">
                <a:extLst>
                  <a:ext uri="{FF2B5EF4-FFF2-40B4-BE49-F238E27FC236}">
                    <a16:creationId xmlns:a16="http://schemas.microsoft.com/office/drawing/2014/main" id="{22E9EBA2-4F7E-47BC-949C-D2AC7ABCB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5337" y="5381105"/>
                <a:ext cx="902677" cy="470030"/>
              </a:xfrm>
              <a:prstGeom prst="rect">
                <a:avLst/>
              </a:prstGeom>
            </p:spPr>
          </p:pic>
          <p:sp>
            <p:nvSpPr>
              <p:cNvPr id="20" name="TextBox 19">
                <a:extLst>
                  <a:ext uri="{FF2B5EF4-FFF2-40B4-BE49-F238E27FC236}">
                    <a16:creationId xmlns:a16="http://schemas.microsoft.com/office/drawing/2014/main" id="{CDC2A483-1286-4B23-B357-1C69D98EF196}"/>
                  </a:ext>
                </a:extLst>
              </p:cNvPr>
              <p:cNvSpPr txBox="1"/>
              <p:nvPr/>
            </p:nvSpPr>
            <p:spPr>
              <a:xfrm>
                <a:off x="4927998" y="5371455"/>
                <a:ext cx="1091011" cy="541052"/>
              </a:xfrm>
              <a:prstGeom prst="rect">
                <a:avLst/>
              </a:prstGeom>
              <a:noFill/>
            </p:spPr>
            <p:txBody>
              <a:bodyPr wrap="square" lIns="91440" tIns="45720" rIns="91440" bIns="45720" rtlCol="0" anchor="t">
                <a:spAutoFit/>
              </a:bodyPr>
              <a:lstStyle/>
              <a:p>
                <a:pPr algn="ctr"/>
                <a:r>
                  <a:rPr lang="en-GB" sz="1400"/>
                  <a:t>Average voi ride duration:</a:t>
                </a:r>
              </a:p>
              <a:p>
                <a:pPr algn="ctr"/>
                <a:r>
                  <a:rPr lang="en-GB" sz="1600" b="1"/>
                  <a:t>11.7 mins</a:t>
                </a:r>
                <a:endParaRPr lang="en-GB" sz="1600"/>
              </a:p>
            </p:txBody>
          </p:sp>
          <p:sp>
            <p:nvSpPr>
              <p:cNvPr id="21" name="Rectangle 20">
                <a:extLst>
                  <a:ext uri="{FF2B5EF4-FFF2-40B4-BE49-F238E27FC236}">
                    <a16:creationId xmlns:a16="http://schemas.microsoft.com/office/drawing/2014/main" id="{CCB47D8F-FEA7-452F-8D49-7DD5DF6434A8}"/>
                  </a:ext>
                </a:extLst>
              </p:cNvPr>
              <p:cNvSpPr/>
              <p:nvPr/>
            </p:nvSpPr>
            <p:spPr>
              <a:xfrm>
                <a:off x="4150373" y="5358198"/>
                <a:ext cx="1815283" cy="658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6209CD61-2EC9-4D9C-A006-DCEAB3D28E04}"/>
                </a:ext>
              </a:extLst>
            </p:cNvPr>
            <p:cNvSpPr txBox="1"/>
            <p:nvPr/>
          </p:nvSpPr>
          <p:spPr>
            <a:xfrm>
              <a:off x="4912035" y="6465159"/>
              <a:ext cx="1823786" cy="276999"/>
            </a:xfrm>
            <a:prstGeom prst="rect">
              <a:avLst/>
            </a:prstGeom>
            <a:noFill/>
          </p:spPr>
          <p:txBody>
            <a:bodyPr wrap="square" lIns="91440" tIns="45720" rIns="91440" bIns="45720" rtlCol="0" anchor="t">
              <a:spAutoFit/>
            </a:bodyPr>
            <a:lstStyle/>
            <a:p>
              <a:pPr algn="ctr"/>
              <a:r>
                <a:rPr lang="en-GB" sz="1200" b="1">
                  <a:solidFill>
                    <a:srgbClr val="00B050"/>
                  </a:solidFill>
                </a:rPr>
                <a:t>+4%</a:t>
              </a:r>
              <a:r>
                <a:rPr lang="en-GB" sz="1200" b="1">
                  <a:solidFill>
                    <a:srgbClr val="FF0000"/>
                  </a:solidFill>
                </a:rPr>
                <a:t> </a:t>
              </a:r>
              <a:r>
                <a:rPr lang="en-GB" sz="1200"/>
                <a:t>from June 2022</a:t>
              </a:r>
            </a:p>
          </p:txBody>
        </p:sp>
      </p:grpSp>
      <p:grpSp>
        <p:nvGrpSpPr>
          <p:cNvPr id="4" name="Group 3">
            <a:extLst>
              <a:ext uri="{FF2B5EF4-FFF2-40B4-BE49-F238E27FC236}">
                <a16:creationId xmlns:a16="http://schemas.microsoft.com/office/drawing/2014/main" id="{F5FA59F2-5EC9-4732-B745-FDFA070C7B4A}"/>
              </a:ext>
            </a:extLst>
          </p:cNvPr>
          <p:cNvGrpSpPr/>
          <p:nvPr/>
        </p:nvGrpSpPr>
        <p:grpSpPr>
          <a:xfrm>
            <a:off x="8293267" y="4267717"/>
            <a:ext cx="1843134" cy="1210776"/>
            <a:chOff x="7684518" y="2823612"/>
            <a:chExt cx="1843134" cy="1210776"/>
          </a:xfrm>
        </p:grpSpPr>
        <p:grpSp>
          <p:nvGrpSpPr>
            <p:cNvPr id="15" name="Group 14">
              <a:extLst>
                <a:ext uri="{FF2B5EF4-FFF2-40B4-BE49-F238E27FC236}">
                  <a16:creationId xmlns:a16="http://schemas.microsoft.com/office/drawing/2014/main" id="{85662A9D-B773-46F7-BF12-FC9946E27457}"/>
                </a:ext>
              </a:extLst>
            </p:cNvPr>
            <p:cNvGrpSpPr/>
            <p:nvPr/>
          </p:nvGrpSpPr>
          <p:grpSpPr>
            <a:xfrm>
              <a:off x="7684518" y="2823612"/>
              <a:ext cx="1827917" cy="1210776"/>
              <a:chOff x="2083698" y="5309521"/>
              <a:chExt cx="1827917" cy="995915"/>
            </a:xfrm>
          </p:grpSpPr>
          <p:pic>
            <p:nvPicPr>
              <p:cNvPr id="9" name="Graphic 8" descr="Road with solid fill">
                <a:extLst>
                  <a:ext uri="{FF2B5EF4-FFF2-40B4-BE49-F238E27FC236}">
                    <a16:creationId xmlns:a16="http://schemas.microsoft.com/office/drawing/2014/main" id="{8D344D1E-9B16-485A-B4F0-72079FA27A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4966" y="5333839"/>
                <a:ext cx="738554" cy="756155"/>
              </a:xfrm>
              <a:prstGeom prst="rect">
                <a:avLst/>
              </a:prstGeom>
            </p:spPr>
          </p:pic>
          <p:sp>
            <p:nvSpPr>
              <p:cNvPr id="18" name="TextBox 17">
                <a:extLst>
                  <a:ext uri="{FF2B5EF4-FFF2-40B4-BE49-F238E27FC236}">
                    <a16:creationId xmlns:a16="http://schemas.microsoft.com/office/drawing/2014/main" id="{A76179D1-74C0-4406-8112-7B11F537B3C6}"/>
                  </a:ext>
                </a:extLst>
              </p:cNvPr>
              <p:cNvSpPr txBox="1"/>
              <p:nvPr/>
            </p:nvSpPr>
            <p:spPr>
              <a:xfrm>
                <a:off x="2820604" y="5319518"/>
                <a:ext cx="1091011" cy="810110"/>
              </a:xfrm>
              <a:prstGeom prst="rect">
                <a:avLst/>
              </a:prstGeom>
              <a:noFill/>
            </p:spPr>
            <p:txBody>
              <a:bodyPr wrap="square" lIns="91440" tIns="45720" rIns="91440" bIns="45720" rtlCol="0" anchor="t">
                <a:spAutoFit/>
              </a:bodyPr>
              <a:lstStyle/>
              <a:p>
                <a:pPr algn="ctr"/>
                <a:r>
                  <a:rPr lang="en-GB" sz="1400"/>
                  <a:t>Average voi ride distance:</a:t>
                </a:r>
              </a:p>
              <a:p>
                <a:pPr algn="ctr"/>
                <a:r>
                  <a:rPr lang="en-GB" sz="1600" b="1"/>
                  <a:t>2.53 km</a:t>
                </a:r>
                <a:endParaRPr lang="en-GB"/>
              </a:p>
            </p:txBody>
          </p:sp>
          <p:sp>
            <p:nvSpPr>
              <p:cNvPr id="12" name="Rectangle 11">
                <a:extLst>
                  <a:ext uri="{FF2B5EF4-FFF2-40B4-BE49-F238E27FC236}">
                    <a16:creationId xmlns:a16="http://schemas.microsoft.com/office/drawing/2014/main" id="{8A5A29CA-82A1-4828-909F-D4B6D9F99547}"/>
                  </a:ext>
                </a:extLst>
              </p:cNvPr>
              <p:cNvSpPr/>
              <p:nvPr/>
            </p:nvSpPr>
            <p:spPr>
              <a:xfrm>
                <a:off x="2083698" y="5309521"/>
                <a:ext cx="1815283" cy="995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D58730C2-352D-4BFF-A212-1509A6861BDC}"/>
                </a:ext>
              </a:extLst>
            </p:cNvPr>
            <p:cNvSpPr txBox="1"/>
            <p:nvPr/>
          </p:nvSpPr>
          <p:spPr>
            <a:xfrm>
              <a:off x="7703866" y="3740706"/>
              <a:ext cx="1823786" cy="276999"/>
            </a:xfrm>
            <a:prstGeom prst="rect">
              <a:avLst/>
            </a:prstGeom>
            <a:noFill/>
          </p:spPr>
          <p:txBody>
            <a:bodyPr wrap="square" lIns="91440" tIns="45720" rIns="91440" bIns="45720" rtlCol="0" anchor="t">
              <a:spAutoFit/>
            </a:bodyPr>
            <a:lstStyle/>
            <a:p>
              <a:pPr algn="ctr"/>
              <a:r>
                <a:rPr lang="en-GB" sz="1200" b="1">
                  <a:solidFill>
                    <a:srgbClr val="00B050"/>
                  </a:solidFill>
                </a:rPr>
                <a:t>+5% </a:t>
              </a:r>
              <a:r>
                <a:rPr lang="en-GB" sz="1200"/>
                <a:t>from June 2022</a:t>
              </a:r>
            </a:p>
          </p:txBody>
        </p:sp>
      </p:grpSp>
      <p:sp>
        <p:nvSpPr>
          <p:cNvPr id="43" name="TextBox 42">
            <a:extLst>
              <a:ext uri="{FF2B5EF4-FFF2-40B4-BE49-F238E27FC236}">
                <a16:creationId xmlns:a16="http://schemas.microsoft.com/office/drawing/2014/main" id="{F5F048D5-2F0A-4904-8366-FE1A4FCDE5F6}"/>
              </a:ext>
            </a:extLst>
          </p:cNvPr>
          <p:cNvSpPr txBox="1"/>
          <p:nvPr/>
        </p:nvSpPr>
        <p:spPr>
          <a:xfrm>
            <a:off x="9214834" y="1379108"/>
            <a:ext cx="2808263" cy="2062103"/>
          </a:xfrm>
          <a:prstGeom prst="rect">
            <a:avLst/>
          </a:prstGeom>
          <a:noFill/>
          <a:ln>
            <a:noFill/>
          </a:ln>
        </p:spPr>
        <p:txBody>
          <a:bodyPr wrap="square" lIns="91440" tIns="45720" rIns="91440" bIns="45720" rtlCol="0" anchor="t">
            <a:spAutoFit/>
          </a:bodyPr>
          <a:lstStyle/>
          <a:p>
            <a:r>
              <a:rPr lang="en-GB" sz="1600"/>
              <a:t>Cambridge railway station </a:t>
            </a:r>
          </a:p>
          <a:p>
            <a:r>
              <a:rPr lang="en-GB" sz="1600"/>
              <a:t>-&gt; 6.1k rides</a:t>
            </a:r>
            <a:endParaRPr lang="en-GB" sz="1600">
              <a:cs typeface="Calibri"/>
            </a:endParaRPr>
          </a:p>
          <a:p>
            <a:endParaRPr lang="en-GB" sz="1600"/>
          </a:p>
          <a:p>
            <a:r>
              <a:rPr lang="en-GB" sz="1600"/>
              <a:t>Cambridge bus station </a:t>
            </a:r>
          </a:p>
          <a:p>
            <a:r>
              <a:rPr lang="en-GB" sz="1600"/>
              <a:t>-&gt; 4.0k rides</a:t>
            </a:r>
            <a:endParaRPr lang="en-GB" sz="1600">
              <a:cs typeface="Calibri"/>
            </a:endParaRPr>
          </a:p>
          <a:p>
            <a:endParaRPr lang="en-GB" sz="1600">
              <a:cs typeface="Calibri"/>
            </a:endParaRPr>
          </a:p>
          <a:p>
            <a:r>
              <a:rPr lang="en-GB" sz="1600"/>
              <a:t>Market Square </a:t>
            </a:r>
          </a:p>
          <a:p>
            <a:r>
              <a:rPr lang="en-GB" sz="1600"/>
              <a:t>-&gt; 2.6k rides</a:t>
            </a:r>
            <a:endParaRPr lang="en-GB" sz="1600">
              <a:cs typeface="Calibri"/>
            </a:endParaRPr>
          </a:p>
        </p:txBody>
      </p:sp>
      <p:pic>
        <p:nvPicPr>
          <p:cNvPr id="3" name="Graphic 2" descr="Badge 1 outline">
            <a:extLst>
              <a:ext uri="{FF2B5EF4-FFF2-40B4-BE49-F238E27FC236}">
                <a16:creationId xmlns:a16="http://schemas.microsoft.com/office/drawing/2014/main" id="{CC62AF0E-4F48-43F7-8949-8DF0DE5EA5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59233" y="1291195"/>
            <a:ext cx="808806" cy="767093"/>
          </a:xfrm>
          <a:prstGeom prst="rect">
            <a:avLst/>
          </a:prstGeom>
        </p:spPr>
      </p:pic>
      <p:pic>
        <p:nvPicPr>
          <p:cNvPr id="24" name="Graphic 23" descr="Badge outline">
            <a:extLst>
              <a:ext uri="{FF2B5EF4-FFF2-40B4-BE49-F238E27FC236}">
                <a16:creationId xmlns:a16="http://schemas.microsoft.com/office/drawing/2014/main" id="{0471804D-C486-4CF8-83EA-28E5340381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51426" y="1994059"/>
            <a:ext cx="808806" cy="806646"/>
          </a:xfrm>
          <a:prstGeom prst="rect">
            <a:avLst/>
          </a:prstGeom>
        </p:spPr>
      </p:pic>
      <p:pic>
        <p:nvPicPr>
          <p:cNvPr id="31" name="Graphic 30" descr="Badge 3 outline">
            <a:extLst>
              <a:ext uri="{FF2B5EF4-FFF2-40B4-BE49-F238E27FC236}">
                <a16:creationId xmlns:a16="http://schemas.microsoft.com/office/drawing/2014/main" id="{D11ECDD3-5728-4A20-B9D9-F806C2B93F7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59233" y="2727085"/>
            <a:ext cx="808806" cy="806646"/>
          </a:xfrm>
          <a:prstGeom prst="rect">
            <a:avLst/>
          </a:prstGeom>
        </p:spPr>
      </p:pic>
      <p:pic>
        <p:nvPicPr>
          <p:cNvPr id="19" name="Picture 18" descr="Chart, line chart&#10;&#10;Description automatically generated">
            <a:extLst>
              <a:ext uri="{FF2B5EF4-FFF2-40B4-BE49-F238E27FC236}">
                <a16:creationId xmlns:a16="http://schemas.microsoft.com/office/drawing/2014/main" id="{72D8D9ED-5863-40D2-8C4B-7BC497530C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5624" y="905522"/>
            <a:ext cx="6703414" cy="4401882"/>
          </a:xfrm>
          <a:prstGeom prst="rect">
            <a:avLst/>
          </a:prstGeom>
        </p:spPr>
      </p:pic>
      <p:sp>
        <p:nvSpPr>
          <p:cNvPr id="25" name="TextBox 24">
            <a:extLst>
              <a:ext uri="{FF2B5EF4-FFF2-40B4-BE49-F238E27FC236}">
                <a16:creationId xmlns:a16="http://schemas.microsoft.com/office/drawing/2014/main" id="{63E42B4B-A398-4967-AC73-9717C14001A1}"/>
              </a:ext>
            </a:extLst>
          </p:cNvPr>
          <p:cNvSpPr txBox="1"/>
          <p:nvPr/>
        </p:nvSpPr>
        <p:spPr>
          <a:xfrm>
            <a:off x="314754" y="603259"/>
            <a:ext cx="7506957" cy="369332"/>
          </a:xfrm>
          <a:prstGeom prst="rect">
            <a:avLst/>
          </a:prstGeom>
          <a:noFill/>
        </p:spPr>
        <p:txBody>
          <a:bodyPr wrap="square" lIns="91440" tIns="45720" rIns="91440" bIns="45720" rtlCol="0" anchor="t">
            <a:spAutoFit/>
          </a:bodyPr>
          <a:lstStyle/>
          <a:p>
            <a:pPr algn="ctr"/>
            <a:r>
              <a:rPr lang="en-GB" b="1" u="sng" dirty="0" err="1"/>
              <a:t>Voi</a:t>
            </a:r>
            <a:r>
              <a:rPr lang="en-GB" b="1" u="sng" dirty="0"/>
              <a:t> E-scooter usage per month:</a:t>
            </a:r>
          </a:p>
        </p:txBody>
      </p:sp>
      <p:sp>
        <p:nvSpPr>
          <p:cNvPr id="13" name="TextBox 12">
            <a:extLst>
              <a:ext uri="{FF2B5EF4-FFF2-40B4-BE49-F238E27FC236}">
                <a16:creationId xmlns:a16="http://schemas.microsoft.com/office/drawing/2014/main" id="{88C1D41E-B8D1-4BD9-E7CD-6162C25782DE}"/>
              </a:ext>
            </a:extLst>
          </p:cNvPr>
          <p:cNvSpPr txBox="1"/>
          <p:nvPr/>
        </p:nvSpPr>
        <p:spPr>
          <a:xfrm>
            <a:off x="6370661" y="67904"/>
            <a:ext cx="5771288" cy="400110"/>
          </a:xfrm>
          <a:prstGeom prst="rect">
            <a:avLst/>
          </a:prstGeom>
          <a:noFill/>
        </p:spPr>
        <p:txBody>
          <a:bodyPr wrap="square" lIns="91440" tIns="45720" rIns="91440" bIns="45720" rtlCol="0" anchor="t">
            <a:spAutoFit/>
          </a:bodyPr>
          <a:lstStyle/>
          <a:p>
            <a:pPr algn="ctr"/>
            <a:endParaRPr lang="en-GB" sz="2000">
              <a:solidFill>
                <a:srgbClr val="00B0F0"/>
              </a:solidFill>
            </a:endParaRPr>
          </a:p>
        </p:txBody>
      </p:sp>
    </p:spTree>
    <p:extLst>
      <p:ext uri="{BB962C8B-B14F-4D97-AF65-F5344CB8AC3E}">
        <p14:creationId xmlns:p14="http://schemas.microsoft.com/office/powerpoint/2010/main" val="568967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Summary</a:t>
            </a:r>
          </a:p>
        </p:txBody>
      </p:sp>
      <p:sp>
        <p:nvSpPr>
          <p:cNvPr id="3" name="Slide Number Placeholder 2">
            <a:extLst>
              <a:ext uri="{FF2B5EF4-FFF2-40B4-BE49-F238E27FC236}">
                <a16:creationId xmlns:a16="http://schemas.microsoft.com/office/drawing/2014/main" id="{E411F0DD-AB80-4B2F-95F6-13F9837BB958}"/>
              </a:ext>
            </a:extLst>
          </p:cNvPr>
          <p:cNvSpPr>
            <a:spLocks noGrp="1"/>
          </p:cNvSpPr>
          <p:nvPr>
            <p:ph type="sldNum" sz="quarter" idx="12"/>
          </p:nvPr>
        </p:nvSpPr>
        <p:spPr/>
        <p:txBody>
          <a:bodyPr/>
          <a:lstStyle/>
          <a:p>
            <a:fld id="{AE56028F-813B-4E02-837E-17CD63D81F9F}" type="slidenum">
              <a:rPr lang="en-GB" smtClean="0"/>
              <a:t>35</a:t>
            </a:fld>
            <a:endParaRPr lang="en-GB"/>
          </a:p>
        </p:txBody>
      </p:sp>
    </p:spTree>
    <p:extLst>
      <p:ext uri="{BB962C8B-B14F-4D97-AF65-F5344CB8AC3E}">
        <p14:creationId xmlns:p14="http://schemas.microsoft.com/office/powerpoint/2010/main" val="2388730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B3F38B-5E96-4464-A65F-330424FE29C5}"/>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3600" b="1" dirty="0">
                <a:latin typeface="Calibri" panose="020F0502020204030204"/>
              </a:rPr>
              <a:t>Headlines: September 2022</a:t>
            </a:r>
            <a:endParaRPr kumimoji="0" lang="en-GB" sz="3600" b="1" i="0" u="none" strike="noStrike" kern="1200" cap="none" spc="0" normalizeH="0" baseline="0" noProof="0" dirty="0">
              <a:ln>
                <a:noFill/>
              </a:ln>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F27F493-9620-489A-95C9-CB0A1BAD5184}"/>
              </a:ext>
            </a:extLst>
          </p:cNvPr>
          <p:cNvSpPr txBox="1"/>
          <p:nvPr/>
        </p:nvSpPr>
        <p:spPr>
          <a:xfrm>
            <a:off x="1671509" y="3451917"/>
            <a:ext cx="4197446" cy="646331"/>
          </a:xfrm>
          <a:prstGeom prst="rect">
            <a:avLst/>
          </a:prstGeom>
          <a:noFill/>
        </p:spPr>
        <p:txBody>
          <a:bodyPr wrap="square" lIns="91440" tIns="45720" rIns="91440" bIns="45720" rtlCol="0" anchor="t">
            <a:spAutoFit/>
          </a:bodyPr>
          <a:lstStyle/>
          <a:p>
            <a:r>
              <a:rPr lang="en-GB" b="1" dirty="0"/>
              <a:t>Car park use is at </a:t>
            </a:r>
            <a:r>
              <a:rPr lang="en-GB" b="1" dirty="0">
                <a:solidFill>
                  <a:srgbClr val="92D050"/>
                </a:solidFill>
              </a:rPr>
              <a:t>85% </a:t>
            </a:r>
            <a:r>
              <a:rPr lang="en-GB" b="1" dirty="0"/>
              <a:t>of pre-COVID levels in Cambridge.</a:t>
            </a:r>
          </a:p>
        </p:txBody>
      </p:sp>
      <p:sp>
        <p:nvSpPr>
          <p:cNvPr id="36" name="TextBox 35">
            <a:extLst>
              <a:ext uri="{FF2B5EF4-FFF2-40B4-BE49-F238E27FC236}">
                <a16:creationId xmlns:a16="http://schemas.microsoft.com/office/drawing/2014/main" id="{B9378348-7D00-4FA0-8F0C-99D2A33E8995}"/>
              </a:ext>
            </a:extLst>
          </p:cNvPr>
          <p:cNvSpPr txBox="1"/>
          <p:nvPr/>
        </p:nvSpPr>
        <p:spPr>
          <a:xfrm>
            <a:off x="7394390" y="2306369"/>
            <a:ext cx="4208887" cy="646331"/>
          </a:xfrm>
          <a:prstGeom prst="rect">
            <a:avLst/>
          </a:prstGeom>
          <a:noFill/>
        </p:spPr>
        <p:txBody>
          <a:bodyPr wrap="square" lIns="91440" tIns="45720" rIns="91440" bIns="45720" rtlCol="0" anchor="t">
            <a:spAutoFit/>
          </a:bodyPr>
          <a:lstStyle/>
          <a:p>
            <a:r>
              <a:rPr lang="en-GB" b="1" dirty="0"/>
              <a:t>Retail footfall in Cambridge is at </a:t>
            </a:r>
            <a:r>
              <a:rPr lang="en-GB" b="1" dirty="0">
                <a:solidFill>
                  <a:srgbClr val="92D050"/>
                </a:solidFill>
              </a:rPr>
              <a:t>95% </a:t>
            </a:r>
            <a:r>
              <a:rPr lang="en-GB" b="1" dirty="0"/>
              <a:t>of pre-COVID levels.</a:t>
            </a:r>
          </a:p>
        </p:txBody>
      </p:sp>
      <p:pic>
        <p:nvPicPr>
          <p:cNvPr id="24" name="Picture 23">
            <a:extLst>
              <a:ext uri="{FF2B5EF4-FFF2-40B4-BE49-F238E27FC236}">
                <a16:creationId xmlns:a16="http://schemas.microsoft.com/office/drawing/2014/main" id="{06DDFCF6-2B85-4962-9B25-55BDDA472114}"/>
              </a:ext>
            </a:extLst>
          </p:cNvPr>
          <p:cNvPicPr>
            <a:picLocks noChangeAspect="1"/>
          </p:cNvPicPr>
          <p:nvPr/>
        </p:nvPicPr>
        <p:blipFill>
          <a:blip r:embed="rId3"/>
          <a:stretch>
            <a:fillRect/>
          </a:stretch>
        </p:blipFill>
        <p:spPr>
          <a:xfrm>
            <a:off x="6221728" y="2106526"/>
            <a:ext cx="962623" cy="962623"/>
          </a:xfrm>
          <a:prstGeom prst="rect">
            <a:avLst/>
          </a:prstGeom>
        </p:spPr>
      </p:pic>
      <p:sp>
        <p:nvSpPr>
          <p:cNvPr id="45" name="TextBox 44">
            <a:extLst>
              <a:ext uri="{FF2B5EF4-FFF2-40B4-BE49-F238E27FC236}">
                <a16:creationId xmlns:a16="http://schemas.microsoft.com/office/drawing/2014/main" id="{267A8F27-A78B-4A3F-8680-E9A6C2827A80}"/>
              </a:ext>
            </a:extLst>
          </p:cNvPr>
          <p:cNvSpPr txBox="1"/>
          <p:nvPr/>
        </p:nvSpPr>
        <p:spPr>
          <a:xfrm>
            <a:off x="7394390" y="3386577"/>
            <a:ext cx="4268783" cy="646331"/>
          </a:xfrm>
          <a:prstGeom prst="rect">
            <a:avLst/>
          </a:prstGeom>
          <a:noFill/>
        </p:spPr>
        <p:txBody>
          <a:bodyPr wrap="square" lIns="91440" tIns="45720" rIns="91440" bIns="45720" rtlCol="0" anchor="t">
            <a:spAutoFit/>
          </a:bodyPr>
          <a:lstStyle/>
          <a:p>
            <a:r>
              <a:rPr lang="en-GB" b="1" dirty="0"/>
              <a:t>Footfall at One Station Square is at </a:t>
            </a:r>
            <a:r>
              <a:rPr lang="en-GB" b="1" dirty="0">
                <a:solidFill>
                  <a:srgbClr val="0070C0"/>
                </a:solidFill>
              </a:rPr>
              <a:t>73%</a:t>
            </a:r>
            <a:r>
              <a:rPr lang="en-GB" b="1" dirty="0">
                <a:solidFill>
                  <a:schemeClr val="accent6">
                    <a:lumMod val="60000"/>
                    <a:lumOff val="40000"/>
                  </a:schemeClr>
                </a:solidFill>
              </a:rPr>
              <a:t> </a:t>
            </a:r>
            <a:r>
              <a:rPr lang="en-GB" b="1" dirty="0"/>
              <a:t>of pre-COVID levels.</a:t>
            </a:r>
          </a:p>
        </p:txBody>
      </p:sp>
      <p:pic>
        <p:nvPicPr>
          <p:cNvPr id="25" name="Picture 24">
            <a:extLst>
              <a:ext uri="{FF2B5EF4-FFF2-40B4-BE49-F238E27FC236}">
                <a16:creationId xmlns:a16="http://schemas.microsoft.com/office/drawing/2014/main" id="{4431D383-5CB0-469A-9D6B-56B095A19648}"/>
              </a:ext>
            </a:extLst>
          </p:cNvPr>
          <p:cNvPicPr>
            <a:picLocks noChangeAspect="1"/>
          </p:cNvPicPr>
          <p:nvPr/>
        </p:nvPicPr>
        <p:blipFill>
          <a:blip r:embed="rId4"/>
          <a:stretch>
            <a:fillRect/>
          </a:stretch>
        </p:blipFill>
        <p:spPr>
          <a:xfrm>
            <a:off x="6187174" y="3204833"/>
            <a:ext cx="1031733" cy="1031733"/>
          </a:xfrm>
          <a:prstGeom prst="rect">
            <a:avLst/>
          </a:prstGeom>
        </p:spPr>
      </p:pic>
      <p:pic>
        <p:nvPicPr>
          <p:cNvPr id="1026" name="Picture 2" descr="See the source image">
            <a:extLst>
              <a:ext uri="{FF2B5EF4-FFF2-40B4-BE49-F238E27FC236}">
                <a16:creationId xmlns:a16="http://schemas.microsoft.com/office/drawing/2014/main" id="{369AD871-462B-4A01-95A9-A660F6031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61" y="4496016"/>
            <a:ext cx="1092756" cy="96262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BE0E7633-160D-4AD3-A691-85C9C501033A}"/>
              </a:ext>
            </a:extLst>
          </p:cNvPr>
          <p:cNvSpPr txBox="1"/>
          <p:nvPr/>
        </p:nvSpPr>
        <p:spPr>
          <a:xfrm>
            <a:off x="1606610" y="4639161"/>
            <a:ext cx="4184397" cy="646331"/>
          </a:xfrm>
          <a:prstGeom prst="rect">
            <a:avLst/>
          </a:prstGeom>
          <a:noFill/>
        </p:spPr>
        <p:txBody>
          <a:bodyPr wrap="square" lIns="91440" tIns="45720" rIns="91440" bIns="45720" rtlCol="0" anchor="t">
            <a:spAutoFit/>
          </a:bodyPr>
          <a:lstStyle/>
          <a:p>
            <a:r>
              <a:rPr lang="en-GB" b="1" dirty="0"/>
              <a:t>Bus use within Cambridge is at </a:t>
            </a:r>
            <a:r>
              <a:rPr lang="en-GB" b="1" dirty="0">
                <a:solidFill>
                  <a:srgbClr val="0070C0"/>
                </a:solidFill>
              </a:rPr>
              <a:t>79% </a:t>
            </a:r>
            <a:r>
              <a:rPr lang="en-GB" b="1" dirty="0"/>
              <a:t>of pre-COVID levels.</a:t>
            </a:r>
          </a:p>
        </p:txBody>
      </p:sp>
      <p:sp>
        <p:nvSpPr>
          <p:cNvPr id="49" name="TextBox 48">
            <a:extLst>
              <a:ext uri="{FF2B5EF4-FFF2-40B4-BE49-F238E27FC236}">
                <a16:creationId xmlns:a16="http://schemas.microsoft.com/office/drawing/2014/main" id="{9A6DD9C6-930A-4CB6-AC4D-C87C1408356F}"/>
              </a:ext>
            </a:extLst>
          </p:cNvPr>
          <p:cNvSpPr txBox="1"/>
          <p:nvPr/>
        </p:nvSpPr>
        <p:spPr>
          <a:xfrm>
            <a:off x="1606610" y="2329209"/>
            <a:ext cx="4260570" cy="646331"/>
          </a:xfrm>
          <a:prstGeom prst="rect">
            <a:avLst/>
          </a:prstGeom>
          <a:noFill/>
        </p:spPr>
        <p:txBody>
          <a:bodyPr wrap="square" lIns="91440" tIns="45720" rIns="91440" bIns="45720" rtlCol="0" anchor="t">
            <a:spAutoFit/>
          </a:bodyPr>
          <a:lstStyle/>
          <a:p>
            <a:r>
              <a:rPr lang="en-GB" b="1" dirty="0"/>
              <a:t>Motor vehicle use is at </a:t>
            </a:r>
            <a:r>
              <a:rPr lang="en-GB" b="1" dirty="0">
                <a:solidFill>
                  <a:srgbClr val="92D050"/>
                </a:solidFill>
              </a:rPr>
              <a:t>92%</a:t>
            </a:r>
            <a:r>
              <a:rPr lang="en-GB" b="1" dirty="0">
                <a:solidFill>
                  <a:schemeClr val="accent1">
                    <a:lumMod val="40000"/>
                    <a:lumOff val="60000"/>
                  </a:schemeClr>
                </a:solidFill>
              </a:rPr>
              <a:t> </a:t>
            </a:r>
            <a:r>
              <a:rPr lang="en-GB" b="1" dirty="0"/>
              <a:t>of pre-COVID levels in Cambridge.</a:t>
            </a:r>
          </a:p>
        </p:txBody>
      </p:sp>
      <p:pic>
        <p:nvPicPr>
          <p:cNvPr id="27" name="Picture 26">
            <a:extLst>
              <a:ext uri="{FF2B5EF4-FFF2-40B4-BE49-F238E27FC236}">
                <a16:creationId xmlns:a16="http://schemas.microsoft.com/office/drawing/2014/main" id="{41578D07-A344-4B8A-9817-3A5BB913127C}"/>
              </a:ext>
            </a:extLst>
          </p:cNvPr>
          <p:cNvPicPr>
            <a:picLocks noChangeAspect="1"/>
          </p:cNvPicPr>
          <p:nvPr/>
        </p:nvPicPr>
        <p:blipFill>
          <a:blip r:embed="rId6"/>
          <a:stretch>
            <a:fillRect/>
          </a:stretch>
        </p:blipFill>
        <p:spPr>
          <a:xfrm>
            <a:off x="495168" y="2171709"/>
            <a:ext cx="1031733" cy="1031733"/>
          </a:xfrm>
          <a:prstGeom prst="rect">
            <a:avLst/>
          </a:prstGeom>
        </p:spPr>
      </p:pic>
      <p:sp>
        <p:nvSpPr>
          <p:cNvPr id="50" name="TextBox 49">
            <a:extLst>
              <a:ext uri="{FF2B5EF4-FFF2-40B4-BE49-F238E27FC236}">
                <a16:creationId xmlns:a16="http://schemas.microsoft.com/office/drawing/2014/main" id="{D22A5EDC-968F-4274-8DEC-83B60C15CB82}"/>
              </a:ext>
            </a:extLst>
          </p:cNvPr>
          <p:cNvSpPr txBox="1"/>
          <p:nvPr/>
        </p:nvSpPr>
        <p:spPr>
          <a:xfrm>
            <a:off x="7394390" y="4509826"/>
            <a:ext cx="4079402" cy="646331"/>
          </a:xfrm>
          <a:prstGeom prst="rect">
            <a:avLst/>
          </a:prstGeom>
          <a:noFill/>
        </p:spPr>
        <p:txBody>
          <a:bodyPr wrap="square" lIns="91440" tIns="45720" rIns="91440" bIns="45720" rtlCol="0" anchor="t">
            <a:spAutoFit/>
          </a:bodyPr>
          <a:lstStyle/>
          <a:p>
            <a:r>
              <a:rPr lang="en-GB" b="1" dirty="0"/>
              <a:t>Cycling within Cambridge is at </a:t>
            </a:r>
            <a:r>
              <a:rPr lang="en-GB" b="1" dirty="0">
                <a:solidFill>
                  <a:srgbClr val="0070C0"/>
                </a:solidFill>
              </a:rPr>
              <a:t>79%</a:t>
            </a:r>
            <a:r>
              <a:rPr lang="en-GB" b="1" dirty="0">
                <a:solidFill>
                  <a:srgbClr val="00B0F0"/>
                </a:solidFill>
              </a:rPr>
              <a:t> </a:t>
            </a:r>
            <a:r>
              <a:rPr lang="en-GB" b="1" dirty="0"/>
              <a:t>of pre-COVID levels.</a:t>
            </a:r>
          </a:p>
        </p:txBody>
      </p:sp>
      <p:pic>
        <p:nvPicPr>
          <p:cNvPr id="1028" name="Picture 4" descr="See the source image">
            <a:extLst>
              <a:ext uri="{FF2B5EF4-FFF2-40B4-BE49-F238E27FC236}">
                <a16:creationId xmlns:a16="http://schemas.microsoft.com/office/drawing/2014/main" id="{9693F378-163B-46EB-BC63-1930ACE4E5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7856" y="4498039"/>
            <a:ext cx="928090" cy="63451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5BEE3194-C583-49CC-B671-3E0C85911164}"/>
              </a:ext>
            </a:extLst>
          </p:cNvPr>
          <p:cNvSpPr txBox="1"/>
          <p:nvPr/>
        </p:nvSpPr>
        <p:spPr>
          <a:xfrm>
            <a:off x="7394390" y="1070699"/>
            <a:ext cx="4329939" cy="646331"/>
          </a:xfrm>
          <a:prstGeom prst="rect">
            <a:avLst/>
          </a:prstGeom>
          <a:noFill/>
        </p:spPr>
        <p:txBody>
          <a:bodyPr wrap="square" lIns="91440" tIns="45720" rIns="91440" bIns="45720" rtlCol="0" anchor="t">
            <a:spAutoFit/>
          </a:bodyPr>
          <a:lstStyle/>
          <a:p>
            <a:r>
              <a:rPr lang="en-GB" b="1" dirty="0"/>
              <a:t>Walking around Cambridge is at </a:t>
            </a:r>
            <a:r>
              <a:rPr lang="en-GB" b="1" dirty="0">
                <a:solidFill>
                  <a:srgbClr val="0070C0"/>
                </a:solidFill>
              </a:rPr>
              <a:t>76% </a:t>
            </a:r>
            <a:r>
              <a:rPr lang="en-GB" b="1" dirty="0"/>
              <a:t>of pre-COVID levels.</a:t>
            </a:r>
          </a:p>
        </p:txBody>
      </p:sp>
      <p:pic>
        <p:nvPicPr>
          <p:cNvPr id="1030" name="Picture 6" descr="See the source image">
            <a:extLst>
              <a:ext uri="{FF2B5EF4-FFF2-40B4-BE49-F238E27FC236}">
                <a16:creationId xmlns:a16="http://schemas.microsoft.com/office/drawing/2014/main" id="{CE0DC12A-7D74-4CC4-8759-0A257D7DE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082" y="916724"/>
            <a:ext cx="902751" cy="9027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000D5DC-3208-4836-80FA-BBB24888E1F9}"/>
              </a:ext>
            </a:extLst>
          </p:cNvPr>
          <p:cNvSpPr txBox="1"/>
          <p:nvPr/>
        </p:nvSpPr>
        <p:spPr>
          <a:xfrm>
            <a:off x="1606610" y="929502"/>
            <a:ext cx="4327244" cy="923330"/>
          </a:xfrm>
          <a:prstGeom prst="rect">
            <a:avLst/>
          </a:prstGeom>
          <a:noFill/>
        </p:spPr>
        <p:txBody>
          <a:bodyPr wrap="square" lIns="91440" tIns="45720" rIns="91440" bIns="45720" rtlCol="0" anchor="t">
            <a:spAutoFit/>
          </a:bodyPr>
          <a:lstStyle/>
          <a:p>
            <a:r>
              <a:rPr lang="en-GB" b="1" dirty="0"/>
              <a:t>Workplace attendance at </a:t>
            </a:r>
            <a:r>
              <a:rPr lang="en-GB" b="1" dirty="0">
                <a:solidFill>
                  <a:srgbClr val="0070C0"/>
                </a:solidFill>
              </a:rPr>
              <a:t>69% </a:t>
            </a:r>
            <a:r>
              <a:rPr lang="en-GB" b="1" dirty="0"/>
              <a:t>of Jan 2020 levels in Cambridge and </a:t>
            </a:r>
            <a:r>
              <a:rPr lang="en-GB" b="1" dirty="0">
                <a:solidFill>
                  <a:srgbClr val="92D050"/>
                </a:solidFill>
              </a:rPr>
              <a:t>89% </a:t>
            </a:r>
            <a:r>
              <a:rPr lang="en-GB" b="1" dirty="0"/>
              <a:t>in South Cambridgeshire.</a:t>
            </a:r>
          </a:p>
        </p:txBody>
      </p:sp>
      <p:pic>
        <p:nvPicPr>
          <p:cNvPr id="2" name="Picture 1">
            <a:extLst>
              <a:ext uri="{FF2B5EF4-FFF2-40B4-BE49-F238E27FC236}">
                <a16:creationId xmlns:a16="http://schemas.microsoft.com/office/drawing/2014/main" id="{A20B00A4-A4C9-4186-A66D-54246A42EA8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546247" y="895032"/>
            <a:ext cx="929576" cy="931537"/>
          </a:xfrm>
          <a:prstGeom prst="rect">
            <a:avLst/>
          </a:prstGeom>
        </p:spPr>
      </p:pic>
      <p:sp>
        <p:nvSpPr>
          <p:cNvPr id="20" name="TextBox 19">
            <a:extLst>
              <a:ext uri="{FF2B5EF4-FFF2-40B4-BE49-F238E27FC236}">
                <a16:creationId xmlns:a16="http://schemas.microsoft.com/office/drawing/2014/main" id="{0A8B9658-F0BF-488E-A74E-D3645A4A3246}"/>
              </a:ext>
            </a:extLst>
          </p:cNvPr>
          <p:cNvSpPr txBox="1"/>
          <p:nvPr/>
        </p:nvSpPr>
        <p:spPr>
          <a:xfrm>
            <a:off x="614582" y="3372540"/>
            <a:ext cx="777434" cy="783193"/>
          </a:xfrm>
          <a:prstGeom prst="roundRect">
            <a:avLst/>
          </a:prstGeom>
          <a:solidFill>
            <a:schemeClr val="tx1"/>
          </a:solidFill>
          <a:ln>
            <a:solidFill>
              <a:schemeClr val="tx1"/>
            </a:solidFill>
          </a:ln>
        </p:spPr>
        <p:txBody>
          <a:bodyPr wrap="square" rtlCol="0">
            <a:spAutoFit/>
          </a:bodyPr>
          <a:lstStyle/>
          <a:p>
            <a:pPr algn="ctr"/>
            <a:r>
              <a:rPr lang="en-GB" sz="4000" b="1">
                <a:solidFill>
                  <a:schemeClr val="bg1"/>
                </a:solidFill>
              </a:rPr>
              <a:t>P</a:t>
            </a:r>
          </a:p>
        </p:txBody>
      </p:sp>
      <p:pic>
        <p:nvPicPr>
          <p:cNvPr id="26" name="Graphic 25" descr="Fog with solid fill">
            <a:extLst>
              <a:ext uri="{FF2B5EF4-FFF2-40B4-BE49-F238E27FC236}">
                <a16:creationId xmlns:a16="http://schemas.microsoft.com/office/drawing/2014/main" id="{512BB107-B882-4A6C-B995-8E8EFDF12A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59882" y="5526013"/>
            <a:ext cx="729489" cy="729489"/>
          </a:xfrm>
          <a:prstGeom prst="rect">
            <a:avLst/>
          </a:prstGeom>
        </p:spPr>
      </p:pic>
      <p:sp>
        <p:nvSpPr>
          <p:cNvPr id="28" name="TextBox 27">
            <a:extLst>
              <a:ext uri="{FF2B5EF4-FFF2-40B4-BE49-F238E27FC236}">
                <a16:creationId xmlns:a16="http://schemas.microsoft.com/office/drawing/2014/main" id="{CEA4EB9A-4140-4EAB-B2AE-68DB95D84933}"/>
              </a:ext>
            </a:extLst>
          </p:cNvPr>
          <p:cNvSpPr txBox="1"/>
          <p:nvPr/>
        </p:nvSpPr>
        <p:spPr>
          <a:xfrm>
            <a:off x="7362633" y="5609171"/>
            <a:ext cx="4329939" cy="646331"/>
          </a:xfrm>
          <a:prstGeom prst="rect">
            <a:avLst/>
          </a:prstGeom>
          <a:noFill/>
        </p:spPr>
        <p:txBody>
          <a:bodyPr wrap="square" lIns="91440" tIns="45720" rIns="91440" bIns="45720" rtlCol="0" anchor="t">
            <a:spAutoFit/>
          </a:bodyPr>
          <a:lstStyle/>
          <a:p>
            <a:r>
              <a:rPr lang="en-GB" b="1" dirty="0"/>
              <a:t>Air pollution is at </a:t>
            </a:r>
            <a:r>
              <a:rPr lang="en-GB" b="1" dirty="0">
                <a:solidFill>
                  <a:srgbClr val="0070C0"/>
                </a:solidFill>
              </a:rPr>
              <a:t>64%</a:t>
            </a:r>
            <a:r>
              <a:rPr lang="en-GB" b="1" dirty="0">
                <a:solidFill>
                  <a:srgbClr val="92D050"/>
                </a:solidFill>
              </a:rPr>
              <a:t> </a:t>
            </a:r>
            <a:r>
              <a:rPr lang="en-GB" b="1" dirty="0"/>
              <a:t>of the pre-COVID 2017-2019 baseline.</a:t>
            </a:r>
          </a:p>
        </p:txBody>
      </p:sp>
      <p:sp>
        <p:nvSpPr>
          <p:cNvPr id="5" name="Slide Number Placeholder 4">
            <a:extLst>
              <a:ext uri="{FF2B5EF4-FFF2-40B4-BE49-F238E27FC236}">
                <a16:creationId xmlns:a16="http://schemas.microsoft.com/office/drawing/2014/main" id="{AAAEC423-37D5-4D78-A192-6F4C7645F926}"/>
              </a:ext>
            </a:extLst>
          </p:cNvPr>
          <p:cNvSpPr>
            <a:spLocks noGrp="1"/>
          </p:cNvSpPr>
          <p:nvPr>
            <p:ph type="sldNum" sz="quarter" idx="12"/>
          </p:nvPr>
        </p:nvSpPr>
        <p:spPr/>
        <p:txBody>
          <a:bodyPr/>
          <a:lstStyle/>
          <a:p>
            <a:fld id="{AE56028F-813B-4E02-837E-17CD63D81F9F}" type="slidenum">
              <a:rPr lang="en-GB" smtClean="0"/>
              <a:t>36</a:t>
            </a:fld>
            <a:endParaRPr lang="en-GB"/>
          </a:p>
        </p:txBody>
      </p:sp>
      <p:grpSp>
        <p:nvGrpSpPr>
          <p:cNvPr id="31" name="Group 30">
            <a:extLst>
              <a:ext uri="{FF2B5EF4-FFF2-40B4-BE49-F238E27FC236}">
                <a16:creationId xmlns:a16="http://schemas.microsoft.com/office/drawing/2014/main" id="{3FFBA98C-881A-48FB-9548-3C84865CD3CD}"/>
              </a:ext>
            </a:extLst>
          </p:cNvPr>
          <p:cNvGrpSpPr/>
          <p:nvPr/>
        </p:nvGrpSpPr>
        <p:grpSpPr>
          <a:xfrm>
            <a:off x="8801101" y="12242"/>
            <a:ext cx="3316633" cy="646331"/>
            <a:chOff x="8801101" y="12242"/>
            <a:chExt cx="3316633" cy="646331"/>
          </a:xfrm>
        </p:grpSpPr>
        <p:sp>
          <p:nvSpPr>
            <p:cNvPr id="32" name="Rectangle 31">
              <a:extLst>
                <a:ext uri="{FF2B5EF4-FFF2-40B4-BE49-F238E27FC236}">
                  <a16:creationId xmlns:a16="http://schemas.microsoft.com/office/drawing/2014/main" id="{C39FE48E-B5A6-4C64-988F-79E023BFF681}"/>
                </a:ext>
              </a:extLst>
            </p:cNvPr>
            <p:cNvSpPr/>
            <p:nvPr/>
          </p:nvSpPr>
          <p:spPr>
            <a:xfrm>
              <a:off x="11724329" y="64501"/>
              <a:ext cx="393405" cy="158783"/>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33" name="Rectangle 32">
              <a:extLst>
                <a:ext uri="{FF2B5EF4-FFF2-40B4-BE49-F238E27FC236}">
                  <a16:creationId xmlns:a16="http://schemas.microsoft.com/office/drawing/2014/main" id="{892EDF28-A935-4D15-914E-BBC50D0F20DC}"/>
                </a:ext>
              </a:extLst>
            </p:cNvPr>
            <p:cNvSpPr/>
            <p:nvPr/>
          </p:nvSpPr>
          <p:spPr>
            <a:xfrm>
              <a:off x="11724329" y="256017"/>
              <a:ext cx="393405" cy="15878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34" name="Rectangle 33">
              <a:extLst>
                <a:ext uri="{FF2B5EF4-FFF2-40B4-BE49-F238E27FC236}">
                  <a16:creationId xmlns:a16="http://schemas.microsoft.com/office/drawing/2014/main" id="{6BA68D07-B19D-4E4C-97A5-B1C156926A20}"/>
                </a:ext>
              </a:extLst>
            </p:cNvPr>
            <p:cNvSpPr/>
            <p:nvPr/>
          </p:nvSpPr>
          <p:spPr>
            <a:xfrm>
              <a:off x="11724329" y="445857"/>
              <a:ext cx="393405" cy="158783"/>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55F8CD7-B5BB-4B5A-8430-635013D33D68}"/>
                </a:ext>
              </a:extLst>
            </p:cNvPr>
            <p:cNvSpPr txBox="1"/>
            <p:nvPr/>
          </p:nvSpPr>
          <p:spPr>
            <a:xfrm>
              <a:off x="8801101" y="12242"/>
              <a:ext cx="2917988" cy="646331"/>
            </a:xfrm>
            <a:prstGeom prst="rect">
              <a:avLst/>
            </a:prstGeom>
            <a:noFill/>
          </p:spPr>
          <p:txBody>
            <a:bodyPr wrap="square" rtlCol="0">
              <a:spAutoFit/>
            </a:bodyPr>
            <a:lstStyle/>
            <a:p>
              <a:pPr algn="r"/>
              <a:r>
                <a:rPr lang="en-GB" sz="1200" dirty="0">
                  <a:solidFill>
                    <a:schemeClr val="bg1"/>
                  </a:solidFill>
                </a:rPr>
                <a:t>Significantly below pre-COVID (&lt;80%)</a:t>
              </a:r>
            </a:p>
            <a:p>
              <a:pPr algn="r"/>
              <a:r>
                <a:rPr lang="en-GB" sz="1200" dirty="0">
                  <a:solidFill>
                    <a:schemeClr val="bg1"/>
                  </a:solidFill>
                </a:rPr>
                <a:t>Close to pre-COVID (&gt;80%)</a:t>
              </a:r>
            </a:p>
            <a:p>
              <a:pPr algn="r"/>
              <a:r>
                <a:rPr lang="en-GB" sz="1200" dirty="0">
                  <a:solidFill>
                    <a:schemeClr val="bg1"/>
                  </a:solidFill>
                </a:rPr>
                <a:t>Above pre-COVID (&gt;100%)</a:t>
              </a:r>
            </a:p>
          </p:txBody>
        </p:sp>
      </p:grpSp>
      <p:pic>
        <p:nvPicPr>
          <p:cNvPr id="10" name="Picture 9">
            <a:extLst>
              <a:ext uri="{FF2B5EF4-FFF2-40B4-BE49-F238E27FC236}">
                <a16:creationId xmlns:a16="http://schemas.microsoft.com/office/drawing/2014/main" id="{34D1659E-C13F-4D65-AF43-8446A6E88CF4}"/>
              </a:ext>
            </a:extLst>
          </p:cNvPr>
          <p:cNvPicPr>
            <a:picLocks noChangeAspect="1"/>
          </p:cNvPicPr>
          <p:nvPr/>
        </p:nvPicPr>
        <p:blipFill rotWithShape="1">
          <a:blip r:embed="rId12"/>
          <a:srcRect r="5614" b="10624"/>
          <a:stretch/>
        </p:blipFill>
        <p:spPr>
          <a:xfrm>
            <a:off x="486219" y="5754542"/>
            <a:ext cx="934239" cy="416852"/>
          </a:xfrm>
          <a:prstGeom prst="rect">
            <a:avLst/>
          </a:prstGeom>
        </p:spPr>
      </p:pic>
      <p:sp>
        <p:nvSpPr>
          <p:cNvPr id="37" name="TextBox 36">
            <a:extLst>
              <a:ext uri="{FF2B5EF4-FFF2-40B4-BE49-F238E27FC236}">
                <a16:creationId xmlns:a16="http://schemas.microsoft.com/office/drawing/2014/main" id="{520888CB-4AE9-4859-BDC5-26A682854FBB}"/>
              </a:ext>
            </a:extLst>
          </p:cNvPr>
          <p:cNvSpPr txBox="1"/>
          <p:nvPr/>
        </p:nvSpPr>
        <p:spPr>
          <a:xfrm>
            <a:off x="1565278" y="5624954"/>
            <a:ext cx="4184397" cy="646331"/>
          </a:xfrm>
          <a:prstGeom prst="rect">
            <a:avLst/>
          </a:prstGeom>
          <a:noFill/>
        </p:spPr>
        <p:txBody>
          <a:bodyPr wrap="square" lIns="91440" tIns="45720" rIns="91440" bIns="45720" rtlCol="0" anchor="t">
            <a:spAutoFit/>
          </a:bodyPr>
          <a:lstStyle/>
          <a:p>
            <a:r>
              <a:rPr lang="en-GB" b="1" dirty="0"/>
              <a:t>P&amp;R use within Cambridge is at </a:t>
            </a:r>
            <a:r>
              <a:rPr lang="en-GB" b="1" dirty="0">
                <a:solidFill>
                  <a:srgbClr val="92D050"/>
                </a:solidFill>
              </a:rPr>
              <a:t>84%</a:t>
            </a:r>
            <a:r>
              <a:rPr lang="en-GB" b="1" dirty="0">
                <a:solidFill>
                  <a:srgbClr val="0070C0"/>
                </a:solidFill>
              </a:rPr>
              <a:t> </a:t>
            </a:r>
            <a:r>
              <a:rPr lang="en-GB" b="1" dirty="0"/>
              <a:t>of pre-COVID levels.</a:t>
            </a:r>
          </a:p>
        </p:txBody>
      </p:sp>
    </p:spTree>
    <p:extLst>
      <p:ext uri="{BB962C8B-B14F-4D97-AF65-F5344CB8AC3E}">
        <p14:creationId xmlns:p14="http://schemas.microsoft.com/office/powerpoint/2010/main" val="62290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Travel Demand</a:t>
            </a:r>
          </a:p>
        </p:txBody>
      </p:sp>
      <p:sp>
        <p:nvSpPr>
          <p:cNvPr id="3" name="Slide Number Placeholder 2">
            <a:extLst>
              <a:ext uri="{FF2B5EF4-FFF2-40B4-BE49-F238E27FC236}">
                <a16:creationId xmlns:a16="http://schemas.microsoft.com/office/drawing/2014/main" id="{F7983E4E-2D33-4D0F-B583-AC524E189091}"/>
              </a:ext>
            </a:extLst>
          </p:cNvPr>
          <p:cNvSpPr>
            <a:spLocks noGrp="1"/>
          </p:cNvSpPr>
          <p:nvPr>
            <p:ph type="sldNum" sz="quarter" idx="12"/>
          </p:nvPr>
        </p:nvSpPr>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233350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5814" y="891723"/>
            <a:ext cx="345649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itle 4">
            <a:extLst>
              <a:ext uri="{FF2B5EF4-FFF2-40B4-BE49-F238E27FC236}">
                <a16:creationId xmlns:a16="http://schemas.microsoft.com/office/drawing/2014/main" id="{874A135C-5E6F-4578-932E-3EF54C6F5F7B}"/>
              </a:ext>
            </a:extLst>
          </p:cNvPr>
          <p:cNvSpPr txBox="1">
            <a:spLocks/>
          </p:cNvSpPr>
          <p:nvPr/>
        </p:nvSpPr>
        <p:spPr>
          <a:xfrm>
            <a:off x="6459556" y="695576"/>
            <a:ext cx="5392581"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South Cambridgeshire</a:t>
            </a:r>
          </a:p>
        </p:txBody>
      </p:sp>
      <p:sp>
        <p:nvSpPr>
          <p:cNvPr id="49" name="Title 4">
            <a:extLst>
              <a:ext uri="{FF2B5EF4-FFF2-40B4-BE49-F238E27FC236}">
                <a16:creationId xmlns:a16="http://schemas.microsoft.com/office/drawing/2014/main" id="{67465CE3-2B27-4B9B-AD27-06A3F35104EA}"/>
              </a:ext>
            </a:extLst>
          </p:cNvPr>
          <p:cNvSpPr txBox="1">
            <a:spLocks/>
          </p:cNvSpPr>
          <p:nvPr/>
        </p:nvSpPr>
        <p:spPr>
          <a:xfrm>
            <a:off x="391098" y="695576"/>
            <a:ext cx="5392582" cy="367139"/>
          </a:xfrm>
          <a:prstGeom prst="rect">
            <a:avLst/>
          </a:prstGeom>
          <a:solidFill>
            <a:srgbClr val="7798D3"/>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900" b="1">
                <a:latin typeface="+mn-lt"/>
              </a:rPr>
              <a:t>Cambridge</a:t>
            </a:r>
          </a:p>
        </p:txBody>
      </p:sp>
      <p:sp>
        <p:nvSpPr>
          <p:cNvPr id="11" name="Rectangle 10">
            <a:extLst>
              <a:ext uri="{FF2B5EF4-FFF2-40B4-BE49-F238E27FC236}">
                <a16:creationId xmlns:a16="http://schemas.microsoft.com/office/drawing/2014/main" id="{157CCD7B-B316-4CD1-AE3D-6418E8B5F75B}"/>
              </a:ext>
            </a:extLst>
          </p:cNvPr>
          <p:cNvSpPr/>
          <p:nvPr/>
        </p:nvSpPr>
        <p:spPr>
          <a:xfrm>
            <a:off x="0" y="-2874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latin typeface="Calibri" panose="020F0502020204030204"/>
              </a:rPr>
              <a:t>Travel Demand</a:t>
            </a:r>
            <a:endParaRPr kumimoji="0" lang="en-GB" sz="2800" b="1" i="0" u="none" strike="noStrike" kern="1200" cap="none" spc="0" normalizeH="0" baseline="0" noProof="0" dirty="0">
              <a:ln>
                <a:noFill/>
              </a:ln>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8E3525C-0809-49E4-AE9F-12F75F91FFBF}"/>
              </a:ext>
            </a:extLst>
          </p:cNvPr>
          <p:cNvSpPr txBox="1"/>
          <p:nvPr/>
        </p:nvSpPr>
        <p:spPr>
          <a:xfrm>
            <a:off x="19050" y="6607373"/>
            <a:ext cx="6191250" cy="276999"/>
          </a:xfrm>
          <a:prstGeom prst="rect">
            <a:avLst/>
          </a:prstGeom>
          <a:noFill/>
        </p:spPr>
        <p:txBody>
          <a:bodyPr wrap="square">
            <a:spAutoFit/>
          </a:bodyPr>
          <a:lstStyle/>
          <a:p>
            <a:r>
              <a:rPr lang="en-GB" sz="1200">
                <a:latin typeface="Calibri" panose="020F0502020204030204"/>
              </a:rPr>
              <a:t>Change against Google’s defined pre-COVID baseline: 3</a:t>
            </a:r>
            <a:r>
              <a:rPr lang="en-GB" sz="1200" baseline="30000">
                <a:latin typeface="Calibri" panose="020F0502020204030204"/>
              </a:rPr>
              <a:t>rd</a:t>
            </a:r>
            <a:r>
              <a:rPr lang="en-GB" sz="1200">
                <a:latin typeface="Calibri" panose="020F0502020204030204"/>
              </a:rPr>
              <a:t> Jan – 6</a:t>
            </a:r>
            <a:r>
              <a:rPr lang="en-GB" sz="1200" baseline="30000">
                <a:latin typeface="Calibri" panose="020F0502020204030204"/>
              </a:rPr>
              <a:t>th</a:t>
            </a:r>
            <a:r>
              <a:rPr lang="en-GB" sz="1200">
                <a:latin typeface="Calibri" panose="020F0502020204030204"/>
              </a:rPr>
              <a:t> Feb 2020</a:t>
            </a:r>
            <a:endParaRPr lang="en-GB" sz="1200"/>
          </a:p>
        </p:txBody>
      </p:sp>
      <p:sp>
        <p:nvSpPr>
          <p:cNvPr id="3" name="Slide Number Placeholder 2">
            <a:extLst>
              <a:ext uri="{FF2B5EF4-FFF2-40B4-BE49-F238E27FC236}">
                <a16:creationId xmlns:a16="http://schemas.microsoft.com/office/drawing/2014/main" id="{BC4D4B0C-7E96-4300-9A5F-36C9F3A6CC09}"/>
              </a:ext>
            </a:extLst>
          </p:cNvPr>
          <p:cNvSpPr>
            <a:spLocks noGrp="1"/>
          </p:cNvSpPr>
          <p:nvPr>
            <p:ph type="sldNum" sz="quarter" idx="12"/>
          </p:nvPr>
        </p:nvSpPr>
        <p:spPr/>
        <p:txBody>
          <a:bodyPr/>
          <a:lstStyle/>
          <a:p>
            <a:fld id="{AE56028F-813B-4E02-837E-17CD63D81F9F}" type="slidenum">
              <a:rPr lang="en-GB" smtClean="0"/>
              <a:t>5</a:t>
            </a:fld>
            <a:endParaRPr lang="en-GB"/>
          </a:p>
        </p:txBody>
      </p:sp>
      <p:graphicFrame>
        <p:nvGraphicFramePr>
          <p:cNvPr id="8" name="Table 7">
            <a:extLst>
              <a:ext uri="{FF2B5EF4-FFF2-40B4-BE49-F238E27FC236}">
                <a16:creationId xmlns:a16="http://schemas.microsoft.com/office/drawing/2014/main" id="{48EB7439-0298-42F1-82D6-2285B133E7FA}"/>
              </a:ext>
            </a:extLst>
          </p:cNvPr>
          <p:cNvGraphicFramePr>
            <a:graphicFrameLocks noGrp="1"/>
          </p:cNvGraphicFramePr>
          <p:nvPr>
            <p:extLst>
              <p:ext uri="{D42A27DB-BD31-4B8C-83A1-F6EECF244321}">
                <p14:modId xmlns:p14="http://schemas.microsoft.com/office/powerpoint/2010/main" val="1060346179"/>
              </p:ext>
            </p:extLst>
          </p:nvPr>
        </p:nvGraphicFramePr>
        <p:xfrm>
          <a:off x="175351" y="5557448"/>
          <a:ext cx="5842002" cy="828005"/>
        </p:xfrm>
        <a:graphic>
          <a:graphicData uri="http://schemas.openxmlformats.org/drawingml/2006/table">
            <a:tbl>
              <a:tblPr/>
              <a:tblGrid>
                <a:gridCol w="2084842">
                  <a:extLst>
                    <a:ext uri="{9D8B030D-6E8A-4147-A177-3AD203B41FA5}">
                      <a16:colId xmlns:a16="http://schemas.microsoft.com/office/drawing/2014/main" val="3900330818"/>
                    </a:ext>
                  </a:extLst>
                </a:gridCol>
                <a:gridCol w="939290">
                  <a:extLst>
                    <a:ext uri="{9D8B030D-6E8A-4147-A177-3AD203B41FA5}">
                      <a16:colId xmlns:a16="http://schemas.microsoft.com/office/drawing/2014/main" val="2890756473"/>
                    </a:ext>
                  </a:extLst>
                </a:gridCol>
                <a:gridCol w="939290">
                  <a:extLst>
                    <a:ext uri="{9D8B030D-6E8A-4147-A177-3AD203B41FA5}">
                      <a16:colId xmlns:a16="http://schemas.microsoft.com/office/drawing/2014/main" val="611292624"/>
                    </a:ext>
                  </a:extLst>
                </a:gridCol>
                <a:gridCol w="939290">
                  <a:extLst>
                    <a:ext uri="{9D8B030D-6E8A-4147-A177-3AD203B41FA5}">
                      <a16:colId xmlns:a16="http://schemas.microsoft.com/office/drawing/2014/main" val="2920752810"/>
                    </a:ext>
                  </a:extLst>
                </a:gridCol>
                <a:gridCol w="939290">
                  <a:extLst>
                    <a:ext uri="{9D8B030D-6E8A-4147-A177-3AD203B41FA5}">
                      <a16:colId xmlns:a16="http://schemas.microsoft.com/office/drawing/2014/main" val="3673362285"/>
                    </a:ext>
                  </a:extLst>
                </a:gridCol>
              </a:tblGrid>
              <a:tr h="199355">
                <a:tc>
                  <a:txBody>
                    <a:bodyPr/>
                    <a:lstStyle/>
                    <a:p>
                      <a:pPr algn="ctr" rtl="0" fontAlgn="b"/>
                      <a:r>
                        <a:rPr lang="en-GB" sz="1200" b="1" i="0" u="none" strike="noStrike">
                          <a:solidFill>
                            <a:srgbClr val="0070C0"/>
                          </a:solidFill>
                          <a:effectLst/>
                          <a:latin typeface="Calibri"/>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rtl="0" fontAlgn="ctr"/>
                      <a:r>
                        <a:rPr lang="en-GB" sz="1200" b="1" i="0" u="none" strike="noStrike">
                          <a:solidFill>
                            <a:srgbClr val="000000"/>
                          </a:solidFill>
                          <a:effectLst/>
                          <a:latin typeface="Calibri"/>
                        </a:rPr>
                        <a:t>Workplaces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a:rPr>
                        <a:t>Residential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a:rPr>
                        <a:t>Retail and Recreation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a:rPr>
                        <a:t>Grocery and Pharmacy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14733625"/>
                  </a:ext>
                </a:extLst>
              </a:tr>
              <a:tr h="209550">
                <a:tc>
                  <a:txBody>
                    <a:bodyPr/>
                    <a:lstStyle/>
                    <a:p>
                      <a:pPr algn="ctr" rtl="0" fontAlgn="ctr"/>
                      <a:r>
                        <a:rPr lang="en-GB" sz="1200" b="1" i="0" u="none" strike="noStrike">
                          <a:solidFill>
                            <a:srgbClr val="000000"/>
                          </a:solidFill>
                          <a:effectLst/>
                          <a:latin typeface="Calibri"/>
                        </a:rPr>
                        <a:t>Baseline to Q3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74964138"/>
                  </a:ext>
                </a:extLst>
              </a:tr>
              <a:tr h="209550">
                <a:tc>
                  <a:txBody>
                    <a:bodyPr/>
                    <a:lstStyle/>
                    <a:p>
                      <a:pPr algn="l" rtl="0" fontAlgn="ctr"/>
                      <a:r>
                        <a:rPr lang="en-GB" sz="1200" b="1" i="0" u="none" strike="noStrike">
                          <a:solidFill>
                            <a:srgbClr val="000000"/>
                          </a:solidFill>
                          <a:effectLst/>
                          <a:latin typeface="Calibri"/>
                        </a:rPr>
                        <a:t>Cambridge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+9</a:t>
                      </a:r>
                      <a:endParaRPr lang="en-US"/>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815290"/>
                  </a:ext>
                </a:extLst>
              </a:tr>
              <a:tr h="209550">
                <a:tc>
                  <a:txBody>
                    <a:bodyPr/>
                    <a:lstStyle/>
                    <a:p>
                      <a:pPr algn="l" rtl="0" fontAlgn="ctr"/>
                      <a:r>
                        <a:rPr lang="en-GB" sz="1200" b="1" i="0" u="none" strike="noStrike">
                          <a:solidFill>
                            <a:srgbClr val="000000"/>
                          </a:solidFill>
                          <a:effectLst/>
                          <a:latin typeface="Calibri"/>
                        </a:rPr>
                        <a:t>South Cambridgeshire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167668"/>
                  </a:ext>
                </a:extLst>
              </a:tr>
            </a:tbl>
          </a:graphicData>
        </a:graphic>
      </p:graphicFrame>
      <p:graphicFrame>
        <p:nvGraphicFramePr>
          <p:cNvPr id="9" name="Table 8">
            <a:extLst>
              <a:ext uri="{FF2B5EF4-FFF2-40B4-BE49-F238E27FC236}">
                <a16:creationId xmlns:a16="http://schemas.microsoft.com/office/drawing/2014/main" id="{BED28236-5E11-48C0-A697-9F30A8BCCC5F}"/>
              </a:ext>
            </a:extLst>
          </p:cNvPr>
          <p:cNvGraphicFramePr>
            <a:graphicFrameLocks noGrp="1"/>
          </p:cNvGraphicFramePr>
          <p:nvPr>
            <p:extLst>
              <p:ext uri="{D42A27DB-BD31-4B8C-83A1-F6EECF244321}">
                <p14:modId xmlns:p14="http://schemas.microsoft.com/office/powerpoint/2010/main" val="2390381031"/>
              </p:ext>
            </p:extLst>
          </p:nvPr>
        </p:nvGraphicFramePr>
        <p:xfrm>
          <a:off x="6243809" y="5557114"/>
          <a:ext cx="5842002" cy="828675"/>
        </p:xfrm>
        <a:graphic>
          <a:graphicData uri="http://schemas.openxmlformats.org/drawingml/2006/table">
            <a:tbl>
              <a:tblPr/>
              <a:tblGrid>
                <a:gridCol w="2084842">
                  <a:extLst>
                    <a:ext uri="{9D8B030D-6E8A-4147-A177-3AD203B41FA5}">
                      <a16:colId xmlns:a16="http://schemas.microsoft.com/office/drawing/2014/main" val="357740416"/>
                    </a:ext>
                  </a:extLst>
                </a:gridCol>
                <a:gridCol w="939290">
                  <a:extLst>
                    <a:ext uri="{9D8B030D-6E8A-4147-A177-3AD203B41FA5}">
                      <a16:colId xmlns:a16="http://schemas.microsoft.com/office/drawing/2014/main" val="1287253707"/>
                    </a:ext>
                  </a:extLst>
                </a:gridCol>
                <a:gridCol w="939290">
                  <a:extLst>
                    <a:ext uri="{9D8B030D-6E8A-4147-A177-3AD203B41FA5}">
                      <a16:colId xmlns:a16="http://schemas.microsoft.com/office/drawing/2014/main" val="4274200717"/>
                    </a:ext>
                  </a:extLst>
                </a:gridCol>
                <a:gridCol w="939290">
                  <a:extLst>
                    <a:ext uri="{9D8B030D-6E8A-4147-A177-3AD203B41FA5}">
                      <a16:colId xmlns:a16="http://schemas.microsoft.com/office/drawing/2014/main" val="2229373111"/>
                    </a:ext>
                  </a:extLst>
                </a:gridCol>
                <a:gridCol w="939290">
                  <a:extLst>
                    <a:ext uri="{9D8B030D-6E8A-4147-A177-3AD203B41FA5}">
                      <a16:colId xmlns:a16="http://schemas.microsoft.com/office/drawing/2014/main" val="3769423063"/>
                    </a:ext>
                  </a:extLst>
                </a:gridCol>
              </a:tblGrid>
              <a:tr h="200025">
                <a:tc>
                  <a:txBody>
                    <a:bodyPr/>
                    <a:lstStyle/>
                    <a:p>
                      <a:pPr algn="ctr" rtl="0" fontAlgn="b"/>
                      <a:r>
                        <a:rPr lang="en-GB" sz="1200" b="1" i="0" u="none" strike="noStrike" dirty="0">
                          <a:solidFill>
                            <a:srgbClr val="0070C0"/>
                          </a:solidFill>
                          <a:effectLst/>
                          <a:latin typeface="Calibri"/>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rtl="0" fontAlgn="ctr"/>
                      <a:r>
                        <a:rPr lang="en-GB" sz="1200" b="1" i="0" u="none" strike="noStrike">
                          <a:solidFill>
                            <a:srgbClr val="000000"/>
                          </a:solidFill>
                          <a:effectLst/>
                          <a:latin typeface="Calibri"/>
                        </a:rPr>
                        <a:t>Workplaces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a:rPr>
                        <a:t>Residential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a:rPr>
                        <a:t>Retail and Recreation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GB" sz="1200" b="1" i="0" u="none" strike="noStrike">
                          <a:solidFill>
                            <a:srgbClr val="000000"/>
                          </a:solidFill>
                          <a:effectLst/>
                          <a:latin typeface="Calibri"/>
                        </a:rPr>
                        <a:t>Grocery and Pharmacy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4002427"/>
                  </a:ext>
                </a:extLst>
              </a:tr>
              <a:tr h="209550">
                <a:tc>
                  <a:txBody>
                    <a:bodyPr/>
                    <a:lstStyle/>
                    <a:p>
                      <a:pPr algn="ctr" rtl="0" fontAlgn="ctr"/>
                      <a:r>
                        <a:rPr lang="en-GB" sz="1200" b="1" i="0" u="none" strike="noStrike">
                          <a:solidFill>
                            <a:srgbClr val="000000"/>
                          </a:solidFill>
                          <a:effectLst/>
                          <a:latin typeface="Calibri"/>
                        </a:rPr>
                        <a:t>Baseline to September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31330980"/>
                  </a:ext>
                </a:extLst>
              </a:tr>
              <a:tr h="209550">
                <a:tc>
                  <a:txBody>
                    <a:bodyPr/>
                    <a:lstStyle/>
                    <a:p>
                      <a:pPr algn="l" rtl="0" fontAlgn="ctr"/>
                      <a:r>
                        <a:rPr lang="en-GB" sz="1200" b="1" i="0" u="none" strike="noStrike">
                          <a:solidFill>
                            <a:srgbClr val="000000"/>
                          </a:solidFill>
                          <a:effectLst/>
                          <a:latin typeface="Calibri"/>
                        </a:rPr>
                        <a:t>Cambridge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-31</a:t>
                      </a:r>
                      <a:endParaRPr lang="en-US"/>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522828"/>
                  </a:ext>
                </a:extLst>
              </a:tr>
              <a:tr h="209550">
                <a:tc>
                  <a:txBody>
                    <a:bodyPr/>
                    <a:lstStyle/>
                    <a:p>
                      <a:pPr algn="l" rtl="0" fontAlgn="ctr"/>
                      <a:r>
                        <a:rPr lang="en-GB" sz="1200" b="1" i="0" u="none" strike="noStrike">
                          <a:solidFill>
                            <a:srgbClr val="000000"/>
                          </a:solidFill>
                          <a:effectLst/>
                          <a:latin typeface="Calibri"/>
                        </a:rPr>
                        <a:t>South Cambridgeshire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FF0000"/>
                          </a:solidFill>
                          <a:effectLst/>
                          <a:latin typeface="Calibri"/>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B050"/>
                          </a:solidFill>
                          <a:effectLst/>
                          <a:latin typeface="Calibri"/>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650253"/>
                  </a:ext>
                </a:extLst>
              </a:tr>
            </a:tbl>
          </a:graphicData>
        </a:graphic>
      </p:graphicFrame>
      <p:pic>
        <p:nvPicPr>
          <p:cNvPr id="4" name="Picture 4" descr="Chart&#10;&#10;Description automatically generated">
            <a:extLst>
              <a:ext uri="{FF2B5EF4-FFF2-40B4-BE49-F238E27FC236}">
                <a16:creationId xmlns:a16="http://schemas.microsoft.com/office/drawing/2014/main" id="{B99188E4-4763-3B35-1EC1-50EC3D5100AC}"/>
              </a:ext>
            </a:extLst>
          </p:cNvPr>
          <p:cNvPicPr>
            <a:picLocks noChangeAspect="1"/>
          </p:cNvPicPr>
          <p:nvPr/>
        </p:nvPicPr>
        <p:blipFill>
          <a:blip r:embed="rId3"/>
          <a:stretch>
            <a:fillRect/>
          </a:stretch>
        </p:blipFill>
        <p:spPr>
          <a:xfrm>
            <a:off x="69773" y="1196265"/>
            <a:ext cx="6057440" cy="3978362"/>
          </a:xfrm>
          <a:prstGeom prst="rect">
            <a:avLst/>
          </a:prstGeom>
        </p:spPr>
      </p:pic>
      <p:pic>
        <p:nvPicPr>
          <p:cNvPr id="5" name="Picture 5" descr="Chart, line chart&#10;&#10;Description automatically generated">
            <a:extLst>
              <a:ext uri="{FF2B5EF4-FFF2-40B4-BE49-F238E27FC236}">
                <a16:creationId xmlns:a16="http://schemas.microsoft.com/office/drawing/2014/main" id="{45D749D5-01A1-D4AA-ED26-D0C05084A4F5}"/>
              </a:ext>
            </a:extLst>
          </p:cNvPr>
          <p:cNvPicPr>
            <a:picLocks noChangeAspect="1"/>
          </p:cNvPicPr>
          <p:nvPr/>
        </p:nvPicPr>
        <p:blipFill>
          <a:blip r:embed="rId4"/>
          <a:stretch>
            <a:fillRect/>
          </a:stretch>
        </p:blipFill>
        <p:spPr>
          <a:xfrm>
            <a:off x="6138231" y="1182494"/>
            <a:ext cx="6057440" cy="4006435"/>
          </a:xfrm>
          <a:prstGeom prst="rect">
            <a:avLst/>
          </a:prstGeom>
        </p:spPr>
      </p:pic>
      <p:sp>
        <p:nvSpPr>
          <p:cNvPr id="13" name="TextBox 12">
            <a:extLst>
              <a:ext uri="{FF2B5EF4-FFF2-40B4-BE49-F238E27FC236}">
                <a16:creationId xmlns:a16="http://schemas.microsoft.com/office/drawing/2014/main" id="{B20A557A-7D44-4808-99A6-A9155DB72040}"/>
              </a:ext>
            </a:extLst>
          </p:cNvPr>
          <p:cNvSpPr txBox="1"/>
          <p:nvPr/>
        </p:nvSpPr>
        <p:spPr>
          <a:xfrm>
            <a:off x="175351" y="5258047"/>
            <a:ext cx="5842002" cy="276999"/>
          </a:xfrm>
          <a:prstGeom prst="rect">
            <a:avLst/>
          </a:prstGeom>
          <a:solidFill>
            <a:schemeClr val="bg1"/>
          </a:solidFill>
        </p:spPr>
        <p:txBody>
          <a:bodyPr wrap="square" rtlCol="0">
            <a:spAutoFit/>
          </a:bodyPr>
          <a:lstStyle/>
          <a:p>
            <a:r>
              <a:rPr lang="en-GB" sz="1200" b="1" u="sng" dirty="0"/>
              <a:t>Quarterly Stats</a:t>
            </a:r>
          </a:p>
        </p:txBody>
      </p:sp>
      <p:sp>
        <p:nvSpPr>
          <p:cNvPr id="15" name="TextBox 14">
            <a:extLst>
              <a:ext uri="{FF2B5EF4-FFF2-40B4-BE49-F238E27FC236}">
                <a16:creationId xmlns:a16="http://schemas.microsoft.com/office/drawing/2014/main" id="{4271D13F-5825-4AE0-908E-1F011209331D}"/>
              </a:ext>
            </a:extLst>
          </p:cNvPr>
          <p:cNvSpPr txBox="1"/>
          <p:nvPr/>
        </p:nvSpPr>
        <p:spPr>
          <a:xfrm>
            <a:off x="6243809" y="5255666"/>
            <a:ext cx="5842002" cy="276999"/>
          </a:xfrm>
          <a:prstGeom prst="rect">
            <a:avLst/>
          </a:prstGeom>
          <a:solidFill>
            <a:schemeClr val="bg1"/>
          </a:solidFill>
        </p:spPr>
        <p:txBody>
          <a:bodyPr wrap="square" rtlCol="0">
            <a:spAutoFit/>
          </a:bodyPr>
          <a:lstStyle/>
          <a:p>
            <a:r>
              <a:rPr lang="en-GB" sz="1200" b="1" u="sng" dirty="0"/>
              <a:t>Latest Month Stats</a:t>
            </a:r>
          </a:p>
        </p:txBody>
      </p:sp>
    </p:spTree>
    <p:extLst>
      <p:ext uri="{BB962C8B-B14F-4D97-AF65-F5344CB8AC3E}">
        <p14:creationId xmlns:p14="http://schemas.microsoft.com/office/powerpoint/2010/main" val="224628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a:solidFill>
                  <a:schemeClr val="bg1"/>
                </a:solidFill>
                <a:latin typeface="+mn-lt"/>
              </a:rPr>
              <a:t>Strategic Road Network</a:t>
            </a:r>
          </a:p>
        </p:txBody>
      </p:sp>
      <p:sp>
        <p:nvSpPr>
          <p:cNvPr id="3" name="Slide Number Placeholder 2">
            <a:extLst>
              <a:ext uri="{FF2B5EF4-FFF2-40B4-BE49-F238E27FC236}">
                <a16:creationId xmlns:a16="http://schemas.microsoft.com/office/drawing/2014/main" id="{F44B2759-FF6B-4D94-A4F5-529DE96CF32E}"/>
              </a:ext>
            </a:extLst>
          </p:cNvPr>
          <p:cNvSpPr>
            <a:spLocks noGrp="1"/>
          </p:cNvSpPr>
          <p:nvPr>
            <p:ph type="sldNum" sz="quarter" idx="12"/>
          </p:nvPr>
        </p:nvSpPr>
        <p:spPr/>
        <p:txBody>
          <a:bodyPr/>
          <a:lstStyle/>
          <a:p>
            <a:fld id="{AE56028F-813B-4E02-837E-17CD63D81F9F}" type="slidenum">
              <a:rPr lang="en-GB" smtClean="0"/>
              <a:t>6</a:t>
            </a:fld>
            <a:endParaRPr lang="en-GB"/>
          </a:p>
        </p:txBody>
      </p:sp>
    </p:spTree>
    <p:extLst>
      <p:ext uri="{BB962C8B-B14F-4D97-AF65-F5344CB8AC3E}">
        <p14:creationId xmlns:p14="http://schemas.microsoft.com/office/powerpoint/2010/main" val="34943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BF1D9FB-BFD1-453C-AB0B-EDFE411E787A}"/>
              </a:ext>
            </a:extLst>
          </p:cNvPr>
          <p:cNvGraphicFramePr>
            <a:graphicFrameLocks noGrp="1"/>
          </p:cNvGraphicFramePr>
          <p:nvPr>
            <p:extLst>
              <p:ext uri="{D42A27DB-BD31-4B8C-83A1-F6EECF244321}">
                <p14:modId xmlns:p14="http://schemas.microsoft.com/office/powerpoint/2010/main" val="1806925135"/>
              </p:ext>
            </p:extLst>
          </p:nvPr>
        </p:nvGraphicFramePr>
        <p:xfrm>
          <a:off x="6636068" y="1215531"/>
          <a:ext cx="4659405" cy="1659763"/>
        </p:xfrm>
        <a:graphic>
          <a:graphicData uri="http://schemas.openxmlformats.org/drawingml/2006/table">
            <a:tbl>
              <a:tblPr>
                <a:tableStyleId>{5C22544A-7EE6-4342-B048-85BDC9FD1C3A}</a:tableStyleId>
              </a:tblPr>
              <a:tblGrid>
                <a:gridCol w="286083">
                  <a:extLst>
                    <a:ext uri="{9D8B030D-6E8A-4147-A177-3AD203B41FA5}">
                      <a16:colId xmlns:a16="http://schemas.microsoft.com/office/drawing/2014/main" val="1986870877"/>
                    </a:ext>
                  </a:extLst>
                </a:gridCol>
                <a:gridCol w="2083632">
                  <a:extLst>
                    <a:ext uri="{9D8B030D-6E8A-4147-A177-3AD203B41FA5}">
                      <a16:colId xmlns:a16="http://schemas.microsoft.com/office/drawing/2014/main" val="1788921056"/>
                    </a:ext>
                  </a:extLst>
                </a:gridCol>
                <a:gridCol w="2289690">
                  <a:extLst>
                    <a:ext uri="{9D8B030D-6E8A-4147-A177-3AD203B41FA5}">
                      <a16:colId xmlns:a16="http://schemas.microsoft.com/office/drawing/2014/main" val="2389352763"/>
                    </a:ext>
                  </a:extLst>
                </a:gridCol>
              </a:tblGrid>
              <a:tr h="237109">
                <a:tc>
                  <a:txBody>
                    <a:bodyPr/>
                    <a:lstStyle/>
                    <a:p>
                      <a:pPr algn="ctr" fontAlgn="b"/>
                      <a:endParaRPr lang="en-GB" sz="1200" b="1" i="0" u="none" strike="noStrike">
                        <a:solidFill>
                          <a:srgbClr val="000000"/>
                        </a:solidFill>
                        <a:effectLst/>
                        <a:latin typeface="Arial" panose="020B0604020202020204" pitchFamily="34" charset="0"/>
                      </a:endParaRP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0000"/>
                          </a:solidFill>
                          <a:effectLst/>
                          <a:latin typeface="Arial"/>
                        </a:rPr>
                        <a:t>District</a:t>
                      </a: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0000"/>
                          </a:solidFill>
                          <a:effectLst/>
                          <a:latin typeface="Arial"/>
                        </a:rPr>
                        <a:t>Site location</a:t>
                      </a:r>
                    </a:p>
                  </a:txBody>
                  <a:tcPr marL="4283" marR="4283" marT="42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1119700"/>
                  </a:ext>
                </a:extLst>
              </a:tr>
              <a:tr h="237109">
                <a:tc>
                  <a:txBody>
                    <a:bodyPr/>
                    <a:lstStyle/>
                    <a:p>
                      <a:pPr algn="ctr" fontAlgn="b"/>
                      <a:endParaRPr lang="pt-BR" sz="1100" b="0" i="0" u="none" strike="noStrike">
                        <a:solidFill>
                          <a:srgbClr val="6B9E73"/>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6689F"/>
                    </a:solidFill>
                  </a:tcPr>
                </a:tc>
                <a:tc>
                  <a:txBody>
                    <a:bodyPr/>
                    <a:lstStyle/>
                    <a:p>
                      <a:pPr algn="ctr" fontAlgn="b"/>
                      <a:r>
                        <a:rPr lang="pt-BR" sz="1100" b="1" u="none" strike="noStrike">
                          <a:effectLst/>
                        </a:rPr>
                        <a:t>Cambridge</a:t>
                      </a:r>
                      <a:endParaRPr lang="pt-BR"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100" b="0" i="0" u="none" strike="noStrike">
                          <a:solidFill>
                            <a:srgbClr val="000000"/>
                          </a:solidFill>
                          <a:effectLst/>
                          <a:latin typeface="Arial"/>
                        </a:rPr>
                        <a:t>M11 near Trumpington roundabout</a:t>
                      </a:r>
                      <a:endParaRPr lang="pt-BR" sz="1100" b="0" i="0" u="none" strike="noStrike" err="1">
                        <a:solidFill>
                          <a:srgbClr val="000000"/>
                        </a:solidFill>
                        <a:effectLst/>
                        <a:latin typeface="Arial"/>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791396"/>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E73"/>
                    </a:solidFill>
                  </a:tcPr>
                </a:tc>
                <a:tc>
                  <a:txBody>
                    <a:bodyPr/>
                    <a:lstStyle/>
                    <a:p>
                      <a:pPr algn="ctr" fontAlgn="b"/>
                      <a:r>
                        <a:rPr lang="en-GB" sz="1100" b="1" u="none" strike="noStrike">
                          <a:effectLst/>
                        </a:rPr>
                        <a:t>Peterborough</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A47 near Eye</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871134"/>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DA7"/>
                    </a:solidFill>
                  </a:tcPr>
                </a:tc>
                <a:tc>
                  <a:txBody>
                    <a:bodyPr/>
                    <a:lstStyle/>
                    <a:p>
                      <a:pPr algn="ctr" fontAlgn="b"/>
                      <a:r>
                        <a:rPr lang="en-GB" sz="1100" b="1" u="none" strike="noStrike" dirty="0">
                          <a:effectLst/>
                        </a:rPr>
                        <a:t>East Cambridgeshire</a:t>
                      </a:r>
                      <a:endParaRPr lang="en-GB" sz="1100" b="0" i="0" u="none" strike="noStrike" dirty="0">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A11 North of Six Mile Bottom</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295798"/>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DD90"/>
                    </a:solidFill>
                  </a:tcPr>
                </a:tc>
                <a:tc>
                  <a:txBody>
                    <a:bodyPr/>
                    <a:lstStyle/>
                    <a:p>
                      <a:pPr algn="ctr" fontAlgn="b"/>
                      <a:r>
                        <a:rPr lang="en-GB" sz="1100" b="1" u="none" strike="sngStrike">
                          <a:solidFill>
                            <a:srgbClr val="FF0000"/>
                          </a:solidFill>
                          <a:effectLst/>
                        </a:rPr>
                        <a:t>Fenland</a:t>
                      </a:r>
                      <a:endParaRPr lang="en-GB" sz="1100" b="0" i="0" u="none" strike="sngStrike">
                        <a:solidFill>
                          <a:srgbClr val="FF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sngStrike">
                          <a:solidFill>
                            <a:srgbClr val="FF0000"/>
                          </a:solidFill>
                          <a:effectLst/>
                          <a:latin typeface="Arial"/>
                        </a:rPr>
                        <a:t>A47 near Wisbech St Mary</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833254"/>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E5F"/>
                    </a:solidFill>
                  </a:tcPr>
                </a:tc>
                <a:tc>
                  <a:txBody>
                    <a:bodyPr/>
                    <a:lstStyle/>
                    <a:p>
                      <a:pPr algn="ctr" fontAlgn="b"/>
                      <a:r>
                        <a:rPr lang="en-GB" sz="1100" b="1" u="none" strike="noStrike">
                          <a:effectLst/>
                        </a:rPr>
                        <a:t>Huntingdonshire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a:rPr>
                        <a:t>A1(M) South of Sawtry</a:t>
                      </a:r>
                      <a:endParaRPr lang="en-GB" sz="1100" b="0" i="0" u="none" strike="noStrike" err="1">
                        <a:solidFill>
                          <a:srgbClr val="000000"/>
                        </a:solidFill>
                        <a:effectLst/>
                        <a:latin typeface="Arial"/>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334858"/>
                  </a:ext>
                </a:extLst>
              </a:tr>
              <a:tr h="237109">
                <a:tc>
                  <a:txBody>
                    <a:bodyPr/>
                    <a:lstStyle/>
                    <a:p>
                      <a:pPr algn="ctr" fontAlgn="b"/>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6C5E"/>
                    </a:solidFill>
                  </a:tcPr>
                </a:tc>
                <a:tc>
                  <a:txBody>
                    <a:bodyPr/>
                    <a:lstStyle/>
                    <a:p>
                      <a:pPr algn="ctr" fontAlgn="b"/>
                      <a:r>
                        <a:rPr lang="en-GB" sz="1100" b="1" u="none" strike="noStrike">
                          <a:effectLst/>
                        </a:rPr>
                        <a:t>South Cambridgeshire</a:t>
                      </a:r>
                      <a:endParaRPr lang="en-GB" sz="1100" b="0" i="0" u="none" strike="noStrike">
                        <a:solidFill>
                          <a:srgbClr val="000000"/>
                        </a:solidFill>
                        <a:effectLst/>
                        <a:latin typeface="Arial" panose="020B0604020202020204" pitchFamily="34" charset="0"/>
                      </a:endParaRP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a:rPr>
                        <a:t>A428 North of Cambourne</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049745"/>
                  </a:ext>
                </a:extLst>
              </a:tr>
            </a:tbl>
          </a:graphicData>
        </a:graphic>
      </p:graphicFrame>
      <p:sp>
        <p:nvSpPr>
          <p:cNvPr id="16" name="TextBox 15">
            <a:extLst>
              <a:ext uri="{FF2B5EF4-FFF2-40B4-BE49-F238E27FC236}">
                <a16:creationId xmlns:a16="http://schemas.microsoft.com/office/drawing/2014/main" id="{3012CACA-EE4B-4C1C-8B47-36E7E44B4392}"/>
              </a:ext>
            </a:extLst>
          </p:cNvPr>
          <p:cNvSpPr txBox="1"/>
          <p:nvPr/>
        </p:nvSpPr>
        <p:spPr>
          <a:xfrm>
            <a:off x="6789826" y="3016974"/>
            <a:ext cx="4351887" cy="3339376"/>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400" dirty="0"/>
              <a:t>National Highways manage approximately 1,400 permanent traffic sensors on the Strategic Road Network within Cambridgeshire and Peterborough.</a:t>
            </a:r>
            <a:endParaRPr lang="en-GB" sz="1400" dirty="0">
              <a:cs typeface="Calibri"/>
            </a:endParaRPr>
          </a:p>
          <a:p>
            <a:pPr marL="171450" indent="-171450">
              <a:spcAft>
                <a:spcPts val="600"/>
              </a:spcAft>
              <a:buFont typeface="Arial" panose="020B0604020202020204" pitchFamily="34" charset="0"/>
              <a:buChar char="•"/>
            </a:pPr>
            <a:r>
              <a:rPr lang="en-GB" sz="1400" dirty="0"/>
              <a:t>The sensors vary in their ability to reliably provide data over time and periods of inactivity are common. It is therefore not appropriate to conduct a long-term analysis for all-sites.</a:t>
            </a:r>
            <a:endParaRPr lang="en-GB" sz="1400" dirty="0">
              <a:cs typeface="Calibri"/>
            </a:endParaRPr>
          </a:p>
          <a:p>
            <a:pPr marL="171450" indent="-171450">
              <a:spcAft>
                <a:spcPts val="600"/>
              </a:spcAft>
              <a:buFont typeface="Arial" panose="020B0604020202020204" pitchFamily="34" charset="0"/>
              <a:buChar char="•"/>
            </a:pPr>
            <a:r>
              <a:rPr lang="en-GB" sz="1400" dirty="0"/>
              <a:t>For this reason, one sensor per district has been selected, which has a full dataset from 2019 onwards, meaning a pre-/during-/post-COVID-19 comparison can be made. </a:t>
            </a:r>
            <a:endParaRPr lang="en-GB" sz="1400" dirty="0">
              <a:cs typeface="Calibri"/>
            </a:endParaRPr>
          </a:p>
          <a:p>
            <a:pPr marL="171450" indent="-171450">
              <a:spcAft>
                <a:spcPts val="600"/>
              </a:spcAft>
              <a:buFont typeface="Arial" panose="020B0604020202020204" pitchFamily="34" charset="0"/>
              <a:buChar char="•"/>
            </a:pPr>
            <a:r>
              <a:rPr lang="en-GB" sz="1400" dirty="0">
                <a:solidFill>
                  <a:srgbClr val="FF0000"/>
                </a:solidFill>
              </a:rPr>
              <a:t>As of April 2022, the A47 sensors in Fenland were not providing data so analysis for this district has not been possible.</a:t>
            </a:r>
            <a:endParaRPr lang="en-GB" sz="1400" dirty="0">
              <a:solidFill>
                <a:srgbClr val="000000"/>
              </a:solidFill>
              <a:cs typeface="Calibri"/>
            </a:endParaRPr>
          </a:p>
        </p:txBody>
      </p:sp>
      <p:pic>
        <p:nvPicPr>
          <p:cNvPr id="21" name="Picture 20" descr="Map&#10;&#10;Description automatically generated">
            <a:extLst>
              <a:ext uri="{FF2B5EF4-FFF2-40B4-BE49-F238E27FC236}">
                <a16:creationId xmlns:a16="http://schemas.microsoft.com/office/drawing/2014/main" id="{EF9E351C-1249-416F-BDB8-47962BC5431F}"/>
              </a:ext>
            </a:extLst>
          </p:cNvPr>
          <p:cNvPicPr>
            <a:picLocks noChangeAspect="1"/>
          </p:cNvPicPr>
          <p:nvPr/>
        </p:nvPicPr>
        <p:blipFill rotWithShape="1">
          <a:blip r:embed="rId3">
            <a:extLst>
              <a:ext uri="{28A0092B-C50C-407E-A947-70E740481C1C}">
                <a14:useLocalDpi xmlns:a14="http://schemas.microsoft.com/office/drawing/2010/main" val="0"/>
              </a:ext>
            </a:extLst>
          </a:blip>
          <a:srcRect l="4438" r="1146"/>
          <a:stretch/>
        </p:blipFill>
        <p:spPr>
          <a:xfrm>
            <a:off x="541411" y="791272"/>
            <a:ext cx="5554589" cy="5869660"/>
          </a:xfrm>
          <a:prstGeom prst="rect">
            <a:avLst/>
          </a:prstGeom>
        </p:spPr>
      </p:pic>
      <p:sp>
        <p:nvSpPr>
          <p:cNvPr id="22" name="TextBox 21">
            <a:extLst>
              <a:ext uri="{FF2B5EF4-FFF2-40B4-BE49-F238E27FC236}">
                <a16:creationId xmlns:a16="http://schemas.microsoft.com/office/drawing/2014/main" id="{713DAC6E-2A8E-4D50-A5C4-17C435C1B5E7}"/>
              </a:ext>
            </a:extLst>
          </p:cNvPr>
          <p:cNvSpPr txBox="1"/>
          <p:nvPr/>
        </p:nvSpPr>
        <p:spPr>
          <a:xfrm>
            <a:off x="541410" y="791272"/>
            <a:ext cx="5554589" cy="276999"/>
          </a:xfrm>
          <a:prstGeom prst="rect">
            <a:avLst/>
          </a:prstGeom>
          <a:solidFill>
            <a:schemeClr val="bg1"/>
          </a:solidFill>
        </p:spPr>
        <p:txBody>
          <a:bodyPr wrap="square" rtlCol="0">
            <a:spAutoFit/>
          </a:bodyPr>
          <a:lstStyle/>
          <a:p>
            <a:r>
              <a:rPr lang="en-GB" sz="1200" b="1" dirty="0"/>
              <a:t>Traffic monitor locations in each district</a:t>
            </a:r>
          </a:p>
        </p:txBody>
      </p:sp>
      <p:sp>
        <p:nvSpPr>
          <p:cNvPr id="12" name="Rectangle 11">
            <a:extLst>
              <a:ext uri="{FF2B5EF4-FFF2-40B4-BE49-F238E27FC236}">
                <a16:creationId xmlns:a16="http://schemas.microsoft.com/office/drawing/2014/main" id="{C0D4FCFC-E868-47D4-B662-D612C967B0AD}"/>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Site Locations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8C0E907-A368-4E35-9954-E9664E43073F}"/>
              </a:ext>
            </a:extLst>
          </p:cNvPr>
          <p:cNvSpPr>
            <a:spLocks noGrp="1"/>
          </p:cNvSpPr>
          <p:nvPr>
            <p:ph type="sldNum" sz="quarter" idx="12"/>
          </p:nvPr>
        </p:nvSpPr>
        <p:spPr/>
        <p:txBody>
          <a:bodyPr/>
          <a:lstStyle/>
          <a:p>
            <a:fld id="{AE56028F-813B-4E02-837E-17CD63D81F9F}" type="slidenum">
              <a:rPr lang="en-GB" smtClean="0"/>
              <a:t>7</a:t>
            </a:fld>
            <a:endParaRPr lang="en-GB"/>
          </a:p>
        </p:txBody>
      </p:sp>
      <p:sp>
        <p:nvSpPr>
          <p:cNvPr id="8" name="Cross 7">
            <a:extLst>
              <a:ext uri="{FF2B5EF4-FFF2-40B4-BE49-F238E27FC236}">
                <a16:creationId xmlns:a16="http://schemas.microsoft.com/office/drawing/2014/main" id="{81BD4FC3-D019-4AED-AE91-BB5E1DD29795}"/>
              </a:ext>
            </a:extLst>
          </p:cNvPr>
          <p:cNvSpPr/>
          <p:nvPr/>
        </p:nvSpPr>
        <p:spPr>
          <a:xfrm rot="2700000">
            <a:off x="3414262" y="1536011"/>
            <a:ext cx="245507" cy="245507"/>
          </a:xfrm>
          <a:prstGeom prst="plus">
            <a:avLst>
              <a:gd name="adj" fmla="val 391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505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DB76-5575-4A93-A3D5-9C6F81278946}"/>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Strategic Road Network: Average Daily Flow by Month</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5F9FF1D-AE01-4D20-894D-C4FCDAA8D2B0}"/>
              </a:ext>
            </a:extLst>
          </p:cNvPr>
          <p:cNvSpPr>
            <a:spLocks noGrp="1"/>
          </p:cNvSpPr>
          <p:nvPr>
            <p:ph type="sldNum" sz="quarter" idx="12"/>
          </p:nvPr>
        </p:nvSpPr>
        <p:spPr/>
        <p:txBody>
          <a:bodyPr/>
          <a:lstStyle/>
          <a:p>
            <a:fld id="{AE56028F-813B-4E02-837E-17CD63D81F9F}" type="slidenum">
              <a:rPr lang="en-GB" smtClean="0"/>
              <a:t>8</a:t>
            </a:fld>
            <a:endParaRPr lang="en-GB"/>
          </a:p>
        </p:txBody>
      </p:sp>
      <p:sp>
        <p:nvSpPr>
          <p:cNvPr id="16" name="TextBox 15">
            <a:extLst>
              <a:ext uri="{FF2B5EF4-FFF2-40B4-BE49-F238E27FC236}">
                <a16:creationId xmlns:a16="http://schemas.microsoft.com/office/drawing/2014/main" id="{64DEFDA8-DE7B-4B52-A201-47EFCB1C1CD1}"/>
              </a:ext>
            </a:extLst>
          </p:cNvPr>
          <p:cNvSpPr txBox="1"/>
          <p:nvPr/>
        </p:nvSpPr>
        <p:spPr>
          <a:xfrm>
            <a:off x="0" y="4687916"/>
            <a:ext cx="145203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t>A428 overnight flows were high in 2019 due to the A14 overnight closures. A428 flows unlikely to reach this level again.</a:t>
            </a:r>
            <a:endParaRPr lang="en-GB" sz="1100" dirty="0">
              <a:ea typeface="Calibri"/>
              <a:cs typeface="Calibri"/>
            </a:endParaRPr>
          </a:p>
        </p:txBody>
      </p:sp>
      <p:cxnSp>
        <p:nvCxnSpPr>
          <p:cNvPr id="20" name="Straight Arrow Connector 19">
            <a:extLst>
              <a:ext uri="{FF2B5EF4-FFF2-40B4-BE49-F238E27FC236}">
                <a16:creationId xmlns:a16="http://schemas.microsoft.com/office/drawing/2014/main" id="{F286866B-BEF0-4063-B853-F91B4BF3A344}"/>
              </a:ext>
            </a:extLst>
          </p:cNvPr>
          <p:cNvCxnSpPr>
            <a:cxnSpLocks/>
          </p:cNvCxnSpPr>
          <p:nvPr/>
        </p:nvCxnSpPr>
        <p:spPr>
          <a:xfrm>
            <a:off x="869244" y="5602050"/>
            <a:ext cx="540818" cy="274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948979-73EF-81E8-5509-C3BE0B49E87D}"/>
              </a:ext>
            </a:extLst>
          </p:cNvPr>
          <p:cNvSpPr txBox="1"/>
          <p:nvPr/>
        </p:nvSpPr>
        <p:spPr>
          <a:xfrm rot="16200000">
            <a:off x="-67797" y="1939252"/>
            <a:ext cx="22714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cs typeface="Calibri"/>
              </a:rPr>
              <a:t>Average Daily Flow in the Month (All Vehicles)</a:t>
            </a:r>
          </a:p>
        </p:txBody>
      </p:sp>
      <p:graphicFrame>
        <p:nvGraphicFramePr>
          <p:cNvPr id="9" name="Table 8">
            <a:extLst>
              <a:ext uri="{FF2B5EF4-FFF2-40B4-BE49-F238E27FC236}">
                <a16:creationId xmlns:a16="http://schemas.microsoft.com/office/drawing/2014/main" id="{EAFB2200-AC50-4DC5-9713-2C2CB2816030}"/>
              </a:ext>
            </a:extLst>
          </p:cNvPr>
          <p:cNvGraphicFramePr>
            <a:graphicFrameLocks noGrp="1"/>
          </p:cNvGraphicFramePr>
          <p:nvPr>
            <p:extLst>
              <p:ext uri="{D42A27DB-BD31-4B8C-83A1-F6EECF244321}">
                <p14:modId xmlns:p14="http://schemas.microsoft.com/office/powerpoint/2010/main" val="110440297"/>
              </p:ext>
            </p:extLst>
          </p:nvPr>
        </p:nvGraphicFramePr>
        <p:xfrm>
          <a:off x="1434449" y="4606494"/>
          <a:ext cx="9505939" cy="1987273"/>
        </p:xfrm>
        <a:graphic>
          <a:graphicData uri="http://schemas.openxmlformats.org/drawingml/2006/table">
            <a:tbl>
              <a:tblPr/>
              <a:tblGrid>
                <a:gridCol w="2526895">
                  <a:extLst>
                    <a:ext uri="{9D8B030D-6E8A-4147-A177-3AD203B41FA5}">
                      <a16:colId xmlns:a16="http://schemas.microsoft.com/office/drawing/2014/main" val="1005104933"/>
                    </a:ext>
                  </a:extLst>
                </a:gridCol>
                <a:gridCol w="1744761">
                  <a:extLst>
                    <a:ext uri="{9D8B030D-6E8A-4147-A177-3AD203B41FA5}">
                      <a16:colId xmlns:a16="http://schemas.microsoft.com/office/drawing/2014/main" val="1856089824"/>
                    </a:ext>
                  </a:extLst>
                </a:gridCol>
                <a:gridCol w="1744761">
                  <a:extLst>
                    <a:ext uri="{9D8B030D-6E8A-4147-A177-3AD203B41FA5}">
                      <a16:colId xmlns:a16="http://schemas.microsoft.com/office/drawing/2014/main" val="1305377489"/>
                    </a:ext>
                  </a:extLst>
                </a:gridCol>
                <a:gridCol w="1744761">
                  <a:extLst>
                    <a:ext uri="{9D8B030D-6E8A-4147-A177-3AD203B41FA5}">
                      <a16:colId xmlns:a16="http://schemas.microsoft.com/office/drawing/2014/main" val="3969608283"/>
                    </a:ext>
                  </a:extLst>
                </a:gridCol>
                <a:gridCol w="1744761">
                  <a:extLst>
                    <a:ext uri="{9D8B030D-6E8A-4147-A177-3AD203B41FA5}">
                      <a16:colId xmlns:a16="http://schemas.microsoft.com/office/drawing/2014/main" val="1491890857"/>
                    </a:ext>
                  </a:extLst>
                </a:gridCol>
              </a:tblGrid>
              <a:tr h="266284">
                <a:tc rowSpan="2">
                  <a:txBody>
                    <a:bodyPr/>
                    <a:lstStyle/>
                    <a:p>
                      <a:pPr algn="ctr" rtl="0" fontAlgn="b"/>
                      <a:r>
                        <a:rPr lang="en-GB" sz="1050" b="1" i="0" u="none" strike="noStrike" dirty="0">
                          <a:solidFill>
                            <a:srgbClr val="000000"/>
                          </a:solidFill>
                          <a:effectLst/>
                          <a:latin typeface="Arial" panose="020B0604020202020204" pitchFamily="34" charset="0"/>
                        </a:rPr>
                        <a:t>Site location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Pre-COVID vs Now: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Mid-COVID vs Now: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panose="020F0502020204030204" pitchFamily="34" charset="0"/>
                        </a:rPr>
                        <a:t>Mid-COVID vs Now: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a:solidFill>
                            <a:srgbClr val="4472C4"/>
                          </a:solidFill>
                          <a:effectLst/>
                          <a:latin typeface="Calibri"/>
                        </a:rPr>
                        <a:t>Previous update vs Now: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7200961"/>
                  </a:ext>
                </a:extLst>
              </a:tr>
              <a:tr h="266284">
                <a:tc vMerge="1">
                  <a:txBody>
                    <a:bodyPr/>
                    <a:lstStyle/>
                    <a:p>
                      <a:endParaRPr lang="en-GB"/>
                    </a:p>
                  </a:txBody>
                  <a:tcPr/>
                </a:tc>
                <a:tc>
                  <a:txBody>
                    <a:bodyPr/>
                    <a:lstStyle/>
                    <a:p>
                      <a:pPr algn="ctr" rtl="0" fontAlgn="b"/>
                      <a:r>
                        <a:rPr lang="en-GB" sz="1050" b="1" i="0" u="none" strike="noStrike" dirty="0">
                          <a:solidFill>
                            <a:srgbClr val="000000"/>
                          </a:solidFill>
                          <a:effectLst/>
                          <a:latin typeface="Calibri" panose="020F0502020204030204" pitchFamily="34" charset="0"/>
                        </a:rPr>
                        <a:t>Sept 2019 to Sept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dirty="0">
                          <a:solidFill>
                            <a:srgbClr val="000000"/>
                          </a:solidFill>
                          <a:effectLst/>
                          <a:latin typeface="Calibri" panose="020F0502020204030204" pitchFamily="34" charset="0"/>
                        </a:rPr>
                        <a:t>Sept 2020 to Sept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dirty="0">
                          <a:solidFill>
                            <a:srgbClr val="000000"/>
                          </a:solidFill>
                          <a:effectLst/>
                          <a:latin typeface="Calibri" panose="020F0502020204030204" pitchFamily="34" charset="0"/>
                        </a:rPr>
                        <a:t>Sept 2021 to Sept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050" b="1" i="0" u="none" strike="noStrike" dirty="0">
                          <a:solidFill>
                            <a:srgbClr val="000000"/>
                          </a:solidFill>
                          <a:effectLst/>
                          <a:latin typeface="Calibri" panose="020F0502020204030204" pitchFamily="34" charset="0"/>
                        </a:rPr>
                        <a:t>June 2022 to Sept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42352757"/>
                  </a:ext>
                </a:extLst>
              </a:tr>
              <a:tr h="207815">
                <a:tc>
                  <a:txBody>
                    <a:bodyPr/>
                    <a:lstStyle/>
                    <a:p>
                      <a:pPr algn="l" rtl="0" fontAlgn="b"/>
                      <a:r>
                        <a:rPr lang="en-GB" sz="1050" b="1" i="0" u="none" strike="noStrike">
                          <a:solidFill>
                            <a:srgbClr val="000000"/>
                          </a:solidFill>
                          <a:effectLst/>
                          <a:latin typeface="Arial" panose="020B0604020202020204" pitchFamily="34" charset="0"/>
                        </a:rPr>
                        <a:t>M11</a:t>
                      </a:r>
                      <a:r>
                        <a:rPr lang="en-GB" sz="1050" b="0" i="0" u="none" strike="noStrike">
                          <a:solidFill>
                            <a:srgbClr val="000000"/>
                          </a:solidFill>
                          <a:effectLst/>
                          <a:latin typeface="Arial" panose="020B0604020202020204" pitchFamily="34" charset="0"/>
                        </a:rPr>
                        <a:t>: Trumpington, </a:t>
                      </a:r>
                      <a:r>
                        <a:rPr lang="en-GB" sz="1050" b="1" i="0" u="none" strike="noStrike">
                          <a:solidFill>
                            <a:srgbClr val="56689F"/>
                          </a:solidFill>
                          <a:effectLst/>
                          <a:latin typeface="Arial" panose="020B0604020202020204" pitchFamily="34" charset="0"/>
                        </a:rPr>
                        <a:t>Cambridge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70AD47"/>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70AD47"/>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70AD47"/>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chemeClr val="tx1"/>
                          </a:solidFill>
                          <a:effectLst/>
                          <a:latin typeface="Calibri" panose="020F0502020204030204" pitchFamily="34" charset="0"/>
                        </a:rPr>
                        <a:t>No change</a:t>
                      </a:r>
                      <a:endParaRPr lang="en-GB" sz="1100" b="0" i="0" u="none" strike="noStrike">
                        <a:solidFill>
                          <a:srgbClr val="70AD47"/>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16292"/>
                  </a:ext>
                </a:extLst>
              </a:tr>
              <a:tr h="207815">
                <a:tc>
                  <a:txBody>
                    <a:bodyPr/>
                    <a:lstStyle/>
                    <a:p>
                      <a:pPr algn="l" rtl="0" fontAlgn="b"/>
                      <a:r>
                        <a:rPr lang="en-GB" sz="1050" b="1" i="0" u="none" strike="noStrike">
                          <a:solidFill>
                            <a:srgbClr val="000000"/>
                          </a:solidFill>
                          <a:effectLst/>
                          <a:latin typeface="Arial" panose="020B0604020202020204" pitchFamily="34" charset="0"/>
                        </a:rPr>
                        <a:t>A11: </a:t>
                      </a:r>
                      <a:r>
                        <a:rPr lang="en-GB" sz="1050" b="0" i="0" u="none" strike="noStrike">
                          <a:solidFill>
                            <a:srgbClr val="000000"/>
                          </a:solidFill>
                          <a:effectLst/>
                          <a:latin typeface="Arial" panose="020B0604020202020204" pitchFamily="34" charset="0"/>
                        </a:rPr>
                        <a:t>Six Mile Bottom, </a:t>
                      </a:r>
                      <a:r>
                        <a:rPr lang="en-GB" sz="1050" b="1" i="0" u="none" strike="noStrike">
                          <a:solidFill>
                            <a:srgbClr val="99C979"/>
                          </a:solidFill>
                          <a:effectLst/>
                          <a:latin typeface="Arial" panose="020B0604020202020204" pitchFamily="34" charset="0"/>
                        </a:rPr>
                        <a:t>East Cambs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312435"/>
                  </a:ext>
                </a:extLst>
              </a:tr>
              <a:tr h="207815">
                <a:tc>
                  <a:txBody>
                    <a:bodyPr/>
                    <a:lstStyle/>
                    <a:p>
                      <a:pPr algn="l" rtl="0" fontAlgn="b"/>
                      <a:r>
                        <a:rPr lang="en-GB" sz="1050" b="1" i="0" u="none" strike="noStrike">
                          <a:solidFill>
                            <a:srgbClr val="000000"/>
                          </a:solidFill>
                          <a:effectLst/>
                          <a:latin typeface="Arial" panose="020B0604020202020204" pitchFamily="34" charset="0"/>
                        </a:rPr>
                        <a:t>A1(M): </a:t>
                      </a:r>
                      <a:r>
                        <a:rPr lang="en-GB" sz="1050" b="0" i="0" u="none" strike="noStrike">
                          <a:solidFill>
                            <a:srgbClr val="000000"/>
                          </a:solidFill>
                          <a:effectLst/>
                          <a:latin typeface="Arial" panose="020B0604020202020204" pitchFamily="34" charset="0"/>
                        </a:rPr>
                        <a:t>Sawtry, </a:t>
                      </a:r>
                      <a:r>
                        <a:rPr lang="en-GB" sz="1050" b="1" i="0" u="none" strike="noStrike">
                          <a:solidFill>
                            <a:srgbClr val="F68E5F"/>
                          </a:solidFill>
                          <a:effectLst/>
                          <a:latin typeface="Arial" panose="020B0604020202020204" pitchFamily="34" charset="0"/>
                        </a:rPr>
                        <a:t>Hunts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70AD47"/>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70AD47"/>
                          </a:solidFill>
                          <a:effectLst/>
                          <a:latin typeface="Calibri" panose="020F050202020403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70AD47"/>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70AD47"/>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475116"/>
                  </a:ext>
                </a:extLst>
              </a:tr>
              <a:tr h="207815">
                <a:tc>
                  <a:txBody>
                    <a:bodyPr/>
                    <a:lstStyle/>
                    <a:p>
                      <a:pPr algn="l" rtl="0" fontAlgn="b"/>
                      <a:r>
                        <a:rPr lang="en-GB" sz="1050" b="1" i="0" u="none" strike="noStrike">
                          <a:solidFill>
                            <a:srgbClr val="000000"/>
                          </a:solidFill>
                          <a:effectLst/>
                          <a:latin typeface="Arial" panose="020B0604020202020204" pitchFamily="34" charset="0"/>
                        </a:rPr>
                        <a:t>A428:</a:t>
                      </a:r>
                      <a:r>
                        <a:rPr lang="en-GB" sz="1050" b="0" i="0" u="none" strike="noStrike">
                          <a:solidFill>
                            <a:srgbClr val="000000"/>
                          </a:solidFill>
                          <a:effectLst/>
                          <a:latin typeface="Arial" panose="020B0604020202020204" pitchFamily="34" charset="0"/>
                        </a:rPr>
                        <a:t> Cambourne, </a:t>
                      </a:r>
                      <a:r>
                        <a:rPr lang="en-GB" sz="1050" b="1" i="0" u="none" strike="noStrike">
                          <a:solidFill>
                            <a:srgbClr val="F54F3D"/>
                          </a:solidFill>
                          <a:effectLst/>
                          <a:latin typeface="Arial" panose="020B0604020202020204" pitchFamily="34" charset="0"/>
                        </a:rPr>
                        <a:t>South Cambs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FF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70AD47"/>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rgbClr val="FF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chemeClr val="tx1"/>
                          </a:solidFill>
                          <a:effectLst/>
                          <a:latin typeface="Calibri" panose="020F0502020204030204" pitchFamily="34" charset="0"/>
                        </a:rPr>
                        <a:t>No change</a:t>
                      </a:r>
                      <a:endParaRPr lang="en-GB" sz="1100" b="0" i="0" u="none" strike="noStrike" dirty="0">
                        <a:solidFill>
                          <a:srgbClr val="70AD47"/>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55018"/>
                  </a:ext>
                </a:extLst>
              </a:tr>
              <a:tr h="207815">
                <a:tc>
                  <a:txBody>
                    <a:bodyPr/>
                    <a:lstStyle/>
                    <a:p>
                      <a:pPr algn="l" rtl="0" fontAlgn="b"/>
                      <a:r>
                        <a:rPr lang="en-GB" sz="1050" b="1" i="0" u="none" strike="noStrike">
                          <a:solidFill>
                            <a:srgbClr val="000000"/>
                          </a:solidFill>
                          <a:effectLst/>
                          <a:latin typeface="Arial" panose="020B0604020202020204" pitchFamily="34" charset="0"/>
                        </a:rPr>
                        <a:t>A47:</a:t>
                      </a:r>
                      <a:r>
                        <a:rPr lang="en-GB" sz="1050" b="0" i="0" u="none" strike="noStrike">
                          <a:solidFill>
                            <a:srgbClr val="000000"/>
                          </a:solidFill>
                          <a:effectLst/>
                          <a:latin typeface="Arial" panose="020B0604020202020204" pitchFamily="34" charset="0"/>
                        </a:rPr>
                        <a:t> Eye, </a:t>
                      </a:r>
                      <a:r>
                        <a:rPr lang="en-GB" sz="1050" b="1" i="0" u="none" strike="noStrike">
                          <a:solidFill>
                            <a:srgbClr val="6B9E73"/>
                          </a:solidFill>
                          <a:effectLst/>
                          <a:latin typeface="Arial" panose="020B0604020202020204" pitchFamily="34" charset="0"/>
                        </a:rPr>
                        <a:t>Peterborough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rgbClr val="FF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479137"/>
                  </a:ext>
                </a:extLst>
              </a:tr>
              <a:tr h="2078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i="0" u="none" strike="noStrike">
                          <a:solidFill>
                            <a:srgbClr val="000000"/>
                          </a:solidFill>
                          <a:effectLst/>
                          <a:latin typeface="Arial" panose="020B0604020202020204" pitchFamily="34" charset="0"/>
                        </a:rPr>
                        <a:t>A47: </a:t>
                      </a:r>
                      <a:r>
                        <a:rPr lang="en-GB" sz="1050" b="0" i="0" u="none" strike="noStrike">
                          <a:solidFill>
                            <a:srgbClr val="000000"/>
                          </a:solidFill>
                          <a:effectLst/>
                          <a:latin typeface="Arial" panose="020B0604020202020204" pitchFamily="34" charset="0"/>
                        </a:rPr>
                        <a:t>Wisbech, </a:t>
                      </a:r>
                      <a:r>
                        <a:rPr lang="en-GB" sz="1050" b="1" i="0" u="none" strike="noStrike">
                          <a:solidFill>
                            <a:srgbClr val="EFC94F"/>
                          </a:solidFill>
                          <a:effectLst/>
                          <a:latin typeface="Arial" panose="020B0604020202020204" pitchFamily="34" charset="0"/>
                        </a:rPr>
                        <a:t>Fenland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chemeClr val="tx1"/>
                          </a:solidFill>
                          <a:effectLst/>
                          <a:latin typeface="Calibri"/>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chemeClr val="tx1"/>
                          </a:solidFill>
                          <a:effectLst/>
                          <a:latin typeface="Calibri"/>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a:solidFill>
                            <a:schemeClr val="tx1"/>
                          </a:solidFill>
                          <a:effectLst/>
                          <a:latin typeface="Calibri"/>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0" i="0" u="none" strike="noStrike" dirty="0">
                          <a:solidFill>
                            <a:schemeClr val="tx1"/>
                          </a:solidFill>
                          <a:effectLst/>
                          <a:latin typeface="Calibri"/>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974165"/>
                  </a:ext>
                </a:extLst>
              </a:tr>
              <a:tr h="207815">
                <a:tc>
                  <a:txBody>
                    <a:bodyPr/>
                    <a:lstStyle/>
                    <a:p>
                      <a:pPr algn="l" rtl="0" fontAlgn="b"/>
                      <a:r>
                        <a:rPr lang="en-GB" sz="1050" b="1" i="0" u="none" strike="noStrike">
                          <a:solidFill>
                            <a:srgbClr val="000000"/>
                          </a:solidFill>
                          <a:effectLst/>
                          <a:latin typeface="Arial" panose="020B0604020202020204" pitchFamily="34" charset="0"/>
                        </a:rPr>
                        <a:t>ALL</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a:solidFill>
                            <a:srgbClr val="FF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a:solidFill>
                            <a:srgbClr val="70AD47"/>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a:solidFill>
                            <a:schemeClr val="tx1"/>
                          </a:solidFill>
                          <a:effectLst/>
                          <a:latin typeface="Calibri" panose="020F0502020204030204" pitchFamily="34" charset="0"/>
                        </a:rPr>
                        <a:t>No change</a:t>
                      </a:r>
                      <a:endParaRPr lang="en-GB" sz="1100" b="1" i="0" u="none" strike="noStrike">
                        <a:solidFill>
                          <a:srgbClr val="70AD47"/>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100" b="1" i="0" u="none" strike="noStrike" dirty="0">
                          <a:solidFill>
                            <a:schemeClr val="tx1"/>
                          </a:solidFill>
                          <a:effectLst/>
                          <a:latin typeface="Calibri" panose="020F0502020204030204" pitchFamily="34" charset="0"/>
                        </a:rPr>
                        <a:t>No change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162822"/>
                  </a:ext>
                </a:extLst>
              </a:tr>
            </a:tbl>
          </a:graphicData>
        </a:graphic>
      </p:graphicFrame>
      <p:pic>
        <p:nvPicPr>
          <p:cNvPr id="8" name="Picture 7" descr="Chart, line chart&#10;&#10;Description automatically generated">
            <a:extLst>
              <a:ext uri="{FF2B5EF4-FFF2-40B4-BE49-F238E27FC236}">
                <a16:creationId xmlns:a16="http://schemas.microsoft.com/office/drawing/2014/main" id="{B0DCC568-A013-4512-94D7-98B95A705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21" y="707628"/>
            <a:ext cx="10059758" cy="3850130"/>
          </a:xfrm>
          <a:prstGeom prst="rect">
            <a:avLst/>
          </a:prstGeom>
        </p:spPr>
      </p:pic>
      <p:sp>
        <p:nvSpPr>
          <p:cNvPr id="18" name="TextBox 17">
            <a:extLst>
              <a:ext uri="{FF2B5EF4-FFF2-40B4-BE49-F238E27FC236}">
                <a16:creationId xmlns:a16="http://schemas.microsoft.com/office/drawing/2014/main" id="{078F44CB-F491-4EEF-ACA3-E73489DF52ED}"/>
              </a:ext>
            </a:extLst>
          </p:cNvPr>
          <p:cNvSpPr txBox="1"/>
          <p:nvPr/>
        </p:nvSpPr>
        <p:spPr>
          <a:xfrm>
            <a:off x="10842678" y="772818"/>
            <a:ext cx="1349322" cy="769441"/>
          </a:xfrm>
          <a:prstGeom prst="rect">
            <a:avLst/>
          </a:prstGeom>
          <a:noFill/>
        </p:spPr>
        <p:txBody>
          <a:bodyPr wrap="square" lIns="91440" tIns="45720" rIns="91440" bIns="45720" rtlCol="0" anchor="t">
            <a:spAutoFit/>
          </a:bodyPr>
          <a:lstStyle/>
          <a:p>
            <a:pPr algn="r"/>
            <a:r>
              <a:rPr lang="en-GB" sz="1100" dirty="0">
                <a:solidFill>
                  <a:schemeClr val="accent2"/>
                </a:solidFill>
              </a:rPr>
              <a:t>Missing A1(M) Huntingdonshire data in July/August 2022</a:t>
            </a:r>
          </a:p>
        </p:txBody>
      </p:sp>
      <p:sp>
        <p:nvSpPr>
          <p:cNvPr id="14" name="TextBox 13">
            <a:extLst>
              <a:ext uri="{FF2B5EF4-FFF2-40B4-BE49-F238E27FC236}">
                <a16:creationId xmlns:a16="http://schemas.microsoft.com/office/drawing/2014/main" id="{7FB8EA8A-538C-4B3D-9E37-C3EE4BEFE304}"/>
              </a:ext>
            </a:extLst>
          </p:cNvPr>
          <p:cNvSpPr txBox="1"/>
          <p:nvPr/>
        </p:nvSpPr>
        <p:spPr>
          <a:xfrm>
            <a:off x="10897827" y="2476444"/>
            <a:ext cx="1349322" cy="769441"/>
          </a:xfrm>
          <a:prstGeom prst="rect">
            <a:avLst/>
          </a:prstGeom>
          <a:noFill/>
        </p:spPr>
        <p:txBody>
          <a:bodyPr wrap="square" lIns="91440" tIns="45720" rIns="91440" bIns="45720" rtlCol="0" anchor="t">
            <a:spAutoFit/>
          </a:bodyPr>
          <a:lstStyle/>
          <a:p>
            <a:pPr algn="r"/>
            <a:r>
              <a:rPr lang="en-GB" sz="1100" dirty="0">
                <a:solidFill>
                  <a:schemeClr val="accent4"/>
                </a:solidFill>
              </a:rPr>
              <a:t>On-going problem with Fenland sensors since April 2022</a:t>
            </a:r>
          </a:p>
        </p:txBody>
      </p:sp>
    </p:spTree>
    <p:extLst>
      <p:ext uri="{BB962C8B-B14F-4D97-AF65-F5344CB8AC3E}">
        <p14:creationId xmlns:p14="http://schemas.microsoft.com/office/powerpoint/2010/main" val="272364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24DC49-BADA-4AA2-80ED-4C7F1ED6E3C4}"/>
              </a:ext>
            </a:extLst>
          </p:cNvPr>
          <p:cNvSpPr/>
          <p:nvPr/>
        </p:nvSpPr>
        <p:spPr>
          <a:xfrm>
            <a:off x="0" y="-3367"/>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Strategic Road Network: Daily Flow by Day of Week</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9653C55-2FA5-4ADD-83B6-7DD9B389525C}"/>
              </a:ext>
            </a:extLst>
          </p:cNvPr>
          <p:cNvSpPr>
            <a:spLocks noGrp="1"/>
          </p:cNvSpPr>
          <p:nvPr>
            <p:ph type="sldNum" sz="quarter" idx="12"/>
          </p:nvPr>
        </p:nvSpPr>
        <p:spPr>
          <a:xfrm>
            <a:off x="9431268" y="6562079"/>
            <a:ext cx="2743200" cy="365125"/>
          </a:xfrm>
        </p:spPr>
        <p:txBody>
          <a:bodyPr/>
          <a:lstStyle/>
          <a:p>
            <a:fld id="{AE56028F-813B-4E02-837E-17CD63D81F9F}" type="slidenum">
              <a:rPr lang="en-GB" smtClean="0"/>
              <a:t>9</a:t>
            </a:fld>
            <a:endParaRPr lang="en-GB"/>
          </a:p>
        </p:txBody>
      </p:sp>
      <p:graphicFrame>
        <p:nvGraphicFramePr>
          <p:cNvPr id="12" name="Table 11">
            <a:extLst>
              <a:ext uri="{FF2B5EF4-FFF2-40B4-BE49-F238E27FC236}">
                <a16:creationId xmlns:a16="http://schemas.microsoft.com/office/drawing/2014/main" id="{589C7A37-416E-4EE9-AA5A-6CA52014DCDD}"/>
              </a:ext>
            </a:extLst>
          </p:cNvPr>
          <p:cNvGraphicFramePr>
            <a:graphicFrameLocks noGrp="1"/>
          </p:cNvGraphicFramePr>
          <p:nvPr>
            <p:extLst>
              <p:ext uri="{D42A27DB-BD31-4B8C-83A1-F6EECF244321}">
                <p14:modId xmlns:p14="http://schemas.microsoft.com/office/powerpoint/2010/main" val="1780953820"/>
              </p:ext>
            </p:extLst>
          </p:nvPr>
        </p:nvGraphicFramePr>
        <p:xfrm>
          <a:off x="8116058" y="4079615"/>
          <a:ext cx="3912690" cy="2281006"/>
        </p:xfrm>
        <a:graphic>
          <a:graphicData uri="http://schemas.openxmlformats.org/drawingml/2006/table">
            <a:tbl>
              <a:tblPr>
                <a:tableStyleId>{5C22544A-7EE6-4342-B048-85BDC9FD1C3A}</a:tableStyleId>
              </a:tblPr>
              <a:tblGrid>
                <a:gridCol w="782538">
                  <a:extLst>
                    <a:ext uri="{9D8B030D-6E8A-4147-A177-3AD203B41FA5}">
                      <a16:colId xmlns:a16="http://schemas.microsoft.com/office/drawing/2014/main" val="3514744885"/>
                    </a:ext>
                  </a:extLst>
                </a:gridCol>
                <a:gridCol w="782538">
                  <a:extLst>
                    <a:ext uri="{9D8B030D-6E8A-4147-A177-3AD203B41FA5}">
                      <a16:colId xmlns:a16="http://schemas.microsoft.com/office/drawing/2014/main" val="1775686484"/>
                    </a:ext>
                  </a:extLst>
                </a:gridCol>
                <a:gridCol w="782538">
                  <a:extLst>
                    <a:ext uri="{9D8B030D-6E8A-4147-A177-3AD203B41FA5}">
                      <a16:colId xmlns:a16="http://schemas.microsoft.com/office/drawing/2014/main" val="3978426171"/>
                    </a:ext>
                  </a:extLst>
                </a:gridCol>
                <a:gridCol w="782538">
                  <a:extLst>
                    <a:ext uri="{9D8B030D-6E8A-4147-A177-3AD203B41FA5}">
                      <a16:colId xmlns:a16="http://schemas.microsoft.com/office/drawing/2014/main" val="1076404724"/>
                    </a:ext>
                  </a:extLst>
                </a:gridCol>
                <a:gridCol w="782538">
                  <a:extLst>
                    <a:ext uri="{9D8B030D-6E8A-4147-A177-3AD203B41FA5}">
                      <a16:colId xmlns:a16="http://schemas.microsoft.com/office/drawing/2014/main" val="1592365168"/>
                    </a:ext>
                  </a:extLst>
                </a:gridCol>
              </a:tblGrid>
              <a:tr h="597918">
                <a:tc>
                  <a:txBody>
                    <a:bodyPr/>
                    <a:lstStyle/>
                    <a:p>
                      <a:pPr algn="ctr" fontAlgn="b"/>
                      <a:r>
                        <a:rPr lang="en-GB" sz="1200" b="1" i="0" u="none" strike="noStrike">
                          <a:solidFill>
                            <a:srgbClr val="000000"/>
                          </a:solidFill>
                          <a:effectLst/>
                          <a:latin typeface="Arial"/>
                        </a:rPr>
                        <a:t>Weekend / Weekday split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i="0" u="none" strike="noStrike">
                          <a:solidFill>
                            <a:srgbClr val="0070C0"/>
                          </a:solidFill>
                          <a:effectLst/>
                          <a:latin typeface="+mn-lt"/>
                        </a:rPr>
                        <a:t>Pre-COVID</a:t>
                      </a:r>
                    </a:p>
                    <a:p>
                      <a:pPr algn="ctr" fontAlgn="b"/>
                      <a:r>
                        <a:rPr lang="en-GB" sz="1200" b="0" i="0" u="none" strike="noStrike">
                          <a:solidFill>
                            <a:srgbClr val="000000"/>
                          </a:solidFill>
                          <a:effectLst/>
                          <a:latin typeface="+mn-lt"/>
                        </a:rPr>
                        <a:t>Sept 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Mid-COVID</a:t>
                      </a:r>
                    </a:p>
                    <a:p>
                      <a:pPr algn="ctr" fontAlgn="b"/>
                      <a:r>
                        <a:rPr lang="en-GB" sz="1200" b="0" u="none" strike="noStrike" dirty="0">
                          <a:effectLst/>
                        </a:rPr>
                        <a:t>Sept 2020</a:t>
                      </a:r>
                      <a:endParaRPr lang="en-GB" sz="1200" b="0" i="0" u="none" strike="noStrike" dirty="0">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Mid-COVID</a:t>
                      </a:r>
                    </a:p>
                    <a:p>
                      <a:pPr algn="ctr" fontAlgn="b"/>
                      <a:r>
                        <a:rPr lang="en-GB" sz="1200" b="0" u="none" strike="noStrike">
                          <a:effectLst/>
                        </a:rPr>
                        <a:t>Sept 2021</a:t>
                      </a:r>
                      <a:endParaRPr lang="en-GB" sz="1200" b="0"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a:solidFill>
                            <a:srgbClr val="0070C0"/>
                          </a:solidFill>
                          <a:effectLst/>
                        </a:rPr>
                        <a:t>Now</a:t>
                      </a:r>
                    </a:p>
                    <a:p>
                      <a:pPr algn="ctr" fontAlgn="b"/>
                      <a:r>
                        <a:rPr lang="en-GB" sz="1200" b="0" u="none" strike="noStrike">
                          <a:effectLst/>
                        </a:rPr>
                        <a:t>Sept 2022</a:t>
                      </a:r>
                      <a:endParaRPr lang="en-GB" sz="1200" b="0"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76199479"/>
                  </a:ext>
                </a:extLst>
              </a:tr>
              <a:tr h="542585">
                <a:tc>
                  <a:txBody>
                    <a:bodyPr/>
                    <a:lstStyle/>
                    <a:p>
                      <a:pPr algn="ctr" fontAlgn="b"/>
                      <a:r>
                        <a:rPr lang="en-GB" sz="1200" b="1" u="none" strike="noStrike" dirty="0">
                          <a:effectLst/>
                        </a:rPr>
                        <a:t>Weekday average</a:t>
                      </a:r>
                      <a:r>
                        <a:rPr lang="en-GB" sz="1200" b="1" u="none" strike="noStrike" dirty="0">
                          <a:solidFill>
                            <a:srgbClr val="FF0000"/>
                          </a:solidFill>
                          <a:effectLst/>
                        </a:rPr>
                        <a:t>**</a:t>
                      </a:r>
                      <a:endParaRPr lang="en-GB" sz="1200" b="1" i="0" u="none" strike="noStrike" dirty="0">
                        <a:solidFill>
                          <a:srgbClr val="FF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24.2k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20.6k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21.7k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22.4k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192212"/>
                  </a:ext>
                </a:extLst>
              </a:tr>
              <a:tr h="542585">
                <a:tc>
                  <a:txBody>
                    <a:bodyPr/>
                    <a:lstStyle/>
                    <a:p>
                      <a:pPr algn="ctr" fontAlgn="b"/>
                      <a:r>
                        <a:rPr lang="en-GB" sz="1200" b="1" u="none" strike="noStrike">
                          <a:effectLst/>
                        </a:rPr>
                        <a:t>Weekend average</a:t>
                      </a:r>
                      <a:endParaRPr lang="en-GB" sz="1200" b="1"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18.2k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16.7k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19.6k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19.1k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338790"/>
                  </a:ext>
                </a:extLst>
              </a:tr>
              <a:tr h="597918">
                <a:tc>
                  <a:txBody>
                    <a:bodyPr/>
                    <a:lstStyle/>
                    <a:p>
                      <a:pPr algn="ctr" fontAlgn="b"/>
                      <a:r>
                        <a:rPr lang="en-GB" sz="1200" b="1" u="none" strike="noStrike">
                          <a:effectLst/>
                        </a:rPr>
                        <a:t>Weekend proportion of weekday</a:t>
                      </a:r>
                      <a:endParaRPr lang="en-GB" sz="1200" b="1" i="0" u="none" strike="noStrike">
                        <a:solidFill>
                          <a:srgbClr val="000000"/>
                        </a:solidFill>
                        <a:effectLst/>
                        <a:latin typeface="Aria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dirty="0">
                          <a:solidFill>
                            <a:srgbClr val="000000"/>
                          </a:solidFill>
                          <a:effectLst/>
                          <a:latin typeface="Calibri" panose="020F0502020204030204" pitchFamily="34" charset="0"/>
                        </a:rPr>
                        <a:t>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417808"/>
                  </a:ext>
                </a:extLst>
              </a:tr>
            </a:tbl>
          </a:graphicData>
        </a:graphic>
      </p:graphicFrame>
      <p:graphicFrame>
        <p:nvGraphicFramePr>
          <p:cNvPr id="14" name="Table 13">
            <a:extLst>
              <a:ext uri="{FF2B5EF4-FFF2-40B4-BE49-F238E27FC236}">
                <a16:creationId xmlns:a16="http://schemas.microsoft.com/office/drawing/2014/main" id="{C93A6E42-6D02-4CFB-8B80-54948C49A989}"/>
              </a:ext>
            </a:extLst>
          </p:cNvPr>
          <p:cNvGraphicFramePr>
            <a:graphicFrameLocks noGrp="1"/>
          </p:cNvGraphicFramePr>
          <p:nvPr>
            <p:extLst>
              <p:ext uri="{D42A27DB-BD31-4B8C-83A1-F6EECF244321}">
                <p14:modId xmlns:p14="http://schemas.microsoft.com/office/powerpoint/2010/main" val="3143295040"/>
              </p:ext>
            </p:extLst>
          </p:nvPr>
        </p:nvGraphicFramePr>
        <p:xfrm>
          <a:off x="159692" y="4075562"/>
          <a:ext cx="7832503" cy="2281003"/>
        </p:xfrm>
        <a:graphic>
          <a:graphicData uri="http://schemas.openxmlformats.org/drawingml/2006/table">
            <a:tbl>
              <a:tblPr/>
              <a:tblGrid>
                <a:gridCol w="1766086">
                  <a:extLst>
                    <a:ext uri="{9D8B030D-6E8A-4147-A177-3AD203B41FA5}">
                      <a16:colId xmlns:a16="http://schemas.microsoft.com/office/drawing/2014/main" val="3469205259"/>
                    </a:ext>
                  </a:extLst>
                </a:gridCol>
                <a:gridCol w="865022">
                  <a:extLst>
                    <a:ext uri="{9D8B030D-6E8A-4147-A177-3AD203B41FA5}">
                      <a16:colId xmlns:a16="http://schemas.microsoft.com/office/drawing/2014/main" val="490772076"/>
                    </a:ext>
                  </a:extLst>
                </a:gridCol>
                <a:gridCol w="831232">
                  <a:extLst>
                    <a:ext uri="{9D8B030D-6E8A-4147-A177-3AD203B41FA5}">
                      <a16:colId xmlns:a16="http://schemas.microsoft.com/office/drawing/2014/main" val="3812294680"/>
                    </a:ext>
                  </a:extLst>
                </a:gridCol>
                <a:gridCol w="991171">
                  <a:extLst>
                    <a:ext uri="{9D8B030D-6E8A-4147-A177-3AD203B41FA5}">
                      <a16:colId xmlns:a16="http://schemas.microsoft.com/office/drawing/2014/main" val="1177858691"/>
                    </a:ext>
                  </a:extLst>
                </a:gridCol>
                <a:gridCol w="865022">
                  <a:extLst>
                    <a:ext uri="{9D8B030D-6E8A-4147-A177-3AD203B41FA5}">
                      <a16:colId xmlns:a16="http://schemas.microsoft.com/office/drawing/2014/main" val="3849385871"/>
                    </a:ext>
                  </a:extLst>
                </a:gridCol>
                <a:gridCol w="874033">
                  <a:extLst>
                    <a:ext uri="{9D8B030D-6E8A-4147-A177-3AD203B41FA5}">
                      <a16:colId xmlns:a16="http://schemas.microsoft.com/office/drawing/2014/main" val="2018256863"/>
                    </a:ext>
                  </a:extLst>
                </a:gridCol>
                <a:gridCol w="856011">
                  <a:extLst>
                    <a:ext uri="{9D8B030D-6E8A-4147-A177-3AD203B41FA5}">
                      <a16:colId xmlns:a16="http://schemas.microsoft.com/office/drawing/2014/main" val="4132571896"/>
                    </a:ext>
                  </a:extLst>
                </a:gridCol>
                <a:gridCol w="783926">
                  <a:extLst>
                    <a:ext uri="{9D8B030D-6E8A-4147-A177-3AD203B41FA5}">
                      <a16:colId xmlns:a16="http://schemas.microsoft.com/office/drawing/2014/main" val="1005840075"/>
                    </a:ext>
                  </a:extLst>
                </a:gridCol>
              </a:tblGrid>
              <a:tr h="441847">
                <a:tc>
                  <a:txBody>
                    <a:bodyPr/>
                    <a:lstStyle/>
                    <a:p>
                      <a:pPr algn="ctr" rtl="0" fontAlgn="b"/>
                      <a:r>
                        <a:rPr lang="en-GB" sz="1100" b="1" i="0" u="none" strike="noStrike" dirty="0">
                          <a:solidFill>
                            <a:srgbClr val="000000"/>
                          </a:solidFill>
                          <a:effectLst/>
                          <a:latin typeface="Calibri"/>
                        </a:rPr>
                        <a:t>% Difference</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1. First working 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2. Normal Tuesday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3. Normal Wednesday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4. Normal Thursday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5. Last Working 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6. Normal Saturday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100" b="1" i="0" u="none" strike="noStrike">
                          <a:solidFill>
                            <a:srgbClr val="000000"/>
                          </a:solidFill>
                          <a:effectLst/>
                          <a:latin typeface="Calibri"/>
                        </a:rPr>
                        <a:t>7. Normal Sunday</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867899995"/>
                  </a:ext>
                </a:extLst>
              </a:tr>
              <a:tr h="235502">
                <a:tc>
                  <a:txBody>
                    <a:bodyPr/>
                    <a:lstStyle/>
                    <a:p>
                      <a:pPr algn="ctr" rtl="0" fontAlgn="b"/>
                      <a:r>
                        <a:rPr lang="en-GB" sz="1000" b="1" i="0" u="none" strike="noStrike" dirty="0">
                          <a:solidFill>
                            <a:srgbClr val="0070C0"/>
                          </a:solidFill>
                          <a:effectLst/>
                          <a:latin typeface="Calibri"/>
                        </a:rPr>
                        <a:t>Pre-COVID vs Now:</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FF0000"/>
                          </a:solidFill>
                          <a:effectLst/>
                          <a:latin typeface="Arial"/>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723070"/>
                  </a:ext>
                </a:extLst>
              </a:tr>
              <a:tr h="224287">
                <a:tc>
                  <a:txBody>
                    <a:bodyPr/>
                    <a:lstStyle/>
                    <a:p>
                      <a:pPr algn="ctr" rtl="0" fontAlgn="b"/>
                      <a:r>
                        <a:rPr lang="en-GB" sz="1000" b="1" i="0" u="none" strike="noStrike">
                          <a:solidFill>
                            <a:srgbClr val="000000"/>
                          </a:solidFill>
                          <a:effectLst/>
                          <a:latin typeface="Calibri" panose="020F0502020204030204" pitchFamily="34" charset="0"/>
                        </a:rPr>
                        <a:t>Sept 2019 to Sept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80357035"/>
                  </a:ext>
                </a:extLst>
              </a:tr>
              <a:tr h="235502">
                <a:tc>
                  <a:txBody>
                    <a:bodyPr/>
                    <a:lstStyle/>
                    <a:p>
                      <a:pPr algn="ctr" rtl="0" fontAlgn="b"/>
                      <a:r>
                        <a:rPr lang="en-GB" sz="1000" b="1" i="0" u="none" strike="noStrike" dirty="0">
                          <a:solidFill>
                            <a:srgbClr val="0070C0"/>
                          </a:solidFill>
                          <a:effectLst/>
                          <a:latin typeface="Calibri" panose="020F0502020204030204" pitchFamily="34" charset="0"/>
                        </a:rPr>
                        <a:t>Mid-COVID vs Now: </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70AD47"/>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223811"/>
                  </a:ext>
                </a:extLst>
              </a:tr>
              <a:tr h="224287">
                <a:tc>
                  <a:txBody>
                    <a:bodyPr/>
                    <a:lstStyle/>
                    <a:p>
                      <a:pPr algn="ctr" rtl="0" fontAlgn="b"/>
                      <a:r>
                        <a:rPr lang="en-GB" sz="1000" b="1" i="0" u="none" strike="noStrike" dirty="0">
                          <a:solidFill>
                            <a:srgbClr val="000000"/>
                          </a:solidFill>
                          <a:effectLst/>
                          <a:latin typeface="Calibri" panose="020F0502020204030204" pitchFamily="34" charset="0"/>
                        </a:rPr>
                        <a:t>Sept 2020 to Sept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31825346"/>
                  </a:ext>
                </a:extLst>
              </a:tr>
              <a:tr h="235502">
                <a:tc>
                  <a:txBody>
                    <a:bodyPr/>
                    <a:lstStyle/>
                    <a:p>
                      <a:pPr algn="ctr" rtl="0" fontAlgn="b"/>
                      <a:r>
                        <a:rPr lang="en-GB" sz="1000" b="1" i="0" u="none" strike="noStrike">
                          <a:solidFill>
                            <a:srgbClr val="0070C0"/>
                          </a:solidFill>
                          <a:effectLst/>
                          <a:latin typeface="Calibri" panose="020F0502020204030204" pitchFamily="34" charset="0"/>
                        </a:rPr>
                        <a:t>Mid-COVID vs Now: </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FF0000"/>
                          </a:solidFill>
                          <a:effectLst/>
                          <a:latin typeface="Arial" panose="020B060402020202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93833"/>
                  </a:ext>
                </a:extLst>
              </a:tr>
              <a:tr h="224287">
                <a:tc>
                  <a:txBody>
                    <a:bodyPr/>
                    <a:lstStyle/>
                    <a:p>
                      <a:pPr algn="ctr" rtl="0" fontAlgn="b"/>
                      <a:r>
                        <a:rPr lang="en-GB" sz="1000" b="1" i="0" u="none" strike="noStrike">
                          <a:solidFill>
                            <a:srgbClr val="000000"/>
                          </a:solidFill>
                          <a:effectLst/>
                          <a:latin typeface="Calibri" panose="020F0502020204030204" pitchFamily="34" charset="0"/>
                        </a:rPr>
                        <a:t>Sept 2021 to Sept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30110862"/>
                  </a:ext>
                </a:extLst>
              </a:tr>
              <a:tr h="224287">
                <a:tc>
                  <a:txBody>
                    <a:bodyPr/>
                    <a:lstStyle/>
                    <a:p>
                      <a:pPr algn="ctr" rtl="0" fontAlgn="b"/>
                      <a:r>
                        <a:rPr lang="en-GB" sz="1000" b="1" i="0" u="none" strike="noStrike" dirty="0">
                          <a:solidFill>
                            <a:srgbClr val="0070C0"/>
                          </a:solidFill>
                          <a:effectLst/>
                          <a:latin typeface="Calibri" panose="020F0502020204030204" pitchFamily="34" charset="0"/>
                        </a:rPr>
                        <a:t>Previous update vs Now</a:t>
                      </a:r>
                      <a:r>
                        <a:rPr lang="en-GB" sz="1000" b="1" i="0" u="none" strike="noStrike" dirty="0">
                          <a:solidFill>
                            <a:srgbClr val="4472C4"/>
                          </a:solidFill>
                          <a:effectLst/>
                          <a:latin typeface="Calibri" panose="020F0502020204030204" pitchFamily="34" charset="0"/>
                        </a:rPr>
                        <a:t>:</a:t>
                      </a:r>
                      <a:endParaRPr lang="en-GB" sz="1000" b="1" i="0" u="none" strike="noStrike" dirty="0">
                        <a:solidFill>
                          <a:srgbClr val="0070C0"/>
                        </a:solidFill>
                        <a:effectLst/>
                        <a:latin typeface="Calibri" panose="020F0502020204030204" pitchFamily="34" charset="0"/>
                      </a:endParaRP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b"/>
                      <a:r>
                        <a:rPr lang="en-GB" sz="1200" b="1" i="0" u="none" strike="noStrike">
                          <a:solidFill>
                            <a:srgbClr val="FF0000"/>
                          </a:solidFill>
                          <a:effectLst/>
                          <a:latin typeface="Arial" panose="020B0604020202020204" pitchFamily="34"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0" i="0" u="none" strike="noStrike">
                          <a:solidFill>
                            <a:schemeClr val="tx1"/>
                          </a:solidFill>
                          <a:effectLst/>
                          <a:latin typeface="Arial" panose="020B0604020202020204" pitchFamily="34" charset="0"/>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0" i="0" u="none" strike="noStrike">
                          <a:solidFill>
                            <a:schemeClr val="tx1"/>
                          </a:solidFill>
                          <a:effectLst/>
                          <a:latin typeface="Arial" panose="020B0604020202020204" pitchFamily="34" charset="0"/>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70AD47"/>
                          </a:solidFill>
                          <a:effectLst/>
                          <a:latin typeface="Arial" panose="020B060402020202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b"/>
                      <a:r>
                        <a:rPr lang="en-GB" sz="1200" b="1" i="0" u="none" strike="noStrike">
                          <a:solidFill>
                            <a:srgbClr val="FF0000"/>
                          </a:solidFill>
                          <a:effectLst/>
                          <a:latin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263632"/>
                  </a:ext>
                </a:extLst>
              </a:tr>
              <a:tr h="235502">
                <a:tc>
                  <a:txBody>
                    <a:bodyPr/>
                    <a:lstStyle/>
                    <a:p>
                      <a:pPr algn="ctr" rtl="0" fontAlgn="b"/>
                      <a:r>
                        <a:rPr lang="en-GB" sz="1000" b="1" i="0" u="none" strike="noStrike" dirty="0">
                          <a:solidFill>
                            <a:srgbClr val="000000"/>
                          </a:solidFill>
                          <a:effectLst/>
                          <a:latin typeface="Calibri" panose="020F0502020204030204" pitchFamily="34" charset="0"/>
                        </a:rPr>
                        <a:t>June 2022 to Sept 2022</a:t>
                      </a:r>
                    </a:p>
                  </a:txBody>
                  <a:tcPr marL="9076" marR="9076" marT="907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956203"/>
                  </a:ext>
                </a:extLst>
              </a:tr>
            </a:tbl>
          </a:graphicData>
        </a:graphic>
      </p:graphicFrame>
      <p:sp>
        <p:nvSpPr>
          <p:cNvPr id="4" name="TextBox 3">
            <a:extLst>
              <a:ext uri="{FF2B5EF4-FFF2-40B4-BE49-F238E27FC236}">
                <a16:creationId xmlns:a16="http://schemas.microsoft.com/office/drawing/2014/main" id="{D1306E53-3A46-3633-D192-E9687DB7030F}"/>
              </a:ext>
            </a:extLst>
          </p:cNvPr>
          <p:cNvSpPr txBox="1"/>
          <p:nvPr/>
        </p:nvSpPr>
        <p:spPr>
          <a:xfrm rot="16200000">
            <a:off x="1072338" y="1850640"/>
            <a:ext cx="22714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chemeClr val="bg1">
                    <a:lumMod val="50000"/>
                  </a:schemeClr>
                </a:solidFill>
                <a:cs typeface="Calibri"/>
              </a:rPr>
              <a:t>Average Daily Flow (All Vehicles)</a:t>
            </a:r>
          </a:p>
        </p:txBody>
      </p:sp>
      <p:sp>
        <p:nvSpPr>
          <p:cNvPr id="3" name="TextBox 2">
            <a:extLst>
              <a:ext uri="{FF2B5EF4-FFF2-40B4-BE49-F238E27FC236}">
                <a16:creationId xmlns:a16="http://schemas.microsoft.com/office/drawing/2014/main" id="{547210F1-5DC7-40B4-83C6-315FFA38B9BD}"/>
              </a:ext>
            </a:extLst>
          </p:cNvPr>
          <p:cNvSpPr txBox="1"/>
          <p:nvPr/>
        </p:nvSpPr>
        <p:spPr>
          <a:xfrm>
            <a:off x="159692" y="1195516"/>
            <a:ext cx="1873316" cy="2031325"/>
          </a:xfrm>
          <a:prstGeom prst="rect">
            <a:avLst/>
          </a:prstGeom>
          <a:noFill/>
        </p:spPr>
        <p:txBody>
          <a:bodyPr wrap="square" lIns="91440" tIns="45720" rIns="91440" bIns="45720" rtlCol="0" anchor="t">
            <a:spAutoFit/>
          </a:bodyPr>
          <a:lstStyle/>
          <a:p>
            <a:pPr algn="ctr"/>
            <a:r>
              <a:rPr lang="en-GB" sz="1400" dirty="0"/>
              <a:t>The ‘First Working Day’ metrics for September 2022 include the</a:t>
            </a:r>
            <a:r>
              <a:rPr lang="en-GB" sz="1400" b="1" dirty="0">
                <a:solidFill>
                  <a:srgbClr val="FF0000"/>
                </a:solidFill>
              </a:rPr>
              <a:t> unplanned bank holiday on Monday 19</a:t>
            </a:r>
            <a:r>
              <a:rPr lang="en-GB" sz="1400" b="1" baseline="30000" dirty="0">
                <a:solidFill>
                  <a:srgbClr val="FF0000"/>
                </a:solidFill>
              </a:rPr>
              <a:t>th</a:t>
            </a:r>
            <a:r>
              <a:rPr lang="en-GB" sz="1400" b="1" dirty="0">
                <a:solidFill>
                  <a:srgbClr val="FF0000"/>
                </a:solidFill>
              </a:rPr>
              <a:t> September 2022 </a:t>
            </a:r>
            <a:r>
              <a:rPr lang="en-GB" sz="1400" dirty="0"/>
              <a:t>which will be reducing the reported traffic volume.</a:t>
            </a:r>
          </a:p>
        </p:txBody>
      </p:sp>
      <p:sp>
        <p:nvSpPr>
          <p:cNvPr id="24" name="TextBox 23">
            <a:extLst>
              <a:ext uri="{FF2B5EF4-FFF2-40B4-BE49-F238E27FC236}">
                <a16:creationId xmlns:a16="http://schemas.microsoft.com/office/drawing/2014/main" id="{49949E1F-2D8E-4D72-B261-5659A93EF1AE}"/>
              </a:ext>
            </a:extLst>
          </p:cNvPr>
          <p:cNvSpPr txBox="1"/>
          <p:nvPr/>
        </p:nvSpPr>
        <p:spPr>
          <a:xfrm>
            <a:off x="6995922" y="6566963"/>
            <a:ext cx="4951351" cy="261610"/>
          </a:xfrm>
          <a:prstGeom prst="rect">
            <a:avLst/>
          </a:prstGeom>
          <a:noFill/>
        </p:spPr>
        <p:txBody>
          <a:bodyPr wrap="square" lIns="91440" tIns="45720" rIns="91440" bIns="45720" rtlCol="0" anchor="t">
            <a:spAutoFit/>
          </a:bodyPr>
          <a:lstStyle/>
          <a:p>
            <a:pPr algn="r"/>
            <a:r>
              <a:rPr lang="en-GB" sz="1100" dirty="0">
                <a:solidFill>
                  <a:srgbClr val="FF0000"/>
                </a:solidFill>
              </a:rPr>
              <a:t>**</a:t>
            </a:r>
            <a:r>
              <a:rPr lang="en-GB" sz="1100" dirty="0"/>
              <a:t> Tues to Fri only to avoid including the unplanned bank holiday</a:t>
            </a:r>
            <a:endParaRPr lang="en-GB" sz="1100" dirty="0">
              <a:cs typeface="Calibri"/>
            </a:endParaRPr>
          </a:p>
        </p:txBody>
      </p:sp>
      <p:pic>
        <p:nvPicPr>
          <p:cNvPr id="8" name="Picture 7" descr="Chart, bar chart&#10;&#10;Description automatically generated">
            <a:extLst>
              <a:ext uri="{FF2B5EF4-FFF2-40B4-BE49-F238E27FC236}">
                <a16:creationId xmlns:a16="http://schemas.microsoft.com/office/drawing/2014/main" id="{3FF13C7A-F75C-4189-9623-4BE90B7C0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152" y="749889"/>
            <a:ext cx="9740624" cy="3214696"/>
          </a:xfrm>
          <a:prstGeom prst="rect">
            <a:avLst/>
          </a:prstGeom>
        </p:spPr>
      </p:pic>
      <p:sp>
        <p:nvSpPr>
          <p:cNvPr id="5" name="Freeform: Shape 4">
            <a:extLst>
              <a:ext uri="{FF2B5EF4-FFF2-40B4-BE49-F238E27FC236}">
                <a16:creationId xmlns:a16="http://schemas.microsoft.com/office/drawing/2014/main" id="{F28C222A-0CA1-4EC5-8CE4-302B529A83E7}"/>
              </a:ext>
            </a:extLst>
          </p:cNvPr>
          <p:cNvSpPr/>
          <p:nvPr/>
        </p:nvSpPr>
        <p:spPr>
          <a:xfrm>
            <a:off x="1152525" y="3248025"/>
            <a:ext cx="1047750" cy="790575"/>
          </a:xfrm>
          <a:custGeom>
            <a:avLst/>
            <a:gdLst>
              <a:gd name="connsiteX0" fmla="*/ 0 w 1047750"/>
              <a:gd name="connsiteY0" fmla="*/ 0 h 790575"/>
              <a:gd name="connsiteX1" fmla="*/ 123825 w 1047750"/>
              <a:gd name="connsiteY1" fmla="*/ 266700 h 790575"/>
              <a:gd name="connsiteX2" fmla="*/ 390525 w 1047750"/>
              <a:gd name="connsiteY2" fmla="*/ 438150 h 790575"/>
              <a:gd name="connsiteX3" fmla="*/ 676275 w 1047750"/>
              <a:gd name="connsiteY3" fmla="*/ 495300 h 790575"/>
              <a:gd name="connsiteX4" fmla="*/ 895350 w 1047750"/>
              <a:gd name="connsiteY4" fmla="*/ 571500 h 790575"/>
              <a:gd name="connsiteX5" fmla="*/ 1019175 w 1047750"/>
              <a:gd name="connsiteY5" fmla="*/ 685800 h 790575"/>
              <a:gd name="connsiteX6" fmla="*/ 1047750 w 1047750"/>
              <a:gd name="connsiteY6" fmla="*/ 79057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790575">
                <a:moveTo>
                  <a:pt x="0" y="0"/>
                </a:moveTo>
                <a:cubicBezTo>
                  <a:pt x="29369" y="96837"/>
                  <a:pt x="58738" y="193675"/>
                  <a:pt x="123825" y="266700"/>
                </a:cubicBezTo>
                <a:cubicBezTo>
                  <a:pt x="188912" y="339725"/>
                  <a:pt x="298450" y="400050"/>
                  <a:pt x="390525" y="438150"/>
                </a:cubicBezTo>
                <a:cubicBezTo>
                  <a:pt x="482600" y="476250"/>
                  <a:pt x="592138" y="473075"/>
                  <a:pt x="676275" y="495300"/>
                </a:cubicBezTo>
                <a:cubicBezTo>
                  <a:pt x="760413" y="517525"/>
                  <a:pt x="838200" y="539750"/>
                  <a:pt x="895350" y="571500"/>
                </a:cubicBezTo>
                <a:cubicBezTo>
                  <a:pt x="952500" y="603250"/>
                  <a:pt x="993775" y="649288"/>
                  <a:pt x="1019175" y="685800"/>
                </a:cubicBezTo>
                <a:cubicBezTo>
                  <a:pt x="1044575" y="722312"/>
                  <a:pt x="1046162" y="756443"/>
                  <a:pt x="1047750" y="790575"/>
                </a:cubicBezTo>
              </a:path>
            </a:pathLst>
          </a:custGeom>
          <a:no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8846BEB8-575E-4CF4-9907-7D360E05C284}"/>
              </a:ext>
            </a:extLst>
          </p:cNvPr>
          <p:cNvSpPr/>
          <p:nvPr/>
        </p:nvSpPr>
        <p:spPr>
          <a:xfrm>
            <a:off x="1323975" y="3219450"/>
            <a:ext cx="1847850" cy="411329"/>
          </a:xfrm>
          <a:custGeom>
            <a:avLst/>
            <a:gdLst>
              <a:gd name="connsiteX0" fmla="*/ 0 w 1847850"/>
              <a:gd name="connsiteY0" fmla="*/ 0 h 411329"/>
              <a:gd name="connsiteX1" fmla="*/ 438150 w 1847850"/>
              <a:gd name="connsiteY1" fmla="*/ 266700 h 411329"/>
              <a:gd name="connsiteX2" fmla="*/ 1057275 w 1847850"/>
              <a:gd name="connsiteY2" fmla="*/ 390525 h 411329"/>
              <a:gd name="connsiteX3" fmla="*/ 1571625 w 1847850"/>
              <a:gd name="connsiteY3" fmla="*/ 400050 h 411329"/>
              <a:gd name="connsiteX4" fmla="*/ 1847850 w 1847850"/>
              <a:gd name="connsiteY4" fmla="*/ 276225 h 4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411329">
                <a:moveTo>
                  <a:pt x="0" y="0"/>
                </a:moveTo>
                <a:cubicBezTo>
                  <a:pt x="130969" y="100806"/>
                  <a:pt x="261938" y="201613"/>
                  <a:pt x="438150" y="266700"/>
                </a:cubicBezTo>
                <a:cubicBezTo>
                  <a:pt x="614363" y="331788"/>
                  <a:pt x="868363" y="368300"/>
                  <a:pt x="1057275" y="390525"/>
                </a:cubicBezTo>
                <a:cubicBezTo>
                  <a:pt x="1246188" y="412750"/>
                  <a:pt x="1439863" y="419100"/>
                  <a:pt x="1571625" y="400050"/>
                </a:cubicBezTo>
                <a:cubicBezTo>
                  <a:pt x="1703387" y="381000"/>
                  <a:pt x="1775618" y="328612"/>
                  <a:pt x="1847850" y="276225"/>
                </a:cubicBezTo>
              </a:path>
            </a:pathLst>
          </a:custGeom>
          <a:no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74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56689F"/>
    </a:dk1>
    <a:lt1>
      <a:srgbClr val="6B9E73"/>
    </a:lt1>
    <a:dk2>
      <a:srgbClr val="C2DDA7"/>
    </a:dk2>
    <a:lt2>
      <a:srgbClr val="F5DD90"/>
    </a:lt2>
    <a:accent1>
      <a:srgbClr val="F68E5F"/>
    </a:accent1>
    <a:accent2>
      <a:srgbClr val="F76C5E"/>
    </a:accent2>
    <a:accent3>
      <a:srgbClr val="E9AFD2"/>
    </a:accent3>
    <a:accent4>
      <a:srgbClr val="92DDD6"/>
    </a:accent4>
    <a:accent5>
      <a:srgbClr val="F2F2F2"/>
    </a:accent5>
    <a:accent6>
      <a:srgbClr val="D8D8D8"/>
    </a:accent6>
    <a:hlink>
      <a:srgbClr val="BFBFB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c82fe0-eb9a-49f0-b893-68c2f08a067d">
      <Terms xmlns="http://schemas.microsoft.com/office/infopath/2007/PartnerControls"/>
    </lcf76f155ced4ddcb4097134ff3c332f>
    <SharedWithUsers xmlns="87b4f4af-2199-47ce-9107-2f8b0785b84c">
      <UserInfo>
        <DisplayName>Liam Brown</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FF3C9138390478BB6231175B0731C" ma:contentTypeVersion="9" ma:contentTypeDescription="Create a new document." ma:contentTypeScope="" ma:versionID="87def6ce5333b98afda16ae8241db85f">
  <xsd:schema xmlns:xsd="http://www.w3.org/2001/XMLSchema" xmlns:xs="http://www.w3.org/2001/XMLSchema" xmlns:p="http://schemas.microsoft.com/office/2006/metadata/properties" xmlns:ns2="87b4f4af-2199-47ce-9107-2f8b0785b84c" xmlns:ns3="66c82fe0-eb9a-49f0-b893-68c2f08a067d" targetNamespace="http://schemas.microsoft.com/office/2006/metadata/properties" ma:root="true" ma:fieldsID="e9663b95a012fa7660284f4e8b34464c" ns2:_="" ns3:_="">
    <xsd:import namespace="87b4f4af-2199-47ce-9107-2f8b0785b84c"/>
    <xsd:import namespace="66c82fe0-eb9a-49f0-b893-68c2f08a067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4f4af-2199-47ce-9107-2f8b0785b8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c82fe0-eb9a-49f0-b893-68c2f08a067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D71BE1-93DE-4B96-89AE-59157232867C}">
  <ds:schemaRefs>
    <ds:schemaRef ds:uri="http://schemas.microsoft.com/sharepoint/v3/contenttype/forms"/>
  </ds:schemaRefs>
</ds:datastoreItem>
</file>

<file path=customXml/itemProps2.xml><?xml version="1.0" encoding="utf-8"?>
<ds:datastoreItem xmlns:ds="http://schemas.openxmlformats.org/officeDocument/2006/customXml" ds:itemID="{F29BE4E1-5F86-4667-A1F2-84E04A073AB6}">
  <ds:schemaRefs>
    <ds:schemaRef ds:uri="66c82fe0-eb9a-49f0-b893-68c2f08a067d"/>
    <ds:schemaRef ds:uri="87b4f4af-2199-47ce-9107-2f8b0785b8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7334C7-45BF-40AE-A0FC-73C3C6A72EF0}">
  <ds:schemaRefs>
    <ds:schemaRef ds:uri="66c82fe0-eb9a-49f0-b893-68c2f08a067d"/>
    <ds:schemaRef ds:uri="87b4f4af-2199-47ce-9107-2f8b0785b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4559</TotalTime>
  <Words>7282</Words>
  <Application>Microsoft Office PowerPoint</Application>
  <PresentationFormat>Widescreen</PresentationFormat>
  <Paragraphs>1399</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vt:lpstr>
      <vt:lpstr>Calibri</vt:lpstr>
      <vt:lpstr>Calibri Light</vt:lpstr>
      <vt:lpstr>Roboto</vt:lpstr>
      <vt:lpstr>Segoe UI</vt:lpstr>
      <vt:lpstr>Office Theme</vt:lpstr>
      <vt:lpstr>GCP Transport Working Group COVID-19 transport impacts: data and monitoring report</vt:lpstr>
      <vt:lpstr>PowerPoint Presentation</vt:lpstr>
      <vt:lpstr>PowerPoint Presentation</vt:lpstr>
      <vt:lpstr>Travel Demand</vt:lpstr>
      <vt:lpstr>PowerPoint Presentation</vt:lpstr>
      <vt:lpstr>Strategic Road Network</vt:lpstr>
      <vt:lpstr>PowerPoint Presentation</vt:lpstr>
      <vt:lpstr>PowerPoint Presentation</vt:lpstr>
      <vt:lpstr>PowerPoint Presentation</vt:lpstr>
      <vt:lpstr>Cambridge: Modal split</vt:lpstr>
      <vt:lpstr>PowerPoint Presentation</vt:lpstr>
      <vt:lpstr>PowerPoint Presentation</vt:lpstr>
      <vt:lpstr>PowerPoint Presentation</vt:lpstr>
      <vt:lpstr>PowerPoint Presentation</vt:lpstr>
      <vt:lpstr>Cambridge: Motorised vehicles</vt:lpstr>
      <vt:lpstr>PowerPoint Presentation</vt:lpstr>
      <vt:lpstr>PowerPoint Presentation</vt:lpstr>
      <vt:lpstr>PowerPoint Presentation</vt:lpstr>
      <vt:lpstr>Cambridge: Active Travel</vt:lpstr>
      <vt:lpstr>PowerPoint Presentation</vt:lpstr>
      <vt:lpstr>PowerPoint Presentation</vt:lpstr>
      <vt:lpstr>PowerPoint Presentation</vt:lpstr>
      <vt:lpstr>PowerPoint Presentation</vt:lpstr>
      <vt:lpstr>PowerPoint Presentation</vt:lpstr>
      <vt:lpstr>Car Parking</vt:lpstr>
      <vt:lpstr>PowerPoint Presentation</vt:lpstr>
      <vt:lpstr>PowerPoint Presentation</vt:lpstr>
      <vt:lpstr>Bus Passengers</vt:lpstr>
      <vt:lpstr>PowerPoint Presentation</vt:lpstr>
      <vt:lpstr>PowerPoint Presentation</vt:lpstr>
      <vt:lpstr>PowerPoint Presentation</vt:lpstr>
      <vt:lpstr>PowerPoint Presentation</vt:lpstr>
      <vt:lpstr>e-Scooters</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GCP Transport Working Group COVID-19 transport impacts: data and monitoring report</dc:title>
  <dc:creator>Ellen Pollard</dc:creator>
  <cp:lastModifiedBy>Ellen Pollard (she/her)</cp:lastModifiedBy>
  <cp:revision>8</cp:revision>
  <dcterms:created xsi:type="dcterms:W3CDTF">2022-01-12T08:37:28Z</dcterms:created>
  <dcterms:modified xsi:type="dcterms:W3CDTF">2022-12-22T08:58:40Z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0x010100A7EFF3C9138390478BB6231175B0731C</vt:lpwstr>
  </property>
  <property fmtid="{D5CDD505-2E9C-101B-9397-08002B2CF9AE}" pid="3" name="Order">
    <vt:r8>28200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