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31" r:id="rId3"/>
    <p:sldId id="305" r:id="rId4"/>
    <p:sldId id="333" r:id="rId5"/>
    <p:sldId id="391" r:id="rId6"/>
    <p:sldId id="383" r:id="rId7"/>
    <p:sldId id="381" r:id="rId8"/>
    <p:sldId id="382" r:id="rId9"/>
    <p:sldId id="335" r:id="rId10"/>
    <p:sldId id="392" r:id="rId11"/>
    <p:sldId id="336" r:id="rId12"/>
    <p:sldId id="334" r:id="rId13"/>
    <p:sldId id="393" r:id="rId14"/>
    <p:sldId id="283" r:id="rId15"/>
    <p:sldId id="337" r:id="rId16"/>
    <p:sldId id="338" r:id="rId17"/>
    <p:sldId id="385" r:id="rId18"/>
    <p:sldId id="339" r:id="rId19"/>
    <p:sldId id="345" r:id="rId20"/>
    <p:sldId id="343" r:id="rId21"/>
    <p:sldId id="342" r:id="rId22"/>
    <p:sldId id="340" r:id="rId23"/>
    <p:sldId id="284" r:id="rId24"/>
    <p:sldId id="346" r:id="rId25"/>
    <p:sldId id="347" r:id="rId26"/>
    <p:sldId id="386" r:id="rId27"/>
    <p:sldId id="348" r:id="rId28"/>
    <p:sldId id="350" r:id="rId29"/>
    <p:sldId id="352" r:id="rId30"/>
    <p:sldId id="351" r:id="rId31"/>
    <p:sldId id="349" r:id="rId32"/>
    <p:sldId id="285" r:id="rId33"/>
    <p:sldId id="359" r:id="rId34"/>
    <p:sldId id="353" r:id="rId35"/>
    <p:sldId id="387" r:id="rId36"/>
    <p:sldId id="354" r:id="rId37"/>
    <p:sldId id="356" r:id="rId38"/>
    <p:sldId id="358" r:id="rId39"/>
    <p:sldId id="357" r:id="rId40"/>
    <p:sldId id="355" r:id="rId41"/>
    <p:sldId id="287" r:id="rId42"/>
    <p:sldId id="360" r:id="rId43"/>
    <p:sldId id="361" r:id="rId44"/>
    <p:sldId id="388" r:id="rId45"/>
    <p:sldId id="362" r:id="rId46"/>
    <p:sldId id="364" r:id="rId47"/>
    <p:sldId id="366" r:id="rId48"/>
    <p:sldId id="365" r:id="rId49"/>
    <p:sldId id="363" r:id="rId50"/>
    <p:sldId id="289" r:id="rId51"/>
    <p:sldId id="367" r:id="rId52"/>
    <p:sldId id="368" r:id="rId53"/>
    <p:sldId id="389" r:id="rId54"/>
    <p:sldId id="369" r:id="rId55"/>
    <p:sldId id="371" r:id="rId56"/>
    <p:sldId id="373" r:id="rId57"/>
    <p:sldId id="372" r:id="rId58"/>
    <p:sldId id="370" r:id="rId59"/>
    <p:sldId id="291" r:id="rId60"/>
    <p:sldId id="374" r:id="rId61"/>
    <p:sldId id="375" r:id="rId62"/>
    <p:sldId id="390" r:id="rId63"/>
    <p:sldId id="376" r:id="rId64"/>
    <p:sldId id="378" r:id="rId65"/>
    <p:sldId id="380" r:id="rId66"/>
    <p:sldId id="379" r:id="rId67"/>
    <p:sldId id="377" r:id="rId68"/>
    <p:sldId id="27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AE1D77-C915-2F11-115F-0FB0DDA87E15}" name="James Sullivan (he/him)" initials="JS(" userId="S::fp629@cambridgeshire.gov.uk::cb22a7f1-c984-46f6-84c8-b26b3b2b8c53" providerId="AD"/>
  <p188:author id="{520F93F5-E3CD-08F1-59C2-07245E330333}" name="Anna Jones" initials="AJ" userId="S::Anna.Jones@cambridgeshire.gov.uk::8ea37cb9-b833-4eab-9144-73239b619c9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007" autoAdjust="0"/>
  </p:normalViewPr>
  <p:slideViewPr>
    <p:cSldViewPr snapToGrid="0">
      <p:cViewPr varScale="1">
        <p:scale>
          <a:sx n="48" d="100"/>
          <a:sy n="48" d="100"/>
        </p:scale>
        <p:origin x="963"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2D2E6-514A-49B6-AEC6-10677F1CA328}" type="datetimeFigureOut">
              <a:rPr lang="en-GB" smtClean="0"/>
              <a:t>01/12/2022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9A581-EE5F-472A-9219-3889BBB711FC}" type="slidenum">
              <a:rPr lang="en-GB" smtClean="0"/>
              <a:t>‹#›</a:t>
            </a:fld>
            <a:endParaRPr lang="en-GB" dirty="0"/>
          </a:p>
        </p:txBody>
      </p:sp>
    </p:spTree>
    <p:extLst>
      <p:ext uri="{BB962C8B-B14F-4D97-AF65-F5344CB8AC3E}">
        <p14:creationId xmlns:p14="http://schemas.microsoft.com/office/powerpoint/2010/main" val="34691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2</a:t>
            </a:fld>
            <a:endParaRPr lang="en-GB" dirty="0"/>
          </a:p>
        </p:txBody>
      </p:sp>
    </p:spTree>
    <p:extLst>
      <p:ext uri="{BB962C8B-B14F-4D97-AF65-F5344CB8AC3E}">
        <p14:creationId xmlns:p14="http://schemas.microsoft.com/office/powerpoint/2010/main" val="12548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59</a:t>
            </a:fld>
            <a:endParaRPr lang="en-GB" dirty="0"/>
          </a:p>
        </p:txBody>
      </p:sp>
    </p:spTree>
    <p:extLst>
      <p:ext uri="{BB962C8B-B14F-4D97-AF65-F5344CB8AC3E}">
        <p14:creationId xmlns:p14="http://schemas.microsoft.com/office/powerpoint/2010/main" val="6997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3</a:t>
            </a:fld>
            <a:endParaRPr lang="en-GB" dirty="0"/>
          </a:p>
        </p:txBody>
      </p:sp>
    </p:spTree>
    <p:extLst>
      <p:ext uri="{BB962C8B-B14F-4D97-AF65-F5344CB8AC3E}">
        <p14:creationId xmlns:p14="http://schemas.microsoft.com/office/powerpoint/2010/main" val="360261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5</a:t>
            </a:fld>
            <a:endParaRPr lang="en-GB" dirty="0"/>
          </a:p>
        </p:txBody>
      </p:sp>
    </p:spTree>
    <p:extLst>
      <p:ext uri="{BB962C8B-B14F-4D97-AF65-F5344CB8AC3E}">
        <p14:creationId xmlns:p14="http://schemas.microsoft.com/office/powerpoint/2010/main" val="382363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14</a:t>
            </a:fld>
            <a:endParaRPr lang="en-GB" dirty="0"/>
          </a:p>
        </p:txBody>
      </p:sp>
    </p:spTree>
    <p:extLst>
      <p:ext uri="{BB962C8B-B14F-4D97-AF65-F5344CB8AC3E}">
        <p14:creationId xmlns:p14="http://schemas.microsoft.com/office/powerpoint/2010/main" val="73204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9A581-EE5F-472A-9219-3889BBB711FC}" type="slidenum">
              <a:rPr lang="en-GB" smtClean="0"/>
              <a:t>18</a:t>
            </a:fld>
            <a:endParaRPr lang="en-GB" dirty="0"/>
          </a:p>
        </p:txBody>
      </p:sp>
    </p:spTree>
    <p:extLst>
      <p:ext uri="{BB962C8B-B14F-4D97-AF65-F5344CB8AC3E}">
        <p14:creationId xmlns:p14="http://schemas.microsoft.com/office/powerpoint/2010/main" val="157247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23</a:t>
            </a:fld>
            <a:endParaRPr lang="en-GB" dirty="0"/>
          </a:p>
        </p:txBody>
      </p:sp>
    </p:spTree>
    <p:extLst>
      <p:ext uri="{BB962C8B-B14F-4D97-AF65-F5344CB8AC3E}">
        <p14:creationId xmlns:p14="http://schemas.microsoft.com/office/powerpoint/2010/main" val="331029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32</a:t>
            </a:fld>
            <a:endParaRPr lang="en-GB" dirty="0"/>
          </a:p>
        </p:txBody>
      </p:sp>
    </p:spTree>
    <p:extLst>
      <p:ext uri="{BB962C8B-B14F-4D97-AF65-F5344CB8AC3E}">
        <p14:creationId xmlns:p14="http://schemas.microsoft.com/office/powerpoint/2010/main" val="403458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41</a:t>
            </a:fld>
            <a:endParaRPr lang="en-GB" dirty="0"/>
          </a:p>
        </p:txBody>
      </p:sp>
    </p:spTree>
    <p:extLst>
      <p:ext uri="{BB962C8B-B14F-4D97-AF65-F5344CB8AC3E}">
        <p14:creationId xmlns:p14="http://schemas.microsoft.com/office/powerpoint/2010/main" val="49454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485164-F36F-4C58-8DB1-EFB309A65F00}" type="slidenum">
              <a:rPr lang="en-GB" smtClean="0"/>
              <a:t>50</a:t>
            </a:fld>
            <a:endParaRPr lang="en-GB" dirty="0"/>
          </a:p>
        </p:txBody>
      </p:sp>
    </p:spTree>
    <p:extLst>
      <p:ext uri="{BB962C8B-B14F-4D97-AF65-F5344CB8AC3E}">
        <p14:creationId xmlns:p14="http://schemas.microsoft.com/office/powerpoint/2010/main" val="348426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BBC677C2-E8F6-4BB0-B2FF-BB2AE4B43DAB}" type="datetimeFigureOut">
              <a:rPr lang="en-GB" smtClean="0"/>
              <a:t>01/12/2022</a:t>
            </a:fld>
            <a:endParaRPr lang="en-GB" dirty="0"/>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1500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BBC677C2-E8F6-4BB0-B2FF-BB2AE4B43DAB}" type="datetimeFigureOut">
              <a:rPr lang="en-GB" smtClean="0"/>
              <a:t>01/12/2022</a:t>
            </a:fld>
            <a:endParaRPr lang="en-GB" dirty="0"/>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24246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BBC677C2-E8F6-4BB0-B2FF-BB2AE4B43DAB}" type="datetimeFigureOut">
              <a:rPr lang="en-GB" smtClean="0"/>
              <a:t>01/12/2022</a:t>
            </a:fld>
            <a:endParaRPr lang="en-GB" dirty="0"/>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22639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CCBD-824C-40F0-9CA8-3B8C29DD6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384C1-A046-49A4-9E25-3D89E72C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D84C5-EF63-4AAF-8BFF-D9DA10A0CA76}"/>
              </a:ext>
            </a:extLst>
          </p:cNvPr>
          <p:cNvSpPr>
            <a:spLocks noGrp="1"/>
          </p:cNvSpPr>
          <p:nvPr>
            <p:ph type="dt" sz="half" idx="10"/>
          </p:nvPr>
        </p:nvSpPr>
        <p:spPr/>
        <p:txBody>
          <a:bodyPr/>
          <a:lstStyle/>
          <a:p>
            <a:fld id="{BBC677C2-E8F6-4BB0-B2FF-BB2AE4B43DAB}" type="datetimeFigureOut">
              <a:rPr lang="en-GB" smtClean="0"/>
              <a:t>01/12/2022</a:t>
            </a:fld>
            <a:endParaRPr lang="en-GB" dirty="0"/>
          </a:p>
        </p:txBody>
      </p:sp>
      <p:sp>
        <p:nvSpPr>
          <p:cNvPr id="5" name="Footer Placeholder 4">
            <a:extLst>
              <a:ext uri="{FF2B5EF4-FFF2-40B4-BE49-F238E27FC236}">
                <a16:creationId xmlns:a16="http://schemas.microsoft.com/office/drawing/2014/main" id="{6A76E865-2D1D-48F4-8204-E537816F73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866D38-031E-48E7-8B0E-396F2B22A486}"/>
              </a:ext>
            </a:extLst>
          </p:cNvPr>
          <p:cNvSpPr>
            <a:spLocks noGrp="1"/>
          </p:cNvSpPr>
          <p:nvPr>
            <p:ph type="sldNum" sz="quarter" idx="12"/>
          </p:nvPr>
        </p:nvSpPr>
        <p:spPr/>
        <p:txBody>
          <a:bodyPr/>
          <a:lstStyle/>
          <a:p>
            <a:fld id="{6D2BBDF0-D2F9-452E-A6FF-6F811B1469F6}" type="slidenum">
              <a:rPr lang="en-GB" smtClean="0"/>
              <a:t>‹#›</a:t>
            </a:fld>
            <a:endParaRPr lang="en-GB" dirty="0"/>
          </a:p>
        </p:txBody>
      </p:sp>
    </p:spTree>
    <p:extLst>
      <p:ext uri="{BB962C8B-B14F-4D97-AF65-F5344CB8AC3E}">
        <p14:creationId xmlns:p14="http://schemas.microsoft.com/office/powerpoint/2010/main" val="38491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3B62-7027-4E49-A41B-4750E9C4FBB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93F3D-EF40-4727-8525-B2EBE9856A1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F7E5B-B2A0-49A6-AF7F-9B34E4047ABF}"/>
              </a:ext>
            </a:extLst>
          </p:cNvPr>
          <p:cNvSpPr>
            <a:spLocks noGrp="1"/>
          </p:cNvSpPr>
          <p:nvPr>
            <p:ph type="dt" sz="half" idx="10"/>
          </p:nvPr>
        </p:nvSpPr>
        <p:spPr/>
        <p:txBody>
          <a:bodyPr/>
          <a:lstStyle/>
          <a:p>
            <a:fld id="{EF929067-F4FE-4BC2-9B35-1138C670D2F5}" type="datetimeFigureOut">
              <a:rPr lang="en-GB" smtClean="0"/>
              <a:t>01/12/2022</a:t>
            </a:fld>
            <a:endParaRPr lang="en-GB" dirty="0"/>
          </a:p>
        </p:txBody>
      </p:sp>
      <p:sp>
        <p:nvSpPr>
          <p:cNvPr id="5" name="Footer Placeholder 4">
            <a:extLst>
              <a:ext uri="{FF2B5EF4-FFF2-40B4-BE49-F238E27FC236}">
                <a16:creationId xmlns:a16="http://schemas.microsoft.com/office/drawing/2014/main" id="{99142B51-8FD8-4A02-8460-CD3565E03F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F627EC-EF83-410C-9C03-156DD6911337}"/>
              </a:ext>
            </a:extLst>
          </p:cNvPr>
          <p:cNvSpPr>
            <a:spLocks noGrp="1"/>
          </p:cNvSpPr>
          <p:nvPr>
            <p:ph type="sldNum" sz="quarter" idx="12"/>
          </p:nvPr>
        </p:nvSpPr>
        <p:spPr/>
        <p:txBody>
          <a:bodyPr/>
          <a:lstStyle/>
          <a:p>
            <a:fld id="{9280B499-4497-4055-8D9C-2A1A7700C93E}" type="slidenum">
              <a:rPr lang="en-GB" smtClean="0"/>
              <a:t>‹#›</a:t>
            </a:fld>
            <a:endParaRPr lang="en-GB" dirty="0"/>
          </a:p>
        </p:txBody>
      </p:sp>
    </p:spTree>
    <p:extLst>
      <p:ext uri="{BB962C8B-B14F-4D97-AF65-F5344CB8AC3E}">
        <p14:creationId xmlns:p14="http://schemas.microsoft.com/office/powerpoint/2010/main" val="48245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77C2-E8F6-4BB0-B2FF-BB2AE4B43DAB}" type="datetimeFigureOut">
              <a:rPr lang="en-GB" smtClean="0"/>
              <a:t>01/12/2022</a:t>
            </a:fld>
            <a:endParaRPr lang="en-GB" dirty="0"/>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BBDF0-D2F9-452E-A6FF-6F811B1469F6}" type="slidenum">
              <a:rPr lang="en-GB" smtClean="0"/>
              <a:t>‹#›</a:t>
            </a:fld>
            <a:endParaRPr lang="en-GB" dirty="0"/>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pic>
        <p:nvPicPr>
          <p:cNvPr id="8" name="Picture 7" descr="Icon&#10;&#10;Description automatically generated">
            <a:extLst>
              <a:ext uri="{FF2B5EF4-FFF2-40B4-BE49-F238E27FC236}">
                <a16:creationId xmlns:a16="http://schemas.microsoft.com/office/drawing/2014/main" id="{98FA0355-4BA3-4208-91FB-93DA074E06B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48242" y="5652656"/>
            <a:ext cx="2143758" cy="1194712"/>
          </a:xfrm>
          <a:prstGeom prst="rect">
            <a:avLst/>
          </a:prstGeom>
        </p:spPr>
      </p:pic>
    </p:spTree>
    <p:extLst>
      <p:ext uri="{BB962C8B-B14F-4D97-AF65-F5344CB8AC3E}">
        <p14:creationId xmlns:p14="http://schemas.microsoft.com/office/powerpoint/2010/main" val="411252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search.Group@cambridgeshire.gov.uk"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ons.gov.uk/releases/ethnicgroupnationalidentitylanguageandreligioncensus2021inenglandandwal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hyperlink" Target="https://cambridgeshireinsight.org.uk/population/reports/?geography_id=f7de925f5608420c825c4c0691de5af2&amp;feature_id=E07000008#/view-report/9925e741b4b449c090dd87016ce0eae9/E07000008/G2" TargetMode="External"/><Relationship Id="rId3" Type="http://schemas.openxmlformats.org/officeDocument/2006/relationships/hyperlink" Target="https://cambridgeshireinsight.org.uk/population/census-2021/first-results/" TargetMode="External"/><Relationship Id="rId7" Type="http://schemas.openxmlformats.org/officeDocument/2006/relationships/hyperlink" Target="https://cambridgeshireinsight.org.uk/data-catalog-explorer/" TargetMode="External"/><Relationship Id="rId12" Type="http://schemas.openxmlformats.org/officeDocument/2006/relationships/hyperlink" Target="https://www.nomisweb.co.uk/sources/census_2021/report" TargetMode="External"/><Relationship Id="rId2" Type="http://schemas.openxmlformats.org/officeDocument/2006/relationships/hyperlink" Target="https://cambridgeshireinsight.org.uk/population/census-2021/" TargetMode="External"/><Relationship Id="rId1" Type="http://schemas.openxmlformats.org/officeDocument/2006/relationships/slideLayout" Target="../slideLayouts/slideLayout1.xml"/><Relationship Id="rId6" Type="http://schemas.openxmlformats.org/officeDocument/2006/relationships/hyperlink" Target="https://cambridgeshireinsight.org.uk/overview/map/" TargetMode="External"/><Relationship Id="rId11" Type="http://schemas.openxmlformats.org/officeDocument/2006/relationships/hyperlink" Target="https://www.ons.gov.uk/census/maps" TargetMode="External"/><Relationship Id="rId5" Type="http://schemas.openxmlformats.org/officeDocument/2006/relationships/hyperlink" Target="https://cambridgeshireinsight.org.uk/population/census-2021/topic-summaries/uk-armed-forces-veterans/" TargetMode="External"/><Relationship Id="rId10" Type="http://schemas.openxmlformats.org/officeDocument/2006/relationships/hyperlink" Target="https://www.nomisweb.co.uk/sources/census_2021" TargetMode="External"/><Relationship Id="rId4" Type="http://schemas.openxmlformats.org/officeDocument/2006/relationships/hyperlink" Target="https://cambridgeshireinsight.org.uk/population/census-2021/topic-summaries/demography-and-migration/" TargetMode="External"/><Relationship Id="rId9" Type="http://schemas.openxmlformats.org/officeDocument/2006/relationships/hyperlink" Target="https://www.ons.gov.uk/censu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1981-A930-455D-953F-89730F235578}"/>
              </a:ext>
            </a:extLst>
          </p:cNvPr>
          <p:cNvSpPr>
            <a:spLocks noGrp="1"/>
          </p:cNvSpPr>
          <p:nvPr>
            <p:ph type="ctrTitle"/>
          </p:nvPr>
        </p:nvSpPr>
        <p:spPr>
          <a:xfrm>
            <a:off x="678095" y="1441217"/>
            <a:ext cx="11024170" cy="3256289"/>
          </a:xfrm>
        </p:spPr>
        <p:txBody>
          <a:bodyPr>
            <a:normAutofit fontScale="90000"/>
          </a:bodyPr>
          <a:lstStyle/>
          <a:p>
            <a:r>
              <a:rPr lang="en-GB" dirty="0"/>
              <a:t>Census 2021: Ethnic Group, National Identity, Language and Religion summary for Cambridgeshire and Peterborough</a:t>
            </a:r>
          </a:p>
        </p:txBody>
      </p:sp>
      <p:sp>
        <p:nvSpPr>
          <p:cNvPr id="3" name="Subtitle 2">
            <a:extLst>
              <a:ext uri="{FF2B5EF4-FFF2-40B4-BE49-F238E27FC236}">
                <a16:creationId xmlns:a16="http://schemas.microsoft.com/office/drawing/2014/main" id="{01C8EF0F-CFAC-4E9A-9E22-FFC5C6D2FAA0}"/>
              </a:ext>
            </a:extLst>
          </p:cNvPr>
          <p:cNvSpPr>
            <a:spLocks noGrp="1"/>
          </p:cNvSpPr>
          <p:nvPr>
            <p:ph type="subTitle" idx="1"/>
          </p:nvPr>
        </p:nvSpPr>
        <p:spPr>
          <a:xfrm>
            <a:off x="1524000" y="4769225"/>
            <a:ext cx="9144000" cy="1030940"/>
          </a:xfrm>
        </p:spPr>
        <p:txBody>
          <a:bodyPr>
            <a:normAutofit fontScale="85000" lnSpcReduction="20000"/>
          </a:bodyPr>
          <a:lstStyle/>
          <a:p>
            <a:r>
              <a:rPr lang="en-GB" dirty="0"/>
              <a:t>01/12/2022</a:t>
            </a:r>
          </a:p>
          <a:p>
            <a:r>
              <a:rPr lang="en-GB" dirty="0"/>
              <a:t>Research Team, Business Intelligence</a:t>
            </a:r>
          </a:p>
          <a:p>
            <a:r>
              <a:rPr lang="en-GB" dirty="0">
                <a:hlinkClick r:id="rId2"/>
              </a:rPr>
              <a:t>Research.Group@cambridgeshire.gov.uk</a:t>
            </a:r>
            <a:r>
              <a:rPr lang="en-GB" dirty="0"/>
              <a:t> </a:t>
            </a:r>
          </a:p>
        </p:txBody>
      </p:sp>
    </p:spTree>
    <p:extLst>
      <p:ext uri="{BB962C8B-B14F-4D97-AF65-F5344CB8AC3E}">
        <p14:creationId xmlns:p14="http://schemas.microsoft.com/office/powerpoint/2010/main" val="329612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6A6D-C792-4AEE-88A2-D99FEDEE4A96}"/>
              </a:ext>
            </a:extLst>
          </p:cNvPr>
          <p:cNvSpPr>
            <a:spLocks noGrp="1"/>
          </p:cNvSpPr>
          <p:nvPr>
            <p:ph type="title"/>
          </p:nvPr>
        </p:nvSpPr>
        <p:spPr>
          <a:xfrm>
            <a:off x="119009" y="194555"/>
            <a:ext cx="7987301" cy="1383117"/>
          </a:xfrm>
        </p:spPr>
        <p:txBody>
          <a:bodyPr>
            <a:noAutofit/>
          </a:bodyPr>
          <a:lstStyle/>
          <a:p>
            <a:r>
              <a:rPr lang="en-GB" sz="3600" dirty="0"/>
              <a:t>Cambridgeshire and Peterborough: per cent of population aged 3 years and above by proficiency in English, Census 2021</a:t>
            </a:r>
          </a:p>
        </p:txBody>
      </p:sp>
      <p:pic>
        <p:nvPicPr>
          <p:cNvPr id="4" name="Picture 3" descr="Bar chart to show by district the percentage of the population aged 3 years and above according to proficiency in English, split into Main language is English, Can speak English well or very well, and Cannot speak English well or at all. ">
            <a:extLst>
              <a:ext uri="{FF2B5EF4-FFF2-40B4-BE49-F238E27FC236}">
                <a16:creationId xmlns:a16="http://schemas.microsoft.com/office/drawing/2014/main" id="{3C621CE8-D6D9-4A04-9C58-37C5C127CAF9}"/>
              </a:ext>
            </a:extLst>
          </p:cNvPr>
          <p:cNvPicPr>
            <a:picLocks noChangeAspect="1"/>
          </p:cNvPicPr>
          <p:nvPr/>
        </p:nvPicPr>
        <p:blipFill>
          <a:blip r:embed="rId2"/>
          <a:stretch>
            <a:fillRect/>
          </a:stretch>
        </p:blipFill>
        <p:spPr>
          <a:xfrm>
            <a:off x="471455" y="1731550"/>
            <a:ext cx="11513906" cy="5126450"/>
          </a:xfrm>
          <a:prstGeom prst="rect">
            <a:avLst/>
          </a:prstGeom>
        </p:spPr>
      </p:pic>
    </p:spTree>
    <p:extLst>
      <p:ext uri="{BB962C8B-B14F-4D97-AF65-F5344CB8AC3E}">
        <p14:creationId xmlns:p14="http://schemas.microsoft.com/office/powerpoint/2010/main" val="120100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4DA5-6C29-4E49-82BD-16D1D7E4C8CF}"/>
              </a:ext>
            </a:extLst>
          </p:cNvPr>
          <p:cNvSpPr>
            <a:spLocks noGrp="1"/>
          </p:cNvSpPr>
          <p:nvPr>
            <p:ph type="title"/>
          </p:nvPr>
        </p:nvSpPr>
        <p:spPr>
          <a:xfrm>
            <a:off x="491490" y="307571"/>
            <a:ext cx="7920990" cy="1383117"/>
          </a:xfrm>
        </p:spPr>
        <p:txBody>
          <a:bodyPr>
            <a:normAutofit fontScale="90000"/>
          </a:bodyPr>
          <a:lstStyle/>
          <a:p>
            <a:r>
              <a:rPr lang="en-GB" dirty="0"/>
              <a:t>Percentage of households with English as main language has fallen</a:t>
            </a:r>
          </a:p>
        </p:txBody>
      </p:sp>
      <p:sp>
        <p:nvSpPr>
          <p:cNvPr id="3" name="Content Placeholder 2">
            <a:extLst>
              <a:ext uri="{FF2B5EF4-FFF2-40B4-BE49-F238E27FC236}">
                <a16:creationId xmlns:a16="http://schemas.microsoft.com/office/drawing/2014/main" id="{E75DF346-AEA8-486D-A44E-AFE05BAF0FAD}"/>
              </a:ext>
            </a:extLst>
          </p:cNvPr>
          <p:cNvSpPr>
            <a:spLocks noGrp="1"/>
          </p:cNvSpPr>
          <p:nvPr>
            <p:ph idx="1"/>
          </p:nvPr>
        </p:nvSpPr>
        <p:spPr>
          <a:xfrm>
            <a:off x="491490" y="1690688"/>
            <a:ext cx="10515600" cy="5167312"/>
          </a:xfrm>
        </p:spPr>
        <p:txBody>
          <a:bodyPr>
            <a:normAutofit fontScale="92500" lnSpcReduction="20000"/>
          </a:bodyPr>
          <a:lstStyle/>
          <a:p>
            <a:r>
              <a:rPr lang="en-GB" dirty="0"/>
              <a:t>The proportion of households where all adults (16 years and over) have English as a main language has fallen across all districts compared to Census 2011</a:t>
            </a:r>
          </a:p>
          <a:p>
            <a:pPr lvl="1"/>
            <a:r>
              <a:rPr lang="en-GB" dirty="0"/>
              <a:t>Ranging between falls of 1.0% (East Cambridgeshire) and 4.1% (Cambridge)</a:t>
            </a:r>
          </a:p>
          <a:p>
            <a:pPr lvl="1"/>
            <a:r>
              <a:rPr lang="en-GB" dirty="0"/>
              <a:t>In Peterborough, in 77.4% of households all adults have English as the main language compared to 83.7% at Census 2011</a:t>
            </a:r>
          </a:p>
          <a:p>
            <a:r>
              <a:rPr lang="en-GB" dirty="0"/>
              <a:t>There have generally been notable increases in the proportion of households where at least one adult or at least one person aged 3 to 15 has English as a main language</a:t>
            </a:r>
          </a:p>
          <a:p>
            <a:pPr lvl="1"/>
            <a:r>
              <a:rPr lang="en-GB" dirty="0"/>
              <a:t>The proportion of these households ranges from 3.2% in East Cambridgeshire to 13.3% in Cambridge, and being 10.5% in Peterborough</a:t>
            </a:r>
          </a:p>
          <a:p>
            <a:r>
              <a:rPr lang="en-GB" dirty="0"/>
              <a:t>There have been small increases of between 0.6% and 2% across all districts in the proportion of households where: </a:t>
            </a:r>
          </a:p>
          <a:p>
            <a:pPr lvl="1"/>
            <a:r>
              <a:rPr lang="en-GB" dirty="0"/>
              <a:t>No people have English as a main language – the proportion of these households now ranges from 2.8% in East Cambridgeshire (770 households) to 11.9% in Cambridge (4,900 households), and being 12.1% in Peterborough (7,450 households)</a:t>
            </a:r>
          </a:p>
          <a:p>
            <a:pPr lvl="1"/>
            <a:endParaRPr lang="en-GB" dirty="0"/>
          </a:p>
          <a:p>
            <a:endParaRPr lang="en-GB" dirty="0"/>
          </a:p>
        </p:txBody>
      </p:sp>
    </p:spTree>
    <p:extLst>
      <p:ext uri="{BB962C8B-B14F-4D97-AF65-F5344CB8AC3E}">
        <p14:creationId xmlns:p14="http://schemas.microsoft.com/office/powerpoint/2010/main" val="19979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598170" y="136121"/>
            <a:ext cx="6934200" cy="1383117"/>
          </a:xfrm>
        </p:spPr>
        <p:txBody>
          <a:bodyPr>
            <a:normAutofit/>
          </a:bodyPr>
          <a:lstStyle/>
          <a:p>
            <a:r>
              <a:rPr lang="en-GB" dirty="0"/>
              <a:t>Religion</a:t>
            </a:r>
          </a:p>
        </p:txBody>
      </p:sp>
      <p:sp>
        <p:nvSpPr>
          <p:cNvPr id="3" name="Content Placeholder 2">
            <a:extLst>
              <a:ext uri="{FF2B5EF4-FFF2-40B4-BE49-F238E27FC236}">
                <a16:creationId xmlns:a16="http://schemas.microsoft.com/office/drawing/2014/main" id="{FF03F55E-5CD8-432E-A466-94E14DB0DB47}"/>
              </a:ext>
            </a:extLst>
          </p:cNvPr>
          <p:cNvSpPr>
            <a:spLocks noGrp="1"/>
          </p:cNvSpPr>
          <p:nvPr>
            <p:ph idx="1"/>
          </p:nvPr>
        </p:nvSpPr>
        <p:spPr>
          <a:xfrm>
            <a:off x="240478" y="1354530"/>
            <a:ext cx="10284087" cy="5503470"/>
          </a:xfrm>
        </p:spPr>
        <p:txBody>
          <a:bodyPr>
            <a:noAutofit/>
          </a:bodyPr>
          <a:lstStyle/>
          <a:p>
            <a:pPr marL="342900" lvl="0" indent="-342900">
              <a:buFont typeface="Symbol" panose="05050102010706020507" pitchFamily="18" charset="2"/>
              <a:buChar char=""/>
            </a:pPr>
            <a:r>
              <a:rPr lang="en-GB" sz="2400" dirty="0">
                <a:effectLst/>
                <a:ea typeface="Times New Roman" panose="02020603050405020304" pitchFamily="18" charset="0"/>
              </a:rPr>
              <a:t>There have been notable decreases in the proportion of residents stating that they are Christian across all districts: </a:t>
            </a:r>
          </a:p>
          <a:p>
            <a:pPr marL="800100" lvl="1" indent="-342900">
              <a:buFont typeface="Symbol" panose="05050102010706020507" pitchFamily="18" charset="2"/>
              <a:buChar char=""/>
            </a:pPr>
            <a:r>
              <a:rPr lang="en-GB" sz="2000" dirty="0">
                <a:effectLst/>
                <a:ea typeface="Times New Roman" panose="02020603050405020304" pitchFamily="18" charset="0"/>
              </a:rPr>
              <a:t>The proportion of Christians in the population ranges from 35.2% in Cambridge to 52.1% in Fenland, and being 46.3% in Peterborough</a:t>
            </a:r>
          </a:p>
          <a:p>
            <a:pPr marL="342900" lvl="0" indent="-342900">
              <a:buFont typeface="Symbol" panose="05050102010706020507" pitchFamily="18" charset="2"/>
              <a:buChar char=""/>
            </a:pPr>
            <a:r>
              <a:rPr lang="en-GB" sz="2400" dirty="0">
                <a:ea typeface="Times New Roman" panose="02020603050405020304" pitchFamily="18" charset="0"/>
              </a:rPr>
              <a:t>Other religions have generally increased in numbers since Census 2011</a:t>
            </a:r>
          </a:p>
          <a:p>
            <a:pPr marL="800100" lvl="1" indent="-342900">
              <a:buFont typeface="Symbol" panose="05050102010706020507" pitchFamily="18" charset="2"/>
              <a:buChar char=""/>
            </a:pPr>
            <a:r>
              <a:rPr lang="en-GB" sz="2000" dirty="0">
                <a:ea typeface="Times New Roman" panose="02020603050405020304" pitchFamily="18" charset="0"/>
              </a:rPr>
              <a:t>There have been</a:t>
            </a:r>
            <a:r>
              <a:rPr lang="en-GB" sz="2000" dirty="0">
                <a:effectLst/>
                <a:ea typeface="Times New Roman" panose="02020603050405020304" pitchFamily="18" charset="0"/>
              </a:rPr>
              <a:t> more notable increases in residents stating that they are Muslim in Cambridge (now accounting for 5.1% of the total population) and Peterborough (12.2%) </a:t>
            </a:r>
          </a:p>
          <a:p>
            <a:pPr marL="800100" lvl="1" indent="-342900">
              <a:buFont typeface="Symbol" panose="05050102010706020507" pitchFamily="18" charset="2"/>
              <a:buChar char=""/>
            </a:pPr>
            <a:r>
              <a:rPr lang="en-GB" sz="2200" dirty="0">
                <a:ea typeface="Times New Roman" panose="02020603050405020304" pitchFamily="18" charset="0"/>
              </a:rPr>
              <a:t>Other religions have generally grown but have seen relatively little change in terms of proportions of the total populations compared to Census 2011 </a:t>
            </a:r>
          </a:p>
          <a:p>
            <a:pPr marL="342900" lvl="0" indent="-342900">
              <a:buFont typeface="Symbol" panose="05050102010706020507" pitchFamily="18" charset="2"/>
              <a:buChar char=""/>
            </a:pPr>
            <a:r>
              <a:rPr lang="en-GB" sz="2400" dirty="0">
                <a:effectLst/>
                <a:ea typeface="Times New Roman" panose="02020603050405020304" pitchFamily="18" charset="0"/>
              </a:rPr>
              <a:t>The numbers of those with no religion has increased, in Cambridgeshire now accounting for between 39.9% (Fenland) and 44.7% (Cambridge) of the population, and 32.5% in Peterborough</a:t>
            </a:r>
            <a:endParaRPr lang="en-GB" sz="2400" dirty="0">
              <a:ea typeface="Times New Roman" panose="02020603050405020304" pitchFamily="18" charset="0"/>
            </a:endParaRPr>
          </a:p>
          <a:p>
            <a:pPr marL="342900" lvl="0" indent="-342900">
              <a:buFont typeface="Symbol" panose="05050102010706020507" pitchFamily="18" charset="2"/>
              <a:buChar char=""/>
            </a:pPr>
            <a:r>
              <a:rPr lang="en-GB" sz="2400" dirty="0">
                <a:ea typeface="Times New Roman" panose="02020603050405020304" pitchFamily="18" charset="0"/>
              </a:rPr>
              <a:t>A relatively high proportion of residents did not state their religion, ranging from 5.8% in Huntingdonshire and Peterborough to 9.8% in Cambridge</a:t>
            </a:r>
            <a:endParaRPr lang="en-GB" sz="2400" dirty="0">
              <a:effectLst/>
              <a:ea typeface="Times New Roman" panose="02020603050405020304" pitchFamily="18" charset="0"/>
            </a:endParaRPr>
          </a:p>
        </p:txBody>
      </p:sp>
    </p:spTree>
    <p:extLst>
      <p:ext uri="{BB962C8B-B14F-4D97-AF65-F5344CB8AC3E}">
        <p14:creationId xmlns:p14="http://schemas.microsoft.com/office/powerpoint/2010/main" val="364894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3E95-C89A-4E83-93A4-D8448B9B508F}"/>
              </a:ext>
            </a:extLst>
          </p:cNvPr>
          <p:cNvSpPr>
            <a:spLocks noGrp="1"/>
          </p:cNvSpPr>
          <p:nvPr>
            <p:ph type="title"/>
          </p:nvPr>
        </p:nvSpPr>
        <p:spPr>
          <a:xfrm>
            <a:off x="71919" y="163732"/>
            <a:ext cx="8229600" cy="1383117"/>
          </a:xfrm>
        </p:spPr>
        <p:txBody>
          <a:bodyPr>
            <a:noAutofit/>
          </a:bodyPr>
          <a:lstStyle/>
          <a:p>
            <a:r>
              <a:rPr lang="en-GB" sz="3600" dirty="0"/>
              <a:t>Cambridgeshire and Peterborough: per cent of population by religion, Census 2021</a:t>
            </a:r>
          </a:p>
        </p:txBody>
      </p:sp>
      <p:pic>
        <p:nvPicPr>
          <p:cNvPr id="4" name="Picture 3" descr="Bar chart to show the stated religion of the population as a proportion of the total population for each district, for Christian, Muslim, No religion, Not answered and Other religion.. ">
            <a:extLst>
              <a:ext uri="{FF2B5EF4-FFF2-40B4-BE49-F238E27FC236}">
                <a16:creationId xmlns:a16="http://schemas.microsoft.com/office/drawing/2014/main" id="{49D557F6-420F-4AEB-88E7-0F213EAA0406}"/>
              </a:ext>
            </a:extLst>
          </p:cNvPr>
          <p:cNvPicPr>
            <a:picLocks noChangeAspect="1"/>
          </p:cNvPicPr>
          <p:nvPr/>
        </p:nvPicPr>
        <p:blipFill>
          <a:blip r:embed="rId2"/>
          <a:stretch>
            <a:fillRect/>
          </a:stretch>
        </p:blipFill>
        <p:spPr>
          <a:xfrm>
            <a:off x="390419" y="1816418"/>
            <a:ext cx="11688566" cy="5182123"/>
          </a:xfrm>
          <a:prstGeom prst="rect">
            <a:avLst/>
          </a:prstGeom>
        </p:spPr>
      </p:pic>
    </p:spTree>
    <p:extLst>
      <p:ext uri="{BB962C8B-B14F-4D97-AF65-F5344CB8AC3E}">
        <p14:creationId xmlns:p14="http://schemas.microsoft.com/office/powerpoint/2010/main" val="79621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CDEB3-ACD4-4C1A-867A-78688AAEE02A}"/>
              </a:ext>
            </a:extLst>
          </p:cNvPr>
          <p:cNvSpPr>
            <a:spLocks noGrp="1"/>
          </p:cNvSpPr>
          <p:nvPr>
            <p:ph type="title"/>
          </p:nvPr>
        </p:nvSpPr>
        <p:spPr/>
        <p:txBody>
          <a:bodyPr/>
          <a:lstStyle/>
          <a:p>
            <a:r>
              <a:rPr lang="en-GB" dirty="0"/>
              <a:t>Cambridge</a:t>
            </a:r>
          </a:p>
        </p:txBody>
      </p:sp>
      <p:sp>
        <p:nvSpPr>
          <p:cNvPr id="5" name="Text Placeholder 4">
            <a:extLst>
              <a:ext uri="{FF2B5EF4-FFF2-40B4-BE49-F238E27FC236}">
                <a16:creationId xmlns:a16="http://schemas.microsoft.com/office/drawing/2014/main" id="{8986A88D-B41D-40F0-9238-67EBD207652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425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rmAutofit fontScale="90000"/>
          </a:bodyPr>
          <a:lstStyle/>
          <a:p>
            <a:r>
              <a:rPr lang="en-GB" sz="3600" dirty="0"/>
              <a:t>Cambridge: number of residents by ethnic group Census 2011 and Census 2021</a:t>
            </a:r>
          </a:p>
        </p:txBody>
      </p:sp>
      <p:pic>
        <p:nvPicPr>
          <p:cNvPr id="14" name="Picture 13" descr="Bar chart to show the number of residents by high level ethnic group for Census 2021 compared to Census 2011 for Cambridge.">
            <a:extLst>
              <a:ext uri="{FF2B5EF4-FFF2-40B4-BE49-F238E27FC236}">
                <a16:creationId xmlns:a16="http://schemas.microsoft.com/office/drawing/2014/main" id="{364E73CA-C22E-4CC2-99B7-86F606AF154D}"/>
              </a:ext>
            </a:extLst>
          </p:cNvPr>
          <p:cNvPicPr>
            <a:picLocks noChangeAspect="1"/>
          </p:cNvPicPr>
          <p:nvPr/>
        </p:nvPicPr>
        <p:blipFill>
          <a:blip r:embed="rId2"/>
          <a:stretch>
            <a:fillRect/>
          </a:stretch>
        </p:blipFill>
        <p:spPr>
          <a:xfrm>
            <a:off x="85725" y="2160071"/>
            <a:ext cx="12020550" cy="4600575"/>
          </a:xfrm>
          <a:prstGeom prst="rect">
            <a:avLst/>
          </a:prstGeom>
        </p:spPr>
      </p:pic>
    </p:spTree>
    <p:extLst>
      <p:ext uri="{BB962C8B-B14F-4D97-AF65-F5344CB8AC3E}">
        <p14:creationId xmlns:p14="http://schemas.microsoft.com/office/powerpoint/2010/main" val="51196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Cambridge: per cent of residents by ethnic group Census 2011 and Census 2021</a:t>
            </a:r>
          </a:p>
        </p:txBody>
      </p:sp>
      <p:pic>
        <p:nvPicPr>
          <p:cNvPr id="8" name="Picture 7" descr="Bar chart to show the per cent of residents by high level ethnic group of the total population for Census 2021 compared to Census 2011 for Cambridge.">
            <a:extLst>
              <a:ext uri="{FF2B5EF4-FFF2-40B4-BE49-F238E27FC236}">
                <a16:creationId xmlns:a16="http://schemas.microsoft.com/office/drawing/2014/main" id="{0FEE2C1F-B3CB-47DA-AE09-DD860B063F7D}"/>
              </a:ext>
            </a:extLst>
          </p:cNvPr>
          <p:cNvPicPr>
            <a:picLocks noChangeAspect="1"/>
          </p:cNvPicPr>
          <p:nvPr/>
        </p:nvPicPr>
        <p:blipFill>
          <a:blip r:embed="rId2"/>
          <a:stretch>
            <a:fillRect/>
          </a:stretch>
        </p:blipFill>
        <p:spPr>
          <a:xfrm>
            <a:off x="607938" y="1943432"/>
            <a:ext cx="11401425" cy="4714875"/>
          </a:xfrm>
          <a:prstGeom prst="rect">
            <a:avLst/>
          </a:prstGeom>
        </p:spPr>
      </p:pic>
    </p:spTree>
    <p:extLst>
      <p:ext uri="{BB962C8B-B14F-4D97-AF65-F5344CB8AC3E}">
        <p14:creationId xmlns:p14="http://schemas.microsoft.com/office/powerpoint/2010/main" val="105318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01DB-1199-47C6-9A2A-38C993045954}"/>
              </a:ext>
            </a:extLst>
          </p:cNvPr>
          <p:cNvSpPr>
            <a:spLocks noGrp="1"/>
          </p:cNvSpPr>
          <p:nvPr>
            <p:ph type="title"/>
          </p:nvPr>
        </p:nvSpPr>
        <p:spPr>
          <a:xfrm>
            <a:off x="354106" y="158813"/>
            <a:ext cx="6934200" cy="1383117"/>
          </a:xfrm>
        </p:spPr>
        <p:txBody>
          <a:bodyPr>
            <a:noAutofit/>
          </a:bodyPr>
          <a:lstStyle/>
          <a:p>
            <a:r>
              <a:rPr lang="en-GB" sz="3600" dirty="0"/>
              <a:t>Cambridge: percentage of MSOA population by ethnic group, Census 2021</a:t>
            </a:r>
          </a:p>
        </p:txBody>
      </p:sp>
      <p:pic>
        <p:nvPicPr>
          <p:cNvPr id="4" name="Picture 3" descr="A set of six maps to show the percentage of residents for each of the high level ethnic group and MSOA for Cambridge. ">
            <a:extLst>
              <a:ext uri="{FF2B5EF4-FFF2-40B4-BE49-F238E27FC236}">
                <a16:creationId xmlns:a16="http://schemas.microsoft.com/office/drawing/2014/main" id="{5535A5E8-E87F-4ACD-8F6A-0FAA20199116}"/>
              </a:ext>
            </a:extLst>
          </p:cNvPr>
          <p:cNvPicPr>
            <a:picLocks noChangeAspect="1"/>
          </p:cNvPicPr>
          <p:nvPr/>
        </p:nvPicPr>
        <p:blipFill rotWithShape="1">
          <a:blip r:embed="rId2">
            <a:extLst>
              <a:ext uri="{28A0092B-C50C-407E-A947-70E740481C1C}">
                <a14:useLocalDpi xmlns:a14="http://schemas.microsoft.com/office/drawing/2010/main" val="0"/>
              </a:ext>
            </a:extLst>
          </a:blip>
          <a:srcRect t="9288"/>
          <a:stretch/>
        </p:blipFill>
        <p:spPr>
          <a:xfrm>
            <a:off x="463283" y="1541930"/>
            <a:ext cx="8287277" cy="5316070"/>
          </a:xfrm>
          <a:prstGeom prst="rect">
            <a:avLst/>
          </a:prstGeom>
        </p:spPr>
      </p:pic>
    </p:spTree>
    <p:extLst>
      <p:ext uri="{BB962C8B-B14F-4D97-AF65-F5344CB8AC3E}">
        <p14:creationId xmlns:p14="http://schemas.microsoft.com/office/powerpoint/2010/main" val="312704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p:txBody>
          <a:bodyPr>
            <a:normAutofit/>
          </a:bodyPr>
          <a:lstStyle/>
          <a:p>
            <a:r>
              <a:rPr lang="en-GB" sz="3600" dirty="0"/>
              <a:t>Cambridge: top 10 ethnic groups by population Census 2021</a:t>
            </a:r>
          </a:p>
        </p:txBody>
      </p:sp>
      <p:sp>
        <p:nvSpPr>
          <p:cNvPr id="9" name="Content Placeholder 8">
            <a:extLst>
              <a:ext uri="{FF2B5EF4-FFF2-40B4-BE49-F238E27FC236}">
                <a16:creationId xmlns:a16="http://schemas.microsoft.com/office/drawing/2014/main" id="{6E66DAA8-539D-4F36-A893-CCC049A256F8}"/>
              </a:ext>
            </a:extLst>
          </p:cNvPr>
          <p:cNvSpPr>
            <a:spLocks noGrp="1"/>
          </p:cNvSpPr>
          <p:nvPr>
            <p:ph idx="1"/>
          </p:nvPr>
        </p:nvSpPr>
        <p:spPr>
          <a:xfrm>
            <a:off x="838200" y="1775636"/>
            <a:ext cx="10515600" cy="882504"/>
          </a:xfrm>
        </p:spPr>
        <p:txBody>
          <a:bodyPr>
            <a:normAutofit fontScale="85000" lnSpcReduction="20000"/>
          </a:bodyPr>
          <a:lstStyle/>
          <a:p>
            <a:r>
              <a:rPr lang="en-GB" dirty="0"/>
              <a:t>White: English, Welsh, Scottish, Northern Irish or British ethnic group excluded from the chart. There were 77,195 residents in Cambridge in this ethnic group at Census 2021.</a:t>
            </a:r>
          </a:p>
        </p:txBody>
      </p:sp>
      <p:pic>
        <p:nvPicPr>
          <p:cNvPr id="7" name="Picture 6" descr="Bar chart to show the Census 2021 top ten ethnic groups by population size for Cambridge. ">
            <a:extLst>
              <a:ext uri="{FF2B5EF4-FFF2-40B4-BE49-F238E27FC236}">
                <a16:creationId xmlns:a16="http://schemas.microsoft.com/office/drawing/2014/main" id="{E588DC22-0673-4124-94ED-2E6ADF5FB7B0}"/>
              </a:ext>
            </a:extLst>
          </p:cNvPr>
          <p:cNvPicPr>
            <a:picLocks noChangeAspect="1"/>
          </p:cNvPicPr>
          <p:nvPr/>
        </p:nvPicPr>
        <p:blipFill>
          <a:blip r:embed="rId3"/>
          <a:stretch>
            <a:fillRect/>
          </a:stretch>
        </p:blipFill>
        <p:spPr>
          <a:xfrm>
            <a:off x="268419" y="2658140"/>
            <a:ext cx="11709048" cy="4030182"/>
          </a:xfrm>
          <a:prstGeom prst="rect">
            <a:avLst/>
          </a:prstGeom>
        </p:spPr>
      </p:pic>
    </p:spTree>
    <p:extLst>
      <p:ext uri="{BB962C8B-B14F-4D97-AF65-F5344CB8AC3E}">
        <p14:creationId xmlns:p14="http://schemas.microsoft.com/office/powerpoint/2010/main" val="57475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864-49DF-4348-AC3D-A906EDD6AE5F}"/>
              </a:ext>
            </a:extLst>
          </p:cNvPr>
          <p:cNvSpPr>
            <a:spLocks noGrp="1"/>
          </p:cNvSpPr>
          <p:nvPr>
            <p:ph type="title"/>
          </p:nvPr>
        </p:nvSpPr>
        <p:spPr>
          <a:xfrm>
            <a:off x="138223" y="307571"/>
            <a:ext cx="8070112" cy="1383117"/>
          </a:xfrm>
        </p:spPr>
        <p:txBody>
          <a:bodyPr>
            <a:noAutofit/>
          </a:bodyPr>
          <a:lstStyle/>
          <a:p>
            <a:r>
              <a:rPr lang="en-GB" sz="3600" dirty="0"/>
              <a:t>Cambridge: per cent of residents aged 3 years and over by proficiency in English, Census 2011 and Census 2021</a:t>
            </a:r>
          </a:p>
        </p:txBody>
      </p:sp>
      <p:pic>
        <p:nvPicPr>
          <p:cNvPr id="8" name="Picture 7" descr="Bar chart to show the percentage of the Census 2021 population aged 3 years and over who have: English as their main language, or who can speak English very well or well, or who cannot speak English well or at all, for Cambridge.">
            <a:extLst>
              <a:ext uri="{FF2B5EF4-FFF2-40B4-BE49-F238E27FC236}">
                <a16:creationId xmlns:a16="http://schemas.microsoft.com/office/drawing/2014/main" id="{AF570EC1-0894-4081-98EB-DD4E66F0D64C}"/>
              </a:ext>
            </a:extLst>
          </p:cNvPr>
          <p:cNvPicPr>
            <a:picLocks noChangeAspect="1"/>
          </p:cNvPicPr>
          <p:nvPr/>
        </p:nvPicPr>
        <p:blipFill>
          <a:blip r:embed="rId2"/>
          <a:stretch>
            <a:fillRect/>
          </a:stretch>
        </p:blipFill>
        <p:spPr>
          <a:xfrm>
            <a:off x="265371" y="2167766"/>
            <a:ext cx="9899355" cy="3707166"/>
          </a:xfrm>
          <a:prstGeom prst="rect">
            <a:avLst/>
          </a:prstGeom>
        </p:spPr>
      </p:pic>
    </p:spTree>
    <p:extLst>
      <p:ext uri="{BB962C8B-B14F-4D97-AF65-F5344CB8AC3E}">
        <p14:creationId xmlns:p14="http://schemas.microsoft.com/office/powerpoint/2010/main" val="408779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5C4-140C-488B-9D11-EC9B95C8C1AC}"/>
              </a:ext>
            </a:extLst>
          </p:cNvPr>
          <p:cNvSpPr>
            <a:spLocks noGrp="1"/>
          </p:cNvSpPr>
          <p:nvPr>
            <p:ph type="title"/>
          </p:nvPr>
        </p:nvSpPr>
        <p:spPr/>
        <p:txBody>
          <a:bodyPr>
            <a:normAutofit/>
          </a:bodyPr>
          <a:lstStyle/>
          <a:p>
            <a:r>
              <a:rPr lang="en-GB" dirty="0"/>
              <a:t>Themes covered</a:t>
            </a:r>
          </a:p>
        </p:txBody>
      </p:sp>
      <p:sp>
        <p:nvSpPr>
          <p:cNvPr id="3" name="Content Placeholder 2">
            <a:extLst>
              <a:ext uri="{FF2B5EF4-FFF2-40B4-BE49-F238E27FC236}">
                <a16:creationId xmlns:a16="http://schemas.microsoft.com/office/drawing/2014/main" id="{184842CB-CE4A-415B-9EE6-0B41414C03ED}"/>
              </a:ext>
            </a:extLst>
          </p:cNvPr>
          <p:cNvSpPr>
            <a:spLocks noGrp="1"/>
          </p:cNvSpPr>
          <p:nvPr>
            <p:ph idx="1"/>
          </p:nvPr>
        </p:nvSpPr>
        <p:spPr>
          <a:xfrm>
            <a:off x="838200" y="1690688"/>
            <a:ext cx="10515600" cy="4817222"/>
          </a:xfrm>
        </p:spPr>
        <p:txBody>
          <a:bodyPr>
            <a:normAutofit fontScale="92500" lnSpcReduction="10000"/>
          </a:bodyPr>
          <a:lstStyle/>
          <a:p>
            <a:r>
              <a:rPr lang="en-GB" dirty="0"/>
              <a:t>A first overview of some of the local authority level Cambridgeshire and Peterborough data from the Ethnic Group, National Identity, Language and Religion topic summary published by the Office for National Statistics (ONS)</a:t>
            </a:r>
            <a:r>
              <a:rPr lang="en-GB" dirty="0">
                <a:hlinkClick r:id="rId3"/>
              </a:rPr>
              <a:t> </a:t>
            </a:r>
          </a:p>
          <a:p>
            <a:pPr marL="457200" lvl="1" indent="0">
              <a:buNone/>
            </a:pPr>
            <a:r>
              <a:rPr lang="en-GB" dirty="0">
                <a:hlinkClick r:id="rId3"/>
              </a:rPr>
              <a:t>Ethnic group, national identity, language, and religion: Census 2021 in England and Wales - Office for National Statistics (ons.gov.uk)</a:t>
            </a:r>
            <a:endParaRPr lang="en-GB" dirty="0"/>
          </a:p>
          <a:p>
            <a:r>
              <a:rPr lang="en-GB" dirty="0"/>
              <a:t>By local authority: </a:t>
            </a:r>
          </a:p>
          <a:p>
            <a:pPr lvl="1"/>
            <a:r>
              <a:rPr lang="en-GB" dirty="0"/>
              <a:t>Usual resident population by ethnic group</a:t>
            </a:r>
          </a:p>
          <a:p>
            <a:pPr lvl="1"/>
            <a:r>
              <a:rPr lang="en-GB" dirty="0"/>
              <a:t>Usual resident population by main language and proficiency in English</a:t>
            </a:r>
          </a:p>
          <a:p>
            <a:pPr lvl="1"/>
            <a:r>
              <a:rPr lang="en-GB" dirty="0"/>
              <a:t>Occupied households by main household language</a:t>
            </a:r>
          </a:p>
          <a:p>
            <a:pPr lvl="1"/>
            <a:r>
              <a:rPr lang="en-GB" dirty="0"/>
              <a:t>Usual resident population by religion</a:t>
            </a:r>
          </a:p>
          <a:p>
            <a:r>
              <a:rPr lang="en-GB" dirty="0"/>
              <a:t>By Middle Layer Super Output Area (MSOA):</a:t>
            </a:r>
          </a:p>
          <a:p>
            <a:pPr lvl="1"/>
            <a:r>
              <a:rPr lang="en-GB" dirty="0"/>
              <a:t>Usual resident population by ethnic group</a:t>
            </a:r>
          </a:p>
          <a:p>
            <a:endParaRPr lang="en-GB" dirty="0"/>
          </a:p>
        </p:txBody>
      </p:sp>
    </p:spTree>
    <p:extLst>
      <p:ext uri="{BB962C8B-B14F-4D97-AF65-F5344CB8AC3E}">
        <p14:creationId xmlns:p14="http://schemas.microsoft.com/office/powerpoint/2010/main" val="4783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11-2747-452F-89AF-205AAD3CDEFF}"/>
              </a:ext>
            </a:extLst>
          </p:cNvPr>
          <p:cNvSpPr>
            <a:spLocks noGrp="1"/>
          </p:cNvSpPr>
          <p:nvPr>
            <p:ph type="title"/>
          </p:nvPr>
        </p:nvSpPr>
        <p:spPr>
          <a:xfrm>
            <a:off x="224599" y="116959"/>
            <a:ext cx="7767262" cy="2102259"/>
          </a:xfrm>
        </p:spPr>
        <p:txBody>
          <a:bodyPr>
            <a:noAutofit/>
          </a:bodyPr>
          <a:lstStyle/>
          <a:p>
            <a:r>
              <a:rPr lang="en-GB" sz="3600" dirty="0"/>
              <a:t>Cambridge: per cent of households by how many people in the household have English as a main language, Census 2011 and Census 2021</a:t>
            </a:r>
          </a:p>
        </p:txBody>
      </p:sp>
      <p:pic>
        <p:nvPicPr>
          <p:cNvPr id="8" name="Picture 7" descr="Bar chart to show the percent of households in Cambridge by how many people in the household have English as a main language for Census 2011 and Census 2021. The categories are all adults, no one in household, at least one but not all adults, and no adults but at least one person aged 3 to 15 years. ">
            <a:extLst>
              <a:ext uri="{FF2B5EF4-FFF2-40B4-BE49-F238E27FC236}">
                <a16:creationId xmlns:a16="http://schemas.microsoft.com/office/drawing/2014/main" id="{C3B75EFA-1D93-4C03-9224-6FB8E5DFEC41}"/>
              </a:ext>
            </a:extLst>
          </p:cNvPr>
          <p:cNvPicPr>
            <a:picLocks noChangeAspect="1"/>
          </p:cNvPicPr>
          <p:nvPr/>
        </p:nvPicPr>
        <p:blipFill>
          <a:blip r:embed="rId2"/>
          <a:stretch>
            <a:fillRect/>
          </a:stretch>
        </p:blipFill>
        <p:spPr>
          <a:xfrm>
            <a:off x="1345570" y="2759688"/>
            <a:ext cx="10616944" cy="3981354"/>
          </a:xfrm>
          <a:prstGeom prst="rect">
            <a:avLst/>
          </a:prstGeom>
        </p:spPr>
      </p:pic>
    </p:spTree>
    <p:extLst>
      <p:ext uri="{BB962C8B-B14F-4D97-AF65-F5344CB8AC3E}">
        <p14:creationId xmlns:p14="http://schemas.microsoft.com/office/powerpoint/2010/main" val="360427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8B-7B2B-40A5-BC7B-11B5B3106080}"/>
              </a:ext>
            </a:extLst>
          </p:cNvPr>
          <p:cNvSpPr>
            <a:spLocks noGrp="1"/>
          </p:cNvSpPr>
          <p:nvPr>
            <p:ph type="title"/>
          </p:nvPr>
        </p:nvSpPr>
        <p:spPr>
          <a:xfrm>
            <a:off x="418507" y="307572"/>
            <a:ext cx="7739173" cy="1138456"/>
          </a:xfrm>
        </p:spPr>
        <p:txBody>
          <a:bodyPr>
            <a:normAutofit fontScale="90000"/>
          </a:bodyPr>
          <a:lstStyle/>
          <a:p>
            <a:r>
              <a:rPr lang="en-GB" sz="3600" dirty="0"/>
              <a:t>Cambridge: top 10 main languages by number of </a:t>
            </a:r>
            <a:r>
              <a:rPr lang="en-GB" sz="4000" dirty="0"/>
              <a:t>residents</a:t>
            </a:r>
            <a:r>
              <a:rPr lang="en-GB" sz="3600" dirty="0"/>
              <a:t> aged 3 years and over, Census 2011 and 2021</a:t>
            </a:r>
          </a:p>
        </p:txBody>
      </p:sp>
      <p:sp>
        <p:nvSpPr>
          <p:cNvPr id="6" name="Content Placeholder 8">
            <a:extLst>
              <a:ext uri="{FF2B5EF4-FFF2-40B4-BE49-F238E27FC236}">
                <a16:creationId xmlns:a16="http://schemas.microsoft.com/office/drawing/2014/main" id="{B4A41014-DD11-4628-B029-28077538E212}"/>
              </a:ext>
            </a:extLst>
          </p:cNvPr>
          <p:cNvSpPr txBox="1">
            <a:spLocks/>
          </p:cNvSpPr>
          <p:nvPr/>
        </p:nvSpPr>
        <p:spPr>
          <a:xfrm>
            <a:off x="418507" y="1605515"/>
            <a:ext cx="10515600" cy="113845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Residents with English as a main language are excluded from the chart. There were 113,476 residents aged 3 years and over in Cambridge who had English as a main language at Census 2021, compared to 99,062 at Census 2011.</a:t>
            </a:r>
          </a:p>
        </p:txBody>
      </p:sp>
      <p:pic>
        <p:nvPicPr>
          <p:cNvPr id="8" name="Picture 7" descr="A bar chart for Census 2011 and a bar chart for Census 2021 to show the top main languages by number of residents aged 3 years and over for Cambridge.">
            <a:extLst>
              <a:ext uri="{FF2B5EF4-FFF2-40B4-BE49-F238E27FC236}">
                <a16:creationId xmlns:a16="http://schemas.microsoft.com/office/drawing/2014/main" id="{4FA76271-21A0-4D87-A30F-129A13AC18EF}"/>
              </a:ext>
            </a:extLst>
          </p:cNvPr>
          <p:cNvPicPr>
            <a:picLocks noChangeAspect="1"/>
          </p:cNvPicPr>
          <p:nvPr/>
        </p:nvPicPr>
        <p:blipFill>
          <a:blip r:embed="rId2"/>
          <a:stretch>
            <a:fillRect/>
          </a:stretch>
        </p:blipFill>
        <p:spPr>
          <a:xfrm>
            <a:off x="0" y="2743971"/>
            <a:ext cx="12192000" cy="4085766"/>
          </a:xfrm>
          <a:prstGeom prst="rect">
            <a:avLst/>
          </a:prstGeom>
        </p:spPr>
      </p:pic>
    </p:spTree>
    <p:extLst>
      <p:ext uri="{BB962C8B-B14F-4D97-AF65-F5344CB8AC3E}">
        <p14:creationId xmlns:p14="http://schemas.microsoft.com/office/powerpoint/2010/main" val="130842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142875" y="201245"/>
            <a:ext cx="8187071" cy="1383117"/>
          </a:xfrm>
        </p:spPr>
        <p:txBody>
          <a:bodyPr>
            <a:normAutofit/>
          </a:bodyPr>
          <a:lstStyle/>
          <a:p>
            <a:r>
              <a:rPr lang="en-GB" sz="3600" dirty="0"/>
              <a:t>Cambridge: number of residents by religion Census 2011 and Census 2021</a:t>
            </a:r>
          </a:p>
        </p:txBody>
      </p:sp>
      <p:pic>
        <p:nvPicPr>
          <p:cNvPr id="6" name="Picture 5" descr="A bar chart to show the number of residents by religion for Census 2011 and Census 2021 for Cambridge. The categories are ranked by number of residents with No religion the largest, followed by Christian, Not answered, Muslim, Hindu, Buddhist. Other religion, Jewish and Sikh. ">
            <a:extLst>
              <a:ext uri="{FF2B5EF4-FFF2-40B4-BE49-F238E27FC236}">
                <a16:creationId xmlns:a16="http://schemas.microsoft.com/office/drawing/2014/main" id="{301ABBAD-5050-4ABC-A9F9-5C0076A15B92}"/>
              </a:ext>
            </a:extLst>
          </p:cNvPr>
          <p:cNvPicPr>
            <a:picLocks noChangeAspect="1"/>
          </p:cNvPicPr>
          <p:nvPr/>
        </p:nvPicPr>
        <p:blipFill>
          <a:blip r:embed="rId2"/>
          <a:stretch>
            <a:fillRect/>
          </a:stretch>
        </p:blipFill>
        <p:spPr>
          <a:xfrm>
            <a:off x="347996" y="1462641"/>
            <a:ext cx="7981950" cy="5314950"/>
          </a:xfrm>
          <a:prstGeom prst="rect">
            <a:avLst/>
          </a:prstGeom>
        </p:spPr>
      </p:pic>
    </p:spTree>
    <p:extLst>
      <p:ext uri="{BB962C8B-B14F-4D97-AF65-F5344CB8AC3E}">
        <p14:creationId xmlns:p14="http://schemas.microsoft.com/office/powerpoint/2010/main" val="385841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06B9-98B9-41AB-835B-0BA7126A022F}"/>
              </a:ext>
            </a:extLst>
          </p:cNvPr>
          <p:cNvSpPr>
            <a:spLocks noGrp="1"/>
          </p:cNvSpPr>
          <p:nvPr>
            <p:ph type="title"/>
          </p:nvPr>
        </p:nvSpPr>
        <p:spPr/>
        <p:txBody>
          <a:bodyPr/>
          <a:lstStyle/>
          <a:p>
            <a:r>
              <a:rPr lang="en-GB" dirty="0"/>
              <a:t>East Cambridgeshire</a:t>
            </a:r>
          </a:p>
        </p:txBody>
      </p:sp>
      <p:sp>
        <p:nvSpPr>
          <p:cNvPr id="3" name="Text Placeholder 2">
            <a:extLst>
              <a:ext uri="{FF2B5EF4-FFF2-40B4-BE49-F238E27FC236}">
                <a16:creationId xmlns:a16="http://schemas.microsoft.com/office/drawing/2014/main" id="{A1D1C2B5-A8B4-43D5-99D4-870FC928CE3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4084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East Cambridgeshire: number of residents by ethnic group Census 2011 and Census 2021</a:t>
            </a:r>
          </a:p>
        </p:txBody>
      </p:sp>
      <p:pic>
        <p:nvPicPr>
          <p:cNvPr id="4" name="Picture 3" descr="Bar chart to show the number of residents by high level ethnic group for Census 2021 compared to Census 2011 for East Cambridgeshire.">
            <a:extLst>
              <a:ext uri="{FF2B5EF4-FFF2-40B4-BE49-F238E27FC236}">
                <a16:creationId xmlns:a16="http://schemas.microsoft.com/office/drawing/2014/main" id="{F211C104-AF16-4ADA-938D-E98EE99318A7}"/>
              </a:ext>
            </a:extLst>
          </p:cNvPr>
          <p:cNvPicPr>
            <a:picLocks noChangeAspect="1"/>
          </p:cNvPicPr>
          <p:nvPr/>
        </p:nvPicPr>
        <p:blipFill>
          <a:blip r:embed="rId2"/>
          <a:stretch>
            <a:fillRect/>
          </a:stretch>
        </p:blipFill>
        <p:spPr>
          <a:xfrm>
            <a:off x="0" y="2257425"/>
            <a:ext cx="12144375" cy="4600575"/>
          </a:xfrm>
          <a:prstGeom prst="rect">
            <a:avLst/>
          </a:prstGeom>
        </p:spPr>
      </p:pic>
    </p:spTree>
    <p:extLst>
      <p:ext uri="{BB962C8B-B14F-4D97-AF65-F5344CB8AC3E}">
        <p14:creationId xmlns:p14="http://schemas.microsoft.com/office/powerpoint/2010/main" val="1458566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East Cambridgeshire: per cent of residents by ethnic group Census 2011 and Census 2021</a:t>
            </a:r>
          </a:p>
        </p:txBody>
      </p:sp>
      <p:pic>
        <p:nvPicPr>
          <p:cNvPr id="4" name="Picture 3" descr="Bar chart to show the per cent of residents by high level ethnic group of the total population for Census 2021 compared to Census 2011 for East Cambridgeshire.">
            <a:extLst>
              <a:ext uri="{FF2B5EF4-FFF2-40B4-BE49-F238E27FC236}">
                <a16:creationId xmlns:a16="http://schemas.microsoft.com/office/drawing/2014/main" id="{371FF6FE-9164-4AAB-9068-7A605ACE8F10}"/>
              </a:ext>
            </a:extLst>
          </p:cNvPr>
          <p:cNvPicPr>
            <a:picLocks noChangeAspect="1"/>
          </p:cNvPicPr>
          <p:nvPr/>
        </p:nvPicPr>
        <p:blipFill>
          <a:blip r:embed="rId2"/>
          <a:stretch>
            <a:fillRect/>
          </a:stretch>
        </p:blipFill>
        <p:spPr>
          <a:xfrm>
            <a:off x="392505" y="2048624"/>
            <a:ext cx="11591925" cy="4610100"/>
          </a:xfrm>
          <a:prstGeom prst="rect">
            <a:avLst/>
          </a:prstGeom>
        </p:spPr>
      </p:pic>
    </p:spTree>
    <p:extLst>
      <p:ext uri="{BB962C8B-B14F-4D97-AF65-F5344CB8AC3E}">
        <p14:creationId xmlns:p14="http://schemas.microsoft.com/office/powerpoint/2010/main" val="547737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01DB-1199-47C6-9A2A-38C993045954}"/>
              </a:ext>
            </a:extLst>
          </p:cNvPr>
          <p:cNvSpPr>
            <a:spLocks noGrp="1"/>
          </p:cNvSpPr>
          <p:nvPr>
            <p:ph type="title"/>
          </p:nvPr>
        </p:nvSpPr>
        <p:spPr>
          <a:xfrm>
            <a:off x="179294" y="89647"/>
            <a:ext cx="7772400" cy="1317813"/>
          </a:xfrm>
        </p:spPr>
        <p:txBody>
          <a:bodyPr>
            <a:noAutofit/>
          </a:bodyPr>
          <a:lstStyle/>
          <a:p>
            <a:r>
              <a:rPr lang="en-GB" sz="3600" dirty="0"/>
              <a:t>East Cambridgeshire: percentage of MSOA population by ethnic group, Census 2021</a:t>
            </a:r>
          </a:p>
        </p:txBody>
      </p:sp>
      <p:pic>
        <p:nvPicPr>
          <p:cNvPr id="3" name="Picture 2" descr="A set of six maps to show the percentage of residents for each of the high level ethnic group and MSOA for East Cambridgeshire. ">
            <a:extLst>
              <a:ext uri="{FF2B5EF4-FFF2-40B4-BE49-F238E27FC236}">
                <a16:creationId xmlns:a16="http://schemas.microsoft.com/office/drawing/2014/main" id="{E458CBCA-FAEE-4B90-B060-011DB69E5DD1}"/>
              </a:ext>
            </a:extLst>
          </p:cNvPr>
          <p:cNvPicPr>
            <a:picLocks noChangeAspect="1"/>
          </p:cNvPicPr>
          <p:nvPr/>
        </p:nvPicPr>
        <p:blipFill rotWithShape="1">
          <a:blip r:embed="rId2">
            <a:extLst>
              <a:ext uri="{28A0092B-C50C-407E-A947-70E740481C1C}">
                <a14:useLocalDpi xmlns:a14="http://schemas.microsoft.com/office/drawing/2010/main" val="0"/>
              </a:ext>
            </a:extLst>
          </a:blip>
          <a:srcRect t="9150"/>
          <a:stretch/>
        </p:blipFill>
        <p:spPr>
          <a:xfrm>
            <a:off x="179294" y="1488141"/>
            <a:ext cx="8358408" cy="5369859"/>
          </a:xfrm>
          <a:prstGeom prst="rect">
            <a:avLst/>
          </a:prstGeom>
        </p:spPr>
      </p:pic>
    </p:spTree>
    <p:extLst>
      <p:ext uri="{BB962C8B-B14F-4D97-AF65-F5344CB8AC3E}">
        <p14:creationId xmlns:p14="http://schemas.microsoft.com/office/powerpoint/2010/main" val="175221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658669" y="307571"/>
            <a:ext cx="7478463" cy="1305472"/>
          </a:xfrm>
        </p:spPr>
        <p:txBody>
          <a:bodyPr>
            <a:normAutofit/>
          </a:bodyPr>
          <a:lstStyle/>
          <a:p>
            <a:r>
              <a:rPr lang="en-GB" sz="3600" dirty="0"/>
              <a:t>East Cambridgeshire: top 10 ethnic groups by population Census 2021</a:t>
            </a:r>
          </a:p>
        </p:txBody>
      </p:sp>
      <p:sp>
        <p:nvSpPr>
          <p:cNvPr id="4" name="Content Placeholder 8">
            <a:extLst>
              <a:ext uri="{FF2B5EF4-FFF2-40B4-BE49-F238E27FC236}">
                <a16:creationId xmlns:a16="http://schemas.microsoft.com/office/drawing/2014/main" id="{D5360579-ED9C-453B-ADDA-266F1F6774D4}"/>
              </a:ext>
            </a:extLst>
          </p:cNvPr>
          <p:cNvSpPr txBox="1">
            <a:spLocks/>
          </p:cNvSpPr>
          <p:nvPr/>
        </p:nvSpPr>
        <p:spPr>
          <a:xfrm>
            <a:off x="838200" y="1775636"/>
            <a:ext cx="10515600" cy="88250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White: English, Welsh, Scottish, Northern Irish or British ethnic group excluded from the chart. There were 75,897 residents in East Cambridgeshire in this ethnic group at Census 2021.</a:t>
            </a:r>
          </a:p>
        </p:txBody>
      </p:sp>
      <p:pic>
        <p:nvPicPr>
          <p:cNvPr id="6" name="Picture 5" descr="Bar chart to show the Census 2021 top ten ethnic groups by population size for East Cambridgeshire. ">
            <a:extLst>
              <a:ext uri="{FF2B5EF4-FFF2-40B4-BE49-F238E27FC236}">
                <a16:creationId xmlns:a16="http://schemas.microsoft.com/office/drawing/2014/main" id="{A23A038A-0A6E-4090-B04D-F1511B47B436}"/>
              </a:ext>
            </a:extLst>
          </p:cNvPr>
          <p:cNvPicPr>
            <a:picLocks noChangeAspect="1"/>
          </p:cNvPicPr>
          <p:nvPr/>
        </p:nvPicPr>
        <p:blipFill>
          <a:blip r:embed="rId2"/>
          <a:stretch>
            <a:fillRect/>
          </a:stretch>
        </p:blipFill>
        <p:spPr>
          <a:xfrm>
            <a:off x="658669" y="2658140"/>
            <a:ext cx="11306175" cy="4067175"/>
          </a:xfrm>
          <a:prstGeom prst="rect">
            <a:avLst/>
          </a:prstGeom>
        </p:spPr>
      </p:pic>
    </p:spTree>
    <p:extLst>
      <p:ext uri="{BB962C8B-B14F-4D97-AF65-F5344CB8AC3E}">
        <p14:creationId xmlns:p14="http://schemas.microsoft.com/office/powerpoint/2010/main" val="2140216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864-49DF-4348-AC3D-A906EDD6AE5F}"/>
              </a:ext>
            </a:extLst>
          </p:cNvPr>
          <p:cNvSpPr>
            <a:spLocks noGrp="1"/>
          </p:cNvSpPr>
          <p:nvPr>
            <p:ph type="title"/>
          </p:nvPr>
        </p:nvSpPr>
        <p:spPr>
          <a:xfrm>
            <a:off x="138223" y="225379"/>
            <a:ext cx="8070112" cy="1716438"/>
          </a:xfrm>
        </p:spPr>
        <p:txBody>
          <a:bodyPr>
            <a:noAutofit/>
          </a:bodyPr>
          <a:lstStyle/>
          <a:p>
            <a:r>
              <a:rPr lang="en-GB" sz="3600" dirty="0"/>
              <a:t>East Cambridgeshire: per cent of residents aged 3 years and over by proficiency in English, Census 2011 and Census 2021</a:t>
            </a:r>
          </a:p>
        </p:txBody>
      </p:sp>
      <p:pic>
        <p:nvPicPr>
          <p:cNvPr id="4" name="Picture 3" descr="Bar chart to show the percentage of the Census 2021 population aged 3 years and over who have: English as their main language, or who can speak English very well or well, or who cannot speak English well or at all, for East Cambridgeshire.">
            <a:extLst>
              <a:ext uri="{FF2B5EF4-FFF2-40B4-BE49-F238E27FC236}">
                <a16:creationId xmlns:a16="http://schemas.microsoft.com/office/drawing/2014/main" id="{9A65555A-FD86-4C6D-BDDB-4A77C33D1E2F}"/>
              </a:ext>
            </a:extLst>
          </p:cNvPr>
          <p:cNvPicPr>
            <a:picLocks noChangeAspect="1"/>
          </p:cNvPicPr>
          <p:nvPr/>
        </p:nvPicPr>
        <p:blipFill>
          <a:blip r:embed="rId2"/>
          <a:stretch>
            <a:fillRect/>
          </a:stretch>
        </p:blipFill>
        <p:spPr>
          <a:xfrm>
            <a:off x="318392" y="2760854"/>
            <a:ext cx="9470658" cy="3612020"/>
          </a:xfrm>
          <a:prstGeom prst="rect">
            <a:avLst/>
          </a:prstGeom>
        </p:spPr>
      </p:pic>
    </p:spTree>
    <p:extLst>
      <p:ext uri="{BB962C8B-B14F-4D97-AF65-F5344CB8AC3E}">
        <p14:creationId xmlns:p14="http://schemas.microsoft.com/office/powerpoint/2010/main" val="219473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11-2747-452F-89AF-205AAD3CDEFF}"/>
              </a:ext>
            </a:extLst>
          </p:cNvPr>
          <p:cNvSpPr>
            <a:spLocks noGrp="1"/>
          </p:cNvSpPr>
          <p:nvPr>
            <p:ph type="title"/>
          </p:nvPr>
        </p:nvSpPr>
        <p:spPr>
          <a:xfrm>
            <a:off x="224599" y="116959"/>
            <a:ext cx="7767262" cy="2071437"/>
          </a:xfrm>
        </p:spPr>
        <p:txBody>
          <a:bodyPr>
            <a:noAutofit/>
          </a:bodyPr>
          <a:lstStyle/>
          <a:p>
            <a:r>
              <a:rPr lang="en-GB" sz="3600" dirty="0"/>
              <a:t>East Cambridgeshire: per cent of households by how many people in the household have English as a main language, Census 2011 and Census 2021</a:t>
            </a:r>
          </a:p>
        </p:txBody>
      </p:sp>
      <p:pic>
        <p:nvPicPr>
          <p:cNvPr id="4" name="Picture 3" descr="Bar chart to show the percent of households in East Cambridgeshire by how many people in the household have English as a main language for Census 2011 and Census 2021. The categories are all adults, no one in household, at least one but not all adults, and no adults but at least one person aged 3 to 15 years. ">
            <a:extLst>
              <a:ext uri="{FF2B5EF4-FFF2-40B4-BE49-F238E27FC236}">
                <a16:creationId xmlns:a16="http://schemas.microsoft.com/office/drawing/2014/main" id="{ABF5FAB3-E883-4D2D-90D6-AE78DDD068BA}"/>
              </a:ext>
            </a:extLst>
          </p:cNvPr>
          <p:cNvPicPr>
            <a:picLocks noChangeAspect="1"/>
          </p:cNvPicPr>
          <p:nvPr/>
        </p:nvPicPr>
        <p:blipFill rotWithShape="1">
          <a:blip r:embed="rId2"/>
          <a:srcRect r="1057"/>
          <a:stretch/>
        </p:blipFill>
        <p:spPr>
          <a:xfrm>
            <a:off x="0" y="2854841"/>
            <a:ext cx="10253609" cy="3886200"/>
          </a:xfrm>
          <a:prstGeom prst="rect">
            <a:avLst/>
          </a:prstGeom>
        </p:spPr>
      </p:pic>
    </p:spTree>
    <p:extLst>
      <p:ext uri="{BB962C8B-B14F-4D97-AF65-F5344CB8AC3E}">
        <p14:creationId xmlns:p14="http://schemas.microsoft.com/office/powerpoint/2010/main" val="242934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5C4-140C-488B-9D11-EC9B95C8C1AC}"/>
              </a:ext>
            </a:extLst>
          </p:cNvPr>
          <p:cNvSpPr>
            <a:spLocks noGrp="1"/>
          </p:cNvSpPr>
          <p:nvPr>
            <p:ph type="title"/>
          </p:nvPr>
        </p:nvSpPr>
        <p:spPr>
          <a:xfrm>
            <a:off x="838200" y="307571"/>
            <a:ext cx="6934200" cy="732335"/>
          </a:xfrm>
        </p:spPr>
        <p:txBody>
          <a:bodyPr/>
          <a:lstStyle/>
          <a:p>
            <a:r>
              <a:rPr lang="en-GB" dirty="0"/>
              <a:t>Definitions</a:t>
            </a:r>
          </a:p>
        </p:txBody>
      </p:sp>
      <p:sp>
        <p:nvSpPr>
          <p:cNvPr id="3" name="Content Placeholder 2">
            <a:extLst>
              <a:ext uri="{FF2B5EF4-FFF2-40B4-BE49-F238E27FC236}">
                <a16:creationId xmlns:a16="http://schemas.microsoft.com/office/drawing/2014/main" id="{184842CB-CE4A-415B-9EE6-0B41414C03ED}"/>
              </a:ext>
            </a:extLst>
          </p:cNvPr>
          <p:cNvSpPr>
            <a:spLocks noGrp="1"/>
          </p:cNvSpPr>
          <p:nvPr>
            <p:ph idx="1"/>
          </p:nvPr>
        </p:nvSpPr>
        <p:spPr>
          <a:xfrm>
            <a:off x="291130" y="1309624"/>
            <a:ext cx="10090000" cy="5375276"/>
          </a:xfrm>
        </p:spPr>
        <p:txBody>
          <a:bodyPr>
            <a:normAutofit fontScale="92500" lnSpcReduction="20000"/>
          </a:bodyPr>
          <a:lstStyle/>
          <a:p>
            <a:r>
              <a:rPr lang="en-GB" dirty="0"/>
              <a:t>Usual resident population</a:t>
            </a:r>
          </a:p>
          <a:p>
            <a:pPr lvl="1"/>
            <a:r>
              <a:rPr lang="en-GB" dirty="0"/>
              <a:t>Anyone in the UK and had stayed or intended to stay in the UK for a period of 12 months or more; or</a:t>
            </a:r>
          </a:p>
          <a:p>
            <a:pPr lvl="1"/>
            <a:r>
              <a:rPr lang="en-GB" dirty="0"/>
              <a:t>Had a permanent UK address and was outside the UK and intended to be outside the UK for less than 12 months.</a:t>
            </a:r>
          </a:p>
          <a:p>
            <a:r>
              <a:rPr lang="en-GB" dirty="0"/>
              <a:t>Occupied households</a:t>
            </a:r>
          </a:p>
          <a:p>
            <a:pPr lvl="1"/>
            <a:r>
              <a:rPr lang="en-GB" dirty="0"/>
              <a:t>One person living alone; or</a:t>
            </a:r>
          </a:p>
          <a:p>
            <a:pPr lvl="1"/>
            <a:r>
              <a:rPr lang="en-GB" dirty="0"/>
              <a:t>A group of people (not necessarily related) living at the same address, who share cooking facilities and share a living room or sitting room or dining area</a:t>
            </a:r>
          </a:p>
          <a:p>
            <a:pPr lvl="1"/>
            <a:r>
              <a:rPr lang="en-GB" dirty="0"/>
              <a:t>Must contain at least one usual resident</a:t>
            </a:r>
          </a:p>
          <a:p>
            <a:r>
              <a:rPr lang="en-GB" dirty="0"/>
              <a:t>High level ethnic groups</a:t>
            </a:r>
          </a:p>
          <a:p>
            <a:pPr lvl="1"/>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lvl="1"/>
            <a:r>
              <a:rPr lang="en-GB" dirty="0"/>
              <a:t>White UK  - refers to those residents who identified themselves as in the “White: English, Welsh, Scottish, Northern Irish or British” ethnic group. All other White ethnic groups are grouped into “White: Other ethnic group”</a:t>
            </a:r>
          </a:p>
        </p:txBody>
      </p:sp>
    </p:spTree>
    <p:extLst>
      <p:ext uri="{BB962C8B-B14F-4D97-AF65-F5344CB8AC3E}">
        <p14:creationId xmlns:p14="http://schemas.microsoft.com/office/powerpoint/2010/main" val="2606015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8B-7B2B-40A5-BC7B-11B5B3106080}"/>
              </a:ext>
            </a:extLst>
          </p:cNvPr>
          <p:cNvSpPr>
            <a:spLocks noGrp="1"/>
          </p:cNvSpPr>
          <p:nvPr>
            <p:ph type="title"/>
          </p:nvPr>
        </p:nvSpPr>
        <p:spPr>
          <a:xfrm>
            <a:off x="215757" y="184282"/>
            <a:ext cx="7952198" cy="1572717"/>
          </a:xfrm>
        </p:spPr>
        <p:txBody>
          <a:bodyPr>
            <a:noAutofit/>
          </a:bodyPr>
          <a:lstStyle/>
          <a:p>
            <a:r>
              <a:rPr lang="en-GB" sz="3600" dirty="0"/>
              <a:t>East Cambridgeshire: top 10 main languages by number of residents aged 3 years and over, Census 2011 and 2021</a:t>
            </a:r>
          </a:p>
        </p:txBody>
      </p:sp>
      <p:sp>
        <p:nvSpPr>
          <p:cNvPr id="4" name="Content Placeholder 8">
            <a:extLst>
              <a:ext uri="{FF2B5EF4-FFF2-40B4-BE49-F238E27FC236}">
                <a16:creationId xmlns:a16="http://schemas.microsoft.com/office/drawing/2014/main" id="{DEB6056A-E7C8-40FB-BE8B-44DA65F9735B}"/>
              </a:ext>
            </a:extLst>
          </p:cNvPr>
          <p:cNvSpPr txBox="1">
            <a:spLocks/>
          </p:cNvSpPr>
          <p:nvPr/>
        </p:nvSpPr>
        <p:spPr>
          <a:xfrm>
            <a:off x="408233" y="1756999"/>
            <a:ext cx="10515600" cy="95311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Residents with English as a main language are excluded from the chart. There were 80,970 residents aged 3 years and over in East Cambridgeshire who had English as a main language at Census 2021, compared to 77,308 at Census 2011</a:t>
            </a:r>
          </a:p>
        </p:txBody>
      </p:sp>
      <p:pic>
        <p:nvPicPr>
          <p:cNvPr id="8" name="Picture 7" descr="A bar chart for Census 2011 and a bar chart for Census 2021 to show the top main languages by number of residents aged 3 years and over for East Cambridgeshire.">
            <a:extLst>
              <a:ext uri="{FF2B5EF4-FFF2-40B4-BE49-F238E27FC236}">
                <a16:creationId xmlns:a16="http://schemas.microsoft.com/office/drawing/2014/main" id="{2D367BCB-FBE2-413D-882D-7DA6AAC9FF03}"/>
              </a:ext>
            </a:extLst>
          </p:cNvPr>
          <p:cNvPicPr>
            <a:picLocks noChangeAspect="1"/>
          </p:cNvPicPr>
          <p:nvPr/>
        </p:nvPicPr>
        <p:blipFill>
          <a:blip r:embed="rId2"/>
          <a:stretch>
            <a:fillRect/>
          </a:stretch>
        </p:blipFill>
        <p:spPr>
          <a:xfrm>
            <a:off x="0" y="2812858"/>
            <a:ext cx="12192000" cy="4045142"/>
          </a:xfrm>
          <a:prstGeom prst="rect">
            <a:avLst/>
          </a:prstGeom>
        </p:spPr>
      </p:pic>
    </p:spTree>
    <p:extLst>
      <p:ext uri="{BB962C8B-B14F-4D97-AF65-F5344CB8AC3E}">
        <p14:creationId xmlns:p14="http://schemas.microsoft.com/office/powerpoint/2010/main" val="157690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142875" y="201245"/>
            <a:ext cx="8187071" cy="1383117"/>
          </a:xfrm>
        </p:spPr>
        <p:txBody>
          <a:bodyPr>
            <a:noAutofit/>
          </a:bodyPr>
          <a:lstStyle/>
          <a:p>
            <a:r>
              <a:rPr lang="en-GB" sz="3600" dirty="0"/>
              <a:t>East Cambridgeshire: number of residents by religion Census 2011 and Census 2021</a:t>
            </a:r>
          </a:p>
        </p:txBody>
      </p:sp>
      <p:pic>
        <p:nvPicPr>
          <p:cNvPr id="4" name="Picture 3" descr="A bar chart to show the number of residents by religion for Census 2011 and Census 2021 for East Cambridgeshire. The categories are ranked by number of residents with Christian the largest, followed by No religion, Not answered, Muslim, Other religion, Hindu, Buddhist. Sikh, Jewish. ">
            <a:extLst>
              <a:ext uri="{FF2B5EF4-FFF2-40B4-BE49-F238E27FC236}">
                <a16:creationId xmlns:a16="http://schemas.microsoft.com/office/drawing/2014/main" id="{658D9293-71D9-48E2-8731-3286D2ECE1E6}"/>
              </a:ext>
            </a:extLst>
          </p:cNvPr>
          <p:cNvPicPr>
            <a:picLocks noChangeAspect="1"/>
          </p:cNvPicPr>
          <p:nvPr/>
        </p:nvPicPr>
        <p:blipFill>
          <a:blip r:embed="rId2"/>
          <a:stretch>
            <a:fillRect/>
          </a:stretch>
        </p:blipFill>
        <p:spPr>
          <a:xfrm>
            <a:off x="275346" y="1777429"/>
            <a:ext cx="7259250" cy="5080571"/>
          </a:xfrm>
          <a:prstGeom prst="rect">
            <a:avLst/>
          </a:prstGeom>
        </p:spPr>
      </p:pic>
    </p:spTree>
    <p:extLst>
      <p:ext uri="{BB962C8B-B14F-4D97-AF65-F5344CB8AC3E}">
        <p14:creationId xmlns:p14="http://schemas.microsoft.com/office/powerpoint/2010/main" val="3911207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B211-96B3-4440-B22D-9626CC919E42}"/>
              </a:ext>
            </a:extLst>
          </p:cNvPr>
          <p:cNvSpPr>
            <a:spLocks noGrp="1"/>
          </p:cNvSpPr>
          <p:nvPr>
            <p:ph type="title"/>
          </p:nvPr>
        </p:nvSpPr>
        <p:spPr/>
        <p:txBody>
          <a:bodyPr/>
          <a:lstStyle/>
          <a:p>
            <a:r>
              <a:rPr lang="en-GB" dirty="0"/>
              <a:t>Fenland</a:t>
            </a:r>
          </a:p>
        </p:txBody>
      </p:sp>
      <p:sp>
        <p:nvSpPr>
          <p:cNvPr id="3" name="Text Placeholder 2">
            <a:extLst>
              <a:ext uri="{FF2B5EF4-FFF2-40B4-BE49-F238E27FC236}">
                <a16:creationId xmlns:a16="http://schemas.microsoft.com/office/drawing/2014/main" id="{55B8DC90-4238-4D2B-B565-AF33232D368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3438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rmAutofit fontScale="90000"/>
          </a:bodyPr>
          <a:lstStyle/>
          <a:p>
            <a:r>
              <a:rPr lang="en-GB" sz="3600" dirty="0"/>
              <a:t>Fenland: number of residents by ethnic group Census 2011 and Census 2021</a:t>
            </a:r>
          </a:p>
        </p:txBody>
      </p:sp>
      <p:pic>
        <p:nvPicPr>
          <p:cNvPr id="5" name="Picture 4" descr="Bar chart to show the number of residents by high level ethnic group for Census 2021 compared to Census 2011 for Fenland.">
            <a:extLst>
              <a:ext uri="{FF2B5EF4-FFF2-40B4-BE49-F238E27FC236}">
                <a16:creationId xmlns:a16="http://schemas.microsoft.com/office/drawing/2014/main" id="{5EC19465-88D5-4261-8A8C-CC8E24B3B270}"/>
              </a:ext>
            </a:extLst>
          </p:cNvPr>
          <p:cNvPicPr>
            <a:picLocks noChangeAspect="1"/>
          </p:cNvPicPr>
          <p:nvPr/>
        </p:nvPicPr>
        <p:blipFill>
          <a:blip r:embed="rId2"/>
          <a:stretch>
            <a:fillRect/>
          </a:stretch>
        </p:blipFill>
        <p:spPr>
          <a:xfrm>
            <a:off x="52387" y="2201238"/>
            <a:ext cx="12087225" cy="4572000"/>
          </a:xfrm>
          <a:prstGeom prst="rect">
            <a:avLst/>
          </a:prstGeom>
        </p:spPr>
      </p:pic>
    </p:spTree>
    <p:extLst>
      <p:ext uri="{BB962C8B-B14F-4D97-AF65-F5344CB8AC3E}">
        <p14:creationId xmlns:p14="http://schemas.microsoft.com/office/powerpoint/2010/main" val="404530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Fenland: per cent of residents by ethnic group Census 2011 and Census 2021</a:t>
            </a:r>
          </a:p>
        </p:txBody>
      </p:sp>
      <p:pic>
        <p:nvPicPr>
          <p:cNvPr id="4" name="Picture 3" descr="Bar chart to show the per cent of residents by high level ethnic group of the total population for Census 2021 compared to Census 2011 for Fenland.">
            <a:extLst>
              <a:ext uri="{FF2B5EF4-FFF2-40B4-BE49-F238E27FC236}">
                <a16:creationId xmlns:a16="http://schemas.microsoft.com/office/drawing/2014/main" id="{80F240B2-FEE7-4F3D-B6F8-690057E48C1D}"/>
              </a:ext>
            </a:extLst>
          </p:cNvPr>
          <p:cNvPicPr>
            <a:picLocks noChangeAspect="1"/>
          </p:cNvPicPr>
          <p:nvPr/>
        </p:nvPicPr>
        <p:blipFill>
          <a:blip r:embed="rId2"/>
          <a:stretch>
            <a:fillRect/>
          </a:stretch>
        </p:blipFill>
        <p:spPr>
          <a:xfrm>
            <a:off x="372705" y="2093734"/>
            <a:ext cx="11610975" cy="4581525"/>
          </a:xfrm>
          <a:prstGeom prst="rect">
            <a:avLst/>
          </a:prstGeom>
        </p:spPr>
      </p:pic>
    </p:spTree>
    <p:extLst>
      <p:ext uri="{BB962C8B-B14F-4D97-AF65-F5344CB8AC3E}">
        <p14:creationId xmlns:p14="http://schemas.microsoft.com/office/powerpoint/2010/main" val="141722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01DB-1199-47C6-9A2A-38C993045954}"/>
              </a:ext>
            </a:extLst>
          </p:cNvPr>
          <p:cNvSpPr>
            <a:spLocks noGrp="1"/>
          </p:cNvSpPr>
          <p:nvPr>
            <p:ph type="title"/>
          </p:nvPr>
        </p:nvSpPr>
        <p:spPr>
          <a:xfrm>
            <a:off x="144281" y="155171"/>
            <a:ext cx="7789483" cy="1383117"/>
          </a:xfrm>
        </p:spPr>
        <p:txBody>
          <a:bodyPr>
            <a:noAutofit/>
          </a:bodyPr>
          <a:lstStyle/>
          <a:p>
            <a:r>
              <a:rPr lang="en-GB" sz="3600" dirty="0"/>
              <a:t>Fenland: percentage of MSOA population by ethnic group, Census 2021</a:t>
            </a:r>
          </a:p>
        </p:txBody>
      </p:sp>
      <p:pic>
        <p:nvPicPr>
          <p:cNvPr id="3" name="Picture 2" descr="A set of six maps to show the percentage of residents for each of the high level ethnic group and MSOA for Fenland. ">
            <a:extLst>
              <a:ext uri="{FF2B5EF4-FFF2-40B4-BE49-F238E27FC236}">
                <a16:creationId xmlns:a16="http://schemas.microsoft.com/office/drawing/2014/main" id="{BC9F5544-D097-4585-A692-7F34C91A3887}"/>
              </a:ext>
            </a:extLst>
          </p:cNvPr>
          <p:cNvPicPr>
            <a:picLocks noChangeAspect="1"/>
          </p:cNvPicPr>
          <p:nvPr/>
        </p:nvPicPr>
        <p:blipFill rotWithShape="1">
          <a:blip r:embed="rId2">
            <a:extLst>
              <a:ext uri="{28A0092B-C50C-407E-A947-70E740481C1C}">
                <a14:useLocalDpi xmlns:a14="http://schemas.microsoft.com/office/drawing/2010/main" val="0"/>
              </a:ext>
            </a:extLst>
          </a:blip>
          <a:srcRect t="9281"/>
          <a:stretch/>
        </p:blipFill>
        <p:spPr>
          <a:xfrm>
            <a:off x="144282" y="1443318"/>
            <a:ext cx="8440321" cy="5414682"/>
          </a:xfrm>
          <a:prstGeom prst="rect">
            <a:avLst/>
          </a:prstGeom>
        </p:spPr>
      </p:pic>
    </p:spTree>
    <p:extLst>
      <p:ext uri="{BB962C8B-B14F-4D97-AF65-F5344CB8AC3E}">
        <p14:creationId xmlns:p14="http://schemas.microsoft.com/office/powerpoint/2010/main" val="2153353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475829" y="307571"/>
            <a:ext cx="7661303" cy="1356842"/>
          </a:xfrm>
        </p:spPr>
        <p:txBody>
          <a:bodyPr>
            <a:normAutofit/>
          </a:bodyPr>
          <a:lstStyle/>
          <a:p>
            <a:r>
              <a:rPr lang="en-GB" sz="3600" dirty="0"/>
              <a:t>Fenland: top 10 ethnic groups by population Census 2021</a:t>
            </a:r>
          </a:p>
        </p:txBody>
      </p:sp>
      <p:sp>
        <p:nvSpPr>
          <p:cNvPr id="6" name="Content Placeholder 8">
            <a:extLst>
              <a:ext uri="{FF2B5EF4-FFF2-40B4-BE49-F238E27FC236}">
                <a16:creationId xmlns:a16="http://schemas.microsoft.com/office/drawing/2014/main" id="{5D6CA62C-2B85-40AA-A7F5-B418753D0C1E}"/>
              </a:ext>
            </a:extLst>
          </p:cNvPr>
          <p:cNvSpPr txBox="1">
            <a:spLocks/>
          </p:cNvSpPr>
          <p:nvPr/>
        </p:nvSpPr>
        <p:spPr>
          <a:xfrm>
            <a:off x="838200" y="1775636"/>
            <a:ext cx="10515600" cy="88250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White: English, Welsh, Scottish, Northern Irish or British ethnic group excluded from the chart. There were 88,028 residents in Fenland in this ethnic group at Census 2021.</a:t>
            </a:r>
          </a:p>
        </p:txBody>
      </p:sp>
      <p:pic>
        <p:nvPicPr>
          <p:cNvPr id="8" name="Picture 7" descr="Bar chart to show the Census 2021 top ten ethnic groups by population size for Fenland. ">
            <a:extLst>
              <a:ext uri="{FF2B5EF4-FFF2-40B4-BE49-F238E27FC236}">
                <a16:creationId xmlns:a16="http://schemas.microsoft.com/office/drawing/2014/main" id="{D4D174E5-E016-4D8E-B009-CBD257256810}"/>
              </a:ext>
            </a:extLst>
          </p:cNvPr>
          <p:cNvPicPr>
            <a:picLocks noChangeAspect="1"/>
          </p:cNvPicPr>
          <p:nvPr/>
        </p:nvPicPr>
        <p:blipFill rotWithShape="1">
          <a:blip r:embed="rId2"/>
          <a:srcRect t="8331"/>
          <a:stretch/>
        </p:blipFill>
        <p:spPr>
          <a:xfrm>
            <a:off x="475829" y="2769363"/>
            <a:ext cx="11541135" cy="3946189"/>
          </a:xfrm>
          <a:prstGeom prst="rect">
            <a:avLst/>
          </a:prstGeom>
        </p:spPr>
      </p:pic>
    </p:spTree>
    <p:extLst>
      <p:ext uri="{BB962C8B-B14F-4D97-AF65-F5344CB8AC3E}">
        <p14:creationId xmlns:p14="http://schemas.microsoft.com/office/powerpoint/2010/main" val="3223642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864-49DF-4348-AC3D-A906EDD6AE5F}"/>
              </a:ext>
            </a:extLst>
          </p:cNvPr>
          <p:cNvSpPr>
            <a:spLocks noGrp="1"/>
          </p:cNvSpPr>
          <p:nvPr>
            <p:ph type="title"/>
          </p:nvPr>
        </p:nvSpPr>
        <p:spPr>
          <a:xfrm>
            <a:off x="138223" y="225378"/>
            <a:ext cx="8070112" cy="2065759"/>
          </a:xfrm>
        </p:spPr>
        <p:txBody>
          <a:bodyPr>
            <a:normAutofit/>
          </a:bodyPr>
          <a:lstStyle/>
          <a:p>
            <a:r>
              <a:rPr lang="en-GB" sz="3600" dirty="0"/>
              <a:t>Fenland: per cent of residents aged 3 years and over by proficiency in English, Census 2011 and Census 2021</a:t>
            </a:r>
          </a:p>
        </p:txBody>
      </p:sp>
      <p:pic>
        <p:nvPicPr>
          <p:cNvPr id="5" name="Picture 4" descr="Bar chart to show the percentage of the Census 2021 population aged 3 years and over who have: English as their main language, or who can speak English very well or well, or who cannot speak English well or at all, for Fenland.">
            <a:extLst>
              <a:ext uri="{FF2B5EF4-FFF2-40B4-BE49-F238E27FC236}">
                <a16:creationId xmlns:a16="http://schemas.microsoft.com/office/drawing/2014/main" id="{2AFB1D1B-BC7E-4967-997F-0CBC93AF87AD}"/>
              </a:ext>
            </a:extLst>
          </p:cNvPr>
          <p:cNvPicPr>
            <a:picLocks noChangeAspect="1"/>
          </p:cNvPicPr>
          <p:nvPr/>
        </p:nvPicPr>
        <p:blipFill>
          <a:blip r:embed="rId2"/>
          <a:stretch>
            <a:fillRect/>
          </a:stretch>
        </p:blipFill>
        <p:spPr>
          <a:xfrm>
            <a:off x="138223" y="2655442"/>
            <a:ext cx="9429750" cy="3581400"/>
          </a:xfrm>
          <a:prstGeom prst="rect">
            <a:avLst/>
          </a:prstGeom>
        </p:spPr>
      </p:pic>
    </p:spTree>
    <p:extLst>
      <p:ext uri="{BB962C8B-B14F-4D97-AF65-F5344CB8AC3E}">
        <p14:creationId xmlns:p14="http://schemas.microsoft.com/office/powerpoint/2010/main" val="4044803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11-2747-452F-89AF-205AAD3CDEFF}"/>
              </a:ext>
            </a:extLst>
          </p:cNvPr>
          <p:cNvSpPr>
            <a:spLocks noGrp="1"/>
          </p:cNvSpPr>
          <p:nvPr>
            <p:ph type="title"/>
          </p:nvPr>
        </p:nvSpPr>
        <p:spPr>
          <a:xfrm>
            <a:off x="224599" y="116959"/>
            <a:ext cx="7767262" cy="2215275"/>
          </a:xfrm>
        </p:spPr>
        <p:txBody>
          <a:bodyPr>
            <a:normAutofit/>
          </a:bodyPr>
          <a:lstStyle/>
          <a:p>
            <a:r>
              <a:rPr lang="en-GB" sz="3600" dirty="0"/>
              <a:t>Fenland: per cent of households by how many people in the household have English as a main language, Census 2011 and Census 2021</a:t>
            </a:r>
          </a:p>
        </p:txBody>
      </p:sp>
      <p:pic>
        <p:nvPicPr>
          <p:cNvPr id="5" name="Picture 4" descr="Bar chart to show the percent of households in Fenland by how many people in the household have English as a main language for Census 2011 and Census 2021. The categories are all adults, no one in household, at least one but not all adults, and no adults but at least one person aged 3 to 15 years. ">
            <a:extLst>
              <a:ext uri="{FF2B5EF4-FFF2-40B4-BE49-F238E27FC236}">
                <a16:creationId xmlns:a16="http://schemas.microsoft.com/office/drawing/2014/main" id="{0BDCF2BD-FABE-4658-9849-7D812B12BFCB}"/>
              </a:ext>
            </a:extLst>
          </p:cNvPr>
          <p:cNvPicPr>
            <a:picLocks noChangeAspect="1"/>
          </p:cNvPicPr>
          <p:nvPr/>
        </p:nvPicPr>
        <p:blipFill>
          <a:blip r:embed="rId2"/>
          <a:stretch>
            <a:fillRect/>
          </a:stretch>
        </p:blipFill>
        <p:spPr>
          <a:xfrm>
            <a:off x="0" y="2759687"/>
            <a:ext cx="10163175" cy="3867150"/>
          </a:xfrm>
          <a:prstGeom prst="rect">
            <a:avLst/>
          </a:prstGeom>
        </p:spPr>
      </p:pic>
    </p:spTree>
    <p:extLst>
      <p:ext uri="{BB962C8B-B14F-4D97-AF65-F5344CB8AC3E}">
        <p14:creationId xmlns:p14="http://schemas.microsoft.com/office/powerpoint/2010/main" val="224914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8B-7B2B-40A5-BC7B-11B5B3106080}"/>
              </a:ext>
            </a:extLst>
          </p:cNvPr>
          <p:cNvSpPr>
            <a:spLocks noGrp="1"/>
          </p:cNvSpPr>
          <p:nvPr>
            <p:ph type="title"/>
          </p:nvPr>
        </p:nvSpPr>
        <p:spPr>
          <a:xfrm>
            <a:off x="215757" y="170311"/>
            <a:ext cx="7941924" cy="1254100"/>
          </a:xfrm>
        </p:spPr>
        <p:txBody>
          <a:bodyPr>
            <a:normAutofit fontScale="90000"/>
          </a:bodyPr>
          <a:lstStyle/>
          <a:p>
            <a:r>
              <a:rPr lang="en-GB" sz="3600" dirty="0"/>
              <a:t>Fenland: top 10 main languages by number of residents aged 3 years and over, Census 2011 and 2021</a:t>
            </a:r>
          </a:p>
        </p:txBody>
      </p:sp>
      <p:sp>
        <p:nvSpPr>
          <p:cNvPr id="5" name="Content Placeholder 8">
            <a:extLst>
              <a:ext uri="{FF2B5EF4-FFF2-40B4-BE49-F238E27FC236}">
                <a16:creationId xmlns:a16="http://schemas.microsoft.com/office/drawing/2014/main" id="{FF8E80D5-60DC-49C0-916F-896BD68A1BB8}"/>
              </a:ext>
            </a:extLst>
          </p:cNvPr>
          <p:cNvSpPr txBox="1">
            <a:spLocks/>
          </p:cNvSpPr>
          <p:nvPr/>
        </p:nvSpPr>
        <p:spPr>
          <a:xfrm>
            <a:off x="215757" y="1534197"/>
            <a:ext cx="10515600" cy="109598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Residents with English as a main language are excluded from the chart. There were 90,632 residents aged 3 years and over in Fenland who had English as a main language at Census 2021, compared to 86,707 at Census 2011</a:t>
            </a:r>
          </a:p>
        </p:txBody>
      </p:sp>
      <p:pic>
        <p:nvPicPr>
          <p:cNvPr id="4" name="Picture 3" descr="A bar chart for Census 2011 and a bar chart for Census 2021 to show the top main languages by number of residents aged 3 years and over for Fenland">
            <a:extLst>
              <a:ext uri="{FF2B5EF4-FFF2-40B4-BE49-F238E27FC236}">
                <a16:creationId xmlns:a16="http://schemas.microsoft.com/office/drawing/2014/main" id="{239FB86B-2C5E-4B6A-B959-4FB734B24F9E}"/>
              </a:ext>
            </a:extLst>
          </p:cNvPr>
          <p:cNvPicPr>
            <a:picLocks noChangeAspect="1"/>
          </p:cNvPicPr>
          <p:nvPr/>
        </p:nvPicPr>
        <p:blipFill>
          <a:blip r:embed="rId2"/>
          <a:stretch>
            <a:fillRect/>
          </a:stretch>
        </p:blipFill>
        <p:spPr>
          <a:xfrm>
            <a:off x="0" y="2739970"/>
            <a:ext cx="12192000" cy="4073343"/>
          </a:xfrm>
          <a:prstGeom prst="rect">
            <a:avLst/>
          </a:prstGeom>
        </p:spPr>
      </p:pic>
    </p:spTree>
    <p:extLst>
      <p:ext uri="{BB962C8B-B14F-4D97-AF65-F5344CB8AC3E}">
        <p14:creationId xmlns:p14="http://schemas.microsoft.com/office/powerpoint/2010/main" val="236332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a:xfrm>
            <a:off x="829235" y="191030"/>
            <a:ext cx="6934200" cy="1383117"/>
          </a:xfrm>
        </p:spPr>
        <p:txBody>
          <a:bodyPr>
            <a:normAutofit/>
          </a:bodyPr>
          <a:lstStyle/>
          <a:p>
            <a:r>
              <a:rPr lang="en-GB" dirty="0"/>
              <a:t>Increasing diversity in ethnicity</a:t>
            </a:r>
          </a:p>
        </p:txBody>
      </p:sp>
      <p:sp>
        <p:nvSpPr>
          <p:cNvPr id="5" name="Content Placeholder 4">
            <a:extLst>
              <a:ext uri="{FF2B5EF4-FFF2-40B4-BE49-F238E27FC236}">
                <a16:creationId xmlns:a16="http://schemas.microsoft.com/office/drawing/2014/main" id="{ED9BF0CE-F6F5-4183-ADE1-1AC426960C12}"/>
              </a:ext>
            </a:extLst>
          </p:cNvPr>
          <p:cNvSpPr>
            <a:spLocks noGrp="1"/>
          </p:cNvSpPr>
          <p:nvPr>
            <p:ph idx="1"/>
          </p:nvPr>
        </p:nvSpPr>
        <p:spPr>
          <a:xfrm>
            <a:off x="174811" y="1574147"/>
            <a:ext cx="10515600" cy="5283853"/>
          </a:xfrm>
        </p:spPr>
        <p:txBody>
          <a:bodyPr>
            <a:normAutofit fontScale="85000" lnSpcReduction="20000"/>
          </a:bodyPr>
          <a:lstStyle/>
          <a:p>
            <a:r>
              <a:rPr lang="en-GB" sz="3200" dirty="0"/>
              <a:t>Communities have become more diverse, especially in the “urban” areas:</a:t>
            </a:r>
          </a:p>
          <a:p>
            <a:pPr lvl="1"/>
            <a:r>
              <a:rPr lang="en-GB" sz="3000" dirty="0"/>
              <a:t>In Cambridgeshire and Peterborough the proportions of the population in all high level ethnic groups apart from “White” have increased since 2011 </a:t>
            </a:r>
          </a:p>
          <a:p>
            <a:pPr lvl="1"/>
            <a:r>
              <a:rPr lang="en-GB" sz="3000" dirty="0"/>
              <a:t>In Cambridgeshire the proportions of the population who identify in ethnic groups other than “White” remain below the national and East of England averages</a:t>
            </a:r>
          </a:p>
          <a:p>
            <a:pPr lvl="2"/>
            <a:r>
              <a:rPr lang="en-GB" sz="2600" dirty="0"/>
              <a:t>Apart from those who identify as in “Mixed or multiple ethnic groups” where it is very similar</a:t>
            </a:r>
          </a:p>
          <a:p>
            <a:pPr lvl="2"/>
            <a:r>
              <a:rPr lang="en-GB" sz="2600" dirty="0"/>
              <a:t>But in Cambridge the proportions in the “Asian, Asian British or Asian Welsh”, “Mixed or Multiple ethnic groups”, “White: Other ethnic group”, and “Other ethnic groups” are all higher than the national and East of England averages</a:t>
            </a:r>
          </a:p>
          <a:p>
            <a:pPr lvl="1"/>
            <a:r>
              <a:rPr lang="en-GB" sz="3000" dirty="0"/>
              <a:t>In Peterborough, the proportion of the population who identify as “Asian, Asian British or Asian Welsh” is notably higher than both the national and East of England averages, </a:t>
            </a:r>
          </a:p>
          <a:p>
            <a:pPr lvl="2"/>
            <a:r>
              <a:rPr lang="en-GB" sz="2600" dirty="0"/>
              <a:t>For other ethnic groups apart from “White” Peterborough is similar to the national average</a:t>
            </a:r>
          </a:p>
          <a:p>
            <a:endParaRPr lang="en-GB" dirty="0"/>
          </a:p>
        </p:txBody>
      </p:sp>
    </p:spTree>
    <p:extLst>
      <p:ext uri="{BB962C8B-B14F-4D97-AF65-F5344CB8AC3E}">
        <p14:creationId xmlns:p14="http://schemas.microsoft.com/office/powerpoint/2010/main" val="2710322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142875" y="201245"/>
            <a:ext cx="8187071" cy="1383117"/>
          </a:xfrm>
        </p:spPr>
        <p:txBody>
          <a:bodyPr>
            <a:normAutofit/>
          </a:bodyPr>
          <a:lstStyle/>
          <a:p>
            <a:r>
              <a:rPr lang="en-GB" sz="3600" dirty="0"/>
              <a:t>Fenland: number of residents by religion Census 2011 and Census 2021</a:t>
            </a:r>
          </a:p>
        </p:txBody>
      </p:sp>
      <p:pic>
        <p:nvPicPr>
          <p:cNvPr id="5" name="Picture 4" descr="A bar chart to show the number of residents by religion for Census 2011 and Census 2021 for Fenland. The categories are ranked by number of residents with Christian the largest, followed by No religion, Not answered, Muslim, Other religion, Buddhist, Hindu, Sikh, Jewish.">
            <a:extLst>
              <a:ext uri="{FF2B5EF4-FFF2-40B4-BE49-F238E27FC236}">
                <a16:creationId xmlns:a16="http://schemas.microsoft.com/office/drawing/2014/main" id="{92F10C28-7606-4FED-94D3-9D0C50792E68}"/>
              </a:ext>
            </a:extLst>
          </p:cNvPr>
          <p:cNvPicPr>
            <a:picLocks noChangeAspect="1"/>
          </p:cNvPicPr>
          <p:nvPr/>
        </p:nvPicPr>
        <p:blipFill>
          <a:blip r:embed="rId2"/>
          <a:stretch>
            <a:fillRect/>
          </a:stretch>
        </p:blipFill>
        <p:spPr>
          <a:xfrm>
            <a:off x="142875" y="1552575"/>
            <a:ext cx="7972425" cy="5305425"/>
          </a:xfrm>
          <a:prstGeom prst="rect">
            <a:avLst/>
          </a:prstGeom>
        </p:spPr>
      </p:pic>
    </p:spTree>
    <p:extLst>
      <p:ext uri="{BB962C8B-B14F-4D97-AF65-F5344CB8AC3E}">
        <p14:creationId xmlns:p14="http://schemas.microsoft.com/office/powerpoint/2010/main" val="132849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A008-8D00-43E3-AF4B-8D010CB40B98}"/>
              </a:ext>
            </a:extLst>
          </p:cNvPr>
          <p:cNvSpPr>
            <a:spLocks noGrp="1"/>
          </p:cNvSpPr>
          <p:nvPr>
            <p:ph type="title"/>
          </p:nvPr>
        </p:nvSpPr>
        <p:spPr/>
        <p:txBody>
          <a:bodyPr/>
          <a:lstStyle/>
          <a:p>
            <a:r>
              <a:rPr lang="en-GB" dirty="0"/>
              <a:t>Huntingdonshire</a:t>
            </a:r>
          </a:p>
        </p:txBody>
      </p:sp>
      <p:sp>
        <p:nvSpPr>
          <p:cNvPr id="3" name="Text Placeholder 2">
            <a:extLst>
              <a:ext uri="{FF2B5EF4-FFF2-40B4-BE49-F238E27FC236}">
                <a16:creationId xmlns:a16="http://schemas.microsoft.com/office/drawing/2014/main" id="{843BD12C-FB70-4A2F-913C-452BD1F9567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1153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Huntingdonshire: number of residents by ethnic group Census 2011 and Census 2021</a:t>
            </a:r>
          </a:p>
        </p:txBody>
      </p:sp>
      <p:pic>
        <p:nvPicPr>
          <p:cNvPr id="4" name="Picture 3" descr="Bar chart to show the number of residents by high level ethnic group for Census 2021 compared to Census 2011 for Huntingdonshire.">
            <a:extLst>
              <a:ext uri="{FF2B5EF4-FFF2-40B4-BE49-F238E27FC236}">
                <a16:creationId xmlns:a16="http://schemas.microsoft.com/office/drawing/2014/main" id="{8225A09C-267F-4796-BA18-385CA44B2526}"/>
              </a:ext>
            </a:extLst>
          </p:cNvPr>
          <p:cNvPicPr>
            <a:picLocks noChangeAspect="1"/>
          </p:cNvPicPr>
          <p:nvPr/>
        </p:nvPicPr>
        <p:blipFill>
          <a:blip r:embed="rId2"/>
          <a:stretch>
            <a:fillRect/>
          </a:stretch>
        </p:blipFill>
        <p:spPr>
          <a:xfrm>
            <a:off x="90487" y="2251111"/>
            <a:ext cx="12011025" cy="4533900"/>
          </a:xfrm>
          <a:prstGeom prst="rect">
            <a:avLst/>
          </a:prstGeom>
        </p:spPr>
      </p:pic>
    </p:spTree>
    <p:extLst>
      <p:ext uri="{BB962C8B-B14F-4D97-AF65-F5344CB8AC3E}">
        <p14:creationId xmlns:p14="http://schemas.microsoft.com/office/powerpoint/2010/main" val="3014240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Huntingdonshire: per cent of residents by ethnic group Census 2011 and Census 2021</a:t>
            </a:r>
          </a:p>
        </p:txBody>
      </p:sp>
      <p:pic>
        <p:nvPicPr>
          <p:cNvPr id="4" name="Picture 3" descr="Bar chart to show the per cent of residents by high level ethnic group of the total population for Census 2021 compared to Census 2011 for Huntingdonshire.">
            <a:extLst>
              <a:ext uri="{FF2B5EF4-FFF2-40B4-BE49-F238E27FC236}">
                <a16:creationId xmlns:a16="http://schemas.microsoft.com/office/drawing/2014/main" id="{B2E1F05C-DD38-4183-99E9-E7CCADA8DFE8}"/>
              </a:ext>
            </a:extLst>
          </p:cNvPr>
          <p:cNvPicPr>
            <a:picLocks noChangeAspect="1"/>
          </p:cNvPicPr>
          <p:nvPr/>
        </p:nvPicPr>
        <p:blipFill>
          <a:blip r:embed="rId2"/>
          <a:stretch>
            <a:fillRect/>
          </a:stretch>
        </p:blipFill>
        <p:spPr>
          <a:xfrm>
            <a:off x="744127" y="2175178"/>
            <a:ext cx="11258550" cy="4562475"/>
          </a:xfrm>
          <a:prstGeom prst="rect">
            <a:avLst/>
          </a:prstGeom>
        </p:spPr>
      </p:pic>
    </p:spTree>
    <p:extLst>
      <p:ext uri="{BB962C8B-B14F-4D97-AF65-F5344CB8AC3E}">
        <p14:creationId xmlns:p14="http://schemas.microsoft.com/office/powerpoint/2010/main" val="3778639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01DB-1199-47C6-9A2A-38C993045954}"/>
              </a:ext>
            </a:extLst>
          </p:cNvPr>
          <p:cNvSpPr>
            <a:spLocks noGrp="1"/>
          </p:cNvSpPr>
          <p:nvPr>
            <p:ph type="title"/>
          </p:nvPr>
        </p:nvSpPr>
        <p:spPr>
          <a:xfrm>
            <a:off x="286871" y="119314"/>
            <a:ext cx="7727576" cy="1243322"/>
          </a:xfrm>
        </p:spPr>
        <p:txBody>
          <a:bodyPr>
            <a:noAutofit/>
          </a:bodyPr>
          <a:lstStyle/>
          <a:p>
            <a:r>
              <a:rPr lang="en-GB" sz="3600" dirty="0"/>
              <a:t>Huntingdonshire: percentage of MSOA population by ethnic group, Census 2021</a:t>
            </a:r>
          </a:p>
        </p:txBody>
      </p:sp>
      <p:pic>
        <p:nvPicPr>
          <p:cNvPr id="3" name="Picture 2" descr="A set of six maps to show the percentage of residents for each of the high level ethnic group and MSOA for Huntingdonshire. ">
            <a:extLst>
              <a:ext uri="{FF2B5EF4-FFF2-40B4-BE49-F238E27FC236}">
                <a16:creationId xmlns:a16="http://schemas.microsoft.com/office/drawing/2014/main" id="{7994713A-778F-4E44-AFD9-1CA9FAAE808F}"/>
              </a:ext>
            </a:extLst>
          </p:cNvPr>
          <p:cNvPicPr>
            <a:picLocks noChangeAspect="1"/>
          </p:cNvPicPr>
          <p:nvPr/>
        </p:nvPicPr>
        <p:blipFill rotWithShape="1">
          <a:blip r:embed="rId2">
            <a:extLst>
              <a:ext uri="{28A0092B-C50C-407E-A947-70E740481C1C}">
                <a14:useLocalDpi xmlns:a14="http://schemas.microsoft.com/office/drawing/2010/main" val="0"/>
              </a:ext>
            </a:extLst>
          </a:blip>
          <a:srcRect t="9412"/>
          <a:stretch/>
        </p:blipFill>
        <p:spPr>
          <a:xfrm>
            <a:off x="286870" y="1362637"/>
            <a:ext cx="8578449" cy="5495364"/>
          </a:xfrm>
          <a:prstGeom prst="rect">
            <a:avLst/>
          </a:prstGeom>
        </p:spPr>
      </p:pic>
    </p:spTree>
    <p:extLst>
      <p:ext uri="{BB962C8B-B14F-4D97-AF65-F5344CB8AC3E}">
        <p14:creationId xmlns:p14="http://schemas.microsoft.com/office/powerpoint/2010/main" val="1773265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838200" y="307571"/>
            <a:ext cx="7298932" cy="1377391"/>
          </a:xfrm>
        </p:spPr>
        <p:txBody>
          <a:bodyPr>
            <a:normAutofit/>
          </a:bodyPr>
          <a:lstStyle/>
          <a:p>
            <a:r>
              <a:rPr lang="en-GB" sz="3600" dirty="0"/>
              <a:t>Huntingdonshire: top 10 ethnic groups by population Census 2021</a:t>
            </a:r>
          </a:p>
        </p:txBody>
      </p:sp>
      <p:sp>
        <p:nvSpPr>
          <p:cNvPr id="4" name="Content Placeholder 8">
            <a:extLst>
              <a:ext uri="{FF2B5EF4-FFF2-40B4-BE49-F238E27FC236}">
                <a16:creationId xmlns:a16="http://schemas.microsoft.com/office/drawing/2014/main" id="{F54B5BBC-6715-4DBA-953B-8CF475E22C04}"/>
              </a:ext>
            </a:extLst>
          </p:cNvPr>
          <p:cNvSpPr txBox="1">
            <a:spLocks/>
          </p:cNvSpPr>
          <p:nvPr/>
        </p:nvSpPr>
        <p:spPr>
          <a:xfrm>
            <a:off x="838200" y="1775636"/>
            <a:ext cx="10515600" cy="88250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White: English, Welsh, Scottish, Northern Irish or British ethnic group excluded from the chart. There were 154,089 residents in Huntingdonshire in this ethnic group at Census 2021.</a:t>
            </a:r>
          </a:p>
        </p:txBody>
      </p:sp>
      <p:pic>
        <p:nvPicPr>
          <p:cNvPr id="5" name="Picture 4" descr="Bar chart to show the Census 2021 top ten ethnic groups by population size for Huntingdonshire. ">
            <a:extLst>
              <a:ext uri="{FF2B5EF4-FFF2-40B4-BE49-F238E27FC236}">
                <a16:creationId xmlns:a16="http://schemas.microsoft.com/office/drawing/2014/main" id="{D91C68CB-EEB8-484C-9892-C24FDB01B313}"/>
              </a:ext>
            </a:extLst>
          </p:cNvPr>
          <p:cNvPicPr>
            <a:picLocks noChangeAspect="1"/>
          </p:cNvPicPr>
          <p:nvPr/>
        </p:nvPicPr>
        <p:blipFill rotWithShape="1">
          <a:blip r:embed="rId2"/>
          <a:srcRect l="1853" t="4532"/>
          <a:stretch/>
        </p:blipFill>
        <p:spPr>
          <a:xfrm>
            <a:off x="113015" y="2845941"/>
            <a:ext cx="11965969" cy="3847672"/>
          </a:xfrm>
          <a:prstGeom prst="rect">
            <a:avLst/>
          </a:prstGeom>
        </p:spPr>
      </p:pic>
    </p:spTree>
    <p:extLst>
      <p:ext uri="{BB962C8B-B14F-4D97-AF65-F5344CB8AC3E}">
        <p14:creationId xmlns:p14="http://schemas.microsoft.com/office/powerpoint/2010/main" val="230468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864-49DF-4348-AC3D-A906EDD6AE5F}"/>
              </a:ext>
            </a:extLst>
          </p:cNvPr>
          <p:cNvSpPr>
            <a:spLocks noGrp="1"/>
          </p:cNvSpPr>
          <p:nvPr>
            <p:ph type="title"/>
          </p:nvPr>
        </p:nvSpPr>
        <p:spPr>
          <a:xfrm>
            <a:off x="138223" y="225378"/>
            <a:ext cx="8070112" cy="2065759"/>
          </a:xfrm>
        </p:spPr>
        <p:txBody>
          <a:bodyPr>
            <a:noAutofit/>
          </a:bodyPr>
          <a:lstStyle/>
          <a:p>
            <a:r>
              <a:rPr lang="en-GB" sz="3600" dirty="0"/>
              <a:t>Huntingdonshire: per cent of residents aged 3 years and over by proficiency in English, Census 2011 and Census 2021</a:t>
            </a:r>
          </a:p>
        </p:txBody>
      </p:sp>
      <p:pic>
        <p:nvPicPr>
          <p:cNvPr id="4" name="Picture 3" descr="Bar chart to show the percentage of the Census 2021 population aged 3 years and over who have: English as their main language, or who can speak English very well or well, or who cannot speak English well or at all, for Huntingdonshire.">
            <a:extLst>
              <a:ext uri="{FF2B5EF4-FFF2-40B4-BE49-F238E27FC236}">
                <a16:creationId xmlns:a16="http://schemas.microsoft.com/office/drawing/2014/main" id="{FC1A77B2-1031-4581-A68D-D448D67E38D9}"/>
              </a:ext>
            </a:extLst>
          </p:cNvPr>
          <p:cNvPicPr>
            <a:picLocks noChangeAspect="1"/>
          </p:cNvPicPr>
          <p:nvPr/>
        </p:nvPicPr>
        <p:blipFill>
          <a:blip r:embed="rId2"/>
          <a:stretch>
            <a:fillRect/>
          </a:stretch>
        </p:blipFill>
        <p:spPr>
          <a:xfrm>
            <a:off x="138223" y="2617609"/>
            <a:ext cx="9740219" cy="3721546"/>
          </a:xfrm>
          <a:prstGeom prst="rect">
            <a:avLst/>
          </a:prstGeom>
        </p:spPr>
      </p:pic>
    </p:spTree>
    <p:extLst>
      <p:ext uri="{BB962C8B-B14F-4D97-AF65-F5344CB8AC3E}">
        <p14:creationId xmlns:p14="http://schemas.microsoft.com/office/powerpoint/2010/main" val="2092264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11-2747-452F-89AF-205AAD3CDEFF}"/>
              </a:ext>
            </a:extLst>
          </p:cNvPr>
          <p:cNvSpPr>
            <a:spLocks noGrp="1"/>
          </p:cNvSpPr>
          <p:nvPr>
            <p:ph type="title"/>
          </p:nvPr>
        </p:nvSpPr>
        <p:spPr>
          <a:xfrm>
            <a:off x="224599" y="116959"/>
            <a:ext cx="7767262" cy="2256371"/>
          </a:xfrm>
        </p:spPr>
        <p:txBody>
          <a:bodyPr>
            <a:noAutofit/>
          </a:bodyPr>
          <a:lstStyle/>
          <a:p>
            <a:r>
              <a:rPr lang="en-GB" sz="3600" dirty="0"/>
              <a:t>Huntingdonshire: per cent of households by how many people in the household have English as a main language, Census 2011 and Census 2021</a:t>
            </a:r>
          </a:p>
        </p:txBody>
      </p:sp>
      <p:pic>
        <p:nvPicPr>
          <p:cNvPr id="4" name="Picture 3" descr="Bar chart to show the percent of households in Huntingdonshire by how many people in the household have English as a main language for Census 2011 and Census 2021. The categories are all adults, no one in household, at least one but not all adults, and no adults but at least one person aged 3 to 15 years. ">
            <a:extLst>
              <a:ext uri="{FF2B5EF4-FFF2-40B4-BE49-F238E27FC236}">
                <a16:creationId xmlns:a16="http://schemas.microsoft.com/office/drawing/2014/main" id="{C3A8FCC0-ECF2-467F-A8FA-882630444542}"/>
              </a:ext>
            </a:extLst>
          </p:cNvPr>
          <p:cNvPicPr>
            <a:picLocks noChangeAspect="1"/>
          </p:cNvPicPr>
          <p:nvPr/>
        </p:nvPicPr>
        <p:blipFill>
          <a:blip r:embed="rId2"/>
          <a:stretch>
            <a:fillRect/>
          </a:stretch>
        </p:blipFill>
        <p:spPr>
          <a:xfrm>
            <a:off x="0" y="2565880"/>
            <a:ext cx="10220325" cy="4000500"/>
          </a:xfrm>
          <a:prstGeom prst="rect">
            <a:avLst/>
          </a:prstGeom>
        </p:spPr>
      </p:pic>
    </p:spTree>
    <p:extLst>
      <p:ext uri="{BB962C8B-B14F-4D97-AF65-F5344CB8AC3E}">
        <p14:creationId xmlns:p14="http://schemas.microsoft.com/office/powerpoint/2010/main" val="2317594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8B-7B2B-40A5-BC7B-11B5B3106080}"/>
              </a:ext>
            </a:extLst>
          </p:cNvPr>
          <p:cNvSpPr>
            <a:spLocks noGrp="1"/>
          </p:cNvSpPr>
          <p:nvPr>
            <p:ph type="title"/>
          </p:nvPr>
        </p:nvSpPr>
        <p:spPr>
          <a:xfrm>
            <a:off x="215757" y="307572"/>
            <a:ext cx="7941924" cy="1336411"/>
          </a:xfrm>
        </p:spPr>
        <p:txBody>
          <a:bodyPr>
            <a:noAutofit/>
          </a:bodyPr>
          <a:lstStyle/>
          <a:p>
            <a:r>
              <a:rPr lang="en-GB" sz="3600" dirty="0"/>
              <a:t>Huntingdonshire: top 10 main languages by number of residents aged 3 years and over, Census 2011 and 2021</a:t>
            </a:r>
          </a:p>
        </p:txBody>
      </p:sp>
      <p:sp>
        <p:nvSpPr>
          <p:cNvPr id="4" name="Content Placeholder 8">
            <a:extLst>
              <a:ext uri="{FF2B5EF4-FFF2-40B4-BE49-F238E27FC236}">
                <a16:creationId xmlns:a16="http://schemas.microsoft.com/office/drawing/2014/main" id="{7EF8A2BD-A16A-47A7-84B3-9BEE6AF5D811}"/>
              </a:ext>
            </a:extLst>
          </p:cNvPr>
          <p:cNvSpPr txBox="1">
            <a:spLocks/>
          </p:cNvSpPr>
          <p:nvPr/>
        </p:nvSpPr>
        <p:spPr>
          <a:xfrm>
            <a:off x="215757" y="1862604"/>
            <a:ext cx="10515600" cy="113845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Residents with English as a main language are excluded from the chart. There were 165,858 residents aged 3 years and over in Huntingdonshire who had English as a main language at Census 2021, compared to 157,024 at Census 2011.</a:t>
            </a:r>
          </a:p>
        </p:txBody>
      </p:sp>
      <p:pic>
        <p:nvPicPr>
          <p:cNvPr id="5" name="Picture 4" descr="A bar chart for Census 2011 and a bar chart for Census 2021 to show the top main languages by number of residents aged 3 years and over for Huntingdonshire.">
            <a:extLst>
              <a:ext uri="{FF2B5EF4-FFF2-40B4-BE49-F238E27FC236}">
                <a16:creationId xmlns:a16="http://schemas.microsoft.com/office/drawing/2014/main" id="{AB449BFE-32DA-4334-873E-C60E4B120A4F}"/>
              </a:ext>
            </a:extLst>
          </p:cNvPr>
          <p:cNvPicPr>
            <a:picLocks noChangeAspect="1"/>
          </p:cNvPicPr>
          <p:nvPr/>
        </p:nvPicPr>
        <p:blipFill>
          <a:blip r:embed="rId2"/>
          <a:stretch>
            <a:fillRect/>
          </a:stretch>
        </p:blipFill>
        <p:spPr>
          <a:xfrm>
            <a:off x="0" y="2822157"/>
            <a:ext cx="12192000" cy="4035843"/>
          </a:xfrm>
          <a:prstGeom prst="rect">
            <a:avLst/>
          </a:prstGeom>
        </p:spPr>
      </p:pic>
    </p:spTree>
    <p:extLst>
      <p:ext uri="{BB962C8B-B14F-4D97-AF65-F5344CB8AC3E}">
        <p14:creationId xmlns:p14="http://schemas.microsoft.com/office/powerpoint/2010/main" val="339628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142875" y="201245"/>
            <a:ext cx="8187071" cy="1383117"/>
          </a:xfrm>
        </p:spPr>
        <p:txBody>
          <a:bodyPr>
            <a:noAutofit/>
          </a:bodyPr>
          <a:lstStyle/>
          <a:p>
            <a:r>
              <a:rPr lang="en-GB" sz="3600" dirty="0"/>
              <a:t>Huntingdonshire: number of residents by religion Census 2011 and Census 2021</a:t>
            </a:r>
          </a:p>
        </p:txBody>
      </p:sp>
      <p:pic>
        <p:nvPicPr>
          <p:cNvPr id="4" name="Picture 3" descr="A bar chart to show the number of residents by religion for Census 2011 and Census 2021 for Huntingdonshire. The categories are ranked by number of residents with Christian the largest, followed by No religion, Not answered, Muslim, Hindu. Other religion, Buddhist, Sikh, Jewish.">
            <a:extLst>
              <a:ext uri="{FF2B5EF4-FFF2-40B4-BE49-F238E27FC236}">
                <a16:creationId xmlns:a16="http://schemas.microsoft.com/office/drawing/2014/main" id="{B7A9BA83-6C7B-4BA3-9B34-F89B61EC9E91}"/>
              </a:ext>
            </a:extLst>
          </p:cNvPr>
          <p:cNvPicPr>
            <a:picLocks noChangeAspect="1"/>
          </p:cNvPicPr>
          <p:nvPr/>
        </p:nvPicPr>
        <p:blipFill>
          <a:blip r:embed="rId2"/>
          <a:stretch>
            <a:fillRect/>
          </a:stretch>
        </p:blipFill>
        <p:spPr>
          <a:xfrm>
            <a:off x="142875" y="1903958"/>
            <a:ext cx="7040421" cy="4954042"/>
          </a:xfrm>
          <a:prstGeom prst="rect">
            <a:avLst/>
          </a:prstGeom>
        </p:spPr>
      </p:pic>
    </p:spTree>
    <p:extLst>
      <p:ext uri="{BB962C8B-B14F-4D97-AF65-F5344CB8AC3E}">
        <p14:creationId xmlns:p14="http://schemas.microsoft.com/office/powerpoint/2010/main" val="132468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8B8-D44D-45F2-ADFF-B4D97F8648CB}"/>
              </a:ext>
            </a:extLst>
          </p:cNvPr>
          <p:cNvSpPr>
            <a:spLocks noGrp="1"/>
          </p:cNvSpPr>
          <p:nvPr>
            <p:ph type="title"/>
          </p:nvPr>
        </p:nvSpPr>
        <p:spPr/>
        <p:txBody>
          <a:bodyPr>
            <a:normAutofit/>
          </a:bodyPr>
          <a:lstStyle/>
          <a:p>
            <a:r>
              <a:rPr lang="en-GB" dirty="0"/>
              <a:t>Increasing diversity in ethnicity part 2</a:t>
            </a:r>
          </a:p>
        </p:txBody>
      </p:sp>
      <p:sp>
        <p:nvSpPr>
          <p:cNvPr id="3" name="Content Placeholder 2">
            <a:extLst>
              <a:ext uri="{FF2B5EF4-FFF2-40B4-BE49-F238E27FC236}">
                <a16:creationId xmlns:a16="http://schemas.microsoft.com/office/drawing/2014/main" id="{FF03F55E-5CD8-432E-A466-94E14DB0DB47}"/>
              </a:ext>
            </a:extLst>
          </p:cNvPr>
          <p:cNvSpPr>
            <a:spLocks noGrp="1"/>
          </p:cNvSpPr>
          <p:nvPr>
            <p:ph idx="1"/>
          </p:nvPr>
        </p:nvSpPr>
        <p:spPr>
          <a:xfrm>
            <a:off x="255494" y="1774116"/>
            <a:ext cx="9892554" cy="4859767"/>
          </a:xfrm>
        </p:spPr>
        <p:txBody>
          <a:bodyPr>
            <a:noAutofit/>
          </a:bodyPr>
          <a:lstStyle/>
          <a:p>
            <a:r>
              <a:rPr lang="en-GB" sz="3000" dirty="0"/>
              <a:t>Similar to national trends, the percentage of the population in the “White” category has fallen across Cambridgeshire and Peterborough compared to Census 2011</a:t>
            </a:r>
          </a:p>
          <a:p>
            <a:pPr lvl="1"/>
            <a:r>
              <a:rPr lang="en-GB" sz="2600" dirty="0"/>
              <a:t>The falls have been most pronounced in Cambridge and Peterborough and the White UK populations there now account for 53.0% and 59.5% of total population compared to 66.0% and 70.9% at Census 2011, respectively</a:t>
            </a:r>
          </a:p>
          <a:p>
            <a:pPr lvl="1"/>
            <a:r>
              <a:rPr lang="en-GB" sz="2600" dirty="0"/>
              <a:t>And in Cambridge (-5.6%), South Cambridgeshire (-0.6%) and Peterborough (-1.4%) the number of residents who identify as White UK has fallen compared to Census 2011</a:t>
            </a:r>
          </a:p>
          <a:p>
            <a:r>
              <a:rPr lang="en-GB" sz="3000" dirty="0"/>
              <a:t>All districts have seen a notable increase in the White: Other ethnic groups since Census 2011</a:t>
            </a:r>
          </a:p>
          <a:p>
            <a:pPr lvl="1"/>
            <a:endParaRPr lang="en-GB" sz="2600" dirty="0"/>
          </a:p>
        </p:txBody>
      </p:sp>
    </p:spTree>
    <p:extLst>
      <p:ext uri="{BB962C8B-B14F-4D97-AF65-F5344CB8AC3E}">
        <p14:creationId xmlns:p14="http://schemas.microsoft.com/office/powerpoint/2010/main" val="1469153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606B-378F-4CD4-9654-518CF84FEA67}"/>
              </a:ext>
            </a:extLst>
          </p:cNvPr>
          <p:cNvSpPr>
            <a:spLocks noGrp="1"/>
          </p:cNvSpPr>
          <p:nvPr>
            <p:ph type="title"/>
          </p:nvPr>
        </p:nvSpPr>
        <p:spPr/>
        <p:txBody>
          <a:bodyPr/>
          <a:lstStyle/>
          <a:p>
            <a:r>
              <a:rPr lang="en-GB" dirty="0"/>
              <a:t>South Cambridgeshire</a:t>
            </a:r>
          </a:p>
        </p:txBody>
      </p:sp>
      <p:sp>
        <p:nvSpPr>
          <p:cNvPr id="3" name="Text Placeholder 2">
            <a:extLst>
              <a:ext uri="{FF2B5EF4-FFF2-40B4-BE49-F238E27FC236}">
                <a16:creationId xmlns:a16="http://schemas.microsoft.com/office/drawing/2014/main" id="{1D75A6F1-0AAA-49D2-B49A-7577E07B8A8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0992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South Cambridgeshire: number of residents by ethnic group Census 2011 and Census 2021</a:t>
            </a:r>
          </a:p>
        </p:txBody>
      </p:sp>
      <p:pic>
        <p:nvPicPr>
          <p:cNvPr id="5" name="Picture 4" descr="Bar chart to show the number of residents by high level ethnic group for Census 2021 compared to Census 2011 for South Cambridgeshire.">
            <a:extLst>
              <a:ext uri="{FF2B5EF4-FFF2-40B4-BE49-F238E27FC236}">
                <a16:creationId xmlns:a16="http://schemas.microsoft.com/office/drawing/2014/main" id="{863C5FC6-4921-42CE-856C-653D16D89798}"/>
              </a:ext>
            </a:extLst>
          </p:cNvPr>
          <p:cNvPicPr>
            <a:picLocks noChangeAspect="1"/>
          </p:cNvPicPr>
          <p:nvPr/>
        </p:nvPicPr>
        <p:blipFill>
          <a:blip r:embed="rId2"/>
          <a:stretch>
            <a:fillRect/>
          </a:stretch>
        </p:blipFill>
        <p:spPr>
          <a:xfrm>
            <a:off x="95250" y="2136329"/>
            <a:ext cx="12096750" cy="4619625"/>
          </a:xfrm>
          <a:prstGeom prst="rect">
            <a:avLst/>
          </a:prstGeom>
        </p:spPr>
      </p:pic>
    </p:spTree>
    <p:extLst>
      <p:ext uri="{BB962C8B-B14F-4D97-AF65-F5344CB8AC3E}">
        <p14:creationId xmlns:p14="http://schemas.microsoft.com/office/powerpoint/2010/main" val="2000212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South Cambridgeshire: per cent of residents by ethnic group Census 2011 and Census 2021</a:t>
            </a:r>
          </a:p>
        </p:txBody>
      </p:sp>
      <p:pic>
        <p:nvPicPr>
          <p:cNvPr id="4" name="Picture 3" descr="Bar chart to show the per cent of residents by high level ethnic group of the total population for Census 2021 compared to Census 2011 for South Cambridgeshire.">
            <a:extLst>
              <a:ext uri="{FF2B5EF4-FFF2-40B4-BE49-F238E27FC236}">
                <a16:creationId xmlns:a16="http://schemas.microsoft.com/office/drawing/2014/main" id="{E94010D2-428A-420B-A093-A1EE9AD60F1F}"/>
              </a:ext>
            </a:extLst>
          </p:cNvPr>
          <p:cNvPicPr>
            <a:picLocks noChangeAspect="1"/>
          </p:cNvPicPr>
          <p:nvPr/>
        </p:nvPicPr>
        <p:blipFill>
          <a:blip r:embed="rId2"/>
          <a:stretch>
            <a:fillRect/>
          </a:stretch>
        </p:blipFill>
        <p:spPr>
          <a:xfrm>
            <a:off x="366912" y="1931542"/>
            <a:ext cx="11582897" cy="4707383"/>
          </a:xfrm>
          <a:prstGeom prst="rect">
            <a:avLst/>
          </a:prstGeom>
        </p:spPr>
      </p:pic>
    </p:spTree>
    <p:extLst>
      <p:ext uri="{BB962C8B-B14F-4D97-AF65-F5344CB8AC3E}">
        <p14:creationId xmlns:p14="http://schemas.microsoft.com/office/powerpoint/2010/main" val="1643733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01DB-1199-47C6-9A2A-38C993045954}"/>
              </a:ext>
            </a:extLst>
          </p:cNvPr>
          <p:cNvSpPr>
            <a:spLocks noGrp="1"/>
          </p:cNvSpPr>
          <p:nvPr>
            <p:ph type="title"/>
          </p:nvPr>
        </p:nvSpPr>
        <p:spPr>
          <a:xfrm>
            <a:off x="232994" y="167777"/>
            <a:ext cx="7736630" cy="1078317"/>
          </a:xfrm>
        </p:spPr>
        <p:txBody>
          <a:bodyPr>
            <a:normAutofit fontScale="90000"/>
          </a:bodyPr>
          <a:lstStyle/>
          <a:p>
            <a:r>
              <a:rPr lang="en-GB" sz="3600" dirty="0"/>
              <a:t>South Cambridgeshire: percentage of MSOA population by ethnic group, Census 2021</a:t>
            </a:r>
          </a:p>
        </p:txBody>
      </p:sp>
      <p:pic>
        <p:nvPicPr>
          <p:cNvPr id="3" name="Picture 2" descr="A set of six maps to show the percentage of residents for each of the high level ethnic group and MSOA for South Cambridgeshire. ">
            <a:extLst>
              <a:ext uri="{FF2B5EF4-FFF2-40B4-BE49-F238E27FC236}">
                <a16:creationId xmlns:a16="http://schemas.microsoft.com/office/drawing/2014/main" id="{0886EFAC-51E8-4190-9531-A24D5F0CF6AF}"/>
              </a:ext>
            </a:extLst>
          </p:cNvPr>
          <p:cNvPicPr>
            <a:picLocks noChangeAspect="1"/>
          </p:cNvPicPr>
          <p:nvPr/>
        </p:nvPicPr>
        <p:blipFill rotWithShape="1">
          <a:blip r:embed="rId2">
            <a:extLst>
              <a:ext uri="{28A0092B-C50C-407E-A947-70E740481C1C}">
                <a14:useLocalDpi xmlns:a14="http://schemas.microsoft.com/office/drawing/2010/main" val="0"/>
              </a:ext>
            </a:extLst>
          </a:blip>
          <a:srcRect t="9281"/>
          <a:stretch/>
        </p:blipFill>
        <p:spPr>
          <a:xfrm>
            <a:off x="232993" y="1371600"/>
            <a:ext cx="8552115" cy="5486400"/>
          </a:xfrm>
          <a:prstGeom prst="rect">
            <a:avLst/>
          </a:prstGeom>
        </p:spPr>
      </p:pic>
    </p:spTree>
    <p:extLst>
      <p:ext uri="{BB962C8B-B14F-4D97-AF65-F5344CB8AC3E}">
        <p14:creationId xmlns:p14="http://schemas.microsoft.com/office/powerpoint/2010/main" val="3457110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667820" y="307571"/>
            <a:ext cx="7469312" cy="1469858"/>
          </a:xfrm>
        </p:spPr>
        <p:txBody>
          <a:bodyPr>
            <a:normAutofit/>
          </a:bodyPr>
          <a:lstStyle/>
          <a:p>
            <a:r>
              <a:rPr lang="en-GB" sz="3600" dirty="0"/>
              <a:t>South Cambridgeshire: top 10 ethnic groups by population Census 2021</a:t>
            </a:r>
          </a:p>
        </p:txBody>
      </p:sp>
      <p:sp>
        <p:nvSpPr>
          <p:cNvPr id="5" name="Content Placeholder 8">
            <a:extLst>
              <a:ext uri="{FF2B5EF4-FFF2-40B4-BE49-F238E27FC236}">
                <a16:creationId xmlns:a16="http://schemas.microsoft.com/office/drawing/2014/main" id="{DC409CD0-2537-4C66-A418-0C82AB28DF4A}"/>
              </a:ext>
            </a:extLst>
          </p:cNvPr>
          <p:cNvSpPr txBox="1">
            <a:spLocks/>
          </p:cNvSpPr>
          <p:nvPr/>
        </p:nvSpPr>
        <p:spPr>
          <a:xfrm>
            <a:off x="838200" y="1775636"/>
            <a:ext cx="10515600" cy="88250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White: English, Welsh, Scottish, Northern Irish or British ethnic group excluded from the chart. There were 128,985 residents in South Cambridgeshire in this ethnic group at Census 2021.</a:t>
            </a:r>
          </a:p>
        </p:txBody>
      </p:sp>
      <p:pic>
        <p:nvPicPr>
          <p:cNvPr id="6" name="Picture 5" descr="Bar chart to show the Census 2021 top ten ethnic groups by population size for South Cambridgeshire. ">
            <a:extLst>
              <a:ext uri="{FF2B5EF4-FFF2-40B4-BE49-F238E27FC236}">
                <a16:creationId xmlns:a16="http://schemas.microsoft.com/office/drawing/2014/main" id="{51D79EED-B0B9-47B7-BBF6-D306C6980803}"/>
              </a:ext>
            </a:extLst>
          </p:cNvPr>
          <p:cNvPicPr>
            <a:picLocks noChangeAspect="1"/>
          </p:cNvPicPr>
          <p:nvPr/>
        </p:nvPicPr>
        <p:blipFill>
          <a:blip r:embed="rId2"/>
          <a:stretch>
            <a:fillRect/>
          </a:stretch>
        </p:blipFill>
        <p:spPr>
          <a:xfrm>
            <a:off x="838200" y="2733164"/>
            <a:ext cx="11118831" cy="3973078"/>
          </a:xfrm>
          <a:prstGeom prst="rect">
            <a:avLst/>
          </a:prstGeom>
        </p:spPr>
      </p:pic>
    </p:spTree>
    <p:extLst>
      <p:ext uri="{BB962C8B-B14F-4D97-AF65-F5344CB8AC3E}">
        <p14:creationId xmlns:p14="http://schemas.microsoft.com/office/powerpoint/2010/main" val="3104363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864-49DF-4348-AC3D-A906EDD6AE5F}"/>
              </a:ext>
            </a:extLst>
          </p:cNvPr>
          <p:cNvSpPr>
            <a:spLocks noGrp="1"/>
          </p:cNvSpPr>
          <p:nvPr>
            <p:ph type="title"/>
          </p:nvPr>
        </p:nvSpPr>
        <p:spPr>
          <a:xfrm>
            <a:off x="138223" y="225379"/>
            <a:ext cx="8070112" cy="2004114"/>
          </a:xfrm>
        </p:spPr>
        <p:txBody>
          <a:bodyPr>
            <a:noAutofit/>
          </a:bodyPr>
          <a:lstStyle/>
          <a:p>
            <a:r>
              <a:rPr lang="en-GB" sz="3600" dirty="0"/>
              <a:t>South Cambridgeshire: per cent of residents aged 3 years and over by proficiency in English, Census 2011 and Census 2021</a:t>
            </a:r>
          </a:p>
        </p:txBody>
      </p:sp>
      <p:pic>
        <p:nvPicPr>
          <p:cNvPr id="5" name="Picture 4" descr="Bar chart to show the percentage of the Census 2021 population aged 3 years and over who have: English as their main language, or who can speak English very well or well, or who cannot speak English well or at all, for South Cambridgeshire.">
            <a:extLst>
              <a:ext uri="{FF2B5EF4-FFF2-40B4-BE49-F238E27FC236}">
                <a16:creationId xmlns:a16="http://schemas.microsoft.com/office/drawing/2014/main" id="{CCC5D02D-A3F8-4148-9425-A70A9B5586B5}"/>
              </a:ext>
            </a:extLst>
          </p:cNvPr>
          <p:cNvPicPr>
            <a:picLocks noChangeAspect="1"/>
          </p:cNvPicPr>
          <p:nvPr/>
        </p:nvPicPr>
        <p:blipFill>
          <a:blip r:embed="rId2"/>
          <a:stretch>
            <a:fillRect/>
          </a:stretch>
        </p:blipFill>
        <p:spPr>
          <a:xfrm>
            <a:off x="229937" y="2548206"/>
            <a:ext cx="9286875" cy="3467100"/>
          </a:xfrm>
          <a:prstGeom prst="rect">
            <a:avLst/>
          </a:prstGeom>
        </p:spPr>
      </p:pic>
    </p:spTree>
    <p:extLst>
      <p:ext uri="{BB962C8B-B14F-4D97-AF65-F5344CB8AC3E}">
        <p14:creationId xmlns:p14="http://schemas.microsoft.com/office/powerpoint/2010/main" val="159150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11-2747-452F-89AF-205AAD3CDEFF}"/>
              </a:ext>
            </a:extLst>
          </p:cNvPr>
          <p:cNvSpPr>
            <a:spLocks noGrp="1"/>
          </p:cNvSpPr>
          <p:nvPr>
            <p:ph type="title"/>
          </p:nvPr>
        </p:nvSpPr>
        <p:spPr>
          <a:xfrm>
            <a:off x="224599" y="116959"/>
            <a:ext cx="7767262" cy="2256371"/>
          </a:xfrm>
        </p:spPr>
        <p:txBody>
          <a:bodyPr>
            <a:noAutofit/>
          </a:bodyPr>
          <a:lstStyle/>
          <a:p>
            <a:r>
              <a:rPr lang="en-GB" sz="3600" dirty="0"/>
              <a:t>South Cambridgeshire: per cent of households by how many people in the household have English as a main language, Census 2011 and Census 2021</a:t>
            </a:r>
          </a:p>
        </p:txBody>
      </p:sp>
      <p:pic>
        <p:nvPicPr>
          <p:cNvPr id="5" name="Picture 4" descr="Bar chart to show the percent of households in South Cambridgeshire by how many people in the household have English as a main language for Census 2011 and Census 2021. The categories are all adults, no one in household, at least one but not all adults, and no adults but at least one person aged 3 to 15 years. ">
            <a:extLst>
              <a:ext uri="{FF2B5EF4-FFF2-40B4-BE49-F238E27FC236}">
                <a16:creationId xmlns:a16="http://schemas.microsoft.com/office/drawing/2014/main" id="{8E8A4C30-3769-4D0F-95D9-A56598845767}"/>
              </a:ext>
            </a:extLst>
          </p:cNvPr>
          <p:cNvPicPr>
            <a:picLocks noChangeAspect="1"/>
          </p:cNvPicPr>
          <p:nvPr/>
        </p:nvPicPr>
        <p:blipFill>
          <a:blip r:embed="rId2"/>
          <a:stretch>
            <a:fillRect/>
          </a:stretch>
        </p:blipFill>
        <p:spPr>
          <a:xfrm>
            <a:off x="0" y="2481225"/>
            <a:ext cx="10287000" cy="3838575"/>
          </a:xfrm>
          <a:prstGeom prst="rect">
            <a:avLst/>
          </a:prstGeom>
        </p:spPr>
      </p:pic>
    </p:spTree>
    <p:extLst>
      <p:ext uri="{BB962C8B-B14F-4D97-AF65-F5344CB8AC3E}">
        <p14:creationId xmlns:p14="http://schemas.microsoft.com/office/powerpoint/2010/main" val="2864878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8B-7B2B-40A5-BC7B-11B5B3106080}"/>
              </a:ext>
            </a:extLst>
          </p:cNvPr>
          <p:cNvSpPr>
            <a:spLocks noGrp="1"/>
          </p:cNvSpPr>
          <p:nvPr>
            <p:ph type="title"/>
          </p:nvPr>
        </p:nvSpPr>
        <p:spPr>
          <a:xfrm>
            <a:off x="215757" y="215106"/>
            <a:ext cx="7941924" cy="1418486"/>
          </a:xfrm>
        </p:spPr>
        <p:txBody>
          <a:bodyPr>
            <a:noAutofit/>
          </a:bodyPr>
          <a:lstStyle/>
          <a:p>
            <a:r>
              <a:rPr lang="en-GB" sz="3600" dirty="0"/>
              <a:t>South Cambridgeshire: top 10 main languages by number of residents aged 3 years and over, Census 2011 and 2021</a:t>
            </a:r>
          </a:p>
        </p:txBody>
      </p:sp>
      <p:sp>
        <p:nvSpPr>
          <p:cNvPr id="5" name="Content Placeholder 8">
            <a:extLst>
              <a:ext uri="{FF2B5EF4-FFF2-40B4-BE49-F238E27FC236}">
                <a16:creationId xmlns:a16="http://schemas.microsoft.com/office/drawing/2014/main" id="{75344D6E-4E13-4046-856A-E1C9D184D5FA}"/>
              </a:ext>
            </a:extLst>
          </p:cNvPr>
          <p:cNvSpPr txBox="1">
            <a:spLocks/>
          </p:cNvSpPr>
          <p:nvPr/>
        </p:nvSpPr>
        <p:spPr>
          <a:xfrm>
            <a:off x="215757" y="1739316"/>
            <a:ext cx="10515600" cy="113845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Residents with English as a main language are excluded from chart. There were 146,396 residents aged 3 years and over in South Cambridgeshire who had English as a main language at Census 2021, compared to 136,429 at Census 2011.</a:t>
            </a:r>
          </a:p>
        </p:txBody>
      </p:sp>
      <p:pic>
        <p:nvPicPr>
          <p:cNvPr id="4" name="Picture 3" descr="A bar chart for Census 2011 and a bar chart for Census 2021 to show the top main languages by number of residents aged 3 years and over for South Cambridgeshire.">
            <a:extLst>
              <a:ext uri="{FF2B5EF4-FFF2-40B4-BE49-F238E27FC236}">
                <a16:creationId xmlns:a16="http://schemas.microsoft.com/office/drawing/2014/main" id="{49AF5DB7-4069-4C23-8AA1-1D3E7B6C7633}"/>
              </a:ext>
            </a:extLst>
          </p:cNvPr>
          <p:cNvPicPr>
            <a:picLocks noChangeAspect="1"/>
          </p:cNvPicPr>
          <p:nvPr/>
        </p:nvPicPr>
        <p:blipFill>
          <a:blip r:embed="rId2"/>
          <a:stretch>
            <a:fillRect/>
          </a:stretch>
        </p:blipFill>
        <p:spPr>
          <a:xfrm>
            <a:off x="0" y="2723007"/>
            <a:ext cx="12192000" cy="4114445"/>
          </a:xfrm>
          <a:prstGeom prst="rect">
            <a:avLst/>
          </a:prstGeom>
        </p:spPr>
      </p:pic>
    </p:spTree>
    <p:extLst>
      <p:ext uri="{BB962C8B-B14F-4D97-AF65-F5344CB8AC3E}">
        <p14:creationId xmlns:p14="http://schemas.microsoft.com/office/powerpoint/2010/main" val="17636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142875" y="201245"/>
            <a:ext cx="7963435" cy="1383117"/>
          </a:xfrm>
        </p:spPr>
        <p:txBody>
          <a:bodyPr>
            <a:noAutofit/>
          </a:bodyPr>
          <a:lstStyle/>
          <a:p>
            <a:r>
              <a:rPr lang="en-GB" sz="3600" dirty="0"/>
              <a:t>South Cambridgeshire: number of residents by religion Census 2011 and Census 2021</a:t>
            </a:r>
          </a:p>
        </p:txBody>
      </p:sp>
      <p:pic>
        <p:nvPicPr>
          <p:cNvPr id="5" name="Picture 4" descr="A bar chart to show the number of residents by religion for Census 2011 and Census 2021 for South Cambridgeshire. The categories are ranked by number of residents with Christian the largest, followed by No religion, Not answered, Muslim, Hindu. Other religion, Buddhist, Jewish, Sikh.">
            <a:extLst>
              <a:ext uri="{FF2B5EF4-FFF2-40B4-BE49-F238E27FC236}">
                <a16:creationId xmlns:a16="http://schemas.microsoft.com/office/drawing/2014/main" id="{1E9D5D14-106C-4FCB-8063-5BA8A01AAF45}"/>
              </a:ext>
            </a:extLst>
          </p:cNvPr>
          <p:cNvPicPr>
            <a:picLocks noChangeAspect="1"/>
          </p:cNvPicPr>
          <p:nvPr/>
        </p:nvPicPr>
        <p:blipFill>
          <a:blip r:embed="rId2"/>
          <a:stretch>
            <a:fillRect/>
          </a:stretch>
        </p:blipFill>
        <p:spPr>
          <a:xfrm>
            <a:off x="229671" y="1703047"/>
            <a:ext cx="7393410" cy="5154953"/>
          </a:xfrm>
          <a:prstGeom prst="rect">
            <a:avLst/>
          </a:prstGeom>
        </p:spPr>
      </p:pic>
    </p:spTree>
    <p:extLst>
      <p:ext uri="{BB962C8B-B14F-4D97-AF65-F5344CB8AC3E}">
        <p14:creationId xmlns:p14="http://schemas.microsoft.com/office/powerpoint/2010/main" val="308203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2AD7-BDB4-45F7-A2DD-B92473470D58}"/>
              </a:ext>
            </a:extLst>
          </p:cNvPr>
          <p:cNvSpPr>
            <a:spLocks noGrp="1"/>
          </p:cNvSpPr>
          <p:nvPr>
            <p:ph type="title"/>
          </p:nvPr>
        </p:nvSpPr>
        <p:spPr/>
        <p:txBody>
          <a:bodyPr/>
          <a:lstStyle/>
          <a:p>
            <a:r>
              <a:rPr lang="en-GB" dirty="0"/>
              <a:t>Peterborough</a:t>
            </a:r>
          </a:p>
        </p:txBody>
      </p:sp>
      <p:sp>
        <p:nvSpPr>
          <p:cNvPr id="3" name="Text Placeholder 2">
            <a:extLst>
              <a:ext uri="{FF2B5EF4-FFF2-40B4-BE49-F238E27FC236}">
                <a16:creationId xmlns:a16="http://schemas.microsoft.com/office/drawing/2014/main" id="{121279B7-B81C-43A0-BB67-85220EBCCEF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477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CE51-23B2-475A-B723-57CEF15480DA}"/>
              </a:ext>
            </a:extLst>
          </p:cNvPr>
          <p:cNvSpPr>
            <a:spLocks noGrp="1"/>
          </p:cNvSpPr>
          <p:nvPr>
            <p:ph type="title"/>
          </p:nvPr>
        </p:nvSpPr>
        <p:spPr>
          <a:xfrm>
            <a:off x="80010" y="227561"/>
            <a:ext cx="7875270" cy="1383117"/>
          </a:xfrm>
        </p:spPr>
        <p:txBody>
          <a:bodyPr/>
          <a:lstStyle/>
          <a:p>
            <a:r>
              <a:rPr lang="en-GB" dirty="0"/>
              <a:t>Ethnic Group % of total population, Census 2021</a:t>
            </a:r>
          </a:p>
        </p:txBody>
      </p:sp>
      <p:graphicFrame>
        <p:nvGraphicFramePr>
          <p:cNvPr id="5" name="Table 5" descr="Table to show the percentage of the population in each of the 5 high level Census ethnic groups for England, the East of England, Cambridgeshire and Peterborough.">
            <a:extLst>
              <a:ext uri="{FF2B5EF4-FFF2-40B4-BE49-F238E27FC236}">
                <a16:creationId xmlns:a16="http://schemas.microsoft.com/office/drawing/2014/main" id="{EC7CFD72-ABD9-470E-ADAD-E9A10B4A1EF0}"/>
              </a:ext>
            </a:extLst>
          </p:cNvPr>
          <p:cNvGraphicFramePr>
            <a:graphicFrameLocks noGrp="1"/>
          </p:cNvGraphicFramePr>
          <p:nvPr>
            <p:ph sz="half" idx="1"/>
            <p:extLst>
              <p:ext uri="{D42A27DB-BD31-4B8C-83A1-F6EECF244321}">
                <p14:modId xmlns:p14="http://schemas.microsoft.com/office/powerpoint/2010/main" val="1326725550"/>
              </p:ext>
            </p:extLst>
          </p:nvPr>
        </p:nvGraphicFramePr>
        <p:xfrm>
          <a:off x="369458" y="1610678"/>
          <a:ext cx="11578590" cy="5167214"/>
        </p:xfrm>
        <a:graphic>
          <a:graphicData uri="http://schemas.openxmlformats.org/drawingml/2006/table">
            <a:tbl>
              <a:tblPr firstRow="1">
                <a:tableStyleId>{9D7B26C5-4107-4FEC-AEDC-1716B250A1EF}</a:tableStyleId>
              </a:tblPr>
              <a:tblGrid>
                <a:gridCol w="3631733">
                  <a:extLst>
                    <a:ext uri="{9D8B030D-6E8A-4147-A177-3AD203B41FA5}">
                      <a16:colId xmlns:a16="http://schemas.microsoft.com/office/drawing/2014/main" val="3556182743"/>
                    </a:ext>
                  </a:extLst>
                </a:gridCol>
                <a:gridCol w="2028022">
                  <a:extLst>
                    <a:ext uri="{9D8B030D-6E8A-4147-A177-3AD203B41FA5}">
                      <a16:colId xmlns:a16="http://schemas.microsoft.com/office/drawing/2014/main" val="3331172458"/>
                    </a:ext>
                  </a:extLst>
                </a:gridCol>
                <a:gridCol w="1668780">
                  <a:extLst>
                    <a:ext uri="{9D8B030D-6E8A-4147-A177-3AD203B41FA5}">
                      <a16:colId xmlns:a16="http://schemas.microsoft.com/office/drawing/2014/main" val="1047564684"/>
                    </a:ext>
                  </a:extLst>
                </a:gridCol>
                <a:gridCol w="2148840">
                  <a:extLst>
                    <a:ext uri="{9D8B030D-6E8A-4147-A177-3AD203B41FA5}">
                      <a16:colId xmlns:a16="http://schemas.microsoft.com/office/drawing/2014/main" val="834119056"/>
                    </a:ext>
                  </a:extLst>
                </a:gridCol>
                <a:gridCol w="2101215">
                  <a:extLst>
                    <a:ext uri="{9D8B030D-6E8A-4147-A177-3AD203B41FA5}">
                      <a16:colId xmlns:a16="http://schemas.microsoft.com/office/drawing/2014/main" val="651851512"/>
                    </a:ext>
                  </a:extLst>
                </a:gridCol>
              </a:tblGrid>
              <a:tr h="669760">
                <a:tc>
                  <a:txBody>
                    <a:bodyPr/>
                    <a:lstStyle/>
                    <a:p>
                      <a:pPr algn="l" fontAlgn="b"/>
                      <a:r>
                        <a:rPr lang="en-GB" sz="2400" b="0" u="none" strike="noStrike" dirty="0">
                          <a:solidFill>
                            <a:srgbClr val="000000"/>
                          </a:solidFill>
                          <a:effectLst/>
                        </a:rPr>
                        <a:t>Ethnic Group</a:t>
                      </a:r>
                      <a:endParaRPr lang="en-GB" sz="2400" b="0" i="0"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England</a:t>
                      </a:r>
                      <a:endParaRPr lang="en-GB" sz="2400" b="0" i="0"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East of England</a:t>
                      </a:r>
                      <a:endParaRPr lang="en-GB" sz="2400" b="0" i="0"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Cambridgeshire</a:t>
                      </a:r>
                      <a:endParaRPr lang="en-GB" sz="2400" b="0" i="0"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Peterborough</a:t>
                      </a:r>
                      <a:endParaRPr lang="en-GB" sz="2400" b="0" i="0" u="none" strike="noStrike" dirty="0">
                        <a:solidFill>
                          <a:srgbClr val="000000"/>
                        </a:solidFill>
                        <a:effectLst/>
                        <a:latin typeface="+mn-lt"/>
                      </a:endParaRPr>
                    </a:p>
                  </a:txBody>
                  <a:tcPr marL="5443" marR="5443" marT="5443" marB="0" anchor="b">
                    <a:solidFill>
                      <a:schemeClr val="bg1"/>
                    </a:solidFill>
                  </a:tcPr>
                </a:tc>
                <a:extLst>
                  <a:ext uri="{0D108BD9-81ED-4DB2-BD59-A6C34878D82A}">
                    <a16:rowId xmlns:a16="http://schemas.microsoft.com/office/drawing/2014/main" val="981588061"/>
                  </a:ext>
                </a:extLst>
              </a:tr>
              <a:tr h="494715">
                <a:tc>
                  <a:txBody>
                    <a:bodyPr/>
                    <a:lstStyle/>
                    <a:p>
                      <a:pPr algn="l" fontAlgn="b"/>
                      <a:r>
                        <a:rPr lang="en-GB" sz="2400" b="0" u="none" strike="noStrike" dirty="0">
                          <a:solidFill>
                            <a:srgbClr val="000000"/>
                          </a:solidFill>
                          <a:effectLst/>
                        </a:rPr>
                        <a:t>Asian, Asian British or Asian Welsh</a:t>
                      </a:r>
                      <a:endParaRPr lang="en-GB" sz="2400" b="0" i="0"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9.6%</a:t>
                      </a:r>
                      <a:endParaRPr lang="en-GB" sz="2400" b="0" i="0"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6.4%</a:t>
                      </a:r>
                      <a:endParaRPr lang="en-GB" sz="2400" b="0" i="0"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5.8%</a:t>
                      </a:r>
                      <a:endParaRPr lang="en-GB" sz="2400" b="0" i="0"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14.3%</a:t>
                      </a:r>
                      <a:endParaRPr lang="en-GB" sz="2400" b="0" i="0"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8668644"/>
                  </a:ext>
                </a:extLst>
              </a:tr>
              <a:tr h="669760">
                <a:tc>
                  <a:txBody>
                    <a:bodyPr/>
                    <a:lstStyle/>
                    <a:p>
                      <a:pPr algn="l" fontAlgn="b"/>
                      <a:r>
                        <a:rPr lang="en-GB" sz="2400" b="0" u="none" strike="noStrike" dirty="0">
                          <a:solidFill>
                            <a:srgbClr val="000000"/>
                          </a:solidFill>
                          <a:effectLst/>
                        </a:rPr>
                        <a:t>Black, Black British, Black Welsh, Caribbean or African</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4.2%</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2.9%</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1.4%</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4.1%</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7094919"/>
                  </a:ext>
                </a:extLst>
              </a:tr>
              <a:tr h="447828">
                <a:tc>
                  <a:txBody>
                    <a:bodyPr/>
                    <a:lstStyle/>
                    <a:p>
                      <a:pPr algn="l" fontAlgn="b"/>
                      <a:r>
                        <a:rPr lang="en-GB" sz="2400" b="0" u="none" strike="noStrike" dirty="0">
                          <a:solidFill>
                            <a:srgbClr val="000000"/>
                          </a:solidFill>
                          <a:effectLst/>
                        </a:rPr>
                        <a:t>Mixed or Multiple ethnic groups</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3.0%</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2.8%</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2.9%</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3.5%</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9634448"/>
                  </a:ext>
                </a:extLst>
              </a:tr>
              <a:tr h="372718">
                <a:tc>
                  <a:txBody>
                    <a:bodyPr/>
                    <a:lstStyle/>
                    <a:p>
                      <a:pPr algn="l" fontAlgn="b"/>
                      <a:r>
                        <a:rPr lang="en-GB" sz="2400" b="0" u="none" strike="noStrike" dirty="0">
                          <a:solidFill>
                            <a:srgbClr val="000000"/>
                          </a:solidFill>
                          <a:effectLst/>
                        </a:rPr>
                        <a:t>White</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81.0%</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86.5%</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88.6%</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75.4%</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362130921"/>
                  </a:ext>
                </a:extLst>
              </a:tr>
              <a:tr h="372718">
                <a:tc>
                  <a:txBody>
                    <a:bodyPr/>
                    <a:lstStyle/>
                    <a:p>
                      <a:pPr algn="r" fontAlgn="b"/>
                      <a:r>
                        <a:rPr lang="en-GB" sz="2400" b="0" i="1" u="none" strike="noStrike" dirty="0">
                          <a:solidFill>
                            <a:srgbClr val="000000"/>
                          </a:solidFill>
                          <a:effectLst/>
                        </a:rPr>
                        <a:t>White of which </a:t>
                      </a:r>
                    </a:p>
                    <a:p>
                      <a:pPr algn="r" fontAlgn="b"/>
                      <a:r>
                        <a:rPr lang="en-GB" sz="2400" b="0" i="1" u="none" strike="noStrike" dirty="0">
                          <a:solidFill>
                            <a:srgbClr val="000000"/>
                          </a:solidFill>
                          <a:effectLst/>
                        </a:rPr>
                        <a:t>White: UK</a:t>
                      </a:r>
                      <a:endParaRPr lang="en-GB" sz="2400" b="0" i="1"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73.5%</a:t>
                      </a:r>
                      <a:endParaRPr lang="en-GB" sz="2400" b="0" i="1"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78.5%</a:t>
                      </a:r>
                      <a:endParaRPr lang="en-GB" sz="2400" b="0" i="1"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77.2%</a:t>
                      </a:r>
                      <a:endParaRPr lang="en-GB" sz="2400" b="0" i="1" u="none" strike="noStrike" dirty="0">
                        <a:solidFill>
                          <a:srgbClr val="000000"/>
                        </a:solidFill>
                        <a:effectLst/>
                        <a:latin typeface="+mn-lt"/>
                      </a:endParaRPr>
                    </a:p>
                  </a:txBody>
                  <a:tcPr marL="5443" marR="5443" marT="5443" marB="0" anchor="b">
                    <a:solidFill>
                      <a:schemeClr val="bg1"/>
                    </a:solidFill>
                  </a:tcPr>
                </a:tc>
                <a:tc>
                  <a:txBody>
                    <a:bodyPr/>
                    <a:lstStyle/>
                    <a:p>
                      <a:pPr algn="r" fontAlgn="b"/>
                      <a:r>
                        <a:rPr lang="en-GB" sz="2400" b="0" u="none" strike="noStrike" dirty="0">
                          <a:solidFill>
                            <a:srgbClr val="000000"/>
                          </a:solidFill>
                          <a:effectLst/>
                        </a:rPr>
                        <a:t>59.5%</a:t>
                      </a:r>
                      <a:endParaRPr lang="en-GB" sz="2400" b="0" i="1" u="none" strike="noStrike" dirty="0">
                        <a:solidFill>
                          <a:srgbClr val="000000"/>
                        </a:solidFill>
                        <a:effectLst/>
                        <a:latin typeface="+mn-lt"/>
                      </a:endParaRPr>
                    </a:p>
                  </a:txBody>
                  <a:tcPr marL="5443" marR="5443" marT="5443" marB="0" anchor="b">
                    <a:solidFill>
                      <a:schemeClr val="bg1"/>
                    </a:solidFill>
                  </a:tcPr>
                </a:tc>
                <a:extLst>
                  <a:ext uri="{0D108BD9-81ED-4DB2-BD59-A6C34878D82A}">
                    <a16:rowId xmlns:a16="http://schemas.microsoft.com/office/drawing/2014/main" val="645711284"/>
                  </a:ext>
                </a:extLst>
              </a:tr>
              <a:tr h="372718">
                <a:tc>
                  <a:txBody>
                    <a:bodyPr/>
                    <a:lstStyle/>
                    <a:p>
                      <a:pPr algn="r" fontAlgn="b"/>
                      <a:r>
                        <a:rPr lang="en-GB" sz="2400" b="0" i="1" u="none" strike="noStrike" dirty="0">
                          <a:solidFill>
                            <a:srgbClr val="000000"/>
                          </a:solidFill>
                          <a:effectLst/>
                        </a:rPr>
                        <a:t>White of which </a:t>
                      </a:r>
                    </a:p>
                    <a:p>
                      <a:pPr algn="r" fontAlgn="b"/>
                      <a:r>
                        <a:rPr lang="en-GB" sz="2400" b="0" i="1" u="none" strike="noStrike" dirty="0">
                          <a:solidFill>
                            <a:srgbClr val="000000"/>
                          </a:solidFill>
                          <a:effectLst/>
                        </a:rPr>
                        <a:t>White: Other ethnic group</a:t>
                      </a:r>
                      <a:endParaRPr lang="en-GB" sz="2400" b="0" i="1"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7.5%</a:t>
                      </a:r>
                      <a:endParaRPr lang="en-GB" sz="2400" b="0" i="1"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8.0%</a:t>
                      </a:r>
                      <a:endParaRPr lang="en-GB" sz="2400" b="0" i="1"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11.3%</a:t>
                      </a:r>
                      <a:endParaRPr lang="en-GB" sz="2400" b="0" i="1"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GB" sz="2400" b="0" u="none" strike="noStrike" dirty="0">
                          <a:solidFill>
                            <a:srgbClr val="000000"/>
                          </a:solidFill>
                          <a:effectLst/>
                        </a:rPr>
                        <a:t>15.9%</a:t>
                      </a:r>
                      <a:endParaRPr lang="en-GB" sz="2400" b="0" i="1" u="none" strike="noStrike" dirty="0">
                        <a:solidFill>
                          <a:srgbClr val="000000"/>
                        </a:solidFill>
                        <a:effectLst/>
                        <a:latin typeface="+mn-lt"/>
                      </a:endParaRPr>
                    </a:p>
                  </a:txBody>
                  <a:tcPr marL="5443" marR="5443" marT="5443" marB="0" anchor="b">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5552406"/>
                  </a:ext>
                </a:extLst>
              </a:tr>
              <a:tr h="372718">
                <a:tc>
                  <a:txBody>
                    <a:bodyPr/>
                    <a:lstStyle/>
                    <a:p>
                      <a:pPr algn="l" fontAlgn="b"/>
                      <a:r>
                        <a:rPr lang="en-GB" sz="2400" b="0" u="none" strike="noStrike" dirty="0">
                          <a:solidFill>
                            <a:srgbClr val="000000"/>
                          </a:solidFill>
                          <a:effectLst/>
                        </a:rPr>
                        <a:t>Other ethnic group</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2.2%</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1.4%</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1.3%</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r" fontAlgn="b"/>
                      <a:r>
                        <a:rPr lang="en-GB" sz="2400" b="0" u="none" strike="noStrike" dirty="0">
                          <a:solidFill>
                            <a:srgbClr val="000000"/>
                          </a:solidFill>
                          <a:effectLst/>
                        </a:rPr>
                        <a:t>2.7%</a:t>
                      </a:r>
                      <a:endParaRPr lang="en-GB" sz="2400" b="0" i="0" u="none" strike="noStrike" dirty="0">
                        <a:solidFill>
                          <a:srgbClr val="000000"/>
                        </a:solidFill>
                        <a:effectLst/>
                        <a:latin typeface="+mn-lt"/>
                      </a:endParaRPr>
                    </a:p>
                  </a:txBody>
                  <a:tcPr marL="5443" marR="5443" marT="5443" marB="0" anchor="b">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50735246"/>
                  </a:ext>
                </a:extLst>
              </a:tr>
            </a:tbl>
          </a:graphicData>
        </a:graphic>
      </p:graphicFrame>
    </p:spTree>
    <p:extLst>
      <p:ext uri="{BB962C8B-B14F-4D97-AF65-F5344CB8AC3E}">
        <p14:creationId xmlns:p14="http://schemas.microsoft.com/office/powerpoint/2010/main" val="2733124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Peterborough: number of residents by ethnic group Census 2011 and Census 2021</a:t>
            </a:r>
          </a:p>
        </p:txBody>
      </p:sp>
      <p:pic>
        <p:nvPicPr>
          <p:cNvPr id="4" name="Picture 3" descr="Bar chart to show the number of residents by high level ethnic group for Census 2021 compared to Census 2011 for Peterborough.">
            <a:extLst>
              <a:ext uri="{FF2B5EF4-FFF2-40B4-BE49-F238E27FC236}">
                <a16:creationId xmlns:a16="http://schemas.microsoft.com/office/drawing/2014/main" id="{19950D3D-0789-4009-8149-25AFA3E0B3B9}"/>
              </a:ext>
            </a:extLst>
          </p:cNvPr>
          <p:cNvPicPr>
            <a:picLocks noChangeAspect="1"/>
          </p:cNvPicPr>
          <p:nvPr/>
        </p:nvPicPr>
        <p:blipFill>
          <a:blip r:embed="rId2"/>
          <a:stretch>
            <a:fillRect/>
          </a:stretch>
        </p:blipFill>
        <p:spPr>
          <a:xfrm>
            <a:off x="57150" y="2077948"/>
            <a:ext cx="12077700" cy="4572000"/>
          </a:xfrm>
          <a:prstGeom prst="rect">
            <a:avLst/>
          </a:prstGeom>
        </p:spPr>
      </p:pic>
    </p:spTree>
    <p:extLst>
      <p:ext uri="{BB962C8B-B14F-4D97-AF65-F5344CB8AC3E}">
        <p14:creationId xmlns:p14="http://schemas.microsoft.com/office/powerpoint/2010/main" val="2444770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763-FC5D-49E8-BD68-FE4DA070D161}"/>
              </a:ext>
            </a:extLst>
          </p:cNvPr>
          <p:cNvSpPr>
            <a:spLocks noGrp="1"/>
          </p:cNvSpPr>
          <p:nvPr>
            <p:ph type="title"/>
          </p:nvPr>
        </p:nvSpPr>
        <p:spPr/>
        <p:txBody>
          <a:bodyPr>
            <a:noAutofit/>
          </a:bodyPr>
          <a:lstStyle/>
          <a:p>
            <a:r>
              <a:rPr lang="en-GB" sz="3600" dirty="0"/>
              <a:t>Peterborough: per cent of residents by ethnic group Census 2011 and Census 2021</a:t>
            </a:r>
          </a:p>
        </p:txBody>
      </p:sp>
      <p:pic>
        <p:nvPicPr>
          <p:cNvPr id="5" name="Picture 4" descr="Bar chart to show the per cent of residents by high level ethnic group of the total population for Census 2021 compared to Census 2011 for Peterborough.">
            <a:extLst>
              <a:ext uri="{FF2B5EF4-FFF2-40B4-BE49-F238E27FC236}">
                <a16:creationId xmlns:a16="http://schemas.microsoft.com/office/drawing/2014/main" id="{1B2CA3F8-30CA-468D-B860-EB404802269A}"/>
              </a:ext>
            </a:extLst>
          </p:cNvPr>
          <p:cNvPicPr>
            <a:picLocks noChangeAspect="1"/>
          </p:cNvPicPr>
          <p:nvPr/>
        </p:nvPicPr>
        <p:blipFill>
          <a:blip r:embed="rId2"/>
          <a:stretch>
            <a:fillRect/>
          </a:stretch>
        </p:blipFill>
        <p:spPr>
          <a:xfrm>
            <a:off x="708541" y="2080195"/>
            <a:ext cx="11268075" cy="4629150"/>
          </a:xfrm>
          <a:prstGeom prst="rect">
            <a:avLst/>
          </a:prstGeom>
        </p:spPr>
      </p:pic>
    </p:spTree>
    <p:extLst>
      <p:ext uri="{BB962C8B-B14F-4D97-AF65-F5344CB8AC3E}">
        <p14:creationId xmlns:p14="http://schemas.microsoft.com/office/powerpoint/2010/main" val="3745042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et of six maps to show the percentage of residents for each of the high level ethnic group and MSOA for Peterborough. ">
            <a:extLst>
              <a:ext uri="{FF2B5EF4-FFF2-40B4-BE49-F238E27FC236}">
                <a16:creationId xmlns:a16="http://schemas.microsoft.com/office/drawing/2014/main" id="{11D4240B-0530-4508-885B-41D04F9AAB6D}"/>
              </a:ext>
            </a:extLst>
          </p:cNvPr>
          <p:cNvPicPr>
            <a:picLocks noChangeAspect="1"/>
          </p:cNvPicPr>
          <p:nvPr/>
        </p:nvPicPr>
        <p:blipFill rotWithShape="1">
          <a:blip r:embed="rId2">
            <a:extLst>
              <a:ext uri="{28A0092B-C50C-407E-A947-70E740481C1C}">
                <a14:useLocalDpi xmlns:a14="http://schemas.microsoft.com/office/drawing/2010/main" val="0"/>
              </a:ext>
            </a:extLst>
          </a:blip>
          <a:srcRect t="9281"/>
          <a:stretch/>
        </p:blipFill>
        <p:spPr>
          <a:xfrm>
            <a:off x="197400" y="1362635"/>
            <a:ext cx="8566088" cy="5495365"/>
          </a:xfrm>
          <a:prstGeom prst="rect">
            <a:avLst/>
          </a:prstGeom>
        </p:spPr>
      </p:pic>
      <p:sp>
        <p:nvSpPr>
          <p:cNvPr id="5" name="Title 4">
            <a:extLst>
              <a:ext uri="{FF2B5EF4-FFF2-40B4-BE49-F238E27FC236}">
                <a16:creationId xmlns:a16="http://schemas.microsoft.com/office/drawing/2014/main" id="{9E194E44-FBD0-4C3E-B207-A55083F373CD}"/>
              </a:ext>
            </a:extLst>
          </p:cNvPr>
          <p:cNvSpPr>
            <a:spLocks noGrp="1"/>
          </p:cNvSpPr>
          <p:nvPr>
            <p:ph type="title"/>
          </p:nvPr>
        </p:nvSpPr>
        <p:spPr>
          <a:xfrm>
            <a:off x="197399" y="101383"/>
            <a:ext cx="7754295" cy="1383117"/>
          </a:xfrm>
        </p:spPr>
        <p:txBody>
          <a:bodyPr>
            <a:normAutofit/>
          </a:bodyPr>
          <a:lstStyle/>
          <a:p>
            <a:r>
              <a:rPr lang="en-GB" sz="3600" dirty="0"/>
              <a:t>Peterborough: percentage of MSOA population by ethnic group, Census 2021</a:t>
            </a:r>
          </a:p>
        </p:txBody>
      </p:sp>
    </p:spTree>
    <p:extLst>
      <p:ext uri="{BB962C8B-B14F-4D97-AF65-F5344CB8AC3E}">
        <p14:creationId xmlns:p14="http://schemas.microsoft.com/office/powerpoint/2010/main" val="3501642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534256" y="307571"/>
            <a:ext cx="7602876" cy="1326020"/>
          </a:xfrm>
        </p:spPr>
        <p:txBody>
          <a:bodyPr>
            <a:normAutofit/>
          </a:bodyPr>
          <a:lstStyle/>
          <a:p>
            <a:r>
              <a:rPr lang="en-GB" sz="3600" dirty="0"/>
              <a:t>Peterborough: top 10 ethnic groups by population Census 2021</a:t>
            </a:r>
          </a:p>
        </p:txBody>
      </p:sp>
      <p:sp>
        <p:nvSpPr>
          <p:cNvPr id="4" name="Content Placeholder 8">
            <a:extLst>
              <a:ext uri="{FF2B5EF4-FFF2-40B4-BE49-F238E27FC236}">
                <a16:creationId xmlns:a16="http://schemas.microsoft.com/office/drawing/2014/main" id="{FC97EE2C-92F5-4C14-B6EA-A951CC860BC2}"/>
              </a:ext>
            </a:extLst>
          </p:cNvPr>
          <p:cNvSpPr txBox="1">
            <a:spLocks/>
          </p:cNvSpPr>
          <p:nvPr/>
        </p:nvSpPr>
        <p:spPr>
          <a:xfrm>
            <a:off x="838200" y="1775636"/>
            <a:ext cx="10515600" cy="88250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White: English, Welsh, Scottish, Northern Irish or British ethnic group excluded from the chart. There were 128,353 residents in Peterborough in this ethnic group at Census 2021.</a:t>
            </a:r>
          </a:p>
        </p:txBody>
      </p:sp>
      <p:pic>
        <p:nvPicPr>
          <p:cNvPr id="6" name="Picture 5" descr="Bar chart to show the Census 2021 top ten ethnic groups by population size for Peterborough. ">
            <a:extLst>
              <a:ext uri="{FF2B5EF4-FFF2-40B4-BE49-F238E27FC236}">
                <a16:creationId xmlns:a16="http://schemas.microsoft.com/office/drawing/2014/main" id="{96491531-A7BE-4AE6-955F-F790B38F2674}"/>
              </a:ext>
            </a:extLst>
          </p:cNvPr>
          <p:cNvPicPr>
            <a:picLocks noChangeAspect="1"/>
          </p:cNvPicPr>
          <p:nvPr/>
        </p:nvPicPr>
        <p:blipFill>
          <a:blip r:embed="rId2"/>
          <a:stretch>
            <a:fillRect/>
          </a:stretch>
        </p:blipFill>
        <p:spPr>
          <a:xfrm>
            <a:off x="0" y="2658140"/>
            <a:ext cx="12192000" cy="4157641"/>
          </a:xfrm>
          <a:prstGeom prst="rect">
            <a:avLst/>
          </a:prstGeom>
        </p:spPr>
      </p:pic>
    </p:spTree>
    <p:extLst>
      <p:ext uri="{BB962C8B-B14F-4D97-AF65-F5344CB8AC3E}">
        <p14:creationId xmlns:p14="http://schemas.microsoft.com/office/powerpoint/2010/main" val="1496949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6864-49DF-4348-AC3D-A906EDD6AE5F}"/>
              </a:ext>
            </a:extLst>
          </p:cNvPr>
          <p:cNvSpPr>
            <a:spLocks noGrp="1"/>
          </p:cNvSpPr>
          <p:nvPr>
            <p:ph type="title"/>
          </p:nvPr>
        </p:nvSpPr>
        <p:spPr>
          <a:xfrm>
            <a:off x="138223" y="225379"/>
            <a:ext cx="8070112" cy="2004114"/>
          </a:xfrm>
        </p:spPr>
        <p:txBody>
          <a:bodyPr>
            <a:noAutofit/>
          </a:bodyPr>
          <a:lstStyle/>
          <a:p>
            <a:r>
              <a:rPr lang="en-GB" sz="3600" dirty="0"/>
              <a:t>Peterborough: per cent of residents aged 3 years and over by proficiency in English, Census 2011 and Census 2021</a:t>
            </a:r>
          </a:p>
        </p:txBody>
      </p:sp>
      <p:pic>
        <p:nvPicPr>
          <p:cNvPr id="4" name="Picture 3" descr="Bar chart to show the percentage of the Census 2021 population aged 3 years and over who have: English as their main language, or who can speak English very well or well, or who cannot speak English well or at all, for Peterborough.">
            <a:extLst>
              <a:ext uri="{FF2B5EF4-FFF2-40B4-BE49-F238E27FC236}">
                <a16:creationId xmlns:a16="http://schemas.microsoft.com/office/drawing/2014/main" id="{AC968845-4658-4E96-BB1E-0C27086ED1DF}"/>
              </a:ext>
            </a:extLst>
          </p:cNvPr>
          <p:cNvPicPr>
            <a:picLocks noChangeAspect="1"/>
          </p:cNvPicPr>
          <p:nvPr/>
        </p:nvPicPr>
        <p:blipFill>
          <a:blip r:embed="rId2"/>
          <a:stretch>
            <a:fillRect/>
          </a:stretch>
        </p:blipFill>
        <p:spPr>
          <a:xfrm>
            <a:off x="282807" y="2595562"/>
            <a:ext cx="9324975" cy="3495675"/>
          </a:xfrm>
          <a:prstGeom prst="rect">
            <a:avLst/>
          </a:prstGeom>
        </p:spPr>
      </p:pic>
    </p:spTree>
    <p:extLst>
      <p:ext uri="{BB962C8B-B14F-4D97-AF65-F5344CB8AC3E}">
        <p14:creationId xmlns:p14="http://schemas.microsoft.com/office/powerpoint/2010/main" val="3272130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3B11-2747-452F-89AF-205AAD3CDEFF}"/>
              </a:ext>
            </a:extLst>
          </p:cNvPr>
          <p:cNvSpPr>
            <a:spLocks noGrp="1"/>
          </p:cNvSpPr>
          <p:nvPr>
            <p:ph type="title"/>
          </p:nvPr>
        </p:nvSpPr>
        <p:spPr>
          <a:xfrm>
            <a:off x="224599" y="116959"/>
            <a:ext cx="7767262" cy="2256371"/>
          </a:xfrm>
        </p:spPr>
        <p:txBody>
          <a:bodyPr>
            <a:noAutofit/>
          </a:bodyPr>
          <a:lstStyle/>
          <a:p>
            <a:r>
              <a:rPr lang="en-GB" sz="3600" dirty="0"/>
              <a:t>Peterborough: per cent of households by how many people in the household have English as a main language, Census 2011 and Census 2021</a:t>
            </a:r>
          </a:p>
        </p:txBody>
      </p:sp>
      <p:pic>
        <p:nvPicPr>
          <p:cNvPr id="4" name="Picture 3" descr="Bar chart to show the percent of households in Peterborough by how many people in the household have English as a main language for Census 2011 and Census 2021. The categories are all adults, no one in household, at least one but not all adults, and no adults but at least one person aged 3 to 15 years. ">
            <a:extLst>
              <a:ext uri="{FF2B5EF4-FFF2-40B4-BE49-F238E27FC236}">
                <a16:creationId xmlns:a16="http://schemas.microsoft.com/office/drawing/2014/main" id="{D92D35FD-2D88-427C-9EC5-A262CA3FB07D}"/>
              </a:ext>
            </a:extLst>
          </p:cNvPr>
          <p:cNvPicPr>
            <a:picLocks noChangeAspect="1"/>
          </p:cNvPicPr>
          <p:nvPr/>
        </p:nvPicPr>
        <p:blipFill>
          <a:blip r:embed="rId2"/>
          <a:stretch>
            <a:fillRect/>
          </a:stretch>
        </p:blipFill>
        <p:spPr>
          <a:xfrm>
            <a:off x="0" y="2696003"/>
            <a:ext cx="10191750" cy="3829050"/>
          </a:xfrm>
          <a:prstGeom prst="rect">
            <a:avLst/>
          </a:prstGeom>
        </p:spPr>
      </p:pic>
    </p:spTree>
    <p:extLst>
      <p:ext uri="{BB962C8B-B14F-4D97-AF65-F5344CB8AC3E}">
        <p14:creationId xmlns:p14="http://schemas.microsoft.com/office/powerpoint/2010/main" val="1163838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508B-7B2B-40A5-BC7B-11B5B3106080}"/>
              </a:ext>
            </a:extLst>
          </p:cNvPr>
          <p:cNvSpPr>
            <a:spLocks noGrp="1"/>
          </p:cNvSpPr>
          <p:nvPr>
            <p:ph type="title"/>
          </p:nvPr>
        </p:nvSpPr>
        <p:spPr>
          <a:xfrm>
            <a:off x="215757" y="153460"/>
            <a:ext cx="7941924" cy="1418486"/>
          </a:xfrm>
        </p:spPr>
        <p:txBody>
          <a:bodyPr>
            <a:noAutofit/>
          </a:bodyPr>
          <a:lstStyle/>
          <a:p>
            <a:r>
              <a:rPr lang="en-GB" sz="3600" dirty="0"/>
              <a:t>Peterborough: top 10 main languages by number of residents aged 3 years and over, Census 2011 and 2021</a:t>
            </a:r>
          </a:p>
        </p:txBody>
      </p:sp>
      <p:sp>
        <p:nvSpPr>
          <p:cNvPr id="4" name="Content Placeholder 8">
            <a:extLst>
              <a:ext uri="{FF2B5EF4-FFF2-40B4-BE49-F238E27FC236}">
                <a16:creationId xmlns:a16="http://schemas.microsoft.com/office/drawing/2014/main" id="{7ED8DBE4-3EF9-42B8-AD48-017E3EA210AF}"/>
              </a:ext>
            </a:extLst>
          </p:cNvPr>
          <p:cNvSpPr txBox="1">
            <a:spLocks/>
          </p:cNvSpPr>
          <p:nvPr/>
        </p:nvSpPr>
        <p:spPr>
          <a:xfrm>
            <a:off x="215757" y="1699176"/>
            <a:ext cx="10515600" cy="113845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Residents with English as a main language are excluded from the chart. There were 166,028 residents aged 3 years and over in Peterborough who had English as a main language at Census 2021, compared to 146,880 at Census 2011.</a:t>
            </a:r>
          </a:p>
        </p:txBody>
      </p:sp>
      <p:pic>
        <p:nvPicPr>
          <p:cNvPr id="5" name="Picture 4" descr="A bar chart for Census 2011 and a bar chart for Census 2021 to show the top main languages by number of residents aged 3 years and over for Peterborough.">
            <a:extLst>
              <a:ext uri="{FF2B5EF4-FFF2-40B4-BE49-F238E27FC236}">
                <a16:creationId xmlns:a16="http://schemas.microsoft.com/office/drawing/2014/main" id="{1DE8CCCB-27F8-4A70-92B3-29B5A299CF84}"/>
              </a:ext>
            </a:extLst>
          </p:cNvPr>
          <p:cNvPicPr>
            <a:picLocks noChangeAspect="1"/>
          </p:cNvPicPr>
          <p:nvPr/>
        </p:nvPicPr>
        <p:blipFill>
          <a:blip r:embed="rId2"/>
          <a:stretch>
            <a:fillRect/>
          </a:stretch>
        </p:blipFill>
        <p:spPr>
          <a:xfrm>
            <a:off x="0" y="2837632"/>
            <a:ext cx="12192000" cy="4020368"/>
          </a:xfrm>
          <a:prstGeom prst="rect">
            <a:avLst/>
          </a:prstGeom>
        </p:spPr>
      </p:pic>
    </p:spTree>
    <p:extLst>
      <p:ext uri="{BB962C8B-B14F-4D97-AF65-F5344CB8AC3E}">
        <p14:creationId xmlns:p14="http://schemas.microsoft.com/office/powerpoint/2010/main" val="3695135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EE6C-CBF8-4C1E-97FD-F4D763491375}"/>
              </a:ext>
            </a:extLst>
          </p:cNvPr>
          <p:cNvSpPr>
            <a:spLocks noGrp="1"/>
          </p:cNvSpPr>
          <p:nvPr>
            <p:ph type="title"/>
          </p:nvPr>
        </p:nvSpPr>
        <p:spPr>
          <a:xfrm>
            <a:off x="142875" y="201245"/>
            <a:ext cx="7963435" cy="1383117"/>
          </a:xfrm>
        </p:spPr>
        <p:txBody>
          <a:bodyPr>
            <a:noAutofit/>
          </a:bodyPr>
          <a:lstStyle/>
          <a:p>
            <a:r>
              <a:rPr lang="en-GB" sz="3600" dirty="0"/>
              <a:t>Peterborough: number of residents by religion Census 2011 and Census 2021</a:t>
            </a:r>
          </a:p>
        </p:txBody>
      </p:sp>
      <p:pic>
        <p:nvPicPr>
          <p:cNvPr id="4" name="Picture 3" descr="A bar chart to show the number of residents by religion for Census 2011 and Census 2021 for Peterborough. The categories are ranked by number of residents with Christian the largest, followed by No religion, Muslim, Not answered, Hindu. Sikh, Other religion, Buddhist, Jewish.">
            <a:extLst>
              <a:ext uri="{FF2B5EF4-FFF2-40B4-BE49-F238E27FC236}">
                <a16:creationId xmlns:a16="http://schemas.microsoft.com/office/drawing/2014/main" id="{A78654D4-601B-49AB-BB9D-BE99DE4817AD}"/>
              </a:ext>
            </a:extLst>
          </p:cNvPr>
          <p:cNvPicPr>
            <a:picLocks noChangeAspect="1"/>
          </p:cNvPicPr>
          <p:nvPr/>
        </p:nvPicPr>
        <p:blipFill>
          <a:blip r:embed="rId2"/>
          <a:stretch>
            <a:fillRect/>
          </a:stretch>
        </p:blipFill>
        <p:spPr>
          <a:xfrm>
            <a:off x="366979" y="1584362"/>
            <a:ext cx="7515225" cy="5267325"/>
          </a:xfrm>
          <a:prstGeom prst="rect">
            <a:avLst/>
          </a:prstGeom>
        </p:spPr>
      </p:pic>
    </p:spTree>
    <p:extLst>
      <p:ext uri="{BB962C8B-B14F-4D97-AF65-F5344CB8AC3E}">
        <p14:creationId xmlns:p14="http://schemas.microsoft.com/office/powerpoint/2010/main" val="1022448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6A85-C55E-4664-9AB3-9D0E1802CDDA}"/>
              </a:ext>
            </a:extLst>
          </p:cNvPr>
          <p:cNvSpPr>
            <a:spLocks noGrp="1"/>
          </p:cNvSpPr>
          <p:nvPr>
            <p:ph type="title"/>
          </p:nvPr>
        </p:nvSpPr>
        <p:spPr>
          <a:xfrm>
            <a:off x="838200" y="0"/>
            <a:ext cx="6934200" cy="1383117"/>
          </a:xfrm>
        </p:spPr>
        <p:txBody>
          <a:bodyPr/>
          <a:lstStyle/>
          <a:p>
            <a:r>
              <a:rPr lang="en-GB" dirty="0"/>
              <a:t>Census 2021: useful links</a:t>
            </a:r>
          </a:p>
        </p:txBody>
      </p:sp>
      <p:sp>
        <p:nvSpPr>
          <p:cNvPr id="3" name="Content Placeholder 2">
            <a:extLst>
              <a:ext uri="{FF2B5EF4-FFF2-40B4-BE49-F238E27FC236}">
                <a16:creationId xmlns:a16="http://schemas.microsoft.com/office/drawing/2014/main" id="{2AB3BFF1-E849-41DC-BEDC-20BA76AC4C13}"/>
              </a:ext>
            </a:extLst>
          </p:cNvPr>
          <p:cNvSpPr>
            <a:spLocks noGrp="1"/>
          </p:cNvSpPr>
          <p:nvPr>
            <p:ph idx="1"/>
          </p:nvPr>
        </p:nvSpPr>
        <p:spPr>
          <a:xfrm>
            <a:off x="103095" y="1383116"/>
            <a:ext cx="10170459" cy="5474883"/>
          </a:xfrm>
        </p:spPr>
        <p:txBody>
          <a:bodyPr>
            <a:noAutofit/>
          </a:bodyPr>
          <a:lstStyle/>
          <a:p>
            <a:r>
              <a:rPr lang="en-GB" sz="1800" dirty="0"/>
              <a:t>Census 2021 </a:t>
            </a:r>
            <a:r>
              <a:rPr lang="en-GB" sz="1800" dirty="0">
                <a:hlinkClick r:id="rId2"/>
              </a:rPr>
              <a:t>Cambridgeshire Insight – Population – Census 2021</a:t>
            </a:r>
            <a:r>
              <a:rPr lang="en-GB" sz="1800" dirty="0"/>
              <a:t> webpages on Cambridgeshire Insight, including</a:t>
            </a:r>
            <a:r>
              <a:rPr lang="en-GB" sz="1800" u="sng" dirty="0">
                <a:hlinkClick r:id="rId3">
                  <a:extLst>
                    <a:ext uri="{A12FA001-AC4F-418D-AE19-62706E023703}">
                      <ahyp:hlinkClr xmlns:ahyp="http://schemas.microsoft.com/office/drawing/2018/hyperlinkcolor" val="tx"/>
                    </a:ext>
                  </a:extLst>
                </a:hlinkClick>
              </a:rPr>
              <a:t>: </a:t>
            </a:r>
          </a:p>
          <a:p>
            <a:pPr lvl="1"/>
            <a:r>
              <a:rPr lang="en-GB" sz="1800" dirty="0">
                <a:solidFill>
                  <a:srgbClr val="0563C1"/>
                </a:solidFill>
                <a:hlinkClick r:id="rId3">
                  <a:extLst>
                    <a:ext uri="{A12FA001-AC4F-418D-AE19-62706E023703}">
                      <ahyp:hlinkClr xmlns:ahyp="http://schemas.microsoft.com/office/drawing/2018/hyperlinkcolor" val="tx"/>
                    </a:ext>
                  </a:extLst>
                </a:hlinkClick>
              </a:rPr>
              <a:t>Census 2021 first results</a:t>
            </a:r>
            <a:r>
              <a:rPr lang="en-GB" sz="1800" dirty="0"/>
              <a:t>: published report, recorded presentation and dataset, </a:t>
            </a:r>
          </a:p>
          <a:p>
            <a:pPr lvl="1"/>
            <a:r>
              <a:rPr lang="en-GB" sz="1800" dirty="0">
                <a:hlinkClick r:id="rId4"/>
              </a:rPr>
              <a:t>Demography and migration topic summary</a:t>
            </a:r>
            <a:r>
              <a:rPr lang="en-GB" sz="1800" dirty="0"/>
              <a:t>, </a:t>
            </a:r>
          </a:p>
          <a:p>
            <a:pPr lvl="1"/>
            <a:r>
              <a:rPr lang="en-GB" sz="1800" dirty="0">
                <a:hlinkClick r:id="rId5"/>
              </a:rPr>
              <a:t>Armed forces veterans topic summary</a:t>
            </a:r>
            <a:r>
              <a:rPr lang="en-GB" sz="1800" dirty="0"/>
              <a:t> </a:t>
            </a:r>
          </a:p>
          <a:p>
            <a:r>
              <a:rPr lang="en-GB" sz="1800" dirty="0"/>
              <a:t>Cambs Insight tools already have first results, and they will be updated with the release of each topic summary:</a:t>
            </a:r>
          </a:p>
          <a:p>
            <a:pPr lvl="1"/>
            <a:r>
              <a:rPr lang="en-GB" sz="1800" dirty="0">
                <a:hlinkClick r:id="rId6"/>
              </a:rPr>
              <a:t>Map explorer</a:t>
            </a:r>
            <a:endParaRPr lang="en-GB" sz="1800" dirty="0"/>
          </a:p>
          <a:p>
            <a:pPr lvl="1"/>
            <a:r>
              <a:rPr lang="en-GB" sz="1800" dirty="0">
                <a:hlinkClick r:id="rId7"/>
              </a:rPr>
              <a:t>Data explorer</a:t>
            </a:r>
            <a:endParaRPr lang="en-GB" sz="1800" dirty="0"/>
          </a:p>
          <a:p>
            <a:pPr lvl="1"/>
            <a:r>
              <a:rPr lang="en-GB" sz="1800" dirty="0">
                <a:hlinkClick r:id="rId8"/>
              </a:rPr>
              <a:t>Interactive reports</a:t>
            </a:r>
            <a:endParaRPr lang="en-GB" sz="1800" dirty="0"/>
          </a:p>
          <a:p>
            <a:r>
              <a:rPr lang="en-GB" sz="1800" dirty="0"/>
              <a:t>Census 2021 data published on the </a:t>
            </a:r>
            <a:r>
              <a:rPr lang="en-GB" sz="1800" dirty="0">
                <a:hlinkClick r:id="rId9"/>
              </a:rPr>
              <a:t>ONS website </a:t>
            </a:r>
            <a:r>
              <a:rPr lang="en-GB" sz="1800" dirty="0"/>
              <a:t>and on </a:t>
            </a:r>
            <a:r>
              <a:rPr lang="en-GB" sz="1800" dirty="0">
                <a:hlinkClick r:id="rId10"/>
              </a:rPr>
              <a:t>NOMIS</a:t>
            </a:r>
            <a:endParaRPr lang="en-GB" sz="1800" dirty="0"/>
          </a:p>
          <a:p>
            <a:r>
              <a:rPr lang="en-GB" sz="1800" dirty="0"/>
              <a:t>ONS tools:</a:t>
            </a:r>
          </a:p>
          <a:p>
            <a:pPr lvl="1"/>
            <a:r>
              <a:rPr lang="en-GB" sz="1800" b="1" dirty="0">
                <a:hlinkClick r:id="rId11"/>
              </a:rPr>
              <a:t>Census maps </a:t>
            </a:r>
            <a:r>
              <a:rPr lang="en-GB" sz="1800" dirty="0"/>
              <a:t>– population and identity maps released, will be updated with future topic summary releases</a:t>
            </a:r>
          </a:p>
          <a:p>
            <a:pPr lvl="1"/>
            <a:r>
              <a:rPr lang="en-GB" sz="1800" b="1" dirty="0">
                <a:hlinkClick r:id="rId12"/>
              </a:rPr>
              <a:t>Area profiles</a:t>
            </a:r>
            <a:r>
              <a:rPr lang="en-GB" sz="1800" dirty="0">
                <a:hlinkClick r:id="rId12"/>
              </a:rPr>
              <a:t> </a:t>
            </a:r>
            <a:r>
              <a:rPr lang="en-GB" sz="1800" dirty="0"/>
              <a:t>– available on NOMIS at local authority level. Build your own area profiles has a provisional release between December 2022 and January 2023</a:t>
            </a:r>
          </a:p>
          <a:p>
            <a:pPr lvl="1"/>
            <a:r>
              <a:rPr lang="en-GB" sz="1800" b="1" dirty="0"/>
              <a:t>How your area has changed in 10 years: Census 2021 </a:t>
            </a:r>
            <a:r>
              <a:rPr lang="en-GB" sz="1800" dirty="0"/>
              <a:t>- provisional release between December 2022 and January 2023</a:t>
            </a:r>
          </a:p>
        </p:txBody>
      </p:sp>
    </p:spTree>
    <p:extLst>
      <p:ext uri="{BB962C8B-B14F-4D97-AF65-F5344CB8AC3E}">
        <p14:creationId xmlns:p14="http://schemas.microsoft.com/office/powerpoint/2010/main" val="254432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276446" y="290298"/>
            <a:ext cx="7921255" cy="1127936"/>
          </a:xfrm>
        </p:spPr>
        <p:txBody>
          <a:bodyPr>
            <a:noAutofit/>
          </a:bodyPr>
          <a:lstStyle/>
          <a:p>
            <a:r>
              <a:rPr lang="en-GB" sz="3600" dirty="0"/>
              <a:t>Cambridgeshire and Peterborough: per cent of population by ethnic group, Census 2021</a:t>
            </a:r>
          </a:p>
        </p:txBody>
      </p:sp>
      <p:pic>
        <p:nvPicPr>
          <p:cNvPr id="4" name="Picture 3" descr="Six bar charts to show the percent of the population in each of the high level ethnic groups for Census 2021 by district for Cambridgeshire and Peterborough.">
            <a:extLst>
              <a:ext uri="{FF2B5EF4-FFF2-40B4-BE49-F238E27FC236}">
                <a16:creationId xmlns:a16="http://schemas.microsoft.com/office/drawing/2014/main" id="{98987B05-901A-4FC5-8EED-2A5692F325CE}"/>
              </a:ext>
            </a:extLst>
          </p:cNvPr>
          <p:cNvPicPr>
            <a:picLocks noChangeAspect="1"/>
          </p:cNvPicPr>
          <p:nvPr/>
        </p:nvPicPr>
        <p:blipFill>
          <a:blip r:embed="rId2"/>
          <a:stretch>
            <a:fillRect/>
          </a:stretch>
        </p:blipFill>
        <p:spPr>
          <a:xfrm>
            <a:off x="0" y="1620253"/>
            <a:ext cx="12192000" cy="5237747"/>
          </a:xfrm>
          <a:prstGeom prst="rect">
            <a:avLst/>
          </a:prstGeom>
        </p:spPr>
      </p:pic>
    </p:spTree>
    <p:extLst>
      <p:ext uri="{BB962C8B-B14F-4D97-AF65-F5344CB8AC3E}">
        <p14:creationId xmlns:p14="http://schemas.microsoft.com/office/powerpoint/2010/main" val="260855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1F1C-7091-4320-A216-316B902A4F85}"/>
              </a:ext>
            </a:extLst>
          </p:cNvPr>
          <p:cNvSpPr>
            <a:spLocks noGrp="1"/>
          </p:cNvSpPr>
          <p:nvPr>
            <p:ph type="title"/>
          </p:nvPr>
        </p:nvSpPr>
        <p:spPr>
          <a:xfrm>
            <a:off x="116958" y="148856"/>
            <a:ext cx="8070112" cy="1234261"/>
          </a:xfrm>
        </p:spPr>
        <p:txBody>
          <a:bodyPr>
            <a:noAutofit/>
          </a:bodyPr>
          <a:lstStyle/>
          <a:p>
            <a:r>
              <a:rPr lang="en-GB" sz="3200" dirty="0"/>
              <a:t>Cambridgeshire and Peterborough: per cent change in population by ethnic group, Census 2011 to Census 2021</a:t>
            </a:r>
          </a:p>
        </p:txBody>
      </p:sp>
      <p:pic>
        <p:nvPicPr>
          <p:cNvPr id="5" name="Picture 4" descr="Six bar charts to show the percentage change in population between Census 2011 and Census 2021 in each of the high level ethnic groups by district for Cambridgeshire and Peterborough ">
            <a:extLst>
              <a:ext uri="{FF2B5EF4-FFF2-40B4-BE49-F238E27FC236}">
                <a16:creationId xmlns:a16="http://schemas.microsoft.com/office/drawing/2014/main" id="{D706E2C5-3ED7-4164-A923-A09579B83BAD}"/>
              </a:ext>
            </a:extLst>
          </p:cNvPr>
          <p:cNvPicPr>
            <a:picLocks noChangeAspect="1"/>
          </p:cNvPicPr>
          <p:nvPr/>
        </p:nvPicPr>
        <p:blipFill>
          <a:blip r:embed="rId2"/>
          <a:stretch>
            <a:fillRect/>
          </a:stretch>
        </p:blipFill>
        <p:spPr>
          <a:xfrm>
            <a:off x="0" y="1606433"/>
            <a:ext cx="12192000" cy="5251567"/>
          </a:xfrm>
          <a:prstGeom prst="rect">
            <a:avLst/>
          </a:prstGeom>
        </p:spPr>
      </p:pic>
    </p:spTree>
    <p:extLst>
      <p:ext uri="{BB962C8B-B14F-4D97-AF65-F5344CB8AC3E}">
        <p14:creationId xmlns:p14="http://schemas.microsoft.com/office/powerpoint/2010/main" val="155006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4DA5-6C29-4E49-82BD-16D1D7E4C8CF}"/>
              </a:ext>
            </a:extLst>
          </p:cNvPr>
          <p:cNvSpPr>
            <a:spLocks noGrp="1"/>
          </p:cNvSpPr>
          <p:nvPr>
            <p:ph type="title"/>
          </p:nvPr>
        </p:nvSpPr>
        <p:spPr/>
        <p:txBody>
          <a:bodyPr>
            <a:normAutofit/>
          </a:bodyPr>
          <a:lstStyle/>
          <a:p>
            <a:r>
              <a:rPr lang="en-GB" dirty="0"/>
              <a:t>And increasing diversity in main languages </a:t>
            </a:r>
          </a:p>
        </p:txBody>
      </p:sp>
      <p:sp>
        <p:nvSpPr>
          <p:cNvPr id="5" name="Content Placeholder 4">
            <a:extLst>
              <a:ext uri="{FF2B5EF4-FFF2-40B4-BE49-F238E27FC236}">
                <a16:creationId xmlns:a16="http://schemas.microsoft.com/office/drawing/2014/main" id="{A71CFD1A-A076-4DA4-976B-CE61E93B1027}"/>
              </a:ext>
            </a:extLst>
          </p:cNvPr>
          <p:cNvSpPr>
            <a:spLocks noGrp="1"/>
          </p:cNvSpPr>
          <p:nvPr>
            <p:ph idx="1"/>
          </p:nvPr>
        </p:nvSpPr>
        <p:spPr>
          <a:xfrm>
            <a:off x="301662" y="1690687"/>
            <a:ext cx="10249797" cy="5167313"/>
          </a:xfrm>
        </p:spPr>
        <p:txBody>
          <a:bodyPr>
            <a:normAutofit lnSpcReduction="10000"/>
          </a:bodyPr>
          <a:lstStyle/>
          <a:p>
            <a:r>
              <a:rPr lang="en-GB" dirty="0"/>
              <a:t>There is increasing diversity in the range of main languages, with falls in the percentage of total residents having English as a main language in all districts</a:t>
            </a:r>
          </a:p>
          <a:p>
            <a:pPr lvl="1"/>
            <a:r>
              <a:rPr lang="en-GB" dirty="0"/>
              <a:t>The proportion of residents (aged 3 years and over) whose main language is English varies widely across Cambridgeshire and Peterborough:</a:t>
            </a:r>
          </a:p>
          <a:p>
            <a:pPr lvl="2"/>
            <a:r>
              <a:rPr lang="en-GB" dirty="0"/>
              <a:t>Averaging 90.7% for Cambridgeshire, and ranging from 80.0% in Cambridge to 95.1% in East Cambridgeshire, while in Peterborough it is also 80%</a:t>
            </a:r>
          </a:p>
          <a:p>
            <a:pPr lvl="1"/>
            <a:r>
              <a:rPr lang="en-GB" dirty="0"/>
              <a:t>There have been increases in the proportions of residents who don’t have English as a main language who can speak English well or very well in all districts</a:t>
            </a:r>
          </a:p>
          <a:p>
            <a:pPr lvl="1"/>
            <a:r>
              <a:rPr lang="en-GB" dirty="0"/>
              <a:t>And small rises in the proportions of residents (aged 3 years and over) who cannot speak English well or at all, with Peterborough seeing a decrease, compared to Census 2011</a:t>
            </a:r>
          </a:p>
          <a:p>
            <a:pPr lvl="2"/>
            <a:r>
              <a:rPr lang="en-GB" dirty="0"/>
              <a:t>1.2% of residents cannot speak English well or at all in Cambridgeshire (amounting to 8,200 residents), ranging from 0.6% in South Cambridgeshire to 2.5% in Fenland, and being 4.5% in Peterborough (amounting to 9,400 residents) </a:t>
            </a:r>
          </a:p>
        </p:txBody>
      </p:sp>
    </p:spTree>
    <p:extLst>
      <p:ext uri="{BB962C8B-B14F-4D97-AF65-F5344CB8AC3E}">
        <p14:creationId xmlns:p14="http://schemas.microsoft.com/office/powerpoint/2010/main" val="710038304"/>
      </p:ext>
    </p:extLst>
  </p:cSld>
  <p:clrMapOvr>
    <a:masterClrMapping/>
  </p:clrMapOvr>
</p:sld>
</file>

<file path=ppt/theme/theme1.xml><?xml version="1.0" encoding="utf-8"?>
<a:theme xmlns:a="http://schemas.openxmlformats.org/drawingml/2006/main" name="Accessible template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template theme" id="{CD62CD74-2BF1-4605-9169-238AA4E9C9AB}" vid="{FEB47974-2F15-4277-B361-F84F86F135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 template theme</Template>
  <TotalTime>977</TotalTime>
  <Words>2785</Words>
  <Application>Microsoft Office PowerPoint</Application>
  <PresentationFormat>Widescreen</PresentationFormat>
  <Paragraphs>198</Paragraphs>
  <Slides>68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Symbol</vt:lpstr>
      <vt:lpstr>Accessible template theme</vt:lpstr>
      <vt:lpstr>Census 2021: Ethnic Group, National Identity, Language and Religion summary for Cambridgeshire and Peterborough</vt:lpstr>
      <vt:lpstr>Themes covered</vt:lpstr>
      <vt:lpstr>Definitions</vt:lpstr>
      <vt:lpstr>Increasing diversity in ethnicity</vt:lpstr>
      <vt:lpstr>Increasing diversity in ethnicity part 2</vt:lpstr>
      <vt:lpstr>Ethnic Group % of total population, Census 2021</vt:lpstr>
      <vt:lpstr>Cambridgeshire and Peterborough: per cent of population by ethnic group, Census 2021</vt:lpstr>
      <vt:lpstr>Cambridgeshire and Peterborough: per cent change in population by ethnic group, Census 2011 to Census 2021</vt:lpstr>
      <vt:lpstr>And increasing diversity in main languages </vt:lpstr>
      <vt:lpstr>Cambridgeshire and Peterborough: per cent of population aged 3 years and above by proficiency in English, Census 2021</vt:lpstr>
      <vt:lpstr>Percentage of households with English as main language has fallen</vt:lpstr>
      <vt:lpstr>Religion</vt:lpstr>
      <vt:lpstr>Cambridgeshire and Peterborough: per cent of population by religion, Census 2021</vt:lpstr>
      <vt:lpstr>Cambridge</vt:lpstr>
      <vt:lpstr>Cambridge: number of residents by ethnic group Census 2011 and Census 2021</vt:lpstr>
      <vt:lpstr>Cambridge: per cent of residents by ethnic group Census 2011 and Census 2021</vt:lpstr>
      <vt:lpstr>Cambridge: percentage of MSOA population by ethnic group, Census 2021</vt:lpstr>
      <vt:lpstr>Cambridge: top 10 ethnic groups by population Census 2021</vt:lpstr>
      <vt:lpstr>Cambridge: per cent of residents aged 3 years and over by proficiency in English, Census 2011 and Census 2021</vt:lpstr>
      <vt:lpstr>Cambridge: per cent of households by how many people in the household have English as a main language, Census 2011 and Census 2021</vt:lpstr>
      <vt:lpstr>Cambridge: top 10 main languages by number of residents aged 3 years and over, Census 2011 and 2021</vt:lpstr>
      <vt:lpstr>Cambridge: number of residents by religion Census 2011 and Census 2021</vt:lpstr>
      <vt:lpstr>East Cambridgeshire</vt:lpstr>
      <vt:lpstr>East Cambridgeshire: number of residents by ethnic group Census 2011 and Census 2021</vt:lpstr>
      <vt:lpstr>East Cambridgeshire: per cent of residents by ethnic group Census 2011 and Census 2021</vt:lpstr>
      <vt:lpstr>East Cambridgeshire: percentage of MSOA population by ethnic group, Census 2021</vt:lpstr>
      <vt:lpstr>East Cambridgeshire: top 10 ethnic groups by population Census 2021</vt:lpstr>
      <vt:lpstr>East Cambridgeshire: per cent of residents aged 3 years and over by proficiency in English, Census 2011 and Census 2021</vt:lpstr>
      <vt:lpstr>East Cambridgeshire: per cent of households by how many people in the household have English as a main language, Census 2011 and Census 2021</vt:lpstr>
      <vt:lpstr>East Cambridgeshire: top 10 main languages by number of residents aged 3 years and over, Census 2011 and 2021</vt:lpstr>
      <vt:lpstr>East Cambridgeshire: number of residents by religion Census 2011 and Census 2021</vt:lpstr>
      <vt:lpstr>Fenland</vt:lpstr>
      <vt:lpstr>Fenland: number of residents by ethnic group Census 2011 and Census 2021</vt:lpstr>
      <vt:lpstr>Fenland: per cent of residents by ethnic group Census 2011 and Census 2021</vt:lpstr>
      <vt:lpstr>Fenland: percentage of MSOA population by ethnic group, Census 2021</vt:lpstr>
      <vt:lpstr>Fenland: top 10 ethnic groups by population Census 2021</vt:lpstr>
      <vt:lpstr>Fenland: per cent of residents aged 3 years and over by proficiency in English, Census 2011 and Census 2021</vt:lpstr>
      <vt:lpstr>Fenland: per cent of households by how many people in the household have English as a main language, Census 2011 and Census 2021</vt:lpstr>
      <vt:lpstr>Fenland: top 10 main languages by number of residents aged 3 years and over, Census 2011 and 2021</vt:lpstr>
      <vt:lpstr>Fenland: number of residents by religion Census 2011 and Census 2021</vt:lpstr>
      <vt:lpstr>Huntingdonshire</vt:lpstr>
      <vt:lpstr>Huntingdonshire: number of residents by ethnic group Census 2011 and Census 2021</vt:lpstr>
      <vt:lpstr>Huntingdonshire: per cent of residents by ethnic group Census 2011 and Census 2021</vt:lpstr>
      <vt:lpstr>Huntingdonshire: percentage of MSOA population by ethnic group, Census 2021</vt:lpstr>
      <vt:lpstr>Huntingdonshire: top 10 ethnic groups by population Census 2021</vt:lpstr>
      <vt:lpstr>Huntingdonshire: per cent of residents aged 3 years and over by proficiency in English, Census 2011 and Census 2021</vt:lpstr>
      <vt:lpstr>Huntingdonshire: per cent of households by how many people in the household have English as a main language, Census 2011 and Census 2021</vt:lpstr>
      <vt:lpstr>Huntingdonshire: top 10 main languages by number of residents aged 3 years and over, Census 2011 and 2021</vt:lpstr>
      <vt:lpstr>Huntingdonshire: number of residents by religion Census 2011 and Census 2021</vt:lpstr>
      <vt:lpstr>South Cambridgeshire</vt:lpstr>
      <vt:lpstr>South Cambridgeshire: number of residents by ethnic group Census 2011 and Census 2021</vt:lpstr>
      <vt:lpstr>South Cambridgeshire: per cent of residents by ethnic group Census 2011 and Census 2021</vt:lpstr>
      <vt:lpstr>South Cambridgeshire: percentage of MSOA population by ethnic group, Census 2021</vt:lpstr>
      <vt:lpstr>South Cambridgeshire: top 10 ethnic groups by population Census 2021</vt:lpstr>
      <vt:lpstr>South Cambridgeshire: per cent of residents aged 3 years and over by proficiency in English, Census 2011 and Census 2021</vt:lpstr>
      <vt:lpstr>South Cambridgeshire: per cent of households by how many people in the household have English as a main language, Census 2011 and Census 2021</vt:lpstr>
      <vt:lpstr>South Cambridgeshire: top 10 main languages by number of residents aged 3 years and over, Census 2011 and 2021</vt:lpstr>
      <vt:lpstr>South Cambridgeshire: number of residents by religion Census 2011 and Census 2021</vt:lpstr>
      <vt:lpstr>Peterborough</vt:lpstr>
      <vt:lpstr>Peterborough: number of residents by ethnic group Census 2011 and Census 2021</vt:lpstr>
      <vt:lpstr>Peterborough: per cent of residents by ethnic group Census 2011 and Census 2021</vt:lpstr>
      <vt:lpstr>Peterborough: percentage of MSOA population by ethnic group, Census 2021</vt:lpstr>
      <vt:lpstr>Peterborough: top 10 ethnic groups by population Census 2021</vt:lpstr>
      <vt:lpstr>Peterborough: per cent of residents aged 3 years and over by proficiency in English, Census 2011 and Census 2021</vt:lpstr>
      <vt:lpstr>Peterborough: per cent of households by how many people in the household have English as a main language, Census 2011 and Census 2021</vt:lpstr>
      <vt:lpstr>Peterborough: top 10 main languages by number of residents aged 3 years and over, Census 2011 and 2021</vt:lpstr>
      <vt:lpstr>Peterborough: number of residents by religion Census 2011 and Census 2021</vt:lpstr>
      <vt:lpstr>Census 2021: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Sullivan (he/him)</dc:creator>
  <cp:lastModifiedBy>Anna Jones</cp:lastModifiedBy>
  <cp:revision>92</cp:revision>
  <dcterms:created xsi:type="dcterms:W3CDTF">2022-11-25T08:26:31Z</dcterms:created>
  <dcterms:modified xsi:type="dcterms:W3CDTF">2022-12-01T12:06:47Z</dcterms:modified>
</cp:coreProperties>
</file>