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4.xml" ContentType="application/vnd.openxmlformats-officedocument.presentationml.comments+xml"/>
  <Override PartName="/ppt/notesSlides/notesSlide10.xml" ContentType="application/vnd.openxmlformats-officedocument.presentationml.notesSlide+xml"/>
  <Override PartName="/ppt/comments/comment5.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6.xml" ContentType="application/vnd.openxmlformats-officedocument.presentationml.comments+xml"/>
  <Override PartName="/ppt/notesSlides/notesSlide13.xml" ContentType="application/vnd.openxmlformats-officedocument.presentationml.notesSlide+xml"/>
  <Override PartName="/ppt/comments/comment7.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sldIdLst>
    <p:sldId id="257" r:id="rId5"/>
    <p:sldId id="256" r:id="rId6"/>
    <p:sldId id="309" r:id="rId7"/>
    <p:sldId id="267" r:id="rId8"/>
    <p:sldId id="271" r:id="rId9"/>
    <p:sldId id="270" r:id="rId10"/>
    <p:sldId id="274" r:id="rId11"/>
    <p:sldId id="273" r:id="rId12"/>
    <p:sldId id="276" r:id="rId13"/>
    <p:sldId id="277" r:id="rId14"/>
    <p:sldId id="278" r:id="rId15"/>
    <p:sldId id="280" r:id="rId16"/>
    <p:sldId id="281" r:id="rId17"/>
    <p:sldId id="283" r:id="rId18"/>
    <p:sldId id="284" r:id="rId19"/>
    <p:sldId id="285" r:id="rId20"/>
    <p:sldId id="286" r:id="rId21"/>
    <p:sldId id="287" r:id="rId22"/>
    <p:sldId id="262" r:id="rId23"/>
    <p:sldId id="28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e Evans" initials="DE" lastIdx="16" clrIdx="0">
    <p:extLst>
      <p:ext uri="{19B8F6BF-5375-455C-9EA6-DF929625EA0E}">
        <p15:presenceInfo xmlns:p15="http://schemas.microsoft.com/office/powerpoint/2012/main" userId="S::Danae.Evans@cambridgeshire.gov.uk::3997e615-c3fc-48c1-8900-07b88b5862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39A1C-D9FC-4B96-B9C4-3AFA42D543D8}" v="5" dt="2022-08-03T15:20:53.6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p:cViewPr varScale="1">
        <p:scale>
          <a:sx n="63" d="100"/>
          <a:sy n="63" d="100"/>
        </p:scale>
        <p:origin x="52" y="180"/>
      </p:cViewPr>
      <p:guideLst/>
    </p:cSldViewPr>
  </p:slideViewPr>
  <p:outlineViewPr>
    <p:cViewPr>
      <p:scale>
        <a:sx n="33" d="100"/>
        <a:sy n="33" d="100"/>
      </p:scale>
      <p:origin x="0" y="-6088"/>
    </p:cViewPr>
  </p:outlineViewPr>
  <p:notesTextViewPr>
    <p:cViewPr>
      <p:scale>
        <a:sx n="1" d="1"/>
        <a:sy n="1" d="1"/>
      </p:scale>
      <p:origin x="0" y="0"/>
    </p:cViewPr>
  </p:notesTextViewPr>
  <p:notesViewPr>
    <p:cSldViewPr snapToGrid="0">
      <p:cViewPr varScale="1">
        <p:scale>
          <a:sx n="60" d="100"/>
          <a:sy n="60" d="100"/>
        </p:scale>
        <p:origin x="250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04T11:32:45.976" idx="8">
    <p:pos x="10" y="10"/>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8-03T12:37:36.162" idx="5">
    <p:pos x="557" y="1133"/>
    <p:text>We have idnetified local need and the challenges of meeting that need ...</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8-04T12:20:27.794" idx="14">
    <p:pos x="10" y="10"/>
    <p:text>Mention Peterbough Councils work with SHServices in PB about housing pathways for vulnerable homeless womn in PB</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08-04T11:44:49.697" idx="9">
    <p:pos x="4533" y="1668"/>
    <p:text>Bobby scheme offers locks, window alarnms, ring doorbells,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08-04T11:48:22.025" idx="11">
    <p:pos x="10" y="10"/>
    <p:text>DAHA accreditation is another part of our statergy</p:text>
    <p:extLst>
      <p:ext uri="{C676402C-5697-4E1C-873F-D02D1690AC5C}">
        <p15:threadingInfo xmlns:p15="http://schemas.microsoft.com/office/powerpoint/2012/main" timeZoneBias="-60"/>
      </p:ext>
    </p:extLst>
  </p:cm>
  <p:cm authorId="1" dt="2022-08-04T13:49:32.608" idx="15">
    <p:pos x="146" y="146"/>
    <p:text>I am sure you are all familira with the work of DAHA and its accreditataion</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2-08-04T11:50:45.825" idx="12">
    <p:pos x="3875" y="2708"/>
    <p:text>This a very positive example of a manged reciprocal not only working but the Housing Association involved continuing to look for a suitable property for the client.</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2-08-03T16:19:56.272" idx="7">
    <p:pos x="3514" y="1830"/>
    <p:text>If I am unable to answer your question now please put your email in the chat and I will come back to you</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BDE0E-5062-4B80-8128-C38F321EF483}" type="datetimeFigureOut">
              <a:rPr lang="en-GB" smtClean="0"/>
              <a:t>05/08/2022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BD45BE-7426-41C9-B06C-C128DA0837DD}" type="slidenum">
              <a:rPr lang="en-GB" smtClean="0"/>
              <a:t>‹#›</a:t>
            </a:fld>
            <a:endParaRPr lang="en-GB"/>
          </a:p>
        </p:txBody>
      </p:sp>
    </p:spTree>
    <p:extLst>
      <p:ext uri="{BB962C8B-B14F-4D97-AF65-F5344CB8AC3E}">
        <p14:creationId xmlns:p14="http://schemas.microsoft.com/office/powerpoint/2010/main" val="3652404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1</a:t>
            </a:fld>
            <a:endParaRPr lang="en-GB"/>
          </a:p>
        </p:txBody>
      </p:sp>
    </p:spTree>
    <p:extLst>
      <p:ext uri="{BB962C8B-B14F-4D97-AF65-F5344CB8AC3E}">
        <p14:creationId xmlns:p14="http://schemas.microsoft.com/office/powerpoint/2010/main" val="458209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think most people here are familiar with the work of DAHA </a:t>
            </a:r>
          </a:p>
        </p:txBody>
      </p:sp>
      <p:sp>
        <p:nvSpPr>
          <p:cNvPr id="4" name="Slide Number Placeholder 3"/>
          <p:cNvSpPr>
            <a:spLocks noGrp="1"/>
          </p:cNvSpPr>
          <p:nvPr>
            <p:ph type="sldNum" sz="quarter" idx="5"/>
          </p:nvPr>
        </p:nvSpPr>
        <p:spPr/>
        <p:txBody>
          <a:bodyPr/>
          <a:lstStyle/>
          <a:p>
            <a:fld id="{25BD45BE-7426-41C9-B06C-C128DA0837DD}" type="slidenum">
              <a:rPr lang="en-GB" smtClean="0"/>
              <a:t>11</a:t>
            </a:fld>
            <a:endParaRPr lang="en-GB"/>
          </a:p>
        </p:txBody>
      </p:sp>
    </p:spTree>
    <p:extLst>
      <p:ext uri="{BB962C8B-B14F-4D97-AF65-F5344CB8AC3E}">
        <p14:creationId xmlns:p14="http://schemas.microsoft.com/office/powerpoint/2010/main" val="1823694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hope to see more use of the reciprocal scheme going forward and are grateful to local housing providers</a:t>
            </a:r>
            <a:r>
              <a:rPr lang="en-GB" baseline="0" dirty="0"/>
              <a:t> for supporting this scheme </a:t>
            </a:r>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12</a:t>
            </a:fld>
            <a:endParaRPr lang="en-GB"/>
          </a:p>
        </p:txBody>
      </p:sp>
    </p:spTree>
    <p:extLst>
      <p:ext uri="{BB962C8B-B14F-4D97-AF65-F5344CB8AC3E}">
        <p14:creationId xmlns:p14="http://schemas.microsoft.com/office/powerpoint/2010/main" val="597029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Moved within 6 months very positive in this area. </a:t>
            </a:r>
          </a:p>
        </p:txBody>
      </p:sp>
      <p:sp>
        <p:nvSpPr>
          <p:cNvPr id="4" name="Slide Number Placeholder 3"/>
          <p:cNvSpPr>
            <a:spLocks noGrp="1"/>
          </p:cNvSpPr>
          <p:nvPr>
            <p:ph type="sldNum" sz="quarter" idx="5"/>
          </p:nvPr>
        </p:nvSpPr>
        <p:spPr/>
        <p:txBody>
          <a:bodyPr/>
          <a:lstStyle/>
          <a:p>
            <a:fld id="{25BD45BE-7426-41C9-B06C-C128DA0837DD}" type="slidenum">
              <a:rPr lang="en-GB" smtClean="0"/>
              <a:t>13</a:t>
            </a:fld>
            <a:endParaRPr lang="en-GB"/>
          </a:p>
        </p:txBody>
      </p:sp>
    </p:spTree>
    <p:extLst>
      <p:ext uri="{BB962C8B-B14F-4D97-AF65-F5344CB8AC3E}">
        <p14:creationId xmlns:p14="http://schemas.microsoft.com/office/powerpoint/2010/main" val="3621671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Funding into 23/24 has meant we have been able to offer staff permanent contracts and have time to develop deliver  and </a:t>
            </a:r>
            <a:r>
              <a:rPr lang="en-GB" dirty="0" err="1"/>
              <a:t>embedall</a:t>
            </a:r>
            <a:r>
              <a:rPr lang="en-GB" dirty="0"/>
              <a:t> parts of  the safe accommodation </a:t>
            </a:r>
            <a:r>
              <a:rPr lang="en-GB" dirty="0" err="1"/>
              <a:t>startegy</a:t>
            </a:r>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19</a:t>
            </a:fld>
            <a:endParaRPr lang="en-GB"/>
          </a:p>
        </p:txBody>
      </p:sp>
    </p:spTree>
    <p:extLst>
      <p:ext uri="{BB962C8B-B14F-4D97-AF65-F5344CB8AC3E}">
        <p14:creationId xmlns:p14="http://schemas.microsoft.com/office/powerpoint/2010/main" val="187587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Morning, I am D </a:t>
            </a:r>
            <a:r>
              <a:rPr lang="en-GB" dirty="0" err="1"/>
              <a:t>evans</a:t>
            </a:r>
            <a:r>
              <a:rPr lang="en-GB" dirty="0"/>
              <a:t> etc </a:t>
            </a:r>
            <a:r>
              <a:rPr lang="en-GB" dirty="0" err="1"/>
              <a:t>etc</a:t>
            </a:r>
            <a:r>
              <a:rPr lang="en-GB" dirty="0"/>
              <a:t> I  am not as accomplished at presentations as my colleague Vickie so please bear with me.  I am updating you all on the various strands of the C&amp;P Safe Accommodation Strategy</a:t>
            </a:r>
          </a:p>
        </p:txBody>
      </p:sp>
      <p:sp>
        <p:nvSpPr>
          <p:cNvPr id="4" name="Slide Number Placeholder 3"/>
          <p:cNvSpPr>
            <a:spLocks noGrp="1"/>
          </p:cNvSpPr>
          <p:nvPr>
            <p:ph type="sldNum" sz="quarter" idx="5"/>
          </p:nvPr>
        </p:nvSpPr>
        <p:spPr/>
        <p:txBody>
          <a:bodyPr/>
          <a:lstStyle/>
          <a:p>
            <a:fld id="{25BD45BE-7426-41C9-B06C-C128DA0837DD}" type="slidenum">
              <a:rPr lang="en-GB" smtClean="0"/>
              <a:t>2</a:t>
            </a:fld>
            <a:endParaRPr lang="en-GB"/>
          </a:p>
        </p:txBody>
      </p:sp>
    </p:spTree>
    <p:extLst>
      <p:ext uri="{BB962C8B-B14F-4D97-AF65-F5344CB8AC3E}">
        <p14:creationId xmlns:p14="http://schemas.microsoft.com/office/powerpoint/2010/main" val="351451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7186" y="4720726"/>
            <a:ext cx="5486400" cy="3600450"/>
          </a:xfrm>
        </p:spPr>
        <p:txBody>
          <a:bodyPr/>
          <a:lstStyle/>
          <a:p>
            <a:r>
              <a:rPr lang="en-GB" dirty="0"/>
              <a:t> Over  14,000 reports of DA to police in 21/22 across Cambs &amp; Peterborough</a:t>
            </a:r>
          </a:p>
        </p:txBody>
      </p:sp>
      <p:sp>
        <p:nvSpPr>
          <p:cNvPr id="4" name="Slide Number Placeholder 3"/>
          <p:cNvSpPr>
            <a:spLocks noGrp="1"/>
          </p:cNvSpPr>
          <p:nvPr>
            <p:ph type="sldNum" sz="quarter" idx="5"/>
          </p:nvPr>
        </p:nvSpPr>
        <p:spPr/>
        <p:txBody>
          <a:bodyPr/>
          <a:lstStyle/>
          <a:p>
            <a:fld id="{25BD45BE-7426-41C9-B06C-C128DA0837DD}" type="slidenum">
              <a:rPr lang="en-GB" smtClean="0"/>
              <a:t>3</a:t>
            </a:fld>
            <a:endParaRPr lang="en-GB"/>
          </a:p>
        </p:txBody>
      </p:sp>
    </p:spTree>
    <p:extLst>
      <p:ext uri="{BB962C8B-B14F-4D97-AF65-F5344CB8AC3E}">
        <p14:creationId xmlns:p14="http://schemas.microsoft.com/office/powerpoint/2010/main" val="245265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next slides I will talking about how</a:t>
            </a:r>
            <a:r>
              <a:rPr lang="en-GB" baseline="0" dirty="0"/>
              <a:t> we are delivering the Safe Accommodation Strategy across Cambs &amp; </a:t>
            </a:r>
            <a:r>
              <a:rPr lang="en-GB" baseline="0" dirty="0" err="1"/>
              <a:t>Peterbough</a:t>
            </a:r>
            <a:r>
              <a:rPr lang="en-GB" baseline="0" dirty="0"/>
              <a:t> </a:t>
            </a:r>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4</a:t>
            </a:fld>
            <a:endParaRPr lang="en-GB"/>
          </a:p>
        </p:txBody>
      </p:sp>
    </p:spTree>
    <p:extLst>
      <p:ext uri="{BB962C8B-B14F-4D97-AF65-F5344CB8AC3E}">
        <p14:creationId xmlns:p14="http://schemas.microsoft.com/office/powerpoint/2010/main" val="1314512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a:t>
            </a:r>
            <a:r>
              <a:rPr lang="en-GB" baseline="0" dirty="0"/>
              <a:t> am wanting to hear from others if they are providing s/c dispersed safe accommodation and how/who they have worked with to provide dispersed safe accommodation </a:t>
            </a:r>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5</a:t>
            </a:fld>
            <a:endParaRPr lang="en-GB"/>
          </a:p>
        </p:txBody>
      </p:sp>
    </p:spTree>
    <p:extLst>
      <p:ext uri="{BB962C8B-B14F-4D97-AF65-F5344CB8AC3E}">
        <p14:creationId xmlns:p14="http://schemas.microsoft.com/office/powerpoint/2010/main" val="463899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team… </a:t>
            </a:r>
          </a:p>
          <a:p>
            <a:r>
              <a:rPr lang="en-GB" dirty="0"/>
              <a:t>Not housing specialists</a:t>
            </a:r>
          </a:p>
          <a:p>
            <a:r>
              <a:rPr lang="en-GB" dirty="0"/>
              <a:t>Supporting clients in TA positive work </a:t>
            </a:r>
          </a:p>
        </p:txBody>
      </p:sp>
      <p:sp>
        <p:nvSpPr>
          <p:cNvPr id="4" name="Slide Number Placeholder 3"/>
          <p:cNvSpPr>
            <a:spLocks noGrp="1"/>
          </p:cNvSpPr>
          <p:nvPr>
            <p:ph type="sldNum" sz="quarter" idx="5"/>
          </p:nvPr>
        </p:nvSpPr>
        <p:spPr/>
        <p:txBody>
          <a:bodyPr/>
          <a:lstStyle/>
          <a:p>
            <a:fld id="{25BD45BE-7426-41C9-B06C-C128DA0837DD}" type="slidenum">
              <a:rPr lang="en-GB" smtClean="0"/>
              <a:t>6</a:t>
            </a:fld>
            <a:endParaRPr lang="en-GB"/>
          </a:p>
        </p:txBody>
      </p:sp>
    </p:spTree>
    <p:extLst>
      <p:ext uri="{BB962C8B-B14F-4D97-AF65-F5344CB8AC3E}">
        <p14:creationId xmlns:p14="http://schemas.microsoft.com/office/powerpoint/2010/main" val="3703575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7</a:t>
            </a:fld>
            <a:endParaRPr lang="en-GB"/>
          </a:p>
        </p:txBody>
      </p:sp>
    </p:spTree>
    <p:extLst>
      <p:ext uri="{BB962C8B-B14F-4D97-AF65-F5344CB8AC3E}">
        <p14:creationId xmlns:p14="http://schemas.microsoft.com/office/powerpoint/2010/main" val="548520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work is being done around this group of survivors of DA who are due </a:t>
            </a:r>
            <a:r>
              <a:rPr lang="en-GB" dirty="0" err="1"/>
              <a:t>ti</a:t>
            </a:r>
            <a:r>
              <a:rPr lang="en-GB" dirty="0"/>
              <a:t> their multiple needs find it difficult to access DA services &amp; are hard to engage with.</a:t>
            </a:r>
          </a:p>
          <a:p>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8</a:t>
            </a:fld>
            <a:endParaRPr lang="en-GB"/>
          </a:p>
        </p:txBody>
      </p:sp>
    </p:spTree>
    <p:extLst>
      <p:ext uri="{BB962C8B-B14F-4D97-AF65-F5344CB8AC3E}">
        <p14:creationId xmlns:p14="http://schemas.microsoft.com/office/powerpoint/2010/main" val="3470945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9</a:t>
            </a:fld>
            <a:endParaRPr lang="en-GB"/>
          </a:p>
        </p:txBody>
      </p:sp>
    </p:spTree>
    <p:extLst>
      <p:ext uri="{BB962C8B-B14F-4D97-AF65-F5344CB8AC3E}">
        <p14:creationId xmlns:p14="http://schemas.microsoft.com/office/powerpoint/2010/main" val="237473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00053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16110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413991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34323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171612-5DA4-49CA-AEF6-692AD90D13CB}" type="datetimeFigureOut">
              <a:rPr lang="en-GB" smtClean="0"/>
              <a:t>05/08/2022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12635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171612-5DA4-49CA-AEF6-692AD90D13CB}" type="datetimeFigureOut">
              <a:rPr lang="en-GB" smtClean="0"/>
              <a:t>05/08/2022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23828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171612-5DA4-49CA-AEF6-692AD90D13CB}" type="datetimeFigureOut">
              <a:rPr lang="en-GB" smtClean="0"/>
              <a:t>05/08/2022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96300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171612-5DA4-49CA-AEF6-692AD90D13CB}" type="datetimeFigureOut">
              <a:rPr lang="en-GB" smtClean="0"/>
              <a:t>05/08/2022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95559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71612-5DA4-49CA-AEF6-692AD90D13CB}" type="datetimeFigureOut">
              <a:rPr lang="en-GB" smtClean="0"/>
              <a:t>05/08/2022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01850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171612-5DA4-49CA-AEF6-692AD90D13CB}" type="datetimeFigureOut">
              <a:rPr lang="en-GB" smtClean="0"/>
              <a:t>05/08/2022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57749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171612-5DA4-49CA-AEF6-692AD90D13CB}" type="datetimeFigureOut">
              <a:rPr lang="en-GB" smtClean="0"/>
              <a:t>05/08/2022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5735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71612-5DA4-49CA-AEF6-692AD90D13CB}" type="datetimeFigureOut">
              <a:rPr lang="en-GB" smtClean="0"/>
              <a:t>05/08/2022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F126A-9F22-4F33-97AD-BBEF279397F5}" type="slidenum">
              <a:rPr lang="en-GB" smtClean="0"/>
              <a:t>‹#›</a:t>
            </a:fld>
            <a:endParaRPr lang="en-GB"/>
          </a:p>
        </p:txBody>
      </p:sp>
    </p:spTree>
    <p:extLst>
      <p:ext uri="{BB962C8B-B14F-4D97-AF65-F5344CB8AC3E}">
        <p14:creationId xmlns:p14="http://schemas.microsoft.com/office/powerpoint/2010/main" val="22859562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omments" Target="../comments/commen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ambsdasv.org.uk/" TargetMode="External"/><Relationship Id="rId2" Type="http://schemas.openxmlformats.org/officeDocument/2006/relationships/hyperlink" Target="mailto:Danae.evans@Cambridgeshire/gov.uk" TargetMode="External"/><Relationship Id="rId1" Type="http://schemas.openxmlformats.org/officeDocument/2006/relationships/slideLayout" Target="../slideLayouts/slideLayout2.xml"/><Relationship Id="rId5" Type="http://schemas.openxmlformats.org/officeDocument/2006/relationships/comments" Target="../comments/commen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428625" y="365126"/>
            <a:ext cx="10515600" cy="143758"/>
          </a:xfrm>
        </p:spPr>
        <p:txBody>
          <a:bodyPr>
            <a:normAutofit fontScale="90000"/>
          </a:bodyPr>
          <a:lstStyle/>
          <a:p>
            <a:pPr algn="ctr"/>
            <a:endParaRPr lang="en-GB" b="1" dirty="0">
              <a:solidFill>
                <a:srgbClr val="0070C0"/>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838200" y="1825625"/>
            <a:ext cx="10515600" cy="4667250"/>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4400" b="0" i="1"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“The most dangerous place for a woman in Cambridgeshire is in her own home”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altLang="en-US" sz="44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44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Victim &amp; Offender Needs Assessment, 2015</a:t>
            </a:r>
          </a:p>
          <a:p>
            <a:pPr marL="0" indent="0">
              <a:buNone/>
            </a:pPr>
            <a:endParaRPr lang="en-GB"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10550423" y="230188"/>
            <a:ext cx="1606754" cy="1441450"/>
          </a:xfrm>
          <a:prstGeom prst="rect">
            <a:avLst/>
          </a:prstGeom>
        </p:spPr>
      </p:pic>
    </p:spTree>
    <p:extLst>
      <p:ext uri="{BB962C8B-B14F-4D97-AF65-F5344CB8AC3E}">
        <p14:creationId xmlns:p14="http://schemas.microsoft.com/office/powerpoint/2010/main" val="1866569516"/>
      </p:ext>
    </p:extLst>
  </p:cSld>
  <p:clrMapOvr>
    <a:masterClrMapping/>
  </p:clrMapOvr>
  <mc:AlternateContent xmlns:mc="http://schemas.openxmlformats.org/markup-compatibility/2006" xmlns:p14="http://schemas.microsoft.com/office/powerpoint/2010/main">
    <mc:Choice Requires="p14">
      <p:transition spd="med" p14:dur="700" advTm="9869">
        <p:fade/>
      </p:transition>
    </mc:Choice>
    <mc:Fallback xmlns="">
      <p:transition spd="med" advTm="9869">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1510748" y="865023"/>
            <a:ext cx="9029058" cy="5610225"/>
          </a:xfrm>
        </p:spPr>
        <p:txBody>
          <a:bodyPr>
            <a:normAutofit lnSpcReduction="10000"/>
          </a:bodyPr>
          <a:lstStyle/>
          <a:p>
            <a:pPr marL="0" indent="0" algn="ctr">
              <a:buNone/>
            </a:pPr>
            <a:r>
              <a:rPr lang="en-GB" dirty="0">
                <a:solidFill>
                  <a:srgbClr val="0070C0"/>
                </a:solidFill>
                <a:latin typeface="Cambria" panose="02040503050406030204" pitchFamily="18" charset="0"/>
                <a:ea typeface="Cambria" panose="02040503050406030204" pitchFamily="18" charset="0"/>
              </a:rPr>
              <a:t>6. Flexible Funding </a:t>
            </a:r>
          </a:p>
          <a:p>
            <a:r>
              <a:rPr lang="en-GB" dirty="0"/>
              <a:t>Flexible funding supports victim/survivors to achieve or maintain safe and secure housing. </a:t>
            </a:r>
          </a:p>
          <a:p>
            <a:r>
              <a:rPr lang="en-GB" dirty="0"/>
              <a:t>It is low-barrier and does not require victim/survivors to provide evidence of abuse. It is not means tested but is available as part of an individual’s domestic abuse support package. </a:t>
            </a:r>
          </a:p>
          <a:p>
            <a:r>
              <a:rPr lang="en-GB" dirty="0"/>
              <a:t>Unlike most other funding sources, there is no set list of what will be funded, and victims/survivors are able to access whatever will make the most difference to their housing situation and their lives, in order that the victim/survivor and their children can stay safe. </a:t>
            </a:r>
          </a:p>
          <a:p>
            <a:r>
              <a:rPr lang="en-GB" dirty="0"/>
              <a:t>Flexible funding  will only be offered in conjunction with working with a domestic abuse specialist.</a:t>
            </a:r>
            <a:endParaRPr lang="en-GB"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080250993"/>
      </p:ext>
    </p:extLst>
  </p:cSld>
  <p:clrMapOvr>
    <a:masterClrMapping/>
  </p:clrMapOvr>
  <mc:AlternateContent xmlns:mc="http://schemas.openxmlformats.org/markup-compatibility/2006" xmlns:p14="http://schemas.microsoft.com/office/powerpoint/2010/main">
    <mc:Choice Requires="p14">
      <p:transition spd="slow" p14:dur="2000" advTm="44757"/>
    </mc:Choice>
    <mc:Fallback xmlns="">
      <p:transition spd="slow" advTm="4475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
        <p:nvSpPr>
          <p:cNvPr id="6" name="Content Placeholder 5">
            <a:extLst>
              <a:ext uri="{FF2B5EF4-FFF2-40B4-BE49-F238E27FC236}">
                <a16:creationId xmlns:a16="http://schemas.microsoft.com/office/drawing/2014/main" id="{ED23E30D-4C55-4FDC-9F51-B26DDA0B4C75}"/>
              </a:ext>
            </a:extLst>
          </p:cNvPr>
          <p:cNvSpPr>
            <a:spLocks noGrp="1"/>
          </p:cNvSpPr>
          <p:nvPr>
            <p:ph idx="1"/>
          </p:nvPr>
        </p:nvSpPr>
        <p:spPr>
          <a:xfrm>
            <a:off x="838200" y="795130"/>
            <a:ext cx="9850120" cy="5514230"/>
          </a:xfrm>
        </p:spPr>
        <p:txBody>
          <a:bodyPr>
            <a:normAutofit fontScale="92500" lnSpcReduction="10000"/>
          </a:bodyPr>
          <a:lstStyle/>
          <a:p>
            <a:pPr marL="0" indent="0" algn="ctr">
              <a:buNone/>
            </a:pPr>
            <a:r>
              <a:rPr lang="en-GB" dirty="0"/>
              <a:t> 7. </a:t>
            </a:r>
            <a:r>
              <a:rPr lang="en-GB" dirty="0">
                <a:solidFill>
                  <a:srgbClr val="0070C0"/>
                </a:solidFill>
                <a:latin typeface="Cambria" panose="02040503050406030204" pitchFamily="18" charset="0"/>
                <a:ea typeface="Cambria" panose="02040503050406030204" pitchFamily="18" charset="0"/>
              </a:rPr>
              <a:t>DAHA Accreditation </a:t>
            </a:r>
          </a:p>
          <a:p>
            <a:r>
              <a:rPr lang="en-GB" dirty="0"/>
              <a:t>The Domestic Abuse Housing Alliance’s (DAHA) mission is to improve the housing sector’s response to domestic abuse through the introduction and adoption of an established set of standards and an accreditation process. </a:t>
            </a:r>
          </a:p>
          <a:p>
            <a:r>
              <a:rPr lang="en-GB" dirty="0"/>
              <a:t>The aim is for all local authority housing teams and all large housing associations to be DAHA Accredited by March 2023. </a:t>
            </a:r>
          </a:p>
          <a:p>
            <a:r>
              <a:rPr lang="en-GB" dirty="0"/>
              <a:t>Obtaining accreditation not only enhances how housing providers interact with victim/survivors. It also strengthens the local area’s coordinated community response to domestic abuse. </a:t>
            </a:r>
          </a:p>
          <a:p>
            <a:r>
              <a:rPr lang="en-GB" dirty="0"/>
              <a:t>Currently, across Cambridgeshire and Peterborough, Cambridge City Council, Cambridge Housing Society and Cross Keys Homes have gained accreditation (apologies if I have missed anyone) . </a:t>
            </a:r>
          </a:p>
          <a:p>
            <a:r>
              <a:rPr lang="en-GB" dirty="0"/>
              <a:t>All other district councils in the area are working towards DAHA accreditation , as well as the major housing associations. </a:t>
            </a:r>
          </a:p>
        </p:txBody>
      </p:sp>
    </p:spTree>
    <p:extLst>
      <p:ext uri="{BB962C8B-B14F-4D97-AF65-F5344CB8AC3E}">
        <p14:creationId xmlns:p14="http://schemas.microsoft.com/office/powerpoint/2010/main" val="4287155292"/>
      </p:ext>
    </p:extLst>
  </p:cSld>
  <p:clrMapOvr>
    <a:masterClrMapping/>
  </p:clrMapOvr>
  <mc:AlternateContent xmlns:mc="http://schemas.openxmlformats.org/markup-compatibility/2006" xmlns:p14="http://schemas.microsoft.com/office/powerpoint/2010/main">
    <mc:Choice Requires="p14">
      <p:transition spd="slow" p14:dur="2000" advTm="19698"/>
    </mc:Choice>
    <mc:Fallback xmlns="">
      <p:transition spd="slow" advTm="1969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843280" y="843280"/>
            <a:ext cx="10779760" cy="5644198"/>
          </a:xfrm>
        </p:spPr>
        <p:txBody>
          <a:bodyPr>
            <a:normAutofit fontScale="25000" lnSpcReduction="20000"/>
          </a:bodyPr>
          <a:lstStyle/>
          <a:p>
            <a:pPr marL="0" indent="0" algn="ctr">
              <a:buNone/>
            </a:pPr>
            <a:r>
              <a:rPr lang="en-GB" sz="11200" dirty="0">
                <a:solidFill>
                  <a:srgbClr val="0070C0"/>
                </a:solidFill>
                <a:latin typeface="Cambria" panose="02040503050406030204" pitchFamily="18" charset="0"/>
                <a:ea typeface="Cambria" panose="02040503050406030204" pitchFamily="18" charset="0"/>
              </a:rPr>
              <a:t>7. Managed Reciprocals </a:t>
            </a:r>
          </a:p>
          <a:p>
            <a:pPr marL="0" indent="0" algn="ctr">
              <a:buNone/>
            </a:pPr>
            <a:endParaRPr lang="en-GB" sz="4400" dirty="0"/>
          </a:p>
          <a:p>
            <a:r>
              <a:rPr lang="en-GB" sz="8000" dirty="0"/>
              <a:t>This is a mechanism whereby those suffering domestic abuse in a social tenancy can relocate to a different area within the County &amp; Peterborough whilst maintaining their security of tenure. A managed reciprocal can offer survivors and those experiencing domestic abuse another housing option, particularly those who do not need ‘an ‘emergency’ move. The move to alternative accommodation  is delivered in conjunction with other resources such as the Bobby Scheme and specialist domestic abuse support. </a:t>
            </a:r>
          </a:p>
          <a:p>
            <a:endParaRPr lang="en-GB" sz="8000" dirty="0"/>
          </a:p>
          <a:p>
            <a:r>
              <a:rPr lang="en-GB" sz="8000" dirty="0"/>
              <a:t>Managed reciprocal requests are made by IDVAs and shared with local housing associations and housing teams.</a:t>
            </a:r>
          </a:p>
          <a:p>
            <a:pPr marL="0" indent="0">
              <a:buNone/>
            </a:pPr>
            <a:endParaRPr lang="en-GB" sz="8000" dirty="0"/>
          </a:p>
          <a:p>
            <a:r>
              <a:rPr lang="en-GB" sz="8000" dirty="0"/>
              <a:t>In 2021/22 there were 14 requests for the scheme,  with three clients of the IDVA service being moved under the scheme.</a:t>
            </a:r>
          </a:p>
          <a:p>
            <a:pPr marL="0" indent="0">
              <a:buNone/>
            </a:pPr>
            <a:endParaRPr lang="en-GB" sz="8000" dirty="0"/>
          </a:p>
          <a:p>
            <a:r>
              <a:rPr lang="en-GB" sz="8000" dirty="0">
                <a:ea typeface="Cambria" panose="02040503050406030204" pitchFamily="18" charset="0"/>
                <a:cs typeface="Calibri" panose="020F0502020204030204" pitchFamily="34" charset="0"/>
              </a:rPr>
              <a:t>In  April 22we reviewed how the manged reciprocals process is working and have made changes so that the it becomes more dynamic with monthly updates between the IDVA service &amp; housing providers to ensure any reciprocal requests reflect the clients current need, which will enable providers to offer the most suitable accommodation.</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1173837315"/>
      </p:ext>
    </p:extLst>
  </p:cSld>
  <p:clrMapOvr>
    <a:masterClrMapping/>
  </p:clrMapOvr>
  <mc:AlternateContent xmlns:mc="http://schemas.openxmlformats.org/markup-compatibility/2006" xmlns:p14="http://schemas.microsoft.com/office/powerpoint/2010/main">
    <mc:Choice Requires="p14">
      <p:transition spd="slow" p14:dur="2000" advTm="5939"/>
    </mc:Choice>
    <mc:Fallback xmlns="">
      <p:transition spd="slow" advTm="593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569293" y="1264257"/>
            <a:ext cx="9568620" cy="5492540"/>
          </a:xfrm>
        </p:spPr>
        <p:txBody>
          <a:bodyPr>
            <a:normAutofit/>
          </a:bodyPr>
          <a:lstStyle/>
          <a:p>
            <a:pPr marL="0" indent="0" algn="ctr">
              <a:buNone/>
            </a:pPr>
            <a:r>
              <a:rPr lang="en-GB" sz="2000" dirty="0"/>
              <a:t>‘</a:t>
            </a:r>
            <a:r>
              <a:rPr lang="en-GB" sz="2000" dirty="0">
                <a:solidFill>
                  <a:srgbClr val="0070C0"/>
                </a:solidFill>
              </a:rPr>
              <a:t>Kelly’ is 18 and mum to a two-year-old. Kelly was keen to move due to her abusive ex-partners continued attempts to contact from prison and repeated breaches of conditions when released from prison on licence. </a:t>
            </a:r>
          </a:p>
          <a:p>
            <a:pPr marL="0" indent="0" algn="ctr">
              <a:buNone/>
            </a:pPr>
            <a:r>
              <a:rPr lang="en-GB" sz="2000" dirty="0">
                <a:solidFill>
                  <a:srgbClr val="0070C0"/>
                </a:solidFill>
              </a:rPr>
              <a:t>She was initially offered a property in a Fenland town in September 2021 but unfortunately this was a third floor flat and unsuitable  for her needs but she was very quickly offered a property elsewhere in October 2021. This property was in a very poor condition and not suitable for client. </a:t>
            </a:r>
          </a:p>
          <a:p>
            <a:pPr marL="0" indent="0" algn="ctr">
              <a:buNone/>
            </a:pPr>
            <a:r>
              <a:rPr lang="en-GB" sz="2000" dirty="0">
                <a:solidFill>
                  <a:srgbClr val="0070C0"/>
                </a:solidFill>
              </a:rPr>
              <a:t>However, a third property was offered in December 2021, and this was accepted. There was a slight delay in moving due to her family contracting Covid-19 but she then moved into the property in March 2022. </a:t>
            </a:r>
          </a:p>
          <a:p>
            <a:pPr marL="0" indent="0" algn="ctr">
              <a:buNone/>
            </a:pPr>
            <a:r>
              <a:rPr lang="en-GB" sz="2000" dirty="0">
                <a:solidFill>
                  <a:srgbClr val="0070C0"/>
                </a:solidFill>
              </a:rPr>
              <a:t>The communication from the housing association was very good throughout the process, with the IDVA and Kelly kept up to date. Kelly commented that it was helpful to be able to select areas that she was happy to move to and she was very pleased with how quick the process was</a:t>
            </a:r>
            <a:endParaRPr lang="en-GB" sz="2000"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382743551"/>
      </p:ext>
    </p:extLst>
  </p:cSld>
  <p:clrMapOvr>
    <a:masterClrMapping/>
  </p:clrMapOvr>
  <mc:AlternateContent xmlns:mc="http://schemas.openxmlformats.org/markup-compatibility/2006" xmlns:p14="http://schemas.microsoft.com/office/powerpoint/2010/main">
    <mc:Choice Requires="p14">
      <p:transition spd="slow" p14:dur="2000" advTm="27410"/>
    </mc:Choice>
    <mc:Fallback xmlns="">
      <p:transition spd="slow" advTm="2741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865393" y="38100"/>
            <a:ext cx="9458325" cy="6116210"/>
          </a:xfrm>
        </p:spPr>
        <p:txBody>
          <a:bodyPr>
            <a:normAutofit/>
          </a:bodyPr>
          <a:lstStyle/>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r>
              <a:rPr lang="en-GB" dirty="0">
                <a:solidFill>
                  <a:srgbClr val="0070C0"/>
                </a:solidFill>
                <a:latin typeface="Cambria" panose="02040503050406030204" pitchFamily="18" charset="0"/>
                <a:ea typeface="Cambria" panose="02040503050406030204" pitchFamily="18" charset="0"/>
              </a:rPr>
              <a:t>8. Therapeutic Support for adults experiencing domestic abuse </a:t>
            </a:r>
          </a:p>
          <a:p>
            <a:pPr marL="0" indent="0" algn="ctr">
              <a:buNone/>
            </a:pPr>
            <a:endParaRPr lang="en-GB" dirty="0"/>
          </a:p>
          <a:p>
            <a:r>
              <a:rPr lang="en-GB" dirty="0"/>
              <a:t>To provide specialist trauma informed counselling and therapeutic support for adults who are victims of domestic abuse. In Peterborough, 65 adults received counselling whilst 55 did in Cambridgeshire.</a:t>
            </a:r>
          </a:p>
          <a:p>
            <a:pPr marL="0" indent="0" algn="ctr">
              <a:buNone/>
            </a:pPr>
            <a:r>
              <a:rPr lang="en-GB" dirty="0">
                <a:solidFill>
                  <a:srgbClr val="0070C0"/>
                </a:solidFill>
              </a:rPr>
              <a:t>“I'm not really sure if I can find the words to say how grateful I am for being given the recent counselling. It has changed my life immeasurably and got me through some really difficult things and thoughts. I have no idea how I would have got through it without the support I have received.</a:t>
            </a: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287740202"/>
      </p:ext>
    </p:extLst>
  </p:cSld>
  <p:clrMapOvr>
    <a:masterClrMapping/>
  </p:clrMapOvr>
  <mc:AlternateContent xmlns:mc="http://schemas.openxmlformats.org/markup-compatibility/2006" xmlns:p14="http://schemas.microsoft.com/office/powerpoint/2010/main">
    <mc:Choice Requires="p14">
      <p:transition spd="slow" p14:dur="2000" advTm="20163"/>
    </mc:Choice>
    <mc:Fallback xmlns="">
      <p:transition spd="slow" advTm="2016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755374"/>
            <a:ext cx="9458325" cy="6035040"/>
          </a:xfrm>
        </p:spPr>
        <p:txBody>
          <a:bodyPr>
            <a:normAutofit/>
          </a:bodyPr>
          <a:lstStyle/>
          <a:p>
            <a:pPr marL="0" indent="0" algn="ctr">
              <a:buNone/>
            </a:pPr>
            <a:r>
              <a:rPr lang="en-GB" dirty="0">
                <a:solidFill>
                  <a:srgbClr val="0070C0"/>
                </a:solidFill>
                <a:latin typeface="Cambria" panose="02040503050406030204" pitchFamily="18" charset="0"/>
                <a:ea typeface="Cambria" panose="02040503050406030204" pitchFamily="18" charset="0"/>
              </a:rPr>
              <a:t>9. Therapeutic support for children experiencing domestic abuse </a:t>
            </a:r>
          </a:p>
          <a:p>
            <a:endParaRPr lang="en-GB" sz="2000" dirty="0">
              <a:solidFill>
                <a:srgbClr val="0070C0"/>
              </a:solidFill>
              <a:latin typeface="Cambria" panose="02040503050406030204" pitchFamily="18" charset="0"/>
              <a:ea typeface="Cambria" panose="02040503050406030204" pitchFamily="18" charset="0"/>
            </a:endParaRPr>
          </a:p>
          <a:p>
            <a:endParaRPr lang="en-GB" sz="2000" dirty="0">
              <a:solidFill>
                <a:srgbClr val="0070C0"/>
              </a:solidFill>
              <a:latin typeface="Cambria" panose="02040503050406030204" pitchFamily="18" charset="0"/>
              <a:ea typeface="Cambria" panose="02040503050406030204" pitchFamily="18" charset="0"/>
            </a:endParaRPr>
          </a:p>
          <a:p>
            <a:r>
              <a:rPr lang="en-GB" sz="2400" dirty="0"/>
              <a:t>It is vital to provide specialist trauma informed counselling and therapeutic support for children who are victims of domestic abuse. </a:t>
            </a:r>
          </a:p>
          <a:p>
            <a:pPr marL="0" indent="0">
              <a:buNone/>
            </a:pPr>
            <a:endParaRPr lang="en-GB" sz="2400" dirty="0"/>
          </a:p>
          <a:p>
            <a:endParaRPr lang="en-GB" sz="2400" dirty="0"/>
          </a:p>
          <a:p>
            <a:r>
              <a:rPr lang="en-GB" sz="2400" dirty="0"/>
              <a:t>Through Embrace, a charity dedicated to supporting children and young people who are victims of crime, 99 children and young people in Cambridgeshire and a further 43 in Peterborough have been supported through counselling.</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352468478"/>
      </p:ext>
    </p:extLst>
  </p:cSld>
  <p:clrMapOvr>
    <a:masterClrMapping/>
  </p:clrMapOvr>
  <mc:AlternateContent xmlns:mc="http://schemas.openxmlformats.org/markup-compatibility/2006" xmlns:p14="http://schemas.microsoft.com/office/powerpoint/2010/main">
    <mc:Choice Requires="p14">
      <p:transition spd="slow" p14:dur="2000" advTm="28865"/>
    </mc:Choice>
    <mc:Fallback xmlns="">
      <p:transition spd="slow" advTm="2886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418993"/>
            <a:ext cx="9458325" cy="5417264"/>
          </a:xfrm>
        </p:spPr>
        <p:txBody>
          <a:bodyPr>
            <a:normAutofit fontScale="92500" lnSpcReduction="20000"/>
          </a:bodyPr>
          <a:lstStyle/>
          <a:p>
            <a:pPr marL="0" indent="0" algn="ctr">
              <a:buNone/>
            </a:pPr>
            <a:r>
              <a:rPr lang="en-GB" sz="3600" dirty="0">
                <a:solidFill>
                  <a:srgbClr val="0070C0"/>
                </a:solidFill>
                <a:latin typeface="Cambria" panose="02040503050406030204" pitchFamily="18" charset="0"/>
                <a:ea typeface="Cambria" panose="02040503050406030204" pitchFamily="18" charset="0"/>
              </a:rPr>
              <a:t>10. Mobile advocacy outreach support </a:t>
            </a:r>
          </a:p>
          <a:p>
            <a:pPr marL="0" indent="0" algn="ctr">
              <a:buNone/>
            </a:pPr>
            <a:endParaRPr lang="en-GB" dirty="0"/>
          </a:p>
          <a:p>
            <a:r>
              <a:rPr lang="en-GB" sz="2600" dirty="0"/>
              <a:t>This is a direct service to victims/survivors, at location of their choosing including a range of community settings where the service can expand their access. </a:t>
            </a:r>
          </a:p>
          <a:p>
            <a:r>
              <a:rPr lang="en-GB" sz="2600" dirty="0"/>
              <a:t>The Mobile Advocacy outreach service across the region is currently delivered by Refuge and </a:t>
            </a:r>
            <a:r>
              <a:rPr lang="en-GB" sz="2600" dirty="0" err="1"/>
              <a:t>Womans</a:t>
            </a:r>
            <a:r>
              <a:rPr lang="en-GB" sz="2600" dirty="0"/>
              <a:t> Aid. </a:t>
            </a:r>
          </a:p>
          <a:p>
            <a:r>
              <a:rPr lang="en-GB" sz="2600" dirty="0"/>
              <a:t>Support is offered to victims/survivors to secure stable housing, which includes exploring and pursing options for remaining in an existing property and relocating if needed for safety reasons. </a:t>
            </a:r>
          </a:p>
          <a:p>
            <a:r>
              <a:rPr lang="en-GB" sz="2600" dirty="0"/>
              <a:t>The specialist workers would have access to all elements within this strategy such as flexible funding, managed reciprocals and therapeutic support. </a:t>
            </a:r>
          </a:p>
          <a:p>
            <a:r>
              <a:rPr lang="en-GB" sz="2600" dirty="0"/>
              <a:t>Supporting those who have been subjected to domestic abuse and are still living in their own homes, will continue to be funded with the Safe Accommodation Funding - this is currently out for competitive tender in accordance with procurement legislation</a:t>
            </a:r>
          </a:p>
          <a:p>
            <a:pPr marL="0" indent="0">
              <a:buNone/>
            </a:pPr>
            <a:endParaRPr lang="en-GB" sz="2600" dirty="0"/>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3053160717"/>
      </p:ext>
    </p:extLst>
  </p:cSld>
  <p:clrMapOvr>
    <a:masterClrMapping/>
  </p:clrMapOvr>
  <mc:AlternateContent xmlns:mc="http://schemas.openxmlformats.org/markup-compatibility/2006" xmlns:p14="http://schemas.microsoft.com/office/powerpoint/2010/main">
    <mc:Choice Requires="p14">
      <p:transition spd="slow" p14:dur="2000" advTm="48988"/>
    </mc:Choice>
    <mc:Fallback xmlns="">
      <p:transition spd="slow" advTm="4898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418994"/>
            <a:ext cx="9458325" cy="5504728"/>
          </a:xfrm>
        </p:spPr>
        <p:txBody>
          <a:bodyPr>
            <a:normAutofit/>
          </a:bodyPr>
          <a:lstStyle/>
          <a:p>
            <a:pPr marL="0" indent="0" algn="ctr">
              <a:buNone/>
            </a:pPr>
            <a:r>
              <a:rPr lang="en-GB" dirty="0">
                <a:solidFill>
                  <a:srgbClr val="0070C0"/>
                </a:solidFill>
                <a:latin typeface="Cambria" panose="02040503050406030204" pitchFamily="18" charset="0"/>
                <a:ea typeface="Cambria" panose="02040503050406030204" pitchFamily="18" charset="0"/>
              </a:rPr>
              <a:t>11.Victims with no recourse to public funds </a:t>
            </a:r>
          </a:p>
          <a:p>
            <a:pPr marL="0" indent="0" algn="ctr">
              <a:buNone/>
            </a:pPr>
            <a:endParaRPr lang="en-GB" dirty="0">
              <a:solidFill>
                <a:srgbClr val="0070C0"/>
              </a:solidFill>
              <a:latin typeface="Cambria" panose="02040503050406030204" pitchFamily="18" charset="0"/>
              <a:ea typeface="Cambria" panose="02040503050406030204" pitchFamily="18" charset="0"/>
            </a:endParaRPr>
          </a:p>
          <a:p>
            <a:r>
              <a:rPr lang="en-GB" sz="2400" dirty="0"/>
              <a:t>The Housing IDVAs and Mobile Advocacy Support Workers will work with clients with No Recourse to Public Funds (NRPF) to access the Domestic Violence Destitution Concession from the government where possible. </a:t>
            </a:r>
          </a:p>
          <a:p>
            <a:r>
              <a:rPr lang="en-GB" sz="2400" dirty="0"/>
              <a:t>Where a client is </a:t>
            </a:r>
            <a:r>
              <a:rPr lang="en-GB" sz="2400" b="1" dirty="0"/>
              <a:t>not</a:t>
            </a:r>
            <a:r>
              <a:rPr lang="en-GB" sz="2400" dirty="0"/>
              <a:t> eligible for this, they would still be eligible for all the options outlined within the strategy, with the exception of local refuge accommodation (if refuge is required, a placement would be sought elsewhere). Although one family were funded to stay in a refuge due to exceptional circumstances. </a:t>
            </a:r>
          </a:p>
          <a:p>
            <a:r>
              <a:rPr lang="en-GB" sz="2400" dirty="0"/>
              <a:t>As we know survivors with NRPF face additional barriers in finding safe accommodation. So the work that the </a:t>
            </a:r>
            <a:r>
              <a:rPr lang="en-GB" sz="2400" dirty="0" err="1"/>
              <a:t>Houing</a:t>
            </a:r>
            <a:r>
              <a:rPr lang="en-GB" sz="2400" dirty="0"/>
              <a:t> IDVAs, IDVAs and Mobile advocacy service in supporting these clients access funding is vital. </a:t>
            </a:r>
            <a:endParaRPr lang="en-GB" sz="2400"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547735086"/>
      </p:ext>
    </p:extLst>
  </p:cSld>
  <p:clrMapOvr>
    <a:masterClrMapping/>
  </p:clrMapOvr>
  <mc:AlternateContent xmlns:mc="http://schemas.openxmlformats.org/markup-compatibility/2006" xmlns:p14="http://schemas.microsoft.com/office/powerpoint/2010/main">
    <mc:Choice Requires="p14">
      <p:transition spd="slow" p14:dur="2000" advTm="48965"/>
    </mc:Choice>
    <mc:Fallback xmlns="">
      <p:transition spd="slow" advTm="4896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418994"/>
            <a:ext cx="9458325" cy="5226432"/>
          </a:xfrm>
        </p:spPr>
        <p:txBody>
          <a:bodyPr>
            <a:normAutofit fontScale="62500" lnSpcReduction="20000"/>
          </a:bodyPr>
          <a:lstStyle/>
          <a:p>
            <a:pPr marL="0" indent="0" algn="ctr">
              <a:buNone/>
            </a:pPr>
            <a:r>
              <a:rPr lang="en-GB" sz="4500" dirty="0">
                <a:solidFill>
                  <a:srgbClr val="0070C0"/>
                </a:solidFill>
              </a:rPr>
              <a:t> </a:t>
            </a:r>
            <a:r>
              <a:rPr lang="en-GB" sz="4500" b="1" dirty="0">
                <a:solidFill>
                  <a:srgbClr val="0070C0"/>
                </a:solidFill>
                <a:latin typeface="Cambria" panose="02040503050406030204" pitchFamily="18" charset="0"/>
                <a:ea typeface="Cambria" panose="02040503050406030204" pitchFamily="18" charset="0"/>
              </a:rPr>
              <a:t>Going Forward: </a:t>
            </a:r>
            <a:endParaRPr lang="en-GB" sz="4500" dirty="0">
              <a:solidFill>
                <a:srgbClr val="0070C0"/>
              </a:solidFill>
            </a:endParaRPr>
          </a:p>
          <a:p>
            <a:r>
              <a:rPr lang="en-GB" sz="3800" dirty="0"/>
              <a:t>We are Working with local private landlords and local Private Rented Sector teams in the Local Authorities to increase the awareness of domestic abuse and how this affects their tenants. Also raising awareness of how private landlords can assist where there is domestic abuse. </a:t>
            </a:r>
          </a:p>
          <a:p>
            <a:r>
              <a:rPr lang="en-GB" sz="3800" dirty="0"/>
              <a:t>This strand of work will be a priority in 2022/23 and we are looking to deliver training and awareness through Landlords forums, newsletters and other forums where the local authorities link up with their local private landlords.  </a:t>
            </a:r>
          </a:p>
          <a:p>
            <a:pPr marL="0" indent="0" algn="ctr">
              <a:buNone/>
            </a:pPr>
            <a:endParaRPr lang="en-GB" sz="3800" dirty="0"/>
          </a:p>
          <a:p>
            <a:pPr marL="0" indent="0" algn="ctr">
              <a:buNone/>
            </a:pPr>
            <a:r>
              <a:rPr lang="en-GB" sz="3800" dirty="0"/>
              <a:t>Sheltered Accommodation/Supported Accommodation/Hostels </a:t>
            </a:r>
          </a:p>
          <a:p>
            <a:r>
              <a:rPr lang="en-GB" sz="3800" dirty="0"/>
              <a:t>All newly commissioned providers must have a domestic abuse policy for staff and residents. Ideally working towards or having DAHA Accreditation, or “Make a Stand” accreditation from the Chartered Institute of Housing.</a:t>
            </a:r>
            <a:endParaRPr lang="en-GB" sz="3800"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896600571"/>
      </p:ext>
    </p:extLst>
  </p:cSld>
  <p:clrMapOvr>
    <a:masterClrMapping/>
  </p:clrMapOvr>
  <mc:AlternateContent xmlns:mc="http://schemas.openxmlformats.org/markup-compatibility/2006" xmlns:p14="http://schemas.microsoft.com/office/powerpoint/2010/main">
    <mc:Choice Requires="p14">
      <p:transition spd="slow" p14:dur="2000" advTm="10067"/>
    </mc:Choice>
    <mc:Fallback xmlns="">
      <p:transition spd="slow" advTm="1006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4384039" y="365125"/>
            <a:ext cx="7164493" cy="1325563"/>
          </a:xfrm>
        </p:spPr>
        <p:txBody>
          <a:bodyPr>
            <a:normAutofit/>
          </a:bodyPr>
          <a:lstStyle/>
          <a:p>
            <a:r>
              <a:rPr lang="en-GB" b="1" dirty="0">
                <a:latin typeface="Cambria" panose="02040503050406030204" pitchFamily="18" charset="0"/>
                <a:ea typeface="Cambria" panose="02040503050406030204" pitchFamily="18" charset="0"/>
              </a:rPr>
              <a:t>Funding </a:t>
            </a: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387515" y="2022601"/>
            <a:ext cx="7161017" cy="4154361"/>
          </a:xfrm>
        </p:spPr>
        <p:txBody>
          <a:bodyPr>
            <a:normAutofit/>
          </a:bodyPr>
          <a:lstStyle/>
          <a:p>
            <a:pPr marL="0" indent="0">
              <a:buNone/>
            </a:pPr>
            <a:r>
              <a:rPr lang="en-GB" sz="1600" dirty="0"/>
              <a:t>The Department of Levelling Up, Housing and Communities (DHLUC)  have confirmed funding for the Strategies into 2023/24. </a:t>
            </a:r>
          </a:p>
          <a:p>
            <a:pPr marL="0" indent="0">
              <a:buNone/>
            </a:pPr>
            <a:r>
              <a:rPr lang="en-GB" sz="1600" dirty="0"/>
              <a:t>In future years this funding will be incorporated into the overall grant from government to the Tier One local authorities Across Cambridgeshire and Peterborough;</a:t>
            </a:r>
          </a:p>
          <a:p>
            <a:pPr marL="0" indent="0">
              <a:buNone/>
            </a:pPr>
            <a:r>
              <a:rPr lang="en-GB" sz="1600" dirty="0"/>
              <a:t>There were almost 3,000 individuals who have received support via this funding stream in 21/22; </a:t>
            </a:r>
          </a:p>
          <a:p>
            <a:r>
              <a:rPr lang="en-GB" sz="1600" dirty="0"/>
              <a:t>102 women in the local refuges, </a:t>
            </a:r>
          </a:p>
          <a:p>
            <a:r>
              <a:rPr lang="en-GB" sz="1600" dirty="0"/>
              <a:t>1,900 supported by DA outreach services and the housing IDVAs, </a:t>
            </a:r>
          </a:p>
          <a:p>
            <a:r>
              <a:rPr lang="en-GB" sz="1600" dirty="0"/>
              <a:t>120 adults received counselling, </a:t>
            </a:r>
          </a:p>
          <a:p>
            <a:r>
              <a:rPr lang="en-GB" sz="1600" dirty="0"/>
              <a:t>250 children received therapeutic interventions.</a:t>
            </a:r>
          </a:p>
          <a:p>
            <a:r>
              <a:rPr lang="en-GB" sz="1600" dirty="0"/>
              <a:t>495 homes were better secured by the Bobby scheme. </a:t>
            </a: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480060" y="1892013"/>
            <a:ext cx="3425957" cy="3073492"/>
          </a:xfrm>
          <a:prstGeom prst="rect">
            <a:avLst/>
          </a:prstGeom>
        </p:spPr>
      </p:pic>
    </p:spTree>
    <p:extLst>
      <p:ext uri="{BB962C8B-B14F-4D97-AF65-F5344CB8AC3E}">
        <p14:creationId xmlns:p14="http://schemas.microsoft.com/office/powerpoint/2010/main" val="3490850689"/>
      </p:ext>
    </p:extLst>
  </p:cSld>
  <p:clrMapOvr>
    <a:masterClrMapping/>
  </p:clrMapOvr>
  <mc:AlternateContent xmlns:mc="http://schemas.openxmlformats.org/markup-compatibility/2006" xmlns:p14="http://schemas.microsoft.com/office/powerpoint/2010/main">
    <mc:Choice Requires="p14">
      <p:transition spd="slow" p14:dur="2000" advTm="8384"/>
    </mc:Choice>
    <mc:Fallback xmlns="">
      <p:transition spd="slow" advTm="838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02189-73BA-4237-8F3A-110BDEA96667}"/>
              </a:ext>
            </a:extLst>
          </p:cNvPr>
          <p:cNvSpPr>
            <a:spLocks noGrp="1"/>
          </p:cNvSpPr>
          <p:nvPr>
            <p:ph type="ctrTitle"/>
          </p:nvPr>
        </p:nvSpPr>
        <p:spPr>
          <a:xfrm>
            <a:off x="1848465" y="3006123"/>
            <a:ext cx="8495070" cy="1784402"/>
          </a:xfrm>
        </p:spPr>
        <p:txBody>
          <a:bodyPr anchor="b">
            <a:normAutofit/>
          </a:bodyPr>
          <a:lstStyle/>
          <a:p>
            <a:r>
              <a:rPr lang="en-GB" dirty="0">
                <a:solidFill>
                  <a:srgbClr val="FFFFFF"/>
                </a:solidFill>
                <a:latin typeface="Cambria" panose="02040503050406030204" pitchFamily="18" charset="0"/>
                <a:ea typeface="Cambria" panose="02040503050406030204" pitchFamily="18" charset="0"/>
              </a:rPr>
              <a:t>Safe Accommodation Strategy Update</a:t>
            </a:r>
          </a:p>
        </p:txBody>
      </p:sp>
      <p:sp>
        <p:nvSpPr>
          <p:cNvPr id="3" name="Subtitle 2">
            <a:extLst>
              <a:ext uri="{FF2B5EF4-FFF2-40B4-BE49-F238E27FC236}">
                <a16:creationId xmlns:a16="http://schemas.microsoft.com/office/drawing/2014/main" id="{9531A55E-9F2E-4858-A0E7-F80295C4A9FF}"/>
              </a:ext>
            </a:extLst>
          </p:cNvPr>
          <p:cNvSpPr>
            <a:spLocks noGrp="1"/>
          </p:cNvSpPr>
          <p:nvPr>
            <p:ph type="subTitle" idx="1"/>
          </p:nvPr>
        </p:nvSpPr>
        <p:spPr>
          <a:xfrm>
            <a:off x="1848465" y="4933060"/>
            <a:ext cx="8495070" cy="1463019"/>
          </a:xfrm>
        </p:spPr>
        <p:txBody>
          <a:bodyPr>
            <a:normAutofit fontScale="62500" lnSpcReduction="20000"/>
          </a:bodyPr>
          <a:lstStyle/>
          <a:p>
            <a:r>
              <a:rPr lang="en-GB" b="1" dirty="0">
                <a:solidFill>
                  <a:srgbClr val="FFFFFF"/>
                </a:solidFill>
                <a:latin typeface="Cambria" panose="02040503050406030204" pitchFamily="18" charset="0"/>
                <a:ea typeface="Cambria" panose="02040503050406030204" pitchFamily="18" charset="0"/>
              </a:rPr>
              <a:t>August 2022</a:t>
            </a:r>
          </a:p>
          <a:p>
            <a:endParaRPr lang="en-GB" b="1" dirty="0">
              <a:solidFill>
                <a:srgbClr val="FFFFFF"/>
              </a:solidFill>
              <a:latin typeface="Cambria" panose="02040503050406030204" pitchFamily="18" charset="0"/>
              <a:ea typeface="Cambria" panose="02040503050406030204" pitchFamily="18" charset="0"/>
            </a:endParaRPr>
          </a:p>
          <a:p>
            <a:r>
              <a:rPr lang="en-GB" b="1" dirty="0">
                <a:solidFill>
                  <a:srgbClr val="FFFFFF"/>
                </a:solidFill>
                <a:latin typeface="Cambria" panose="02040503050406030204" pitchFamily="18" charset="0"/>
                <a:ea typeface="Cambria" panose="02040503050406030204" pitchFamily="18" charset="0"/>
              </a:rPr>
              <a:t>Presented by Danae Evans,  Safe Accommodation Programme Manager</a:t>
            </a:r>
          </a:p>
          <a:p>
            <a:r>
              <a:rPr lang="en-GB" b="1" dirty="0">
                <a:solidFill>
                  <a:srgbClr val="FFFFFF"/>
                </a:solidFill>
                <a:latin typeface="Cambria" panose="02040503050406030204" pitchFamily="18" charset="0"/>
                <a:ea typeface="Cambria" panose="02040503050406030204" pitchFamily="18" charset="0"/>
              </a:rPr>
              <a:t>Cambridgeshire &amp; Peterborough IDVA Service </a:t>
            </a:r>
          </a:p>
          <a:p>
            <a:r>
              <a:rPr lang="en-GB" b="1" dirty="0">
                <a:solidFill>
                  <a:srgbClr val="FFFFFF"/>
                </a:solidFill>
                <a:latin typeface="Cambria" panose="02040503050406030204" pitchFamily="18" charset="0"/>
                <a:ea typeface="Cambria" panose="02040503050406030204" pitchFamily="18" charset="0"/>
              </a:rPr>
              <a:t>Data from report written by Megan McKenzie &amp; Vickie Crompton</a:t>
            </a:r>
          </a:p>
        </p:txBody>
      </p:sp>
      <p:pic>
        <p:nvPicPr>
          <p:cNvPr id="4" name="Picture 3" descr="Logo, company name&#10;&#10;Description automatically generated">
            <a:extLst>
              <a:ext uri="{FF2B5EF4-FFF2-40B4-BE49-F238E27FC236}">
                <a16:creationId xmlns:a16="http://schemas.microsoft.com/office/drawing/2014/main" id="{58B53862-916D-4268-827A-0E8DAFFDD9D7}"/>
              </a:ext>
            </a:extLst>
          </p:cNvPr>
          <p:cNvPicPr>
            <a:picLocks noChangeAspect="1"/>
          </p:cNvPicPr>
          <p:nvPr/>
        </p:nvPicPr>
        <p:blipFill>
          <a:blip r:embed="rId3"/>
          <a:stretch>
            <a:fillRect/>
          </a:stretch>
        </p:blipFill>
        <p:spPr>
          <a:xfrm>
            <a:off x="5316851" y="1281798"/>
            <a:ext cx="1558298" cy="1397980"/>
          </a:xfrm>
          <a:prstGeom prst="rect">
            <a:avLst/>
          </a:prstGeom>
        </p:spPr>
      </p:pic>
    </p:spTree>
    <p:extLst>
      <p:ext uri="{BB962C8B-B14F-4D97-AF65-F5344CB8AC3E}">
        <p14:creationId xmlns:p14="http://schemas.microsoft.com/office/powerpoint/2010/main" val="3826062202"/>
      </p:ext>
    </p:extLst>
  </p:cSld>
  <p:clrMapOvr>
    <a:masterClrMapping/>
  </p:clrMapOvr>
  <mc:AlternateContent xmlns:mc="http://schemas.openxmlformats.org/markup-compatibility/2006" xmlns:p14="http://schemas.microsoft.com/office/powerpoint/2010/main">
    <mc:Choice Requires="p14">
      <p:transition spd="med" p14:dur="700" advTm="11498">
        <p:fade/>
      </p:transition>
    </mc:Choice>
    <mc:Fallback xmlns="">
      <p:transition spd="med" advTm="11498">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895350" y="960438"/>
            <a:ext cx="9458325" cy="5098456"/>
          </a:xfrm>
        </p:spPr>
        <p:txBody>
          <a:bodyPr>
            <a:normAutofit/>
          </a:bodyPr>
          <a:lstStyle/>
          <a:p>
            <a:pPr marL="0" indent="0">
              <a:buNone/>
            </a:pPr>
            <a:r>
              <a:rPr lang="en-GB" sz="2000" dirty="0"/>
              <a:t>This strategy has been overseen by the Domestic Abuse Partnership Board and VAWG Operations Group, in conjunction with the Tier 2 Local Authorities as part of the “</a:t>
            </a:r>
            <a:r>
              <a:rPr lang="en-GB" sz="2000" dirty="0" err="1"/>
              <a:t>SubRegional</a:t>
            </a:r>
            <a:r>
              <a:rPr lang="en-GB" sz="2000" dirty="0"/>
              <a:t> Housing Meeting”.</a:t>
            </a:r>
          </a:p>
          <a:p>
            <a:pPr marL="0" indent="0" algn="ctr">
              <a:buNone/>
            </a:pPr>
            <a:endParaRPr lang="en-GB" dirty="0"/>
          </a:p>
          <a:p>
            <a:pPr marL="0" indent="0" algn="ctr">
              <a:buNone/>
            </a:pPr>
            <a:r>
              <a:rPr lang="en-GB" sz="3200" dirty="0">
                <a:solidFill>
                  <a:srgbClr val="0070C0"/>
                </a:solidFill>
              </a:rPr>
              <a:t>Thank you all for listening. </a:t>
            </a:r>
          </a:p>
          <a:p>
            <a:pPr marL="0" indent="0" algn="ctr">
              <a:buNone/>
            </a:pPr>
            <a:r>
              <a:rPr lang="en-GB" sz="3200" dirty="0">
                <a:solidFill>
                  <a:srgbClr val="0070C0"/>
                </a:solidFill>
              </a:rPr>
              <a:t>Are there any Questions? </a:t>
            </a:r>
          </a:p>
          <a:p>
            <a:pPr marL="0" indent="0" algn="ctr">
              <a:buNone/>
            </a:pPr>
            <a:endParaRPr lang="en-GB" dirty="0"/>
          </a:p>
          <a:p>
            <a:pPr marL="0" indent="0" algn="ctr">
              <a:buNone/>
            </a:pPr>
            <a:r>
              <a:rPr lang="en-GB" dirty="0">
                <a:hlinkClick r:id="rId2"/>
              </a:rPr>
              <a:t>Danae.evans@Cambridgeshire/gov.uk</a:t>
            </a:r>
            <a:r>
              <a:rPr lang="en-GB" dirty="0"/>
              <a:t> </a:t>
            </a:r>
          </a:p>
          <a:p>
            <a:pPr marL="0" indent="0" algn="ctr">
              <a:buNone/>
            </a:pPr>
            <a:r>
              <a:rPr lang="en-GB" dirty="0">
                <a:hlinkClick r:id="rId3"/>
              </a:rPr>
              <a:t>www.cambsdasv.org.uk</a:t>
            </a:r>
            <a:r>
              <a:rPr lang="en-GB" dirty="0"/>
              <a:t> </a:t>
            </a: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4"/>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3444695830"/>
      </p:ext>
    </p:extLst>
  </p:cSld>
  <p:clrMapOvr>
    <a:masterClrMapping/>
  </p:clrMapOvr>
  <mc:AlternateContent xmlns:mc="http://schemas.openxmlformats.org/markup-compatibility/2006" xmlns:p14="http://schemas.microsoft.com/office/powerpoint/2010/main">
    <mc:Choice Requires="p14">
      <p:transition spd="slow" p14:dur="2000" advTm="10494"/>
    </mc:Choice>
    <mc:Fallback xmlns="">
      <p:transition spd="slow" advTm="1049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409575" y="76201"/>
            <a:ext cx="10515600" cy="1325563"/>
          </a:xfrm>
        </p:spPr>
        <p:txBody>
          <a:bodyPr>
            <a:normAutofit/>
          </a:bodyPr>
          <a:lstStyle/>
          <a:p>
            <a:pPr algn="ctr"/>
            <a:r>
              <a:rPr lang="en-GB" sz="4000" b="1" dirty="0">
                <a:solidFill>
                  <a:srgbClr val="0070C0"/>
                </a:solidFill>
                <a:latin typeface="Cambria" panose="02040503050406030204" pitchFamily="18" charset="0"/>
                <a:ea typeface="Cambria" panose="02040503050406030204" pitchFamily="18" charset="0"/>
              </a:rPr>
              <a:t>Identification of Local Needs </a:t>
            </a: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666750" y="1247775"/>
            <a:ext cx="10687050" cy="5245100"/>
          </a:xfrm>
        </p:spPr>
        <p:txBody>
          <a:bodyPr>
            <a:normAutofit/>
          </a:bodyPr>
          <a:lstStyle/>
          <a:p>
            <a:endParaRPr lang="en-GB" sz="1600" dirty="0">
              <a:solidFill>
                <a:srgbClr val="0070C0"/>
              </a:solidFill>
              <a:latin typeface="Cambria" panose="02040503050406030204" pitchFamily="18" charset="0"/>
              <a:ea typeface="Cambria" panose="02040503050406030204" pitchFamily="18" charset="0"/>
            </a:endParaRPr>
          </a:p>
          <a:p>
            <a:endParaRPr lang="en-GB" sz="1600" dirty="0">
              <a:solidFill>
                <a:srgbClr val="0070C0"/>
              </a:solidFill>
              <a:latin typeface="Cambria" panose="02040503050406030204" pitchFamily="18" charset="0"/>
              <a:ea typeface="Cambria" panose="02040503050406030204" pitchFamily="18" charset="0"/>
            </a:endParaRPr>
          </a:p>
          <a:p>
            <a:pPr marL="0" indent="0">
              <a:buNone/>
            </a:pPr>
            <a:endParaRPr lang="en-GB"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10550423" y="230188"/>
            <a:ext cx="1606754" cy="1441450"/>
          </a:xfrm>
          <a:prstGeom prst="rect">
            <a:avLst/>
          </a:prstGeom>
        </p:spPr>
      </p:pic>
      <p:sp>
        <p:nvSpPr>
          <p:cNvPr id="6" name="TextBox 5">
            <a:extLst>
              <a:ext uri="{FF2B5EF4-FFF2-40B4-BE49-F238E27FC236}">
                <a16:creationId xmlns:a16="http://schemas.microsoft.com/office/drawing/2014/main" id="{79F68D8D-27F0-455E-81D2-4B6EF501EB1D}"/>
              </a:ext>
            </a:extLst>
          </p:cNvPr>
          <p:cNvSpPr txBox="1"/>
          <p:nvPr/>
        </p:nvSpPr>
        <p:spPr>
          <a:xfrm>
            <a:off x="927371" y="950913"/>
            <a:ext cx="10426429" cy="4401205"/>
          </a:xfrm>
          <a:prstGeom prst="rect">
            <a:avLst/>
          </a:prstGeom>
          <a:noFill/>
        </p:spPr>
        <p:txBody>
          <a:bodyPr wrap="square">
            <a:spAutoFit/>
          </a:bodyPr>
          <a:lstStyle/>
          <a:p>
            <a:endParaRPr lang="en-GB" sz="2000" dirty="0"/>
          </a:p>
          <a:p>
            <a:endParaRPr lang="en-GB" sz="2000" dirty="0"/>
          </a:p>
          <a:p>
            <a:pPr algn="ctr"/>
            <a:r>
              <a:rPr lang="en-GB" sz="2000" dirty="0"/>
              <a:t>Identified Key challenges for the Domestic Abuse system in our area  were: </a:t>
            </a:r>
          </a:p>
          <a:p>
            <a:endParaRPr lang="en-GB" sz="2000" dirty="0"/>
          </a:p>
          <a:p>
            <a:r>
              <a:rPr lang="en-GB" sz="2000" dirty="0"/>
              <a:t>• Provision of easily accessible accommodation to those at risk of abuse and their children, but within the county area when it is safe to stay  if survivors are provided with additional support . </a:t>
            </a:r>
          </a:p>
          <a:p>
            <a:endParaRPr lang="en-GB" sz="2000" dirty="0"/>
          </a:p>
          <a:p>
            <a:r>
              <a:rPr lang="en-GB" sz="2000" dirty="0"/>
              <a:t>• Provision of therapeutic support to survivors and their children who have experienced domestic abuse </a:t>
            </a:r>
          </a:p>
          <a:p>
            <a:endParaRPr lang="en-GB" sz="2000" dirty="0"/>
          </a:p>
          <a:p>
            <a:r>
              <a:rPr lang="en-GB" sz="2000" dirty="0"/>
              <a:t>• Ensuring greater support is provided to the housing sector to improve awareness and support to those experiencing domestic abuse </a:t>
            </a:r>
          </a:p>
          <a:p>
            <a:endParaRPr lang="en-GB" sz="2000" dirty="0"/>
          </a:p>
          <a:p>
            <a:r>
              <a:rPr lang="en-GB" sz="2000" dirty="0"/>
              <a:t>• Ensuring a consistency of support across both urban and very rural areas</a:t>
            </a:r>
          </a:p>
        </p:txBody>
      </p:sp>
    </p:spTree>
    <p:extLst>
      <p:ext uri="{BB962C8B-B14F-4D97-AF65-F5344CB8AC3E}">
        <p14:creationId xmlns:p14="http://schemas.microsoft.com/office/powerpoint/2010/main" val="3318702462"/>
      </p:ext>
    </p:extLst>
  </p:cSld>
  <p:clrMapOvr>
    <a:masterClrMapping/>
  </p:clrMapOvr>
  <mc:AlternateContent xmlns:mc="http://schemas.openxmlformats.org/markup-compatibility/2006" xmlns:p14="http://schemas.microsoft.com/office/powerpoint/2010/main">
    <mc:Choice Requires="p14">
      <p:transition spd="slow" p14:dur="2000" advTm="9197"/>
    </mc:Choice>
    <mc:Fallback xmlns="">
      <p:transition spd="slow" advTm="919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480060" y="1892013"/>
            <a:ext cx="3425957" cy="3073492"/>
          </a:xfrm>
          <a:prstGeom prst="rect">
            <a:avLst/>
          </a:prstGeom>
        </p:spPr>
      </p:pic>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4064001" y="802641"/>
            <a:ext cx="7484532" cy="5374322"/>
          </a:xfrm>
        </p:spPr>
        <p:txBody>
          <a:bodyPr>
            <a:normAutofit/>
          </a:bodyPr>
          <a:lstStyle/>
          <a:p>
            <a:pPr marL="0" indent="0">
              <a:buNone/>
            </a:pPr>
            <a:r>
              <a:rPr lang="en-GB" sz="2000" dirty="0">
                <a:latin typeface="Cambria" panose="02040503050406030204" pitchFamily="18" charset="0"/>
                <a:ea typeface="Cambria" panose="02040503050406030204" pitchFamily="18" charset="0"/>
              </a:rPr>
              <a:t>1</a:t>
            </a:r>
            <a:r>
              <a:rPr lang="en-GB" sz="2400" dirty="0">
                <a:solidFill>
                  <a:srgbClr val="0070C0"/>
                </a:solidFill>
                <a:latin typeface="Cambria" panose="02040503050406030204" pitchFamily="18" charset="0"/>
                <a:ea typeface="Cambria" panose="02040503050406030204" pitchFamily="18" charset="0"/>
              </a:rPr>
              <a:t>.Refuge Support In Cambridgeshire &amp; Peterborough, </a:t>
            </a:r>
          </a:p>
          <a:p>
            <a:pPr marL="0" indent="0">
              <a:buNone/>
            </a:pPr>
            <a:endParaRPr lang="en-GB" sz="2000" dirty="0"/>
          </a:p>
          <a:p>
            <a:r>
              <a:rPr lang="en-GB" sz="2000" dirty="0">
                <a:latin typeface="Calibri Light" panose="020F0302020204030204" pitchFamily="34" charset="0"/>
                <a:cs typeface="Calibri Light" panose="020F0302020204030204" pitchFamily="34" charset="0"/>
              </a:rPr>
              <a:t>Support costs are provided for four refuges, equating to space for 40 women and up to 72 children at any given time. Last year 102 adults used the refuges. </a:t>
            </a:r>
          </a:p>
          <a:p>
            <a:endParaRPr lang="en-GB" sz="2000" dirty="0">
              <a:latin typeface="Calibri Light" panose="020F0302020204030204" pitchFamily="34" charset="0"/>
              <a:cs typeface="Calibri Light" panose="020F0302020204030204" pitchFamily="34" charset="0"/>
            </a:endParaRPr>
          </a:p>
          <a:p>
            <a:r>
              <a:rPr lang="en-GB" sz="2000" dirty="0">
                <a:latin typeface="Calibri Light" panose="020F0302020204030204" pitchFamily="34" charset="0"/>
                <a:cs typeface="Calibri Light" panose="020F0302020204030204" pitchFamily="34" charset="0"/>
              </a:rPr>
              <a:t>Children’s support workers are funded within each refuge and residents can also access talking therapies. </a:t>
            </a:r>
          </a:p>
          <a:p>
            <a:pPr marL="0" indent="0">
              <a:buNone/>
            </a:pPr>
            <a:endParaRPr lang="en-GB" sz="2000" dirty="0">
              <a:latin typeface="Calibri Light" panose="020F0302020204030204" pitchFamily="34" charset="0"/>
              <a:cs typeface="Calibri Light" panose="020F0302020204030204" pitchFamily="34" charset="0"/>
            </a:endParaRPr>
          </a:p>
          <a:p>
            <a:r>
              <a:rPr lang="en-GB" sz="2000" dirty="0">
                <a:latin typeface="Calibri Light" panose="020F0302020204030204" pitchFamily="34" charset="0"/>
                <a:cs typeface="Calibri Light" panose="020F0302020204030204" pitchFamily="34" charset="0"/>
              </a:rPr>
              <a:t>In addition to this, refuges have access to “Flexible Funding”, to support those moving on from refuge.</a:t>
            </a:r>
          </a:p>
          <a:p>
            <a:endParaRPr lang="en-GB" sz="2000" dirty="0">
              <a:latin typeface="Calibri Light" panose="020F0302020204030204" pitchFamily="34" charset="0"/>
              <a:cs typeface="Calibri Light" panose="020F0302020204030204" pitchFamily="34" charset="0"/>
            </a:endParaRPr>
          </a:p>
          <a:p>
            <a:r>
              <a:rPr lang="en-GB" sz="2000" dirty="0">
                <a:latin typeface="Calibri Light" panose="020F0302020204030204" pitchFamily="34" charset="0"/>
                <a:cs typeface="Calibri Light" panose="020F0302020204030204" pitchFamily="34" charset="0"/>
              </a:rPr>
              <a:t>All refuges are expected to be as accessible as possible to those with additional support needs, in line with “Refuge for All” principles</a:t>
            </a:r>
            <a:r>
              <a:rPr lang="en-GB" sz="1700" dirty="0">
                <a:latin typeface="Calibri Light" panose="020F0302020204030204" pitchFamily="34" charset="0"/>
                <a:cs typeface="Calibri Light" panose="020F0302020204030204" pitchFamily="34" charset="0"/>
              </a:rPr>
              <a:t>. </a:t>
            </a:r>
            <a:endParaRPr lang="en-GB" sz="1700" dirty="0">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551143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9329"/>
    </mc:Choice>
    <mc:Fallback xmlns="">
      <p:transition spd="slow" advTm="393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609600" y="230189"/>
            <a:ext cx="4162425" cy="6523036"/>
          </a:xfrm>
        </p:spPr>
        <p:txBody>
          <a:bodyPr>
            <a:normAutofit/>
          </a:bodyPr>
          <a:lstStyle/>
          <a:p>
            <a:pPr marL="0" indent="0" algn="ctr">
              <a:buNone/>
            </a:pPr>
            <a:r>
              <a:rPr lang="en-GB" b="1" dirty="0">
                <a:solidFill>
                  <a:srgbClr val="0070C0"/>
                </a:solidFill>
                <a:latin typeface="Cambria" panose="02040503050406030204" pitchFamily="18" charset="0"/>
                <a:ea typeface="Cambria" panose="02040503050406030204" pitchFamily="18" charset="0"/>
              </a:rPr>
              <a:t>.</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
        <p:nvSpPr>
          <p:cNvPr id="6" name="TextBox 5">
            <a:extLst>
              <a:ext uri="{FF2B5EF4-FFF2-40B4-BE49-F238E27FC236}">
                <a16:creationId xmlns:a16="http://schemas.microsoft.com/office/drawing/2014/main" id="{1D8926DC-7258-4239-B200-9353F6FDE541}"/>
              </a:ext>
            </a:extLst>
          </p:cNvPr>
          <p:cNvSpPr txBox="1"/>
          <p:nvPr/>
        </p:nvSpPr>
        <p:spPr>
          <a:xfrm>
            <a:off x="396241" y="381664"/>
            <a:ext cx="10312400" cy="6494085"/>
          </a:xfrm>
          <a:prstGeom prst="rect">
            <a:avLst/>
          </a:prstGeom>
          <a:noFill/>
        </p:spPr>
        <p:txBody>
          <a:bodyPr wrap="square">
            <a:spAutoFit/>
          </a:bodyPr>
          <a:lstStyle/>
          <a:p>
            <a:pPr algn="ctr"/>
            <a:r>
              <a:rPr lang="en-GB" sz="2000" b="1" dirty="0">
                <a:solidFill>
                  <a:srgbClr val="0070C0"/>
                </a:solidFill>
                <a:latin typeface="Cambria" panose="02040503050406030204" pitchFamily="18" charset="0"/>
                <a:ea typeface="Cambria" panose="02040503050406030204" pitchFamily="18" charset="0"/>
              </a:rPr>
              <a:t>2.Dispersed Safe Accommodation:</a:t>
            </a:r>
          </a:p>
          <a:p>
            <a:pPr algn="ctr"/>
            <a:endParaRPr lang="en-GB" u="sng" dirty="0">
              <a:solidFill>
                <a:srgbClr val="0070C0"/>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GB" dirty="0"/>
              <a:t> Dispersed safe accommodation will increase the options and choice for survivors across Cambridgeshire and Peterborough. This short-term move on accommodation is primarily for residents in this area who are experiencing domestic abuse.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It will provide access to safe accommodation for: survivors and their children who are not able to live in a communal facility such as refuge or shared temporary accommodation. Or, who may have other barriers which prevent them form accessing alternative ‘temporary accommodation’. Dispersed safe accommodation could also be used short-term for clients fleeing Domestic Abuse who have No Recourse to Public Funds (NRPF) in conjunction with other agencies.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properties will be self-contained, have additional security, be furnished and will be available across the county, with the aim of a minimum of two properties per local authority area (12 in total across Cambs and Peterborough).</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Survivors will be referred by the IDVA service and have  intensive support provided by the Housing IDVAs who will work with them to help them move back to their own homes with all safety measures in place where this is safe to do so, or support to move to alternative accommodation if required.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dispersed accommodation element was put out to competitive tender in May 2022, however, there were no suitable providers, therefore we are exploring partnership working with local housing providers and partner agencies, so that we can achieve this much needed alternative safe accommodation. </a:t>
            </a:r>
          </a:p>
        </p:txBody>
      </p:sp>
    </p:spTree>
    <p:extLst>
      <p:ext uri="{BB962C8B-B14F-4D97-AF65-F5344CB8AC3E}">
        <p14:creationId xmlns:p14="http://schemas.microsoft.com/office/powerpoint/2010/main" val="2136600251"/>
      </p:ext>
    </p:extLst>
  </p:cSld>
  <p:clrMapOvr>
    <a:masterClrMapping/>
  </p:clrMapOvr>
  <mc:AlternateContent xmlns:mc="http://schemas.openxmlformats.org/markup-compatibility/2006" xmlns:p14="http://schemas.microsoft.com/office/powerpoint/2010/main">
    <mc:Choice Requires="p14">
      <p:transition spd="slow" p14:dur="2000" advTm="88786"/>
    </mc:Choice>
    <mc:Fallback xmlns="">
      <p:transition spd="slow" advTm="887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62000" y="230187"/>
            <a:ext cx="9458325" cy="5977573"/>
          </a:xfrm>
        </p:spPr>
        <p:txBody>
          <a:bodyPr>
            <a:normAutofit fontScale="25000" lnSpcReduction="20000"/>
          </a:bodyPr>
          <a:lstStyle/>
          <a:p>
            <a:pPr marL="0" indent="0" algn="ctr">
              <a:buNone/>
            </a:pPr>
            <a:endParaRPr lang="en-GB" sz="3200" dirty="0"/>
          </a:p>
          <a:p>
            <a:pPr marL="0" indent="0" algn="ctr">
              <a:buNone/>
            </a:pPr>
            <a:r>
              <a:rPr lang="en-GB" sz="9600" b="1" dirty="0">
                <a:solidFill>
                  <a:srgbClr val="0070C0"/>
                </a:solidFill>
                <a:latin typeface="Cambria" panose="02040503050406030204" pitchFamily="18" charset="0"/>
                <a:ea typeface="Cambria" panose="02040503050406030204" pitchFamily="18" charset="0"/>
              </a:rPr>
              <a:t>3. Housing IDVAs </a:t>
            </a:r>
            <a:endParaRPr lang="en-GB" sz="6000" b="1" dirty="0">
              <a:solidFill>
                <a:srgbClr val="0070C0"/>
              </a:solidFill>
              <a:latin typeface="Cambria" panose="02040503050406030204" pitchFamily="18" charset="0"/>
              <a:ea typeface="Cambria" panose="02040503050406030204" pitchFamily="18" charset="0"/>
            </a:endParaRPr>
          </a:p>
          <a:p>
            <a:pPr marL="0" indent="0" algn="ctr">
              <a:buNone/>
            </a:pPr>
            <a:endParaRPr lang="en-GB" sz="3200" dirty="0"/>
          </a:p>
          <a:p>
            <a:r>
              <a:rPr lang="en-GB" sz="7200" dirty="0">
                <a:latin typeface="Calibri" panose="020F0502020204030204" pitchFamily="34" charset="0"/>
                <a:cs typeface="Calibri" panose="020F0502020204030204" pitchFamily="34" charset="0"/>
              </a:rPr>
              <a:t>Across Cambridgeshire &amp; Peterborough, a current team of four Housing IDVAs are able to offer a direct service to victims/survivors who attend a housing advice service.  They also accept referrals from other housing providers in the area </a:t>
            </a:r>
          </a:p>
          <a:p>
            <a:r>
              <a:rPr lang="en-GB" sz="7200" dirty="0">
                <a:latin typeface="Calibri" panose="020F0502020204030204" pitchFamily="34" charset="0"/>
                <a:cs typeface="Calibri" panose="020F0502020204030204" pitchFamily="34" charset="0"/>
              </a:rPr>
              <a:t>Currently two of the Housing IDVA team are partially co-located in local housing advice services. Due to the impact of Covid and new ways of working not all housing teams  currently work from an office. But each Housing IDVA is linked to a particular housing team and area in the County. </a:t>
            </a:r>
          </a:p>
          <a:p>
            <a:endParaRPr lang="en-GB" sz="7200" dirty="0">
              <a:latin typeface="Calibri" panose="020F0502020204030204" pitchFamily="34" charset="0"/>
              <a:cs typeface="Calibri" panose="020F0502020204030204" pitchFamily="34" charset="0"/>
            </a:endParaRPr>
          </a:p>
          <a:p>
            <a:r>
              <a:rPr lang="en-GB" sz="7200" dirty="0">
                <a:latin typeface="Calibri" panose="020F0502020204030204" pitchFamily="34" charset="0"/>
                <a:cs typeface="Calibri" panose="020F0502020204030204" pitchFamily="34" charset="0"/>
              </a:rPr>
              <a:t>The Housing IDVAS support survivors, offering advice on safety planning and risk management as well supporting clients with their housing needs, and advocating on behalf of their client with housing and other professionals</a:t>
            </a:r>
          </a:p>
          <a:p>
            <a:endParaRPr lang="en-GB" sz="7200" dirty="0">
              <a:latin typeface="Calibri" panose="020F0502020204030204" pitchFamily="34" charset="0"/>
              <a:cs typeface="Calibri" panose="020F0502020204030204" pitchFamily="34" charset="0"/>
            </a:endParaRPr>
          </a:p>
          <a:p>
            <a:r>
              <a:rPr lang="en-GB" sz="7200" dirty="0">
                <a:latin typeface="Calibri" panose="020F0502020204030204" pitchFamily="34" charset="0"/>
                <a:cs typeface="Calibri" panose="020F0502020204030204" pitchFamily="34" charset="0"/>
              </a:rPr>
              <a:t>The Housing IDVAs can  also offer case management support  to housing teams/ and deliver awareness raising training and advice to staff based in these departments.   The  co-location of Housing IDVAS  and Housing teams  and  housing providers having access to a specific IDVA  referral pathway  has already led to more collaborative work on behalf of survivors. </a:t>
            </a:r>
          </a:p>
          <a:p>
            <a:pPr marL="0" indent="0">
              <a:buNone/>
            </a:pPr>
            <a:endParaRPr lang="en-GB" sz="7200" dirty="0">
              <a:latin typeface="Calibri" panose="020F0502020204030204" pitchFamily="34" charset="0"/>
              <a:cs typeface="Calibri" panose="020F0502020204030204" pitchFamily="34" charset="0"/>
            </a:endParaRPr>
          </a:p>
          <a:p>
            <a:r>
              <a:rPr lang="en-GB" sz="7200" dirty="0">
                <a:latin typeface="Calibri" panose="020F0502020204030204" pitchFamily="34" charset="0"/>
                <a:cs typeface="Calibri" panose="020F0502020204030204" pitchFamily="34" charset="0"/>
              </a:rPr>
              <a:t>Housing IDVAS can also offer support to those in temporary local authority accommodation who have suffered domestic abuse and this can be particularly valuable for survivors who have been housed in an unfamiliar area , needing to know  about services and support that are available to them and their children </a:t>
            </a:r>
          </a:p>
          <a:p>
            <a:r>
              <a:rPr lang="en-GB" sz="7200" dirty="0">
                <a:latin typeface="Calibri" panose="020F0502020204030204" pitchFamily="34" charset="0"/>
                <a:cs typeface="Calibri" panose="020F0502020204030204" pitchFamily="34" charset="0"/>
              </a:rPr>
              <a:t>Housing IDVAs worked with 103 Peterborough residents, and 178 Cambridgeshire residents between April 2021 and March 2022.  We are continuing to see referrals increase from housing teams and other RSLs in the region. </a:t>
            </a:r>
          </a:p>
          <a:p>
            <a:endParaRPr lang="en-GB" sz="7200" dirty="0">
              <a:latin typeface="Calibri" panose="020F0502020204030204" pitchFamily="34" charset="0"/>
              <a:cs typeface="Calibri" panose="020F0502020204030204" pitchFamily="34" charset="0"/>
            </a:endParaRPr>
          </a:p>
          <a:p>
            <a:endParaRPr lang="en-GB" sz="7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516657624"/>
      </p:ext>
    </p:extLst>
  </p:cSld>
  <p:clrMapOvr>
    <a:masterClrMapping/>
  </p:clrMapOvr>
  <mc:AlternateContent xmlns:mc="http://schemas.openxmlformats.org/markup-compatibility/2006" xmlns:p14="http://schemas.microsoft.com/office/powerpoint/2010/main">
    <mc:Choice Requires="p14">
      <p:transition spd="slow" p14:dur="2000" advTm="110476"/>
    </mc:Choice>
    <mc:Fallback xmlns="">
      <p:transition spd="slow" advTm="11047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2003728" y="628153"/>
            <a:ext cx="7935401" cy="659958"/>
          </a:xfrm>
        </p:spPr>
        <p:txBody>
          <a:bodyPr>
            <a:normAutofit/>
          </a:bodyPr>
          <a:lstStyle/>
          <a:p>
            <a:pPr marL="0" indent="0" algn="ctr">
              <a:buNone/>
            </a:pPr>
            <a:r>
              <a:rPr lang="en-GB" b="1" dirty="0">
                <a:solidFill>
                  <a:srgbClr val="0070C0"/>
                </a:solidFill>
                <a:latin typeface="Cambria" panose="02040503050406030204" pitchFamily="18" charset="0"/>
                <a:ea typeface="Cambria" panose="02040503050406030204" pitchFamily="18" charset="0"/>
              </a:rPr>
              <a:t>A Housing IDVA Case Study </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
        <p:nvSpPr>
          <p:cNvPr id="6" name="TextBox 5">
            <a:extLst>
              <a:ext uri="{FF2B5EF4-FFF2-40B4-BE49-F238E27FC236}">
                <a16:creationId xmlns:a16="http://schemas.microsoft.com/office/drawing/2014/main" id="{8AE5B964-5068-4A16-BF21-13C1A433F35A}"/>
              </a:ext>
            </a:extLst>
          </p:cNvPr>
          <p:cNvSpPr txBox="1"/>
          <p:nvPr/>
        </p:nvSpPr>
        <p:spPr>
          <a:xfrm>
            <a:off x="2449002" y="1137038"/>
            <a:ext cx="6693010" cy="4801314"/>
          </a:xfrm>
          <a:prstGeom prst="rect">
            <a:avLst/>
          </a:prstGeom>
          <a:noFill/>
        </p:spPr>
        <p:txBody>
          <a:bodyPr wrap="square">
            <a:spAutoFit/>
          </a:bodyPr>
          <a:lstStyle/>
          <a:p>
            <a:r>
              <a:rPr lang="en-GB" dirty="0">
                <a:solidFill>
                  <a:srgbClr val="0070C0"/>
                </a:solidFill>
              </a:rPr>
              <a:t>‘Clare’s’ Story: One of the Housing IDVAs worked with Clare, who had fled another area where she had been experiencing Domestic Abuse. The housing team had referred her to the service. </a:t>
            </a:r>
          </a:p>
          <a:p>
            <a:r>
              <a:rPr lang="en-GB" dirty="0">
                <a:solidFill>
                  <a:srgbClr val="0070C0"/>
                </a:solidFill>
              </a:rPr>
              <a:t>Clare had experienced barriers and lack of confidentiality with statutory services; Family Courts, Children’s Social Care &amp; education and is required by law to take her children to school in another area, where the abusive partner lives. </a:t>
            </a:r>
          </a:p>
          <a:p>
            <a:endParaRPr lang="en-GB" dirty="0">
              <a:solidFill>
                <a:srgbClr val="0070C0"/>
              </a:solidFill>
            </a:endParaRPr>
          </a:p>
          <a:p>
            <a:r>
              <a:rPr lang="en-GB" dirty="0">
                <a:solidFill>
                  <a:srgbClr val="0070C0"/>
                </a:solidFill>
              </a:rPr>
              <a:t>The Housing IDVA has advocated for her with Social Care, making a complaint on Clare’s behalf when the impact of the domestic abuse on Clare and her children was minimised. </a:t>
            </a:r>
          </a:p>
          <a:p>
            <a:endParaRPr lang="en-GB" dirty="0">
              <a:solidFill>
                <a:srgbClr val="0070C0"/>
              </a:solidFill>
            </a:endParaRPr>
          </a:p>
          <a:p>
            <a:r>
              <a:rPr lang="en-GB" dirty="0">
                <a:solidFill>
                  <a:srgbClr val="0070C0"/>
                </a:solidFill>
              </a:rPr>
              <a:t>The IDVA supported with their move from temporary to permanent accommodation and endeavoured to change the school arrangement. </a:t>
            </a:r>
          </a:p>
          <a:p>
            <a:endParaRPr lang="en-GB" dirty="0">
              <a:solidFill>
                <a:srgbClr val="0070C0"/>
              </a:solidFill>
            </a:endParaRPr>
          </a:p>
          <a:p>
            <a:r>
              <a:rPr lang="en-GB" dirty="0">
                <a:solidFill>
                  <a:srgbClr val="0070C0"/>
                </a:solidFill>
              </a:rPr>
              <a:t>In a phone call with Clare, she said to the Housing IDVA: “I never had an IDVA do as much for me. I can do anything with you by my side”</a:t>
            </a:r>
          </a:p>
        </p:txBody>
      </p:sp>
    </p:spTree>
    <p:extLst>
      <p:ext uri="{BB962C8B-B14F-4D97-AF65-F5344CB8AC3E}">
        <p14:creationId xmlns:p14="http://schemas.microsoft.com/office/powerpoint/2010/main" val="3178843949"/>
      </p:ext>
    </p:extLst>
  </p:cSld>
  <p:clrMapOvr>
    <a:masterClrMapping/>
  </p:clrMapOvr>
  <mc:AlternateContent xmlns:mc="http://schemas.openxmlformats.org/markup-compatibility/2006" xmlns:p14="http://schemas.microsoft.com/office/powerpoint/2010/main">
    <mc:Choice Requires="p14">
      <p:transition spd="slow" p14:dur="2000" advTm="17291"/>
    </mc:Choice>
    <mc:Fallback xmlns="">
      <p:transition spd="slow" advTm="1729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571169" y="580445"/>
            <a:ext cx="9458325" cy="5661329"/>
          </a:xfrm>
        </p:spPr>
        <p:txBody>
          <a:bodyPr>
            <a:normAutofit/>
          </a:bodyPr>
          <a:lstStyle/>
          <a:p>
            <a:pPr marL="0" indent="0" algn="ctr">
              <a:buNone/>
            </a:pPr>
            <a:r>
              <a:rPr lang="en-GB" dirty="0">
                <a:solidFill>
                  <a:srgbClr val="0070C0"/>
                </a:solidFill>
                <a:latin typeface="Cambria" panose="02040503050406030204" pitchFamily="18" charset="0"/>
                <a:ea typeface="Cambria" panose="02040503050406030204" pitchFamily="18" charset="0"/>
              </a:rPr>
              <a:t>4.Housing First </a:t>
            </a:r>
          </a:p>
          <a:p>
            <a:pPr marL="0" indent="0" algn="ctr">
              <a:buNone/>
            </a:pPr>
            <a:endParaRPr lang="en-GB" dirty="0">
              <a:solidFill>
                <a:srgbClr val="0070C0"/>
              </a:solidFill>
              <a:latin typeface="Cambria" panose="02040503050406030204" pitchFamily="18" charset="0"/>
              <a:ea typeface="Cambria" panose="02040503050406030204" pitchFamily="18" charset="0"/>
            </a:endParaRPr>
          </a:p>
          <a:p>
            <a:r>
              <a:rPr lang="en-GB" sz="2400" dirty="0"/>
              <a:t>The Domestic Abuse Housing First role focuses on those who have suffered domestic abuse, and who find it difficult to engage with standard support services due to multiple disadvantages and  </a:t>
            </a:r>
            <a:r>
              <a:rPr lang="en-GB" sz="2400" dirty="0" err="1"/>
              <a:t>wherev</a:t>
            </a:r>
            <a:r>
              <a:rPr lang="en-GB" sz="2400" dirty="0"/>
              <a:t> there has been chronic exclusion. They are homeless, rough sleeping or sofa surfing in addresses which put them further at risk. </a:t>
            </a:r>
          </a:p>
          <a:p>
            <a:r>
              <a:rPr lang="en-GB" sz="2400" dirty="0"/>
              <a:t>The post holder is a trained IDVA and links closely with the Housing IDVA Team. </a:t>
            </a:r>
          </a:p>
          <a:p>
            <a:endParaRPr lang="en-GB" sz="2400" dirty="0"/>
          </a:p>
          <a:p>
            <a:r>
              <a:rPr lang="en-GB" sz="2400" dirty="0"/>
              <a:t>This post has enabled intensive support of 5 women, their difficulties included: • Poor mental health • Alcohol Misuse • Drug Misuse • History of Rough Sleeping • Learning difficulty • Bereavement</a:t>
            </a:r>
            <a:endParaRPr lang="en-GB" sz="2400"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432761391"/>
      </p:ext>
    </p:extLst>
  </p:cSld>
  <p:clrMapOvr>
    <a:masterClrMapping/>
  </p:clrMapOvr>
  <mc:AlternateContent xmlns:mc="http://schemas.openxmlformats.org/markup-compatibility/2006" xmlns:p14="http://schemas.microsoft.com/office/powerpoint/2010/main">
    <mc:Choice Requires="p14">
      <p:transition spd="slow" p14:dur="2000" advTm="31124"/>
    </mc:Choice>
    <mc:Fallback xmlns="">
      <p:transition spd="slow" advTm="3112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62000" y="342899"/>
            <a:ext cx="9458325" cy="6248731"/>
          </a:xfrm>
        </p:spPr>
        <p:txBody>
          <a:bodyPr>
            <a:normAutofit lnSpcReduction="10000"/>
          </a:bodyPr>
          <a:lstStyle/>
          <a:p>
            <a:pPr marL="0" indent="0" algn="ctr">
              <a:buNone/>
            </a:pPr>
            <a:r>
              <a:rPr lang="en-GB" dirty="0">
                <a:solidFill>
                  <a:srgbClr val="0070C0"/>
                </a:solidFill>
                <a:latin typeface="Cambria" panose="02040503050406030204" pitchFamily="18" charset="0"/>
                <a:ea typeface="Cambria" panose="02040503050406030204" pitchFamily="18" charset="0"/>
              </a:rPr>
              <a:t>5. Bobby Scheme/Target Hardening  </a:t>
            </a:r>
          </a:p>
          <a:p>
            <a:pPr marL="0" indent="0" algn="ctr">
              <a:buNone/>
            </a:pPr>
            <a:endParaRPr lang="en-GB" dirty="0"/>
          </a:p>
          <a:p>
            <a:r>
              <a:rPr lang="en-GB" sz="2600" dirty="0"/>
              <a:t>The Bobby Scheme works with domestic abuse specialists to enable households at risk of domestic abuse to remain in their own homes and reduce repeat victimisation through the provision of enhanced security measures. This is delivered in conjunction with working with a domestic abuse specialist </a:t>
            </a:r>
            <a:r>
              <a:rPr lang="en-GB" sz="2400" dirty="0"/>
              <a:t> and is available for all forms of tenure</a:t>
            </a:r>
          </a:p>
          <a:p>
            <a:pPr marL="0" indent="0">
              <a:buNone/>
            </a:pPr>
            <a:endParaRPr lang="en-GB" sz="2600" dirty="0"/>
          </a:p>
          <a:p>
            <a:r>
              <a:rPr lang="en-GB" sz="2600" dirty="0"/>
              <a:t>We have seen the numbers accessing the local Sanctuary/Bobby Scheme  going up year on year. – 495 in 2021/22, compared with 293 in 2019/20. </a:t>
            </a:r>
          </a:p>
          <a:p>
            <a:pPr marL="0" indent="0">
              <a:buNone/>
            </a:pPr>
            <a:endParaRPr lang="en-GB" sz="2600" dirty="0"/>
          </a:p>
          <a:p>
            <a:pPr lvl="0"/>
            <a:r>
              <a:rPr lang="en-GB" sz="2800" dirty="0"/>
              <a:t>96% of clients reported increased feelings of safety and a greater ability to cope with everyday life</a:t>
            </a:r>
          </a:p>
          <a:p>
            <a:endParaRPr lang="en-GB" sz="2600" dirty="0"/>
          </a:p>
          <a:p>
            <a:pPr marL="0" indent="0">
              <a:buNone/>
            </a:pPr>
            <a:endParaRPr lang="en-GB" dirty="0"/>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558018335"/>
      </p:ext>
    </p:extLst>
  </p:cSld>
  <p:clrMapOvr>
    <a:masterClrMapping/>
  </p:clrMapOvr>
  <mc:AlternateContent xmlns:mc="http://schemas.openxmlformats.org/markup-compatibility/2006" xmlns:p14="http://schemas.microsoft.com/office/powerpoint/2010/main">
    <mc:Choice Requires="p14">
      <p:transition spd="slow" p14:dur="2000" advTm="44849"/>
    </mc:Choice>
    <mc:Fallback xmlns="">
      <p:transition spd="slow" advTm="44849"/>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AF0F54B6F8A5489697D5C120581F22" ma:contentTypeVersion="11" ma:contentTypeDescription="Create a new document." ma:contentTypeScope="" ma:versionID="caeb38525a342f2c5af38166d269eccf">
  <xsd:schema xmlns:xsd="http://www.w3.org/2001/XMLSchema" xmlns:xs="http://www.w3.org/2001/XMLSchema" xmlns:p="http://schemas.microsoft.com/office/2006/metadata/properties" xmlns:ns3="27e4ddcc-72a4-4006-bff0-267f7dd7730e" xmlns:ns4="ded0c199-2803-4d9e-b38f-97bc07cbc6a9" targetNamespace="http://schemas.microsoft.com/office/2006/metadata/properties" ma:root="true" ma:fieldsID="7d1231de35dbe2a77e4feea70dae0656" ns3:_="" ns4:_="">
    <xsd:import namespace="27e4ddcc-72a4-4006-bff0-267f7dd7730e"/>
    <xsd:import namespace="ded0c199-2803-4d9e-b38f-97bc07cbc6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e4ddcc-72a4-4006-bff0-267f7dd773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d0c199-2803-4d9e-b38f-97bc07cbc6a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A8AB05-4C31-4E82-B06B-ACAF8CBC618E}">
  <ds:schemaRefs>
    <ds:schemaRef ds:uri="http://purl.org/dc/term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ded0c199-2803-4d9e-b38f-97bc07cbc6a9"/>
    <ds:schemaRef ds:uri="http://purl.org/dc/elements/1.1/"/>
    <ds:schemaRef ds:uri="27e4ddcc-72a4-4006-bff0-267f7dd7730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5697D2F-653D-4341-BC4B-AA25C58BD2AC}">
  <ds:schemaRefs>
    <ds:schemaRef ds:uri="http://schemas.microsoft.com/sharepoint/v3/contenttype/forms"/>
  </ds:schemaRefs>
</ds:datastoreItem>
</file>

<file path=customXml/itemProps3.xml><?xml version="1.0" encoding="utf-8"?>
<ds:datastoreItem xmlns:ds="http://schemas.openxmlformats.org/officeDocument/2006/customXml" ds:itemID="{197D5C9B-2B96-43D6-95ED-D4F0E1FA8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e4ddcc-72a4-4006-bff0-267f7dd7730e"/>
    <ds:schemaRef ds:uri="ded0c199-2803-4d9e-b38f-97bc07cbc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4912</TotalTime>
  <Words>2799</Words>
  <Application>Microsoft Office PowerPoint</Application>
  <PresentationFormat>Widescreen</PresentationFormat>
  <Paragraphs>175</Paragraphs>
  <Slides>20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Calibri Light</vt:lpstr>
      <vt:lpstr>Cambria</vt:lpstr>
      <vt:lpstr>Office Theme</vt:lpstr>
      <vt:lpstr>PowerPoint Presentation</vt:lpstr>
      <vt:lpstr>Safe Accommodation Strategy Update</vt:lpstr>
      <vt:lpstr>Identification of Local Needs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Funding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Homicide Reviews</dc:title>
  <dc:creator>Megan McKenzie</dc:creator>
  <cp:lastModifiedBy>Danae Evans</cp:lastModifiedBy>
  <cp:revision>87</cp:revision>
  <dcterms:created xsi:type="dcterms:W3CDTF">2022-06-23T08:10:34Z</dcterms:created>
  <dcterms:modified xsi:type="dcterms:W3CDTF">2022-08-05T09:00:13Z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0x01010027AF0F54B6F8A5489697D5C120581F22</vt:lpwstr>
  </property>
</Properties>
</file>