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1" r:id="rId2"/>
    <p:sldMasterId id="2147483672" r:id="rId3"/>
  </p:sldMasterIdLst>
  <p:notesMasterIdLst>
    <p:notesMasterId r:id="rId12"/>
  </p:notesMasterIdLst>
  <p:sldIdLst>
    <p:sldId id="2145707212" r:id="rId4"/>
    <p:sldId id="2145707215" r:id="rId5"/>
    <p:sldId id="2145707204" r:id="rId6"/>
    <p:sldId id="2145707205" r:id="rId7"/>
    <p:sldId id="2145707211" r:id="rId8"/>
    <p:sldId id="2145707214" r:id="rId9"/>
    <p:sldId id="257" r:id="rId10"/>
    <p:sldId id="2145707209"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74" autoAdjust="0"/>
    <p:restoredTop sz="94660"/>
  </p:normalViewPr>
  <p:slideViewPr>
    <p:cSldViewPr snapToGrid="0">
      <p:cViewPr varScale="1">
        <p:scale>
          <a:sx n="94" d="100"/>
          <a:sy n="94" d="100"/>
        </p:scale>
        <p:origin x="114" y="3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theme" Target="theme/theme1.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D0D4116-BE98-4350-8D54-3540B63E19F5}" type="datetimeFigureOut">
              <a:rPr lang="en-GB" smtClean="0"/>
              <a:t>05/10/2022</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8D8B8AF-49E5-443F-8EC0-9323E2FE3813}" type="slidenum">
              <a:rPr lang="en-GB" smtClean="0"/>
              <a:t>‹#›</a:t>
            </a:fld>
            <a:endParaRPr lang="en-GB"/>
          </a:p>
        </p:txBody>
      </p:sp>
    </p:spTree>
    <p:extLst>
      <p:ext uri="{BB962C8B-B14F-4D97-AF65-F5344CB8AC3E}">
        <p14:creationId xmlns:p14="http://schemas.microsoft.com/office/powerpoint/2010/main" val="12593132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0" i="0" dirty="0">
                <a:solidFill>
                  <a:srgbClr val="000000"/>
                </a:solidFill>
                <a:effectLst/>
                <a:latin typeface="WordVisi_MSFontService"/>
              </a:rPr>
              <a:t>The development of ICS strategy is a significant and multifaceted piece of work.</a:t>
            </a:r>
            <a:endParaRPr lang="en-GB" b="0" i="0" dirty="0">
              <a:solidFill>
                <a:srgbClr val="000000"/>
              </a:solidFill>
              <a:effectLst/>
              <a:latin typeface="Calibri" panose="020F0502020204030204" pitchFamily="34" charset="0"/>
            </a:endParaRPr>
          </a:p>
          <a:p>
            <a:endParaRPr lang="en-GB" b="0" i="0" dirty="0">
              <a:solidFill>
                <a:srgbClr val="000000"/>
              </a:solidFill>
              <a:effectLst/>
              <a:latin typeface="Calibri" panose="020F0502020204030204" pitchFamily="34" charset="0"/>
            </a:endParaRPr>
          </a:p>
          <a:p>
            <a:r>
              <a:rPr lang="en-GB" b="0" i="0" dirty="0">
                <a:solidFill>
                  <a:srgbClr val="000000"/>
                </a:solidFill>
                <a:effectLst/>
                <a:latin typeface="Calibri" panose="020F0502020204030204" pitchFamily="34" charset="0"/>
              </a:rPr>
              <a:t>Organisations have agreed to work together as an Integrated Care Partnership and commit to a single strategy with the allowance of time to develop this in 2022/23 in line with national guidance. </a:t>
            </a:r>
          </a:p>
          <a:p>
            <a:endParaRPr lang="en-GB" b="0" i="0" dirty="0">
              <a:solidFill>
                <a:srgbClr val="000000"/>
              </a:solidFill>
              <a:effectLst/>
              <a:latin typeface="Calibri" panose="020F0502020204030204" pitchFamily="34" charset="0"/>
            </a:endParaRPr>
          </a:p>
          <a:p>
            <a:r>
              <a:rPr lang="en-GB" b="0" i="0" dirty="0">
                <a:solidFill>
                  <a:srgbClr val="000000"/>
                </a:solidFill>
                <a:effectLst/>
                <a:latin typeface="Calibri" panose="020F0502020204030204" pitchFamily="34" charset="0"/>
              </a:rPr>
              <a:t>The Health &amp; Wellbeing Board has merged into one and aligned with the Integrated Care Partnership.  Statutory accountabilities remain. </a:t>
            </a:r>
          </a:p>
          <a:p>
            <a:endParaRPr lang="en-GB" b="0" i="0" dirty="0">
              <a:solidFill>
                <a:srgbClr val="000000"/>
              </a:solidFill>
              <a:effectLst/>
              <a:latin typeface="Calibri" panose="020F0502020204030204" pitchFamily="34" charset="0"/>
            </a:endParaRPr>
          </a:p>
          <a:p>
            <a:r>
              <a:rPr lang="en-GB" b="0" i="0" dirty="0">
                <a:solidFill>
                  <a:srgbClr val="000000"/>
                </a:solidFill>
                <a:effectLst/>
                <a:latin typeface="Calibri" panose="020F0502020204030204" pitchFamily="34" charset="0"/>
              </a:rPr>
              <a:t>This is a positive system wide step to align services for residents/patients</a:t>
            </a:r>
          </a:p>
          <a:p>
            <a:endParaRPr lang="en-GB" b="0" i="0" dirty="0">
              <a:solidFill>
                <a:srgbClr val="000000"/>
              </a:solidFill>
              <a:effectLst/>
              <a:latin typeface="Calibri" panose="020F0502020204030204" pitchFamily="34" charset="0"/>
            </a:endParaRPr>
          </a:p>
          <a:p>
            <a:pPr algn="l" rtl="0" fontAlgn="base"/>
            <a:endParaRPr lang="en-GB" b="0" i="0" dirty="0">
              <a:solidFill>
                <a:srgbClr val="000000"/>
              </a:solidFill>
              <a:effectLst/>
              <a:latin typeface="Segoe UI" panose="020B0502040204020203" pitchFamily="34" charset="0"/>
            </a:endParaRPr>
          </a:p>
          <a:p>
            <a:pPr algn="l" rtl="0" fontAlgn="base"/>
            <a:endParaRPr lang="en-GB" b="0" i="0" dirty="0">
              <a:solidFill>
                <a:srgbClr val="000000"/>
              </a:solidFill>
              <a:effectLst/>
              <a:latin typeface="Segoe UI" panose="020B0502040204020203" pitchFamily="34" charset="0"/>
            </a:endParaRPr>
          </a:p>
          <a:p>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08A4D28-DFF4-497D-AABD-3840EB1FAA87}"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1382917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dirty="0">
                <a:solidFill>
                  <a:srgbClr val="000000"/>
                </a:solidFill>
                <a:effectLst/>
                <a:latin typeface="Calibri" panose="020F0502020204030204" pitchFamily="34" charset="0"/>
              </a:rPr>
              <a:t>Whilst development has focused on cementing the vision, aims and priorities for the HWB-ICP, work is underway to co-ordinate and gather all existing and developing work relating to system owned strategies in one place, under an aligned framework. </a:t>
            </a:r>
          </a:p>
          <a:p>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08A4D28-DFF4-497D-AABD-3840EB1FAA87}"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453934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dirty="0">
                <a:solidFill>
                  <a:srgbClr val="000000"/>
                </a:solidFill>
                <a:effectLst/>
                <a:latin typeface="Calibri" panose="020F0502020204030204" pitchFamily="34" charset="0"/>
              </a:rPr>
              <a:t>Our system leaders have a shared vision and already agreed strategic objectives and outcomes.  </a:t>
            </a:r>
            <a:r>
              <a:rPr lang="en-GB" sz="1200" b="0" i="0">
                <a:solidFill>
                  <a:srgbClr val="000000"/>
                </a:solidFill>
                <a:effectLst/>
                <a:latin typeface="Calibri" panose="020F0502020204030204" pitchFamily="34" charset="0"/>
              </a:rPr>
              <a:t>It brings together key strategies that have already been developed by the system and emerging nationally mandated strategy areas (such as our VCSE, the Green Plan) into one place describing how they support the delivery of the System strategic objectives of the ICS.  </a:t>
            </a:r>
          </a:p>
          <a:p>
            <a:endParaRPr lang="en-GB"/>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08A4D28-DFF4-497D-AABD-3840EB1FAA87}"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08077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Ambitious but </a:t>
            </a:r>
            <a:r>
              <a:rPr lang="en-GB" dirty="0" err="1"/>
              <a:t>achieveable</a:t>
            </a:r>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08A4D28-DFF4-497D-AABD-3840EB1FAA87}"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8498724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08A4D28-DFF4-497D-AABD-3840EB1FAA87}"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6170073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08A4D28-DFF4-497D-AABD-3840EB1FAA87}"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2772775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846B466-9E2D-49D1-A8A0-FEC4CE3E1ABB}"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661549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263135-4A48-8557-1D8B-188D89B7940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D75B2872-46C0-72F5-D5BF-AFA947E3195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894F7C5C-5823-28DE-1129-691A49075D63}"/>
              </a:ext>
            </a:extLst>
          </p:cNvPr>
          <p:cNvSpPr>
            <a:spLocks noGrp="1"/>
          </p:cNvSpPr>
          <p:nvPr>
            <p:ph type="dt" sz="half" idx="10"/>
          </p:nvPr>
        </p:nvSpPr>
        <p:spPr/>
        <p:txBody>
          <a:bodyPr/>
          <a:lstStyle/>
          <a:p>
            <a:fld id="{C8B815D6-926D-4B1C-A2C5-A294E0320EE1}" type="datetimeFigureOut">
              <a:rPr lang="en-GB" smtClean="0"/>
              <a:t>05/10/2022</a:t>
            </a:fld>
            <a:endParaRPr lang="en-GB"/>
          </a:p>
        </p:txBody>
      </p:sp>
      <p:sp>
        <p:nvSpPr>
          <p:cNvPr id="5" name="Footer Placeholder 4">
            <a:extLst>
              <a:ext uri="{FF2B5EF4-FFF2-40B4-BE49-F238E27FC236}">
                <a16:creationId xmlns:a16="http://schemas.microsoft.com/office/drawing/2014/main" id="{5FF49E62-7121-A64E-D393-F915FF6F29A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0BCF430-0688-9E65-C5E2-03A0626417C0}"/>
              </a:ext>
            </a:extLst>
          </p:cNvPr>
          <p:cNvSpPr>
            <a:spLocks noGrp="1"/>
          </p:cNvSpPr>
          <p:nvPr>
            <p:ph type="sldNum" sz="quarter" idx="12"/>
          </p:nvPr>
        </p:nvSpPr>
        <p:spPr/>
        <p:txBody>
          <a:bodyPr/>
          <a:lstStyle/>
          <a:p>
            <a:fld id="{7458C971-2172-47CD-A6A6-A5E0B279AA9D}" type="slidenum">
              <a:rPr lang="en-GB" smtClean="0"/>
              <a:t>‹#›</a:t>
            </a:fld>
            <a:endParaRPr lang="en-GB"/>
          </a:p>
        </p:txBody>
      </p:sp>
    </p:spTree>
    <p:extLst>
      <p:ext uri="{BB962C8B-B14F-4D97-AF65-F5344CB8AC3E}">
        <p14:creationId xmlns:p14="http://schemas.microsoft.com/office/powerpoint/2010/main" val="6585417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AE8E34-D947-73E6-3827-FEDEB8E23A98}"/>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F77D0CED-16EC-360E-A2DE-AD6795FDDC2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DC9E68F-F6E9-3D91-D6BA-E54CAEA059B3}"/>
              </a:ext>
            </a:extLst>
          </p:cNvPr>
          <p:cNvSpPr>
            <a:spLocks noGrp="1"/>
          </p:cNvSpPr>
          <p:nvPr>
            <p:ph type="dt" sz="half" idx="10"/>
          </p:nvPr>
        </p:nvSpPr>
        <p:spPr/>
        <p:txBody>
          <a:bodyPr/>
          <a:lstStyle/>
          <a:p>
            <a:fld id="{C8B815D6-926D-4B1C-A2C5-A294E0320EE1}" type="datetimeFigureOut">
              <a:rPr lang="en-GB" smtClean="0"/>
              <a:t>05/10/2022</a:t>
            </a:fld>
            <a:endParaRPr lang="en-GB"/>
          </a:p>
        </p:txBody>
      </p:sp>
      <p:sp>
        <p:nvSpPr>
          <p:cNvPr id="5" name="Footer Placeholder 4">
            <a:extLst>
              <a:ext uri="{FF2B5EF4-FFF2-40B4-BE49-F238E27FC236}">
                <a16:creationId xmlns:a16="http://schemas.microsoft.com/office/drawing/2014/main" id="{7F4B4834-410D-5996-735B-1A058B49C19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6665C36-AD48-3B4A-C53F-A99CB4DE971C}"/>
              </a:ext>
            </a:extLst>
          </p:cNvPr>
          <p:cNvSpPr>
            <a:spLocks noGrp="1"/>
          </p:cNvSpPr>
          <p:nvPr>
            <p:ph type="sldNum" sz="quarter" idx="12"/>
          </p:nvPr>
        </p:nvSpPr>
        <p:spPr/>
        <p:txBody>
          <a:bodyPr/>
          <a:lstStyle/>
          <a:p>
            <a:fld id="{7458C971-2172-47CD-A6A6-A5E0B279AA9D}" type="slidenum">
              <a:rPr lang="en-GB" smtClean="0"/>
              <a:t>‹#›</a:t>
            </a:fld>
            <a:endParaRPr lang="en-GB"/>
          </a:p>
        </p:txBody>
      </p:sp>
    </p:spTree>
    <p:extLst>
      <p:ext uri="{BB962C8B-B14F-4D97-AF65-F5344CB8AC3E}">
        <p14:creationId xmlns:p14="http://schemas.microsoft.com/office/powerpoint/2010/main" val="14119219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5A0A864-D75B-F8D3-C09C-4E87CD98798F}"/>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72C10A46-17AF-D932-36A9-EBE23F6B45D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646B67B-004B-3E7B-CFD0-034BF3796E80}"/>
              </a:ext>
            </a:extLst>
          </p:cNvPr>
          <p:cNvSpPr>
            <a:spLocks noGrp="1"/>
          </p:cNvSpPr>
          <p:nvPr>
            <p:ph type="dt" sz="half" idx="10"/>
          </p:nvPr>
        </p:nvSpPr>
        <p:spPr/>
        <p:txBody>
          <a:bodyPr/>
          <a:lstStyle/>
          <a:p>
            <a:fld id="{C8B815D6-926D-4B1C-A2C5-A294E0320EE1}" type="datetimeFigureOut">
              <a:rPr lang="en-GB" smtClean="0"/>
              <a:t>05/10/2022</a:t>
            </a:fld>
            <a:endParaRPr lang="en-GB"/>
          </a:p>
        </p:txBody>
      </p:sp>
      <p:sp>
        <p:nvSpPr>
          <p:cNvPr id="5" name="Footer Placeholder 4">
            <a:extLst>
              <a:ext uri="{FF2B5EF4-FFF2-40B4-BE49-F238E27FC236}">
                <a16:creationId xmlns:a16="http://schemas.microsoft.com/office/drawing/2014/main" id="{0CC89BFB-8472-6ACC-7375-DC21FE62A10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277A9C7-EE42-D155-44AD-215EAD7F34FA}"/>
              </a:ext>
            </a:extLst>
          </p:cNvPr>
          <p:cNvSpPr>
            <a:spLocks noGrp="1"/>
          </p:cNvSpPr>
          <p:nvPr>
            <p:ph type="sldNum" sz="quarter" idx="12"/>
          </p:nvPr>
        </p:nvSpPr>
        <p:spPr/>
        <p:txBody>
          <a:bodyPr/>
          <a:lstStyle/>
          <a:p>
            <a:fld id="{7458C971-2172-47CD-A6A6-A5E0B279AA9D}" type="slidenum">
              <a:rPr lang="en-GB" smtClean="0"/>
              <a:t>‹#›</a:t>
            </a:fld>
            <a:endParaRPr lang="en-GB"/>
          </a:p>
        </p:txBody>
      </p:sp>
    </p:spTree>
    <p:extLst>
      <p:ext uri="{BB962C8B-B14F-4D97-AF65-F5344CB8AC3E}">
        <p14:creationId xmlns:p14="http://schemas.microsoft.com/office/powerpoint/2010/main" val="222967405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9_Custom Layout">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376AE0EE-ABBE-3C4F-81DF-00D77F28D0B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21771" y="481126"/>
            <a:ext cx="561332" cy="509444"/>
          </a:xfrm>
          <a:prstGeom prst="rect">
            <a:avLst/>
          </a:prstGeom>
        </p:spPr>
      </p:pic>
    </p:spTree>
    <p:extLst>
      <p:ext uri="{BB962C8B-B14F-4D97-AF65-F5344CB8AC3E}">
        <p14:creationId xmlns:p14="http://schemas.microsoft.com/office/powerpoint/2010/main" val="323857900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78408A47-B5B2-E342-AACF-A8B19762902F}"/>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21771" y="481126"/>
            <a:ext cx="561332" cy="509444"/>
          </a:xfrm>
          <a:prstGeom prst="rect">
            <a:avLst/>
          </a:prstGeom>
        </p:spPr>
      </p:pic>
    </p:spTree>
    <p:extLst>
      <p:ext uri="{BB962C8B-B14F-4D97-AF65-F5344CB8AC3E}">
        <p14:creationId xmlns:p14="http://schemas.microsoft.com/office/powerpoint/2010/main" val="239331847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68B8F4C8-9AF3-4037-A746-31BBC8542A26}"/>
              </a:ext>
            </a:extLst>
          </p:cNvPr>
          <p:cNvSpPr>
            <a:spLocks noGrp="1"/>
          </p:cNvSpPr>
          <p:nvPr>
            <p:ph type="pic" sz="quarter" idx="10" hasCustomPrompt="1"/>
          </p:nvPr>
        </p:nvSpPr>
        <p:spPr>
          <a:xfrm>
            <a:off x="0" y="0"/>
            <a:ext cx="12192000" cy="6858000"/>
          </a:xfrm>
          <a:prstGeom prst="rect">
            <a:avLst/>
          </a:prstGeom>
          <a:solidFill>
            <a:schemeClr val="bg1">
              <a:lumMod val="95000"/>
            </a:schemeClr>
          </a:solidFill>
        </p:spPr>
        <p:txBody>
          <a:bodyPr/>
          <a:lstStyle>
            <a:lvl1pPr marL="0" indent="0">
              <a:buNone/>
              <a:defRPr sz="1800">
                <a:solidFill>
                  <a:schemeClr val="bg1">
                    <a:lumMod val="50000"/>
                  </a:schemeClr>
                </a:solidFill>
                <a:latin typeface="Open Sans" panose="020B0606030504020204" pitchFamily="34" charset="0"/>
                <a:ea typeface="Open Sans" panose="020B0606030504020204" pitchFamily="34" charset="0"/>
                <a:cs typeface="Open Sans" panose="020B0606030504020204" pitchFamily="34" charset="0"/>
              </a:defRPr>
            </a:lvl1pPr>
          </a:lstStyle>
          <a:p>
            <a:r>
              <a:rPr lang="en-ID"/>
              <a:t>Image Placeholder</a:t>
            </a:r>
          </a:p>
        </p:txBody>
      </p:sp>
      <p:pic>
        <p:nvPicPr>
          <p:cNvPr id="4" name="Picture 3">
            <a:extLst>
              <a:ext uri="{FF2B5EF4-FFF2-40B4-BE49-F238E27FC236}">
                <a16:creationId xmlns:a16="http://schemas.microsoft.com/office/drawing/2014/main" id="{40228586-4A50-254B-9C6D-7FB9D1E4A555}"/>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21771" y="481126"/>
            <a:ext cx="561332" cy="509444"/>
          </a:xfrm>
          <a:prstGeom prst="rect">
            <a:avLst/>
          </a:prstGeom>
        </p:spPr>
      </p:pic>
    </p:spTree>
    <p:extLst>
      <p:ext uri="{BB962C8B-B14F-4D97-AF65-F5344CB8AC3E}">
        <p14:creationId xmlns:p14="http://schemas.microsoft.com/office/powerpoint/2010/main" val="134165300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sp>
        <p:nvSpPr>
          <p:cNvPr id="4" name="Picture Placeholder 2">
            <a:extLst>
              <a:ext uri="{FF2B5EF4-FFF2-40B4-BE49-F238E27FC236}">
                <a16:creationId xmlns:a16="http://schemas.microsoft.com/office/drawing/2014/main" id="{9BC888EF-EE64-4C9B-8D53-814E8F1EB715}"/>
              </a:ext>
            </a:extLst>
          </p:cNvPr>
          <p:cNvSpPr>
            <a:spLocks noGrp="1"/>
          </p:cNvSpPr>
          <p:nvPr>
            <p:ph type="pic" sz="quarter" idx="10" hasCustomPrompt="1"/>
          </p:nvPr>
        </p:nvSpPr>
        <p:spPr>
          <a:xfrm>
            <a:off x="6319838" y="0"/>
            <a:ext cx="3871912" cy="6858000"/>
          </a:xfrm>
          <a:prstGeom prst="rect">
            <a:avLst/>
          </a:prstGeom>
          <a:solidFill>
            <a:schemeClr val="bg1">
              <a:lumMod val="95000"/>
            </a:schemeClr>
          </a:solidFill>
        </p:spPr>
        <p:txBody>
          <a:bodyPr/>
          <a:lstStyle>
            <a:lvl1pPr marL="0" indent="0">
              <a:buNone/>
              <a:defRPr sz="1800">
                <a:solidFill>
                  <a:schemeClr val="bg1">
                    <a:lumMod val="50000"/>
                  </a:schemeClr>
                </a:solidFill>
                <a:latin typeface="Open Sans" panose="020B0606030504020204" pitchFamily="34" charset="0"/>
                <a:ea typeface="Open Sans" panose="020B0606030504020204" pitchFamily="34" charset="0"/>
                <a:cs typeface="Open Sans" panose="020B0606030504020204" pitchFamily="34" charset="0"/>
              </a:defRPr>
            </a:lvl1pPr>
          </a:lstStyle>
          <a:p>
            <a:r>
              <a:rPr lang="en-ID"/>
              <a:t>Image Placeholder</a:t>
            </a:r>
          </a:p>
        </p:txBody>
      </p:sp>
      <p:pic>
        <p:nvPicPr>
          <p:cNvPr id="6" name="Picture 5">
            <a:extLst>
              <a:ext uri="{FF2B5EF4-FFF2-40B4-BE49-F238E27FC236}">
                <a16:creationId xmlns:a16="http://schemas.microsoft.com/office/drawing/2014/main" id="{95497960-3D38-174F-99B0-2775CB33561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21771" y="481126"/>
            <a:ext cx="561332" cy="509444"/>
          </a:xfrm>
          <a:prstGeom prst="rect">
            <a:avLst/>
          </a:prstGeom>
        </p:spPr>
      </p:pic>
    </p:spTree>
    <p:extLst>
      <p:ext uri="{BB962C8B-B14F-4D97-AF65-F5344CB8AC3E}">
        <p14:creationId xmlns:p14="http://schemas.microsoft.com/office/powerpoint/2010/main" val="349360045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9_Custom Layout">
    <p:spTree>
      <p:nvGrpSpPr>
        <p:cNvPr id="1" name=""/>
        <p:cNvGrpSpPr/>
        <p:nvPr/>
      </p:nvGrpSpPr>
      <p:grpSpPr>
        <a:xfrm>
          <a:off x="0" y="0"/>
          <a:ext cx="0" cy="0"/>
          <a:chOff x="0" y="0"/>
          <a:chExt cx="0" cy="0"/>
        </a:xfrm>
      </p:grpSpPr>
      <p:sp>
        <p:nvSpPr>
          <p:cNvPr id="4" name="Picture Placeholder 2">
            <a:extLst>
              <a:ext uri="{FF2B5EF4-FFF2-40B4-BE49-F238E27FC236}">
                <a16:creationId xmlns:a16="http://schemas.microsoft.com/office/drawing/2014/main" id="{14490C57-7A93-4058-98CC-C40B91A7083A}"/>
              </a:ext>
            </a:extLst>
          </p:cNvPr>
          <p:cNvSpPr>
            <a:spLocks noGrp="1"/>
          </p:cNvSpPr>
          <p:nvPr>
            <p:ph type="pic" sz="quarter" idx="11" hasCustomPrompt="1"/>
          </p:nvPr>
        </p:nvSpPr>
        <p:spPr>
          <a:xfrm>
            <a:off x="1" y="-1"/>
            <a:ext cx="5921374" cy="6858000"/>
          </a:xfrm>
          <a:prstGeom prst="rect">
            <a:avLst/>
          </a:prstGeom>
          <a:solidFill>
            <a:schemeClr val="bg1">
              <a:lumMod val="95000"/>
            </a:schemeClr>
          </a:solidFill>
        </p:spPr>
        <p:txBody>
          <a:bodyPr/>
          <a:lstStyle>
            <a:lvl1pPr marL="0" indent="0">
              <a:buNone/>
              <a:defRPr sz="1800">
                <a:solidFill>
                  <a:schemeClr val="bg1">
                    <a:lumMod val="50000"/>
                  </a:schemeClr>
                </a:solidFill>
                <a:latin typeface="Open Sans" panose="020B0606030504020204" pitchFamily="34" charset="0"/>
                <a:ea typeface="Open Sans" panose="020B0606030504020204" pitchFamily="34" charset="0"/>
                <a:cs typeface="Open Sans" panose="020B0606030504020204" pitchFamily="34" charset="0"/>
              </a:defRPr>
            </a:lvl1pPr>
          </a:lstStyle>
          <a:p>
            <a:r>
              <a:rPr lang="en-ID"/>
              <a:t>Image Placeholder</a:t>
            </a:r>
          </a:p>
        </p:txBody>
      </p:sp>
      <p:pic>
        <p:nvPicPr>
          <p:cNvPr id="6" name="Picture 5">
            <a:extLst>
              <a:ext uri="{FF2B5EF4-FFF2-40B4-BE49-F238E27FC236}">
                <a16:creationId xmlns:a16="http://schemas.microsoft.com/office/drawing/2014/main" id="{B00A2BA6-E0B6-3D4A-A210-E67091FBE42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21771" y="481126"/>
            <a:ext cx="561332" cy="509444"/>
          </a:xfrm>
          <a:prstGeom prst="rect">
            <a:avLst/>
          </a:prstGeom>
        </p:spPr>
      </p:pic>
    </p:spTree>
    <p:extLst>
      <p:ext uri="{BB962C8B-B14F-4D97-AF65-F5344CB8AC3E}">
        <p14:creationId xmlns:p14="http://schemas.microsoft.com/office/powerpoint/2010/main" val="158406630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8_Custom Layout">
    <p:spTree>
      <p:nvGrpSpPr>
        <p:cNvPr id="1" name=""/>
        <p:cNvGrpSpPr/>
        <p:nvPr/>
      </p:nvGrpSpPr>
      <p:grpSpPr>
        <a:xfrm>
          <a:off x="0" y="0"/>
          <a:ext cx="0" cy="0"/>
          <a:chOff x="0" y="0"/>
          <a:chExt cx="0" cy="0"/>
        </a:xfrm>
      </p:grpSpPr>
      <p:sp>
        <p:nvSpPr>
          <p:cNvPr id="4" name="Picture Placeholder 2">
            <a:extLst>
              <a:ext uri="{FF2B5EF4-FFF2-40B4-BE49-F238E27FC236}">
                <a16:creationId xmlns:a16="http://schemas.microsoft.com/office/drawing/2014/main" id="{741D2C9B-EB9C-4796-A56D-378BE32C2600}"/>
              </a:ext>
            </a:extLst>
          </p:cNvPr>
          <p:cNvSpPr>
            <a:spLocks noGrp="1"/>
          </p:cNvSpPr>
          <p:nvPr>
            <p:ph type="pic" sz="quarter" idx="11" hasCustomPrompt="1"/>
          </p:nvPr>
        </p:nvSpPr>
        <p:spPr>
          <a:xfrm>
            <a:off x="6172200" y="1"/>
            <a:ext cx="6019800" cy="6858000"/>
          </a:xfrm>
          <a:prstGeom prst="rect">
            <a:avLst/>
          </a:prstGeom>
          <a:solidFill>
            <a:schemeClr val="bg1">
              <a:lumMod val="95000"/>
            </a:schemeClr>
          </a:solidFill>
        </p:spPr>
        <p:txBody>
          <a:bodyPr/>
          <a:lstStyle>
            <a:lvl1pPr marL="0" indent="0">
              <a:buNone/>
              <a:defRPr sz="1800">
                <a:solidFill>
                  <a:schemeClr val="bg1">
                    <a:lumMod val="50000"/>
                  </a:schemeClr>
                </a:solidFill>
                <a:latin typeface="Open Sans" panose="020B0606030504020204" pitchFamily="34" charset="0"/>
                <a:ea typeface="Open Sans" panose="020B0606030504020204" pitchFamily="34" charset="0"/>
                <a:cs typeface="Open Sans" panose="020B0606030504020204" pitchFamily="34" charset="0"/>
              </a:defRPr>
            </a:lvl1pPr>
          </a:lstStyle>
          <a:p>
            <a:r>
              <a:rPr lang="en-ID"/>
              <a:t>Image Placeholder</a:t>
            </a:r>
          </a:p>
        </p:txBody>
      </p:sp>
      <p:pic>
        <p:nvPicPr>
          <p:cNvPr id="5" name="Picture 4">
            <a:extLst>
              <a:ext uri="{FF2B5EF4-FFF2-40B4-BE49-F238E27FC236}">
                <a16:creationId xmlns:a16="http://schemas.microsoft.com/office/drawing/2014/main" id="{7EBB28B6-C59C-2642-B75C-5FAFE18D957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21771" y="481126"/>
            <a:ext cx="561332" cy="509444"/>
          </a:xfrm>
          <a:prstGeom prst="rect">
            <a:avLst/>
          </a:prstGeom>
        </p:spPr>
      </p:pic>
    </p:spTree>
    <p:extLst>
      <p:ext uri="{BB962C8B-B14F-4D97-AF65-F5344CB8AC3E}">
        <p14:creationId xmlns:p14="http://schemas.microsoft.com/office/powerpoint/2010/main" val="36480821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7_Custom Layout">
    <p:spTree>
      <p:nvGrpSpPr>
        <p:cNvPr id="1" name=""/>
        <p:cNvGrpSpPr/>
        <p:nvPr/>
      </p:nvGrpSpPr>
      <p:grpSpPr>
        <a:xfrm>
          <a:off x="0" y="0"/>
          <a:ext cx="0" cy="0"/>
          <a:chOff x="0" y="0"/>
          <a:chExt cx="0" cy="0"/>
        </a:xfrm>
      </p:grpSpPr>
      <p:sp>
        <p:nvSpPr>
          <p:cNvPr id="4" name="Picture Placeholder 2">
            <a:extLst>
              <a:ext uri="{FF2B5EF4-FFF2-40B4-BE49-F238E27FC236}">
                <a16:creationId xmlns:a16="http://schemas.microsoft.com/office/drawing/2014/main" id="{C98B672C-B69F-45C0-B750-94F0110FBD63}"/>
              </a:ext>
            </a:extLst>
          </p:cNvPr>
          <p:cNvSpPr>
            <a:spLocks noGrp="1"/>
          </p:cNvSpPr>
          <p:nvPr>
            <p:ph type="pic" sz="quarter" idx="11" hasCustomPrompt="1"/>
          </p:nvPr>
        </p:nvSpPr>
        <p:spPr>
          <a:xfrm>
            <a:off x="-1" y="1"/>
            <a:ext cx="6095999" cy="6858000"/>
          </a:xfrm>
          <a:prstGeom prst="flowChartDelay">
            <a:avLst/>
          </a:prstGeom>
          <a:solidFill>
            <a:schemeClr val="bg1">
              <a:lumMod val="95000"/>
            </a:schemeClr>
          </a:solidFill>
        </p:spPr>
        <p:txBody>
          <a:bodyPr/>
          <a:lstStyle>
            <a:lvl1pPr marL="0" indent="0">
              <a:buNone/>
              <a:defRPr sz="1800">
                <a:solidFill>
                  <a:schemeClr val="bg1">
                    <a:lumMod val="50000"/>
                  </a:schemeClr>
                </a:solidFill>
                <a:latin typeface="Open Sans" panose="020B0606030504020204" pitchFamily="34" charset="0"/>
                <a:ea typeface="Open Sans" panose="020B0606030504020204" pitchFamily="34" charset="0"/>
                <a:cs typeface="Open Sans" panose="020B0606030504020204" pitchFamily="34" charset="0"/>
              </a:defRPr>
            </a:lvl1pPr>
          </a:lstStyle>
          <a:p>
            <a:r>
              <a:rPr lang="en-ID"/>
              <a:t>Image Placeholder</a:t>
            </a:r>
          </a:p>
        </p:txBody>
      </p:sp>
      <p:pic>
        <p:nvPicPr>
          <p:cNvPr id="6" name="Picture 5">
            <a:extLst>
              <a:ext uri="{FF2B5EF4-FFF2-40B4-BE49-F238E27FC236}">
                <a16:creationId xmlns:a16="http://schemas.microsoft.com/office/drawing/2014/main" id="{BB350B38-7144-CA4B-A943-91733AE7E273}"/>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21771" y="481126"/>
            <a:ext cx="561332" cy="509444"/>
          </a:xfrm>
          <a:prstGeom prst="rect">
            <a:avLst/>
          </a:prstGeom>
        </p:spPr>
      </p:pic>
    </p:spTree>
    <p:extLst>
      <p:ext uri="{BB962C8B-B14F-4D97-AF65-F5344CB8AC3E}">
        <p14:creationId xmlns:p14="http://schemas.microsoft.com/office/powerpoint/2010/main" val="75361846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22_Custom Layout">
    <p:spTree>
      <p:nvGrpSpPr>
        <p:cNvPr id="1" name=""/>
        <p:cNvGrpSpPr/>
        <p:nvPr/>
      </p:nvGrpSpPr>
      <p:grpSpPr>
        <a:xfrm>
          <a:off x="0" y="0"/>
          <a:ext cx="0" cy="0"/>
          <a:chOff x="0" y="0"/>
          <a:chExt cx="0" cy="0"/>
        </a:xfrm>
      </p:grpSpPr>
      <p:sp>
        <p:nvSpPr>
          <p:cNvPr id="10" name="Picture Placeholder 2">
            <a:extLst>
              <a:ext uri="{FF2B5EF4-FFF2-40B4-BE49-F238E27FC236}">
                <a16:creationId xmlns:a16="http://schemas.microsoft.com/office/drawing/2014/main" id="{04114A19-5EFA-40B9-AB6C-B484BF4564F6}"/>
              </a:ext>
            </a:extLst>
          </p:cNvPr>
          <p:cNvSpPr>
            <a:spLocks noGrp="1"/>
          </p:cNvSpPr>
          <p:nvPr>
            <p:ph type="pic" sz="quarter" idx="13" hasCustomPrompt="1"/>
          </p:nvPr>
        </p:nvSpPr>
        <p:spPr>
          <a:xfrm>
            <a:off x="5539713" y="-2397125"/>
            <a:ext cx="4791075" cy="4794251"/>
          </a:xfrm>
          <a:prstGeom prst="ellipse">
            <a:avLst/>
          </a:prstGeom>
          <a:solidFill>
            <a:schemeClr val="bg1">
              <a:lumMod val="95000"/>
            </a:schemeClr>
          </a:solidFill>
        </p:spPr>
        <p:txBody>
          <a:bodyPr/>
          <a:lstStyle>
            <a:lvl1pPr marL="0" indent="0">
              <a:buNone/>
              <a:defRPr sz="1800">
                <a:solidFill>
                  <a:schemeClr val="bg1">
                    <a:lumMod val="50000"/>
                  </a:schemeClr>
                </a:solidFill>
                <a:latin typeface="Open Sans" panose="020B0606030504020204" pitchFamily="34" charset="0"/>
                <a:ea typeface="Open Sans" panose="020B0606030504020204" pitchFamily="34" charset="0"/>
                <a:cs typeface="Open Sans" panose="020B0606030504020204" pitchFamily="34" charset="0"/>
              </a:defRPr>
            </a:lvl1pPr>
          </a:lstStyle>
          <a:p>
            <a:r>
              <a:rPr lang="en-ID"/>
              <a:t>Image Placeholder</a:t>
            </a:r>
          </a:p>
        </p:txBody>
      </p:sp>
      <p:sp>
        <p:nvSpPr>
          <p:cNvPr id="11" name="Picture Placeholder 2">
            <a:extLst>
              <a:ext uri="{FF2B5EF4-FFF2-40B4-BE49-F238E27FC236}">
                <a16:creationId xmlns:a16="http://schemas.microsoft.com/office/drawing/2014/main" id="{C13B9ACF-535B-4D7E-9621-3BDA38A0B75F}"/>
              </a:ext>
            </a:extLst>
          </p:cNvPr>
          <p:cNvSpPr>
            <a:spLocks noGrp="1"/>
          </p:cNvSpPr>
          <p:nvPr>
            <p:ph type="pic" sz="quarter" idx="14" hasCustomPrompt="1"/>
          </p:nvPr>
        </p:nvSpPr>
        <p:spPr>
          <a:xfrm>
            <a:off x="4930775" y="3224211"/>
            <a:ext cx="7261225" cy="7267575"/>
          </a:xfrm>
          <a:prstGeom prst="ellipse">
            <a:avLst/>
          </a:prstGeom>
          <a:solidFill>
            <a:schemeClr val="bg1">
              <a:lumMod val="95000"/>
            </a:schemeClr>
          </a:solidFill>
        </p:spPr>
        <p:txBody>
          <a:bodyPr/>
          <a:lstStyle>
            <a:lvl1pPr marL="0" indent="0">
              <a:buNone/>
              <a:defRPr sz="1800">
                <a:solidFill>
                  <a:schemeClr val="bg1">
                    <a:lumMod val="50000"/>
                  </a:schemeClr>
                </a:solidFill>
                <a:latin typeface="Open Sans" panose="020B0606030504020204" pitchFamily="34" charset="0"/>
                <a:ea typeface="Open Sans" panose="020B0606030504020204" pitchFamily="34" charset="0"/>
                <a:cs typeface="Open Sans" panose="020B0606030504020204" pitchFamily="34" charset="0"/>
              </a:defRPr>
            </a:lvl1pPr>
          </a:lstStyle>
          <a:p>
            <a:r>
              <a:rPr lang="en-ID"/>
              <a:t>Image Placeholder</a:t>
            </a:r>
          </a:p>
        </p:txBody>
      </p:sp>
      <p:pic>
        <p:nvPicPr>
          <p:cNvPr id="5" name="Picture 4">
            <a:extLst>
              <a:ext uri="{FF2B5EF4-FFF2-40B4-BE49-F238E27FC236}">
                <a16:creationId xmlns:a16="http://schemas.microsoft.com/office/drawing/2014/main" id="{3D24D8DD-2EA0-584C-B5D7-96CF11EA4523}"/>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21771" y="481126"/>
            <a:ext cx="561332" cy="509444"/>
          </a:xfrm>
          <a:prstGeom prst="rect">
            <a:avLst/>
          </a:prstGeom>
        </p:spPr>
      </p:pic>
    </p:spTree>
    <p:extLst>
      <p:ext uri="{BB962C8B-B14F-4D97-AF65-F5344CB8AC3E}">
        <p14:creationId xmlns:p14="http://schemas.microsoft.com/office/powerpoint/2010/main" val="9686941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BF1C39-1B00-2985-A34B-2840D89D8FC1}"/>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12C8071A-E845-F05E-24EE-2C7FC9DCF3C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4869CFA-8F48-B4E8-675E-F00E79DD70B2}"/>
              </a:ext>
            </a:extLst>
          </p:cNvPr>
          <p:cNvSpPr>
            <a:spLocks noGrp="1"/>
          </p:cNvSpPr>
          <p:nvPr>
            <p:ph type="dt" sz="half" idx="10"/>
          </p:nvPr>
        </p:nvSpPr>
        <p:spPr/>
        <p:txBody>
          <a:bodyPr/>
          <a:lstStyle/>
          <a:p>
            <a:fld id="{C8B815D6-926D-4B1C-A2C5-A294E0320EE1}" type="datetimeFigureOut">
              <a:rPr lang="en-GB" smtClean="0"/>
              <a:t>05/10/2022</a:t>
            </a:fld>
            <a:endParaRPr lang="en-GB"/>
          </a:p>
        </p:txBody>
      </p:sp>
      <p:sp>
        <p:nvSpPr>
          <p:cNvPr id="5" name="Footer Placeholder 4">
            <a:extLst>
              <a:ext uri="{FF2B5EF4-FFF2-40B4-BE49-F238E27FC236}">
                <a16:creationId xmlns:a16="http://schemas.microsoft.com/office/drawing/2014/main" id="{23825248-75B2-22AE-AE32-17803881B15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BC430E2-72AC-8F95-1070-0B53E5A37124}"/>
              </a:ext>
            </a:extLst>
          </p:cNvPr>
          <p:cNvSpPr>
            <a:spLocks noGrp="1"/>
          </p:cNvSpPr>
          <p:nvPr>
            <p:ph type="sldNum" sz="quarter" idx="12"/>
          </p:nvPr>
        </p:nvSpPr>
        <p:spPr/>
        <p:txBody>
          <a:bodyPr/>
          <a:lstStyle/>
          <a:p>
            <a:fld id="{7458C971-2172-47CD-A6A6-A5E0B279AA9D}" type="slidenum">
              <a:rPr lang="en-GB" smtClean="0"/>
              <a:t>‹#›</a:t>
            </a:fld>
            <a:endParaRPr lang="en-GB"/>
          </a:p>
        </p:txBody>
      </p:sp>
    </p:spTree>
    <p:extLst>
      <p:ext uri="{BB962C8B-B14F-4D97-AF65-F5344CB8AC3E}">
        <p14:creationId xmlns:p14="http://schemas.microsoft.com/office/powerpoint/2010/main" val="161395780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26_Custom Layout">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DB02D30D-0A2C-F243-8040-750EA7AD5FBA}"/>
              </a:ext>
            </a:extLst>
          </p:cNvPr>
          <p:cNvSpPr>
            <a:spLocks noGrp="1"/>
          </p:cNvSpPr>
          <p:nvPr>
            <p:ph type="pic" sz="quarter" idx="14" hasCustomPrompt="1"/>
          </p:nvPr>
        </p:nvSpPr>
        <p:spPr>
          <a:xfrm>
            <a:off x="5278016" y="-909530"/>
            <a:ext cx="8669478" cy="8677060"/>
          </a:xfrm>
          <a:prstGeom prst="ellipse">
            <a:avLst/>
          </a:prstGeom>
          <a:solidFill>
            <a:schemeClr val="bg1">
              <a:lumMod val="95000"/>
            </a:schemeClr>
          </a:solidFill>
        </p:spPr>
        <p:txBody>
          <a:bodyPr/>
          <a:lstStyle>
            <a:lvl1pPr marL="0" indent="0">
              <a:buNone/>
              <a:defRPr sz="1800">
                <a:solidFill>
                  <a:schemeClr val="bg1">
                    <a:lumMod val="50000"/>
                  </a:schemeClr>
                </a:solidFill>
                <a:latin typeface="Open Sans" panose="020B0606030504020204" pitchFamily="34" charset="0"/>
                <a:ea typeface="Open Sans" panose="020B0606030504020204" pitchFamily="34" charset="0"/>
                <a:cs typeface="Open Sans" panose="020B0606030504020204" pitchFamily="34" charset="0"/>
              </a:defRPr>
            </a:lvl1pPr>
          </a:lstStyle>
          <a:p>
            <a:r>
              <a:rPr lang="en-ID"/>
              <a:t>Image Placeholder</a:t>
            </a:r>
          </a:p>
        </p:txBody>
      </p:sp>
      <p:pic>
        <p:nvPicPr>
          <p:cNvPr id="5" name="Picture 4">
            <a:extLst>
              <a:ext uri="{FF2B5EF4-FFF2-40B4-BE49-F238E27FC236}">
                <a16:creationId xmlns:a16="http://schemas.microsoft.com/office/drawing/2014/main" id="{445CAB1A-90B6-314F-B8B6-481F74CB229A}"/>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21771" y="481126"/>
            <a:ext cx="561332" cy="509444"/>
          </a:xfrm>
          <a:prstGeom prst="rect">
            <a:avLst/>
          </a:prstGeom>
        </p:spPr>
      </p:pic>
    </p:spTree>
    <p:extLst>
      <p:ext uri="{BB962C8B-B14F-4D97-AF65-F5344CB8AC3E}">
        <p14:creationId xmlns:p14="http://schemas.microsoft.com/office/powerpoint/2010/main" val="221564357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25_Custom Layout">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002D0585-A956-1543-8771-ACD37252D06E}"/>
              </a:ext>
            </a:extLst>
          </p:cNvPr>
          <p:cNvSpPr/>
          <p:nvPr userDrawn="1"/>
        </p:nvSpPr>
        <p:spPr>
          <a:xfrm>
            <a:off x="0" y="2"/>
            <a:ext cx="12185360" cy="6857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ID"/>
          </a:p>
        </p:txBody>
      </p:sp>
    </p:spTree>
    <p:extLst>
      <p:ext uri="{BB962C8B-B14F-4D97-AF65-F5344CB8AC3E}">
        <p14:creationId xmlns:p14="http://schemas.microsoft.com/office/powerpoint/2010/main" val="15886257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5E1F3D-D723-9686-D2DA-58A4D58D8E3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4720208C-079A-30AB-1E04-1C098353C3C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FAF2350B-4CF0-F7CC-EAB5-FCBAFDB86205}"/>
              </a:ext>
            </a:extLst>
          </p:cNvPr>
          <p:cNvSpPr>
            <a:spLocks noGrp="1"/>
          </p:cNvSpPr>
          <p:nvPr>
            <p:ph type="dt" sz="half" idx="10"/>
          </p:nvPr>
        </p:nvSpPr>
        <p:spPr/>
        <p:txBody>
          <a:bodyPr/>
          <a:lstStyle/>
          <a:p>
            <a:fld id="{47C3C878-9CD8-4B50-8098-89F107E89234}" type="datetimeFigureOut">
              <a:rPr lang="en-GB" smtClean="0"/>
              <a:t>05/10/2022</a:t>
            </a:fld>
            <a:endParaRPr lang="en-GB"/>
          </a:p>
        </p:txBody>
      </p:sp>
      <p:sp>
        <p:nvSpPr>
          <p:cNvPr id="5" name="Footer Placeholder 4">
            <a:extLst>
              <a:ext uri="{FF2B5EF4-FFF2-40B4-BE49-F238E27FC236}">
                <a16:creationId xmlns:a16="http://schemas.microsoft.com/office/drawing/2014/main" id="{366C0D50-136F-2215-40F9-32BE2968C52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20A1441-5EFA-3B36-1836-38D183667146}"/>
              </a:ext>
            </a:extLst>
          </p:cNvPr>
          <p:cNvSpPr>
            <a:spLocks noGrp="1"/>
          </p:cNvSpPr>
          <p:nvPr>
            <p:ph type="sldNum" sz="quarter" idx="12"/>
          </p:nvPr>
        </p:nvSpPr>
        <p:spPr/>
        <p:txBody>
          <a:bodyPr/>
          <a:lstStyle/>
          <a:p>
            <a:fld id="{5A9DB827-429A-4D4F-9F0B-0BD04C8A73A4}" type="slidenum">
              <a:rPr lang="en-GB" smtClean="0"/>
              <a:t>‹#›</a:t>
            </a:fld>
            <a:endParaRPr lang="en-GB"/>
          </a:p>
        </p:txBody>
      </p:sp>
    </p:spTree>
    <p:extLst>
      <p:ext uri="{BB962C8B-B14F-4D97-AF65-F5344CB8AC3E}">
        <p14:creationId xmlns:p14="http://schemas.microsoft.com/office/powerpoint/2010/main" val="366809612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5C57A3-BEFD-0F65-EB18-E55A52D6C740}"/>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F1AC18A9-F697-BD62-3B9F-D5C8FF99E99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F1FA471-D4B0-AD99-E23F-A157923E9B0F}"/>
              </a:ext>
            </a:extLst>
          </p:cNvPr>
          <p:cNvSpPr>
            <a:spLocks noGrp="1"/>
          </p:cNvSpPr>
          <p:nvPr>
            <p:ph type="dt" sz="half" idx="10"/>
          </p:nvPr>
        </p:nvSpPr>
        <p:spPr/>
        <p:txBody>
          <a:bodyPr/>
          <a:lstStyle/>
          <a:p>
            <a:fld id="{47C3C878-9CD8-4B50-8098-89F107E89234}" type="datetimeFigureOut">
              <a:rPr lang="en-GB" smtClean="0"/>
              <a:t>05/10/2022</a:t>
            </a:fld>
            <a:endParaRPr lang="en-GB"/>
          </a:p>
        </p:txBody>
      </p:sp>
      <p:sp>
        <p:nvSpPr>
          <p:cNvPr id="5" name="Footer Placeholder 4">
            <a:extLst>
              <a:ext uri="{FF2B5EF4-FFF2-40B4-BE49-F238E27FC236}">
                <a16:creationId xmlns:a16="http://schemas.microsoft.com/office/drawing/2014/main" id="{67490C62-06C8-B240-6F0C-C4271C349D5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618A1C8-68D4-5629-2EF8-35598F3E587E}"/>
              </a:ext>
            </a:extLst>
          </p:cNvPr>
          <p:cNvSpPr>
            <a:spLocks noGrp="1"/>
          </p:cNvSpPr>
          <p:nvPr>
            <p:ph type="sldNum" sz="quarter" idx="12"/>
          </p:nvPr>
        </p:nvSpPr>
        <p:spPr/>
        <p:txBody>
          <a:bodyPr/>
          <a:lstStyle/>
          <a:p>
            <a:fld id="{5A9DB827-429A-4D4F-9F0B-0BD04C8A73A4}" type="slidenum">
              <a:rPr lang="en-GB" smtClean="0"/>
              <a:t>‹#›</a:t>
            </a:fld>
            <a:endParaRPr lang="en-GB"/>
          </a:p>
        </p:txBody>
      </p:sp>
    </p:spTree>
    <p:extLst>
      <p:ext uri="{BB962C8B-B14F-4D97-AF65-F5344CB8AC3E}">
        <p14:creationId xmlns:p14="http://schemas.microsoft.com/office/powerpoint/2010/main" val="154838666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16D75F-B2D0-01BD-EDC3-93F72F1EA54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A1D23A73-CB20-D5EF-83FA-61D4E1B3EE2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58A32DA-31B3-00B4-DD98-4614919A4984}"/>
              </a:ext>
            </a:extLst>
          </p:cNvPr>
          <p:cNvSpPr>
            <a:spLocks noGrp="1"/>
          </p:cNvSpPr>
          <p:nvPr>
            <p:ph type="dt" sz="half" idx="10"/>
          </p:nvPr>
        </p:nvSpPr>
        <p:spPr/>
        <p:txBody>
          <a:bodyPr/>
          <a:lstStyle/>
          <a:p>
            <a:fld id="{47C3C878-9CD8-4B50-8098-89F107E89234}" type="datetimeFigureOut">
              <a:rPr lang="en-GB" smtClean="0"/>
              <a:t>05/10/2022</a:t>
            </a:fld>
            <a:endParaRPr lang="en-GB"/>
          </a:p>
        </p:txBody>
      </p:sp>
      <p:sp>
        <p:nvSpPr>
          <p:cNvPr id="5" name="Footer Placeholder 4">
            <a:extLst>
              <a:ext uri="{FF2B5EF4-FFF2-40B4-BE49-F238E27FC236}">
                <a16:creationId xmlns:a16="http://schemas.microsoft.com/office/drawing/2014/main" id="{121F3508-CCC2-3065-7306-2993855121A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23C6112-0B19-D37E-F87F-45E4F91915E5}"/>
              </a:ext>
            </a:extLst>
          </p:cNvPr>
          <p:cNvSpPr>
            <a:spLocks noGrp="1"/>
          </p:cNvSpPr>
          <p:nvPr>
            <p:ph type="sldNum" sz="quarter" idx="12"/>
          </p:nvPr>
        </p:nvSpPr>
        <p:spPr/>
        <p:txBody>
          <a:bodyPr/>
          <a:lstStyle/>
          <a:p>
            <a:fld id="{5A9DB827-429A-4D4F-9F0B-0BD04C8A73A4}" type="slidenum">
              <a:rPr lang="en-GB" smtClean="0"/>
              <a:t>‹#›</a:t>
            </a:fld>
            <a:endParaRPr lang="en-GB"/>
          </a:p>
        </p:txBody>
      </p:sp>
    </p:spTree>
    <p:extLst>
      <p:ext uri="{BB962C8B-B14F-4D97-AF65-F5344CB8AC3E}">
        <p14:creationId xmlns:p14="http://schemas.microsoft.com/office/powerpoint/2010/main" val="149080647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ABFFF5-501A-1E52-EE8D-AF5BA6B902A1}"/>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31EACD1C-4E19-2480-B849-BA63BFBB361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587530B3-EA6D-9C8C-1F59-DA013EB371A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2012A8F8-A64A-0C78-A144-B176EE6A3B12}"/>
              </a:ext>
            </a:extLst>
          </p:cNvPr>
          <p:cNvSpPr>
            <a:spLocks noGrp="1"/>
          </p:cNvSpPr>
          <p:nvPr>
            <p:ph type="dt" sz="half" idx="10"/>
          </p:nvPr>
        </p:nvSpPr>
        <p:spPr/>
        <p:txBody>
          <a:bodyPr/>
          <a:lstStyle/>
          <a:p>
            <a:fld id="{47C3C878-9CD8-4B50-8098-89F107E89234}" type="datetimeFigureOut">
              <a:rPr lang="en-GB" smtClean="0"/>
              <a:t>05/10/2022</a:t>
            </a:fld>
            <a:endParaRPr lang="en-GB"/>
          </a:p>
        </p:txBody>
      </p:sp>
      <p:sp>
        <p:nvSpPr>
          <p:cNvPr id="6" name="Footer Placeholder 5">
            <a:extLst>
              <a:ext uri="{FF2B5EF4-FFF2-40B4-BE49-F238E27FC236}">
                <a16:creationId xmlns:a16="http://schemas.microsoft.com/office/drawing/2014/main" id="{2D990DC8-5BBE-8ADB-527A-31547E107BB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8948764-20FB-96CA-1361-20E701A2FA04}"/>
              </a:ext>
            </a:extLst>
          </p:cNvPr>
          <p:cNvSpPr>
            <a:spLocks noGrp="1"/>
          </p:cNvSpPr>
          <p:nvPr>
            <p:ph type="sldNum" sz="quarter" idx="12"/>
          </p:nvPr>
        </p:nvSpPr>
        <p:spPr/>
        <p:txBody>
          <a:bodyPr/>
          <a:lstStyle/>
          <a:p>
            <a:fld id="{5A9DB827-429A-4D4F-9F0B-0BD04C8A73A4}" type="slidenum">
              <a:rPr lang="en-GB" smtClean="0"/>
              <a:t>‹#›</a:t>
            </a:fld>
            <a:endParaRPr lang="en-GB"/>
          </a:p>
        </p:txBody>
      </p:sp>
    </p:spTree>
    <p:extLst>
      <p:ext uri="{BB962C8B-B14F-4D97-AF65-F5344CB8AC3E}">
        <p14:creationId xmlns:p14="http://schemas.microsoft.com/office/powerpoint/2010/main" val="224093232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748324-691B-170C-4562-2AE8229AE971}"/>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3E35E4EA-4F5C-F0F8-0D5B-B6DB5E25133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E7F4C1D-A2B2-5379-0A7C-2D58CA58F97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0FE4B6AD-A677-3CD6-79A5-B5DFC1B843D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AA9D08A-BF5F-EA35-2C6D-1F024703AB1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039BE398-BA51-89B5-CE1B-21B0FEE3F5BD}"/>
              </a:ext>
            </a:extLst>
          </p:cNvPr>
          <p:cNvSpPr>
            <a:spLocks noGrp="1"/>
          </p:cNvSpPr>
          <p:nvPr>
            <p:ph type="dt" sz="half" idx="10"/>
          </p:nvPr>
        </p:nvSpPr>
        <p:spPr/>
        <p:txBody>
          <a:bodyPr/>
          <a:lstStyle/>
          <a:p>
            <a:fld id="{47C3C878-9CD8-4B50-8098-89F107E89234}" type="datetimeFigureOut">
              <a:rPr lang="en-GB" smtClean="0"/>
              <a:t>05/10/2022</a:t>
            </a:fld>
            <a:endParaRPr lang="en-GB"/>
          </a:p>
        </p:txBody>
      </p:sp>
      <p:sp>
        <p:nvSpPr>
          <p:cNvPr id="8" name="Footer Placeholder 7">
            <a:extLst>
              <a:ext uri="{FF2B5EF4-FFF2-40B4-BE49-F238E27FC236}">
                <a16:creationId xmlns:a16="http://schemas.microsoft.com/office/drawing/2014/main" id="{51A893D9-356C-B33D-0043-07954CE57668}"/>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FD5C40E9-1739-913D-EE3D-278310902889}"/>
              </a:ext>
            </a:extLst>
          </p:cNvPr>
          <p:cNvSpPr>
            <a:spLocks noGrp="1"/>
          </p:cNvSpPr>
          <p:nvPr>
            <p:ph type="sldNum" sz="quarter" idx="12"/>
          </p:nvPr>
        </p:nvSpPr>
        <p:spPr/>
        <p:txBody>
          <a:bodyPr/>
          <a:lstStyle/>
          <a:p>
            <a:fld id="{5A9DB827-429A-4D4F-9F0B-0BD04C8A73A4}" type="slidenum">
              <a:rPr lang="en-GB" smtClean="0"/>
              <a:t>‹#›</a:t>
            </a:fld>
            <a:endParaRPr lang="en-GB"/>
          </a:p>
        </p:txBody>
      </p:sp>
    </p:spTree>
    <p:extLst>
      <p:ext uri="{BB962C8B-B14F-4D97-AF65-F5344CB8AC3E}">
        <p14:creationId xmlns:p14="http://schemas.microsoft.com/office/powerpoint/2010/main" val="220347792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0B2258-D3D4-F08E-378D-3FB25E19E793}"/>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4576FFB4-99B5-9630-FCBA-70B1464E0A70}"/>
              </a:ext>
            </a:extLst>
          </p:cNvPr>
          <p:cNvSpPr>
            <a:spLocks noGrp="1"/>
          </p:cNvSpPr>
          <p:nvPr>
            <p:ph type="dt" sz="half" idx="10"/>
          </p:nvPr>
        </p:nvSpPr>
        <p:spPr/>
        <p:txBody>
          <a:bodyPr/>
          <a:lstStyle/>
          <a:p>
            <a:fld id="{47C3C878-9CD8-4B50-8098-89F107E89234}" type="datetimeFigureOut">
              <a:rPr lang="en-GB" smtClean="0"/>
              <a:t>05/10/2022</a:t>
            </a:fld>
            <a:endParaRPr lang="en-GB"/>
          </a:p>
        </p:txBody>
      </p:sp>
      <p:sp>
        <p:nvSpPr>
          <p:cNvPr id="4" name="Footer Placeholder 3">
            <a:extLst>
              <a:ext uri="{FF2B5EF4-FFF2-40B4-BE49-F238E27FC236}">
                <a16:creationId xmlns:a16="http://schemas.microsoft.com/office/drawing/2014/main" id="{B8A81B8F-65EB-68C0-14A8-EF4FD90DF5EE}"/>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AA37E3AF-16C6-CC19-CDF6-F890B5A322A5}"/>
              </a:ext>
            </a:extLst>
          </p:cNvPr>
          <p:cNvSpPr>
            <a:spLocks noGrp="1"/>
          </p:cNvSpPr>
          <p:nvPr>
            <p:ph type="sldNum" sz="quarter" idx="12"/>
          </p:nvPr>
        </p:nvSpPr>
        <p:spPr/>
        <p:txBody>
          <a:bodyPr/>
          <a:lstStyle/>
          <a:p>
            <a:fld id="{5A9DB827-429A-4D4F-9F0B-0BD04C8A73A4}" type="slidenum">
              <a:rPr lang="en-GB" smtClean="0"/>
              <a:t>‹#›</a:t>
            </a:fld>
            <a:endParaRPr lang="en-GB"/>
          </a:p>
        </p:txBody>
      </p:sp>
    </p:spTree>
    <p:extLst>
      <p:ext uri="{BB962C8B-B14F-4D97-AF65-F5344CB8AC3E}">
        <p14:creationId xmlns:p14="http://schemas.microsoft.com/office/powerpoint/2010/main" val="74310327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9AF2C6F-8785-57A0-9D3F-5B6735CCF269}"/>
              </a:ext>
            </a:extLst>
          </p:cNvPr>
          <p:cNvSpPr>
            <a:spLocks noGrp="1"/>
          </p:cNvSpPr>
          <p:nvPr>
            <p:ph type="dt" sz="half" idx="10"/>
          </p:nvPr>
        </p:nvSpPr>
        <p:spPr/>
        <p:txBody>
          <a:bodyPr/>
          <a:lstStyle/>
          <a:p>
            <a:fld id="{47C3C878-9CD8-4B50-8098-89F107E89234}" type="datetimeFigureOut">
              <a:rPr lang="en-GB" smtClean="0"/>
              <a:t>05/10/2022</a:t>
            </a:fld>
            <a:endParaRPr lang="en-GB"/>
          </a:p>
        </p:txBody>
      </p:sp>
      <p:sp>
        <p:nvSpPr>
          <p:cNvPr id="3" name="Footer Placeholder 2">
            <a:extLst>
              <a:ext uri="{FF2B5EF4-FFF2-40B4-BE49-F238E27FC236}">
                <a16:creationId xmlns:a16="http://schemas.microsoft.com/office/drawing/2014/main" id="{629291DC-4225-0ABD-8F2C-C07C5CFFA7A5}"/>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99187AAF-6341-03CF-1EF3-3ECD3E3B51D0}"/>
              </a:ext>
            </a:extLst>
          </p:cNvPr>
          <p:cNvSpPr>
            <a:spLocks noGrp="1"/>
          </p:cNvSpPr>
          <p:nvPr>
            <p:ph type="sldNum" sz="quarter" idx="12"/>
          </p:nvPr>
        </p:nvSpPr>
        <p:spPr/>
        <p:txBody>
          <a:bodyPr/>
          <a:lstStyle/>
          <a:p>
            <a:fld id="{5A9DB827-429A-4D4F-9F0B-0BD04C8A73A4}" type="slidenum">
              <a:rPr lang="en-GB" smtClean="0"/>
              <a:t>‹#›</a:t>
            </a:fld>
            <a:endParaRPr lang="en-GB"/>
          </a:p>
        </p:txBody>
      </p:sp>
    </p:spTree>
    <p:extLst>
      <p:ext uri="{BB962C8B-B14F-4D97-AF65-F5344CB8AC3E}">
        <p14:creationId xmlns:p14="http://schemas.microsoft.com/office/powerpoint/2010/main" val="413553562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CAF637-B230-3281-C814-DE6F14A4C39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5916EEF7-7F97-3F77-D469-ACD674B9D7B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9C3B6F97-ECFB-AAEE-AABF-CB26D709410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68BE54F-B0A9-5BAF-D0A7-629EB433202E}"/>
              </a:ext>
            </a:extLst>
          </p:cNvPr>
          <p:cNvSpPr>
            <a:spLocks noGrp="1"/>
          </p:cNvSpPr>
          <p:nvPr>
            <p:ph type="dt" sz="half" idx="10"/>
          </p:nvPr>
        </p:nvSpPr>
        <p:spPr/>
        <p:txBody>
          <a:bodyPr/>
          <a:lstStyle/>
          <a:p>
            <a:fld id="{47C3C878-9CD8-4B50-8098-89F107E89234}" type="datetimeFigureOut">
              <a:rPr lang="en-GB" smtClean="0"/>
              <a:t>05/10/2022</a:t>
            </a:fld>
            <a:endParaRPr lang="en-GB"/>
          </a:p>
        </p:txBody>
      </p:sp>
      <p:sp>
        <p:nvSpPr>
          <p:cNvPr id="6" name="Footer Placeholder 5">
            <a:extLst>
              <a:ext uri="{FF2B5EF4-FFF2-40B4-BE49-F238E27FC236}">
                <a16:creationId xmlns:a16="http://schemas.microsoft.com/office/drawing/2014/main" id="{52563E09-69DA-331F-DF10-0648417EA5C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3C7366AD-83F6-A6E2-62E4-CA132C596530}"/>
              </a:ext>
            </a:extLst>
          </p:cNvPr>
          <p:cNvSpPr>
            <a:spLocks noGrp="1"/>
          </p:cNvSpPr>
          <p:nvPr>
            <p:ph type="sldNum" sz="quarter" idx="12"/>
          </p:nvPr>
        </p:nvSpPr>
        <p:spPr/>
        <p:txBody>
          <a:bodyPr/>
          <a:lstStyle/>
          <a:p>
            <a:fld id="{5A9DB827-429A-4D4F-9F0B-0BD04C8A73A4}" type="slidenum">
              <a:rPr lang="en-GB" smtClean="0"/>
              <a:t>‹#›</a:t>
            </a:fld>
            <a:endParaRPr lang="en-GB"/>
          </a:p>
        </p:txBody>
      </p:sp>
    </p:spTree>
    <p:extLst>
      <p:ext uri="{BB962C8B-B14F-4D97-AF65-F5344CB8AC3E}">
        <p14:creationId xmlns:p14="http://schemas.microsoft.com/office/powerpoint/2010/main" val="4879916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DF8B33-8438-84E7-1068-8E3C2842F8F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DB390E6E-762B-B74B-8F95-DED8AD2972C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5F343D7-D858-5C33-9DFD-C8BE57398CA6}"/>
              </a:ext>
            </a:extLst>
          </p:cNvPr>
          <p:cNvSpPr>
            <a:spLocks noGrp="1"/>
          </p:cNvSpPr>
          <p:nvPr>
            <p:ph type="dt" sz="half" idx="10"/>
          </p:nvPr>
        </p:nvSpPr>
        <p:spPr/>
        <p:txBody>
          <a:bodyPr/>
          <a:lstStyle/>
          <a:p>
            <a:fld id="{C8B815D6-926D-4B1C-A2C5-A294E0320EE1}" type="datetimeFigureOut">
              <a:rPr lang="en-GB" smtClean="0"/>
              <a:t>05/10/2022</a:t>
            </a:fld>
            <a:endParaRPr lang="en-GB"/>
          </a:p>
        </p:txBody>
      </p:sp>
      <p:sp>
        <p:nvSpPr>
          <p:cNvPr id="5" name="Footer Placeholder 4">
            <a:extLst>
              <a:ext uri="{FF2B5EF4-FFF2-40B4-BE49-F238E27FC236}">
                <a16:creationId xmlns:a16="http://schemas.microsoft.com/office/drawing/2014/main" id="{44C2B259-9ACE-5717-657B-D3E677000D3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EF95B26-D61B-F5C4-3B54-BC13CC6B7620}"/>
              </a:ext>
            </a:extLst>
          </p:cNvPr>
          <p:cNvSpPr>
            <a:spLocks noGrp="1"/>
          </p:cNvSpPr>
          <p:nvPr>
            <p:ph type="sldNum" sz="quarter" idx="12"/>
          </p:nvPr>
        </p:nvSpPr>
        <p:spPr/>
        <p:txBody>
          <a:bodyPr/>
          <a:lstStyle/>
          <a:p>
            <a:fld id="{7458C971-2172-47CD-A6A6-A5E0B279AA9D}" type="slidenum">
              <a:rPr lang="en-GB" smtClean="0"/>
              <a:t>‹#›</a:t>
            </a:fld>
            <a:endParaRPr lang="en-GB"/>
          </a:p>
        </p:txBody>
      </p:sp>
    </p:spTree>
    <p:extLst>
      <p:ext uri="{BB962C8B-B14F-4D97-AF65-F5344CB8AC3E}">
        <p14:creationId xmlns:p14="http://schemas.microsoft.com/office/powerpoint/2010/main" val="993226842"/>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F76EB9-7220-F17A-3FC1-8C8801BEC53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49754B23-D8A1-3D67-0DB6-8F18CE01568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731D622B-7029-2B7D-D3E7-3114D1B34D9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6C695F1-D460-65DA-616A-26D306C63648}"/>
              </a:ext>
            </a:extLst>
          </p:cNvPr>
          <p:cNvSpPr>
            <a:spLocks noGrp="1"/>
          </p:cNvSpPr>
          <p:nvPr>
            <p:ph type="dt" sz="half" idx="10"/>
          </p:nvPr>
        </p:nvSpPr>
        <p:spPr/>
        <p:txBody>
          <a:bodyPr/>
          <a:lstStyle/>
          <a:p>
            <a:fld id="{47C3C878-9CD8-4B50-8098-89F107E89234}" type="datetimeFigureOut">
              <a:rPr lang="en-GB" smtClean="0"/>
              <a:t>05/10/2022</a:t>
            </a:fld>
            <a:endParaRPr lang="en-GB"/>
          </a:p>
        </p:txBody>
      </p:sp>
      <p:sp>
        <p:nvSpPr>
          <p:cNvPr id="6" name="Footer Placeholder 5">
            <a:extLst>
              <a:ext uri="{FF2B5EF4-FFF2-40B4-BE49-F238E27FC236}">
                <a16:creationId xmlns:a16="http://schemas.microsoft.com/office/drawing/2014/main" id="{E619196F-83CC-63A0-B04E-E8859DA9EAE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42125F65-8264-1C0F-F53C-8E8EB9DA01C1}"/>
              </a:ext>
            </a:extLst>
          </p:cNvPr>
          <p:cNvSpPr>
            <a:spLocks noGrp="1"/>
          </p:cNvSpPr>
          <p:nvPr>
            <p:ph type="sldNum" sz="quarter" idx="12"/>
          </p:nvPr>
        </p:nvSpPr>
        <p:spPr/>
        <p:txBody>
          <a:bodyPr/>
          <a:lstStyle/>
          <a:p>
            <a:fld id="{5A9DB827-429A-4D4F-9F0B-0BD04C8A73A4}" type="slidenum">
              <a:rPr lang="en-GB" smtClean="0"/>
              <a:t>‹#›</a:t>
            </a:fld>
            <a:endParaRPr lang="en-GB"/>
          </a:p>
        </p:txBody>
      </p:sp>
    </p:spTree>
    <p:extLst>
      <p:ext uri="{BB962C8B-B14F-4D97-AF65-F5344CB8AC3E}">
        <p14:creationId xmlns:p14="http://schemas.microsoft.com/office/powerpoint/2010/main" val="911488001"/>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111368-336E-4998-23FC-F36C578B1C5A}"/>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76EFAF7C-B2E5-E1B2-C0E8-CAF6BFB1C75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DEB27AE-7B7A-2348-9261-ADFA4A5D2C44}"/>
              </a:ext>
            </a:extLst>
          </p:cNvPr>
          <p:cNvSpPr>
            <a:spLocks noGrp="1"/>
          </p:cNvSpPr>
          <p:nvPr>
            <p:ph type="dt" sz="half" idx="10"/>
          </p:nvPr>
        </p:nvSpPr>
        <p:spPr/>
        <p:txBody>
          <a:bodyPr/>
          <a:lstStyle/>
          <a:p>
            <a:fld id="{47C3C878-9CD8-4B50-8098-89F107E89234}" type="datetimeFigureOut">
              <a:rPr lang="en-GB" smtClean="0"/>
              <a:t>05/10/2022</a:t>
            </a:fld>
            <a:endParaRPr lang="en-GB"/>
          </a:p>
        </p:txBody>
      </p:sp>
      <p:sp>
        <p:nvSpPr>
          <p:cNvPr id="5" name="Footer Placeholder 4">
            <a:extLst>
              <a:ext uri="{FF2B5EF4-FFF2-40B4-BE49-F238E27FC236}">
                <a16:creationId xmlns:a16="http://schemas.microsoft.com/office/drawing/2014/main" id="{742A88F1-AADB-A9CE-5290-FC335018B53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D700D44-1629-7DCB-8449-56262B361263}"/>
              </a:ext>
            </a:extLst>
          </p:cNvPr>
          <p:cNvSpPr>
            <a:spLocks noGrp="1"/>
          </p:cNvSpPr>
          <p:nvPr>
            <p:ph type="sldNum" sz="quarter" idx="12"/>
          </p:nvPr>
        </p:nvSpPr>
        <p:spPr/>
        <p:txBody>
          <a:bodyPr/>
          <a:lstStyle/>
          <a:p>
            <a:fld id="{5A9DB827-429A-4D4F-9F0B-0BD04C8A73A4}" type="slidenum">
              <a:rPr lang="en-GB" smtClean="0"/>
              <a:t>‹#›</a:t>
            </a:fld>
            <a:endParaRPr lang="en-GB"/>
          </a:p>
        </p:txBody>
      </p:sp>
    </p:spTree>
    <p:extLst>
      <p:ext uri="{BB962C8B-B14F-4D97-AF65-F5344CB8AC3E}">
        <p14:creationId xmlns:p14="http://schemas.microsoft.com/office/powerpoint/2010/main" val="2885957362"/>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EC8E3EF-13AF-20E0-33DA-53F1BCD8C5AE}"/>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FE9055C5-9CAE-4061-2E83-955A39B2D56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7F2AAB8-DDC4-3B14-C524-61387EAE4A18}"/>
              </a:ext>
            </a:extLst>
          </p:cNvPr>
          <p:cNvSpPr>
            <a:spLocks noGrp="1"/>
          </p:cNvSpPr>
          <p:nvPr>
            <p:ph type="dt" sz="half" idx="10"/>
          </p:nvPr>
        </p:nvSpPr>
        <p:spPr/>
        <p:txBody>
          <a:bodyPr/>
          <a:lstStyle/>
          <a:p>
            <a:fld id="{47C3C878-9CD8-4B50-8098-89F107E89234}" type="datetimeFigureOut">
              <a:rPr lang="en-GB" smtClean="0"/>
              <a:t>05/10/2022</a:t>
            </a:fld>
            <a:endParaRPr lang="en-GB"/>
          </a:p>
        </p:txBody>
      </p:sp>
      <p:sp>
        <p:nvSpPr>
          <p:cNvPr id="5" name="Footer Placeholder 4">
            <a:extLst>
              <a:ext uri="{FF2B5EF4-FFF2-40B4-BE49-F238E27FC236}">
                <a16:creationId xmlns:a16="http://schemas.microsoft.com/office/drawing/2014/main" id="{91FE3ECF-3B2F-E456-8936-B2F9BB85317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AE003E2-E533-8DA0-1A3B-DD3A1FE471CD}"/>
              </a:ext>
            </a:extLst>
          </p:cNvPr>
          <p:cNvSpPr>
            <a:spLocks noGrp="1"/>
          </p:cNvSpPr>
          <p:nvPr>
            <p:ph type="sldNum" sz="quarter" idx="12"/>
          </p:nvPr>
        </p:nvSpPr>
        <p:spPr/>
        <p:txBody>
          <a:bodyPr/>
          <a:lstStyle/>
          <a:p>
            <a:fld id="{5A9DB827-429A-4D4F-9F0B-0BD04C8A73A4}" type="slidenum">
              <a:rPr lang="en-GB" smtClean="0"/>
              <a:t>‹#›</a:t>
            </a:fld>
            <a:endParaRPr lang="en-GB"/>
          </a:p>
        </p:txBody>
      </p:sp>
    </p:spTree>
    <p:extLst>
      <p:ext uri="{BB962C8B-B14F-4D97-AF65-F5344CB8AC3E}">
        <p14:creationId xmlns:p14="http://schemas.microsoft.com/office/powerpoint/2010/main" val="2520906726"/>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78408A47-B5B2-E342-AACF-A8B19762902F}"/>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21771" y="481126"/>
            <a:ext cx="561332" cy="509444"/>
          </a:xfrm>
          <a:prstGeom prst="rect">
            <a:avLst/>
          </a:prstGeom>
        </p:spPr>
      </p:pic>
    </p:spTree>
    <p:extLst>
      <p:ext uri="{BB962C8B-B14F-4D97-AF65-F5344CB8AC3E}">
        <p14:creationId xmlns:p14="http://schemas.microsoft.com/office/powerpoint/2010/main" val="34853229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FC5EF1-0535-ED98-92CB-BA9C16A7C95B}"/>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58F94F4E-D1BB-5BE0-FCD5-9725FBE8086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18DF2DBC-286C-546C-3C0E-63271B9582D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3348ADB3-0854-5251-4033-2B9B9130E300}"/>
              </a:ext>
            </a:extLst>
          </p:cNvPr>
          <p:cNvSpPr>
            <a:spLocks noGrp="1"/>
          </p:cNvSpPr>
          <p:nvPr>
            <p:ph type="dt" sz="half" idx="10"/>
          </p:nvPr>
        </p:nvSpPr>
        <p:spPr/>
        <p:txBody>
          <a:bodyPr/>
          <a:lstStyle/>
          <a:p>
            <a:fld id="{C8B815D6-926D-4B1C-A2C5-A294E0320EE1}" type="datetimeFigureOut">
              <a:rPr lang="en-GB" smtClean="0"/>
              <a:t>05/10/2022</a:t>
            </a:fld>
            <a:endParaRPr lang="en-GB"/>
          </a:p>
        </p:txBody>
      </p:sp>
      <p:sp>
        <p:nvSpPr>
          <p:cNvPr id="6" name="Footer Placeholder 5">
            <a:extLst>
              <a:ext uri="{FF2B5EF4-FFF2-40B4-BE49-F238E27FC236}">
                <a16:creationId xmlns:a16="http://schemas.microsoft.com/office/drawing/2014/main" id="{D8E599A9-4C45-BD14-B737-75886750A35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061A6F8-CE4B-8B7A-77FD-80FDC64786D9}"/>
              </a:ext>
            </a:extLst>
          </p:cNvPr>
          <p:cNvSpPr>
            <a:spLocks noGrp="1"/>
          </p:cNvSpPr>
          <p:nvPr>
            <p:ph type="sldNum" sz="quarter" idx="12"/>
          </p:nvPr>
        </p:nvSpPr>
        <p:spPr/>
        <p:txBody>
          <a:bodyPr/>
          <a:lstStyle/>
          <a:p>
            <a:fld id="{7458C971-2172-47CD-A6A6-A5E0B279AA9D}" type="slidenum">
              <a:rPr lang="en-GB" smtClean="0"/>
              <a:t>‹#›</a:t>
            </a:fld>
            <a:endParaRPr lang="en-GB"/>
          </a:p>
        </p:txBody>
      </p:sp>
    </p:spTree>
    <p:extLst>
      <p:ext uri="{BB962C8B-B14F-4D97-AF65-F5344CB8AC3E}">
        <p14:creationId xmlns:p14="http://schemas.microsoft.com/office/powerpoint/2010/main" val="35142877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D7EA4A-7137-42E0-0FC9-DBFAA77453A7}"/>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4873D548-4910-751A-2113-E966E4639E7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178CC5D-A1EC-04E7-4986-91B9211F925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43EAF9EA-B2F2-433F-9016-C89063CEFC4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9BA77D4-3A14-FA8B-4C06-BC5E4443658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4058AC48-7FBA-607F-3E93-0CEB38E88BD4}"/>
              </a:ext>
            </a:extLst>
          </p:cNvPr>
          <p:cNvSpPr>
            <a:spLocks noGrp="1"/>
          </p:cNvSpPr>
          <p:nvPr>
            <p:ph type="dt" sz="half" idx="10"/>
          </p:nvPr>
        </p:nvSpPr>
        <p:spPr/>
        <p:txBody>
          <a:bodyPr/>
          <a:lstStyle/>
          <a:p>
            <a:fld id="{C8B815D6-926D-4B1C-A2C5-A294E0320EE1}" type="datetimeFigureOut">
              <a:rPr lang="en-GB" smtClean="0"/>
              <a:t>05/10/2022</a:t>
            </a:fld>
            <a:endParaRPr lang="en-GB"/>
          </a:p>
        </p:txBody>
      </p:sp>
      <p:sp>
        <p:nvSpPr>
          <p:cNvPr id="8" name="Footer Placeholder 7">
            <a:extLst>
              <a:ext uri="{FF2B5EF4-FFF2-40B4-BE49-F238E27FC236}">
                <a16:creationId xmlns:a16="http://schemas.microsoft.com/office/drawing/2014/main" id="{47F74F43-49BB-CF8A-CB1F-18D3E33911AD}"/>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BE20DE03-D758-526B-B947-2C4A86FE290B}"/>
              </a:ext>
            </a:extLst>
          </p:cNvPr>
          <p:cNvSpPr>
            <a:spLocks noGrp="1"/>
          </p:cNvSpPr>
          <p:nvPr>
            <p:ph type="sldNum" sz="quarter" idx="12"/>
          </p:nvPr>
        </p:nvSpPr>
        <p:spPr/>
        <p:txBody>
          <a:bodyPr/>
          <a:lstStyle/>
          <a:p>
            <a:fld id="{7458C971-2172-47CD-A6A6-A5E0B279AA9D}" type="slidenum">
              <a:rPr lang="en-GB" smtClean="0"/>
              <a:t>‹#›</a:t>
            </a:fld>
            <a:endParaRPr lang="en-GB"/>
          </a:p>
        </p:txBody>
      </p:sp>
    </p:spTree>
    <p:extLst>
      <p:ext uri="{BB962C8B-B14F-4D97-AF65-F5344CB8AC3E}">
        <p14:creationId xmlns:p14="http://schemas.microsoft.com/office/powerpoint/2010/main" val="37195747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AB87E8-D47B-1331-5AF7-693A4EA2DF76}"/>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E38F111E-BCD0-DD1E-1231-C069FAB66DDD}"/>
              </a:ext>
            </a:extLst>
          </p:cNvPr>
          <p:cNvSpPr>
            <a:spLocks noGrp="1"/>
          </p:cNvSpPr>
          <p:nvPr>
            <p:ph type="dt" sz="half" idx="10"/>
          </p:nvPr>
        </p:nvSpPr>
        <p:spPr/>
        <p:txBody>
          <a:bodyPr/>
          <a:lstStyle/>
          <a:p>
            <a:fld id="{C8B815D6-926D-4B1C-A2C5-A294E0320EE1}" type="datetimeFigureOut">
              <a:rPr lang="en-GB" smtClean="0"/>
              <a:t>05/10/2022</a:t>
            </a:fld>
            <a:endParaRPr lang="en-GB"/>
          </a:p>
        </p:txBody>
      </p:sp>
      <p:sp>
        <p:nvSpPr>
          <p:cNvPr id="4" name="Footer Placeholder 3">
            <a:extLst>
              <a:ext uri="{FF2B5EF4-FFF2-40B4-BE49-F238E27FC236}">
                <a16:creationId xmlns:a16="http://schemas.microsoft.com/office/drawing/2014/main" id="{73328799-4FFF-CB22-CAC9-038EA31C7465}"/>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FDE97D2A-453A-34C4-4FB2-135527CE4CBA}"/>
              </a:ext>
            </a:extLst>
          </p:cNvPr>
          <p:cNvSpPr>
            <a:spLocks noGrp="1"/>
          </p:cNvSpPr>
          <p:nvPr>
            <p:ph type="sldNum" sz="quarter" idx="12"/>
          </p:nvPr>
        </p:nvSpPr>
        <p:spPr/>
        <p:txBody>
          <a:bodyPr/>
          <a:lstStyle/>
          <a:p>
            <a:fld id="{7458C971-2172-47CD-A6A6-A5E0B279AA9D}" type="slidenum">
              <a:rPr lang="en-GB" smtClean="0"/>
              <a:t>‹#›</a:t>
            </a:fld>
            <a:endParaRPr lang="en-GB"/>
          </a:p>
        </p:txBody>
      </p:sp>
    </p:spTree>
    <p:extLst>
      <p:ext uri="{BB962C8B-B14F-4D97-AF65-F5344CB8AC3E}">
        <p14:creationId xmlns:p14="http://schemas.microsoft.com/office/powerpoint/2010/main" val="40540897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A991631-4A9E-43A6-B2B2-E60C3AFE6992}"/>
              </a:ext>
            </a:extLst>
          </p:cNvPr>
          <p:cNvSpPr>
            <a:spLocks noGrp="1"/>
          </p:cNvSpPr>
          <p:nvPr>
            <p:ph type="dt" sz="half" idx="10"/>
          </p:nvPr>
        </p:nvSpPr>
        <p:spPr/>
        <p:txBody>
          <a:bodyPr/>
          <a:lstStyle/>
          <a:p>
            <a:fld id="{C8B815D6-926D-4B1C-A2C5-A294E0320EE1}" type="datetimeFigureOut">
              <a:rPr lang="en-GB" smtClean="0"/>
              <a:t>05/10/2022</a:t>
            </a:fld>
            <a:endParaRPr lang="en-GB"/>
          </a:p>
        </p:txBody>
      </p:sp>
      <p:sp>
        <p:nvSpPr>
          <p:cNvPr id="3" name="Footer Placeholder 2">
            <a:extLst>
              <a:ext uri="{FF2B5EF4-FFF2-40B4-BE49-F238E27FC236}">
                <a16:creationId xmlns:a16="http://schemas.microsoft.com/office/drawing/2014/main" id="{68E41B7C-A259-7494-07FB-9AAD1BE60A9B}"/>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8885DFEC-CAF1-A960-2362-9F9A50905613}"/>
              </a:ext>
            </a:extLst>
          </p:cNvPr>
          <p:cNvSpPr>
            <a:spLocks noGrp="1"/>
          </p:cNvSpPr>
          <p:nvPr>
            <p:ph type="sldNum" sz="quarter" idx="12"/>
          </p:nvPr>
        </p:nvSpPr>
        <p:spPr/>
        <p:txBody>
          <a:bodyPr/>
          <a:lstStyle/>
          <a:p>
            <a:fld id="{7458C971-2172-47CD-A6A6-A5E0B279AA9D}" type="slidenum">
              <a:rPr lang="en-GB" smtClean="0"/>
              <a:t>‹#›</a:t>
            </a:fld>
            <a:endParaRPr lang="en-GB"/>
          </a:p>
        </p:txBody>
      </p:sp>
    </p:spTree>
    <p:extLst>
      <p:ext uri="{BB962C8B-B14F-4D97-AF65-F5344CB8AC3E}">
        <p14:creationId xmlns:p14="http://schemas.microsoft.com/office/powerpoint/2010/main" val="29162521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03A0C6-8504-D58C-1B28-6D102F52D98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6D49801C-4499-0265-E36B-A9907FD9791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D9A904BA-B6C1-B789-36E0-CC8F8ED558B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E80380A-B949-90DC-C66D-73DEE779F7F1}"/>
              </a:ext>
            </a:extLst>
          </p:cNvPr>
          <p:cNvSpPr>
            <a:spLocks noGrp="1"/>
          </p:cNvSpPr>
          <p:nvPr>
            <p:ph type="dt" sz="half" idx="10"/>
          </p:nvPr>
        </p:nvSpPr>
        <p:spPr/>
        <p:txBody>
          <a:bodyPr/>
          <a:lstStyle/>
          <a:p>
            <a:fld id="{C8B815D6-926D-4B1C-A2C5-A294E0320EE1}" type="datetimeFigureOut">
              <a:rPr lang="en-GB" smtClean="0"/>
              <a:t>05/10/2022</a:t>
            </a:fld>
            <a:endParaRPr lang="en-GB"/>
          </a:p>
        </p:txBody>
      </p:sp>
      <p:sp>
        <p:nvSpPr>
          <p:cNvPr id="6" name="Footer Placeholder 5">
            <a:extLst>
              <a:ext uri="{FF2B5EF4-FFF2-40B4-BE49-F238E27FC236}">
                <a16:creationId xmlns:a16="http://schemas.microsoft.com/office/drawing/2014/main" id="{9DFA7D3A-94FB-32A5-9813-37339F342F55}"/>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46C26032-33DF-6964-F5DC-E8145712B4ED}"/>
              </a:ext>
            </a:extLst>
          </p:cNvPr>
          <p:cNvSpPr>
            <a:spLocks noGrp="1"/>
          </p:cNvSpPr>
          <p:nvPr>
            <p:ph type="sldNum" sz="quarter" idx="12"/>
          </p:nvPr>
        </p:nvSpPr>
        <p:spPr/>
        <p:txBody>
          <a:bodyPr/>
          <a:lstStyle/>
          <a:p>
            <a:fld id="{7458C971-2172-47CD-A6A6-A5E0B279AA9D}" type="slidenum">
              <a:rPr lang="en-GB" smtClean="0"/>
              <a:t>‹#›</a:t>
            </a:fld>
            <a:endParaRPr lang="en-GB"/>
          </a:p>
        </p:txBody>
      </p:sp>
    </p:spTree>
    <p:extLst>
      <p:ext uri="{BB962C8B-B14F-4D97-AF65-F5344CB8AC3E}">
        <p14:creationId xmlns:p14="http://schemas.microsoft.com/office/powerpoint/2010/main" val="35994139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34E390-131F-BDA4-352F-9725C848E01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7BEAB58B-7A33-B3C2-4C6C-67D3F335144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05379DE3-713D-7484-A793-2F3EF0AE866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69A99BF-5CC7-2F48-DB34-C4558AD98134}"/>
              </a:ext>
            </a:extLst>
          </p:cNvPr>
          <p:cNvSpPr>
            <a:spLocks noGrp="1"/>
          </p:cNvSpPr>
          <p:nvPr>
            <p:ph type="dt" sz="half" idx="10"/>
          </p:nvPr>
        </p:nvSpPr>
        <p:spPr/>
        <p:txBody>
          <a:bodyPr/>
          <a:lstStyle/>
          <a:p>
            <a:fld id="{C8B815D6-926D-4B1C-A2C5-A294E0320EE1}" type="datetimeFigureOut">
              <a:rPr lang="en-GB" smtClean="0"/>
              <a:t>05/10/2022</a:t>
            </a:fld>
            <a:endParaRPr lang="en-GB"/>
          </a:p>
        </p:txBody>
      </p:sp>
      <p:sp>
        <p:nvSpPr>
          <p:cNvPr id="6" name="Footer Placeholder 5">
            <a:extLst>
              <a:ext uri="{FF2B5EF4-FFF2-40B4-BE49-F238E27FC236}">
                <a16:creationId xmlns:a16="http://schemas.microsoft.com/office/drawing/2014/main" id="{8039E090-6328-09B1-832C-742F8C245CF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97129CB-F4FD-324F-A6A8-4EA825CAE16E}"/>
              </a:ext>
            </a:extLst>
          </p:cNvPr>
          <p:cNvSpPr>
            <a:spLocks noGrp="1"/>
          </p:cNvSpPr>
          <p:nvPr>
            <p:ph type="sldNum" sz="quarter" idx="12"/>
          </p:nvPr>
        </p:nvSpPr>
        <p:spPr/>
        <p:txBody>
          <a:bodyPr/>
          <a:lstStyle/>
          <a:p>
            <a:fld id="{7458C971-2172-47CD-A6A6-A5E0B279AA9D}" type="slidenum">
              <a:rPr lang="en-GB" smtClean="0"/>
              <a:t>‹#›</a:t>
            </a:fld>
            <a:endParaRPr lang="en-GB"/>
          </a:p>
        </p:txBody>
      </p:sp>
    </p:spTree>
    <p:extLst>
      <p:ext uri="{BB962C8B-B14F-4D97-AF65-F5344CB8AC3E}">
        <p14:creationId xmlns:p14="http://schemas.microsoft.com/office/powerpoint/2010/main" val="12386762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theme" Target="../theme/theme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9.xml"/><Relationship Id="rId13" Type="http://schemas.openxmlformats.org/officeDocument/2006/relationships/theme" Target="../theme/theme3.xml"/><Relationship Id="rId3" Type="http://schemas.openxmlformats.org/officeDocument/2006/relationships/slideLayout" Target="../slideLayouts/slideLayout24.xml"/><Relationship Id="rId7" Type="http://schemas.openxmlformats.org/officeDocument/2006/relationships/slideLayout" Target="../slideLayouts/slideLayout28.xml"/><Relationship Id="rId12" Type="http://schemas.openxmlformats.org/officeDocument/2006/relationships/slideLayout" Target="../slideLayouts/slideLayout33.xml"/><Relationship Id="rId2" Type="http://schemas.openxmlformats.org/officeDocument/2006/relationships/slideLayout" Target="../slideLayouts/slideLayout23.xml"/><Relationship Id="rId1" Type="http://schemas.openxmlformats.org/officeDocument/2006/relationships/slideLayout" Target="../slideLayouts/slideLayout22.xml"/><Relationship Id="rId6" Type="http://schemas.openxmlformats.org/officeDocument/2006/relationships/slideLayout" Target="../slideLayouts/slideLayout27.xml"/><Relationship Id="rId11" Type="http://schemas.openxmlformats.org/officeDocument/2006/relationships/slideLayout" Target="../slideLayouts/slideLayout32.xml"/><Relationship Id="rId5" Type="http://schemas.openxmlformats.org/officeDocument/2006/relationships/slideLayout" Target="../slideLayouts/slideLayout26.xml"/><Relationship Id="rId10" Type="http://schemas.openxmlformats.org/officeDocument/2006/relationships/slideLayout" Target="../slideLayouts/slideLayout31.xml"/><Relationship Id="rId4" Type="http://schemas.openxmlformats.org/officeDocument/2006/relationships/slideLayout" Target="../slideLayouts/slideLayout25.xml"/><Relationship Id="rId9"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F4AD39F-3C58-0344-0E8A-D160024CA65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31FEAA4D-9BFF-4A21-02F4-DC24BBBC3BF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E7FC349-744C-3036-E107-FC58D99B48B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8B815D6-926D-4B1C-A2C5-A294E0320EE1}" type="datetimeFigureOut">
              <a:rPr lang="en-GB" smtClean="0"/>
              <a:t>05/10/2022</a:t>
            </a:fld>
            <a:endParaRPr lang="en-GB"/>
          </a:p>
        </p:txBody>
      </p:sp>
      <p:sp>
        <p:nvSpPr>
          <p:cNvPr id="5" name="Footer Placeholder 4">
            <a:extLst>
              <a:ext uri="{FF2B5EF4-FFF2-40B4-BE49-F238E27FC236}">
                <a16:creationId xmlns:a16="http://schemas.microsoft.com/office/drawing/2014/main" id="{F82C5B6F-FE2A-0CA4-3AC9-2A5141F3081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6CD31AB1-D277-0CE3-E80C-648AE8D0641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458C971-2172-47CD-A6A6-A5E0B279AA9D}" type="slidenum">
              <a:rPr lang="en-GB" smtClean="0"/>
              <a:t>‹#›</a:t>
            </a:fld>
            <a:endParaRPr lang="en-GB"/>
          </a:p>
        </p:txBody>
      </p:sp>
    </p:spTree>
    <p:extLst>
      <p:ext uri="{BB962C8B-B14F-4D97-AF65-F5344CB8AC3E}">
        <p14:creationId xmlns:p14="http://schemas.microsoft.com/office/powerpoint/2010/main" val="21692056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0757F9D-4B2E-3D41-82FC-FC0075019E18}"/>
              </a:ext>
            </a:extLst>
          </p:cNvPr>
          <p:cNvSpPr txBox="1"/>
          <p:nvPr userDrawn="1"/>
        </p:nvSpPr>
        <p:spPr>
          <a:xfrm>
            <a:off x="808897" y="6199573"/>
            <a:ext cx="2924066" cy="276999"/>
          </a:xfrm>
          <a:prstGeom prst="rect">
            <a:avLst/>
          </a:prstGeom>
          <a:noFill/>
        </p:spPr>
        <p:txBody>
          <a:bodyPr wrap="square" rtlCol="0">
            <a:spAutoFit/>
          </a:bodyPr>
          <a:lstStyle/>
          <a:p>
            <a:r>
              <a:rPr lang="en-GB" sz="1200" b="1" err="1">
                <a:solidFill>
                  <a:schemeClr val="accent2"/>
                </a:solidFill>
              </a:rPr>
              <a:t>www.cpics.org.uk</a:t>
            </a:r>
            <a:endParaRPr lang="en-GB" sz="1200">
              <a:solidFill>
                <a:schemeClr val="accent2"/>
              </a:solidFill>
            </a:endParaRPr>
          </a:p>
        </p:txBody>
      </p:sp>
      <p:grpSp>
        <p:nvGrpSpPr>
          <p:cNvPr id="4" name="Group 3">
            <a:extLst>
              <a:ext uri="{FF2B5EF4-FFF2-40B4-BE49-F238E27FC236}">
                <a16:creationId xmlns:a16="http://schemas.microsoft.com/office/drawing/2014/main" id="{85A21A4B-173E-314C-AF03-387A1B875565}"/>
              </a:ext>
            </a:extLst>
          </p:cNvPr>
          <p:cNvGrpSpPr/>
          <p:nvPr userDrawn="1"/>
        </p:nvGrpSpPr>
        <p:grpSpPr>
          <a:xfrm>
            <a:off x="896111" y="6164336"/>
            <a:ext cx="10486991" cy="276999"/>
            <a:chOff x="896112" y="6164337"/>
            <a:chExt cx="10172640" cy="0"/>
          </a:xfrm>
        </p:grpSpPr>
        <p:cxnSp>
          <p:nvCxnSpPr>
            <p:cNvPr id="6" name="Straight Connector 5">
              <a:extLst>
                <a:ext uri="{FF2B5EF4-FFF2-40B4-BE49-F238E27FC236}">
                  <a16:creationId xmlns:a16="http://schemas.microsoft.com/office/drawing/2014/main" id="{D154468F-5D52-9B4A-895C-BC16C1221819}"/>
                </a:ext>
              </a:extLst>
            </p:cNvPr>
            <p:cNvCxnSpPr>
              <a:cxnSpLocks/>
            </p:cNvCxnSpPr>
            <p:nvPr userDrawn="1"/>
          </p:nvCxnSpPr>
          <p:spPr>
            <a:xfrm>
              <a:off x="896112" y="6164337"/>
              <a:ext cx="3390880" cy="0"/>
            </a:xfrm>
            <a:prstGeom prst="line">
              <a:avLst/>
            </a:prstGeom>
            <a:ln w="15875">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5" name="Straight Connector 4">
              <a:extLst>
                <a:ext uri="{FF2B5EF4-FFF2-40B4-BE49-F238E27FC236}">
                  <a16:creationId xmlns:a16="http://schemas.microsoft.com/office/drawing/2014/main" id="{95B9195C-CC55-8D49-ADE8-9947EF2ABEC5}"/>
                </a:ext>
              </a:extLst>
            </p:cNvPr>
            <p:cNvCxnSpPr>
              <a:cxnSpLocks/>
            </p:cNvCxnSpPr>
            <p:nvPr userDrawn="1"/>
          </p:nvCxnSpPr>
          <p:spPr>
            <a:xfrm>
              <a:off x="4286992" y="6164337"/>
              <a:ext cx="3390880" cy="0"/>
            </a:xfrm>
            <a:prstGeom prst="line">
              <a:avLst/>
            </a:prstGeom>
            <a:ln w="15875">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16B9DC27-D465-F94A-A068-0431DF192221}"/>
                </a:ext>
              </a:extLst>
            </p:cNvPr>
            <p:cNvCxnSpPr>
              <a:cxnSpLocks/>
            </p:cNvCxnSpPr>
            <p:nvPr userDrawn="1"/>
          </p:nvCxnSpPr>
          <p:spPr>
            <a:xfrm>
              <a:off x="7677872" y="6164337"/>
              <a:ext cx="3390880" cy="0"/>
            </a:xfrm>
            <a:prstGeom prst="line">
              <a:avLst/>
            </a:prstGeom>
            <a:ln w="15875">
              <a:solidFill>
                <a:schemeClr val="accent4"/>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590062063"/>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5FD1351-5BE9-F436-A632-2A809FB5A93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DAFCC031-98EA-EB1F-A881-01081AF0DBC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97BFC0C-F27A-1B94-DC11-31D6650B0AD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7C3C878-9CD8-4B50-8098-89F107E89234}" type="datetimeFigureOut">
              <a:rPr lang="en-GB" smtClean="0"/>
              <a:t>05/10/2022</a:t>
            </a:fld>
            <a:endParaRPr lang="en-GB"/>
          </a:p>
        </p:txBody>
      </p:sp>
      <p:sp>
        <p:nvSpPr>
          <p:cNvPr id="5" name="Footer Placeholder 4">
            <a:extLst>
              <a:ext uri="{FF2B5EF4-FFF2-40B4-BE49-F238E27FC236}">
                <a16:creationId xmlns:a16="http://schemas.microsoft.com/office/drawing/2014/main" id="{C0B8B278-FA76-B94F-6702-D349388E22E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6411A86D-CC5C-8E4D-B829-6F56CAD1B27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A9DB827-429A-4D4F-9F0B-0BD04C8A73A4}" type="slidenum">
              <a:rPr lang="en-GB" smtClean="0"/>
              <a:t>‹#›</a:t>
            </a:fld>
            <a:endParaRPr lang="en-GB"/>
          </a:p>
        </p:txBody>
      </p:sp>
    </p:spTree>
    <p:extLst>
      <p:ext uri="{BB962C8B-B14F-4D97-AF65-F5344CB8AC3E}">
        <p14:creationId xmlns:p14="http://schemas.microsoft.com/office/powerpoint/2010/main" val="391441256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8.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image" Target="../media/image6.png"/><Relationship Id="rId7" Type="http://schemas.openxmlformats.org/officeDocument/2006/relationships/image" Target="../media/image10.svg"/><Relationship Id="rId2" Type="http://schemas.openxmlformats.org/officeDocument/2006/relationships/notesSlide" Target="../notesSlides/notesSlide7.xml"/><Relationship Id="rId1" Type="http://schemas.openxmlformats.org/officeDocument/2006/relationships/slideLayout" Target="../slideLayouts/slideLayout33.xml"/><Relationship Id="rId6" Type="http://schemas.openxmlformats.org/officeDocument/2006/relationships/image" Target="../media/image9.png"/><Relationship Id="rId11" Type="http://schemas.openxmlformats.org/officeDocument/2006/relationships/image" Target="../media/image14.svg"/><Relationship Id="rId5" Type="http://schemas.openxmlformats.org/officeDocument/2006/relationships/image" Target="../media/image8.svg"/><Relationship Id="rId10" Type="http://schemas.openxmlformats.org/officeDocument/2006/relationships/image" Target="../media/image13.png"/><Relationship Id="rId4" Type="http://schemas.openxmlformats.org/officeDocument/2006/relationships/image" Target="../media/image7.png"/><Relationship Id="rId9" Type="http://schemas.openxmlformats.org/officeDocument/2006/relationships/image" Target="../media/image12.sv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1862FEB0-9AE6-4644-A342-AA7B018D8628}"/>
              </a:ext>
              <a:ext uri="{C183D7F6-B498-43B3-948B-1728B52AA6E4}">
                <adec:decorative xmlns:adec="http://schemas.microsoft.com/office/drawing/2017/decorative" val="1"/>
              </a:ext>
            </a:extLst>
          </p:cNvPr>
          <p:cNvPicPr>
            <a:picLocks noChangeAspect="1"/>
          </p:cNvPicPr>
          <p:nvPr/>
        </p:nvPicPr>
        <p:blipFill rotWithShape="1">
          <a:blip r:embed="rId3">
            <a:extLst>
              <a:ext uri="{28A0092B-C50C-407E-A947-70E740481C1C}">
                <a14:useLocalDpi xmlns:a14="http://schemas.microsoft.com/office/drawing/2010/main" val="0"/>
              </a:ext>
            </a:extLst>
          </a:blip>
          <a:srcRect r="17393" b="10335"/>
          <a:stretch/>
        </p:blipFill>
        <p:spPr>
          <a:xfrm>
            <a:off x="5463771" y="229978"/>
            <a:ext cx="6728229" cy="6628022"/>
          </a:xfrm>
          <a:prstGeom prst="rect">
            <a:avLst/>
          </a:prstGeom>
        </p:spPr>
      </p:pic>
      <p:pic>
        <p:nvPicPr>
          <p:cNvPr id="5" name="Picture 4" descr="Cambridgeshire &amp; Peterborough Integrated Care System logo">
            <a:extLst>
              <a:ext uri="{FF2B5EF4-FFF2-40B4-BE49-F238E27FC236}">
                <a16:creationId xmlns:a16="http://schemas.microsoft.com/office/drawing/2014/main" id="{FABA62B4-6D72-4082-8610-EEB1328DE82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48443" y="386928"/>
            <a:ext cx="4927271" cy="867106"/>
          </a:xfrm>
          <a:prstGeom prst="rect">
            <a:avLst/>
          </a:prstGeom>
        </p:spPr>
      </p:pic>
      <p:sp>
        <p:nvSpPr>
          <p:cNvPr id="6" name="Title 1">
            <a:extLst>
              <a:ext uri="{FF2B5EF4-FFF2-40B4-BE49-F238E27FC236}">
                <a16:creationId xmlns:a16="http://schemas.microsoft.com/office/drawing/2014/main" id="{590B344C-6B38-4C70-B9EC-F6F7FCB1D653}"/>
              </a:ext>
            </a:extLst>
          </p:cNvPr>
          <p:cNvSpPr txBox="1">
            <a:spLocks/>
          </p:cNvSpPr>
          <p:nvPr/>
        </p:nvSpPr>
        <p:spPr>
          <a:xfrm>
            <a:off x="448443" y="2852180"/>
            <a:ext cx="4628654" cy="2476441"/>
          </a:xfrm>
          <a:prstGeom prst="rect">
            <a:avLst/>
          </a:prstGeom>
        </p:spPr>
        <p:txBody>
          <a:bodyPr>
            <a:noAutofit/>
          </a:bodyPr>
          <a:lstStyle>
            <a:lvl1pPr algn="l" defTabSz="914400" rtl="0" eaLnBrk="1" latinLnBrk="0" hangingPunct="1">
              <a:lnSpc>
                <a:spcPct val="90000"/>
              </a:lnSpc>
              <a:spcBef>
                <a:spcPct val="0"/>
              </a:spcBef>
              <a:buNone/>
              <a:defRPr sz="2700" kern="1200" baseline="0">
                <a:solidFill>
                  <a:srgbClr val="005EB8"/>
                </a:solidFill>
                <a:latin typeface="Arial" panose="020B0604020202020204" pitchFamily="34" charset="0"/>
                <a:ea typeface="+mj-ea"/>
                <a:cs typeface="Arial" panose="020B0604020202020204" pitchFamily="34" charset="0"/>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GB" sz="3600" b="1" i="0" u="none" strike="noStrike" kern="1200" cap="none" spc="0" normalizeH="0" baseline="0" noProof="0" dirty="0">
                <a:ln>
                  <a:noFill/>
                </a:ln>
                <a:solidFill>
                  <a:srgbClr val="005EB8"/>
                </a:solidFill>
                <a:effectLst/>
                <a:uLnTx/>
                <a:uFillTx/>
                <a:latin typeface="Calibri" panose="020F0502020204030204"/>
                <a:ea typeface="+mj-ea"/>
                <a:cs typeface="Segoe UI" panose="020B0502040204020203" pitchFamily="34" charset="0"/>
              </a:rPr>
              <a:t>Health and Wellbeing &amp; ICS Strategy  </a:t>
            </a:r>
          </a:p>
          <a:p>
            <a:pPr marL="0" marR="0" lvl="0" indent="0" algn="l" defTabSz="914400" rtl="0" eaLnBrk="1" fontAlgn="auto" latinLnBrk="0" hangingPunct="1">
              <a:lnSpc>
                <a:spcPct val="90000"/>
              </a:lnSpc>
              <a:spcBef>
                <a:spcPct val="0"/>
              </a:spcBef>
              <a:spcAft>
                <a:spcPts val="0"/>
              </a:spcAft>
              <a:buClrTx/>
              <a:buSzTx/>
              <a:buFontTx/>
              <a:buNone/>
              <a:tabLst/>
              <a:defRPr/>
            </a:pPr>
            <a:br>
              <a:rPr kumimoji="0" lang="en-GB" sz="2600" b="0" i="0" u="none" strike="noStrike" kern="1200" cap="none" spc="0" normalizeH="0" baseline="0" noProof="0" dirty="0">
                <a:ln>
                  <a:noFill/>
                </a:ln>
                <a:solidFill>
                  <a:srgbClr val="005EB8"/>
                </a:solidFill>
                <a:effectLst/>
                <a:uLnTx/>
                <a:uFillTx/>
                <a:latin typeface="Calibri" panose="020F0502020204030204"/>
                <a:ea typeface="+mj-ea"/>
                <a:cs typeface="Segoe UI" panose="020B0502040204020203" pitchFamily="34" charset="0"/>
              </a:rPr>
            </a:br>
            <a:br>
              <a:rPr kumimoji="0" lang="en-GB" sz="2200" b="0" i="0" u="none" strike="noStrike" kern="1200" cap="none" spc="0" normalizeH="0" baseline="0" noProof="0" dirty="0">
                <a:ln>
                  <a:noFill/>
                </a:ln>
                <a:solidFill>
                  <a:srgbClr val="005EB8"/>
                </a:solidFill>
                <a:effectLst/>
                <a:uLnTx/>
                <a:uFillTx/>
                <a:latin typeface="Calibri" panose="020F0502020204030204"/>
                <a:ea typeface="+mj-ea"/>
                <a:cs typeface="Segoe UI" panose="020B0502040204020203" pitchFamily="34" charset="0"/>
              </a:rPr>
            </a:br>
            <a:br>
              <a:rPr kumimoji="0" lang="en-GB" sz="2400" b="1" i="0" u="none" strike="noStrike" kern="1200" cap="none" spc="0" normalizeH="0" baseline="0" noProof="0" dirty="0">
                <a:ln>
                  <a:noFill/>
                </a:ln>
                <a:solidFill>
                  <a:srgbClr val="FF0000"/>
                </a:solidFill>
                <a:effectLst/>
                <a:uLnTx/>
                <a:uFillTx/>
                <a:latin typeface="Calibri" panose="020F0502020204030204"/>
                <a:ea typeface="+mj-ea"/>
                <a:cs typeface="Segoe UI" panose="020B0502040204020203" pitchFamily="34" charset="0"/>
              </a:rPr>
            </a:br>
            <a:endParaRPr kumimoji="0" lang="en-GB" sz="2200" b="0" i="0" u="none" strike="noStrike" kern="1200" cap="none" spc="0" normalizeH="0" baseline="0" noProof="0" dirty="0">
              <a:ln>
                <a:noFill/>
              </a:ln>
              <a:solidFill>
                <a:srgbClr val="FF0000"/>
              </a:solidFill>
              <a:effectLst/>
              <a:uLnTx/>
              <a:uFillTx/>
              <a:latin typeface="Calibri" panose="020F0502020204030204"/>
              <a:ea typeface="+mj-ea"/>
              <a:cs typeface="Segoe UI" panose="020B0502040204020203" pitchFamily="34" charset="0"/>
            </a:endParaRPr>
          </a:p>
        </p:txBody>
      </p:sp>
    </p:spTree>
    <p:extLst>
      <p:ext uri="{BB962C8B-B14F-4D97-AF65-F5344CB8AC3E}">
        <p14:creationId xmlns:p14="http://schemas.microsoft.com/office/powerpoint/2010/main" val="6815326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FCDD800E-980D-0298-7A0B-23528C80C2B6}"/>
              </a:ext>
            </a:extLst>
          </p:cNvPr>
          <p:cNvSpPr txBox="1">
            <a:spLocks/>
          </p:cNvSpPr>
          <p:nvPr/>
        </p:nvSpPr>
        <p:spPr>
          <a:xfrm>
            <a:off x="258019" y="115587"/>
            <a:ext cx="7156319" cy="774750"/>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3200" b="0" i="0" u="none" strike="noStrike" kern="1200" cap="none" spc="0" normalizeH="0" baseline="0" noProof="0" dirty="0">
                <a:ln>
                  <a:noFill/>
                </a:ln>
                <a:solidFill>
                  <a:srgbClr val="0070C0"/>
                </a:solidFill>
                <a:effectLst/>
                <a:uLnTx/>
                <a:uFillTx/>
                <a:latin typeface="Calibri" panose="020F0502020204030204"/>
                <a:ea typeface="+mj-ea"/>
                <a:cs typeface="+mj-cs"/>
              </a:rPr>
              <a:t>An integrated approach </a:t>
            </a:r>
          </a:p>
        </p:txBody>
      </p:sp>
      <p:sp>
        <p:nvSpPr>
          <p:cNvPr id="6" name="TextBox 5">
            <a:extLst>
              <a:ext uri="{FF2B5EF4-FFF2-40B4-BE49-F238E27FC236}">
                <a16:creationId xmlns:a16="http://schemas.microsoft.com/office/drawing/2014/main" id="{763DE9AB-FA27-1C37-2EA9-4785D97A63A4}"/>
              </a:ext>
            </a:extLst>
          </p:cNvPr>
          <p:cNvSpPr txBox="1"/>
          <p:nvPr/>
        </p:nvSpPr>
        <p:spPr>
          <a:xfrm>
            <a:off x="397042" y="1145991"/>
            <a:ext cx="4694180" cy="5078313"/>
          </a:xfrm>
          <a:prstGeom prst="rect">
            <a:avLst/>
          </a:prstGeom>
          <a:noFill/>
        </p:spPr>
        <p:txBody>
          <a:bodyPr wrap="square">
            <a:spAutoFit/>
          </a:bodyPr>
          <a:lstStyle/>
          <a:p>
            <a:pPr marL="285750" marR="0" lvl="0" indent="-285750" algn="l" defTabSz="914400" rtl="0" eaLnBrk="1" fontAlgn="auto" latinLnBrk="0" hangingPunct="1">
              <a:lnSpc>
                <a:spcPct val="100000"/>
              </a:lnSpc>
              <a:spcBef>
                <a:spcPts val="0"/>
              </a:spcBef>
              <a:spcAft>
                <a:spcPts val="0"/>
              </a:spcAft>
              <a:buClrTx/>
              <a:buSzTx/>
              <a:buFontTx/>
              <a:buBlip>
                <a:blip r:embed="rId3"/>
              </a:buBlip>
              <a:tabLst/>
              <a:defRPr/>
            </a:pPr>
            <a:r>
              <a:rPr kumimoji="0" lang="en-GB" sz="1800" b="0" i="0" u="none" strike="noStrike" kern="1200" cap="none" spc="0" normalizeH="0" baseline="0" noProof="0" dirty="0">
                <a:ln>
                  <a:noFill/>
                </a:ln>
                <a:solidFill>
                  <a:srgbClr val="44546A"/>
                </a:solidFill>
                <a:effectLst/>
                <a:uLnTx/>
                <a:uFillTx/>
                <a:latin typeface="Calibri" panose="020F0502020204030204"/>
                <a:ea typeface="+mn-ea"/>
                <a:cs typeface="+mn-cs"/>
              </a:rPr>
              <a:t>Share experience, knowledge and expertise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44546A"/>
              </a:solidFill>
              <a:effectLst/>
              <a:uLnTx/>
              <a:uFillTx/>
              <a:latin typeface="Calibri" panose="020F0502020204030204"/>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Tx/>
              <a:buBlip>
                <a:blip r:embed="rId3"/>
              </a:buBlip>
              <a:tabLst/>
              <a:defRPr/>
            </a:pPr>
            <a:r>
              <a:rPr kumimoji="0" lang="en-GB" sz="1800" b="0" i="0" u="none" strike="noStrike" kern="1200" cap="none" spc="0" normalizeH="0" baseline="0" noProof="0" dirty="0">
                <a:ln>
                  <a:noFill/>
                </a:ln>
                <a:solidFill>
                  <a:srgbClr val="44546A"/>
                </a:solidFill>
                <a:effectLst/>
                <a:uLnTx/>
                <a:uFillTx/>
                <a:latin typeface="Calibri" panose="020F0502020204030204"/>
                <a:ea typeface="+mn-ea"/>
                <a:cs typeface="+mn-cs"/>
              </a:rPr>
              <a:t>Make better use of resources by </a:t>
            </a:r>
            <a:r>
              <a:rPr kumimoji="0" lang="en-US" sz="1800" b="0" i="0" u="none" strike="noStrike" kern="1200" cap="none" spc="-35" normalizeH="0" baseline="0" noProof="0" dirty="0">
                <a:ln>
                  <a:noFill/>
                </a:ln>
                <a:solidFill>
                  <a:srgbClr val="283B4F"/>
                </a:solidFill>
                <a:effectLst/>
                <a:uLnTx/>
                <a:uFillTx/>
                <a:latin typeface="Calibri" panose="020F0502020204030204"/>
                <a:ea typeface="Arial" panose="020B0604020202020204" pitchFamily="34" charset="0"/>
                <a:cs typeface="+mn-cs"/>
              </a:rPr>
              <a:t>s</a:t>
            </a:r>
            <a:r>
              <a:rPr kumimoji="0" lang="en-US" sz="1800" b="0" i="0" u="none" strike="noStrike" kern="1200" cap="none" spc="0" normalizeH="0" baseline="0" noProof="0" dirty="0">
                <a:ln>
                  <a:noFill/>
                </a:ln>
                <a:solidFill>
                  <a:srgbClr val="283B4F"/>
                </a:solidFill>
                <a:effectLst/>
                <a:uLnTx/>
                <a:uFillTx/>
                <a:latin typeface="Calibri" panose="020F0502020204030204"/>
                <a:ea typeface="Arial" panose="020B0604020202020204" pitchFamily="34" charset="0"/>
                <a:cs typeface="+mn-cs"/>
              </a:rPr>
              <a:t>haring</a:t>
            </a:r>
            <a:r>
              <a:rPr kumimoji="0" lang="en-US" sz="1800" b="0" i="0" u="none" strike="noStrike" kern="1200" cap="none" spc="-35" normalizeH="0" baseline="0" noProof="0" dirty="0">
                <a:ln>
                  <a:noFill/>
                </a:ln>
                <a:solidFill>
                  <a:srgbClr val="283B4F"/>
                </a:solidFill>
                <a:effectLst/>
                <a:uLnTx/>
                <a:uFillTx/>
                <a:latin typeface="Calibri" panose="020F0502020204030204"/>
                <a:ea typeface="Arial" panose="020B0604020202020204" pitchFamily="34" charset="0"/>
                <a:cs typeface="+mn-cs"/>
              </a:rPr>
              <a:t> </a:t>
            </a:r>
            <a:r>
              <a:rPr kumimoji="0" lang="en-US" sz="1800" b="0" i="0" u="none" strike="noStrike" kern="1200" cap="none" spc="0" normalizeH="0" baseline="0" noProof="0" dirty="0">
                <a:ln>
                  <a:noFill/>
                </a:ln>
                <a:solidFill>
                  <a:srgbClr val="283B4F"/>
                </a:solidFill>
                <a:effectLst/>
                <a:uLnTx/>
                <a:uFillTx/>
                <a:latin typeface="Calibri" panose="020F0502020204030204"/>
                <a:ea typeface="Arial" panose="020B0604020202020204" pitchFamily="34" charset="0"/>
                <a:cs typeface="+mn-cs"/>
              </a:rPr>
              <a:t>priorities</a:t>
            </a:r>
            <a:r>
              <a:rPr kumimoji="0" lang="en-US" sz="1800" b="0" i="0" u="none" strike="noStrike" kern="1200" cap="none" spc="0" normalizeH="0" baseline="0" noProof="0" dirty="0">
                <a:ln>
                  <a:noFill/>
                </a:ln>
                <a:solidFill>
                  <a:srgbClr val="525252"/>
                </a:solidFill>
                <a:effectLst/>
                <a:uLnTx/>
                <a:uFillTx/>
                <a:latin typeface="Calibri" panose="020F0502020204030204"/>
                <a:ea typeface="Arial" panose="020B0604020202020204" pitchFamily="34" charset="0"/>
                <a:cs typeface="+mn-cs"/>
              </a:rPr>
              <a:t>,</a:t>
            </a:r>
            <a:r>
              <a:rPr kumimoji="0" lang="en-US" sz="1800" b="0" i="0" u="none" strike="noStrike" kern="1200" cap="none" spc="-25" normalizeH="0" baseline="0" noProof="0" dirty="0">
                <a:ln>
                  <a:noFill/>
                </a:ln>
                <a:solidFill>
                  <a:srgbClr val="525252"/>
                </a:solidFill>
                <a:effectLst/>
                <a:uLnTx/>
                <a:uFillTx/>
                <a:latin typeface="Calibri" panose="020F0502020204030204"/>
                <a:ea typeface="Arial" panose="020B0604020202020204" pitchFamily="34" charset="0"/>
                <a:cs typeface="+mn-cs"/>
              </a:rPr>
              <a:t> </a:t>
            </a:r>
            <a:r>
              <a:rPr kumimoji="0" lang="en-US" sz="1800" b="0" i="0" u="none" strike="noStrike" kern="1200" cap="none" spc="0" normalizeH="0" baseline="0" noProof="0" dirty="0">
                <a:ln>
                  <a:noFill/>
                </a:ln>
                <a:solidFill>
                  <a:srgbClr val="283B4F"/>
                </a:solidFill>
                <a:effectLst/>
                <a:uLnTx/>
                <a:uFillTx/>
                <a:latin typeface="Calibri" panose="020F0502020204030204"/>
                <a:ea typeface="Arial" panose="020B0604020202020204" pitchFamily="34" charset="0"/>
                <a:cs typeface="+mn-cs"/>
              </a:rPr>
              <a:t>outcomes and</a:t>
            </a:r>
            <a:r>
              <a:rPr kumimoji="0" lang="en-US" sz="1800" b="0" i="0" u="none" strike="noStrike" kern="1200" cap="none" spc="-90" normalizeH="0" baseline="0" noProof="0" dirty="0">
                <a:ln>
                  <a:noFill/>
                </a:ln>
                <a:solidFill>
                  <a:srgbClr val="283B4F"/>
                </a:solidFill>
                <a:effectLst/>
                <a:uLnTx/>
                <a:uFillTx/>
                <a:latin typeface="Calibri" panose="020F0502020204030204"/>
                <a:ea typeface="Arial" panose="020B0604020202020204" pitchFamily="34" charset="0"/>
                <a:cs typeface="+mn-cs"/>
              </a:rPr>
              <a:t> </a:t>
            </a:r>
            <a:r>
              <a:rPr kumimoji="0" lang="en-US" sz="1800" b="0" i="0" u="none" strike="noStrike" kern="1200" cap="none" spc="0" normalizeH="0" baseline="0" noProof="0" dirty="0">
                <a:ln>
                  <a:noFill/>
                </a:ln>
                <a:solidFill>
                  <a:srgbClr val="283B4F"/>
                </a:solidFill>
                <a:effectLst/>
                <a:uLnTx/>
                <a:uFillTx/>
                <a:latin typeface="Calibri" panose="020F0502020204030204"/>
                <a:ea typeface="Arial" panose="020B0604020202020204" pitchFamily="34" charset="0"/>
                <a:cs typeface="+mn-cs"/>
              </a:rPr>
              <a:t>cost</a:t>
            </a:r>
            <a:r>
              <a:rPr kumimoji="0" lang="en-US" sz="1800" b="0" i="0" u="none" strike="noStrike" kern="1200" cap="none" spc="-80" normalizeH="0" baseline="0" noProof="0" dirty="0">
                <a:ln>
                  <a:noFill/>
                </a:ln>
                <a:solidFill>
                  <a:srgbClr val="283B4F"/>
                </a:solidFill>
                <a:effectLst/>
                <a:uLnTx/>
                <a:uFillTx/>
                <a:latin typeface="Calibri" panose="020F0502020204030204"/>
                <a:ea typeface="Arial" panose="020B0604020202020204" pitchFamily="34" charset="0"/>
                <a:cs typeface="+mn-cs"/>
              </a:rPr>
              <a:t> </a:t>
            </a:r>
            <a:r>
              <a:rPr kumimoji="0" lang="en-US" sz="1800" b="0" i="0" u="none" strike="noStrike" kern="1200" cap="none" spc="0" normalizeH="0" baseline="0" noProof="0" dirty="0">
                <a:ln>
                  <a:noFill/>
                </a:ln>
                <a:solidFill>
                  <a:srgbClr val="283B4F"/>
                </a:solidFill>
                <a:effectLst/>
                <a:uLnTx/>
                <a:uFillTx/>
                <a:latin typeface="Calibri" panose="020F0502020204030204"/>
                <a:ea typeface="Arial" panose="020B0604020202020204" pitchFamily="34" charset="0"/>
                <a:cs typeface="+mn-cs"/>
              </a:rPr>
              <a:t>efficiencies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283B4F"/>
              </a:solidFill>
              <a:effectLst/>
              <a:uLnTx/>
              <a:uFillTx/>
              <a:latin typeface="Calibri" panose="020F0502020204030204"/>
              <a:ea typeface="Arial" panose="020B0604020202020204" pitchFamily="34" charset="0"/>
              <a:cs typeface="+mn-cs"/>
            </a:endParaRPr>
          </a:p>
          <a:p>
            <a:pPr marL="285750" marR="0" lvl="0" indent="-285750" algn="l" defTabSz="914400" rtl="0" eaLnBrk="1" fontAlgn="auto" latinLnBrk="0" hangingPunct="1">
              <a:lnSpc>
                <a:spcPct val="100000"/>
              </a:lnSpc>
              <a:spcBef>
                <a:spcPts val="0"/>
              </a:spcBef>
              <a:spcAft>
                <a:spcPts val="0"/>
              </a:spcAft>
              <a:buClrTx/>
              <a:buSzTx/>
              <a:buFontTx/>
              <a:buBlip>
                <a:blip r:embed="rId3"/>
              </a:buBlip>
              <a:tabLst/>
              <a:defRPr/>
            </a:pPr>
            <a:r>
              <a:rPr kumimoji="0" lang="en-GB" sz="1800" b="0" i="0" u="none" strike="noStrike" kern="1200" cap="none" spc="0" normalizeH="0" baseline="0" noProof="0" dirty="0">
                <a:ln>
                  <a:noFill/>
                </a:ln>
                <a:solidFill>
                  <a:srgbClr val="44546A"/>
                </a:solidFill>
                <a:effectLst/>
                <a:uLnTx/>
                <a:uFillTx/>
                <a:latin typeface="Calibri" panose="020F0502020204030204"/>
                <a:ea typeface="+mn-ea"/>
                <a:cs typeface="+mn-cs"/>
              </a:rPr>
              <a:t>Jointly develop services that help improve the lives of people in our communities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44546A"/>
              </a:solidFill>
              <a:effectLst/>
              <a:uLnTx/>
              <a:uFillTx/>
              <a:latin typeface="Calibri" panose="020F0502020204030204"/>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Tx/>
              <a:buBlip>
                <a:blip r:embed="rId3"/>
              </a:buBlip>
              <a:tabLst/>
              <a:defRPr/>
            </a:pPr>
            <a:r>
              <a:rPr kumimoji="0" lang="en-US" sz="1800" b="0" i="0" u="none" strike="noStrike" kern="1200" cap="none" spc="0" normalizeH="0" baseline="0" noProof="0" dirty="0">
                <a:ln>
                  <a:noFill/>
                </a:ln>
                <a:solidFill>
                  <a:srgbClr val="283B4F"/>
                </a:solidFill>
                <a:effectLst/>
                <a:uLnTx/>
                <a:uFillTx/>
                <a:latin typeface="Calibri" panose="020F0502020204030204"/>
                <a:ea typeface="Arial" panose="020B0604020202020204" pitchFamily="34" charset="0"/>
                <a:cs typeface="+mn-cs"/>
              </a:rPr>
              <a:t>Act</a:t>
            </a:r>
            <a:r>
              <a:rPr kumimoji="0" lang="en-US" sz="1800" b="0" i="0" u="none" strike="noStrike" kern="1200" cap="none" spc="-40" normalizeH="0" baseline="0" noProof="0" dirty="0">
                <a:ln>
                  <a:noFill/>
                </a:ln>
                <a:solidFill>
                  <a:srgbClr val="283B4F"/>
                </a:solidFill>
                <a:effectLst/>
                <a:uLnTx/>
                <a:uFillTx/>
                <a:latin typeface="Calibri" panose="020F0502020204030204"/>
                <a:ea typeface="Arial" panose="020B0604020202020204" pitchFamily="34" charset="0"/>
                <a:cs typeface="+mn-cs"/>
              </a:rPr>
              <a:t> </a:t>
            </a:r>
            <a:r>
              <a:rPr kumimoji="0" lang="en-US" sz="1800" b="0" i="0" u="none" strike="noStrike" kern="1200" cap="none" spc="0" normalizeH="0" baseline="0" noProof="0" dirty="0">
                <a:ln>
                  <a:noFill/>
                </a:ln>
                <a:solidFill>
                  <a:srgbClr val="283B4F"/>
                </a:solidFill>
                <a:effectLst/>
                <a:uLnTx/>
                <a:uFillTx/>
                <a:latin typeface="Calibri" panose="020F0502020204030204"/>
                <a:ea typeface="Arial" panose="020B0604020202020204" pitchFamily="34" charset="0"/>
                <a:cs typeface="+mn-cs"/>
              </a:rPr>
              <a:t>as</a:t>
            </a:r>
            <a:r>
              <a:rPr kumimoji="0" lang="en-US" sz="1800" b="0" i="0" u="none" strike="noStrike" kern="1200" cap="none" spc="-5" normalizeH="0" baseline="0" noProof="0" dirty="0">
                <a:ln>
                  <a:noFill/>
                </a:ln>
                <a:solidFill>
                  <a:srgbClr val="283B4F"/>
                </a:solidFill>
                <a:effectLst/>
                <a:uLnTx/>
                <a:uFillTx/>
                <a:latin typeface="Calibri" panose="020F0502020204030204"/>
                <a:ea typeface="Arial" panose="020B0604020202020204" pitchFamily="34" charset="0"/>
                <a:cs typeface="+mn-cs"/>
              </a:rPr>
              <a:t> </a:t>
            </a:r>
            <a:r>
              <a:rPr kumimoji="0" lang="en-US" sz="1800" b="0" i="0" u="none" strike="noStrike" kern="1200" cap="none" spc="0" normalizeH="0" baseline="0" noProof="0" dirty="0">
                <a:ln>
                  <a:noFill/>
                </a:ln>
                <a:solidFill>
                  <a:srgbClr val="283B4F"/>
                </a:solidFill>
                <a:effectLst/>
                <a:uLnTx/>
                <a:uFillTx/>
                <a:latin typeface="Calibri" panose="020F0502020204030204"/>
                <a:ea typeface="Arial" panose="020B0604020202020204" pitchFamily="34" charset="0"/>
                <a:cs typeface="+mn-cs"/>
              </a:rPr>
              <a:t>'one public service' with</a:t>
            </a:r>
            <a:r>
              <a:rPr kumimoji="0" lang="en-US" sz="1800" b="0" i="0" u="none" strike="noStrike" kern="1200" cap="none" spc="-25" normalizeH="0" baseline="0" noProof="0" dirty="0">
                <a:ln>
                  <a:noFill/>
                </a:ln>
                <a:solidFill>
                  <a:srgbClr val="283B4F"/>
                </a:solidFill>
                <a:effectLst/>
                <a:uLnTx/>
                <a:uFillTx/>
                <a:latin typeface="Calibri" panose="020F0502020204030204"/>
                <a:ea typeface="Arial" panose="020B0604020202020204" pitchFamily="34" charset="0"/>
                <a:cs typeface="+mn-cs"/>
              </a:rPr>
              <a:t> our partners, our workforce and our communities </a:t>
            </a:r>
            <a:endParaRPr kumimoji="0" lang="en-US" sz="1800" b="0" i="0" u="none" strike="noStrike" kern="1200" cap="none" spc="0" normalizeH="0" baseline="0" noProof="0" dirty="0">
              <a:ln>
                <a:noFill/>
              </a:ln>
              <a:solidFill>
                <a:srgbClr val="283B4F"/>
              </a:solidFill>
              <a:effectLst/>
              <a:uLnTx/>
              <a:uFillTx/>
              <a:latin typeface="Calibri" panose="020F0502020204030204"/>
              <a:ea typeface="Arial" panose="020B0604020202020204" pitchFamily="34" charset="0"/>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35" normalizeH="0" baseline="0" noProof="0" dirty="0">
              <a:ln>
                <a:noFill/>
              </a:ln>
              <a:solidFill>
                <a:srgbClr val="283B4F"/>
              </a:solidFill>
              <a:effectLst/>
              <a:uLnTx/>
              <a:uFillTx/>
              <a:latin typeface="Calibri" panose="020F0502020204030204"/>
              <a:ea typeface="Arial" panose="020B0604020202020204" pitchFamily="34" charset="0"/>
              <a:cs typeface="+mn-cs"/>
            </a:endParaRPr>
          </a:p>
          <a:p>
            <a:pPr marL="285750" marR="0" lvl="0" indent="-285750" algn="l" defTabSz="914400" rtl="0" eaLnBrk="1" fontAlgn="auto" latinLnBrk="0" hangingPunct="1">
              <a:lnSpc>
                <a:spcPct val="100000"/>
              </a:lnSpc>
              <a:spcBef>
                <a:spcPts val="0"/>
              </a:spcBef>
              <a:spcAft>
                <a:spcPts val="0"/>
              </a:spcAft>
              <a:buClrTx/>
              <a:buSzTx/>
              <a:buFontTx/>
              <a:buBlip>
                <a:blip r:embed="rId3"/>
              </a:buBlip>
              <a:tabLst/>
              <a:defRPr/>
            </a:pPr>
            <a:r>
              <a:rPr kumimoji="0" lang="en-US" sz="1800" b="0" i="0" u="none" strike="noStrike" kern="1200" cap="none" spc="0" normalizeH="0" baseline="0" noProof="0" dirty="0">
                <a:ln>
                  <a:noFill/>
                </a:ln>
                <a:solidFill>
                  <a:srgbClr val="283B4F"/>
                </a:solidFill>
                <a:effectLst/>
                <a:uLnTx/>
                <a:uFillTx/>
                <a:latin typeface="Calibri" panose="020F0502020204030204"/>
                <a:ea typeface="Arial" panose="020B0604020202020204" pitchFamily="34" charset="0"/>
                <a:cs typeface="+mn-cs"/>
              </a:rPr>
              <a:t>Form new and</a:t>
            </a:r>
            <a:r>
              <a:rPr kumimoji="0" lang="en-US" sz="1800" b="0" i="0" u="none" strike="noStrike" kern="1200" cap="none" spc="-15" normalizeH="0" baseline="0" noProof="0" dirty="0">
                <a:ln>
                  <a:noFill/>
                </a:ln>
                <a:solidFill>
                  <a:srgbClr val="283B4F"/>
                </a:solidFill>
                <a:effectLst/>
                <a:uLnTx/>
                <a:uFillTx/>
                <a:latin typeface="Calibri" panose="020F0502020204030204"/>
                <a:ea typeface="Arial" panose="020B0604020202020204" pitchFamily="34" charset="0"/>
                <a:cs typeface="+mn-cs"/>
              </a:rPr>
              <a:t> </a:t>
            </a:r>
            <a:r>
              <a:rPr kumimoji="0" lang="en-US" sz="1800" b="0" i="0" u="none" strike="noStrike" kern="1200" cap="none" spc="0" normalizeH="0" baseline="0" noProof="0" dirty="0">
                <a:ln>
                  <a:noFill/>
                </a:ln>
                <a:solidFill>
                  <a:srgbClr val="283B4F"/>
                </a:solidFill>
                <a:effectLst/>
                <a:uLnTx/>
                <a:uFillTx/>
                <a:latin typeface="Calibri" panose="020F0502020204030204"/>
                <a:ea typeface="Arial" panose="020B0604020202020204" pitchFamily="34" charset="0"/>
                <a:cs typeface="+mn-cs"/>
              </a:rPr>
              <a:t>deeper partnerships with</a:t>
            </a:r>
            <a:r>
              <a:rPr kumimoji="0" lang="en-US" sz="1800" b="0" i="0" u="none" strike="noStrike" kern="1200" cap="none" spc="-25" normalizeH="0" baseline="0" noProof="0" dirty="0">
                <a:ln>
                  <a:noFill/>
                </a:ln>
                <a:solidFill>
                  <a:srgbClr val="283B4F"/>
                </a:solidFill>
                <a:effectLst/>
                <a:uLnTx/>
                <a:uFillTx/>
                <a:latin typeface="Calibri" panose="020F0502020204030204"/>
                <a:ea typeface="Arial" panose="020B0604020202020204" pitchFamily="34" charset="0"/>
                <a:cs typeface="+mn-cs"/>
              </a:rPr>
              <a:t> </a:t>
            </a:r>
            <a:r>
              <a:rPr kumimoji="0" lang="en-US" sz="1800" b="0" i="0" u="none" strike="noStrike" kern="1200" cap="none" spc="0" normalizeH="0" baseline="0" noProof="0" dirty="0">
                <a:ln>
                  <a:noFill/>
                </a:ln>
                <a:solidFill>
                  <a:srgbClr val="283B4F"/>
                </a:solidFill>
                <a:effectLst/>
                <a:uLnTx/>
                <a:uFillTx/>
                <a:latin typeface="Calibri" panose="020F0502020204030204"/>
                <a:ea typeface="Arial" panose="020B0604020202020204" pitchFamily="34" charset="0"/>
                <a:cs typeface="+mn-cs"/>
              </a:rPr>
              <a:t>communities, the voluntary sector and business – speak as one voice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283B4F"/>
              </a:solidFill>
              <a:effectLst/>
              <a:uLnTx/>
              <a:uFillTx/>
              <a:latin typeface="Calibri" panose="020F0502020204030204"/>
              <a:ea typeface="Arial" panose="020B0604020202020204" pitchFamily="34" charset="0"/>
              <a:cs typeface="+mn-cs"/>
            </a:endParaRPr>
          </a:p>
          <a:p>
            <a:pPr marL="285750" marR="0" lvl="0" indent="-285750" algn="l" defTabSz="914400" rtl="0" eaLnBrk="1" fontAlgn="auto" latinLnBrk="0" hangingPunct="1">
              <a:lnSpc>
                <a:spcPct val="100000"/>
              </a:lnSpc>
              <a:spcBef>
                <a:spcPts val="0"/>
              </a:spcBef>
              <a:spcAft>
                <a:spcPts val="0"/>
              </a:spcAft>
              <a:buClrTx/>
              <a:buSzTx/>
              <a:buFontTx/>
              <a:buBlip>
                <a:blip r:embed="rId3"/>
              </a:buBlip>
              <a:tabLst/>
              <a:defRPr/>
            </a:pPr>
            <a:r>
              <a:rPr kumimoji="0" lang="en-US" sz="1800" b="0" i="0" u="none" strike="noStrike" kern="1200" cap="none" spc="0" normalizeH="0" baseline="0" noProof="0" dirty="0">
                <a:ln>
                  <a:noFill/>
                </a:ln>
                <a:solidFill>
                  <a:srgbClr val="283B4F"/>
                </a:solidFill>
                <a:effectLst/>
                <a:uLnTx/>
                <a:uFillTx/>
                <a:latin typeface="Calibri" panose="020F0502020204030204"/>
                <a:ea typeface="Arial" panose="020B0604020202020204" pitchFamily="34" charset="0"/>
                <a:cs typeface="+mn-cs"/>
              </a:rPr>
              <a:t>Design</a:t>
            </a:r>
            <a:r>
              <a:rPr kumimoji="0" lang="en-US" sz="1800" b="0" i="0" u="none" strike="noStrike" kern="1200" cap="none" spc="-60" normalizeH="0" baseline="0" noProof="0" dirty="0">
                <a:ln>
                  <a:noFill/>
                </a:ln>
                <a:solidFill>
                  <a:srgbClr val="283B4F"/>
                </a:solidFill>
                <a:effectLst/>
                <a:uLnTx/>
                <a:uFillTx/>
                <a:latin typeface="Calibri" panose="020F0502020204030204"/>
                <a:ea typeface="Arial" panose="020B0604020202020204" pitchFamily="34" charset="0"/>
                <a:cs typeface="+mn-cs"/>
              </a:rPr>
              <a:t> </a:t>
            </a:r>
            <a:r>
              <a:rPr kumimoji="0" lang="en-US" sz="1800" b="0" i="0" u="none" strike="noStrike" kern="1200" cap="none" spc="0" normalizeH="0" baseline="0" noProof="0" dirty="0">
                <a:ln>
                  <a:noFill/>
                </a:ln>
                <a:solidFill>
                  <a:srgbClr val="283B4F"/>
                </a:solidFill>
                <a:effectLst/>
                <a:uLnTx/>
                <a:uFillTx/>
                <a:latin typeface="Calibri" panose="020F0502020204030204"/>
                <a:ea typeface="Arial" panose="020B0604020202020204" pitchFamily="34" charset="0"/>
                <a:cs typeface="+mn-cs"/>
              </a:rPr>
              <a:t>how</a:t>
            </a:r>
            <a:r>
              <a:rPr kumimoji="0" lang="en-US" sz="1800" b="0" i="0" u="none" strike="noStrike" kern="1200" cap="none" spc="-35" normalizeH="0" baseline="0" noProof="0" dirty="0">
                <a:ln>
                  <a:noFill/>
                </a:ln>
                <a:solidFill>
                  <a:srgbClr val="283B4F"/>
                </a:solidFill>
                <a:effectLst/>
                <a:uLnTx/>
                <a:uFillTx/>
                <a:latin typeface="Calibri" panose="020F0502020204030204"/>
                <a:ea typeface="Arial" panose="020B0604020202020204" pitchFamily="34" charset="0"/>
                <a:cs typeface="+mn-cs"/>
              </a:rPr>
              <a:t> </a:t>
            </a:r>
            <a:r>
              <a:rPr kumimoji="0" lang="en-US" sz="1800" b="0" i="0" u="none" strike="noStrike" kern="1200" cap="none" spc="0" normalizeH="0" baseline="0" noProof="0" dirty="0">
                <a:ln>
                  <a:noFill/>
                </a:ln>
                <a:solidFill>
                  <a:srgbClr val="283B4F"/>
                </a:solidFill>
                <a:effectLst/>
                <a:uLnTx/>
                <a:uFillTx/>
                <a:latin typeface="Calibri" panose="020F0502020204030204"/>
                <a:ea typeface="Arial" panose="020B0604020202020204" pitchFamily="34" charset="0"/>
                <a:cs typeface="+mn-cs"/>
              </a:rPr>
              <a:t>it</a:t>
            </a:r>
            <a:r>
              <a:rPr kumimoji="0" lang="en-US" sz="1800" b="0" i="0" u="none" strike="noStrike" kern="1200" cap="none" spc="170" normalizeH="0" baseline="0" noProof="0" dirty="0">
                <a:ln>
                  <a:noFill/>
                </a:ln>
                <a:solidFill>
                  <a:srgbClr val="283B4F"/>
                </a:solidFill>
                <a:effectLst/>
                <a:uLnTx/>
                <a:uFillTx/>
                <a:latin typeface="Calibri" panose="020F0502020204030204"/>
                <a:ea typeface="Arial" panose="020B0604020202020204" pitchFamily="34" charset="0"/>
                <a:cs typeface="+mn-cs"/>
              </a:rPr>
              <a:t> </a:t>
            </a:r>
            <a:r>
              <a:rPr kumimoji="0" lang="en-US" sz="1800" b="0" i="0" u="none" strike="noStrike" kern="1200" cap="none" spc="0" normalizeH="0" baseline="0" noProof="0" dirty="0">
                <a:ln>
                  <a:noFill/>
                </a:ln>
                <a:solidFill>
                  <a:srgbClr val="283B4F"/>
                </a:solidFill>
                <a:effectLst/>
                <a:uLnTx/>
                <a:uFillTx/>
                <a:latin typeface="Calibri" panose="020F0502020204030204"/>
                <a:ea typeface="Arial" panose="020B0604020202020204" pitchFamily="34" charset="0"/>
                <a:cs typeface="+mn-cs"/>
              </a:rPr>
              <a:t>all</a:t>
            </a:r>
            <a:r>
              <a:rPr kumimoji="0" lang="en-US" sz="1800" b="0" i="0" u="none" strike="noStrike" kern="1200" cap="none" spc="-80" normalizeH="0" baseline="0" noProof="0" dirty="0">
                <a:ln>
                  <a:noFill/>
                </a:ln>
                <a:solidFill>
                  <a:srgbClr val="283B4F"/>
                </a:solidFill>
                <a:effectLst/>
                <a:uLnTx/>
                <a:uFillTx/>
                <a:latin typeface="Calibri" panose="020F0502020204030204"/>
                <a:ea typeface="Arial" panose="020B0604020202020204" pitchFamily="34" charset="0"/>
                <a:cs typeface="+mn-cs"/>
              </a:rPr>
              <a:t> </a:t>
            </a:r>
            <a:r>
              <a:rPr kumimoji="0" lang="en-US" sz="1800" b="0" i="0" u="none" strike="noStrike" kern="1200" cap="none" spc="0" normalizeH="0" baseline="0" noProof="0" dirty="0">
                <a:ln>
                  <a:noFill/>
                </a:ln>
                <a:solidFill>
                  <a:srgbClr val="283B4F"/>
                </a:solidFill>
                <a:effectLst/>
                <a:uLnTx/>
                <a:uFillTx/>
                <a:latin typeface="Calibri" panose="020F0502020204030204"/>
                <a:ea typeface="Arial" panose="020B0604020202020204" pitchFamily="34" charset="0"/>
                <a:cs typeface="+mn-cs"/>
              </a:rPr>
              <a:t>fits</a:t>
            </a:r>
            <a:r>
              <a:rPr kumimoji="0" lang="en-US" sz="1800" b="0" i="0" u="none" strike="noStrike" kern="1200" cap="none" spc="-90" normalizeH="0" baseline="0" noProof="0" dirty="0">
                <a:ln>
                  <a:noFill/>
                </a:ln>
                <a:solidFill>
                  <a:srgbClr val="283B4F"/>
                </a:solidFill>
                <a:effectLst/>
                <a:uLnTx/>
                <a:uFillTx/>
                <a:latin typeface="Calibri" panose="020F0502020204030204"/>
                <a:ea typeface="Arial" panose="020B0604020202020204" pitchFamily="34" charset="0"/>
                <a:cs typeface="+mn-cs"/>
              </a:rPr>
              <a:t> </a:t>
            </a:r>
            <a:r>
              <a:rPr kumimoji="0" lang="en-US" sz="1800" b="0" i="0" u="none" strike="noStrike" kern="1200" cap="none" spc="0" normalizeH="0" baseline="0" noProof="0" dirty="0">
                <a:ln>
                  <a:noFill/>
                </a:ln>
                <a:solidFill>
                  <a:srgbClr val="283B4F"/>
                </a:solidFill>
                <a:effectLst/>
                <a:uLnTx/>
                <a:uFillTx/>
                <a:latin typeface="Calibri" panose="020F0502020204030204"/>
                <a:ea typeface="Arial" panose="020B0604020202020204" pitchFamily="34" charset="0"/>
                <a:cs typeface="+mn-cs"/>
              </a:rPr>
              <a:t>together around people, rather than the needs of individual organisations</a:t>
            </a:r>
            <a:endParaRPr kumimoji="0" lang="en-GB" sz="1800" b="0" i="0" u="none" strike="noStrike" kern="1200" cap="none" spc="0" normalizeH="0" baseline="0" noProof="0" dirty="0">
              <a:ln>
                <a:noFill/>
              </a:ln>
              <a:solidFill>
                <a:srgbClr val="44546A"/>
              </a:solidFill>
              <a:effectLst/>
              <a:uLnTx/>
              <a:uFillTx/>
              <a:latin typeface="Calibri" panose="020F0502020204030204"/>
              <a:ea typeface="+mn-ea"/>
              <a:cs typeface="+mn-cs"/>
            </a:endParaRPr>
          </a:p>
        </p:txBody>
      </p:sp>
      <p:pic>
        <p:nvPicPr>
          <p:cNvPr id="7" name="Picture 6">
            <a:extLst>
              <a:ext uri="{FF2B5EF4-FFF2-40B4-BE49-F238E27FC236}">
                <a16:creationId xmlns:a16="http://schemas.microsoft.com/office/drawing/2014/main" id="{FA9B45C1-92C6-6CCB-08EE-E60949F63A5D}"/>
              </a:ext>
            </a:extLst>
          </p:cNvPr>
          <p:cNvPicPr>
            <a:picLocks noChangeAspect="1"/>
          </p:cNvPicPr>
          <p:nvPr/>
        </p:nvPicPr>
        <p:blipFill rotWithShape="1">
          <a:blip r:embed="rId4"/>
          <a:srcRect t="19915"/>
          <a:stretch/>
        </p:blipFill>
        <p:spPr>
          <a:xfrm>
            <a:off x="5131041" y="2220374"/>
            <a:ext cx="6963978" cy="2724605"/>
          </a:xfrm>
          <a:prstGeom prst="rect">
            <a:avLst/>
          </a:prstGeom>
        </p:spPr>
      </p:pic>
    </p:spTree>
    <p:extLst>
      <p:ext uri="{BB962C8B-B14F-4D97-AF65-F5344CB8AC3E}">
        <p14:creationId xmlns:p14="http://schemas.microsoft.com/office/powerpoint/2010/main" val="2180547890"/>
      </p:ext>
    </p:extLst>
  </p:cSld>
  <p:clrMapOvr>
    <a:masterClrMapping/>
  </p:clrMapOvr>
  <p:transition spd="slow">
    <p:wip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Diagonal Stripe 18">
            <a:extLst>
              <a:ext uri="{FF2B5EF4-FFF2-40B4-BE49-F238E27FC236}">
                <a16:creationId xmlns:a16="http://schemas.microsoft.com/office/drawing/2014/main" id="{05E75915-9ABA-8500-EA67-FF18E30AA3EE}"/>
              </a:ext>
            </a:extLst>
          </p:cNvPr>
          <p:cNvSpPr/>
          <p:nvPr/>
        </p:nvSpPr>
        <p:spPr>
          <a:xfrm rot="2671440">
            <a:off x="3463560" y="1913064"/>
            <a:ext cx="5667986" cy="5584678"/>
          </a:xfrm>
          <a:prstGeom prst="diagStripe">
            <a:avLst>
              <a:gd name="adj" fmla="val 70100"/>
            </a:avLst>
          </a:prstGeom>
          <a:solidFill>
            <a:srgbClr val="B02675"/>
          </a:solidFill>
          <a:ln>
            <a:solidFill>
              <a:srgbClr val="B0267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3" name="Diagonal Stripe 2">
            <a:extLst>
              <a:ext uri="{FF2B5EF4-FFF2-40B4-BE49-F238E27FC236}">
                <a16:creationId xmlns:a16="http://schemas.microsoft.com/office/drawing/2014/main" id="{CB790B66-25DA-D401-C276-0D89501020BC}"/>
              </a:ext>
            </a:extLst>
          </p:cNvPr>
          <p:cNvSpPr/>
          <p:nvPr/>
        </p:nvSpPr>
        <p:spPr>
          <a:xfrm rot="2658505">
            <a:off x="4343993" y="1519181"/>
            <a:ext cx="3907122" cy="3819639"/>
          </a:xfrm>
          <a:prstGeom prst="diagStripe">
            <a:avLst>
              <a:gd name="adj" fmla="val 60288"/>
            </a:avLst>
          </a:prstGeom>
          <a:solidFill>
            <a:srgbClr val="78B045"/>
          </a:solidFill>
          <a:ln>
            <a:solidFill>
              <a:srgbClr val="78B04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5" name="TextBox 4">
            <a:extLst>
              <a:ext uri="{FF2B5EF4-FFF2-40B4-BE49-F238E27FC236}">
                <a16:creationId xmlns:a16="http://schemas.microsoft.com/office/drawing/2014/main" id="{D4FA71F6-F3F3-10D2-117E-9A8957BDE422}"/>
              </a:ext>
            </a:extLst>
          </p:cNvPr>
          <p:cNvSpPr txBox="1"/>
          <p:nvPr/>
        </p:nvSpPr>
        <p:spPr>
          <a:xfrm>
            <a:off x="2796099" y="1610080"/>
            <a:ext cx="1908664"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1" u="none" strike="noStrike" kern="1200" cap="none" spc="0" normalizeH="0" baseline="0" noProof="0" dirty="0">
                <a:ln>
                  <a:noFill/>
                </a:ln>
                <a:solidFill>
                  <a:srgbClr val="000000"/>
                </a:solidFill>
                <a:effectLst/>
                <a:uLnTx/>
                <a:uFillTx/>
                <a:latin typeface="Calibri" panose="020F0502020204030204"/>
                <a:ea typeface="+mn-ea"/>
                <a:cs typeface="Arial" panose="020B0604020202020204" pitchFamily="34" charset="0"/>
              </a:rPr>
              <a:t>Mission statement</a:t>
            </a:r>
          </a:p>
        </p:txBody>
      </p:sp>
      <p:sp>
        <p:nvSpPr>
          <p:cNvPr id="7" name="TextBox 6">
            <a:extLst>
              <a:ext uri="{FF2B5EF4-FFF2-40B4-BE49-F238E27FC236}">
                <a16:creationId xmlns:a16="http://schemas.microsoft.com/office/drawing/2014/main" id="{70626EBE-0E25-A6AB-400D-4E8439E8195C}"/>
              </a:ext>
            </a:extLst>
          </p:cNvPr>
          <p:cNvSpPr txBox="1"/>
          <p:nvPr/>
        </p:nvSpPr>
        <p:spPr>
          <a:xfrm>
            <a:off x="1680010" y="2553755"/>
            <a:ext cx="2270733" cy="64633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1" u="none" strike="noStrike" kern="1200" cap="none" spc="0" normalizeH="0" baseline="0" noProof="0" dirty="0">
                <a:ln>
                  <a:noFill/>
                </a:ln>
                <a:solidFill>
                  <a:srgbClr val="000000"/>
                </a:solidFill>
                <a:effectLst/>
                <a:uLnTx/>
                <a:uFillTx/>
                <a:latin typeface="Calibri" panose="020F0502020204030204"/>
                <a:ea typeface="+mn-ea"/>
                <a:cs typeface="Arial" panose="020B0604020202020204" pitchFamily="34" charset="0"/>
              </a:rPr>
              <a:t>Overarching H&amp;WB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1" u="none" strike="noStrike" kern="1200" cap="none" spc="0" normalizeH="0" baseline="0" noProof="0" dirty="0">
                <a:ln>
                  <a:noFill/>
                </a:ln>
                <a:solidFill>
                  <a:srgbClr val="000000"/>
                </a:solidFill>
                <a:effectLst/>
                <a:uLnTx/>
                <a:uFillTx/>
                <a:latin typeface="Calibri" panose="020F0502020204030204"/>
                <a:ea typeface="+mn-ea"/>
                <a:cs typeface="Arial" panose="020B0604020202020204" pitchFamily="34" charset="0"/>
              </a:rPr>
              <a:t>ambitions</a:t>
            </a:r>
          </a:p>
        </p:txBody>
      </p:sp>
      <p:sp>
        <p:nvSpPr>
          <p:cNvPr id="8" name="TextBox 7">
            <a:extLst>
              <a:ext uri="{FF2B5EF4-FFF2-40B4-BE49-F238E27FC236}">
                <a16:creationId xmlns:a16="http://schemas.microsoft.com/office/drawing/2014/main" id="{6A65F7CB-B046-E757-58C2-EEBFE7C87D07}"/>
              </a:ext>
            </a:extLst>
          </p:cNvPr>
          <p:cNvSpPr txBox="1"/>
          <p:nvPr/>
        </p:nvSpPr>
        <p:spPr>
          <a:xfrm>
            <a:off x="914517" y="3902411"/>
            <a:ext cx="1726883"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1" u="none" strike="noStrike" kern="1200" cap="none" spc="0" normalizeH="0" baseline="0" noProof="0" dirty="0">
                <a:ln>
                  <a:noFill/>
                </a:ln>
                <a:solidFill>
                  <a:srgbClr val="000000"/>
                </a:solidFill>
                <a:effectLst/>
                <a:uLnTx/>
                <a:uFillTx/>
                <a:latin typeface="Calibri" panose="020F0502020204030204"/>
                <a:ea typeface="+mn-ea"/>
                <a:cs typeface="Arial" panose="020B0604020202020204" pitchFamily="34" charset="0"/>
              </a:rPr>
              <a:t>System priorities</a:t>
            </a:r>
          </a:p>
        </p:txBody>
      </p:sp>
      <p:cxnSp>
        <p:nvCxnSpPr>
          <p:cNvPr id="9" name="Straight Connector 8">
            <a:extLst>
              <a:ext uri="{FF2B5EF4-FFF2-40B4-BE49-F238E27FC236}">
                <a16:creationId xmlns:a16="http://schemas.microsoft.com/office/drawing/2014/main" id="{F0CD394F-2156-5ABC-5012-5741C921D2FC}"/>
              </a:ext>
            </a:extLst>
          </p:cNvPr>
          <p:cNvCxnSpPr>
            <a:cxnSpLocks/>
          </p:cNvCxnSpPr>
          <p:nvPr/>
        </p:nvCxnSpPr>
        <p:spPr>
          <a:xfrm>
            <a:off x="1288473" y="3429000"/>
            <a:ext cx="9757063" cy="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id="{BC5208C1-0D91-D452-7946-212AF9EF7319}"/>
              </a:ext>
            </a:extLst>
          </p:cNvPr>
          <p:cNvSpPr txBox="1"/>
          <p:nvPr/>
        </p:nvSpPr>
        <p:spPr>
          <a:xfrm>
            <a:off x="3289092" y="3554174"/>
            <a:ext cx="1411111" cy="120032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dirty="0">
                <a:ln>
                  <a:noFill/>
                </a:ln>
                <a:solidFill>
                  <a:srgbClr val="FFFFFF"/>
                </a:solidFill>
                <a:effectLst/>
                <a:uLnTx/>
                <a:uFillTx/>
                <a:latin typeface="Calibri" panose="020F0502020204030204"/>
                <a:ea typeface="+mn-ea"/>
                <a:cs typeface="Arial" panose="020B0604020202020204" pitchFamily="34" charset="0"/>
              </a:rPr>
              <a:t>Create an environment to give people the opportunity to be as healthy as they can be </a:t>
            </a:r>
          </a:p>
        </p:txBody>
      </p:sp>
      <p:sp>
        <p:nvSpPr>
          <p:cNvPr id="12" name="TextBox 11">
            <a:extLst>
              <a:ext uri="{FF2B5EF4-FFF2-40B4-BE49-F238E27FC236}">
                <a16:creationId xmlns:a16="http://schemas.microsoft.com/office/drawing/2014/main" id="{4F6FCBC2-E1C1-9521-2D65-710A2417334D}"/>
              </a:ext>
            </a:extLst>
          </p:cNvPr>
          <p:cNvSpPr txBox="1"/>
          <p:nvPr/>
        </p:nvSpPr>
        <p:spPr>
          <a:xfrm>
            <a:off x="4692577" y="3579246"/>
            <a:ext cx="1604976" cy="1015663"/>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dirty="0">
                <a:ln>
                  <a:noFill/>
                </a:ln>
                <a:solidFill>
                  <a:srgbClr val="FFFFFF"/>
                </a:solidFill>
                <a:effectLst/>
                <a:uLnTx/>
                <a:uFillTx/>
                <a:latin typeface="Calibri" panose="020F0502020204030204"/>
                <a:ea typeface="+mn-ea"/>
                <a:cs typeface="Arial" panose="020B0604020202020204" pitchFamily="34" charset="0"/>
              </a:rPr>
              <a:t>Ensure our children are ready to enter education and exit, prepared for the next phase of their lives</a:t>
            </a:r>
          </a:p>
        </p:txBody>
      </p:sp>
      <p:sp>
        <p:nvSpPr>
          <p:cNvPr id="13" name="TextBox 12">
            <a:extLst>
              <a:ext uri="{FF2B5EF4-FFF2-40B4-BE49-F238E27FC236}">
                <a16:creationId xmlns:a16="http://schemas.microsoft.com/office/drawing/2014/main" id="{97A7D261-B6DC-C21A-1EC7-94395010EFEB}"/>
              </a:ext>
            </a:extLst>
          </p:cNvPr>
          <p:cNvSpPr txBox="1"/>
          <p:nvPr/>
        </p:nvSpPr>
        <p:spPr>
          <a:xfrm>
            <a:off x="6368767" y="3580422"/>
            <a:ext cx="1604976" cy="1015663"/>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dirty="0">
                <a:ln>
                  <a:noFill/>
                </a:ln>
                <a:solidFill>
                  <a:srgbClr val="FFFFFF"/>
                </a:solidFill>
                <a:effectLst/>
                <a:uLnTx/>
                <a:uFillTx/>
                <a:latin typeface="Calibri" panose="020F0502020204030204"/>
                <a:ea typeface="+mn-ea"/>
                <a:cs typeface="Arial" panose="020B0604020202020204" pitchFamily="34" charset="0"/>
              </a:rPr>
              <a:t>Promote early intervention and prevention measures to improve mental health and wellbeing</a:t>
            </a:r>
          </a:p>
        </p:txBody>
      </p:sp>
      <p:sp>
        <p:nvSpPr>
          <p:cNvPr id="14" name="TextBox 13">
            <a:extLst>
              <a:ext uri="{FF2B5EF4-FFF2-40B4-BE49-F238E27FC236}">
                <a16:creationId xmlns:a16="http://schemas.microsoft.com/office/drawing/2014/main" id="{D23E570C-93B8-92B4-AEAA-622550309DA5}"/>
              </a:ext>
            </a:extLst>
          </p:cNvPr>
          <p:cNvSpPr txBox="1"/>
          <p:nvPr/>
        </p:nvSpPr>
        <p:spPr>
          <a:xfrm>
            <a:off x="7777340" y="3664354"/>
            <a:ext cx="1604976" cy="83099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dirty="0">
                <a:ln>
                  <a:noFill/>
                </a:ln>
                <a:solidFill>
                  <a:srgbClr val="FFFFFF"/>
                </a:solidFill>
                <a:effectLst/>
                <a:uLnTx/>
                <a:uFillTx/>
                <a:latin typeface="Calibri" panose="020F0502020204030204"/>
                <a:ea typeface="+mn-ea"/>
                <a:cs typeface="Arial" panose="020B0604020202020204" pitchFamily="34" charset="0"/>
              </a:rPr>
              <a:t>Reduce poverty through better employment and housing </a:t>
            </a:r>
          </a:p>
        </p:txBody>
      </p:sp>
      <p:sp>
        <p:nvSpPr>
          <p:cNvPr id="15" name="Title 1">
            <a:extLst>
              <a:ext uri="{FF2B5EF4-FFF2-40B4-BE49-F238E27FC236}">
                <a16:creationId xmlns:a16="http://schemas.microsoft.com/office/drawing/2014/main" id="{EDFC981F-9E1F-91F3-08B3-693489332E10}"/>
              </a:ext>
            </a:extLst>
          </p:cNvPr>
          <p:cNvSpPr txBox="1">
            <a:spLocks/>
          </p:cNvSpPr>
          <p:nvPr/>
        </p:nvSpPr>
        <p:spPr>
          <a:xfrm>
            <a:off x="262576" y="-8639"/>
            <a:ext cx="7156319" cy="932688"/>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3200" b="0" i="0" u="none" strike="noStrike" kern="1200" cap="none" spc="0" normalizeH="0" baseline="0" noProof="0" dirty="0">
                <a:ln>
                  <a:noFill/>
                </a:ln>
                <a:solidFill>
                  <a:srgbClr val="0070C0"/>
                </a:solidFill>
                <a:effectLst/>
                <a:uLnTx/>
                <a:uFillTx/>
                <a:latin typeface="Calibri" panose="020F0502020204030204"/>
                <a:ea typeface="+mj-ea"/>
                <a:cs typeface="+mj-cs"/>
              </a:rPr>
              <a:t>Key features of the system strategy</a:t>
            </a:r>
          </a:p>
        </p:txBody>
      </p:sp>
      <p:sp>
        <p:nvSpPr>
          <p:cNvPr id="16" name="Isosceles Triangle 15">
            <a:extLst>
              <a:ext uri="{FF2B5EF4-FFF2-40B4-BE49-F238E27FC236}">
                <a16:creationId xmlns:a16="http://schemas.microsoft.com/office/drawing/2014/main" id="{EDCC58C7-4A3F-EE8F-E468-AE9667A5D921}"/>
              </a:ext>
            </a:extLst>
          </p:cNvPr>
          <p:cNvSpPr/>
          <p:nvPr/>
        </p:nvSpPr>
        <p:spPr>
          <a:xfrm>
            <a:off x="4750917" y="905813"/>
            <a:ext cx="3026423" cy="1323544"/>
          </a:xfrm>
          <a:prstGeom prst="triangle">
            <a:avLst>
              <a:gd name="adj" fmla="val 48796"/>
            </a:avLst>
          </a:prstGeom>
          <a:solidFill>
            <a:srgbClr val="0468AE"/>
          </a:solidFill>
          <a:ln>
            <a:solidFill>
              <a:srgbClr val="0468A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17" name="TextBox 16">
            <a:extLst>
              <a:ext uri="{FF2B5EF4-FFF2-40B4-BE49-F238E27FC236}">
                <a16:creationId xmlns:a16="http://schemas.microsoft.com/office/drawing/2014/main" id="{BD623D84-E37B-D4E5-AC1F-2A34BCEF37E2}"/>
              </a:ext>
            </a:extLst>
          </p:cNvPr>
          <p:cNvSpPr txBox="1"/>
          <p:nvPr/>
        </p:nvSpPr>
        <p:spPr>
          <a:xfrm>
            <a:off x="5337642" y="1473805"/>
            <a:ext cx="1919821" cy="58477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600" b="1" i="0" u="none" strike="noStrike" kern="1200" cap="none" spc="0" normalizeH="0" baseline="0" noProof="0" dirty="0">
                <a:ln>
                  <a:noFill/>
                </a:ln>
                <a:solidFill>
                  <a:srgbClr val="FFFFFF"/>
                </a:solidFill>
                <a:effectLst/>
                <a:uLnTx/>
                <a:uFillTx/>
                <a:latin typeface="Calibri" panose="020F0502020204030204"/>
                <a:ea typeface="+mn-ea"/>
                <a:cs typeface="Arial" panose="020B0604020202020204" pitchFamily="34" charset="0"/>
              </a:rPr>
              <a:t>All together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600" b="1" i="0" u="none" strike="noStrike" kern="1200" cap="none" spc="0" normalizeH="0" baseline="0" noProof="0" dirty="0">
                <a:ln>
                  <a:noFill/>
                </a:ln>
                <a:solidFill>
                  <a:srgbClr val="FFFFFF"/>
                </a:solidFill>
                <a:effectLst/>
                <a:uLnTx/>
                <a:uFillTx/>
                <a:latin typeface="Calibri" panose="020F0502020204030204"/>
                <a:ea typeface="+mn-ea"/>
                <a:cs typeface="Arial" panose="020B0604020202020204" pitchFamily="34" charset="0"/>
              </a:rPr>
              <a:t>for healthier futures</a:t>
            </a:r>
          </a:p>
        </p:txBody>
      </p:sp>
      <p:sp>
        <p:nvSpPr>
          <p:cNvPr id="18" name="Rectangle 17">
            <a:extLst>
              <a:ext uri="{FF2B5EF4-FFF2-40B4-BE49-F238E27FC236}">
                <a16:creationId xmlns:a16="http://schemas.microsoft.com/office/drawing/2014/main" id="{E34A93A7-49B1-5C0B-9E8D-51489667DD79}"/>
              </a:ext>
            </a:extLst>
          </p:cNvPr>
          <p:cNvSpPr/>
          <p:nvPr/>
        </p:nvSpPr>
        <p:spPr>
          <a:xfrm>
            <a:off x="3840736" y="2679121"/>
            <a:ext cx="4913635" cy="42866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1113" marR="0" lvl="0" indent="0" algn="ctr" defTabSz="914400" rtl="0" eaLnBrk="1" fontAlgn="auto" latinLnBrk="0" hangingPunct="1">
              <a:lnSpc>
                <a:spcPct val="150000"/>
              </a:lnSpc>
              <a:spcBef>
                <a:spcPts val="0"/>
              </a:spcBef>
              <a:spcAft>
                <a:spcPts val="0"/>
              </a:spcAft>
              <a:buClrTx/>
              <a:buSzTx/>
              <a:buFontTx/>
              <a:buNone/>
              <a:tabLst/>
              <a:defRPr/>
            </a:pPr>
            <a:r>
              <a:rPr kumimoji="0" lang="en-GB" sz="1400" b="1" i="0" u="none" strike="noStrike" kern="1200" cap="none" spc="0" normalizeH="0" baseline="0" noProof="0" dirty="0">
                <a:ln>
                  <a:noFill/>
                </a:ln>
                <a:solidFill>
                  <a:srgbClr val="FFFFFF"/>
                </a:solidFill>
                <a:effectLst/>
                <a:uLnTx/>
                <a:uFillTx/>
                <a:latin typeface="Calibri" panose="020F0502020204030204"/>
                <a:ea typeface="+mn-ea"/>
                <a:cs typeface="Arial" panose="020B0604020202020204" pitchFamily="34" charset="0"/>
              </a:rPr>
              <a:t>Have better outcomes for our children</a:t>
            </a:r>
          </a:p>
          <a:p>
            <a:pPr marL="11113" marR="0" lvl="0" indent="0" algn="ctr" defTabSz="914400" rtl="0" eaLnBrk="1" fontAlgn="auto" latinLnBrk="0" hangingPunct="1">
              <a:lnSpc>
                <a:spcPct val="150000"/>
              </a:lnSpc>
              <a:spcBef>
                <a:spcPts val="0"/>
              </a:spcBef>
              <a:spcAft>
                <a:spcPts val="0"/>
              </a:spcAft>
              <a:buClrTx/>
              <a:buSzTx/>
              <a:buFontTx/>
              <a:buNone/>
              <a:tabLst/>
              <a:defRPr/>
            </a:pPr>
            <a:r>
              <a:rPr kumimoji="0" lang="en-GB" sz="1400" b="1" i="0" u="none" strike="noStrike" kern="1200" cap="none" spc="0" normalizeH="0" baseline="0" noProof="0" dirty="0">
                <a:ln>
                  <a:noFill/>
                </a:ln>
                <a:solidFill>
                  <a:srgbClr val="FFFFFF"/>
                </a:solidFill>
                <a:effectLst/>
                <a:uLnTx/>
                <a:uFillTx/>
                <a:latin typeface="Calibri" panose="020F0502020204030204"/>
                <a:ea typeface="+mn-ea"/>
                <a:cs typeface="Arial" panose="020B0604020202020204" pitchFamily="34" charset="0"/>
              </a:rPr>
              <a:t>Reduce inequalities in deaths under 75 years</a:t>
            </a:r>
          </a:p>
          <a:p>
            <a:pPr marL="11113" marR="0" lvl="0" indent="0" algn="ctr" defTabSz="914400" rtl="0" eaLnBrk="1" fontAlgn="auto" latinLnBrk="0" hangingPunct="1">
              <a:lnSpc>
                <a:spcPct val="150000"/>
              </a:lnSpc>
              <a:spcBef>
                <a:spcPts val="0"/>
              </a:spcBef>
              <a:spcAft>
                <a:spcPts val="0"/>
              </a:spcAft>
              <a:buClrTx/>
              <a:buSzTx/>
              <a:buFontTx/>
              <a:buNone/>
              <a:tabLst/>
              <a:defRPr/>
            </a:pPr>
            <a:r>
              <a:rPr kumimoji="0" lang="en-GB" sz="1400" b="1" i="0" u="none" strike="noStrike" kern="1200" cap="none" spc="0" normalizeH="0" baseline="0" noProof="0" dirty="0">
                <a:ln>
                  <a:noFill/>
                </a:ln>
                <a:solidFill>
                  <a:srgbClr val="FFFFFF"/>
                </a:solidFill>
                <a:effectLst/>
                <a:uLnTx/>
                <a:uFillTx/>
                <a:latin typeface="Calibri" panose="020F0502020204030204"/>
                <a:ea typeface="+mn-ea"/>
                <a:cs typeface="Arial" panose="020B0604020202020204" pitchFamily="34" charset="0"/>
              </a:rPr>
              <a:t>Increase the number of years that people live in good health</a:t>
            </a:r>
          </a:p>
        </p:txBody>
      </p:sp>
      <p:pic>
        <p:nvPicPr>
          <p:cNvPr id="21" name="Picture 20" descr="Diagram&#10;&#10;Description automatically generated with low confidence">
            <a:extLst>
              <a:ext uri="{FF2B5EF4-FFF2-40B4-BE49-F238E27FC236}">
                <a16:creationId xmlns:a16="http://schemas.microsoft.com/office/drawing/2014/main" id="{8767850E-1D91-33DB-AA71-4005167684C6}"/>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t="26150" b="33664"/>
          <a:stretch/>
        </p:blipFill>
        <p:spPr bwMode="auto">
          <a:xfrm>
            <a:off x="2588844" y="4829039"/>
            <a:ext cx="7156319" cy="1025974"/>
          </a:xfrm>
          <a:prstGeom prst="rect">
            <a:avLst/>
          </a:prstGeom>
          <a:noFill/>
          <a:extLst>
            <a:ext uri="{909E8E84-426E-40DD-AFC4-6F175D3DCCD1}">
              <a14:hiddenFill xmlns:a14="http://schemas.microsoft.com/office/drawing/2010/main">
                <a:solidFill>
                  <a:srgbClr val="FFFFFF"/>
                </a:solidFill>
              </a14:hiddenFill>
            </a:ext>
          </a:extLst>
        </p:spPr>
      </p:pic>
      <p:cxnSp>
        <p:nvCxnSpPr>
          <p:cNvPr id="20" name="Straight Connector 19">
            <a:extLst>
              <a:ext uri="{FF2B5EF4-FFF2-40B4-BE49-F238E27FC236}">
                <a16:creationId xmlns:a16="http://schemas.microsoft.com/office/drawing/2014/main" id="{56DB3639-0BCE-2CCB-C3ED-ACAC598A02D4}"/>
              </a:ext>
            </a:extLst>
          </p:cNvPr>
          <p:cNvCxnSpPr>
            <a:cxnSpLocks/>
          </p:cNvCxnSpPr>
          <p:nvPr/>
        </p:nvCxnSpPr>
        <p:spPr>
          <a:xfrm>
            <a:off x="1288473" y="4705403"/>
            <a:ext cx="9757063" cy="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4" name="Rectangle 3">
            <a:extLst>
              <a:ext uri="{FF2B5EF4-FFF2-40B4-BE49-F238E27FC236}">
                <a16:creationId xmlns:a16="http://schemas.microsoft.com/office/drawing/2014/main" id="{E007CE79-5416-6BB6-A78B-7681D7AFCD70}"/>
              </a:ext>
            </a:extLst>
          </p:cNvPr>
          <p:cNvSpPr/>
          <p:nvPr/>
        </p:nvSpPr>
        <p:spPr>
          <a:xfrm>
            <a:off x="2283075" y="5798185"/>
            <a:ext cx="7957050" cy="299383"/>
          </a:xfrm>
          <a:prstGeom prst="rect">
            <a:avLst/>
          </a:prstGeom>
          <a:solidFill>
            <a:srgbClr val="1B2B46"/>
          </a:solidFill>
          <a:ln>
            <a:solidFill>
              <a:srgbClr val="0468A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600" b="1" i="0" u="none" strike="noStrike" kern="1200" cap="none" spc="0" normalizeH="0" baseline="0" noProof="0" dirty="0">
                <a:ln>
                  <a:noFill/>
                </a:ln>
                <a:solidFill>
                  <a:srgbClr val="FFFFFF"/>
                </a:solidFill>
                <a:effectLst/>
                <a:uLnTx/>
                <a:uFillTx/>
                <a:latin typeface="Calibri" panose="020F0502020204030204"/>
                <a:ea typeface="+mn-ea"/>
                <a:cs typeface="+mn-cs"/>
              </a:rPr>
              <a:t>Development of system priority action plans, co-production, engagement and consultation </a:t>
            </a:r>
          </a:p>
        </p:txBody>
      </p:sp>
      <p:sp>
        <p:nvSpPr>
          <p:cNvPr id="22" name="TextBox 21">
            <a:extLst>
              <a:ext uri="{FF2B5EF4-FFF2-40B4-BE49-F238E27FC236}">
                <a16:creationId xmlns:a16="http://schemas.microsoft.com/office/drawing/2014/main" id="{D576C5F8-8595-5703-30E8-545B2B7EF832}"/>
              </a:ext>
            </a:extLst>
          </p:cNvPr>
          <p:cNvSpPr txBox="1"/>
          <p:nvPr/>
        </p:nvSpPr>
        <p:spPr>
          <a:xfrm>
            <a:off x="397606" y="4931683"/>
            <a:ext cx="1116011" cy="923330"/>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1" u="none" strike="noStrike" kern="1200" cap="none" spc="0" normalizeH="0" baseline="0" noProof="0" dirty="0">
                <a:ln>
                  <a:noFill/>
                </a:ln>
                <a:solidFill>
                  <a:srgbClr val="000000"/>
                </a:solidFill>
                <a:effectLst/>
                <a:uLnTx/>
                <a:uFillTx/>
                <a:latin typeface="Calibri" panose="020F0502020204030204"/>
                <a:ea typeface="+mn-ea"/>
                <a:cs typeface="Arial" panose="020B0604020202020204" pitchFamily="34" charset="0"/>
              </a:rPr>
              <a:t>System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1" u="none" strike="noStrike" kern="1200" cap="none" spc="0" normalizeH="0" baseline="0" noProof="0" dirty="0">
                <a:ln>
                  <a:noFill/>
                </a:ln>
                <a:solidFill>
                  <a:srgbClr val="000000"/>
                </a:solidFill>
                <a:effectLst/>
                <a:uLnTx/>
                <a:uFillTx/>
                <a:latin typeface="Calibri" panose="020F0502020204030204"/>
                <a:ea typeface="+mn-ea"/>
                <a:cs typeface="Arial" panose="020B0604020202020204" pitchFamily="34" charset="0"/>
              </a:rPr>
              <a:t>delivery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1" u="none" strike="noStrike" kern="1200" cap="none" spc="0" normalizeH="0" baseline="0" noProof="0" dirty="0">
                <a:ln>
                  <a:noFill/>
                </a:ln>
                <a:solidFill>
                  <a:srgbClr val="000000"/>
                </a:solidFill>
                <a:effectLst/>
                <a:uLnTx/>
                <a:uFillTx/>
                <a:latin typeface="Calibri" panose="020F0502020204030204"/>
                <a:ea typeface="+mn-ea"/>
                <a:cs typeface="Arial" panose="020B0604020202020204" pitchFamily="34" charset="0"/>
              </a:rPr>
              <a:t>objectives</a:t>
            </a:r>
          </a:p>
        </p:txBody>
      </p:sp>
      <p:cxnSp>
        <p:nvCxnSpPr>
          <p:cNvPr id="10" name="Straight Connector 9">
            <a:extLst>
              <a:ext uri="{FF2B5EF4-FFF2-40B4-BE49-F238E27FC236}">
                <a16:creationId xmlns:a16="http://schemas.microsoft.com/office/drawing/2014/main" id="{D05100C7-4FB8-E92B-DEED-CE88200FEF26}"/>
              </a:ext>
            </a:extLst>
          </p:cNvPr>
          <p:cNvCxnSpPr>
            <a:cxnSpLocks/>
          </p:cNvCxnSpPr>
          <p:nvPr/>
        </p:nvCxnSpPr>
        <p:spPr>
          <a:xfrm flipV="1">
            <a:off x="1417838" y="2235057"/>
            <a:ext cx="9503007" cy="4690"/>
          </a:xfrm>
          <a:prstGeom prst="line">
            <a:avLst/>
          </a:prstGeom>
          <a:ln w="1905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63946925"/>
      </p:ext>
    </p:extLst>
  </p:cSld>
  <p:clrMapOvr>
    <a:masterClrMapping/>
  </p:clrMapOvr>
  <p:transition spd="slow">
    <p:wip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Rounded Corners 2">
            <a:extLst>
              <a:ext uri="{FF2B5EF4-FFF2-40B4-BE49-F238E27FC236}">
                <a16:creationId xmlns:a16="http://schemas.microsoft.com/office/drawing/2014/main" id="{E580F3F4-DB29-4F36-D802-A68A75483A47}"/>
              </a:ext>
            </a:extLst>
          </p:cNvPr>
          <p:cNvSpPr/>
          <p:nvPr/>
        </p:nvSpPr>
        <p:spPr>
          <a:xfrm>
            <a:off x="4024220" y="1807580"/>
            <a:ext cx="3945607" cy="4237842"/>
          </a:xfrm>
          <a:prstGeom prst="roundRect">
            <a:avLst/>
          </a:prstGeom>
          <a:solidFill>
            <a:srgbClr val="046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4" name="Title 1">
            <a:extLst>
              <a:ext uri="{FF2B5EF4-FFF2-40B4-BE49-F238E27FC236}">
                <a16:creationId xmlns:a16="http://schemas.microsoft.com/office/drawing/2014/main" id="{149A4EB2-8485-805B-8078-587E89655DDE}"/>
              </a:ext>
            </a:extLst>
          </p:cNvPr>
          <p:cNvSpPr txBox="1">
            <a:spLocks/>
          </p:cNvSpPr>
          <p:nvPr/>
        </p:nvSpPr>
        <p:spPr>
          <a:xfrm>
            <a:off x="452742" y="500046"/>
            <a:ext cx="8348589" cy="932962"/>
          </a:xfrm>
          <a:prstGeom prst="rect">
            <a:avLst/>
          </a:prstGeom>
        </p:spPr>
        <p:txBody>
          <a:bodyPr>
            <a:normAutofit fontScale="47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600"/>
              </a:spcAft>
              <a:buClrTx/>
              <a:buSzTx/>
              <a:buFontTx/>
              <a:buNone/>
              <a:tabLst/>
              <a:defRPr/>
            </a:pPr>
            <a:r>
              <a:rPr kumimoji="0" lang="en-GB" sz="6700" b="0" i="0" u="none" strike="noStrike" kern="1200" cap="none" spc="0" normalizeH="0" baseline="0" noProof="0" dirty="0">
                <a:ln>
                  <a:noFill/>
                </a:ln>
                <a:solidFill>
                  <a:srgbClr val="0070C0"/>
                </a:solidFill>
                <a:effectLst/>
                <a:uLnTx/>
                <a:uFillTx/>
                <a:latin typeface="Calibri" panose="020F0502020204030204"/>
                <a:ea typeface="+mj-ea"/>
                <a:cs typeface="+mj-cs"/>
              </a:rPr>
              <a:t>Our overarching health and wellbeing ambitions</a:t>
            </a:r>
            <a:br>
              <a:rPr kumimoji="0" lang="en-GB" sz="3200" b="0" i="0" u="none" strike="noStrike" kern="1200" cap="none" spc="0" normalizeH="0" baseline="0" noProof="0" dirty="0">
                <a:ln>
                  <a:noFill/>
                </a:ln>
                <a:solidFill>
                  <a:srgbClr val="0070C0"/>
                </a:solidFill>
                <a:effectLst/>
                <a:uLnTx/>
                <a:uFillTx/>
                <a:latin typeface="Calibri" panose="020F0502020204030204"/>
                <a:ea typeface="+mj-ea"/>
                <a:cs typeface="+mj-cs"/>
              </a:rPr>
            </a:br>
            <a:endParaRPr kumimoji="0" lang="en-GB" sz="3200" b="0" i="0" u="none" strike="noStrike" kern="1200" cap="none" spc="0" normalizeH="0" baseline="0" noProof="0" dirty="0">
              <a:ln>
                <a:noFill/>
              </a:ln>
              <a:solidFill>
                <a:srgbClr val="0070C0"/>
              </a:solidFill>
              <a:effectLst/>
              <a:uLnTx/>
              <a:uFillTx/>
              <a:latin typeface="Calibri" panose="020F0502020204030204"/>
              <a:ea typeface="+mj-ea"/>
              <a:cs typeface="+mj-cs"/>
            </a:endParaRPr>
          </a:p>
        </p:txBody>
      </p:sp>
      <p:sp>
        <p:nvSpPr>
          <p:cNvPr id="5" name="TextBox 4">
            <a:extLst>
              <a:ext uri="{FF2B5EF4-FFF2-40B4-BE49-F238E27FC236}">
                <a16:creationId xmlns:a16="http://schemas.microsoft.com/office/drawing/2014/main" id="{DBDCDB72-A007-B51A-D4C6-84A6DE167669}"/>
              </a:ext>
            </a:extLst>
          </p:cNvPr>
          <p:cNvSpPr txBox="1"/>
          <p:nvPr/>
        </p:nvSpPr>
        <p:spPr>
          <a:xfrm>
            <a:off x="4158369" y="2021370"/>
            <a:ext cx="3624422" cy="3416320"/>
          </a:xfrm>
          <a:prstGeom prst="rect">
            <a:avLst/>
          </a:prstGeom>
          <a:noFill/>
          <a:ln w="28575">
            <a:no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srgbClr val="FFFFFF"/>
                </a:solidFill>
                <a:effectLst/>
                <a:uLnTx/>
                <a:uFillTx/>
                <a:latin typeface="Calibri" panose="020F0502020204030204"/>
                <a:ea typeface="+mn-ea"/>
                <a:cs typeface="+mn-cs"/>
              </a:rPr>
              <a:t>Reduce inequalities in deaths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srgbClr val="FFFFFF"/>
                </a:solidFill>
                <a:effectLst/>
                <a:uLnTx/>
                <a:uFillTx/>
                <a:latin typeface="Calibri" panose="020F0502020204030204"/>
                <a:ea typeface="+mn-ea"/>
                <a:cs typeface="+mn-cs"/>
              </a:rPr>
              <a:t>under 75</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dirty="0">
              <a:ln>
                <a:noFill/>
              </a:ln>
              <a:solidFill>
                <a:srgbClr val="FFFFFF"/>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srgbClr val="FFFFFF"/>
                </a:solidFill>
                <a:effectLst/>
                <a:uLnTx/>
                <a:uFillTx/>
                <a:latin typeface="Calibri" panose="020F0502020204030204"/>
                <a:ea typeface="+mn-ea"/>
                <a:cs typeface="+mn-cs"/>
              </a:rPr>
              <a:t>Why? </a:t>
            </a:r>
            <a:r>
              <a:rPr kumimoji="0" lang="en-GB" sz="1800" b="0" i="0" u="none" strike="noStrike" kern="1200" cap="none" spc="0" normalizeH="0" baseline="0" noProof="0" dirty="0">
                <a:ln>
                  <a:noFill/>
                </a:ln>
                <a:solidFill>
                  <a:srgbClr val="FFFFFF"/>
                </a:solidFill>
                <a:effectLst/>
                <a:uLnTx/>
                <a:uFillTx/>
                <a:latin typeface="Calibri" panose="020F0502020204030204"/>
                <a:ea typeface="+mn-ea"/>
                <a:cs typeface="+mn-cs"/>
              </a:rPr>
              <a:t>Strong link in Cambridgeshire and Peterborough between neighbourhood rates of early death from preventable disease, and the deprivation of the local area.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FFFFFF"/>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srgbClr val="FFFFFF"/>
                </a:solidFill>
                <a:effectLst/>
                <a:uLnTx/>
                <a:uFillTx/>
                <a:latin typeface="Calibri" panose="020F0502020204030204"/>
                <a:ea typeface="+mn-ea"/>
                <a:cs typeface="+mn-cs"/>
              </a:rPr>
              <a:t>Purpose: </a:t>
            </a:r>
            <a:r>
              <a:rPr kumimoji="0" lang="en-GB" sz="1800" b="0" i="0" u="none" strike="noStrike" kern="1200" cap="none" spc="0" normalizeH="0" baseline="0" noProof="0" dirty="0">
                <a:ln>
                  <a:noFill/>
                </a:ln>
                <a:solidFill>
                  <a:srgbClr val="FFFFFF"/>
                </a:solidFill>
                <a:effectLst/>
                <a:uLnTx/>
                <a:uFillTx/>
                <a:latin typeface="Calibri" panose="020F0502020204030204"/>
                <a:ea typeface="+mn-ea"/>
                <a:cs typeface="+mn-cs"/>
              </a:rPr>
              <a:t>Reduce the inequalities of for our more deprived people who are much more likely to die young.</a:t>
            </a:r>
          </a:p>
        </p:txBody>
      </p:sp>
      <p:sp>
        <p:nvSpPr>
          <p:cNvPr id="7" name="Rectangle: Rounded Corners 6">
            <a:extLst>
              <a:ext uri="{FF2B5EF4-FFF2-40B4-BE49-F238E27FC236}">
                <a16:creationId xmlns:a16="http://schemas.microsoft.com/office/drawing/2014/main" id="{9A4264D6-FD89-EE6C-B8B8-45D12ACA3909}"/>
              </a:ext>
            </a:extLst>
          </p:cNvPr>
          <p:cNvSpPr/>
          <p:nvPr/>
        </p:nvSpPr>
        <p:spPr>
          <a:xfrm>
            <a:off x="618766" y="1807580"/>
            <a:ext cx="3054883" cy="4237842"/>
          </a:xfrm>
          <a:prstGeom prst="roundRect">
            <a:avLst/>
          </a:prstGeom>
          <a:solidFill>
            <a:srgbClr val="662483"/>
          </a:solidFill>
          <a:ln>
            <a:solidFill>
              <a:srgbClr val="0468A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8" name="TextBox 7">
            <a:extLst>
              <a:ext uri="{FF2B5EF4-FFF2-40B4-BE49-F238E27FC236}">
                <a16:creationId xmlns:a16="http://schemas.microsoft.com/office/drawing/2014/main" id="{7F976C68-0A14-A804-68B8-D655B0C00EFC}"/>
              </a:ext>
            </a:extLst>
          </p:cNvPr>
          <p:cNvSpPr txBox="1"/>
          <p:nvPr/>
        </p:nvSpPr>
        <p:spPr>
          <a:xfrm>
            <a:off x="747532" y="2021370"/>
            <a:ext cx="2926117" cy="3970318"/>
          </a:xfrm>
          <a:prstGeom prst="rect">
            <a:avLst/>
          </a:prstGeom>
          <a:noFill/>
          <a:ln w="28575">
            <a:noFill/>
          </a:ln>
        </p:spPr>
        <p:txBody>
          <a:bodyPr wrap="square" rtlCol="0">
            <a:spAutoFit/>
          </a:bodyPr>
          <a:lstStyle>
            <a:defPPr>
              <a:defRPr lang="en-US"/>
            </a:defPPr>
            <a:lvl1pPr>
              <a:defRPr b="1"/>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srgbClr val="FFFFFF"/>
                </a:solidFill>
                <a:effectLst/>
                <a:uLnTx/>
                <a:uFillTx/>
                <a:latin typeface="Calibri" panose="020F0502020204030204"/>
                <a:ea typeface="+mn-ea"/>
                <a:cs typeface="+mn-cs"/>
              </a:rPr>
              <a:t>Better outcomes for children   </a:t>
            </a:r>
          </a:p>
          <a:p>
            <a:pPr marL="342900" marR="0" lvl="0" indent="-342900" algn="l" defTabSz="914400" rtl="0" eaLnBrk="1" fontAlgn="auto" latinLnBrk="0" hangingPunct="1">
              <a:lnSpc>
                <a:spcPct val="100000"/>
              </a:lnSpc>
              <a:spcBef>
                <a:spcPts val="0"/>
              </a:spcBef>
              <a:spcAft>
                <a:spcPts val="0"/>
              </a:spcAft>
              <a:buClrTx/>
              <a:buSzTx/>
              <a:buFontTx/>
              <a:buAutoNum type="arabicPeriod"/>
              <a:tabLst/>
              <a:defRPr/>
            </a:pPr>
            <a:endParaRPr kumimoji="0" lang="en-GB" sz="1800" b="1" i="0" u="none" strike="noStrike" kern="1200" cap="none" spc="0" normalizeH="0" baseline="0" noProof="0" dirty="0">
              <a:ln>
                <a:noFill/>
              </a:ln>
              <a:solidFill>
                <a:srgbClr val="FFFFFF"/>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dirty="0">
              <a:ln>
                <a:noFill/>
              </a:ln>
              <a:solidFill>
                <a:srgbClr val="FFFFFF"/>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srgbClr val="FFFFFF"/>
                </a:solidFill>
                <a:effectLst/>
                <a:uLnTx/>
                <a:uFillTx/>
                <a:latin typeface="Calibri" panose="020F0502020204030204"/>
                <a:ea typeface="+mn-ea"/>
                <a:cs typeface="+mn-cs"/>
              </a:rPr>
              <a:t>Why? </a:t>
            </a:r>
            <a:r>
              <a:rPr kumimoji="0" lang="en-GB" sz="1800" b="0" i="0" u="none" strike="noStrike" kern="1200" cap="none" spc="0" normalizeH="0" baseline="0" noProof="0" dirty="0">
                <a:ln>
                  <a:noFill/>
                </a:ln>
                <a:solidFill>
                  <a:srgbClr val="FFFFFF"/>
                </a:solidFill>
                <a:effectLst/>
                <a:uLnTx/>
                <a:uFillTx/>
                <a:latin typeface="Calibri" panose="020F0502020204030204"/>
                <a:ea typeface="+mn-ea"/>
                <a:cs typeface="+mn-cs"/>
              </a:rPr>
              <a:t>Cambridgeshire and Peterborough children are faring less well than children in similar areas.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FFFFFF"/>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FFFFFF"/>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srgbClr val="FFFFFF"/>
                </a:solidFill>
                <a:effectLst/>
                <a:uLnTx/>
                <a:uFillTx/>
                <a:latin typeface="Calibri" panose="020F0502020204030204"/>
                <a:ea typeface="+mn-ea"/>
                <a:cs typeface="+mn-cs"/>
              </a:rPr>
              <a:t>Purpose: </a:t>
            </a:r>
            <a:r>
              <a:rPr kumimoji="0" lang="en-GB" sz="1800" b="0" i="0" u="none" strike="noStrike" kern="1200" cap="none" spc="0" normalizeH="0" baseline="0" noProof="0" dirty="0">
                <a:ln>
                  <a:noFill/>
                </a:ln>
                <a:solidFill>
                  <a:srgbClr val="FFFFFF"/>
                </a:solidFill>
                <a:effectLst/>
                <a:uLnTx/>
                <a:uFillTx/>
                <a:latin typeface="Calibri" panose="020F0502020204030204"/>
                <a:ea typeface="+mn-ea"/>
                <a:cs typeface="+mn-cs"/>
              </a:rPr>
              <a:t>Better outcomes for our children, especially when compared to other LAs with similar makeup.</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000000"/>
              </a:solidFill>
              <a:effectLst/>
              <a:uLnTx/>
              <a:uFillTx/>
              <a:latin typeface="Calibri" panose="020F0502020204030204"/>
              <a:ea typeface="+mn-ea"/>
              <a:cs typeface="+mn-cs"/>
            </a:endParaRPr>
          </a:p>
        </p:txBody>
      </p:sp>
      <p:sp>
        <p:nvSpPr>
          <p:cNvPr id="9" name="Rectangle: Rounded Corners 8">
            <a:extLst>
              <a:ext uri="{FF2B5EF4-FFF2-40B4-BE49-F238E27FC236}">
                <a16:creationId xmlns:a16="http://schemas.microsoft.com/office/drawing/2014/main" id="{8ED9B735-5312-A11D-D16B-BCFDC7351FEB}"/>
              </a:ext>
            </a:extLst>
          </p:cNvPr>
          <p:cNvSpPr/>
          <p:nvPr/>
        </p:nvSpPr>
        <p:spPr>
          <a:xfrm>
            <a:off x="8277368" y="1763741"/>
            <a:ext cx="3256347" cy="4237842"/>
          </a:xfrm>
          <a:prstGeom prst="roundRect">
            <a:avLst/>
          </a:prstGeom>
          <a:solidFill>
            <a:srgbClr val="B0267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10" name="TextBox 9">
            <a:extLst>
              <a:ext uri="{FF2B5EF4-FFF2-40B4-BE49-F238E27FC236}">
                <a16:creationId xmlns:a16="http://schemas.microsoft.com/office/drawing/2014/main" id="{3B1BD599-E30A-1CF2-AAFF-7C4AB4EFB3A4}"/>
              </a:ext>
            </a:extLst>
          </p:cNvPr>
          <p:cNvSpPr txBox="1"/>
          <p:nvPr/>
        </p:nvSpPr>
        <p:spPr>
          <a:xfrm>
            <a:off x="8411517" y="2021370"/>
            <a:ext cx="3032951" cy="3693319"/>
          </a:xfrm>
          <a:prstGeom prst="rect">
            <a:avLst/>
          </a:prstGeom>
          <a:noFill/>
          <a:ln w="28575">
            <a:noFill/>
          </a:ln>
        </p:spPr>
        <p:txBody>
          <a:bodyPr wrap="square" rtlCol="0">
            <a:spAutoFit/>
          </a:bodyPr>
          <a:lstStyle>
            <a:defPPr>
              <a:defRPr lang="en-US"/>
            </a:defPPr>
            <a:lvl1pPr>
              <a:defRPr b="1"/>
            </a:lvl1pPr>
          </a:lstStyle>
          <a:p>
            <a:pPr marL="268288" marR="0" lvl="0" indent="-268288" algn="ctr"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srgbClr val="FFFFFF"/>
                </a:solidFill>
                <a:effectLst/>
                <a:uLnTx/>
                <a:uFillTx/>
                <a:latin typeface="Calibri" panose="020F0502020204030204"/>
                <a:ea typeface="+mn-ea"/>
                <a:cs typeface="+mn-cs"/>
              </a:rPr>
              <a:t>Increase the number of years </a:t>
            </a:r>
          </a:p>
          <a:p>
            <a:pPr marL="268288" marR="0" lvl="0" indent="-268288" algn="ctr"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srgbClr val="FFFFFF"/>
                </a:solidFill>
                <a:effectLst/>
                <a:uLnTx/>
                <a:uFillTx/>
                <a:latin typeface="Calibri" panose="020F0502020204030204"/>
                <a:ea typeface="+mn-ea"/>
                <a:cs typeface="+mn-cs"/>
              </a:rPr>
              <a:t>in good health</a:t>
            </a:r>
            <a:endParaRPr kumimoji="0" lang="en-GB" sz="1800" b="0" i="0" u="none" strike="noStrike" kern="1200" cap="none" spc="0" normalizeH="0" baseline="0" noProof="0" dirty="0">
              <a:ln>
                <a:noFill/>
              </a:ln>
              <a:solidFill>
                <a:srgbClr val="FFFFFF"/>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FFFFFF"/>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srgbClr val="FFFFFF"/>
                </a:solidFill>
                <a:effectLst/>
                <a:uLnTx/>
                <a:uFillTx/>
                <a:latin typeface="Calibri" panose="020F0502020204030204"/>
                <a:ea typeface="+mn-ea"/>
                <a:cs typeface="+mn-cs"/>
              </a:rPr>
              <a:t>Why? </a:t>
            </a:r>
            <a:r>
              <a:rPr kumimoji="0" lang="en-GB" sz="1800" b="0" i="0" u="none" strike="noStrike" kern="1200" cap="none" spc="0" normalizeH="0" baseline="0" noProof="0" dirty="0">
                <a:ln>
                  <a:noFill/>
                </a:ln>
                <a:solidFill>
                  <a:srgbClr val="FFFFFF"/>
                </a:solidFill>
                <a:effectLst/>
                <a:uLnTx/>
                <a:uFillTx/>
                <a:latin typeface="Calibri" panose="020F0502020204030204"/>
                <a:ea typeface="+mn-ea"/>
                <a:cs typeface="+mn-cs"/>
              </a:rPr>
              <a:t>‘Healthy life expectancy’ measures the number of years in good health (rather than overall lifespan).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FFFFFF"/>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srgbClr val="FFFFFF"/>
                </a:solidFill>
                <a:effectLst/>
                <a:uLnTx/>
                <a:uFillTx/>
                <a:latin typeface="Calibri" panose="020F0502020204030204"/>
                <a:ea typeface="+mn-ea"/>
                <a:cs typeface="+mn-cs"/>
              </a:rPr>
              <a:t>Purpose: </a:t>
            </a:r>
            <a:r>
              <a:rPr kumimoji="0" lang="en-GB" sz="1800" b="0" i="0" u="none" strike="noStrike" kern="1200" cap="none" spc="0" normalizeH="0" baseline="0" noProof="0" dirty="0">
                <a:ln>
                  <a:noFill/>
                </a:ln>
                <a:solidFill>
                  <a:srgbClr val="FFFFFF"/>
                </a:solidFill>
                <a:effectLst/>
                <a:uLnTx/>
                <a:uFillTx/>
                <a:latin typeface="Calibri" panose="020F0502020204030204"/>
                <a:ea typeface="+mn-ea"/>
                <a:cs typeface="+mn-cs"/>
              </a:rPr>
              <a:t>Increase healthy life expectancy by at least two years for men and women in our areas.</a:t>
            </a:r>
            <a:endParaRPr kumimoji="0" lang="en-GB" sz="1800" b="1"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702704420"/>
      </p:ext>
    </p:extLst>
  </p:cSld>
  <p:clrMapOvr>
    <a:masterClrMapping/>
  </p:clrMapOvr>
  <p:transition spd="slow">
    <p:wip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0A5528E2-5210-134C-DA9F-C738E9350C2E}"/>
              </a:ext>
            </a:extLst>
          </p:cNvPr>
          <p:cNvSpPr txBox="1">
            <a:spLocks/>
          </p:cNvSpPr>
          <p:nvPr/>
        </p:nvSpPr>
        <p:spPr>
          <a:xfrm>
            <a:off x="194269" y="50022"/>
            <a:ext cx="11270021" cy="843596"/>
          </a:xfrm>
          <a:prstGeom prst="rect">
            <a:avLst/>
          </a:prstGeom>
        </p:spPr>
        <p:txBody>
          <a:bodyPr vert="horz" lIns="91440" tIns="45720" rIns="91440" bIns="45720" rtlCol="0" anchor="ctr">
            <a:normAutofit fontScale="92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3200" b="0" i="0" u="none" strike="noStrike" kern="1200" cap="none" spc="0" normalizeH="0" baseline="0" noProof="0" dirty="0">
                <a:ln>
                  <a:noFill/>
                </a:ln>
                <a:solidFill>
                  <a:srgbClr val="0070C0"/>
                </a:solidFill>
                <a:effectLst/>
                <a:uLnTx/>
                <a:uFillTx/>
                <a:latin typeface="Calibri" panose="020F0502020204030204"/>
                <a:ea typeface="+mj-ea"/>
                <a:cs typeface="+mj-cs"/>
              </a:rPr>
              <a:t>Leads for the four priorities of the H&amp;W and integrated care strategy,</a:t>
            </a:r>
          </a:p>
        </p:txBody>
      </p:sp>
      <p:graphicFrame>
        <p:nvGraphicFramePr>
          <p:cNvPr id="8" name="Table 7">
            <a:extLst>
              <a:ext uri="{FF2B5EF4-FFF2-40B4-BE49-F238E27FC236}">
                <a16:creationId xmlns:a16="http://schemas.microsoft.com/office/drawing/2014/main" id="{46273A8D-7623-7FAD-0711-CB02819EDEC8}"/>
              </a:ext>
            </a:extLst>
          </p:cNvPr>
          <p:cNvGraphicFramePr>
            <a:graphicFrameLocks noGrp="1"/>
          </p:cNvGraphicFramePr>
          <p:nvPr/>
        </p:nvGraphicFramePr>
        <p:xfrm>
          <a:off x="313882" y="893618"/>
          <a:ext cx="7483069" cy="5306203"/>
        </p:xfrm>
        <a:graphic>
          <a:graphicData uri="http://schemas.openxmlformats.org/drawingml/2006/table">
            <a:tbl>
              <a:tblPr firstRow="1" firstCol="1" bandRow="1">
                <a:tableStyleId>{5C22544A-7EE6-4342-B048-85BDC9FD1C3A}</a:tableStyleId>
              </a:tblPr>
              <a:tblGrid>
                <a:gridCol w="2548929">
                  <a:extLst>
                    <a:ext uri="{9D8B030D-6E8A-4147-A177-3AD203B41FA5}">
                      <a16:colId xmlns:a16="http://schemas.microsoft.com/office/drawing/2014/main" val="1829081856"/>
                    </a:ext>
                  </a:extLst>
                </a:gridCol>
                <a:gridCol w="4934140">
                  <a:extLst>
                    <a:ext uri="{9D8B030D-6E8A-4147-A177-3AD203B41FA5}">
                      <a16:colId xmlns:a16="http://schemas.microsoft.com/office/drawing/2014/main" val="1804705748"/>
                    </a:ext>
                  </a:extLst>
                </a:gridCol>
              </a:tblGrid>
              <a:tr h="295575">
                <a:tc>
                  <a:txBody>
                    <a:bodyPr/>
                    <a:lstStyle/>
                    <a:p>
                      <a:pPr>
                        <a:lnSpc>
                          <a:spcPct val="115000"/>
                        </a:lnSpc>
                        <a:spcAft>
                          <a:spcPts val="1000"/>
                        </a:spcAft>
                      </a:pPr>
                      <a:r>
                        <a:rPr lang="en-GB" sz="1400" dirty="0">
                          <a:effectLst/>
                        </a:rPr>
                        <a:t>Priority</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5623" marR="55623" marT="0" marB="0"/>
                </a:tc>
                <a:tc>
                  <a:txBody>
                    <a:bodyPr/>
                    <a:lstStyle/>
                    <a:p>
                      <a:pPr>
                        <a:lnSpc>
                          <a:spcPct val="115000"/>
                        </a:lnSpc>
                        <a:spcAft>
                          <a:spcPts val="1000"/>
                        </a:spcAft>
                      </a:pPr>
                      <a:r>
                        <a:rPr lang="en-GB" sz="1400" dirty="0">
                          <a:effectLst/>
                        </a:rPr>
                        <a:t>Leads</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5623" marR="55623" marT="0" marB="0"/>
                </a:tc>
                <a:extLst>
                  <a:ext uri="{0D108BD9-81ED-4DB2-BD59-A6C34878D82A}">
                    <a16:rowId xmlns:a16="http://schemas.microsoft.com/office/drawing/2014/main" val="801287416"/>
                  </a:ext>
                </a:extLst>
              </a:tr>
              <a:tr h="1237774">
                <a:tc>
                  <a:txBody>
                    <a:bodyPr/>
                    <a:lstStyle/>
                    <a:p>
                      <a:pPr>
                        <a:lnSpc>
                          <a:spcPct val="115000"/>
                        </a:lnSpc>
                        <a:spcAft>
                          <a:spcPts val="1000"/>
                        </a:spcAft>
                      </a:pPr>
                      <a:r>
                        <a:rPr lang="en-GB" sz="1400" dirty="0">
                          <a:effectLst/>
                        </a:rPr>
                        <a:t>1.</a:t>
                      </a:r>
                      <a:r>
                        <a:rPr lang="en-GB" sz="1400" kern="1200" dirty="0">
                          <a:effectLst/>
                        </a:rPr>
                        <a:t> </a:t>
                      </a:r>
                      <a:r>
                        <a:rPr lang="en-US" sz="1400" dirty="0">
                          <a:effectLst/>
                        </a:rPr>
                        <a:t>Ensure our children are ready to enter education and exit, prepared for the next phase of their lives</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5623" marR="55623" marT="0" marB="0"/>
                </a:tc>
                <a:tc>
                  <a:txBody>
                    <a:bodyPr/>
                    <a:lstStyle/>
                    <a:p>
                      <a:pPr>
                        <a:lnSpc>
                          <a:spcPct val="115000"/>
                        </a:lnSpc>
                        <a:spcAft>
                          <a:spcPts val="1000"/>
                        </a:spcAft>
                      </a:pPr>
                      <a:r>
                        <a:rPr lang="en-GB" sz="1400" dirty="0">
                          <a:effectLst/>
                        </a:rPr>
                        <a:t>Matthew Winn (Chief Executive, Cambridgeshire Community Services) </a:t>
                      </a:r>
                    </a:p>
                    <a:p>
                      <a:pPr>
                        <a:lnSpc>
                          <a:spcPct val="115000"/>
                        </a:lnSpc>
                        <a:spcAft>
                          <a:spcPts val="1000"/>
                        </a:spcAft>
                      </a:pPr>
                      <a:r>
                        <a:rPr lang="en-GB" sz="1400" dirty="0">
                          <a:effectLst/>
                        </a:rPr>
                        <a:t>Jonathan Lewis (Director of Education, Cambridgeshire and Peterborough) </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5623" marR="55623" marT="0" marB="0"/>
                </a:tc>
                <a:extLst>
                  <a:ext uri="{0D108BD9-81ED-4DB2-BD59-A6C34878D82A}">
                    <a16:rowId xmlns:a16="http://schemas.microsoft.com/office/drawing/2014/main" val="3070845673"/>
                  </a:ext>
                </a:extLst>
              </a:tr>
              <a:tr h="1063229">
                <a:tc>
                  <a:txBody>
                    <a:bodyPr/>
                    <a:lstStyle/>
                    <a:p>
                      <a:pPr>
                        <a:lnSpc>
                          <a:spcPct val="115000"/>
                        </a:lnSpc>
                        <a:spcAft>
                          <a:spcPts val="1000"/>
                        </a:spcAft>
                      </a:pPr>
                      <a:r>
                        <a:rPr lang="en-US" sz="1400">
                          <a:effectLst/>
                        </a:rPr>
                        <a:t>2. Create an environment to give people the opportunities to be as healthy as they can be</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55623" marR="55623" marT="0" marB="0"/>
                </a:tc>
                <a:tc>
                  <a:txBody>
                    <a:bodyPr/>
                    <a:lstStyle/>
                    <a:p>
                      <a:pPr>
                        <a:lnSpc>
                          <a:spcPct val="115000"/>
                        </a:lnSpc>
                        <a:spcAft>
                          <a:spcPts val="1000"/>
                        </a:spcAft>
                      </a:pPr>
                      <a:r>
                        <a:rPr lang="en-GB" sz="1400" dirty="0">
                          <a:effectLst/>
                        </a:rPr>
                        <a:t>Jyoti Atri (Director of Public Health, Cambridgeshire and Peterborough)</a:t>
                      </a:r>
                    </a:p>
                    <a:p>
                      <a:pPr>
                        <a:lnSpc>
                          <a:spcPct val="115000"/>
                        </a:lnSpc>
                        <a:spcAft>
                          <a:spcPts val="1000"/>
                        </a:spcAft>
                      </a:pPr>
                      <a:r>
                        <a:rPr lang="en-GB" sz="1400" dirty="0">
                          <a:effectLst/>
                        </a:rPr>
                        <a:t>Louis </a:t>
                      </a:r>
                      <a:r>
                        <a:rPr lang="en-GB" sz="1400" dirty="0" err="1">
                          <a:effectLst/>
                        </a:rPr>
                        <a:t>Kamfer</a:t>
                      </a:r>
                      <a:r>
                        <a:rPr lang="en-GB" sz="1400" dirty="0">
                          <a:effectLst/>
                        </a:rPr>
                        <a:t> (Managing Director, Strategic Commissioning ABU/Deputy Chief Exec, ICB) </a:t>
                      </a:r>
                    </a:p>
                  </a:txBody>
                  <a:tcPr marL="55623" marR="55623" marT="0" marB="0"/>
                </a:tc>
                <a:extLst>
                  <a:ext uri="{0D108BD9-81ED-4DB2-BD59-A6C34878D82A}">
                    <a16:rowId xmlns:a16="http://schemas.microsoft.com/office/drawing/2014/main" val="253023854"/>
                  </a:ext>
                </a:extLst>
              </a:tr>
              <a:tr h="1320949">
                <a:tc>
                  <a:txBody>
                    <a:bodyPr/>
                    <a:lstStyle/>
                    <a:p>
                      <a:pPr>
                        <a:lnSpc>
                          <a:spcPct val="115000"/>
                        </a:lnSpc>
                        <a:spcAft>
                          <a:spcPts val="1000"/>
                        </a:spcAft>
                      </a:pPr>
                      <a:r>
                        <a:rPr lang="en-US" sz="1400" dirty="0">
                          <a:effectLst/>
                        </a:rPr>
                        <a:t>3. Reduce poverty through better employment and better housing</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5623" marR="55623" marT="0" marB="0"/>
                </a:tc>
                <a:tc>
                  <a:txBody>
                    <a:bodyPr/>
                    <a:lstStyle/>
                    <a:p>
                      <a:pPr>
                        <a:lnSpc>
                          <a:spcPct val="115000"/>
                        </a:lnSpc>
                        <a:spcAft>
                          <a:spcPts val="1000"/>
                        </a:spcAft>
                      </a:pPr>
                      <a:r>
                        <a:rPr lang="en-GB" sz="1400" dirty="0" err="1">
                          <a:effectLst/>
                        </a:rPr>
                        <a:t>Fliss</a:t>
                      </a:r>
                      <a:r>
                        <a:rPr lang="en-GB" sz="1400" dirty="0">
                          <a:effectLst/>
                        </a:rPr>
                        <a:t> Miller (Acting Director of Skills, Cambridgeshire and Peterborough Combined Authority)</a:t>
                      </a:r>
                    </a:p>
                    <a:p>
                      <a:pPr>
                        <a:lnSpc>
                          <a:spcPct val="115000"/>
                        </a:lnSpc>
                        <a:spcAft>
                          <a:spcPts val="1000"/>
                        </a:spcAft>
                      </a:pPr>
                      <a:r>
                        <a:rPr lang="en-GB" sz="1400" dirty="0">
                          <a:effectLst/>
                        </a:rPr>
                        <a:t>Liz Watts (Chief Executive of South Cambridgeshire District Council) </a:t>
                      </a:r>
                    </a:p>
                    <a:p>
                      <a:pPr>
                        <a:lnSpc>
                          <a:spcPct val="115000"/>
                        </a:lnSpc>
                        <a:spcAft>
                          <a:spcPts val="1000"/>
                        </a:spcAft>
                      </a:pPr>
                      <a:r>
                        <a:rPr lang="en-GB" sz="1400" dirty="0">
                          <a:effectLst/>
                        </a:rPr>
                        <a:t>Jo Lancaster (Managing Director of Huntingdonshire District Council)</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5623" marR="55623" marT="0" marB="0"/>
                </a:tc>
                <a:extLst>
                  <a:ext uri="{0D108BD9-81ED-4DB2-BD59-A6C34878D82A}">
                    <a16:rowId xmlns:a16="http://schemas.microsoft.com/office/drawing/2014/main" val="2952117023"/>
                  </a:ext>
                </a:extLst>
              </a:tr>
              <a:tr h="923707">
                <a:tc>
                  <a:txBody>
                    <a:bodyPr/>
                    <a:lstStyle/>
                    <a:p>
                      <a:pPr>
                        <a:lnSpc>
                          <a:spcPct val="115000"/>
                        </a:lnSpc>
                        <a:spcAft>
                          <a:spcPts val="1000"/>
                        </a:spcAft>
                      </a:pPr>
                      <a:r>
                        <a:rPr lang="en-US" sz="1400" dirty="0">
                          <a:effectLst/>
                        </a:rPr>
                        <a:t>4. Promote early intervention and prevention measures to improve mental health and wellbeing </a:t>
                      </a:r>
                    </a:p>
                  </a:txBody>
                  <a:tcPr marL="55623" marR="55623" marT="0" marB="0"/>
                </a:tc>
                <a:tc>
                  <a:txBody>
                    <a:bodyPr/>
                    <a:lstStyle/>
                    <a:p>
                      <a:pPr>
                        <a:lnSpc>
                          <a:spcPct val="115000"/>
                        </a:lnSpc>
                        <a:spcAft>
                          <a:spcPts val="1000"/>
                        </a:spcAft>
                      </a:pPr>
                      <a:r>
                        <a:rPr lang="en-GB" sz="1400" dirty="0">
                          <a:effectLst/>
                        </a:rPr>
                        <a:t>Vicki Evans (Assistant Chief Constable, Cambridgeshire Police) </a:t>
                      </a:r>
                    </a:p>
                    <a:p>
                      <a:pPr>
                        <a:lnSpc>
                          <a:spcPct val="115000"/>
                        </a:lnSpc>
                        <a:spcAft>
                          <a:spcPts val="1000"/>
                        </a:spcAft>
                      </a:pPr>
                      <a:r>
                        <a:rPr lang="en-GB" sz="1400" dirty="0">
                          <a:effectLst/>
                        </a:rPr>
                        <a:t>Stephen </a:t>
                      </a:r>
                      <a:r>
                        <a:rPr lang="en-GB" sz="1400" dirty="0" err="1">
                          <a:effectLst/>
                        </a:rPr>
                        <a:t>LeGood</a:t>
                      </a:r>
                      <a:r>
                        <a:rPr lang="en-GB" sz="1400" dirty="0">
                          <a:effectLst/>
                        </a:rPr>
                        <a:t> (Director of People and Business, CPFT)</a:t>
                      </a:r>
                    </a:p>
                  </a:txBody>
                  <a:tcPr marL="55623" marR="55623" marT="0" marB="0"/>
                </a:tc>
                <a:extLst>
                  <a:ext uri="{0D108BD9-81ED-4DB2-BD59-A6C34878D82A}">
                    <a16:rowId xmlns:a16="http://schemas.microsoft.com/office/drawing/2014/main" val="73700464"/>
                  </a:ext>
                </a:extLst>
              </a:tr>
            </a:tbl>
          </a:graphicData>
        </a:graphic>
      </p:graphicFrame>
      <p:sp>
        <p:nvSpPr>
          <p:cNvPr id="2" name="TextBox 1">
            <a:extLst>
              <a:ext uri="{FF2B5EF4-FFF2-40B4-BE49-F238E27FC236}">
                <a16:creationId xmlns:a16="http://schemas.microsoft.com/office/drawing/2014/main" id="{E411E59E-F8A5-1910-54AC-E1FFD1BE8C99}"/>
              </a:ext>
            </a:extLst>
          </p:cNvPr>
          <p:cNvSpPr txBox="1"/>
          <p:nvPr/>
        </p:nvSpPr>
        <p:spPr>
          <a:xfrm>
            <a:off x="8158018" y="1038340"/>
            <a:ext cx="3548650" cy="5016758"/>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600" b="0" i="0" u="none" strike="noStrike" kern="1200" cap="none" spc="0" normalizeH="0" baseline="0" noProof="0" dirty="0">
                <a:ln>
                  <a:noFill/>
                </a:ln>
                <a:solidFill>
                  <a:srgbClr val="FFFFFF"/>
                </a:solidFill>
                <a:effectLst/>
                <a:uLnTx/>
                <a:uFillTx/>
                <a:latin typeface="Calibri" panose="020F0502020204030204"/>
                <a:ea typeface="+mn-ea"/>
                <a:cs typeface="+mn-cs"/>
              </a:rPr>
              <a:t>The role of the leads (TBA):</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600" b="0" i="0" u="none" strike="noStrike" kern="1200" cap="none" spc="0" normalizeH="0" baseline="0" noProof="0" dirty="0">
              <a:ln>
                <a:noFill/>
              </a:ln>
              <a:solidFill>
                <a:srgbClr val="FFFFFF"/>
              </a:solidFill>
              <a:effectLst/>
              <a:uLnTx/>
              <a:uFillTx/>
              <a:latin typeface="Calibri" panose="020F0502020204030204"/>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Tx/>
              <a:buChar char="-"/>
              <a:tabLst/>
              <a:defRPr/>
            </a:pPr>
            <a:r>
              <a:rPr kumimoji="0" lang="en-GB" sz="1600" b="0" i="0" u="none" strike="noStrike" kern="1200" cap="none" spc="0" normalizeH="0" baseline="0" noProof="0" dirty="0">
                <a:ln>
                  <a:noFill/>
                </a:ln>
                <a:solidFill>
                  <a:srgbClr val="FFFFFF"/>
                </a:solidFill>
                <a:effectLst/>
                <a:uLnTx/>
                <a:uFillTx/>
                <a:latin typeface="Calibri" panose="020F0502020204030204"/>
                <a:ea typeface="+mn-ea"/>
                <a:cs typeface="+mn-cs"/>
              </a:rPr>
              <a:t>To provide strategic leadership on the development of the system-wide strategy for each of the four priorities, within the agreed framework and with support from public health team and delivery group</a:t>
            </a:r>
          </a:p>
          <a:p>
            <a:pPr marL="285750" marR="0" lvl="0" indent="-285750" algn="l" defTabSz="914400" rtl="0" eaLnBrk="1" fontAlgn="auto" latinLnBrk="0" hangingPunct="1">
              <a:lnSpc>
                <a:spcPct val="100000"/>
              </a:lnSpc>
              <a:spcBef>
                <a:spcPts val="0"/>
              </a:spcBef>
              <a:spcAft>
                <a:spcPts val="0"/>
              </a:spcAft>
              <a:buClrTx/>
              <a:buSzTx/>
              <a:buFontTx/>
              <a:buChar char="-"/>
              <a:tabLst/>
              <a:defRPr/>
            </a:pPr>
            <a:endParaRPr kumimoji="0" lang="en-GB" sz="1600" b="0" i="0" u="none" strike="noStrike" kern="1200" cap="none" spc="0" normalizeH="0" baseline="0" noProof="0" dirty="0">
              <a:ln>
                <a:noFill/>
              </a:ln>
              <a:solidFill>
                <a:srgbClr val="FFFFFF"/>
              </a:solidFill>
              <a:effectLst/>
              <a:uLnTx/>
              <a:uFillTx/>
              <a:latin typeface="Calibri" panose="020F0502020204030204"/>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Tx/>
              <a:buChar char="-"/>
              <a:tabLst/>
              <a:defRPr/>
            </a:pPr>
            <a:r>
              <a:rPr kumimoji="0" lang="en-GB" sz="1600" b="0" i="0" u="none" strike="noStrike" kern="1200" cap="none" spc="0" normalizeH="0" baseline="0" noProof="0" dirty="0">
                <a:ln>
                  <a:noFill/>
                </a:ln>
                <a:solidFill>
                  <a:srgbClr val="FFFFFF"/>
                </a:solidFill>
                <a:effectLst/>
                <a:uLnTx/>
                <a:uFillTx/>
                <a:latin typeface="Calibri" panose="020F0502020204030204"/>
                <a:ea typeface="+mn-ea"/>
                <a:cs typeface="+mn-cs"/>
              </a:rPr>
              <a:t>To facilitate prioritisation of activities that build on existing programmes, address population needs, have measurable outcomes and deliver added value </a:t>
            </a:r>
          </a:p>
          <a:p>
            <a:pPr marL="285750" marR="0" lvl="0" indent="-285750" algn="l" defTabSz="914400" rtl="0" eaLnBrk="1" fontAlgn="auto" latinLnBrk="0" hangingPunct="1">
              <a:lnSpc>
                <a:spcPct val="100000"/>
              </a:lnSpc>
              <a:spcBef>
                <a:spcPts val="0"/>
              </a:spcBef>
              <a:spcAft>
                <a:spcPts val="0"/>
              </a:spcAft>
              <a:buClrTx/>
              <a:buSzTx/>
              <a:buFontTx/>
              <a:buChar char="-"/>
              <a:tabLst/>
              <a:defRPr/>
            </a:pPr>
            <a:endParaRPr kumimoji="0" lang="en-GB" sz="1600" b="0" i="0" u="none" strike="noStrike" kern="1200" cap="none" spc="0" normalizeH="0" baseline="0" noProof="0" dirty="0">
              <a:ln>
                <a:noFill/>
              </a:ln>
              <a:solidFill>
                <a:srgbClr val="FFFFFF"/>
              </a:solidFill>
              <a:effectLst/>
              <a:uLnTx/>
              <a:uFillTx/>
              <a:latin typeface="Calibri" panose="020F0502020204030204"/>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Tx/>
              <a:buChar char="-"/>
              <a:tabLst/>
              <a:defRPr/>
            </a:pPr>
            <a:r>
              <a:rPr kumimoji="0" lang="en-GB" sz="1600" b="0" i="0" u="none" strike="noStrike" kern="1200" cap="none" spc="0" normalizeH="0" baseline="0" noProof="0" dirty="0">
                <a:ln>
                  <a:noFill/>
                </a:ln>
                <a:solidFill>
                  <a:srgbClr val="FFFFFF"/>
                </a:solidFill>
                <a:effectLst/>
                <a:uLnTx/>
                <a:uFillTx/>
                <a:latin typeface="Calibri" panose="020F0502020204030204"/>
                <a:ea typeface="+mn-ea"/>
                <a:cs typeface="+mn-cs"/>
              </a:rPr>
              <a:t>To help ensure alignment with relevant strategies and to promote a collaborative approach across all stakeholders</a:t>
            </a:r>
          </a:p>
        </p:txBody>
      </p:sp>
    </p:spTree>
    <p:extLst>
      <p:ext uri="{BB962C8B-B14F-4D97-AF65-F5344CB8AC3E}">
        <p14:creationId xmlns:p14="http://schemas.microsoft.com/office/powerpoint/2010/main" val="2320958912"/>
      </p:ext>
    </p:extLst>
  </p:cSld>
  <p:clrMapOvr>
    <a:masterClrMapping/>
  </p:clrMapOvr>
  <p:transition spd="slow">
    <p:wip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0A5528E2-5210-134C-DA9F-C738E9350C2E}"/>
              </a:ext>
            </a:extLst>
          </p:cNvPr>
          <p:cNvSpPr txBox="1">
            <a:spLocks/>
          </p:cNvSpPr>
          <p:nvPr/>
        </p:nvSpPr>
        <p:spPr>
          <a:xfrm>
            <a:off x="194269" y="50022"/>
            <a:ext cx="8108067" cy="843596"/>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3200" b="0" i="0" u="none" strike="noStrike" kern="1200" cap="none" spc="0" normalizeH="0" baseline="0" noProof="0" dirty="0">
                <a:ln>
                  <a:noFill/>
                </a:ln>
                <a:solidFill>
                  <a:srgbClr val="0070C0"/>
                </a:solidFill>
                <a:effectLst/>
                <a:uLnTx/>
                <a:uFillTx/>
                <a:latin typeface="Calibri" panose="020F0502020204030204"/>
                <a:ea typeface="+mj-ea"/>
                <a:cs typeface="+mj-cs"/>
              </a:rPr>
              <a:t>Linking outcomes and activity</a:t>
            </a:r>
          </a:p>
        </p:txBody>
      </p:sp>
      <p:sp>
        <p:nvSpPr>
          <p:cNvPr id="5" name="TextBox 4">
            <a:extLst>
              <a:ext uri="{FF2B5EF4-FFF2-40B4-BE49-F238E27FC236}">
                <a16:creationId xmlns:a16="http://schemas.microsoft.com/office/drawing/2014/main" id="{1FBBA4E4-C6E1-91D0-69D8-7CC0C3199DD6}"/>
              </a:ext>
            </a:extLst>
          </p:cNvPr>
          <p:cNvSpPr txBox="1"/>
          <p:nvPr/>
        </p:nvSpPr>
        <p:spPr>
          <a:xfrm>
            <a:off x="362711" y="1166842"/>
            <a:ext cx="3191686" cy="4524315"/>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srgbClr val="000000"/>
                </a:solidFill>
                <a:effectLst/>
                <a:uLnTx/>
                <a:uFillTx/>
                <a:latin typeface="Calibri" panose="020F0502020204030204" pitchFamily="34" charset="0"/>
                <a:ea typeface="Times New Roman" panose="02020603050405020304" pitchFamily="18" charset="0"/>
                <a:cs typeface="+mn-cs"/>
              </a:rPr>
              <a:t>Phase 1:</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0000"/>
                </a:solidFill>
                <a:effectLst/>
                <a:uLnTx/>
                <a:uFillTx/>
                <a:latin typeface="Calibri" panose="020F0502020204030204" pitchFamily="34" charset="0"/>
                <a:ea typeface="Times New Roman" panose="02020603050405020304" pitchFamily="18" charset="0"/>
                <a:cs typeface="+mn-cs"/>
              </a:rPr>
              <a:t>Stocktake to map what work/projects already underway across system</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000000"/>
              </a:solidFill>
              <a:effectLst/>
              <a:uLnTx/>
              <a:uFillTx/>
              <a:latin typeface="Calibri" panose="020F0502020204030204" pitchFamily="34" charset="0"/>
              <a:ea typeface="Times New Roman" panose="02020603050405020304" pitchFamily="18" charset="0"/>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srgbClr val="000000"/>
                </a:solidFill>
                <a:effectLst/>
                <a:uLnTx/>
                <a:uFillTx/>
                <a:latin typeface="Calibri" panose="020F0502020204030204" pitchFamily="34" charset="0"/>
                <a:ea typeface="Times New Roman" panose="02020603050405020304" pitchFamily="18" charset="0"/>
                <a:cs typeface="+mn-cs"/>
              </a:rPr>
              <a:t>Phase 2: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0000"/>
                </a:solidFill>
                <a:effectLst/>
                <a:uLnTx/>
                <a:uFillTx/>
                <a:latin typeface="Calibri" panose="020F0502020204030204" pitchFamily="34" charset="0"/>
                <a:ea typeface="Times New Roman" panose="02020603050405020304" pitchFamily="18" charset="0"/>
                <a:cs typeface="+mn-cs"/>
              </a:rPr>
              <a:t>Collate and review to identify gaps and where additional activity needs to take place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dirty="0">
              <a:ln>
                <a:noFill/>
              </a:ln>
              <a:solidFill>
                <a:srgbClr val="000000"/>
              </a:solidFill>
              <a:effectLst/>
              <a:uLnTx/>
              <a:uFillTx/>
              <a:latin typeface="Calibri" panose="020F0502020204030204" pitchFamily="34" charset="0"/>
              <a:ea typeface="Times New Roman" panose="02020603050405020304" pitchFamily="18" charset="0"/>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srgbClr val="000000"/>
                </a:solidFill>
                <a:effectLst/>
                <a:uLnTx/>
                <a:uFillTx/>
                <a:latin typeface="Calibri" panose="020F0502020204030204" pitchFamily="34" charset="0"/>
                <a:ea typeface="Times New Roman" panose="02020603050405020304" pitchFamily="18" charset="0"/>
                <a:cs typeface="+mn-cs"/>
              </a:rPr>
              <a:t>Phase 3: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0000"/>
                </a:solidFill>
                <a:effectLst/>
                <a:uLnTx/>
                <a:uFillTx/>
                <a:latin typeface="Calibri" panose="020F0502020204030204" pitchFamily="34" charset="0"/>
                <a:ea typeface="Times New Roman" panose="02020603050405020304" pitchFamily="18" charset="0"/>
                <a:cs typeface="+mn-cs"/>
              </a:rPr>
              <a:t>Identify key activities/ programmes to fully deliver on the four priorities and identify what resources are needed to facilitate this</a:t>
            </a:r>
            <a:endParaRPr kumimoji="0" lang="en-GB" sz="1400" b="0"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mn-cs"/>
            </a:endParaRPr>
          </a:p>
        </p:txBody>
      </p:sp>
      <p:pic>
        <p:nvPicPr>
          <p:cNvPr id="4" name="Picture 3">
            <a:extLst>
              <a:ext uri="{FF2B5EF4-FFF2-40B4-BE49-F238E27FC236}">
                <a16:creationId xmlns:a16="http://schemas.microsoft.com/office/drawing/2014/main" id="{B302EB35-9DB3-0B3D-D1A2-2D63450E16DB}"/>
              </a:ext>
            </a:extLst>
          </p:cNvPr>
          <p:cNvPicPr>
            <a:picLocks noChangeAspect="1"/>
          </p:cNvPicPr>
          <p:nvPr/>
        </p:nvPicPr>
        <p:blipFill>
          <a:blip r:embed="rId3"/>
          <a:stretch>
            <a:fillRect/>
          </a:stretch>
        </p:blipFill>
        <p:spPr>
          <a:xfrm>
            <a:off x="4028110" y="962145"/>
            <a:ext cx="8452334" cy="5065676"/>
          </a:xfrm>
          <a:prstGeom prst="rect">
            <a:avLst/>
          </a:prstGeom>
        </p:spPr>
      </p:pic>
    </p:spTree>
    <p:extLst>
      <p:ext uri="{BB962C8B-B14F-4D97-AF65-F5344CB8AC3E}">
        <p14:creationId xmlns:p14="http://schemas.microsoft.com/office/powerpoint/2010/main" val="300302109"/>
      </p:ext>
    </p:extLst>
  </p:cSld>
  <p:clrMapOvr>
    <a:masterClrMapping/>
  </p:clrMapOvr>
  <p:transition spd="slow">
    <p:wip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24A7FB-0F84-4B3C-B782-30193ABC6639}"/>
              </a:ext>
            </a:extLst>
          </p:cNvPr>
          <p:cNvSpPr>
            <a:spLocks noGrp="1"/>
          </p:cNvSpPr>
          <p:nvPr>
            <p:ph type="title"/>
          </p:nvPr>
        </p:nvSpPr>
        <p:spPr/>
        <p:txBody>
          <a:bodyPr>
            <a:normAutofit fontScale="90000"/>
          </a:bodyPr>
          <a:lstStyle/>
          <a:p>
            <a:pPr algn="ctr"/>
            <a:r>
              <a:rPr lang="en-GB" sz="3100" b="1" dirty="0">
                <a:latin typeface="+mn-lt"/>
              </a:rPr>
              <a:t>Key questions </a:t>
            </a:r>
            <a:br>
              <a:rPr lang="en-GB" sz="3100" b="1" dirty="0">
                <a:latin typeface="+mn-lt"/>
              </a:rPr>
            </a:br>
            <a:r>
              <a:rPr lang="en-US" sz="3100" b="1" dirty="0">
                <a:latin typeface="+mn-lt"/>
              </a:rPr>
              <a:t>Priority: </a:t>
            </a:r>
            <a:r>
              <a:rPr lang="en-US" sz="3100" b="1" dirty="0">
                <a:effectLst/>
                <a:latin typeface="+mn-lt"/>
              </a:rPr>
              <a:t>Reduce poverty through better employment and better housing</a:t>
            </a:r>
            <a:endParaRPr lang="en-GB" b="1" dirty="0">
              <a:latin typeface="+mn-lt"/>
            </a:endParaRPr>
          </a:p>
        </p:txBody>
      </p:sp>
      <p:sp>
        <p:nvSpPr>
          <p:cNvPr id="3" name="Content Placeholder 2">
            <a:extLst>
              <a:ext uri="{FF2B5EF4-FFF2-40B4-BE49-F238E27FC236}">
                <a16:creationId xmlns:a16="http://schemas.microsoft.com/office/drawing/2014/main" id="{9B382438-3D68-0A54-2F4A-7D61A13E4830}"/>
              </a:ext>
            </a:extLst>
          </p:cNvPr>
          <p:cNvSpPr>
            <a:spLocks noGrp="1"/>
          </p:cNvSpPr>
          <p:nvPr>
            <p:ph idx="1"/>
          </p:nvPr>
        </p:nvSpPr>
        <p:spPr>
          <a:xfrm>
            <a:off x="838200" y="2049145"/>
            <a:ext cx="10515600" cy="4351338"/>
          </a:xfrm>
        </p:spPr>
        <p:txBody>
          <a:bodyPr>
            <a:normAutofit/>
          </a:bodyPr>
          <a:lstStyle/>
          <a:p>
            <a:r>
              <a:rPr lang="en-GB" dirty="0"/>
              <a:t>What’s the difference you’re trying to make and why? What are the outcomes you are trying to change</a:t>
            </a:r>
          </a:p>
          <a:p>
            <a:r>
              <a:rPr lang="en-GB" dirty="0"/>
              <a:t>What is already in place?</a:t>
            </a:r>
          </a:p>
          <a:p>
            <a:r>
              <a:rPr lang="en-GB" dirty="0"/>
              <a:t>What are some quick wins?</a:t>
            </a:r>
          </a:p>
          <a:p>
            <a:r>
              <a:rPr lang="en-GB" dirty="0"/>
              <a:t>What are the difficult issues that need to be addressed (longer term wins)?</a:t>
            </a:r>
          </a:p>
        </p:txBody>
      </p:sp>
    </p:spTree>
    <p:extLst>
      <p:ext uri="{BB962C8B-B14F-4D97-AF65-F5344CB8AC3E}">
        <p14:creationId xmlns:p14="http://schemas.microsoft.com/office/powerpoint/2010/main" val="25216874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2">
            <a:extLst>
              <a:ext uri="{FF2B5EF4-FFF2-40B4-BE49-F238E27FC236}">
                <a16:creationId xmlns:a16="http://schemas.microsoft.com/office/drawing/2014/main" id="{EBCF9067-9351-42A3-9EE1-88C87F163553}"/>
              </a:ext>
            </a:extLst>
          </p:cNvPr>
          <p:cNvSpPr txBox="1">
            <a:spLocks/>
          </p:cNvSpPr>
          <p:nvPr/>
        </p:nvSpPr>
        <p:spPr>
          <a:xfrm>
            <a:off x="417842" y="262725"/>
            <a:ext cx="10256682" cy="611649"/>
          </a:xfrm>
          <a:prstGeom prst="rect">
            <a:avLst/>
          </a:prstGeom>
        </p:spPr>
        <p:txBody>
          <a:bodyPr/>
          <a:lstStyle>
            <a:lvl1pPr algn="l" defTabSz="914400" rtl="0" eaLnBrk="1" latinLnBrk="0" hangingPunct="1">
              <a:lnSpc>
                <a:spcPct val="90000"/>
              </a:lnSpc>
              <a:spcBef>
                <a:spcPct val="0"/>
              </a:spcBef>
              <a:buNone/>
              <a:defRPr sz="2800" b="0" kern="1200">
                <a:solidFill>
                  <a:srgbClr val="005EB8"/>
                </a:solidFill>
                <a:latin typeface="Arial" panose="020B0604020202020204" pitchFamily="34" charset="0"/>
                <a:ea typeface="+mj-ea"/>
                <a:cs typeface="Arial" panose="020B0604020202020204" pitchFamily="34" charset="0"/>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3200" b="0" i="0" u="none" strike="noStrike" kern="1200" cap="none" spc="0" normalizeH="0" baseline="0" noProof="0" dirty="0">
                <a:ln>
                  <a:noFill/>
                </a:ln>
                <a:solidFill>
                  <a:srgbClr val="0070C0"/>
                </a:solidFill>
                <a:effectLst/>
                <a:uLnTx/>
                <a:uFillTx/>
                <a:latin typeface="Calibri" panose="020F0502020204030204"/>
                <a:ea typeface="+mj-ea"/>
                <a:cs typeface="Arial" panose="020B0604020202020204" pitchFamily="34" charset="0"/>
              </a:rPr>
              <a:t>Engagement and delivery timescales </a:t>
            </a:r>
          </a:p>
          <a:p>
            <a:pPr marL="0" marR="0" lvl="0" indent="0" algn="l" defTabSz="914400" rtl="0" eaLnBrk="1" fontAlgn="auto" latinLnBrk="0" hangingPunct="1">
              <a:lnSpc>
                <a:spcPct val="90000"/>
              </a:lnSpc>
              <a:spcBef>
                <a:spcPct val="0"/>
              </a:spcBef>
              <a:spcAft>
                <a:spcPts val="0"/>
              </a:spcAft>
              <a:buClrTx/>
              <a:buSzTx/>
              <a:buFontTx/>
              <a:buNone/>
              <a:tabLst/>
              <a:defRPr/>
            </a:pPr>
            <a:endParaRPr kumimoji="0" lang="en-US" sz="3600" b="1" i="0" u="none" strike="noStrike" kern="1200" cap="none" spc="0" normalizeH="0" baseline="0" noProof="0" dirty="0">
              <a:ln>
                <a:noFill/>
              </a:ln>
              <a:solidFill>
                <a:srgbClr val="0070C0"/>
              </a:solidFill>
              <a:effectLst/>
              <a:uLnTx/>
              <a:uFillTx/>
              <a:latin typeface="Calibri" panose="020F0502020204030204"/>
              <a:ea typeface="+mj-ea"/>
              <a:cs typeface="Arial" panose="020B0604020202020204" pitchFamily="34" charset="0"/>
            </a:endParaRPr>
          </a:p>
        </p:txBody>
      </p:sp>
      <p:pic>
        <p:nvPicPr>
          <p:cNvPr id="4" name="Picture 3">
            <a:extLst>
              <a:ext uri="{FF2B5EF4-FFF2-40B4-BE49-F238E27FC236}">
                <a16:creationId xmlns:a16="http://schemas.microsoft.com/office/drawing/2014/main" id="{280C58F3-C9BC-22A2-B009-B0C2530BE111}"/>
              </a:ext>
            </a:extLst>
          </p:cNvPr>
          <p:cNvPicPr>
            <a:picLocks noChangeAspect="1"/>
          </p:cNvPicPr>
          <p:nvPr/>
        </p:nvPicPr>
        <p:blipFill>
          <a:blip r:embed="rId3"/>
          <a:stretch>
            <a:fillRect/>
          </a:stretch>
        </p:blipFill>
        <p:spPr>
          <a:xfrm>
            <a:off x="-6147" y="6114077"/>
            <a:ext cx="12198147" cy="743923"/>
          </a:xfrm>
          <a:prstGeom prst="rect">
            <a:avLst/>
          </a:prstGeom>
        </p:spPr>
      </p:pic>
      <p:sp>
        <p:nvSpPr>
          <p:cNvPr id="6" name="Oval 5">
            <a:extLst>
              <a:ext uri="{FF2B5EF4-FFF2-40B4-BE49-F238E27FC236}">
                <a16:creationId xmlns:a16="http://schemas.microsoft.com/office/drawing/2014/main" id="{C05596EA-821D-9232-7B7A-0501BFC97AC8}"/>
              </a:ext>
            </a:extLst>
          </p:cNvPr>
          <p:cNvSpPr/>
          <p:nvPr/>
        </p:nvSpPr>
        <p:spPr>
          <a:xfrm>
            <a:off x="732279" y="3288386"/>
            <a:ext cx="1715080" cy="1570135"/>
          </a:xfrm>
          <a:prstGeom prst="ellipse">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 name="Oval 6">
            <a:extLst>
              <a:ext uri="{FF2B5EF4-FFF2-40B4-BE49-F238E27FC236}">
                <a16:creationId xmlns:a16="http://schemas.microsoft.com/office/drawing/2014/main" id="{AC5F3380-17D4-11DE-80B8-39EC7FAA9C80}"/>
              </a:ext>
            </a:extLst>
          </p:cNvPr>
          <p:cNvSpPr/>
          <p:nvPr/>
        </p:nvSpPr>
        <p:spPr>
          <a:xfrm>
            <a:off x="3075486" y="3222541"/>
            <a:ext cx="1715080" cy="1639999"/>
          </a:xfrm>
          <a:prstGeom prst="ellipse">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 name="Oval 7">
            <a:extLst>
              <a:ext uri="{FF2B5EF4-FFF2-40B4-BE49-F238E27FC236}">
                <a16:creationId xmlns:a16="http://schemas.microsoft.com/office/drawing/2014/main" id="{AD976A21-6D99-0CDC-6D32-FF649C185ADE}"/>
              </a:ext>
            </a:extLst>
          </p:cNvPr>
          <p:cNvSpPr/>
          <p:nvPr/>
        </p:nvSpPr>
        <p:spPr>
          <a:xfrm>
            <a:off x="5244343" y="3222541"/>
            <a:ext cx="1715080" cy="1664197"/>
          </a:xfrm>
          <a:prstGeom prst="ellipse">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 name="Oval 8">
            <a:extLst>
              <a:ext uri="{FF2B5EF4-FFF2-40B4-BE49-F238E27FC236}">
                <a16:creationId xmlns:a16="http://schemas.microsoft.com/office/drawing/2014/main" id="{E8EBDA4F-E440-2D54-DB38-4FBAD6B125CB}"/>
              </a:ext>
            </a:extLst>
          </p:cNvPr>
          <p:cNvSpPr/>
          <p:nvPr/>
        </p:nvSpPr>
        <p:spPr>
          <a:xfrm>
            <a:off x="7445272" y="3272389"/>
            <a:ext cx="1699829" cy="1643357"/>
          </a:xfrm>
          <a:prstGeom prst="ellipse">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Oval 9">
            <a:extLst>
              <a:ext uri="{FF2B5EF4-FFF2-40B4-BE49-F238E27FC236}">
                <a16:creationId xmlns:a16="http://schemas.microsoft.com/office/drawing/2014/main" id="{4714B609-BDB9-87E8-1863-85596BDEA322}"/>
              </a:ext>
            </a:extLst>
          </p:cNvPr>
          <p:cNvSpPr/>
          <p:nvPr/>
        </p:nvSpPr>
        <p:spPr>
          <a:xfrm>
            <a:off x="9659482" y="3172134"/>
            <a:ext cx="1704761" cy="1759608"/>
          </a:xfrm>
          <a:prstGeom prst="ellipse">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2" name="Graphic 11" descr="Magnifying glass with solid fill">
            <a:extLst>
              <a:ext uri="{FF2B5EF4-FFF2-40B4-BE49-F238E27FC236}">
                <a16:creationId xmlns:a16="http://schemas.microsoft.com/office/drawing/2014/main" id="{6C016414-2B6E-A1C4-453F-243533E3609A}"/>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79212" y="3356711"/>
            <a:ext cx="914400" cy="914400"/>
          </a:xfrm>
          <a:prstGeom prst="rect">
            <a:avLst/>
          </a:prstGeom>
        </p:spPr>
      </p:pic>
      <p:sp>
        <p:nvSpPr>
          <p:cNvPr id="13" name="TextBox 12">
            <a:extLst>
              <a:ext uri="{FF2B5EF4-FFF2-40B4-BE49-F238E27FC236}">
                <a16:creationId xmlns:a16="http://schemas.microsoft.com/office/drawing/2014/main" id="{294931A4-4E24-D415-F87E-B76809E74A69}"/>
              </a:ext>
            </a:extLst>
          </p:cNvPr>
          <p:cNvSpPr txBox="1"/>
          <p:nvPr/>
        </p:nvSpPr>
        <p:spPr>
          <a:xfrm>
            <a:off x="795792" y="4227873"/>
            <a:ext cx="1601244"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000" b="1" i="0" u="none" strike="noStrike" kern="1200" cap="none" spc="0" normalizeH="0" baseline="0" noProof="0" dirty="0">
                <a:ln>
                  <a:noFill/>
                </a:ln>
                <a:solidFill>
                  <a:prstClr val="white"/>
                </a:solidFill>
                <a:effectLst/>
                <a:uLnTx/>
                <a:uFillTx/>
                <a:latin typeface="Calibri" panose="020F0502020204030204"/>
                <a:ea typeface="+mn-ea"/>
                <a:cs typeface="+mn-cs"/>
              </a:rPr>
              <a:t>Scoping</a:t>
            </a:r>
          </a:p>
        </p:txBody>
      </p:sp>
      <p:sp>
        <p:nvSpPr>
          <p:cNvPr id="15" name="TextBox 14">
            <a:extLst>
              <a:ext uri="{FF2B5EF4-FFF2-40B4-BE49-F238E27FC236}">
                <a16:creationId xmlns:a16="http://schemas.microsoft.com/office/drawing/2014/main" id="{D7E0A2AD-4DB9-2A9A-B931-6CF4343F006C}"/>
              </a:ext>
            </a:extLst>
          </p:cNvPr>
          <p:cNvSpPr txBox="1"/>
          <p:nvPr/>
        </p:nvSpPr>
        <p:spPr>
          <a:xfrm>
            <a:off x="9706091" y="4251098"/>
            <a:ext cx="1601244"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000" b="1" i="0" u="none" strike="noStrike" kern="1200" cap="none" spc="0" normalizeH="0" baseline="0" noProof="0" dirty="0">
                <a:ln>
                  <a:noFill/>
                </a:ln>
                <a:solidFill>
                  <a:prstClr val="white"/>
                </a:solidFill>
                <a:effectLst/>
                <a:uLnTx/>
                <a:uFillTx/>
                <a:latin typeface="Calibri" panose="020F0502020204030204"/>
                <a:ea typeface="+mn-ea"/>
                <a:cs typeface="+mn-cs"/>
              </a:rPr>
              <a:t>Engage</a:t>
            </a:r>
          </a:p>
        </p:txBody>
      </p:sp>
      <p:sp>
        <p:nvSpPr>
          <p:cNvPr id="16" name="TextBox 15">
            <a:extLst>
              <a:ext uri="{FF2B5EF4-FFF2-40B4-BE49-F238E27FC236}">
                <a16:creationId xmlns:a16="http://schemas.microsoft.com/office/drawing/2014/main" id="{B4B6E47E-E44A-34BA-F372-9F5070EA9566}"/>
              </a:ext>
            </a:extLst>
          </p:cNvPr>
          <p:cNvSpPr txBox="1"/>
          <p:nvPr/>
        </p:nvSpPr>
        <p:spPr>
          <a:xfrm>
            <a:off x="7484730" y="4263444"/>
            <a:ext cx="1601244"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000" b="1" i="0" u="none" strike="noStrike" kern="1200" cap="none" spc="0" normalizeH="0" baseline="0" noProof="0" dirty="0">
                <a:ln>
                  <a:noFill/>
                </a:ln>
                <a:solidFill>
                  <a:prstClr val="white"/>
                </a:solidFill>
                <a:effectLst/>
                <a:uLnTx/>
                <a:uFillTx/>
                <a:latin typeface="Calibri" panose="020F0502020204030204"/>
                <a:ea typeface="+mn-ea"/>
                <a:cs typeface="+mn-cs"/>
              </a:rPr>
              <a:t>Review</a:t>
            </a:r>
          </a:p>
        </p:txBody>
      </p:sp>
      <p:sp>
        <p:nvSpPr>
          <p:cNvPr id="17" name="TextBox 16">
            <a:extLst>
              <a:ext uri="{FF2B5EF4-FFF2-40B4-BE49-F238E27FC236}">
                <a16:creationId xmlns:a16="http://schemas.microsoft.com/office/drawing/2014/main" id="{D2E73935-9139-5D1F-FA3A-D2E04F59245D}"/>
              </a:ext>
            </a:extLst>
          </p:cNvPr>
          <p:cNvSpPr txBox="1"/>
          <p:nvPr/>
        </p:nvSpPr>
        <p:spPr>
          <a:xfrm>
            <a:off x="3075486" y="4242108"/>
            <a:ext cx="1601244"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000" b="1" i="0" u="none" strike="noStrike" kern="1200" cap="none" spc="0" normalizeH="0" baseline="0" noProof="0" dirty="0">
                <a:ln>
                  <a:noFill/>
                </a:ln>
                <a:solidFill>
                  <a:prstClr val="white"/>
                </a:solidFill>
                <a:effectLst/>
                <a:uLnTx/>
                <a:uFillTx/>
                <a:latin typeface="Calibri" panose="020F0502020204030204"/>
                <a:ea typeface="+mn-ea"/>
                <a:cs typeface="+mn-cs"/>
              </a:rPr>
              <a:t>Branding</a:t>
            </a:r>
          </a:p>
        </p:txBody>
      </p:sp>
      <p:pic>
        <p:nvPicPr>
          <p:cNvPr id="19" name="Graphic 18" descr="Chat with solid fill">
            <a:extLst>
              <a:ext uri="{FF2B5EF4-FFF2-40B4-BE49-F238E27FC236}">
                <a16:creationId xmlns:a16="http://schemas.microsoft.com/office/drawing/2014/main" id="{06157C1A-5856-308D-F55F-F6D8E798BE38}"/>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5679572" y="3440131"/>
            <a:ext cx="914400" cy="914400"/>
          </a:xfrm>
          <a:prstGeom prst="rect">
            <a:avLst/>
          </a:prstGeom>
        </p:spPr>
      </p:pic>
      <p:pic>
        <p:nvPicPr>
          <p:cNvPr id="21" name="Graphic 20" descr="Clipboard with solid fill">
            <a:extLst>
              <a:ext uri="{FF2B5EF4-FFF2-40B4-BE49-F238E27FC236}">
                <a16:creationId xmlns:a16="http://schemas.microsoft.com/office/drawing/2014/main" id="{FBE058C1-1A06-3A71-55E3-61BB97CCA0E4}"/>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7847246" y="3349044"/>
            <a:ext cx="914400" cy="914400"/>
          </a:xfrm>
          <a:prstGeom prst="rect">
            <a:avLst/>
          </a:prstGeom>
        </p:spPr>
      </p:pic>
      <p:sp>
        <p:nvSpPr>
          <p:cNvPr id="22" name="TextBox 21">
            <a:extLst>
              <a:ext uri="{FF2B5EF4-FFF2-40B4-BE49-F238E27FC236}">
                <a16:creationId xmlns:a16="http://schemas.microsoft.com/office/drawing/2014/main" id="{17BBB39E-CBA4-7716-95CA-59D2D48BC9CA}"/>
              </a:ext>
            </a:extLst>
          </p:cNvPr>
          <p:cNvSpPr txBox="1"/>
          <p:nvPr/>
        </p:nvSpPr>
        <p:spPr>
          <a:xfrm>
            <a:off x="5338452" y="4242108"/>
            <a:ext cx="1601244"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000" b="1" i="0" u="none" strike="noStrike" kern="1200" cap="none" spc="0" normalizeH="0" baseline="0" noProof="0" dirty="0">
                <a:ln>
                  <a:noFill/>
                </a:ln>
                <a:solidFill>
                  <a:prstClr val="white"/>
                </a:solidFill>
                <a:effectLst/>
                <a:uLnTx/>
                <a:uFillTx/>
                <a:latin typeface="Calibri" panose="020F0502020204030204"/>
                <a:ea typeface="+mn-ea"/>
                <a:cs typeface="+mn-cs"/>
              </a:rPr>
              <a:t>Engage</a:t>
            </a:r>
          </a:p>
        </p:txBody>
      </p:sp>
      <p:pic>
        <p:nvPicPr>
          <p:cNvPr id="25" name="Graphic 24" descr="Chat with solid fill">
            <a:extLst>
              <a:ext uri="{FF2B5EF4-FFF2-40B4-BE49-F238E27FC236}">
                <a16:creationId xmlns:a16="http://schemas.microsoft.com/office/drawing/2014/main" id="{D79E1EDE-DDAA-5B0B-10C4-E4D496DAD837}"/>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10067100" y="3424102"/>
            <a:ext cx="914400" cy="914400"/>
          </a:xfrm>
          <a:prstGeom prst="rect">
            <a:avLst/>
          </a:prstGeom>
        </p:spPr>
      </p:pic>
      <p:pic>
        <p:nvPicPr>
          <p:cNvPr id="27" name="Graphic 26" descr="Stars with solid fill">
            <a:extLst>
              <a:ext uri="{FF2B5EF4-FFF2-40B4-BE49-F238E27FC236}">
                <a16:creationId xmlns:a16="http://schemas.microsoft.com/office/drawing/2014/main" id="{EB70D73E-F0D1-D13B-8C16-03A2696D098A}"/>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3445061" y="3360924"/>
            <a:ext cx="914400" cy="914400"/>
          </a:xfrm>
          <a:prstGeom prst="rect">
            <a:avLst/>
          </a:prstGeom>
        </p:spPr>
      </p:pic>
      <p:sp>
        <p:nvSpPr>
          <p:cNvPr id="28" name="TextBox 27">
            <a:extLst>
              <a:ext uri="{FF2B5EF4-FFF2-40B4-BE49-F238E27FC236}">
                <a16:creationId xmlns:a16="http://schemas.microsoft.com/office/drawing/2014/main" id="{CB3473E5-AE4C-D8A9-2EBE-180B09F38A22}"/>
              </a:ext>
            </a:extLst>
          </p:cNvPr>
          <p:cNvSpPr txBox="1"/>
          <p:nvPr/>
        </p:nvSpPr>
        <p:spPr>
          <a:xfrm>
            <a:off x="648570" y="4915746"/>
            <a:ext cx="2111105" cy="73866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prstClr val="black"/>
                </a:solidFill>
                <a:effectLst/>
                <a:uLnTx/>
                <a:uFillTx/>
                <a:latin typeface="Calibri" panose="020F0502020204030204"/>
                <a:ea typeface="+mn-ea"/>
                <a:cs typeface="+mn-cs"/>
              </a:rPr>
              <a:t>Mapping existing groups</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prstClr val="black"/>
                </a:solidFill>
                <a:effectLst/>
                <a:uLnTx/>
                <a:uFillTx/>
                <a:latin typeface="Calibri" panose="020F0502020204030204"/>
                <a:ea typeface="+mn-ea"/>
                <a:cs typeface="+mn-cs"/>
              </a:rPr>
              <a:t>Identifying &amp; agreeing key areas for engagement</a:t>
            </a:r>
          </a:p>
        </p:txBody>
      </p:sp>
      <p:sp>
        <p:nvSpPr>
          <p:cNvPr id="29" name="TextBox 28">
            <a:extLst>
              <a:ext uri="{FF2B5EF4-FFF2-40B4-BE49-F238E27FC236}">
                <a16:creationId xmlns:a16="http://schemas.microsoft.com/office/drawing/2014/main" id="{3414D500-6156-66F4-7E4A-3126355F0F38}"/>
              </a:ext>
            </a:extLst>
          </p:cNvPr>
          <p:cNvSpPr txBox="1"/>
          <p:nvPr/>
        </p:nvSpPr>
        <p:spPr>
          <a:xfrm>
            <a:off x="2865386" y="4959977"/>
            <a:ext cx="2171178" cy="73866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prstClr val="black"/>
                </a:solidFill>
                <a:effectLst/>
                <a:uLnTx/>
                <a:uFillTx/>
                <a:latin typeface="Calibri" panose="020F0502020204030204"/>
                <a:ea typeface="+mn-ea"/>
                <a:cs typeface="+mn-cs"/>
              </a:rPr>
              <a:t>Creating and agreeing partnership branding ‘wrapper’</a:t>
            </a:r>
          </a:p>
        </p:txBody>
      </p:sp>
      <p:sp>
        <p:nvSpPr>
          <p:cNvPr id="30" name="TextBox 29">
            <a:extLst>
              <a:ext uri="{FF2B5EF4-FFF2-40B4-BE49-F238E27FC236}">
                <a16:creationId xmlns:a16="http://schemas.microsoft.com/office/drawing/2014/main" id="{7EB6DC01-E029-339F-F461-61D912B40105}"/>
              </a:ext>
            </a:extLst>
          </p:cNvPr>
          <p:cNvSpPr txBox="1"/>
          <p:nvPr/>
        </p:nvSpPr>
        <p:spPr>
          <a:xfrm>
            <a:off x="5010412" y="4959977"/>
            <a:ext cx="2171178" cy="116955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prstClr val="black"/>
                </a:solidFill>
                <a:effectLst/>
                <a:uLnTx/>
                <a:uFillTx/>
                <a:latin typeface="Calibri" panose="020F0502020204030204"/>
                <a:ea typeface="+mn-ea"/>
                <a:cs typeface="+mn-cs"/>
              </a:rPr>
              <a:t>Engagement prior to strategy creation.</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prstClr val="black"/>
                </a:solidFill>
                <a:effectLst/>
                <a:uLnTx/>
                <a:uFillTx/>
                <a:latin typeface="Calibri" panose="020F0502020204030204"/>
                <a:ea typeface="+mn-ea"/>
                <a:cs typeface="+mn-cs"/>
              </a:rPr>
              <a:t>Focused areas of engagement that will make an impact on the strategy</a:t>
            </a:r>
          </a:p>
        </p:txBody>
      </p:sp>
      <p:sp>
        <p:nvSpPr>
          <p:cNvPr id="31" name="TextBox 30">
            <a:extLst>
              <a:ext uri="{FF2B5EF4-FFF2-40B4-BE49-F238E27FC236}">
                <a16:creationId xmlns:a16="http://schemas.microsoft.com/office/drawing/2014/main" id="{49392DA3-CAFC-1E56-41AC-F129CD8D5B67}"/>
              </a:ext>
            </a:extLst>
          </p:cNvPr>
          <p:cNvSpPr txBox="1"/>
          <p:nvPr/>
        </p:nvSpPr>
        <p:spPr>
          <a:xfrm>
            <a:off x="7240044" y="4962396"/>
            <a:ext cx="2171178" cy="95410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prstClr val="black"/>
                </a:solidFill>
                <a:effectLst/>
                <a:uLnTx/>
                <a:uFillTx/>
                <a:latin typeface="Calibri" panose="020F0502020204030204"/>
                <a:ea typeface="+mn-ea"/>
                <a:cs typeface="+mn-cs"/>
              </a:rPr>
              <a:t>Review feedback and work into strategy draft.</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prstClr val="black"/>
                </a:solidFill>
                <a:effectLst/>
                <a:uLnTx/>
                <a:uFillTx/>
                <a:latin typeface="Calibri" panose="020F0502020204030204"/>
                <a:ea typeface="+mn-ea"/>
                <a:cs typeface="+mn-cs"/>
              </a:rPr>
              <a:t>Impact of engagement shared with those involved</a:t>
            </a:r>
          </a:p>
        </p:txBody>
      </p:sp>
      <p:sp>
        <p:nvSpPr>
          <p:cNvPr id="32" name="TextBox 31">
            <a:extLst>
              <a:ext uri="{FF2B5EF4-FFF2-40B4-BE49-F238E27FC236}">
                <a16:creationId xmlns:a16="http://schemas.microsoft.com/office/drawing/2014/main" id="{F2E5EEB2-9974-36A5-BFB3-9669EFAE3AB6}"/>
              </a:ext>
            </a:extLst>
          </p:cNvPr>
          <p:cNvSpPr txBox="1"/>
          <p:nvPr/>
        </p:nvSpPr>
        <p:spPr>
          <a:xfrm>
            <a:off x="9352767" y="4968982"/>
            <a:ext cx="2171178" cy="116955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prstClr val="black"/>
                </a:solidFill>
                <a:effectLst/>
                <a:uLnTx/>
                <a:uFillTx/>
                <a:latin typeface="Calibri" panose="020F0502020204030204"/>
                <a:ea typeface="+mn-ea"/>
                <a:cs typeface="+mn-cs"/>
              </a:rPr>
              <a:t>Engagement* around final draft strategies with local people &amp; communities. Concluded prior to submission of strategies</a:t>
            </a:r>
          </a:p>
        </p:txBody>
      </p:sp>
      <p:sp>
        <p:nvSpPr>
          <p:cNvPr id="33" name="TextBox 32">
            <a:extLst>
              <a:ext uri="{FF2B5EF4-FFF2-40B4-BE49-F238E27FC236}">
                <a16:creationId xmlns:a16="http://schemas.microsoft.com/office/drawing/2014/main" id="{3CEFC074-E162-8346-7A36-EBC2A6ED3E05}"/>
              </a:ext>
            </a:extLst>
          </p:cNvPr>
          <p:cNvSpPr txBox="1"/>
          <p:nvPr/>
        </p:nvSpPr>
        <p:spPr>
          <a:xfrm flipH="1">
            <a:off x="7888238" y="6400081"/>
            <a:ext cx="3635707" cy="27699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a:ln>
                  <a:noFill/>
                </a:ln>
                <a:solidFill>
                  <a:prstClr val="black"/>
                </a:solidFill>
                <a:effectLst/>
                <a:uLnTx/>
                <a:uFillTx/>
                <a:latin typeface="Calibri" panose="020F0502020204030204"/>
                <a:ea typeface="+mn-ea"/>
                <a:cs typeface="+mn-cs"/>
              </a:rPr>
              <a:t>* - presumption formal consultation is not required</a:t>
            </a:r>
          </a:p>
        </p:txBody>
      </p:sp>
      <p:cxnSp>
        <p:nvCxnSpPr>
          <p:cNvPr id="26" name="Straight Arrow Connector 25">
            <a:extLst>
              <a:ext uri="{FF2B5EF4-FFF2-40B4-BE49-F238E27FC236}">
                <a16:creationId xmlns:a16="http://schemas.microsoft.com/office/drawing/2014/main" id="{8DE727DB-C269-A6BE-8EB9-D05E02C0D393}"/>
              </a:ext>
            </a:extLst>
          </p:cNvPr>
          <p:cNvCxnSpPr>
            <a:cxnSpLocks/>
          </p:cNvCxnSpPr>
          <p:nvPr/>
        </p:nvCxnSpPr>
        <p:spPr>
          <a:xfrm>
            <a:off x="775224" y="1319582"/>
            <a:ext cx="11256355" cy="12929"/>
          </a:xfrm>
          <a:prstGeom prst="straightConnector1">
            <a:avLst/>
          </a:prstGeom>
          <a:noFill/>
          <a:ln w="38100" cap="flat" cmpd="sng" algn="ctr">
            <a:solidFill>
              <a:srgbClr val="003087"/>
            </a:solidFill>
            <a:prstDash val="solid"/>
            <a:tailEnd type="triangle"/>
          </a:ln>
          <a:effectLst/>
        </p:spPr>
      </p:cxnSp>
      <p:sp>
        <p:nvSpPr>
          <p:cNvPr id="34" name="Oval 33">
            <a:extLst>
              <a:ext uri="{FF2B5EF4-FFF2-40B4-BE49-F238E27FC236}">
                <a16:creationId xmlns:a16="http://schemas.microsoft.com/office/drawing/2014/main" id="{CAE14671-A591-07EF-B1D1-F23D8DFF63AB}"/>
              </a:ext>
            </a:extLst>
          </p:cNvPr>
          <p:cNvSpPr>
            <a:spLocks noChangeAspect="1"/>
          </p:cNvSpPr>
          <p:nvPr/>
        </p:nvSpPr>
        <p:spPr bwMode="gray">
          <a:xfrm>
            <a:off x="1463262" y="1159069"/>
            <a:ext cx="346301" cy="346301"/>
          </a:xfrm>
          <a:prstGeom prst="ellipse">
            <a:avLst/>
          </a:prstGeom>
          <a:solidFill>
            <a:srgbClr val="005EB8"/>
          </a:solidFill>
          <a:ln w="19050" cap="flat" cmpd="sng" algn="ctr">
            <a:solidFill>
              <a:srgbClr val="FFFFFF"/>
            </a:solidFill>
            <a:prstDash val="solid"/>
            <a:miter lim="800000"/>
          </a:ln>
          <a:effectLst/>
        </p:spPr>
        <p:txBody>
          <a:bodyPr rot="0" spcFirstLastPara="0" vert="horz" wrap="square" lIns="130629" tIns="65314" rIns="130629" bIns="65314" numCol="1" spcCol="0" rtlCol="0" fromWordArt="0" anchor="t" anchorCtr="0" forceAA="0" compatLnSpc="1">
            <a:prstTxWarp prst="textNoShape">
              <a:avLst/>
            </a:prstTxWarp>
            <a:noAutofit/>
          </a:bodyPr>
          <a:lstStyle/>
          <a:p>
            <a:pPr marL="0" marR="0" lvl="0" indent="0" algn="ctr" defTabSz="914400" rtl="0" eaLnBrk="1" fontAlgn="auto" latinLnBrk="0" hangingPunct="1">
              <a:lnSpc>
                <a:spcPct val="100000"/>
              </a:lnSpc>
              <a:spcBef>
                <a:spcPts val="714"/>
              </a:spcBef>
              <a:spcAft>
                <a:spcPts val="0"/>
              </a:spcAft>
              <a:buClrTx/>
              <a:buSzTx/>
              <a:buFontTx/>
              <a:buNone/>
              <a:tabLst/>
              <a:defRPr/>
            </a:pPr>
            <a:endParaRPr kumimoji="0" lang="en-US" sz="1429" b="0" i="0" u="none" strike="noStrike" kern="0" cap="none" spc="0" normalizeH="0" baseline="0" noProof="0" err="1">
              <a:ln>
                <a:noFill/>
              </a:ln>
              <a:solidFill>
                <a:srgbClr val="FFFFFF"/>
              </a:solidFill>
              <a:effectLst/>
              <a:uLnTx/>
              <a:uFillTx/>
              <a:latin typeface="Arial"/>
              <a:ea typeface="+mn-ea"/>
              <a:cs typeface="+mn-cs"/>
            </a:endParaRPr>
          </a:p>
        </p:txBody>
      </p:sp>
      <p:sp>
        <p:nvSpPr>
          <p:cNvPr id="35" name="Oval 34">
            <a:extLst>
              <a:ext uri="{FF2B5EF4-FFF2-40B4-BE49-F238E27FC236}">
                <a16:creationId xmlns:a16="http://schemas.microsoft.com/office/drawing/2014/main" id="{6BD46B84-0E0F-A404-D756-E2983B16BC13}"/>
              </a:ext>
            </a:extLst>
          </p:cNvPr>
          <p:cNvSpPr>
            <a:spLocks noChangeAspect="1"/>
          </p:cNvSpPr>
          <p:nvPr/>
        </p:nvSpPr>
        <p:spPr bwMode="gray">
          <a:xfrm>
            <a:off x="3685191" y="1168932"/>
            <a:ext cx="346301" cy="346301"/>
          </a:xfrm>
          <a:prstGeom prst="ellipse">
            <a:avLst/>
          </a:prstGeom>
          <a:solidFill>
            <a:srgbClr val="00A9CE"/>
          </a:solidFill>
          <a:ln w="19050" cap="flat" cmpd="sng" algn="ctr">
            <a:solidFill>
              <a:srgbClr val="FFFFFF"/>
            </a:solidFill>
            <a:prstDash val="solid"/>
            <a:miter lim="800000"/>
          </a:ln>
          <a:effectLst/>
        </p:spPr>
        <p:txBody>
          <a:bodyPr rot="0" spcFirstLastPara="0" vert="horz" wrap="square" lIns="130629" tIns="65314" rIns="130629" bIns="65314" numCol="1" spcCol="0" rtlCol="0" fromWordArt="0" anchor="t" anchorCtr="0" forceAA="0" compatLnSpc="1">
            <a:prstTxWarp prst="textNoShape">
              <a:avLst/>
            </a:prstTxWarp>
            <a:noAutofit/>
          </a:bodyPr>
          <a:lstStyle/>
          <a:p>
            <a:pPr marL="0" marR="0" lvl="0" indent="0" algn="ctr" defTabSz="914400" rtl="0" eaLnBrk="1" fontAlgn="auto" latinLnBrk="0" hangingPunct="1">
              <a:lnSpc>
                <a:spcPct val="100000"/>
              </a:lnSpc>
              <a:spcBef>
                <a:spcPts val="714"/>
              </a:spcBef>
              <a:spcAft>
                <a:spcPts val="0"/>
              </a:spcAft>
              <a:buClrTx/>
              <a:buSzTx/>
              <a:buFontTx/>
              <a:buNone/>
              <a:tabLst/>
              <a:defRPr/>
            </a:pPr>
            <a:endParaRPr kumimoji="0" lang="en-US" sz="1429" b="0" i="0" u="none" strike="noStrike" kern="0" cap="none" spc="0" normalizeH="0" baseline="0" noProof="0" err="1">
              <a:ln>
                <a:noFill/>
              </a:ln>
              <a:solidFill>
                <a:srgbClr val="FFFFFF"/>
              </a:solidFill>
              <a:effectLst/>
              <a:uLnTx/>
              <a:uFillTx/>
              <a:latin typeface="Arial"/>
              <a:ea typeface="+mn-ea"/>
              <a:cs typeface="+mn-cs"/>
            </a:endParaRPr>
          </a:p>
        </p:txBody>
      </p:sp>
      <p:sp>
        <p:nvSpPr>
          <p:cNvPr id="36" name="Oval 35">
            <a:extLst>
              <a:ext uri="{FF2B5EF4-FFF2-40B4-BE49-F238E27FC236}">
                <a16:creationId xmlns:a16="http://schemas.microsoft.com/office/drawing/2014/main" id="{01BF3F36-AFB9-5D1A-3BC6-CD39D1A8546B}"/>
              </a:ext>
            </a:extLst>
          </p:cNvPr>
          <p:cNvSpPr>
            <a:spLocks noChangeAspect="1"/>
          </p:cNvSpPr>
          <p:nvPr/>
        </p:nvSpPr>
        <p:spPr bwMode="gray">
          <a:xfrm>
            <a:off x="5963622" y="1159359"/>
            <a:ext cx="346301" cy="346301"/>
          </a:xfrm>
          <a:prstGeom prst="ellipse">
            <a:avLst/>
          </a:prstGeom>
          <a:solidFill>
            <a:srgbClr val="BF0078"/>
          </a:solidFill>
          <a:ln w="19050" cap="flat" cmpd="sng" algn="ctr">
            <a:solidFill>
              <a:srgbClr val="FFFFFF"/>
            </a:solidFill>
            <a:prstDash val="solid"/>
            <a:miter lim="800000"/>
          </a:ln>
          <a:effectLst/>
        </p:spPr>
        <p:txBody>
          <a:bodyPr rot="0" spcFirstLastPara="0" vert="horz" wrap="square" lIns="130629" tIns="65314" rIns="130629" bIns="65314" numCol="1" spcCol="0" rtlCol="0" fromWordArt="0" anchor="t" anchorCtr="0" forceAA="0" compatLnSpc="1">
            <a:prstTxWarp prst="textNoShape">
              <a:avLst/>
            </a:prstTxWarp>
            <a:noAutofit/>
          </a:bodyPr>
          <a:lstStyle/>
          <a:p>
            <a:pPr marL="0" marR="0" lvl="0" indent="0" algn="ctr" defTabSz="914400" rtl="0" eaLnBrk="1" fontAlgn="auto" latinLnBrk="0" hangingPunct="1">
              <a:lnSpc>
                <a:spcPct val="100000"/>
              </a:lnSpc>
              <a:spcBef>
                <a:spcPts val="714"/>
              </a:spcBef>
              <a:spcAft>
                <a:spcPts val="0"/>
              </a:spcAft>
              <a:buClrTx/>
              <a:buSzTx/>
              <a:buFontTx/>
              <a:buNone/>
              <a:tabLst/>
              <a:defRPr/>
            </a:pPr>
            <a:endParaRPr kumimoji="0" lang="en-US" sz="1429" b="0" i="0" u="none" strike="noStrike" kern="0" cap="none" spc="0" normalizeH="0" baseline="0" noProof="0" err="1">
              <a:ln>
                <a:noFill/>
              </a:ln>
              <a:solidFill>
                <a:srgbClr val="FFFFFF"/>
              </a:solidFill>
              <a:effectLst/>
              <a:uLnTx/>
              <a:uFillTx/>
              <a:latin typeface="Arial"/>
              <a:ea typeface="+mn-ea"/>
              <a:cs typeface="+mn-cs"/>
            </a:endParaRPr>
          </a:p>
        </p:txBody>
      </p:sp>
      <p:sp>
        <p:nvSpPr>
          <p:cNvPr id="37" name="Oval 36">
            <a:extLst>
              <a:ext uri="{FF2B5EF4-FFF2-40B4-BE49-F238E27FC236}">
                <a16:creationId xmlns:a16="http://schemas.microsoft.com/office/drawing/2014/main" id="{4DB3C3CB-6968-0E67-0A94-01DC6A0F9D07}"/>
              </a:ext>
            </a:extLst>
          </p:cNvPr>
          <p:cNvSpPr>
            <a:spLocks noChangeAspect="1"/>
          </p:cNvSpPr>
          <p:nvPr/>
        </p:nvSpPr>
        <p:spPr bwMode="gray">
          <a:xfrm>
            <a:off x="10050990" y="1188541"/>
            <a:ext cx="346301" cy="346301"/>
          </a:xfrm>
          <a:prstGeom prst="ellipse">
            <a:avLst/>
          </a:prstGeom>
          <a:solidFill>
            <a:srgbClr val="00B050"/>
          </a:solidFill>
          <a:ln w="19050" cap="flat" cmpd="sng" algn="ctr">
            <a:solidFill>
              <a:srgbClr val="FFFFFF"/>
            </a:solidFill>
            <a:prstDash val="solid"/>
            <a:miter lim="800000"/>
          </a:ln>
          <a:effectLst/>
        </p:spPr>
        <p:txBody>
          <a:bodyPr rot="0" spcFirstLastPara="0" vert="horz" wrap="square" lIns="130629" tIns="65314" rIns="130629" bIns="65314" numCol="1" spcCol="0" rtlCol="0" fromWordArt="0" anchor="t" anchorCtr="0" forceAA="0" compatLnSpc="1">
            <a:prstTxWarp prst="textNoShape">
              <a:avLst/>
            </a:prstTxWarp>
            <a:noAutofit/>
          </a:bodyPr>
          <a:lstStyle/>
          <a:p>
            <a:pPr marL="0" marR="0" lvl="0" indent="0" algn="ctr" defTabSz="914400" rtl="0" eaLnBrk="1" fontAlgn="auto" latinLnBrk="0" hangingPunct="1">
              <a:lnSpc>
                <a:spcPct val="100000"/>
              </a:lnSpc>
              <a:spcBef>
                <a:spcPts val="714"/>
              </a:spcBef>
              <a:spcAft>
                <a:spcPts val="0"/>
              </a:spcAft>
              <a:buClrTx/>
              <a:buSzTx/>
              <a:buFontTx/>
              <a:buNone/>
              <a:tabLst/>
              <a:defRPr/>
            </a:pPr>
            <a:endParaRPr kumimoji="0" lang="en-US" sz="1429" b="0" i="0" u="none" strike="noStrike" kern="0" cap="none" spc="0" normalizeH="0" baseline="0" noProof="0" err="1">
              <a:ln>
                <a:noFill/>
              </a:ln>
              <a:solidFill>
                <a:srgbClr val="00B050"/>
              </a:solidFill>
              <a:effectLst/>
              <a:uLnTx/>
              <a:uFillTx/>
              <a:latin typeface="Arial"/>
              <a:ea typeface="+mn-ea"/>
              <a:cs typeface="+mn-cs"/>
            </a:endParaRPr>
          </a:p>
        </p:txBody>
      </p:sp>
      <p:sp>
        <p:nvSpPr>
          <p:cNvPr id="38" name="Oval 37">
            <a:extLst>
              <a:ext uri="{FF2B5EF4-FFF2-40B4-BE49-F238E27FC236}">
                <a16:creationId xmlns:a16="http://schemas.microsoft.com/office/drawing/2014/main" id="{BC43C334-9674-59E6-BFB1-3E18E5F5CF7F}"/>
              </a:ext>
            </a:extLst>
          </p:cNvPr>
          <p:cNvSpPr>
            <a:spLocks noChangeAspect="1"/>
          </p:cNvSpPr>
          <p:nvPr/>
        </p:nvSpPr>
        <p:spPr bwMode="gray">
          <a:xfrm>
            <a:off x="8105794" y="1146255"/>
            <a:ext cx="359115" cy="359115"/>
          </a:xfrm>
          <a:prstGeom prst="ellipse">
            <a:avLst/>
          </a:prstGeom>
          <a:solidFill>
            <a:srgbClr val="662483"/>
          </a:solidFill>
          <a:ln w="19050" cap="flat" cmpd="sng" algn="ctr">
            <a:solidFill>
              <a:srgbClr val="FFFFFF"/>
            </a:solidFill>
            <a:prstDash val="solid"/>
            <a:miter lim="800000"/>
          </a:ln>
          <a:effectLst/>
        </p:spPr>
        <p:txBody>
          <a:bodyPr rot="0" spcFirstLastPara="0" vert="horz" wrap="square" lIns="130629" tIns="65314" rIns="130629" bIns="65314" numCol="1" spcCol="0" rtlCol="0" fromWordArt="0" anchor="t" anchorCtr="0" forceAA="0" compatLnSpc="1">
            <a:prstTxWarp prst="textNoShape">
              <a:avLst/>
            </a:prstTxWarp>
            <a:noAutofit/>
          </a:bodyPr>
          <a:lstStyle/>
          <a:p>
            <a:pPr marL="0" marR="0" lvl="0" indent="0" algn="ctr" defTabSz="914400" rtl="0" eaLnBrk="1" fontAlgn="auto" latinLnBrk="0" hangingPunct="1">
              <a:lnSpc>
                <a:spcPct val="100000"/>
              </a:lnSpc>
              <a:spcBef>
                <a:spcPts val="714"/>
              </a:spcBef>
              <a:spcAft>
                <a:spcPts val="0"/>
              </a:spcAft>
              <a:buClrTx/>
              <a:buSzTx/>
              <a:buFontTx/>
              <a:buNone/>
              <a:tabLst/>
              <a:defRPr/>
            </a:pPr>
            <a:endParaRPr kumimoji="0" lang="en-US" sz="1429" b="0" i="0" u="none" strike="noStrike" kern="0" cap="none" spc="0" normalizeH="0" baseline="0" noProof="0" err="1">
              <a:ln>
                <a:noFill/>
              </a:ln>
              <a:solidFill>
                <a:srgbClr val="92D050"/>
              </a:solidFill>
              <a:effectLst/>
              <a:uLnTx/>
              <a:uFillTx/>
              <a:latin typeface="Arial"/>
              <a:ea typeface="+mn-ea"/>
              <a:cs typeface="+mn-cs"/>
            </a:endParaRPr>
          </a:p>
        </p:txBody>
      </p:sp>
      <p:graphicFrame>
        <p:nvGraphicFramePr>
          <p:cNvPr id="3" name="Table 2">
            <a:extLst>
              <a:ext uri="{FF2B5EF4-FFF2-40B4-BE49-F238E27FC236}">
                <a16:creationId xmlns:a16="http://schemas.microsoft.com/office/drawing/2014/main" id="{BA95AAE3-178A-AD40-D98F-9C999E0D0CF7}"/>
              </a:ext>
            </a:extLst>
          </p:cNvPr>
          <p:cNvGraphicFramePr>
            <a:graphicFrameLocks noGrp="1"/>
          </p:cNvGraphicFramePr>
          <p:nvPr/>
        </p:nvGraphicFramePr>
        <p:xfrm>
          <a:off x="570277" y="1560727"/>
          <a:ext cx="11461300" cy="377230"/>
        </p:xfrm>
        <a:graphic>
          <a:graphicData uri="http://schemas.openxmlformats.org/drawingml/2006/table">
            <a:tbl>
              <a:tblPr firstRow="1" bandRow="1">
                <a:tableStyleId>{5C22544A-7EE6-4342-B048-85BDC9FD1C3A}</a:tableStyleId>
              </a:tblPr>
              <a:tblGrid>
                <a:gridCol w="2076670">
                  <a:extLst>
                    <a:ext uri="{9D8B030D-6E8A-4147-A177-3AD203B41FA5}">
                      <a16:colId xmlns:a16="http://schemas.microsoft.com/office/drawing/2014/main" val="3278605198"/>
                    </a:ext>
                  </a:extLst>
                </a:gridCol>
                <a:gridCol w="2237509">
                  <a:extLst>
                    <a:ext uri="{9D8B030D-6E8A-4147-A177-3AD203B41FA5}">
                      <a16:colId xmlns:a16="http://schemas.microsoft.com/office/drawing/2014/main" val="1920548532"/>
                    </a:ext>
                  </a:extLst>
                </a:gridCol>
                <a:gridCol w="1998334">
                  <a:extLst>
                    <a:ext uri="{9D8B030D-6E8A-4147-A177-3AD203B41FA5}">
                      <a16:colId xmlns:a16="http://schemas.microsoft.com/office/drawing/2014/main" val="2959239249"/>
                    </a:ext>
                  </a:extLst>
                </a:gridCol>
                <a:gridCol w="2248918">
                  <a:extLst>
                    <a:ext uri="{9D8B030D-6E8A-4147-A177-3AD203B41FA5}">
                      <a16:colId xmlns:a16="http://schemas.microsoft.com/office/drawing/2014/main" val="1922293602"/>
                    </a:ext>
                  </a:extLst>
                </a:gridCol>
                <a:gridCol w="1700756">
                  <a:extLst>
                    <a:ext uri="{9D8B030D-6E8A-4147-A177-3AD203B41FA5}">
                      <a16:colId xmlns:a16="http://schemas.microsoft.com/office/drawing/2014/main" val="3046985219"/>
                    </a:ext>
                  </a:extLst>
                </a:gridCol>
                <a:gridCol w="1199113">
                  <a:extLst>
                    <a:ext uri="{9D8B030D-6E8A-4147-A177-3AD203B41FA5}">
                      <a16:colId xmlns:a16="http://schemas.microsoft.com/office/drawing/2014/main" val="2572273429"/>
                    </a:ext>
                  </a:extLst>
                </a:gridCol>
              </a:tblGrid>
              <a:tr h="377230">
                <a:tc>
                  <a:txBody>
                    <a:bodyPr/>
                    <a:lstStyle/>
                    <a:p>
                      <a:pPr algn="ctr"/>
                      <a:r>
                        <a:rPr lang="en-GB" sz="1400" dirty="0">
                          <a:solidFill>
                            <a:schemeClr val="tx1"/>
                          </a:solidFill>
                        </a:rPr>
                        <a:t>Planning </a:t>
                      </a:r>
                    </a:p>
                  </a:txBody>
                  <a:tcPr>
                    <a:noFill/>
                  </a:tcPr>
                </a:tc>
                <a:tc>
                  <a:txBody>
                    <a:bodyPr/>
                    <a:lstStyle/>
                    <a:p>
                      <a:pPr lvl="0" algn="ctr">
                        <a:spcBef>
                          <a:spcPts val="0"/>
                        </a:spcBef>
                      </a:pPr>
                      <a:r>
                        <a:rPr lang="en-GB" sz="1400" dirty="0">
                          <a:solidFill>
                            <a:schemeClr val="tx1"/>
                          </a:solidFill>
                        </a:rPr>
                        <a:t>       Phase 1</a:t>
                      </a:r>
                    </a:p>
                  </a:txBody>
                  <a:tcPr>
                    <a:noFill/>
                  </a:tcPr>
                </a:tc>
                <a:tc>
                  <a:txBody>
                    <a:bodyPr/>
                    <a:lstStyle/>
                    <a:p>
                      <a:pPr lvl="0" algn="ctr">
                        <a:spcBef>
                          <a:spcPts val="0"/>
                        </a:spcBef>
                      </a:pPr>
                      <a:r>
                        <a:rPr lang="en-GB" sz="1400" dirty="0">
                          <a:solidFill>
                            <a:schemeClr val="tx1"/>
                          </a:solidFill>
                        </a:rPr>
                        <a:t>           Phase 2 </a:t>
                      </a:r>
                    </a:p>
                  </a:txBody>
                  <a:tcPr>
                    <a:noFill/>
                  </a:tcPr>
                </a:tc>
                <a:tc>
                  <a:txBody>
                    <a:bodyPr/>
                    <a:lstStyle/>
                    <a:p>
                      <a:pPr lvl="0" algn="ctr">
                        <a:spcBef>
                          <a:spcPts val="600"/>
                        </a:spcBef>
                      </a:pPr>
                      <a:r>
                        <a:rPr lang="en-GB" sz="1400" dirty="0">
                          <a:solidFill>
                            <a:schemeClr val="tx1"/>
                          </a:solidFill>
                        </a:rPr>
                        <a:t>            Phase 3 </a:t>
                      </a:r>
                    </a:p>
                  </a:txBody>
                  <a:tcPr>
                    <a:noFill/>
                  </a:tcPr>
                </a:tc>
                <a:tc>
                  <a:txBody>
                    <a:bodyPr/>
                    <a:lstStyle/>
                    <a:p>
                      <a:pPr lvl="0" algn="ctr">
                        <a:spcBef>
                          <a:spcPts val="600"/>
                        </a:spcBef>
                      </a:pPr>
                      <a:r>
                        <a:rPr lang="en-GB" sz="1400" dirty="0">
                          <a:solidFill>
                            <a:schemeClr val="tx1"/>
                          </a:solidFill>
                        </a:rPr>
                        <a:t>            Refine</a:t>
                      </a:r>
                    </a:p>
                  </a:txBody>
                  <a:tcPr>
                    <a:noFill/>
                  </a:tcPr>
                </a:tc>
                <a:tc>
                  <a:txBody>
                    <a:bodyPr/>
                    <a:lstStyle/>
                    <a:p>
                      <a:pPr algn="ctr"/>
                      <a:r>
                        <a:rPr lang="en-GB" sz="1400" dirty="0">
                          <a:solidFill>
                            <a:schemeClr val="tx1"/>
                          </a:solidFill>
                        </a:rPr>
                        <a:t>Delivery </a:t>
                      </a:r>
                    </a:p>
                  </a:txBody>
                  <a:tcPr>
                    <a:noFill/>
                  </a:tcPr>
                </a:tc>
                <a:extLst>
                  <a:ext uri="{0D108BD9-81ED-4DB2-BD59-A6C34878D82A}">
                    <a16:rowId xmlns:a16="http://schemas.microsoft.com/office/drawing/2014/main" val="4042792053"/>
                  </a:ext>
                </a:extLst>
              </a:tr>
            </a:tbl>
          </a:graphicData>
        </a:graphic>
      </p:graphicFrame>
      <p:sp>
        <p:nvSpPr>
          <p:cNvPr id="39" name="Oval 38">
            <a:extLst>
              <a:ext uri="{FF2B5EF4-FFF2-40B4-BE49-F238E27FC236}">
                <a16:creationId xmlns:a16="http://schemas.microsoft.com/office/drawing/2014/main" id="{BC8FD63A-E7A9-2A83-C80D-9A3FDFF3A8F9}"/>
              </a:ext>
            </a:extLst>
          </p:cNvPr>
          <p:cNvSpPr>
            <a:spLocks noChangeAspect="1"/>
          </p:cNvSpPr>
          <p:nvPr/>
        </p:nvSpPr>
        <p:spPr bwMode="gray">
          <a:xfrm>
            <a:off x="11325920" y="1159360"/>
            <a:ext cx="346301" cy="346301"/>
          </a:xfrm>
          <a:prstGeom prst="ellipse">
            <a:avLst/>
          </a:prstGeom>
          <a:solidFill>
            <a:srgbClr val="005EB8"/>
          </a:solidFill>
          <a:ln w="19050" cap="flat" cmpd="sng" algn="ctr">
            <a:solidFill>
              <a:srgbClr val="FFFFFF"/>
            </a:solidFill>
            <a:prstDash val="solid"/>
            <a:miter lim="800000"/>
          </a:ln>
          <a:effectLst/>
        </p:spPr>
        <p:txBody>
          <a:bodyPr rot="0" spcFirstLastPara="0" vert="horz" wrap="square" lIns="130629" tIns="65314" rIns="130629" bIns="65314" numCol="1" spcCol="0" rtlCol="0" fromWordArt="0" anchor="t" anchorCtr="0" forceAA="0" compatLnSpc="1">
            <a:prstTxWarp prst="textNoShape">
              <a:avLst/>
            </a:prstTxWarp>
            <a:noAutofit/>
          </a:bodyPr>
          <a:lstStyle/>
          <a:p>
            <a:pPr marL="0" marR="0" lvl="0" indent="0" algn="ctr" defTabSz="914400" rtl="0" eaLnBrk="1" fontAlgn="auto" latinLnBrk="0" hangingPunct="1">
              <a:lnSpc>
                <a:spcPct val="100000"/>
              </a:lnSpc>
              <a:spcBef>
                <a:spcPts val="714"/>
              </a:spcBef>
              <a:spcAft>
                <a:spcPts val="0"/>
              </a:spcAft>
              <a:buClrTx/>
              <a:buSzTx/>
              <a:buFontTx/>
              <a:buNone/>
              <a:tabLst/>
              <a:defRPr/>
            </a:pPr>
            <a:endParaRPr kumimoji="0" lang="en-US" sz="1429" b="0" i="0" u="none" strike="noStrike" kern="0" cap="none" spc="0" normalizeH="0" baseline="0" noProof="0" err="1">
              <a:ln>
                <a:noFill/>
              </a:ln>
              <a:solidFill>
                <a:srgbClr val="FFFFFF"/>
              </a:solidFill>
              <a:effectLst/>
              <a:uLnTx/>
              <a:uFillTx/>
              <a:latin typeface="Arial"/>
              <a:ea typeface="+mn-ea"/>
              <a:cs typeface="+mn-cs"/>
            </a:endParaRPr>
          </a:p>
        </p:txBody>
      </p:sp>
      <p:sp>
        <p:nvSpPr>
          <p:cNvPr id="11" name="TextBox 10">
            <a:extLst>
              <a:ext uri="{FF2B5EF4-FFF2-40B4-BE49-F238E27FC236}">
                <a16:creationId xmlns:a16="http://schemas.microsoft.com/office/drawing/2014/main" id="{2A83FE28-EBB1-D83F-6041-843BD8F79CC7}"/>
              </a:ext>
            </a:extLst>
          </p:cNvPr>
          <p:cNvSpPr txBox="1"/>
          <p:nvPr/>
        </p:nvSpPr>
        <p:spPr>
          <a:xfrm>
            <a:off x="992983" y="1878834"/>
            <a:ext cx="1374971" cy="103105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600"/>
              </a:spcBef>
              <a:spcAft>
                <a:spcPts val="0"/>
              </a:spcAft>
              <a:buClrTx/>
              <a:buSzTx/>
              <a:buFontTx/>
              <a:buNone/>
              <a:tabLst/>
              <a:defRPr/>
            </a:pPr>
            <a:r>
              <a:rPr kumimoji="0" lang="en-US" sz="1400" b="1" i="0" u="none" strike="noStrike" kern="1200" cap="none" spc="-20" normalizeH="0" baseline="0" noProof="0" dirty="0">
                <a:ln>
                  <a:noFill/>
                </a:ln>
                <a:solidFill>
                  <a:srgbClr val="4472C4"/>
                </a:solidFill>
                <a:effectLst/>
                <a:uLnTx/>
                <a:uFillTx/>
                <a:latin typeface="Calibri" panose="020F0502020204030204"/>
                <a:ea typeface="+mn-ea"/>
                <a:cs typeface="+mn-cs"/>
              </a:rPr>
              <a:t>July </a:t>
            </a:r>
          </a:p>
          <a:p>
            <a:pPr marL="0" marR="0" lvl="0" indent="0" algn="ctr" defTabSz="914400" rtl="0" eaLnBrk="1" fontAlgn="auto" latinLnBrk="0" hangingPunct="1">
              <a:lnSpc>
                <a:spcPct val="100000"/>
              </a:lnSpc>
              <a:spcBef>
                <a:spcPts val="600"/>
              </a:spcBef>
              <a:spcAft>
                <a:spcPts val="0"/>
              </a:spcAft>
              <a:buClrTx/>
              <a:buSzTx/>
              <a:buFontTx/>
              <a:buNone/>
              <a:tabLst/>
              <a:defRPr/>
            </a:pPr>
            <a:r>
              <a:rPr kumimoji="0" lang="en-US" sz="1400" b="0" i="0" u="none" strike="noStrike" kern="1200" cap="none" spc="-20" normalizeH="0" baseline="0" noProof="0" dirty="0">
                <a:ln>
                  <a:noFill/>
                </a:ln>
                <a:solidFill>
                  <a:srgbClr val="4472C4"/>
                </a:solidFill>
                <a:effectLst/>
                <a:uLnTx/>
                <a:uFillTx/>
                <a:latin typeface="Calibri" panose="020F0502020204030204"/>
                <a:ea typeface="+mn-ea"/>
                <a:cs typeface="+mn-cs"/>
              </a:rPr>
              <a:t>Agree approach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20" normalizeH="0" baseline="0" noProof="0" dirty="0">
                <a:ln>
                  <a:noFill/>
                </a:ln>
                <a:solidFill>
                  <a:srgbClr val="4472C4"/>
                </a:solidFill>
                <a:effectLst/>
                <a:uLnTx/>
                <a:uFillTx/>
                <a:latin typeface="Calibri" panose="020F0502020204030204"/>
                <a:ea typeface="+mn-ea"/>
                <a:cs typeface="+mn-cs"/>
              </a:rPr>
              <a:t>Nat guidance issued</a:t>
            </a:r>
          </a:p>
        </p:txBody>
      </p:sp>
      <p:sp>
        <p:nvSpPr>
          <p:cNvPr id="40" name="TextBox 39">
            <a:extLst>
              <a:ext uri="{FF2B5EF4-FFF2-40B4-BE49-F238E27FC236}">
                <a16:creationId xmlns:a16="http://schemas.microsoft.com/office/drawing/2014/main" id="{1417E452-9EA9-B4F8-209E-5CC186050F9E}"/>
              </a:ext>
            </a:extLst>
          </p:cNvPr>
          <p:cNvSpPr txBox="1"/>
          <p:nvPr/>
        </p:nvSpPr>
        <p:spPr>
          <a:xfrm>
            <a:off x="3005150" y="1866255"/>
            <a:ext cx="1601244" cy="106182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600"/>
              </a:spcBef>
              <a:spcAft>
                <a:spcPts val="0"/>
              </a:spcAft>
              <a:buClrTx/>
              <a:buSzTx/>
              <a:buFontTx/>
              <a:buNone/>
              <a:tabLst/>
              <a:defRPr/>
            </a:pPr>
            <a:r>
              <a:rPr kumimoji="0" lang="en-US" sz="1600" b="1" i="0" u="none" strike="noStrike" kern="1200" cap="none" spc="-20" normalizeH="0" baseline="0" noProof="0" dirty="0">
                <a:ln>
                  <a:noFill/>
                </a:ln>
                <a:solidFill>
                  <a:srgbClr val="00B0F0"/>
                </a:solidFill>
                <a:effectLst/>
                <a:uLnTx/>
                <a:uFillTx/>
                <a:latin typeface="Calibri" panose="020F0502020204030204"/>
                <a:ea typeface="+mn-ea"/>
                <a:cs typeface="+mn-cs"/>
              </a:rPr>
              <a:t>Aug </a:t>
            </a:r>
          </a:p>
          <a:p>
            <a:pPr marL="0" marR="0" lvl="0" indent="0" algn="ctr" defTabSz="914400" rtl="0" eaLnBrk="1" fontAlgn="auto" latinLnBrk="0" hangingPunct="1">
              <a:lnSpc>
                <a:spcPct val="100000"/>
              </a:lnSpc>
              <a:spcBef>
                <a:spcPts val="600"/>
              </a:spcBef>
              <a:spcAft>
                <a:spcPts val="0"/>
              </a:spcAft>
              <a:buClrTx/>
              <a:buSzTx/>
              <a:buFontTx/>
              <a:buNone/>
              <a:tabLst/>
              <a:defRPr/>
            </a:pPr>
            <a:r>
              <a:rPr kumimoji="0" lang="en-US" sz="1400" b="0" i="0" u="none" strike="noStrike" kern="1200" cap="none" spc="-20" normalizeH="0" baseline="0" noProof="0" dirty="0">
                <a:ln>
                  <a:noFill/>
                </a:ln>
                <a:solidFill>
                  <a:srgbClr val="00B0F0"/>
                </a:solidFill>
                <a:effectLst/>
                <a:uLnTx/>
                <a:uFillTx/>
                <a:latin typeface="Calibri" panose="020F0502020204030204"/>
                <a:ea typeface="+mn-ea"/>
                <a:cs typeface="+mn-cs"/>
              </a:rPr>
              <a:t>Finalise action plan</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00B0F0"/>
                </a:solidFill>
                <a:effectLst/>
                <a:uLnTx/>
                <a:uFillTx/>
                <a:latin typeface="Calibri" panose="020F0502020204030204" pitchFamily="34" charset="0"/>
                <a:ea typeface="Times New Roman" panose="02020603050405020304" pitchFamily="18" charset="0"/>
                <a:cs typeface="+mn-cs"/>
              </a:rPr>
              <a:t>Stocktake to map existing projects </a:t>
            </a:r>
            <a:endParaRPr kumimoji="0" lang="en-US" sz="1400" b="0" i="0" u="none" strike="noStrike" kern="1200" cap="none" spc="-20" normalizeH="0" baseline="0" noProof="0" dirty="0">
              <a:ln>
                <a:noFill/>
              </a:ln>
              <a:solidFill>
                <a:srgbClr val="00B0F0"/>
              </a:solidFill>
              <a:effectLst/>
              <a:uLnTx/>
              <a:uFillTx/>
              <a:latin typeface="Calibri" panose="020F0502020204030204"/>
              <a:ea typeface="+mn-ea"/>
              <a:cs typeface="+mn-cs"/>
            </a:endParaRPr>
          </a:p>
        </p:txBody>
      </p:sp>
      <p:sp>
        <p:nvSpPr>
          <p:cNvPr id="41" name="TextBox 40">
            <a:extLst>
              <a:ext uri="{FF2B5EF4-FFF2-40B4-BE49-F238E27FC236}">
                <a16:creationId xmlns:a16="http://schemas.microsoft.com/office/drawing/2014/main" id="{2620CD15-1DFE-FBF9-E018-2835DB945237}"/>
              </a:ext>
            </a:extLst>
          </p:cNvPr>
          <p:cNvSpPr txBox="1"/>
          <p:nvPr/>
        </p:nvSpPr>
        <p:spPr>
          <a:xfrm>
            <a:off x="5243590" y="1931061"/>
            <a:ext cx="1601244" cy="124649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600"/>
              </a:spcBef>
              <a:spcAft>
                <a:spcPts val="0"/>
              </a:spcAft>
              <a:buClrTx/>
              <a:buSzTx/>
              <a:buFontTx/>
              <a:buNone/>
              <a:tabLst/>
              <a:defRPr/>
            </a:pPr>
            <a:r>
              <a:rPr kumimoji="0" lang="en-US" sz="1400" b="1" i="0" u="none" strike="noStrike" kern="1200" cap="none" spc="-20" normalizeH="0" baseline="0" noProof="0" dirty="0">
                <a:ln>
                  <a:noFill/>
                </a:ln>
                <a:solidFill>
                  <a:srgbClr val="770A48"/>
                </a:solidFill>
                <a:effectLst/>
                <a:uLnTx/>
                <a:uFillTx/>
                <a:latin typeface="Calibri" panose="020F0502020204030204"/>
                <a:ea typeface="+mn-ea"/>
                <a:cs typeface="+mn-cs"/>
              </a:rPr>
              <a:t>September </a:t>
            </a:r>
          </a:p>
          <a:p>
            <a:pPr marL="0" marR="0" lvl="0" indent="0" algn="ctr" defTabSz="914400" rtl="0" eaLnBrk="1" fontAlgn="auto" latinLnBrk="0" hangingPunct="1">
              <a:lnSpc>
                <a:spcPct val="100000"/>
              </a:lnSpc>
              <a:spcBef>
                <a:spcPts val="600"/>
              </a:spcBef>
              <a:spcAft>
                <a:spcPts val="0"/>
              </a:spcAft>
              <a:buClrTx/>
              <a:buSzTx/>
              <a:buFontTx/>
              <a:buNone/>
              <a:tabLst/>
              <a:defRPr/>
            </a:pPr>
            <a:r>
              <a:rPr kumimoji="0" lang="en-GB" sz="1400" b="0" i="0" u="none" strike="noStrike" kern="1200" cap="none" spc="0" normalizeH="0" baseline="0" noProof="0" dirty="0">
                <a:ln>
                  <a:noFill/>
                </a:ln>
                <a:solidFill>
                  <a:srgbClr val="770A48"/>
                </a:solidFill>
                <a:effectLst/>
                <a:uLnTx/>
                <a:uFillTx/>
                <a:latin typeface="Calibri" panose="020F0502020204030204" pitchFamily="34" charset="0"/>
                <a:ea typeface="Times New Roman" panose="02020603050405020304" pitchFamily="18" charset="0"/>
                <a:cs typeface="+mn-cs"/>
              </a:rPr>
              <a:t>Collate to identify gaps and where additional activity needs to take place </a:t>
            </a:r>
          </a:p>
        </p:txBody>
      </p:sp>
      <p:sp>
        <p:nvSpPr>
          <p:cNvPr id="42" name="TextBox 41">
            <a:extLst>
              <a:ext uri="{FF2B5EF4-FFF2-40B4-BE49-F238E27FC236}">
                <a16:creationId xmlns:a16="http://schemas.microsoft.com/office/drawing/2014/main" id="{D686E560-15FC-5B23-F224-44F52F7148E2}"/>
              </a:ext>
            </a:extLst>
          </p:cNvPr>
          <p:cNvSpPr txBox="1"/>
          <p:nvPr/>
        </p:nvSpPr>
        <p:spPr>
          <a:xfrm>
            <a:off x="7281677" y="1933025"/>
            <a:ext cx="1905173" cy="124649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600"/>
              </a:spcBef>
              <a:spcAft>
                <a:spcPts val="0"/>
              </a:spcAft>
              <a:buClrTx/>
              <a:buSzTx/>
              <a:buFontTx/>
              <a:buNone/>
              <a:tabLst/>
              <a:defRPr/>
            </a:pPr>
            <a:r>
              <a:rPr kumimoji="0" lang="en-GB" sz="1400" b="1" i="0" u="none" strike="noStrike" kern="1200" cap="none" spc="0" normalizeH="0" baseline="0" noProof="0" dirty="0">
                <a:ln>
                  <a:noFill/>
                </a:ln>
                <a:solidFill>
                  <a:srgbClr val="662483"/>
                </a:solidFill>
                <a:effectLst/>
                <a:uLnTx/>
                <a:uFillTx/>
                <a:latin typeface="Calibri" panose="020F0502020204030204"/>
                <a:ea typeface="+mn-ea"/>
                <a:cs typeface="+mn-cs"/>
              </a:rPr>
              <a:t>October </a:t>
            </a:r>
          </a:p>
          <a:p>
            <a:pPr marL="0" marR="0" lvl="0" indent="0" algn="ctr" defTabSz="914400" rtl="0" eaLnBrk="1" fontAlgn="auto" latinLnBrk="0" hangingPunct="1">
              <a:lnSpc>
                <a:spcPct val="100000"/>
              </a:lnSpc>
              <a:spcBef>
                <a:spcPts val="600"/>
              </a:spcBef>
              <a:spcAft>
                <a:spcPts val="0"/>
              </a:spcAft>
              <a:buClrTx/>
              <a:buSzTx/>
              <a:buFontTx/>
              <a:buNone/>
              <a:tabLst/>
              <a:defRPr/>
            </a:pPr>
            <a:r>
              <a:rPr kumimoji="0" lang="en-GB" sz="1400" b="0" i="0" u="none" strike="noStrike" kern="1200" cap="none" spc="0" normalizeH="0" baseline="0" noProof="0" dirty="0">
                <a:ln>
                  <a:noFill/>
                </a:ln>
                <a:solidFill>
                  <a:srgbClr val="662483"/>
                </a:solidFill>
                <a:effectLst/>
                <a:uLnTx/>
                <a:uFillTx/>
                <a:latin typeface="Calibri" panose="020F0502020204030204" pitchFamily="34" charset="0"/>
                <a:ea typeface="Times New Roman" panose="02020603050405020304" pitchFamily="18" charset="0"/>
                <a:cs typeface="+mn-cs"/>
              </a:rPr>
              <a:t>Identify key activities/ programmes to fully deliver on priorities and resources needed</a:t>
            </a:r>
            <a:endParaRPr kumimoji="0" lang="en-GB" sz="1400" b="0" i="0" u="none" strike="noStrike" kern="1200" cap="none" spc="0" normalizeH="0" baseline="0" noProof="0" dirty="0">
              <a:ln>
                <a:noFill/>
              </a:ln>
              <a:solidFill>
                <a:srgbClr val="662483"/>
              </a:solidFill>
              <a:effectLst/>
              <a:uLnTx/>
              <a:uFillTx/>
              <a:latin typeface="Calibri" panose="020F0502020204030204"/>
              <a:ea typeface="+mn-ea"/>
              <a:cs typeface="+mn-cs"/>
            </a:endParaRPr>
          </a:p>
        </p:txBody>
      </p:sp>
      <p:sp>
        <p:nvSpPr>
          <p:cNvPr id="43" name="TextBox 42">
            <a:extLst>
              <a:ext uri="{FF2B5EF4-FFF2-40B4-BE49-F238E27FC236}">
                <a16:creationId xmlns:a16="http://schemas.microsoft.com/office/drawing/2014/main" id="{BFBE470B-0EBD-967C-6A2A-C6802B817E7B}"/>
              </a:ext>
            </a:extLst>
          </p:cNvPr>
          <p:cNvSpPr txBox="1"/>
          <p:nvPr/>
        </p:nvSpPr>
        <p:spPr>
          <a:xfrm>
            <a:off x="9423519" y="1965623"/>
            <a:ext cx="1601244" cy="815608"/>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600"/>
              </a:spcBef>
              <a:spcAft>
                <a:spcPts val="0"/>
              </a:spcAft>
              <a:buClrTx/>
              <a:buSzTx/>
              <a:buFontTx/>
              <a:buNone/>
              <a:tabLst/>
              <a:defRPr/>
            </a:pPr>
            <a:r>
              <a:rPr kumimoji="0" lang="en-GB" sz="1400" b="1" i="0" u="none" strike="noStrike" kern="1200" cap="none" spc="0" normalizeH="0" baseline="0" noProof="0" dirty="0">
                <a:ln>
                  <a:noFill/>
                </a:ln>
                <a:solidFill>
                  <a:srgbClr val="70AD47"/>
                </a:solidFill>
                <a:effectLst/>
                <a:uLnTx/>
                <a:uFillTx/>
                <a:latin typeface="Calibri" panose="020F0502020204030204"/>
                <a:ea typeface="+mn-ea"/>
                <a:cs typeface="+mn-cs"/>
              </a:rPr>
              <a:t>November </a:t>
            </a:r>
          </a:p>
          <a:p>
            <a:pPr marL="0" marR="0" lvl="0" indent="0" algn="ctr" defTabSz="914400" rtl="0" eaLnBrk="1" fontAlgn="auto" latinLnBrk="0" hangingPunct="1">
              <a:lnSpc>
                <a:spcPct val="100000"/>
              </a:lnSpc>
              <a:spcBef>
                <a:spcPts val="600"/>
              </a:spcBef>
              <a:spcAft>
                <a:spcPts val="0"/>
              </a:spcAft>
              <a:buClrTx/>
              <a:buSzTx/>
              <a:buFontTx/>
              <a:buNone/>
              <a:tabLst/>
              <a:defRPr/>
            </a:pPr>
            <a:r>
              <a:rPr kumimoji="0" lang="en-GB" sz="1400" b="0" i="0" u="none" strike="noStrike" kern="1200" cap="none" spc="0" normalizeH="0" baseline="0" noProof="0" dirty="0">
                <a:ln>
                  <a:noFill/>
                </a:ln>
                <a:solidFill>
                  <a:srgbClr val="70AD47"/>
                </a:solidFill>
                <a:effectLst/>
                <a:uLnTx/>
                <a:uFillTx/>
                <a:latin typeface="Calibri" panose="020F0502020204030204"/>
                <a:ea typeface="+mn-ea"/>
                <a:cs typeface="+mn-cs"/>
              </a:rPr>
              <a:t>First draft of strategy </a:t>
            </a:r>
          </a:p>
        </p:txBody>
      </p:sp>
      <p:sp>
        <p:nvSpPr>
          <p:cNvPr id="44" name="TextBox 43">
            <a:extLst>
              <a:ext uri="{FF2B5EF4-FFF2-40B4-BE49-F238E27FC236}">
                <a16:creationId xmlns:a16="http://schemas.microsoft.com/office/drawing/2014/main" id="{C289E430-FA2F-2C57-89B8-D7A3187B94B3}"/>
              </a:ext>
            </a:extLst>
          </p:cNvPr>
          <p:cNvSpPr txBox="1"/>
          <p:nvPr/>
        </p:nvSpPr>
        <p:spPr>
          <a:xfrm>
            <a:off x="11009514" y="1930178"/>
            <a:ext cx="1022065" cy="815608"/>
          </a:xfrm>
          <a:prstGeom prst="rect">
            <a:avLst/>
          </a:prstGeom>
          <a:noFill/>
        </p:spPr>
        <p:txBody>
          <a:bodyPr wrap="square">
            <a:spAutoFit/>
          </a:bodyPr>
          <a:lstStyle/>
          <a:p>
            <a:pPr marL="0" marR="0" lvl="0" indent="0" algn="ctr" defTabSz="914400" rtl="0" eaLnBrk="1" fontAlgn="auto" latinLnBrk="0" hangingPunct="1">
              <a:lnSpc>
                <a:spcPct val="100000"/>
              </a:lnSpc>
              <a:spcBef>
                <a:spcPts val="600"/>
              </a:spcBef>
              <a:spcAft>
                <a:spcPts val="0"/>
              </a:spcAft>
              <a:buClrTx/>
              <a:buSzTx/>
              <a:buFontTx/>
              <a:buNone/>
              <a:tabLst/>
              <a:defRPr/>
            </a:pPr>
            <a:r>
              <a:rPr kumimoji="0" lang="en-US" sz="1400" b="1" i="0" u="none" strike="noStrike" kern="1200" cap="none" spc="-20" normalizeH="0" baseline="0" noProof="0" dirty="0">
                <a:ln>
                  <a:noFill/>
                </a:ln>
                <a:solidFill>
                  <a:srgbClr val="0468AE"/>
                </a:solidFill>
                <a:effectLst/>
                <a:uLnTx/>
                <a:uFillTx/>
                <a:latin typeface="Calibri" panose="020F0502020204030204"/>
                <a:ea typeface="+mn-ea"/>
                <a:cs typeface="+mn-cs"/>
              </a:rPr>
              <a:t>December</a:t>
            </a:r>
            <a:r>
              <a:rPr kumimoji="0" lang="en-US" sz="1400" b="1" i="0" u="none" strike="noStrike" kern="1200" cap="none" spc="-20" normalizeH="0" baseline="0" noProof="0" dirty="0">
                <a:ln>
                  <a:noFill/>
                </a:ln>
                <a:solidFill>
                  <a:srgbClr val="00B050"/>
                </a:solidFill>
                <a:effectLst/>
                <a:uLnTx/>
                <a:uFillTx/>
                <a:latin typeface="Calibri" panose="020F0502020204030204"/>
                <a:ea typeface="+mn-ea"/>
                <a:cs typeface="+mn-cs"/>
              </a:rPr>
              <a:t> </a:t>
            </a:r>
          </a:p>
          <a:p>
            <a:pPr marL="0" marR="0" lvl="0" indent="0" algn="ctr" defTabSz="914400" rtl="0" eaLnBrk="1" fontAlgn="auto" latinLnBrk="0" hangingPunct="1">
              <a:lnSpc>
                <a:spcPct val="100000"/>
              </a:lnSpc>
              <a:spcBef>
                <a:spcPts val="600"/>
              </a:spcBef>
              <a:spcAft>
                <a:spcPts val="0"/>
              </a:spcAft>
              <a:buClrTx/>
              <a:buSzTx/>
              <a:buFontTx/>
              <a:buNone/>
              <a:tabLst/>
              <a:defRPr/>
            </a:pPr>
            <a:r>
              <a:rPr kumimoji="0" lang="en-US" sz="1400" b="0" i="0" u="none" strike="noStrike" kern="1200" cap="none" spc="-20" normalizeH="0" baseline="0" noProof="0" dirty="0">
                <a:ln>
                  <a:noFill/>
                </a:ln>
                <a:solidFill>
                  <a:srgbClr val="0468AE"/>
                </a:solidFill>
                <a:effectLst/>
                <a:uLnTx/>
                <a:uFillTx/>
                <a:latin typeface="Calibri" panose="020F0502020204030204"/>
                <a:ea typeface="+mn-ea"/>
                <a:cs typeface="+mn-cs"/>
              </a:rPr>
              <a:t>Strategy published</a:t>
            </a:r>
            <a:endParaRPr kumimoji="0" lang="en-GB"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93642177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ICS_C&amp;P">
  <a:themeElements>
    <a:clrScheme name="ICS_C&amp;P">
      <a:dk1>
        <a:srgbClr val="000000"/>
      </a:dk1>
      <a:lt1>
        <a:srgbClr val="FFFFFF"/>
      </a:lt1>
      <a:dk2>
        <a:srgbClr val="44546A"/>
      </a:dk2>
      <a:lt2>
        <a:srgbClr val="E7E6E6"/>
      </a:lt2>
      <a:accent1>
        <a:srgbClr val="192A46"/>
      </a:accent1>
      <a:accent2>
        <a:srgbClr val="0069B3"/>
      </a:accent2>
      <a:accent3>
        <a:srgbClr val="BF0078"/>
      </a:accent3>
      <a:accent4>
        <a:srgbClr val="65B32E"/>
      </a:accent4>
      <a:accent5>
        <a:srgbClr val="770A48"/>
      </a:accent5>
      <a:accent6>
        <a:srgbClr val="662483"/>
      </a:accent6>
      <a:hlink>
        <a:srgbClr val="0563C1"/>
      </a:hlink>
      <a:folHlink>
        <a:srgbClr val="954F72"/>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rgbClr val="E74C43"/>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TotalTime>
  <Words>1077</Words>
  <Application>Microsoft Office PowerPoint</Application>
  <PresentationFormat>Widescreen</PresentationFormat>
  <Paragraphs>143</Paragraphs>
  <Slides>8</Slides>
  <Notes>7</Notes>
  <HiddenSlides>0</HiddenSlides>
  <MMClips>0</MMClips>
  <ScaleCrop>false</ScaleCrop>
  <HeadingPairs>
    <vt:vector size="6" baseType="variant">
      <vt:variant>
        <vt:lpstr>Fonts Used</vt:lpstr>
      </vt:variant>
      <vt:variant>
        <vt:i4>6</vt:i4>
      </vt:variant>
      <vt:variant>
        <vt:lpstr>Theme</vt:lpstr>
      </vt:variant>
      <vt:variant>
        <vt:i4>3</vt:i4>
      </vt:variant>
      <vt:variant>
        <vt:lpstr>Slide Titles</vt:lpstr>
      </vt:variant>
      <vt:variant>
        <vt:i4>8</vt:i4>
      </vt:variant>
    </vt:vector>
  </HeadingPairs>
  <TitlesOfParts>
    <vt:vector size="17" baseType="lpstr">
      <vt:lpstr>Arial</vt:lpstr>
      <vt:lpstr>Calibri</vt:lpstr>
      <vt:lpstr>Calibri Light</vt:lpstr>
      <vt:lpstr>Open Sans</vt:lpstr>
      <vt:lpstr>Segoe UI</vt:lpstr>
      <vt:lpstr>WordVisi_MSFontService</vt:lpstr>
      <vt:lpstr>Office Theme</vt:lpstr>
      <vt:lpstr>ICS_C&amp;P</vt:lpstr>
      <vt:lpstr>1_Office Theme</vt:lpstr>
      <vt:lpstr>PowerPoint Presentation</vt:lpstr>
      <vt:lpstr>PowerPoint Presentation</vt:lpstr>
      <vt:lpstr>PowerPoint Presentation</vt:lpstr>
      <vt:lpstr>PowerPoint Presentation</vt:lpstr>
      <vt:lpstr>PowerPoint Presentation</vt:lpstr>
      <vt:lpstr>PowerPoint Presentation</vt:lpstr>
      <vt:lpstr>Key questions  Priority: Reduce poverty through better employment and better housing</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Emmeline Watkins</dc:creator>
  <cp:lastModifiedBy>Emmeline Watkins</cp:lastModifiedBy>
  <cp:revision>2</cp:revision>
  <dcterms:created xsi:type="dcterms:W3CDTF">2022-10-05T10:32:05Z</dcterms:created>
  <dcterms:modified xsi:type="dcterms:W3CDTF">2022-10-05T10:48:50Z</dcterms:modified>
</cp:coreProperties>
</file>