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453" r:id="rId3"/>
    <p:sldId id="428" r:id="rId4"/>
    <p:sldId id="382" r:id="rId5"/>
    <p:sldId id="283" r:id="rId6"/>
    <p:sldId id="451" r:id="rId7"/>
    <p:sldId id="456" r:id="rId8"/>
    <p:sldId id="286" r:id="rId9"/>
    <p:sldId id="459" r:id="rId10"/>
    <p:sldId id="449" r:id="rId11"/>
    <p:sldId id="287" r:id="rId12"/>
    <p:sldId id="288" r:id="rId13"/>
    <p:sldId id="461" r:id="rId14"/>
    <p:sldId id="452" r:id="rId15"/>
    <p:sldId id="447" r:id="rId16"/>
    <p:sldId id="454" r:id="rId17"/>
    <p:sldId id="462" r:id="rId18"/>
    <p:sldId id="266" r:id="rId19"/>
    <p:sldId id="45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37713F-0FAB-78BD-B0CF-C4D0BA03A03F}" name="Rudolfs Millins" initials="RM" userId="S::Rudolfs.Millins@cambridgeshire.gov.uk::79b8c084-522b-430f-a337-03f0dccfdee6" providerId="AD"/>
  <p188:author id="{0AED1C8A-9137-31C9-C047-EDD1D359613D}" name="Dominic Milham" initials="DM" userId="S::Dominic.Milham@cambridgeshire.gov.uk::d852ccbe-f955-41c6-ba59-765581eb65a4" providerId="AD"/>
  <p188:author id="{197393F7-CDF3-0087-C06B-57340D72DC4F}" name="Sian Loveday" initials="SL" userId="S::Sian.Loveday@cambridgeshire.gov.uk::3c467ee9-6672-4447-be23-8e5882dd38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bouzar Arianne" initials="AA" lastIdx="3" clrIdx="0">
    <p:extLst>
      <p:ext uri="{19B8F6BF-5375-455C-9EA6-DF929625EA0E}">
        <p15:presenceInfo xmlns:p15="http://schemas.microsoft.com/office/powerpoint/2012/main" userId="S-1-5-21-2528906652-1003153716-2585439362-116329" providerId="AD"/>
      </p:ext>
    </p:extLst>
  </p:cmAuthor>
  <p:cmAuthor id="2" name="Hallam Rachel" initials="HR" lastIdx="2" clrIdx="1">
    <p:extLst>
      <p:ext uri="{19B8F6BF-5375-455C-9EA6-DF929625EA0E}">
        <p15:presenceInfo xmlns:p15="http://schemas.microsoft.com/office/powerpoint/2012/main" userId="S-1-5-21-2528906652-1003153716-2585439362-109094" providerId="AD"/>
      </p:ext>
    </p:extLst>
  </p:cmAuthor>
  <p:cmAuthor id="3" name="Abouzar Arianne" initials="AA [2]" lastIdx="16" clrIdx="2">
    <p:extLst>
      <p:ext uri="{19B8F6BF-5375-455C-9EA6-DF929625EA0E}">
        <p15:presenceInfo xmlns:p15="http://schemas.microsoft.com/office/powerpoint/2012/main" userId="S::Arianne.Abouzar@cambridgeshire.gov.uk::17852c53-966b-46ab-8a2d-9adfd7cd3a66" providerId="AD"/>
      </p:ext>
    </p:extLst>
  </p:cmAuthor>
  <p:cmAuthor id="4" name="Hallam Rachel" initials="HR [2]" lastIdx="23" clrIdx="3">
    <p:extLst>
      <p:ext uri="{19B8F6BF-5375-455C-9EA6-DF929625EA0E}">
        <p15:presenceInfo xmlns:p15="http://schemas.microsoft.com/office/powerpoint/2012/main" userId="S::Rachel.Hallam@cambridgeshire.gov.uk::9f5af52d-7374-4604-9344-0e5ade114817" providerId="AD"/>
      </p:ext>
    </p:extLst>
  </p:cmAuthor>
  <p:cmAuthor id="5" name="Dominic Milham" initials="DM" lastIdx="73" clrIdx="4">
    <p:extLst>
      <p:ext uri="{19B8F6BF-5375-455C-9EA6-DF929625EA0E}">
        <p15:presenceInfo xmlns:p15="http://schemas.microsoft.com/office/powerpoint/2012/main" userId="S::Dominic.Milham@cambridgeshire.gov.uk::d852ccbe-f955-41c6-ba59-765581eb65a4" providerId="AD"/>
      </p:ext>
    </p:extLst>
  </p:cmAuthor>
  <p:cmAuthor id="6" name="Tom King (he/him)" initials="TK(" lastIdx="12" clrIdx="5">
    <p:extLst>
      <p:ext uri="{19B8F6BF-5375-455C-9EA6-DF929625EA0E}">
        <p15:presenceInfo xmlns:p15="http://schemas.microsoft.com/office/powerpoint/2012/main" userId="S::Tom.King@cambridgeshire.gov.uk::48e77897-8dd0-4e6d-a8f1-9745f87ba2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701C"/>
    <a:srgbClr val="203864"/>
    <a:srgbClr val="FFFFFF"/>
    <a:srgbClr val="FF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35" autoAdjust="0"/>
    <p:restoredTop sz="79553" autoAdjust="0"/>
  </p:normalViewPr>
  <p:slideViewPr>
    <p:cSldViewPr snapToGrid="0">
      <p:cViewPr varScale="1">
        <p:scale>
          <a:sx n="103" d="100"/>
          <a:sy n="103" d="100"/>
        </p:scale>
        <p:origin x="1236" y="114"/>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C548E8-3BE8-4A07-97EE-F71B8D29CF31}" type="datetimeFigureOut">
              <a:rPr lang="en-GB" smtClean="0"/>
              <a:t>11/11/2022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6CB208-4DB2-4AE8-A538-5D5D61A35EDD}" type="slidenum">
              <a:rPr lang="en-GB" smtClean="0"/>
              <a:t>‹#›</a:t>
            </a:fld>
            <a:endParaRPr lang="en-GB"/>
          </a:p>
        </p:txBody>
      </p:sp>
    </p:spTree>
    <p:extLst>
      <p:ext uri="{BB962C8B-B14F-4D97-AF65-F5344CB8AC3E}">
        <p14:creationId xmlns:p14="http://schemas.microsoft.com/office/powerpoint/2010/main" val="1367907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9674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National statistics on claimant count since the pandemic have indicated that younger age groups have been disproportionately impacted. The above chart highlights the levels of change each age group has seen in claimant counts across the Greater Cambridge area.</a:t>
            </a:r>
          </a:p>
          <a:p>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EC701C"/>
                </a:solidFill>
                <a:latin typeface="Arial" panose="020B0604020202020204" pitchFamily="34" charset="0"/>
                <a:cs typeface="Arial" panose="020B0604020202020204" pitchFamily="34" charset="0"/>
              </a:rPr>
              <a:t>The above chart presents claimant count data by age indexed to January 2020, we use an indexed chart to show the impacts of COVID-19 and the levels of change seen across each age group compared to their pre-Covid-19 baseline.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EC701C"/>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sz="1200" b="1" dirty="0">
                <a:latin typeface="Arial" panose="020B0604020202020204" pitchFamily="34" charset="0"/>
                <a:cs typeface="Arial" panose="020B0604020202020204" pitchFamily="34" charset="0"/>
              </a:rPr>
              <a:t>In June 2022, there was a -17% decrease in claimants aged 16-24 from March 2022, a -8% decrease in claimants aged 25-49 and a -9% decrease in claimants aged 50+</a:t>
            </a:r>
            <a:r>
              <a:rPr lang="en-GB" sz="1200" dirty="0">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This has created a large gap across claimant rates between claimants aged 16-24 and 25+.</a:t>
            </a:r>
          </a:p>
          <a:p>
            <a:pPr marL="285750" indent="-285750">
              <a:buFont typeface="Arial" panose="020B0604020202020204" pitchFamily="34" charset="0"/>
              <a:buChar char="•"/>
              <a:defRPr/>
            </a:pPr>
            <a:r>
              <a:rPr lang="en-GB" sz="1200" b="1" dirty="0">
                <a:latin typeface="Arial" panose="020B0604020202020204" pitchFamily="34" charset="0"/>
                <a:cs typeface="Arial" panose="020B0604020202020204" pitchFamily="34" charset="0"/>
              </a:rPr>
              <a:t>In South Cambridgeshire, residents in the 18-24  and 25-49 age range have the highest claimant rate (both 2.0%). In Cambridge, the 25-49 age </a:t>
            </a:r>
            <a:r>
              <a:rPr lang="en-GB" sz="1200" b="1">
                <a:latin typeface="Arial" panose="020B0604020202020204" pitchFamily="34" charset="0"/>
                <a:cs typeface="Arial" panose="020B0604020202020204" pitchFamily="34" charset="0"/>
              </a:rPr>
              <a:t>group had the </a:t>
            </a:r>
            <a:r>
              <a:rPr lang="en-GB" sz="1200" b="1" dirty="0">
                <a:latin typeface="Arial" panose="020B0604020202020204" pitchFamily="34" charset="0"/>
                <a:cs typeface="Arial" panose="020B0604020202020204" pitchFamily="34" charset="0"/>
              </a:rPr>
              <a:t>largest claimant rate (3.1%).</a:t>
            </a:r>
          </a:p>
          <a:p>
            <a:pPr marL="285750" indent="-285750">
              <a:buFont typeface="Arial" panose="020B0604020202020204" pitchFamily="34" charset="0"/>
              <a:buChar char="•"/>
              <a:defRPr/>
            </a:pPr>
            <a:r>
              <a:rPr lang="en-GB" sz="1200" b="1" dirty="0">
                <a:latin typeface="Arial" panose="020B0604020202020204" pitchFamily="34" charset="0"/>
                <a:cs typeface="Arial" panose="020B0604020202020204" pitchFamily="34" charset="0"/>
              </a:rPr>
              <a:t>Although claimants aged 16-24 saw the highest rise during the pandemic they continue to see the fastest return to pre-pandemic levels </a:t>
            </a:r>
          </a:p>
          <a:p>
            <a:endParaRPr lang="en-GB" dirty="0"/>
          </a:p>
        </p:txBody>
      </p:sp>
      <p:sp>
        <p:nvSpPr>
          <p:cNvPr id="4" name="Slide Number Placeholder 3"/>
          <p:cNvSpPr>
            <a:spLocks noGrp="1"/>
          </p:cNvSpPr>
          <p:nvPr>
            <p:ph type="sldNum" sz="quarter" idx="5"/>
          </p:nvPr>
        </p:nvSpPr>
        <p:spPr/>
        <p:txBody>
          <a:bodyPr/>
          <a:lstStyle/>
          <a:p>
            <a:fld id="{9E6CB208-4DB2-4AE8-A538-5D5D61A35EDD}" type="slidenum">
              <a:rPr lang="en-GB" smtClean="0"/>
              <a:t>10</a:t>
            </a:fld>
            <a:endParaRPr lang="en-GB"/>
          </a:p>
        </p:txBody>
      </p:sp>
    </p:spTree>
    <p:extLst>
      <p:ext uri="{BB962C8B-B14F-4D97-AF65-F5344CB8AC3E}">
        <p14:creationId xmlns:p14="http://schemas.microsoft.com/office/powerpoint/2010/main" val="1054547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dirty="0">
                <a:latin typeface="Arial" panose="020B0604020202020204" pitchFamily="34" charset="0"/>
                <a:cs typeface="Arial" panose="020B0604020202020204" pitchFamily="34" charset="0"/>
              </a:rPr>
              <a:t>The above map illustrates claimant rate by ward across the Greater Cambridge area. We use this to highlight the wards with the highest claimant rate (represented in dark blue), rather than looking at a percentage change since a pre-Covid-19 period. This is because some wards within the GCP area had very low numbers of claimants, therefore the changes in these areas are against a very low base. Looking at claimant rate as absolute figures allows us to see the areas with the highest number of claimants for the population.</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With the exception of Cambourne (2.1%) the </a:t>
            </a:r>
            <a:r>
              <a:rPr lang="en-GB" sz="1200" b="1" dirty="0">
                <a:solidFill>
                  <a:srgbClr val="EC701C"/>
                </a:solidFill>
                <a:latin typeface="Arial" panose="020B0604020202020204" pitchFamily="34" charset="0"/>
                <a:cs typeface="Arial" panose="020B0604020202020204" pitchFamily="34" charset="0"/>
              </a:rPr>
              <a:t>top 10 wards with the highest claimant rates in June 2022 are all in Cambridge City, </a:t>
            </a:r>
            <a:r>
              <a:rPr lang="en-GB" sz="1200" dirty="0">
                <a:latin typeface="Arial" panose="020B0604020202020204" pitchFamily="34" charset="0"/>
                <a:cs typeface="Arial" panose="020B0604020202020204" pitchFamily="34" charset="0"/>
              </a:rPr>
              <a:t>with </a:t>
            </a:r>
            <a:r>
              <a:rPr lang="en-GB" sz="1200" b="1" dirty="0">
                <a:solidFill>
                  <a:srgbClr val="EC701C"/>
                </a:solidFill>
                <a:latin typeface="Arial" panose="020B0604020202020204" pitchFamily="34" charset="0"/>
                <a:cs typeface="Arial" panose="020B0604020202020204" pitchFamily="34" charset="0"/>
              </a:rPr>
              <a:t>Kings Hedges having the highest claimant rate (4.2%)</a:t>
            </a:r>
            <a:r>
              <a:rPr lang="en-GB" sz="1200" dirty="0">
                <a:latin typeface="Arial" panose="020B0604020202020204" pitchFamily="34" charset="0"/>
                <a:cs typeface="Arial" panose="020B0604020202020204" pitchFamily="34" charset="0"/>
              </a:rPr>
              <a:t> across Greater Cambridge.</a:t>
            </a:r>
          </a:p>
          <a:p>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1" dirty="0">
                <a:solidFill>
                  <a:schemeClr val="accent2"/>
                </a:solidFill>
                <a:latin typeface="Arial" panose="020B0604020202020204" pitchFamily="34" charset="0"/>
                <a:cs typeface="Arial" panose="020B0604020202020204" pitchFamily="34" charset="0"/>
              </a:rPr>
              <a:t>All areas have seen decreases in claimant counts across the last year</a:t>
            </a:r>
            <a:r>
              <a:rPr lang="en-GB" sz="1200" dirty="0">
                <a:latin typeface="Arial" panose="020B0604020202020204" pitchFamily="34" charset="0"/>
                <a:cs typeface="Arial" panose="020B0604020202020204" pitchFamily="34" charset="0"/>
              </a:rPr>
              <a:t>, in June 2021, the claimant rate in Kings Hedges was (6.1%), 1.9pp higher than June 2022.</a:t>
            </a:r>
          </a:p>
          <a:p>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1" dirty="0">
                <a:solidFill>
                  <a:schemeClr val="accent2"/>
                </a:solidFill>
                <a:latin typeface="Arial" panose="020B0604020202020204" pitchFamily="34" charset="0"/>
                <a:cs typeface="Arial" panose="020B0604020202020204" pitchFamily="34" charset="0"/>
              </a:rPr>
              <a:t>The lowest claimant rates across Greater Cambridge are in the Newnham (0.3%), Castle (0.6%), and Linton wards (0.7%).</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Top 5 wards with highest claimant rates are (June 2022): Kings Hedges (4.2%), Abbey (3.4%), East Chesterton (3.3%), Arbury (2.0%) and Cherry Hinton (2.2%). </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1" dirty="0">
                <a:latin typeface="Arial" panose="020B0604020202020204" pitchFamily="34" charset="0"/>
                <a:cs typeface="Arial" panose="020B0604020202020204" pitchFamily="34" charset="0"/>
              </a:rPr>
              <a:t>*The top 5 wards with the highest claimant rate are the same as in March 2022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latin typeface="Arial" panose="020B0604020202020204" pitchFamily="34" charset="0"/>
                <a:cs typeface="Arial" panose="020B0604020202020204" pitchFamily="34" charset="0"/>
              </a:rPr>
              <a:t>The above chart illustrates the change in claimant rates from pre-Covid-19 (March 2020) to June 2022 by ward across the Greater Cambridge area. </a:t>
            </a:r>
            <a:endParaRPr lang="en-GB" sz="1400" b="0" dirty="0">
              <a:solidFill>
                <a:schemeClr val="accent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b="1" dirty="0">
              <a:solidFill>
                <a:schemeClr val="accent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1" dirty="0">
                <a:solidFill>
                  <a:schemeClr val="accent2"/>
                </a:solidFill>
                <a:latin typeface="Arial" panose="020B0604020202020204" pitchFamily="34" charset="0"/>
                <a:cs typeface="Arial" panose="020B0604020202020204" pitchFamily="34" charset="0"/>
              </a:rPr>
              <a:t>East Chesterton and King’s Hedges have seen the largest increase in claimant rate from March 2020 to June 2022 (+1.3pp)</a:t>
            </a:r>
            <a:r>
              <a:rPr lang="en-GB" sz="1200" b="0" dirty="0">
                <a:solidFill>
                  <a:schemeClr val="accent2"/>
                </a:solidFill>
                <a:latin typeface="Arial" panose="020B0604020202020204" pitchFamily="34" charset="0"/>
                <a:cs typeface="Arial" panose="020B0604020202020204" pitchFamily="34" charset="0"/>
              </a:rPr>
              <a:t>. Abbey (+1.2pp) and Cherry Hinton (+1.1pp) also have larger increases relative to the majority of wards. </a:t>
            </a:r>
          </a:p>
          <a:p>
            <a:pPr marL="171450" indent="-171450">
              <a:buFont typeface="Arial" panose="020B0604020202020204" pitchFamily="34" charset="0"/>
              <a:buChar char="•"/>
            </a:pPr>
            <a:endParaRPr lang="en-GB" sz="1200" b="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latin typeface="Arial" panose="020B0604020202020204" pitchFamily="34" charset="0"/>
                <a:cs typeface="Arial" panose="020B0604020202020204" pitchFamily="34" charset="0"/>
              </a:rPr>
              <a:t>In March 2020, Kings Hedges was the only ward with a higher claimant rates than the United Kingdom. In June 2022, King Hedges (4.2%), Abbey (3.4%) and East Chesterton (3.3%) all had higher claimant rates than the United Kingdom (2.9%)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latin typeface="Arial" panose="020B0604020202020204" pitchFamily="34" charset="0"/>
                <a:cs typeface="Arial" panose="020B0604020202020204" pitchFamily="34" charset="0"/>
              </a:rPr>
              <a:t>Market now has no difference in claimant rate between March 2020 and June 2022.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dirty="0">
              <a:solidFill>
                <a:schemeClr val="accent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dirty="0">
                <a:solidFill>
                  <a:schemeClr val="accent2"/>
                </a:solidFill>
                <a:latin typeface="Arial" panose="020B0604020202020204" pitchFamily="34" charset="0"/>
                <a:cs typeface="Arial" panose="020B0604020202020204" pitchFamily="34" charset="0"/>
              </a:rPr>
              <a:t>The United Kingdom saw an increase of +0.5pp between March 2020 and June 2022.</a:t>
            </a:r>
          </a:p>
          <a:p>
            <a:pPr marL="0" indent="0">
              <a:buFont typeface="Arial" panose="020B0604020202020204" pitchFamily="34" charset="0"/>
              <a:buNone/>
            </a:pPr>
            <a:endParaRPr lang="en-GB" sz="1200" b="0" dirty="0">
              <a:solidFill>
                <a:schemeClr val="accent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E6CB208-4DB2-4AE8-A538-5D5D61A35EDD}" type="slidenum">
              <a:rPr lang="en-GB" smtClean="0"/>
              <a:t>11</a:t>
            </a:fld>
            <a:endParaRPr lang="en-GB"/>
          </a:p>
        </p:txBody>
      </p:sp>
    </p:spTree>
    <p:extLst>
      <p:ext uri="{BB962C8B-B14F-4D97-AF65-F5344CB8AC3E}">
        <p14:creationId xmlns:p14="http://schemas.microsoft.com/office/powerpoint/2010/main" val="1289019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i="0" dirty="0"/>
              <a:t>The above chart shows the percentage of those aged 16-64 who are economically inactive across Greater Cambridge and England from 2004 to 2021.</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1" i="0" dirty="0"/>
              <a:t>The percentage of those economically inactive has been consistently below the national level. Note that the pattern is likely to be more sporadic given the smaller geography.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1" i="0" dirty="0"/>
              <a:t>After increasing in 2020, compared to pre-pandemic levels, the percentage of those economically inactive is now -1.2pp behind.</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800" b="1"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1" i="0" dirty="0"/>
              <a:t>The percentage of those economically inactive has slightly decreased between January 2021 – December 2021 and April 2021 – March 2022</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8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p:txBody>
      </p:sp>
      <p:sp>
        <p:nvSpPr>
          <p:cNvPr id="4" name="Slide Number Placeholder 3"/>
          <p:cNvSpPr>
            <a:spLocks noGrp="1"/>
          </p:cNvSpPr>
          <p:nvPr>
            <p:ph type="sldNum" sz="quarter" idx="5"/>
          </p:nvPr>
        </p:nvSpPr>
        <p:spPr/>
        <p:txBody>
          <a:bodyPr/>
          <a:lstStyle/>
          <a:p>
            <a:fld id="{9E6CB208-4DB2-4AE8-A538-5D5D61A35EDD}" type="slidenum">
              <a:rPr lang="en-GB" smtClean="0"/>
              <a:t>12</a:t>
            </a:fld>
            <a:endParaRPr lang="en-GB"/>
          </a:p>
        </p:txBody>
      </p:sp>
    </p:spTree>
    <p:extLst>
      <p:ext uri="{BB962C8B-B14F-4D97-AF65-F5344CB8AC3E}">
        <p14:creationId xmlns:p14="http://schemas.microsoft.com/office/powerpoint/2010/main" val="617781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4226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dirty="0">
                <a:latin typeface="Arial" panose="020B0604020202020204" pitchFamily="34" charset="0"/>
                <a:cs typeface="Arial" panose="020B0604020202020204" pitchFamily="34" charset="0"/>
              </a:rPr>
              <a:t>The above gird shows a breakdown of employments furloughed by sector for the Greater Cambridge area compared with data for the United Kingdom overall using data from the Governments Coronavirus Job Retention Scheme Statistics: 16 December 2021. This is the final update and represents all employments furloughed by sector across all waves of the CRJS.</a:t>
            </a:r>
          </a:p>
          <a:p>
            <a:pPr marL="0" indent="0">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latin typeface="Arial" panose="020B0604020202020204" pitchFamily="34" charset="0"/>
                <a:cs typeface="Arial" panose="020B0604020202020204" pitchFamily="34" charset="0"/>
              </a:rPr>
              <a:t>Across the Greater Cambridge area overall, the sector with highest proportion of employments furloughed (17%) was the Accommodation and food services sector. </a:t>
            </a:r>
            <a:r>
              <a:rPr lang="en-GB" sz="1200" b="0" dirty="0">
                <a:latin typeface="Arial" panose="020B0604020202020204" pitchFamily="34" charset="0"/>
                <a:cs typeface="Arial" panose="020B0604020202020204" pitchFamily="34" charset="0"/>
              </a:rPr>
              <a:t>This compares to 13% of employments furloughed nationally. </a:t>
            </a:r>
            <a:r>
              <a:rPr lang="en-GB" sz="1200" b="0" dirty="0">
                <a:solidFill>
                  <a:schemeClr val="accent2"/>
                </a:solidFill>
                <a:latin typeface="Arial" panose="020B0604020202020204" pitchFamily="34" charset="0"/>
                <a:cs typeface="Arial" panose="020B0604020202020204" pitchFamily="34" charset="0"/>
              </a:rPr>
              <a:t>Cambridge has a higher proportion of employments furloughed in this sector (24%) than South Cambridgeshire (11%).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1"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latin typeface="Arial" panose="020B0604020202020204" pitchFamily="34" charset="0"/>
                <a:cs typeface="Arial" panose="020B0604020202020204" pitchFamily="34" charset="0"/>
              </a:rPr>
              <a:t>The Other* sector had the second highest proportion of employments furloughed </a:t>
            </a:r>
            <a:r>
              <a:rPr lang="en-GB" sz="1200" dirty="0">
                <a:latin typeface="Arial" panose="020B0604020202020204" pitchFamily="34" charset="0"/>
                <a:cs typeface="Arial" panose="020B0604020202020204" pitchFamily="34" charset="0"/>
              </a:rPr>
              <a:t>(15% across the Greater Cambridge area overall compared with 4% nationally).  </a:t>
            </a:r>
            <a:r>
              <a:rPr lang="en-GB" sz="1200" b="1" dirty="0">
                <a:latin typeface="Arial" panose="020B0604020202020204" pitchFamily="34" charset="0"/>
                <a:cs typeface="Arial" panose="020B0604020202020204" pitchFamily="34" charset="0"/>
              </a:rPr>
              <a:t>This is because it includes the Education sector. This is most notable in Cambridge (19%). </a:t>
            </a:r>
            <a:endParaRPr lang="en-GB" sz="1200" b="0" dirty="0">
              <a:solidFill>
                <a:schemeClr val="accent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The Professional, Scientific and Technical sector accounted for 12% of employments furloughed across the GCP area, 13% in South Cambridgeshire and 10% in Cambridge.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dirty="0">
              <a:latin typeface="Arial" panose="020B0604020202020204" pitchFamily="34" charset="0"/>
              <a:cs typeface="Arial" panose="020B0604020202020204" pitchFamily="34" charset="0"/>
            </a:endParaRPr>
          </a:p>
          <a:p>
            <a:endParaRPr lang="en-GB" sz="120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t>*The sectors in the chart above have been abbreviated for clarity, the full list of sector names can be seen in the notes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dirty="0"/>
          </a:p>
          <a:p>
            <a:r>
              <a:rPr lang="en-GB" sz="1200" dirty="0">
                <a:latin typeface="Arial" panose="020B0604020202020204" pitchFamily="34" charset="0"/>
                <a:cs typeface="Arial" panose="020B0604020202020204" pitchFamily="34" charset="0"/>
              </a:rPr>
              <a:t>*Wholesale and retail; repair of motor vehicles.</a:t>
            </a:r>
          </a:p>
          <a:p>
            <a:r>
              <a:rPr lang="en-GB" sz="1200" dirty="0">
                <a:latin typeface="Arial" panose="020B0604020202020204" pitchFamily="34" charset="0"/>
                <a:cs typeface="Arial" panose="020B0604020202020204" pitchFamily="34" charset="0"/>
              </a:rPr>
              <a:t>*Information and communication, Financial and insurance &amp; Real Estate.</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t>
            </a:r>
            <a:r>
              <a:rPr lang="en-GB" sz="1200" i="1" dirty="0">
                <a:latin typeface="Arial" panose="020B0604020202020204" pitchFamily="34" charset="0"/>
                <a:cs typeface="Arial" panose="020B0604020202020204" pitchFamily="34" charset="0"/>
              </a:rPr>
              <a:t>The 'Other' category contains the following sectors: Agriculture, forestry and fishing; Mining and quarrying; Education; Energy production and supply; Water supply, sewerage and waste; Public administration and defence; social security; Households; and Unknown and other.</a:t>
            </a:r>
          </a:p>
          <a:p>
            <a:pPr marL="0" indent="0">
              <a:buFont typeface="Arial" panose="020B0604020202020204" pitchFamily="34" charset="0"/>
              <a:buNone/>
            </a:pPr>
            <a:endParaRPr lang="en-GB" sz="1200" b="1" dirty="0">
              <a:latin typeface="Arial" panose="020B0604020202020204" pitchFamily="34" charset="0"/>
              <a:cs typeface="Arial" panose="020B0604020202020204" pitchFamily="34" charset="0"/>
            </a:endParaRPr>
          </a:p>
          <a:p>
            <a:r>
              <a:rPr lang="en-GB" sz="1200" i="1" dirty="0">
                <a:latin typeface="Arial" panose="020B0604020202020204" pitchFamily="34" charset="0"/>
                <a:cs typeface="Arial" panose="020B0604020202020204" pitchFamily="34" charset="0"/>
              </a:rPr>
              <a:t>*Education is now listed under the ‘Other’ category.</a:t>
            </a:r>
            <a:r>
              <a:rPr lang="en-GB" sz="1200" i="1" u="none" dirty="0">
                <a:latin typeface="Arial" panose="020B0604020202020204" pitchFamily="34" charset="0"/>
                <a:cs typeface="Arial" panose="020B0604020202020204" pitchFamily="34" charset="0"/>
              </a:rPr>
              <a:t> </a:t>
            </a:r>
            <a:r>
              <a:rPr lang="en-GB" sz="1200" i="1" u="none" kern="1200" dirty="0">
                <a:solidFill>
                  <a:schemeClr val="tx1"/>
                </a:solidFill>
                <a:effectLst/>
                <a:latin typeface="+mn-lt"/>
                <a:ea typeface="+mn-ea"/>
                <a:cs typeface="+mn-cs"/>
              </a:rPr>
              <a:t>This has been done to avoid disclosure and dominance at the more granular breakdown with the decreasing number of employments on furlough.</a:t>
            </a:r>
          </a:p>
          <a:p>
            <a:endParaRPr lang="en-GB" dirty="0"/>
          </a:p>
        </p:txBody>
      </p:sp>
      <p:sp>
        <p:nvSpPr>
          <p:cNvPr id="4" name="Slide Number Placeholder 3"/>
          <p:cNvSpPr>
            <a:spLocks noGrp="1"/>
          </p:cNvSpPr>
          <p:nvPr>
            <p:ph type="sldNum" sz="quarter" idx="5"/>
          </p:nvPr>
        </p:nvSpPr>
        <p:spPr/>
        <p:txBody>
          <a:bodyPr/>
          <a:lstStyle/>
          <a:p>
            <a:fld id="{1F29BFED-29D6-4DAE-9693-E577AD6C3CA5}" type="slidenum">
              <a:rPr lang="en-GB" smtClean="0"/>
              <a:t>14</a:t>
            </a:fld>
            <a:endParaRPr lang="en-GB"/>
          </a:p>
        </p:txBody>
      </p:sp>
    </p:spTree>
    <p:extLst>
      <p:ext uri="{BB962C8B-B14F-4D97-AF65-F5344CB8AC3E}">
        <p14:creationId xmlns:p14="http://schemas.microsoft.com/office/powerpoint/2010/main" val="3226535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5858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i="0" dirty="0"/>
              <a:t>The above chart shows the employment rate across Greater Cambridge and England from 2004 to 2021.</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1" i="0" dirty="0"/>
              <a:t>The employment rate across Greater Cambridge has been consistently higher than</a:t>
            </a:r>
            <a:r>
              <a:rPr lang="en-GB" sz="800" b="1" i="1" dirty="0"/>
              <a:t> </a:t>
            </a:r>
            <a:r>
              <a:rPr lang="en-GB" sz="800" b="1" i="0" dirty="0"/>
              <a:t>the rate seen nationally. Note that the pattern is likely to be more sporadic given the smaller geography.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1" i="0" dirty="0"/>
              <a:t>After falling in 2020, compared to pre-pandemic levels, the employment rate is now -0.4pp behind.</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1" i="0" dirty="0"/>
              <a:t>The employment rate has slightly increased between January 2021 – December 2021 and April 2021 – March 2022</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800" b="1"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p:txBody>
      </p:sp>
      <p:sp>
        <p:nvSpPr>
          <p:cNvPr id="4" name="Slide Number Placeholder 3"/>
          <p:cNvSpPr>
            <a:spLocks noGrp="1"/>
          </p:cNvSpPr>
          <p:nvPr>
            <p:ph type="sldNum" sz="quarter" idx="5"/>
          </p:nvPr>
        </p:nvSpPr>
        <p:spPr/>
        <p:txBody>
          <a:bodyPr/>
          <a:lstStyle/>
          <a:p>
            <a:fld id="{9E6CB208-4DB2-4AE8-A538-5D5D61A35EDD}" type="slidenum">
              <a:rPr lang="en-GB" smtClean="0"/>
              <a:t>16</a:t>
            </a:fld>
            <a:endParaRPr lang="en-GB"/>
          </a:p>
        </p:txBody>
      </p:sp>
    </p:spTree>
    <p:extLst>
      <p:ext uri="{BB962C8B-B14F-4D97-AF65-F5344CB8AC3E}">
        <p14:creationId xmlns:p14="http://schemas.microsoft.com/office/powerpoint/2010/main" val="848729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The above chart illustrates online vacancy data across the Greater Cambridge area since March 2019. This data is provided through </a:t>
            </a:r>
            <a:r>
              <a:rPr lang="en-GB" sz="1200" dirty="0" err="1">
                <a:latin typeface="Arial" panose="020B0604020202020204" pitchFamily="34" charset="0"/>
                <a:cs typeface="Arial" panose="020B0604020202020204" pitchFamily="34" charset="0"/>
              </a:rPr>
              <a:t>Lightcast</a:t>
            </a:r>
            <a:r>
              <a:rPr lang="en-GB" sz="1200" dirty="0">
                <a:latin typeface="Arial" panose="020B0604020202020204" pitchFamily="34" charset="0"/>
                <a:cs typeface="Arial" panose="020B0604020202020204" pitchFamily="34" charset="0"/>
              </a:rPr>
              <a:t> by the Cambridgeshire and Peterborough Combined Authority.</a:t>
            </a:r>
          </a:p>
          <a:p>
            <a:endParaRPr lang="en-GB" sz="120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were </a:t>
            </a:r>
            <a:r>
              <a:rPr kumimoji="0" lang="en-GB" sz="1100" b="1" i="0" u="none" strike="noStrike" kern="1200" cap="none" spc="0" normalizeH="0" baseline="0" noProof="0" dirty="0">
                <a:ln>
                  <a:noFill/>
                </a:ln>
                <a:solidFill>
                  <a:srgbClr val="EC701C"/>
                </a:solidFill>
                <a:effectLst/>
                <a:uLnTx/>
                <a:uFillTx/>
                <a:latin typeface="Arial" panose="020B0604020202020204" pitchFamily="34" charset="0"/>
                <a:ea typeface="+mn-ea"/>
                <a:cs typeface="Arial" panose="020B0604020202020204" pitchFamily="34" charset="0"/>
              </a:rPr>
              <a:t>24,437 unique job postings across Greater Cambridge in June 2022, down by -45% from March 2022. Nationally, job postings decreased by -5% in the same period.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100" b="1" i="0" u="none" strike="noStrike" kern="1200" cap="none" spc="0" normalizeH="0" baseline="0" noProof="0" dirty="0">
              <a:ln>
                <a:noFill/>
              </a:ln>
              <a:solidFill>
                <a:srgbClr val="EC701C"/>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February 2022 saw the highest number of vacancies across Greater Cambridge for the past ten years.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the last three months (April - June 2022) </a:t>
            </a:r>
            <a:r>
              <a:rPr kumimoji="0" lang="en-GB" sz="1100" b="1" i="0" u="none" strike="noStrike" kern="1200" cap="none" spc="0" normalizeH="0" baseline="0" noProof="0" dirty="0">
                <a:ln>
                  <a:noFill/>
                </a:ln>
                <a:solidFill>
                  <a:srgbClr val="EC701C"/>
                </a:solidFill>
                <a:effectLst/>
                <a:uLnTx/>
                <a:uFillTx/>
                <a:latin typeface="Arial" panose="020B0604020202020204" pitchFamily="34" charset="0"/>
                <a:ea typeface="+mn-ea"/>
                <a:cs typeface="Arial" panose="020B0604020202020204" pitchFamily="34" charset="0"/>
              </a:rPr>
              <a:t>job postings were up by +53% when compared to April - June 2021. </a:t>
            </a:r>
            <a:r>
              <a:rPr lang="en-GB" sz="1100" dirty="0">
                <a:latin typeface="Arial" panose="020B0604020202020204" pitchFamily="34" charset="0"/>
                <a:cs typeface="Arial" panose="020B0604020202020204" pitchFamily="34" charset="0"/>
              </a:rPr>
              <a:t>When compared to the same period in 2019, there was a +37% increase in job postings.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GB" sz="1100" b="1" i="0" u="none" strike="noStrike" kern="1200" cap="none" spc="0" normalizeH="0" baseline="0" noProof="0" dirty="0">
              <a:ln>
                <a:noFill/>
              </a:ln>
              <a:solidFill>
                <a:srgbClr val="EC701C"/>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When comparing vacancies in the </a:t>
            </a:r>
            <a:r>
              <a:rPr kumimoji="0" lang="en-GB" sz="1100" b="1" i="0" u="none" strike="noStrike" kern="1200" cap="none" spc="0" normalizeH="0" baseline="0" noProof="0" dirty="0">
                <a:ln>
                  <a:noFill/>
                </a:ln>
                <a:solidFill>
                  <a:srgbClr val="EC701C"/>
                </a:solidFill>
                <a:effectLst/>
                <a:uLnTx/>
                <a:uFillTx/>
                <a:latin typeface="Arial" panose="020B0604020202020204" pitchFamily="34" charset="0"/>
                <a:ea typeface="+mn-ea"/>
                <a:cs typeface="Arial" panose="020B0604020202020204" pitchFamily="34" charset="0"/>
              </a:rPr>
              <a:t>latest month to a pre-Covid-19 period*, postings were up by +43%. Nationally, they were +72% higher.</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100" b="1" i="0" u="none" strike="noStrike" kern="1200" cap="none" spc="0" normalizeH="0" baseline="0" noProof="0" dirty="0">
              <a:ln>
                <a:noFill/>
              </a:ln>
              <a:solidFill>
                <a:srgbClr val="EC701C"/>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EC701C"/>
                </a:solidFill>
                <a:effectLst/>
                <a:uLnTx/>
                <a:uFillTx/>
                <a:latin typeface="Arial" panose="020B0604020202020204" pitchFamily="34" charset="0"/>
                <a:ea typeface="+mn-ea"/>
                <a:cs typeface="Arial" panose="020B0604020202020204" pitchFamily="34" charset="0"/>
              </a:rPr>
              <a:t>The number of vacancies increased rapidly in the final quarter of 2021 but appear to have peaked in early 2022 and are now decreasing rapidly in the last quarter</a:t>
            </a:r>
            <a:endParaRPr lang="en-GB" dirty="0"/>
          </a:p>
          <a:p>
            <a:r>
              <a:rPr lang="en-GB" i="1" dirty="0"/>
              <a:t>*</a:t>
            </a:r>
            <a:r>
              <a:rPr lang="en-GB" i="1" dirty="0" err="1"/>
              <a:t>Lightcast</a:t>
            </a:r>
            <a:r>
              <a:rPr lang="en-GB" i="1" dirty="0"/>
              <a:t> vacancy data is available from 2012 onwards.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t>*The pre-Covid-19 comparison period is based on a twelve month average from March 2019-February 2020.</a:t>
            </a:r>
          </a:p>
          <a:p>
            <a:endParaRPr lang="en-GB" dirty="0"/>
          </a:p>
        </p:txBody>
      </p:sp>
      <p:sp>
        <p:nvSpPr>
          <p:cNvPr id="4" name="Slide Number Placeholder 3"/>
          <p:cNvSpPr>
            <a:spLocks noGrp="1"/>
          </p:cNvSpPr>
          <p:nvPr>
            <p:ph type="sldNum" sz="quarter" idx="5"/>
          </p:nvPr>
        </p:nvSpPr>
        <p:spPr/>
        <p:txBody>
          <a:bodyPr/>
          <a:lstStyle/>
          <a:p>
            <a:fld id="{9E6CB208-4DB2-4AE8-A538-5D5D61A35EDD}" type="slidenum">
              <a:rPr lang="en-GB" smtClean="0"/>
              <a:t>17</a:t>
            </a:fld>
            <a:endParaRPr lang="en-GB"/>
          </a:p>
        </p:txBody>
      </p:sp>
    </p:spTree>
    <p:extLst>
      <p:ext uri="{BB962C8B-B14F-4D97-AF65-F5344CB8AC3E}">
        <p14:creationId xmlns:p14="http://schemas.microsoft.com/office/powerpoint/2010/main" val="304342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0" dirty="0">
                <a:latin typeface="Arial" panose="020B0604020202020204" pitchFamily="34" charset="0"/>
                <a:cs typeface="Arial" panose="020B0604020202020204" pitchFamily="34" charset="0"/>
              </a:rPr>
              <a:t>The above table details vacancies by industry data from </a:t>
            </a:r>
            <a:r>
              <a:rPr lang="en-GB" sz="1200" b="0" dirty="0" err="1">
                <a:latin typeface="Arial" panose="020B0604020202020204" pitchFamily="34" charset="0"/>
                <a:cs typeface="Arial" panose="020B0604020202020204" pitchFamily="34" charset="0"/>
              </a:rPr>
              <a:t>Lightcast</a:t>
            </a:r>
            <a:r>
              <a:rPr lang="en-GB" sz="1200" b="0" dirty="0">
                <a:latin typeface="Arial" panose="020B0604020202020204" pitchFamily="34" charset="0"/>
                <a:cs typeface="Arial" panose="020B0604020202020204" pitchFamily="34" charset="0"/>
              </a:rPr>
              <a:t> and gives insight on how different industries are recovering from COVID-19 as well as changes from the last update in March 2022.</a:t>
            </a:r>
          </a:p>
          <a:p>
            <a:pPr marL="0" indent="0">
              <a:buFont typeface="Arial" panose="020B0604020202020204" pitchFamily="34" charset="0"/>
              <a:buNone/>
            </a:pPr>
            <a:endParaRPr lang="en-GB"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Across Greater Cambridge all sectors are higher than pre-Covid levels.</a:t>
            </a:r>
          </a:p>
          <a:p>
            <a:pPr marL="17145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Human Health and Social Work Activities (+109%), Accommodation and Food Service Activities (+91%) and Transportation and Storage (+70%) are furthest from pre-Covid levels.</a:t>
            </a:r>
          </a:p>
          <a:p>
            <a:pPr marL="17145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All sectors across Greater Cambridge in June 2022 saw decreases from March 2022. Transportation and Storage (-66%), Construction (-60%) and Manufacturing (-56%) saw the largest percentage decreases whilst Information and Communication (-3,392), Manufacturing (-1,888) and Administrative and Support Service Activities (-1,555) saw the largest raw number decreases.</a:t>
            </a:r>
          </a:p>
          <a:p>
            <a:pPr marL="171450" indent="-171450">
              <a:buFont typeface="Arial" panose="020B0604020202020204" pitchFamily="34" charset="0"/>
              <a:buChar char="•"/>
            </a:pPr>
            <a:r>
              <a:rPr lang="en-GB" sz="1200" b="1" dirty="0">
                <a:latin typeface="Arial" panose="020B0604020202020204" pitchFamily="34" charset="0"/>
                <a:cs typeface="Arial" panose="020B0604020202020204" pitchFamily="34" charset="0"/>
              </a:rPr>
              <a:t>Nationally all sectors are higher than pre-Covid levels with only Accommodation and Food Service Activities and Other Service Activities seeing increases from March 2022</a:t>
            </a:r>
          </a:p>
          <a:p>
            <a:pPr marL="0" indent="0">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t>*The pre-Covid-19 comparison period is based on a twelve month average from March 2019-February 2020.</a:t>
            </a:r>
          </a:p>
          <a:p>
            <a:endParaRPr lang="en-GB" dirty="0"/>
          </a:p>
        </p:txBody>
      </p:sp>
      <p:sp>
        <p:nvSpPr>
          <p:cNvPr id="4" name="Slide Number Placeholder 3"/>
          <p:cNvSpPr>
            <a:spLocks noGrp="1"/>
          </p:cNvSpPr>
          <p:nvPr>
            <p:ph type="sldNum" sz="quarter" idx="5"/>
          </p:nvPr>
        </p:nvSpPr>
        <p:spPr/>
        <p:txBody>
          <a:bodyPr/>
          <a:lstStyle/>
          <a:p>
            <a:fld id="{9E6CB208-4DB2-4AE8-A538-5D5D61A35EDD}" type="slidenum">
              <a:rPr lang="en-GB" smtClean="0"/>
              <a:t>18</a:t>
            </a:fld>
            <a:endParaRPr lang="en-GB"/>
          </a:p>
        </p:txBody>
      </p:sp>
    </p:spTree>
    <p:extLst>
      <p:ext uri="{BB962C8B-B14F-4D97-AF65-F5344CB8AC3E}">
        <p14:creationId xmlns:p14="http://schemas.microsoft.com/office/powerpoint/2010/main" val="1556301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50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1" u="none" strike="noStrike" dirty="0">
                <a:solidFill>
                  <a:srgbClr val="000000"/>
                </a:solidFill>
                <a:effectLst/>
                <a:latin typeface="Calibri" panose="020F0502020204030204" pitchFamily="34" charset="0"/>
              </a:rPr>
              <a:t>Commentary:</a:t>
            </a:r>
            <a:r>
              <a:rPr lang="en-US" sz="1800" b="0" i="0" dirty="0">
                <a:solidFill>
                  <a:srgbClr val="444444"/>
                </a:solidFill>
                <a:effectLst/>
                <a:latin typeface="Calibri" panose="020F0502020204030204" pitchFamily="34" charset="0"/>
              </a:rPr>
              <a:t>​</a:t>
            </a:r>
          </a:p>
          <a:p>
            <a:pPr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 Retail footfall has seen overall increases in the last month, driven by large increases across weekdays and smaller increases across weekends. Overall numbers across the week are exceeding June 2020 figures and back to pre-pandemic (June 2019) at the weekends and across weekdays.</a:t>
            </a:r>
          </a:p>
          <a:p>
            <a:pPr algn="l" rtl="0" fontAlgn="base"/>
            <a:r>
              <a:rPr lang="en-GB" sz="1800" b="0" i="0" dirty="0">
                <a:solidFill>
                  <a:srgbClr val="444444"/>
                </a:solidFill>
                <a:effectLst/>
                <a:latin typeface="Calibri" panose="020F0502020204030204" pitchFamily="34" charset="0"/>
              </a:rPr>
              <a:t>​</a:t>
            </a:r>
          </a:p>
          <a:p>
            <a:pPr algn="l" rtl="0" fontAlgn="base"/>
            <a:r>
              <a:rPr lang="en-GB" sz="1800" b="0" i="1" u="none" strike="noStrike" dirty="0">
                <a:solidFill>
                  <a:srgbClr val="000000"/>
                </a:solidFill>
                <a:effectLst/>
                <a:latin typeface="Calibri" panose="020F0502020204030204" pitchFamily="34" charset="0"/>
              </a:rPr>
              <a:t>*June 2019 and June 2020 data includes all locations except for King’s Parade. The King’s Parade sensor was recalibrated in 2021 and therefore counts are no longer comparable.</a:t>
            </a:r>
            <a:r>
              <a:rPr lang="en-US" sz="1800" b="0" i="0" dirty="0">
                <a:solidFill>
                  <a:srgbClr val="444444"/>
                </a:solidFill>
                <a:effectLst/>
                <a:latin typeface="Calibri" panose="020F0502020204030204" pitchFamily="34" charset="0"/>
              </a:rPr>
              <a:t>​</a:t>
            </a:r>
          </a:p>
          <a:p>
            <a:pPr algn="l" rtl="0" fontAlgn="base"/>
            <a:r>
              <a:rPr lang="en-GB" sz="1800" b="0" i="0" dirty="0">
                <a:solidFill>
                  <a:srgbClr val="444444"/>
                </a:solidFill>
                <a:effectLst/>
                <a:latin typeface="Calibri" panose="020F0502020204030204" pitchFamily="34" charset="0"/>
              </a:rPr>
              <a:t>​</a:t>
            </a:r>
            <a:endParaRPr lang="en-GB" sz="1800" b="0" i="0" u="none" strike="noStrike" dirty="0">
              <a:solidFill>
                <a:srgbClr val="000000"/>
              </a:solidFill>
              <a:effectLst/>
              <a:latin typeface="Calibri" panose="020F0502020204030204" pitchFamily="34" charset="0"/>
            </a:endParaRPr>
          </a:p>
          <a:p>
            <a:pPr algn="l" rtl="0" fontAlgn="base">
              <a:buFont typeface="Arial" panose="020B0604020202020204" pitchFamily="34" charset="0"/>
              <a:buNone/>
            </a:pPr>
            <a:r>
              <a:rPr lang="en-GB" sz="1800" b="1" i="0" u="none" strike="noStrike" dirty="0">
                <a:solidFill>
                  <a:srgbClr val="000000"/>
                </a:solidFill>
                <a:effectLst/>
                <a:latin typeface="Calibri" panose="020F0502020204030204" pitchFamily="34" charset="0"/>
              </a:rPr>
              <a:t>Source: </a:t>
            </a:r>
            <a:r>
              <a:rPr lang="en-GB" sz="1800" b="0" i="0" u="none" strike="noStrike" dirty="0">
                <a:solidFill>
                  <a:srgbClr val="000000"/>
                </a:solidFill>
                <a:effectLst/>
                <a:latin typeface="Calibri" panose="020F0502020204030204" pitchFamily="34" charset="0"/>
              </a:rPr>
              <a:t>Cambridge BID footfall data</a:t>
            </a:r>
            <a:r>
              <a:rPr lang="en-GB" sz="1800" b="0" i="0" dirty="0">
                <a:solidFill>
                  <a:srgbClr val="444444"/>
                </a:solidFill>
                <a:effectLst/>
                <a:latin typeface="Calibri" panose="020F0502020204030204" pitchFamily="34" charset="0"/>
              </a:rPr>
              <a:t>​</a:t>
            </a:r>
          </a:p>
          <a:p>
            <a:pPr algn="l" rtl="0" fontAlgn="base"/>
            <a:r>
              <a:rPr lang="en-GB" sz="1800" b="0" i="0" dirty="0">
                <a:solidFill>
                  <a:srgbClr val="444444"/>
                </a:solidFill>
                <a:effectLst/>
                <a:latin typeface="Calibri" panose="020F0502020204030204" pitchFamily="34" charset="0"/>
              </a:rPr>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7415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ighlight>
                  <a:srgbClr val="FFFF00"/>
                </a:highlight>
              </a:rPr>
              <a:t>The charts above show data gathered from Google account holders location history. </a:t>
            </a:r>
            <a:r>
              <a:rPr lang="en-GB" sz="1200" dirty="0">
                <a:highlight>
                  <a:srgbClr val="FFFF00"/>
                </a:highlight>
              </a:rPr>
              <a:t>The comparison of social mobility change is based on the most recent several weeks up to the report date (30</a:t>
            </a:r>
            <a:r>
              <a:rPr lang="en-GB" sz="1200" baseline="30000" dirty="0">
                <a:highlight>
                  <a:srgbClr val="FFFF00"/>
                </a:highlight>
              </a:rPr>
              <a:t>th</a:t>
            </a:r>
            <a:r>
              <a:rPr lang="en-GB" sz="1200" dirty="0">
                <a:highlight>
                  <a:srgbClr val="FFFF00"/>
                </a:highlight>
              </a:rPr>
              <a:t> June 2022) compared to the median of the corresponding day in the baseline period (3rd Jan-6th Feb 2020).</a:t>
            </a:r>
          </a:p>
          <a:p>
            <a:endParaRPr lang="en-GB" sz="1200" dirty="0">
              <a:highlight>
                <a:srgbClr val="FFFF00"/>
              </a:highlight>
            </a:endParaRPr>
          </a:p>
          <a:p>
            <a:pPr marL="171450" indent="-171450">
              <a:buFont typeface="Arial" panose="020B0604020202020204" pitchFamily="34" charset="0"/>
              <a:buChar char="•"/>
            </a:pPr>
            <a:r>
              <a:rPr lang="en-GB" sz="1200" dirty="0">
                <a:highlight>
                  <a:srgbClr val="FFFF00"/>
                </a:highlight>
              </a:rPr>
              <a:t>This data indicates </a:t>
            </a:r>
            <a:r>
              <a:rPr lang="en-GB" dirty="0">
                <a:highlight>
                  <a:srgbClr val="FFFF00"/>
                </a:highlight>
              </a:rPr>
              <a:t>that in June 2022 visits to the Workplace showed levels furthest from the baseline across the GCP area, particularly in Cambridge where visits were -26% below pre-pandemic levels, in South Cambridgeshire, visits were closer at -12% below the baseline.</a:t>
            </a:r>
          </a:p>
          <a:p>
            <a:pPr marL="0" indent="0">
              <a:buFont typeface="Arial" panose="020B0604020202020204" pitchFamily="34" charset="0"/>
              <a:buNone/>
            </a:pPr>
            <a:endParaRPr lang="en-GB" dirty="0">
              <a:highlight>
                <a:srgbClr val="FFFF00"/>
              </a:highlight>
            </a:endParaRPr>
          </a:p>
          <a:p>
            <a:pPr marL="171450" indent="-171450">
              <a:buFont typeface="Arial" panose="020B0604020202020204" pitchFamily="34" charset="0"/>
              <a:buChar char="•"/>
            </a:pPr>
            <a:r>
              <a:rPr lang="en-GB" dirty="0">
                <a:highlight>
                  <a:srgbClr val="FFFF00"/>
                </a:highlight>
              </a:rPr>
              <a:t>In Cambridge, Retail and Recreation visits followed after this, at second lowest compared to the baseline. Increases were evident in visits to Retail and Recreation locations from the 19</a:t>
            </a:r>
            <a:r>
              <a:rPr lang="en-GB" baseline="30000" dirty="0">
                <a:highlight>
                  <a:srgbClr val="FFFF00"/>
                </a:highlight>
              </a:rPr>
              <a:t>th</a:t>
            </a:r>
            <a:r>
              <a:rPr lang="en-GB" dirty="0">
                <a:highlight>
                  <a:srgbClr val="FFFF00"/>
                </a:highlight>
              </a:rPr>
              <a:t> of July 2021 when all remaining restrictions were lifted but visits still remain -19% below the baseline in June 2022. This contrasts with South Cambridgeshire where Retail and Recreation visits were +19% above the baseline in the same period.</a:t>
            </a:r>
          </a:p>
          <a:p>
            <a:pPr marL="171450" indent="-171450">
              <a:buFont typeface="Arial" panose="020B0604020202020204" pitchFamily="34" charset="0"/>
              <a:buChar char="•"/>
            </a:pPr>
            <a:endParaRPr lang="en-GB" dirty="0">
              <a:highlight>
                <a:srgbClr val="FFFF00"/>
              </a:highlight>
            </a:endParaRPr>
          </a:p>
          <a:p>
            <a:pPr marL="171450" indent="-171450">
              <a:buFont typeface="Arial" panose="020B0604020202020204" pitchFamily="34" charset="0"/>
              <a:buChar char="•"/>
            </a:pPr>
            <a:r>
              <a:rPr lang="en-GB" dirty="0">
                <a:highlight>
                  <a:srgbClr val="FFFF00"/>
                </a:highlight>
              </a:rPr>
              <a:t>Residential visits were above the baseline in both Cambridge and South Cambridgeshire (+5% and +6% above the baseline respectively), this is partly influenced by many people working from home. </a:t>
            </a:r>
          </a:p>
          <a:p>
            <a:pPr marL="171450" indent="-171450">
              <a:buFont typeface="Arial" panose="020B0604020202020204" pitchFamily="34" charset="0"/>
              <a:buChar char="•"/>
            </a:pPr>
            <a:endParaRPr lang="en-GB" dirty="0">
              <a:highlight>
                <a:srgbClr val="FFFF00"/>
              </a:highlight>
            </a:endParaRPr>
          </a:p>
          <a:p>
            <a:pPr marL="171450" indent="-171450">
              <a:buFont typeface="Arial" panose="020B0604020202020204" pitchFamily="34" charset="0"/>
              <a:buChar char="•"/>
            </a:pPr>
            <a:r>
              <a:rPr lang="en-GB" dirty="0">
                <a:highlight>
                  <a:srgbClr val="FFFF00"/>
                </a:highlight>
              </a:rPr>
              <a:t>Grocery visits were +14% above the baseline in Cambridge in June 2022, in South Cambridgeshire, they were +10% above the baseline for this period.</a:t>
            </a:r>
          </a:p>
        </p:txBody>
      </p:sp>
      <p:sp>
        <p:nvSpPr>
          <p:cNvPr id="4" name="Slide Number Placeholder 3"/>
          <p:cNvSpPr>
            <a:spLocks noGrp="1"/>
          </p:cNvSpPr>
          <p:nvPr>
            <p:ph type="sldNum" sz="quarter" idx="5"/>
          </p:nvPr>
        </p:nvSpPr>
        <p:spPr/>
        <p:txBody>
          <a:bodyPr/>
          <a:lstStyle/>
          <a:p>
            <a:fld id="{9E6CB208-4DB2-4AE8-A538-5D5D61A35EDD}" type="slidenum">
              <a:rPr lang="en-GB" smtClean="0"/>
              <a:t>4</a:t>
            </a:fld>
            <a:endParaRPr lang="en-GB"/>
          </a:p>
        </p:txBody>
      </p:sp>
    </p:spTree>
    <p:extLst>
      <p:ext uri="{BB962C8B-B14F-4D97-AF65-F5344CB8AC3E}">
        <p14:creationId xmlns:p14="http://schemas.microsoft.com/office/powerpoint/2010/main" val="3553540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9BFED-29D6-4DAE-9693-E577AD6C3C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416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i="0" dirty="0"/>
              <a:t>The above chart shows the unemployment rate across Greater Cambridge and England from 2004 to 2021.</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b="1"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1" i="0" dirty="0"/>
              <a:t>The unemployment rate has been consistently below the national level and has broadly followed the same pattern as seen nationally.</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800" b="1"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1" i="0" dirty="0"/>
              <a:t>Since December 2019 the unemployment rate has increased by +1.9pp, although the level is lower than the height of the pandemic period.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800" b="1" i="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800" b="1" i="0" dirty="0"/>
              <a:t>The unemployment rate has slightly increased between January 2021 – December 2021 and April 2021 – March 2022</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i="0" dirty="0"/>
          </a:p>
        </p:txBody>
      </p:sp>
      <p:sp>
        <p:nvSpPr>
          <p:cNvPr id="4" name="Slide Number Placeholder 3"/>
          <p:cNvSpPr>
            <a:spLocks noGrp="1"/>
          </p:cNvSpPr>
          <p:nvPr>
            <p:ph type="sldNum" sz="quarter" idx="5"/>
          </p:nvPr>
        </p:nvSpPr>
        <p:spPr/>
        <p:txBody>
          <a:bodyPr/>
          <a:lstStyle/>
          <a:p>
            <a:fld id="{9E6CB208-4DB2-4AE8-A538-5D5D61A35EDD}" type="slidenum">
              <a:rPr lang="en-GB" smtClean="0"/>
              <a:t>6</a:t>
            </a:fld>
            <a:endParaRPr lang="en-GB"/>
          </a:p>
        </p:txBody>
      </p:sp>
    </p:spTree>
    <p:extLst>
      <p:ext uri="{BB962C8B-B14F-4D97-AF65-F5344CB8AC3E}">
        <p14:creationId xmlns:p14="http://schemas.microsoft.com/office/powerpoint/2010/main" val="612482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r>
              <a:rPr lang="en-GB" sz="1200" b="0" dirty="0">
                <a:solidFill>
                  <a:srgbClr val="EC701C"/>
                </a:solidFill>
                <a:highlight>
                  <a:srgbClr val="FFFF00"/>
                </a:highlight>
                <a:latin typeface="Arial" panose="020B0604020202020204" pitchFamily="34" charset="0"/>
                <a:cs typeface="Arial" panose="020B0604020202020204" pitchFamily="34" charset="0"/>
              </a:rPr>
              <a:t>The Claimant Count measures the number of people (age 16+) claiming benefit principally for the reason of being unemployed. We use data on claimants rather than unemployed numbers because – although the numbers are lower – they are more up to date, and therefore we expect it to indicate to us any impact trends sooner.  It is however a narrower measure of unemployment, and as such does not cover all those out of work,  since not all can claim assistance. The claimant count data is a snapshot of the number of claimants on the 9</a:t>
            </a:r>
            <a:r>
              <a:rPr lang="en-GB" sz="1200" b="0" baseline="30000" dirty="0"/>
              <a:t>th</a:t>
            </a:r>
            <a:r>
              <a:rPr lang="en-GB" sz="1200" b="0" dirty="0"/>
              <a:t> June </a:t>
            </a:r>
            <a:r>
              <a:rPr lang="en-GB" sz="1200" b="0" dirty="0">
                <a:solidFill>
                  <a:srgbClr val="EC701C"/>
                </a:solidFill>
                <a:highlight>
                  <a:srgbClr val="FFFF00"/>
                </a:highlight>
                <a:latin typeface="Arial" panose="020B0604020202020204" pitchFamily="34" charset="0"/>
                <a:cs typeface="Arial" panose="020B0604020202020204" pitchFamily="34" charset="0"/>
              </a:rPr>
              <a:t>2022.</a:t>
            </a:r>
          </a:p>
          <a:p>
            <a:pPr marL="0" indent="0">
              <a:spcBef>
                <a:spcPts val="600"/>
              </a:spcBef>
              <a:buFont typeface="Arial" panose="020B0604020202020204" pitchFamily="34" charset="0"/>
              <a:buNone/>
            </a:pPr>
            <a:endParaRPr lang="en-GB" sz="1200" b="0" dirty="0">
              <a:solidFill>
                <a:srgbClr val="EC701C"/>
              </a:solidFill>
              <a:highlight>
                <a:srgbClr val="FFFF00"/>
              </a:highlight>
              <a:latin typeface="Arial" panose="020B0604020202020204" pitchFamily="34" charset="0"/>
              <a:cs typeface="Arial" panose="020B0604020202020204" pitchFamily="34" charset="0"/>
            </a:endParaRPr>
          </a:p>
          <a:p>
            <a:pPr marL="0" indent="0">
              <a:spcBef>
                <a:spcPts val="600"/>
              </a:spcBef>
              <a:buFont typeface="Arial" panose="020B0604020202020204" pitchFamily="34" charset="0"/>
              <a:buNone/>
            </a:pPr>
            <a:r>
              <a:rPr lang="en-GB" sz="1200" b="0" dirty="0">
                <a:solidFill>
                  <a:srgbClr val="EC701C"/>
                </a:solidFill>
                <a:latin typeface="Arial" panose="020B0604020202020204" pitchFamily="34" charset="0"/>
                <a:cs typeface="Arial" panose="020B0604020202020204" pitchFamily="34" charset="0"/>
              </a:rPr>
              <a:t>The above chart presents claimant counts across Greater Cambridge from January 2020 to June 2022.</a:t>
            </a:r>
          </a:p>
          <a:p>
            <a:pPr marL="0" indent="0">
              <a:spcBef>
                <a:spcPts val="600"/>
              </a:spcBef>
              <a:buFont typeface="Arial" panose="020B0604020202020204" pitchFamily="34" charset="0"/>
              <a:buNone/>
            </a:pPr>
            <a:endParaRPr lang="en-GB" sz="1800" dirty="0">
              <a:effectLst/>
              <a:latin typeface="Calibri" panose="020F0502020204030204" pitchFamily="34" charset="0"/>
            </a:endParaRPr>
          </a:p>
          <a:p>
            <a:pPr marL="285750" indent="-285750">
              <a:buFont typeface="Arial" panose="020B0604020202020204" pitchFamily="34" charset="0"/>
              <a:buChar char="•"/>
            </a:pPr>
            <a:r>
              <a:rPr lang="en-GB" sz="1200" b="1" dirty="0">
                <a:latin typeface="Arial" panose="020B0604020202020204" pitchFamily="34" charset="0"/>
                <a:cs typeface="Arial" panose="020B0604020202020204" pitchFamily="34" charset="0"/>
              </a:rPr>
              <a:t>June 2022 data showed decreases in claimant counts, there was a -10% decrease from March 2022 across Greater Cambridge, with a -7% decrease in Cambridge, a -12% decrease in South Cambridgeshire, and a -11% decrease across England overall. </a:t>
            </a:r>
          </a:p>
          <a:p>
            <a:pPr marL="0" indent="0">
              <a:buFont typeface="Arial" panose="020B0604020202020204" pitchFamily="34" charset="0"/>
              <a:buNone/>
            </a:pPr>
            <a:endParaRPr lang="en-GB" sz="1200" b="1"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GB" sz="1200" b="1" dirty="0">
                <a:solidFill>
                  <a:srgbClr val="EC701C"/>
                </a:solidFill>
                <a:latin typeface="Arial" panose="020B0604020202020204" pitchFamily="34" charset="0"/>
                <a:cs typeface="Arial" panose="020B0604020202020204" pitchFamily="34" charset="0"/>
              </a:rPr>
              <a:t>3,675 claimants* </a:t>
            </a:r>
            <a:r>
              <a:rPr lang="en-GB" sz="1200" dirty="0">
                <a:latin typeface="Arial" panose="020B0604020202020204" pitchFamily="34" charset="0"/>
                <a:cs typeface="Arial" panose="020B0604020202020204" pitchFamily="34" charset="0"/>
              </a:rPr>
              <a:t>across the GCP area; </a:t>
            </a:r>
            <a:r>
              <a:rPr lang="en-GB" sz="1200" b="1" dirty="0">
                <a:solidFill>
                  <a:srgbClr val="EC701C"/>
                </a:solidFill>
                <a:latin typeface="Arial" panose="020B0604020202020204" pitchFamily="34" charset="0"/>
                <a:cs typeface="Arial" panose="020B0604020202020204" pitchFamily="34" charset="0"/>
              </a:rPr>
              <a:t>1.6% of residents aged 16+</a:t>
            </a:r>
            <a:r>
              <a:rPr lang="en-GB" sz="1200" dirty="0">
                <a:latin typeface="Arial" panose="020B0604020202020204" pitchFamily="34" charset="0"/>
                <a:cs typeface="Arial" panose="020B0604020202020204" pitchFamily="34" charset="0"/>
              </a:rPr>
              <a:t>, compared to 3.0% across England. This compares to </a:t>
            </a:r>
            <a:r>
              <a:rPr lang="en-GB" sz="1200" b="1" dirty="0">
                <a:solidFill>
                  <a:schemeClr val="accent2"/>
                </a:solidFill>
                <a:latin typeface="Arial" panose="020B0604020202020204" pitchFamily="34" charset="0"/>
                <a:cs typeface="Arial" panose="020B0604020202020204" pitchFamily="34" charset="0"/>
              </a:rPr>
              <a:t>2,460 claimants (1.1% of residents aged 16+)</a:t>
            </a:r>
            <a:r>
              <a:rPr lang="en-GB" sz="1200" dirty="0">
                <a:latin typeface="Arial" panose="020B0604020202020204" pitchFamily="34" charset="0"/>
                <a:cs typeface="Arial" panose="020B0604020202020204" pitchFamily="34" charset="0"/>
              </a:rPr>
              <a:t> across the GCP area in March 2020, a +49% increase. </a:t>
            </a:r>
          </a:p>
          <a:p>
            <a:pPr marL="0" indent="0">
              <a:spcBef>
                <a:spcPts val="600"/>
              </a:spcBef>
              <a:buFont typeface="Arial" panose="020B0604020202020204" pitchFamily="34" charset="0"/>
              <a:buNone/>
            </a:pPr>
            <a:endParaRPr lang="en-GB" sz="1200"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GB" u="none" dirty="0">
                <a:solidFill>
                  <a:srgbClr val="FF0000"/>
                </a:solidFill>
              </a:rPr>
              <a:t>Cambridge City 2,025 (2.0%) .</a:t>
            </a:r>
          </a:p>
          <a:p>
            <a:pPr marL="285750" indent="-285750">
              <a:spcBef>
                <a:spcPts val="600"/>
              </a:spcBef>
              <a:buFont typeface="Arial" panose="020B0604020202020204" pitchFamily="34" charset="0"/>
              <a:buChar char="•"/>
            </a:pPr>
            <a:r>
              <a:rPr lang="en-GB" u="none" dirty="0">
                <a:solidFill>
                  <a:srgbClr val="FF0000"/>
                </a:solidFill>
              </a:rPr>
              <a:t>South Cambridgeshire 1,650 (1.3%) –– South Cambridgeshire still has the lowest proportion of residents aged 16+ claiming (1.3%) compared to the rest of the county.  </a:t>
            </a:r>
            <a:endParaRPr lang="en-GB" sz="1200" b="0" u="none" dirty="0">
              <a:solidFill>
                <a:srgbClr val="FF0000"/>
              </a:solidFill>
              <a:highlight>
                <a:srgbClr val="FFFFFF"/>
              </a:highlight>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GB" sz="1200" b="0" u="none" dirty="0">
                <a:solidFill>
                  <a:srgbClr val="FF0000"/>
                </a:solidFill>
                <a:highlight>
                  <a:srgbClr val="FFFFFF"/>
                </a:highlight>
                <a:latin typeface="Arial" panose="020B0604020202020204" pitchFamily="34" charset="0"/>
                <a:cs typeface="Arial" panose="020B0604020202020204" pitchFamily="34" charset="0"/>
              </a:rPr>
              <a:t>In Cambridgeshire</a:t>
            </a:r>
            <a:r>
              <a:rPr lang="en-GB" sz="1200" b="1" u="none" dirty="0">
                <a:solidFill>
                  <a:srgbClr val="FF0000"/>
                </a:solidFill>
                <a:highlight>
                  <a:srgbClr val="FFFFFF"/>
                </a:highlight>
                <a:latin typeface="Arial" panose="020B0604020202020204" pitchFamily="34" charset="0"/>
                <a:cs typeface="Arial" panose="020B0604020202020204" pitchFamily="34" charset="0"/>
              </a:rPr>
              <a:t> </a:t>
            </a:r>
            <a:r>
              <a:rPr lang="en-GB" sz="1200" b="0" u="none" dirty="0">
                <a:solidFill>
                  <a:srgbClr val="FF0000"/>
                </a:solidFill>
                <a:highlight>
                  <a:srgbClr val="FFFFFF"/>
                </a:highlight>
                <a:latin typeface="Arial" panose="020B0604020202020204" pitchFamily="34" charset="0"/>
                <a:cs typeface="Arial" panose="020B0604020202020204" pitchFamily="34" charset="0"/>
              </a:rPr>
              <a:t>there were 9,565</a:t>
            </a:r>
            <a:r>
              <a:rPr lang="en-GB" u="none" dirty="0">
                <a:solidFill>
                  <a:srgbClr val="FF0000"/>
                </a:solidFill>
              </a:rPr>
              <a:t> claimants (1.8% of residents aged 16+).</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12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dirty="0"/>
              <a:t>*</a:t>
            </a:r>
            <a:r>
              <a:rPr lang="en-GB" sz="800" i="1" dirty="0"/>
              <a:t>this figure includes all residents over the age of 16 (not just working age).</a:t>
            </a:r>
          </a:p>
        </p:txBody>
      </p:sp>
      <p:sp>
        <p:nvSpPr>
          <p:cNvPr id="4" name="Slide Number Placeholder 3"/>
          <p:cNvSpPr>
            <a:spLocks noGrp="1"/>
          </p:cNvSpPr>
          <p:nvPr>
            <p:ph type="sldNum" sz="quarter" idx="5"/>
          </p:nvPr>
        </p:nvSpPr>
        <p:spPr/>
        <p:txBody>
          <a:bodyPr/>
          <a:lstStyle/>
          <a:p>
            <a:fld id="{9E6CB208-4DB2-4AE8-A538-5D5D61A35EDD}" type="slidenum">
              <a:rPr lang="en-GB" smtClean="0"/>
              <a:t>7</a:t>
            </a:fld>
            <a:endParaRPr lang="en-GB"/>
          </a:p>
        </p:txBody>
      </p:sp>
    </p:spTree>
    <p:extLst>
      <p:ext uri="{BB962C8B-B14F-4D97-AF65-F5344CB8AC3E}">
        <p14:creationId xmlns:p14="http://schemas.microsoft.com/office/powerpoint/2010/main" val="1632401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r>
              <a:rPr lang="en-GB" sz="1200" b="0" dirty="0">
                <a:solidFill>
                  <a:srgbClr val="EC701C"/>
                </a:solidFill>
                <a:latin typeface="Arial" panose="020B0604020202020204" pitchFamily="34" charset="0"/>
                <a:cs typeface="Arial" panose="020B0604020202020204" pitchFamily="34" charset="0"/>
              </a:rPr>
              <a:t>The above chart presents claimant counts across Greater Cambridge and England indexed to January 2020. This presents a more effective way to visualise recovery than using raw numbers of counts.</a:t>
            </a:r>
          </a:p>
          <a:p>
            <a:pPr marL="0" indent="0">
              <a:spcBef>
                <a:spcPts val="600"/>
              </a:spcBef>
              <a:buFont typeface="Arial" panose="020B0604020202020204" pitchFamily="34" charset="0"/>
              <a:buNone/>
            </a:pPr>
            <a:endParaRPr lang="en-GB" sz="1800" dirty="0">
              <a:effectLst/>
              <a:latin typeface="Calibri" panose="020F0502020204030204" pitchFamily="34" charset="0"/>
            </a:endParaRPr>
          </a:p>
          <a:p>
            <a:pPr marL="285750" indent="-285750">
              <a:buFont typeface="Arial" panose="020B0604020202020204" pitchFamily="34" charset="0"/>
              <a:buChar char="•"/>
            </a:pPr>
            <a:r>
              <a:rPr lang="en-GB" sz="1200" b="1" dirty="0">
                <a:latin typeface="Arial" panose="020B0604020202020204" pitchFamily="34" charset="0"/>
                <a:cs typeface="Arial" panose="020B0604020202020204" pitchFamily="34" charset="0"/>
              </a:rPr>
              <a:t>Although Greater Cambridge saw claimant counts closer to the January 2020 baseline in February and March 2020 than England, counts quickly increased and Greater Cambridge saw claimant counts substantially higher than the January 2020 baseline from April 2020 onwards when compared to England.</a:t>
            </a:r>
          </a:p>
          <a:p>
            <a:pPr marL="285750" indent="-285750">
              <a:buFont typeface="Arial" panose="020B0604020202020204" pitchFamily="34" charset="0"/>
              <a:buChar char="•"/>
            </a:pPr>
            <a:r>
              <a:rPr lang="en-GB" sz="1200" b="1" dirty="0">
                <a:latin typeface="Arial" panose="020B0604020202020204" pitchFamily="34" charset="0"/>
                <a:cs typeface="Arial" panose="020B0604020202020204" pitchFamily="34" charset="0"/>
              </a:rPr>
              <a:t>The gap between Greater Cambridge and England was greatest across the last three quarters of 2020.</a:t>
            </a:r>
          </a:p>
          <a:p>
            <a:pPr marL="285750" indent="-285750">
              <a:buFont typeface="Arial" panose="020B0604020202020204" pitchFamily="34" charset="0"/>
              <a:buChar char="•"/>
            </a:pPr>
            <a:r>
              <a:rPr lang="en-GB" sz="1200" b="1" dirty="0">
                <a:latin typeface="Arial" panose="020B0604020202020204" pitchFamily="34" charset="0"/>
                <a:cs typeface="Arial" panose="020B0604020202020204" pitchFamily="34" charset="0"/>
              </a:rPr>
              <a:t>Across 2021 and into 2022, the gap between Greater Cambridge and England has narrowed. However, Greater Cambridge is still higher than England when compared to the January 2020 baseline.</a:t>
            </a:r>
          </a:p>
          <a:p>
            <a:pPr marL="285750" indent="-285750">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dirty="0"/>
              <a:t>*</a:t>
            </a:r>
            <a:r>
              <a:rPr lang="en-GB" sz="800" i="1" dirty="0"/>
              <a:t>this figure includes all residents over the age of 16 (not just working age).</a:t>
            </a:r>
          </a:p>
        </p:txBody>
      </p:sp>
      <p:sp>
        <p:nvSpPr>
          <p:cNvPr id="4" name="Slide Number Placeholder 3"/>
          <p:cNvSpPr>
            <a:spLocks noGrp="1"/>
          </p:cNvSpPr>
          <p:nvPr>
            <p:ph type="sldNum" sz="quarter" idx="5"/>
          </p:nvPr>
        </p:nvSpPr>
        <p:spPr/>
        <p:txBody>
          <a:bodyPr/>
          <a:lstStyle/>
          <a:p>
            <a:fld id="{9E6CB208-4DB2-4AE8-A538-5D5D61A35EDD}" type="slidenum">
              <a:rPr lang="en-GB" smtClean="0"/>
              <a:t>8</a:t>
            </a:fld>
            <a:endParaRPr lang="en-GB"/>
          </a:p>
        </p:txBody>
      </p:sp>
    </p:spTree>
    <p:extLst>
      <p:ext uri="{BB962C8B-B14F-4D97-AF65-F5344CB8AC3E}">
        <p14:creationId xmlns:p14="http://schemas.microsoft.com/office/powerpoint/2010/main" val="3718745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 typeface="Arial" panose="020B0604020202020204" pitchFamily="34" charset="0"/>
              <a:buNone/>
            </a:pPr>
            <a:r>
              <a:rPr lang="en-GB" sz="800" b="0" dirty="0">
                <a:solidFill>
                  <a:srgbClr val="EC701C"/>
                </a:solidFill>
                <a:latin typeface="Arial" panose="020B0604020202020204" pitchFamily="34" charset="0"/>
                <a:cs typeface="Arial" panose="020B0604020202020204" pitchFamily="34" charset="0"/>
              </a:rPr>
              <a:t>The above chart presents claimant counts across Greater Cambridge from January 1986 to June 2022.</a:t>
            </a:r>
          </a:p>
          <a:p>
            <a:pPr marL="0" indent="0">
              <a:spcBef>
                <a:spcPts val="600"/>
              </a:spcBef>
              <a:buFont typeface="Arial" panose="020B0604020202020204" pitchFamily="34" charset="0"/>
              <a:buNone/>
            </a:pPr>
            <a:endParaRPr lang="en-GB" sz="1050" dirty="0">
              <a:effectLst/>
              <a:latin typeface="Calibri" panose="020F0502020204030204" pitchFamily="34" charset="0"/>
            </a:endParaRPr>
          </a:p>
          <a:p>
            <a:pPr marL="285750" indent="-285750">
              <a:buFont typeface="Arial" panose="020B0604020202020204" pitchFamily="34" charset="0"/>
              <a:buChar char="•"/>
            </a:pPr>
            <a:r>
              <a:rPr lang="en-GB" sz="800" b="1" dirty="0">
                <a:latin typeface="Arial" panose="020B0604020202020204" pitchFamily="34" charset="0"/>
                <a:cs typeface="Arial" panose="020B0604020202020204" pitchFamily="34" charset="0"/>
              </a:rPr>
              <a:t>September 2020 saw the highest number of claimants (6,930) since 1992.</a:t>
            </a:r>
          </a:p>
          <a:p>
            <a:pPr marL="285750" indent="-285750">
              <a:buFont typeface="Arial" panose="020B0604020202020204" pitchFamily="34" charset="0"/>
              <a:buChar char="•"/>
            </a:pPr>
            <a:r>
              <a:rPr lang="en-GB" sz="800" b="1" dirty="0">
                <a:latin typeface="Arial" panose="020B0604020202020204" pitchFamily="34" charset="0"/>
                <a:cs typeface="Arial" panose="020B0604020202020204" pitchFamily="34" charset="0"/>
              </a:rPr>
              <a:t>Claimant counts have decreased at a faster rate than seen from 1992 but are still above pre pandemic levels and those seen in 2008/2009.</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GB" sz="8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800" dirty="0"/>
              <a:t>*</a:t>
            </a:r>
            <a:r>
              <a:rPr lang="en-GB" sz="300" i="1" dirty="0"/>
              <a:t>this figure includes all residents over the age of 16 (not just working age).</a:t>
            </a:r>
          </a:p>
          <a:p>
            <a:pPr marL="0" indent="0">
              <a:spcBef>
                <a:spcPts val="600"/>
              </a:spcBef>
              <a:buFont typeface="Arial" panose="020B0604020202020204" pitchFamily="34" charset="0"/>
              <a:buNone/>
            </a:pPr>
            <a:endParaRPr lang="en-GB" sz="800" i="1" dirty="0"/>
          </a:p>
        </p:txBody>
      </p:sp>
      <p:sp>
        <p:nvSpPr>
          <p:cNvPr id="4" name="Slide Number Placeholder 3"/>
          <p:cNvSpPr>
            <a:spLocks noGrp="1"/>
          </p:cNvSpPr>
          <p:nvPr>
            <p:ph type="sldNum" sz="quarter" idx="5"/>
          </p:nvPr>
        </p:nvSpPr>
        <p:spPr/>
        <p:txBody>
          <a:bodyPr/>
          <a:lstStyle/>
          <a:p>
            <a:fld id="{9E6CB208-4DB2-4AE8-A538-5D5D61A35EDD}" type="slidenum">
              <a:rPr lang="en-GB" smtClean="0"/>
              <a:t>9</a:t>
            </a:fld>
            <a:endParaRPr lang="en-GB"/>
          </a:p>
        </p:txBody>
      </p:sp>
    </p:spTree>
    <p:extLst>
      <p:ext uri="{BB962C8B-B14F-4D97-AF65-F5344CB8AC3E}">
        <p14:creationId xmlns:p14="http://schemas.microsoft.com/office/powerpoint/2010/main" val="800943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EAA06AB-E1A9-428E-9A2A-C9DFFF05D9EB}" type="datetimeFigureOut">
              <a:rPr lang="en-GB" smtClean="0"/>
              <a:t>11/11/2022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503651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AA06AB-E1A9-428E-9A2A-C9DFFF05D9EB}" type="datetimeFigureOut">
              <a:rPr lang="en-GB" smtClean="0"/>
              <a:t>11/11/2022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071497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AA06AB-E1A9-428E-9A2A-C9DFFF05D9EB}" type="datetimeFigureOut">
              <a:rPr lang="en-GB" smtClean="0"/>
              <a:t>11/11/2022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231630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C3DE978-A285-4709-826C-D4611FD7BE64}" type="datetimeFigureOut">
              <a:rPr lang="en-GB" smtClean="0"/>
              <a:t>11/11/2022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3873479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3DE978-A285-4709-826C-D4611FD7BE64}" type="datetimeFigureOut">
              <a:rPr lang="en-GB" smtClean="0"/>
              <a:t>11/11/2022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167728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3DE978-A285-4709-826C-D4611FD7BE64}" type="datetimeFigureOut">
              <a:rPr lang="en-GB" smtClean="0"/>
              <a:t>11/11/2022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177553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C3DE978-A285-4709-826C-D4611FD7BE64}" type="datetimeFigureOut">
              <a:rPr lang="en-GB" smtClean="0"/>
              <a:t>11/11/2022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241148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C3DE978-A285-4709-826C-D4611FD7BE64}" type="datetimeFigureOut">
              <a:rPr lang="en-GB" smtClean="0"/>
              <a:t>11/11/2022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219302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C3DE978-A285-4709-826C-D4611FD7BE64}" type="datetimeFigureOut">
              <a:rPr lang="en-GB" smtClean="0"/>
              <a:t>11/11/2022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3456481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3DE978-A285-4709-826C-D4611FD7BE64}" type="datetimeFigureOut">
              <a:rPr lang="en-GB" smtClean="0"/>
              <a:t>11/11/2022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671213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3DE978-A285-4709-826C-D4611FD7BE64}" type="datetimeFigureOut">
              <a:rPr lang="en-GB" smtClean="0"/>
              <a:t>11/11/2022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2616134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AA06AB-E1A9-428E-9A2A-C9DFFF05D9EB}" type="datetimeFigureOut">
              <a:rPr lang="en-GB" smtClean="0"/>
              <a:t>11/11/2022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2550630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3DE978-A285-4709-826C-D4611FD7BE64}" type="datetimeFigureOut">
              <a:rPr lang="en-GB" smtClean="0"/>
              <a:t>11/11/2022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3062253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3DE978-A285-4709-826C-D4611FD7BE64}" type="datetimeFigureOut">
              <a:rPr lang="en-GB" smtClean="0"/>
              <a:t>11/11/2022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1561092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3DE978-A285-4709-826C-D4611FD7BE64}" type="datetimeFigureOut">
              <a:rPr lang="en-GB" smtClean="0"/>
              <a:t>11/11/2022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DE9EA5-05C8-4B5B-B253-366C87BB7B5C}" type="slidenum">
              <a:rPr lang="en-GB" smtClean="0"/>
              <a:t>‹#›</a:t>
            </a:fld>
            <a:endParaRPr lang="en-GB"/>
          </a:p>
        </p:txBody>
      </p:sp>
    </p:spTree>
    <p:extLst>
      <p:ext uri="{BB962C8B-B14F-4D97-AF65-F5344CB8AC3E}">
        <p14:creationId xmlns:p14="http://schemas.microsoft.com/office/powerpoint/2010/main" val="3742332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AA06AB-E1A9-428E-9A2A-C9DFFF05D9EB}" type="datetimeFigureOut">
              <a:rPr lang="en-GB" smtClean="0"/>
              <a:t>11/11/2022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125607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EAA06AB-E1A9-428E-9A2A-C9DFFF05D9EB}" type="datetimeFigureOut">
              <a:rPr lang="en-GB" smtClean="0"/>
              <a:t>11/11/2022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2053268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EAA06AB-E1A9-428E-9A2A-C9DFFF05D9EB}" type="datetimeFigureOut">
              <a:rPr lang="en-GB" smtClean="0"/>
              <a:t>11/11/2022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288834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EAA06AB-E1A9-428E-9A2A-C9DFFF05D9EB}" type="datetimeFigureOut">
              <a:rPr lang="en-GB" smtClean="0"/>
              <a:t>11/11/2022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172982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A06AB-E1A9-428E-9A2A-C9DFFF05D9EB}" type="datetimeFigureOut">
              <a:rPr lang="en-GB" smtClean="0"/>
              <a:t>11/11/2022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852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AA06AB-E1A9-428E-9A2A-C9DFFF05D9EB}" type="datetimeFigureOut">
              <a:rPr lang="en-GB" smtClean="0"/>
              <a:t>11/11/2022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2274853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AA06AB-E1A9-428E-9A2A-C9DFFF05D9EB}" type="datetimeFigureOut">
              <a:rPr lang="en-GB" smtClean="0"/>
              <a:t>11/11/2022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EAA324-B6F2-479F-B73C-00ED9AE99B9B}" type="slidenum">
              <a:rPr lang="en-GB" smtClean="0"/>
              <a:t>‹#›</a:t>
            </a:fld>
            <a:endParaRPr lang="en-GB"/>
          </a:p>
        </p:txBody>
      </p:sp>
    </p:spTree>
    <p:extLst>
      <p:ext uri="{BB962C8B-B14F-4D97-AF65-F5344CB8AC3E}">
        <p14:creationId xmlns:p14="http://schemas.microsoft.com/office/powerpoint/2010/main" val="3297093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A06AB-E1A9-428E-9A2A-C9DFFF05D9EB}" type="datetimeFigureOut">
              <a:rPr lang="en-GB" smtClean="0"/>
              <a:t>11/11/2022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AA324-B6F2-479F-B73C-00ED9AE99B9B}" type="slidenum">
              <a:rPr lang="en-GB" smtClean="0"/>
              <a:t>‹#›</a:t>
            </a:fld>
            <a:endParaRPr lang="en-GB"/>
          </a:p>
        </p:txBody>
      </p:sp>
    </p:spTree>
    <p:extLst>
      <p:ext uri="{BB962C8B-B14F-4D97-AF65-F5344CB8AC3E}">
        <p14:creationId xmlns:p14="http://schemas.microsoft.com/office/powerpoint/2010/main" val="2547578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3DE978-A285-4709-826C-D4611FD7BE64}" type="datetimeFigureOut">
              <a:rPr lang="en-GB" smtClean="0"/>
              <a:t>11/11/2022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E9EA5-05C8-4B5B-B253-366C87BB7B5C}" type="slidenum">
              <a:rPr lang="en-GB" smtClean="0"/>
              <a:t>‹#›</a:t>
            </a:fld>
            <a:endParaRPr lang="en-GB"/>
          </a:p>
        </p:txBody>
      </p:sp>
    </p:spTree>
    <p:extLst>
      <p:ext uri="{BB962C8B-B14F-4D97-AF65-F5344CB8AC3E}">
        <p14:creationId xmlns:p14="http://schemas.microsoft.com/office/powerpoint/2010/main" val="1233152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esearch.group@cambridgeshire.gov.uk"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0">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838199" y="3563422"/>
            <a:ext cx="7268147" cy="1754376"/>
          </a:xfrm>
        </p:spPr>
        <p:txBody>
          <a:bodyPr vert="horz" lIns="91440" tIns="45720" rIns="91440" bIns="45720" rtlCol="0" anchor="b">
            <a:normAutofit/>
          </a:bodyPr>
          <a:lstStyle/>
          <a:p>
            <a:r>
              <a:rPr lang="en-US" b="1" dirty="0"/>
              <a:t>GCP Economy &amp; Employment Quarterly Update</a:t>
            </a:r>
            <a:endParaRPr lang="en-US" b="1" kern="1200" dirty="0">
              <a:solidFill>
                <a:schemeClr val="tx1"/>
              </a:solidFill>
              <a:latin typeface="+mj-lt"/>
              <a:ea typeface="+mj-ea"/>
              <a:cs typeface="+mj-cs"/>
            </a:endParaRPr>
          </a:p>
        </p:txBody>
      </p:sp>
      <p:sp>
        <p:nvSpPr>
          <p:cNvPr id="3" name="TextBox 2">
            <a:extLst>
              <a:ext uri="{FF2B5EF4-FFF2-40B4-BE49-F238E27FC236}">
                <a16:creationId xmlns:a16="http://schemas.microsoft.com/office/drawing/2014/main" id="{0145CA67-64CF-4EB4-8887-6ECB48DE38F3}"/>
              </a:ext>
            </a:extLst>
          </p:cNvPr>
          <p:cNvSpPr txBox="1"/>
          <p:nvPr/>
        </p:nvSpPr>
        <p:spPr>
          <a:xfrm>
            <a:off x="838199" y="5384878"/>
            <a:ext cx="7315200" cy="775494"/>
          </a:xfrm>
          <a:prstGeom prst="rect">
            <a:avLst/>
          </a:prstGeom>
        </p:spPr>
        <p:txBody>
          <a:bodyPr vert="horz" lIns="91440" tIns="45720" rIns="91440" bIns="45720" rtlCol="0" anchor="t">
            <a:normAutofit fontScale="92500" lnSpcReduction="10000"/>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sz="1200" b="1" dirty="0">
                <a:solidFill>
                  <a:prstClr val="black"/>
                </a:solidFill>
                <a:latin typeface="Calibri" panose="020F0502020204030204"/>
              </a:rPr>
              <a:t>July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2022</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Research Group, </a:t>
            </a: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Cambridgeshire</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County Council</a:t>
            </a:r>
            <a:endParaRPr kumimoji="0" lang="en-US" sz="1200" b="1"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hlinkClick r:id="rId3"/>
              </a:rPr>
              <a:t>Research.Group@Cambridgeshire.gov.uk</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4" name="Picture 3">
            <a:extLst>
              <a:ext uri="{FF2B5EF4-FFF2-40B4-BE49-F238E27FC236}">
                <a16:creationId xmlns:a16="http://schemas.microsoft.com/office/drawing/2014/main" id="{0371F944-83DC-43A0-9D4F-E4DF376ADB05}"/>
              </a:ext>
            </a:extLst>
          </p:cNvPr>
          <p:cNvPicPr>
            <a:picLocks noChangeAspect="1"/>
          </p:cNvPicPr>
          <p:nvPr/>
        </p:nvPicPr>
        <p:blipFill>
          <a:blip r:embed="rId4"/>
          <a:stretch>
            <a:fillRect/>
          </a:stretch>
        </p:blipFill>
        <p:spPr>
          <a:xfrm>
            <a:off x="8591107" y="5939235"/>
            <a:ext cx="3462850" cy="761826"/>
          </a:xfrm>
          <a:prstGeom prst="rect">
            <a:avLst/>
          </a:prstGeom>
        </p:spPr>
      </p:pic>
      <p:pic>
        <p:nvPicPr>
          <p:cNvPr id="1026" name="Picture 2" descr="Greater Cambridge Partnership | Cambridge Network">
            <a:extLst>
              <a:ext uri="{FF2B5EF4-FFF2-40B4-BE49-F238E27FC236}">
                <a16:creationId xmlns:a16="http://schemas.microsoft.com/office/drawing/2014/main" id="{6661B7D7-282E-476A-A9B5-BE4EB6547A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8176" y="284320"/>
            <a:ext cx="5145383" cy="1480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01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038559" y="756110"/>
            <a:ext cx="8437844" cy="646331"/>
          </a:xfrm>
          <a:prstGeom prst="rect">
            <a:avLst/>
          </a:prstGeom>
          <a:noFill/>
          <a:ln>
            <a:noFill/>
          </a:ln>
        </p:spPr>
        <p:txBody>
          <a:bodyPr wrap="square" rtlCol="0">
            <a:spAutoFit/>
          </a:bodyPr>
          <a:lstStyle/>
          <a:p>
            <a:pPr algn="ctr"/>
            <a:r>
              <a:rPr lang="en-GB" b="1" dirty="0">
                <a:solidFill>
                  <a:prstClr val="black"/>
                </a:solidFill>
                <a:latin typeface="Abel"/>
              </a:rPr>
              <a:t>June 2022 Claimant Counts by Age Group (Indexed to January 2020)</a:t>
            </a:r>
            <a:br>
              <a:rPr lang="en-GB" b="1" dirty="0">
                <a:solidFill>
                  <a:prstClr val="black"/>
                </a:solidFill>
                <a:latin typeface="Abel"/>
              </a:rPr>
            </a:br>
            <a:endParaRPr lang="en-GB" b="1" dirty="0">
              <a:latin typeface="Abel"/>
            </a:endParaRPr>
          </a:p>
        </p:txBody>
      </p:sp>
      <p:graphicFrame>
        <p:nvGraphicFramePr>
          <p:cNvPr id="6" name="Table 3">
            <a:extLst>
              <a:ext uri="{FF2B5EF4-FFF2-40B4-BE49-F238E27FC236}">
                <a16:creationId xmlns:a16="http://schemas.microsoft.com/office/drawing/2014/main" id="{90E3674A-FD5C-4511-9C3A-B52C86A724E9}"/>
              </a:ext>
            </a:extLst>
          </p:cNvPr>
          <p:cNvGraphicFramePr>
            <a:graphicFrameLocks noGrp="1"/>
          </p:cNvGraphicFramePr>
          <p:nvPr>
            <p:extLst>
              <p:ext uri="{D42A27DB-BD31-4B8C-83A1-F6EECF244321}">
                <p14:modId xmlns:p14="http://schemas.microsoft.com/office/powerpoint/2010/main" val="3926318092"/>
              </p:ext>
            </p:extLst>
          </p:nvPr>
        </p:nvGraphicFramePr>
        <p:xfrm>
          <a:off x="336700" y="5400031"/>
          <a:ext cx="4384154" cy="1323696"/>
        </p:xfrm>
        <a:graphic>
          <a:graphicData uri="http://schemas.openxmlformats.org/drawingml/2006/table">
            <a:tbl>
              <a:tblPr firstRow="1" bandRow="1">
                <a:tableStyleId>{5940675A-B579-460E-94D1-54222C63F5DA}</a:tableStyleId>
              </a:tblPr>
              <a:tblGrid>
                <a:gridCol w="1154898">
                  <a:extLst>
                    <a:ext uri="{9D8B030D-6E8A-4147-A177-3AD203B41FA5}">
                      <a16:colId xmlns:a16="http://schemas.microsoft.com/office/drawing/2014/main" val="420131872"/>
                    </a:ext>
                  </a:extLst>
                </a:gridCol>
                <a:gridCol w="1053269">
                  <a:extLst>
                    <a:ext uri="{9D8B030D-6E8A-4147-A177-3AD203B41FA5}">
                      <a16:colId xmlns:a16="http://schemas.microsoft.com/office/drawing/2014/main" val="791136943"/>
                    </a:ext>
                  </a:extLst>
                </a:gridCol>
                <a:gridCol w="1047148">
                  <a:extLst>
                    <a:ext uri="{9D8B030D-6E8A-4147-A177-3AD203B41FA5}">
                      <a16:colId xmlns:a16="http://schemas.microsoft.com/office/drawing/2014/main" val="1417751783"/>
                    </a:ext>
                  </a:extLst>
                </a:gridCol>
                <a:gridCol w="1128839">
                  <a:extLst>
                    <a:ext uri="{9D8B030D-6E8A-4147-A177-3AD203B41FA5}">
                      <a16:colId xmlns:a16="http://schemas.microsoft.com/office/drawing/2014/main" val="2449649935"/>
                    </a:ext>
                  </a:extLst>
                </a:gridCol>
              </a:tblGrid>
              <a:tr h="8509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n-lt"/>
                        </a:rPr>
                        <a:t>Claimant Counts</a:t>
                      </a:r>
                    </a:p>
                    <a:p>
                      <a:endParaRPr lang="en-GB" sz="1200"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u="none" strike="noStrike" dirty="0">
                          <a:solidFill>
                            <a:srgbClr val="0070C0"/>
                          </a:solidFill>
                          <a:effectLst/>
                          <a:latin typeface="+mn-lt"/>
                        </a:rPr>
                        <a:t>16-24</a:t>
                      </a:r>
                    </a:p>
                    <a:p>
                      <a:pPr algn="ctr" fontAlgn="b"/>
                      <a:r>
                        <a:rPr lang="en-GB" sz="1200" b="1" u="none" strike="noStrike" dirty="0">
                          <a:effectLst/>
                          <a:latin typeface="+mn-lt"/>
                        </a:rPr>
                        <a:t>March 2022 to June 2022</a:t>
                      </a:r>
                      <a:endParaRPr lang="en-GB" sz="1200" b="1" i="0" u="none" strike="noStrike" dirty="0">
                        <a:solidFill>
                          <a:srgbClr val="000000"/>
                        </a:solidFill>
                        <a:effectLst/>
                        <a:latin typeface="+mn-lt"/>
                      </a:endParaRPr>
                    </a:p>
                    <a:p>
                      <a:pPr algn="ctr" fontAlgn="b"/>
                      <a:endParaRPr lang="en-GB" sz="1200" b="1" u="none" strike="noStrike" dirty="0">
                        <a:solidFill>
                          <a:srgbClr val="0070C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rgbClr val="0070C0"/>
                          </a:solidFill>
                          <a:effectLst/>
                          <a:latin typeface="+mn-lt"/>
                        </a:rPr>
                        <a:t>25-49</a:t>
                      </a:r>
                    </a:p>
                    <a:p>
                      <a:pPr algn="ctr" fontAlgn="b"/>
                      <a:r>
                        <a:rPr lang="en-GB" sz="1200" b="1" u="none" strike="noStrike" dirty="0">
                          <a:effectLst/>
                          <a:latin typeface="+mn-lt"/>
                        </a:rPr>
                        <a:t>March 2022 to June 2022</a:t>
                      </a:r>
                      <a:endParaRPr lang="en-GB" sz="1200" b="1"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rgbClr val="0070C0"/>
                          </a:solidFill>
                          <a:effectLst/>
                          <a:latin typeface="+mn-lt"/>
                        </a:rPr>
                        <a:t>50+</a:t>
                      </a:r>
                    </a:p>
                    <a:p>
                      <a:pPr algn="ctr" fontAlgn="b"/>
                      <a:r>
                        <a:rPr lang="en-GB" sz="1200" b="1" u="none" strike="noStrike" dirty="0">
                          <a:effectLst/>
                          <a:latin typeface="+mn-lt"/>
                        </a:rPr>
                        <a:t>March 2022 to June 2022</a:t>
                      </a:r>
                      <a:endParaRPr lang="en-GB" sz="1200" b="1"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10397509"/>
                  </a:ext>
                </a:extLst>
              </a:tr>
              <a:tr h="4727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n-lt"/>
                        </a:rPr>
                        <a:t>Greater 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GB" sz="1200" b="1" i="0" u="none" strike="noStrike" dirty="0">
                          <a:solidFill>
                            <a:srgbClr val="FF0000"/>
                          </a:solidFill>
                          <a:effectLst/>
                          <a:latin typeface="+mn-lt"/>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rgbClr val="FF0000"/>
                          </a:solidFill>
                          <a:effectLst/>
                          <a:latin typeface="+mn-lt"/>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GB" sz="1200" b="1" i="0" u="none" strike="noStrike" kern="1200" dirty="0">
                          <a:solidFill>
                            <a:srgbClr val="FF0000"/>
                          </a:solidFill>
                          <a:effectLst/>
                          <a:latin typeface="+mn-lt"/>
                          <a:ea typeface="+mn-ea"/>
                          <a:cs typeface="+mn-cs"/>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37714"/>
                  </a:ext>
                </a:extLst>
              </a:tr>
            </a:tbl>
          </a:graphicData>
        </a:graphic>
      </p:graphicFrame>
      <p:graphicFrame>
        <p:nvGraphicFramePr>
          <p:cNvPr id="9" name="Table 3">
            <a:extLst>
              <a:ext uri="{FF2B5EF4-FFF2-40B4-BE49-F238E27FC236}">
                <a16:creationId xmlns:a16="http://schemas.microsoft.com/office/drawing/2014/main" id="{E53A7FCA-DB5D-4FF3-82DD-1CC9EA71A629}"/>
              </a:ext>
            </a:extLst>
          </p:cNvPr>
          <p:cNvGraphicFramePr>
            <a:graphicFrameLocks noGrp="1"/>
          </p:cNvGraphicFramePr>
          <p:nvPr>
            <p:extLst>
              <p:ext uri="{D42A27DB-BD31-4B8C-83A1-F6EECF244321}">
                <p14:modId xmlns:p14="http://schemas.microsoft.com/office/powerpoint/2010/main" val="1076307064"/>
              </p:ext>
            </p:extLst>
          </p:nvPr>
        </p:nvGraphicFramePr>
        <p:xfrm>
          <a:off x="4837815" y="5389575"/>
          <a:ext cx="7208006" cy="1334152"/>
        </p:xfrm>
        <a:graphic>
          <a:graphicData uri="http://schemas.openxmlformats.org/drawingml/2006/table">
            <a:tbl>
              <a:tblPr firstRow="1" bandRow="1">
                <a:tableStyleId>{5940675A-B579-460E-94D1-54222C63F5DA}</a:tableStyleId>
              </a:tblPr>
              <a:tblGrid>
                <a:gridCol w="1777603">
                  <a:extLst>
                    <a:ext uri="{9D8B030D-6E8A-4147-A177-3AD203B41FA5}">
                      <a16:colId xmlns:a16="http://schemas.microsoft.com/office/drawing/2014/main" val="420131872"/>
                    </a:ext>
                  </a:extLst>
                </a:gridCol>
                <a:gridCol w="1090095">
                  <a:extLst>
                    <a:ext uri="{9D8B030D-6E8A-4147-A177-3AD203B41FA5}">
                      <a16:colId xmlns:a16="http://schemas.microsoft.com/office/drawing/2014/main" val="791136943"/>
                    </a:ext>
                  </a:extLst>
                </a:gridCol>
                <a:gridCol w="1173150">
                  <a:extLst>
                    <a:ext uri="{9D8B030D-6E8A-4147-A177-3AD203B41FA5}">
                      <a16:colId xmlns:a16="http://schemas.microsoft.com/office/drawing/2014/main" val="1417751783"/>
                    </a:ext>
                  </a:extLst>
                </a:gridCol>
                <a:gridCol w="961333">
                  <a:extLst>
                    <a:ext uri="{9D8B030D-6E8A-4147-A177-3AD203B41FA5}">
                      <a16:colId xmlns:a16="http://schemas.microsoft.com/office/drawing/2014/main" val="2449649935"/>
                    </a:ext>
                  </a:extLst>
                </a:gridCol>
                <a:gridCol w="1238324">
                  <a:extLst>
                    <a:ext uri="{9D8B030D-6E8A-4147-A177-3AD203B41FA5}">
                      <a16:colId xmlns:a16="http://schemas.microsoft.com/office/drawing/2014/main" val="1764432946"/>
                    </a:ext>
                  </a:extLst>
                </a:gridCol>
                <a:gridCol w="967501">
                  <a:extLst>
                    <a:ext uri="{9D8B030D-6E8A-4147-A177-3AD203B41FA5}">
                      <a16:colId xmlns:a16="http://schemas.microsoft.com/office/drawing/2014/main" val="406239529"/>
                    </a:ext>
                  </a:extLst>
                </a:gridCol>
              </a:tblGrid>
              <a:tr h="7142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n-lt"/>
                        </a:rPr>
                        <a:t>Claimant Rates</a:t>
                      </a:r>
                    </a:p>
                    <a:p>
                      <a:endParaRPr lang="en-GB" sz="1200"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u="none" strike="noStrike" dirty="0">
                          <a:solidFill>
                            <a:srgbClr val="0070C0"/>
                          </a:solidFill>
                          <a:effectLst/>
                          <a:latin typeface="+mn-lt"/>
                        </a:rPr>
                        <a:t>16+</a:t>
                      </a:r>
                    </a:p>
                    <a:p>
                      <a:pPr algn="ctr" fontAlgn="b"/>
                      <a:r>
                        <a:rPr lang="en-GB" sz="1200" b="1" u="none" strike="noStrike" dirty="0">
                          <a:solidFill>
                            <a:schemeClr val="tx1"/>
                          </a:solidFill>
                          <a:effectLst/>
                          <a:latin typeface="+mn-lt"/>
                        </a:rPr>
                        <a:t>June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GB" sz="1200" b="1" u="none" strike="noStrike" dirty="0">
                          <a:solidFill>
                            <a:srgbClr val="0070C0"/>
                          </a:solidFill>
                          <a:effectLst/>
                          <a:latin typeface="+mn-lt"/>
                        </a:rPr>
                        <a:t>16-17</a:t>
                      </a:r>
                    </a:p>
                    <a:p>
                      <a:pPr algn="ctr" fontAlgn="b"/>
                      <a:r>
                        <a:rPr lang="en-GB" sz="1200" b="1" u="none" strike="noStrike" dirty="0">
                          <a:solidFill>
                            <a:schemeClr val="tx1"/>
                          </a:solidFill>
                          <a:effectLst/>
                          <a:latin typeface="+mn-lt"/>
                        </a:rPr>
                        <a:t>June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rgbClr val="0070C0"/>
                          </a:solidFill>
                          <a:effectLst/>
                          <a:latin typeface="+mn-lt"/>
                        </a:rPr>
                        <a:t>18-24</a:t>
                      </a:r>
                    </a:p>
                    <a:p>
                      <a:pPr algn="ctr" fontAlgn="b"/>
                      <a:r>
                        <a:rPr lang="en-GB" sz="1200" b="1" u="none" strike="noStrike" dirty="0">
                          <a:solidFill>
                            <a:schemeClr val="tx1"/>
                          </a:solidFill>
                          <a:effectLst/>
                          <a:latin typeface="+mn-lt"/>
                        </a:rPr>
                        <a:t>June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chemeClr val="accent5"/>
                          </a:solidFill>
                          <a:effectLst/>
                          <a:latin typeface="+mn-lt"/>
                        </a:rPr>
                        <a:t>25-49</a:t>
                      </a:r>
                    </a:p>
                    <a:p>
                      <a:pPr marL="0" marR="0" lvl="0" indent="0" algn="ctr" defTabSz="914400" rtl="0" eaLnBrk="1" fontAlgn="b" latinLnBrk="0" hangingPunct="1">
                        <a:lnSpc>
                          <a:spcPct val="100000"/>
                        </a:lnSpc>
                        <a:spcBef>
                          <a:spcPts val="0"/>
                        </a:spcBef>
                        <a:spcAft>
                          <a:spcPts val="0"/>
                        </a:spcAft>
                        <a:buClrTx/>
                        <a:buSzTx/>
                        <a:buFontTx/>
                        <a:buNone/>
                        <a:tabLst/>
                        <a:defRPr/>
                      </a:pPr>
                      <a:r>
                        <a:rPr lang="en-GB" sz="1200" b="1" u="none" strike="noStrike" dirty="0">
                          <a:solidFill>
                            <a:schemeClr val="tx1"/>
                          </a:solidFill>
                          <a:effectLst/>
                          <a:latin typeface="+mn-lt"/>
                        </a:rPr>
                        <a:t>June 2022</a:t>
                      </a:r>
                    </a:p>
                    <a:p>
                      <a:pPr algn="ctr" fontAlgn="b"/>
                      <a:endParaRPr lang="en-GB" sz="1200" b="1" u="none" strike="noStrike" dirty="0">
                        <a:solidFill>
                          <a:schemeClr val="accent5"/>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chemeClr val="accent5"/>
                          </a:solidFill>
                          <a:effectLst/>
                          <a:latin typeface="+mn-lt"/>
                        </a:rPr>
                        <a:t>50+</a:t>
                      </a:r>
                    </a:p>
                    <a:p>
                      <a:pPr marL="0" marR="0" lvl="0" indent="0" algn="ctr" defTabSz="914400" rtl="0" eaLnBrk="1" fontAlgn="b" latinLnBrk="0" hangingPunct="1">
                        <a:lnSpc>
                          <a:spcPct val="100000"/>
                        </a:lnSpc>
                        <a:spcBef>
                          <a:spcPts val="0"/>
                        </a:spcBef>
                        <a:spcAft>
                          <a:spcPts val="0"/>
                        </a:spcAft>
                        <a:buClrTx/>
                        <a:buSzTx/>
                        <a:buFontTx/>
                        <a:buNone/>
                        <a:tabLst/>
                        <a:defRPr/>
                      </a:pPr>
                      <a:r>
                        <a:rPr lang="en-GB" sz="1200" b="1" u="none" strike="noStrike" dirty="0">
                          <a:solidFill>
                            <a:schemeClr val="tx1"/>
                          </a:solidFill>
                          <a:effectLst/>
                          <a:latin typeface="+mn-lt"/>
                        </a:rPr>
                        <a:t>June 2022</a:t>
                      </a:r>
                    </a:p>
                    <a:p>
                      <a:pPr algn="ctr" fontAlgn="b"/>
                      <a:endParaRPr lang="en-GB" sz="1200" b="1" u="none" strike="noStrike" dirty="0">
                        <a:solidFill>
                          <a:schemeClr val="accent5"/>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10397509"/>
                  </a:ext>
                </a:extLst>
              </a:tr>
              <a:tr h="2764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n-lt"/>
                        </a:rPr>
                        <a:t>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GB" sz="1200" b="1" i="0" u="none" strike="noStrike" dirty="0">
                          <a:solidFill>
                            <a:schemeClr val="tx1"/>
                          </a:solidFill>
                          <a:effectLst/>
                          <a:latin typeface="+mn-lt"/>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GB" sz="1200" b="1" i="0" u="none" strike="noStrike" dirty="0">
                          <a:solidFill>
                            <a:schemeClr val="tx1"/>
                          </a:solidFill>
                          <a:effectLst/>
                          <a:latin typeface="+mn-lt"/>
                        </a:rPr>
                        <a:t>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GB" sz="1200" b="1" i="0" u="none" strike="noStrike" kern="1200" dirty="0">
                          <a:solidFill>
                            <a:schemeClr val="tx1"/>
                          </a:solidFill>
                          <a:effectLst/>
                          <a:latin typeface="+mn-lt"/>
                          <a:ea typeface="+mn-ea"/>
                          <a:cs typeface="+mn-cs"/>
                        </a:rPr>
                        <a:t>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dirty="0">
                          <a:solidFill>
                            <a:schemeClr val="tx1"/>
                          </a:solidFill>
                          <a:effectLst/>
                          <a:latin typeface="+mn-lt"/>
                          <a:ea typeface="+mn-ea"/>
                          <a:cs typeface="+mn-cs"/>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dirty="0">
                          <a:solidFill>
                            <a:schemeClr val="tx1"/>
                          </a:solidFill>
                          <a:effectLst/>
                          <a:latin typeface="+mn-lt"/>
                          <a:ea typeface="+mn-ea"/>
                          <a:cs typeface="+mn-cs"/>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37714"/>
                  </a:ext>
                </a:extLst>
              </a:tr>
              <a:tr h="3434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n-lt"/>
                        </a:rPr>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mn-lt"/>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rtl="0" fontAlgn="ctr"/>
                      <a:r>
                        <a:rPr lang="en-GB" sz="1200" b="1" i="0" u="none" strike="noStrike" dirty="0">
                          <a:solidFill>
                            <a:schemeClr val="tx1"/>
                          </a:solidFill>
                          <a:effectLst/>
                          <a:latin typeface="+mn-lt"/>
                        </a:rPr>
                        <a:t>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dirty="0">
                          <a:solidFill>
                            <a:schemeClr val="tx1"/>
                          </a:solidFill>
                          <a:effectLst/>
                          <a:latin typeface="+mn-lt"/>
                          <a:ea typeface="+mn-ea"/>
                          <a:cs typeface="+mn-cs"/>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dirty="0">
                          <a:solidFill>
                            <a:schemeClr val="tx1"/>
                          </a:solidFill>
                          <a:effectLst/>
                          <a:latin typeface="+mn-lt"/>
                          <a:ea typeface="+mn-ea"/>
                          <a:cs typeface="+mn-cs"/>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dirty="0">
                          <a:solidFill>
                            <a:schemeClr val="tx1"/>
                          </a:solidFill>
                          <a:effectLst/>
                          <a:latin typeface="+mn-lt"/>
                          <a:ea typeface="+mn-ea"/>
                          <a:cs typeface="+mn-cs"/>
                        </a:rPr>
                        <a:t>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0372624"/>
                  </a:ext>
                </a:extLst>
              </a:tr>
            </a:tbl>
          </a:graphicData>
        </a:graphic>
      </p:graphicFrame>
      <p:sp>
        <p:nvSpPr>
          <p:cNvPr id="12" name="Rectangle 11">
            <a:extLst>
              <a:ext uri="{FF2B5EF4-FFF2-40B4-BE49-F238E27FC236}">
                <a16:creationId xmlns:a16="http://schemas.microsoft.com/office/drawing/2014/main" id="{319707C0-2E93-4E3C-A86E-8DA821A4EE42}"/>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Market – Claimant counts by age</a:t>
            </a:r>
          </a:p>
        </p:txBody>
      </p:sp>
      <p:pic>
        <p:nvPicPr>
          <p:cNvPr id="5" name="Picture 4">
            <a:extLst>
              <a:ext uri="{FF2B5EF4-FFF2-40B4-BE49-F238E27FC236}">
                <a16:creationId xmlns:a16="http://schemas.microsoft.com/office/drawing/2014/main" id="{D8DB1DEA-1A8F-4F69-BF71-6A95151AC6FB}"/>
              </a:ext>
            </a:extLst>
          </p:cNvPr>
          <p:cNvPicPr>
            <a:picLocks noChangeAspect="1"/>
          </p:cNvPicPr>
          <p:nvPr/>
        </p:nvPicPr>
        <p:blipFill>
          <a:blip r:embed="rId3"/>
          <a:stretch>
            <a:fillRect/>
          </a:stretch>
        </p:blipFill>
        <p:spPr>
          <a:xfrm>
            <a:off x="1877078" y="1134701"/>
            <a:ext cx="8437844" cy="4056896"/>
          </a:xfrm>
          <a:prstGeom prst="rect">
            <a:avLst/>
          </a:prstGeom>
        </p:spPr>
      </p:pic>
    </p:spTree>
    <p:extLst>
      <p:ext uri="{BB962C8B-B14F-4D97-AF65-F5344CB8AC3E}">
        <p14:creationId xmlns:p14="http://schemas.microsoft.com/office/powerpoint/2010/main" val="1656928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3F616B-E163-431F-8056-481D873D7F6B}"/>
              </a:ext>
            </a:extLst>
          </p:cNvPr>
          <p:cNvSpPr/>
          <p:nvPr/>
        </p:nvSpPr>
        <p:spPr>
          <a:xfrm>
            <a:off x="0" y="0"/>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Market – Claimant counts by location</a:t>
            </a:r>
          </a:p>
        </p:txBody>
      </p:sp>
      <p:sp>
        <p:nvSpPr>
          <p:cNvPr id="10" name="TextBox 9">
            <a:extLst>
              <a:ext uri="{FF2B5EF4-FFF2-40B4-BE49-F238E27FC236}">
                <a16:creationId xmlns:a16="http://schemas.microsoft.com/office/drawing/2014/main" id="{70E624ED-C96A-4ED9-B148-FCA6D51ECF97}"/>
              </a:ext>
            </a:extLst>
          </p:cNvPr>
          <p:cNvSpPr txBox="1"/>
          <p:nvPr/>
        </p:nvSpPr>
        <p:spPr>
          <a:xfrm>
            <a:off x="6825438" y="712745"/>
            <a:ext cx="3362359" cy="369332"/>
          </a:xfrm>
          <a:prstGeom prst="rect">
            <a:avLst/>
          </a:prstGeom>
          <a:noFill/>
        </p:spPr>
        <p:txBody>
          <a:bodyPr wrap="square" rtlCol="0">
            <a:spAutoFit/>
          </a:bodyPr>
          <a:lstStyle/>
          <a:p>
            <a:r>
              <a:rPr lang="en-GB" dirty="0"/>
              <a:t>March 2020</a:t>
            </a:r>
          </a:p>
        </p:txBody>
      </p:sp>
      <p:sp>
        <p:nvSpPr>
          <p:cNvPr id="11" name="Flowchart: Connector 10">
            <a:extLst>
              <a:ext uri="{FF2B5EF4-FFF2-40B4-BE49-F238E27FC236}">
                <a16:creationId xmlns:a16="http://schemas.microsoft.com/office/drawing/2014/main" id="{F42743A6-F870-446B-9838-A0CC546E0E72}"/>
              </a:ext>
            </a:extLst>
          </p:cNvPr>
          <p:cNvSpPr/>
          <p:nvPr/>
        </p:nvSpPr>
        <p:spPr>
          <a:xfrm>
            <a:off x="10463023" y="792433"/>
            <a:ext cx="214400" cy="22766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Flowchart: Connector 11">
            <a:extLst>
              <a:ext uri="{FF2B5EF4-FFF2-40B4-BE49-F238E27FC236}">
                <a16:creationId xmlns:a16="http://schemas.microsoft.com/office/drawing/2014/main" id="{816D5CE9-8943-4E4A-9DC7-0DA91B9A7AF5}"/>
              </a:ext>
            </a:extLst>
          </p:cNvPr>
          <p:cNvSpPr/>
          <p:nvPr/>
        </p:nvSpPr>
        <p:spPr>
          <a:xfrm>
            <a:off x="8239236" y="791178"/>
            <a:ext cx="231820" cy="227664"/>
          </a:xfrm>
          <a:prstGeom prst="flowChartConnector">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solidFill>
                <a:srgbClr val="FF0000"/>
              </a:solidFill>
              <a:highlight>
                <a:srgbClr val="FF0000"/>
              </a:highlight>
            </a:endParaRPr>
          </a:p>
        </p:txBody>
      </p:sp>
      <p:sp>
        <p:nvSpPr>
          <p:cNvPr id="13" name="TextBox 12">
            <a:extLst>
              <a:ext uri="{FF2B5EF4-FFF2-40B4-BE49-F238E27FC236}">
                <a16:creationId xmlns:a16="http://schemas.microsoft.com/office/drawing/2014/main" id="{0D85A437-601F-48BE-9667-C2D00B5D1493}"/>
              </a:ext>
            </a:extLst>
          </p:cNvPr>
          <p:cNvSpPr txBox="1"/>
          <p:nvPr/>
        </p:nvSpPr>
        <p:spPr>
          <a:xfrm>
            <a:off x="9235908" y="720326"/>
            <a:ext cx="1406073" cy="369332"/>
          </a:xfrm>
          <a:prstGeom prst="rect">
            <a:avLst/>
          </a:prstGeom>
          <a:noFill/>
        </p:spPr>
        <p:txBody>
          <a:bodyPr wrap="square" rtlCol="0">
            <a:spAutoFit/>
          </a:bodyPr>
          <a:lstStyle/>
          <a:p>
            <a:r>
              <a:rPr lang="en-GB" dirty="0"/>
              <a:t>June 2022</a:t>
            </a:r>
          </a:p>
        </p:txBody>
      </p:sp>
      <p:pic>
        <p:nvPicPr>
          <p:cNvPr id="17" name="Picture 16" descr="Map&#10;&#10;Description automatically generated">
            <a:extLst>
              <a:ext uri="{FF2B5EF4-FFF2-40B4-BE49-F238E27FC236}">
                <a16:creationId xmlns:a16="http://schemas.microsoft.com/office/drawing/2014/main" id="{2E563115-5199-437E-A606-B08D27384E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6331"/>
            <a:ext cx="4191312" cy="5922911"/>
          </a:xfrm>
          <a:prstGeom prst="rect">
            <a:avLst/>
          </a:prstGeom>
        </p:spPr>
      </p:pic>
      <p:pic>
        <p:nvPicPr>
          <p:cNvPr id="4" name="Picture 3">
            <a:extLst>
              <a:ext uri="{FF2B5EF4-FFF2-40B4-BE49-F238E27FC236}">
                <a16:creationId xmlns:a16="http://schemas.microsoft.com/office/drawing/2014/main" id="{52B69A7A-65DA-CB3E-888F-3DDBEBFA8D2D}"/>
              </a:ext>
            </a:extLst>
          </p:cNvPr>
          <p:cNvPicPr>
            <a:picLocks noChangeAspect="1"/>
          </p:cNvPicPr>
          <p:nvPr/>
        </p:nvPicPr>
        <p:blipFill>
          <a:blip r:embed="rId4"/>
          <a:stretch>
            <a:fillRect/>
          </a:stretch>
        </p:blipFill>
        <p:spPr>
          <a:xfrm>
            <a:off x="4318184" y="1343608"/>
            <a:ext cx="7365012" cy="4935894"/>
          </a:xfrm>
          <a:prstGeom prst="rect">
            <a:avLst/>
          </a:prstGeom>
        </p:spPr>
      </p:pic>
    </p:spTree>
    <p:extLst>
      <p:ext uri="{BB962C8B-B14F-4D97-AF65-F5344CB8AC3E}">
        <p14:creationId xmlns:p14="http://schemas.microsoft.com/office/powerpoint/2010/main" val="3960361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BD9936E-E90D-4F5A-9096-CBDF4591EA74}"/>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solidFill>
                  <a:prstClr val="white"/>
                </a:solidFill>
                <a:latin typeface="Calibri" panose="020F0502020204030204"/>
              </a:rPr>
              <a:t>Employment Trends – Economically Inactive (15.5%, April 21 – March 22) </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5EF1768-F261-4219-BD97-6D243715229C}"/>
              </a:ext>
            </a:extLst>
          </p:cNvPr>
          <p:cNvSpPr txBox="1"/>
          <p:nvPr/>
        </p:nvSpPr>
        <p:spPr>
          <a:xfrm>
            <a:off x="8309554" y="3827721"/>
            <a:ext cx="967561" cy="553998"/>
          </a:xfrm>
          <a:prstGeom prst="rect">
            <a:avLst/>
          </a:prstGeom>
          <a:noFill/>
        </p:spPr>
        <p:txBody>
          <a:bodyPr wrap="square" rtlCol="0">
            <a:spAutoFit/>
          </a:bodyPr>
          <a:lstStyle/>
          <a:p>
            <a:pPr algn="ctr"/>
            <a:r>
              <a:rPr lang="en-GB" sz="1000" b="1" i="1" dirty="0"/>
              <a:t>Data not available for 2018</a:t>
            </a:r>
          </a:p>
        </p:txBody>
      </p:sp>
      <p:sp>
        <p:nvSpPr>
          <p:cNvPr id="2" name="TextBox 1">
            <a:extLst>
              <a:ext uri="{FF2B5EF4-FFF2-40B4-BE49-F238E27FC236}">
                <a16:creationId xmlns:a16="http://schemas.microsoft.com/office/drawing/2014/main" id="{5EB2690C-64E7-46A5-91DE-7DF2FE01A50A}"/>
              </a:ext>
            </a:extLst>
          </p:cNvPr>
          <p:cNvSpPr txBox="1"/>
          <p:nvPr/>
        </p:nvSpPr>
        <p:spPr>
          <a:xfrm>
            <a:off x="764765" y="5334078"/>
            <a:ext cx="2117213" cy="923330"/>
          </a:xfrm>
          <a:prstGeom prst="rect">
            <a:avLst/>
          </a:prstGeom>
          <a:noFill/>
        </p:spPr>
        <p:txBody>
          <a:bodyPr wrap="square" rtlCol="0">
            <a:spAutoFit/>
          </a:bodyPr>
          <a:lstStyle/>
          <a:p>
            <a:r>
              <a:rPr lang="en-GB" dirty="0">
                <a:solidFill>
                  <a:schemeClr val="bg1"/>
                </a:solidFill>
              </a:rPr>
              <a:t>Rolling Quarterly change </a:t>
            </a:r>
            <a:br>
              <a:rPr lang="en-GB" dirty="0">
                <a:solidFill>
                  <a:schemeClr val="bg1"/>
                </a:solidFill>
              </a:rPr>
            </a:br>
            <a:r>
              <a:rPr lang="en-GB" dirty="0">
                <a:solidFill>
                  <a:schemeClr val="bg1"/>
                </a:solidFill>
              </a:rPr>
              <a:t>(Jan – Mar 2022):</a:t>
            </a:r>
          </a:p>
        </p:txBody>
      </p:sp>
      <p:sp>
        <p:nvSpPr>
          <p:cNvPr id="3" name="TextBox 2">
            <a:extLst>
              <a:ext uri="{FF2B5EF4-FFF2-40B4-BE49-F238E27FC236}">
                <a16:creationId xmlns:a16="http://schemas.microsoft.com/office/drawing/2014/main" id="{D9226147-33A4-4D9D-B338-881EC349B5FA}"/>
              </a:ext>
            </a:extLst>
          </p:cNvPr>
          <p:cNvSpPr txBox="1"/>
          <p:nvPr/>
        </p:nvSpPr>
        <p:spPr>
          <a:xfrm>
            <a:off x="3066887" y="5499520"/>
            <a:ext cx="828675" cy="369332"/>
          </a:xfrm>
          <a:prstGeom prst="rect">
            <a:avLst/>
          </a:prstGeom>
          <a:noFill/>
        </p:spPr>
        <p:txBody>
          <a:bodyPr wrap="square" rtlCol="0">
            <a:spAutoFit/>
          </a:bodyPr>
          <a:lstStyle/>
          <a:p>
            <a:r>
              <a:rPr lang="en-GB" dirty="0">
                <a:solidFill>
                  <a:schemeClr val="bg1"/>
                </a:solidFill>
              </a:rPr>
              <a:t>+0.3%</a:t>
            </a:r>
          </a:p>
        </p:txBody>
      </p:sp>
      <p:sp>
        <p:nvSpPr>
          <p:cNvPr id="7" name="Isosceles Triangle 6">
            <a:extLst>
              <a:ext uri="{FF2B5EF4-FFF2-40B4-BE49-F238E27FC236}">
                <a16:creationId xmlns:a16="http://schemas.microsoft.com/office/drawing/2014/main" id="{753FCAC4-4E3F-421E-95E6-11303ADDBDEC}"/>
              </a:ext>
            </a:extLst>
          </p:cNvPr>
          <p:cNvSpPr/>
          <p:nvPr/>
        </p:nvSpPr>
        <p:spPr>
          <a:xfrm>
            <a:off x="2685984" y="5538751"/>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57A4623-2B99-4044-90C2-8ABC304D4C50}"/>
              </a:ext>
            </a:extLst>
          </p:cNvPr>
          <p:cNvSpPr txBox="1"/>
          <p:nvPr/>
        </p:nvSpPr>
        <p:spPr>
          <a:xfrm>
            <a:off x="7878712" y="5677431"/>
            <a:ext cx="1829246" cy="646331"/>
          </a:xfrm>
          <a:prstGeom prst="rect">
            <a:avLst/>
          </a:prstGeom>
          <a:noFill/>
        </p:spPr>
        <p:txBody>
          <a:bodyPr wrap="square" rtlCol="0">
            <a:spAutoFit/>
          </a:bodyPr>
          <a:lstStyle/>
          <a:p>
            <a:r>
              <a:rPr lang="en-GB" dirty="0">
                <a:solidFill>
                  <a:schemeClr val="bg1"/>
                </a:solidFill>
              </a:rPr>
              <a:t>Change since December 2019:</a:t>
            </a:r>
          </a:p>
        </p:txBody>
      </p:sp>
      <p:sp>
        <p:nvSpPr>
          <p:cNvPr id="16" name="TextBox 15">
            <a:extLst>
              <a:ext uri="{FF2B5EF4-FFF2-40B4-BE49-F238E27FC236}">
                <a16:creationId xmlns:a16="http://schemas.microsoft.com/office/drawing/2014/main" id="{61AD0DBC-6257-45B0-999B-593C1FD6D854}"/>
              </a:ext>
            </a:extLst>
          </p:cNvPr>
          <p:cNvSpPr txBox="1"/>
          <p:nvPr/>
        </p:nvSpPr>
        <p:spPr>
          <a:xfrm>
            <a:off x="6310059" y="5882104"/>
            <a:ext cx="828675" cy="369332"/>
          </a:xfrm>
          <a:prstGeom prst="rect">
            <a:avLst/>
          </a:prstGeom>
          <a:noFill/>
        </p:spPr>
        <p:txBody>
          <a:bodyPr wrap="square" rtlCol="0">
            <a:spAutoFit/>
          </a:bodyPr>
          <a:lstStyle/>
          <a:p>
            <a:r>
              <a:rPr lang="en-GB" dirty="0">
                <a:solidFill>
                  <a:schemeClr val="bg1"/>
                </a:solidFill>
              </a:rPr>
              <a:t>+0.2%</a:t>
            </a:r>
          </a:p>
        </p:txBody>
      </p:sp>
      <p:sp>
        <p:nvSpPr>
          <p:cNvPr id="17" name="Isosceles Triangle 16">
            <a:extLst>
              <a:ext uri="{FF2B5EF4-FFF2-40B4-BE49-F238E27FC236}">
                <a16:creationId xmlns:a16="http://schemas.microsoft.com/office/drawing/2014/main" id="{5FB9FBFC-E792-4B89-8BCD-911F654EC5F7}"/>
              </a:ext>
            </a:extLst>
          </p:cNvPr>
          <p:cNvSpPr/>
          <p:nvPr/>
        </p:nvSpPr>
        <p:spPr>
          <a:xfrm>
            <a:off x="5944701" y="587858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AB51F364-CE10-40C7-979B-9A253E9D0CC7}"/>
              </a:ext>
            </a:extLst>
          </p:cNvPr>
          <p:cNvSpPr txBox="1"/>
          <p:nvPr/>
        </p:nvSpPr>
        <p:spPr>
          <a:xfrm>
            <a:off x="10047369" y="5834548"/>
            <a:ext cx="828675" cy="369332"/>
          </a:xfrm>
          <a:prstGeom prst="rect">
            <a:avLst/>
          </a:prstGeom>
          <a:noFill/>
        </p:spPr>
        <p:txBody>
          <a:bodyPr wrap="square" rtlCol="0">
            <a:spAutoFit/>
          </a:bodyPr>
          <a:lstStyle/>
          <a:p>
            <a:r>
              <a:rPr lang="en-GB" dirty="0">
                <a:solidFill>
                  <a:schemeClr val="bg1"/>
                </a:solidFill>
              </a:rPr>
              <a:t>+1.9%</a:t>
            </a:r>
          </a:p>
        </p:txBody>
      </p:sp>
      <p:sp>
        <p:nvSpPr>
          <p:cNvPr id="19" name="Isosceles Triangle 18">
            <a:extLst>
              <a:ext uri="{FF2B5EF4-FFF2-40B4-BE49-F238E27FC236}">
                <a16:creationId xmlns:a16="http://schemas.microsoft.com/office/drawing/2014/main" id="{9EF47247-2FAF-483A-BBD4-A3D837C02F02}"/>
              </a:ext>
            </a:extLst>
          </p:cNvPr>
          <p:cNvSpPr/>
          <p:nvPr/>
        </p:nvSpPr>
        <p:spPr>
          <a:xfrm>
            <a:off x="9728999" y="587858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00061E6-4906-43CA-9A1F-47EB1917C7FF}"/>
              </a:ext>
            </a:extLst>
          </p:cNvPr>
          <p:cNvSpPr txBox="1"/>
          <p:nvPr/>
        </p:nvSpPr>
        <p:spPr>
          <a:xfrm>
            <a:off x="85059" y="6550223"/>
            <a:ext cx="11982893" cy="307777"/>
          </a:xfrm>
          <a:prstGeom prst="rect">
            <a:avLst/>
          </a:prstGeom>
          <a:noFill/>
        </p:spPr>
        <p:txBody>
          <a:bodyPr wrap="square" rtlCol="0">
            <a:spAutoFit/>
          </a:bodyPr>
          <a:lstStyle/>
          <a:p>
            <a:r>
              <a:rPr lang="en-GB" sz="1400" i="1" dirty="0"/>
              <a:t>Please note: estimates and confidence intervals are unreliable due to small sample sizes for 2016-2020 and so show be treated as indicative.</a:t>
            </a:r>
          </a:p>
        </p:txBody>
      </p:sp>
      <p:sp>
        <p:nvSpPr>
          <p:cNvPr id="24" name="Rectangle: Rounded Corners 23">
            <a:extLst>
              <a:ext uri="{FF2B5EF4-FFF2-40B4-BE49-F238E27FC236}">
                <a16:creationId xmlns:a16="http://schemas.microsoft.com/office/drawing/2014/main" id="{7A43E9B4-B252-42F4-837C-B91114425CF2}"/>
              </a:ext>
            </a:extLst>
          </p:cNvPr>
          <p:cNvSpPr/>
          <p:nvPr/>
        </p:nvSpPr>
        <p:spPr>
          <a:xfrm>
            <a:off x="707482" y="5187481"/>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1A46E379-432A-4C10-8E37-008D5E29AC9B}"/>
              </a:ext>
            </a:extLst>
          </p:cNvPr>
          <p:cNvSpPr txBox="1"/>
          <p:nvPr/>
        </p:nvSpPr>
        <p:spPr>
          <a:xfrm>
            <a:off x="779174" y="5282662"/>
            <a:ext cx="1829246" cy="830997"/>
          </a:xfrm>
          <a:prstGeom prst="rect">
            <a:avLst/>
          </a:prstGeom>
          <a:noFill/>
        </p:spPr>
        <p:txBody>
          <a:bodyPr wrap="square" rtlCol="0">
            <a:spAutoFit/>
          </a:bodyPr>
          <a:lstStyle/>
          <a:p>
            <a:r>
              <a:rPr lang="en-GB" sz="1600" dirty="0">
                <a:solidFill>
                  <a:schemeClr val="bg1"/>
                </a:solidFill>
              </a:rPr>
              <a:t>Rolling Quarterly change </a:t>
            </a:r>
            <a:br>
              <a:rPr lang="en-GB" sz="1600" dirty="0">
                <a:solidFill>
                  <a:schemeClr val="bg1"/>
                </a:solidFill>
              </a:rPr>
            </a:br>
            <a:r>
              <a:rPr lang="en-GB" sz="1600" dirty="0">
                <a:solidFill>
                  <a:schemeClr val="bg1"/>
                </a:solidFill>
              </a:rPr>
              <a:t>(Jan – Mar 22):</a:t>
            </a:r>
          </a:p>
        </p:txBody>
      </p:sp>
      <p:sp>
        <p:nvSpPr>
          <p:cNvPr id="26" name="TextBox 25">
            <a:extLst>
              <a:ext uri="{FF2B5EF4-FFF2-40B4-BE49-F238E27FC236}">
                <a16:creationId xmlns:a16="http://schemas.microsoft.com/office/drawing/2014/main" id="{BA237704-3670-4F53-90BD-CB3017DC5149}"/>
              </a:ext>
            </a:extLst>
          </p:cNvPr>
          <p:cNvSpPr txBox="1"/>
          <p:nvPr/>
        </p:nvSpPr>
        <p:spPr>
          <a:xfrm>
            <a:off x="3066887" y="5499520"/>
            <a:ext cx="828675" cy="369332"/>
          </a:xfrm>
          <a:prstGeom prst="rect">
            <a:avLst/>
          </a:prstGeom>
          <a:noFill/>
        </p:spPr>
        <p:txBody>
          <a:bodyPr wrap="square" rtlCol="0">
            <a:spAutoFit/>
          </a:bodyPr>
          <a:lstStyle/>
          <a:p>
            <a:r>
              <a:rPr lang="en-GB" dirty="0">
                <a:solidFill>
                  <a:schemeClr val="bg1"/>
                </a:solidFill>
              </a:rPr>
              <a:t>-0.6pp</a:t>
            </a:r>
          </a:p>
        </p:txBody>
      </p:sp>
      <p:sp>
        <p:nvSpPr>
          <p:cNvPr id="27" name="Isosceles Triangle 26">
            <a:extLst>
              <a:ext uri="{FF2B5EF4-FFF2-40B4-BE49-F238E27FC236}">
                <a16:creationId xmlns:a16="http://schemas.microsoft.com/office/drawing/2014/main" id="{AE3B578A-33BC-44D7-AF11-7993F730CAAC}"/>
              </a:ext>
            </a:extLst>
          </p:cNvPr>
          <p:cNvSpPr/>
          <p:nvPr/>
        </p:nvSpPr>
        <p:spPr>
          <a:xfrm rot="10800000">
            <a:off x="2685984" y="5538751"/>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F9A28652-4A22-4FDD-B455-9A6EC5ADADEC}"/>
              </a:ext>
            </a:extLst>
          </p:cNvPr>
          <p:cNvSpPr txBox="1"/>
          <p:nvPr/>
        </p:nvSpPr>
        <p:spPr>
          <a:xfrm>
            <a:off x="728090" y="6083860"/>
            <a:ext cx="3270794" cy="461665"/>
          </a:xfrm>
          <a:prstGeom prst="rect">
            <a:avLst/>
          </a:prstGeom>
          <a:noFill/>
        </p:spPr>
        <p:txBody>
          <a:bodyPr wrap="square" rtlCol="0">
            <a:spAutoFit/>
          </a:bodyPr>
          <a:lstStyle/>
          <a:p>
            <a:pPr algn="ctr"/>
            <a:r>
              <a:rPr lang="en-GB" sz="1200" dirty="0">
                <a:solidFill>
                  <a:schemeClr val="bg1"/>
                </a:solidFill>
              </a:rPr>
              <a:t>Comparing April 2021 – March 2022 with January 2021 – December 2021</a:t>
            </a:r>
          </a:p>
        </p:txBody>
      </p:sp>
      <p:sp>
        <p:nvSpPr>
          <p:cNvPr id="29" name="Rectangle: Rounded Corners 28">
            <a:extLst>
              <a:ext uri="{FF2B5EF4-FFF2-40B4-BE49-F238E27FC236}">
                <a16:creationId xmlns:a16="http://schemas.microsoft.com/office/drawing/2014/main" id="{FFC0CD2E-6512-49C8-B9D7-39C3EB31A024}"/>
              </a:ext>
            </a:extLst>
          </p:cNvPr>
          <p:cNvSpPr/>
          <p:nvPr/>
        </p:nvSpPr>
        <p:spPr>
          <a:xfrm>
            <a:off x="4331835" y="5189241"/>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extBox 29">
            <a:extLst>
              <a:ext uri="{FF2B5EF4-FFF2-40B4-BE49-F238E27FC236}">
                <a16:creationId xmlns:a16="http://schemas.microsoft.com/office/drawing/2014/main" id="{DBD12EBD-06D3-4C18-95B9-517F1B1912CD}"/>
              </a:ext>
            </a:extLst>
          </p:cNvPr>
          <p:cNvSpPr txBox="1"/>
          <p:nvPr/>
        </p:nvSpPr>
        <p:spPr>
          <a:xfrm>
            <a:off x="4352875" y="5388198"/>
            <a:ext cx="2035107" cy="646331"/>
          </a:xfrm>
          <a:prstGeom prst="rect">
            <a:avLst/>
          </a:prstGeom>
          <a:noFill/>
        </p:spPr>
        <p:txBody>
          <a:bodyPr wrap="square" rtlCol="0">
            <a:spAutoFit/>
          </a:bodyPr>
          <a:lstStyle/>
          <a:p>
            <a:r>
              <a:rPr lang="en-GB" dirty="0">
                <a:solidFill>
                  <a:schemeClr val="bg1"/>
                </a:solidFill>
              </a:rPr>
              <a:t>Previous change </a:t>
            </a:r>
            <a:br>
              <a:rPr lang="en-GB" dirty="0">
                <a:solidFill>
                  <a:schemeClr val="bg1"/>
                </a:solidFill>
              </a:rPr>
            </a:br>
            <a:r>
              <a:rPr lang="en-GB" dirty="0">
                <a:solidFill>
                  <a:schemeClr val="bg1"/>
                </a:solidFill>
              </a:rPr>
              <a:t>(Oct – Dec 21):</a:t>
            </a:r>
          </a:p>
        </p:txBody>
      </p:sp>
      <p:sp>
        <p:nvSpPr>
          <p:cNvPr id="31" name="TextBox 30">
            <a:extLst>
              <a:ext uri="{FF2B5EF4-FFF2-40B4-BE49-F238E27FC236}">
                <a16:creationId xmlns:a16="http://schemas.microsoft.com/office/drawing/2014/main" id="{70B05889-F667-4126-9EFF-48E5296FF799}"/>
              </a:ext>
            </a:extLst>
          </p:cNvPr>
          <p:cNvSpPr txBox="1"/>
          <p:nvPr/>
        </p:nvSpPr>
        <p:spPr>
          <a:xfrm>
            <a:off x="6409022" y="5592871"/>
            <a:ext cx="828675" cy="369332"/>
          </a:xfrm>
          <a:prstGeom prst="rect">
            <a:avLst/>
          </a:prstGeom>
          <a:noFill/>
        </p:spPr>
        <p:txBody>
          <a:bodyPr wrap="square" rtlCol="0">
            <a:spAutoFit/>
          </a:bodyPr>
          <a:lstStyle/>
          <a:p>
            <a:r>
              <a:rPr lang="en-GB" dirty="0">
                <a:solidFill>
                  <a:schemeClr val="bg1"/>
                </a:solidFill>
              </a:rPr>
              <a:t>-3.4pp</a:t>
            </a:r>
          </a:p>
        </p:txBody>
      </p:sp>
      <p:sp>
        <p:nvSpPr>
          <p:cNvPr id="32" name="Isosceles Triangle 31">
            <a:extLst>
              <a:ext uri="{FF2B5EF4-FFF2-40B4-BE49-F238E27FC236}">
                <a16:creationId xmlns:a16="http://schemas.microsoft.com/office/drawing/2014/main" id="{AEA49FA2-B376-4721-B0DF-E32A82566578}"/>
              </a:ext>
            </a:extLst>
          </p:cNvPr>
          <p:cNvSpPr/>
          <p:nvPr/>
        </p:nvSpPr>
        <p:spPr>
          <a:xfrm rot="10800000">
            <a:off x="6043664" y="5589351"/>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D6E00B67-6A46-489D-A4BE-81138CDC83C0}"/>
              </a:ext>
            </a:extLst>
          </p:cNvPr>
          <p:cNvSpPr txBox="1"/>
          <p:nvPr/>
        </p:nvSpPr>
        <p:spPr>
          <a:xfrm>
            <a:off x="4310794" y="6111923"/>
            <a:ext cx="3270794" cy="461665"/>
          </a:xfrm>
          <a:prstGeom prst="rect">
            <a:avLst/>
          </a:prstGeom>
          <a:noFill/>
        </p:spPr>
        <p:txBody>
          <a:bodyPr wrap="square" rtlCol="0">
            <a:spAutoFit/>
          </a:bodyPr>
          <a:lstStyle/>
          <a:p>
            <a:pPr algn="ctr"/>
            <a:r>
              <a:rPr lang="en-GB" sz="1200" dirty="0">
                <a:solidFill>
                  <a:schemeClr val="bg1"/>
                </a:solidFill>
              </a:rPr>
              <a:t>Comparing January 2021 – December 2021 with October 2020 – September 2021</a:t>
            </a:r>
          </a:p>
        </p:txBody>
      </p:sp>
      <p:sp>
        <p:nvSpPr>
          <p:cNvPr id="34" name="Rectangle: Rounded Corners 33">
            <a:extLst>
              <a:ext uri="{FF2B5EF4-FFF2-40B4-BE49-F238E27FC236}">
                <a16:creationId xmlns:a16="http://schemas.microsoft.com/office/drawing/2014/main" id="{F1BF771C-0E90-409A-88C3-90ED2BA49949}"/>
              </a:ext>
            </a:extLst>
          </p:cNvPr>
          <p:cNvSpPr/>
          <p:nvPr/>
        </p:nvSpPr>
        <p:spPr>
          <a:xfrm>
            <a:off x="7878712" y="5219990"/>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C3D82DE4-3E14-4544-B7F5-F99000E28BD3}"/>
              </a:ext>
            </a:extLst>
          </p:cNvPr>
          <p:cNvSpPr txBox="1"/>
          <p:nvPr/>
        </p:nvSpPr>
        <p:spPr>
          <a:xfrm>
            <a:off x="7899753" y="5418948"/>
            <a:ext cx="1829246" cy="646331"/>
          </a:xfrm>
          <a:prstGeom prst="rect">
            <a:avLst/>
          </a:prstGeom>
          <a:noFill/>
        </p:spPr>
        <p:txBody>
          <a:bodyPr wrap="square" rtlCol="0">
            <a:spAutoFit/>
          </a:bodyPr>
          <a:lstStyle/>
          <a:p>
            <a:r>
              <a:rPr lang="en-GB" dirty="0">
                <a:solidFill>
                  <a:schemeClr val="bg1"/>
                </a:solidFill>
              </a:rPr>
              <a:t>Change since December 2019:</a:t>
            </a:r>
          </a:p>
        </p:txBody>
      </p:sp>
      <p:sp>
        <p:nvSpPr>
          <p:cNvPr id="36" name="TextBox 35">
            <a:extLst>
              <a:ext uri="{FF2B5EF4-FFF2-40B4-BE49-F238E27FC236}">
                <a16:creationId xmlns:a16="http://schemas.microsoft.com/office/drawing/2014/main" id="{A6632850-DEA3-47CF-A3F9-08CC4A859D41}"/>
              </a:ext>
            </a:extLst>
          </p:cNvPr>
          <p:cNvSpPr txBox="1"/>
          <p:nvPr/>
        </p:nvSpPr>
        <p:spPr>
          <a:xfrm>
            <a:off x="10068410" y="5576065"/>
            <a:ext cx="828675" cy="369332"/>
          </a:xfrm>
          <a:prstGeom prst="rect">
            <a:avLst/>
          </a:prstGeom>
          <a:noFill/>
        </p:spPr>
        <p:txBody>
          <a:bodyPr wrap="square" rtlCol="0">
            <a:spAutoFit/>
          </a:bodyPr>
          <a:lstStyle/>
          <a:p>
            <a:r>
              <a:rPr lang="en-GB" dirty="0">
                <a:solidFill>
                  <a:schemeClr val="bg1"/>
                </a:solidFill>
              </a:rPr>
              <a:t>-1.2pp</a:t>
            </a:r>
          </a:p>
        </p:txBody>
      </p:sp>
      <p:sp>
        <p:nvSpPr>
          <p:cNvPr id="37" name="Isosceles Triangle 36">
            <a:extLst>
              <a:ext uri="{FF2B5EF4-FFF2-40B4-BE49-F238E27FC236}">
                <a16:creationId xmlns:a16="http://schemas.microsoft.com/office/drawing/2014/main" id="{4233631E-D0B7-4FF8-84F2-7235E3E985DB}"/>
              </a:ext>
            </a:extLst>
          </p:cNvPr>
          <p:cNvSpPr/>
          <p:nvPr/>
        </p:nvSpPr>
        <p:spPr>
          <a:xfrm rot="10800000">
            <a:off x="9750040" y="5620101"/>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1BEB9415-645B-463A-BD9A-F16B8331024C}"/>
              </a:ext>
            </a:extLst>
          </p:cNvPr>
          <p:cNvSpPr txBox="1"/>
          <p:nvPr/>
        </p:nvSpPr>
        <p:spPr>
          <a:xfrm>
            <a:off x="7943017" y="6164333"/>
            <a:ext cx="3270794" cy="461665"/>
          </a:xfrm>
          <a:prstGeom prst="rect">
            <a:avLst/>
          </a:prstGeom>
          <a:noFill/>
        </p:spPr>
        <p:txBody>
          <a:bodyPr wrap="square" rtlCol="0">
            <a:spAutoFit/>
          </a:bodyPr>
          <a:lstStyle/>
          <a:p>
            <a:pPr algn="ctr"/>
            <a:r>
              <a:rPr lang="en-GB" sz="1200" dirty="0">
                <a:solidFill>
                  <a:schemeClr val="bg1"/>
                </a:solidFill>
              </a:rPr>
              <a:t>Comparing April 2021 – March 2022 with January 2019 – December 2019</a:t>
            </a:r>
          </a:p>
        </p:txBody>
      </p:sp>
      <p:pic>
        <p:nvPicPr>
          <p:cNvPr id="4" name="Picture 3">
            <a:extLst>
              <a:ext uri="{FF2B5EF4-FFF2-40B4-BE49-F238E27FC236}">
                <a16:creationId xmlns:a16="http://schemas.microsoft.com/office/drawing/2014/main" id="{D05B58B8-F76B-4289-B096-2ABC08F7C4B6}"/>
              </a:ext>
            </a:extLst>
          </p:cNvPr>
          <p:cNvPicPr>
            <a:picLocks noChangeAspect="1"/>
          </p:cNvPicPr>
          <p:nvPr/>
        </p:nvPicPr>
        <p:blipFill>
          <a:blip r:embed="rId3"/>
          <a:stretch>
            <a:fillRect/>
          </a:stretch>
        </p:blipFill>
        <p:spPr>
          <a:xfrm>
            <a:off x="1405946" y="721727"/>
            <a:ext cx="8488473" cy="4281643"/>
          </a:xfrm>
          <a:prstGeom prst="rect">
            <a:avLst/>
          </a:prstGeom>
        </p:spPr>
      </p:pic>
    </p:spTree>
    <p:extLst>
      <p:ext uri="{BB962C8B-B14F-4D97-AF65-F5344CB8AC3E}">
        <p14:creationId xmlns:p14="http://schemas.microsoft.com/office/powerpoint/2010/main" val="605918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dirty="0">
                <a:solidFill>
                  <a:schemeClr val="bg1"/>
                </a:solidFill>
                <a:latin typeface="+mn-lt"/>
              </a:rPr>
              <a:t>Impacts of COVID-19</a:t>
            </a:r>
          </a:p>
        </p:txBody>
      </p:sp>
    </p:spTree>
    <p:extLst>
      <p:ext uri="{BB962C8B-B14F-4D97-AF65-F5344CB8AC3E}">
        <p14:creationId xmlns:p14="http://schemas.microsoft.com/office/powerpoint/2010/main" val="319270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CDDFB4-1E24-41F4-B515-18460219007D}"/>
              </a:ext>
            </a:extLst>
          </p:cNvPr>
          <p:cNvSpPr/>
          <p:nvPr/>
        </p:nvSpPr>
        <p:spPr>
          <a:xfrm>
            <a:off x="0" y="0"/>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solidFill>
                  <a:prstClr val="white"/>
                </a:solidFill>
                <a:latin typeface="Calibri" panose="020F0502020204030204"/>
              </a:rPr>
              <a:t>Impacts of COVID-19</a:t>
            </a: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 – Sectors most affected by end of furlough </a:t>
            </a:r>
            <a:r>
              <a:rPr kumimoji="0" lang="en-GB" sz="2000" b="1" i="1" u="none" strike="noStrike" kern="1200" cap="none" spc="0" normalizeH="0" baseline="0" noProof="0" dirty="0">
                <a:ln>
                  <a:noFill/>
                </a:ln>
                <a:solidFill>
                  <a:prstClr val="white"/>
                </a:solidFill>
                <a:effectLst/>
                <a:uLnTx/>
                <a:uFillTx/>
                <a:latin typeface="Calibri" panose="020F0502020204030204"/>
                <a:ea typeface="+mn-ea"/>
                <a:cs typeface="+mn-cs"/>
              </a:rPr>
              <a:t>(30</a:t>
            </a:r>
            <a:r>
              <a:rPr kumimoji="0" lang="en-GB" sz="2000" b="1" i="1" u="none" strike="noStrike" kern="1200" cap="none" spc="0" normalizeH="0" baseline="30000" noProof="0" dirty="0">
                <a:ln>
                  <a:noFill/>
                </a:ln>
                <a:solidFill>
                  <a:prstClr val="white"/>
                </a:solidFill>
                <a:effectLst/>
                <a:uLnTx/>
                <a:uFillTx/>
                <a:latin typeface="Calibri" panose="020F0502020204030204"/>
                <a:ea typeface="+mn-ea"/>
                <a:cs typeface="+mn-cs"/>
              </a:rPr>
              <a:t>th</a:t>
            </a:r>
            <a:r>
              <a:rPr kumimoji="0" lang="en-GB" sz="2000" b="1" i="1"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000" b="1" i="1" u="none" strike="noStrike" kern="1200" cap="none" spc="0" normalizeH="0" baseline="0" noProof="0" dirty="0" err="1">
                <a:ln>
                  <a:noFill/>
                </a:ln>
                <a:solidFill>
                  <a:prstClr val="white"/>
                </a:solidFill>
                <a:effectLst/>
                <a:uLnTx/>
                <a:uFillTx/>
                <a:latin typeface="Calibri" panose="020F0502020204030204"/>
                <a:ea typeface="+mn-ea"/>
                <a:cs typeface="+mn-cs"/>
              </a:rPr>
              <a:t>Septem</a:t>
            </a:r>
            <a:r>
              <a:rPr lang="en-GB" sz="2000" b="1" i="1" dirty="0" err="1">
                <a:solidFill>
                  <a:prstClr val="white"/>
                </a:solidFill>
                <a:latin typeface="Calibri" panose="020F0502020204030204"/>
              </a:rPr>
              <a:t>ber</a:t>
            </a:r>
            <a:r>
              <a:rPr lang="en-GB" sz="2000" b="1" i="1" dirty="0">
                <a:solidFill>
                  <a:prstClr val="white"/>
                </a:solidFill>
                <a:latin typeface="Calibri" panose="020F0502020204030204"/>
              </a:rPr>
              <a:t> 2021)</a:t>
            </a:r>
            <a:endParaRPr kumimoji="0" lang="en-GB" sz="2800" b="1"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5586C1BC-6B86-41A7-BF87-9F98A00D741D}"/>
              </a:ext>
            </a:extLst>
          </p:cNvPr>
          <p:cNvPicPr>
            <a:picLocks noChangeAspect="1"/>
          </p:cNvPicPr>
          <p:nvPr/>
        </p:nvPicPr>
        <p:blipFill>
          <a:blip r:embed="rId3"/>
          <a:stretch>
            <a:fillRect/>
          </a:stretch>
        </p:blipFill>
        <p:spPr>
          <a:xfrm>
            <a:off x="905406" y="2200940"/>
            <a:ext cx="10381188" cy="3464109"/>
          </a:xfrm>
          <a:prstGeom prst="rect">
            <a:avLst/>
          </a:prstGeom>
          <a:ln>
            <a:solidFill>
              <a:srgbClr val="000000"/>
            </a:solidFill>
          </a:ln>
        </p:spPr>
      </p:pic>
      <p:sp>
        <p:nvSpPr>
          <p:cNvPr id="9" name="Rectangle: Rounded Corners 8">
            <a:extLst>
              <a:ext uri="{FF2B5EF4-FFF2-40B4-BE49-F238E27FC236}">
                <a16:creationId xmlns:a16="http://schemas.microsoft.com/office/drawing/2014/main" id="{36E25087-E5A1-4E95-841F-6109DA55B393}"/>
              </a:ext>
            </a:extLst>
          </p:cNvPr>
          <p:cNvSpPr/>
          <p:nvPr/>
        </p:nvSpPr>
        <p:spPr>
          <a:xfrm>
            <a:off x="1832343" y="839745"/>
            <a:ext cx="8527313" cy="646331"/>
          </a:xfrm>
          <a:prstGeom prst="round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4,000 employments across Greater Cambridge on furlough as of 30</a:t>
            </a:r>
            <a:r>
              <a:rPr lang="en-GB" baseline="30000" dirty="0"/>
              <a:t>th</a:t>
            </a:r>
            <a:r>
              <a:rPr lang="en-GB" dirty="0"/>
              <a:t> September 2021</a:t>
            </a:r>
          </a:p>
        </p:txBody>
      </p:sp>
    </p:spTree>
    <p:extLst>
      <p:ext uri="{BB962C8B-B14F-4D97-AF65-F5344CB8AC3E}">
        <p14:creationId xmlns:p14="http://schemas.microsoft.com/office/powerpoint/2010/main" val="3243924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dirty="0">
                <a:solidFill>
                  <a:schemeClr val="bg1"/>
                </a:solidFill>
                <a:latin typeface="+mn-lt"/>
              </a:rPr>
              <a:t>Employment Trends</a:t>
            </a:r>
          </a:p>
        </p:txBody>
      </p:sp>
    </p:spTree>
    <p:extLst>
      <p:ext uri="{BB962C8B-B14F-4D97-AF65-F5344CB8AC3E}">
        <p14:creationId xmlns:p14="http://schemas.microsoft.com/office/powerpoint/2010/main" val="2160027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BD9936E-E90D-4F5A-9096-CBDF4591EA74}"/>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solidFill>
                  <a:prstClr val="white"/>
                </a:solidFill>
                <a:latin typeface="Calibri" panose="020F0502020204030204"/>
              </a:rPr>
              <a:t>Employment Trends – Employment Rate Overall (81.2%, April 21 – March 22) </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5EF1768-F261-4219-BD97-6D243715229C}"/>
              </a:ext>
            </a:extLst>
          </p:cNvPr>
          <p:cNvSpPr txBox="1"/>
          <p:nvPr/>
        </p:nvSpPr>
        <p:spPr>
          <a:xfrm>
            <a:off x="8309554" y="3827721"/>
            <a:ext cx="967561" cy="553998"/>
          </a:xfrm>
          <a:prstGeom prst="rect">
            <a:avLst/>
          </a:prstGeom>
          <a:noFill/>
        </p:spPr>
        <p:txBody>
          <a:bodyPr wrap="square" rtlCol="0">
            <a:spAutoFit/>
          </a:bodyPr>
          <a:lstStyle/>
          <a:p>
            <a:pPr algn="ctr"/>
            <a:r>
              <a:rPr lang="en-GB" sz="1000" b="1" i="1" dirty="0"/>
              <a:t>Data not available for 2018</a:t>
            </a:r>
          </a:p>
        </p:txBody>
      </p:sp>
      <p:sp>
        <p:nvSpPr>
          <p:cNvPr id="2" name="TextBox 1">
            <a:extLst>
              <a:ext uri="{FF2B5EF4-FFF2-40B4-BE49-F238E27FC236}">
                <a16:creationId xmlns:a16="http://schemas.microsoft.com/office/drawing/2014/main" id="{5EB2690C-64E7-46A5-91DE-7DF2FE01A50A}"/>
              </a:ext>
            </a:extLst>
          </p:cNvPr>
          <p:cNvSpPr txBox="1"/>
          <p:nvPr/>
        </p:nvSpPr>
        <p:spPr>
          <a:xfrm>
            <a:off x="764765" y="5334078"/>
            <a:ext cx="2117213" cy="923330"/>
          </a:xfrm>
          <a:prstGeom prst="rect">
            <a:avLst/>
          </a:prstGeom>
          <a:noFill/>
        </p:spPr>
        <p:txBody>
          <a:bodyPr wrap="square" rtlCol="0">
            <a:spAutoFit/>
          </a:bodyPr>
          <a:lstStyle/>
          <a:p>
            <a:r>
              <a:rPr lang="en-GB" dirty="0">
                <a:solidFill>
                  <a:schemeClr val="bg1"/>
                </a:solidFill>
              </a:rPr>
              <a:t>Rolling Quarterly change </a:t>
            </a:r>
            <a:br>
              <a:rPr lang="en-GB" dirty="0">
                <a:solidFill>
                  <a:schemeClr val="bg1"/>
                </a:solidFill>
              </a:rPr>
            </a:br>
            <a:r>
              <a:rPr lang="en-GB" dirty="0">
                <a:solidFill>
                  <a:schemeClr val="bg1"/>
                </a:solidFill>
              </a:rPr>
              <a:t>(Jan – Mar 2022):</a:t>
            </a:r>
          </a:p>
        </p:txBody>
      </p:sp>
      <p:sp>
        <p:nvSpPr>
          <p:cNvPr id="3" name="TextBox 2">
            <a:extLst>
              <a:ext uri="{FF2B5EF4-FFF2-40B4-BE49-F238E27FC236}">
                <a16:creationId xmlns:a16="http://schemas.microsoft.com/office/drawing/2014/main" id="{D9226147-33A4-4D9D-B338-881EC349B5FA}"/>
              </a:ext>
            </a:extLst>
          </p:cNvPr>
          <p:cNvSpPr txBox="1"/>
          <p:nvPr/>
        </p:nvSpPr>
        <p:spPr>
          <a:xfrm>
            <a:off x="3066887" y="5499520"/>
            <a:ext cx="828675" cy="369332"/>
          </a:xfrm>
          <a:prstGeom prst="rect">
            <a:avLst/>
          </a:prstGeom>
          <a:noFill/>
        </p:spPr>
        <p:txBody>
          <a:bodyPr wrap="square" rtlCol="0">
            <a:spAutoFit/>
          </a:bodyPr>
          <a:lstStyle/>
          <a:p>
            <a:r>
              <a:rPr lang="en-GB" dirty="0">
                <a:solidFill>
                  <a:schemeClr val="bg1"/>
                </a:solidFill>
              </a:rPr>
              <a:t>+0.3%</a:t>
            </a:r>
          </a:p>
        </p:txBody>
      </p:sp>
      <p:sp>
        <p:nvSpPr>
          <p:cNvPr id="7" name="Isosceles Triangle 6">
            <a:extLst>
              <a:ext uri="{FF2B5EF4-FFF2-40B4-BE49-F238E27FC236}">
                <a16:creationId xmlns:a16="http://schemas.microsoft.com/office/drawing/2014/main" id="{753FCAC4-4E3F-421E-95E6-11303ADDBDEC}"/>
              </a:ext>
            </a:extLst>
          </p:cNvPr>
          <p:cNvSpPr/>
          <p:nvPr/>
        </p:nvSpPr>
        <p:spPr>
          <a:xfrm>
            <a:off x="2685984" y="5538751"/>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57A4623-2B99-4044-90C2-8ABC304D4C50}"/>
              </a:ext>
            </a:extLst>
          </p:cNvPr>
          <p:cNvSpPr txBox="1"/>
          <p:nvPr/>
        </p:nvSpPr>
        <p:spPr>
          <a:xfrm>
            <a:off x="7878712" y="5677431"/>
            <a:ext cx="1829246" cy="646331"/>
          </a:xfrm>
          <a:prstGeom prst="rect">
            <a:avLst/>
          </a:prstGeom>
          <a:noFill/>
        </p:spPr>
        <p:txBody>
          <a:bodyPr wrap="square" rtlCol="0">
            <a:spAutoFit/>
          </a:bodyPr>
          <a:lstStyle/>
          <a:p>
            <a:r>
              <a:rPr lang="en-GB" dirty="0">
                <a:solidFill>
                  <a:schemeClr val="bg1"/>
                </a:solidFill>
              </a:rPr>
              <a:t>Change since December 2019:</a:t>
            </a:r>
          </a:p>
        </p:txBody>
      </p:sp>
      <p:sp>
        <p:nvSpPr>
          <p:cNvPr id="16" name="TextBox 15">
            <a:extLst>
              <a:ext uri="{FF2B5EF4-FFF2-40B4-BE49-F238E27FC236}">
                <a16:creationId xmlns:a16="http://schemas.microsoft.com/office/drawing/2014/main" id="{61AD0DBC-6257-45B0-999B-593C1FD6D854}"/>
              </a:ext>
            </a:extLst>
          </p:cNvPr>
          <p:cNvSpPr txBox="1"/>
          <p:nvPr/>
        </p:nvSpPr>
        <p:spPr>
          <a:xfrm>
            <a:off x="6310059" y="5882104"/>
            <a:ext cx="828675" cy="369332"/>
          </a:xfrm>
          <a:prstGeom prst="rect">
            <a:avLst/>
          </a:prstGeom>
          <a:noFill/>
        </p:spPr>
        <p:txBody>
          <a:bodyPr wrap="square" rtlCol="0">
            <a:spAutoFit/>
          </a:bodyPr>
          <a:lstStyle/>
          <a:p>
            <a:r>
              <a:rPr lang="en-GB" dirty="0">
                <a:solidFill>
                  <a:schemeClr val="bg1"/>
                </a:solidFill>
              </a:rPr>
              <a:t>+0.2%</a:t>
            </a:r>
          </a:p>
        </p:txBody>
      </p:sp>
      <p:sp>
        <p:nvSpPr>
          <p:cNvPr id="17" name="Isosceles Triangle 16">
            <a:extLst>
              <a:ext uri="{FF2B5EF4-FFF2-40B4-BE49-F238E27FC236}">
                <a16:creationId xmlns:a16="http://schemas.microsoft.com/office/drawing/2014/main" id="{5FB9FBFC-E792-4B89-8BCD-911F654EC5F7}"/>
              </a:ext>
            </a:extLst>
          </p:cNvPr>
          <p:cNvSpPr/>
          <p:nvPr/>
        </p:nvSpPr>
        <p:spPr>
          <a:xfrm>
            <a:off x="5944701" y="587858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AB51F364-CE10-40C7-979B-9A253E9D0CC7}"/>
              </a:ext>
            </a:extLst>
          </p:cNvPr>
          <p:cNvSpPr txBox="1"/>
          <p:nvPr/>
        </p:nvSpPr>
        <p:spPr>
          <a:xfrm>
            <a:off x="10047369" y="5834548"/>
            <a:ext cx="828675" cy="369332"/>
          </a:xfrm>
          <a:prstGeom prst="rect">
            <a:avLst/>
          </a:prstGeom>
          <a:noFill/>
        </p:spPr>
        <p:txBody>
          <a:bodyPr wrap="square" rtlCol="0">
            <a:spAutoFit/>
          </a:bodyPr>
          <a:lstStyle/>
          <a:p>
            <a:r>
              <a:rPr lang="en-GB" dirty="0">
                <a:solidFill>
                  <a:schemeClr val="bg1"/>
                </a:solidFill>
              </a:rPr>
              <a:t>+1.9%</a:t>
            </a:r>
          </a:p>
        </p:txBody>
      </p:sp>
      <p:sp>
        <p:nvSpPr>
          <p:cNvPr id="19" name="Isosceles Triangle 18">
            <a:extLst>
              <a:ext uri="{FF2B5EF4-FFF2-40B4-BE49-F238E27FC236}">
                <a16:creationId xmlns:a16="http://schemas.microsoft.com/office/drawing/2014/main" id="{9EF47247-2FAF-483A-BBD4-A3D837C02F02}"/>
              </a:ext>
            </a:extLst>
          </p:cNvPr>
          <p:cNvSpPr/>
          <p:nvPr/>
        </p:nvSpPr>
        <p:spPr>
          <a:xfrm>
            <a:off x="9728999" y="587858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00061E6-4906-43CA-9A1F-47EB1917C7FF}"/>
              </a:ext>
            </a:extLst>
          </p:cNvPr>
          <p:cNvSpPr txBox="1"/>
          <p:nvPr/>
        </p:nvSpPr>
        <p:spPr>
          <a:xfrm>
            <a:off x="85059" y="6550223"/>
            <a:ext cx="11982893" cy="307777"/>
          </a:xfrm>
          <a:prstGeom prst="rect">
            <a:avLst/>
          </a:prstGeom>
          <a:noFill/>
        </p:spPr>
        <p:txBody>
          <a:bodyPr wrap="square" rtlCol="0">
            <a:spAutoFit/>
          </a:bodyPr>
          <a:lstStyle/>
          <a:p>
            <a:r>
              <a:rPr lang="en-GB" sz="1400" i="1" dirty="0"/>
              <a:t>Please note: estimates and confidence intervals are unreliable due to small sample sizes for 2016-2020 and so show be treated as indicative.</a:t>
            </a:r>
          </a:p>
        </p:txBody>
      </p:sp>
      <p:sp>
        <p:nvSpPr>
          <p:cNvPr id="24" name="Rectangle: Rounded Corners 23">
            <a:extLst>
              <a:ext uri="{FF2B5EF4-FFF2-40B4-BE49-F238E27FC236}">
                <a16:creationId xmlns:a16="http://schemas.microsoft.com/office/drawing/2014/main" id="{7A43E9B4-B252-42F4-837C-B91114425CF2}"/>
              </a:ext>
            </a:extLst>
          </p:cNvPr>
          <p:cNvSpPr/>
          <p:nvPr/>
        </p:nvSpPr>
        <p:spPr>
          <a:xfrm>
            <a:off x="707482" y="5187481"/>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1A46E379-432A-4C10-8E37-008D5E29AC9B}"/>
              </a:ext>
            </a:extLst>
          </p:cNvPr>
          <p:cNvSpPr txBox="1"/>
          <p:nvPr/>
        </p:nvSpPr>
        <p:spPr>
          <a:xfrm>
            <a:off x="779174" y="5282662"/>
            <a:ext cx="1829246" cy="830997"/>
          </a:xfrm>
          <a:prstGeom prst="rect">
            <a:avLst/>
          </a:prstGeom>
          <a:noFill/>
        </p:spPr>
        <p:txBody>
          <a:bodyPr wrap="square" rtlCol="0">
            <a:spAutoFit/>
          </a:bodyPr>
          <a:lstStyle/>
          <a:p>
            <a:r>
              <a:rPr lang="en-GB" sz="1600" dirty="0">
                <a:solidFill>
                  <a:schemeClr val="bg1"/>
                </a:solidFill>
              </a:rPr>
              <a:t>Rolling Quarterly change </a:t>
            </a:r>
            <a:br>
              <a:rPr lang="en-GB" sz="1600" dirty="0">
                <a:solidFill>
                  <a:schemeClr val="bg1"/>
                </a:solidFill>
              </a:rPr>
            </a:br>
            <a:r>
              <a:rPr lang="en-GB" sz="1600" dirty="0">
                <a:solidFill>
                  <a:schemeClr val="bg1"/>
                </a:solidFill>
              </a:rPr>
              <a:t>(Jan – Mar 22):</a:t>
            </a:r>
          </a:p>
        </p:txBody>
      </p:sp>
      <p:sp>
        <p:nvSpPr>
          <p:cNvPr id="26" name="TextBox 25">
            <a:extLst>
              <a:ext uri="{FF2B5EF4-FFF2-40B4-BE49-F238E27FC236}">
                <a16:creationId xmlns:a16="http://schemas.microsoft.com/office/drawing/2014/main" id="{BA237704-3670-4F53-90BD-CB3017DC5149}"/>
              </a:ext>
            </a:extLst>
          </p:cNvPr>
          <p:cNvSpPr txBox="1"/>
          <p:nvPr/>
        </p:nvSpPr>
        <p:spPr>
          <a:xfrm>
            <a:off x="3066887" y="5499520"/>
            <a:ext cx="828675" cy="369332"/>
          </a:xfrm>
          <a:prstGeom prst="rect">
            <a:avLst/>
          </a:prstGeom>
          <a:noFill/>
        </p:spPr>
        <p:txBody>
          <a:bodyPr wrap="square" rtlCol="0">
            <a:spAutoFit/>
          </a:bodyPr>
          <a:lstStyle/>
          <a:p>
            <a:r>
              <a:rPr lang="en-GB" dirty="0">
                <a:solidFill>
                  <a:schemeClr val="bg1"/>
                </a:solidFill>
              </a:rPr>
              <a:t>+0.3pp</a:t>
            </a:r>
          </a:p>
        </p:txBody>
      </p:sp>
      <p:sp>
        <p:nvSpPr>
          <p:cNvPr id="27" name="Isosceles Triangle 26">
            <a:extLst>
              <a:ext uri="{FF2B5EF4-FFF2-40B4-BE49-F238E27FC236}">
                <a16:creationId xmlns:a16="http://schemas.microsoft.com/office/drawing/2014/main" id="{AE3B578A-33BC-44D7-AF11-7993F730CAAC}"/>
              </a:ext>
            </a:extLst>
          </p:cNvPr>
          <p:cNvSpPr/>
          <p:nvPr/>
        </p:nvSpPr>
        <p:spPr>
          <a:xfrm>
            <a:off x="2685984" y="5538751"/>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F9A28652-4A22-4FDD-B455-9A6EC5ADADEC}"/>
              </a:ext>
            </a:extLst>
          </p:cNvPr>
          <p:cNvSpPr txBox="1"/>
          <p:nvPr/>
        </p:nvSpPr>
        <p:spPr>
          <a:xfrm>
            <a:off x="728090" y="6083860"/>
            <a:ext cx="3270794" cy="461665"/>
          </a:xfrm>
          <a:prstGeom prst="rect">
            <a:avLst/>
          </a:prstGeom>
          <a:noFill/>
        </p:spPr>
        <p:txBody>
          <a:bodyPr wrap="square" rtlCol="0">
            <a:spAutoFit/>
          </a:bodyPr>
          <a:lstStyle/>
          <a:p>
            <a:pPr algn="ctr"/>
            <a:r>
              <a:rPr lang="en-GB" sz="1200" dirty="0">
                <a:solidFill>
                  <a:schemeClr val="bg1"/>
                </a:solidFill>
              </a:rPr>
              <a:t>Comparing April 2021 – March 2022 with January 2021 – December 2021</a:t>
            </a:r>
          </a:p>
        </p:txBody>
      </p:sp>
      <p:sp>
        <p:nvSpPr>
          <p:cNvPr id="29" name="Rectangle: Rounded Corners 28">
            <a:extLst>
              <a:ext uri="{FF2B5EF4-FFF2-40B4-BE49-F238E27FC236}">
                <a16:creationId xmlns:a16="http://schemas.microsoft.com/office/drawing/2014/main" id="{FFC0CD2E-6512-49C8-B9D7-39C3EB31A024}"/>
              </a:ext>
            </a:extLst>
          </p:cNvPr>
          <p:cNvSpPr/>
          <p:nvPr/>
        </p:nvSpPr>
        <p:spPr>
          <a:xfrm>
            <a:off x="4331835" y="5189241"/>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extBox 29">
            <a:extLst>
              <a:ext uri="{FF2B5EF4-FFF2-40B4-BE49-F238E27FC236}">
                <a16:creationId xmlns:a16="http://schemas.microsoft.com/office/drawing/2014/main" id="{DBD12EBD-06D3-4C18-95B9-517F1B1912CD}"/>
              </a:ext>
            </a:extLst>
          </p:cNvPr>
          <p:cNvSpPr txBox="1"/>
          <p:nvPr/>
        </p:nvSpPr>
        <p:spPr>
          <a:xfrm>
            <a:off x="4352875" y="5388198"/>
            <a:ext cx="2035107" cy="646331"/>
          </a:xfrm>
          <a:prstGeom prst="rect">
            <a:avLst/>
          </a:prstGeom>
          <a:noFill/>
        </p:spPr>
        <p:txBody>
          <a:bodyPr wrap="square" rtlCol="0">
            <a:spAutoFit/>
          </a:bodyPr>
          <a:lstStyle/>
          <a:p>
            <a:r>
              <a:rPr lang="en-GB" dirty="0">
                <a:solidFill>
                  <a:schemeClr val="bg1"/>
                </a:solidFill>
              </a:rPr>
              <a:t>Previous change </a:t>
            </a:r>
            <a:br>
              <a:rPr lang="en-GB" dirty="0">
                <a:solidFill>
                  <a:schemeClr val="bg1"/>
                </a:solidFill>
              </a:rPr>
            </a:br>
            <a:r>
              <a:rPr lang="en-GB" dirty="0">
                <a:solidFill>
                  <a:schemeClr val="bg1"/>
                </a:solidFill>
              </a:rPr>
              <a:t>(Oct – Dec 21):</a:t>
            </a:r>
          </a:p>
        </p:txBody>
      </p:sp>
      <p:sp>
        <p:nvSpPr>
          <p:cNvPr id="31" name="TextBox 30">
            <a:extLst>
              <a:ext uri="{FF2B5EF4-FFF2-40B4-BE49-F238E27FC236}">
                <a16:creationId xmlns:a16="http://schemas.microsoft.com/office/drawing/2014/main" id="{70B05889-F667-4126-9EFF-48E5296FF799}"/>
              </a:ext>
            </a:extLst>
          </p:cNvPr>
          <p:cNvSpPr txBox="1"/>
          <p:nvPr/>
        </p:nvSpPr>
        <p:spPr>
          <a:xfrm>
            <a:off x="6409022" y="5592871"/>
            <a:ext cx="828675" cy="369332"/>
          </a:xfrm>
          <a:prstGeom prst="rect">
            <a:avLst/>
          </a:prstGeom>
          <a:noFill/>
        </p:spPr>
        <p:txBody>
          <a:bodyPr wrap="square" rtlCol="0">
            <a:spAutoFit/>
          </a:bodyPr>
          <a:lstStyle/>
          <a:p>
            <a:r>
              <a:rPr lang="en-GB" dirty="0">
                <a:solidFill>
                  <a:schemeClr val="bg1"/>
                </a:solidFill>
              </a:rPr>
              <a:t>+3.2pp</a:t>
            </a:r>
          </a:p>
        </p:txBody>
      </p:sp>
      <p:sp>
        <p:nvSpPr>
          <p:cNvPr id="32" name="Isosceles Triangle 31">
            <a:extLst>
              <a:ext uri="{FF2B5EF4-FFF2-40B4-BE49-F238E27FC236}">
                <a16:creationId xmlns:a16="http://schemas.microsoft.com/office/drawing/2014/main" id="{AEA49FA2-B376-4721-B0DF-E32A82566578}"/>
              </a:ext>
            </a:extLst>
          </p:cNvPr>
          <p:cNvSpPr/>
          <p:nvPr/>
        </p:nvSpPr>
        <p:spPr>
          <a:xfrm>
            <a:off x="6043664" y="5589351"/>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D6E00B67-6A46-489D-A4BE-81138CDC83C0}"/>
              </a:ext>
            </a:extLst>
          </p:cNvPr>
          <p:cNvSpPr txBox="1"/>
          <p:nvPr/>
        </p:nvSpPr>
        <p:spPr>
          <a:xfrm>
            <a:off x="4310794" y="6111923"/>
            <a:ext cx="3270794" cy="461665"/>
          </a:xfrm>
          <a:prstGeom prst="rect">
            <a:avLst/>
          </a:prstGeom>
          <a:noFill/>
        </p:spPr>
        <p:txBody>
          <a:bodyPr wrap="square" rtlCol="0">
            <a:spAutoFit/>
          </a:bodyPr>
          <a:lstStyle/>
          <a:p>
            <a:pPr algn="ctr"/>
            <a:r>
              <a:rPr lang="en-GB" sz="1200" dirty="0">
                <a:solidFill>
                  <a:schemeClr val="bg1"/>
                </a:solidFill>
              </a:rPr>
              <a:t>Comparing January 2021 – December 2021 with October 2020 – September 2021</a:t>
            </a:r>
          </a:p>
        </p:txBody>
      </p:sp>
      <p:sp>
        <p:nvSpPr>
          <p:cNvPr id="34" name="Rectangle: Rounded Corners 33">
            <a:extLst>
              <a:ext uri="{FF2B5EF4-FFF2-40B4-BE49-F238E27FC236}">
                <a16:creationId xmlns:a16="http://schemas.microsoft.com/office/drawing/2014/main" id="{F1BF771C-0E90-409A-88C3-90ED2BA49949}"/>
              </a:ext>
            </a:extLst>
          </p:cNvPr>
          <p:cNvSpPr/>
          <p:nvPr/>
        </p:nvSpPr>
        <p:spPr>
          <a:xfrm>
            <a:off x="7878712" y="5219990"/>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C3D82DE4-3E14-4544-B7F5-F99000E28BD3}"/>
              </a:ext>
            </a:extLst>
          </p:cNvPr>
          <p:cNvSpPr txBox="1"/>
          <p:nvPr/>
        </p:nvSpPr>
        <p:spPr>
          <a:xfrm>
            <a:off x="7899753" y="5418948"/>
            <a:ext cx="1829246" cy="646331"/>
          </a:xfrm>
          <a:prstGeom prst="rect">
            <a:avLst/>
          </a:prstGeom>
          <a:noFill/>
        </p:spPr>
        <p:txBody>
          <a:bodyPr wrap="square" rtlCol="0">
            <a:spAutoFit/>
          </a:bodyPr>
          <a:lstStyle/>
          <a:p>
            <a:r>
              <a:rPr lang="en-GB" dirty="0">
                <a:solidFill>
                  <a:schemeClr val="bg1"/>
                </a:solidFill>
              </a:rPr>
              <a:t>Change since December 2019:</a:t>
            </a:r>
          </a:p>
        </p:txBody>
      </p:sp>
      <p:sp>
        <p:nvSpPr>
          <p:cNvPr id="36" name="TextBox 35">
            <a:extLst>
              <a:ext uri="{FF2B5EF4-FFF2-40B4-BE49-F238E27FC236}">
                <a16:creationId xmlns:a16="http://schemas.microsoft.com/office/drawing/2014/main" id="{A6632850-DEA3-47CF-A3F9-08CC4A859D41}"/>
              </a:ext>
            </a:extLst>
          </p:cNvPr>
          <p:cNvSpPr txBox="1"/>
          <p:nvPr/>
        </p:nvSpPr>
        <p:spPr>
          <a:xfrm>
            <a:off x="10068410" y="5576065"/>
            <a:ext cx="828675" cy="369332"/>
          </a:xfrm>
          <a:prstGeom prst="rect">
            <a:avLst/>
          </a:prstGeom>
          <a:noFill/>
        </p:spPr>
        <p:txBody>
          <a:bodyPr wrap="square" rtlCol="0">
            <a:spAutoFit/>
          </a:bodyPr>
          <a:lstStyle/>
          <a:p>
            <a:r>
              <a:rPr lang="en-GB" dirty="0">
                <a:solidFill>
                  <a:schemeClr val="bg1"/>
                </a:solidFill>
              </a:rPr>
              <a:t>-0.4pp</a:t>
            </a:r>
          </a:p>
        </p:txBody>
      </p:sp>
      <p:sp>
        <p:nvSpPr>
          <p:cNvPr id="37" name="Isosceles Triangle 36">
            <a:extLst>
              <a:ext uri="{FF2B5EF4-FFF2-40B4-BE49-F238E27FC236}">
                <a16:creationId xmlns:a16="http://schemas.microsoft.com/office/drawing/2014/main" id="{4233631E-D0B7-4FF8-84F2-7235E3E985DB}"/>
              </a:ext>
            </a:extLst>
          </p:cNvPr>
          <p:cNvSpPr/>
          <p:nvPr/>
        </p:nvSpPr>
        <p:spPr>
          <a:xfrm rot="10800000">
            <a:off x="9750040" y="5620101"/>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1BEB9415-645B-463A-BD9A-F16B8331024C}"/>
              </a:ext>
            </a:extLst>
          </p:cNvPr>
          <p:cNvSpPr txBox="1"/>
          <p:nvPr/>
        </p:nvSpPr>
        <p:spPr>
          <a:xfrm>
            <a:off x="7943017" y="6164333"/>
            <a:ext cx="3270794" cy="461665"/>
          </a:xfrm>
          <a:prstGeom prst="rect">
            <a:avLst/>
          </a:prstGeom>
          <a:noFill/>
        </p:spPr>
        <p:txBody>
          <a:bodyPr wrap="square" rtlCol="0">
            <a:spAutoFit/>
          </a:bodyPr>
          <a:lstStyle/>
          <a:p>
            <a:pPr algn="ctr"/>
            <a:r>
              <a:rPr lang="en-GB" sz="1200" dirty="0">
                <a:solidFill>
                  <a:schemeClr val="bg1"/>
                </a:solidFill>
              </a:rPr>
              <a:t>Comparing April 2021 – March 2022 with January 2019 – December 2019</a:t>
            </a:r>
          </a:p>
        </p:txBody>
      </p:sp>
      <p:pic>
        <p:nvPicPr>
          <p:cNvPr id="8" name="Picture 7">
            <a:extLst>
              <a:ext uri="{FF2B5EF4-FFF2-40B4-BE49-F238E27FC236}">
                <a16:creationId xmlns:a16="http://schemas.microsoft.com/office/drawing/2014/main" id="{6D5F4A70-8622-41EB-B068-E1756E6538A2}"/>
              </a:ext>
            </a:extLst>
          </p:cNvPr>
          <p:cNvPicPr>
            <a:picLocks noChangeAspect="1"/>
          </p:cNvPicPr>
          <p:nvPr/>
        </p:nvPicPr>
        <p:blipFill>
          <a:blip r:embed="rId3"/>
          <a:stretch>
            <a:fillRect/>
          </a:stretch>
        </p:blipFill>
        <p:spPr>
          <a:xfrm>
            <a:off x="1350513" y="731231"/>
            <a:ext cx="8488473" cy="4280615"/>
          </a:xfrm>
          <a:prstGeom prst="rect">
            <a:avLst/>
          </a:prstGeom>
        </p:spPr>
      </p:pic>
    </p:spTree>
    <p:extLst>
      <p:ext uri="{BB962C8B-B14F-4D97-AF65-F5344CB8AC3E}">
        <p14:creationId xmlns:p14="http://schemas.microsoft.com/office/powerpoint/2010/main" val="3609240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702879" y="2258520"/>
            <a:ext cx="5087937" cy="253916"/>
          </a:xfrm>
          <a:prstGeom prst="rect">
            <a:avLst/>
          </a:prstGeom>
          <a:noFill/>
          <a:ln>
            <a:noFill/>
          </a:ln>
        </p:spPr>
        <p:txBody>
          <a:bodyPr wrap="square" rtlCol="0">
            <a:spAutoFit/>
          </a:bodyPr>
          <a:lstStyle/>
          <a:p>
            <a:pPr algn="ctr"/>
            <a:r>
              <a:rPr lang="en-GB" sz="1050" b="1" dirty="0"/>
              <a:t>Monthly job postings across Greater Cambridge</a:t>
            </a:r>
          </a:p>
        </p:txBody>
      </p:sp>
      <p:sp>
        <p:nvSpPr>
          <p:cNvPr id="10" name="Rectangle 9">
            <a:extLst>
              <a:ext uri="{FF2B5EF4-FFF2-40B4-BE49-F238E27FC236}">
                <a16:creationId xmlns:a16="http://schemas.microsoft.com/office/drawing/2014/main" id="{5A4FE2F7-69FF-4382-B870-839313383F34}"/>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solidFill>
                  <a:prstClr val="white"/>
                </a:solidFill>
                <a:latin typeface="Calibri" panose="020F0502020204030204"/>
              </a:rPr>
              <a:t>Employment Trends – Vacancies</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AEF1FFD9-A2BB-4721-830A-BD8A2BE1A703}"/>
              </a:ext>
            </a:extLst>
          </p:cNvPr>
          <p:cNvPicPr>
            <a:picLocks noChangeAspect="1"/>
          </p:cNvPicPr>
          <p:nvPr/>
        </p:nvPicPr>
        <p:blipFill>
          <a:blip r:embed="rId3"/>
          <a:stretch>
            <a:fillRect/>
          </a:stretch>
        </p:blipFill>
        <p:spPr>
          <a:xfrm>
            <a:off x="0" y="2677134"/>
            <a:ext cx="12192000" cy="4038394"/>
          </a:xfrm>
          <a:prstGeom prst="rect">
            <a:avLst/>
          </a:prstGeom>
        </p:spPr>
      </p:pic>
      <p:pic>
        <p:nvPicPr>
          <p:cNvPr id="4" name="Picture 3">
            <a:extLst>
              <a:ext uri="{FF2B5EF4-FFF2-40B4-BE49-F238E27FC236}">
                <a16:creationId xmlns:a16="http://schemas.microsoft.com/office/drawing/2014/main" id="{81C5B597-E501-405D-B647-B843F4143AC9}"/>
              </a:ext>
            </a:extLst>
          </p:cNvPr>
          <p:cNvPicPr>
            <a:picLocks noChangeAspect="1"/>
          </p:cNvPicPr>
          <p:nvPr/>
        </p:nvPicPr>
        <p:blipFill>
          <a:blip r:embed="rId4"/>
          <a:stretch>
            <a:fillRect/>
          </a:stretch>
        </p:blipFill>
        <p:spPr>
          <a:xfrm>
            <a:off x="368968" y="712106"/>
            <a:ext cx="11454063" cy="1460854"/>
          </a:xfrm>
          <a:prstGeom prst="rect">
            <a:avLst/>
          </a:prstGeom>
        </p:spPr>
      </p:pic>
    </p:spTree>
    <p:extLst>
      <p:ext uri="{BB962C8B-B14F-4D97-AF65-F5344CB8AC3E}">
        <p14:creationId xmlns:p14="http://schemas.microsoft.com/office/powerpoint/2010/main" val="95768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4FE2F7-69FF-4382-B870-839313383F34}"/>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solidFill>
                  <a:prstClr val="white"/>
                </a:solidFill>
                <a:latin typeface="Calibri" panose="020F0502020204030204"/>
              </a:rPr>
              <a:t>Employment Trends – Vacancies by Industry</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2C3FB32-80EA-424C-8EE9-755510E32E62}"/>
              </a:ext>
            </a:extLst>
          </p:cNvPr>
          <p:cNvPicPr>
            <a:picLocks noChangeAspect="1"/>
          </p:cNvPicPr>
          <p:nvPr/>
        </p:nvPicPr>
        <p:blipFill>
          <a:blip r:embed="rId3"/>
          <a:stretch>
            <a:fillRect/>
          </a:stretch>
        </p:blipFill>
        <p:spPr>
          <a:xfrm>
            <a:off x="0" y="1337955"/>
            <a:ext cx="12192000" cy="4182089"/>
          </a:xfrm>
          <a:prstGeom prst="rect">
            <a:avLst/>
          </a:prstGeom>
        </p:spPr>
      </p:pic>
    </p:spTree>
    <p:extLst>
      <p:ext uri="{BB962C8B-B14F-4D97-AF65-F5344CB8AC3E}">
        <p14:creationId xmlns:p14="http://schemas.microsoft.com/office/powerpoint/2010/main" val="39532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dirty="0">
                <a:solidFill>
                  <a:schemeClr val="bg1"/>
                </a:solidFill>
                <a:latin typeface="+mn-lt"/>
              </a:rPr>
              <a:t>Consumer Behaviour</a:t>
            </a:r>
          </a:p>
        </p:txBody>
      </p:sp>
    </p:spTree>
    <p:extLst>
      <p:ext uri="{BB962C8B-B14F-4D97-AF65-F5344CB8AC3E}">
        <p14:creationId xmlns:p14="http://schemas.microsoft.com/office/powerpoint/2010/main" val="2333508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C4D5F0-2F68-4AE8-AD5B-2421583F8CDE}"/>
              </a:ext>
            </a:extLst>
          </p:cNvPr>
          <p:cNvPicPr>
            <a:picLocks noChangeAspect="1"/>
          </p:cNvPicPr>
          <p:nvPr/>
        </p:nvPicPr>
        <p:blipFill>
          <a:blip r:embed="rId3"/>
          <a:stretch>
            <a:fillRect/>
          </a:stretch>
        </p:blipFill>
        <p:spPr>
          <a:xfrm>
            <a:off x="757557" y="672103"/>
            <a:ext cx="10020300" cy="4510776"/>
          </a:xfrm>
          <a:prstGeom prst="rect">
            <a:avLst/>
          </a:prstGeom>
        </p:spPr>
      </p:pic>
      <p:sp>
        <p:nvSpPr>
          <p:cNvPr id="12" name="Rectangle 11">
            <a:extLst>
              <a:ext uri="{FF2B5EF4-FFF2-40B4-BE49-F238E27FC236}">
                <a16:creationId xmlns:a16="http://schemas.microsoft.com/office/drawing/2014/main" id="{07DB7A29-B6F9-4B0A-8C09-5D646E0594C4}"/>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a:latin typeface="Calibri" panose="020F0502020204030204"/>
              </a:rPr>
              <a:t>Retail</a:t>
            </a:r>
            <a:r>
              <a:rPr kumimoji="0" lang="en-GB" sz="2800" b="1" i="0" u="none" strike="noStrike" kern="1200" cap="none" spc="0" normalizeH="0" baseline="0" noProof="0">
                <a:ln>
                  <a:noFill/>
                </a:ln>
                <a:effectLst/>
                <a:uLnTx/>
                <a:uFillTx/>
                <a:latin typeface="Calibri" panose="020F0502020204030204"/>
                <a:ea typeface="+mn-ea"/>
                <a:cs typeface="+mn-cs"/>
              </a:rPr>
              <a:t> foot</a:t>
            </a:r>
            <a:r>
              <a:rPr lang="en-GB" sz="2800" b="1">
                <a:latin typeface="Calibri" panose="020F0502020204030204"/>
              </a:rPr>
              <a:t>fall: Central Cambridge</a:t>
            </a:r>
            <a:endParaRPr kumimoji="0" lang="en-GB"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163841B7-B7D1-4A67-88A2-44332DEFD04B}"/>
              </a:ext>
            </a:extLst>
          </p:cNvPr>
          <p:cNvSpPr>
            <a:spLocks noGrp="1"/>
          </p:cNvSpPr>
          <p:nvPr>
            <p:ph type="sldNum" sz="quarter" idx="12"/>
          </p:nvPr>
        </p:nvSpPr>
        <p:spPr>
          <a:xfrm>
            <a:off x="9448800" y="6507908"/>
            <a:ext cx="2743200" cy="365125"/>
          </a:xfrm>
        </p:spPr>
        <p:txBody>
          <a:bodyPr/>
          <a:lstStyle/>
          <a:p>
            <a:fld id="{7BDE9EA5-05C8-4B5B-B253-366C87BB7B5C}" type="slidenum">
              <a:rPr lang="en-GB" smtClean="0"/>
              <a:t>3</a:t>
            </a:fld>
            <a:endParaRPr lang="en-GB"/>
          </a:p>
        </p:txBody>
      </p:sp>
      <p:sp>
        <p:nvSpPr>
          <p:cNvPr id="9" name="TextBox 8">
            <a:extLst>
              <a:ext uri="{FF2B5EF4-FFF2-40B4-BE49-F238E27FC236}">
                <a16:creationId xmlns:a16="http://schemas.microsoft.com/office/drawing/2014/main" id="{8A01C276-E944-4F1F-AB15-814110FD3A2C}"/>
              </a:ext>
            </a:extLst>
          </p:cNvPr>
          <p:cNvSpPr txBox="1"/>
          <p:nvPr/>
        </p:nvSpPr>
        <p:spPr>
          <a:xfrm>
            <a:off x="1793319" y="3609472"/>
            <a:ext cx="1358672" cy="276999"/>
          </a:xfrm>
          <a:prstGeom prst="rect">
            <a:avLst/>
          </a:prstGeom>
          <a:noFill/>
        </p:spPr>
        <p:txBody>
          <a:bodyPr wrap="square" rtlCol="0">
            <a:spAutoFit/>
          </a:bodyPr>
          <a:lstStyle/>
          <a:p>
            <a:pPr algn="ctr"/>
            <a:r>
              <a:rPr lang="en-GB" sz="1200" b="1">
                <a:solidFill>
                  <a:srgbClr val="00B050"/>
                </a:solidFill>
              </a:rPr>
              <a:t>Third lockdown</a:t>
            </a:r>
          </a:p>
        </p:txBody>
      </p:sp>
      <p:sp>
        <p:nvSpPr>
          <p:cNvPr id="10" name="TextBox 9">
            <a:extLst>
              <a:ext uri="{FF2B5EF4-FFF2-40B4-BE49-F238E27FC236}">
                <a16:creationId xmlns:a16="http://schemas.microsoft.com/office/drawing/2014/main" id="{F348E060-E2FD-4B6B-BD63-269011E0F214}"/>
              </a:ext>
            </a:extLst>
          </p:cNvPr>
          <p:cNvSpPr txBox="1"/>
          <p:nvPr/>
        </p:nvSpPr>
        <p:spPr>
          <a:xfrm>
            <a:off x="4055830" y="4306134"/>
            <a:ext cx="1371850" cy="276999"/>
          </a:xfrm>
          <a:prstGeom prst="rect">
            <a:avLst/>
          </a:prstGeom>
          <a:noFill/>
        </p:spPr>
        <p:txBody>
          <a:bodyPr wrap="square" rtlCol="0">
            <a:spAutoFit/>
          </a:bodyPr>
          <a:lstStyle/>
          <a:p>
            <a:pPr algn="ctr"/>
            <a:r>
              <a:rPr lang="en-GB" sz="1200" b="1" dirty="0">
                <a:solidFill>
                  <a:srgbClr val="0070C0"/>
                </a:solidFill>
              </a:rPr>
              <a:t>First lockdown</a:t>
            </a:r>
          </a:p>
        </p:txBody>
      </p:sp>
      <p:sp>
        <p:nvSpPr>
          <p:cNvPr id="11" name="TextBox 10">
            <a:extLst>
              <a:ext uri="{FF2B5EF4-FFF2-40B4-BE49-F238E27FC236}">
                <a16:creationId xmlns:a16="http://schemas.microsoft.com/office/drawing/2014/main" id="{0155150F-766B-4C54-AC91-58407F67BFDA}"/>
              </a:ext>
            </a:extLst>
          </p:cNvPr>
          <p:cNvSpPr txBox="1"/>
          <p:nvPr/>
        </p:nvSpPr>
        <p:spPr>
          <a:xfrm>
            <a:off x="9599590" y="3782910"/>
            <a:ext cx="799091" cy="461665"/>
          </a:xfrm>
          <a:prstGeom prst="rect">
            <a:avLst/>
          </a:prstGeom>
          <a:noFill/>
        </p:spPr>
        <p:txBody>
          <a:bodyPr wrap="square" rtlCol="0">
            <a:spAutoFit/>
          </a:bodyPr>
          <a:lstStyle/>
          <a:p>
            <a:pPr algn="ctr"/>
            <a:r>
              <a:rPr lang="en-GB" sz="1200" b="1" dirty="0">
                <a:solidFill>
                  <a:srgbClr val="0070C0"/>
                </a:solidFill>
              </a:rPr>
              <a:t>Second lockdown</a:t>
            </a:r>
          </a:p>
        </p:txBody>
      </p:sp>
      <p:graphicFrame>
        <p:nvGraphicFramePr>
          <p:cNvPr id="18" name="Table 17">
            <a:extLst>
              <a:ext uri="{FF2B5EF4-FFF2-40B4-BE49-F238E27FC236}">
                <a16:creationId xmlns:a16="http://schemas.microsoft.com/office/drawing/2014/main" id="{BF3A1871-8E73-4D94-9F56-16E0F8C42AEF}"/>
              </a:ext>
            </a:extLst>
          </p:cNvPr>
          <p:cNvGraphicFramePr>
            <a:graphicFrameLocks noGrp="1"/>
          </p:cNvGraphicFramePr>
          <p:nvPr>
            <p:extLst>
              <p:ext uri="{D42A27DB-BD31-4B8C-83A1-F6EECF244321}">
                <p14:modId xmlns:p14="http://schemas.microsoft.com/office/powerpoint/2010/main" val="1353199950"/>
              </p:ext>
            </p:extLst>
          </p:nvPr>
        </p:nvGraphicFramePr>
        <p:xfrm>
          <a:off x="827364" y="5308275"/>
          <a:ext cx="10537272" cy="1077842"/>
        </p:xfrm>
        <a:graphic>
          <a:graphicData uri="http://schemas.openxmlformats.org/drawingml/2006/table">
            <a:tbl>
              <a:tblPr/>
              <a:tblGrid>
                <a:gridCol w="1340342">
                  <a:extLst>
                    <a:ext uri="{9D8B030D-6E8A-4147-A177-3AD203B41FA5}">
                      <a16:colId xmlns:a16="http://schemas.microsoft.com/office/drawing/2014/main" val="1201206681"/>
                    </a:ext>
                  </a:extLst>
                </a:gridCol>
                <a:gridCol w="1276517">
                  <a:extLst>
                    <a:ext uri="{9D8B030D-6E8A-4147-A177-3AD203B41FA5}">
                      <a16:colId xmlns:a16="http://schemas.microsoft.com/office/drawing/2014/main" val="3040872822"/>
                    </a:ext>
                  </a:extLst>
                </a:gridCol>
                <a:gridCol w="923994">
                  <a:extLst>
                    <a:ext uri="{9D8B030D-6E8A-4147-A177-3AD203B41FA5}">
                      <a16:colId xmlns:a16="http://schemas.microsoft.com/office/drawing/2014/main" val="135591168"/>
                    </a:ext>
                  </a:extLst>
                </a:gridCol>
                <a:gridCol w="1157681">
                  <a:extLst>
                    <a:ext uri="{9D8B030D-6E8A-4147-A177-3AD203B41FA5}">
                      <a16:colId xmlns:a16="http://schemas.microsoft.com/office/drawing/2014/main" val="1212367381"/>
                    </a:ext>
                  </a:extLst>
                </a:gridCol>
                <a:gridCol w="2080470">
                  <a:extLst>
                    <a:ext uri="{9D8B030D-6E8A-4147-A177-3AD203B41FA5}">
                      <a16:colId xmlns:a16="http://schemas.microsoft.com/office/drawing/2014/main" val="237791955"/>
                    </a:ext>
                  </a:extLst>
                </a:gridCol>
                <a:gridCol w="1275126">
                  <a:extLst>
                    <a:ext uri="{9D8B030D-6E8A-4147-A177-3AD203B41FA5}">
                      <a16:colId xmlns:a16="http://schemas.microsoft.com/office/drawing/2014/main" val="4103948325"/>
                    </a:ext>
                  </a:extLst>
                </a:gridCol>
                <a:gridCol w="1115736">
                  <a:extLst>
                    <a:ext uri="{9D8B030D-6E8A-4147-A177-3AD203B41FA5}">
                      <a16:colId xmlns:a16="http://schemas.microsoft.com/office/drawing/2014/main" val="1787143721"/>
                    </a:ext>
                  </a:extLst>
                </a:gridCol>
                <a:gridCol w="1367406">
                  <a:extLst>
                    <a:ext uri="{9D8B030D-6E8A-4147-A177-3AD203B41FA5}">
                      <a16:colId xmlns:a16="http://schemas.microsoft.com/office/drawing/2014/main" val="3466236419"/>
                    </a:ext>
                  </a:extLst>
                </a:gridCol>
              </a:tblGrid>
              <a:tr h="256584">
                <a:tc rowSpan="2">
                  <a:txBody>
                    <a:bodyPr/>
                    <a:lstStyle/>
                    <a:p>
                      <a:pPr algn="l" fontAlgn="b"/>
                      <a:endParaRPr lang="en-GB" sz="1600" b="0" i="0" u="none" strike="noStrike">
                        <a:solidFill>
                          <a:srgbClr val="000000"/>
                        </a:solidFill>
                        <a:effectLst/>
                        <a:latin typeface="+mn-lt"/>
                      </a:endParaRPr>
                    </a:p>
                  </a:txBody>
                  <a:tcPr marL="9300" marR="9300" marT="93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rtl="0" fontAlgn="b"/>
                      <a:r>
                        <a:rPr lang="en-GB" sz="1200" b="1" i="0" u="none" strike="noStrike">
                          <a:solidFill>
                            <a:srgbClr val="0070C0"/>
                          </a:solidFill>
                          <a:effectLst/>
                          <a:latin typeface="Calibri"/>
                        </a:rPr>
                        <a:t>Pre-COVID vs Now:</a:t>
                      </a:r>
                    </a:p>
                  </a:txBody>
                  <a:tcPr marL="9300" marR="9300" marT="930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tc>
                  <a:txBody>
                    <a:bodyPr/>
                    <a:lstStyle/>
                    <a:p>
                      <a:pPr algn="ctr" rtl="0" fontAlgn="b"/>
                      <a:r>
                        <a:rPr lang="en-GB" sz="1200" b="1" i="0" u="none" strike="noStrike" kern="1200">
                          <a:solidFill>
                            <a:srgbClr val="0070C0"/>
                          </a:solidFill>
                          <a:effectLst/>
                          <a:latin typeface="Calibri"/>
                          <a:ea typeface="+mn-ea"/>
                          <a:cs typeface="+mn-cs"/>
                        </a:rPr>
                        <a:t>Mid-COVID vs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noFill/>
                    </a:lnB>
                    <a:lnTlToBr w="12700" cmpd="sng">
                      <a:noFill/>
                      <a:prstDash val="solid"/>
                    </a:lnTlToBr>
                    <a:lnBlToTr w="12700" cmpd="sng">
                      <a:noFill/>
                      <a:prstDash val="solid"/>
                    </a:lnBlToTr>
                    <a:solidFill>
                      <a:srgbClr val="D9D9D9"/>
                    </a:solidFill>
                  </a:tcPr>
                </a:tc>
                <a:tc gridSpan="3">
                  <a:txBody>
                    <a:bodyPr/>
                    <a:lstStyle/>
                    <a:p>
                      <a:pPr algn="ctr" rtl="0" fontAlgn="b"/>
                      <a:r>
                        <a:rPr lang="en-GB" sz="1200" b="1" i="0" u="none" strike="noStrike">
                          <a:solidFill>
                            <a:srgbClr val="0070C0"/>
                          </a:solidFill>
                          <a:effectLst/>
                          <a:latin typeface="Calibri"/>
                        </a:rPr>
                        <a:t>Previous month vs Now:</a:t>
                      </a:r>
                    </a:p>
                  </a:txBody>
                  <a:tcPr marL="9300" marR="9300" marT="930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13423464"/>
                  </a:ext>
                </a:extLst>
              </a:tr>
              <a:tr h="273008">
                <a:tc vMerge="1">
                  <a:txBody>
                    <a:bodyPr/>
                    <a:lstStyle/>
                    <a:p>
                      <a:endParaRPr lang="en-GB"/>
                    </a:p>
                  </a:txBody>
                  <a:tcPr/>
                </a:tc>
                <a:tc gridSpan="3">
                  <a:txBody>
                    <a:bodyPr/>
                    <a:lstStyle/>
                    <a:p>
                      <a:pPr lvl="0" algn="ctr">
                        <a:buNone/>
                      </a:pPr>
                      <a:r>
                        <a:rPr lang="en-GB" sz="1200" b="1" u="none" strike="noStrike">
                          <a:solidFill>
                            <a:schemeClr val="tx1"/>
                          </a:solidFill>
                          <a:effectLst/>
                        </a:rPr>
                        <a:t>June 2019 to June 2022</a:t>
                      </a:r>
                      <a:endParaRPr lang="en-GB" sz="1200" b="1" i="0" u="none" strike="noStrike">
                        <a:solidFill>
                          <a:schemeClr val="tx1"/>
                        </a:solidFill>
                        <a:effectLst/>
                        <a:latin typeface="Arial"/>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pPr algn="ctr"/>
                      <a:endParaRPr lang="en-GB" sz="1200" b="1">
                        <a:solidFill>
                          <a:schemeClr val="bg1"/>
                        </a:solidFill>
                      </a:endParaRPr>
                    </a:p>
                  </a:txBody>
                  <a:tcPr/>
                </a:tc>
                <a:tc hMerge="1">
                  <a:txBody>
                    <a:bodyPr/>
                    <a:lstStyle/>
                    <a:p>
                      <a:pPr algn="ctr"/>
                      <a:endParaRPr lang="en-GB" sz="1200" b="1">
                        <a:solidFill>
                          <a:schemeClr val="bg1"/>
                        </a:solidFill>
                      </a:endParaRPr>
                    </a:p>
                  </a:txBody>
                  <a:tcPr/>
                </a:tc>
                <a:tc>
                  <a:txBody>
                    <a:bodyPr/>
                    <a:lstStyle/>
                    <a:p>
                      <a:pPr algn="ctr" fontAlgn="b"/>
                      <a:r>
                        <a:rPr lang="en-GB" sz="1200" b="1" u="none" strike="noStrike">
                          <a:effectLst/>
                        </a:rPr>
                        <a:t>June 2020 to June 2022</a:t>
                      </a:r>
                      <a:endParaRPr lang="en-GB" sz="1200" b="1" i="0" u="none" strike="noStrike">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3">
                  <a:txBody>
                    <a:bodyPr/>
                    <a:lstStyle/>
                    <a:p>
                      <a:pPr algn="ctr" fontAlgn="b"/>
                      <a:r>
                        <a:rPr lang="en-GB" sz="1200" b="1" u="none" strike="noStrike" dirty="0">
                          <a:effectLst/>
                        </a:rPr>
                        <a:t>March 2022 to June 2022</a:t>
                      </a:r>
                      <a:endParaRPr lang="en-GB" sz="12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74679814"/>
                  </a:ext>
                </a:extLst>
              </a:tr>
              <a:tr h="318728">
                <a:tc>
                  <a:txBody>
                    <a:bodyPr/>
                    <a:lstStyle/>
                    <a:p>
                      <a:pPr algn="l" fontAlgn="ctr"/>
                      <a:endParaRPr lang="en-GB" sz="1800" b="0" i="0" u="none" strike="noStrike">
                        <a:solidFill>
                          <a:srgbClr val="000000"/>
                        </a:solidFill>
                        <a:effectLst/>
                        <a:latin typeface="Arial"/>
                      </a:endParaRPr>
                    </a:p>
                  </a:txBody>
                  <a:tcPr marL="83703"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Weekends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Mon-Sun</a:t>
                      </a:r>
                    </a:p>
                  </a:txBody>
                  <a:tcPr marL="9300" marR="9300" marT="930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0000"/>
                          </a:solidFill>
                          <a:effectLst/>
                          <a:latin typeface="Calibri"/>
                        </a:rPr>
                        <a:t>Weekdays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chemeClr val="tx1"/>
                          </a:solidFill>
                          <a:effectLst/>
                          <a:latin typeface="Calibri"/>
                        </a:rPr>
                        <a:t>Weekends</a:t>
                      </a:r>
                    </a:p>
                  </a:txBody>
                  <a:tcPr marL="9300"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73737821"/>
                  </a:ext>
                </a:extLst>
              </a:tr>
              <a:tr h="228210">
                <a:tc>
                  <a:txBody>
                    <a:bodyPr/>
                    <a:lstStyle/>
                    <a:p>
                      <a:pPr algn="l" rtl="0" fontAlgn="ctr"/>
                      <a:r>
                        <a:rPr lang="en-GB" sz="1200" b="1" i="0" u="none" strike="noStrike">
                          <a:solidFill>
                            <a:srgbClr val="000000"/>
                          </a:solidFill>
                          <a:effectLst/>
                          <a:latin typeface="Calibri"/>
                        </a:rPr>
                        <a:t>Cambridge Retail</a:t>
                      </a:r>
                    </a:p>
                  </a:txBody>
                  <a:tcPr marL="83703" marR="9300" marT="93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B050"/>
                          </a:solidFill>
                          <a:effectLst/>
                          <a:latin typeface="Calibri" panose="020F0502020204030204" pitchFamily="34" charset="0"/>
                        </a:rPr>
                        <a:t>+7%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B050"/>
                          </a:solidFill>
                          <a:effectLst/>
                          <a:latin typeface="Calibri" panose="020F0502020204030204" pitchFamily="34" charset="0"/>
                        </a:rPr>
                        <a:t>+12%</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B050"/>
                          </a:solidFill>
                          <a:effectLst/>
                          <a:latin typeface="Calibri" panose="020F0502020204030204" pitchFamily="34" charset="0"/>
                        </a:rPr>
                        <a:t>+4%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a:solidFill>
                            <a:srgbClr val="00B050"/>
                          </a:solidFill>
                          <a:effectLst/>
                          <a:latin typeface="Calibri" panose="020F0502020204030204" pitchFamily="34" charset="0"/>
                        </a:rPr>
                        <a:t>+228%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GB" sz="1200" b="1" i="0" u="none" strike="noStrike" dirty="0">
                          <a:solidFill>
                            <a:srgbClr val="00B050"/>
                          </a:solidFill>
                          <a:effectLst/>
                          <a:latin typeface="Calibri" panose="020F0502020204030204" pitchFamily="34" charset="0"/>
                        </a:rPr>
                        <a:t>+28%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dirty="0">
                          <a:solidFill>
                            <a:srgbClr val="00B050"/>
                          </a:solidFill>
                          <a:effectLst/>
                          <a:latin typeface="Calibri" panose="020F0502020204030204" pitchFamily="34" charset="0"/>
                        </a:rPr>
                        <a:t>+37%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1200" b="1" i="0" u="none" strike="noStrike" dirty="0">
                          <a:solidFill>
                            <a:srgbClr val="00B050"/>
                          </a:solidFill>
                          <a:effectLst/>
                          <a:latin typeface="Calibri" panose="020F0502020204030204" pitchFamily="34" charset="0"/>
                        </a:rPr>
                        <a:t>+9%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43793985"/>
                  </a:ext>
                </a:extLst>
              </a:tr>
            </a:tbl>
          </a:graphicData>
        </a:graphic>
      </p:graphicFrame>
    </p:spTree>
    <p:extLst>
      <p:ext uri="{BB962C8B-B14F-4D97-AF65-F5344CB8AC3E}">
        <p14:creationId xmlns:p14="http://schemas.microsoft.com/office/powerpoint/2010/main" val="401076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710961" y="6692877"/>
            <a:ext cx="7183063" cy="492443"/>
          </a:xfrm>
          <a:prstGeom prst="rect">
            <a:avLst/>
          </a:prstGeom>
          <a:noFill/>
        </p:spPr>
        <p:txBody>
          <a:bodyPr wrap="square" rtlCol="0">
            <a:spAutoFit/>
          </a:bodyPr>
          <a:lstStyle/>
          <a:p>
            <a:pPr lvl="0">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Google LLC </a:t>
            </a:r>
            <a:r>
              <a:rPr kumimoji="0" lang="en-GB" sz="800" b="0" i="1" u="none" strike="noStrike" kern="1200" cap="none" spc="0" normalizeH="0" baseline="0" noProof="0" dirty="0">
                <a:ln>
                  <a:noFill/>
                </a:ln>
                <a:solidFill>
                  <a:prstClr val="black"/>
                </a:solidFill>
                <a:effectLst/>
                <a:uLnTx/>
                <a:uFillTx/>
                <a:latin typeface="Calibri" panose="020F0502020204030204"/>
                <a:ea typeface="+mn-ea"/>
                <a:cs typeface="+mn-cs"/>
              </a:rPr>
              <a:t>"Google COVID-19 Community Mobility Reports"</a:t>
            </a: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8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https://www.google.com/covid19/mobility/ Accessed: 1</a:t>
            </a:r>
            <a:r>
              <a:rPr lang="en-GB" sz="800" dirty="0">
                <a:solidFill>
                  <a:prstClr val="black"/>
                </a:solidFill>
                <a:latin typeface="Calibri" panose="020F0502020204030204"/>
              </a:rPr>
              <a:t>8/08</a:t>
            </a:r>
            <a:r>
              <a:rPr lang="en-GB" sz="800" dirty="0"/>
              <a:t>/2022</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8" name="Table 3">
            <a:extLst>
              <a:ext uri="{FF2B5EF4-FFF2-40B4-BE49-F238E27FC236}">
                <a16:creationId xmlns:a16="http://schemas.microsoft.com/office/drawing/2014/main" id="{E86F296C-50D1-4CB0-8DBE-CA73B8086C1F}"/>
              </a:ext>
            </a:extLst>
          </p:cNvPr>
          <p:cNvGraphicFramePr>
            <a:graphicFrameLocks noGrp="1"/>
          </p:cNvGraphicFramePr>
          <p:nvPr>
            <p:extLst>
              <p:ext uri="{D42A27DB-BD31-4B8C-83A1-F6EECF244321}">
                <p14:modId xmlns:p14="http://schemas.microsoft.com/office/powerpoint/2010/main" val="1185663612"/>
              </p:ext>
            </p:extLst>
          </p:nvPr>
        </p:nvGraphicFramePr>
        <p:xfrm>
          <a:off x="3768687" y="4927153"/>
          <a:ext cx="4654626" cy="1554480"/>
        </p:xfrm>
        <a:graphic>
          <a:graphicData uri="http://schemas.openxmlformats.org/drawingml/2006/table">
            <a:tbl>
              <a:tblPr firstRow="1" bandRow="1">
                <a:tableStyleId>{2D5ABB26-0587-4C30-8999-92F81FD0307C}</a:tableStyleId>
              </a:tblPr>
              <a:tblGrid>
                <a:gridCol w="2180492">
                  <a:extLst>
                    <a:ext uri="{9D8B030D-6E8A-4147-A177-3AD203B41FA5}">
                      <a16:colId xmlns:a16="http://schemas.microsoft.com/office/drawing/2014/main" val="420131872"/>
                    </a:ext>
                  </a:extLst>
                </a:gridCol>
                <a:gridCol w="1237067">
                  <a:extLst>
                    <a:ext uri="{9D8B030D-6E8A-4147-A177-3AD203B41FA5}">
                      <a16:colId xmlns:a16="http://schemas.microsoft.com/office/drawing/2014/main" val="2209631138"/>
                    </a:ext>
                  </a:extLst>
                </a:gridCol>
                <a:gridCol w="1237067">
                  <a:extLst>
                    <a:ext uri="{9D8B030D-6E8A-4147-A177-3AD203B41FA5}">
                      <a16:colId xmlns:a16="http://schemas.microsoft.com/office/drawing/2014/main" val="253850149"/>
                    </a:ext>
                  </a:extLst>
                </a:gridCol>
              </a:tblGrid>
              <a:tr h="34992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GB" sz="1200" b="1" u="none" strike="noStrike" dirty="0">
                          <a:solidFill>
                            <a:srgbClr val="0070C0"/>
                          </a:solidFill>
                          <a:effectLst/>
                        </a:rPr>
                        <a:t>Pre-COVID vs Now:</a:t>
                      </a:r>
                    </a:p>
                    <a:p>
                      <a:pPr marL="0" algn="ctr" defTabSz="914400" rtl="0" eaLnBrk="1" latinLnBrk="0" hangingPunct="1"/>
                      <a:r>
                        <a:rPr lang="en-GB" sz="1200" b="1" kern="1200" dirty="0">
                          <a:solidFill>
                            <a:schemeClr val="tx1"/>
                          </a:solidFill>
                        </a:rPr>
                        <a:t>Jan/Feb 2020 to July 2022</a:t>
                      </a:r>
                      <a:endParaRPr lang="en-GB" sz="1200" b="1" kern="1200" dirty="0">
                        <a:solidFill>
                          <a:schemeClr val="tx1"/>
                        </a:solidFill>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b="1">
                          <a:solidFill>
                            <a:schemeClr val="tx1"/>
                          </a:solidFill>
                        </a:rPr>
                        <a:t>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b="1" dirty="0">
                          <a:solidFill>
                            <a:schemeClr val="tx1"/>
                          </a:solidFill>
                        </a:rPr>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20192738"/>
                  </a:ext>
                </a:extLst>
              </a:tr>
              <a:tr h="152559">
                <a:tc>
                  <a:txBody>
                    <a:bodyPr/>
                    <a:lstStyle/>
                    <a:p>
                      <a:r>
                        <a:rPr lang="en-GB" sz="1200" b="1" dirty="0">
                          <a:solidFill>
                            <a:schemeClr val="tx1"/>
                          </a:solidFill>
                          <a:latin typeface="+mn-lt"/>
                        </a:rPr>
                        <a:t>Grocery and Pharmacy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rgbClr val="00B050"/>
                          </a:solidFill>
                          <a:effectLst/>
                          <a:latin typeface="Calibri" panose="020F050202020403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rgbClr val="00B050"/>
                          </a:solidFill>
                          <a:effectLst/>
                          <a:latin typeface="Calibri" panose="020F0502020204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1460683"/>
                  </a:ext>
                </a:extLst>
              </a:tr>
              <a:tr h="15255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b="1" dirty="0">
                          <a:solidFill>
                            <a:schemeClr val="tx1"/>
                          </a:solidFill>
                        </a:rPr>
                        <a:t>Workplaces</a:t>
                      </a:r>
                      <a:endParaRPr lang="en-GB" sz="1200"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rgbClr val="FF0000"/>
                          </a:solidFill>
                          <a:effectLst/>
                          <a:latin typeface="Calibri" panose="020F050202020403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rgbClr val="FF0000"/>
                          </a:solidFill>
                          <a:effectLst/>
                          <a:latin typeface="Calibri" panose="020F050202020403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4615670"/>
                  </a:ext>
                </a:extLst>
              </a:tr>
              <a:tr h="152559">
                <a:tc>
                  <a:txBody>
                    <a:bodyPr/>
                    <a:lstStyle/>
                    <a:p>
                      <a:r>
                        <a:rPr lang="en-GB" sz="1200" b="1" dirty="0">
                          <a:solidFill>
                            <a:schemeClr val="tx1"/>
                          </a:solidFill>
                          <a:latin typeface="+mn-lt"/>
                        </a:rPr>
                        <a:t>Residential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rgbClr val="00B05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rgbClr val="00B050"/>
                          </a:solidFill>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0964841"/>
                  </a:ext>
                </a:extLst>
              </a:tr>
              <a:tr h="1525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Retail and Recreation</a:t>
                      </a:r>
                      <a:endParaRPr lang="en-GB" sz="1200"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rgbClr val="FF0000"/>
                          </a:solidFill>
                          <a:effectLst/>
                          <a:latin typeface="Calibri" panose="020F050202020403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rgbClr val="00B050"/>
                          </a:solidFill>
                          <a:effectLst/>
                          <a:latin typeface="Calibri" panose="020F050202020403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7653492"/>
                  </a:ext>
                </a:extLst>
              </a:tr>
            </a:tbl>
          </a:graphicData>
        </a:graphic>
      </p:graphicFrame>
      <p:sp>
        <p:nvSpPr>
          <p:cNvPr id="10" name="Rectangle 9">
            <a:extLst>
              <a:ext uri="{FF2B5EF4-FFF2-40B4-BE49-F238E27FC236}">
                <a16:creationId xmlns:a16="http://schemas.microsoft.com/office/drawing/2014/main" id="{A2E3CCBC-8899-42B3-A67E-7A137E459D9E}"/>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solidFill>
                  <a:prstClr val="white"/>
                </a:solidFill>
                <a:latin typeface="Calibri" panose="020F0502020204030204"/>
              </a:rPr>
              <a:t>Google Mobility </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1E4B7EC7-D974-45E8-B46C-CA3C51747A38}"/>
              </a:ext>
            </a:extLst>
          </p:cNvPr>
          <p:cNvPicPr>
            <a:picLocks noChangeAspect="1"/>
          </p:cNvPicPr>
          <p:nvPr/>
        </p:nvPicPr>
        <p:blipFill>
          <a:blip r:embed="rId3"/>
          <a:stretch>
            <a:fillRect/>
          </a:stretch>
        </p:blipFill>
        <p:spPr>
          <a:xfrm>
            <a:off x="183088" y="1146727"/>
            <a:ext cx="5795302" cy="3510462"/>
          </a:xfrm>
          <a:prstGeom prst="rect">
            <a:avLst/>
          </a:prstGeom>
        </p:spPr>
      </p:pic>
      <p:pic>
        <p:nvPicPr>
          <p:cNvPr id="3" name="Picture 2">
            <a:extLst>
              <a:ext uri="{FF2B5EF4-FFF2-40B4-BE49-F238E27FC236}">
                <a16:creationId xmlns:a16="http://schemas.microsoft.com/office/drawing/2014/main" id="{679AA4EC-B37A-4D80-B093-CB6DBB7D9614}"/>
              </a:ext>
            </a:extLst>
          </p:cNvPr>
          <p:cNvPicPr>
            <a:picLocks noChangeAspect="1"/>
          </p:cNvPicPr>
          <p:nvPr/>
        </p:nvPicPr>
        <p:blipFill>
          <a:blip r:embed="rId4"/>
          <a:stretch>
            <a:fillRect/>
          </a:stretch>
        </p:blipFill>
        <p:spPr>
          <a:xfrm>
            <a:off x="6177517" y="1146726"/>
            <a:ext cx="5724804" cy="3510463"/>
          </a:xfrm>
          <a:prstGeom prst="rect">
            <a:avLst/>
          </a:prstGeom>
        </p:spPr>
      </p:pic>
    </p:spTree>
    <p:extLst>
      <p:ext uri="{BB962C8B-B14F-4D97-AF65-F5344CB8AC3E}">
        <p14:creationId xmlns:p14="http://schemas.microsoft.com/office/powerpoint/2010/main" val="3331475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84E-CD81-449F-A838-EA547E0E7E59}"/>
              </a:ext>
            </a:extLst>
          </p:cNvPr>
          <p:cNvSpPr>
            <a:spLocks noGrp="1"/>
          </p:cNvSpPr>
          <p:nvPr>
            <p:ph type="title"/>
          </p:nvPr>
        </p:nvSpPr>
        <p:spPr>
          <a:xfrm>
            <a:off x="0" y="2232645"/>
            <a:ext cx="12192000" cy="1325563"/>
          </a:xfrm>
        </p:spPr>
        <p:txBody>
          <a:bodyPr>
            <a:normAutofit/>
          </a:bodyPr>
          <a:lstStyle/>
          <a:p>
            <a:pPr algn="ctr"/>
            <a:r>
              <a:rPr lang="en-GB" sz="5400" b="1" dirty="0">
                <a:solidFill>
                  <a:schemeClr val="bg1"/>
                </a:solidFill>
                <a:latin typeface="+mn-lt"/>
              </a:rPr>
              <a:t>Unemployment Trends</a:t>
            </a:r>
          </a:p>
        </p:txBody>
      </p:sp>
    </p:spTree>
    <p:extLst>
      <p:ext uri="{BB962C8B-B14F-4D97-AF65-F5344CB8AC3E}">
        <p14:creationId xmlns:p14="http://schemas.microsoft.com/office/powerpoint/2010/main" val="1086415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BD9936E-E90D-4F5A-9096-CBDF4591EA74}"/>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lang="en-GB" sz="2800" b="1" dirty="0">
                <a:solidFill>
                  <a:prstClr val="white"/>
                </a:solidFill>
                <a:latin typeface="Calibri" panose="020F0502020204030204"/>
              </a:rPr>
              <a:t>Employment Trends – Unemployment Rate Overall (3.9%, April 21 – March 22) </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5EF1768-F261-4219-BD97-6D243715229C}"/>
              </a:ext>
            </a:extLst>
          </p:cNvPr>
          <p:cNvSpPr txBox="1"/>
          <p:nvPr/>
        </p:nvSpPr>
        <p:spPr>
          <a:xfrm>
            <a:off x="8309554" y="3827721"/>
            <a:ext cx="967561" cy="553998"/>
          </a:xfrm>
          <a:prstGeom prst="rect">
            <a:avLst/>
          </a:prstGeom>
          <a:noFill/>
        </p:spPr>
        <p:txBody>
          <a:bodyPr wrap="square" rtlCol="0">
            <a:spAutoFit/>
          </a:bodyPr>
          <a:lstStyle/>
          <a:p>
            <a:pPr algn="ctr"/>
            <a:r>
              <a:rPr lang="en-GB" sz="1000" b="1" i="1" dirty="0"/>
              <a:t>Data not available for 2018</a:t>
            </a:r>
          </a:p>
        </p:txBody>
      </p:sp>
      <p:sp>
        <p:nvSpPr>
          <p:cNvPr id="2" name="TextBox 1">
            <a:extLst>
              <a:ext uri="{FF2B5EF4-FFF2-40B4-BE49-F238E27FC236}">
                <a16:creationId xmlns:a16="http://schemas.microsoft.com/office/drawing/2014/main" id="{5EB2690C-64E7-46A5-91DE-7DF2FE01A50A}"/>
              </a:ext>
            </a:extLst>
          </p:cNvPr>
          <p:cNvSpPr txBox="1"/>
          <p:nvPr/>
        </p:nvSpPr>
        <p:spPr>
          <a:xfrm>
            <a:off x="764765" y="5334078"/>
            <a:ext cx="2117213" cy="923330"/>
          </a:xfrm>
          <a:prstGeom prst="rect">
            <a:avLst/>
          </a:prstGeom>
          <a:noFill/>
        </p:spPr>
        <p:txBody>
          <a:bodyPr wrap="square" rtlCol="0">
            <a:spAutoFit/>
          </a:bodyPr>
          <a:lstStyle/>
          <a:p>
            <a:r>
              <a:rPr lang="en-GB" dirty="0">
                <a:solidFill>
                  <a:schemeClr val="bg1"/>
                </a:solidFill>
              </a:rPr>
              <a:t>Rolling Quarterly change </a:t>
            </a:r>
            <a:br>
              <a:rPr lang="en-GB" dirty="0">
                <a:solidFill>
                  <a:schemeClr val="bg1"/>
                </a:solidFill>
              </a:rPr>
            </a:br>
            <a:r>
              <a:rPr lang="en-GB" dirty="0">
                <a:solidFill>
                  <a:schemeClr val="bg1"/>
                </a:solidFill>
              </a:rPr>
              <a:t>(Jan – Mar 2022):</a:t>
            </a:r>
          </a:p>
        </p:txBody>
      </p:sp>
      <p:sp>
        <p:nvSpPr>
          <p:cNvPr id="3" name="TextBox 2">
            <a:extLst>
              <a:ext uri="{FF2B5EF4-FFF2-40B4-BE49-F238E27FC236}">
                <a16:creationId xmlns:a16="http://schemas.microsoft.com/office/drawing/2014/main" id="{D9226147-33A4-4D9D-B338-881EC349B5FA}"/>
              </a:ext>
            </a:extLst>
          </p:cNvPr>
          <p:cNvSpPr txBox="1"/>
          <p:nvPr/>
        </p:nvSpPr>
        <p:spPr>
          <a:xfrm>
            <a:off x="3066887" y="5499520"/>
            <a:ext cx="828675" cy="369332"/>
          </a:xfrm>
          <a:prstGeom prst="rect">
            <a:avLst/>
          </a:prstGeom>
          <a:noFill/>
        </p:spPr>
        <p:txBody>
          <a:bodyPr wrap="square" rtlCol="0">
            <a:spAutoFit/>
          </a:bodyPr>
          <a:lstStyle/>
          <a:p>
            <a:r>
              <a:rPr lang="en-GB" dirty="0">
                <a:solidFill>
                  <a:schemeClr val="bg1"/>
                </a:solidFill>
              </a:rPr>
              <a:t>+0.3%</a:t>
            </a:r>
          </a:p>
        </p:txBody>
      </p:sp>
      <p:sp>
        <p:nvSpPr>
          <p:cNvPr id="7" name="Isosceles Triangle 6">
            <a:extLst>
              <a:ext uri="{FF2B5EF4-FFF2-40B4-BE49-F238E27FC236}">
                <a16:creationId xmlns:a16="http://schemas.microsoft.com/office/drawing/2014/main" id="{753FCAC4-4E3F-421E-95E6-11303ADDBDEC}"/>
              </a:ext>
            </a:extLst>
          </p:cNvPr>
          <p:cNvSpPr/>
          <p:nvPr/>
        </p:nvSpPr>
        <p:spPr>
          <a:xfrm>
            <a:off x="2685984" y="5538751"/>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57A4623-2B99-4044-90C2-8ABC304D4C50}"/>
              </a:ext>
            </a:extLst>
          </p:cNvPr>
          <p:cNvSpPr txBox="1"/>
          <p:nvPr/>
        </p:nvSpPr>
        <p:spPr>
          <a:xfrm>
            <a:off x="7878712" y="5677431"/>
            <a:ext cx="1829246" cy="646331"/>
          </a:xfrm>
          <a:prstGeom prst="rect">
            <a:avLst/>
          </a:prstGeom>
          <a:noFill/>
        </p:spPr>
        <p:txBody>
          <a:bodyPr wrap="square" rtlCol="0">
            <a:spAutoFit/>
          </a:bodyPr>
          <a:lstStyle/>
          <a:p>
            <a:r>
              <a:rPr lang="en-GB" dirty="0">
                <a:solidFill>
                  <a:schemeClr val="bg1"/>
                </a:solidFill>
              </a:rPr>
              <a:t>Change since December 2019:</a:t>
            </a:r>
          </a:p>
        </p:txBody>
      </p:sp>
      <p:pic>
        <p:nvPicPr>
          <p:cNvPr id="8" name="Picture 7">
            <a:extLst>
              <a:ext uri="{FF2B5EF4-FFF2-40B4-BE49-F238E27FC236}">
                <a16:creationId xmlns:a16="http://schemas.microsoft.com/office/drawing/2014/main" id="{F6B09A61-7E26-4EDF-84E6-152A48225DB5}"/>
              </a:ext>
            </a:extLst>
          </p:cNvPr>
          <p:cNvPicPr>
            <a:picLocks noChangeAspect="1"/>
          </p:cNvPicPr>
          <p:nvPr/>
        </p:nvPicPr>
        <p:blipFill>
          <a:blip r:embed="rId3"/>
          <a:stretch>
            <a:fillRect/>
          </a:stretch>
        </p:blipFill>
        <p:spPr>
          <a:xfrm>
            <a:off x="1240526" y="749469"/>
            <a:ext cx="8625369" cy="4347598"/>
          </a:xfrm>
          <a:prstGeom prst="rect">
            <a:avLst/>
          </a:prstGeom>
        </p:spPr>
      </p:pic>
      <p:sp>
        <p:nvSpPr>
          <p:cNvPr id="16" name="TextBox 15">
            <a:extLst>
              <a:ext uri="{FF2B5EF4-FFF2-40B4-BE49-F238E27FC236}">
                <a16:creationId xmlns:a16="http://schemas.microsoft.com/office/drawing/2014/main" id="{61AD0DBC-6257-45B0-999B-593C1FD6D854}"/>
              </a:ext>
            </a:extLst>
          </p:cNvPr>
          <p:cNvSpPr txBox="1"/>
          <p:nvPr/>
        </p:nvSpPr>
        <p:spPr>
          <a:xfrm>
            <a:off x="6310059" y="5882104"/>
            <a:ext cx="828675" cy="369332"/>
          </a:xfrm>
          <a:prstGeom prst="rect">
            <a:avLst/>
          </a:prstGeom>
          <a:noFill/>
        </p:spPr>
        <p:txBody>
          <a:bodyPr wrap="square" rtlCol="0">
            <a:spAutoFit/>
          </a:bodyPr>
          <a:lstStyle/>
          <a:p>
            <a:r>
              <a:rPr lang="en-GB" dirty="0">
                <a:solidFill>
                  <a:schemeClr val="bg1"/>
                </a:solidFill>
              </a:rPr>
              <a:t>+0.2%</a:t>
            </a:r>
          </a:p>
        </p:txBody>
      </p:sp>
      <p:sp>
        <p:nvSpPr>
          <p:cNvPr id="17" name="Isosceles Triangle 16">
            <a:extLst>
              <a:ext uri="{FF2B5EF4-FFF2-40B4-BE49-F238E27FC236}">
                <a16:creationId xmlns:a16="http://schemas.microsoft.com/office/drawing/2014/main" id="{5FB9FBFC-E792-4B89-8BCD-911F654EC5F7}"/>
              </a:ext>
            </a:extLst>
          </p:cNvPr>
          <p:cNvSpPr/>
          <p:nvPr/>
        </p:nvSpPr>
        <p:spPr>
          <a:xfrm>
            <a:off x="5944701" y="587858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AB51F364-CE10-40C7-979B-9A253E9D0CC7}"/>
              </a:ext>
            </a:extLst>
          </p:cNvPr>
          <p:cNvSpPr txBox="1"/>
          <p:nvPr/>
        </p:nvSpPr>
        <p:spPr>
          <a:xfrm>
            <a:off x="10047369" y="5834548"/>
            <a:ext cx="828675" cy="369332"/>
          </a:xfrm>
          <a:prstGeom prst="rect">
            <a:avLst/>
          </a:prstGeom>
          <a:noFill/>
        </p:spPr>
        <p:txBody>
          <a:bodyPr wrap="square" rtlCol="0">
            <a:spAutoFit/>
          </a:bodyPr>
          <a:lstStyle/>
          <a:p>
            <a:r>
              <a:rPr lang="en-GB" dirty="0">
                <a:solidFill>
                  <a:schemeClr val="bg1"/>
                </a:solidFill>
              </a:rPr>
              <a:t>+1.9%</a:t>
            </a:r>
          </a:p>
        </p:txBody>
      </p:sp>
      <p:sp>
        <p:nvSpPr>
          <p:cNvPr id="19" name="Isosceles Triangle 18">
            <a:extLst>
              <a:ext uri="{FF2B5EF4-FFF2-40B4-BE49-F238E27FC236}">
                <a16:creationId xmlns:a16="http://schemas.microsoft.com/office/drawing/2014/main" id="{9EF47247-2FAF-483A-BBD4-A3D837C02F02}"/>
              </a:ext>
            </a:extLst>
          </p:cNvPr>
          <p:cNvSpPr/>
          <p:nvPr/>
        </p:nvSpPr>
        <p:spPr>
          <a:xfrm>
            <a:off x="9728999" y="5878584"/>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00061E6-4906-43CA-9A1F-47EB1917C7FF}"/>
              </a:ext>
            </a:extLst>
          </p:cNvPr>
          <p:cNvSpPr txBox="1"/>
          <p:nvPr/>
        </p:nvSpPr>
        <p:spPr>
          <a:xfrm>
            <a:off x="85059" y="6550223"/>
            <a:ext cx="11982893" cy="307777"/>
          </a:xfrm>
          <a:prstGeom prst="rect">
            <a:avLst/>
          </a:prstGeom>
          <a:noFill/>
        </p:spPr>
        <p:txBody>
          <a:bodyPr wrap="square" rtlCol="0">
            <a:spAutoFit/>
          </a:bodyPr>
          <a:lstStyle/>
          <a:p>
            <a:r>
              <a:rPr lang="en-GB" sz="1400" i="1" dirty="0"/>
              <a:t>Please note: estimates and confidence intervals are unreliable due to small sample sizes for 2016-2020 and so show be treated as indicative.</a:t>
            </a:r>
          </a:p>
        </p:txBody>
      </p:sp>
      <p:sp>
        <p:nvSpPr>
          <p:cNvPr id="24" name="Rectangle: Rounded Corners 23">
            <a:extLst>
              <a:ext uri="{FF2B5EF4-FFF2-40B4-BE49-F238E27FC236}">
                <a16:creationId xmlns:a16="http://schemas.microsoft.com/office/drawing/2014/main" id="{7A43E9B4-B252-42F4-837C-B91114425CF2}"/>
              </a:ext>
            </a:extLst>
          </p:cNvPr>
          <p:cNvSpPr/>
          <p:nvPr/>
        </p:nvSpPr>
        <p:spPr>
          <a:xfrm>
            <a:off x="707482" y="5187481"/>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1A46E379-432A-4C10-8E37-008D5E29AC9B}"/>
              </a:ext>
            </a:extLst>
          </p:cNvPr>
          <p:cNvSpPr txBox="1"/>
          <p:nvPr/>
        </p:nvSpPr>
        <p:spPr>
          <a:xfrm>
            <a:off x="779174" y="5282662"/>
            <a:ext cx="1829246" cy="830997"/>
          </a:xfrm>
          <a:prstGeom prst="rect">
            <a:avLst/>
          </a:prstGeom>
          <a:noFill/>
        </p:spPr>
        <p:txBody>
          <a:bodyPr wrap="square" rtlCol="0">
            <a:spAutoFit/>
          </a:bodyPr>
          <a:lstStyle/>
          <a:p>
            <a:r>
              <a:rPr lang="en-GB" sz="1600" dirty="0">
                <a:solidFill>
                  <a:schemeClr val="bg1"/>
                </a:solidFill>
              </a:rPr>
              <a:t>Rolling Quarterly change </a:t>
            </a:r>
            <a:br>
              <a:rPr lang="en-GB" sz="1600" dirty="0">
                <a:solidFill>
                  <a:schemeClr val="bg1"/>
                </a:solidFill>
              </a:rPr>
            </a:br>
            <a:r>
              <a:rPr lang="en-GB" sz="1600" dirty="0">
                <a:solidFill>
                  <a:schemeClr val="bg1"/>
                </a:solidFill>
              </a:rPr>
              <a:t>(Jan – Mar 22):</a:t>
            </a:r>
          </a:p>
        </p:txBody>
      </p:sp>
      <p:sp>
        <p:nvSpPr>
          <p:cNvPr id="26" name="TextBox 25">
            <a:extLst>
              <a:ext uri="{FF2B5EF4-FFF2-40B4-BE49-F238E27FC236}">
                <a16:creationId xmlns:a16="http://schemas.microsoft.com/office/drawing/2014/main" id="{BA237704-3670-4F53-90BD-CB3017DC5149}"/>
              </a:ext>
            </a:extLst>
          </p:cNvPr>
          <p:cNvSpPr txBox="1"/>
          <p:nvPr/>
        </p:nvSpPr>
        <p:spPr>
          <a:xfrm>
            <a:off x="3066887" y="5499520"/>
            <a:ext cx="828675" cy="369332"/>
          </a:xfrm>
          <a:prstGeom prst="rect">
            <a:avLst/>
          </a:prstGeom>
          <a:noFill/>
        </p:spPr>
        <p:txBody>
          <a:bodyPr wrap="square" rtlCol="0">
            <a:spAutoFit/>
          </a:bodyPr>
          <a:lstStyle/>
          <a:p>
            <a:r>
              <a:rPr lang="en-GB" dirty="0">
                <a:solidFill>
                  <a:schemeClr val="bg1"/>
                </a:solidFill>
              </a:rPr>
              <a:t>+0.3pp</a:t>
            </a:r>
          </a:p>
        </p:txBody>
      </p:sp>
      <p:sp>
        <p:nvSpPr>
          <p:cNvPr id="27" name="Isosceles Triangle 26">
            <a:extLst>
              <a:ext uri="{FF2B5EF4-FFF2-40B4-BE49-F238E27FC236}">
                <a16:creationId xmlns:a16="http://schemas.microsoft.com/office/drawing/2014/main" id="{AE3B578A-33BC-44D7-AF11-7993F730CAAC}"/>
              </a:ext>
            </a:extLst>
          </p:cNvPr>
          <p:cNvSpPr/>
          <p:nvPr/>
        </p:nvSpPr>
        <p:spPr>
          <a:xfrm>
            <a:off x="2685984" y="5538751"/>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F9A28652-4A22-4FDD-B455-9A6EC5ADADEC}"/>
              </a:ext>
            </a:extLst>
          </p:cNvPr>
          <p:cNvSpPr txBox="1"/>
          <p:nvPr/>
        </p:nvSpPr>
        <p:spPr>
          <a:xfrm>
            <a:off x="728090" y="6083860"/>
            <a:ext cx="3270794" cy="461665"/>
          </a:xfrm>
          <a:prstGeom prst="rect">
            <a:avLst/>
          </a:prstGeom>
          <a:noFill/>
        </p:spPr>
        <p:txBody>
          <a:bodyPr wrap="square" rtlCol="0">
            <a:spAutoFit/>
          </a:bodyPr>
          <a:lstStyle/>
          <a:p>
            <a:pPr algn="ctr"/>
            <a:r>
              <a:rPr lang="en-GB" sz="1200" dirty="0">
                <a:solidFill>
                  <a:schemeClr val="bg1"/>
                </a:solidFill>
              </a:rPr>
              <a:t>Comparing April 2021 – March 2022 with January 2021 – December 2021</a:t>
            </a:r>
          </a:p>
        </p:txBody>
      </p:sp>
      <p:sp>
        <p:nvSpPr>
          <p:cNvPr id="29" name="Rectangle: Rounded Corners 28">
            <a:extLst>
              <a:ext uri="{FF2B5EF4-FFF2-40B4-BE49-F238E27FC236}">
                <a16:creationId xmlns:a16="http://schemas.microsoft.com/office/drawing/2014/main" id="{FFC0CD2E-6512-49C8-B9D7-39C3EB31A024}"/>
              </a:ext>
            </a:extLst>
          </p:cNvPr>
          <p:cNvSpPr/>
          <p:nvPr/>
        </p:nvSpPr>
        <p:spPr>
          <a:xfrm>
            <a:off x="4331835" y="5189241"/>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extBox 29">
            <a:extLst>
              <a:ext uri="{FF2B5EF4-FFF2-40B4-BE49-F238E27FC236}">
                <a16:creationId xmlns:a16="http://schemas.microsoft.com/office/drawing/2014/main" id="{DBD12EBD-06D3-4C18-95B9-517F1B1912CD}"/>
              </a:ext>
            </a:extLst>
          </p:cNvPr>
          <p:cNvSpPr txBox="1"/>
          <p:nvPr/>
        </p:nvSpPr>
        <p:spPr>
          <a:xfrm>
            <a:off x="4352875" y="5388198"/>
            <a:ext cx="2035107" cy="646331"/>
          </a:xfrm>
          <a:prstGeom prst="rect">
            <a:avLst/>
          </a:prstGeom>
          <a:noFill/>
        </p:spPr>
        <p:txBody>
          <a:bodyPr wrap="square" rtlCol="0">
            <a:spAutoFit/>
          </a:bodyPr>
          <a:lstStyle/>
          <a:p>
            <a:r>
              <a:rPr lang="en-GB" dirty="0">
                <a:solidFill>
                  <a:schemeClr val="bg1"/>
                </a:solidFill>
              </a:rPr>
              <a:t>Previous change </a:t>
            </a:r>
            <a:br>
              <a:rPr lang="en-GB" dirty="0">
                <a:solidFill>
                  <a:schemeClr val="bg1"/>
                </a:solidFill>
              </a:rPr>
            </a:br>
            <a:r>
              <a:rPr lang="en-GB" dirty="0">
                <a:solidFill>
                  <a:schemeClr val="bg1"/>
                </a:solidFill>
              </a:rPr>
              <a:t>(Oct – Dec 21):</a:t>
            </a:r>
          </a:p>
        </p:txBody>
      </p:sp>
      <p:sp>
        <p:nvSpPr>
          <p:cNvPr id="31" name="TextBox 30">
            <a:extLst>
              <a:ext uri="{FF2B5EF4-FFF2-40B4-BE49-F238E27FC236}">
                <a16:creationId xmlns:a16="http://schemas.microsoft.com/office/drawing/2014/main" id="{70B05889-F667-4126-9EFF-48E5296FF799}"/>
              </a:ext>
            </a:extLst>
          </p:cNvPr>
          <p:cNvSpPr txBox="1"/>
          <p:nvPr/>
        </p:nvSpPr>
        <p:spPr>
          <a:xfrm>
            <a:off x="6409022" y="5592871"/>
            <a:ext cx="828675" cy="369332"/>
          </a:xfrm>
          <a:prstGeom prst="rect">
            <a:avLst/>
          </a:prstGeom>
          <a:noFill/>
        </p:spPr>
        <p:txBody>
          <a:bodyPr wrap="square" rtlCol="0">
            <a:spAutoFit/>
          </a:bodyPr>
          <a:lstStyle/>
          <a:p>
            <a:r>
              <a:rPr lang="en-GB" dirty="0">
                <a:solidFill>
                  <a:schemeClr val="bg1"/>
                </a:solidFill>
              </a:rPr>
              <a:t>+0.2pp</a:t>
            </a:r>
          </a:p>
        </p:txBody>
      </p:sp>
      <p:sp>
        <p:nvSpPr>
          <p:cNvPr id="32" name="Isosceles Triangle 31">
            <a:extLst>
              <a:ext uri="{FF2B5EF4-FFF2-40B4-BE49-F238E27FC236}">
                <a16:creationId xmlns:a16="http://schemas.microsoft.com/office/drawing/2014/main" id="{AEA49FA2-B376-4721-B0DF-E32A82566578}"/>
              </a:ext>
            </a:extLst>
          </p:cNvPr>
          <p:cNvSpPr/>
          <p:nvPr/>
        </p:nvSpPr>
        <p:spPr>
          <a:xfrm>
            <a:off x="6043664" y="5589351"/>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D6E00B67-6A46-489D-A4BE-81138CDC83C0}"/>
              </a:ext>
            </a:extLst>
          </p:cNvPr>
          <p:cNvSpPr txBox="1"/>
          <p:nvPr/>
        </p:nvSpPr>
        <p:spPr>
          <a:xfrm>
            <a:off x="4310794" y="6111923"/>
            <a:ext cx="3270794" cy="461665"/>
          </a:xfrm>
          <a:prstGeom prst="rect">
            <a:avLst/>
          </a:prstGeom>
          <a:noFill/>
        </p:spPr>
        <p:txBody>
          <a:bodyPr wrap="square" rtlCol="0">
            <a:spAutoFit/>
          </a:bodyPr>
          <a:lstStyle/>
          <a:p>
            <a:pPr algn="ctr"/>
            <a:r>
              <a:rPr lang="en-GB" sz="1200" dirty="0">
                <a:solidFill>
                  <a:schemeClr val="bg1"/>
                </a:solidFill>
              </a:rPr>
              <a:t>Comparing January 2021 – December 2021 with October 2020 – September 2021</a:t>
            </a:r>
          </a:p>
        </p:txBody>
      </p:sp>
      <p:sp>
        <p:nvSpPr>
          <p:cNvPr id="34" name="Rectangle: Rounded Corners 33">
            <a:extLst>
              <a:ext uri="{FF2B5EF4-FFF2-40B4-BE49-F238E27FC236}">
                <a16:creationId xmlns:a16="http://schemas.microsoft.com/office/drawing/2014/main" id="{F1BF771C-0E90-409A-88C3-90ED2BA49949}"/>
              </a:ext>
            </a:extLst>
          </p:cNvPr>
          <p:cNvSpPr/>
          <p:nvPr/>
        </p:nvSpPr>
        <p:spPr>
          <a:xfrm>
            <a:off x="7878712" y="5219990"/>
            <a:ext cx="3357785" cy="1362742"/>
          </a:xfrm>
          <a:prstGeom prst="roundRect">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C3D82DE4-3E14-4544-B7F5-F99000E28BD3}"/>
              </a:ext>
            </a:extLst>
          </p:cNvPr>
          <p:cNvSpPr txBox="1"/>
          <p:nvPr/>
        </p:nvSpPr>
        <p:spPr>
          <a:xfrm>
            <a:off x="7899753" y="5418948"/>
            <a:ext cx="1829246" cy="646331"/>
          </a:xfrm>
          <a:prstGeom prst="rect">
            <a:avLst/>
          </a:prstGeom>
          <a:noFill/>
        </p:spPr>
        <p:txBody>
          <a:bodyPr wrap="square" rtlCol="0">
            <a:spAutoFit/>
          </a:bodyPr>
          <a:lstStyle/>
          <a:p>
            <a:r>
              <a:rPr lang="en-GB" dirty="0">
                <a:solidFill>
                  <a:schemeClr val="bg1"/>
                </a:solidFill>
              </a:rPr>
              <a:t>Change since December 2019:</a:t>
            </a:r>
          </a:p>
        </p:txBody>
      </p:sp>
      <p:sp>
        <p:nvSpPr>
          <p:cNvPr id="36" name="TextBox 35">
            <a:extLst>
              <a:ext uri="{FF2B5EF4-FFF2-40B4-BE49-F238E27FC236}">
                <a16:creationId xmlns:a16="http://schemas.microsoft.com/office/drawing/2014/main" id="{A6632850-DEA3-47CF-A3F9-08CC4A859D41}"/>
              </a:ext>
            </a:extLst>
          </p:cNvPr>
          <p:cNvSpPr txBox="1"/>
          <p:nvPr/>
        </p:nvSpPr>
        <p:spPr>
          <a:xfrm>
            <a:off x="10068410" y="5576065"/>
            <a:ext cx="828675" cy="369332"/>
          </a:xfrm>
          <a:prstGeom prst="rect">
            <a:avLst/>
          </a:prstGeom>
          <a:noFill/>
        </p:spPr>
        <p:txBody>
          <a:bodyPr wrap="square" rtlCol="0">
            <a:spAutoFit/>
          </a:bodyPr>
          <a:lstStyle/>
          <a:p>
            <a:r>
              <a:rPr lang="en-GB" dirty="0">
                <a:solidFill>
                  <a:schemeClr val="bg1"/>
                </a:solidFill>
              </a:rPr>
              <a:t>+1.9pp</a:t>
            </a:r>
          </a:p>
        </p:txBody>
      </p:sp>
      <p:sp>
        <p:nvSpPr>
          <p:cNvPr id="37" name="Isosceles Triangle 36">
            <a:extLst>
              <a:ext uri="{FF2B5EF4-FFF2-40B4-BE49-F238E27FC236}">
                <a16:creationId xmlns:a16="http://schemas.microsoft.com/office/drawing/2014/main" id="{4233631E-D0B7-4FF8-84F2-7235E3E985DB}"/>
              </a:ext>
            </a:extLst>
          </p:cNvPr>
          <p:cNvSpPr/>
          <p:nvPr/>
        </p:nvSpPr>
        <p:spPr>
          <a:xfrm>
            <a:off x="9750040" y="5620101"/>
            <a:ext cx="323847" cy="2812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1BEB9415-645B-463A-BD9A-F16B8331024C}"/>
              </a:ext>
            </a:extLst>
          </p:cNvPr>
          <p:cNvSpPr txBox="1"/>
          <p:nvPr/>
        </p:nvSpPr>
        <p:spPr>
          <a:xfrm>
            <a:off x="7943017" y="6164333"/>
            <a:ext cx="3270794" cy="461665"/>
          </a:xfrm>
          <a:prstGeom prst="rect">
            <a:avLst/>
          </a:prstGeom>
          <a:noFill/>
        </p:spPr>
        <p:txBody>
          <a:bodyPr wrap="square" rtlCol="0">
            <a:spAutoFit/>
          </a:bodyPr>
          <a:lstStyle/>
          <a:p>
            <a:pPr algn="ctr"/>
            <a:r>
              <a:rPr lang="en-GB" sz="1200" dirty="0">
                <a:solidFill>
                  <a:schemeClr val="bg1"/>
                </a:solidFill>
              </a:rPr>
              <a:t>Comparing April 2021 – March 2022 with January 2019 – December 2019</a:t>
            </a:r>
          </a:p>
        </p:txBody>
      </p:sp>
    </p:spTree>
    <p:extLst>
      <p:ext uri="{BB962C8B-B14F-4D97-AF65-F5344CB8AC3E}">
        <p14:creationId xmlns:p14="http://schemas.microsoft.com/office/powerpoint/2010/main" val="3692143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80813C-A7F5-4EB9-8F5B-984E4FBA00C5}"/>
              </a:ext>
            </a:extLst>
          </p:cNvPr>
          <p:cNvSpPr txBox="1"/>
          <p:nvPr/>
        </p:nvSpPr>
        <p:spPr>
          <a:xfrm>
            <a:off x="10784428" y="825574"/>
            <a:ext cx="1198466" cy="1200329"/>
          </a:xfrm>
          <a:prstGeom prst="rect">
            <a:avLst/>
          </a:prstGeom>
          <a:noFill/>
        </p:spPr>
        <p:txBody>
          <a:bodyPr wrap="square" rtlCol="0">
            <a:spAutoFit/>
          </a:bodyPr>
          <a:lstStyle/>
          <a:p>
            <a:r>
              <a:rPr lang="en-GB" sz="1200" dirty="0"/>
              <a:t>*</a:t>
            </a:r>
            <a:r>
              <a:rPr lang="en-GB" sz="1200" i="1" dirty="0"/>
              <a:t>this figure includes all residents over the age of 16 (not just working age)</a:t>
            </a:r>
          </a:p>
        </p:txBody>
      </p:sp>
      <p:graphicFrame>
        <p:nvGraphicFramePr>
          <p:cNvPr id="8" name="Table 3">
            <a:extLst>
              <a:ext uri="{FF2B5EF4-FFF2-40B4-BE49-F238E27FC236}">
                <a16:creationId xmlns:a16="http://schemas.microsoft.com/office/drawing/2014/main" id="{3ED3E076-3F39-450A-A33F-96CD615B3EE0}"/>
              </a:ext>
            </a:extLst>
          </p:cNvPr>
          <p:cNvGraphicFramePr>
            <a:graphicFrameLocks noGrp="1"/>
          </p:cNvGraphicFramePr>
          <p:nvPr>
            <p:extLst>
              <p:ext uri="{D42A27DB-BD31-4B8C-83A1-F6EECF244321}">
                <p14:modId xmlns:p14="http://schemas.microsoft.com/office/powerpoint/2010/main" val="2629235804"/>
              </p:ext>
            </p:extLst>
          </p:nvPr>
        </p:nvGraphicFramePr>
        <p:xfrm>
          <a:off x="1687896" y="5144131"/>
          <a:ext cx="8798818" cy="1656627"/>
        </p:xfrm>
        <a:graphic>
          <a:graphicData uri="http://schemas.openxmlformats.org/drawingml/2006/table">
            <a:tbl>
              <a:tblPr firstRow="1" bandRow="1">
                <a:tableStyleId>{5940675A-B579-460E-94D1-54222C63F5DA}</a:tableStyleId>
              </a:tblPr>
              <a:tblGrid>
                <a:gridCol w="1445277">
                  <a:extLst>
                    <a:ext uri="{9D8B030D-6E8A-4147-A177-3AD203B41FA5}">
                      <a16:colId xmlns:a16="http://schemas.microsoft.com/office/drawing/2014/main" val="420131872"/>
                    </a:ext>
                  </a:extLst>
                </a:gridCol>
                <a:gridCol w="1265982">
                  <a:extLst>
                    <a:ext uri="{9D8B030D-6E8A-4147-A177-3AD203B41FA5}">
                      <a16:colId xmlns:a16="http://schemas.microsoft.com/office/drawing/2014/main" val="791136943"/>
                    </a:ext>
                  </a:extLst>
                </a:gridCol>
                <a:gridCol w="1428080">
                  <a:extLst>
                    <a:ext uri="{9D8B030D-6E8A-4147-A177-3AD203B41FA5}">
                      <a16:colId xmlns:a16="http://schemas.microsoft.com/office/drawing/2014/main" val="1417751783"/>
                    </a:ext>
                  </a:extLst>
                </a:gridCol>
                <a:gridCol w="2188352">
                  <a:extLst>
                    <a:ext uri="{9D8B030D-6E8A-4147-A177-3AD203B41FA5}">
                      <a16:colId xmlns:a16="http://schemas.microsoft.com/office/drawing/2014/main" val="2449649935"/>
                    </a:ext>
                  </a:extLst>
                </a:gridCol>
                <a:gridCol w="2471127">
                  <a:extLst>
                    <a:ext uri="{9D8B030D-6E8A-4147-A177-3AD203B41FA5}">
                      <a16:colId xmlns:a16="http://schemas.microsoft.com/office/drawing/2014/main" val="1959028662"/>
                    </a:ext>
                  </a:extLst>
                </a:gridCol>
              </a:tblGrid>
              <a:tr h="6453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Claimant Counts</a:t>
                      </a:r>
                    </a:p>
                    <a:p>
                      <a:endParaRPr lang="en-GB" sz="12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200" b="1" u="none" strike="noStrike" dirty="0">
                          <a:solidFill>
                            <a:srgbClr val="0070C0"/>
                          </a:solidFill>
                          <a:effectLst/>
                        </a:rPr>
                        <a:t>Number of claimants</a:t>
                      </a:r>
                    </a:p>
                    <a:p>
                      <a:pPr algn="ctr" fontAlgn="b"/>
                      <a:r>
                        <a:rPr lang="en-GB" sz="1200" b="1" u="none" strike="noStrike" dirty="0">
                          <a:effectLst/>
                        </a:rPr>
                        <a:t>June 2022</a:t>
                      </a:r>
                      <a:endParaRPr lang="en-GB" sz="1200" b="1" i="0" u="none" strike="noStrike" dirty="0">
                        <a:solidFill>
                          <a:srgbClr val="000000"/>
                        </a:solidFill>
                        <a:effectLst/>
                        <a:latin typeface="Arial" panose="020B0604020202020204" pitchFamily="34" charset="0"/>
                      </a:endParaRPr>
                    </a:p>
                    <a:p>
                      <a:pPr algn="ctr" fontAlgn="b"/>
                      <a:endParaRPr lang="en-GB" sz="12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rgbClr val="0070C0"/>
                          </a:solidFill>
                          <a:effectLst/>
                        </a:rPr>
                        <a:t>% of residents aged 16+</a:t>
                      </a:r>
                    </a:p>
                    <a:p>
                      <a:pPr algn="ctr" fontAlgn="b"/>
                      <a:r>
                        <a:rPr lang="en-GB" sz="1200" b="1" u="none" strike="noStrike" dirty="0">
                          <a:effectLst/>
                        </a:rPr>
                        <a:t>June 2022</a:t>
                      </a:r>
                      <a:endParaRPr lang="en-GB" sz="12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rgbClr val="0070C0"/>
                          </a:solidFill>
                          <a:effectLst/>
                        </a:rPr>
                        <a:t>Pre-COVID vs Now:</a:t>
                      </a:r>
                    </a:p>
                    <a:p>
                      <a:pPr algn="ctr" fontAlgn="b"/>
                      <a:r>
                        <a:rPr lang="en-GB" sz="1200" b="1" u="none" strike="noStrike" dirty="0">
                          <a:effectLst/>
                        </a:rPr>
                        <a:t>March 2020 to June 2022</a:t>
                      </a:r>
                      <a:endParaRPr lang="en-GB" sz="12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GB" sz="1200" b="1" u="none" strike="noStrike" dirty="0">
                          <a:solidFill>
                            <a:srgbClr val="0070C0"/>
                          </a:solidFill>
                          <a:effectLst/>
                        </a:rPr>
                        <a:t>Previous update vs Now:</a:t>
                      </a:r>
                    </a:p>
                    <a:p>
                      <a:pPr algn="ctr" fontAlgn="b"/>
                      <a:r>
                        <a:rPr lang="en-GB" sz="1200" b="1" u="none" strike="noStrike" dirty="0">
                          <a:effectLst/>
                        </a:rPr>
                        <a:t>Mar 2022 to June 2022</a:t>
                      </a:r>
                      <a:endParaRPr lang="en-GB" sz="1200" b="1" i="0" u="none" strike="noStrike" dirty="0">
                        <a:solidFill>
                          <a:srgbClr val="000000"/>
                        </a:solidFill>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10397509"/>
                  </a:ext>
                </a:extLst>
              </a:tr>
              <a:tr h="3764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Cambridge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GB" sz="1200" b="1" i="0" u="none" strike="noStrike" dirty="0">
                          <a:solidFill>
                            <a:schemeClr val="tx1"/>
                          </a:solidFill>
                          <a:effectLst/>
                          <a:latin typeface="Calibri" panose="020F0502020204030204" pitchFamily="34" charset="0"/>
                        </a:rPr>
                        <a:t>2,025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Calibri" panose="020F0502020204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ctr"/>
                      <a:r>
                        <a:rPr lang="en-GB" sz="1200" b="1" i="0" u="none" strike="noStrike" kern="1200" dirty="0">
                          <a:solidFill>
                            <a:srgbClr val="00B050"/>
                          </a:solidFill>
                          <a:effectLst/>
                          <a:latin typeface="Calibri" panose="020F0502020204030204" pitchFamily="34" charset="0"/>
                          <a:ea typeface="+mn-ea"/>
                          <a:cs typeface="+mn-cs"/>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ctr" latinLnBrk="0" hangingPunct="1"/>
                      <a:r>
                        <a:rPr lang="en-GB" sz="1200" b="1" i="0" u="none" strike="noStrike" kern="1200" dirty="0">
                          <a:solidFill>
                            <a:srgbClr val="FF0000"/>
                          </a:solidFill>
                          <a:effectLst/>
                          <a:latin typeface="Calibri" panose="020F0502020204030204" pitchFamily="34" charset="0"/>
                          <a:ea typeface="+mn-ea"/>
                          <a:cs typeface="+mn-cs"/>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0737714"/>
                  </a:ext>
                </a:extLst>
              </a:tr>
              <a:tr h="3764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South Cambridgeshire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Calibri" panose="020F0502020204030204" pitchFamily="34" charset="0"/>
                        </a:rPr>
                        <a:t>1,650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dirty="0">
                          <a:solidFill>
                            <a:schemeClr val="tx1"/>
                          </a:solidFill>
                          <a:effectLst/>
                          <a:latin typeface="Calibri" panose="020F050202020403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1" i="0" u="none" strike="noStrike" kern="1200" dirty="0">
                          <a:solidFill>
                            <a:srgbClr val="00B050"/>
                          </a:solidFill>
                          <a:effectLst/>
                          <a:latin typeface="Calibri" panose="020F0502020204030204" pitchFamily="34" charset="0"/>
                          <a:ea typeface="+mn-ea"/>
                          <a:cs typeface="+mn-cs"/>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GB" sz="1200" b="1" i="0" u="none" strike="noStrike" kern="1200" dirty="0">
                          <a:solidFill>
                            <a:srgbClr val="FF0000"/>
                          </a:solidFill>
                          <a:effectLst/>
                          <a:latin typeface="Calibri" panose="020F0502020204030204" pitchFamily="34" charset="0"/>
                          <a:ea typeface="+mn-ea"/>
                          <a:cs typeface="+mn-cs"/>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304561"/>
                  </a:ext>
                </a:extLst>
              </a:tr>
            </a:tbl>
          </a:graphicData>
        </a:graphic>
      </p:graphicFrame>
      <p:sp>
        <p:nvSpPr>
          <p:cNvPr id="11" name="Rectangle 10">
            <a:extLst>
              <a:ext uri="{FF2B5EF4-FFF2-40B4-BE49-F238E27FC236}">
                <a16:creationId xmlns:a16="http://schemas.microsoft.com/office/drawing/2014/main" id="{5D83C49B-8E3E-4F86-BF4D-04112D0EEC74}"/>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a:t>
            </a:r>
            <a:r>
              <a:rPr lang="en-GB" sz="2800" b="1" dirty="0" err="1">
                <a:solidFill>
                  <a:prstClr val="white"/>
                </a:solidFill>
                <a:latin typeface="Calibri" panose="020F0502020204030204"/>
              </a:rPr>
              <a:t>rket</a:t>
            </a:r>
            <a:r>
              <a:rPr lang="en-GB" sz="2800" b="1" dirty="0">
                <a:solidFill>
                  <a:prstClr val="white"/>
                </a:solidFill>
                <a:latin typeface="Calibri" panose="020F0502020204030204"/>
              </a:rPr>
              <a:t> – Claimant Count</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6F710AE2-C7CB-46E6-BDD4-E3F162690E3D}"/>
              </a:ext>
            </a:extLst>
          </p:cNvPr>
          <p:cNvPicPr>
            <a:picLocks noChangeAspect="1"/>
          </p:cNvPicPr>
          <p:nvPr/>
        </p:nvPicPr>
        <p:blipFill>
          <a:blip r:embed="rId3"/>
          <a:stretch>
            <a:fillRect/>
          </a:stretch>
        </p:blipFill>
        <p:spPr>
          <a:xfrm>
            <a:off x="1619250" y="704490"/>
            <a:ext cx="8515350" cy="4361697"/>
          </a:xfrm>
          <a:prstGeom prst="rect">
            <a:avLst/>
          </a:prstGeom>
        </p:spPr>
      </p:pic>
    </p:spTree>
    <p:extLst>
      <p:ext uri="{BB962C8B-B14F-4D97-AF65-F5344CB8AC3E}">
        <p14:creationId xmlns:p14="http://schemas.microsoft.com/office/powerpoint/2010/main" val="184467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80813C-A7F5-4EB9-8F5B-984E4FBA00C5}"/>
              </a:ext>
            </a:extLst>
          </p:cNvPr>
          <p:cNvSpPr txBox="1"/>
          <p:nvPr/>
        </p:nvSpPr>
        <p:spPr>
          <a:xfrm>
            <a:off x="265815" y="6211669"/>
            <a:ext cx="11408734" cy="307777"/>
          </a:xfrm>
          <a:prstGeom prst="rect">
            <a:avLst/>
          </a:prstGeom>
          <a:noFill/>
        </p:spPr>
        <p:txBody>
          <a:bodyPr wrap="square" rtlCol="0">
            <a:spAutoFit/>
          </a:bodyPr>
          <a:lstStyle/>
          <a:p>
            <a:r>
              <a:rPr lang="en-GB" sz="1400" dirty="0"/>
              <a:t>*</a:t>
            </a:r>
            <a:r>
              <a:rPr lang="en-GB" sz="1200" i="1" dirty="0"/>
              <a:t>this figure includes all residents over the age of 16 (not just working age)</a:t>
            </a:r>
          </a:p>
        </p:txBody>
      </p:sp>
      <p:sp>
        <p:nvSpPr>
          <p:cNvPr id="11" name="Rectangle 10">
            <a:extLst>
              <a:ext uri="{FF2B5EF4-FFF2-40B4-BE49-F238E27FC236}">
                <a16:creationId xmlns:a16="http://schemas.microsoft.com/office/drawing/2014/main" id="{5D83C49B-8E3E-4F86-BF4D-04112D0EEC74}"/>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a:t>
            </a:r>
            <a:r>
              <a:rPr lang="en-GB" sz="2800" b="1" dirty="0" err="1">
                <a:solidFill>
                  <a:prstClr val="white"/>
                </a:solidFill>
                <a:latin typeface="Calibri" panose="020F0502020204030204"/>
              </a:rPr>
              <a:t>rket</a:t>
            </a:r>
            <a:r>
              <a:rPr lang="en-GB" sz="2800" b="1" dirty="0">
                <a:solidFill>
                  <a:prstClr val="white"/>
                </a:solidFill>
                <a:latin typeface="Calibri" panose="020F0502020204030204"/>
              </a:rPr>
              <a:t> – Claimant Count</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8985C240-285B-4FAD-B82F-BFB9A1182452}"/>
              </a:ext>
            </a:extLst>
          </p:cNvPr>
          <p:cNvPicPr>
            <a:picLocks noChangeAspect="1"/>
          </p:cNvPicPr>
          <p:nvPr/>
        </p:nvPicPr>
        <p:blipFill>
          <a:blip r:embed="rId3"/>
          <a:stretch>
            <a:fillRect/>
          </a:stretch>
        </p:blipFill>
        <p:spPr>
          <a:xfrm>
            <a:off x="473149" y="651138"/>
            <a:ext cx="10652051" cy="5434167"/>
          </a:xfrm>
          <a:prstGeom prst="rect">
            <a:avLst/>
          </a:prstGeom>
        </p:spPr>
      </p:pic>
    </p:spTree>
    <p:extLst>
      <p:ext uri="{BB962C8B-B14F-4D97-AF65-F5344CB8AC3E}">
        <p14:creationId xmlns:p14="http://schemas.microsoft.com/office/powerpoint/2010/main" val="3962405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2FF128-E54F-4A3C-98F0-28DC6EFB9A6C}"/>
              </a:ext>
            </a:extLst>
          </p:cNvPr>
          <p:cNvSpPr/>
          <p:nvPr/>
        </p:nvSpPr>
        <p:spPr>
          <a:xfrm>
            <a:off x="0" y="-19785"/>
            <a:ext cx="12192000" cy="646331"/>
          </a:xfrm>
          <a:prstGeom prst="rect">
            <a:avLst/>
          </a:prstGeom>
          <a:solidFill>
            <a:srgbClr val="203864"/>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Labour Market – Claimant counts across time</a:t>
            </a:r>
          </a:p>
        </p:txBody>
      </p:sp>
      <p:pic>
        <p:nvPicPr>
          <p:cNvPr id="2" name="Picture 1">
            <a:extLst>
              <a:ext uri="{FF2B5EF4-FFF2-40B4-BE49-F238E27FC236}">
                <a16:creationId xmlns:a16="http://schemas.microsoft.com/office/drawing/2014/main" id="{51920A08-E86D-46AD-82C0-4CE53BF384AA}"/>
              </a:ext>
            </a:extLst>
          </p:cNvPr>
          <p:cNvPicPr>
            <a:picLocks noChangeAspect="1"/>
          </p:cNvPicPr>
          <p:nvPr/>
        </p:nvPicPr>
        <p:blipFill>
          <a:blip r:embed="rId3"/>
          <a:stretch>
            <a:fillRect/>
          </a:stretch>
        </p:blipFill>
        <p:spPr>
          <a:xfrm>
            <a:off x="266339" y="824791"/>
            <a:ext cx="11487511" cy="5766509"/>
          </a:xfrm>
          <a:prstGeom prst="rect">
            <a:avLst/>
          </a:prstGeom>
        </p:spPr>
      </p:pic>
    </p:spTree>
    <p:extLst>
      <p:ext uri="{BB962C8B-B14F-4D97-AF65-F5344CB8AC3E}">
        <p14:creationId xmlns:p14="http://schemas.microsoft.com/office/powerpoint/2010/main" val="509775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75000"/>
          </a:schemeClr>
        </a:solid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PCA (part only)">
      <a:dk1>
        <a:sysClr val="windowText" lastClr="000000"/>
      </a:dk1>
      <a:lt1>
        <a:sysClr val="window" lastClr="FFFFFF"/>
      </a:lt1>
      <a:dk2>
        <a:srgbClr val="44546A"/>
      </a:dk2>
      <a:lt2>
        <a:srgbClr val="E7E6E6"/>
      </a:lt2>
      <a:accent1>
        <a:srgbClr val="6B2673"/>
      </a:accent1>
      <a:accent2>
        <a:srgbClr val="1E325D"/>
      </a:accent2>
      <a:accent3>
        <a:srgbClr val="0074A5"/>
      </a:accent3>
      <a:accent4>
        <a:srgbClr val="5CA7D1"/>
      </a:accent4>
      <a:accent5>
        <a:srgbClr val="69B433"/>
      </a:accent5>
      <a:accent6>
        <a:srgbClr val="AC802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17313</TotalTime>
  <Words>3264</Words>
  <Application>Microsoft Office PowerPoint</Application>
  <PresentationFormat>Widescreen</PresentationFormat>
  <Paragraphs>324</Paragraphs>
  <Slides>18</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Abel</vt:lpstr>
      <vt:lpstr>Arial</vt:lpstr>
      <vt:lpstr>Calibri</vt:lpstr>
      <vt:lpstr>Calibri Light</vt:lpstr>
      <vt:lpstr>Office Theme</vt:lpstr>
      <vt:lpstr>1_Office Theme</vt:lpstr>
      <vt:lpstr>GCP Economy &amp; Employment Quarterly Update</vt:lpstr>
      <vt:lpstr>Consumer Behaviour</vt:lpstr>
      <vt:lpstr>PowerPoint Presentation</vt:lpstr>
      <vt:lpstr>PowerPoint Presentation</vt:lpstr>
      <vt:lpstr>Unemployment Trends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Impacts of COVID-19</vt:lpstr>
      <vt:lpstr>PowerPoint Presentation</vt:lpstr>
      <vt:lpstr>Employment Trends</vt:lpstr>
      <vt:lpstr>PowerPoint Presentation</vt:lpstr>
      <vt:lpstr>PowerPoint Presentation</vt:lpstr>
      <vt:lpstr>PowerPoint Presentation</vt:lpstr>
    </vt:vector>
  </TitlesOfParts>
  <Company>CCC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Economic Impact Data and Monitoring Report Preview – 22nd July 2020</dc:title>
  <dc:creator>Howsham Ryan</dc:creator>
  <cp:lastModifiedBy>Tom King (he/him)</cp:lastModifiedBy>
  <cp:revision>795</cp:revision>
  <dcterms:created xsi:type="dcterms:W3CDTF">2020-07-21T14:04:50Z</dcterms:created>
  <dcterms:modified xsi:type="dcterms:W3CDTF">2022-11-11T13:41:15Z</dcterms:modified>
</cp:coreProperties>
</file>