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453" r:id="rId3"/>
    <p:sldId id="428" r:id="rId4"/>
    <p:sldId id="382" r:id="rId5"/>
    <p:sldId id="283" r:id="rId6"/>
    <p:sldId id="463" r:id="rId7"/>
    <p:sldId id="464" r:id="rId8"/>
    <p:sldId id="451" r:id="rId9"/>
    <p:sldId id="456" r:id="rId10"/>
    <p:sldId id="286" r:id="rId11"/>
    <p:sldId id="459" r:id="rId12"/>
    <p:sldId id="449" r:id="rId13"/>
    <p:sldId id="287" r:id="rId14"/>
    <p:sldId id="288" r:id="rId15"/>
    <p:sldId id="461" r:id="rId16"/>
    <p:sldId id="454" r:id="rId17"/>
    <p:sldId id="462" r:id="rId18"/>
    <p:sldId id="266" r:id="rId19"/>
    <p:sldId id="4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7D3F34-1C37-7D77-4CB4-8EB5E92209B2}" name="Tom King (he/him)" initials="TK(" userId="S::Tom.King@cambridgeshire.gov.uk::48e77897-8dd0-4e6d-a8f1-9745f87ba2af" providerId="AD"/>
  <p188:author id="{AF37713F-0FAB-78BD-B0CF-C4D0BA03A03F}" name="Rudolfs Millins" initials="RM" userId="S::Rudolfs.Millins@cambridgeshire.gov.uk::79b8c084-522b-430f-a337-03f0dccfdee6" providerId="AD"/>
  <p188:author id="{0AED1C8A-9137-31C9-C047-EDD1D359613D}" name="Dominic Milham" initials="DM" userId="S::Dominic.Milham@cambridgeshire.gov.uk::d852ccbe-f955-41c6-ba59-765581eb65a4" providerId="AD"/>
  <p188:author id="{197393F7-CDF3-0087-C06B-57340D72DC4F}" name="Sian Loveday" initials="SL" userId="S::Sian.Loveday@cambridgeshire.gov.uk::3c467ee9-6672-4447-be23-8e5882dd3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bouzar Arianne" initials="AA" lastIdx="3" clrIdx="0">
    <p:extLst>
      <p:ext uri="{19B8F6BF-5375-455C-9EA6-DF929625EA0E}">
        <p15:presenceInfo xmlns:p15="http://schemas.microsoft.com/office/powerpoint/2012/main" userId="S-1-5-21-2528906652-1003153716-2585439362-116329" providerId="AD"/>
      </p:ext>
    </p:extLst>
  </p:cmAuthor>
  <p:cmAuthor id="2" name="Hallam Rachel" initials="HR" lastIdx="2" clrIdx="1">
    <p:extLst>
      <p:ext uri="{19B8F6BF-5375-455C-9EA6-DF929625EA0E}">
        <p15:presenceInfo xmlns:p15="http://schemas.microsoft.com/office/powerpoint/2012/main" userId="S-1-5-21-2528906652-1003153716-2585439362-109094" providerId="AD"/>
      </p:ext>
    </p:extLst>
  </p:cmAuthor>
  <p:cmAuthor id="3" name="Abouzar Arianne" initials="AA [2]" lastIdx="16" clrIdx="2">
    <p:extLst>
      <p:ext uri="{19B8F6BF-5375-455C-9EA6-DF929625EA0E}">
        <p15:presenceInfo xmlns:p15="http://schemas.microsoft.com/office/powerpoint/2012/main" userId="S::Arianne.Abouzar@cambridgeshire.gov.uk::17852c53-966b-46ab-8a2d-9adfd7cd3a66" providerId="AD"/>
      </p:ext>
    </p:extLst>
  </p:cmAuthor>
  <p:cmAuthor id="4" name="Hallam Rachel" initials="HR [2]" lastIdx="23" clrIdx="3">
    <p:extLst>
      <p:ext uri="{19B8F6BF-5375-455C-9EA6-DF929625EA0E}">
        <p15:presenceInfo xmlns:p15="http://schemas.microsoft.com/office/powerpoint/2012/main" userId="S::Rachel.Hallam@cambridgeshire.gov.uk::9f5af52d-7374-4604-9344-0e5ade114817" providerId="AD"/>
      </p:ext>
    </p:extLst>
  </p:cmAuthor>
  <p:cmAuthor id="5" name="Dominic Milham" initials="DM" lastIdx="73" clrIdx="4">
    <p:extLst>
      <p:ext uri="{19B8F6BF-5375-455C-9EA6-DF929625EA0E}">
        <p15:presenceInfo xmlns:p15="http://schemas.microsoft.com/office/powerpoint/2012/main" userId="S::Dominic.Milham@cambridgeshire.gov.uk::d852ccbe-f955-41c6-ba59-765581eb65a4" providerId="AD"/>
      </p:ext>
    </p:extLst>
  </p:cmAuthor>
  <p:cmAuthor id="6" name="Tom King (he/him)" initials="TK(" lastIdx="12" clrIdx="5">
    <p:extLst>
      <p:ext uri="{19B8F6BF-5375-455C-9EA6-DF929625EA0E}">
        <p15:presenceInfo xmlns:p15="http://schemas.microsoft.com/office/powerpoint/2012/main" userId="S::Tom.King@cambridgeshire.gov.uk::48e77897-8dd0-4e6d-a8f1-9745f87ba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01C"/>
    <a:srgbClr val="203864"/>
    <a:srgbClr val="FFFFFF"/>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5" autoAdjust="0"/>
    <p:restoredTop sz="76923" autoAdjust="0"/>
  </p:normalViewPr>
  <p:slideViewPr>
    <p:cSldViewPr snapToGrid="0">
      <p:cViewPr varScale="1">
        <p:scale>
          <a:sx n="100" d="100"/>
          <a:sy n="100" d="100"/>
        </p:scale>
        <p:origin x="1314" y="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548E8-3BE8-4A07-97EE-F71B8D29CF31}" type="datetimeFigureOut">
              <a:rPr lang="en-GB" smtClean="0"/>
              <a:t>11/11/2022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CB208-4DB2-4AE8-A538-5D5D61A35EDD}" type="slidenum">
              <a:rPr lang="en-GB" smtClean="0"/>
              <a:t>‹#›</a:t>
            </a:fld>
            <a:endParaRPr lang="en-GB"/>
          </a:p>
        </p:txBody>
      </p:sp>
    </p:spTree>
    <p:extLst>
      <p:ext uri="{BB962C8B-B14F-4D97-AF65-F5344CB8AC3E}">
        <p14:creationId xmlns:p14="http://schemas.microsoft.com/office/powerpoint/2010/main" val="136790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0" dirty="0">
                <a:solidFill>
                  <a:srgbClr val="EC701C"/>
                </a:solidFill>
                <a:latin typeface="Arial" panose="020B0604020202020204" pitchFamily="34" charset="0"/>
                <a:cs typeface="Arial" panose="020B0604020202020204" pitchFamily="34" charset="0"/>
              </a:rPr>
              <a:t>The above chart presents claimant counts across Greater Cambridge and England indexed to January 2020. This presents a more effective way to visualise recovery than using raw numbers of counts.</a:t>
            </a:r>
          </a:p>
          <a:p>
            <a:pPr marL="0" indent="0">
              <a:spcBef>
                <a:spcPts val="600"/>
              </a:spcBef>
              <a:buFont typeface="Arial" panose="020B0604020202020204" pitchFamily="34" charset="0"/>
              <a:buNone/>
            </a:pPr>
            <a:endParaRPr lang="en-GB" sz="1800" dirty="0">
              <a:effectLst/>
              <a:latin typeface="Calibri" panose="020F050202020403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Although Greater Cambridge saw claimant counts closer to the January 2020 baseline in February and March 2020 than England, counts quickly increased and Greater Cambridge saw claimant counts substantially higher than the January 2020 baseline from April 2020 onwards when compared to England.</a:t>
            </a: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The gap between Greater Cambridge and England was greatest across the last three quarters of 2020.</a:t>
            </a: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Across 2021 and into 2022, the gap between Greater Cambridge and England had narrowed but has widened again over the last two months. Greater Cambridge is still higher than England when compared to the January 2020 baseline.</a:t>
            </a: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dirty="0"/>
              <a:t>*</a:t>
            </a:r>
            <a:r>
              <a:rPr lang="en-GB" sz="800" i="1" dirty="0"/>
              <a:t>this figure includes all residents over the age of 16 (not just working age).</a:t>
            </a:r>
          </a:p>
        </p:txBody>
      </p:sp>
      <p:sp>
        <p:nvSpPr>
          <p:cNvPr id="4" name="Slide Number Placeholder 3"/>
          <p:cNvSpPr>
            <a:spLocks noGrp="1"/>
          </p:cNvSpPr>
          <p:nvPr>
            <p:ph type="sldNum" sz="quarter" idx="5"/>
          </p:nvPr>
        </p:nvSpPr>
        <p:spPr/>
        <p:txBody>
          <a:bodyPr/>
          <a:lstStyle/>
          <a:p>
            <a:fld id="{9E6CB208-4DB2-4AE8-A538-5D5D61A35EDD}" type="slidenum">
              <a:rPr lang="en-GB" smtClean="0"/>
              <a:t>10</a:t>
            </a:fld>
            <a:endParaRPr lang="en-GB"/>
          </a:p>
        </p:txBody>
      </p:sp>
    </p:spTree>
    <p:extLst>
      <p:ext uri="{BB962C8B-B14F-4D97-AF65-F5344CB8AC3E}">
        <p14:creationId xmlns:p14="http://schemas.microsoft.com/office/powerpoint/2010/main" val="3718745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800" b="0" dirty="0">
                <a:solidFill>
                  <a:srgbClr val="EC701C"/>
                </a:solidFill>
                <a:latin typeface="Arial" panose="020B0604020202020204" pitchFamily="34" charset="0"/>
                <a:cs typeface="Arial" panose="020B0604020202020204" pitchFamily="34" charset="0"/>
              </a:rPr>
              <a:t>The above chart presents claimant counts across Greater Cambridge from January 1986 to September 2022.</a:t>
            </a:r>
          </a:p>
          <a:p>
            <a:pPr marL="0" indent="0">
              <a:spcBef>
                <a:spcPts val="600"/>
              </a:spcBef>
              <a:buFont typeface="Arial" panose="020B0604020202020204" pitchFamily="34" charset="0"/>
              <a:buNone/>
            </a:pPr>
            <a:endParaRPr lang="en-GB" sz="1050" dirty="0">
              <a:effectLst/>
              <a:latin typeface="Calibri" panose="020F0502020204030204" pitchFamily="34" charset="0"/>
            </a:endParaRPr>
          </a:p>
          <a:p>
            <a:pPr marL="285750" indent="-285750">
              <a:buFont typeface="Arial" panose="020B0604020202020204" pitchFamily="34" charset="0"/>
              <a:buChar char="•"/>
            </a:pPr>
            <a:r>
              <a:rPr lang="en-GB" sz="800" b="1" dirty="0">
                <a:latin typeface="Arial" panose="020B0604020202020204" pitchFamily="34" charset="0"/>
                <a:cs typeface="Arial" panose="020B0604020202020204" pitchFamily="34" charset="0"/>
              </a:rPr>
              <a:t>September 2020 saw the highest number of claimants (6,930) since 1992.</a:t>
            </a:r>
          </a:p>
          <a:p>
            <a:pPr marL="285750" indent="-285750">
              <a:buFont typeface="Arial" panose="020B0604020202020204" pitchFamily="34" charset="0"/>
              <a:buChar char="•"/>
            </a:pPr>
            <a:r>
              <a:rPr lang="en-GB" sz="800" b="1" dirty="0">
                <a:latin typeface="Arial" panose="020B0604020202020204" pitchFamily="34" charset="0"/>
                <a:cs typeface="Arial" panose="020B0604020202020204" pitchFamily="34" charset="0"/>
              </a:rPr>
              <a:t>Claimant counts have decreased at a faster rate than seen from 1992 but are still above pre pandemic levels and those seen in 2008/2009.</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dirty="0"/>
              <a:t>*</a:t>
            </a:r>
            <a:r>
              <a:rPr lang="en-GB" sz="300" i="1" dirty="0"/>
              <a:t>this figure includes all residents over the age of 16 (not just working age).</a:t>
            </a:r>
          </a:p>
          <a:p>
            <a:pPr marL="0" indent="0">
              <a:spcBef>
                <a:spcPts val="600"/>
              </a:spcBef>
              <a:buFont typeface="Arial" panose="020B0604020202020204" pitchFamily="34" charset="0"/>
              <a:buNone/>
            </a:pPr>
            <a:endParaRPr lang="en-GB" sz="800" i="1" dirty="0"/>
          </a:p>
        </p:txBody>
      </p:sp>
      <p:sp>
        <p:nvSpPr>
          <p:cNvPr id="4" name="Slide Number Placeholder 3"/>
          <p:cNvSpPr>
            <a:spLocks noGrp="1"/>
          </p:cNvSpPr>
          <p:nvPr>
            <p:ph type="sldNum" sz="quarter" idx="5"/>
          </p:nvPr>
        </p:nvSpPr>
        <p:spPr/>
        <p:txBody>
          <a:bodyPr/>
          <a:lstStyle/>
          <a:p>
            <a:fld id="{9E6CB208-4DB2-4AE8-A538-5D5D61A35EDD}" type="slidenum">
              <a:rPr lang="en-GB" smtClean="0"/>
              <a:t>11</a:t>
            </a:fld>
            <a:endParaRPr lang="en-GB"/>
          </a:p>
        </p:txBody>
      </p:sp>
    </p:spTree>
    <p:extLst>
      <p:ext uri="{BB962C8B-B14F-4D97-AF65-F5344CB8AC3E}">
        <p14:creationId xmlns:p14="http://schemas.microsoft.com/office/powerpoint/2010/main" val="800943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National statistics on claimant count since the pandemic have indicated that younger age groups have been disproportionately impacted. The above chart highlights the levels of change each age group has seen in claimant counts across the Greater Cambridge area.</a:t>
            </a:r>
          </a:p>
          <a:p>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EC701C"/>
                </a:solidFill>
                <a:latin typeface="Arial" panose="020B0604020202020204" pitchFamily="34" charset="0"/>
                <a:cs typeface="Arial" panose="020B0604020202020204" pitchFamily="34" charset="0"/>
              </a:rPr>
              <a:t>The above chart presents claimant count data by age indexed to January 2020, we use an indexed chart to show the impacts of COVID-19 and the levels of change seen across each age group compared to their pre-Covid-19 baseline.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EC701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In September 2022, there was a +19% increase in claimants aged 16-24 from June 2022, a +5% increase in claimants aged 25-49 and a -1% decrease in claimants aged 50+</a:t>
            </a:r>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This has narrowed the gap across claimant rates between claimants aged 16-24 and 25+, but it remains relatively large</a:t>
            </a: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In South Cambridgeshire, residents in the 18-24  and 25-49 age range have the highest claimant rate ( 2.3%, 2.2% respectively). In Cambridge, the 25-49 age group had the largest claimant rate (3.2%).</a:t>
            </a: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Although claimants aged 16-24 saw the highest rise during the pandemic, and despite a rise in claimants over the last quarter, they continue to see the fastest return to pre-pandemic levels </a:t>
            </a:r>
          </a:p>
          <a:p>
            <a:endParaRPr lang="en-GB" dirty="0"/>
          </a:p>
        </p:txBody>
      </p:sp>
      <p:sp>
        <p:nvSpPr>
          <p:cNvPr id="4" name="Slide Number Placeholder 3"/>
          <p:cNvSpPr>
            <a:spLocks noGrp="1"/>
          </p:cNvSpPr>
          <p:nvPr>
            <p:ph type="sldNum" sz="quarter" idx="5"/>
          </p:nvPr>
        </p:nvSpPr>
        <p:spPr/>
        <p:txBody>
          <a:bodyPr/>
          <a:lstStyle/>
          <a:p>
            <a:fld id="{9E6CB208-4DB2-4AE8-A538-5D5D61A35EDD}" type="slidenum">
              <a:rPr lang="en-GB" smtClean="0"/>
              <a:t>12</a:t>
            </a:fld>
            <a:endParaRPr lang="en-GB"/>
          </a:p>
        </p:txBody>
      </p:sp>
    </p:spTree>
    <p:extLst>
      <p:ext uri="{BB962C8B-B14F-4D97-AF65-F5344CB8AC3E}">
        <p14:creationId xmlns:p14="http://schemas.microsoft.com/office/powerpoint/2010/main" val="1054547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latin typeface="Arial" panose="020B0604020202020204" pitchFamily="34" charset="0"/>
                <a:cs typeface="Arial" panose="020B0604020202020204" pitchFamily="34" charset="0"/>
              </a:rPr>
              <a:t>The above map illustrates claimant rate by ward across the Greater Cambridge area. We use this to highlight the wards with the highest claimant rate (represented in dark blue), rather than looking at a percentage change since a pre-Covid-19 period. This is because some wards within the GCP area had very low numbers of claimants, therefore the changes in these areas are against a very low base. Looking at claimant rate as absolute figures allows us to see the areas with the highest number of claimants for the population.</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With the exception of Cambourne (2.1%) the </a:t>
            </a:r>
            <a:r>
              <a:rPr lang="en-GB" sz="1200" b="1" dirty="0">
                <a:solidFill>
                  <a:srgbClr val="EC701C"/>
                </a:solidFill>
                <a:latin typeface="Arial" panose="020B0604020202020204" pitchFamily="34" charset="0"/>
                <a:cs typeface="Arial" panose="020B0604020202020204" pitchFamily="34" charset="0"/>
              </a:rPr>
              <a:t>top 10 wards with the highest claimant rates in September 2022 are all in Cambridge City, </a:t>
            </a:r>
            <a:r>
              <a:rPr lang="en-GB" sz="1200" dirty="0">
                <a:latin typeface="Arial" panose="020B0604020202020204" pitchFamily="34" charset="0"/>
                <a:cs typeface="Arial" panose="020B0604020202020204" pitchFamily="34" charset="0"/>
              </a:rPr>
              <a:t>with </a:t>
            </a:r>
            <a:r>
              <a:rPr lang="en-GB" sz="1200" b="1" dirty="0">
                <a:solidFill>
                  <a:srgbClr val="EC701C"/>
                </a:solidFill>
                <a:latin typeface="Arial" panose="020B0604020202020204" pitchFamily="34" charset="0"/>
                <a:cs typeface="Arial" panose="020B0604020202020204" pitchFamily="34" charset="0"/>
              </a:rPr>
              <a:t>Kings Hedges having the highest claimant rate (4.3%)</a:t>
            </a:r>
            <a:r>
              <a:rPr lang="en-GB" sz="1200" dirty="0">
                <a:latin typeface="Arial" panose="020B0604020202020204" pitchFamily="34" charset="0"/>
                <a:cs typeface="Arial" panose="020B0604020202020204" pitchFamily="34" charset="0"/>
              </a:rPr>
              <a:t> across Greater Cambridge.</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a:solidFill>
                  <a:schemeClr val="accent2"/>
                </a:solidFill>
                <a:latin typeface="Arial" panose="020B0604020202020204" pitchFamily="34" charset="0"/>
                <a:cs typeface="Arial" panose="020B0604020202020204" pitchFamily="34" charset="0"/>
              </a:rPr>
              <a:t>All areas have seen decreases in claimant counts across the last year</a:t>
            </a:r>
            <a:r>
              <a:rPr lang="en-GB" sz="1200" dirty="0">
                <a:latin typeface="Arial" panose="020B0604020202020204" pitchFamily="34" charset="0"/>
                <a:cs typeface="Arial" panose="020B0604020202020204" pitchFamily="34" charset="0"/>
              </a:rPr>
              <a:t>, in September 2021, the claimant rate in Kings Hedges was (5.7%), 1.4pp higher than September 2022.</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a:solidFill>
                  <a:schemeClr val="accent2"/>
                </a:solidFill>
                <a:latin typeface="Arial" panose="020B0604020202020204" pitchFamily="34" charset="0"/>
                <a:cs typeface="Arial" panose="020B0604020202020204" pitchFamily="34" charset="0"/>
              </a:rPr>
              <a:t>The lowest claimant rates across Greater Cambridge are in the Newnham (0.4%), Castle (0.6%), and </a:t>
            </a:r>
            <a:r>
              <a:rPr lang="en-GB" sz="1200" b="1" dirty="0" err="1">
                <a:solidFill>
                  <a:schemeClr val="accent2"/>
                </a:solidFill>
                <a:latin typeface="Arial" panose="020B0604020202020204" pitchFamily="34" charset="0"/>
                <a:cs typeface="Arial" panose="020B0604020202020204" pitchFamily="34" charset="0"/>
              </a:rPr>
              <a:t>Swavesey</a:t>
            </a:r>
            <a:r>
              <a:rPr lang="en-GB" sz="1200" b="1" dirty="0">
                <a:solidFill>
                  <a:schemeClr val="accent2"/>
                </a:solidFill>
                <a:latin typeface="Arial" panose="020B0604020202020204" pitchFamily="34" charset="0"/>
                <a:cs typeface="Arial" panose="020B0604020202020204" pitchFamily="34" charset="0"/>
              </a:rPr>
              <a:t> ward (0.7%).</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Top 5 wards with highest claimant rates are (September 2022): Kings Hedges (4.3%), Abbey (3.6%), East Chesterton (3.1%), Arbury (3.1%) and Cherry Hinton (2.3%). </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latin typeface="Arial" panose="020B0604020202020204" pitchFamily="34" charset="0"/>
                <a:cs typeface="Arial" panose="020B0604020202020204" pitchFamily="34" charset="0"/>
              </a:rPr>
              <a:t>*The top 5 wards with the highest claimant rate are the same as in June 2022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The above chart illustrates the change in claimant rates from pre-Covid-19 (March 2020) to September 2022 by ward across the Greater Cambridge area. </a:t>
            </a:r>
            <a:endParaRPr lang="en-GB" sz="1400" b="0" dirty="0">
              <a:solidFill>
                <a:schemeClr val="accent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a:solidFill>
                <a:schemeClr val="accent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a:solidFill>
                  <a:schemeClr val="accent2"/>
                </a:solidFill>
                <a:latin typeface="Arial" panose="020B0604020202020204" pitchFamily="34" charset="0"/>
                <a:cs typeface="Arial" panose="020B0604020202020204" pitchFamily="34" charset="0"/>
              </a:rPr>
              <a:t>King’s Hedges and Abbey have seen the largest increase in claimant rate from March 2020 to September 2022 (+1.4pp)</a:t>
            </a:r>
            <a:r>
              <a:rPr lang="en-GB" sz="1200" b="0" dirty="0">
                <a:solidFill>
                  <a:schemeClr val="accent2"/>
                </a:solidFill>
                <a:latin typeface="Arial" panose="020B0604020202020204" pitchFamily="34" charset="0"/>
                <a:cs typeface="Arial" panose="020B0604020202020204" pitchFamily="34" charset="0"/>
              </a:rPr>
              <a:t>. East Chesterton (+1.2pp) has also seen a larger increase relative to the majority of wards. </a:t>
            </a:r>
          </a:p>
          <a:p>
            <a:pPr marL="171450" indent="-171450">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Arial" panose="020B0604020202020204" pitchFamily="34" charset="0"/>
                <a:cs typeface="Arial" panose="020B0604020202020204" pitchFamily="34" charset="0"/>
              </a:rPr>
              <a:t>In March 2020, Kings Hedges was the only ward with a higher claimant rates than the United Kingdom. In September 2022, King Hedges (4.3%), Abbey (3.6%), East Chesterton (3.1%) and Arbury (3.1%) all had higher claimant rates than the United Kingdom (2.8%)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Arial" panose="020B0604020202020204" pitchFamily="34" charset="0"/>
                <a:cs typeface="Arial" panose="020B0604020202020204" pitchFamily="34" charset="0"/>
              </a:rPr>
              <a:t>Foxton now has no difference in claimant rate between March 2020 and September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solidFill>
                <a:schemeClr val="accent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solidFill>
                  <a:schemeClr val="accent2"/>
                </a:solidFill>
                <a:latin typeface="Arial" panose="020B0604020202020204" pitchFamily="34" charset="0"/>
                <a:cs typeface="Arial" panose="020B0604020202020204" pitchFamily="34" charset="0"/>
              </a:rPr>
              <a:t>The United Kingdom saw an increase of +0.5pp between March 2020 and September 2022.</a:t>
            </a:r>
          </a:p>
          <a:p>
            <a:pPr marL="0" indent="0">
              <a:buFont typeface="Arial" panose="020B0604020202020204" pitchFamily="34" charset="0"/>
              <a:buNone/>
            </a:pPr>
            <a:endParaRPr lang="en-GB" sz="1200" b="0" dirty="0">
              <a:solidFill>
                <a:schemeClr val="accent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13</a:t>
            </a:fld>
            <a:endParaRPr lang="en-GB"/>
          </a:p>
        </p:txBody>
      </p:sp>
    </p:spTree>
    <p:extLst>
      <p:ext uri="{BB962C8B-B14F-4D97-AF65-F5344CB8AC3E}">
        <p14:creationId xmlns:p14="http://schemas.microsoft.com/office/powerpoint/2010/main" val="1289019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shows the percentage of those aged 16-64 who are economically inactive across Greater Cambridge and England from 2004 to 2021.#</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The percentage of those economically inactive has been consistently below the national level. Note that the pattern is likely to be more sporadic given the smaller geography.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After increasing in 2020, compared to pre-pandemic levels, the percentage of those economically inactive is now -2pp behind.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The percentage of those economically inactive has slightly decreased between April 2021 – March 2021 and July 2021 – June 2022.</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fld id="{9E6CB208-4DB2-4AE8-A538-5D5D61A35EDD}" type="slidenum">
              <a:rPr lang="en-GB" smtClean="0"/>
              <a:t>14</a:t>
            </a:fld>
            <a:endParaRPr lang="en-GB"/>
          </a:p>
        </p:txBody>
      </p:sp>
    </p:spTree>
    <p:extLst>
      <p:ext uri="{BB962C8B-B14F-4D97-AF65-F5344CB8AC3E}">
        <p14:creationId xmlns:p14="http://schemas.microsoft.com/office/powerpoint/2010/main" val="617781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858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shows the employment rate across Greater Cambridge and England from 2004 to 2021.</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The employment rate across Greater Cambridge has been consistently higher than</a:t>
            </a:r>
            <a:r>
              <a:rPr lang="en-GB" sz="800" b="1" i="1" dirty="0"/>
              <a:t> </a:t>
            </a:r>
            <a:r>
              <a:rPr lang="en-GB" sz="800" b="1" i="0" dirty="0"/>
              <a:t>the rate seen nationally. Note that the pattern is likely to be more sporadic given the smaller geography.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After falling in 2020, compared to pre-pandemic levels, the employment rate is now +0.8pp ahead</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The employment rate has increased between April 2021 – March 2022 and July 2021 – June 2022</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fld id="{9E6CB208-4DB2-4AE8-A538-5D5D61A35EDD}" type="slidenum">
              <a:rPr lang="en-GB" smtClean="0"/>
              <a:t>16</a:t>
            </a:fld>
            <a:endParaRPr lang="en-GB"/>
          </a:p>
        </p:txBody>
      </p:sp>
    </p:spTree>
    <p:extLst>
      <p:ext uri="{BB962C8B-B14F-4D97-AF65-F5344CB8AC3E}">
        <p14:creationId xmlns:p14="http://schemas.microsoft.com/office/powerpoint/2010/main" val="848729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The above chart illustrates online vacancy data across the Greater Cambridge area since March 2019. This data is provided through </a:t>
            </a:r>
            <a:r>
              <a:rPr lang="en-GB" sz="1200" dirty="0" err="1">
                <a:latin typeface="Arial" panose="020B0604020202020204" pitchFamily="34" charset="0"/>
                <a:cs typeface="Arial" panose="020B0604020202020204" pitchFamily="34" charset="0"/>
              </a:rPr>
              <a:t>Lightcast</a:t>
            </a:r>
            <a:r>
              <a:rPr lang="en-GB" sz="1200" dirty="0">
                <a:latin typeface="Arial" panose="020B0604020202020204" pitchFamily="34" charset="0"/>
                <a:cs typeface="Arial" panose="020B0604020202020204" pitchFamily="34" charset="0"/>
              </a:rPr>
              <a:t> by the Cambridgeshire and Peterborough Combined Authority.</a:t>
            </a:r>
          </a:p>
          <a:p>
            <a:endParaRPr lang="en-GB" sz="12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were </a:t>
            </a:r>
            <a:r>
              <a:rPr kumimoji="0" lang="en-GB" sz="11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t>23,593 unique job postings across Greater Cambridge in September 2022, down by -4% from June 2022. Nationally, job postings decreased by -6% in the same period.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1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February 2022 saw the highest number of vacancies across Greater Cambridge for the past ten years.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1100" b="1"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July 2022 is the first month since February 2022 to see an increase in job vacancies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last three months (July – September 2022) </a:t>
            </a:r>
            <a:r>
              <a:rPr kumimoji="0" lang="en-GB" sz="11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t>job postings were up by +15% when compared to July - September 2021. </a:t>
            </a:r>
            <a:r>
              <a:rPr lang="en-GB" sz="1100" dirty="0">
                <a:latin typeface="Arial" panose="020B0604020202020204" pitchFamily="34" charset="0"/>
                <a:cs typeface="Arial" panose="020B0604020202020204" pitchFamily="34" charset="0"/>
              </a:rPr>
              <a:t>When compared to the same period in 2019, there was a +64% increase in job postings.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GB" sz="11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comparing vacancies in the </a:t>
            </a:r>
            <a:r>
              <a:rPr kumimoji="0" lang="en-GB" sz="11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t>latest month to a pre-Covid-19 period*, postings were up by +38%. Nationally, they were +61% higher.</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1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t>The number of vacancies increased rapidly in the final quarter of 2021 but have peaked in early 2022, decreased rapidly across Q2 before appearing to stabilise in Q3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t>	 </a:t>
            </a:r>
            <a:endParaRPr lang="en-GB" dirty="0"/>
          </a:p>
          <a:p>
            <a:r>
              <a:rPr lang="en-GB" i="1" dirty="0"/>
              <a:t>*</a:t>
            </a:r>
            <a:r>
              <a:rPr lang="en-GB" i="1" dirty="0" err="1"/>
              <a:t>Lightcast</a:t>
            </a:r>
            <a:r>
              <a:rPr lang="en-GB" i="1" dirty="0"/>
              <a:t> vacancy data is available from 2012 onwards.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*The pre-Covid-19 comparison period is based on a twelve month average from March 2019-February 2020.</a:t>
            </a:r>
          </a:p>
          <a:p>
            <a:endParaRPr lang="en-GB" dirty="0"/>
          </a:p>
        </p:txBody>
      </p:sp>
      <p:sp>
        <p:nvSpPr>
          <p:cNvPr id="4" name="Slide Number Placeholder 3"/>
          <p:cNvSpPr>
            <a:spLocks noGrp="1"/>
          </p:cNvSpPr>
          <p:nvPr>
            <p:ph type="sldNum" sz="quarter" idx="5"/>
          </p:nvPr>
        </p:nvSpPr>
        <p:spPr/>
        <p:txBody>
          <a:bodyPr/>
          <a:lstStyle/>
          <a:p>
            <a:fld id="{9E6CB208-4DB2-4AE8-A538-5D5D61A35EDD}" type="slidenum">
              <a:rPr lang="en-GB" smtClean="0"/>
              <a:t>17</a:t>
            </a:fld>
            <a:endParaRPr lang="en-GB"/>
          </a:p>
        </p:txBody>
      </p:sp>
    </p:spTree>
    <p:extLst>
      <p:ext uri="{BB962C8B-B14F-4D97-AF65-F5344CB8AC3E}">
        <p14:creationId xmlns:p14="http://schemas.microsoft.com/office/powerpoint/2010/main" val="304342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dirty="0">
                <a:latin typeface="Arial" panose="020B0604020202020204" pitchFamily="34" charset="0"/>
                <a:cs typeface="Arial" panose="020B0604020202020204" pitchFamily="34" charset="0"/>
              </a:rPr>
              <a:t>The above table details vacancies by industry data from EMSI/Burning Glass and gives insight on how different industries are recovering from COVID-19 as well as changes from the last update in June 2022.</a:t>
            </a:r>
          </a:p>
          <a:p>
            <a:pPr marL="0" indent="0">
              <a:buFont typeface="Arial" panose="020B0604020202020204" pitchFamily="34" charset="0"/>
              <a:buNone/>
            </a:pPr>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Across Greater Cambridge all sectors are above the pre-Covid average</a:t>
            </a: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Accommodation and Food Service Activities (+91%), Real Estate Activities (73%) and Transportation and Storage (+70%) are furthest above their pre-Covid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Arial" panose="020B0604020202020204" pitchFamily="34" charset="0"/>
                <a:cs typeface="Arial" panose="020B0604020202020204" pitchFamily="34" charset="0"/>
              </a:rPr>
              <a:t>The sectors in Greater Cambridge in September 2022 which saw the largest percentage decreases from June 2022 are: Human Health and Social work (-35%), Education (-9%)  and Public administration and defence (-8%).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Arial" panose="020B0604020202020204" pitchFamily="34" charset="0"/>
                <a:cs typeface="Arial" panose="020B0604020202020204" pitchFamily="34" charset="0"/>
              </a:rPr>
              <a:t>The sectors in Greater Cambridge in September 2022 which saw the largest raw number decreases from June 2022 are: Human Health and Social work (-1,134), Education (-116), Information and Communication (-116)  and Arts, Entertainment and Recreation (-48).</a:t>
            </a: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Nationally all sectors are higher than pre-Covid levels with only Wholesale and retail trade; repair of motor vehicles and motorcycles and Manufacturing seeing substantial increases from June 2022.</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*The pre-Covid-19 comparison period is based on a twelve month average from March 2019-February 2020.</a:t>
            </a:r>
          </a:p>
          <a:p>
            <a:endParaRPr lang="en-GB" dirty="0"/>
          </a:p>
        </p:txBody>
      </p:sp>
      <p:sp>
        <p:nvSpPr>
          <p:cNvPr id="4" name="Slide Number Placeholder 3"/>
          <p:cNvSpPr>
            <a:spLocks noGrp="1"/>
          </p:cNvSpPr>
          <p:nvPr>
            <p:ph type="sldNum" sz="quarter" idx="5"/>
          </p:nvPr>
        </p:nvSpPr>
        <p:spPr/>
        <p:txBody>
          <a:bodyPr/>
          <a:lstStyle/>
          <a:p>
            <a:fld id="{9E6CB208-4DB2-4AE8-A538-5D5D61A35EDD}" type="slidenum">
              <a:rPr lang="en-GB" smtClean="0"/>
              <a:t>18</a:t>
            </a:fld>
            <a:endParaRPr lang="en-GB"/>
          </a:p>
        </p:txBody>
      </p:sp>
    </p:spTree>
    <p:extLst>
      <p:ext uri="{BB962C8B-B14F-4D97-AF65-F5344CB8AC3E}">
        <p14:creationId xmlns:p14="http://schemas.microsoft.com/office/powerpoint/2010/main" val="155630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50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1" u="none" strike="noStrike" dirty="0">
                <a:solidFill>
                  <a:srgbClr val="000000"/>
                </a:solidFill>
                <a:effectLst/>
                <a:latin typeface="Calibri" panose="020F0502020204030204" pitchFamily="34" charset="0"/>
              </a:rPr>
              <a:t>Commentary:</a:t>
            </a:r>
            <a:r>
              <a:rPr lang="en-US" sz="1800" b="0" i="0" dirty="0">
                <a:solidFill>
                  <a:srgbClr val="444444"/>
                </a:solidFill>
                <a:effectLst/>
                <a:latin typeface="Calibri" panose="020F0502020204030204" pitchFamily="34" charset="0"/>
              </a:rPr>
              <a:t>​</a:t>
            </a: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 Retail footfall has decreased overall in the last month, driven by large decreases across weekdays. Overall numbers across the week are exceeding September 2020 figures but are lower than pre-pandemic (September 2019) across weekdays.</a:t>
            </a:r>
          </a:p>
          <a:p>
            <a:pPr algn="l" rtl="0" fontAlgn="base"/>
            <a:r>
              <a:rPr lang="en-GB" sz="1800" b="0" i="0" dirty="0">
                <a:solidFill>
                  <a:srgbClr val="444444"/>
                </a:solidFill>
                <a:effectLst/>
                <a:latin typeface="Calibri" panose="020F0502020204030204" pitchFamily="34" charset="0"/>
              </a:rPr>
              <a:t>​</a:t>
            </a:r>
          </a:p>
          <a:p>
            <a:pPr algn="l" rtl="0" fontAlgn="base"/>
            <a:r>
              <a:rPr lang="en-GB" sz="1800" b="0" i="1" u="none" strike="noStrike" dirty="0">
                <a:solidFill>
                  <a:srgbClr val="000000"/>
                </a:solidFill>
                <a:effectLst/>
                <a:latin typeface="Calibri" panose="020F0502020204030204" pitchFamily="34" charset="0"/>
              </a:rPr>
              <a:t>*June 2019 and June 2020 data includes all locations except for King’s Parade. The King’s Parade sensor was recalibrated in 2021 and therefore counts are no longer comparable.</a:t>
            </a:r>
            <a:r>
              <a:rPr lang="en-US" sz="1800" b="0" i="0" dirty="0">
                <a:solidFill>
                  <a:srgbClr val="444444"/>
                </a:solidFill>
                <a:effectLst/>
                <a:latin typeface="Calibri" panose="020F0502020204030204" pitchFamily="34" charset="0"/>
              </a:rPr>
              <a:t>​</a:t>
            </a:r>
          </a:p>
          <a:p>
            <a:pPr algn="l" rtl="0" fontAlgn="base"/>
            <a:r>
              <a:rPr lang="en-GB" sz="1800" b="0" i="0" dirty="0">
                <a:solidFill>
                  <a:srgbClr val="444444"/>
                </a:solidFill>
                <a:effectLst/>
                <a:latin typeface="Calibri" panose="020F0502020204030204" pitchFamily="34" charset="0"/>
              </a:rPr>
              <a:t>​</a:t>
            </a:r>
            <a:endParaRPr lang="en-GB" sz="18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1" i="0" u="none" strike="noStrike" dirty="0">
                <a:solidFill>
                  <a:srgbClr val="000000"/>
                </a:solidFill>
                <a:effectLst/>
                <a:latin typeface="Calibri" panose="020F0502020204030204" pitchFamily="34" charset="0"/>
              </a:rPr>
              <a:t>Source: </a:t>
            </a:r>
            <a:r>
              <a:rPr lang="en-GB" sz="1800" b="0" i="0" u="none" strike="noStrike" dirty="0">
                <a:solidFill>
                  <a:srgbClr val="000000"/>
                </a:solidFill>
                <a:effectLst/>
                <a:latin typeface="Calibri" panose="020F0502020204030204" pitchFamily="34" charset="0"/>
              </a:rPr>
              <a:t>Cambridge BID footfall data</a:t>
            </a:r>
            <a:r>
              <a:rPr lang="en-GB" sz="1800" b="0" i="0" dirty="0">
                <a:solidFill>
                  <a:srgbClr val="444444"/>
                </a:solidFill>
                <a:effectLst/>
                <a:latin typeface="Calibri" panose="020F0502020204030204" pitchFamily="34" charset="0"/>
              </a:rPr>
              <a:t>​</a:t>
            </a:r>
          </a:p>
          <a:p>
            <a:pPr algn="l" rtl="0" fontAlgn="base"/>
            <a:r>
              <a:rPr lang="en-GB" sz="1800" b="0" i="0" dirty="0">
                <a:solidFill>
                  <a:srgbClr val="444444"/>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41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The charts above show data gathered from Google account holders location history. </a:t>
            </a:r>
            <a:r>
              <a:rPr lang="en-GB" sz="1200" dirty="0">
                <a:highlight>
                  <a:srgbClr val="FFFF00"/>
                </a:highlight>
              </a:rPr>
              <a:t>The comparison of social mobility change is based on the most recent several weeks up to the report date (30</a:t>
            </a:r>
            <a:r>
              <a:rPr lang="en-GB" sz="1200" baseline="30000" dirty="0">
                <a:highlight>
                  <a:srgbClr val="FFFF00"/>
                </a:highlight>
              </a:rPr>
              <a:t>th</a:t>
            </a:r>
            <a:r>
              <a:rPr lang="en-GB" sz="1200" dirty="0">
                <a:highlight>
                  <a:srgbClr val="FFFF00"/>
                </a:highlight>
              </a:rPr>
              <a:t> September 2022) compared to the median of the corresponding day in the baseline period (3rd Jan-6th Feb 2020). Please note that this will be the last Google Mobility update as Google will stop publishing reports in October 2022.</a:t>
            </a:r>
          </a:p>
          <a:p>
            <a:endParaRPr lang="en-GB" sz="1200" dirty="0">
              <a:highlight>
                <a:srgbClr val="FFFF00"/>
              </a:highlight>
            </a:endParaRPr>
          </a:p>
          <a:p>
            <a:pPr marL="171450" indent="-171450">
              <a:buFont typeface="Arial" panose="020B0604020202020204" pitchFamily="34" charset="0"/>
              <a:buChar char="•"/>
            </a:pPr>
            <a:r>
              <a:rPr lang="en-GB" sz="1200" dirty="0">
                <a:highlight>
                  <a:srgbClr val="FFFF00"/>
                </a:highlight>
              </a:rPr>
              <a:t>This data indicates </a:t>
            </a:r>
            <a:r>
              <a:rPr lang="en-GB" dirty="0">
                <a:highlight>
                  <a:srgbClr val="FFFF00"/>
                </a:highlight>
              </a:rPr>
              <a:t>that in September 2022 visits to the Workplace showed levels furthest from the baseline across the GCP area, particularly in Cambridge where visits were -31% below pre-pandemic levels, in South Cambridgeshire, visits were closer at -11% below the baseline.</a:t>
            </a:r>
          </a:p>
          <a:p>
            <a:pPr marL="0" indent="0">
              <a:buFont typeface="Arial" panose="020B0604020202020204" pitchFamily="34" charset="0"/>
              <a:buNone/>
            </a:pPr>
            <a:endParaRPr lang="en-GB" dirty="0">
              <a:highlight>
                <a:srgbClr val="FFFF00"/>
              </a:highlight>
            </a:endParaRPr>
          </a:p>
          <a:p>
            <a:pPr marL="171450" indent="-171450">
              <a:buFont typeface="Arial" panose="020B0604020202020204" pitchFamily="34" charset="0"/>
              <a:buChar char="•"/>
            </a:pPr>
            <a:r>
              <a:rPr lang="en-GB" dirty="0">
                <a:highlight>
                  <a:srgbClr val="FFFF00"/>
                </a:highlight>
              </a:rPr>
              <a:t>In Cambridge, Retail and Recreation visits followed after this, at second lowest compared to the baseline. Increases were evident in visits to Retail and Recreation locations from the 19</a:t>
            </a:r>
            <a:r>
              <a:rPr lang="en-GB" baseline="30000" dirty="0">
                <a:highlight>
                  <a:srgbClr val="FFFF00"/>
                </a:highlight>
              </a:rPr>
              <a:t>th</a:t>
            </a:r>
            <a:r>
              <a:rPr lang="en-GB" dirty="0">
                <a:highlight>
                  <a:srgbClr val="FFFF00"/>
                </a:highlight>
              </a:rPr>
              <a:t> of July 2021 when all remaining restrictions were lifted but visits still remain -23% below the baseline in September 2022. This contrasts with South Cambridgeshire where Retail and Recreation visits were +19% above the baseline in the same period.</a:t>
            </a:r>
          </a:p>
          <a:p>
            <a:pPr marL="171450" indent="-171450">
              <a:buFont typeface="Arial" panose="020B0604020202020204" pitchFamily="34" charset="0"/>
              <a:buChar char="•"/>
            </a:pPr>
            <a:endParaRPr lang="en-GB" dirty="0">
              <a:highlight>
                <a:srgbClr val="FFFF00"/>
              </a:highlight>
            </a:endParaRPr>
          </a:p>
          <a:p>
            <a:pPr marL="171450" indent="-171450">
              <a:buFont typeface="Arial" panose="020B0604020202020204" pitchFamily="34" charset="0"/>
              <a:buChar char="•"/>
            </a:pPr>
            <a:r>
              <a:rPr lang="en-GB" dirty="0">
                <a:highlight>
                  <a:srgbClr val="FFFF00"/>
                </a:highlight>
              </a:rPr>
              <a:t>Residential visits were above the baseline in both Cambridge and South Cambridgeshire (+6% above the baseline), this is partly influenced by many people working from home. </a:t>
            </a:r>
          </a:p>
          <a:p>
            <a:pPr marL="171450" indent="-171450">
              <a:buFont typeface="Arial" panose="020B0604020202020204" pitchFamily="34" charset="0"/>
              <a:buChar char="•"/>
            </a:pPr>
            <a:endParaRPr lang="en-GB" dirty="0">
              <a:highlight>
                <a:srgbClr val="FFFF00"/>
              </a:highlight>
            </a:endParaRPr>
          </a:p>
          <a:p>
            <a:pPr marL="171450" indent="-171450">
              <a:buFont typeface="Arial" panose="020B0604020202020204" pitchFamily="34" charset="0"/>
              <a:buChar char="•"/>
            </a:pPr>
            <a:r>
              <a:rPr lang="en-GB" dirty="0">
                <a:highlight>
                  <a:srgbClr val="FFFF00"/>
                </a:highlight>
              </a:rPr>
              <a:t>Grocery visits were +6% above the baseline in Cambridge in September 2022, in South Cambridgeshire, they were +9% above the baseline for this period.</a:t>
            </a:r>
          </a:p>
        </p:txBody>
      </p:sp>
      <p:sp>
        <p:nvSpPr>
          <p:cNvPr id="4" name="Slide Number Placeholder 3"/>
          <p:cNvSpPr>
            <a:spLocks noGrp="1"/>
          </p:cNvSpPr>
          <p:nvPr>
            <p:ph type="sldNum" sz="quarter" idx="5"/>
          </p:nvPr>
        </p:nvSpPr>
        <p:spPr/>
        <p:txBody>
          <a:bodyPr/>
          <a:lstStyle/>
          <a:p>
            <a:fld id="{9E6CB208-4DB2-4AE8-A538-5D5D61A35EDD}" type="slidenum">
              <a:rPr lang="en-GB" smtClean="0"/>
              <a:t>4</a:t>
            </a:fld>
            <a:endParaRPr lang="en-GB"/>
          </a:p>
        </p:txBody>
      </p:sp>
    </p:spTree>
    <p:extLst>
      <p:ext uri="{BB962C8B-B14F-4D97-AF65-F5344CB8AC3E}">
        <p14:creationId xmlns:p14="http://schemas.microsoft.com/office/powerpoint/2010/main" val="355354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1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48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1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shows the unemployment rate across Greater Cambridge and England from 2004 to 2021.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The unemployment rate to June 2022 was 3.5% (lower than the 3.9% nationally). Whilst this quarter the UK saw its lowest unemployment rate since 1974, this is not the case for Greater Cambridge which saw a lower unemployment rate at the same point last year (2.9% between July 2020 and Jun 2021).</a:t>
            </a: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The unemployment rate has been consistently below the national level and has broadly followed the same pattern as seen nationally.</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Since December 2019 the unemployment rate has increased by +1.5pp, although the level is lower than the height of the pandemic period.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The unemployment rate has slightly decreased between April 2021 – March 2022 and July 2021 – June 2022</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fld id="{9E6CB208-4DB2-4AE8-A538-5D5D61A35EDD}" type="slidenum">
              <a:rPr lang="en-GB" smtClean="0"/>
              <a:t>8</a:t>
            </a:fld>
            <a:endParaRPr lang="en-GB"/>
          </a:p>
        </p:txBody>
      </p:sp>
    </p:spTree>
    <p:extLst>
      <p:ext uri="{BB962C8B-B14F-4D97-AF65-F5344CB8AC3E}">
        <p14:creationId xmlns:p14="http://schemas.microsoft.com/office/powerpoint/2010/main" val="61248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 although the numbers are lower – they are more up to date, and therefore we expect it to indicate to us any impact trends sooner.  It is however a narrower measure of unemployment, and as such does not cover all those out of work,  since not all can claim assistance. The claimant count data is a snapshot of the number of claimants on the 8</a:t>
            </a:r>
            <a:r>
              <a:rPr lang="en-GB" sz="1200" b="0" baseline="30000" dirty="0"/>
              <a:t>th</a:t>
            </a:r>
            <a:r>
              <a:rPr lang="en-GB" sz="1200" b="0" dirty="0"/>
              <a:t> September </a:t>
            </a:r>
            <a:r>
              <a:rPr lang="en-GB" sz="1200" b="0" dirty="0">
                <a:solidFill>
                  <a:srgbClr val="EC701C"/>
                </a:solidFill>
                <a:highlight>
                  <a:srgbClr val="FFFF00"/>
                </a:highlight>
                <a:latin typeface="Arial" panose="020B0604020202020204" pitchFamily="34" charset="0"/>
                <a:cs typeface="Arial" panose="020B0604020202020204" pitchFamily="34" charset="0"/>
              </a:rPr>
              <a:t>2022.</a:t>
            </a:r>
          </a:p>
          <a:p>
            <a:pPr marL="0" indent="0">
              <a:spcBef>
                <a:spcPts val="600"/>
              </a:spcBef>
              <a:buFont typeface="Arial" panose="020B0604020202020204" pitchFamily="34" charset="0"/>
              <a:buNone/>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0" dirty="0">
                <a:solidFill>
                  <a:srgbClr val="EC701C"/>
                </a:solidFill>
                <a:latin typeface="Arial" panose="020B0604020202020204" pitchFamily="34" charset="0"/>
                <a:cs typeface="Arial" panose="020B0604020202020204" pitchFamily="34" charset="0"/>
              </a:rPr>
              <a:t>The above chart presents claimant counts across Greater Cambridge from January 2020 to September 2022.</a:t>
            </a:r>
          </a:p>
          <a:p>
            <a:pPr marL="0" indent="0">
              <a:spcBef>
                <a:spcPts val="600"/>
              </a:spcBef>
              <a:buFont typeface="Arial" panose="020B0604020202020204" pitchFamily="34" charset="0"/>
              <a:buNone/>
            </a:pPr>
            <a:endParaRPr lang="en-GB" sz="1800" dirty="0">
              <a:effectLst/>
              <a:latin typeface="Calibri" panose="020F050202020403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September 2022 data showed increases in claimant counts, there was a +4% increase  from June 2022 across Greater Cambridge, with a +4% increase in Cambridge, a +6% increase in South Cambridgeshire, and a +5% increase across England overall. </a:t>
            </a:r>
          </a:p>
          <a:p>
            <a:pPr marL="0" indent="0">
              <a:buFont typeface="Arial" panose="020B0604020202020204" pitchFamily="34" charset="0"/>
              <a:buNone/>
            </a:pPr>
            <a:endParaRPr lang="en-GB" sz="1200" b="1"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1200" b="1" dirty="0">
                <a:solidFill>
                  <a:srgbClr val="EC701C"/>
                </a:solidFill>
                <a:latin typeface="Arial" panose="020B0604020202020204" pitchFamily="34" charset="0"/>
                <a:cs typeface="Arial" panose="020B0604020202020204" pitchFamily="34" charset="0"/>
              </a:rPr>
              <a:t>3,860 claimants* </a:t>
            </a:r>
            <a:r>
              <a:rPr lang="en-GB" sz="1200" dirty="0">
                <a:latin typeface="Arial" panose="020B0604020202020204" pitchFamily="34" charset="0"/>
                <a:cs typeface="Arial" panose="020B0604020202020204" pitchFamily="34" charset="0"/>
              </a:rPr>
              <a:t>across the GCP area, 1.7% of residents aged 16+ compared to 2.9% across England. This compares to </a:t>
            </a:r>
            <a:r>
              <a:rPr lang="en-GB" sz="1200" b="1" dirty="0">
                <a:solidFill>
                  <a:schemeClr val="accent2"/>
                </a:solidFill>
                <a:latin typeface="Arial" panose="020B0604020202020204" pitchFamily="34" charset="0"/>
                <a:cs typeface="Arial" panose="020B0604020202020204" pitchFamily="34" charset="0"/>
              </a:rPr>
              <a:t>2,460 claimants </a:t>
            </a:r>
            <a:r>
              <a:rPr lang="en-GB" sz="1200" dirty="0">
                <a:latin typeface="Arial" panose="020B0604020202020204" pitchFamily="34" charset="0"/>
                <a:cs typeface="Arial" panose="020B0604020202020204" pitchFamily="34" charset="0"/>
              </a:rPr>
              <a:t>across the GCP area in March 2020, a +57% increase. </a:t>
            </a:r>
          </a:p>
          <a:p>
            <a:pPr marL="0" indent="0">
              <a:spcBef>
                <a:spcPts val="600"/>
              </a:spcBef>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u="none" dirty="0">
                <a:solidFill>
                  <a:srgbClr val="FF0000"/>
                </a:solidFill>
              </a:rPr>
              <a:t>Cambridge City 2,110 (2.0%) </a:t>
            </a:r>
          </a:p>
          <a:p>
            <a:pPr marL="285750" indent="-285750">
              <a:spcBef>
                <a:spcPts val="600"/>
              </a:spcBef>
              <a:buFont typeface="Arial" panose="020B0604020202020204" pitchFamily="34" charset="0"/>
              <a:buChar char="•"/>
            </a:pPr>
            <a:r>
              <a:rPr lang="en-GB" u="none" dirty="0">
                <a:solidFill>
                  <a:srgbClr val="FF0000"/>
                </a:solidFill>
              </a:rPr>
              <a:t>South Cambridgeshire 1,750 (1.4%) </a:t>
            </a:r>
          </a:p>
          <a:p>
            <a:pPr marL="285750" indent="-285750">
              <a:spcBef>
                <a:spcPts val="600"/>
              </a:spcBef>
              <a:buFont typeface="Arial" panose="020B0604020202020204" pitchFamily="34" charset="0"/>
              <a:buChar char="•"/>
            </a:pPr>
            <a:r>
              <a:rPr lang="en-GB" sz="1200" b="0" u="none" dirty="0">
                <a:solidFill>
                  <a:srgbClr val="FF0000"/>
                </a:solidFill>
                <a:highlight>
                  <a:srgbClr val="FFFFFF"/>
                </a:highlight>
                <a:latin typeface="Arial" panose="020B0604020202020204" pitchFamily="34" charset="0"/>
                <a:cs typeface="Arial" panose="020B0604020202020204" pitchFamily="34" charset="0"/>
              </a:rPr>
              <a:t>In Cambridgeshire</a:t>
            </a:r>
            <a:r>
              <a:rPr lang="en-GB" sz="1200" b="1" u="none" dirty="0">
                <a:solidFill>
                  <a:srgbClr val="FF0000"/>
                </a:solidFill>
                <a:highlight>
                  <a:srgbClr val="FFFFFF"/>
                </a:highlight>
                <a:latin typeface="Arial" panose="020B0604020202020204" pitchFamily="34" charset="0"/>
                <a:cs typeface="Arial" panose="020B0604020202020204" pitchFamily="34" charset="0"/>
              </a:rPr>
              <a:t> </a:t>
            </a:r>
            <a:r>
              <a:rPr lang="en-GB" sz="1200" b="0" u="none" dirty="0">
                <a:solidFill>
                  <a:srgbClr val="FF0000"/>
                </a:solidFill>
                <a:highlight>
                  <a:srgbClr val="FFFFFF"/>
                </a:highlight>
                <a:latin typeface="Arial" panose="020B0604020202020204" pitchFamily="34" charset="0"/>
                <a:cs typeface="Arial" panose="020B0604020202020204" pitchFamily="34" charset="0"/>
              </a:rPr>
              <a:t>there were 9,665</a:t>
            </a:r>
            <a:r>
              <a:rPr lang="en-GB" u="none" dirty="0">
                <a:solidFill>
                  <a:srgbClr val="FF0000"/>
                </a:solidFill>
              </a:rPr>
              <a:t> claimants (1.8% of residents aged 16+).</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dirty="0"/>
              <a:t>*</a:t>
            </a:r>
            <a:r>
              <a:rPr lang="en-GB" sz="800" i="1" dirty="0"/>
              <a:t>this figure includes all residents over the age of 16 (not just working age).</a:t>
            </a:r>
          </a:p>
        </p:txBody>
      </p:sp>
      <p:sp>
        <p:nvSpPr>
          <p:cNvPr id="4" name="Slide Number Placeholder 3"/>
          <p:cNvSpPr>
            <a:spLocks noGrp="1"/>
          </p:cNvSpPr>
          <p:nvPr>
            <p:ph type="sldNum" sz="quarter" idx="5"/>
          </p:nvPr>
        </p:nvSpPr>
        <p:spPr/>
        <p:txBody>
          <a:bodyPr/>
          <a:lstStyle/>
          <a:p>
            <a:fld id="{9E6CB208-4DB2-4AE8-A538-5D5D61A35EDD}" type="slidenum">
              <a:rPr lang="en-GB" smtClean="0"/>
              <a:t>9</a:t>
            </a:fld>
            <a:endParaRPr lang="en-GB"/>
          </a:p>
        </p:txBody>
      </p:sp>
    </p:spTree>
    <p:extLst>
      <p:ext uri="{BB962C8B-B14F-4D97-AF65-F5344CB8AC3E}">
        <p14:creationId xmlns:p14="http://schemas.microsoft.com/office/powerpoint/2010/main" val="163240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50365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07149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231630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873479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6772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3DE978-A285-4709-826C-D4611FD7BE64}"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77553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3DE978-A285-4709-826C-D4611FD7BE64}"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4114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3DE978-A285-4709-826C-D4611FD7BE64}" type="datetimeFigureOut">
              <a:rPr lang="en-GB" smtClean="0"/>
              <a:t>11/11/2022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19302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3DE978-A285-4709-826C-D4611FD7BE64}" type="datetimeFigureOut">
              <a:rPr lang="en-GB" smtClean="0"/>
              <a:t>11/11/2022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456481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DE978-A285-4709-826C-D4611FD7BE64}" type="datetimeFigureOut">
              <a:rPr lang="en-GB" smtClean="0"/>
              <a:t>11/11/2022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671213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261613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550630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06225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561092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74233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AA06AB-E1A9-428E-9A2A-C9DFFF05D9E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12560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EAA06AB-E1A9-428E-9A2A-C9DFFF05D9EB}"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05326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AA06AB-E1A9-428E-9A2A-C9DFFF05D9EB}" type="datetimeFigureOut">
              <a:rPr lang="en-GB" smtClean="0"/>
              <a:t>11/11/2022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8883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EAA06AB-E1A9-428E-9A2A-C9DFFF05D9EB}" type="datetimeFigureOut">
              <a:rPr lang="en-GB" smtClean="0"/>
              <a:t>11/11/2022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72982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A06AB-E1A9-428E-9A2A-C9DFFF05D9EB}" type="datetimeFigureOut">
              <a:rPr lang="en-GB" smtClean="0"/>
              <a:t>11/11/2022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8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27485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329709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A06AB-E1A9-428E-9A2A-C9DFFF05D9EB}" type="datetimeFigureOut">
              <a:rPr lang="en-GB" smtClean="0"/>
              <a:t>11/11/2022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AA324-B6F2-479F-B73C-00ED9AE99B9B}" type="slidenum">
              <a:rPr lang="en-GB" smtClean="0"/>
              <a:t>‹#›</a:t>
            </a:fld>
            <a:endParaRPr lang="en-GB"/>
          </a:p>
        </p:txBody>
      </p:sp>
    </p:spTree>
    <p:extLst>
      <p:ext uri="{BB962C8B-B14F-4D97-AF65-F5344CB8AC3E}">
        <p14:creationId xmlns:p14="http://schemas.microsoft.com/office/powerpoint/2010/main" val="2547578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DE978-A285-4709-826C-D4611FD7BE64}" type="datetimeFigureOut">
              <a:rPr lang="en-GB" smtClean="0"/>
              <a:t>11/11/2022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E9EA5-05C8-4B5B-B253-366C87BB7B5C}" type="slidenum">
              <a:rPr lang="en-GB" smtClean="0"/>
              <a:t>‹#›</a:t>
            </a:fld>
            <a:endParaRPr lang="en-GB"/>
          </a:p>
        </p:txBody>
      </p:sp>
    </p:spTree>
    <p:extLst>
      <p:ext uri="{BB962C8B-B14F-4D97-AF65-F5344CB8AC3E}">
        <p14:creationId xmlns:p14="http://schemas.microsoft.com/office/powerpoint/2010/main" val="123315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38199" y="3563422"/>
            <a:ext cx="7268147" cy="1754376"/>
          </a:xfrm>
        </p:spPr>
        <p:txBody>
          <a:bodyPr vert="horz" lIns="91440" tIns="45720" rIns="91440" bIns="45720" rtlCol="0" anchor="b">
            <a:normAutofit/>
          </a:bodyPr>
          <a:lstStyle/>
          <a:p>
            <a:r>
              <a:rPr lang="en-US" b="1" dirty="0"/>
              <a:t>GCP Economy &amp; Employment Quarterly Update</a:t>
            </a:r>
            <a:endParaRPr lang="en-US" b="1"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49774" y="5373303"/>
            <a:ext cx="7315200" cy="775494"/>
          </a:xfrm>
          <a:prstGeom prst="rect">
            <a:avLst/>
          </a:prstGeom>
        </p:spPr>
        <p:txBody>
          <a:bodyPr vert="horz" lIns="91440" tIns="45720" rIns="91440" bIns="45720" rtlCol="0" anchor="t">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1" dirty="0">
                <a:solidFill>
                  <a:prstClr val="black"/>
                </a:solidFill>
                <a:latin typeface="Calibri" panose="020F0502020204030204"/>
              </a:rPr>
              <a:t>October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2022</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Research Group,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Cambridgeshire</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County Council</a:t>
            </a:r>
            <a:endParaRPr kumimoji="0" lang="en-US" sz="1200" b="1"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Research.Group@Cambridgeshire.gov.uk</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a:extLst>
              <a:ext uri="{FF2B5EF4-FFF2-40B4-BE49-F238E27FC236}">
                <a16:creationId xmlns:a16="http://schemas.microsoft.com/office/drawing/2014/main" id="{0371F944-83DC-43A0-9D4F-E4DF376ADB05}"/>
              </a:ext>
            </a:extLst>
          </p:cNvPr>
          <p:cNvPicPr>
            <a:picLocks noChangeAspect="1"/>
          </p:cNvPicPr>
          <p:nvPr/>
        </p:nvPicPr>
        <p:blipFill>
          <a:blip r:embed="rId4"/>
          <a:stretch>
            <a:fillRect/>
          </a:stretch>
        </p:blipFill>
        <p:spPr>
          <a:xfrm>
            <a:off x="8591107" y="5939235"/>
            <a:ext cx="3462850" cy="761826"/>
          </a:xfrm>
          <a:prstGeom prst="rect">
            <a:avLst/>
          </a:prstGeom>
        </p:spPr>
      </p:pic>
      <p:pic>
        <p:nvPicPr>
          <p:cNvPr id="1026" name="Picture 2" descr="Greater Cambridge Partnership | Cambridge Network">
            <a:extLst>
              <a:ext uri="{FF2B5EF4-FFF2-40B4-BE49-F238E27FC236}">
                <a16:creationId xmlns:a16="http://schemas.microsoft.com/office/drawing/2014/main" id="{6661B7D7-282E-476A-A9B5-BE4EB6547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8176" y="284320"/>
            <a:ext cx="5145383" cy="148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0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80813C-A7F5-4EB9-8F5B-984E4FBA00C5}"/>
              </a:ext>
            </a:extLst>
          </p:cNvPr>
          <p:cNvSpPr txBox="1"/>
          <p:nvPr/>
        </p:nvSpPr>
        <p:spPr>
          <a:xfrm>
            <a:off x="265815" y="6211669"/>
            <a:ext cx="11408734" cy="307777"/>
          </a:xfrm>
          <a:prstGeom prst="rect">
            <a:avLst/>
          </a:prstGeom>
          <a:noFill/>
        </p:spPr>
        <p:txBody>
          <a:bodyPr wrap="square" rtlCol="0">
            <a:spAutoFit/>
          </a:bodyPr>
          <a:lstStyle/>
          <a:p>
            <a:r>
              <a:rPr lang="en-GB" sz="1400" dirty="0"/>
              <a:t>*</a:t>
            </a:r>
            <a:r>
              <a:rPr lang="en-GB" sz="1200" i="1" dirty="0"/>
              <a:t>this figure includes all residents over the age of 16 (not just working age)</a:t>
            </a:r>
          </a:p>
        </p:txBody>
      </p:sp>
      <p:sp>
        <p:nvSpPr>
          <p:cNvPr id="11" name="Rectangle 10">
            <a:extLst>
              <a:ext uri="{FF2B5EF4-FFF2-40B4-BE49-F238E27FC236}">
                <a16:creationId xmlns:a16="http://schemas.microsoft.com/office/drawing/2014/main" id="{5D83C49B-8E3E-4F86-BF4D-04112D0EEC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a:t>
            </a:r>
            <a:r>
              <a:rPr lang="en-GB" sz="2800" b="1" dirty="0" err="1">
                <a:solidFill>
                  <a:prstClr val="white"/>
                </a:solidFill>
                <a:latin typeface="Calibri" panose="020F0502020204030204"/>
              </a:rPr>
              <a:t>rket</a:t>
            </a:r>
            <a:r>
              <a:rPr lang="en-GB" sz="2800" b="1" dirty="0">
                <a:solidFill>
                  <a:prstClr val="white"/>
                </a:solidFill>
                <a:latin typeface="Calibri" panose="020F0502020204030204"/>
              </a:rPr>
              <a:t> – Claimant Count</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27AE280-382C-5ECB-8A3F-0B008626D09B}"/>
              </a:ext>
            </a:extLst>
          </p:cNvPr>
          <p:cNvPicPr>
            <a:picLocks noChangeAspect="1"/>
          </p:cNvPicPr>
          <p:nvPr/>
        </p:nvPicPr>
        <p:blipFill>
          <a:blip r:embed="rId3"/>
          <a:stretch>
            <a:fillRect/>
          </a:stretch>
        </p:blipFill>
        <p:spPr>
          <a:xfrm>
            <a:off x="265815" y="714733"/>
            <a:ext cx="11408734" cy="5496936"/>
          </a:xfrm>
          <a:prstGeom prst="rect">
            <a:avLst/>
          </a:prstGeom>
        </p:spPr>
      </p:pic>
    </p:spTree>
    <p:extLst>
      <p:ext uri="{BB962C8B-B14F-4D97-AF65-F5344CB8AC3E}">
        <p14:creationId xmlns:p14="http://schemas.microsoft.com/office/powerpoint/2010/main" val="396240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2FF128-E54F-4A3C-98F0-28DC6EFB9A6C}"/>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across time</a:t>
            </a:r>
          </a:p>
        </p:txBody>
      </p:sp>
      <p:pic>
        <p:nvPicPr>
          <p:cNvPr id="4" name="Picture 3">
            <a:extLst>
              <a:ext uri="{FF2B5EF4-FFF2-40B4-BE49-F238E27FC236}">
                <a16:creationId xmlns:a16="http://schemas.microsoft.com/office/drawing/2014/main" id="{89CC590E-F843-901A-DAD5-96E20FD8DC34}"/>
              </a:ext>
            </a:extLst>
          </p:cNvPr>
          <p:cNvPicPr>
            <a:picLocks noChangeAspect="1"/>
          </p:cNvPicPr>
          <p:nvPr/>
        </p:nvPicPr>
        <p:blipFill>
          <a:blip r:embed="rId3"/>
          <a:stretch>
            <a:fillRect/>
          </a:stretch>
        </p:blipFill>
        <p:spPr>
          <a:xfrm>
            <a:off x="0" y="466120"/>
            <a:ext cx="12192000" cy="5925759"/>
          </a:xfrm>
          <a:prstGeom prst="rect">
            <a:avLst/>
          </a:prstGeom>
        </p:spPr>
      </p:pic>
    </p:spTree>
    <p:extLst>
      <p:ext uri="{BB962C8B-B14F-4D97-AF65-F5344CB8AC3E}">
        <p14:creationId xmlns:p14="http://schemas.microsoft.com/office/powerpoint/2010/main" val="509775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038559" y="756110"/>
            <a:ext cx="8437844" cy="646331"/>
          </a:xfrm>
          <a:prstGeom prst="rect">
            <a:avLst/>
          </a:prstGeom>
          <a:noFill/>
          <a:ln>
            <a:noFill/>
          </a:ln>
        </p:spPr>
        <p:txBody>
          <a:bodyPr wrap="square" rtlCol="0">
            <a:spAutoFit/>
          </a:bodyPr>
          <a:lstStyle/>
          <a:p>
            <a:pPr algn="ctr"/>
            <a:r>
              <a:rPr lang="en-GB" b="1" dirty="0">
                <a:solidFill>
                  <a:prstClr val="black"/>
                </a:solidFill>
                <a:latin typeface="Abel"/>
              </a:rPr>
              <a:t>June 2022 Claimant Counts by Age Group (Indexed to January 2020)</a:t>
            </a:r>
            <a:br>
              <a:rPr lang="en-GB" b="1" dirty="0">
                <a:solidFill>
                  <a:prstClr val="black"/>
                </a:solidFill>
                <a:latin typeface="Abel"/>
              </a:rPr>
            </a:br>
            <a:endParaRPr lang="en-GB" b="1" dirty="0">
              <a:latin typeface="Abel"/>
            </a:endParaRPr>
          </a:p>
        </p:txBody>
      </p:sp>
      <p:graphicFrame>
        <p:nvGraphicFramePr>
          <p:cNvPr id="6" name="Table 3">
            <a:extLst>
              <a:ext uri="{FF2B5EF4-FFF2-40B4-BE49-F238E27FC236}">
                <a16:creationId xmlns:a16="http://schemas.microsoft.com/office/drawing/2014/main" id="{90E3674A-FD5C-4511-9C3A-B52C86A724E9}"/>
              </a:ext>
            </a:extLst>
          </p:cNvPr>
          <p:cNvGraphicFramePr>
            <a:graphicFrameLocks noGrp="1"/>
          </p:cNvGraphicFramePr>
          <p:nvPr>
            <p:extLst>
              <p:ext uri="{D42A27DB-BD31-4B8C-83A1-F6EECF244321}">
                <p14:modId xmlns:p14="http://schemas.microsoft.com/office/powerpoint/2010/main" val="39571214"/>
              </p:ext>
            </p:extLst>
          </p:nvPr>
        </p:nvGraphicFramePr>
        <p:xfrm>
          <a:off x="336700" y="5400031"/>
          <a:ext cx="4384154" cy="1478589"/>
        </p:xfrm>
        <a:graphic>
          <a:graphicData uri="http://schemas.openxmlformats.org/drawingml/2006/table">
            <a:tbl>
              <a:tblPr firstRow="1" bandRow="1">
                <a:tableStyleId>{5940675A-B579-460E-94D1-54222C63F5DA}</a:tableStyleId>
              </a:tblPr>
              <a:tblGrid>
                <a:gridCol w="1154898">
                  <a:extLst>
                    <a:ext uri="{9D8B030D-6E8A-4147-A177-3AD203B41FA5}">
                      <a16:colId xmlns:a16="http://schemas.microsoft.com/office/drawing/2014/main" val="420131872"/>
                    </a:ext>
                  </a:extLst>
                </a:gridCol>
                <a:gridCol w="1053269">
                  <a:extLst>
                    <a:ext uri="{9D8B030D-6E8A-4147-A177-3AD203B41FA5}">
                      <a16:colId xmlns:a16="http://schemas.microsoft.com/office/drawing/2014/main" val="791136943"/>
                    </a:ext>
                  </a:extLst>
                </a:gridCol>
                <a:gridCol w="1047148">
                  <a:extLst>
                    <a:ext uri="{9D8B030D-6E8A-4147-A177-3AD203B41FA5}">
                      <a16:colId xmlns:a16="http://schemas.microsoft.com/office/drawing/2014/main" val="1417751783"/>
                    </a:ext>
                  </a:extLst>
                </a:gridCol>
                <a:gridCol w="1128839">
                  <a:extLst>
                    <a:ext uri="{9D8B030D-6E8A-4147-A177-3AD203B41FA5}">
                      <a16:colId xmlns:a16="http://schemas.microsoft.com/office/drawing/2014/main" val="2449649935"/>
                    </a:ext>
                  </a:extLst>
                </a:gridCol>
              </a:tblGrid>
              <a:tr h="850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Claimant Counts</a:t>
                      </a:r>
                    </a:p>
                    <a:p>
                      <a:endParaRPr lang="en-GB" sz="1200"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latin typeface="+mn-lt"/>
                        </a:rPr>
                        <a:t>16-24</a:t>
                      </a:r>
                    </a:p>
                    <a:p>
                      <a:pPr algn="ctr" fontAlgn="b"/>
                      <a:r>
                        <a:rPr lang="en-GB" sz="1200" b="1" u="none" strike="noStrike" dirty="0">
                          <a:effectLst/>
                          <a:latin typeface="+mn-lt"/>
                        </a:rPr>
                        <a:t>June 2022 to September 2022</a:t>
                      </a:r>
                      <a:endParaRPr lang="en-GB" sz="1200" b="1" i="0" u="none" strike="noStrike" dirty="0">
                        <a:solidFill>
                          <a:srgbClr val="000000"/>
                        </a:solidFill>
                        <a:effectLst/>
                        <a:latin typeface="+mn-lt"/>
                      </a:endParaRPr>
                    </a:p>
                    <a:p>
                      <a:pPr algn="ctr" fontAlgn="b"/>
                      <a:endParaRPr lang="en-GB" sz="1200" b="1" u="none" strike="noStrike" dirty="0">
                        <a:solidFill>
                          <a:srgbClr val="0070C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latin typeface="+mn-lt"/>
                        </a:rPr>
                        <a:t>25-49</a:t>
                      </a:r>
                    </a:p>
                    <a:p>
                      <a:pPr algn="ctr" fontAlgn="b"/>
                      <a:r>
                        <a:rPr lang="en-GB" sz="1200" b="1" u="none" strike="noStrike" dirty="0">
                          <a:effectLst/>
                          <a:latin typeface="+mn-lt"/>
                        </a:rPr>
                        <a:t>June 2022 to September 2022</a:t>
                      </a:r>
                      <a:endParaRPr lang="en-GB" sz="1200" b="1"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latin typeface="+mn-lt"/>
                        </a:rPr>
                        <a:t>50+</a:t>
                      </a:r>
                    </a:p>
                    <a:p>
                      <a:pPr algn="ctr" fontAlgn="b"/>
                      <a:r>
                        <a:rPr lang="en-GB" sz="1200" b="1" u="none" strike="noStrike" dirty="0">
                          <a:effectLst/>
                          <a:latin typeface="+mn-lt"/>
                        </a:rPr>
                        <a:t>June 2022 to September 2022</a:t>
                      </a:r>
                      <a:endParaRPr lang="en-GB" sz="1200" b="1"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472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dirty="0">
                          <a:solidFill>
                            <a:srgbClr val="00B050"/>
                          </a:solidFill>
                          <a:effectLst/>
                          <a:latin typeface="+mn-lt"/>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mn-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kern="1200" dirty="0">
                          <a:solidFill>
                            <a:srgbClr val="FF0000"/>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bl>
          </a:graphicData>
        </a:graphic>
      </p:graphicFrame>
      <p:graphicFrame>
        <p:nvGraphicFramePr>
          <p:cNvPr id="9" name="Table 3">
            <a:extLst>
              <a:ext uri="{FF2B5EF4-FFF2-40B4-BE49-F238E27FC236}">
                <a16:creationId xmlns:a16="http://schemas.microsoft.com/office/drawing/2014/main" id="{E53A7FCA-DB5D-4FF3-82DD-1CC9EA71A629}"/>
              </a:ext>
            </a:extLst>
          </p:cNvPr>
          <p:cNvGraphicFramePr>
            <a:graphicFrameLocks noGrp="1"/>
          </p:cNvGraphicFramePr>
          <p:nvPr>
            <p:extLst>
              <p:ext uri="{D42A27DB-BD31-4B8C-83A1-F6EECF244321}">
                <p14:modId xmlns:p14="http://schemas.microsoft.com/office/powerpoint/2010/main" val="803230688"/>
              </p:ext>
            </p:extLst>
          </p:nvPr>
        </p:nvGraphicFramePr>
        <p:xfrm>
          <a:off x="4818765" y="5472249"/>
          <a:ext cx="7208006" cy="1334152"/>
        </p:xfrm>
        <a:graphic>
          <a:graphicData uri="http://schemas.openxmlformats.org/drawingml/2006/table">
            <a:tbl>
              <a:tblPr firstRow="1" bandRow="1">
                <a:tableStyleId>{5940675A-B579-460E-94D1-54222C63F5DA}</a:tableStyleId>
              </a:tblPr>
              <a:tblGrid>
                <a:gridCol w="1777603">
                  <a:extLst>
                    <a:ext uri="{9D8B030D-6E8A-4147-A177-3AD203B41FA5}">
                      <a16:colId xmlns:a16="http://schemas.microsoft.com/office/drawing/2014/main" val="420131872"/>
                    </a:ext>
                  </a:extLst>
                </a:gridCol>
                <a:gridCol w="1090095">
                  <a:extLst>
                    <a:ext uri="{9D8B030D-6E8A-4147-A177-3AD203B41FA5}">
                      <a16:colId xmlns:a16="http://schemas.microsoft.com/office/drawing/2014/main" val="791136943"/>
                    </a:ext>
                  </a:extLst>
                </a:gridCol>
                <a:gridCol w="1173150">
                  <a:extLst>
                    <a:ext uri="{9D8B030D-6E8A-4147-A177-3AD203B41FA5}">
                      <a16:colId xmlns:a16="http://schemas.microsoft.com/office/drawing/2014/main" val="1417751783"/>
                    </a:ext>
                  </a:extLst>
                </a:gridCol>
                <a:gridCol w="961333">
                  <a:extLst>
                    <a:ext uri="{9D8B030D-6E8A-4147-A177-3AD203B41FA5}">
                      <a16:colId xmlns:a16="http://schemas.microsoft.com/office/drawing/2014/main" val="2449649935"/>
                    </a:ext>
                  </a:extLst>
                </a:gridCol>
                <a:gridCol w="1238324">
                  <a:extLst>
                    <a:ext uri="{9D8B030D-6E8A-4147-A177-3AD203B41FA5}">
                      <a16:colId xmlns:a16="http://schemas.microsoft.com/office/drawing/2014/main" val="1764432946"/>
                    </a:ext>
                  </a:extLst>
                </a:gridCol>
                <a:gridCol w="967501">
                  <a:extLst>
                    <a:ext uri="{9D8B030D-6E8A-4147-A177-3AD203B41FA5}">
                      <a16:colId xmlns:a16="http://schemas.microsoft.com/office/drawing/2014/main" val="406239529"/>
                    </a:ext>
                  </a:extLst>
                </a:gridCol>
              </a:tblGrid>
              <a:tr h="714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Claimant Rates</a:t>
                      </a:r>
                    </a:p>
                    <a:p>
                      <a:endParaRPr lang="en-GB" sz="1200"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latin typeface="+mn-lt"/>
                        </a:rPr>
                        <a:t>16+</a:t>
                      </a:r>
                    </a:p>
                    <a:p>
                      <a:pPr algn="ctr" fontAlgn="b"/>
                      <a:r>
                        <a:rPr lang="en-GB" sz="1200" b="1" u="none" strike="noStrike" dirty="0">
                          <a:effectLst/>
                          <a:latin typeface="+mn-lt"/>
                        </a:rPr>
                        <a:t>September 2022</a:t>
                      </a:r>
                      <a:endParaRPr lang="en-GB" sz="1200" b="1" u="none" strike="noStrike" dirty="0">
                        <a:solidFill>
                          <a:schemeClr val="tx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200" b="1" u="none" strike="noStrike" dirty="0">
                          <a:solidFill>
                            <a:srgbClr val="0070C0"/>
                          </a:solidFill>
                          <a:effectLst/>
                          <a:latin typeface="+mn-lt"/>
                        </a:rPr>
                        <a:t>16-17</a:t>
                      </a:r>
                    </a:p>
                    <a:p>
                      <a:pPr algn="ctr" fontAlgn="b"/>
                      <a:r>
                        <a:rPr lang="en-GB" sz="1200" b="1" u="none" strike="noStrike" dirty="0">
                          <a:effectLst/>
                          <a:latin typeface="+mn-lt"/>
                        </a:rPr>
                        <a:t>September 2022</a:t>
                      </a:r>
                      <a:endParaRPr lang="en-GB" sz="1200" b="1" u="none" strike="noStrike" dirty="0">
                        <a:solidFill>
                          <a:schemeClr val="tx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latin typeface="+mn-lt"/>
                        </a:rPr>
                        <a:t>18-24</a:t>
                      </a:r>
                    </a:p>
                    <a:p>
                      <a:pPr algn="ctr" fontAlgn="b"/>
                      <a:r>
                        <a:rPr lang="en-GB" sz="1200" b="1" u="none" strike="noStrike" dirty="0">
                          <a:effectLst/>
                          <a:latin typeface="+mn-lt"/>
                        </a:rPr>
                        <a:t>September 2022</a:t>
                      </a:r>
                      <a:endParaRPr lang="en-GB" sz="1200" b="1" u="none" strike="noStrike" dirty="0">
                        <a:solidFill>
                          <a:schemeClr val="tx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chemeClr val="accent5"/>
                          </a:solidFill>
                          <a:effectLst/>
                          <a:latin typeface="+mn-lt"/>
                        </a:rPr>
                        <a:t>25-49</a:t>
                      </a:r>
                    </a:p>
                    <a:p>
                      <a:pPr marL="0" marR="0" lvl="0" indent="0" algn="ctr" defTabSz="914400" rtl="0" eaLnBrk="1" fontAlgn="b" latinLnBrk="0" hangingPunct="1">
                        <a:lnSpc>
                          <a:spcPct val="100000"/>
                        </a:lnSpc>
                        <a:spcBef>
                          <a:spcPts val="0"/>
                        </a:spcBef>
                        <a:spcAft>
                          <a:spcPts val="0"/>
                        </a:spcAft>
                        <a:buClrTx/>
                        <a:buSzTx/>
                        <a:buFontTx/>
                        <a:buNone/>
                        <a:tabLst/>
                        <a:defRPr/>
                      </a:pPr>
                      <a:r>
                        <a:rPr lang="en-GB" sz="1200" b="1" u="none" strike="noStrike" dirty="0">
                          <a:effectLst/>
                          <a:latin typeface="+mn-lt"/>
                        </a:rPr>
                        <a:t>September 2022</a:t>
                      </a:r>
                      <a:endParaRPr lang="en-GB" sz="1200" b="1" u="none" strike="noStrike" dirty="0">
                        <a:solidFill>
                          <a:schemeClr val="accent5"/>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chemeClr val="accent5"/>
                          </a:solidFill>
                          <a:effectLst/>
                          <a:latin typeface="+mn-lt"/>
                        </a:rPr>
                        <a:t>50+</a:t>
                      </a:r>
                    </a:p>
                    <a:p>
                      <a:pPr marL="0" marR="0" lvl="0" indent="0" algn="ctr" defTabSz="914400" rtl="0" eaLnBrk="1" fontAlgn="b" latinLnBrk="0" hangingPunct="1">
                        <a:lnSpc>
                          <a:spcPct val="100000"/>
                        </a:lnSpc>
                        <a:spcBef>
                          <a:spcPts val="0"/>
                        </a:spcBef>
                        <a:spcAft>
                          <a:spcPts val="0"/>
                        </a:spcAft>
                        <a:buClrTx/>
                        <a:buSzTx/>
                        <a:buFontTx/>
                        <a:buNone/>
                        <a:tabLst/>
                        <a:defRPr/>
                      </a:pPr>
                      <a:r>
                        <a:rPr lang="en-GB" sz="1200" b="1" u="none" strike="noStrike" dirty="0">
                          <a:effectLst/>
                          <a:latin typeface="+mn-lt"/>
                        </a:rPr>
                        <a:t>September 2022</a:t>
                      </a:r>
                      <a:endParaRPr lang="en-GB" sz="1200" b="1" u="none" strike="noStrike" dirty="0">
                        <a:solidFill>
                          <a:schemeClr val="accent5"/>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276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dirty="0">
                          <a:solidFill>
                            <a:schemeClr val="tx1"/>
                          </a:solidFill>
                          <a:effectLst/>
                          <a:latin typeface="+mn-lt"/>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GB" sz="1200" b="1" i="0" u="none" strike="noStrike" dirty="0">
                          <a:solidFill>
                            <a:schemeClr val="tx1"/>
                          </a:solidFill>
                          <a:effectLst/>
                          <a:latin typeface="+mn-lt"/>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kern="1200" dirty="0">
                          <a:solidFill>
                            <a:schemeClr val="tx1"/>
                          </a:solidFill>
                          <a:effectLst/>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4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GB" sz="1200" b="1" i="0" u="none" strike="noStrike" dirty="0">
                          <a:solidFill>
                            <a:schemeClr val="tx1"/>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0372624"/>
                  </a:ext>
                </a:extLst>
              </a:tr>
            </a:tbl>
          </a:graphicData>
        </a:graphic>
      </p:graphicFrame>
      <p:sp>
        <p:nvSpPr>
          <p:cNvPr id="12" name="Rectangle 11">
            <a:extLst>
              <a:ext uri="{FF2B5EF4-FFF2-40B4-BE49-F238E27FC236}">
                <a16:creationId xmlns:a16="http://schemas.microsoft.com/office/drawing/2014/main" id="{319707C0-2E93-4E3C-A86E-8DA821A4EE42}"/>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by age</a:t>
            </a:r>
          </a:p>
        </p:txBody>
      </p:sp>
      <p:pic>
        <p:nvPicPr>
          <p:cNvPr id="3" name="Picture 2">
            <a:extLst>
              <a:ext uri="{FF2B5EF4-FFF2-40B4-BE49-F238E27FC236}">
                <a16:creationId xmlns:a16="http://schemas.microsoft.com/office/drawing/2014/main" id="{1944F419-E7A7-1D06-A523-F0321BF1BEA4}"/>
              </a:ext>
            </a:extLst>
          </p:cNvPr>
          <p:cNvPicPr>
            <a:picLocks noChangeAspect="1"/>
          </p:cNvPicPr>
          <p:nvPr/>
        </p:nvPicPr>
        <p:blipFill>
          <a:blip r:embed="rId3"/>
          <a:stretch>
            <a:fillRect/>
          </a:stretch>
        </p:blipFill>
        <p:spPr>
          <a:xfrm>
            <a:off x="1446835" y="1108972"/>
            <a:ext cx="9298329" cy="4280603"/>
          </a:xfrm>
          <a:prstGeom prst="rect">
            <a:avLst/>
          </a:prstGeom>
        </p:spPr>
      </p:pic>
    </p:spTree>
    <p:extLst>
      <p:ext uri="{BB962C8B-B14F-4D97-AF65-F5344CB8AC3E}">
        <p14:creationId xmlns:p14="http://schemas.microsoft.com/office/powerpoint/2010/main" val="1656928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3F616B-E163-431F-8056-481D873D7F6B}"/>
              </a:ext>
            </a:extLst>
          </p:cNvPr>
          <p:cNvSpPr/>
          <p:nvPr/>
        </p:nvSpPr>
        <p:spPr>
          <a:xfrm>
            <a:off x="0"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by location</a:t>
            </a:r>
          </a:p>
        </p:txBody>
      </p:sp>
      <p:sp>
        <p:nvSpPr>
          <p:cNvPr id="10" name="TextBox 9">
            <a:extLst>
              <a:ext uri="{FF2B5EF4-FFF2-40B4-BE49-F238E27FC236}">
                <a16:creationId xmlns:a16="http://schemas.microsoft.com/office/drawing/2014/main" id="{70E624ED-C96A-4ED9-B148-FCA6D51ECF97}"/>
              </a:ext>
            </a:extLst>
          </p:cNvPr>
          <p:cNvSpPr txBox="1"/>
          <p:nvPr/>
        </p:nvSpPr>
        <p:spPr>
          <a:xfrm>
            <a:off x="6825438" y="712745"/>
            <a:ext cx="3362359" cy="369332"/>
          </a:xfrm>
          <a:prstGeom prst="rect">
            <a:avLst/>
          </a:prstGeom>
          <a:noFill/>
        </p:spPr>
        <p:txBody>
          <a:bodyPr wrap="square" rtlCol="0">
            <a:spAutoFit/>
          </a:bodyPr>
          <a:lstStyle/>
          <a:p>
            <a:r>
              <a:rPr lang="en-GB" dirty="0"/>
              <a:t>March 2020</a:t>
            </a:r>
          </a:p>
        </p:txBody>
      </p:sp>
      <p:sp>
        <p:nvSpPr>
          <p:cNvPr id="11" name="Flowchart: Connector 10">
            <a:extLst>
              <a:ext uri="{FF2B5EF4-FFF2-40B4-BE49-F238E27FC236}">
                <a16:creationId xmlns:a16="http://schemas.microsoft.com/office/drawing/2014/main" id="{F42743A6-F870-446B-9838-A0CC546E0E72}"/>
              </a:ext>
            </a:extLst>
          </p:cNvPr>
          <p:cNvSpPr/>
          <p:nvPr/>
        </p:nvSpPr>
        <p:spPr>
          <a:xfrm>
            <a:off x="10463023" y="792433"/>
            <a:ext cx="214400" cy="2276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lowchart: Connector 11">
            <a:extLst>
              <a:ext uri="{FF2B5EF4-FFF2-40B4-BE49-F238E27FC236}">
                <a16:creationId xmlns:a16="http://schemas.microsoft.com/office/drawing/2014/main" id="{816D5CE9-8943-4E4A-9DC7-0DA91B9A7AF5}"/>
              </a:ext>
            </a:extLst>
          </p:cNvPr>
          <p:cNvSpPr/>
          <p:nvPr/>
        </p:nvSpPr>
        <p:spPr>
          <a:xfrm>
            <a:off x="8239236" y="791178"/>
            <a:ext cx="231820" cy="227664"/>
          </a:xfrm>
          <a:prstGeom prst="flowChartConnector">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rgbClr val="FF0000"/>
              </a:solidFill>
              <a:highlight>
                <a:srgbClr val="FF0000"/>
              </a:highlight>
            </a:endParaRPr>
          </a:p>
        </p:txBody>
      </p:sp>
      <p:sp>
        <p:nvSpPr>
          <p:cNvPr id="13" name="TextBox 12">
            <a:extLst>
              <a:ext uri="{FF2B5EF4-FFF2-40B4-BE49-F238E27FC236}">
                <a16:creationId xmlns:a16="http://schemas.microsoft.com/office/drawing/2014/main" id="{0D85A437-601F-48BE-9667-C2D00B5D1493}"/>
              </a:ext>
            </a:extLst>
          </p:cNvPr>
          <p:cNvSpPr txBox="1"/>
          <p:nvPr/>
        </p:nvSpPr>
        <p:spPr>
          <a:xfrm>
            <a:off x="8746051" y="720326"/>
            <a:ext cx="2074349" cy="369332"/>
          </a:xfrm>
          <a:prstGeom prst="rect">
            <a:avLst/>
          </a:prstGeom>
          <a:noFill/>
        </p:spPr>
        <p:txBody>
          <a:bodyPr wrap="square" rtlCol="0">
            <a:spAutoFit/>
          </a:bodyPr>
          <a:lstStyle/>
          <a:p>
            <a:r>
              <a:rPr lang="en-GB" dirty="0"/>
              <a:t>September 2022</a:t>
            </a:r>
          </a:p>
        </p:txBody>
      </p:sp>
      <p:pic>
        <p:nvPicPr>
          <p:cNvPr id="4" name="Picture 3" descr="Map&#10;&#10;Description automatically generated">
            <a:extLst>
              <a:ext uri="{FF2B5EF4-FFF2-40B4-BE49-F238E27FC236}">
                <a16:creationId xmlns:a16="http://schemas.microsoft.com/office/drawing/2014/main" id="{B2473CB6-0C9A-4EB1-ACE9-7A44345626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6331"/>
            <a:ext cx="4326459" cy="6119846"/>
          </a:xfrm>
          <a:prstGeom prst="rect">
            <a:avLst/>
          </a:prstGeom>
        </p:spPr>
      </p:pic>
      <p:pic>
        <p:nvPicPr>
          <p:cNvPr id="2" name="Picture 1">
            <a:extLst>
              <a:ext uri="{FF2B5EF4-FFF2-40B4-BE49-F238E27FC236}">
                <a16:creationId xmlns:a16="http://schemas.microsoft.com/office/drawing/2014/main" id="{60C0DA1B-2E54-4894-BB9F-C69704F6EF06}"/>
              </a:ext>
            </a:extLst>
          </p:cNvPr>
          <p:cNvPicPr>
            <a:picLocks noChangeAspect="1"/>
          </p:cNvPicPr>
          <p:nvPr/>
        </p:nvPicPr>
        <p:blipFill>
          <a:blip r:embed="rId4"/>
          <a:stretch>
            <a:fillRect/>
          </a:stretch>
        </p:blipFill>
        <p:spPr>
          <a:xfrm>
            <a:off x="4407039" y="1139463"/>
            <a:ext cx="7704381" cy="5641940"/>
          </a:xfrm>
          <a:prstGeom prst="rect">
            <a:avLst/>
          </a:prstGeom>
        </p:spPr>
      </p:pic>
    </p:spTree>
    <p:extLst>
      <p:ext uri="{BB962C8B-B14F-4D97-AF65-F5344CB8AC3E}">
        <p14:creationId xmlns:p14="http://schemas.microsoft.com/office/powerpoint/2010/main" val="3960361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D9936E-E90D-4F5A-9096-CBDF4591EA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Trends – Economically Inactive </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14.7% (July 21 - June 22)</a:t>
            </a:r>
          </a:p>
        </p:txBody>
      </p:sp>
      <p:sp>
        <p:nvSpPr>
          <p:cNvPr id="5" name="TextBox 4">
            <a:extLst>
              <a:ext uri="{FF2B5EF4-FFF2-40B4-BE49-F238E27FC236}">
                <a16:creationId xmlns:a16="http://schemas.microsoft.com/office/drawing/2014/main" id="{E5EF1768-F261-4219-BD97-6D243715229C}"/>
              </a:ext>
            </a:extLst>
          </p:cNvPr>
          <p:cNvSpPr txBox="1"/>
          <p:nvPr/>
        </p:nvSpPr>
        <p:spPr>
          <a:xfrm>
            <a:off x="8309554" y="3827721"/>
            <a:ext cx="967561" cy="553998"/>
          </a:xfrm>
          <a:prstGeom prst="rect">
            <a:avLst/>
          </a:prstGeom>
          <a:noFill/>
        </p:spPr>
        <p:txBody>
          <a:bodyPr wrap="square" rtlCol="0">
            <a:spAutoFit/>
          </a:bodyPr>
          <a:lstStyle/>
          <a:p>
            <a:pPr algn="ctr"/>
            <a:r>
              <a:rPr lang="en-GB" sz="1000" b="1" i="1" dirty="0"/>
              <a:t>Data not available for 2018</a:t>
            </a:r>
          </a:p>
        </p:txBody>
      </p:sp>
      <p:sp>
        <p:nvSpPr>
          <p:cNvPr id="2" name="TextBox 1">
            <a:extLst>
              <a:ext uri="{FF2B5EF4-FFF2-40B4-BE49-F238E27FC236}">
                <a16:creationId xmlns:a16="http://schemas.microsoft.com/office/drawing/2014/main" id="{5EB2690C-64E7-46A5-91DE-7DF2FE01A50A}"/>
              </a:ext>
            </a:extLst>
          </p:cNvPr>
          <p:cNvSpPr txBox="1"/>
          <p:nvPr/>
        </p:nvSpPr>
        <p:spPr>
          <a:xfrm>
            <a:off x="764765" y="5334078"/>
            <a:ext cx="2117213" cy="923330"/>
          </a:xfrm>
          <a:prstGeom prst="rect">
            <a:avLst/>
          </a:prstGeom>
          <a:noFill/>
        </p:spPr>
        <p:txBody>
          <a:bodyPr wrap="square" rtlCol="0">
            <a:spAutoFit/>
          </a:bodyPr>
          <a:lstStyle/>
          <a:p>
            <a:r>
              <a:rPr lang="en-GB" dirty="0">
                <a:solidFill>
                  <a:schemeClr val="bg1"/>
                </a:solidFill>
              </a:rPr>
              <a:t>Rolling Quarterly change </a:t>
            </a:r>
            <a:br>
              <a:rPr lang="en-GB" dirty="0">
                <a:solidFill>
                  <a:schemeClr val="bg1"/>
                </a:solidFill>
              </a:rPr>
            </a:br>
            <a:r>
              <a:rPr lang="en-GB" dirty="0">
                <a:solidFill>
                  <a:schemeClr val="bg1"/>
                </a:solidFill>
              </a:rPr>
              <a:t>(Jan – Mar 2022):</a:t>
            </a:r>
          </a:p>
        </p:txBody>
      </p:sp>
      <p:sp>
        <p:nvSpPr>
          <p:cNvPr id="3" name="TextBox 2">
            <a:extLst>
              <a:ext uri="{FF2B5EF4-FFF2-40B4-BE49-F238E27FC236}">
                <a16:creationId xmlns:a16="http://schemas.microsoft.com/office/drawing/2014/main" id="{D9226147-33A4-4D9D-B338-881EC349B5FA}"/>
              </a:ext>
            </a:extLst>
          </p:cNvPr>
          <p:cNvSpPr txBox="1"/>
          <p:nvPr/>
        </p:nvSpPr>
        <p:spPr>
          <a:xfrm>
            <a:off x="3066887" y="5499520"/>
            <a:ext cx="828675" cy="369332"/>
          </a:xfrm>
          <a:prstGeom prst="rect">
            <a:avLst/>
          </a:prstGeom>
          <a:noFill/>
        </p:spPr>
        <p:txBody>
          <a:bodyPr wrap="square" rtlCol="0">
            <a:spAutoFit/>
          </a:bodyPr>
          <a:lstStyle/>
          <a:p>
            <a:r>
              <a:rPr lang="en-GB" dirty="0">
                <a:solidFill>
                  <a:schemeClr val="bg1"/>
                </a:solidFill>
              </a:rPr>
              <a:t>+0.3%</a:t>
            </a:r>
          </a:p>
        </p:txBody>
      </p:sp>
      <p:sp>
        <p:nvSpPr>
          <p:cNvPr id="7" name="Isosceles Triangle 6">
            <a:extLst>
              <a:ext uri="{FF2B5EF4-FFF2-40B4-BE49-F238E27FC236}">
                <a16:creationId xmlns:a16="http://schemas.microsoft.com/office/drawing/2014/main" id="{753FCAC4-4E3F-421E-95E6-11303ADDBDEC}"/>
              </a:ext>
            </a:extLst>
          </p:cNvPr>
          <p:cNvSpPr/>
          <p:nvPr/>
        </p:nvSpPr>
        <p:spPr>
          <a:xfrm>
            <a:off x="2685984" y="553875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57A4623-2B99-4044-90C2-8ABC304D4C50}"/>
              </a:ext>
            </a:extLst>
          </p:cNvPr>
          <p:cNvSpPr txBox="1"/>
          <p:nvPr/>
        </p:nvSpPr>
        <p:spPr>
          <a:xfrm>
            <a:off x="7878712" y="5677431"/>
            <a:ext cx="1829246" cy="646331"/>
          </a:xfrm>
          <a:prstGeom prst="rect">
            <a:avLst/>
          </a:prstGeom>
          <a:noFill/>
        </p:spPr>
        <p:txBody>
          <a:bodyPr wrap="square" rtlCol="0">
            <a:spAutoFit/>
          </a:bodyPr>
          <a:lstStyle/>
          <a:p>
            <a:r>
              <a:rPr lang="en-GB" dirty="0">
                <a:solidFill>
                  <a:schemeClr val="bg1"/>
                </a:solidFill>
              </a:rPr>
              <a:t>Change since December 2019:</a:t>
            </a:r>
          </a:p>
        </p:txBody>
      </p:sp>
      <p:sp>
        <p:nvSpPr>
          <p:cNvPr id="16" name="TextBox 15">
            <a:extLst>
              <a:ext uri="{FF2B5EF4-FFF2-40B4-BE49-F238E27FC236}">
                <a16:creationId xmlns:a16="http://schemas.microsoft.com/office/drawing/2014/main" id="{61AD0DBC-6257-45B0-999B-593C1FD6D854}"/>
              </a:ext>
            </a:extLst>
          </p:cNvPr>
          <p:cNvSpPr txBox="1"/>
          <p:nvPr/>
        </p:nvSpPr>
        <p:spPr>
          <a:xfrm>
            <a:off x="6310059" y="5882104"/>
            <a:ext cx="828675" cy="369332"/>
          </a:xfrm>
          <a:prstGeom prst="rect">
            <a:avLst/>
          </a:prstGeom>
          <a:noFill/>
        </p:spPr>
        <p:txBody>
          <a:bodyPr wrap="square" rtlCol="0">
            <a:spAutoFit/>
          </a:bodyPr>
          <a:lstStyle/>
          <a:p>
            <a:r>
              <a:rPr lang="en-GB" dirty="0">
                <a:solidFill>
                  <a:schemeClr val="bg1"/>
                </a:solidFill>
              </a:rPr>
              <a:t>+0.2%</a:t>
            </a:r>
          </a:p>
        </p:txBody>
      </p:sp>
      <p:sp>
        <p:nvSpPr>
          <p:cNvPr id="17" name="Isosceles Triangle 16">
            <a:extLst>
              <a:ext uri="{FF2B5EF4-FFF2-40B4-BE49-F238E27FC236}">
                <a16:creationId xmlns:a16="http://schemas.microsoft.com/office/drawing/2014/main" id="{5FB9FBFC-E792-4B89-8BCD-911F654EC5F7}"/>
              </a:ext>
            </a:extLst>
          </p:cNvPr>
          <p:cNvSpPr/>
          <p:nvPr/>
        </p:nvSpPr>
        <p:spPr>
          <a:xfrm>
            <a:off x="5944701"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B51F364-CE10-40C7-979B-9A253E9D0CC7}"/>
              </a:ext>
            </a:extLst>
          </p:cNvPr>
          <p:cNvSpPr txBox="1"/>
          <p:nvPr/>
        </p:nvSpPr>
        <p:spPr>
          <a:xfrm>
            <a:off x="10047369" y="5834548"/>
            <a:ext cx="828675" cy="369332"/>
          </a:xfrm>
          <a:prstGeom prst="rect">
            <a:avLst/>
          </a:prstGeom>
          <a:noFill/>
        </p:spPr>
        <p:txBody>
          <a:bodyPr wrap="square" rtlCol="0">
            <a:spAutoFit/>
          </a:bodyPr>
          <a:lstStyle/>
          <a:p>
            <a:r>
              <a:rPr lang="en-GB" dirty="0">
                <a:solidFill>
                  <a:schemeClr val="bg1"/>
                </a:solidFill>
              </a:rPr>
              <a:t>+1.9%</a:t>
            </a:r>
          </a:p>
        </p:txBody>
      </p:sp>
      <p:sp>
        <p:nvSpPr>
          <p:cNvPr id="19" name="Isosceles Triangle 18">
            <a:extLst>
              <a:ext uri="{FF2B5EF4-FFF2-40B4-BE49-F238E27FC236}">
                <a16:creationId xmlns:a16="http://schemas.microsoft.com/office/drawing/2014/main" id="{9EF47247-2FAF-483A-BBD4-A3D837C02F02}"/>
              </a:ext>
            </a:extLst>
          </p:cNvPr>
          <p:cNvSpPr/>
          <p:nvPr/>
        </p:nvSpPr>
        <p:spPr>
          <a:xfrm>
            <a:off x="9728999"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0061E6-4906-43CA-9A1F-47EB1917C7FF}"/>
              </a:ext>
            </a:extLst>
          </p:cNvPr>
          <p:cNvSpPr txBox="1"/>
          <p:nvPr/>
        </p:nvSpPr>
        <p:spPr>
          <a:xfrm>
            <a:off x="85059" y="6550223"/>
            <a:ext cx="11982893" cy="307777"/>
          </a:xfrm>
          <a:prstGeom prst="rect">
            <a:avLst/>
          </a:prstGeom>
          <a:noFill/>
        </p:spPr>
        <p:txBody>
          <a:bodyPr wrap="square" rtlCol="0">
            <a:spAutoFit/>
          </a:bodyPr>
          <a:lstStyle/>
          <a:p>
            <a:r>
              <a:rPr lang="en-GB" sz="1400" i="1" dirty="0"/>
              <a:t>Please note: estimates and confidence intervals are unreliable due to small sample sizes for 2016-2020 and so show be treated as indicative.</a:t>
            </a:r>
          </a:p>
        </p:txBody>
      </p:sp>
      <p:sp>
        <p:nvSpPr>
          <p:cNvPr id="24" name="Rectangle: Rounded Corners 23">
            <a:extLst>
              <a:ext uri="{FF2B5EF4-FFF2-40B4-BE49-F238E27FC236}">
                <a16:creationId xmlns:a16="http://schemas.microsoft.com/office/drawing/2014/main" id="{7A43E9B4-B252-42F4-837C-B91114425CF2}"/>
              </a:ext>
            </a:extLst>
          </p:cNvPr>
          <p:cNvSpPr/>
          <p:nvPr/>
        </p:nvSpPr>
        <p:spPr>
          <a:xfrm>
            <a:off x="707482" y="5187481"/>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A46E379-432A-4C10-8E37-008D5E29AC9B}"/>
              </a:ext>
            </a:extLst>
          </p:cNvPr>
          <p:cNvSpPr txBox="1"/>
          <p:nvPr/>
        </p:nvSpPr>
        <p:spPr>
          <a:xfrm>
            <a:off x="779174" y="5282662"/>
            <a:ext cx="1829246" cy="830997"/>
          </a:xfrm>
          <a:prstGeom prst="rect">
            <a:avLst/>
          </a:prstGeom>
          <a:noFill/>
        </p:spPr>
        <p:txBody>
          <a:bodyPr wrap="square" rtlCol="0">
            <a:spAutoFit/>
          </a:bodyPr>
          <a:lstStyle/>
          <a:p>
            <a:r>
              <a:rPr lang="en-GB" sz="1600" dirty="0">
                <a:solidFill>
                  <a:schemeClr val="bg1"/>
                </a:solidFill>
              </a:rPr>
              <a:t>Rolling Quarterly change </a:t>
            </a:r>
            <a:br>
              <a:rPr lang="en-GB" sz="1600" dirty="0">
                <a:solidFill>
                  <a:schemeClr val="bg1"/>
                </a:solidFill>
              </a:rPr>
            </a:br>
            <a:r>
              <a:rPr lang="en-GB" sz="1600" dirty="0">
                <a:solidFill>
                  <a:schemeClr val="bg1"/>
                </a:solidFill>
              </a:rPr>
              <a:t>(April – Jun 22):</a:t>
            </a:r>
          </a:p>
        </p:txBody>
      </p:sp>
      <p:sp>
        <p:nvSpPr>
          <p:cNvPr id="26" name="TextBox 25">
            <a:extLst>
              <a:ext uri="{FF2B5EF4-FFF2-40B4-BE49-F238E27FC236}">
                <a16:creationId xmlns:a16="http://schemas.microsoft.com/office/drawing/2014/main" id="{BA237704-3670-4F53-90BD-CB3017DC5149}"/>
              </a:ext>
            </a:extLst>
          </p:cNvPr>
          <p:cNvSpPr txBox="1"/>
          <p:nvPr/>
        </p:nvSpPr>
        <p:spPr>
          <a:xfrm>
            <a:off x="3066887" y="5499520"/>
            <a:ext cx="828675" cy="369332"/>
          </a:xfrm>
          <a:prstGeom prst="rect">
            <a:avLst/>
          </a:prstGeom>
          <a:noFill/>
        </p:spPr>
        <p:txBody>
          <a:bodyPr wrap="square" rtlCol="0">
            <a:spAutoFit/>
          </a:bodyPr>
          <a:lstStyle/>
          <a:p>
            <a:r>
              <a:rPr lang="en-GB" dirty="0">
                <a:solidFill>
                  <a:schemeClr val="bg1"/>
                </a:solidFill>
              </a:rPr>
              <a:t>-0.8pp</a:t>
            </a:r>
          </a:p>
        </p:txBody>
      </p:sp>
      <p:sp>
        <p:nvSpPr>
          <p:cNvPr id="27" name="Isosceles Triangle 26">
            <a:extLst>
              <a:ext uri="{FF2B5EF4-FFF2-40B4-BE49-F238E27FC236}">
                <a16:creationId xmlns:a16="http://schemas.microsoft.com/office/drawing/2014/main" id="{AE3B578A-33BC-44D7-AF11-7993F730CAAC}"/>
              </a:ext>
            </a:extLst>
          </p:cNvPr>
          <p:cNvSpPr/>
          <p:nvPr/>
        </p:nvSpPr>
        <p:spPr>
          <a:xfrm rot="10800000">
            <a:off x="2685984" y="553875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F9A28652-4A22-4FDD-B455-9A6EC5ADADEC}"/>
              </a:ext>
            </a:extLst>
          </p:cNvPr>
          <p:cNvSpPr txBox="1"/>
          <p:nvPr/>
        </p:nvSpPr>
        <p:spPr>
          <a:xfrm>
            <a:off x="728090" y="6083860"/>
            <a:ext cx="3270794" cy="461665"/>
          </a:xfrm>
          <a:prstGeom prst="rect">
            <a:avLst/>
          </a:prstGeom>
          <a:noFill/>
        </p:spPr>
        <p:txBody>
          <a:bodyPr wrap="square" rtlCol="0">
            <a:spAutoFit/>
          </a:bodyPr>
          <a:lstStyle/>
          <a:p>
            <a:pPr algn="ctr"/>
            <a:r>
              <a:rPr lang="en-GB" sz="1200" dirty="0">
                <a:solidFill>
                  <a:schemeClr val="bg1"/>
                </a:solidFill>
              </a:rPr>
              <a:t>Comparing July 2021 – June 2022 with April 2021 – March 2022</a:t>
            </a:r>
          </a:p>
        </p:txBody>
      </p:sp>
      <p:sp>
        <p:nvSpPr>
          <p:cNvPr id="29" name="Rectangle: Rounded Corners 28">
            <a:extLst>
              <a:ext uri="{FF2B5EF4-FFF2-40B4-BE49-F238E27FC236}">
                <a16:creationId xmlns:a16="http://schemas.microsoft.com/office/drawing/2014/main" id="{FFC0CD2E-6512-49C8-B9D7-39C3EB31A024}"/>
              </a:ext>
            </a:extLst>
          </p:cNvPr>
          <p:cNvSpPr/>
          <p:nvPr/>
        </p:nvSpPr>
        <p:spPr>
          <a:xfrm>
            <a:off x="4331835" y="5189241"/>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DBD12EBD-06D3-4C18-95B9-517F1B1912CD}"/>
              </a:ext>
            </a:extLst>
          </p:cNvPr>
          <p:cNvSpPr txBox="1"/>
          <p:nvPr/>
        </p:nvSpPr>
        <p:spPr>
          <a:xfrm>
            <a:off x="4352875" y="5388198"/>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sz="1800" dirty="0">
                <a:solidFill>
                  <a:schemeClr val="bg1"/>
                </a:solidFill>
              </a:rPr>
              <a:t>(Jan – Mar 22</a:t>
            </a:r>
            <a:r>
              <a:rPr lang="en-GB" dirty="0">
                <a:solidFill>
                  <a:schemeClr val="bg1"/>
                </a:solidFill>
              </a:rPr>
              <a:t>):</a:t>
            </a:r>
          </a:p>
        </p:txBody>
      </p:sp>
      <p:sp>
        <p:nvSpPr>
          <p:cNvPr id="31" name="TextBox 30">
            <a:extLst>
              <a:ext uri="{FF2B5EF4-FFF2-40B4-BE49-F238E27FC236}">
                <a16:creationId xmlns:a16="http://schemas.microsoft.com/office/drawing/2014/main" id="{70B05889-F667-4126-9EFF-48E5296FF799}"/>
              </a:ext>
            </a:extLst>
          </p:cNvPr>
          <p:cNvSpPr txBox="1"/>
          <p:nvPr/>
        </p:nvSpPr>
        <p:spPr>
          <a:xfrm>
            <a:off x="6409022" y="5592871"/>
            <a:ext cx="828675" cy="369332"/>
          </a:xfrm>
          <a:prstGeom prst="rect">
            <a:avLst/>
          </a:prstGeom>
          <a:noFill/>
        </p:spPr>
        <p:txBody>
          <a:bodyPr wrap="square" rtlCol="0">
            <a:spAutoFit/>
          </a:bodyPr>
          <a:lstStyle/>
          <a:p>
            <a:r>
              <a:rPr lang="en-GB" dirty="0">
                <a:solidFill>
                  <a:schemeClr val="bg1"/>
                </a:solidFill>
              </a:rPr>
              <a:t>-0.6pp</a:t>
            </a:r>
          </a:p>
        </p:txBody>
      </p:sp>
      <p:sp>
        <p:nvSpPr>
          <p:cNvPr id="32" name="Isosceles Triangle 31">
            <a:extLst>
              <a:ext uri="{FF2B5EF4-FFF2-40B4-BE49-F238E27FC236}">
                <a16:creationId xmlns:a16="http://schemas.microsoft.com/office/drawing/2014/main" id="{AEA49FA2-B376-4721-B0DF-E32A82566578}"/>
              </a:ext>
            </a:extLst>
          </p:cNvPr>
          <p:cNvSpPr/>
          <p:nvPr/>
        </p:nvSpPr>
        <p:spPr>
          <a:xfrm rot="10800000">
            <a:off x="6043664" y="558935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D6E00B67-6A46-489D-A4BE-81138CDC83C0}"/>
              </a:ext>
            </a:extLst>
          </p:cNvPr>
          <p:cNvSpPr txBox="1"/>
          <p:nvPr/>
        </p:nvSpPr>
        <p:spPr>
          <a:xfrm>
            <a:off x="4310794" y="6111923"/>
            <a:ext cx="3270794" cy="461665"/>
          </a:xfrm>
          <a:prstGeom prst="rect">
            <a:avLst/>
          </a:prstGeom>
          <a:noFill/>
        </p:spPr>
        <p:txBody>
          <a:bodyPr wrap="square" rtlCol="0">
            <a:spAutoFit/>
          </a:bodyPr>
          <a:lstStyle/>
          <a:p>
            <a:pPr algn="ctr"/>
            <a:r>
              <a:rPr lang="en-GB" sz="1200" dirty="0">
                <a:solidFill>
                  <a:schemeClr val="bg1"/>
                </a:solidFill>
              </a:rPr>
              <a:t>Comparing April 2021 – March 2022 with  January 2021 – December 2021 </a:t>
            </a:r>
          </a:p>
        </p:txBody>
      </p:sp>
      <p:sp>
        <p:nvSpPr>
          <p:cNvPr id="34" name="Rectangle: Rounded Corners 33">
            <a:extLst>
              <a:ext uri="{FF2B5EF4-FFF2-40B4-BE49-F238E27FC236}">
                <a16:creationId xmlns:a16="http://schemas.microsoft.com/office/drawing/2014/main" id="{F1BF771C-0E90-409A-88C3-90ED2BA49949}"/>
              </a:ext>
            </a:extLst>
          </p:cNvPr>
          <p:cNvSpPr/>
          <p:nvPr/>
        </p:nvSpPr>
        <p:spPr>
          <a:xfrm>
            <a:off x="7878712" y="5219990"/>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C3D82DE4-3E14-4544-B7F5-F99000E28BD3}"/>
              </a:ext>
            </a:extLst>
          </p:cNvPr>
          <p:cNvSpPr txBox="1"/>
          <p:nvPr/>
        </p:nvSpPr>
        <p:spPr>
          <a:xfrm>
            <a:off x="7899753" y="5418948"/>
            <a:ext cx="1829246" cy="646331"/>
          </a:xfrm>
          <a:prstGeom prst="rect">
            <a:avLst/>
          </a:prstGeom>
          <a:noFill/>
        </p:spPr>
        <p:txBody>
          <a:bodyPr wrap="square" rtlCol="0">
            <a:spAutoFit/>
          </a:bodyPr>
          <a:lstStyle/>
          <a:p>
            <a:r>
              <a:rPr lang="en-GB" dirty="0">
                <a:solidFill>
                  <a:schemeClr val="bg1"/>
                </a:solidFill>
              </a:rPr>
              <a:t>Change since December 2019:</a:t>
            </a:r>
          </a:p>
        </p:txBody>
      </p:sp>
      <p:sp>
        <p:nvSpPr>
          <p:cNvPr id="36" name="TextBox 35">
            <a:extLst>
              <a:ext uri="{FF2B5EF4-FFF2-40B4-BE49-F238E27FC236}">
                <a16:creationId xmlns:a16="http://schemas.microsoft.com/office/drawing/2014/main" id="{A6632850-DEA3-47CF-A3F9-08CC4A859D41}"/>
              </a:ext>
            </a:extLst>
          </p:cNvPr>
          <p:cNvSpPr txBox="1"/>
          <p:nvPr/>
        </p:nvSpPr>
        <p:spPr>
          <a:xfrm>
            <a:off x="10068410" y="5576065"/>
            <a:ext cx="828675" cy="369332"/>
          </a:xfrm>
          <a:prstGeom prst="rect">
            <a:avLst/>
          </a:prstGeom>
          <a:noFill/>
        </p:spPr>
        <p:txBody>
          <a:bodyPr wrap="square" rtlCol="0">
            <a:spAutoFit/>
          </a:bodyPr>
          <a:lstStyle/>
          <a:p>
            <a:r>
              <a:rPr lang="en-GB" dirty="0">
                <a:solidFill>
                  <a:schemeClr val="bg1"/>
                </a:solidFill>
              </a:rPr>
              <a:t>-2.0pp</a:t>
            </a:r>
          </a:p>
        </p:txBody>
      </p:sp>
      <p:sp>
        <p:nvSpPr>
          <p:cNvPr id="37" name="Isosceles Triangle 36">
            <a:extLst>
              <a:ext uri="{FF2B5EF4-FFF2-40B4-BE49-F238E27FC236}">
                <a16:creationId xmlns:a16="http://schemas.microsoft.com/office/drawing/2014/main" id="{4233631E-D0B7-4FF8-84F2-7235E3E985DB}"/>
              </a:ext>
            </a:extLst>
          </p:cNvPr>
          <p:cNvSpPr/>
          <p:nvPr/>
        </p:nvSpPr>
        <p:spPr>
          <a:xfrm rot="10800000">
            <a:off x="9750040" y="562010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1BEB9415-645B-463A-BD9A-F16B8331024C}"/>
              </a:ext>
            </a:extLst>
          </p:cNvPr>
          <p:cNvSpPr txBox="1"/>
          <p:nvPr/>
        </p:nvSpPr>
        <p:spPr>
          <a:xfrm>
            <a:off x="7943017" y="6164333"/>
            <a:ext cx="3270794" cy="461665"/>
          </a:xfrm>
          <a:prstGeom prst="rect">
            <a:avLst/>
          </a:prstGeom>
          <a:noFill/>
        </p:spPr>
        <p:txBody>
          <a:bodyPr wrap="square" rtlCol="0">
            <a:spAutoFit/>
          </a:bodyPr>
          <a:lstStyle/>
          <a:p>
            <a:pPr algn="ctr"/>
            <a:r>
              <a:rPr lang="en-GB" sz="1200" dirty="0">
                <a:solidFill>
                  <a:schemeClr val="bg1"/>
                </a:solidFill>
              </a:rPr>
              <a:t>Comparing July 2021 – June 2022 with January 2019 – December 2019</a:t>
            </a:r>
          </a:p>
        </p:txBody>
      </p:sp>
      <p:pic>
        <p:nvPicPr>
          <p:cNvPr id="4" name="Picture 3">
            <a:extLst>
              <a:ext uri="{FF2B5EF4-FFF2-40B4-BE49-F238E27FC236}">
                <a16:creationId xmlns:a16="http://schemas.microsoft.com/office/drawing/2014/main" id="{D05B58B8-F76B-4289-B096-2ABC08F7C4B6}"/>
              </a:ext>
            </a:extLst>
          </p:cNvPr>
          <p:cNvPicPr>
            <a:picLocks noChangeAspect="1"/>
          </p:cNvPicPr>
          <p:nvPr/>
        </p:nvPicPr>
        <p:blipFill>
          <a:blip r:embed="rId3"/>
          <a:stretch>
            <a:fillRect/>
          </a:stretch>
        </p:blipFill>
        <p:spPr>
          <a:xfrm>
            <a:off x="1126191" y="751698"/>
            <a:ext cx="8488473" cy="4281643"/>
          </a:xfrm>
          <a:prstGeom prst="rect">
            <a:avLst/>
          </a:prstGeom>
        </p:spPr>
      </p:pic>
    </p:spTree>
    <p:extLst>
      <p:ext uri="{BB962C8B-B14F-4D97-AF65-F5344CB8AC3E}">
        <p14:creationId xmlns:p14="http://schemas.microsoft.com/office/powerpoint/2010/main" val="605918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dirty="0">
                <a:solidFill>
                  <a:schemeClr val="bg1"/>
                </a:solidFill>
                <a:latin typeface="+mn-lt"/>
              </a:rPr>
              <a:t>Employment Trends</a:t>
            </a:r>
          </a:p>
        </p:txBody>
      </p:sp>
    </p:spTree>
    <p:extLst>
      <p:ext uri="{BB962C8B-B14F-4D97-AF65-F5344CB8AC3E}">
        <p14:creationId xmlns:p14="http://schemas.microsoft.com/office/powerpoint/2010/main" val="216002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D9936E-E90D-4F5A-9096-CBDF4591EA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Trends – Overall Employment Rate </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82.4% (July 21 - June 22)</a:t>
            </a:r>
          </a:p>
        </p:txBody>
      </p:sp>
      <p:sp>
        <p:nvSpPr>
          <p:cNvPr id="5" name="TextBox 4">
            <a:extLst>
              <a:ext uri="{FF2B5EF4-FFF2-40B4-BE49-F238E27FC236}">
                <a16:creationId xmlns:a16="http://schemas.microsoft.com/office/drawing/2014/main" id="{E5EF1768-F261-4219-BD97-6D243715229C}"/>
              </a:ext>
            </a:extLst>
          </p:cNvPr>
          <p:cNvSpPr txBox="1"/>
          <p:nvPr/>
        </p:nvSpPr>
        <p:spPr>
          <a:xfrm>
            <a:off x="8309554" y="3827721"/>
            <a:ext cx="967561" cy="553998"/>
          </a:xfrm>
          <a:prstGeom prst="rect">
            <a:avLst/>
          </a:prstGeom>
          <a:noFill/>
        </p:spPr>
        <p:txBody>
          <a:bodyPr wrap="square" rtlCol="0">
            <a:spAutoFit/>
          </a:bodyPr>
          <a:lstStyle/>
          <a:p>
            <a:pPr algn="ctr"/>
            <a:r>
              <a:rPr lang="en-GB" sz="1000" b="1" i="1" dirty="0"/>
              <a:t>Data not available for 2018</a:t>
            </a:r>
          </a:p>
        </p:txBody>
      </p:sp>
      <p:sp>
        <p:nvSpPr>
          <p:cNvPr id="2" name="TextBox 1">
            <a:extLst>
              <a:ext uri="{FF2B5EF4-FFF2-40B4-BE49-F238E27FC236}">
                <a16:creationId xmlns:a16="http://schemas.microsoft.com/office/drawing/2014/main" id="{5EB2690C-64E7-46A5-91DE-7DF2FE01A50A}"/>
              </a:ext>
            </a:extLst>
          </p:cNvPr>
          <p:cNvSpPr txBox="1"/>
          <p:nvPr/>
        </p:nvSpPr>
        <p:spPr>
          <a:xfrm>
            <a:off x="764765" y="5334078"/>
            <a:ext cx="2117213" cy="923330"/>
          </a:xfrm>
          <a:prstGeom prst="rect">
            <a:avLst/>
          </a:prstGeom>
          <a:noFill/>
        </p:spPr>
        <p:txBody>
          <a:bodyPr wrap="square" rtlCol="0">
            <a:spAutoFit/>
          </a:bodyPr>
          <a:lstStyle/>
          <a:p>
            <a:r>
              <a:rPr lang="en-GB" dirty="0">
                <a:solidFill>
                  <a:schemeClr val="bg1"/>
                </a:solidFill>
              </a:rPr>
              <a:t>Rolling Quarterly change </a:t>
            </a:r>
            <a:br>
              <a:rPr lang="en-GB" dirty="0">
                <a:solidFill>
                  <a:schemeClr val="bg1"/>
                </a:solidFill>
              </a:rPr>
            </a:br>
            <a:r>
              <a:rPr lang="en-GB" dirty="0">
                <a:solidFill>
                  <a:schemeClr val="bg1"/>
                </a:solidFill>
              </a:rPr>
              <a:t>(Jan – Mar 2022):</a:t>
            </a:r>
          </a:p>
        </p:txBody>
      </p:sp>
      <p:sp>
        <p:nvSpPr>
          <p:cNvPr id="3" name="TextBox 2">
            <a:extLst>
              <a:ext uri="{FF2B5EF4-FFF2-40B4-BE49-F238E27FC236}">
                <a16:creationId xmlns:a16="http://schemas.microsoft.com/office/drawing/2014/main" id="{D9226147-33A4-4D9D-B338-881EC349B5FA}"/>
              </a:ext>
            </a:extLst>
          </p:cNvPr>
          <p:cNvSpPr txBox="1"/>
          <p:nvPr/>
        </p:nvSpPr>
        <p:spPr>
          <a:xfrm>
            <a:off x="3066887" y="5499520"/>
            <a:ext cx="828675" cy="369332"/>
          </a:xfrm>
          <a:prstGeom prst="rect">
            <a:avLst/>
          </a:prstGeom>
          <a:noFill/>
        </p:spPr>
        <p:txBody>
          <a:bodyPr wrap="square" rtlCol="0">
            <a:spAutoFit/>
          </a:bodyPr>
          <a:lstStyle/>
          <a:p>
            <a:r>
              <a:rPr lang="en-GB" dirty="0">
                <a:solidFill>
                  <a:schemeClr val="bg1"/>
                </a:solidFill>
              </a:rPr>
              <a:t>+0.3%</a:t>
            </a:r>
          </a:p>
        </p:txBody>
      </p:sp>
      <p:sp>
        <p:nvSpPr>
          <p:cNvPr id="7" name="Isosceles Triangle 6">
            <a:extLst>
              <a:ext uri="{FF2B5EF4-FFF2-40B4-BE49-F238E27FC236}">
                <a16:creationId xmlns:a16="http://schemas.microsoft.com/office/drawing/2014/main" id="{753FCAC4-4E3F-421E-95E6-11303ADDBDEC}"/>
              </a:ext>
            </a:extLst>
          </p:cNvPr>
          <p:cNvSpPr/>
          <p:nvPr/>
        </p:nvSpPr>
        <p:spPr>
          <a:xfrm>
            <a:off x="2685984" y="553875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57A4623-2B99-4044-90C2-8ABC304D4C50}"/>
              </a:ext>
            </a:extLst>
          </p:cNvPr>
          <p:cNvSpPr txBox="1"/>
          <p:nvPr/>
        </p:nvSpPr>
        <p:spPr>
          <a:xfrm>
            <a:off x="7878712" y="5677431"/>
            <a:ext cx="1829246" cy="646331"/>
          </a:xfrm>
          <a:prstGeom prst="rect">
            <a:avLst/>
          </a:prstGeom>
          <a:noFill/>
        </p:spPr>
        <p:txBody>
          <a:bodyPr wrap="square" rtlCol="0">
            <a:spAutoFit/>
          </a:bodyPr>
          <a:lstStyle/>
          <a:p>
            <a:r>
              <a:rPr lang="en-GB" dirty="0">
                <a:solidFill>
                  <a:schemeClr val="bg1"/>
                </a:solidFill>
              </a:rPr>
              <a:t>Change since December 2019:</a:t>
            </a:r>
          </a:p>
        </p:txBody>
      </p:sp>
      <p:sp>
        <p:nvSpPr>
          <p:cNvPr id="16" name="TextBox 15">
            <a:extLst>
              <a:ext uri="{FF2B5EF4-FFF2-40B4-BE49-F238E27FC236}">
                <a16:creationId xmlns:a16="http://schemas.microsoft.com/office/drawing/2014/main" id="{61AD0DBC-6257-45B0-999B-593C1FD6D854}"/>
              </a:ext>
            </a:extLst>
          </p:cNvPr>
          <p:cNvSpPr txBox="1"/>
          <p:nvPr/>
        </p:nvSpPr>
        <p:spPr>
          <a:xfrm>
            <a:off x="6310059" y="5882104"/>
            <a:ext cx="828675" cy="369332"/>
          </a:xfrm>
          <a:prstGeom prst="rect">
            <a:avLst/>
          </a:prstGeom>
          <a:noFill/>
        </p:spPr>
        <p:txBody>
          <a:bodyPr wrap="square" rtlCol="0">
            <a:spAutoFit/>
          </a:bodyPr>
          <a:lstStyle/>
          <a:p>
            <a:r>
              <a:rPr lang="en-GB" dirty="0">
                <a:solidFill>
                  <a:schemeClr val="bg1"/>
                </a:solidFill>
              </a:rPr>
              <a:t>+0.2%</a:t>
            </a:r>
          </a:p>
        </p:txBody>
      </p:sp>
      <p:sp>
        <p:nvSpPr>
          <p:cNvPr id="17" name="Isosceles Triangle 16">
            <a:extLst>
              <a:ext uri="{FF2B5EF4-FFF2-40B4-BE49-F238E27FC236}">
                <a16:creationId xmlns:a16="http://schemas.microsoft.com/office/drawing/2014/main" id="{5FB9FBFC-E792-4B89-8BCD-911F654EC5F7}"/>
              </a:ext>
            </a:extLst>
          </p:cNvPr>
          <p:cNvSpPr/>
          <p:nvPr/>
        </p:nvSpPr>
        <p:spPr>
          <a:xfrm>
            <a:off x="5944701"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B51F364-CE10-40C7-979B-9A253E9D0CC7}"/>
              </a:ext>
            </a:extLst>
          </p:cNvPr>
          <p:cNvSpPr txBox="1"/>
          <p:nvPr/>
        </p:nvSpPr>
        <p:spPr>
          <a:xfrm>
            <a:off x="10047369" y="5834548"/>
            <a:ext cx="828675" cy="369332"/>
          </a:xfrm>
          <a:prstGeom prst="rect">
            <a:avLst/>
          </a:prstGeom>
          <a:noFill/>
        </p:spPr>
        <p:txBody>
          <a:bodyPr wrap="square" rtlCol="0">
            <a:spAutoFit/>
          </a:bodyPr>
          <a:lstStyle/>
          <a:p>
            <a:r>
              <a:rPr lang="en-GB" dirty="0">
                <a:solidFill>
                  <a:schemeClr val="bg1"/>
                </a:solidFill>
              </a:rPr>
              <a:t>+1.9%</a:t>
            </a:r>
          </a:p>
        </p:txBody>
      </p:sp>
      <p:sp>
        <p:nvSpPr>
          <p:cNvPr id="19" name="Isosceles Triangle 18">
            <a:extLst>
              <a:ext uri="{FF2B5EF4-FFF2-40B4-BE49-F238E27FC236}">
                <a16:creationId xmlns:a16="http://schemas.microsoft.com/office/drawing/2014/main" id="{9EF47247-2FAF-483A-BBD4-A3D837C02F02}"/>
              </a:ext>
            </a:extLst>
          </p:cNvPr>
          <p:cNvSpPr/>
          <p:nvPr/>
        </p:nvSpPr>
        <p:spPr>
          <a:xfrm>
            <a:off x="9728999"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0061E6-4906-43CA-9A1F-47EB1917C7FF}"/>
              </a:ext>
            </a:extLst>
          </p:cNvPr>
          <p:cNvSpPr txBox="1"/>
          <p:nvPr/>
        </p:nvSpPr>
        <p:spPr>
          <a:xfrm>
            <a:off x="85059" y="6550223"/>
            <a:ext cx="11982893" cy="307777"/>
          </a:xfrm>
          <a:prstGeom prst="rect">
            <a:avLst/>
          </a:prstGeom>
          <a:noFill/>
        </p:spPr>
        <p:txBody>
          <a:bodyPr wrap="square" rtlCol="0">
            <a:spAutoFit/>
          </a:bodyPr>
          <a:lstStyle/>
          <a:p>
            <a:r>
              <a:rPr lang="en-GB" sz="1400" i="1" dirty="0"/>
              <a:t>Please note: estimates and confidence intervals are unreliable due to small sample sizes for 2016-2020 and so show be treated as indicative.</a:t>
            </a:r>
          </a:p>
        </p:txBody>
      </p:sp>
      <p:sp>
        <p:nvSpPr>
          <p:cNvPr id="24" name="Rectangle: Rounded Corners 23">
            <a:extLst>
              <a:ext uri="{FF2B5EF4-FFF2-40B4-BE49-F238E27FC236}">
                <a16:creationId xmlns:a16="http://schemas.microsoft.com/office/drawing/2014/main" id="{7A43E9B4-B252-42F4-837C-B91114425CF2}"/>
              </a:ext>
            </a:extLst>
          </p:cNvPr>
          <p:cNvSpPr/>
          <p:nvPr/>
        </p:nvSpPr>
        <p:spPr>
          <a:xfrm>
            <a:off x="707482" y="5187481"/>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A46E379-432A-4C10-8E37-008D5E29AC9B}"/>
              </a:ext>
            </a:extLst>
          </p:cNvPr>
          <p:cNvSpPr txBox="1"/>
          <p:nvPr/>
        </p:nvSpPr>
        <p:spPr>
          <a:xfrm>
            <a:off x="779174" y="5282662"/>
            <a:ext cx="1829246" cy="830997"/>
          </a:xfrm>
          <a:prstGeom prst="rect">
            <a:avLst/>
          </a:prstGeom>
          <a:noFill/>
        </p:spPr>
        <p:txBody>
          <a:bodyPr wrap="square" rtlCol="0">
            <a:spAutoFit/>
          </a:bodyPr>
          <a:lstStyle/>
          <a:p>
            <a:r>
              <a:rPr lang="en-GB" sz="1600" dirty="0">
                <a:solidFill>
                  <a:schemeClr val="bg1"/>
                </a:solidFill>
              </a:rPr>
              <a:t>Rolling Quarterly change </a:t>
            </a:r>
            <a:br>
              <a:rPr lang="en-GB" sz="1600" dirty="0">
                <a:solidFill>
                  <a:schemeClr val="bg1"/>
                </a:solidFill>
              </a:rPr>
            </a:br>
            <a:r>
              <a:rPr lang="en-GB" sz="1600" dirty="0">
                <a:solidFill>
                  <a:schemeClr val="bg1"/>
                </a:solidFill>
              </a:rPr>
              <a:t>(April – Jun 22):</a:t>
            </a:r>
          </a:p>
        </p:txBody>
      </p:sp>
      <p:sp>
        <p:nvSpPr>
          <p:cNvPr id="26" name="TextBox 25">
            <a:extLst>
              <a:ext uri="{FF2B5EF4-FFF2-40B4-BE49-F238E27FC236}">
                <a16:creationId xmlns:a16="http://schemas.microsoft.com/office/drawing/2014/main" id="{BA237704-3670-4F53-90BD-CB3017DC5149}"/>
              </a:ext>
            </a:extLst>
          </p:cNvPr>
          <p:cNvSpPr txBox="1"/>
          <p:nvPr/>
        </p:nvSpPr>
        <p:spPr>
          <a:xfrm>
            <a:off x="3066887" y="5499520"/>
            <a:ext cx="828675" cy="369332"/>
          </a:xfrm>
          <a:prstGeom prst="rect">
            <a:avLst/>
          </a:prstGeom>
          <a:noFill/>
        </p:spPr>
        <p:txBody>
          <a:bodyPr wrap="square" rtlCol="0">
            <a:spAutoFit/>
          </a:bodyPr>
          <a:lstStyle/>
          <a:p>
            <a:r>
              <a:rPr lang="en-GB" dirty="0">
                <a:solidFill>
                  <a:schemeClr val="bg1"/>
                </a:solidFill>
              </a:rPr>
              <a:t>+1.2pp</a:t>
            </a:r>
          </a:p>
        </p:txBody>
      </p:sp>
      <p:sp>
        <p:nvSpPr>
          <p:cNvPr id="27" name="Isosceles Triangle 26">
            <a:extLst>
              <a:ext uri="{FF2B5EF4-FFF2-40B4-BE49-F238E27FC236}">
                <a16:creationId xmlns:a16="http://schemas.microsoft.com/office/drawing/2014/main" id="{AE3B578A-33BC-44D7-AF11-7993F730CAAC}"/>
              </a:ext>
            </a:extLst>
          </p:cNvPr>
          <p:cNvSpPr/>
          <p:nvPr/>
        </p:nvSpPr>
        <p:spPr>
          <a:xfrm>
            <a:off x="2685984" y="553875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F9A28652-4A22-4FDD-B455-9A6EC5ADADEC}"/>
              </a:ext>
            </a:extLst>
          </p:cNvPr>
          <p:cNvSpPr txBox="1"/>
          <p:nvPr/>
        </p:nvSpPr>
        <p:spPr>
          <a:xfrm>
            <a:off x="728090" y="6083860"/>
            <a:ext cx="3270794" cy="461665"/>
          </a:xfrm>
          <a:prstGeom prst="rect">
            <a:avLst/>
          </a:prstGeom>
          <a:noFill/>
        </p:spPr>
        <p:txBody>
          <a:bodyPr wrap="square" rtlCol="0">
            <a:spAutoFit/>
          </a:bodyPr>
          <a:lstStyle/>
          <a:p>
            <a:pPr algn="ctr"/>
            <a:r>
              <a:rPr lang="en-GB" sz="1200" dirty="0">
                <a:solidFill>
                  <a:schemeClr val="bg1"/>
                </a:solidFill>
              </a:rPr>
              <a:t>Comparing July 2021 – June 2022 with </a:t>
            </a:r>
            <a:br>
              <a:rPr lang="en-GB" sz="1200" dirty="0">
                <a:solidFill>
                  <a:schemeClr val="bg1"/>
                </a:solidFill>
              </a:rPr>
            </a:br>
            <a:r>
              <a:rPr lang="en-GB" sz="1200" dirty="0">
                <a:solidFill>
                  <a:schemeClr val="bg1"/>
                </a:solidFill>
              </a:rPr>
              <a:t>April 2021 – March 2022</a:t>
            </a:r>
          </a:p>
        </p:txBody>
      </p:sp>
      <p:sp>
        <p:nvSpPr>
          <p:cNvPr id="29" name="Rectangle: Rounded Corners 28">
            <a:extLst>
              <a:ext uri="{FF2B5EF4-FFF2-40B4-BE49-F238E27FC236}">
                <a16:creationId xmlns:a16="http://schemas.microsoft.com/office/drawing/2014/main" id="{FFC0CD2E-6512-49C8-B9D7-39C3EB31A024}"/>
              </a:ext>
            </a:extLst>
          </p:cNvPr>
          <p:cNvSpPr/>
          <p:nvPr/>
        </p:nvSpPr>
        <p:spPr>
          <a:xfrm>
            <a:off x="4331835" y="5189241"/>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DBD12EBD-06D3-4C18-95B9-517F1B1912CD}"/>
              </a:ext>
            </a:extLst>
          </p:cNvPr>
          <p:cNvSpPr txBox="1"/>
          <p:nvPr/>
        </p:nvSpPr>
        <p:spPr>
          <a:xfrm>
            <a:off x="4352875" y="5388198"/>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sz="1800" dirty="0">
                <a:solidFill>
                  <a:schemeClr val="bg1"/>
                </a:solidFill>
              </a:rPr>
              <a:t>(Jan – Mar 22</a:t>
            </a:r>
            <a:r>
              <a:rPr lang="en-GB" dirty="0">
                <a:solidFill>
                  <a:schemeClr val="bg1"/>
                </a:solidFill>
              </a:rPr>
              <a:t>):</a:t>
            </a:r>
          </a:p>
        </p:txBody>
      </p:sp>
      <p:sp>
        <p:nvSpPr>
          <p:cNvPr id="31" name="TextBox 30">
            <a:extLst>
              <a:ext uri="{FF2B5EF4-FFF2-40B4-BE49-F238E27FC236}">
                <a16:creationId xmlns:a16="http://schemas.microsoft.com/office/drawing/2014/main" id="{70B05889-F667-4126-9EFF-48E5296FF799}"/>
              </a:ext>
            </a:extLst>
          </p:cNvPr>
          <p:cNvSpPr txBox="1"/>
          <p:nvPr/>
        </p:nvSpPr>
        <p:spPr>
          <a:xfrm>
            <a:off x="6409022" y="5592871"/>
            <a:ext cx="828675" cy="369332"/>
          </a:xfrm>
          <a:prstGeom prst="rect">
            <a:avLst/>
          </a:prstGeom>
          <a:noFill/>
        </p:spPr>
        <p:txBody>
          <a:bodyPr wrap="square" rtlCol="0">
            <a:spAutoFit/>
          </a:bodyPr>
          <a:lstStyle/>
          <a:p>
            <a:r>
              <a:rPr lang="en-GB" dirty="0">
                <a:solidFill>
                  <a:schemeClr val="bg1"/>
                </a:solidFill>
              </a:rPr>
              <a:t>+0.3pp</a:t>
            </a:r>
          </a:p>
        </p:txBody>
      </p:sp>
      <p:sp>
        <p:nvSpPr>
          <p:cNvPr id="32" name="Isosceles Triangle 31">
            <a:extLst>
              <a:ext uri="{FF2B5EF4-FFF2-40B4-BE49-F238E27FC236}">
                <a16:creationId xmlns:a16="http://schemas.microsoft.com/office/drawing/2014/main" id="{AEA49FA2-B376-4721-B0DF-E32A82566578}"/>
              </a:ext>
            </a:extLst>
          </p:cNvPr>
          <p:cNvSpPr/>
          <p:nvPr/>
        </p:nvSpPr>
        <p:spPr>
          <a:xfrm>
            <a:off x="6043664" y="558935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D6E00B67-6A46-489D-A4BE-81138CDC83C0}"/>
              </a:ext>
            </a:extLst>
          </p:cNvPr>
          <p:cNvSpPr txBox="1"/>
          <p:nvPr/>
        </p:nvSpPr>
        <p:spPr>
          <a:xfrm>
            <a:off x="4310794" y="6111923"/>
            <a:ext cx="3270794" cy="461665"/>
          </a:xfrm>
          <a:prstGeom prst="rect">
            <a:avLst/>
          </a:prstGeom>
          <a:noFill/>
        </p:spPr>
        <p:txBody>
          <a:bodyPr wrap="square" rtlCol="0">
            <a:spAutoFit/>
          </a:bodyPr>
          <a:lstStyle/>
          <a:p>
            <a:pPr algn="ctr"/>
            <a:r>
              <a:rPr lang="en-GB" sz="1200" dirty="0">
                <a:solidFill>
                  <a:schemeClr val="bg1"/>
                </a:solidFill>
              </a:rPr>
              <a:t>Comparing April 2021 – March 2022 with  January 2021 – December 2021 </a:t>
            </a:r>
          </a:p>
        </p:txBody>
      </p:sp>
      <p:sp>
        <p:nvSpPr>
          <p:cNvPr id="34" name="Rectangle: Rounded Corners 33">
            <a:extLst>
              <a:ext uri="{FF2B5EF4-FFF2-40B4-BE49-F238E27FC236}">
                <a16:creationId xmlns:a16="http://schemas.microsoft.com/office/drawing/2014/main" id="{F1BF771C-0E90-409A-88C3-90ED2BA49949}"/>
              </a:ext>
            </a:extLst>
          </p:cNvPr>
          <p:cNvSpPr/>
          <p:nvPr/>
        </p:nvSpPr>
        <p:spPr>
          <a:xfrm>
            <a:off x="7878712" y="5219990"/>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C3D82DE4-3E14-4544-B7F5-F99000E28BD3}"/>
              </a:ext>
            </a:extLst>
          </p:cNvPr>
          <p:cNvSpPr txBox="1"/>
          <p:nvPr/>
        </p:nvSpPr>
        <p:spPr>
          <a:xfrm>
            <a:off x="7899753" y="5418948"/>
            <a:ext cx="1829246" cy="646331"/>
          </a:xfrm>
          <a:prstGeom prst="rect">
            <a:avLst/>
          </a:prstGeom>
          <a:noFill/>
        </p:spPr>
        <p:txBody>
          <a:bodyPr wrap="square" rtlCol="0">
            <a:spAutoFit/>
          </a:bodyPr>
          <a:lstStyle/>
          <a:p>
            <a:r>
              <a:rPr lang="en-GB" dirty="0">
                <a:solidFill>
                  <a:schemeClr val="bg1"/>
                </a:solidFill>
              </a:rPr>
              <a:t>Change since December 2019:</a:t>
            </a:r>
          </a:p>
        </p:txBody>
      </p:sp>
      <p:sp>
        <p:nvSpPr>
          <p:cNvPr id="36" name="TextBox 35">
            <a:extLst>
              <a:ext uri="{FF2B5EF4-FFF2-40B4-BE49-F238E27FC236}">
                <a16:creationId xmlns:a16="http://schemas.microsoft.com/office/drawing/2014/main" id="{A6632850-DEA3-47CF-A3F9-08CC4A859D41}"/>
              </a:ext>
            </a:extLst>
          </p:cNvPr>
          <p:cNvSpPr txBox="1"/>
          <p:nvPr/>
        </p:nvSpPr>
        <p:spPr>
          <a:xfrm>
            <a:off x="10068410" y="5576065"/>
            <a:ext cx="828675" cy="369332"/>
          </a:xfrm>
          <a:prstGeom prst="rect">
            <a:avLst/>
          </a:prstGeom>
          <a:noFill/>
        </p:spPr>
        <p:txBody>
          <a:bodyPr wrap="square" rtlCol="0">
            <a:spAutoFit/>
          </a:bodyPr>
          <a:lstStyle/>
          <a:p>
            <a:r>
              <a:rPr lang="en-GB" dirty="0">
                <a:solidFill>
                  <a:schemeClr val="bg1"/>
                </a:solidFill>
              </a:rPr>
              <a:t>+0.8pp</a:t>
            </a:r>
          </a:p>
        </p:txBody>
      </p:sp>
      <p:sp>
        <p:nvSpPr>
          <p:cNvPr id="37" name="Isosceles Triangle 36">
            <a:extLst>
              <a:ext uri="{FF2B5EF4-FFF2-40B4-BE49-F238E27FC236}">
                <a16:creationId xmlns:a16="http://schemas.microsoft.com/office/drawing/2014/main" id="{4233631E-D0B7-4FF8-84F2-7235E3E985DB}"/>
              </a:ext>
            </a:extLst>
          </p:cNvPr>
          <p:cNvSpPr/>
          <p:nvPr/>
        </p:nvSpPr>
        <p:spPr>
          <a:xfrm>
            <a:off x="9750040" y="562010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1BEB9415-645B-463A-BD9A-F16B8331024C}"/>
              </a:ext>
            </a:extLst>
          </p:cNvPr>
          <p:cNvSpPr txBox="1"/>
          <p:nvPr/>
        </p:nvSpPr>
        <p:spPr>
          <a:xfrm>
            <a:off x="7943017" y="6164333"/>
            <a:ext cx="3270794" cy="461665"/>
          </a:xfrm>
          <a:prstGeom prst="rect">
            <a:avLst/>
          </a:prstGeom>
          <a:noFill/>
        </p:spPr>
        <p:txBody>
          <a:bodyPr wrap="square" rtlCol="0">
            <a:spAutoFit/>
          </a:bodyPr>
          <a:lstStyle/>
          <a:p>
            <a:pPr algn="ctr"/>
            <a:r>
              <a:rPr lang="en-GB" sz="1200" dirty="0">
                <a:solidFill>
                  <a:schemeClr val="bg1"/>
                </a:solidFill>
              </a:rPr>
              <a:t>Comparing July 2021 – June 2022 with </a:t>
            </a:r>
            <a:br>
              <a:rPr lang="en-GB" sz="1200" dirty="0">
                <a:solidFill>
                  <a:schemeClr val="bg1"/>
                </a:solidFill>
              </a:rPr>
            </a:br>
            <a:r>
              <a:rPr lang="en-GB" sz="1200" dirty="0">
                <a:solidFill>
                  <a:schemeClr val="bg1"/>
                </a:solidFill>
              </a:rPr>
              <a:t>January 2019 – December 2019</a:t>
            </a:r>
          </a:p>
        </p:txBody>
      </p:sp>
      <p:pic>
        <p:nvPicPr>
          <p:cNvPr id="8" name="Picture 7">
            <a:extLst>
              <a:ext uri="{FF2B5EF4-FFF2-40B4-BE49-F238E27FC236}">
                <a16:creationId xmlns:a16="http://schemas.microsoft.com/office/drawing/2014/main" id="{6D5F4A70-8622-41EB-B068-E1756E6538A2}"/>
              </a:ext>
            </a:extLst>
          </p:cNvPr>
          <p:cNvPicPr>
            <a:picLocks noChangeAspect="1"/>
          </p:cNvPicPr>
          <p:nvPr/>
        </p:nvPicPr>
        <p:blipFill>
          <a:blip r:embed="rId3"/>
          <a:stretch>
            <a:fillRect/>
          </a:stretch>
        </p:blipFill>
        <p:spPr>
          <a:xfrm>
            <a:off x="1350513" y="731231"/>
            <a:ext cx="8488473" cy="4280615"/>
          </a:xfrm>
          <a:prstGeom prst="rect">
            <a:avLst/>
          </a:prstGeom>
        </p:spPr>
      </p:pic>
    </p:spTree>
    <p:extLst>
      <p:ext uri="{BB962C8B-B14F-4D97-AF65-F5344CB8AC3E}">
        <p14:creationId xmlns:p14="http://schemas.microsoft.com/office/powerpoint/2010/main" val="360924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702879" y="2258520"/>
            <a:ext cx="5087937" cy="253916"/>
          </a:xfrm>
          <a:prstGeom prst="rect">
            <a:avLst/>
          </a:prstGeom>
          <a:noFill/>
          <a:ln>
            <a:noFill/>
          </a:ln>
        </p:spPr>
        <p:txBody>
          <a:bodyPr wrap="square" rtlCol="0">
            <a:spAutoFit/>
          </a:bodyPr>
          <a:lstStyle/>
          <a:p>
            <a:pPr algn="ctr"/>
            <a:r>
              <a:rPr lang="en-GB" sz="1050" b="1" dirty="0"/>
              <a:t>Monthly job postings across Greater Cambridge</a:t>
            </a:r>
          </a:p>
        </p:txBody>
      </p:sp>
      <p:sp>
        <p:nvSpPr>
          <p:cNvPr id="10" name="Rectangle 9">
            <a:extLst>
              <a:ext uri="{FF2B5EF4-FFF2-40B4-BE49-F238E27FC236}">
                <a16:creationId xmlns:a16="http://schemas.microsoft.com/office/drawing/2014/main" id="{5A4FE2F7-69FF-4382-B870-839313383F3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Trends – Vacancies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AA2CAD8-B3B7-0546-30BE-14F5FED7B835}"/>
              </a:ext>
            </a:extLst>
          </p:cNvPr>
          <p:cNvPicPr>
            <a:picLocks noChangeAspect="1"/>
          </p:cNvPicPr>
          <p:nvPr/>
        </p:nvPicPr>
        <p:blipFill>
          <a:blip r:embed="rId3"/>
          <a:stretch>
            <a:fillRect/>
          </a:stretch>
        </p:blipFill>
        <p:spPr>
          <a:xfrm>
            <a:off x="770431" y="749516"/>
            <a:ext cx="10651137" cy="1386034"/>
          </a:xfrm>
          <a:prstGeom prst="rect">
            <a:avLst/>
          </a:prstGeom>
        </p:spPr>
      </p:pic>
      <p:pic>
        <p:nvPicPr>
          <p:cNvPr id="5" name="Picture 4">
            <a:extLst>
              <a:ext uri="{FF2B5EF4-FFF2-40B4-BE49-F238E27FC236}">
                <a16:creationId xmlns:a16="http://schemas.microsoft.com/office/drawing/2014/main" id="{82A2B5F2-D7E7-227B-D8CE-1ADA952031F2}"/>
              </a:ext>
            </a:extLst>
          </p:cNvPr>
          <p:cNvPicPr>
            <a:picLocks noChangeAspect="1"/>
          </p:cNvPicPr>
          <p:nvPr/>
        </p:nvPicPr>
        <p:blipFill>
          <a:blip r:embed="rId4"/>
          <a:stretch>
            <a:fillRect/>
          </a:stretch>
        </p:blipFill>
        <p:spPr>
          <a:xfrm>
            <a:off x="0" y="2578129"/>
            <a:ext cx="12192000" cy="4288643"/>
          </a:xfrm>
          <a:prstGeom prst="rect">
            <a:avLst/>
          </a:prstGeom>
        </p:spPr>
      </p:pic>
    </p:spTree>
    <p:extLst>
      <p:ext uri="{BB962C8B-B14F-4D97-AF65-F5344CB8AC3E}">
        <p14:creationId xmlns:p14="http://schemas.microsoft.com/office/powerpoint/2010/main" val="95768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4FE2F7-69FF-4382-B870-839313383F3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solidFill>
                  <a:prstClr val="white"/>
                </a:solidFill>
                <a:latin typeface="Calibri" panose="020F0502020204030204"/>
              </a:rPr>
              <a:t>Employment Trends – Vacancies by Industry</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9EE1082-8268-48DB-A142-1E35DC6B4F24}"/>
              </a:ext>
            </a:extLst>
          </p:cNvPr>
          <p:cNvPicPr>
            <a:picLocks noChangeAspect="1"/>
          </p:cNvPicPr>
          <p:nvPr/>
        </p:nvPicPr>
        <p:blipFill>
          <a:blip r:embed="rId3"/>
          <a:stretch>
            <a:fillRect/>
          </a:stretch>
        </p:blipFill>
        <p:spPr>
          <a:xfrm>
            <a:off x="0" y="1138267"/>
            <a:ext cx="12192000" cy="4581466"/>
          </a:xfrm>
          <a:prstGeom prst="rect">
            <a:avLst/>
          </a:prstGeom>
        </p:spPr>
      </p:pic>
    </p:spTree>
    <p:extLst>
      <p:ext uri="{BB962C8B-B14F-4D97-AF65-F5344CB8AC3E}">
        <p14:creationId xmlns:p14="http://schemas.microsoft.com/office/powerpoint/2010/main" val="3953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dirty="0">
                <a:solidFill>
                  <a:schemeClr val="bg1"/>
                </a:solidFill>
                <a:latin typeface="+mn-lt"/>
              </a:rPr>
              <a:t>Consumer Behaviour</a:t>
            </a:r>
          </a:p>
        </p:txBody>
      </p:sp>
    </p:spTree>
    <p:extLst>
      <p:ext uri="{BB962C8B-B14F-4D97-AF65-F5344CB8AC3E}">
        <p14:creationId xmlns:p14="http://schemas.microsoft.com/office/powerpoint/2010/main" val="233350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0D3525-7D22-7380-E10D-7DB6E4D5C84D}"/>
              </a:ext>
            </a:extLst>
          </p:cNvPr>
          <p:cNvPicPr>
            <a:picLocks noChangeAspect="1"/>
          </p:cNvPicPr>
          <p:nvPr/>
        </p:nvPicPr>
        <p:blipFill>
          <a:blip r:embed="rId3"/>
          <a:stretch>
            <a:fillRect/>
          </a:stretch>
        </p:blipFill>
        <p:spPr>
          <a:xfrm>
            <a:off x="437062" y="871351"/>
            <a:ext cx="10443141" cy="4386120"/>
          </a:xfrm>
          <a:prstGeom prst="rect">
            <a:avLst/>
          </a:prstGeom>
        </p:spPr>
      </p:pic>
      <p:sp>
        <p:nvSpPr>
          <p:cNvPr id="12" name="Rectangle 11">
            <a:extLst>
              <a:ext uri="{FF2B5EF4-FFF2-40B4-BE49-F238E27FC236}">
                <a16:creationId xmlns:a16="http://schemas.microsoft.com/office/drawing/2014/main" id="{07DB7A29-B6F9-4B0A-8C09-5D646E0594C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Retail</a:t>
            </a:r>
            <a:r>
              <a:rPr kumimoji="0" lang="en-GB" sz="2800" b="1" i="0" u="none" strike="noStrike" kern="1200" cap="none" spc="0" normalizeH="0" baseline="0" noProof="0">
                <a:ln>
                  <a:noFill/>
                </a:ln>
                <a:effectLst/>
                <a:uLnTx/>
                <a:uFillTx/>
                <a:latin typeface="Calibri" panose="020F0502020204030204"/>
                <a:ea typeface="+mn-ea"/>
                <a:cs typeface="+mn-cs"/>
              </a:rPr>
              <a:t> foot</a:t>
            </a:r>
            <a:r>
              <a:rPr lang="en-GB" sz="2800" b="1">
                <a:latin typeface="Calibri" panose="020F0502020204030204"/>
              </a:rPr>
              <a:t>fall: Central Cambridge</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63841B7-B7D1-4A67-88A2-44332DEFD04B}"/>
              </a:ext>
            </a:extLst>
          </p:cNvPr>
          <p:cNvSpPr>
            <a:spLocks noGrp="1"/>
          </p:cNvSpPr>
          <p:nvPr>
            <p:ph type="sldNum" sz="quarter" idx="12"/>
          </p:nvPr>
        </p:nvSpPr>
        <p:spPr>
          <a:xfrm>
            <a:off x="9448800" y="6507908"/>
            <a:ext cx="2743200" cy="365125"/>
          </a:xfrm>
        </p:spPr>
        <p:txBody>
          <a:bodyPr/>
          <a:lstStyle/>
          <a:p>
            <a:fld id="{7BDE9EA5-05C8-4B5B-B253-366C87BB7B5C}" type="slidenum">
              <a:rPr lang="en-GB" smtClean="0"/>
              <a:t>3</a:t>
            </a:fld>
            <a:endParaRPr lang="en-GB"/>
          </a:p>
        </p:txBody>
      </p:sp>
      <p:sp>
        <p:nvSpPr>
          <p:cNvPr id="9" name="TextBox 8">
            <a:extLst>
              <a:ext uri="{FF2B5EF4-FFF2-40B4-BE49-F238E27FC236}">
                <a16:creationId xmlns:a16="http://schemas.microsoft.com/office/drawing/2014/main" id="{8A01C276-E944-4F1F-AB15-814110FD3A2C}"/>
              </a:ext>
            </a:extLst>
          </p:cNvPr>
          <p:cNvSpPr txBox="1"/>
          <p:nvPr/>
        </p:nvSpPr>
        <p:spPr>
          <a:xfrm>
            <a:off x="1564719" y="3505911"/>
            <a:ext cx="1358672" cy="276999"/>
          </a:xfrm>
          <a:prstGeom prst="rect">
            <a:avLst/>
          </a:prstGeom>
          <a:noFill/>
        </p:spPr>
        <p:txBody>
          <a:bodyPr wrap="square" rtlCol="0">
            <a:spAutoFit/>
          </a:bodyPr>
          <a:lstStyle/>
          <a:p>
            <a:pPr algn="ctr"/>
            <a:r>
              <a:rPr lang="en-GB" sz="1200" b="1" dirty="0">
                <a:solidFill>
                  <a:srgbClr val="00B050"/>
                </a:solidFill>
              </a:rPr>
              <a:t>Third lockdown</a:t>
            </a:r>
          </a:p>
        </p:txBody>
      </p:sp>
      <p:sp>
        <p:nvSpPr>
          <p:cNvPr id="10" name="TextBox 9">
            <a:extLst>
              <a:ext uri="{FF2B5EF4-FFF2-40B4-BE49-F238E27FC236}">
                <a16:creationId xmlns:a16="http://schemas.microsoft.com/office/drawing/2014/main" id="{F348E060-E2FD-4B6B-BD63-269011E0F214}"/>
              </a:ext>
            </a:extLst>
          </p:cNvPr>
          <p:cNvSpPr txBox="1"/>
          <p:nvPr/>
        </p:nvSpPr>
        <p:spPr>
          <a:xfrm>
            <a:off x="4110259" y="4393219"/>
            <a:ext cx="1371850" cy="276999"/>
          </a:xfrm>
          <a:prstGeom prst="rect">
            <a:avLst/>
          </a:prstGeom>
          <a:noFill/>
        </p:spPr>
        <p:txBody>
          <a:bodyPr wrap="square" rtlCol="0">
            <a:spAutoFit/>
          </a:bodyPr>
          <a:lstStyle/>
          <a:p>
            <a:pPr algn="ctr"/>
            <a:r>
              <a:rPr lang="en-GB" sz="1200" b="1" dirty="0">
                <a:solidFill>
                  <a:srgbClr val="0070C0"/>
                </a:solidFill>
              </a:rPr>
              <a:t>First lockdown</a:t>
            </a:r>
          </a:p>
        </p:txBody>
      </p:sp>
      <p:sp>
        <p:nvSpPr>
          <p:cNvPr id="11" name="TextBox 10">
            <a:extLst>
              <a:ext uri="{FF2B5EF4-FFF2-40B4-BE49-F238E27FC236}">
                <a16:creationId xmlns:a16="http://schemas.microsoft.com/office/drawing/2014/main" id="{0155150F-766B-4C54-AC91-58407F67BFDA}"/>
              </a:ext>
            </a:extLst>
          </p:cNvPr>
          <p:cNvSpPr txBox="1"/>
          <p:nvPr/>
        </p:nvSpPr>
        <p:spPr>
          <a:xfrm>
            <a:off x="9599590" y="3782910"/>
            <a:ext cx="799091" cy="461665"/>
          </a:xfrm>
          <a:prstGeom prst="rect">
            <a:avLst/>
          </a:prstGeom>
          <a:noFill/>
        </p:spPr>
        <p:txBody>
          <a:bodyPr wrap="square" rtlCol="0">
            <a:spAutoFit/>
          </a:bodyPr>
          <a:lstStyle/>
          <a:p>
            <a:pPr algn="ctr"/>
            <a:r>
              <a:rPr lang="en-GB" sz="1200" b="1" dirty="0">
                <a:solidFill>
                  <a:srgbClr val="0070C0"/>
                </a:solidFill>
              </a:rPr>
              <a:t>Second lockdown</a:t>
            </a:r>
          </a:p>
        </p:txBody>
      </p:sp>
      <p:graphicFrame>
        <p:nvGraphicFramePr>
          <p:cNvPr id="18" name="Table 17">
            <a:extLst>
              <a:ext uri="{FF2B5EF4-FFF2-40B4-BE49-F238E27FC236}">
                <a16:creationId xmlns:a16="http://schemas.microsoft.com/office/drawing/2014/main" id="{BF3A1871-8E73-4D94-9F56-16E0F8C42AEF}"/>
              </a:ext>
            </a:extLst>
          </p:cNvPr>
          <p:cNvGraphicFramePr>
            <a:graphicFrameLocks noGrp="1"/>
          </p:cNvGraphicFramePr>
          <p:nvPr>
            <p:extLst>
              <p:ext uri="{D42A27DB-BD31-4B8C-83A1-F6EECF244321}">
                <p14:modId xmlns:p14="http://schemas.microsoft.com/office/powerpoint/2010/main" val="1020715566"/>
              </p:ext>
            </p:extLst>
          </p:nvPr>
        </p:nvGraphicFramePr>
        <p:xfrm>
          <a:off x="827364" y="5308275"/>
          <a:ext cx="10537272" cy="1135540"/>
        </p:xfrm>
        <a:graphic>
          <a:graphicData uri="http://schemas.openxmlformats.org/drawingml/2006/table">
            <a:tbl>
              <a:tblPr/>
              <a:tblGrid>
                <a:gridCol w="1340342">
                  <a:extLst>
                    <a:ext uri="{9D8B030D-6E8A-4147-A177-3AD203B41FA5}">
                      <a16:colId xmlns:a16="http://schemas.microsoft.com/office/drawing/2014/main" val="1201206681"/>
                    </a:ext>
                  </a:extLst>
                </a:gridCol>
                <a:gridCol w="1276517">
                  <a:extLst>
                    <a:ext uri="{9D8B030D-6E8A-4147-A177-3AD203B41FA5}">
                      <a16:colId xmlns:a16="http://schemas.microsoft.com/office/drawing/2014/main" val="3040872822"/>
                    </a:ext>
                  </a:extLst>
                </a:gridCol>
                <a:gridCol w="923994">
                  <a:extLst>
                    <a:ext uri="{9D8B030D-6E8A-4147-A177-3AD203B41FA5}">
                      <a16:colId xmlns:a16="http://schemas.microsoft.com/office/drawing/2014/main" val="135591168"/>
                    </a:ext>
                  </a:extLst>
                </a:gridCol>
                <a:gridCol w="1157681">
                  <a:extLst>
                    <a:ext uri="{9D8B030D-6E8A-4147-A177-3AD203B41FA5}">
                      <a16:colId xmlns:a16="http://schemas.microsoft.com/office/drawing/2014/main" val="1212367381"/>
                    </a:ext>
                  </a:extLst>
                </a:gridCol>
                <a:gridCol w="2080470">
                  <a:extLst>
                    <a:ext uri="{9D8B030D-6E8A-4147-A177-3AD203B41FA5}">
                      <a16:colId xmlns:a16="http://schemas.microsoft.com/office/drawing/2014/main" val="237791955"/>
                    </a:ext>
                  </a:extLst>
                </a:gridCol>
                <a:gridCol w="1275126">
                  <a:extLst>
                    <a:ext uri="{9D8B030D-6E8A-4147-A177-3AD203B41FA5}">
                      <a16:colId xmlns:a16="http://schemas.microsoft.com/office/drawing/2014/main" val="4103948325"/>
                    </a:ext>
                  </a:extLst>
                </a:gridCol>
                <a:gridCol w="1115736">
                  <a:extLst>
                    <a:ext uri="{9D8B030D-6E8A-4147-A177-3AD203B41FA5}">
                      <a16:colId xmlns:a16="http://schemas.microsoft.com/office/drawing/2014/main" val="1787143721"/>
                    </a:ext>
                  </a:extLst>
                </a:gridCol>
                <a:gridCol w="1367406">
                  <a:extLst>
                    <a:ext uri="{9D8B030D-6E8A-4147-A177-3AD203B41FA5}">
                      <a16:colId xmlns:a16="http://schemas.microsoft.com/office/drawing/2014/main" val="3466236419"/>
                    </a:ext>
                  </a:extLst>
                </a:gridCol>
              </a:tblGrid>
              <a:tr h="256584">
                <a:tc rowSpan="2">
                  <a:txBody>
                    <a:bodyPr/>
                    <a:lstStyle/>
                    <a:p>
                      <a:pPr algn="l" fontAlgn="b"/>
                      <a:endParaRPr lang="en-GB" sz="1600" b="0" i="0" u="none" strike="noStrike">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month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13423464"/>
                  </a:ext>
                </a:extLst>
              </a:tr>
              <a:tr h="273008">
                <a:tc vMerge="1">
                  <a:txBody>
                    <a:bodyPr/>
                    <a:lstStyle/>
                    <a:p>
                      <a:endParaRPr lang="en-GB"/>
                    </a:p>
                  </a:txBody>
                  <a:tcPr/>
                </a:tc>
                <a:tc gridSpan="3">
                  <a:txBody>
                    <a:bodyPr/>
                    <a:lstStyle/>
                    <a:p>
                      <a:pPr lvl="0" algn="ctr">
                        <a:buNone/>
                      </a:pPr>
                      <a:r>
                        <a:rPr lang="en-GB" sz="1200" b="1" u="none" strike="noStrike" dirty="0">
                          <a:solidFill>
                            <a:schemeClr val="tx1"/>
                          </a:solidFill>
                          <a:effectLst/>
                        </a:rPr>
                        <a:t>Sept 2019 to Sept 2022</a:t>
                      </a:r>
                      <a:endParaRPr lang="en-GB" sz="1200" b="1" i="0" u="none" strike="noStrike" dirty="0">
                        <a:solidFill>
                          <a:schemeClr val="tx1"/>
                        </a:solidFill>
                        <a:effectLst/>
                        <a:latin typeface="Arial"/>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rtl="0" fontAlgn="b"/>
                      <a:r>
                        <a:rPr lang="en-GB" sz="1200" b="1" i="0" u="none" strike="noStrike" dirty="0">
                          <a:solidFill>
                            <a:srgbClr val="000000"/>
                          </a:solidFill>
                          <a:effectLst/>
                          <a:latin typeface="Calibri" panose="020F0502020204030204" pitchFamily="34" charset="0"/>
                        </a:rPr>
                        <a:t>Sept 2020 to Sept 2022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dirty="0">
                          <a:effectLst/>
                        </a:rPr>
                        <a:t>Aug 2022 to Sept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4679814"/>
                  </a:ext>
                </a:extLst>
              </a:tr>
              <a:tr h="376426">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chemeClr val="tx1"/>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chemeClr val="tx1"/>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chemeClr val="tx1"/>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chemeClr val="tx1"/>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228210">
                <a:tc>
                  <a:txBody>
                    <a:bodyPr/>
                    <a:lstStyle/>
                    <a:p>
                      <a:pPr algn="l" rtl="0" fontAlgn="ctr"/>
                      <a:r>
                        <a:rPr lang="en-GB" sz="1200" b="1" i="0" u="none" strike="noStrike">
                          <a:solidFill>
                            <a:srgbClr val="000000"/>
                          </a:solidFill>
                          <a:effectLst/>
                          <a:latin typeface="Calibri"/>
                        </a:rPr>
                        <a:t>Cambridge Retail</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FF0000"/>
                          </a:solidFill>
                          <a:effectLst/>
                          <a:latin typeface="Calibri" panose="020F050202020403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FF0000"/>
                          </a:solidFill>
                          <a:effectLst/>
                          <a:latin typeface="Calibri" panose="020F0502020204030204" pitchFamily="34" charset="0"/>
                        </a:rPr>
                        <a:t>-9%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00B050"/>
                          </a:solidFill>
                          <a:effectLst/>
                          <a:latin typeface="Calibri" panose="020F0502020204030204" pitchFamily="34" charset="0"/>
                        </a:rPr>
                        <a:t>+3%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00B050"/>
                          </a:solidFill>
                          <a:effectLst/>
                          <a:latin typeface="Calibri" panose="020F0502020204030204" pitchFamily="34" charset="0"/>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FF0000"/>
                          </a:solidFill>
                          <a:effectLst/>
                          <a:latin typeface="Calibri" panose="020F0502020204030204" pitchFamily="34"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FF0000"/>
                          </a:solidFill>
                          <a:effectLst/>
                          <a:latin typeface="Calibri" panose="020F0502020204030204" pitchFamily="34" charset="0"/>
                        </a:rPr>
                        <a:t>-14%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00B050"/>
                          </a:solidFill>
                          <a:effectLst/>
                          <a:latin typeface="Calibri" panose="020F0502020204030204" pitchFamily="34" charset="0"/>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3793985"/>
                  </a:ext>
                </a:extLst>
              </a:tr>
            </a:tbl>
          </a:graphicData>
        </a:graphic>
      </p:graphicFrame>
    </p:spTree>
    <p:extLst>
      <p:ext uri="{BB962C8B-B14F-4D97-AF65-F5344CB8AC3E}">
        <p14:creationId xmlns:p14="http://schemas.microsoft.com/office/powerpoint/2010/main" val="40107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710961" y="6692877"/>
            <a:ext cx="7183063" cy="492443"/>
          </a:xfrm>
          <a:prstGeom prst="rect">
            <a:avLst/>
          </a:prstGeom>
          <a:noFill/>
        </p:spPr>
        <p:txBody>
          <a:bodyPr wrap="square" rtlCol="0">
            <a:spAutoFit/>
          </a:bodyPr>
          <a:lstStyle/>
          <a:p>
            <a:pPr lvl="0">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Google LLC </a:t>
            </a:r>
            <a:r>
              <a:rPr kumimoji="0" lang="en-GB" sz="800" b="0" i="1" u="none" strike="noStrike" kern="1200" cap="none" spc="0" normalizeH="0" baseline="0" noProof="0" dirty="0">
                <a:ln>
                  <a:noFill/>
                </a:ln>
                <a:solidFill>
                  <a:prstClr val="black"/>
                </a:solidFill>
                <a:effectLst/>
                <a:uLnTx/>
                <a:uFillTx/>
                <a:latin typeface="Calibri" panose="020F0502020204030204"/>
                <a:ea typeface="+mn-ea"/>
                <a:cs typeface="+mn-cs"/>
              </a:rPr>
              <a:t>"Google COVID-19 Community Mobility Reports"</a:t>
            </a: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https://www.google.com/covid19/mobility/ Accessed: 06</a:t>
            </a:r>
            <a:r>
              <a:rPr lang="en-GB" sz="800" dirty="0">
                <a:solidFill>
                  <a:prstClr val="black"/>
                </a:solidFill>
                <a:latin typeface="Calibri" panose="020F0502020204030204"/>
              </a:rPr>
              <a:t>/10</a:t>
            </a:r>
            <a:r>
              <a:rPr lang="en-GB" sz="800" dirty="0"/>
              <a:t>/2022</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Table 3">
            <a:extLst>
              <a:ext uri="{FF2B5EF4-FFF2-40B4-BE49-F238E27FC236}">
                <a16:creationId xmlns:a16="http://schemas.microsoft.com/office/drawing/2014/main" id="{E86F296C-50D1-4CB0-8DBE-CA73B8086C1F}"/>
              </a:ext>
            </a:extLst>
          </p:cNvPr>
          <p:cNvGraphicFramePr>
            <a:graphicFrameLocks noGrp="1"/>
          </p:cNvGraphicFramePr>
          <p:nvPr>
            <p:extLst>
              <p:ext uri="{D42A27DB-BD31-4B8C-83A1-F6EECF244321}">
                <p14:modId xmlns:p14="http://schemas.microsoft.com/office/powerpoint/2010/main" val="333683817"/>
              </p:ext>
            </p:extLst>
          </p:nvPr>
        </p:nvGraphicFramePr>
        <p:xfrm>
          <a:off x="3768687" y="4927153"/>
          <a:ext cx="4654626" cy="1737360"/>
        </p:xfrm>
        <a:graphic>
          <a:graphicData uri="http://schemas.openxmlformats.org/drawingml/2006/table">
            <a:tbl>
              <a:tblPr firstRow="1" bandRow="1">
                <a:tableStyleId>{2D5ABB26-0587-4C30-8999-92F81FD0307C}</a:tableStyleId>
              </a:tblPr>
              <a:tblGrid>
                <a:gridCol w="2180492">
                  <a:extLst>
                    <a:ext uri="{9D8B030D-6E8A-4147-A177-3AD203B41FA5}">
                      <a16:colId xmlns:a16="http://schemas.microsoft.com/office/drawing/2014/main" val="420131872"/>
                    </a:ext>
                  </a:extLst>
                </a:gridCol>
                <a:gridCol w="1237067">
                  <a:extLst>
                    <a:ext uri="{9D8B030D-6E8A-4147-A177-3AD203B41FA5}">
                      <a16:colId xmlns:a16="http://schemas.microsoft.com/office/drawing/2014/main" val="2209631138"/>
                    </a:ext>
                  </a:extLst>
                </a:gridCol>
                <a:gridCol w="1237067">
                  <a:extLst>
                    <a:ext uri="{9D8B030D-6E8A-4147-A177-3AD203B41FA5}">
                      <a16:colId xmlns:a16="http://schemas.microsoft.com/office/drawing/2014/main" val="253850149"/>
                    </a:ext>
                  </a:extLst>
                </a:gridCol>
              </a:tblGrid>
              <a:tr h="34992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GB" sz="1200" b="1" u="none" strike="noStrike" dirty="0">
                          <a:solidFill>
                            <a:srgbClr val="0070C0"/>
                          </a:solidFill>
                          <a:effectLst/>
                        </a:rPr>
                        <a:t>Pre-COVID vs Now:</a:t>
                      </a:r>
                    </a:p>
                    <a:p>
                      <a:pPr marL="0" algn="ctr" defTabSz="914400" rtl="0" eaLnBrk="1" latinLnBrk="0" hangingPunct="1"/>
                      <a:r>
                        <a:rPr lang="en-GB" sz="1200" b="1" kern="1200" dirty="0">
                          <a:solidFill>
                            <a:schemeClr val="tx1"/>
                          </a:solidFill>
                        </a:rPr>
                        <a:t>Jan/Feb 2020 to September 2022</a:t>
                      </a:r>
                      <a:endParaRPr lang="en-GB" sz="1200" b="1" kern="1200" dirty="0">
                        <a:solidFill>
                          <a:schemeClr val="tx1"/>
                        </a:solidFill>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dirty="0">
                          <a:solidFill>
                            <a:schemeClr val="tx1"/>
                          </a:solidFill>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dirty="0">
                          <a:solidFill>
                            <a:schemeClr val="tx1"/>
                          </a:solidFill>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20192738"/>
                  </a:ext>
                </a:extLst>
              </a:tr>
              <a:tr h="152559">
                <a:tc>
                  <a:txBody>
                    <a:bodyPr/>
                    <a:lstStyle/>
                    <a:p>
                      <a:r>
                        <a:rPr lang="en-GB" sz="1200" b="1" dirty="0">
                          <a:solidFill>
                            <a:schemeClr val="tx1"/>
                          </a:solidFill>
                          <a:latin typeface="+mn-lt"/>
                        </a:rPr>
                        <a:t>Grocery and Pharmacy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1460683"/>
                  </a:ext>
                </a:extLst>
              </a:tr>
              <a:tr h="1525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b="1" dirty="0">
                          <a:solidFill>
                            <a:schemeClr val="tx1"/>
                          </a:solidFill>
                        </a:rPr>
                        <a:t>Workplaces</a:t>
                      </a:r>
                      <a:endParaRPr lang="en-GB" sz="12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FF0000"/>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FF0000"/>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4615670"/>
                  </a:ext>
                </a:extLst>
              </a:tr>
              <a:tr h="152559">
                <a:tc>
                  <a:txBody>
                    <a:bodyPr/>
                    <a:lstStyle/>
                    <a:p>
                      <a:r>
                        <a:rPr lang="en-GB" sz="1200" b="1" dirty="0">
                          <a:solidFill>
                            <a:schemeClr val="tx1"/>
                          </a:solidFill>
                          <a:latin typeface="+mn-lt"/>
                        </a:rPr>
                        <a:t>Residential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0964841"/>
                  </a:ext>
                </a:extLst>
              </a:tr>
              <a:tr h="152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Retail and Recreation</a:t>
                      </a:r>
                      <a:endParaRPr lang="en-GB" sz="12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FF0000"/>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7653492"/>
                  </a:ext>
                </a:extLst>
              </a:tr>
            </a:tbl>
          </a:graphicData>
        </a:graphic>
      </p:graphicFrame>
      <p:sp>
        <p:nvSpPr>
          <p:cNvPr id="10" name="Rectangle 9">
            <a:extLst>
              <a:ext uri="{FF2B5EF4-FFF2-40B4-BE49-F238E27FC236}">
                <a16:creationId xmlns:a16="http://schemas.microsoft.com/office/drawing/2014/main" id="{A2E3CCBC-8899-42B3-A67E-7A137E459D9E}"/>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Google Mobility - </a:t>
            </a:r>
            <a:r>
              <a:rPr lang="en-GB" sz="2800" b="1" dirty="0">
                <a:solidFill>
                  <a:srgbClr val="FF0000"/>
                </a:solidFill>
                <a:latin typeface="Calibri" panose="020F0502020204030204"/>
              </a:rPr>
              <a:t>Final Update</a:t>
            </a:r>
            <a:r>
              <a:rPr lang="en-GB" sz="2800" b="1" dirty="0">
                <a:solidFill>
                  <a:prstClr val="white"/>
                </a:solidFill>
                <a:latin typeface="Calibri" panose="020F0502020204030204"/>
              </a:rPr>
              <a:t> </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0D05FE4-D91C-4BC3-A44D-2FE8041D8CCE}"/>
              </a:ext>
            </a:extLst>
          </p:cNvPr>
          <p:cNvPicPr>
            <a:picLocks noChangeAspect="1"/>
          </p:cNvPicPr>
          <p:nvPr/>
        </p:nvPicPr>
        <p:blipFill>
          <a:blip r:embed="rId3"/>
          <a:stretch>
            <a:fillRect/>
          </a:stretch>
        </p:blipFill>
        <p:spPr>
          <a:xfrm>
            <a:off x="106888" y="1146726"/>
            <a:ext cx="5795302" cy="3500796"/>
          </a:xfrm>
          <a:prstGeom prst="rect">
            <a:avLst/>
          </a:prstGeom>
        </p:spPr>
      </p:pic>
      <p:pic>
        <p:nvPicPr>
          <p:cNvPr id="5" name="Picture 4">
            <a:extLst>
              <a:ext uri="{FF2B5EF4-FFF2-40B4-BE49-F238E27FC236}">
                <a16:creationId xmlns:a16="http://schemas.microsoft.com/office/drawing/2014/main" id="{06BD6C37-13D0-4E23-8814-F34CB0C567F4}"/>
              </a:ext>
            </a:extLst>
          </p:cNvPr>
          <p:cNvPicPr>
            <a:picLocks noChangeAspect="1"/>
          </p:cNvPicPr>
          <p:nvPr/>
        </p:nvPicPr>
        <p:blipFill>
          <a:blip r:embed="rId4"/>
          <a:stretch>
            <a:fillRect/>
          </a:stretch>
        </p:blipFill>
        <p:spPr>
          <a:xfrm>
            <a:off x="6223137" y="1137060"/>
            <a:ext cx="5654185" cy="3510462"/>
          </a:xfrm>
          <a:prstGeom prst="rect">
            <a:avLst/>
          </a:prstGeom>
        </p:spPr>
      </p:pic>
      <p:sp>
        <p:nvSpPr>
          <p:cNvPr id="7" name="TextBox 6">
            <a:extLst>
              <a:ext uri="{FF2B5EF4-FFF2-40B4-BE49-F238E27FC236}">
                <a16:creationId xmlns:a16="http://schemas.microsoft.com/office/drawing/2014/main" id="{9FD9AEBE-DC83-4397-A1F8-2C79F935DAFC}"/>
              </a:ext>
            </a:extLst>
          </p:cNvPr>
          <p:cNvSpPr txBox="1"/>
          <p:nvPr/>
        </p:nvSpPr>
        <p:spPr>
          <a:xfrm>
            <a:off x="8536513" y="5158036"/>
            <a:ext cx="3800475" cy="1200329"/>
          </a:xfrm>
          <a:prstGeom prst="rect">
            <a:avLst/>
          </a:prstGeom>
          <a:noFill/>
        </p:spPr>
        <p:txBody>
          <a:bodyPr wrap="square" rtlCol="0">
            <a:spAutoFit/>
          </a:bodyPr>
          <a:lstStyle/>
          <a:p>
            <a:r>
              <a:rPr lang="en-GB" sz="1200" dirty="0"/>
              <a:t>*Please note that this will be the last Google Mobility update as Google will stop publishing reports in October 2022</a:t>
            </a:r>
          </a:p>
          <a:p>
            <a:endParaRPr lang="en-GB" sz="1800" dirty="0">
              <a:highlight>
                <a:srgbClr val="FFFF00"/>
              </a:highlight>
            </a:endParaRPr>
          </a:p>
          <a:p>
            <a:endParaRPr lang="en-GB" dirty="0"/>
          </a:p>
        </p:txBody>
      </p:sp>
    </p:spTree>
    <p:extLst>
      <p:ext uri="{BB962C8B-B14F-4D97-AF65-F5344CB8AC3E}">
        <p14:creationId xmlns:p14="http://schemas.microsoft.com/office/powerpoint/2010/main" val="333147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dirty="0">
                <a:solidFill>
                  <a:schemeClr val="bg1"/>
                </a:solidFill>
                <a:latin typeface="+mn-lt"/>
              </a:rPr>
              <a:t>Labour Market Overview</a:t>
            </a:r>
          </a:p>
        </p:txBody>
      </p:sp>
    </p:spTree>
    <p:extLst>
      <p:ext uri="{BB962C8B-B14F-4D97-AF65-F5344CB8AC3E}">
        <p14:creationId xmlns:p14="http://schemas.microsoft.com/office/powerpoint/2010/main" val="281721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D9936E-E90D-4F5A-9096-CBDF4591EA74}"/>
              </a:ext>
            </a:extLst>
          </p:cNvPr>
          <p:cNvSpPr/>
          <p:nvPr/>
        </p:nvSpPr>
        <p:spPr>
          <a:xfrm>
            <a:off x="0" y="-19784"/>
            <a:ext cx="12192000" cy="518518"/>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Unemployment Rate Overall – 3.5% (July 21 - June 22)</a:t>
            </a:r>
          </a:p>
        </p:txBody>
      </p:sp>
      <p:sp>
        <p:nvSpPr>
          <p:cNvPr id="2" name="TextBox 1">
            <a:extLst>
              <a:ext uri="{FF2B5EF4-FFF2-40B4-BE49-F238E27FC236}">
                <a16:creationId xmlns:a16="http://schemas.microsoft.com/office/drawing/2014/main" id="{5EB2690C-64E7-46A5-91DE-7DF2FE01A50A}"/>
              </a:ext>
            </a:extLst>
          </p:cNvPr>
          <p:cNvSpPr txBox="1"/>
          <p:nvPr/>
        </p:nvSpPr>
        <p:spPr>
          <a:xfrm>
            <a:off x="229577" y="790513"/>
            <a:ext cx="211721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Rolling Quarterly change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(Jan – Mar 2022):</a:t>
            </a:r>
          </a:p>
        </p:txBody>
      </p:sp>
      <p:sp>
        <p:nvSpPr>
          <p:cNvPr id="3" name="TextBox 2">
            <a:extLst>
              <a:ext uri="{FF2B5EF4-FFF2-40B4-BE49-F238E27FC236}">
                <a16:creationId xmlns:a16="http://schemas.microsoft.com/office/drawing/2014/main" id="{D9226147-33A4-4D9D-B338-881EC349B5FA}"/>
              </a:ext>
            </a:extLst>
          </p:cNvPr>
          <p:cNvSpPr txBox="1"/>
          <p:nvPr/>
        </p:nvSpPr>
        <p:spPr>
          <a:xfrm>
            <a:off x="2531699" y="955955"/>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+0.3%</a:t>
            </a:r>
          </a:p>
        </p:txBody>
      </p:sp>
      <p:sp>
        <p:nvSpPr>
          <p:cNvPr id="7" name="Isosceles Triangle 6">
            <a:extLst>
              <a:ext uri="{FF2B5EF4-FFF2-40B4-BE49-F238E27FC236}">
                <a16:creationId xmlns:a16="http://schemas.microsoft.com/office/drawing/2014/main" id="{753FCAC4-4E3F-421E-95E6-11303ADDBDEC}"/>
              </a:ext>
            </a:extLst>
          </p:cNvPr>
          <p:cNvSpPr/>
          <p:nvPr/>
        </p:nvSpPr>
        <p:spPr>
          <a:xfrm>
            <a:off x="2150796" y="995186"/>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1AD0DBC-6257-45B0-999B-593C1FD6D854}"/>
              </a:ext>
            </a:extLst>
          </p:cNvPr>
          <p:cNvSpPr txBox="1"/>
          <p:nvPr/>
        </p:nvSpPr>
        <p:spPr>
          <a:xfrm>
            <a:off x="4871994" y="1325723"/>
            <a:ext cx="6917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+0.2%</a:t>
            </a:r>
          </a:p>
        </p:txBody>
      </p:sp>
      <p:sp>
        <p:nvSpPr>
          <p:cNvPr id="17" name="Isosceles Triangle 16">
            <a:extLst>
              <a:ext uri="{FF2B5EF4-FFF2-40B4-BE49-F238E27FC236}">
                <a16:creationId xmlns:a16="http://schemas.microsoft.com/office/drawing/2014/main" id="{5FB9FBFC-E792-4B89-8BCD-911F654EC5F7}"/>
              </a:ext>
            </a:extLst>
          </p:cNvPr>
          <p:cNvSpPr/>
          <p:nvPr/>
        </p:nvSpPr>
        <p:spPr>
          <a:xfrm>
            <a:off x="4506637" y="1322203"/>
            <a:ext cx="270326"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B51F364-CE10-40C7-979B-9A253E9D0CC7}"/>
              </a:ext>
            </a:extLst>
          </p:cNvPr>
          <p:cNvSpPr txBox="1"/>
          <p:nvPr/>
        </p:nvSpPr>
        <p:spPr>
          <a:xfrm>
            <a:off x="9451563" y="1289223"/>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+1.9%</a:t>
            </a:r>
          </a:p>
        </p:txBody>
      </p:sp>
      <p:sp>
        <p:nvSpPr>
          <p:cNvPr id="19" name="Isosceles Triangle 18">
            <a:extLst>
              <a:ext uri="{FF2B5EF4-FFF2-40B4-BE49-F238E27FC236}">
                <a16:creationId xmlns:a16="http://schemas.microsoft.com/office/drawing/2014/main" id="{9EF47247-2FAF-483A-BBD4-A3D837C02F02}"/>
              </a:ext>
            </a:extLst>
          </p:cNvPr>
          <p:cNvSpPr/>
          <p:nvPr/>
        </p:nvSpPr>
        <p:spPr>
          <a:xfrm>
            <a:off x="9133193" y="1333259"/>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7A43E9B4-B252-42F4-837C-B91114425CF2}"/>
              </a:ext>
            </a:extLst>
          </p:cNvPr>
          <p:cNvSpPr/>
          <p:nvPr/>
        </p:nvSpPr>
        <p:spPr>
          <a:xfrm>
            <a:off x="117214" y="632884"/>
            <a:ext cx="256266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1A46E379-432A-4C10-8E37-008D5E29AC9B}"/>
              </a:ext>
            </a:extLst>
          </p:cNvPr>
          <p:cNvSpPr txBox="1"/>
          <p:nvPr/>
        </p:nvSpPr>
        <p:spPr>
          <a:xfrm>
            <a:off x="233350" y="686702"/>
            <a:ext cx="28116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Quarterly change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(April – Jun 22):</a:t>
            </a:r>
          </a:p>
        </p:txBody>
      </p:sp>
      <p:sp>
        <p:nvSpPr>
          <p:cNvPr id="26" name="TextBox 25">
            <a:extLst>
              <a:ext uri="{FF2B5EF4-FFF2-40B4-BE49-F238E27FC236}">
                <a16:creationId xmlns:a16="http://schemas.microsoft.com/office/drawing/2014/main" id="{BA237704-3670-4F53-90BD-CB3017DC5149}"/>
              </a:ext>
            </a:extLst>
          </p:cNvPr>
          <p:cNvSpPr txBox="1"/>
          <p:nvPr/>
        </p:nvSpPr>
        <p:spPr>
          <a:xfrm>
            <a:off x="1434889" y="1452630"/>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-0.4pp</a:t>
            </a:r>
          </a:p>
        </p:txBody>
      </p:sp>
      <p:sp>
        <p:nvSpPr>
          <p:cNvPr id="27" name="Isosceles Triangle 26">
            <a:extLst>
              <a:ext uri="{FF2B5EF4-FFF2-40B4-BE49-F238E27FC236}">
                <a16:creationId xmlns:a16="http://schemas.microsoft.com/office/drawing/2014/main" id="{AE3B578A-33BC-44D7-AF11-7993F730CAAC}"/>
              </a:ext>
            </a:extLst>
          </p:cNvPr>
          <p:cNvSpPr/>
          <p:nvPr/>
        </p:nvSpPr>
        <p:spPr>
          <a:xfrm rot="10800000">
            <a:off x="992208" y="150453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FFC0CD2E-6512-49C8-B9D7-39C3EB31A024}"/>
              </a:ext>
            </a:extLst>
          </p:cNvPr>
          <p:cNvSpPr/>
          <p:nvPr/>
        </p:nvSpPr>
        <p:spPr>
          <a:xfrm>
            <a:off x="2893771" y="632860"/>
            <a:ext cx="2498669"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BD12EBD-06D3-4C18-95B9-517F1B1912CD}"/>
              </a:ext>
            </a:extLst>
          </p:cNvPr>
          <p:cNvSpPr txBox="1"/>
          <p:nvPr/>
        </p:nvSpPr>
        <p:spPr>
          <a:xfrm>
            <a:off x="2985149" y="675872"/>
            <a:ext cx="22656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Previous change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(Jan 21 – Mar 22):</a:t>
            </a:r>
          </a:p>
        </p:txBody>
      </p:sp>
      <p:sp>
        <p:nvSpPr>
          <p:cNvPr id="31" name="TextBox 30">
            <a:extLst>
              <a:ext uri="{FF2B5EF4-FFF2-40B4-BE49-F238E27FC236}">
                <a16:creationId xmlns:a16="http://schemas.microsoft.com/office/drawing/2014/main" id="{70B05889-F667-4126-9EFF-48E5296FF799}"/>
              </a:ext>
            </a:extLst>
          </p:cNvPr>
          <p:cNvSpPr txBox="1"/>
          <p:nvPr/>
        </p:nvSpPr>
        <p:spPr>
          <a:xfrm>
            <a:off x="4014567" y="1431060"/>
            <a:ext cx="12362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+0.3pp</a:t>
            </a:r>
          </a:p>
        </p:txBody>
      </p:sp>
      <p:sp>
        <p:nvSpPr>
          <p:cNvPr id="32" name="Isosceles Triangle 31">
            <a:extLst>
              <a:ext uri="{FF2B5EF4-FFF2-40B4-BE49-F238E27FC236}">
                <a16:creationId xmlns:a16="http://schemas.microsoft.com/office/drawing/2014/main" id="{AEA49FA2-B376-4721-B0DF-E32A82566578}"/>
              </a:ext>
            </a:extLst>
          </p:cNvPr>
          <p:cNvSpPr/>
          <p:nvPr/>
        </p:nvSpPr>
        <p:spPr>
          <a:xfrm>
            <a:off x="3590058" y="1505328"/>
            <a:ext cx="270326"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F1BF771C-0E90-409A-88C3-90ED2BA49949}"/>
              </a:ext>
            </a:extLst>
          </p:cNvPr>
          <p:cNvSpPr/>
          <p:nvPr/>
        </p:nvSpPr>
        <p:spPr>
          <a:xfrm>
            <a:off x="5543438" y="621113"/>
            <a:ext cx="2498669"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C3D82DE4-3E14-4544-B7F5-F99000E28BD3}"/>
              </a:ext>
            </a:extLst>
          </p:cNvPr>
          <p:cNvSpPr txBox="1"/>
          <p:nvPr/>
        </p:nvSpPr>
        <p:spPr>
          <a:xfrm>
            <a:off x="5617093" y="641149"/>
            <a:ext cx="1829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Change since December 2019:</a:t>
            </a:r>
          </a:p>
        </p:txBody>
      </p:sp>
      <p:sp>
        <p:nvSpPr>
          <p:cNvPr id="36" name="TextBox 35">
            <a:extLst>
              <a:ext uri="{FF2B5EF4-FFF2-40B4-BE49-F238E27FC236}">
                <a16:creationId xmlns:a16="http://schemas.microsoft.com/office/drawing/2014/main" id="{A6632850-DEA3-47CF-A3F9-08CC4A859D41}"/>
              </a:ext>
            </a:extLst>
          </p:cNvPr>
          <p:cNvSpPr txBox="1"/>
          <p:nvPr/>
        </p:nvSpPr>
        <p:spPr>
          <a:xfrm>
            <a:off x="6489376" y="1432100"/>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+1.5pp</a:t>
            </a:r>
          </a:p>
        </p:txBody>
      </p:sp>
      <p:sp>
        <p:nvSpPr>
          <p:cNvPr id="37" name="Isosceles Triangle 36">
            <a:extLst>
              <a:ext uri="{FF2B5EF4-FFF2-40B4-BE49-F238E27FC236}">
                <a16:creationId xmlns:a16="http://schemas.microsoft.com/office/drawing/2014/main" id="{4233631E-D0B7-4FF8-84F2-7235E3E985DB}"/>
              </a:ext>
            </a:extLst>
          </p:cNvPr>
          <p:cNvSpPr/>
          <p:nvPr/>
        </p:nvSpPr>
        <p:spPr>
          <a:xfrm>
            <a:off x="6047789" y="1455649"/>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63398FDB-FB75-F664-1FF3-840988E0D6CB}"/>
              </a:ext>
            </a:extLst>
          </p:cNvPr>
          <p:cNvSpPr/>
          <p:nvPr/>
        </p:nvSpPr>
        <p:spPr>
          <a:xfrm>
            <a:off x="-7425" y="2213684"/>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Rate Overall – 82.4% (July 21 - June 22)</a:t>
            </a:r>
          </a:p>
        </p:txBody>
      </p:sp>
      <p:sp>
        <p:nvSpPr>
          <p:cNvPr id="54" name="TextBox 53">
            <a:extLst>
              <a:ext uri="{FF2B5EF4-FFF2-40B4-BE49-F238E27FC236}">
                <a16:creationId xmlns:a16="http://schemas.microsoft.com/office/drawing/2014/main" id="{644A2C2F-BD50-3149-C0F3-BDAA97905070}"/>
              </a:ext>
            </a:extLst>
          </p:cNvPr>
          <p:cNvSpPr txBox="1"/>
          <p:nvPr/>
        </p:nvSpPr>
        <p:spPr>
          <a:xfrm>
            <a:off x="269771" y="3170076"/>
            <a:ext cx="211721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Rolling Quarterly change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(Jan – Mar 2022):</a:t>
            </a:r>
          </a:p>
        </p:txBody>
      </p:sp>
      <p:sp>
        <p:nvSpPr>
          <p:cNvPr id="55" name="TextBox 54">
            <a:extLst>
              <a:ext uri="{FF2B5EF4-FFF2-40B4-BE49-F238E27FC236}">
                <a16:creationId xmlns:a16="http://schemas.microsoft.com/office/drawing/2014/main" id="{BBD9D770-3C4B-EF8D-4CA9-06F9B8CDA0E0}"/>
              </a:ext>
            </a:extLst>
          </p:cNvPr>
          <p:cNvSpPr txBox="1"/>
          <p:nvPr/>
        </p:nvSpPr>
        <p:spPr>
          <a:xfrm>
            <a:off x="1314696" y="3842134"/>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+0.3%</a:t>
            </a:r>
          </a:p>
        </p:txBody>
      </p:sp>
      <p:sp>
        <p:nvSpPr>
          <p:cNvPr id="56" name="Isosceles Triangle 55">
            <a:extLst>
              <a:ext uri="{FF2B5EF4-FFF2-40B4-BE49-F238E27FC236}">
                <a16:creationId xmlns:a16="http://schemas.microsoft.com/office/drawing/2014/main" id="{AE56E08D-FBAD-13DD-7C6B-87E2FB33CABB}"/>
              </a:ext>
            </a:extLst>
          </p:cNvPr>
          <p:cNvSpPr/>
          <p:nvPr/>
        </p:nvSpPr>
        <p:spPr>
          <a:xfrm>
            <a:off x="933793" y="3881365"/>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120D234C-BAD7-28A9-74A2-94CFAFFCBC4F}"/>
              </a:ext>
            </a:extLst>
          </p:cNvPr>
          <p:cNvSpPr txBox="1"/>
          <p:nvPr/>
        </p:nvSpPr>
        <p:spPr>
          <a:xfrm>
            <a:off x="7383718" y="3461175"/>
            <a:ext cx="1829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Change since December 2019:</a:t>
            </a:r>
          </a:p>
        </p:txBody>
      </p:sp>
      <p:sp>
        <p:nvSpPr>
          <p:cNvPr id="58" name="TextBox 57">
            <a:extLst>
              <a:ext uri="{FF2B5EF4-FFF2-40B4-BE49-F238E27FC236}">
                <a16:creationId xmlns:a16="http://schemas.microsoft.com/office/drawing/2014/main" id="{9DB5BA9B-0DF6-15D8-8E24-FF9DC104BE6E}"/>
              </a:ext>
            </a:extLst>
          </p:cNvPr>
          <p:cNvSpPr txBox="1"/>
          <p:nvPr/>
        </p:nvSpPr>
        <p:spPr>
          <a:xfrm>
            <a:off x="4835588" y="3640937"/>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+0.2%</a:t>
            </a:r>
          </a:p>
        </p:txBody>
      </p:sp>
      <p:sp>
        <p:nvSpPr>
          <p:cNvPr id="59" name="Isosceles Triangle 58">
            <a:extLst>
              <a:ext uri="{FF2B5EF4-FFF2-40B4-BE49-F238E27FC236}">
                <a16:creationId xmlns:a16="http://schemas.microsoft.com/office/drawing/2014/main" id="{640BA21D-236E-3EAC-4E8C-6647D64483A7}"/>
              </a:ext>
            </a:extLst>
          </p:cNvPr>
          <p:cNvSpPr/>
          <p:nvPr/>
        </p:nvSpPr>
        <p:spPr>
          <a:xfrm>
            <a:off x="4470230" y="3637417"/>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34598BF2-D280-92CB-C5D6-EBABC340F773}"/>
              </a:ext>
            </a:extLst>
          </p:cNvPr>
          <p:cNvSpPr txBox="1"/>
          <p:nvPr/>
        </p:nvSpPr>
        <p:spPr>
          <a:xfrm>
            <a:off x="9552375" y="3618292"/>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+1.9%</a:t>
            </a:r>
          </a:p>
        </p:txBody>
      </p:sp>
      <p:sp>
        <p:nvSpPr>
          <p:cNvPr id="61" name="Isosceles Triangle 60">
            <a:extLst>
              <a:ext uri="{FF2B5EF4-FFF2-40B4-BE49-F238E27FC236}">
                <a16:creationId xmlns:a16="http://schemas.microsoft.com/office/drawing/2014/main" id="{867657DF-ADCE-C781-F882-051FC2696153}"/>
              </a:ext>
            </a:extLst>
          </p:cNvPr>
          <p:cNvSpPr/>
          <p:nvPr/>
        </p:nvSpPr>
        <p:spPr>
          <a:xfrm>
            <a:off x="9234005" y="3662328"/>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Rounded Corners 61">
            <a:extLst>
              <a:ext uri="{FF2B5EF4-FFF2-40B4-BE49-F238E27FC236}">
                <a16:creationId xmlns:a16="http://schemas.microsoft.com/office/drawing/2014/main" id="{3FDD09CE-0296-3974-02BE-F1F81F6501D3}"/>
              </a:ext>
            </a:extLst>
          </p:cNvPr>
          <p:cNvSpPr/>
          <p:nvPr/>
        </p:nvSpPr>
        <p:spPr>
          <a:xfrm>
            <a:off x="105160" y="3001192"/>
            <a:ext cx="2566271"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8038C187-6ADA-9919-4567-63B78BECB38C}"/>
              </a:ext>
            </a:extLst>
          </p:cNvPr>
          <p:cNvSpPr txBox="1"/>
          <p:nvPr/>
        </p:nvSpPr>
        <p:spPr>
          <a:xfrm>
            <a:off x="284180" y="3118660"/>
            <a:ext cx="1829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Quarterly change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(April – Jun 22):</a:t>
            </a:r>
          </a:p>
        </p:txBody>
      </p:sp>
      <p:sp>
        <p:nvSpPr>
          <p:cNvPr id="64" name="TextBox 63">
            <a:extLst>
              <a:ext uri="{FF2B5EF4-FFF2-40B4-BE49-F238E27FC236}">
                <a16:creationId xmlns:a16="http://schemas.microsoft.com/office/drawing/2014/main" id="{E37C5959-68DE-84A7-3DD3-529DEE5AAB70}"/>
              </a:ext>
            </a:extLst>
          </p:cNvPr>
          <p:cNvSpPr txBox="1"/>
          <p:nvPr/>
        </p:nvSpPr>
        <p:spPr>
          <a:xfrm>
            <a:off x="1314696" y="3842134"/>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+1.2pp</a:t>
            </a:r>
          </a:p>
        </p:txBody>
      </p:sp>
      <p:sp>
        <p:nvSpPr>
          <p:cNvPr id="65" name="Isosceles Triangle 64">
            <a:extLst>
              <a:ext uri="{FF2B5EF4-FFF2-40B4-BE49-F238E27FC236}">
                <a16:creationId xmlns:a16="http://schemas.microsoft.com/office/drawing/2014/main" id="{C7FB3E6D-F683-77CB-17F3-D23134313239}"/>
              </a:ext>
            </a:extLst>
          </p:cNvPr>
          <p:cNvSpPr/>
          <p:nvPr/>
        </p:nvSpPr>
        <p:spPr>
          <a:xfrm>
            <a:off x="933793" y="3881365"/>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Rounded Corners 66">
            <a:extLst>
              <a:ext uri="{FF2B5EF4-FFF2-40B4-BE49-F238E27FC236}">
                <a16:creationId xmlns:a16="http://schemas.microsoft.com/office/drawing/2014/main" id="{FD175E2C-B920-6425-C817-93545E41D6B8}"/>
              </a:ext>
            </a:extLst>
          </p:cNvPr>
          <p:cNvSpPr/>
          <p:nvPr/>
        </p:nvSpPr>
        <p:spPr>
          <a:xfrm>
            <a:off x="2857364" y="2948074"/>
            <a:ext cx="2527651"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5CD9743E-7788-3157-7BE0-96396E246CF7}"/>
              </a:ext>
            </a:extLst>
          </p:cNvPr>
          <p:cNvSpPr txBox="1"/>
          <p:nvPr/>
        </p:nvSpPr>
        <p:spPr>
          <a:xfrm>
            <a:off x="2891032" y="3092952"/>
            <a:ext cx="20351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Previous change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(Jan – Mar 22):</a:t>
            </a:r>
          </a:p>
        </p:txBody>
      </p:sp>
      <p:sp>
        <p:nvSpPr>
          <p:cNvPr id="69" name="TextBox 68">
            <a:extLst>
              <a:ext uri="{FF2B5EF4-FFF2-40B4-BE49-F238E27FC236}">
                <a16:creationId xmlns:a16="http://schemas.microsoft.com/office/drawing/2014/main" id="{68801DC7-C099-ED7D-277A-BBD36C977373}"/>
              </a:ext>
            </a:extLst>
          </p:cNvPr>
          <p:cNvSpPr txBox="1"/>
          <p:nvPr/>
        </p:nvSpPr>
        <p:spPr>
          <a:xfrm>
            <a:off x="4007142" y="3852861"/>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+0.3pp</a:t>
            </a:r>
          </a:p>
        </p:txBody>
      </p:sp>
      <p:sp>
        <p:nvSpPr>
          <p:cNvPr id="70" name="Isosceles Triangle 69">
            <a:extLst>
              <a:ext uri="{FF2B5EF4-FFF2-40B4-BE49-F238E27FC236}">
                <a16:creationId xmlns:a16="http://schemas.microsoft.com/office/drawing/2014/main" id="{DF110FED-2A25-863F-E4B8-14D89ECFBB09}"/>
              </a:ext>
            </a:extLst>
          </p:cNvPr>
          <p:cNvSpPr/>
          <p:nvPr/>
        </p:nvSpPr>
        <p:spPr>
          <a:xfrm>
            <a:off x="3641784" y="384934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Rounded Corners 71">
            <a:extLst>
              <a:ext uri="{FF2B5EF4-FFF2-40B4-BE49-F238E27FC236}">
                <a16:creationId xmlns:a16="http://schemas.microsoft.com/office/drawing/2014/main" id="{1BAD948F-B393-325B-F76C-D7DA81153228}"/>
              </a:ext>
            </a:extLst>
          </p:cNvPr>
          <p:cNvSpPr/>
          <p:nvPr/>
        </p:nvSpPr>
        <p:spPr>
          <a:xfrm>
            <a:off x="5578497" y="2927260"/>
            <a:ext cx="24561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78FBA52C-942F-538E-3E6F-E396265993D3}"/>
              </a:ext>
            </a:extLst>
          </p:cNvPr>
          <p:cNvSpPr txBox="1"/>
          <p:nvPr/>
        </p:nvSpPr>
        <p:spPr>
          <a:xfrm>
            <a:off x="5730971" y="3039698"/>
            <a:ext cx="1829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Change since December 2019:</a:t>
            </a:r>
          </a:p>
        </p:txBody>
      </p:sp>
      <p:sp>
        <p:nvSpPr>
          <p:cNvPr id="74" name="TextBox 73">
            <a:extLst>
              <a:ext uri="{FF2B5EF4-FFF2-40B4-BE49-F238E27FC236}">
                <a16:creationId xmlns:a16="http://schemas.microsoft.com/office/drawing/2014/main" id="{FC98A482-86AA-4042-3456-9F57EE1230A8}"/>
              </a:ext>
            </a:extLst>
          </p:cNvPr>
          <p:cNvSpPr txBox="1"/>
          <p:nvPr/>
        </p:nvSpPr>
        <p:spPr>
          <a:xfrm>
            <a:off x="6436964" y="3718341"/>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+0.8pp</a:t>
            </a:r>
          </a:p>
        </p:txBody>
      </p:sp>
      <p:sp>
        <p:nvSpPr>
          <p:cNvPr id="75" name="Isosceles Triangle 74">
            <a:extLst>
              <a:ext uri="{FF2B5EF4-FFF2-40B4-BE49-F238E27FC236}">
                <a16:creationId xmlns:a16="http://schemas.microsoft.com/office/drawing/2014/main" id="{D99F271C-DD6E-02C7-2DF8-E87CC80C921B}"/>
              </a:ext>
            </a:extLst>
          </p:cNvPr>
          <p:cNvSpPr/>
          <p:nvPr/>
        </p:nvSpPr>
        <p:spPr>
          <a:xfrm>
            <a:off x="6105011" y="3751747"/>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CFA744BB-686B-8D1B-BB69-4810B7047571}"/>
              </a:ext>
            </a:extLst>
          </p:cNvPr>
          <p:cNvSpPr txBox="1"/>
          <p:nvPr/>
        </p:nvSpPr>
        <p:spPr>
          <a:xfrm>
            <a:off x="8159847" y="582441"/>
            <a:ext cx="391493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unemployment rate to June 2022 was 3.5% </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(lower than the 3.9% nationally)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this has decreased by 0.4 percentage points since the last quarter but remains higher than the pre-pandemic period. </a:t>
            </a:r>
          </a:p>
        </p:txBody>
      </p:sp>
      <p:sp>
        <p:nvSpPr>
          <p:cNvPr id="78" name="TextBox 77">
            <a:extLst>
              <a:ext uri="{FF2B5EF4-FFF2-40B4-BE49-F238E27FC236}">
                <a16:creationId xmlns:a16="http://schemas.microsoft.com/office/drawing/2014/main" id="{F8A212EA-76DB-7EB1-529C-D91FAC586E07}"/>
              </a:ext>
            </a:extLst>
          </p:cNvPr>
          <p:cNvSpPr txBox="1"/>
          <p:nvPr/>
        </p:nvSpPr>
        <p:spPr>
          <a:xfrm>
            <a:off x="79876" y="6596577"/>
            <a:ext cx="119828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 Please note: estimates and confidence intervals are unreliable due to small sample sizes and so should be treated as indicative.</a:t>
            </a:r>
          </a:p>
        </p:txBody>
      </p:sp>
      <p:sp>
        <p:nvSpPr>
          <p:cNvPr id="80" name="TextBox 79">
            <a:extLst>
              <a:ext uri="{FF2B5EF4-FFF2-40B4-BE49-F238E27FC236}">
                <a16:creationId xmlns:a16="http://schemas.microsoft.com/office/drawing/2014/main" id="{38685B54-8663-323C-4446-2926EFA78D59}"/>
              </a:ext>
            </a:extLst>
          </p:cNvPr>
          <p:cNvSpPr txBox="1"/>
          <p:nvPr/>
        </p:nvSpPr>
        <p:spPr>
          <a:xfrm>
            <a:off x="8171901" y="2923664"/>
            <a:ext cx="391493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employment rate to June 2022 was 82.4% </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(higher than the 75.7% nationally)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this has increased by 1.2 percentage points since the last quarter and is now higher than the pre-pandemic period. </a:t>
            </a:r>
          </a:p>
        </p:txBody>
      </p:sp>
      <p:sp>
        <p:nvSpPr>
          <p:cNvPr id="81" name="Rectangle 80">
            <a:extLst>
              <a:ext uri="{FF2B5EF4-FFF2-40B4-BE49-F238E27FC236}">
                <a16:creationId xmlns:a16="http://schemas.microsoft.com/office/drawing/2014/main" id="{C7F4585A-AACC-82B7-7A7C-1BCC3905AB1A}"/>
              </a:ext>
            </a:extLst>
          </p:cNvPr>
          <p:cNvSpPr/>
          <p:nvPr/>
        </p:nvSpPr>
        <p:spPr>
          <a:xfrm>
            <a:off x="-17994" y="4495661"/>
            <a:ext cx="12202569"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Economically Inactive – 14.7% (July 21 - June 22)</a:t>
            </a:r>
          </a:p>
        </p:txBody>
      </p:sp>
      <p:sp>
        <p:nvSpPr>
          <p:cNvPr id="82" name="TextBox 81">
            <a:extLst>
              <a:ext uri="{FF2B5EF4-FFF2-40B4-BE49-F238E27FC236}">
                <a16:creationId xmlns:a16="http://schemas.microsoft.com/office/drawing/2014/main" id="{6B2BA357-9B2E-9445-A676-22EFA5D82AA3}"/>
              </a:ext>
            </a:extLst>
          </p:cNvPr>
          <p:cNvSpPr txBox="1"/>
          <p:nvPr/>
        </p:nvSpPr>
        <p:spPr>
          <a:xfrm>
            <a:off x="211924" y="5396141"/>
            <a:ext cx="211721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Rolling Quarterly change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(Jan – Mar 2022):</a:t>
            </a:r>
          </a:p>
        </p:txBody>
      </p:sp>
      <p:sp>
        <p:nvSpPr>
          <p:cNvPr id="83" name="TextBox 82">
            <a:extLst>
              <a:ext uri="{FF2B5EF4-FFF2-40B4-BE49-F238E27FC236}">
                <a16:creationId xmlns:a16="http://schemas.microsoft.com/office/drawing/2014/main" id="{A8770D37-114C-7B81-D20D-CA4032D014B2}"/>
              </a:ext>
            </a:extLst>
          </p:cNvPr>
          <p:cNvSpPr txBox="1"/>
          <p:nvPr/>
        </p:nvSpPr>
        <p:spPr>
          <a:xfrm>
            <a:off x="2514046" y="5561583"/>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+0.3%</a:t>
            </a:r>
          </a:p>
        </p:txBody>
      </p:sp>
      <p:sp>
        <p:nvSpPr>
          <p:cNvPr id="84" name="Isosceles Triangle 83">
            <a:extLst>
              <a:ext uri="{FF2B5EF4-FFF2-40B4-BE49-F238E27FC236}">
                <a16:creationId xmlns:a16="http://schemas.microsoft.com/office/drawing/2014/main" id="{67B7CA37-FBFF-918D-B16B-6DD3B9B47EED}"/>
              </a:ext>
            </a:extLst>
          </p:cNvPr>
          <p:cNvSpPr/>
          <p:nvPr/>
        </p:nvSpPr>
        <p:spPr>
          <a:xfrm>
            <a:off x="2133143" y="560081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TextBox 84">
            <a:extLst>
              <a:ext uri="{FF2B5EF4-FFF2-40B4-BE49-F238E27FC236}">
                <a16:creationId xmlns:a16="http://schemas.microsoft.com/office/drawing/2014/main" id="{FBD90A0F-0BC9-F640-FF77-4A292501D4DA}"/>
              </a:ext>
            </a:extLst>
          </p:cNvPr>
          <p:cNvSpPr txBox="1"/>
          <p:nvPr/>
        </p:nvSpPr>
        <p:spPr>
          <a:xfrm>
            <a:off x="5542596" y="5728078"/>
            <a:ext cx="1829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Change since December 2019:</a:t>
            </a:r>
          </a:p>
        </p:txBody>
      </p:sp>
      <p:sp>
        <p:nvSpPr>
          <p:cNvPr id="86" name="TextBox 85">
            <a:extLst>
              <a:ext uri="{FF2B5EF4-FFF2-40B4-BE49-F238E27FC236}">
                <a16:creationId xmlns:a16="http://schemas.microsoft.com/office/drawing/2014/main" id="{22596CAA-1F58-8173-6D03-767770D2D747}"/>
              </a:ext>
            </a:extLst>
          </p:cNvPr>
          <p:cNvSpPr txBox="1"/>
          <p:nvPr/>
        </p:nvSpPr>
        <p:spPr>
          <a:xfrm>
            <a:off x="4272960" y="5947443"/>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+0.2%</a:t>
            </a:r>
          </a:p>
        </p:txBody>
      </p:sp>
      <p:sp>
        <p:nvSpPr>
          <p:cNvPr id="87" name="Isosceles Triangle 86">
            <a:extLst>
              <a:ext uri="{FF2B5EF4-FFF2-40B4-BE49-F238E27FC236}">
                <a16:creationId xmlns:a16="http://schemas.microsoft.com/office/drawing/2014/main" id="{E2F7609B-B513-FC65-D8A7-B93B913AAB67}"/>
              </a:ext>
            </a:extLst>
          </p:cNvPr>
          <p:cNvSpPr/>
          <p:nvPr/>
        </p:nvSpPr>
        <p:spPr>
          <a:xfrm>
            <a:off x="3907602" y="5943923"/>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EF483CA0-B927-D0E9-F6B2-30415A08EA21}"/>
              </a:ext>
            </a:extLst>
          </p:cNvPr>
          <p:cNvSpPr txBox="1"/>
          <p:nvPr/>
        </p:nvSpPr>
        <p:spPr>
          <a:xfrm>
            <a:off x="7711253" y="5885195"/>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+1.9%</a:t>
            </a:r>
          </a:p>
        </p:txBody>
      </p:sp>
      <p:sp>
        <p:nvSpPr>
          <p:cNvPr id="89" name="Isosceles Triangle 88">
            <a:extLst>
              <a:ext uri="{FF2B5EF4-FFF2-40B4-BE49-F238E27FC236}">
                <a16:creationId xmlns:a16="http://schemas.microsoft.com/office/drawing/2014/main" id="{0F36978D-ADDC-5D12-7CC4-63C7550F314F}"/>
              </a:ext>
            </a:extLst>
          </p:cNvPr>
          <p:cNvSpPr/>
          <p:nvPr/>
        </p:nvSpPr>
        <p:spPr>
          <a:xfrm>
            <a:off x="7392883" y="592923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Rounded Corners 89">
            <a:extLst>
              <a:ext uri="{FF2B5EF4-FFF2-40B4-BE49-F238E27FC236}">
                <a16:creationId xmlns:a16="http://schemas.microsoft.com/office/drawing/2014/main" id="{55977325-0A31-9F0F-ABBD-687BDB13B7ED}"/>
              </a:ext>
            </a:extLst>
          </p:cNvPr>
          <p:cNvSpPr/>
          <p:nvPr/>
        </p:nvSpPr>
        <p:spPr>
          <a:xfrm>
            <a:off x="52057" y="5248594"/>
            <a:ext cx="2606702"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316293F3-17B1-87B2-D5DD-AE70E8290F35}"/>
              </a:ext>
            </a:extLst>
          </p:cNvPr>
          <p:cNvSpPr txBox="1"/>
          <p:nvPr/>
        </p:nvSpPr>
        <p:spPr>
          <a:xfrm>
            <a:off x="226333" y="5344725"/>
            <a:ext cx="18292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Quarterly change </a:t>
            </a:r>
            <a:b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(April – Jun 22):</a:t>
            </a:r>
          </a:p>
        </p:txBody>
      </p:sp>
      <p:sp>
        <p:nvSpPr>
          <p:cNvPr id="92" name="TextBox 91">
            <a:extLst>
              <a:ext uri="{FF2B5EF4-FFF2-40B4-BE49-F238E27FC236}">
                <a16:creationId xmlns:a16="http://schemas.microsoft.com/office/drawing/2014/main" id="{08151296-6E47-3E65-02D6-9691F6297907}"/>
              </a:ext>
            </a:extLst>
          </p:cNvPr>
          <p:cNvSpPr txBox="1"/>
          <p:nvPr/>
        </p:nvSpPr>
        <p:spPr>
          <a:xfrm>
            <a:off x="1479673" y="6052498"/>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-0.8pp</a:t>
            </a:r>
          </a:p>
        </p:txBody>
      </p:sp>
      <p:sp>
        <p:nvSpPr>
          <p:cNvPr id="93" name="Isosceles Triangle 92">
            <a:extLst>
              <a:ext uri="{FF2B5EF4-FFF2-40B4-BE49-F238E27FC236}">
                <a16:creationId xmlns:a16="http://schemas.microsoft.com/office/drawing/2014/main" id="{3E62B60F-8E15-7A4E-2123-E52BD4240DC8}"/>
              </a:ext>
            </a:extLst>
          </p:cNvPr>
          <p:cNvSpPr/>
          <p:nvPr/>
        </p:nvSpPr>
        <p:spPr>
          <a:xfrm rot="10800000">
            <a:off x="952269" y="6081277"/>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Rounded Corners 93">
            <a:extLst>
              <a:ext uri="{FF2B5EF4-FFF2-40B4-BE49-F238E27FC236}">
                <a16:creationId xmlns:a16="http://schemas.microsoft.com/office/drawing/2014/main" id="{71C2AD0F-55ED-A6DA-E89B-61C90305C351}"/>
              </a:ext>
            </a:extLst>
          </p:cNvPr>
          <p:cNvSpPr/>
          <p:nvPr/>
        </p:nvSpPr>
        <p:spPr>
          <a:xfrm>
            <a:off x="2843668" y="5263834"/>
            <a:ext cx="2527651"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TextBox 94">
            <a:extLst>
              <a:ext uri="{FF2B5EF4-FFF2-40B4-BE49-F238E27FC236}">
                <a16:creationId xmlns:a16="http://schemas.microsoft.com/office/drawing/2014/main" id="{6DB8402F-7069-D130-A1E5-31DBF81D7CEC}"/>
              </a:ext>
            </a:extLst>
          </p:cNvPr>
          <p:cNvSpPr txBox="1"/>
          <p:nvPr/>
        </p:nvSpPr>
        <p:spPr>
          <a:xfrm>
            <a:off x="2916511" y="5295699"/>
            <a:ext cx="20351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Previous change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(Jan – Mar 22):</a:t>
            </a:r>
          </a:p>
        </p:txBody>
      </p:sp>
      <p:sp>
        <p:nvSpPr>
          <p:cNvPr id="96" name="TextBox 95">
            <a:extLst>
              <a:ext uri="{FF2B5EF4-FFF2-40B4-BE49-F238E27FC236}">
                <a16:creationId xmlns:a16="http://schemas.microsoft.com/office/drawing/2014/main" id="{6AC5DD23-2806-181E-19C4-3485D93CAE11}"/>
              </a:ext>
            </a:extLst>
          </p:cNvPr>
          <p:cNvSpPr txBox="1"/>
          <p:nvPr/>
        </p:nvSpPr>
        <p:spPr>
          <a:xfrm>
            <a:off x="4053154" y="6055774"/>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-0.6pp</a:t>
            </a:r>
          </a:p>
        </p:txBody>
      </p:sp>
      <p:sp>
        <p:nvSpPr>
          <p:cNvPr id="97" name="Isosceles Triangle 96">
            <a:extLst>
              <a:ext uri="{FF2B5EF4-FFF2-40B4-BE49-F238E27FC236}">
                <a16:creationId xmlns:a16="http://schemas.microsoft.com/office/drawing/2014/main" id="{2E6E9354-20ED-D390-1F86-FDDCC5C9F808}"/>
              </a:ext>
            </a:extLst>
          </p:cNvPr>
          <p:cNvSpPr/>
          <p:nvPr/>
        </p:nvSpPr>
        <p:spPr>
          <a:xfrm rot="10800000">
            <a:off x="3540215" y="6075707"/>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ectangle: Rounded Corners 97">
            <a:extLst>
              <a:ext uri="{FF2B5EF4-FFF2-40B4-BE49-F238E27FC236}">
                <a16:creationId xmlns:a16="http://schemas.microsoft.com/office/drawing/2014/main" id="{F3C9F1F9-13F7-B334-AF04-BCB490D37428}"/>
              </a:ext>
            </a:extLst>
          </p:cNvPr>
          <p:cNvSpPr/>
          <p:nvPr/>
        </p:nvSpPr>
        <p:spPr>
          <a:xfrm>
            <a:off x="5542597" y="5270637"/>
            <a:ext cx="2478390"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TextBox 98">
            <a:extLst>
              <a:ext uri="{FF2B5EF4-FFF2-40B4-BE49-F238E27FC236}">
                <a16:creationId xmlns:a16="http://schemas.microsoft.com/office/drawing/2014/main" id="{470CF37D-94CA-18FB-69ED-9E11EAAD8DA5}"/>
              </a:ext>
            </a:extLst>
          </p:cNvPr>
          <p:cNvSpPr txBox="1"/>
          <p:nvPr/>
        </p:nvSpPr>
        <p:spPr>
          <a:xfrm>
            <a:off x="5614668" y="5339522"/>
            <a:ext cx="1829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Change since December 2019:</a:t>
            </a:r>
          </a:p>
        </p:txBody>
      </p:sp>
      <p:sp>
        <p:nvSpPr>
          <p:cNvPr id="100" name="TextBox 99">
            <a:extLst>
              <a:ext uri="{FF2B5EF4-FFF2-40B4-BE49-F238E27FC236}">
                <a16:creationId xmlns:a16="http://schemas.microsoft.com/office/drawing/2014/main" id="{0F61F9FF-A614-AFA1-7800-9AD959E91719}"/>
              </a:ext>
            </a:extLst>
          </p:cNvPr>
          <p:cNvSpPr txBox="1"/>
          <p:nvPr/>
        </p:nvSpPr>
        <p:spPr>
          <a:xfrm>
            <a:off x="6545422" y="6081099"/>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-2.0pp</a:t>
            </a:r>
          </a:p>
        </p:txBody>
      </p:sp>
      <p:sp>
        <p:nvSpPr>
          <p:cNvPr id="101" name="Isosceles Triangle 100">
            <a:extLst>
              <a:ext uri="{FF2B5EF4-FFF2-40B4-BE49-F238E27FC236}">
                <a16:creationId xmlns:a16="http://schemas.microsoft.com/office/drawing/2014/main" id="{CA1620F4-E20A-6CD4-2FB9-680EA1DD7655}"/>
              </a:ext>
            </a:extLst>
          </p:cNvPr>
          <p:cNvSpPr/>
          <p:nvPr/>
        </p:nvSpPr>
        <p:spPr>
          <a:xfrm rot="10800000">
            <a:off x="6091315" y="6125135"/>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TextBox 101">
            <a:extLst>
              <a:ext uri="{FF2B5EF4-FFF2-40B4-BE49-F238E27FC236}">
                <a16:creationId xmlns:a16="http://schemas.microsoft.com/office/drawing/2014/main" id="{9F960194-B3C1-F8B1-5D75-17B6A76CF5AD}"/>
              </a:ext>
            </a:extLst>
          </p:cNvPr>
          <p:cNvSpPr txBox="1"/>
          <p:nvPr/>
        </p:nvSpPr>
        <p:spPr>
          <a:xfrm>
            <a:off x="8288326" y="5243065"/>
            <a:ext cx="371025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14.7% were economically inactive in the quarter to June 2022 </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(lower than the 21.2% nationally),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has decreased by 0.8 percentage points since the last quarter. </a:t>
            </a:r>
          </a:p>
        </p:txBody>
      </p:sp>
    </p:spTree>
    <p:extLst>
      <p:ext uri="{BB962C8B-B14F-4D97-AF65-F5344CB8AC3E}">
        <p14:creationId xmlns:p14="http://schemas.microsoft.com/office/powerpoint/2010/main" val="146016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fontScale="90000"/>
          </a:bodyPr>
          <a:lstStyle/>
          <a:p>
            <a:pPr algn="ctr"/>
            <a:r>
              <a:rPr lang="en-GB" sz="5400" b="1" dirty="0">
                <a:solidFill>
                  <a:schemeClr val="bg1"/>
                </a:solidFill>
                <a:latin typeface="+mn-lt"/>
              </a:rPr>
              <a:t>Unemployment Rate and </a:t>
            </a:r>
            <a:br>
              <a:rPr lang="en-GB" sz="5400" b="1" dirty="0">
                <a:solidFill>
                  <a:schemeClr val="bg1"/>
                </a:solidFill>
                <a:latin typeface="+mn-lt"/>
              </a:rPr>
            </a:br>
            <a:r>
              <a:rPr lang="en-GB" sz="5400" b="1" dirty="0">
                <a:solidFill>
                  <a:schemeClr val="bg1"/>
                </a:solidFill>
                <a:latin typeface="+mn-lt"/>
              </a:rPr>
              <a:t>Claimant Counts</a:t>
            </a:r>
          </a:p>
        </p:txBody>
      </p:sp>
    </p:spTree>
    <p:extLst>
      <p:ext uri="{BB962C8B-B14F-4D97-AF65-F5344CB8AC3E}">
        <p14:creationId xmlns:p14="http://schemas.microsoft.com/office/powerpoint/2010/main" val="108641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D9936E-E90D-4F5A-9096-CBDF4591EA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Overall Unemployment Rate - </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3.5% (July 21 - June 22)</a:t>
            </a:r>
          </a:p>
        </p:txBody>
      </p:sp>
      <p:sp>
        <p:nvSpPr>
          <p:cNvPr id="2" name="TextBox 1">
            <a:extLst>
              <a:ext uri="{FF2B5EF4-FFF2-40B4-BE49-F238E27FC236}">
                <a16:creationId xmlns:a16="http://schemas.microsoft.com/office/drawing/2014/main" id="{5EB2690C-64E7-46A5-91DE-7DF2FE01A50A}"/>
              </a:ext>
            </a:extLst>
          </p:cNvPr>
          <p:cNvSpPr txBox="1"/>
          <p:nvPr/>
        </p:nvSpPr>
        <p:spPr>
          <a:xfrm>
            <a:off x="764765" y="5334078"/>
            <a:ext cx="2117213" cy="923330"/>
          </a:xfrm>
          <a:prstGeom prst="rect">
            <a:avLst/>
          </a:prstGeom>
          <a:noFill/>
        </p:spPr>
        <p:txBody>
          <a:bodyPr wrap="square" rtlCol="0">
            <a:spAutoFit/>
          </a:bodyPr>
          <a:lstStyle/>
          <a:p>
            <a:r>
              <a:rPr lang="en-GB" dirty="0">
                <a:solidFill>
                  <a:schemeClr val="bg1"/>
                </a:solidFill>
              </a:rPr>
              <a:t>Rolling Quarterly change </a:t>
            </a:r>
            <a:br>
              <a:rPr lang="en-GB" dirty="0">
                <a:solidFill>
                  <a:schemeClr val="bg1"/>
                </a:solidFill>
              </a:rPr>
            </a:br>
            <a:r>
              <a:rPr lang="en-GB" dirty="0">
                <a:solidFill>
                  <a:schemeClr val="bg1"/>
                </a:solidFill>
              </a:rPr>
              <a:t>(Jan – Mar 2022):</a:t>
            </a:r>
          </a:p>
        </p:txBody>
      </p:sp>
      <p:sp>
        <p:nvSpPr>
          <p:cNvPr id="3" name="TextBox 2">
            <a:extLst>
              <a:ext uri="{FF2B5EF4-FFF2-40B4-BE49-F238E27FC236}">
                <a16:creationId xmlns:a16="http://schemas.microsoft.com/office/drawing/2014/main" id="{D9226147-33A4-4D9D-B338-881EC349B5FA}"/>
              </a:ext>
            </a:extLst>
          </p:cNvPr>
          <p:cNvSpPr txBox="1"/>
          <p:nvPr/>
        </p:nvSpPr>
        <p:spPr>
          <a:xfrm>
            <a:off x="3066887" y="5499520"/>
            <a:ext cx="828675" cy="369332"/>
          </a:xfrm>
          <a:prstGeom prst="rect">
            <a:avLst/>
          </a:prstGeom>
          <a:noFill/>
        </p:spPr>
        <p:txBody>
          <a:bodyPr wrap="square" rtlCol="0">
            <a:spAutoFit/>
          </a:bodyPr>
          <a:lstStyle/>
          <a:p>
            <a:r>
              <a:rPr lang="en-GB" dirty="0">
                <a:solidFill>
                  <a:schemeClr val="bg1"/>
                </a:solidFill>
              </a:rPr>
              <a:t>+0.3%</a:t>
            </a:r>
          </a:p>
        </p:txBody>
      </p:sp>
      <p:sp>
        <p:nvSpPr>
          <p:cNvPr id="7" name="Isosceles Triangle 6">
            <a:extLst>
              <a:ext uri="{FF2B5EF4-FFF2-40B4-BE49-F238E27FC236}">
                <a16:creationId xmlns:a16="http://schemas.microsoft.com/office/drawing/2014/main" id="{753FCAC4-4E3F-421E-95E6-11303ADDBDEC}"/>
              </a:ext>
            </a:extLst>
          </p:cNvPr>
          <p:cNvSpPr/>
          <p:nvPr/>
        </p:nvSpPr>
        <p:spPr>
          <a:xfrm>
            <a:off x="2685984" y="553875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57A4623-2B99-4044-90C2-8ABC304D4C50}"/>
              </a:ext>
            </a:extLst>
          </p:cNvPr>
          <p:cNvSpPr txBox="1"/>
          <p:nvPr/>
        </p:nvSpPr>
        <p:spPr>
          <a:xfrm>
            <a:off x="7878712" y="5677431"/>
            <a:ext cx="1829246" cy="646331"/>
          </a:xfrm>
          <a:prstGeom prst="rect">
            <a:avLst/>
          </a:prstGeom>
          <a:noFill/>
        </p:spPr>
        <p:txBody>
          <a:bodyPr wrap="square" rtlCol="0">
            <a:spAutoFit/>
          </a:bodyPr>
          <a:lstStyle/>
          <a:p>
            <a:r>
              <a:rPr lang="en-GB" dirty="0">
                <a:solidFill>
                  <a:schemeClr val="bg1"/>
                </a:solidFill>
              </a:rPr>
              <a:t>Change since December 2019:</a:t>
            </a:r>
          </a:p>
        </p:txBody>
      </p:sp>
      <p:pic>
        <p:nvPicPr>
          <p:cNvPr id="8" name="Picture 7">
            <a:extLst>
              <a:ext uri="{FF2B5EF4-FFF2-40B4-BE49-F238E27FC236}">
                <a16:creationId xmlns:a16="http://schemas.microsoft.com/office/drawing/2014/main" id="{F6B09A61-7E26-4EDF-84E6-152A48225DB5}"/>
              </a:ext>
            </a:extLst>
          </p:cNvPr>
          <p:cNvPicPr>
            <a:picLocks noChangeAspect="1"/>
          </p:cNvPicPr>
          <p:nvPr/>
        </p:nvPicPr>
        <p:blipFill>
          <a:blip r:embed="rId3"/>
          <a:stretch>
            <a:fillRect/>
          </a:stretch>
        </p:blipFill>
        <p:spPr>
          <a:xfrm>
            <a:off x="1349256" y="760944"/>
            <a:ext cx="8625369" cy="4347598"/>
          </a:xfrm>
          <a:prstGeom prst="rect">
            <a:avLst/>
          </a:prstGeom>
        </p:spPr>
      </p:pic>
      <p:sp>
        <p:nvSpPr>
          <p:cNvPr id="16" name="TextBox 15">
            <a:extLst>
              <a:ext uri="{FF2B5EF4-FFF2-40B4-BE49-F238E27FC236}">
                <a16:creationId xmlns:a16="http://schemas.microsoft.com/office/drawing/2014/main" id="{61AD0DBC-6257-45B0-999B-593C1FD6D854}"/>
              </a:ext>
            </a:extLst>
          </p:cNvPr>
          <p:cNvSpPr txBox="1"/>
          <p:nvPr/>
        </p:nvSpPr>
        <p:spPr>
          <a:xfrm>
            <a:off x="6310059" y="5882104"/>
            <a:ext cx="828675" cy="369332"/>
          </a:xfrm>
          <a:prstGeom prst="rect">
            <a:avLst/>
          </a:prstGeom>
          <a:noFill/>
        </p:spPr>
        <p:txBody>
          <a:bodyPr wrap="square" rtlCol="0">
            <a:spAutoFit/>
          </a:bodyPr>
          <a:lstStyle/>
          <a:p>
            <a:r>
              <a:rPr lang="en-GB" dirty="0">
                <a:solidFill>
                  <a:schemeClr val="bg1"/>
                </a:solidFill>
              </a:rPr>
              <a:t>+0.2%</a:t>
            </a:r>
          </a:p>
        </p:txBody>
      </p:sp>
      <p:sp>
        <p:nvSpPr>
          <p:cNvPr id="17" name="Isosceles Triangle 16">
            <a:extLst>
              <a:ext uri="{FF2B5EF4-FFF2-40B4-BE49-F238E27FC236}">
                <a16:creationId xmlns:a16="http://schemas.microsoft.com/office/drawing/2014/main" id="{5FB9FBFC-E792-4B89-8BCD-911F654EC5F7}"/>
              </a:ext>
            </a:extLst>
          </p:cNvPr>
          <p:cNvSpPr/>
          <p:nvPr/>
        </p:nvSpPr>
        <p:spPr>
          <a:xfrm>
            <a:off x="5944701"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B51F364-CE10-40C7-979B-9A253E9D0CC7}"/>
              </a:ext>
            </a:extLst>
          </p:cNvPr>
          <p:cNvSpPr txBox="1"/>
          <p:nvPr/>
        </p:nvSpPr>
        <p:spPr>
          <a:xfrm>
            <a:off x="10047369" y="5834548"/>
            <a:ext cx="828675" cy="369332"/>
          </a:xfrm>
          <a:prstGeom prst="rect">
            <a:avLst/>
          </a:prstGeom>
          <a:noFill/>
        </p:spPr>
        <p:txBody>
          <a:bodyPr wrap="square" rtlCol="0">
            <a:spAutoFit/>
          </a:bodyPr>
          <a:lstStyle/>
          <a:p>
            <a:r>
              <a:rPr lang="en-GB" dirty="0">
                <a:solidFill>
                  <a:schemeClr val="bg1"/>
                </a:solidFill>
              </a:rPr>
              <a:t>+1.9%</a:t>
            </a:r>
          </a:p>
        </p:txBody>
      </p:sp>
      <p:sp>
        <p:nvSpPr>
          <p:cNvPr id="19" name="Isosceles Triangle 18">
            <a:extLst>
              <a:ext uri="{FF2B5EF4-FFF2-40B4-BE49-F238E27FC236}">
                <a16:creationId xmlns:a16="http://schemas.microsoft.com/office/drawing/2014/main" id="{9EF47247-2FAF-483A-BBD4-A3D837C02F02}"/>
              </a:ext>
            </a:extLst>
          </p:cNvPr>
          <p:cNvSpPr/>
          <p:nvPr/>
        </p:nvSpPr>
        <p:spPr>
          <a:xfrm>
            <a:off x="9728999"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0061E6-4906-43CA-9A1F-47EB1917C7FF}"/>
              </a:ext>
            </a:extLst>
          </p:cNvPr>
          <p:cNvSpPr txBox="1"/>
          <p:nvPr/>
        </p:nvSpPr>
        <p:spPr>
          <a:xfrm>
            <a:off x="85059" y="6550223"/>
            <a:ext cx="11982893" cy="307777"/>
          </a:xfrm>
          <a:prstGeom prst="rect">
            <a:avLst/>
          </a:prstGeom>
          <a:noFill/>
        </p:spPr>
        <p:txBody>
          <a:bodyPr wrap="square" rtlCol="0">
            <a:spAutoFit/>
          </a:bodyPr>
          <a:lstStyle/>
          <a:p>
            <a:r>
              <a:rPr lang="en-GB" sz="1400" i="1" dirty="0"/>
              <a:t>Please note: estimates and confidence intervals are unreliable due to small sample sizes for 2016-2020 and so show be treated as indicative.</a:t>
            </a:r>
          </a:p>
        </p:txBody>
      </p:sp>
      <p:sp>
        <p:nvSpPr>
          <p:cNvPr id="24" name="Rectangle: Rounded Corners 23">
            <a:extLst>
              <a:ext uri="{FF2B5EF4-FFF2-40B4-BE49-F238E27FC236}">
                <a16:creationId xmlns:a16="http://schemas.microsoft.com/office/drawing/2014/main" id="{7A43E9B4-B252-42F4-837C-B91114425CF2}"/>
              </a:ext>
            </a:extLst>
          </p:cNvPr>
          <p:cNvSpPr/>
          <p:nvPr/>
        </p:nvSpPr>
        <p:spPr>
          <a:xfrm>
            <a:off x="707482" y="5282661"/>
            <a:ext cx="3357785" cy="1267561"/>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A46E379-432A-4C10-8E37-008D5E29AC9B}"/>
              </a:ext>
            </a:extLst>
          </p:cNvPr>
          <p:cNvSpPr txBox="1"/>
          <p:nvPr/>
        </p:nvSpPr>
        <p:spPr>
          <a:xfrm>
            <a:off x="779174" y="5282662"/>
            <a:ext cx="1829246" cy="830997"/>
          </a:xfrm>
          <a:prstGeom prst="rect">
            <a:avLst/>
          </a:prstGeom>
          <a:noFill/>
        </p:spPr>
        <p:txBody>
          <a:bodyPr wrap="square" rtlCol="0">
            <a:spAutoFit/>
          </a:bodyPr>
          <a:lstStyle/>
          <a:p>
            <a:r>
              <a:rPr lang="en-GB" sz="1600" dirty="0">
                <a:solidFill>
                  <a:schemeClr val="bg1"/>
                </a:solidFill>
              </a:rPr>
              <a:t>Rolling Quarterly change </a:t>
            </a:r>
            <a:br>
              <a:rPr lang="en-GB" sz="1600" dirty="0">
                <a:solidFill>
                  <a:schemeClr val="bg1"/>
                </a:solidFill>
              </a:rPr>
            </a:br>
            <a:r>
              <a:rPr lang="en-GB" sz="1600" dirty="0">
                <a:solidFill>
                  <a:schemeClr val="bg1"/>
                </a:solidFill>
              </a:rPr>
              <a:t>(April – Jun 22):</a:t>
            </a:r>
          </a:p>
        </p:txBody>
      </p:sp>
      <p:sp>
        <p:nvSpPr>
          <p:cNvPr id="26" name="TextBox 25">
            <a:extLst>
              <a:ext uri="{FF2B5EF4-FFF2-40B4-BE49-F238E27FC236}">
                <a16:creationId xmlns:a16="http://schemas.microsoft.com/office/drawing/2014/main" id="{BA237704-3670-4F53-90BD-CB3017DC5149}"/>
              </a:ext>
            </a:extLst>
          </p:cNvPr>
          <p:cNvSpPr txBox="1"/>
          <p:nvPr/>
        </p:nvSpPr>
        <p:spPr>
          <a:xfrm>
            <a:off x="3066887" y="5499520"/>
            <a:ext cx="828675" cy="369332"/>
          </a:xfrm>
          <a:prstGeom prst="rect">
            <a:avLst/>
          </a:prstGeom>
          <a:noFill/>
        </p:spPr>
        <p:txBody>
          <a:bodyPr wrap="square" rtlCol="0">
            <a:spAutoFit/>
          </a:bodyPr>
          <a:lstStyle/>
          <a:p>
            <a:r>
              <a:rPr lang="en-GB" dirty="0">
                <a:solidFill>
                  <a:schemeClr val="bg1"/>
                </a:solidFill>
              </a:rPr>
              <a:t>-0.4pp</a:t>
            </a:r>
          </a:p>
        </p:txBody>
      </p:sp>
      <p:sp>
        <p:nvSpPr>
          <p:cNvPr id="27" name="Isosceles Triangle 26">
            <a:extLst>
              <a:ext uri="{FF2B5EF4-FFF2-40B4-BE49-F238E27FC236}">
                <a16:creationId xmlns:a16="http://schemas.microsoft.com/office/drawing/2014/main" id="{AE3B578A-33BC-44D7-AF11-7993F730CAAC}"/>
              </a:ext>
            </a:extLst>
          </p:cNvPr>
          <p:cNvSpPr/>
          <p:nvPr/>
        </p:nvSpPr>
        <p:spPr>
          <a:xfrm rot="10800000">
            <a:off x="2685984" y="553875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F9A28652-4A22-4FDD-B455-9A6EC5ADADEC}"/>
              </a:ext>
            </a:extLst>
          </p:cNvPr>
          <p:cNvSpPr txBox="1"/>
          <p:nvPr/>
        </p:nvSpPr>
        <p:spPr>
          <a:xfrm>
            <a:off x="728090" y="6083860"/>
            <a:ext cx="3270794" cy="461665"/>
          </a:xfrm>
          <a:prstGeom prst="rect">
            <a:avLst/>
          </a:prstGeom>
          <a:noFill/>
        </p:spPr>
        <p:txBody>
          <a:bodyPr wrap="square" rtlCol="0">
            <a:spAutoFit/>
          </a:bodyPr>
          <a:lstStyle/>
          <a:p>
            <a:pPr algn="ctr"/>
            <a:r>
              <a:rPr lang="en-GB" sz="1200" dirty="0">
                <a:solidFill>
                  <a:schemeClr val="bg1"/>
                </a:solidFill>
              </a:rPr>
              <a:t>Comparing July 2021 – June 2022 with April 2021 – March 2022</a:t>
            </a:r>
          </a:p>
        </p:txBody>
      </p:sp>
      <p:sp>
        <p:nvSpPr>
          <p:cNvPr id="29" name="Rectangle: Rounded Corners 28">
            <a:extLst>
              <a:ext uri="{FF2B5EF4-FFF2-40B4-BE49-F238E27FC236}">
                <a16:creationId xmlns:a16="http://schemas.microsoft.com/office/drawing/2014/main" id="{FFC0CD2E-6512-49C8-B9D7-39C3EB31A024}"/>
              </a:ext>
            </a:extLst>
          </p:cNvPr>
          <p:cNvSpPr/>
          <p:nvPr/>
        </p:nvSpPr>
        <p:spPr>
          <a:xfrm>
            <a:off x="4331835" y="5282661"/>
            <a:ext cx="3357785" cy="126932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DBD12EBD-06D3-4C18-95B9-517F1B1912CD}"/>
              </a:ext>
            </a:extLst>
          </p:cNvPr>
          <p:cNvSpPr txBox="1"/>
          <p:nvPr/>
        </p:nvSpPr>
        <p:spPr>
          <a:xfrm>
            <a:off x="4352875" y="5388198"/>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a:t>
            </a:r>
            <a:r>
              <a:rPr lang="en-GB" sz="1800" dirty="0">
                <a:solidFill>
                  <a:schemeClr val="bg1"/>
                </a:solidFill>
              </a:rPr>
              <a:t>Jan 21 – June 22</a:t>
            </a:r>
            <a:r>
              <a:rPr lang="en-GB" dirty="0">
                <a:solidFill>
                  <a:schemeClr val="bg1"/>
                </a:solidFill>
              </a:rPr>
              <a:t>):</a:t>
            </a:r>
          </a:p>
        </p:txBody>
      </p:sp>
      <p:sp>
        <p:nvSpPr>
          <p:cNvPr id="31" name="TextBox 30">
            <a:extLst>
              <a:ext uri="{FF2B5EF4-FFF2-40B4-BE49-F238E27FC236}">
                <a16:creationId xmlns:a16="http://schemas.microsoft.com/office/drawing/2014/main" id="{70B05889-F667-4126-9EFF-48E5296FF799}"/>
              </a:ext>
            </a:extLst>
          </p:cNvPr>
          <p:cNvSpPr txBox="1"/>
          <p:nvPr/>
        </p:nvSpPr>
        <p:spPr>
          <a:xfrm>
            <a:off x="6506325" y="5583317"/>
            <a:ext cx="828675" cy="369332"/>
          </a:xfrm>
          <a:prstGeom prst="rect">
            <a:avLst/>
          </a:prstGeom>
          <a:noFill/>
        </p:spPr>
        <p:txBody>
          <a:bodyPr wrap="square" rtlCol="0">
            <a:spAutoFit/>
          </a:bodyPr>
          <a:lstStyle/>
          <a:p>
            <a:r>
              <a:rPr lang="en-GB" dirty="0">
                <a:solidFill>
                  <a:schemeClr val="bg1"/>
                </a:solidFill>
              </a:rPr>
              <a:t>+0.3pp</a:t>
            </a:r>
          </a:p>
        </p:txBody>
      </p:sp>
      <p:sp>
        <p:nvSpPr>
          <p:cNvPr id="32" name="Isosceles Triangle 31">
            <a:extLst>
              <a:ext uri="{FF2B5EF4-FFF2-40B4-BE49-F238E27FC236}">
                <a16:creationId xmlns:a16="http://schemas.microsoft.com/office/drawing/2014/main" id="{AEA49FA2-B376-4721-B0DF-E32A82566578}"/>
              </a:ext>
            </a:extLst>
          </p:cNvPr>
          <p:cNvSpPr/>
          <p:nvPr/>
        </p:nvSpPr>
        <p:spPr>
          <a:xfrm>
            <a:off x="6230331" y="5580050"/>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D6E00B67-6A46-489D-A4BE-81138CDC83C0}"/>
              </a:ext>
            </a:extLst>
          </p:cNvPr>
          <p:cNvSpPr txBox="1"/>
          <p:nvPr/>
        </p:nvSpPr>
        <p:spPr>
          <a:xfrm>
            <a:off x="4310794" y="6111923"/>
            <a:ext cx="3270794" cy="461665"/>
          </a:xfrm>
          <a:prstGeom prst="rect">
            <a:avLst/>
          </a:prstGeom>
          <a:noFill/>
        </p:spPr>
        <p:txBody>
          <a:bodyPr wrap="square" rtlCol="0">
            <a:spAutoFit/>
          </a:bodyPr>
          <a:lstStyle/>
          <a:p>
            <a:pPr algn="ctr"/>
            <a:r>
              <a:rPr lang="en-GB" sz="1200" dirty="0">
                <a:solidFill>
                  <a:schemeClr val="bg1"/>
                </a:solidFill>
              </a:rPr>
              <a:t>Comparing April 2021 – March 2022 with  January 2021 – December 2021 </a:t>
            </a:r>
          </a:p>
        </p:txBody>
      </p:sp>
      <p:sp>
        <p:nvSpPr>
          <p:cNvPr id="34" name="Rectangle: Rounded Corners 33">
            <a:extLst>
              <a:ext uri="{FF2B5EF4-FFF2-40B4-BE49-F238E27FC236}">
                <a16:creationId xmlns:a16="http://schemas.microsoft.com/office/drawing/2014/main" id="{F1BF771C-0E90-409A-88C3-90ED2BA49949}"/>
              </a:ext>
            </a:extLst>
          </p:cNvPr>
          <p:cNvSpPr/>
          <p:nvPr/>
        </p:nvSpPr>
        <p:spPr>
          <a:xfrm>
            <a:off x="7878712" y="5282660"/>
            <a:ext cx="3357785" cy="1300071"/>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C3D82DE4-3E14-4544-B7F5-F99000E28BD3}"/>
              </a:ext>
            </a:extLst>
          </p:cNvPr>
          <p:cNvSpPr txBox="1"/>
          <p:nvPr/>
        </p:nvSpPr>
        <p:spPr>
          <a:xfrm>
            <a:off x="7899753" y="5418948"/>
            <a:ext cx="1829246" cy="646331"/>
          </a:xfrm>
          <a:prstGeom prst="rect">
            <a:avLst/>
          </a:prstGeom>
          <a:noFill/>
        </p:spPr>
        <p:txBody>
          <a:bodyPr wrap="square" rtlCol="0">
            <a:spAutoFit/>
          </a:bodyPr>
          <a:lstStyle/>
          <a:p>
            <a:r>
              <a:rPr lang="en-GB" dirty="0">
                <a:solidFill>
                  <a:schemeClr val="bg1"/>
                </a:solidFill>
              </a:rPr>
              <a:t>Change since December 2019:</a:t>
            </a:r>
          </a:p>
        </p:txBody>
      </p:sp>
      <p:sp>
        <p:nvSpPr>
          <p:cNvPr id="36" name="TextBox 35">
            <a:extLst>
              <a:ext uri="{FF2B5EF4-FFF2-40B4-BE49-F238E27FC236}">
                <a16:creationId xmlns:a16="http://schemas.microsoft.com/office/drawing/2014/main" id="{A6632850-DEA3-47CF-A3F9-08CC4A859D41}"/>
              </a:ext>
            </a:extLst>
          </p:cNvPr>
          <p:cNvSpPr txBox="1"/>
          <p:nvPr/>
        </p:nvSpPr>
        <p:spPr>
          <a:xfrm>
            <a:off x="10068410" y="5576065"/>
            <a:ext cx="828675" cy="369332"/>
          </a:xfrm>
          <a:prstGeom prst="rect">
            <a:avLst/>
          </a:prstGeom>
          <a:noFill/>
        </p:spPr>
        <p:txBody>
          <a:bodyPr wrap="square" rtlCol="0">
            <a:spAutoFit/>
          </a:bodyPr>
          <a:lstStyle/>
          <a:p>
            <a:r>
              <a:rPr lang="en-GB" dirty="0">
                <a:solidFill>
                  <a:schemeClr val="bg1"/>
                </a:solidFill>
              </a:rPr>
              <a:t>+1.5pp</a:t>
            </a:r>
          </a:p>
        </p:txBody>
      </p:sp>
      <p:sp>
        <p:nvSpPr>
          <p:cNvPr id="37" name="Isosceles Triangle 36">
            <a:extLst>
              <a:ext uri="{FF2B5EF4-FFF2-40B4-BE49-F238E27FC236}">
                <a16:creationId xmlns:a16="http://schemas.microsoft.com/office/drawing/2014/main" id="{4233631E-D0B7-4FF8-84F2-7235E3E985DB}"/>
              </a:ext>
            </a:extLst>
          </p:cNvPr>
          <p:cNvSpPr/>
          <p:nvPr/>
        </p:nvSpPr>
        <p:spPr>
          <a:xfrm>
            <a:off x="9750040" y="562010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1BEB9415-645B-463A-BD9A-F16B8331024C}"/>
              </a:ext>
            </a:extLst>
          </p:cNvPr>
          <p:cNvSpPr txBox="1"/>
          <p:nvPr/>
        </p:nvSpPr>
        <p:spPr>
          <a:xfrm>
            <a:off x="7943017" y="6164333"/>
            <a:ext cx="3270794" cy="461665"/>
          </a:xfrm>
          <a:prstGeom prst="rect">
            <a:avLst/>
          </a:prstGeom>
          <a:noFill/>
        </p:spPr>
        <p:txBody>
          <a:bodyPr wrap="square" rtlCol="0">
            <a:spAutoFit/>
          </a:bodyPr>
          <a:lstStyle/>
          <a:p>
            <a:pPr algn="ctr"/>
            <a:r>
              <a:rPr lang="en-GB" sz="1200" dirty="0">
                <a:solidFill>
                  <a:schemeClr val="bg1"/>
                </a:solidFill>
              </a:rPr>
              <a:t>Comparing July 2021 – June 2022 with January 2019 – December 2019</a:t>
            </a:r>
          </a:p>
        </p:txBody>
      </p:sp>
    </p:spTree>
    <p:extLst>
      <p:ext uri="{BB962C8B-B14F-4D97-AF65-F5344CB8AC3E}">
        <p14:creationId xmlns:p14="http://schemas.microsoft.com/office/powerpoint/2010/main" val="3692143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80813C-A7F5-4EB9-8F5B-984E4FBA00C5}"/>
              </a:ext>
            </a:extLst>
          </p:cNvPr>
          <p:cNvSpPr txBox="1"/>
          <p:nvPr/>
        </p:nvSpPr>
        <p:spPr>
          <a:xfrm>
            <a:off x="10714920" y="2776015"/>
            <a:ext cx="1198466" cy="1200329"/>
          </a:xfrm>
          <a:prstGeom prst="rect">
            <a:avLst/>
          </a:prstGeom>
          <a:noFill/>
        </p:spPr>
        <p:txBody>
          <a:bodyPr wrap="square" rtlCol="0">
            <a:spAutoFit/>
          </a:bodyPr>
          <a:lstStyle/>
          <a:p>
            <a:r>
              <a:rPr lang="en-GB" sz="1200" dirty="0"/>
              <a:t>*</a:t>
            </a:r>
            <a:r>
              <a:rPr lang="en-GB" sz="1200" i="1" dirty="0"/>
              <a:t>this figure includes all residents over the age of 16 (not just working age)</a:t>
            </a:r>
          </a:p>
        </p:txBody>
      </p:sp>
      <p:graphicFrame>
        <p:nvGraphicFramePr>
          <p:cNvPr id="8" name="Table 3">
            <a:extLst>
              <a:ext uri="{FF2B5EF4-FFF2-40B4-BE49-F238E27FC236}">
                <a16:creationId xmlns:a16="http://schemas.microsoft.com/office/drawing/2014/main" id="{3ED3E076-3F39-450A-A33F-96CD615B3EE0}"/>
              </a:ext>
            </a:extLst>
          </p:cNvPr>
          <p:cNvGraphicFramePr>
            <a:graphicFrameLocks noGrp="1"/>
          </p:cNvGraphicFramePr>
          <p:nvPr>
            <p:extLst>
              <p:ext uri="{D42A27DB-BD31-4B8C-83A1-F6EECF244321}">
                <p14:modId xmlns:p14="http://schemas.microsoft.com/office/powerpoint/2010/main" val="4266417487"/>
              </p:ext>
            </p:extLst>
          </p:nvPr>
        </p:nvGraphicFramePr>
        <p:xfrm>
          <a:off x="1191453" y="4925485"/>
          <a:ext cx="9791699" cy="1855499"/>
        </p:xfrm>
        <a:graphic>
          <a:graphicData uri="http://schemas.openxmlformats.org/drawingml/2006/table">
            <a:tbl>
              <a:tblPr firstRow="1" bandRow="1">
                <a:tableStyleId>{5940675A-B579-460E-94D1-54222C63F5DA}</a:tableStyleId>
              </a:tblPr>
              <a:tblGrid>
                <a:gridCol w="1608366">
                  <a:extLst>
                    <a:ext uri="{9D8B030D-6E8A-4147-A177-3AD203B41FA5}">
                      <a16:colId xmlns:a16="http://schemas.microsoft.com/office/drawing/2014/main" val="420131872"/>
                    </a:ext>
                  </a:extLst>
                </a:gridCol>
                <a:gridCol w="1681227">
                  <a:extLst>
                    <a:ext uri="{9D8B030D-6E8A-4147-A177-3AD203B41FA5}">
                      <a16:colId xmlns:a16="http://schemas.microsoft.com/office/drawing/2014/main" val="791136943"/>
                    </a:ext>
                  </a:extLst>
                </a:gridCol>
                <a:gridCol w="1696643">
                  <a:extLst>
                    <a:ext uri="{9D8B030D-6E8A-4147-A177-3AD203B41FA5}">
                      <a16:colId xmlns:a16="http://schemas.microsoft.com/office/drawing/2014/main" val="1417751783"/>
                    </a:ext>
                  </a:extLst>
                </a:gridCol>
                <a:gridCol w="2309914">
                  <a:extLst>
                    <a:ext uri="{9D8B030D-6E8A-4147-A177-3AD203B41FA5}">
                      <a16:colId xmlns:a16="http://schemas.microsoft.com/office/drawing/2014/main" val="2449649935"/>
                    </a:ext>
                  </a:extLst>
                </a:gridCol>
                <a:gridCol w="2495549">
                  <a:extLst>
                    <a:ext uri="{9D8B030D-6E8A-4147-A177-3AD203B41FA5}">
                      <a16:colId xmlns:a16="http://schemas.microsoft.com/office/drawing/2014/main" val="1959028662"/>
                    </a:ext>
                  </a:extLst>
                </a:gridCol>
              </a:tblGrid>
              <a:tr h="645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Claimant Counts</a:t>
                      </a:r>
                    </a:p>
                    <a:p>
                      <a:endParaRPr lang="en-GB" sz="1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rPr>
                        <a:t>Number of claimants</a:t>
                      </a:r>
                    </a:p>
                    <a:p>
                      <a:pPr algn="ctr" fontAlgn="b"/>
                      <a:r>
                        <a:rPr lang="en-GB" sz="1200" b="1" u="none" strike="noStrike" dirty="0">
                          <a:effectLst/>
                        </a:rPr>
                        <a:t>September 2022</a:t>
                      </a:r>
                      <a:endParaRPr lang="en-GB" sz="1200" b="1" i="0" u="none" strike="noStrike" dirty="0">
                        <a:solidFill>
                          <a:srgbClr val="000000"/>
                        </a:solidFill>
                        <a:effectLst/>
                        <a:latin typeface="Arial" panose="020B0604020202020204" pitchFamily="34" charset="0"/>
                      </a:endParaRPr>
                    </a:p>
                    <a:p>
                      <a:pPr algn="ctr" fontAlgn="b"/>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 of residents aged 16+</a:t>
                      </a:r>
                    </a:p>
                    <a:p>
                      <a:pPr algn="ctr" fontAlgn="b"/>
                      <a:r>
                        <a:rPr lang="en-GB" sz="1200" b="1" u="none" strike="noStrike" dirty="0">
                          <a:effectLst/>
                        </a:rPr>
                        <a:t>September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Pre-COVID vs Now:</a:t>
                      </a:r>
                    </a:p>
                    <a:p>
                      <a:pPr algn="ctr" fontAlgn="b"/>
                      <a:r>
                        <a:rPr lang="en-GB" sz="1200" b="1" u="none" strike="noStrike" dirty="0">
                          <a:effectLst/>
                        </a:rPr>
                        <a:t>March 2020 to September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Previous update vs Now:</a:t>
                      </a:r>
                    </a:p>
                    <a:p>
                      <a:pPr algn="ctr" fontAlgn="b"/>
                      <a:r>
                        <a:rPr lang="en-GB" sz="1200" b="1" u="none" strike="noStrike" dirty="0">
                          <a:effectLst/>
                        </a:rPr>
                        <a:t>June 2022 to September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376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dirty="0">
                          <a:solidFill>
                            <a:schemeClr val="tx1"/>
                          </a:solidFill>
                          <a:effectLst/>
                          <a:latin typeface="Calibri" panose="020F0502020204030204" pitchFamily="34" charset="0"/>
                        </a:rPr>
                        <a:t>2,110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kern="1200" dirty="0">
                          <a:solidFill>
                            <a:srgbClr val="00B050"/>
                          </a:solidFill>
                          <a:effectLst/>
                          <a:latin typeface="Calibri" panose="020F0502020204030204" pitchFamily="34" charset="0"/>
                          <a:ea typeface="+mn-ea"/>
                          <a:cs typeface="+mn-cs"/>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GB" sz="1200" b="1" i="0" u="none" strike="noStrike" kern="1200" dirty="0">
                          <a:solidFill>
                            <a:srgbClr val="00B050"/>
                          </a:solidFill>
                          <a:effectLst/>
                          <a:latin typeface="Calibri" panose="020F0502020204030204" pitchFamily="34"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76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panose="020F0502020204030204" pitchFamily="34" charset="0"/>
                        </a:rPr>
                        <a:t>1,750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panose="020F0502020204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rgbClr val="00B050"/>
                          </a:solidFill>
                          <a:effectLst/>
                          <a:latin typeface="Calibri" panose="020F0502020204030204" pitchFamily="34" charset="0"/>
                          <a:ea typeface="+mn-ea"/>
                          <a:cs typeface="+mn-cs"/>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dirty="0">
                          <a:solidFill>
                            <a:srgbClr val="00B050"/>
                          </a:solidFill>
                          <a:effectLst/>
                          <a:latin typeface="Calibri" panose="020F0502020204030204" pitchFamily="34"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376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Greater Cambridge 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panose="020F0502020204030204" pitchFamily="34" charset="0"/>
                        </a:rPr>
                        <a:t>3,860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rgbClr val="00B050"/>
                          </a:solidFill>
                          <a:effectLst/>
                          <a:latin typeface="Calibri" panose="020F0502020204030204" pitchFamily="34" charset="0"/>
                          <a:ea typeface="+mn-ea"/>
                          <a:cs typeface="+mn-cs"/>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dirty="0">
                          <a:solidFill>
                            <a:srgbClr val="00B050"/>
                          </a:solidFill>
                          <a:effectLst/>
                          <a:latin typeface="Calibri" panose="020F0502020204030204" pitchFamily="34"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3835884"/>
                  </a:ext>
                </a:extLst>
              </a:tr>
            </a:tbl>
          </a:graphicData>
        </a:graphic>
      </p:graphicFrame>
      <p:sp>
        <p:nvSpPr>
          <p:cNvPr id="11" name="Rectangle 10">
            <a:extLst>
              <a:ext uri="{FF2B5EF4-FFF2-40B4-BE49-F238E27FC236}">
                <a16:creationId xmlns:a16="http://schemas.microsoft.com/office/drawing/2014/main" id="{5D83C49B-8E3E-4F86-BF4D-04112D0EEC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a:t>
            </a:r>
            <a:r>
              <a:rPr lang="en-GB" sz="2800" b="1" dirty="0" err="1">
                <a:solidFill>
                  <a:prstClr val="white"/>
                </a:solidFill>
                <a:latin typeface="Calibri" panose="020F0502020204030204"/>
              </a:rPr>
              <a:t>rket</a:t>
            </a:r>
            <a:r>
              <a:rPr lang="en-GB" sz="2800" b="1" dirty="0">
                <a:solidFill>
                  <a:prstClr val="white"/>
                </a:solidFill>
                <a:latin typeface="Calibri" panose="020F0502020204030204"/>
              </a:rPr>
              <a:t> – Claimant Count </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3019005-7C3C-4790-A04D-BB9FF03D109B}"/>
              </a:ext>
            </a:extLst>
          </p:cNvPr>
          <p:cNvPicPr>
            <a:picLocks noChangeAspect="1"/>
          </p:cNvPicPr>
          <p:nvPr/>
        </p:nvPicPr>
        <p:blipFill>
          <a:blip r:embed="rId3"/>
          <a:stretch>
            <a:fillRect/>
          </a:stretch>
        </p:blipFill>
        <p:spPr>
          <a:xfrm>
            <a:off x="1477080" y="726060"/>
            <a:ext cx="8991232" cy="4099911"/>
          </a:xfrm>
          <a:prstGeom prst="rect">
            <a:avLst/>
          </a:prstGeom>
        </p:spPr>
      </p:pic>
    </p:spTree>
    <p:extLst>
      <p:ext uri="{BB962C8B-B14F-4D97-AF65-F5344CB8AC3E}">
        <p14:creationId xmlns:p14="http://schemas.microsoft.com/office/powerpoint/2010/main" val="184467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PCA (part only)">
      <a:dk1>
        <a:sysClr val="windowText" lastClr="000000"/>
      </a:dk1>
      <a:lt1>
        <a:sysClr val="window" lastClr="FFFFFF"/>
      </a:lt1>
      <a:dk2>
        <a:srgbClr val="44546A"/>
      </a:dk2>
      <a:lt2>
        <a:srgbClr val="E7E6E6"/>
      </a:lt2>
      <a:accent1>
        <a:srgbClr val="6B2673"/>
      </a:accent1>
      <a:accent2>
        <a:srgbClr val="1E325D"/>
      </a:accent2>
      <a:accent3>
        <a:srgbClr val="0074A5"/>
      </a:accent3>
      <a:accent4>
        <a:srgbClr val="5CA7D1"/>
      </a:accent4>
      <a:accent5>
        <a:srgbClr val="69B433"/>
      </a:accent5>
      <a:accent6>
        <a:srgbClr val="AC802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18654</TotalTime>
  <Words>3377</Words>
  <Application>Microsoft Office PowerPoint</Application>
  <PresentationFormat>Widescreen</PresentationFormat>
  <Paragraphs>357</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Abel</vt:lpstr>
      <vt:lpstr>Arial</vt:lpstr>
      <vt:lpstr>Calibri</vt:lpstr>
      <vt:lpstr>Calibri Light</vt:lpstr>
      <vt:lpstr>Office Theme</vt:lpstr>
      <vt:lpstr>1_Office Theme</vt:lpstr>
      <vt:lpstr>GCP Economy &amp; Employment Quarterly Update</vt:lpstr>
      <vt:lpstr>Consumer Behaviour</vt:lpstr>
      <vt:lpstr>PowerPoint Presentation</vt:lpstr>
      <vt:lpstr>PowerPoint Presentation</vt:lpstr>
      <vt:lpstr>Labour Market Overview</vt:lpstr>
      <vt:lpstr>PowerPoint Presentation</vt:lpstr>
      <vt:lpstr>Unemployment Rate and  Claimant Counts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Employment Trends</vt:lpstr>
      <vt:lpstr>PowerPoint Presentation</vt:lpstr>
      <vt:lpstr>PowerPoint Presentation</vt:lpstr>
      <vt:lpstr>PowerPoint Presentation</vt:lpstr>
    </vt:vector>
  </TitlesOfParts>
  <Company>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Economic Impact Data and Monitoring Report Preview – 22nd July 2020</dc:title>
  <dc:creator>Howsham Ryan</dc:creator>
  <cp:lastModifiedBy>Tom King (he/him)</cp:lastModifiedBy>
  <cp:revision>828</cp:revision>
  <dcterms:created xsi:type="dcterms:W3CDTF">2020-07-21T14:04:50Z</dcterms:created>
  <dcterms:modified xsi:type="dcterms:W3CDTF">2022-11-11T13:21:54Z</dcterms:modified>
</cp:coreProperties>
</file>