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453" r:id="rId3"/>
    <p:sldId id="428" r:id="rId4"/>
    <p:sldId id="450" r:id="rId5"/>
    <p:sldId id="283" r:id="rId6"/>
    <p:sldId id="451" r:id="rId7"/>
    <p:sldId id="456" r:id="rId8"/>
    <p:sldId id="286" r:id="rId9"/>
    <p:sldId id="459" r:id="rId10"/>
    <p:sldId id="449" r:id="rId11"/>
    <p:sldId id="287" r:id="rId12"/>
    <p:sldId id="288" r:id="rId13"/>
    <p:sldId id="460" r:id="rId14"/>
    <p:sldId id="452" r:id="rId15"/>
    <p:sldId id="447" r:id="rId16"/>
    <p:sldId id="454" r:id="rId17"/>
    <p:sldId id="455" r:id="rId18"/>
    <p:sldId id="266" r:id="rId19"/>
    <p:sldId id="457" r:id="rId20"/>
    <p:sldId id="4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61" clrIdx="4">
    <p:extLst>
      <p:ext uri="{19B8F6BF-5375-455C-9EA6-DF929625EA0E}">
        <p15:presenceInfo xmlns:p15="http://schemas.microsoft.com/office/powerpoint/2012/main" userId="S::Dominic.Milham@cambridgeshire.gov.uk::d852ccbe-f955-41c6-ba59-765581eb65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FFF"/>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5" autoAdjust="0"/>
    <p:restoredTop sz="78966" autoAdjust="0"/>
  </p:normalViewPr>
  <p:slideViewPr>
    <p:cSldViewPr snapToGrid="0">
      <p:cViewPr varScale="1">
        <p:scale>
          <a:sx n="103" d="100"/>
          <a:sy n="103" d="100"/>
        </p:scale>
        <p:origin x="1236"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11/11/2022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 data by age indexed to January 2020, we use an indexed chart to show the impacts of COVID-19 and the levels of change seen across each age group compared to their pre-Covid-19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In March 2022, there was a -42% decrease in claimants aged 16-24 from December 2021, a -11% decrease in claimants aged 25-49 and a -9% decrease in claimants aged 50+</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This has created a large gap across claimant rates between claimants aged 16-24 and 25+.</a:t>
            </a: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In South Cambridgeshire, residents in the 18-24 age range have the highest claimant rate (2.6%). In Cambridge, the 25-49 age group account for the largest proportion of claimants (3.4%).</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10</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Greater Cambridge area. We use this to highlight the wards with the highest claimant rate (represented in dark blue), rather than looking at a percentage change since a pre-Covid-19 period. This is because some wards within the GCP area had very low numbers of claimants, therefore the changes in these areas are against a very low base. Looking at claimant rate as absolute figures allows us to see the areas with the highest number of claimants for the population.</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With the exception of Barrington (2.5%) and Milton &amp; </a:t>
            </a:r>
            <a:r>
              <a:rPr lang="en-GB" sz="1200" dirty="0" err="1">
                <a:latin typeface="Arial" panose="020B0604020202020204" pitchFamily="34" charset="0"/>
                <a:cs typeface="Arial" panose="020B0604020202020204" pitchFamily="34" charset="0"/>
              </a:rPr>
              <a:t>Waterbeach</a:t>
            </a:r>
            <a:r>
              <a:rPr lang="en-GB" sz="1200" dirty="0">
                <a:latin typeface="Arial" panose="020B0604020202020204" pitchFamily="34" charset="0"/>
                <a:cs typeface="Arial" panose="020B0604020202020204" pitchFamily="34" charset="0"/>
              </a:rPr>
              <a:t>, the </a:t>
            </a:r>
            <a:r>
              <a:rPr lang="en-GB" sz="1200" b="1" dirty="0">
                <a:solidFill>
                  <a:srgbClr val="EC701C"/>
                </a:solidFill>
                <a:latin typeface="Arial" panose="020B0604020202020204" pitchFamily="34" charset="0"/>
                <a:cs typeface="Arial" panose="020B0604020202020204" pitchFamily="34" charset="0"/>
              </a:rPr>
              <a:t>top 10 wards with the highest claimant rates in March 2022 are all in Cambridge City, </a:t>
            </a:r>
            <a:r>
              <a:rPr lang="en-GB" sz="1200" dirty="0">
                <a:latin typeface="Arial" panose="020B0604020202020204" pitchFamily="34" charset="0"/>
                <a:cs typeface="Arial" panose="020B0604020202020204" pitchFamily="34" charset="0"/>
              </a:rPr>
              <a:t>with </a:t>
            </a:r>
            <a:r>
              <a:rPr lang="en-GB" sz="1200" b="1" dirty="0">
                <a:solidFill>
                  <a:srgbClr val="EC701C"/>
                </a:solidFill>
                <a:latin typeface="Arial" panose="020B0604020202020204" pitchFamily="34" charset="0"/>
                <a:cs typeface="Arial" panose="020B0604020202020204" pitchFamily="34" charset="0"/>
              </a:rPr>
              <a:t>Kings Hedges having the highest claimant rate (6%)</a:t>
            </a:r>
            <a:r>
              <a:rPr lang="en-GB" sz="1200" dirty="0">
                <a:latin typeface="Arial" panose="020B0604020202020204" pitchFamily="34" charset="0"/>
                <a:cs typeface="Arial" panose="020B0604020202020204" pitchFamily="34" charset="0"/>
              </a:rPr>
              <a:t> across Greater Cambridge.</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All areas have seen decreases in claimant counts across the last year</a:t>
            </a:r>
            <a:r>
              <a:rPr lang="en-GB" sz="1200" dirty="0">
                <a:latin typeface="Arial" panose="020B0604020202020204" pitchFamily="34" charset="0"/>
                <a:cs typeface="Arial" panose="020B0604020202020204" pitchFamily="34" charset="0"/>
              </a:rPr>
              <a:t>, in March 2021, the claimant rate in Kings Hedges was (9.4%), 3.4pp higher than March 2022.</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The lowest claimant rates across Greater Cambridge are in the Newnham (0.5%), Castle (0.6%), and Market wards (0.7%).</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Top 5 wards with highest claimant rates are (March 2022): Kings Hedges (6%), Abbey (4.7%), East Chesterton (4.5%), Arbury (4.2%) and Cherry Hinton (3.5%).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latin typeface="Arial" panose="020B0604020202020204" pitchFamily="34" charset="0"/>
                <a:cs typeface="Arial" panose="020B0604020202020204" pitchFamily="34" charset="0"/>
              </a:rPr>
              <a:t>The top 5 wards with the highest claimant rate remain similar to December 2021 with East Chesterton making the top 5 in March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chart illustrates the change in claimant rates from pre-Covid-19 (March 2020) to March 2022 by ward across the Greater Cambridge area. </a:t>
            </a:r>
            <a:endParaRPr lang="en-GB" sz="1400" b="0"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King’s Hedges had the largest increase in claimant rate from March 2020 to March 2022 (+2.3pp)</a:t>
            </a:r>
            <a:r>
              <a:rPr lang="en-GB" sz="1200" b="0" dirty="0">
                <a:solidFill>
                  <a:schemeClr val="accent2"/>
                </a:solidFill>
                <a:latin typeface="Arial" panose="020B0604020202020204" pitchFamily="34" charset="0"/>
                <a:cs typeface="Arial" panose="020B0604020202020204" pitchFamily="34" charset="0"/>
              </a:rPr>
              <a:t>, East Chesterton (+2.1pp), Cherry Hinton (+2.0pp), Abbey (+2.0pp) and Cherry Hinton (+2.0pp) also have larger increases relative to the majority of wards. </a:t>
            </a:r>
          </a:p>
          <a:p>
            <a:pPr marL="171450" indent="-1714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In March 2020, Kings Hedges and Arbury were the only wards with higher claimant rates than the United Kingdom. In March 2022, King Hedges (6.0%), Abbey (4.7%) and East Chesterton (4.5%) all had higher claimant rates than the United Kingdom (4.2%)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West Chesterton now has a lower claimant rate in March 2022 than in March 2020 and Market now has no difference in claimant rate between March 2020 and March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United Kingdom saw an increase of +1.2pp between March 2020 and March 2022.</a:t>
            </a:r>
          </a:p>
          <a:p>
            <a:pPr marL="0" indent="0">
              <a:buFont typeface="Arial" panose="020B0604020202020204" pitchFamily="34" charset="0"/>
              <a:buNone/>
            </a:pP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percentage of those aged 16-64 who are economically inactive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percentage of those economically inactive has been consistently below the national level.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increasing in 2020, compared to pre-pandemic levels, the percentage of those economically inactive is now -0.5pp behind.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a small decrease at the beginning of 2021, the last quarter saw a –3.3pp decrease.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299191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22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gird shows a breakdown of employments furloughed by sector for the Greater Cambridge area compared with data for the United Kingdom overall using data from the Governments Coronavirus Job Retention Scheme Statistics: 16 December 2021. This is the final update and represents all employments furloughed by sector across all waves of the CRJS.</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Across the Greater Cambridge area overall, the sector with highest proportion of employments furloughed (17%) was the Accommodation and food services sector. </a:t>
            </a:r>
            <a:r>
              <a:rPr lang="en-GB" sz="1200" b="0" dirty="0">
                <a:latin typeface="Arial" panose="020B0604020202020204" pitchFamily="34" charset="0"/>
                <a:cs typeface="Arial" panose="020B0604020202020204" pitchFamily="34" charset="0"/>
              </a:rPr>
              <a:t>This compares to 13% of employments furloughed nationally. </a:t>
            </a:r>
            <a:r>
              <a:rPr lang="en-GB" sz="1200" b="0" dirty="0">
                <a:solidFill>
                  <a:schemeClr val="accent2"/>
                </a:solidFill>
                <a:latin typeface="Arial" panose="020B0604020202020204" pitchFamily="34" charset="0"/>
                <a:cs typeface="Arial" panose="020B0604020202020204" pitchFamily="34" charset="0"/>
              </a:rPr>
              <a:t>Cambridge has a higher proportion of employments furloughed in this sector (24%) than South Cambridgeshire (11%).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The Other* sector had the second highest proportion of employments furloughed </a:t>
            </a:r>
            <a:r>
              <a:rPr lang="en-GB" sz="1200" dirty="0">
                <a:latin typeface="Arial" panose="020B0604020202020204" pitchFamily="34" charset="0"/>
                <a:cs typeface="Arial" panose="020B0604020202020204" pitchFamily="34" charset="0"/>
              </a:rPr>
              <a:t>(15% across the Greater Cambridge area overall compared with 4% nationally).  </a:t>
            </a:r>
            <a:r>
              <a:rPr lang="en-GB" sz="1200" b="1" dirty="0">
                <a:latin typeface="Arial" panose="020B0604020202020204" pitchFamily="34" charset="0"/>
                <a:cs typeface="Arial" panose="020B0604020202020204" pitchFamily="34" charset="0"/>
              </a:rPr>
              <a:t>This is because it includes the Education sector. This is most notable in Cambridge (19%). </a:t>
            </a: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 Professional, Scientific and Technical sector accounted for 12% of employments furloughed across the GCP area, 13% in South Cambridgeshire and 10% in Cambridge.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endParaRPr lang="en-GB"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sectors in the chart above have been abbreviated for clarity, the full list of sector names can be seen in the notes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GB" sz="1200" dirty="0">
                <a:latin typeface="Arial" panose="020B0604020202020204" pitchFamily="34" charset="0"/>
                <a:cs typeface="Arial" panose="020B0604020202020204" pitchFamily="34" charset="0"/>
              </a:rPr>
              <a:t>*Wholesale and retail; repair of motor vehicles.</a:t>
            </a:r>
          </a:p>
          <a:p>
            <a:r>
              <a:rPr lang="en-GB" sz="1200" dirty="0">
                <a:latin typeface="Arial" panose="020B0604020202020204" pitchFamily="34" charset="0"/>
                <a:cs typeface="Arial" panose="020B0604020202020204" pitchFamily="34" charset="0"/>
              </a:rPr>
              <a:t>*Information and communication, Financial and insurance &amp; Real Estate.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t>
            </a:r>
            <a:r>
              <a:rPr lang="en-GB" sz="1200" i="1" dirty="0">
                <a:latin typeface="Arial" panose="020B0604020202020204" pitchFamily="34" charset="0"/>
                <a:cs typeface="Arial" panose="020B0604020202020204" pitchFamily="34" charset="0"/>
              </a:rPr>
              <a:t>The 'Other' category contains the following sectors: Agriculture, forestry and fishing; Mining and quarrying; Education; Energy production and supply; Water supply, sewerage and waste; Public administration and defence; social security; Households; and Unknown and other.</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*Education is now listed under the ‘Other’ category.</a:t>
            </a:r>
            <a:r>
              <a:rPr lang="en-GB" sz="1200" i="1" u="none" dirty="0">
                <a:latin typeface="Arial" panose="020B0604020202020204" pitchFamily="34" charset="0"/>
                <a:cs typeface="Arial" panose="020B0604020202020204" pitchFamily="34" charset="0"/>
              </a:rPr>
              <a:t> </a:t>
            </a:r>
            <a:r>
              <a:rPr lang="en-GB" sz="1200" i="1" u="none" kern="1200" dirty="0">
                <a:solidFill>
                  <a:schemeClr val="tx1"/>
                </a:solidFill>
                <a:effectLst/>
                <a:latin typeface="+mn-lt"/>
                <a:ea typeface="+mn-ea"/>
                <a:cs typeface="+mn-cs"/>
              </a:rPr>
              <a:t>This has been done to avoid disclosure and dominance at the more granular breakdown with the decreasing number of employments on furlough.</a:t>
            </a:r>
          </a:p>
          <a:p>
            <a:endParaRPr lang="en-GB" dirty="0"/>
          </a:p>
        </p:txBody>
      </p:sp>
      <p:sp>
        <p:nvSpPr>
          <p:cNvPr id="4" name="Slide Number Placeholder 3"/>
          <p:cNvSpPr>
            <a:spLocks noGrp="1"/>
          </p:cNvSpPr>
          <p:nvPr>
            <p:ph type="sldNum" sz="quarter" idx="5"/>
          </p:nvPr>
        </p:nvSpPr>
        <p:spPr/>
        <p:txBody>
          <a:bodyPr/>
          <a:lstStyle/>
          <a:p>
            <a:fld id="{1F29BFED-29D6-4DAE-9693-E577AD6C3CA5}" type="slidenum">
              <a:rPr lang="en-GB" smtClean="0"/>
              <a:t>14</a:t>
            </a:fld>
            <a:endParaRPr lang="en-GB"/>
          </a:p>
        </p:txBody>
      </p:sp>
    </p:spTree>
    <p:extLst>
      <p:ext uri="{BB962C8B-B14F-4D97-AF65-F5344CB8AC3E}">
        <p14:creationId xmlns:p14="http://schemas.microsoft.com/office/powerpoint/2010/main" val="322653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employment rate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employment rate across Greater Cambridge has been consistently higher than</a:t>
            </a:r>
            <a:r>
              <a:rPr lang="en-GB" sz="800" b="1" i="1" dirty="0"/>
              <a:t> </a:t>
            </a:r>
            <a:r>
              <a:rPr lang="en-GB" sz="800" b="1" i="0" dirty="0"/>
              <a:t>the rate seen nationally.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falling in 2020, compared to pre-pandemic levels, the employment rate is now -0.7pp behind.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small increases in the beginning of 2021, the last quarter saw a </a:t>
            </a:r>
            <a:r>
              <a:rPr lang="en-GB" sz="800" b="1" i="0"/>
              <a:t>+3.1pp </a:t>
            </a:r>
            <a:r>
              <a:rPr lang="en-GB" sz="800" b="1" i="0" dirty="0"/>
              <a:t>increase.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311982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The above chart illustrates online vacancy data across the Greater Cambridge area since March 2019. This data is provided through EMSI | Burning Glass by the Cambridgeshire and Peterborough Combined Authority.</a:t>
            </a:r>
          </a:p>
          <a:p>
            <a:endParaRPr lang="en-GB"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were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17,989 job postings across Greater Cambridge in March 2022, up by +24% from December 2021. Nationally, job postings increased by +91% in the same period.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January 2022 saw the highest number of vacancies across Greater Cambridge for the past ten years.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last three months (January - March 2022)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job postings were up by +202% when compared to January - March 2021. </a:t>
            </a:r>
            <a:r>
              <a:rPr lang="en-GB" sz="1100" dirty="0">
                <a:latin typeface="Arial" panose="020B0604020202020204" pitchFamily="34" charset="0"/>
                <a:cs typeface="Arial" panose="020B0604020202020204" pitchFamily="34" charset="0"/>
              </a:rPr>
              <a:t>When compared to the same period in 2019, there was a +188% increase in job postings.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comparing vacancies in the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latest month to a pre-Covid-19 period*, postings were up by +193%. Nationally, they were +109% higher.</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a:p>
            <a:r>
              <a:rPr lang="en-GB" i="1" dirty="0"/>
              <a:t>*EMSI | Burning Glass vacancy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pre-Covid-19 comparison period is based on a twelve month average from March 2019-February 2020.</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30434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a:latin typeface="Arial" panose="020B0604020202020204" pitchFamily="34" charset="0"/>
                <a:cs typeface="Arial" panose="020B0604020202020204" pitchFamily="34" charset="0"/>
              </a:rPr>
              <a:t>The above table details vacancies by industry data from EMSI/Burning Glass and gives insight on how different industries are recovering from COVID-19 as well as changes from the last update in December 2021.</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Across Greater Cambridge all sectors with the exception of Other Service Activities (-7%) are higher than pre-Covid levels.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Transportation and Storage (+527%), Information and Communication (+295%) and Public Administration and Defence; Compulsory Social Security (+286%) are furthest from pre-Covid levels.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With the exception of Financial and Insurance Activities (-28%) and Public Administration and Defence; Compulsory Social Security (-4%) all sectors across Greater Cambridge in March 2022 saw increases from December 2021.</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Nationally all sectors are higher than pre-Covid levels and all sectors saw increases from December 2021.</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pre-Covid-19 comparison period is based on a twelve month average from March 2019-February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*To aid comparison to pre-Covid these postings had to include employer and industry information</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155630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4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panose="020F0502020204030204" pitchFamily="34" charset="0"/>
              </a:rPr>
              <a:t>Commentary: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 Retail footfall has seen overall increases in the last month, due to increases at weekends. Overall numbers across the week are exceeding March 2021 figures (during 3</a:t>
            </a:r>
            <a:r>
              <a:rPr lang="en-GB" sz="1800" b="0" i="0" u="none" strike="noStrike" baseline="30000" dirty="0">
                <a:solidFill>
                  <a:srgbClr val="000000"/>
                </a:solidFill>
                <a:effectLst/>
                <a:latin typeface="Calibri" panose="020F0502020204030204" pitchFamily="34" charset="0"/>
              </a:rPr>
              <a:t>rd</a:t>
            </a:r>
            <a:r>
              <a:rPr lang="en-GB" sz="1800" b="0" i="0" u="none" strike="noStrike" dirty="0">
                <a:solidFill>
                  <a:srgbClr val="000000"/>
                </a:solidFill>
                <a:effectLst/>
                <a:latin typeface="Calibri" panose="020F0502020204030204" pitchFamily="34" charset="0"/>
              </a:rPr>
              <a:t> COVID-19 lockdown) but not back to pre-pandemic (Feb 2020), except for at the weekends, where footfall is 11% higher than pre pandemic levels.</a:t>
            </a:r>
          </a:p>
          <a:p>
            <a:pPr algn="l" rtl="0" fontAlgn="base"/>
            <a:r>
              <a:rPr lang="en-GB" sz="1800" b="0" i="0" dirty="0">
                <a:solidFill>
                  <a:srgbClr val="444444"/>
                </a:solidFill>
                <a:effectLst/>
                <a:latin typeface="Calibri" panose="020F0502020204030204" pitchFamily="34" charset="0"/>
              </a:rPr>
              <a:t>​</a:t>
            </a:r>
          </a:p>
          <a:p>
            <a:pPr algn="l" rtl="0" fontAlgn="base"/>
            <a:r>
              <a:rPr lang="en-GB" sz="1800" b="0" i="1" u="none" strike="noStrike" dirty="0">
                <a:solidFill>
                  <a:srgbClr val="000000"/>
                </a:solidFill>
                <a:effectLst/>
                <a:latin typeface="Calibri" panose="020F0502020204030204" pitchFamily="34" charset="0"/>
              </a:rPr>
              <a:t>*March 2020 includes all locations except for King’s Parade. The King’s Parade sensor was recalibrated in 2021 and therefore counts are no longer comparable.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1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charts above show data gathered from Google account holders location history. </a:t>
            </a:r>
            <a:r>
              <a:rPr lang="en-GB" sz="1200" dirty="0">
                <a:highlight>
                  <a:srgbClr val="FFFF00"/>
                </a:highlight>
              </a:rPr>
              <a:t>The comparison of social mobility change is based on the most recent several weeks up to the report date (17</a:t>
            </a:r>
            <a:r>
              <a:rPr lang="en-GB" sz="1200" baseline="30000" dirty="0">
                <a:highlight>
                  <a:srgbClr val="FFFF00"/>
                </a:highlight>
              </a:rPr>
              <a:t>th</a:t>
            </a:r>
            <a:r>
              <a:rPr lang="en-GB" sz="1200" dirty="0">
                <a:highlight>
                  <a:srgbClr val="FFFF00"/>
                </a:highlight>
              </a:rPr>
              <a:t> April 2022) compared to the median of the corresponding day in the baseline period (3rd Jan-6th Feb 2020).</a:t>
            </a:r>
          </a:p>
          <a:p>
            <a:endParaRPr lang="en-GB" sz="1200" dirty="0">
              <a:highlight>
                <a:srgbClr val="FFFF00"/>
              </a:highlight>
            </a:endParaRPr>
          </a:p>
          <a:p>
            <a:pPr marL="171450" indent="-171450">
              <a:buFont typeface="Arial" panose="020B0604020202020204" pitchFamily="34" charset="0"/>
              <a:buChar char="•"/>
            </a:pPr>
            <a:r>
              <a:rPr lang="en-GB" sz="1200" dirty="0">
                <a:highlight>
                  <a:srgbClr val="FFFF00"/>
                </a:highlight>
              </a:rPr>
              <a:t>This data indicates </a:t>
            </a:r>
            <a:r>
              <a:rPr lang="en-GB" dirty="0">
                <a:highlight>
                  <a:srgbClr val="FFFF00"/>
                </a:highlight>
              </a:rPr>
              <a:t>that in March 2022 visits to the Workplace showed levels furthest from the baseline across the GCP area, particularly in Cambridge where visits were -24% below pre-pandemic levels, in South Cambridgeshire, visits were closer at -11% below the baseline.</a:t>
            </a:r>
          </a:p>
          <a:p>
            <a:pPr marL="0" indent="0">
              <a:buFont typeface="Arial" panose="020B0604020202020204" pitchFamily="34" charset="0"/>
              <a:buNone/>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In Cambridge, Retail and Recreation visits followed after this, at second lowest compared to the baseline. Increases were evident in visits to Retail and Recreation locations from the 19</a:t>
            </a:r>
            <a:r>
              <a:rPr lang="en-GB" baseline="30000" dirty="0">
                <a:highlight>
                  <a:srgbClr val="FFFF00"/>
                </a:highlight>
              </a:rPr>
              <a:t>th</a:t>
            </a:r>
            <a:r>
              <a:rPr lang="en-GB" dirty="0">
                <a:highlight>
                  <a:srgbClr val="FFFF00"/>
                </a:highlight>
              </a:rPr>
              <a:t> of July when all remaining restrictions were lifted but visits still remain -23% below the baseline in April 2022. This contrasts with South Cambridgeshire where Retail and Recreation visits were +6% above the baseline in the same period.</a:t>
            </a:r>
          </a:p>
          <a:p>
            <a:pPr marL="171450" indent="-171450">
              <a:buFont typeface="Arial" panose="020B0604020202020204" pitchFamily="34" charset="0"/>
              <a:buChar char="•"/>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Residential visits were above the baseline in both Cambridge and South Cambridgeshire (both +8% above the baseline), this is partly influenced by many people working from home. </a:t>
            </a:r>
          </a:p>
          <a:p>
            <a:pPr marL="171450" indent="-171450">
              <a:buFont typeface="Arial" panose="020B0604020202020204" pitchFamily="34" charset="0"/>
              <a:buChar char="•"/>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Grocery visits were +7% above the baseline in Cambridge in April 2022, in South Cambridgeshire, they were +3% above the baseline for this period.</a:t>
            </a:r>
          </a:p>
        </p:txBody>
      </p:sp>
      <p:sp>
        <p:nvSpPr>
          <p:cNvPr id="4" name="Slide Number Placeholder 3"/>
          <p:cNvSpPr>
            <a:spLocks noGrp="1"/>
          </p:cNvSpPr>
          <p:nvPr>
            <p:ph type="sldNum" sz="quarter" idx="5"/>
          </p:nvPr>
        </p:nvSpPr>
        <p:spPr/>
        <p:txBody>
          <a:bodyPr/>
          <a:lstStyle/>
          <a:p>
            <a:fld id="{9E6CB208-4DB2-4AE8-A538-5D5D61A35EDD}" type="slidenum">
              <a:rPr lang="en-GB" smtClean="0"/>
              <a:t>4</a:t>
            </a:fld>
            <a:endParaRPr lang="en-GB"/>
          </a:p>
        </p:txBody>
      </p:sp>
    </p:spTree>
    <p:extLst>
      <p:ext uri="{BB962C8B-B14F-4D97-AF65-F5344CB8AC3E}">
        <p14:creationId xmlns:p14="http://schemas.microsoft.com/office/powerpoint/2010/main" val="355354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unemployment rate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unemployment rate has been consistently below the national level and has broadly followed the same pattern as seen nationally.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Since December 2019 the unemployment rate has increased by +1.6pp, although the level is lower than the height of the pandemic period.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an initial fall in early 2021, data suggests that since July unemployment rates have been slowly creeping upwards.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 although the numbers are lower – they are more up to date, and therefore we expect it to indicate to us any COVID-19 impact trends sooner.  It is however a narrower measure of unemployment, and as such does not cover all those out of work,  since not all can claim assistance. The claimant count data is a snapshot of the number of claimants on the 10</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2022.</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from January 2020 to March 2022.</a:t>
            </a:r>
          </a:p>
          <a:p>
            <a:pPr marL="0" indent="0">
              <a:spcBef>
                <a:spcPts val="600"/>
              </a:spcBef>
              <a:buFont typeface="Arial" panose="020B0604020202020204" pitchFamily="34" charset="0"/>
              <a:buNone/>
            </a:pPr>
            <a:endParaRPr lang="en-GB" sz="1800" dirty="0">
              <a:effectLst/>
              <a:latin typeface="Calibri" panose="020F050202020403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March 2022 data showed decreases in claimant counts, there was a -6% decrease from December 2021 across Greater Cambridge, with a -6% decrease in Cambridge and South Cambridgeshire, and a -5% decrease across England overall. </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1" dirty="0">
                <a:solidFill>
                  <a:srgbClr val="EC701C"/>
                </a:solidFill>
                <a:latin typeface="Arial" panose="020B0604020202020204" pitchFamily="34" charset="0"/>
                <a:cs typeface="Arial" panose="020B0604020202020204" pitchFamily="34" charset="0"/>
              </a:rPr>
              <a:t>4,065 claimants* </a:t>
            </a:r>
            <a:r>
              <a:rPr lang="en-GB" sz="1200" dirty="0">
                <a:latin typeface="Arial" panose="020B0604020202020204" pitchFamily="34" charset="0"/>
                <a:cs typeface="Arial" panose="020B0604020202020204" pitchFamily="34" charset="0"/>
              </a:rPr>
              <a:t>across the GCP area; </a:t>
            </a:r>
            <a:r>
              <a:rPr lang="en-GB" sz="1200" b="1" dirty="0">
                <a:solidFill>
                  <a:srgbClr val="EC701C"/>
                </a:solidFill>
                <a:latin typeface="Arial" panose="020B0604020202020204" pitchFamily="34" charset="0"/>
                <a:cs typeface="Arial" panose="020B0604020202020204" pitchFamily="34" charset="0"/>
              </a:rPr>
              <a:t>2.2% of  people aged 16-64</a:t>
            </a:r>
            <a:r>
              <a:rPr lang="en-GB" sz="1200" dirty="0">
                <a:latin typeface="Arial" panose="020B0604020202020204" pitchFamily="34" charset="0"/>
                <a:cs typeface="Arial" panose="020B0604020202020204" pitchFamily="34" charset="0"/>
              </a:rPr>
              <a:t>, compared to 4.3% across England. This compares to </a:t>
            </a:r>
            <a:r>
              <a:rPr lang="en-GB" sz="1200" b="1" dirty="0">
                <a:solidFill>
                  <a:schemeClr val="accent2"/>
                </a:solidFill>
                <a:latin typeface="Arial" panose="020B0604020202020204" pitchFamily="34" charset="0"/>
                <a:cs typeface="Arial" panose="020B0604020202020204" pitchFamily="34" charset="0"/>
              </a:rPr>
              <a:t>2,460 claimants (1.3% of people aged 16-64)</a:t>
            </a:r>
            <a:r>
              <a:rPr lang="en-GB" sz="1200" dirty="0">
                <a:latin typeface="Arial" panose="020B0604020202020204" pitchFamily="34" charset="0"/>
                <a:cs typeface="Arial" panose="020B0604020202020204" pitchFamily="34" charset="0"/>
              </a:rPr>
              <a:t> across the GCP area in March 2020, a +65% increase. </a:t>
            </a: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u="none" dirty="0">
                <a:solidFill>
                  <a:srgbClr val="FF0000"/>
                </a:solidFill>
              </a:rPr>
              <a:t>Cambridge City 2,185 (2.5%) .</a:t>
            </a:r>
          </a:p>
          <a:p>
            <a:pPr marL="285750" indent="-285750">
              <a:spcBef>
                <a:spcPts val="600"/>
              </a:spcBef>
              <a:buFont typeface="Arial" panose="020B0604020202020204" pitchFamily="34" charset="0"/>
              <a:buChar char="•"/>
            </a:pPr>
            <a:r>
              <a:rPr lang="en-GB" u="none" dirty="0">
                <a:solidFill>
                  <a:srgbClr val="FF0000"/>
                </a:solidFill>
              </a:rPr>
              <a:t>South Cambridgeshire 1,880 (1.9%) –– South Cambridgeshire still has the lowest proportion of residents aged 16-64 claiming (1.9%) compared to the rest of the county.  </a:t>
            </a:r>
            <a:endParaRPr lang="en-GB" sz="1200" b="0" u="none" dirty="0">
              <a:solidFill>
                <a:srgbClr val="FF0000"/>
              </a:solidFill>
              <a:highlight>
                <a:srgbClr val="FFFFFF"/>
              </a:highlight>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0" u="none" dirty="0">
                <a:solidFill>
                  <a:srgbClr val="FF0000"/>
                </a:solidFill>
                <a:highlight>
                  <a:srgbClr val="FFFFFF"/>
                </a:highlight>
                <a:latin typeface="Arial" panose="020B0604020202020204" pitchFamily="34" charset="0"/>
                <a:cs typeface="Arial" panose="020B0604020202020204" pitchFamily="34" charset="0"/>
              </a:rPr>
              <a:t>In Cambridgeshire</a:t>
            </a:r>
            <a:r>
              <a:rPr lang="en-GB" sz="1200" b="1" u="none" dirty="0">
                <a:solidFill>
                  <a:srgbClr val="FF0000"/>
                </a:solidFill>
                <a:highlight>
                  <a:srgbClr val="FFFFFF"/>
                </a:highlight>
                <a:latin typeface="Arial" panose="020B0604020202020204" pitchFamily="34" charset="0"/>
                <a:cs typeface="Arial" panose="020B0604020202020204" pitchFamily="34" charset="0"/>
              </a:rPr>
              <a:t> </a:t>
            </a:r>
            <a:r>
              <a:rPr lang="en-GB" sz="1200" b="0" u="none" dirty="0">
                <a:solidFill>
                  <a:srgbClr val="FF0000"/>
                </a:solidFill>
                <a:highlight>
                  <a:srgbClr val="FFFFFF"/>
                </a:highlight>
                <a:latin typeface="Arial" panose="020B0604020202020204" pitchFamily="34" charset="0"/>
                <a:cs typeface="Arial" panose="020B0604020202020204" pitchFamily="34" charset="0"/>
              </a:rPr>
              <a:t>there were 10,345</a:t>
            </a:r>
            <a:r>
              <a:rPr lang="en-GB" u="none" dirty="0">
                <a:solidFill>
                  <a:srgbClr val="FF0000"/>
                </a:solidFill>
              </a:rPr>
              <a:t> claimants (2.5% of the working age population).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t>*</a:t>
            </a:r>
            <a:r>
              <a:rPr lang="en-GB" sz="800" i="1" dirty="0"/>
              <a:t>this figure includes all residents over the age of 16 (not just working age).</a:t>
            </a:r>
          </a:p>
        </p:txBody>
      </p:sp>
      <p:sp>
        <p:nvSpPr>
          <p:cNvPr id="4" name="Slide Number Placeholder 3"/>
          <p:cNvSpPr>
            <a:spLocks noGrp="1"/>
          </p:cNvSpPr>
          <p:nvPr>
            <p:ph type="sldNum" sz="quarter" idx="5"/>
          </p:nvPr>
        </p:nvSpPr>
        <p:spPr/>
        <p:txBody>
          <a:bodyPr/>
          <a:lstStyle/>
          <a:p>
            <a:fld id="{9E6CB208-4DB2-4AE8-A538-5D5D61A35EDD}" type="slidenum">
              <a:rPr lang="en-GB" smtClean="0"/>
              <a:t>7</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and England indexed to January 2020. This presents a more effective way to visualise recovery than using raw numbers of counts.</a:t>
            </a:r>
          </a:p>
          <a:p>
            <a:pPr marL="0" indent="0">
              <a:spcBef>
                <a:spcPts val="600"/>
              </a:spcBef>
              <a:buFont typeface="Arial" panose="020B0604020202020204" pitchFamily="34" charset="0"/>
              <a:buNone/>
            </a:pPr>
            <a:endParaRPr lang="en-GB" sz="1800" dirty="0">
              <a:effectLst/>
              <a:latin typeface="Calibri" panose="020F050202020403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Although Greater Cambridge saw claimant counts closer to the January 2020 baseline in February and March 2020 than England, counts quickly increased and Greater Cambridge saw claimant counts substantially higher than the January 2020 baseline from April 2020 onwards when compared to England.</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 gap between Greater Cambridge and England was greatest across the last three quarters of 2020.</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Across 2021 and into 2022, the gap between Greater Cambridge and England has narrowed. However, Greater Cambridge is still higher than England when compared to the January 2020 baseline.</a:t>
            </a: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t>*</a:t>
            </a:r>
            <a:r>
              <a:rPr lang="en-GB" sz="800" i="1" dirty="0"/>
              <a:t>this figure includes all residents over the age of 16 (not just working age).</a:t>
            </a:r>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Greater Cambridge from January 1986 to March 2022.</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1" dirty="0">
                <a:latin typeface="Arial" panose="020B0604020202020204" pitchFamily="34" charset="0"/>
                <a:cs typeface="Arial" panose="020B0604020202020204" pitchFamily="34" charset="0"/>
              </a:rPr>
              <a:t>September 2020 saw the highest number of claimants (6,930) since 1992.</a:t>
            </a:r>
          </a:p>
          <a:p>
            <a:pPr marL="285750" indent="-285750">
              <a:buFont typeface="Arial" panose="020B0604020202020204" pitchFamily="34" charset="0"/>
              <a:buChar char="•"/>
            </a:pPr>
            <a:r>
              <a:rPr lang="en-GB" sz="800" b="1" dirty="0">
                <a:latin typeface="Arial" panose="020B0604020202020204" pitchFamily="34" charset="0"/>
                <a:cs typeface="Arial" panose="020B0604020202020204" pitchFamily="34" charset="0"/>
              </a:rPr>
              <a:t>Claimant counts have decreased at a faster rate than seen from 1992 but are still above pre pandemic levels and those seen in 2008/2009.</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dirty="0"/>
              <a:t>*</a:t>
            </a:r>
            <a:r>
              <a:rPr lang="en-GB" sz="300" i="1" dirty="0"/>
              <a:t>this figure includes all residents over the age of 16 (not just working age).</a:t>
            </a:r>
          </a:p>
          <a:p>
            <a:pPr marL="0" indent="0">
              <a:spcBef>
                <a:spcPts val="600"/>
              </a:spcBef>
              <a:buFont typeface="Arial" panose="020B0604020202020204" pitchFamily="34" charset="0"/>
              <a:buNone/>
            </a:pPr>
            <a:endParaRPr lang="en-GB" sz="800" i="1" dirty="0"/>
          </a:p>
        </p:txBody>
      </p:sp>
      <p:sp>
        <p:nvSpPr>
          <p:cNvPr id="4" name="Slide Number Placeholder 3"/>
          <p:cNvSpPr>
            <a:spLocks noGrp="1"/>
          </p:cNvSpPr>
          <p:nvPr>
            <p:ph type="sldNum" sz="quarter" idx="5"/>
          </p:nvPr>
        </p:nvSpPr>
        <p:spPr/>
        <p:txBody>
          <a:bodyPr/>
          <a:lstStyle/>
          <a:p>
            <a:fld id="{9E6CB208-4DB2-4AE8-A538-5D5D61A35EDD}" type="slidenum">
              <a:rPr lang="en-GB" smtClean="0"/>
              <a:t>9</a:t>
            </a:fld>
            <a:endParaRPr lang="en-GB"/>
          </a:p>
        </p:txBody>
      </p:sp>
    </p:spTree>
    <p:extLst>
      <p:ext uri="{BB962C8B-B14F-4D97-AF65-F5344CB8AC3E}">
        <p14:creationId xmlns:p14="http://schemas.microsoft.com/office/powerpoint/2010/main" val="80094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3563422"/>
            <a:ext cx="7268147" cy="1754376"/>
          </a:xfrm>
        </p:spPr>
        <p:txBody>
          <a:bodyPr vert="horz" lIns="91440" tIns="45720" rIns="91440" bIns="45720" rtlCol="0" anchor="b">
            <a:normAutofit/>
          </a:bodyPr>
          <a:lstStyle/>
          <a:p>
            <a:r>
              <a:rPr lang="en-US" b="1" dirty="0"/>
              <a:t>GCP Economy &amp; Employment Quarterly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Quarter January – March 2022</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Research Group,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Cambridgeshire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4"/>
          <a:stretch>
            <a:fillRect/>
          </a:stretch>
        </p:blipFill>
        <p:spPr>
          <a:xfrm>
            <a:off x="8591107" y="5939235"/>
            <a:ext cx="3462850" cy="761826"/>
          </a:xfrm>
          <a:prstGeom prst="rect">
            <a:avLst/>
          </a:prstGeom>
        </p:spPr>
      </p:pic>
      <p:pic>
        <p:nvPicPr>
          <p:cNvPr id="1026" name="Picture 2" descr="Greater Cambridge Partnership | Cambridge Network">
            <a:extLst>
              <a:ext uri="{FF2B5EF4-FFF2-40B4-BE49-F238E27FC236}">
                <a16:creationId xmlns:a16="http://schemas.microsoft.com/office/drawing/2014/main" id="{6661B7D7-282E-476A-A9B5-BE4EB6547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176" y="284320"/>
            <a:ext cx="5145383" cy="148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dirty="0">
                <a:solidFill>
                  <a:prstClr val="black"/>
                </a:solidFill>
                <a:latin typeface="Abel"/>
              </a:rPr>
              <a:t>March 2022 Claimant Counts by Age Group (Indexed to January 2020)</a:t>
            </a:r>
            <a:br>
              <a:rPr lang="en-GB" b="1" dirty="0">
                <a:solidFill>
                  <a:prstClr val="black"/>
                </a:solidFill>
                <a:latin typeface="Abel"/>
              </a:rPr>
            </a:br>
            <a:endParaRPr lang="en-GB" b="1" dirty="0">
              <a:latin typeface="Abel"/>
            </a:endParaRPr>
          </a:p>
        </p:txBody>
      </p:sp>
      <p:graphicFrame>
        <p:nvGraphicFramePr>
          <p:cNvPr id="6" name="Table 3">
            <a:extLst>
              <a:ext uri="{FF2B5EF4-FFF2-40B4-BE49-F238E27FC236}">
                <a16:creationId xmlns:a16="http://schemas.microsoft.com/office/drawing/2014/main" id="{90E3674A-FD5C-4511-9C3A-B52C86A724E9}"/>
              </a:ext>
            </a:extLst>
          </p:cNvPr>
          <p:cNvGraphicFramePr>
            <a:graphicFrameLocks noGrp="1"/>
          </p:cNvGraphicFramePr>
          <p:nvPr>
            <p:extLst>
              <p:ext uri="{D42A27DB-BD31-4B8C-83A1-F6EECF244321}">
                <p14:modId xmlns:p14="http://schemas.microsoft.com/office/powerpoint/2010/main" val="210494502"/>
              </p:ext>
            </p:extLst>
          </p:nvPr>
        </p:nvGraphicFramePr>
        <p:xfrm>
          <a:off x="336700" y="5400031"/>
          <a:ext cx="4384154" cy="1323696"/>
        </p:xfrm>
        <a:graphic>
          <a:graphicData uri="http://schemas.openxmlformats.org/drawingml/2006/table">
            <a:tbl>
              <a:tblPr firstRow="1" bandRow="1">
                <a:tableStyleId>{5940675A-B579-460E-94D1-54222C63F5DA}</a:tableStyleId>
              </a:tblPr>
              <a:tblGrid>
                <a:gridCol w="1154898">
                  <a:extLst>
                    <a:ext uri="{9D8B030D-6E8A-4147-A177-3AD203B41FA5}">
                      <a16:colId xmlns:a16="http://schemas.microsoft.com/office/drawing/2014/main" val="420131872"/>
                    </a:ext>
                  </a:extLst>
                </a:gridCol>
                <a:gridCol w="1053269">
                  <a:extLst>
                    <a:ext uri="{9D8B030D-6E8A-4147-A177-3AD203B41FA5}">
                      <a16:colId xmlns:a16="http://schemas.microsoft.com/office/drawing/2014/main" val="791136943"/>
                    </a:ext>
                  </a:extLst>
                </a:gridCol>
                <a:gridCol w="1047148">
                  <a:extLst>
                    <a:ext uri="{9D8B030D-6E8A-4147-A177-3AD203B41FA5}">
                      <a16:colId xmlns:a16="http://schemas.microsoft.com/office/drawing/2014/main" val="1417751783"/>
                    </a:ext>
                  </a:extLst>
                </a:gridCol>
                <a:gridCol w="1128839">
                  <a:extLst>
                    <a:ext uri="{9D8B030D-6E8A-4147-A177-3AD203B41FA5}">
                      <a16:colId xmlns:a16="http://schemas.microsoft.com/office/drawing/2014/main" val="2449649935"/>
                    </a:ext>
                  </a:extLst>
                </a:gridCol>
              </a:tblGrid>
              <a:tr h="85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Counts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16-24</a:t>
                      </a:r>
                    </a:p>
                    <a:p>
                      <a:pPr algn="ctr" fontAlgn="b"/>
                      <a:r>
                        <a:rPr lang="en-GB" sz="1200" b="1" u="none" strike="noStrike" dirty="0">
                          <a:effectLst/>
                          <a:latin typeface="+mn-lt"/>
                        </a:rPr>
                        <a:t>Dec 2021 to Mar 2022</a:t>
                      </a:r>
                      <a:endParaRPr lang="en-GB" sz="1200" b="1" i="0" u="none" strike="noStrike" dirty="0">
                        <a:solidFill>
                          <a:srgbClr val="000000"/>
                        </a:solidFill>
                        <a:effectLst/>
                        <a:latin typeface="+mn-lt"/>
                      </a:endParaRPr>
                    </a:p>
                    <a:p>
                      <a:pPr algn="ctr" fontAlgn="b"/>
                      <a:endParaRPr lang="en-GB" sz="1200" b="1" u="none" strike="noStrike" dirty="0">
                        <a:solidFill>
                          <a:srgbClr val="0070C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25-49</a:t>
                      </a:r>
                    </a:p>
                    <a:p>
                      <a:pPr algn="ctr" fontAlgn="b"/>
                      <a:r>
                        <a:rPr lang="en-GB" sz="1200" b="1" u="none" strike="noStrike" dirty="0">
                          <a:effectLst/>
                          <a:latin typeface="+mn-lt"/>
                        </a:rPr>
                        <a:t>Dec 2021 to Mar 2022</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50+</a:t>
                      </a:r>
                    </a:p>
                    <a:p>
                      <a:pPr algn="ctr" fontAlgn="b"/>
                      <a:r>
                        <a:rPr lang="en-GB" sz="1200" b="1" u="none" strike="noStrike" dirty="0">
                          <a:effectLst/>
                          <a:latin typeface="+mn-lt"/>
                        </a:rPr>
                        <a:t>Dec 2021 to Mar 2022</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rgbClr val="FF0000"/>
                          </a:solidFill>
                          <a:effectLst/>
                          <a:latin typeface="+mn-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FF0000"/>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bl>
          </a:graphicData>
        </a:graphic>
      </p:graphicFrame>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2194206862"/>
              </p:ext>
            </p:extLst>
          </p:nvPr>
        </p:nvGraphicFramePr>
        <p:xfrm>
          <a:off x="4837815" y="5389575"/>
          <a:ext cx="7354185" cy="1323695"/>
        </p:xfrm>
        <a:graphic>
          <a:graphicData uri="http://schemas.openxmlformats.org/drawingml/2006/table">
            <a:tbl>
              <a:tblPr firstRow="1" bandRow="1">
                <a:tableStyleId>{5940675A-B579-460E-94D1-54222C63F5DA}</a:tableStyleId>
              </a:tblPr>
              <a:tblGrid>
                <a:gridCol w="1813653">
                  <a:extLst>
                    <a:ext uri="{9D8B030D-6E8A-4147-A177-3AD203B41FA5}">
                      <a16:colId xmlns:a16="http://schemas.microsoft.com/office/drawing/2014/main" val="420131872"/>
                    </a:ext>
                  </a:extLst>
                </a:gridCol>
                <a:gridCol w="1112202">
                  <a:extLst>
                    <a:ext uri="{9D8B030D-6E8A-4147-A177-3AD203B41FA5}">
                      <a16:colId xmlns:a16="http://schemas.microsoft.com/office/drawing/2014/main" val="791136943"/>
                    </a:ext>
                  </a:extLst>
                </a:gridCol>
                <a:gridCol w="1196942">
                  <a:extLst>
                    <a:ext uri="{9D8B030D-6E8A-4147-A177-3AD203B41FA5}">
                      <a16:colId xmlns:a16="http://schemas.microsoft.com/office/drawing/2014/main" val="1417751783"/>
                    </a:ext>
                  </a:extLst>
                </a:gridCol>
                <a:gridCol w="980829">
                  <a:extLst>
                    <a:ext uri="{9D8B030D-6E8A-4147-A177-3AD203B41FA5}">
                      <a16:colId xmlns:a16="http://schemas.microsoft.com/office/drawing/2014/main" val="2449649935"/>
                    </a:ext>
                  </a:extLst>
                </a:gridCol>
                <a:gridCol w="1263437">
                  <a:extLst>
                    <a:ext uri="{9D8B030D-6E8A-4147-A177-3AD203B41FA5}">
                      <a16:colId xmlns:a16="http://schemas.microsoft.com/office/drawing/2014/main" val="1764432946"/>
                    </a:ext>
                  </a:extLst>
                </a:gridCol>
                <a:gridCol w="987122">
                  <a:extLst>
                    <a:ext uri="{9D8B030D-6E8A-4147-A177-3AD203B41FA5}">
                      <a16:colId xmlns:a16="http://schemas.microsoft.com/office/drawing/2014/main" val="406239529"/>
                    </a:ext>
                  </a:extLst>
                </a:gridCol>
              </a:tblGrid>
              <a:tr h="708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Rates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16-64</a:t>
                      </a:r>
                    </a:p>
                    <a:p>
                      <a:pPr algn="ctr" fontAlgn="b"/>
                      <a:r>
                        <a:rPr lang="en-GB" sz="1200" b="1" u="none" strike="noStrike" dirty="0">
                          <a:solidFill>
                            <a:schemeClr val="tx1"/>
                          </a:solidFill>
                          <a:effectLst/>
                          <a:latin typeface="+mn-lt"/>
                        </a:rPr>
                        <a:t>March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u="none" strike="noStrike" dirty="0">
                          <a:solidFill>
                            <a:srgbClr val="0070C0"/>
                          </a:solidFill>
                          <a:effectLst/>
                          <a:latin typeface="+mn-lt"/>
                        </a:rPr>
                        <a:t>16-17</a:t>
                      </a:r>
                    </a:p>
                    <a:p>
                      <a:pPr algn="ctr" fontAlgn="b"/>
                      <a:r>
                        <a:rPr lang="en-GB" sz="1200" b="1" u="none" strike="noStrike" dirty="0">
                          <a:solidFill>
                            <a:schemeClr val="tx1"/>
                          </a:solidFill>
                          <a:effectLst/>
                          <a:latin typeface="+mn-lt"/>
                        </a:rPr>
                        <a:t>March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18-24</a:t>
                      </a:r>
                    </a:p>
                    <a:p>
                      <a:pPr algn="ctr" fontAlgn="b"/>
                      <a:r>
                        <a:rPr lang="en-GB" sz="1200" b="1" u="none" strike="noStrike" dirty="0">
                          <a:solidFill>
                            <a:schemeClr val="tx1"/>
                          </a:solidFill>
                          <a:effectLst/>
                          <a:latin typeface="+mn-lt"/>
                        </a:rPr>
                        <a:t>March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25-49</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a:solidFill>
                            <a:schemeClr val="tx1"/>
                          </a:solidFill>
                          <a:effectLst/>
                          <a:latin typeface="+mn-lt"/>
                        </a:rPr>
                        <a:t>March 2022</a:t>
                      </a:r>
                    </a:p>
                    <a:p>
                      <a:pPr algn="ctr" fontAlgn="b"/>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50+</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a:solidFill>
                            <a:schemeClr val="tx1"/>
                          </a:solidFill>
                          <a:effectLst/>
                          <a:latin typeface="+mn-lt"/>
                        </a:rPr>
                        <a:t>March 2022</a:t>
                      </a:r>
                    </a:p>
                    <a:p>
                      <a:pPr algn="ctr" fontAlgn="b"/>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tx1"/>
                          </a:solidFill>
                          <a:effectLst/>
                          <a:latin typeface="+mn-lt"/>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4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tx1"/>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bl>
          </a:graphicData>
        </a:graphic>
      </p:graphicFrame>
      <p:sp>
        <p:nvSpPr>
          <p:cNvPr id="12" name="Rectangle 11">
            <a:extLst>
              <a:ext uri="{FF2B5EF4-FFF2-40B4-BE49-F238E27FC236}">
                <a16:creationId xmlns:a16="http://schemas.microsoft.com/office/drawing/2014/main" id="{319707C0-2E93-4E3C-A86E-8DA821A4EE42}"/>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pic>
        <p:nvPicPr>
          <p:cNvPr id="4" name="Picture 3">
            <a:extLst>
              <a:ext uri="{FF2B5EF4-FFF2-40B4-BE49-F238E27FC236}">
                <a16:creationId xmlns:a16="http://schemas.microsoft.com/office/drawing/2014/main" id="{BD8FA2D0-C418-489F-B8B8-9DC84C218658}"/>
              </a:ext>
            </a:extLst>
          </p:cNvPr>
          <p:cNvPicPr>
            <a:picLocks noChangeAspect="1"/>
          </p:cNvPicPr>
          <p:nvPr/>
        </p:nvPicPr>
        <p:blipFill>
          <a:blip r:embed="rId3"/>
          <a:stretch>
            <a:fillRect/>
          </a:stretch>
        </p:blipFill>
        <p:spPr>
          <a:xfrm>
            <a:off x="2773546" y="1079275"/>
            <a:ext cx="6967869" cy="4204136"/>
          </a:xfrm>
          <a:prstGeom prst="rect">
            <a:avLst/>
          </a:prstGeom>
        </p:spPr>
      </p:pic>
    </p:spTree>
    <p:extLst>
      <p:ext uri="{BB962C8B-B14F-4D97-AF65-F5344CB8AC3E}">
        <p14:creationId xmlns:p14="http://schemas.microsoft.com/office/powerpoint/2010/main" val="165692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3F616B-E163-431F-8056-481D873D7F6B}"/>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pic>
        <p:nvPicPr>
          <p:cNvPr id="6" name="Picture 5" descr="Map&#10;&#10;Description automatically generated">
            <a:extLst>
              <a:ext uri="{FF2B5EF4-FFF2-40B4-BE49-F238E27FC236}">
                <a16:creationId xmlns:a16="http://schemas.microsoft.com/office/drawing/2014/main" id="{014ADBFC-A619-4B2A-9334-8CC98FFD3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6331"/>
            <a:ext cx="4367463" cy="6177846"/>
          </a:xfrm>
          <a:prstGeom prst="rect">
            <a:avLst/>
          </a:prstGeom>
        </p:spPr>
      </p:pic>
      <p:sp>
        <p:nvSpPr>
          <p:cNvPr id="10" name="TextBox 9">
            <a:extLst>
              <a:ext uri="{FF2B5EF4-FFF2-40B4-BE49-F238E27FC236}">
                <a16:creationId xmlns:a16="http://schemas.microsoft.com/office/drawing/2014/main" id="{70E624ED-C96A-4ED9-B148-FCA6D51ECF97}"/>
              </a:ext>
            </a:extLst>
          </p:cNvPr>
          <p:cNvSpPr txBox="1"/>
          <p:nvPr/>
        </p:nvSpPr>
        <p:spPr>
          <a:xfrm>
            <a:off x="6825438" y="712745"/>
            <a:ext cx="3362359" cy="369332"/>
          </a:xfrm>
          <a:prstGeom prst="rect">
            <a:avLst/>
          </a:prstGeom>
          <a:noFill/>
        </p:spPr>
        <p:txBody>
          <a:bodyPr wrap="square" rtlCol="0">
            <a:spAutoFit/>
          </a:bodyPr>
          <a:lstStyle/>
          <a:p>
            <a:r>
              <a:rPr lang="en-GB" dirty="0"/>
              <a:t>March 2020</a:t>
            </a:r>
          </a:p>
        </p:txBody>
      </p:sp>
      <p:sp>
        <p:nvSpPr>
          <p:cNvPr id="11" name="Flowchart: Connector 10">
            <a:extLst>
              <a:ext uri="{FF2B5EF4-FFF2-40B4-BE49-F238E27FC236}">
                <a16:creationId xmlns:a16="http://schemas.microsoft.com/office/drawing/2014/main" id="{F42743A6-F870-446B-9838-A0CC546E0E72}"/>
              </a:ext>
            </a:extLst>
          </p:cNvPr>
          <p:cNvSpPr/>
          <p:nvPr/>
        </p:nvSpPr>
        <p:spPr>
          <a:xfrm>
            <a:off x="10630139" y="792403"/>
            <a:ext cx="214400" cy="227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816D5CE9-8943-4E4A-9DC7-0DA91B9A7AF5}"/>
              </a:ext>
            </a:extLst>
          </p:cNvPr>
          <p:cNvSpPr/>
          <p:nvPr/>
        </p:nvSpPr>
        <p:spPr>
          <a:xfrm>
            <a:off x="8239236" y="791178"/>
            <a:ext cx="231820" cy="227664"/>
          </a:xfrm>
          <a:prstGeom prst="flowChartConnector">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rgbClr val="FF0000"/>
              </a:solidFill>
              <a:highlight>
                <a:srgbClr val="FF0000"/>
              </a:highlight>
            </a:endParaRPr>
          </a:p>
        </p:txBody>
      </p:sp>
      <p:sp>
        <p:nvSpPr>
          <p:cNvPr id="13" name="TextBox 12">
            <a:extLst>
              <a:ext uri="{FF2B5EF4-FFF2-40B4-BE49-F238E27FC236}">
                <a16:creationId xmlns:a16="http://schemas.microsoft.com/office/drawing/2014/main" id="{0D85A437-601F-48BE-9667-C2D00B5D1493}"/>
              </a:ext>
            </a:extLst>
          </p:cNvPr>
          <p:cNvSpPr txBox="1"/>
          <p:nvPr/>
        </p:nvSpPr>
        <p:spPr>
          <a:xfrm>
            <a:off x="9235908" y="720326"/>
            <a:ext cx="1406073" cy="369332"/>
          </a:xfrm>
          <a:prstGeom prst="rect">
            <a:avLst/>
          </a:prstGeom>
          <a:noFill/>
        </p:spPr>
        <p:txBody>
          <a:bodyPr wrap="square" rtlCol="0">
            <a:spAutoFit/>
          </a:bodyPr>
          <a:lstStyle/>
          <a:p>
            <a:r>
              <a:rPr lang="en-GB" dirty="0"/>
              <a:t>March 2022</a:t>
            </a:r>
          </a:p>
        </p:txBody>
      </p:sp>
      <p:pic>
        <p:nvPicPr>
          <p:cNvPr id="1026" name="Picture 2" descr="image">
            <a:extLst>
              <a:ext uri="{FF2B5EF4-FFF2-40B4-BE49-F238E27FC236}">
                <a16:creationId xmlns:a16="http://schemas.microsoft.com/office/drawing/2014/main" id="{6E073090-070A-5777-E110-CADDEB500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463" y="1249566"/>
            <a:ext cx="7616825" cy="560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6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Economically Inactive (16.1% Jan-Dec 2021)</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FB72B3DF-5326-4312-8634-54FC2E4B4B69}"/>
              </a:ext>
            </a:extLst>
          </p:cNvPr>
          <p:cNvSpPr/>
          <p:nvPr/>
        </p:nvSpPr>
        <p:spPr>
          <a:xfrm>
            <a:off x="608160"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EB2690C-64E7-46A5-91DE-7DF2FE01A50A}"/>
              </a:ext>
            </a:extLst>
          </p:cNvPr>
          <p:cNvSpPr txBox="1"/>
          <p:nvPr/>
        </p:nvSpPr>
        <p:spPr>
          <a:xfrm>
            <a:off x="629201" y="5677431"/>
            <a:ext cx="1829246" cy="646331"/>
          </a:xfrm>
          <a:prstGeom prst="rect">
            <a:avLst/>
          </a:prstGeom>
          <a:noFill/>
        </p:spPr>
        <p:txBody>
          <a:bodyPr wrap="square" rtlCol="0">
            <a:spAutoFit/>
          </a:bodyPr>
          <a:lstStyle/>
          <a:p>
            <a:r>
              <a:rPr lang="en-GB" dirty="0">
                <a:solidFill>
                  <a:schemeClr val="bg1"/>
                </a:solidFill>
              </a:rPr>
              <a:t>Quarterly change </a:t>
            </a:r>
            <a:br>
              <a:rPr lang="en-GB" dirty="0">
                <a:solidFill>
                  <a:schemeClr val="bg1"/>
                </a:solidFill>
              </a:rPr>
            </a:br>
            <a:r>
              <a:rPr lang="en-GB" dirty="0">
                <a:solidFill>
                  <a:schemeClr val="bg1"/>
                </a:solidFill>
              </a:rPr>
              <a:t>(Oct – Dec 21):</a:t>
            </a:r>
          </a:p>
        </p:txBody>
      </p:sp>
      <p:sp>
        <p:nvSpPr>
          <p:cNvPr id="3" name="TextBox 2">
            <a:extLst>
              <a:ext uri="{FF2B5EF4-FFF2-40B4-BE49-F238E27FC236}">
                <a16:creationId xmlns:a16="http://schemas.microsoft.com/office/drawing/2014/main" id="{D9226147-33A4-4D9D-B338-881EC349B5FA}"/>
              </a:ext>
            </a:extLst>
          </p:cNvPr>
          <p:cNvSpPr txBox="1"/>
          <p:nvPr/>
        </p:nvSpPr>
        <p:spPr>
          <a:xfrm>
            <a:off x="2931322" y="5842873"/>
            <a:ext cx="828675" cy="369332"/>
          </a:xfrm>
          <a:prstGeom prst="rect">
            <a:avLst/>
          </a:prstGeom>
          <a:noFill/>
        </p:spPr>
        <p:txBody>
          <a:bodyPr wrap="square" rtlCol="0">
            <a:spAutoFit/>
          </a:bodyPr>
          <a:lstStyle/>
          <a:p>
            <a:r>
              <a:rPr lang="en-GB" dirty="0">
                <a:solidFill>
                  <a:schemeClr val="bg1"/>
                </a:solidFill>
              </a:rPr>
              <a:t>-3.3pp</a:t>
            </a:r>
          </a:p>
        </p:txBody>
      </p:sp>
      <p:sp>
        <p:nvSpPr>
          <p:cNvPr id="7" name="Isosceles Triangle 6">
            <a:extLst>
              <a:ext uri="{FF2B5EF4-FFF2-40B4-BE49-F238E27FC236}">
                <a16:creationId xmlns:a16="http://schemas.microsoft.com/office/drawing/2014/main" id="{753FCAC4-4E3F-421E-95E6-11303ADDBDEC}"/>
              </a:ext>
            </a:extLst>
          </p:cNvPr>
          <p:cNvSpPr/>
          <p:nvPr/>
        </p:nvSpPr>
        <p:spPr>
          <a:xfrm rot="10800000">
            <a:off x="2550419" y="58821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E97169-4CBF-4A52-B101-0765903F9EE1}"/>
              </a:ext>
            </a:extLst>
          </p:cNvPr>
          <p:cNvSpPr/>
          <p:nvPr/>
        </p:nvSpPr>
        <p:spPr>
          <a:xfrm>
            <a:off x="4232872"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(Jul – Sep 21):</a:t>
            </a:r>
          </a:p>
        </p:txBody>
      </p:sp>
      <p:sp>
        <p:nvSpPr>
          <p:cNvPr id="14" name="Rectangle: Rounded Corners 13">
            <a:extLst>
              <a:ext uri="{FF2B5EF4-FFF2-40B4-BE49-F238E27FC236}">
                <a16:creationId xmlns:a16="http://schemas.microsoft.com/office/drawing/2014/main" id="{D2BC10BD-6F37-49FA-9BCC-EC11A924DBF2}"/>
              </a:ext>
            </a:extLst>
          </p:cNvPr>
          <p:cNvSpPr/>
          <p:nvPr/>
        </p:nvSpPr>
        <p:spPr>
          <a:xfrm>
            <a:off x="7857671"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-1.2pp</a:t>
            </a:r>
          </a:p>
        </p:txBody>
      </p:sp>
      <p:sp>
        <p:nvSpPr>
          <p:cNvPr id="17" name="Isosceles Triangle 16">
            <a:extLst>
              <a:ext uri="{FF2B5EF4-FFF2-40B4-BE49-F238E27FC236}">
                <a16:creationId xmlns:a16="http://schemas.microsoft.com/office/drawing/2014/main" id="{5FB9FBFC-E792-4B89-8BCD-911F654EC5F7}"/>
              </a:ext>
            </a:extLst>
          </p:cNvPr>
          <p:cNvSpPr/>
          <p:nvPr/>
        </p:nvSpPr>
        <p:spPr>
          <a:xfrm rot="10800000">
            <a:off x="5975691" y="593094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-0.5pp</a:t>
            </a:r>
          </a:p>
        </p:txBody>
      </p:sp>
      <p:sp>
        <p:nvSpPr>
          <p:cNvPr id="19" name="Isosceles Triangle 18">
            <a:extLst>
              <a:ext uri="{FF2B5EF4-FFF2-40B4-BE49-F238E27FC236}">
                <a16:creationId xmlns:a16="http://schemas.microsoft.com/office/drawing/2014/main" id="{9EF47247-2FAF-483A-BBD4-A3D837C02F02}"/>
              </a:ext>
            </a:extLst>
          </p:cNvPr>
          <p:cNvSpPr/>
          <p:nvPr/>
        </p:nvSpPr>
        <p:spPr>
          <a:xfrm rot="10800000">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pic>
        <p:nvPicPr>
          <p:cNvPr id="13" name="Picture 12">
            <a:extLst>
              <a:ext uri="{FF2B5EF4-FFF2-40B4-BE49-F238E27FC236}">
                <a16:creationId xmlns:a16="http://schemas.microsoft.com/office/drawing/2014/main" id="{1D401D32-F826-4503-8AC6-1252B4FC9F44}"/>
              </a:ext>
            </a:extLst>
          </p:cNvPr>
          <p:cNvPicPr>
            <a:picLocks noChangeAspect="1"/>
          </p:cNvPicPr>
          <p:nvPr/>
        </p:nvPicPr>
        <p:blipFill>
          <a:blip r:embed="rId3"/>
          <a:stretch>
            <a:fillRect/>
          </a:stretch>
        </p:blipFill>
        <p:spPr>
          <a:xfrm>
            <a:off x="1416132" y="721850"/>
            <a:ext cx="8991264" cy="4533958"/>
          </a:xfrm>
          <a:prstGeom prst="rect">
            <a:avLst/>
          </a:prstGeom>
        </p:spPr>
      </p:pic>
    </p:spTree>
    <p:extLst>
      <p:ext uri="{BB962C8B-B14F-4D97-AF65-F5344CB8AC3E}">
        <p14:creationId xmlns:p14="http://schemas.microsoft.com/office/powerpoint/2010/main" val="254888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Impacts of COVID-19</a:t>
            </a:r>
          </a:p>
        </p:txBody>
      </p:sp>
    </p:spTree>
    <p:extLst>
      <p:ext uri="{BB962C8B-B14F-4D97-AF65-F5344CB8AC3E}">
        <p14:creationId xmlns:p14="http://schemas.microsoft.com/office/powerpoint/2010/main" val="31927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DDFB4-1E24-41F4-B515-18460219007D}"/>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Impacts of COVID-19</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 Sectors most affected by end of furlough </a:t>
            </a:r>
            <a:r>
              <a:rPr kumimoji="0" lang="en-GB" sz="2000" b="1" i="1"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n-GB" sz="2000" b="1" i="1"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2000" b="1"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1" i="1" u="none" strike="noStrike" kern="1200" cap="none" spc="0" normalizeH="0" baseline="0" noProof="0" dirty="0" err="1">
                <a:ln>
                  <a:noFill/>
                </a:ln>
                <a:solidFill>
                  <a:prstClr val="white"/>
                </a:solidFill>
                <a:effectLst/>
                <a:uLnTx/>
                <a:uFillTx/>
                <a:latin typeface="Calibri" panose="020F0502020204030204"/>
                <a:ea typeface="+mn-ea"/>
                <a:cs typeface="+mn-cs"/>
              </a:rPr>
              <a:t>Septem</a:t>
            </a:r>
            <a:r>
              <a:rPr lang="en-GB" sz="2000" b="1" i="1" dirty="0" err="1">
                <a:solidFill>
                  <a:prstClr val="white"/>
                </a:solidFill>
                <a:latin typeface="Calibri" panose="020F0502020204030204"/>
              </a:rPr>
              <a:t>ber</a:t>
            </a:r>
            <a:r>
              <a:rPr lang="en-GB" sz="2000" b="1" i="1" dirty="0">
                <a:solidFill>
                  <a:prstClr val="white"/>
                </a:solidFill>
                <a:latin typeface="Calibri" panose="020F0502020204030204"/>
              </a:rPr>
              <a:t> 2021)</a:t>
            </a:r>
            <a:endParaRPr kumimoji="0" lang="en-GB" sz="28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586C1BC-6B86-41A7-BF87-9F98A00D741D}"/>
              </a:ext>
            </a:extLst>
          </p:cNvPr>
          <p:cNvPicPr>
            <a:picLocks noChangeAspect="1"/>
          </p:cNvPicPr>
          <p:nvPr/>
        </p:nvPicPr>
        <p:blipFill>
          <a:blip r:embed="rId3"/>
          <a:stretch>
            <a:fillRect/>
          </a:stretch>
        </p:blipFill>
        <p:spPr>
          <a:xfrm>
            <a:off x="905406" y="2200940"/>
            <a:ext cx="10381188" cy="3464109"/>
          </a:xfrm>
          <a:prstGeom prst="rect">
            <a:avLst/>
          </a:prstGeom>
          <a:ln>
            <a:solidFill>
              <a:srgbClr val="000000"/>
            </a:solidFill>
          </a:ln>
        </p:spPr>
      </p:pic>
      <p:sp>
        <p:nvSpPr>
          <p:cNvPr id="9" name="Rectangle: Rounded Corners 8">
            <a:extLst>
              <a:ext uri="{FF2B5EF4-FFF2-40B4-BE49-F238E27FC236}">
                <a16:creationId xmlns:a16="http://schemas.microsoft.com/office/drawing/2014/main" id="{36E25087-E5A1-4E95-841F-6109DA55B393}"/>
              </a:ext>
            </a:extLst>
          </p:cNvPr>
          <p:cNvSpPr/>
          <p:nvPr/>
        </p:nvSpPr>
        <p:spPr>
          <a:xfrm>
            <a:off x="1832343" y="839745"/>
            <a:ext cx="8527313" cy="64633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4,000 employments across Greater Cambridge on furlough as of 30</a:t>
            </a:r>
            <a:r>
              <a:rPr lang="en-GB" baseline="30000" dirty="0"/>
              <a:t>th</a:t>
            </a:r>
            <a:r>
              <a:rPr lang="en-GB" dirty="0"/>
              <a:t> September 2021</a:t>
            </a:r>
          </a:p>
        </p:txBody>
      </p:sp>
    </p:spTree>
    <p:extLst>
      <p:ext uri="{BB962C8B-B14F-4D97-AF65-F5344CB8AC3E}">
        <p14:creationId xmlns:p14="http://schemas.microsoft.com/office/powerpoint/2010/main" val="324392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Employment Trends</a:t>
            </a:r>
          </a:p>
        </p:txBody>
      </p:sp>
    </p:spTree>
    <p:extLst>
      <p:ext uri="{BB962C8B-B14F-4D97-AF65-F5344CB8AC3E}">
        <p14:creationId xmlns:p14="http://schemas.microsoft.com/office/powerpoint/2010/main" val="216002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857104-5AE6-49E3-9B18-FDA39ACB6861}"/>
              </a:ext>
            </a:extLst>
          </p:cNvPr>
          <p:cNvPicPr>
            <a:picLocks noChangeAspect="1"/>
          </p:cNvPicPr>
          <p:nvPr/>
        </p:nvPicPr>
        <p:blipFill>
          <a:blip r:embed="rId3"/>
          <a:stretch>
            <a:fillRect/>
          </a:stretch>
        </p:blipFill>
        <p:spPr>
          <a:xfrm>
            <a:off x="1828486" y="733646"/>
            <a:ext cx="8535028" cy="4302062"/>
          </a:xfrm>
          <a:prstGeom prst="rect">
            <a:avLst/>
          </a:prstGeom>
        </p:spPr>
      </p:pic>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Employment Rate Overall (80.9% Jan-Dec 2021)</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0914C10E-C99F-4F58-8B4A-7F29069D26A7}"/>
              </a:ext>
            </a:extLst>
          </p:cNvPr>
          <p:cNvSpPr/>
          <p:nvPr/>
        </p:nvSpPr>
        <p:spPr>
          <a:xfrm>
            <a:off x="608160"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2034678-3C74-481F-8C6C-7B941CD4A13A}"/>
              </a:ext>
            </a:extLst>
          </p:cNvPr>
          <p:cNvSpPr txBox="1"/>
          <p:nvPr/>
        </p:nvSpPr>
        <p:spPr>
          <a:xfrm>
            <a:off x="629201" y="5677431"/>
            <a:ext cx="1829246" cy="646331"/>
          </a:xfrm>
          <a:prstGeom prst="rect">
            <a:avLst/>
          </a:prstGeom>
          <a:noFill/>
        </p:spPr>
        <p:txBody>
          <a:bodyPr wrap="square" rtlCol="0">
            <a:spAutoFit/>
          </a:bodyPr>
          <a:lstStyle/>
          <a:p>
            <a:r>
              <a:rPr lang="en-GB" dirty="0">
                <a:solidFill>
                  <a:schemeClr val="bg1"/>
                </a:solidFill>
              </a:rPr>
              <a:t>Quarterly change </a:t>
            </a:r>
            <a:br>
              <a:rPr lang="en-GB" dirty="0">
                <a:solidFill>
                  <a:schemeClr val="bg1"/>
                </a:solidFill>
              </a:rPr>
            </a:br>
            <a:r>
              <a:rPr lang="en-GB" dirty="0">
                <a:solidFill>
                  <a:schemeClr val="bg1"/>
                </a:solidFill>
              </a:rPr>
              <a:t>(Oct – Dec 21):</a:t>
            </a:r>
          </a:p>
        </p:txBody>
      </p:sp>
      <p:sp>
        <p:nvSpPr>
          <p:cNvPr id="18" name="TextBox 17">
            <a:extLst>
              <a:ext uri="{FF2B5EF4-FFF2-40B4-BE49-F238E27FC236}">
                <a16:creationId xmlns:a16="http://schemas.microsoft.com/office/drawing/2014/main" id="{D6805058-018C-4C37-9B55-583C09A4D039}"/>
              </a:ext>
            </a:extLst>
          </p:cNvPr>
          <p:cNvSpPr txBox="1"/>
          <p:nvPr/>
        </p:nvSpPr>
        <p:spPr>
          <a:xfrm>
            <a:off x="2931234" y="5883437"/>
            <a:ext cx="828675" cy="369332"/>
          </a:xfrm>
          <a:prstGeom prst="rect">
            <a:avLst/>
          </a:prstGeom>
          <a:noFill/>
        </p:spPr>
        <p:txBody>
          <a:bodyPr wrap="square" rtlCol="0">
            <a:spAutoFit/>
          </a:bodyPr>
          <a:lstStyle/>
          <a:p>
            <a:r>
              <a:rPr lang="en-GB" dirty="0">
                <a:solidFill>
                  <a:schemeClr val="bg1"/>
                </a:solidFill>
              </a:rPr>
              <a:t>+3.1pp</a:t>
            </a:r>
          </a:p>
        </p:txBody>
      </p:sp>
      <p:sp>
        <p:nvSpPr>
          <p:cNvPr id="19" name="Isosceles Triangle 18">
            <a:extLst>
              <a:ext uri="{FF2B5EF4-FFF2-40B4-BE49-F238E27FC236}">
                <a16:creationId xmlns:a16="http://schemas.microsoft.com/office/drawing/2014/main" id="{59D20A06-FA2D-42CA-8C82-3DBCE4C59759}"/>
              </a:ext>
            </a:extLst>
          </p:cNvPr>
          <p:cNvSpPr/>
          <p:nvPr/>
        </p:nvSpPr>
        <p:spPr>
          <a:xfrm>
            <a:off x="2532961" y="58821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081BB36-7025-4AFD-AC1C-09DB0C0B3E05}"/>
              </a:ext>
            </a:extLst>
          </p:cNvPr>
          <p:cNvSpPr/>
          <p:nvPr/>
        </p:nvSpPr>
        <p:spPr>
          <a:xfrm>
            <a:off x="4232872"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5E0B505-0830-49DF-AC0A-70E53C508010}"/>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(Jul – Sep 21):</a:t>
            </a:r>
          </a:p>
        </p:txBody>
      </p:sp>
      <p:sp>
        <p:nvSpPr>
          <p:cNvPr id="22" name="Rectangle: Rounded Corners 21">
            <a:extLst>
              <a:ext uri="{FF2B5EF4-FFF2-40B4-BE49-F238E27FC236}">
                <a16:creationId xmlns:a16="http://schemas.microsoft.com/office/drawing/2014/main" id="{1836F140-C238-4ADA-8FB6-3F58046096E7}"/>
              </a:ext>
            </a:extLst>
          </p:cNvPr>
          <p:cNvSpPr/>
          <p:nvPr/>
        </p:nvSpPr>
        <p:spPr>
          <a:xfrm>
            <a:off x="7857671"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E5AE6F6-97EB-4B15-8645-499E62A94974}"/>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12" name="TextBox 11">
            <a:extLst>
              <a:ext uri="{FF2B5EF4-FFF2-40B4-BE49-F238E27FC236}">
                <a16:creationId xmlns:a16="http://schemas.microsoft.com/office/drawing/2014/main" id="{2D2CA5E9-C0E4-4A90-BD22-7631F6D765BC}"/>
              </a:ext>
            </a:extLst>
          </p:cNvPr>
          <p:cNvSpPr txBox="1"/>
          <p:nvPr/>
        </p:nvSpPr>
        <p:spPr>
          <a:xfrm>
            <a:off x="6371214" y="5900479"/>
            <a:ext cx="828675" cy="369332"/>
          </a:xfrm>
          <a:prstGeom prst="rect">
            <a:avLst/>
          </a:prstGeom>
          <a:noFill/>
        </p:spPr>
        <p:txBody>
          <a:bodyPr wrap="square" rtlCol="0">
            <a:spAutoFit/>
          </a:bodyPr>
          <a:lstStyle/>
          <a:p>
            <a:r>
              <a:rPr lang="en-GB" dirty="0">
                <a:solidFill>
                  <a:schemeClr val="bg1"/>
                </a:solidFill>
              </a:rPr>
              <a:t>+0.8pp</a:t>
            </a:r>
          </a:p>
        </p:txBody>
      </p:sp>
      <p:sp>
        <p:nvSpPr>
          <p:cNvPr id="13" name="Isosceles Triangle 12">
            <a:extLst>
              <a:ext uri="{FF2B5EF4-FFF2-40B4-BE49-F238E27FC236}">
                <a16:creationId xmlns:a16="http://schemas.microsoft.com/office/drawing/2014/main" id="{C4CD8046-0658-4AC8-92EF-5C2FCF0B70FF}"/>
              </a:ext>
            </a:extLst>
          </p:cNvPr>
          <p:cNvSpPr/>
          <p:nvPr/>
        </p:nvSpPr>
        <p:spPr>
          <a:xfrm>
            <a:off x="5986212" y="594451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FC19AB5-324C-47B0-9D5B-54DE34446896}"/>
              </a:ext>
            </a:extLst>
          </p:cNvPr>
          <p:cNvSpPr txBox="1"/>
          <p:nvPr/>
        </p:nvSpPr>
        <p:spPr>
          <a:xfrm>
            <a:off x="10216721" y="5838068"/>
            <a:ext cx="828675" cy="369332"/>
          </a:xfrm>
          <a:prstGeom prst="rect">
            <a:avLst/>
          </a:prstGeom>
          <a:noFill/>
        </p:spPr>
        <p:txBody>
          <a:bodyPr wrap="square" rtlCol="0">
            <a:spAutoFit/>
          </a:bodyPr>
          <a:lstStyle/>
          <a:p>
            <a:r>
              <a:rPr lang="en-GB" dirty="0">
                <a:solidFill>
                  <a:schemeClr val="bg1"/>
                </a:solidFill>
              </a:rPr>
              <a:t>-0.7pp</a:t>
            </a:r>
          </a:p>
        </p:txBody>
      </p:sp>
      <p:sp>
        <p:nvSpPr>
          <p:cNvPr id="15" name="Isosceles Triangle 14">
            <a:extLst>
              <a:ext uri="{FF2B5EF4-FFF2-40B4-BE49-F238E27FC236}">
                <a16:creationId xmlns:a16="http://schemas.microsoft.com/office/drawing/2014/main" id="{AE0A60C7-87E9-43F3-B218-469B99648497}"/>
              </a:ext>
            </a:extLst>
          </p:cNvPr>
          <p:cNvSpPr/>
          <p:nvPr/>
        </p:nvSpPr>
        <p:spPr>
          <a:xfrm rot="10800000">
            <a:off x="9728999" y="589076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680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02879" y="2258520"/>
            <a:ext cx="5087937" cy="253916"/>
          </a:xfrm>
          <a:prstGeom prst="rect">
            <a:avLst/>
          </a:prstGeom>
          <a:noFill/>
          <a:ln>
            <a:noFill/>
          </a:ln>
        </p:spPr>
        <p:txBody>
          <a:bodyPr wrap="square" rtlCol="0">
            <a:spAutoFit/>
          </a:bodyPr>
          <a:lstStyle/>
          <a:p>
            <a:pPr algn="ctr"/>
            <a:r>
              <a:rPr lang="en-GB" sz="1050" b="1" dirty="0"/>
              <a:t>Monthly job postings across Greater Cambridge</a:t>
            </a:r>
          </a:p>
        </p:txBody>
      </p:sp>
      <p:pic>
        <p:nvPicPr>
          <p:cNvPr id="3" name="Picture 2">
            <a:extLst>
              <a:ext uri="{FF2B5EF4-FFF2-40B4-BE49-F238E27FC236}">
                <a16:creationId xmlns:a16="http://schemas.microsoft.com/office/drawing/2014/main" id="{02769E05-A8A6-4A1D-B17E-2544D651C51F}"/>
              </a:ext>
            </a:extLst>
          </p:cNvPr>
          <p:cNvPicPr>
            <a:picLocks noChangeAspect="1"/>
          </p:cNvPicPr>
          <p:nvPr/>
        </p:nvPicPr>
        <p:blipFill>
          <a:blip r:embed="rId3"/>
          <a:stretch>
            <a:fillRect/>
          </a:stretch>
        </p:blipFill>
        <p:spPr>
          <a:xfrm>
            <a:off x="0" y="2516538"/>
            <a:ext cx="12192000" cy="4102970"/>
          </a:xfrm>
          <a:prstGeom prst="rect">
            <a:avLst/>
          </a:prstGeom>
        </p:spPr>
      </p:pic>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E61D148-86C9-460C-B12B-29530881E8CD}"/>
              </a:ext>
            </a:extLst>
          </p:cNvPr>
          <p:cNvPicPr>
            <a:picLocks noChangeAspect="1"/>
          </p:cNvPicPr>
          <p:nvPr/>
        </p:nvPicPr>
        <p:blipFill>
          <a:blip r:embed="rId4"/>
          <a:stretch>
            <a:fillRect/>
          </a:stretch>
        </p:blipFill>
        <p:spPr>
          <a:xfrm>
            <a:off x="998572" y="775783"/>
            <a:ext cx="10496550" cy="1333500"/>
          </a:xfrm>
          <a:prstGeom prst="rect">
            <a:avLst/>
          </a:prstGeom>
        </p:spPr>
      </p:pic>
    </p:spTree>
    <p:extLst>
      <p:ext uri="{BB962C8B-B14F-4D97-AF65-F5344CB8AC3E}">
        <p14:creationId xmlns:p14="http://schemas.microsoft.com/office/powerpoint/2010/main" val="9576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 by Industry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C4986E2-E7B5-468D-B8FB-9641502928AB}"/>
              </a:ext>
            </a:extLst>
          </p:cNvPr>
          <p:cNvPicPr>
            <a:picLocks noChangeAspect="1"/>
          </p:cNvPicPr>
          <p:nvPr/>
        </p:nvPicPr>
        <p:blipFill>
          <a:blip r:embed="rId3"/>
          <a:stretch>
            <a:fillRect/>
          </a:stretch>
        </p:blipFill>
        <p:spPr>
          <a:xfrm>
            <a:off x="0" y="1028404"/>
            <a:ext cx="12192000" cy="4801191"/>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Final Thoughts</a:t>
            </a:r>
          </a:p>
        </p:txBody>
      </p:sp>
    </p:spTree>
    <p:extLst>
      <p:ext uri="{BB962C8B-B14F-4D97-AF65-F5344CB8AC3E}">
        <p14:creationId xmlns:p14="http://schemas.microsoft.com/office/powerpoint/2010/main" val="128714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Consumer Behaviour</a:t>
            </a:r>
          </a:p>
        </p:txBody>
      </p:sp>
    </p:spTree>
    <p:extLst>
      <p:ext uri="{BB962C8B-B14F-4D97-AF65-F5344CB8AC3E}">
        <p14:creationId xmlns:p14="http://schemas.microsoft.com/office/powerpoint/2010/main" val="233350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Retail</a:t>
            </a:r>
            <a:r>
              <a:rPr kumimoji="0" lang="en-GB" sz="2800" b="1" i="0" u="none" strike="noStrike" kern="1200" cap="none" spc="0" normalizeH="0" baseline="0" noProof="0" dirty="0">
                <a:ln>
                  <a:noFill/>
                </a:ln>
                <a:effectLst/>
                <a:uLnTx/>
                <a:uFillTx/>
                <a:latin typeface="Calibri" panose="020F0502020204030204"/>
                <a:ea typeface="+mn-ea"/>
                <a:cs typeface="+mn-cs"/>
              </a:rPr>
              <a:t> foot</a:t>
            </a:r>
            <a:r>
              <a:rPr lang="en-GB" sz="2800" b="1" dirty="0">
                <a:latin typeface="Calibri" panose="020F0502020204030204"/>
              </a:rPr>
              <a:t>fall: Central Cambridge</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805D9A0A-B410-4FA1-86AB-A8BF462B1137}"/>
              </a:ext>
            </a:extLst>
          </p:cNvPr>
          <p:cNvGraphicFramePr>
            <a:graphicFrameLocks noGrp="1"/>
          </p:cNvGraphicFramePr>
          <p:nvPr/>
        </p:nvGraphicFramePr>
        <p:xfrm>
          <a:off x="838200" y="5383528"/>
          <a:ext cx="10515599" cy="1177438"/>
        </p:xfrm>
        <a:graphic>
          <a:graphicData uri="http://schemas.openxmlformats.org/drawingml/2006/table">
            <a:tbl>
              <a:tblPr/>
              <a:tblGrid>
                <a:gridCol w="1301282">
                  <a:extLst>
                    <a:ext uri="{9D8B030D-6E8A-4147-A177-3AD203B41FA5}">
                      <a16:colId xmlns:a16="http://schemas.microsoft.com/office/drawing/2014/main" val="1201206681"/>
                    </a:ext>
                  </a:extLst>
                </a:gridCol>
                <a:gridCol w="1239317">
                  <a:extLst>
                    <a:ext uri="{9D8B030D-6E8A-4147-A177-3AD203B41FA5}">
                      <a16:colId xmlns:a16="http://schemas.microsoft.com/office/drawing/2014/main" val="3040872822"/>
                    </a:ext>
                  </a:extLst>
                </a:gridCol>
                <a:gridCol w="979060">
                  <a:extLst>
                    <a:ext uri="{9D8B030D-6E8A-4147-A177-3AD203B41FA5}">
                      <a16:colId xmlns:a16="http://schemas.microsoft.com/office/drawing/2014/main" val="135591168"/>
                    </a:ext>
                  </a:extLst>
                </a:gridCol>
                <a:gridCol w="1159021">
                  <a:extLst>
                    <a:ext uri="{9D8B030D-6E8A-4147-A177-3AD203B41FA5}">
                      <a16:colId xmlns:a16="http://schemas.microsoft.com/office/drawing/2014/main" val="1212367381"/>
                    </a:ext>
                  </a:extLst>
                </a:gridCol>
                <a:gridCol w="2088292">
                  <a:extLst>
                    <a:ext uri="{9D8B030D-6E8A-4147-A177-3AD203B41FA5}">
                      <a16:colId xmlns:a16="http://schemas.microsoft.com/office/drawing/2014/main" val="237791955"/>
                    </a:ext>
                  </a:extLst>
                </a:gridCol>
                <a:gridCol w="1279748">
                  <a:extLst>
                    <a:ext uri="{9D8B030D-6E8A-4147-A177-3AD203B41FA5}">
                      <a16:colId xmlns:a16="http://schemas.microsoft.com/office/drawing/2014/main" val="4103948325"/>
                    </a:ext>
                  </a:extLst>
                </a:gridCol>
                <a:gridCol w="1112520">
                  <a:extLst>
                    <a:ext uri="{9D8B030D-6E8A-4147-A177-3AD203B41FA5}">
                      <a16:colId xmlns:a16="http://schemas.microsoft.com/office/drawing/2014/main" val="1787143721"/>
                    </a:ext>
                  </a:extLst>
                </a:gridCol>
                <a:gridCol w="135635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57768">
                <a:tc vMerge="1">
                  <a:txBody>
                    <a:bodyPr/>
                    <a:lstStyle/>
                    <a:p>
                      <a:endParaRPr lang="en-GB"/>
                    </a:p>
                  </a:txBody>
                  <a:tcPr/>
                </a:tc>
                <a:tc gridSpan="3">
                  <a:txBody>
                    <a:bodyPr/>
                    <a:lstStyle/>
                    <a:p>
                      <a:pPr algn="ctr" fontAlgn="b"/>
                      <a:r>
                        <a:rPr lang="en-GB" sz="1200" b="1" u="none" strike="noStrike">
                          <a:effectLst/>
                        </a:rPr>
                        <a:t>Feb 2020 to March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March 2021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Feb 2022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418324">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No change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pic>
        <p:nvPicPr>
          <p:cNvPr id="8" name="Picture 7" descr="Chart, line chart&#10;&#10;Description automatically generated">
            <a:extLst>
              <a:ext uri="{FF2B5EF4-FFF2-40B4-BE49-F238E27FC236}">
                <a16:creationId xmlns:a16="http://schemas.microsoft.com/office/drawing/2014/main" id="{F3C21245-6F2D-467A-B8FC-F742B6891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34" y="654859"/>
            <a:ext cx="10848529" cy="4626579"/>
          </a:xfrm>
          <a:prstGeom prst="rect">
            <a:avLst/>
          </a:prstGeom>
        </p:spPr>
      </p:pic>
      <p:sp>
        <p:nvSpPr>
          <p:cNvPr id="2" name="Rectangle 1">
            <a:extLst>
              <a:ext uri="{FF2B5EF4-FFF2-40B4-BE49-F238E27FC236}">
                <a16:creationId xmlns:a16="http://schemas.microsoft.com/office/drawing/2014/main" id="{DD0F202B-E1D1-4FDC-8359-284DF5A6B2B1}"/>
              </a:ext>
            </a:extLst>
          </p:cNvPr>
          <p:cNvSpPr/>
          <p:nvPr/>
        </p:nvSpPr>
        <p:spPr>
          <a:xfrm>
            <a:off x="2830362" y="1088827"/>
            <a:ext cx="760396" cy="301097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5DB36A6-147D-48E3-9958-27B9F70C2F1E}"/>
              </a:ext>
            </a:extLst>
          </p:cNvPr>
          <p:cNvSpPr/>
          <p:nvPr/>
        </p:nvSpPr>
        <p:spPr>
          <a:xfrm>
            <a:off x="5437739" y="1088827"/>
            <a:ext cx="412728" cy="301097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339F948-E306-41F7-9CDC-DCA7085756AF}"/>
              </a:ext>
            </a:extLst>
          </p:cNvPr>
          <p:cNvSpPr/>
          <p:nvPr/>
        </p:nvSpPr>
        <p:spPr>
          <a:xfrm>
            <a:off x="6130969" y="1088827"/>
            <a:ext cx="693164" cy="301097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6E432DB-CC03-4B9F-AC10-8D301CD32203}"/>
              </a:ext>
            </a:extLst>
          </p:cNvPr>
          <p:cNvSpPr txBox="1"/>
          <p:nvPr/>
        </p:nvSpPr>
        <p:spPr>
          <a:xfrm>
            <a:off x="2661073" y="1192585"/>
            <a:ext cx="1098974" cy="461665"/>
          </a:xfrm>
          <a:prstGeom prst="rect">
            <a:avLst/>
          </a:prstGeom>
          <a:noFill/>
        </p:spPr>
        <p:txBody>
          <a:bodyPr wrap="square" rtlCol="0">
            <a:spAutoFit/>
          </a:bodyPr>
          <a:lstStyle/>
          <a:p>
            <a:pPr algn="ctr"/>
            <a:r>
              <a:rPr lang="en-GB" sz="1200" b="1" dirty="0"/>
              <a:t>First Lockdown</a:t>
            </a:r>
          </a:p>
        </p:txBody>
      </p:sp>
      <p:sp>
        <p:nvSpPr>
          <p:cNvPr id="10" name="TextBox 9">
            <a:extLst>
              <a:ext uri="{FF2B5EF4-FFF2-40B4-BE49-F238E27FC236}">
                <a16:creationId xmlns:a16="http://schemas.microsoft.com/office/drawing/2014/main" id="{BC47E502-F007-4375-AAC5-476EA07C8D3F}"/>
              </a:ext>
            </a:extLst>
          </p:cNvPr>
          <p:cNvSpPr txBox="1"/>
          <p:nvPr/>
        </p:nvSpPr>
        <p:spPr>
          <a:xfrm>
            <a:off x="5094616" y="1149121"/>
            <a:ext cx="1098974" cy="461665"/>
          </a:xfrm>
          <a:prstGeom prst="rect">
            <a:avLst/>
          </a:prstGeom>
          <a:noFill/>
        </p:spPr>
        <p:txBody>
          <a:bodyPr wrap="square" rtlCol="0">
            <a:spAutoFit/>
          </a:bodyPr>
          <a:lstStyle/>
          <a:p>
            <a:pPr algn="ctr"/>
            <a:r>
              <a:rPr lang="en-GB" sz="1200" b="1" dirty="0"/>
              <a:t>Second Lockdown</a:t>
            </a:r>
          </a:p>
        </p:txBody>
      </p:sp>
      <p:sp>
        <p:nvSpPr>
          <p:cNvPr id="11" name="TextBox 10">
            <a:extLst>
              <a:ext uri="{FF2B5EF4-FFF2-40B4-BE49-F238E27FC236}">
                <a16:creationId xmlns:a16="http://schemas.microsoft.com/office/drawing/2014/main" id="{F93A16E1-B136-431D-838D-B9182CACEFAA}"/>
              </a:ext>
            </a:extLst>
          </p:cNvPr>
          <p:cNvSpPr txBox="1"/>
          <p:nvPr/>
        </p:nvSpPr>
        <p:spPr>
          <a:xfrm>
            <a:off x="5934104" y="1205037"/>
            <a:ext cx="1098974" cy="461665"/>
          </a:xfrm>
          <a:prstGeom prst="rect">
            <a:avLst/>
          </a:prstGeom>
          <a:noFill/>
        </p:spPr>
        <p:txBody>
          <a:bodyPr wrap="square" rtlCol="0">
            <a:spAutoFit/>
          </a:bodyPr>
          <a:lstStyle/>
          <a:p>
            <a:pPr algn="ctr"/>
            <a:r>
              <a:rPr lang="en-GB" sz="1200" b="1" dirty="0"/>
              <a:t>Third Lockdown</a:t>
            </a:r>
          </a:p>
        </p:txBody>
      </p:sp>
    </p:spTree>
    <p:extLst>
      <p:ext uri="{BB962C8B-B14F-4D97-AF65-F5344CB8AC3E}">
        <p14:creationId xmlns:p14="http://schemas.microsoft.com/office/powerpoint/2010/main" val="320530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10961" y="6692877"/>
            <a:ext cx="7183063" cy="492443"/>
          </a:xfrm>
          <a:prstGeom prst="rect">
            <a:avLst/>
          </a:prstGeom>
          <a:noFill/>
        </p:spPr>
        <p:txBody>
          <a:bodyPr wrap="square" rtlCol="0">
            <a:spAutoFit/>
          </a:bodyPr>
          <a:lstStyle/>
          <a:p>
            <a:pPr lvl="0">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Google LLC </a:t>
            </a: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"Google COVID-19 Community Mobility Reports"</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https://www.google.com/covid19/mobility/ Accessed: </a:t>
            </a:r>
            <a:r>
              <a:rPr lang="en-GB" sz="800" dirty="0">
                <a:solidFill>
                  <a:prstClr val="black"/>
                </a:solidFill>
                <a:latin typeface="Calibri" panose="020F0502020204030204"/>
              </a:rPr>
              <a:t>21/04</a:t>
            </a:r>
            <a:r>
              <a:rPr lang="en-GB" sz="800" dirty="0"/>
              <a:t>/2022</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E86F296C-50D1-4CB0-8DBE-CA73B8086C1F}"/>
              </a:ext>
            </a:extLst>
          </p:cNvPr>
          <p:cNvGraphicFramePr>
            <a:graphicFrameLocks noGrp="1"/>
          </p:cNvGraphicFramePr>
          <p:nvPr>
            <p:extLst>
              <p:ext uri="{D42A27DB-BD31-4B8C-83A1-F6EECF244321}">
                <p14:modId xmlns:p14="http://schemas.microsoft.com/office/powerpoint/2010/main" val="1032978368"/>
              </p:ext>
            </p:extLst>
          </p:nvPr>
        </p:nvGraphicFramePr>
        <p:xfrm>
          <a:off x="3921087" y="5032998"/>
          <a:ext cx="4654626" cy="1554480"/>
        </p:xfrm>
        <a:graphic>
          <a:graphicData uri="http://schemas.openxmlformats.org/drawingml/2006/table">
            <a:tbl>
              <a:tblPr firstRow="1" bandRow="1">
                <a:tableStyleId>{2D5ABB26-0587-4C30-8999-92F81FD0307C}</a:tableStyleId>
              </a:tblPr>
              <a:tblGrid>
                <a:gridCol w="2180492">
                  <a:extLst>
                    <a:ext uri="{9D8B030D-6E8A-4147-A177-3AD203B41FA5}">
                      <a16:colId xmlns:a16="http://schemas.microsoft.com/office/drawing/2014/main" val="420131872"/>
                    </a:ext>
                  </a:extLst>
                </a:gridCol>
                <a:gridCol w="1237067">
                  <a:extLst>
                    <a:ext uri="{9D8B030D-6E8A-4147-A177-3AD203B41FA5}">
                      <a16:colId xmlns:a16="http://schemas.microsoft.com/office/drawing/2014/main" val="2209631138"/>
                    </a:ext>
                  </a:extLst>
                </a:gridCol>
                <a:gridCol w="1237067">
                  <a:extLst>
                    <a:ext uri="{9D8B030D-6E8A-4147-A177-3AD203B41FA5}">
                      <a16:colId xmlns:a16="http://schemas.microsoft.com/office/drawing/2014/main" val="253850149"/>
                    </a:ext>
                  </a:extLst>
                </a:gridCol>
              </a:tblGrid>
              <a:tr h="3499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200" b="1" u="none" strike="noStrike" dirty="0">
                          <a:solidFill>
                            <a:srgbClr val="0070C0"/>
                          </a:solidFill>
                          <a:effectLst/>
                        </a:rPr>
                        <a:t>Pre-COVID vs Now:</a:t>
                      </a:r>
                    </a:p>
                    <a:p>
                      <a:pPr marL="0" algn="ctr" defTabSz="914400" rtl="0" eaLnBrk="1" latinLnBrk="0" hangingPunct="1"/>
                      <a:r>
                        <a:rPr lang="en-GB" sz="1200" b="1" kern="1200" dirty="0">
                          <a:solidFill>
                            <a:schemeClr val="tx1"/>
                          </a:solidFill>
                        </a:rPr>
                        <a:t>Jan/Feb 2020 to Mar 2022</a:t>
                      </a:r>
                      <a:endParaRPr lang="en-GB" sz="1200" b="1" kern="1200" dirty="0">
                        <a:solidFill>
                          <a:schemeClr val="tx1"/>
                        </a:solidFill>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20192738"/>
                  </a:ext>
                </a:extLst>
              </a:tr>
              <a:tr h="152559">
                <a:tc>
                  <a:txBody>
                    <a:bodyPr/>
                    <a:lstStyle/>
                    <a:p>
                      <a:r>
                        <a:rPr lang="en-GB" sz="1200" b="1" dirty="0">
                          <a:solidFill>
                            <a:schemeClr val="tx1"/>
                          </a:solidFill>
                          <a:latin typeface="+mn-lt"/>
                        </a:rPr>
                        <a:t>Grocery and Pharmacy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460683"/>
                  </a:ext>
                </a:extLst>
              </a:tr>
              <a:tr h="1525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dirty="0">
                          <a:solidFill>
                            <a:schemeClr val="tx1"/>
                          </a:solidFill>
                        </a:rPr>
                        <a:t>Workplaces</a:t>
                      </a:r>
                      <a:endParaRPr lang="en-GB"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615670"/>
                  </a:ext>
                </a:extLst>
              </a:tr>
              <a:tr h="152559">
                <a:tc>
                  <a:txBody>
                    <a:bodyPr/>
                    <a:lstStyle/>
                    <a:p>
                      <a:r>
                        <a:rPr lang="en-GB" sz="1200" b="1" dirty="0">
                          <a:solidFill>
                            <a:schemeClr val="tx1"/>
                          </a:solidFill>
                          <a:latin typeface="+mn-lt"/>
                        </a:rPr>
                        <a:t>Residential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964841"/>
                  </a:ext>
                </a:extLst>
              </a:tr>
              <a:tr h="152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Retail and Recreation</a:t>
                      </a:r>
                      <a:endParaRPr lang="en-GB"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653492"/>
                  </a:ext>
                </a:extLst>
              </a:tr>
            </a:tbl>
          </a:graphicData>
        </a:graphic>
      </p:graphicFrame>
      <p:sp>
        <p:nvSpPr>
          <p:cNvPr id="10" name="Rectangle 9">
            <a:extLst>
              <a:ext uri="{FF2B5EF4-FFF2-40B4-BE49-F238E27FC236}">
                <a16:creationId xmlns:a16="http://schemas.microsoft.com/office/drawing/2014/main" id="{A2E3CCBC-8899-42B3-A67E-7A137E459D9E}"/>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Google Mobility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C2A6D6B-DB35-497F-BB53-30A5CC005E2B}"/>
              </a:ext>
            </a:extLst>
          </p:cNvPr>
          <p:cNvPicPr>
            <a:picLocks noChangeAspect="1"/>
          </p:cNvPicPr>
          <p:nvPr/>
        </p:nvPicPr>
        <p:blipFill>
          <a:blip r:embed="rId3"/>
          <a:stretch>
            <a:fillRect/>
          </a:stretch>
        </p:blipFill>
        <p:spPr>
          <a:xfrm>
            <a:off x="-38100" y="1834645"/>
            <a:ext cx="6137715" cy="3092955"/>
          </a:xfrm>
          <a:prstGeom prst="rect">
            <a:avLst/>
          </a:prstGeom>
        </p:spPr>
      </p:pic>
      <p:pic>
        <p:nvPicPr>
          <p:cNvPr id="6" name="Picture 5">
            <a:extLst>
              <a:ext uri="{FF2B5EF4-FFF2-40B4-BE49-F238E27FC236}">
                <a16:creationId xmlns:a16="http://schemas.microsoft.com/office/drawing/2014/main" id="{6E693B7A-1842-4FA3-8CB1-382D59D33567}"/>
              </a:ext>
            </a:extLst>
          </p:cNvPr>
          <p:cNvPicPr>
            <a:picLocks noChangeAspect="1"/>
          </p:cNvPicPr>
          <p:nvPr/>
        </p:nvPicPr>
        <p:blipFill>
          <a:blip r:embed="rId4"/>
          <a:stretch>
            <a:fillRect/>
          </a:stretch>
        </p:blipFill>
        <p:spPr>
          <a:xfrm>
            <a:off x="6032500" y="1834645"/>
            <a:ext cx="6147674" cy="3092955"/>
          </a:xfrm>
          <a:prstGeom prst="rect">
            <a:avLst/>
          </a:prstGeom>
        </p:spPr>
      </p:pic>
    </p:spTree>
    <p:extLst>
      <p:ext uri="{BB962C8B-B14F-4D97-AF65-F5344CB8AC3E}">
        <p14:creationId xmlns:p14="http://schemas.microsoft.com/office/powerpoint/2010/main" val="33314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Unemployment Trends</a:t>
            </a:r>
          </a:p>
        </p:txBody>
      </p:sp>
    </p:spTree>
    <p:extLst>
      <p:ext uri="{BB962C8B-B14F-4D97-AF65-F5344CB8AC3E}">
        <p14:creationId xmlns:p14="http://schemas.microsoft.com/office/powerpoint/2010/main" val="108641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Unemployment Rate Overall (3.6% Jan-Dec 2021)</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EF1768-F261-4219-BD97-6D243715229C}"/>
              </a:ext>
            </a:extLst>
          </p:cNvPr>
          <p:cNvSpPr txBox="1"/>
          <p:nvPr/>
        </p:nvSpPr>
        <p:spPr>
          <a:xfrm>
            <a:off x="8309554" y="3827721"/>
            <a:ext cx="967561" cy="553998"/>
          </a:xfrm>
          <a:prstGeom prst="rect">
            <a:avLst/>
          </a:prstGeom>
          <a:noFill/>
        </p:spPr>
        <p:txBody>
          <a:bodyPr wrap="square" rtlCol="0">
            <a:spAutoFit/>
          </a:bodyPr>
          <a:lstStyle/>
          <a:p>
            <a:pPr algn="ctr"/>
            <a:r>
              <a:rPr lang="en-GB" sz="1000" b="1" i="1" dirty="0"/>
              <a:t>Data not available for 2018</a:t>
            </a:r>
          </a:p>
        </p:txBody>
      </p:sp>
      <p:sp>
        <p:nvSpPr>
          <p:cNvPr id="4" name="Rectangle: Rounded Corners 3">
            <a:extLst>
              <a:ext uri="{FF2B5EF4-FFF2-40B4-BE49-F238E27FC236}">
                <a16:creationId xmlns:a16="http://schemas.microsoft.com/office/drawing/2014/main" id="{FB72B3DF-5326-4312-8634-54FC2E4B4B69}"/>
              </a:ext>
            </a:extLst>
          </p:cNvPr>
          <p:cNvSpPr/>
          <p:nvPr/>
        </p:nvSpPr>
        <p:spPr>
          <a:xfrm>
            <a:off x="608160"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EB2690C-64E7-46A5-91DE-7DF2FE01A50A}"/>
              </a:ext>
            </a:extLst>
          </p:cNvPr>
          <p:cNvSpPr txBox="1"/>
          <p:nvPr/>
        </p:nvSpPr>
        <p:spPr>
          <a:xfrm>
            <a:off x="629201" y="5677431"/>
            <a:ext cx="1829246" cy="646331"/>
          </a:xfrm>
          <a:prstGeom prst="rect">
            <a:avLst/>
          </a:prstGeom>
          <a:noFill/>
        </p:spPr>
        <p:txBody>
          <a:bodyPr wrap="square" rtlCol="0">
            <a:spAutoFit/>
          </a:bodyPr>
          <a:lstStyle/>
          <a:p>
            <a:r>
              <a:rPr lang="en-GB" dirty="0">
                <a:solidFill>
                  <a:schemeClr val="bg1"/>
                </a:solidFill>
              </a:rPr>
              <a:t>Quarterly change </a:t>
            </a:r>
            <a:br>
              <a:rPr lang="en-GB" dirty="0">
                <a:solidFill>
                  <a:schemeClr val="bg1"/>
                </a:solidFill>
              </a:rPr>
            </a:br>
            <a:r>
              <a:rPr lang="en-GB" dirty="0">
                <a:solidFill>
                  <a:schemeClr val="bg1"/>
                </a:solidFill>
              </a:rPr>
              <a:t>(Oct – Dec 21):</a:t>
            </a:r>
          </a:p>
        </p:txBody>
      </p:sp>
      <p:sp>
        <p:nvSpPr>
          <p:cNvPr id="3" name="TextBox 2">
            <a:extLst>
              <a:ext uri="{FF2B5EF4-FFF2-40B4-BE49-F238E27FC236}">
                <a16:creationId xmlns:a16="http://schemas.microsoft.com/office/drawing/2014/main" id="{D9226147-33A4-4D9D-B338-881EC349B5FA}"/>
              </a:ext>
            </a:extLst>
          </p:cNvPr>
          <p:cNvSpPr txBox="1"/>
          <p:nvPr/>
        </p:nvSpPr>
        <p:spPr>
          <a:xfrm>
            <a:off x="2931322" y="5842873"/>
            <a:ext cx="828675" cy="369332"/>
          </a:xfrm>
          <a:prstGeom prst="rect">
            <a:avLst/>
          </a:prstGeom>
          <a:noFill/>
        </p:spPr>
        <p:txBody>
          <a:bodyPr wrap="square" rtlCol="0">
            <a:spAutoFit/>
          </a:bodyPr>
          <a:lstStyle/>
          <a:p>
            <a:r>
              <a:rPr lang="en-GB" dirty="0">
                <a:solidFill>
                  <a:schemeClr val="bg1"/>
                </a:solidFill>
              </a:rPr>
              <a:t>+0.2pp</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550419" y="58821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E97169-4CBF-4A52-B101-0765903F9EE1}"/>
              </a:ext>
            </a:extLst>
          </p:cNvPr>
          <p:cNvSpPr/>
          <p:nvPr/>
        </p:nvSpPr>
        <p:spPr>
          <a:xfrm>
            <a:off x="4232872"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(Jul – Sep 21):</a:t>
            </a:r>
          </a:p>
        </p:txBody>
      </p:sp>
      <p:sp>
        <p:nvSpPr>
          <p:cNvPr id="14" name="Rectangle: Rounded Corners 13">
            <a:extLst>
              <a:ext uri="{FF2B5EF4-FFF2-40B4-BE49-F238E27FC236}">
                <a16:creationId xmlns:a16="http://schemas.microsoft.com/office/drawing/2014/main" id="{D2BC10BD-6F37-49FA-9BCC-EC11A924DBF2}"/>
              </a:ext>
            </a:extLst>
          </p:cNvPr>
          <p:cNvSpPr/>
          <p:nvPr/>
        </p:nvSpPr>
        <p:spPr>
          <a:xfrm>
            <a:off x="7857671" y="5548698"/>
            <a:ext cx="3357785" cy="94807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pic>
        <p:nvPicPr>
          <p:cNvPr id="8" name="Picture 7">
            <a:extLst>
              <a:ext uri="{FF2B5EF4-FFF2-40B4-BE49-F238E27FC236}">
                <a16:creationId xmlns:a16="http://schemas.microsoft.com/office/drawing/2014/main" id="{F6B09A61-7E26-4EDF-84E6-152A48225DB5}"/>
              </a:ext>
            </a:extLst>
          </p:cNvPr>
          <p:cNvPicPr>
            <a:picLocks noChangeAspect="1"/>
          </p:cNvPicPr>
          <p:nvPr/>
        </p:nvPicPr>
        <p:blipFill>
          <a:blip r:embed="rId3"/>
          <a:stretch>
            <a:fillRect/>
          </a:stretch>
        </p:blipFill>
        <p:spPr>
          <a:xfrm>
            <a:off x="1207589" y="742074"/>
            <a:ext cx="9408349" cy="4742257"/>
          </a:xfrm>
          <a:prstGeom prst="rect">
            <a:avLst/>
          </a:prstGeom>
        </p:spPr>
      </p:pic>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+0.5pp</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+1.6pp</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Tree>
    <p:extLst>
      <p:ext uri="{BB962C8B-B14F-4D97-AF65-F5344CB8AC3E}">
        <p14:creationId xmlns:p14="http://schemas.microsoft.com/office/powerpoint/2010/main" val="369214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10784428" y="825574"/>
            <a:ext cx="1198466" cy="1200329"/>
          </a:xfrm>
          <a:prstGeom prst="rect">
            <a:avLst/>
          </a:prstGeom>
          <a:noFill/>
        </p:spPr>
        <p:txBody>
          <a:bodyPr wrap="square" rtlCol="0">
            <a:spAutoFit/>
          </a:bodyPr>
          <a:lstStyle/>
          <a:p>
            <a:r>
              <a:rPr lang="en-GB" sz="1200" dirty="0"/>
              <a:t>*</a:t>
            </a:r>
            <a:r>
              <a:rPr lang="en-GB" sz="1200" i="1" dirty="0"/>
              <a:t>this figure includes all residents over the age of 16 (not just working age)</a:t>
            </a: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2534055765"/>
              </p:ext>
            </p:extLst>
          </p:nvPr>
        </p:nvGraphicFramePr>
        <p:xfrm>
          <a:off x="1687896" y="5144131"/>
          <a:ext cx="8798818" cy="1656627"/>
        </p:xfrm>
        <a:graphic>
          <a:graphicData uri="http://schemas.openxmlformats.org/drawingml/2006/table">
            <a:tbl>
              <a:tblPr firstRow="1" bandRow="1">
                <a:tableStyleId>{5940675A-B579-460E-94D1-54222C63F5DA}</a:tableStyleId>
              </a:tblPr>
              <a:tblGrid>
                <a:gridCol w="1445277">
                  <a:extLst>
                    <a:ext uri="{9D8B030D-6E8A-4147-A177-3AD203B41FA5}">
                      <a16:colId xmlns:a16="http://schemas.microsoft.com/office/drawing/2014/main" val="420131872"/>
                    </a:ext>
                  </a:extLst>
                </a:gridCol>
                <a:gridCol w="1265982">
                  <a:extLst>
                    <a:ext uri="{9D8B030D-6E8A-4147-A177-3AD203B41FA5}">
                      <a16:colId xmlns:a16="http://schemas.microsoft.com/office/drawing/2014/main" val="791136943"/>
                    </a:ext>
                  </a:extLst>
                </a:gridCol>
                <a:gridCol w="1428080">
                  <a:extLst>
                    <a:ext uri="{9D8B030D-6E8A-4147-A177-3AD203B41FA5}">
                      <a16:colId xmlns:a16="http://schemas.microsoft.com/office/drawing/2014/main" val="1417751783"/>
                    </a:ext>
                  </a:extLst>
                </a:gridCol>
                <a:gridCol w="2188352">
                  <a:extLst>
                    <a:ext uri="{9D8B030D-6E8A-4147-A177-3AD203B41FA5}">
                      <a16:colId xmlns:a16="http://schemas.microsoft.com/office/drawing/2014/main" val="2449649935"/>
                    </a:ext>
                  </a:extLst>
                </a:gridCol>
                <a:gridCol w="2471127">
                  <a:extLst>
                    <a:ext uri="{9D8B030D-6E8A-4147-A177-3AD203B41FA5}">
                      <a16:colId xmlns:a16="http://schemas.microsoft.com/office/drawing/2014/main" val="1959028662"/>
                    </a:ext>
                  </a:extLst>
                </a:gridCol>
              </a:tblGrid>
              <a:tr h="64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Claimant Counts</a:t>
                      </a:r>
                    </a:p>
                    <a:p>
                      <a:endParaRPr lang="en-GB" sz="1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Mar 2022</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of claimants aged 16-64</a:t>
                      </a:r>
                    </a:p>
                    <a:p>
                      <a:pPr algn="ctr" fontAlgn="b"/>
                      <a:r>
                        <a:rPr lang="en-GB" sz="1200" b="1" u="none" strike="noStrike" dirty="0">
                          <a:effectLst/>
                        </a:rPr>
                        <a:t>Mar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Pre-COVID vs Now:</a:t>
                      </a:r>
                    </a:p>
                    <a:p>
                      <a:pPr algn="ctr" fontAlgn="b"/>
                      <a:r>
                        <a:rPr lang="en-GB" sz="1200" b="1" u="none" strike="noStrike" dirty="0">
                          <a:effectLst/>
                        </a:rPr>
                        <a:t>Feb 2020 to Mar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Previous update vs Now:</a:t>
                      </a:r>
                    </a:p>
                    <a:p>
                      <a:pPr algn="ctr" fontAlgn="b"/>
                      <a:r>
                        <a:rPr lang="en-GB" sz="1200" b="1" u="none" strike="noStrike" dirty="0">
                          <a:effectLst/>
                        </a:rPr>
                        <a:t>Dec 2021 to Mar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Calibri" panose="020F0502020204030204" pitchFamily="34" charset="0"/>
                        </a:rPr>
                        <a:t>2,185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00B050"/>
                          </a:solidFill>
                          <a:effectLst/>
                          <a:latin typeface="Calibri" panose="020F0502020204030204" pitchFamily="34" charset="0"/>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dirty="0">
                          <a:solidFill>
                            <a:srgbClr val="FF0000"/>
                          </a:solidFill>
                          <a:effectLst/>
                          <a:latin typeface="Calibri" panose="020F0502020204030204" pitchFamily="34"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Calibri" panose="020F0502020204030204" pitchFamily="34" charset="0"/>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rgbClr val="FF0000"/>
                          </a:solidFill>
                          <a:effectLst/>
                          <a:latin typeface="Calibri" panose="020F0502020204030204" pitchFamily="34"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C2890E6-1D5B-4C2B-96B4-FF5A2DEA5072}"/>
              </a:ext>
            </a:extLst>
          </p:cNvPr>
          <p:cNvPicPr>
            <a:picLocks noChangeAspect="1"/>
          </p:cNvPicPr>
          <p:nvPr/>
        </p:nvPicPr>
        <p:blipFill>
          <a:blip r:embed="rId3"/>
          <a:stretch>
            <a:fillRect/>
          </a:stretch>
        </p:blipFill>
        <p:spPr>
          <a:xfrm>
            <a:off x="1052625" y="672663"/>
            <a:ext cx="9731802" cy="4425350"/>
          </a:xfrm>
          <a:prstGeom prst="rect">
            <a:avLst/>
          </a:prstGeom>
        </p:spPr>
      </p:pic>
    </p:spTree>
    <p:extLst>
      <p:ext uri="{BB962C8B-B14F-4D97-AF65-F5344CB8AC3E}">
        <p14:creationId xmlns:p14="http://schemas.microsoft.com/office/powerpoint/2010/main" val="18446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265815" y="6211669"/>
            <a:ext cx="11408734" cy="307777"/>
          </a:xfrm>
          <a:prstGeom prst="rect">
            <a:avLst/>
          </a:prstGeom>
          <a:noFill/>
        </p:spPr>
        <p:txBody>
          <a:bodyPr wrap="square" rtlCol="0">
            <a:spAutoFit/>
          </a:bodyPr>
          <a:lstStyle/>
          <a:p>
            <a:r>
              <a:rPr lang="en-GB" sz="1400" dirty="0"/>
              <a:t>*</a:t>
            </a:r>
            <a:r>
              <a:rPr lang="en-GB" sz="1200" i="1" dirty="0"/>
              <a:t>this figure includes all residents over the age of 16 (not just working age)</a:t>
            </a:r>
          </a:p>
        </p:txBody>
      </p:sp>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3E8CF65-7442-4800-9AD5-34C67C8AE205}"/>
              </a:ext>
            </a:extLst>
          </p:cNvPr>
          <p:cNvPicPr>
            <a:picLocks noChangeAspect="1"/>
          </p:cNvPicPr>
          <p:nvPr/>
        </p:nvPicPr>
        <p:blipFill>
          <a:blip r:embed="rId3"/>
          <a:stretch>
            <a:fillRect/>
          </a:stretch>
        </p:blipFill>
        <p:spPr>
          <a:xfrm>
            <a:off x="165487" y="937256"/>
            <a:ext cx="11609389" cy="5274413"/>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2FF128-E54F-4A3C-98F0-28DC6EFB9A6C}"/>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3" name="Picture 2">
            <a:extLst>
              <a:ext uri="{FF2B5EF4-FFF2-40B4-BE49-F238E27FC236}">
                <a16:creationId xmlns:a16="http://schemas.microsoft.com/office/drawing/2014/main" id="{0E54C06F-EEE4-49BD-8D4A-CA81F8B30CFB}"/>
              </a:ext>
            </a:extLst>
          </p:cNvPr>
          <p:cNvPicPr>
            <a:picLocks noChangeAspect="1"/>
          </p:cNvPicPr>
          <p:nvPr/>
        </p:nvPicPr>
        <p:blipFill>
          <a:blip r:embed="rId3"/>
          <a:stretch>
            <a:fillRect/>
          </a:stretch>
        </p:blipFill>
        <p:spPr>
          <a:xfrm>
            <a:off x="0" y="626546"/>
            <a:ext cx="12192000" cy="6231454"/>
          </a:xfrm>
          <a:prstGeom prst="rect">
            <a:avLst/>
          </a:prstGeom>
        </p:spPr>
      </p:pic>
    </p:spTree>
    <p:extLst>
      <p:ext uri="{BB962C8B-B14F-4D97-AF65-F5344CB8AC3E}">
        <p14:creationId xmlns:p14="http://schemas.microsoft.com/office/powerpoint/2010/main" val="50977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18351</TotalTime>
  <Words>3018</Words>
  <Application>Microsoft Office PowerPoint</Application>
  <PresentationFormat>Widescreen</PresentationFormat>
  <Paragraphs>296</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Abel</vt:lpstr>
      <vt:lpstr>Arial</vt:lpstr>
      <vt:lpstr>Calibri</vt:lpstr>
      <vt:lpstr>Calibri Light</vt:lpstr>
      <vt:lpstr>Office Theme</vt:lpstr>
      <vt:lpstr>1_Office Theme</vt:lpstr>
      <vt:lpstr>GCP Economy &amp; Employment Quarterly Update</vt:lpstr>
      <vt:lpstr>Consumer Behaviour</vt:lpstr>
      <vt:lpstr>PowerPoint Presentation</vt:lpstr>
      <vt:lpstr>PowerPoint Presentation</vt:lpstr>
      <vt:lpstr>Unemployment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of COVID-19</vt:lpstr>
      <vt:lpstr>PowerPoint Presentation</vt:lpstr>
      <vt:lpstr>Employment Trends</vt:lpstr>
      <vt:lpstr>PowerPoint Presentation</vt:lpstr>
      <vt:lpstr>PowerPoint Presentation</vt:lpstr>
      <vt:lpstr>PowerPoint Presentation</vt:lpstr>
      <vt:lpstr>Final Thoughts</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Tom King (he/him)</cp:lastModifiedBy>
  <cp:revision>747</cp:revision>
  <dcterms:created xsi:type="dcterms:W3CDTF">2020-07-21T14:04:50Z</dcterms:created>
  <dcterms:modified xsi:type="dcterms:W3CDTF">2022-11-11T12:53:49Z</dcterms:modified>
</cp:coreProperties>
</file>