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9" r:id="rId3"/>
    <p:sldId id="283" r:id="rId4"/>
    <p:sldId id="278" r:id="rId5"/>
    <p:sldId id="266" r:id="rId6"/>
    <p:sldId id="282" r:id="rId7"/>
    <p:sldId id="267" r:id="rId8"/>
    <p:sldId id="281" r:id="rId9"/>
    <p:sldId id="260" r:id="rId10"/>
    <p:sldId id="280" r:id="rId11"/>
    <p:sldId id="274" r:id="rId12"/>
    <p:sldId id="275" r:id="rId13"/>
    <p:sldId id="276" r:id="rId14"/>
    <p:sldId id="277" r:id="rId15"/>
    <p:sldId id="279" r:id="rId16"/>
    <p:sldId id="256" r:id="rId17"/>
    <p:sldId id="258" r:id="rId18"/>
    <p:sldId id="272" r:id="rId19"/>
    <p:sldId id="268" r:id="rId20"/>
    <p:sldId id="270"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Ludford" initials="HL" lastIdx="2" clrIdx="0">
    <p:extLst>
      <p:ext uri="{19B8F6BF-5375-455C-9EA6-DF929625EA0E}">
        <p15:presenceInfo xmlns:p15="http://schemas.microsoft.com/office/powerpoint/2012/main" userId="S::Harriet.Ludford@cambridgeshire.gov.uk::f7dfaf44-5c8e-4945-86d5-52f6fc2024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6C5E"/>
    <a:srgbClr val="C2DDA7"/>
    <a:srgbClr val="F68E5F"/>
    <a:srgbClr val="F5DD90"/>
    <a:srgbClr val="6B9E73"/>
    <a:srgbClr val="56689F"/>
    <a:srgbClr val="8DA9DB"/>
    <a:srgbClr val="7395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82139" autoAdjust="0"/>
  </p:normalViewPr>
  <p:slideViewPr>
    <p:cSldViewPr snapToGrid="0">
      <p:cViewPr varScale="1">
        <p:scale>
          <a:sx n="93" d="100"/>
          <a:sy n="93" d="100"/>
        </p:scale>
        <p:origin x="13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B446B-F9A0-4CA2-905E-8C39893BF7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F4D6A40-A5C1-462F-AABB-FE67769220A2}">
      <dgm:prSet phldrT="[Text]" custT="1"/>
      <dgm:spPr/>
      <dgm:t>
        <a:bodyPr/>
        <a:lstStyle/>
        <a:p>
          <a:r>
            <a:rPr lang="en-GB" sz="2200" dirty="0"/>
            <a:t>Barriers to Housing and Services</a:t>
          </a:r>
        </a:p>
      </dgm:t>
    </dgm:pt>
    <dgm:pt modelId="{D68DC3F2-B443-4668-9BA2-06AF6F22FE42}" type="parTrans" cxnId="{13C51FE7-1B43-47E6-A6BA-68B24E7F65B1}">
      <dgm:prSet/>
      <dgm:spPr/>
      <dgm:t>
        <a:bodyPr/>
        <a:lstStyle/>
        <a:p>
          <a:endParaRPr lang="en-GB"/>
        </a:p>
      </dgm:t>
    </dgm:pt>
    <dgm:pt modelId="{123166D9-1739-4852-A286-191F95563E78}" type="sibTrans" cxnId="{13C51FE7-1B43-47E6-A6BA-68B24E7F65B1}">
      <dgm:prSet/>
      <dgm:spPr/>
      <dgm:t>
        <a:bodyPr/>
        <a:lstStyle/>
        <a:p>
          <a:endParaRPr lang="en-GB"/>
        </a:p>
      </dgm:t>
    </dgm:pt>
    <dgm:pt modelId="{5831B974-3149-4675-9776-47346FBE72EF}">
      <dgm:prSet phldrT="[Text]" custT="1"/>
      <dgm:spPr/>
      <dgm:t>
        <a:bodyPr/>
        <a:lstStyle/>
        <a:p>
          <a:r>
            <a:rPr lang="en-GB" sz="1800" dirty="0"/>
            <a:t>Geographical Barriers</a:t>
          </a:r>
        </a:p>
        <a:p>
          <a:r>
            <a:rPr lang="en-GB" sz="1300" dirty="0"/>
            <a:t> (Road distance to: post office; primary school; general store or supermarket; GP surgery)</a:t>
          </a:r>
        </a:p>
      </dgm:t>
    </dgm:pt>
    <dgm:pt modelId="{D048D9A2-76FA-4DCC-B3FB-FD97D21B78C7}" type="parTrans" cxnId="{5FE05D7A-8CC5-4107-9CA2-62109F282AD6}">
      <dgm:prSet/>
      <dgm:spPr/>
      <dgm:t>
        <a:bodyPr/>
        <a:lstStyle/>
        <a:p>
          <a:endParaRPr lang="en-GB"/>
        </a:p>
      </dgm:t>
    </dgm:pt>
    <dgm:pt modelId="{0CBE11D9-F8A2-484E-B390-0992EF69868F}" type="sibTrans" cxnId="{5FE05D7A-8CC5-4107-9CA2-62109F282AD6}">
      <dgm:prSet/>
      <dgm:spPr/>
      <dgm:t>
        <a:bodyPr/>
        <a:lstStyle/>
        <a:p>
          <a:endParaRPr lang="en-GB"/>
        </a:p>
      </dgm:t>
    </dgm:pt>
    <dgm:pt modelId="{F2F4DCCD-0F94-4216-AC8F-5ACDD7566435}">
      <dgm:prSet phldrT="[Text]" custT="1"/>
      <dgm:spPr/>
      <dgm:t>
        <a:bodyPr/>
        <a:lstStyle/>
        <a:p>
          <a:r>
            <a:rPr lang="en-GB" sz="1600" dirty="0"/>
            <a:t>Wider Barriers  (Housing)</a:t>
          </a:r>
        </a:p>
        <a:p>
          <a:r>
            <a:rPr lang="en-GB" sz="1100" dirty="0"/>
            <a:t>(</a:t>
          </a:r>
          <a:r>
            <a:rPr lang="en-GB" sz="1300" dirty="0"/>
            <a:t>Household overcrowding; homelessness; housing affordability)</a:t>
          </a:r>
        </a:p>
      </dgm:t>
    </dgm:pt>
    <dgm:pt modelId="{0FCCC3E5-19D1-4676-A90B-1586D4BE724B}" type="parTrans" cxnId="{2B62A77C-B7C0-417C-8CF9-5EF7C8F30C44}">
      <dgm:prSet/>
      <dgm:spPr/>
      <dgm:t>
        <a:bodyPr/>
        <a:lstStyle/>
        <a:p>
          <a:endParaRPr lang="en-GB"/>
        </a:p>
      </dgm:t>
    </dgm:pt>
    <dgm:pt modelId="{FFD22556-30EF-4C1A-ABE5-4264B0D7E221}" type="sibTrans" cxnId="{2B62A77C-B7C0-417C-8CF9-5EF7C8F30C44}">
      <dgm:prSet/>
      <dgm:spPr/>
      <dgm:t>
        <a:bodyPr/>
        <a:lstStyle/>
        <a:p>
          <a:endParaRPr lang="en-GB"/>
        </a:p>
      </dgm:t>
    </dgm:pt>
    <dgm:pt modelId="{A121CE1A-344C-48F3-BBDC-E45CE73DF5BB}" type="pres">
      <dgm:prSet presAssocID="{D19B446B-F9A0-4CA2-905E-8C39893BF7DB}" presName="hierChild1" presStyleCnt="0">
        <dgm:presLayoutVars>
          <dgm:orgChart val="1"/>
          <dgm:chPref val="1"/>
          <dgm:dir/>
          <dgm:animOne val="branch"/>
          <dgm:animLvl val="lvl"/>
          <dgm:resizeHandles/>
        </dgm:presLayoutVars>
      </dgm:prSet>
      <dgm:spPr/>
    </dgm:pt>
    <dgm:pt modelId="{F59C605F-1D61-4C56-A6EF-36B3A6BA880A}" type="pres">
      <dgm:prSet presAssocID="{CF4D6A40-A5C1-462F-AABB-FE67769220A2}" presName="hierRoot1" presStyleCnt="0">
        <dgm:presLayoutVars>
          <dgm:hierBranch val="init"/>
        </dgm:presLayoutVars>
      </dgm:prSet>
      <dgm:spPr/>
    </dgm:pt>
    <dgm:pt modelId="{008A5677-D3FB-4FCD-B23B-A6FD23F78CF8}" type="pres">
      <dgm:prSet presAssocID="{CF4D6A40-A5C1-462F-AABB-FE67769220A2}" presName="rootComposite1" presStyleCnt="0"/>
      <dgm:spPr/>
    </dgm:pt>
    <dgm:pt modelId="{FABBC3FF-D9A8-4184-BB68-EE32658508E5}" type="pres">
      <dgm:prSet presAssocID="{CF4D6A40-A5C1-462F-AABB-FE67769220A2}" presName="rootText1" presStyleLbl="node0" presStyleIdx="0" presStyleCnt="1">
        <dgm:presLayoutVars>
          <dgm:chPref val="3"/>
        </dgm:presLayoutVars>
      </dgm:prSet>
      <dgm:spPr/>
    </dgm:pt>
    <dgm:pt modelId="{C6A7A580-E0E8-4087-8663-C8546759556E}" type="pres">
      <dgm:prSet presAssocID="{CF4D6A40-A5C1-462F-AABB-FE67769220A2}" presName="rootConnector1" presStyleLbl="node1" presStyleIdx="0" presStyleCnt="0"/>
      <dgm:spPr/>
    </dgm:pt>
    <dgm:pt modelId="{4EEB0659-7A78-421E-A083-0E4FFEA2569B}" type="pres">
      <dgm:prSet presAssocID="{CF4D6A40-A5C1-462F-AABB-FE67769220A2}" presName="hierChild2" presStyleCnt="0"/>
      <dgm:spPr/>
    </dgm:pt>
    <dgm:pt modelId="{F855B75F-EAFB-4666-B0A3-D2C7A4D0D9C3}" type="pres">
      <dgm:prSet presAssocID="{D048D9A2-76FA-4DCC-B3FB-FD97D21B78C7}" presName="Name37" presStyleLbl="parChTrans1D2" presStyleIdx="0" presStyleCnt="2"/>
      <dgm:spPr/>
    </dgm:pt>
    <dgm:pt modelId="{D46086A0-3F81-44E7-B48A-4802E6861DDE}" type="pres">
      <dgm:prSet presAssocID="{5831B974-3149-4675-9776-47346FBE72EF}" presName="hierRoot2" presStyleCnt="0">
        <dgm:presLayoutVars>
          <dgm:hierBranch val="init"/>
        </dgm:presLayoutVars>
      </dgm:prSet>
      <dgm:spPr/>
    </dgm:pt>
    <dgm:pt modelId="{D0DB5FB6-83B8-4270-A931-6BBDEC70E02E}" type="pres">
      <dgm:prSet presAssocID="{5831B974-3149-4675-9776-47346FBE72EF}" presName="rootComposite" presStyleCnt="0"/>
      <dgm:spPr/>
    </dgm:pt>
    <dgm:pt modelId="{2B6D9C29-290E-40D5-A76E-1CEBE92FCEFC}" type="pres">
      <dgm:prSet presAssocID="{5831B974-3149-4675-9776-47346FBE72EF}" presName="rootText" presStyleLbl="node2" presStyleIdx="0" presStyleCnt="2">
        <dgm:presLayoutVars>
          <dgm:chPref val="3"/>
        </dgm:presLayoutVars>
      </dgm:prSet>
      <dgm:spPr/>
    </dgm:pt>
    <dgm:pt modelId="{13E7396A-1C41-4BC1-B3E5-270C70549145}" type="pres">
      <dgm:prSet presAssocID="{5831B974-3149-4675-9776-47346FBE72EF}" presName="rootConnector" presStyleLbl="node2" presStyleIdx="0" presStyleCnt="2"/>
      <dgm:spPr/>
    </dgm:pt>
    <dgm:pt modelId="{1F843512-37E4-4282-A62D-41A287D72169}" type="pres">
      <dgm:prSet presAssocID="{5831B974-3149-4675-9776-47346FBE72EF}" presName="hierChild4" presStyleCnt="0"/>
      <dgm:spPr/>
    </dgm:pt>
    <dgm:pt modelId="{44804CEB-4C07-4532-B19F-C63394A0A68B}" type="pres">
      <dgm:prSet presAssocID="{5831B974-3149-4675-9776-47346FBE72EF}" presName="hierChild5" presStyleCnt="0"/>
      <dgm:spPr/>
    </dgm:pt>
    <dgm:pt modelId="{F3798AF8-3088-491B-9E3A-E275A78BA5D4}" type="pres">
      <dgm:prSet presAssocID="{0FCCC3E5-19D1-4676-A90B-1586D4BE724B}" presName="Name37" presStyleLbl="parChTrans1D2" presStyleIdx="1" presStyleCnt="2"/>
      <dgm:spPr/>
    </dgm:pt>
    <dgm:pt modelId="{01136B17-B2B5-4942-AD92-393939D81CAE}" type="pres">
      <dgm:prSet presAssocID="{F2F4DCCD-0F94-4216-AC8F-5ACDD7566435}" presName="hierRoot2" presStyleCnt="0">
        <dgm:presLayoutVars>
          <dgm:hierBranch val="init"/>
        </dgm:presLayoutVars>
      </dgm:prSet>
      <dgm:spPr/>
    </dgm:pt>
    <dgm:pt modelId="{5D718180-DCBD-457E-BC71-AE7AF6693E18}" type="pres">
      <dgm:prSet presAssocID="{F2F4DCCD-0F94-4216-AC8F-5ACDD7566435}" presName="rootComposite" presStyleCnt="0"/>
      <dgm:spPr/>
    </dgm:pt>
    <dgm:pt modelId="{2DBDE33C-F3CB-4880-88F9-228B779FABF0}" type="pres">
      <dgm:prSet presAssocID="{F2F4DCCD-0F94-4216-AC8F-5ACDD7566435}" presName="rootText" presStyleLbl="node2" presStyleIdx="1" presStyleCnt="2">
        <dgm:presLayoutVars>
          <dgm:chPref val="3"/>
        </dgm:presLayoutVars>
      </dgm:prSet>
      <dgm:spPr/>
    </dgm:pt>
    <dgm:pt modelId="{31540DE3-CDE2-4AA5-8874-37CCD8CD6674}" type="pres">
      <dgm:prSet presAssocID="{F2F4DCCD-0F94-4216-AC8F-5ACDD7566435}" presName="rootConnector" presStyleLbl="node2" presStyleIdx="1" presStyleCnt="2"/>
      <dgm:spPr/>
    </dgm:pt>
    <dgm:pt modelId="{6F33FE17-A5FE-4CD3-8BB0-743A673F4E97}" type="pres">
      <dgm:prSet presAssocID="{F2F4DCCD-0F94-4216-AC8F-5ACDD7566435}" presName="hierChild4" presStyleCnt="0"/>
      <dgm:spPr/>
    </dgm:pt>
    <dgm:pt modelId="{DB4DABAF-CBD1-47DA-AF35-C683C5C87349}" type="pres">
      <dgm:prSet presAssocID="{F2F4DCCD-0F94-4216-AC8F-5ACDD7566435}" presName="hierChild5" presStyleCnt="0"/>
      <dgm:spPr/>
    </dgm:pt>
    <dgm:pt modelId="{FDD1EDBE-4926-4915-80CC-B165F3734167}" type="pres">
      <dgm:prSet presAssocID="{CF4D6A40-A5C1-462F-AABB-FE67769220A2}" presName="hierChild3" presStyleCnt="0"/>
      <dgm:spPr/>
    </dgm:pt>
  </dgm:ptLst>
  <dgm:cxnLst>
    <dgm:cxn modelId="{A6D96825-14E3-4651-BBB7-EFD57CE3E143}" type="presOf" srcId="{0FCCC3E5-19D1-4676-A90B-1586D4BE724B}" destId="{F3798AF8-3088-491B-9E3A-E275A78BA5D4}" srcOrd="0" destOrd="0" presId="urn:microsoft.com/office/officeart/2005/8/layout/orgChart1"/>
    <dgm:cxn modelId="{8BB8A241-FAA5-4B0E-B5C3-167B576DF2BE}" type="presOf" srcId="{CF4D6A40-A5C1-462F-AABB-FE67769220A2}" destId="{C6A7A580-E0E8-4087-8663-C8546759556E}" srcOrd="1" destOrd="0" presId="urn:microsoft.com/office/officeart/2005/8/layout/orgChart1"/>
    <dgm:cxn modelId="{6C1DBE65-79CF-472D-838B-34E71C88C541}" type="presOf" srcId="{D048D9A2-76FA-4DCC-B3FB-FD97D21B78C7}" destId="{F855B75F-EAFB-4666-B0A3-D2C7A4D0D9C3}" srcOrd="0" destOrd="0" presId="urn:microsoft.com/office/officeart/2005/8/layout/orgChart1"/>
    <dgm:cxn modelId="{7A9ACF67-722F-4E48-905D-38D9BCBF0072}" type="presOf" srcId="{F2F4DCCD-0F94-4216-AC8F-5ACDD7566435}" destId="{31540DE3-CDE2-4AA5-8874-37CCD8CD6674}" srcOrd="1" destOrd="0" presId="urn:microsoft.com/office/officeart/2005/8/layout/orgChart1"/>
    <dgm:cxn modelId="{B426594F-BDB9-4230-8FF2-68D9A76C1EA6}" type="presOf" srcId="{F2F4DCCD-0F94-4216-AC8F-5ACDD7566435}" destId="{2DBDE33C-F3CB-4880-88F9-228B779FABF0}" srcOrd="0" destOrd="0" presId="urn:microsoft.com/office/officeart/2005/8/layout/orgChart1"/>
    <dgm:cxn modelId="{F9556D52-CA5D-4CAE-914C-B6C1FFA95201}" type="presOf" srcId="{5831B974-3149-4675-9776-47346FBE72EF}" destId="{2B6D9C29-290E-40D5-A76E-1CEBE92FCEFC}" srcOrd="0" destOrd="0" presId="urn:microsoft.com/office/officeart/2005/8/layout/orgChart1"/>
    <dgm:cxn modelId="{DE937579-0287-4F74-9A93-15FC9F9A7B2A}" type="presOf" srcId="{5831B974-3149-4675-9776-47346FBE72EF}" destId="{13E7396A-1C41-4BC1-B3E5-270C70549145}" srcOrd="1" destOrd="0" presId="urn:microsoft.com/office/officeart/2005/8/layout/orgChart1"/>
    <dgm:cxn modelId="{5FE05D7A-8CC5-4107-9CA2-62109F282AD6}" srcId="{CF4D6A40-A5C1-462F-AABB-FE67769220A2}" destId="{5831B974-3149-4675-9776-47346FBE72EF}" srcOrd="0" destOrd="0" parTransId="{D048D9A2-76FA-4DCC-B3FB-FD97D21B78C7}" sibTransId="{0CBE11D9-F8A2-484E-B390-0992EF69868F}"/>
    <dgm:cxn modelId="{2B62A77C-B7C0-417C-8CF9-5EF7C8F30C44}" srcId="{CF4D6A40-A5C1-462F-AABB-FE67769220A2}" destId="{F2F4DCCD-0F94-4216-AC8F-5ACDD7566435}" srcOrd="1" destOrd="0" parTransId="{0FCCC3E5-19D1-4676-A90B-1586D4BE724B}" sibTransId="{FFD22556-30EF-4C1A-ABE5-4264B0D7E221}"/>
    <dgm:cxn modelId="{13C51FE7-1B43-47E6-A6BA-68B24E7F65B1}" srcId="{D19B446B-F9A0-4CA2-905E-8C39893BF7DB}" destId="{CF4D6A40-A5C1-462F-AABB-FE67769220A2}" srcOrd="0" destOrd="0" parTransId="{D68DC3F2-B443-4668-9BA2-06AF6F22FE42}" sibTransId="{123166D9-1739-4852-A286-191F95563E78}"/>
    <dgm:cxn modelId="{8F1A39E9-EB33-480A-81AB-98E5775F2C46}" type="presOf" srcId="{CF4D6A40-A5C1-462F-AABB-FE67769220A2}" destId="{FABBC3FF-D9A8-4184-BB68-EE32658508E5}" srcOrd="0" destOrd="0" presId="urn:microsoft.com/office/officeart/2005/8/layout/orgChart1"/>
    <dgm:cxn modelId="{13EA0DEE-50D1-4D39-A9B5-D2E740FB8DC9}" type="presOf" srcId="{D19B446B-F9A0-4CA2-905E-8C39893BF7DB}" destId="{A121CE1A-344C-48F3-BBDC-E45CE73DF5BB}" srcOrd="0" destOrd="0" presId="urn:microsoft.com/office/officeart/2005/8/layout/orgChart1"/>
    <dgm:cxn modelId="{E5582E3E-8083-4325-96A1-4F15DA33B49B}" type="presParOf" srcId="{A121CE1A-344C-48F3-BBDC-E45CE73DF5BB}" destId="{F59C605F-1D61-4C56-A6EF-36B3A6BA880A}" srcOrd="0" destOrd="0" presId="urn:microsoft.com/office/officeart/2005/8/layout/orgChart1"/>
    <dgm:cxn modelId="{A9997D5D-BA6C-4599-BEEE-ED07DF8285BD}" type="presParOf" srcId="{F59C605F-1D61-4C56-A6EF-36B3A6BA880A}" destId="{008A5677-D3FB-4FCD-B23B-A6FD23F78CF8}" srcOrd="0" destOrd="0" presId="urn:microsoft.com/office/officeart/2005/8/layout/orgChart1"/>
    <dgm:cxn modelId="{FAA3C944-AE3C-4BA9-8DD1-CAB942FC21E8}" type="presParOf" srcId="{008A5677-D3FB-4FCD-B23B-A6FD23F78CF8}" destId="{FABBC3FF-D9A8-4184-BB68-EE32658508E5}" srcOrd="0" destOrd="0" presId="urn:microsoft.com/office/officeart/2005/8/layout/orgChart1"/>
    <dgm:cxn modelId="{CDB0B0B9-2F51-48B7-8C9B-86368589726F}" type="presParOf" srcId="{008A5677-D3FB-4FCD-B23B-A6FD23F78CF8}" destId="{C6A7A580-E0E8-4087-8663-C8546759556E}" srcOrd="1" destOrd="0" presId="urn:microsoft.com/office/officeart/2005/8/layout/orgChart1"/>
    <dgm:cxn modelId="{3D017B0F-5D2C-42EC-A37D-A544FBF233A2}" type="presParOf" srcId="{F59C605F-1D61-4C56-A6EF-36B3A6BA880A}" destId="{4EEB0659-7A78-421E-A083-0E4FFEA2569B}" srcOrd="1" destOrd="0" presId="urn:microsoft.com/office/officeart/2005/8/layout/orgChart1"/>
    <dgm:cxn modelId="{6AD8D4BC-9933-4DD9-89C8-44D7DEC51D3C}" type="presParOf" srcId="{4EEB0659-7A78-421E-A083-0E4FFEA2569B}" destId="{F855B75F-EAFB-4666-B0A3-D2C7A4D0D9C3}" srcOrd="0" destOrd="0" presId="urn:microsoft.com/office/officeart/2005/8/layout/orgChart1"/>
    <dgm:cxn modelId="{64A35585-E9A9-4B3D-919D-3B78A071F723}" type="presParOf" srcId="{4EEB0659-7A78-421E-A083-0E4FFEA2569B}" destId="{D46086A0-3F81-44E7-B48A-4802E6861DDE}" srcOrd="1" destOrd="0" presId="urn:microsoft.com/office/officeart/2005/8/layout/orgChart1"/>
    <dgm:cxn modelId="{FDD560C3-EA83-4B1B-9146-98C7999DFCFC}" type="presParOf" srcId="{D46086A0-3F81-44E7-B48A-4802E6861DDE}" destId="{D0DB5FB6-83B8-4270-A931-6BBDEC70E02E}" srcOrd="0" destOrd="0" presId="urn:microsoft.com/office/officeart/2005/8/layout/orgChart1"/>
    <dgm:cxn modelId="{7DB68C33-566F-4523-ACC3-FA240EEB7761}" type="presParOf" srcId="{D0DB5FB6-83B8-4270-A931-6BBDEC70E02E}" destId="{2B6D9C29-290E-40D5-A76E-1CEBE92FCEFC}" srcOrd="0" destOrd="0" presId="urn:microsoft.com/office/officeart/2005/8/layout/orgChart1"/>
    <dgm:cxn modelId="{3473925E-D84B-44BF-B1B6-F49402DAB345}" type="presParOf" srcId="{D0DB5FB6-83B8-4270-A931-6BBDEC70E02E}" destId="{13E7396A-1C41-4BC1-B3E5-270C70549145}" srcOrd="1" destOrd="0" presId="urn:microsoft.com/office/officeart/2005/8/layout/orgChart1"/>
    <dgm:cxn modelId="{3DB6FC28-F02C-4B84-9C79-7D5A56D6D02A}" type="presParOf" srcId="{D46086A0-3F81-44E7-B48A-4802E6861DDE}" destId="{1F843512-37E4-4282-A62D-41A287D72169}" srcOrd="1" destOrd="0" presId="urn:microsoft.com/office/officeart/2005/8/layout/orgChart1"/>
    <dgm:cxn modelId="{57E51561-D45A-4BD7-88BC-F6E449CB74CC}" type="presParOf" srcId="{D46086A0-3F81-44E7-B48A-4802E6861DDE}" destId="{44804CEB-4C07-4532-B19F-C63394A0A68B}" srcOrd="2" destOrd="0" presId="urn:microsoft.com/office/officeart/2005/8/layout/orgChart1"/>
    <dgm:cxn modelId="{C03ABBC7-73B6-44E5-BBB2-8E9186F6D3FD}" type="presParOf" srcId="{4EEB0659-7A78-421E-A083-0E4FFEA2569B}" destId="{F3798AF8-3088-491B-9E3A-E275A78BA5D4}" srcOrd="2" destOrd="0" presId="urn:microsoft.com/office/officeart/2005/8/layout/orgChart1"/>
    <dgm:cxn modelId="{FCB61D3B-261D-4879-AC59-D942121A9DEF}" type="presParOf" srcId="{4EEB0659-7A78-421E-A083-0E4FFEA2569B}" destId="{01136B17-B2B5-4942-AD92-393939D81CAE}" srcOrd="3" destOrd="0" presId="urn:microsoft.com/office/officeart/2005/8/layout/orgChart1"/>
    <dgm:cxn modelId="{9BA7AC8B-DECB-4F21-8AC0-0FAC08927D5E}" type="presParOf" srcId="{01136B17-B2B5-4942-AD92-393939D81CAE}" destId="{5D718180-DCBD-457E-BC71-AE7AF6693E18}" srcOrd="0" destOrd="0" presId="urn:microsoft.com/office/officeart/2005/8/layout/orgChart1"/>
    <dgm:cxn modelId="{9DA6DF12-A022-4A38-AB4E-A9B482DE3FEE}" type="presParOf" srcId="{5D718180-DCBD-457E-BC71-AE7AF6693E18}" destId="{2DBDE33C-F3CB-4880-88F9-228B779FABF0}" srcOrd="0" destOrd="0" presId="urn:microsoft.com/office/officeart/2005/8/layout/orgChart1"/>
    <dgm:cxn modelId="{783A1E67-F303-45BC-AE92-531D0AAB124A}" type="presParOf" srcId="{5D718180-DCBD-457E-BC71-AE7AF6693E18}" destId="{31540DE3-CDE2-4AA5-8874-37CCD8CD6674}" srcOrd="1" destOrd="0" presId="urn:microsoft.com/office/officeart/2005/8/layout/orgChart1"/>
    <dgm:cxn modelId="{F55E377D-CC89-4BA8-AA7D-3001DF86B0DA}" type="presParOf" srcId="{01136B17-B2B5-4942-AD92-393939D81CAE}" destId="{6F33FE17-A5FE-4CD3-8BB0-743A673F4E97}" srcOrd="1" destOrd="0" presId="urn:microsoft.com/office/officeart/2005/8/layout/orgChart1"/>
    <dgm:cxn modelId="{DB0E0CAF-AB42-4410-93B3-D587D1CFA6A1}" type="presParOf" srcId="{01136B17-B2B5-4942-AD92-393939D81CAE}" destId="{DB4DABAF-CBD1-47DA-AF35-C683C5C87349}" srcOrd="2" destOrd="0" presId="urn:microsoft.com/office/officeart/2005/8/layout/orgChart1"/>
    <dgm:cxn modelId="{FFF67C43-50C6-464F-9D07-2729601FB67C}" type="presParOf" srcId="{F59C605F-1D61-4C56-A6EF-36B3A6BA880A}" destId="{FDD1EDBE-4926-4915-80CC-B165F37341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98AF8-3088-491B-9E3A-E275A78BA5D4}">
      <dsp:nvSpPr>
        <dsp:cNvPr id="0" name=""/>
        <dsp:cNvSpPr/>
      </dsp:nvSpPr>
      <dsp:spPr>
        <a:xfrm>
          <a:off x="2491409" y="1106313"/>
          <a:ext cx="1337657" cy="464310"/>
        </a:xfrm>
        <a:custGeom>
          <a:avLst/>
          <a:gdLst/>
          <a:ahLst/>
          <a:cxnLst/>
          <a:rect l="0" t="0" r="0" b="0"/>
          <a:pathLst>
            <a:path>
              <a:moveTo>
                <a:pt x="0" y="0"/>
              </a:moveTo>
              <a:lnTo>
                <a:pt x="0" y="232155"/>
              </a:lnTo>
              <a:lnTo>
                <a:pt x="1337657" y="232155"/>
              </a:lnTo>
              <a:lnTo>
                <a:pt x="1337657" y="464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55B75F-EAFB-4666-B0A3-D2C7A4D0D9C3}">
      <dsp:nvSpPr>
        <dsp:cNvPr id="0" name=""/>
        <dsp:cNvSpPr/>
      </dsp:nvSpPr>
      <dsp:spPr>
        <a:xfrm>
          <a:off x="1153751" y="1106313"/>
          <a:ext cx="1337657" cy="464310"/>
        </a:xfrm>
        <a:custGeom>
          <a:avLst/>
          <a:gdLst/>
          <a:ahLst/>
          <a:cxnLst/>
          <a:rect l="0" t="0" r="0" b="0"/>
          <a:pathLst>
            <a:path>
              <a:moveTo>
                <a:pt x="1337657" y="0"/>
              </a:moveTo>
              <a:lnTo>
                <a:pt x="1337657" y="232155"/>
              </a:lnTo>
              <a:lnTo>
                <a:pt x="0" y="232155"/>
              </a:lnTo>
              <a:lnTo>
                <a:pt x="0" y="464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BC3FF-D9A8-4184-BB68-EE32658508E5}">
      <dsp:nvSpPr>
        <dsp:cNvPr id="0" name=""/>
        <dsp:cNvSpPr/>
      </dsp:nvSpPr>
      <dsp:spPr>
        <a:xfrm>
          <a:off x="1385907" y="811"/>
          <a:ext cx="2211003" cy="1105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Barriers to Housing and Services</a:t>
          </a:r>
        </a:p>
      </dsp:txBody>
      <dsp:txXfrm>
        <a:off x="1385907" y="811"/>
        <a:ext cx="2211003" cy="1105501"/>
      </dsp:txXfrm>
    </dsp:sp>
    <dsp:sp modelId="{2B6D9C29-290E-40D5-A76E-1CEBE92FCEFC}">
      <dsp:nvSpPr>
        <dsp:cNvPr id="0" name=""/>
        <dsp:cNvSpPr/>
      </dsp:nvSpPr>
      <dsp:spPr>
        <a:xfrm>
          <a:off x="48249" y="1570624"/>
          <a:ext cx="2211003" cy="1105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Geographical Barriers</a:t>
          </a:r>
        </a:p>
        <a:p>
          <a:pPr marL="0" lvl="0" indent="0" algn="ctr" defTabSz="800100">
            <a:lnSpc>
              <a:spcPct val="90000"/>
            </a:lnSpc>
            <a:spcBef>
              <a:spcPct val="0"/>
            </a:spcBef>
            <a:spcAft>
              <a:spcPct val="35000"/>
            </a:spcAft>
            <a:buNone/>
          </a:pPr>
          <a:r>
            <a:rPr lang="en-GB" sz="1300" kern="1200" dirty="0"/>
            <a:t> (Road distance to: post office; primary school; general store or supermarket; GP surgery)</a:t>
          </a:r>
        </a:p>
      </dsp:txBody>
      <dsp:txXfrm>
        <a:off x="48249" y="1570624"/>
        <a:ext cx="2211003" cy="1105501"/>
      </dsp:txXfrm>
    </dsp:sp>
    <dsp:sp modelId="{2DBDE33C-F3CB-4880-88F9-228B779FABF0}">
      <dsp:nvSpPr>
        <dsp:cNvPr id="0" name=""/>
        <dsp:cNvSpPr/>
      </dsp:nvSpPr>
      <dsp:spPr>
        <a:xfrm>
          <a:off x="2723564" y="1570624"/>
          <a:ext cx="2211003" cy="1105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Wider Barriers  (Housing)</a:t>
          </a:r>
        </a:p>
        <a:p>
          <a:pPr marL="0" lvl="0" indent="0" algn="ctr" defTabSz="711200">
            <a:lnSpc>
              <a:spcPct val="90000"/>
            </a:lnSpc>
            <a:spcBef>
              <a:spcPct val="0"/>
            </a:spcBef>
            <a:spcAft>
              <a:spcPct val="35000"/>
            </a:spcAft>
            <a:buNone/>
          </a:pPr>
          <a:r>
            <a:rPr lang="en-GB" sz="1100" kern="1200" dirty="0"/>
            <a:t>(</a:t>
          </a:r>
          <a:r>
            <a:rPr lang="en-GB" sz="1300" kern="1200" dirty="0"/>
            <a:t>Household overcrowding; homelessness; housing affordability)</a:t>
          </a:r>
        </a:p>
      </dsp:txBody>
      <dsp:txXfrm>
        <a:off x="2723564" y="1570624"/>
        <a:ext cx="2211003" cy="11055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F9658-819D-4E64-B583-656CE75D432E}" type="datetimeFigureOut">
              <a:rPr lang="en-GB" smtClean="0"/>
              <a:t>03/08/2022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31A49-81AF-48F5-BD74-35ABC6329ADD}" type="slidenum">
              <a:rPr lang="en-GB" smtClean="0"/>
              <a:t>‹#›</a:t>
            </a:fld>
            <a:endParaRPr lang="en-GB" dirty="0"/>
          </a:p>
        </p:txBody>
      </p:sp>
    </p:spTree>
    <p:extLst>
      <p:ext uri="{BB962C8B-B14F-4D97-AF65-F5344CB8AC3E}">
        <p14:creationId xmlns:p14="http://schemas.microsoft.com/office/powerpoint/2010/main" val="122057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Data taken from Foundry and analysed by Research Group, Cambridgeshire County Council</a:t>
            </a:r>
          </a:p>
          <a:p>
            <a:endParaRPr lang="en-GB" dirty="0"/>
          </a:p>
          <a:p>
            <a:r>
              <a:rPr lang="en-GB" dirty="0"/>
              <a:t>Cambridgeshire County Council has been leading on data sharing for the county in order to provide support to system colleagues welcoming Ukraine guests.</a:t>
            </a:r>
          </a:p>
        </p:txBody>
      </p:sp>
      <p:sp>
        <p:nvSpPr>
          <p:cNvPr id="4" name="Slide Number Placeholder 3"/>
          <p:cNvSpPr>
            <a:spLocks noGrp="1"/>
          </p:cNvSpPr>
          <p:nvPr>
            <p:ph type="sldNum" sz="quarter" idx="5"/>
          </p:nvPr>
        </p:nvSpPr>
        <p:spPr/>
        <p:txBody>
          <a:bodyPr/>
          <a:lstStyle/>
          <a:p>
            <a:fld id="{81831A49-81AF-48F5-BD74-35ABC6329ADD}" type="slidenum">
              <a:rPr lang="en-GB" smtClean="0"/>
              <a:t>2</a:t>
            </a:fld>
            <a:endParaRPr lang="en-GB" dirty="0"/>
          </a:p>
        </p:txBody>
      </p:sp>
    </p:spTree>
    <p:extLst>
      <p:ext uri="{BB962C8B-B14F-4D97-AF65-F5344CB8AC3E}">
        <p14:creationId xmlns:p14="http://schemas.microsoft.com/office/powerpoint/2010/main" val="370054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Cambridgeshire Constabulary police recorded crime and police recorded anti-social behaviour incidents analysed by the Research Group, Cambridgeshire County Council.</a:t>
            </a:r>
          </a:p>
        </p:txBody>
      </p:sp>
      <p:sp>
        <p:nvSpPr>
          <p:cNvPr id="4" name="Slide Number Placeholder 3"/>
          <p:cNvSpPr>
            <a:spLocks noGrp="1"/>
          </p:cNvSpPr>
          <p:nvPr>
            <p:ph type="sldNum" sz="quarter" idx="5"/>
          </p:nvPr>
        </p:nvSpPr>
        <p:spPr/>
        <p:txBody>
          <a:bodyPr/>
          <a:lstStyle/>
          <a:p>
            <a:fld id="{81831A49-81AF-48F5-BD74-35ABC6329ADD}" type="slidenum">
              <a:rPr lang="en-GB" smtClean="0"/>
              <a:t>11</a:t>
            </a:fld>
            <a:endParaRPr lang="en-GB" dirty="0"/>
          </a:p>
        </p:txBody>
      </p:sp>
    </p:spTree>
    <p:extLst>
      <p:ext uri="{BB962C8B-B14F-4D97-AF65-F5344CB8AC3E}">
        <p14:creationId xmlns:p14="http://schemas.microsoft.com/office/powerpoint/2010/main" val="130243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Cambridgeshire Constabulary police recorded crime data, analysed by the Research Group, Cambridgeshire County Council.</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12</a:t>
            </a:fld>
            <a:endParaRPr lang="en-GB" dirty="0"/>
          </a:p>
        </p:txBody>
      </p:sp>
    </p:spTree>
    <p:extLst>
      <p:ext uri="{BB962C8B-B14F-4D97-AF65-F5344CB8AC3E}">
        <p14:creationId xmlns:p14="http://schemas.microsoft.com/office/powerpoint/2010/main" val="173829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Cambridgeshire Constabulary police recorded crime data, analysed by the Research Group, Cambridgeshire County Council.</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13</a:t>
            </a:fld>
            <a:endParaRPr lang="en-GB" dirty="0"/>
          </a:p>
        </p:txBody>
      </p:sp>
    </p:spTree>
    <p:extLst>
      <p:ext uri="{BB962C8B-B14F-4D97-AF65-F5344CB8AC3E}">
        <p14:creationId xmlns:p14="http://schemas.microsoft.com/office/powerpoint/2010/main" val="191363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Cambridgeshire Constabulary police recorded anti-social behaviour incident data, analysed by the Research Group, Cambridgeshire County Council.</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14</a:t>
            </a:fld>
            <a:endParaRPr lang="en-GB" dirty="0"/>
          </a:p>
        </p:txBody>
      </p:sp>
    </p:spTree>
    <p:extLst>
      <p:ext uri="{BB962C8B-B14F-4D97-AF65-F5344CB8AC3E}">
        <p14:creationId xmlns:p14="http://schemas.microsoft.com/office/powerpoint/2010/main" val="32741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Shortage occupations where applicants for entry clearance or permission to stay may be paid 80% of the going rate for the occupation code:</a:t>
            </a:r>
          </a:p>
          <a:p>
            <a:r>
              <a:rPr lang="en-GB" sz="1800" b="0" i="0" u="none" strike="noStrike" dirty="0">
                <a:solidFill>
                  <a:srgbClr val="0B0C0C"/>
                </a:solidFill>
                <a:effectLst/>
                <a:latin typeface="Calibri" panose="020F0502020204030204" pitchFamily="34" charset="0"/>
              </a:rPr>
              <a:t>1181 Health services and public health managers and directors - all jobs</a:t>
            </a:r>
            <a:r>
              <a:rPr lang="en-GB" dirty="0"/>
              <a:t> </a:t>
            </a:r>
          </a:p>
          <a:p>
            <a:r>
              <a:rPr lang="en-GB" sz="1800" b="0" i="0" u="none" strike="noStrike" dirty="0">
                <a:solidFill>
                  <a:srgbClr val="0B0C0C"/>
                </a:solidFill>
                <a:effectLst/>
                <a:latin typeface="Calibri" panose="020F0502020204030204" pitchFamily="34" charset="0"/>
              </a:rPr>
              <a:t>1242 Residential, day and domiciliary care managers and proprietors - all jobs</a:t>
            </a:r>
            <a:r>
              <a:rPr lang="en-GB" dirty="0"/>
              <a:t> </a:t>
            </a:r>
          </a:p>
          <a:p>
            <a:r>
              <a:rPr lang="en-GB" sz="1800" b="0" i="0" u="none" strike="noStrike" dirty="0">
                <a:solidFill>
                  <a:srgbClr val="0B0C0C"/>
                </a:solidFill>
                <a:effectLst/>
                <a:latin typeface="Calibri" panose="020F0502020204030204" pitchFamily="34" charset="0"/>
              </a:rPr>
              <a:t>2112 Biological scientists and biochemists – all jobs</a:t>
            </a:r>
          </a:p>
          <a:p>
            <a:r>
              <a:rPr lang="en-GB" dirty="0"/>
              <a:t> </a:t>
            </a:r>
            <a:r>
              <a:rPr lang="en-GB" sz="1800" b="0" i="0" u="none" strike="noStrike" dirty="0">
                <a:solidFill>
                  <a:srgbClr val="0B0C0C"/>
                </a:solidFill>
                <a:effectLst/>
                <a:latin typeface="Calibri" panose="020F0502020204030204" pitchFamily="34" charset="0"/>
              </a:rPr>
              <a:t>2121 Civil engineers – all jobs</a:t>
            </a:r>
            <a:r>
              <a:rPr lang="en-GB" dirty="0"/>
              <a:t> </a:t>
            </a:r>
          </a:p>
          <a:p>
            <a:r>
              <a:rPr lang="en-GB" sz="1800" b="0" i="0" u="none" strike="noStrike" dirty="0">
                <a:solidFill>
                  <a:srgbClr val="0B0C0C"/>
                </a:solidFill>
                <a:effectLst/>
                <a:latin typeface="Calibri" panose="020F0502020204030204" pitchFamily="34" charset="0"/>
              </a:rPr>
              <a:t>2122 Mechanical engineers – all jobs</a:t>
            </a:r>
            <a:r>
              <a:rPr lang="en-GB" dirty="0"/>
              <a:t> </a:t>
            </a:r>
          </a:p>
          <a:p>
            <a:r>
              <a:rPr lang="en-GB" sz="1800" b="0" i="0" u="none" strike="noStrike" dirty="0">
                <a:solidFill>
                  <a:srgbClr val="0B0C0C"/>
                </a:solidFill>
                <a:effectLst/>
                <a:latin typeface="Calibri" panose="020F0502020204030204" pitchFamily="34" charset="0"/>
              </a:rPr>
              <a:t>2123 Electrical engineers – all jobs</a:t>
            </a:r>
            <a:r>
              <a:rPr lang="en-GB" dirty="0"/>
              <a:t> </a:t>
            </a:r>
          </a:p>
          <a:p>
            <a:r>
              <a:rPr lang="en-GB" sz="1800" b="0" i="0" u="none" strike="noStrike" dirty="0">
                <a:solidFill>
                  <a:srgbClr val="0B0C0C"/>
                </a:solidFill>
                <a:effectLst/>
                <a:latin typeface="Calibri" panose="020F0502020204030204" pitchFamily="34" charset="0"/>
              </a:rPr>
              <a:t>2124 Electronics engineers – all jobs</a:t>
            </a:r>
            <a:r>
              <a:rPr lang="en-GB" dirty="0"/>
              <a:t> </a:t>
            </a:r>
          </a:p>
          <a:p>
            <a:r>
              <a:rPr lang="en-GB" sz="1800" b="0" i="0" u="none" strike="noStrike" dirty="0">
                <a:solidFill>
                  <a:srgbClr val="0B0C0C"/>
                </a:solidFill>
                <a:effectLst/>
                <a:latin typeface="Calibri" panose="020F0502020204030204" pitchFamily="34" charset="0"/>
              </a:rPr>
              <a:t>2126 Design and development engineers – all jobs</a:t>
            </a:r>
            <a:r>
              <a:rPr lang="en-GB" dirty="0"/>
              <a:t> </a:t>
            </a:r>
          </a:p>
          <a:p>
            <a:r>
              <a:rPr lang="en-GB" sz="1800" b="0" i="0" u="none" strike="noStrike" dirty="0">
                <a:solidFill>
                  <a:srgbClr val="0B0C0C"/>
                </a:solidFill>
                <a:effectLst/>
                <a:latin typeface="Calibri" panose="020F0502020204030204" pitchFamily="34" charset="0"/>
              </a:rPr>
              <a:t>2127 Production and process engineers – all jobs</a:t>
            </a:r>
            <a:r>
              <a:rPr lang="en-GB" dirty="0"/>
              <a:t> </a:t>
            </a:r>
          </a:p>
          <a:p>
            <a:r>
              <a:rPr lang="en-GB" sz="1800" b="0" i="0" u="none" strike="noStrike" dirty="0">
                <a:solidFill>
                  <a:srgbClr val="0B0C0C"/>
                </a:solidFill>
                <a:effectLst/>
                <a:latin typeface="Calibri" panose="020F0502020204030204" pitchFamily="34" charset="0"/>
              </a:rPr>
              <a:t>2129 Engineering professionals not elsewhere classified – all jobs</a:t>
            </a:r>
            <a:r>
              <a:rPr lang="en-GB" dirty="0"/>
              <a:t> </a:t>
            </a:r>
          </a:p>
          <a:p>
            <a:r>
              <a:rPr lang="en-GB" sz="1800" b="0" i="0" u="none" strike="noStrike" dirty="0">
                <a:solidFill>
                  <a:srgbClr val="0B0C0C"/>
                </a:solidFill>
                <a:effectLst/>
                <a:latin typeface="Calibri" panose="020F0502020204030204" pitchFamily="34" charset="0"/>
              </a:rPr>
              <a:t>2135 IT business analysts, architects and systems designers – all jobs</a:t>
            </a:r>
            <a:r>
              <a:rPr lang="en-GB" dirty="0"/>
              <a:t> </a:t>
            </a:r>
          </a:p>
          <a:p>
            <a:r>
              <a:rPr lang="en-GB" sz="1800" b="0" i="0" u="none" strike="noStrike" dirty="0">
                <a:solidFill>
                  <a:srgbClr val="0B0C0C"/>
                </a:solidFill>
                <a:effectLst/>
                <a:latin typeface="Calibri" panose="020F0502020204030204" pitchFamily="34" charset="0"/>
              </a:rPr>
              <a:t>2136 Programmers and software development professionals – all jobs</a:t>
            </a:r>
            <a:r>
              <a:rPr lang="en-GB" dirty="0"/>
              <a:t> </a:t>
            </a:r>
          </a:p>
          <a:p>
            <a:r>
              <a:rPr lang="en-GB" sz="1800" b="0" i="0" u="none" strike="noStrike" dirty="0">
                <a:solidFill>
                  <a:srgbClr val="0B0C0C"/>
                </a:solidFill>
                <a:effectLst/>
                <a:latin typeface="Calibri" panose="020F0502020204030204" pitchFamily="34" charset="0"/>
              </a:rPr>
              <a:t>2137 Web design and development professionals – all jobs</a:t>
            </a:r>
            <a:r>
              <a:rPr lang="en-GB" dirty="0"/>
              <a:t> </a:t>
            </a:r>
          </a:p>
          <a:p>
            <a:r>
              <a:rPr lang="en-GB" sz="1800" b="0" i="0" u="none" strike="noStrike" dirty="0">
                <a:solidFill>
                  <a:srgbClr val="0B0C0C"/>
                </a:solidFill>
                <a:effectLst/>
                <a:latin typeface="Calibri" panose="020F0502020204030204" pitchFamily="34" charset="0"/>
              </a:rPr>
              <a:t>2216 Veterinarians – all jobs</a:t>
            </a:r>
            <a:r>
              <a:rPr lang="en-GB" dirty="0"/>
              <a:t> </a:t>
            </a:r>
          </a:p>
          <a:p>
            <a:r>
              <a:rPr lang="en-GB" sz="1800" b="0" i="0" u="none" strike="noStrike" dirty="0">
                <a:solidFill>
                  <a:srgbClr val="0B0C0C"/>
                </a:solidFill>
                <a:effectLst/>
                <a:latin typeface="Calibri" panose="020F0502020204030204" pitchFamily="34" charset="0"/>
              </a:rPr>
              <a:t>2431 Architects – all jobs</a:t>
            </a:r>
            <a:r>
              <a:rPr lang="en-GB" dirty="0"/>
              <a:t> </a:t>
            </a:r>
          </a:p>
          <a:p>
            <a:r>
              <a:rPr lang="en-GB" sz="1800" b="0" i="0" u="none" strike="noStrike" dirty="0">
                <a:solidFill>
                  <a:srgbClr val="0B0C0C"/>
                </a:solidFill>
                <a:effectLst/>
                <a:latin typeface="Calibri" panose="020F0502020204030204" pitchFamily="34" charset="0"/>
              </a:rPr>
              <a:t>2461 Quality control and planning engineers – all jobs</a:t>
            </a:r>
            <a:r>
              <a:rPr lang="en-GB" dirty="0"/>
              <a:t> </a:t>
            </a:r>
          </a:p>
          <a:p>
            <a:r>
              <a:rPr lang="en-GB" sz="1800" b="0" i="0" u="none" strike="noStrike" dirty="0">
                <a:solidFill>
                  <a:srgbClr val="0B0C0C"/>
                </a:solidFill>
                <a:effectLst/>
                <a:latin typeface="Calibri" panose="020F0502020204030204" pitchFamily="34" charset="0"/>
              </a:rPr>
              <a:t>3111 Laboratory technicians - all jobs</a:t>
            </a:r>
            <a:r>
              <a:rPr lang="en-GB" dirty="0"/>
              <a:t> </a:t>
            </a:r>
          </a:p>
          <a:p>
            <a:r>
              <a:rPr lang="en-GB" sz="1800" b="0" i="0" u="none" strike="noStrike" dirty="0">
                <a:solidFill>
                  <a:srgbClr val="0B0C0C"/>
                </a:solidFill>
                <a:effectLst/>
                <a:latin typeface="Calibri" panose="020F0502020204030204" pitchFamily="34" charset="0"/>
              </a:rPr>
              <a:t>3411 Artists – all jobs</a:t>
            </a:r>
            <a:r>
              <a:rPr lang="en-GB" dirty="0"/>
              <a:t> </a:t>
            </a:r>
          </a:p>
          <a:p>
            <a:r>
              <a:rPr lang="en-GB" sz="1800" b="0" i="0" u="none" strike="noStrike" dirty="0">
                <a:solidFill>
                  <a:srgbClr val="0B0C0C"/>
                </a:solidFill>
                <a:effectLst/>
                <a:latin typeface="Calibri" panose="020F0502020204030204" pitchFamily="34" charset="0"/>
              </a:rPr>
              <a:t>3416 Arts officers, producers and directors – all jobs</a:t>
            </a:r>
            <a:r>
              <a:rPr lang="en-GB" dirty="0"/>
              <a:t> </a:t>
            </a:r>
          </a:p>
          <a:p>
            <a:r>
              <a:rPr lang="en-GB" sz="1800" b="0" i="0" u="none" strike="noStrike" dirty="0">
                <a:solidFill>
                  <a:srgbClr val="0B0C0C"/>
                </a:solidFill>
                <a:effectLst/>
                <a:latin typeface="Calibri" panose="020F0502020204030204" pitchFamily="34" charset="0"/>
              </a:rPr>
              <a:t>3421 Graphic designers – all jobs</a:t>
            </a:r>
            <a:r>
              <a:rPr lang="en-GB" dirty="0"/>
              <a:t> </a:t>
            </a:r>
          </a:p>
          <a:p>
            <a:r>
              <a:rPr lang="en-GB" sz="1800" b="0" i="0" u="none" strike="noStrike" dirty="0">
                <a:solidFill>
                  <a:srgbClr val="0B0C0C"/>
                </a:solidFill>
                <a:effectLst/>
                <a:latin typeface="Calibri" panose="020F0502020204030204" pitchFamily="34" charset="0"/>
              </a:rPr>
              <a:t>6146 Senior care workers - all jobs</a:t>
            </a:r>
            <a:r>
              <a:rPr lang="en-GB" dirty="0"/>
              <a:t> </a:t>
            </a:r>
          </a:p>
          <a:p>
            <a:endParaRPr lang="en-GB" dirty="0"/>
          </a:p>
          <a:p>
            <a:r>
              <a:rPr lang="en-GB" dirty="0"/>
              <a:t>Specific jobs only (not included in job vacancies analysis):</a:t>
            </a:r>
          </a:p>
          <a:p>
            <a:r>
              <a:rPr lang="en-GB" sz="1800" b="0" i="0" u="none" strike="noStrike" dirty="0">
                <a:solidFill>
                  <a:srgbClr val="0B0C0C"/>
                </a:solidFill>
                <a:effectLst/>
                <a:latin typeface="Calibri" panose="020F0502020204030204" pitchFamily="34" charset="0"/>
              </a:rPr>
              <a:t>2113 Physical scientists - only the following jobs in the construction-related ground engineering industry: • engineering geologist • hydrogeologist • geophysicist</a:t>
            </a:r>
            <a:r>
              <a:rPr lang="en-GB" dirty="0"/>
              <a:t> </a:t>
            </a:r>
          </a:p>
          <a:p>
            <a:r>
              <a:rPr lang="en-GB" sz="1800" b="0" i="0" u="none" strike="noStrike" dirty="0">
                <a:solidFill>
                  <a:srgbClr val="0B0C0C"/>
                </a:solidFill>
                <a:effectLst/>
                <a:latin typeface="Calibri" panose="020F0502020204030204" pitchFamily="34" charset="0"/>
              </a:rPr>
              <a:t>2113 Physical scientists – only the following jobs in the oil and gas industry:</a:t>
            </a:r>
            <a:r>
              <a:rPr lang="en-GB" dirty="0"/>
              <a:t> </a:t>
            </a:r>
          </a:p>
          <a:p>
            <a:r>
              <a:rPr lang="en-GB" sz="1800" b="0" i="0" u="none" strike="noStrike" dirty="0">
                <a:solidFill>
                  <a:srgbClr val="0B0C0C"/>
                </a:solidFill>
                <a:effectLst/>
                <a:latin typeface="Calibri" panose="020F0502020204030204" pitchFamily="34" charset="0"/>
              </a:rPr>
              <a:t>2114 Social and humanities scientists – only archaeologists</a:t>
            </a:r>
            <a:r>
              <a:rPr lang="en-GB" dirty="0"/>
              <a:t> </a:t>
            </a:r>
          </a:p>
          <a:p>
            <a:r>
              <a:rPr lang="en-GB" sz="1800" b="0" i="0" u="none" strike="noStrike" dirty="0">
                <a:solidFill>
                  <a:srgbClr val="0B0C0C"/>
                </a:solidFill>
                <a:effectLst/>
                <a:latin typeface="Calibri" panose="020F0502020204030204" pitchFamily="34" charset="0"/>
              </a:rPr>
              <a:t>2139 Information technology and communications professionals not elsewhere classified – only cyber security specialists</a:t>
            </a:r>
            <a:r>
              <a:rPr lang="en-GB" dirty="0"/>
              <a:t> </a:t>
            </a:r>
          </a:p>
          <a:p>
            <a:r>
              <a:rPr lang="en-GB" sz="1800" b="0" i="0" u="none" strike="noStrike" dirty="0">
                <a:solidFill>
                  <a:srgbClr val="0B0C0C"/>
                </a:solidFill>
                <a:effectLst/>
                <a:latin typeface="Calibri" panose="020F0502020204030204" pitchFamily="34" charset="0"/>
              </a:rPr>
              <a:t>2425 Actuaries, economists and statisticians – only bio-informaticians and informaticians</a:t>
            </a:r>
            <a:r>
              <a:rPr lang="en-GB" dirty="0"/>
              <a:t> </a:t>
            </a:r>
          </a:p>
          <a:p>
            <a:r>
              <a:rPr lang="en-GB" sz="1800" b="0" i="0" u="none" strike="noStrike" dirty="0">
                <a:solidFill>
                  <a:srgbClr val="0B0C0C"/>
                </a:solidFill>
                <a:effectLst/>
                <a:latin typeface="Calibri" panose="020F0502020204030204" pitchFamily="34" charset="0"/>
              </a:rPr>
              <a:t>3414 Dancers and choreographers – only skilled classical ballet dancers or skilled contemporary dancers who meet the standard required by internationally recognised UK ballet or contemporary dance companies. The company must be endorsed as being internationally recognised by a UK industry body such as the Arts Councils (of England, Scotland or Wales).</a:t>
            </a:r>
            <a:r>
              <a:rPr lang="en-GB" dirty="0"/>
              <a:t> </a:t>
            </a:r>
          </a:p>
          <a:p>
            <a:r>
              <a:rPr lang="en-GB" sz="1800" b="0" i="0" u="none" strike="noStrike" dirty="0">
                <a:solidFill>
                  <a:srgbClr val="0B0C0C"/>
                </a:solidFill>
                <a:effectLst/>
                <a:latin typeface="Calibri" panose="020F0502020204030204" pitchFamily="34" charset="0"/>
              </a:rPr>
              <a:t>3415 Musicians – only skilled orchestral musicians who are leaders, principals, sub-principals or numbered string positions, and who meet the standard required by internationally recognised UK orchestras. The orchestra must be a full member of the Association of British Orchestras.</a:t>
            </a:r>
            <a:r>
              <a:rPr lang="en-GB" dirty="0"/>
              <a:t> </a:t>
            </a:r>
          </a:p>
          <a:p>
            <a:r>
              <a:rPr lang="en-GB" sz="1800" b="0" i="0" u="none" strike="noStrike" dirty="0">
                <a:solidFill>
                  <a:srgbClr val="0B0C0C"/>
                </a:solidFill>
                <a:effectLst/>
                <a:latin typeface="Calibri" panose="020F0502020204030204" pitchFamily="34" charset="0"/>
              </a:rPr>
              <a:t>5215 Welding trades – only high integrity pipe welders, where the job requires 3 or more years’ related on-the-job experience. This experience must not have been gained through working illegally.</a:t>
            </a:r>
            <a:r>
              <a:rPr lang="en-GB" dirty="0"/>
              <a:t> </a:t>
            </a:r>
          </a:p>
          <a:p>
            <a:endParaRPr lang="en-GB" sz="1800" b="0" i="0" u="none" strike="noStrike" dirty="0">
              <a:solidFill>
                <a:srgbClr val="0B0C0C"/>
              </a:solidFill>
              <a:effectLst/>
              <a:latin typeface="Calibri" panose="020F0502020204030204" pitchFamily="34" charset="0"/>
            </a:endParaRPr>
          </a:p>
          <a:p>
            <a:r>
              <a:rPr lang="en-GB" sz="2800" b="1" dirty="0"/>
              <a:t>Shortage occupations in eligible health and education occupation codes where going rates are based on national pay scales:</a:t>
            </a:r>
            <a:endParaRPr lang="en-GB" sz="1800" b="0" i="0" u="none" strike="noStrike" dirty="0">
              <a:solidFill>
                <a:srgbClr val="0B0C0C"/>
              </a:solidFill>
              <a:effectLst/>
              <a:latin typeface="Calibri" panose="020F0502020204030204" pitchFamily="34" charset="0"/>
            </a:endParaRPr>
          </a:p>
          <a:p>
            <a:r>
              <a:rPr lang="en-GB" sz="1800" b="0" i="0" u="none" strike="noStrike" dirty="0">
                <a:solidFill>
                  <a:srgbClr val="0B0C0C"/>
                </a:solidFill>
                <a:effectLst/>
                <a:latin typeface="Calibri" panose="020F0502020204030204" pitchFamily="34" charset="0"/>
              </a:rPr>
              <a:t>2211 Medical practitioners – all jobs</a:t>
            </a:r>
            <a:r>
              <a:rPr lang="en-GB" dirty="0"/>
              <a:t> </a:t>
            </a:r>
          </a:p>
          <a:p>
            <a:r>
              <a:rPr lang="en-GB" sz="1800" b="0" i="0" u="none" strike="noStrike" dirty="0">
                <a:solidFill>
                  <a:srgbClr val="0B0C0C"/>
                </a:solidFill>
                <a:effectLst/>
                <a:latin typeface="Calibri" panose="020F0502020204030204" pitchFamily="34" charset="0"/>
              </a:rPr>
              <a:t>2212 Psychologists – all jobs</a:t>
            </a:r>
            <a:r>
              <a:rPr lang="en-GB" dirty="0"/>
              <a:t> </a:t>
            </a:r>
          </a:p>
          <a:p>
            <a:r>
              <a:rPr lang="en-GB" sz="1800" b="0" i="0" u="none" strike="noStrike" dirty="0">
                <a:solidFill>
                  <a:srgbClr val="0B0C0C"/>
                </a:solidFill>
                <a:effectLst/>
                <a:latin typeface="Calibri" panose="020F0502020204030204" pitchFamily="34" charset="0"/>
              </a:rPr>
              <a:t>2213 Pharmacists – all jobs</a:t>
            </a:r>
            <a:r>
              <a:rPr lang="en-GB" dirty="0"/>
              <a:t> </a:t>
            </a:r>
          </a:p>
          <a:p>
            <a:r>
              <a:rPr lang="en-GB" sz="1800" b="0" i="0" u="none" strike="noStrike" dirty="0">
                <a:solidFill>
                  <a:srgbClr val="0B0C0C"/>
                </a:solidFill>
                <a:effectLst/>
                <a:latin typeface="Calibri" panose="020F0502020204030204" pitchFamily="34" charset="0"/>
              </a:rPr>
              <a:t>2217 Medical radiographers – all jobs (including radiotherapy practitioners / technologists)</a:t>
            </a:r>
            <a:r>
              <a:rPr lang="en-GB" dirty="0"/>
              <a:t> </a:t>
            </a:r>
          </a:p>
          <a:p>
            <a:r>
              <a:rPr lang="en-GB" sz="1800" b="0" i="0" u="none" strike="noStrike" dirty="0">
                <a:solidFill>
                  <a:srgbClr val="0B0C0C"/>
                </a:solidFill>
                <a:effectLst/>
                <a:latin typeface="Calibri" panose="020F0502020204030204" pitchFamily="34" charset="0"/>
              </a:rPr>
              <a:t>2219 Health professionals not elsewhere classified – all jobs</a:t>
            </a:r>
            <a:r>
              <a:rPr lang="en-GB" dirty="0"/>
              <a:t> </a:t>
            </a:r>
          </a:p>
          <a:p>
            <a:r>
              <a:rPr lang="en-GB" sz="1800" b="0" i="0" u="none" strike="noStrike" dirty="0">
                <a:solidFill>
                  <a:srgbClr val="0B0C0C"/>
                </a:solidFill>
                <a:effectLst/>
                <a:latin typeface="Calibri" panose="020F0502020204030204" pitchFamily="34" charset="0"/>
              </a:rPr>
              <a:t>2221 Physiotherapists – all jobs</a:t>
            </a:r>
            <a:r>
              <a:rPr lang="en-GB" dirty="0"/>
              <a:t> </a:t>
            </a:r>
            <a:r>
              <a:rPr lang="en-GB" sz="1800" b="0" i="0" u="none" strike="noStrike" dirty="0">
                <a:solidFill>
                  <a:srgbClr val="0B0C0C"/>
                </a:solidFill>
                <a:effectLst/>
                <a:latin typeface="Calibri" panose="020F0502020204030204" pitchFamily="34" charset="0"/>
              </a:rPr>
              <a:t>2222 Occupational therapists – all jobs</a:t>
            </a:r>
            <a:r>
              <a:rPr lang="en-GB" dirty="0"/>
              <a:t> </a:t>
            </a:r>
          </a:p>
          <a:p>
            <a:r>
              <a:rPr lang="en-GB" sz="1800" b="0" i="0" u="none" strike="noStrike" dirty="0">
                <a:solidFill>
                  <a:srgbClr val="0B0C0C"/>
                </a:solidFill>
                <a:effectLst/>
                <a:latin typeface="Calibri" panose="020F0502020204030204" pitchFamily="34" charset="0"/>
              </a:rPr>
              <a:t>2223 Speech and language therapists – all jobs</a:t>
            </a:r>
            <a:r>
              <a:rPr lang="en-GB" dirty="0"/>
              <a:t> </a:t>
            </a:r>
            <a:r>
              <a:rPr lang="en-GB" sz="1800" b="0" i="0" u="none" strike="noStrike" dirty="0">
                <a:solidFill>
                  <a:srgbClr val="0B0C0C"/>
                </a:solidFill>
                <a:effectLst/>
                <a:latin typeface="Calibri" panose="020F0502020204030204" pitchFamily="34" charset="0"/>
              </a:rPr>
              <a:t>2231 Nurses – all jobs</a:t>
            </a:r>
            <a:r>
              <a:rPr lang="en-GB" dirty="0"/>
              <a:t> </a:t>
            </a:r>
          </a:p>
          <a:p>
            <a:r>
              <a:rPr lang="en-GB" sz="1800" b="0" i="0" u="none" strike="noStrike" dirty="0">
                <a:solidFill>
                  <a:srgbClr val="0B0C0C"/>
                </a:solidFill>
                <a:effectLst/>
                <a:latin typeface="Calibri" panose="020F0502020204030204" pitchFamily="34" charset="0"/>
              </a:rPr>
              <a:t>2442 Social workers – all jobs</a:t>
            </a:r>
            <a:r>
              <a:rPr lang="en-GB" dirty="0"/>
              <a:t> </a:t>
            </a:r>
          </a:p>
          <a:p>
            <a:r>
              <a:rPr lang="en-GB" sz="1800" b="0" i="0" u="none" strike="noStrike" dirty="0">
                <a:solidFill>
                  <a:srgbClr val="0B0C0C"/>
                </a:solidFill>
                <a:effectLst/>
                <a:latin typeface="Calibri" panose="020F0502020204030204" pitchFamily="34" charset="0"/>
              </a:rPr>
              <a:t>3213 Paramedics – all jobs</a:t>
            </a:r>
            <a:r>
              <a:rPr lang="en-GB" dirty="0"/>
              <a:t> </a:t>
            </a:r>
          </a:p>
          <a:p>
            <a:r>
              <a:rPr lang="en-GB" sz="1800" b="0" i="0" u="none" strike="noStrike" dirty="0">
                <a:solidFill>
                  <a:srgbClr val="0B0C0C"/>
                </a:solidFill>
                <a:effectLst/>
                <a:latin typeface="Calibri" panose="020F0502020204030204" pitchFamily="34" charset="0"/>
              </a:rPr>
              <a:t>6141 Nursing auxiliaries and assistants – all jobs</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Specific jobs only (not included in job vacancies analysis):</a:t>
            </a:r>
            <a:endParaRPr lang="en-GB" b="1" dirty="0"/>
          </a:p>
          <a:p>
            <a:r>
              <a:rPr lang="en-GB" sz="1200" b="0" i="0" u="none" strike="noStrike" dirty="0">
                <a:solidFill>
                  <a:srgbClr val="0B0C0C"/>
                </a:solidFill>
                <a:effectLst/>
                <a:latin typeface="Calibri" panose="020F0502020204030204" pitchFamily="34" charset="0"/>
              </a:rPr>
              <a:t>2314 Secondary education teaching professionals – only teachers in maths, physics, science (where an element of physics will be taught), computer science and modern foreign languages</a:t>
            </a:r>
            <a:r>
              <a:rPr lang="en-GB" dirty="0"/>
              <a:t> </a:t>
            </a:r>
          </a:p>
          <a:p>
            <a:endParaRPr lang="en-GB" dirty="0"/>
          </a:p>
          <a:p>
            <a:r>
              <a:rPr lang="en-GB" b="1" dirty="0"/>
              <a:t>Shortage Occupations which are otherwise not eligible for the Skilled Worker route:</a:t>
            </a:r>
            <a:endParaRPr lang="en-GB" dirty="0"/>
          </a:p>
          <a:p>
            <a:r>
              <a:rPr lang="en-GB" sz="1200" b="0" i="0" u="none" strike="noStrike" dirty="0">
                <a:solidFill>
                  <a:srgbClr val="0B0C0C"/>
                </a:solidFill>
                <a:effectLst/>
                <a:latin typeface="Calibri" panose="020F0502020204030204" pitchFamily="34" charset="0"/>
              </a:rPr>
              <a:t>6145 Care workers and home carers</a:t>
            </a:r>
            <a:r>
              <a:rPr lang="en-GB" dirty="0"/>
              <a:t> </a:t>
            </a:r>
          </a:p>
          <a:p>
            <a:endParaRPr lang="en-GB" b="1" dirty="0"/>
          </a:p>
        </p:txBody>
      </p:sp>
      <p:sp>
        <p:nvSpPr>
          <p:cNvPr id="4" name="Slide Number Placeholder 3"/>
          <p:cNvSpPr>
            <a:spLocks noGrp="1"/>
          </p:cNvSpPr>
          <p:nvPr>
            <p:ph type="sldNum" sz="quarter" idx="5"/>
          </p:nvPr>
        </p:nvSpPr>
        <p:spPr/>
        <p:txBody>
          <a:bodyPr/>
          <a:lstStyle/>
          <a:p>
            <a:fld id="{81831A49-81AF-48F5-BD74-35ABC6329ADD}" type="slidenum">
              <a:rPr lang="en-GB" smtClean="0"/>
              <a:t>15</a:t>
            </a:fld>
            <a:endParaRPr lang="en-GB" dirty="0"/>
          </a:p>
        </p:txBody>
      </p:sp>
    </p:spTree>
    <p:extLst>
      <p:ext uri="{BB962C8B-B14F-4D97-AF65-F5344CB8AC3E}">
        <p14:creationId xmlns:p14="http://schemas.microsoft.com/office/powerpoint/2010/main" val="10684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national relative deprivation data published 26 September 2019: https://www.gov.uk/government/statistics/english-indices-of-deprivation-2019</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16</a:t>
            </a:fld>
            <a:endParaRPr lang="en-GB" dirty="0"/>
          </a:p>
        </p:txBody>
      </p:sp>
    </p:spTree>
    <p:extLst>
      <p:ext uri="{BB962C8B-B14F-4D97-AF65-F5344CB8AC3E}">
        <p14:creationId xmlns:p14="http://schemas.microsoft.com/office/powerpoint/2010/main" val="79571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national relative deprivation data published 26 September 2019: https://www.gov.uk/government/statistics/english-indices-of-deprivation-2019</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17</a:t>
            </a:fld>
            <a:endParaRPr lang="en-GB" dirty="0"/>
          </a:p>
        </p:txBody>
      </p:sp>
    </p:spTree>
    <p:extLst>
      <p:ext uri="{BB962C8B-B14F-4D97-AF65-F5344CB8AC3E}">
        <p14:creationId xmlns:p14="http://schemas.microsoft.com/office/powerpoint/2010/main" val="297791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Cambridgeshire County Council's 2020-based population and dwelling forecasts 2020-2041, compiled by the Cambridgeshire Research Group.</a:t>
            </a:r>
          </a:p>
        </p:txBody>
      </p:sp>
      <p:sp>
        <p:nvSpPr>
          <p:cNvPr id="4" name="Slide Number Placeholder 3"/>
          <p:cNvSpPr>
            <a:spLocks noGrp="1"/>
          </p:cNvSpPr>
          <p:nvPr>
            <p:ph type="sldNum" sz="quarter" idx="5"/>
          </p:nvPr>
        </p:nvSpPr>
        <p:spPr/>
        <p:txBody>
          <a:bodyPr/>
          <a:lstStyle/>
          <a:p>
            <a:fld id="{81831A49-81AF-48F5-BD74-35ABC6329ADD}" type="slidenum">
              <a:rPr lang="en-GB" smtClean="0"/>
              <a:t>18</a:t>
            </a:fld>
            <a:endParaRPr lang="en-GB" dirty="0"/>
          </a:p>
        </p:txBody>
      </p:sp>
    </p:spTree>
    <p:extLst>
      <p:ext uri="{BB962C8B-B14F-4D97-AF65-F5344CB8AC3E}">
        <p14:creationId xmlns:p14="http://schemas.microsoft.com/office/powerpoint/2010/main" val="158712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Cambridgeshire County Council Housing Development survey data on sites with over 100 dwellings. Produced by the Cambridgeshire County Council Research Team.</a:t>
            </a:r>
          </a:p>
        </p:txBody>
      </p:sp>
      <p:sp>
        <p:nvSpPr>
          <p:cNvPr id="4" name="Slide Number Placeholder 3"/>
          <p:cNvSpPr>
            <a:spLocks noGrp="1"/>
          </p:cNvSpPr>
          <p:nvPr>
            <p:ph type="sldNum" sz="quarter" idx="5"/>
          </p:nvPr>
        </p:nvSpPr>
        <p:spPr/>
        <p:txBody>
          <a:bodyPr/>
          <a:lstStyle/>
          <a:p>
            <a:fld id="{81831A49-81AF-48F5-BD74-35ABC6329ADD}" type="slidenum">
              <a:rPr lang="en-GB" smtClean="0"/>
              <a:t>19</a:t>
            </a:fld>
            <a:endParaRPr lang="en-GB" dirty="0"/>
          </a:p>
        </p:txBody>
      </p:sp>
    </p:spTree>
    <p:extLst>
      <p:ext uri="{BB962C8B-B14F-4D97-AF65-F5344CB8AC3E}">
        <p14:creationId xmlns:p14="http://schemas.microsoft.com/office/powerpoint/2010/main" val="3794847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20</a:t>
            </a:fld>
            <a:endParaRPr lang="en-GB" dirty="0"/>
          </a:p>
        </p:txBody>
      </p:sp>
    </p:spTree>
    <p:extLst>
      <p:ext uri="{BB962C8B-B14F-4D97-AF65-F5344CB8AC3E}">
        <p14:creationId xmlns:p14="http://schemas.microsoft.com/office/powerpoint/2010/main" val="174388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3</a:t>
            </a:fld>
            <a:endParaRPr lang="en-GB" dirty="0"/>
          </a:p>
        </p:txBody>
      </p:sp>
    </p:spTree>
    <p:extLst>
      <p:ext uri="{BB962C8B-B14F-4D97-AF65-F5344CB8AC3E}">
        <p14:creationId xmlns:p14="http://schemas.microsoft.com/office/powerpoint/2010/main" val="1186216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21</a:t>
            </a:fld>
            <a:endParaRPr lang="en-GB" dirty="0"/>
          </a:p>
        </p:txBody>
      </p:sp>
    </p:spTree>
    <p:extLst>
      <p:ext uri="{BB962C8B-B14F-4D97-AF65-F5344CB8AC3E}">
        <p14:creationId xmlns:p14="http://schemas.microsoft.com/office/powerpoint/2010/main" val="877253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22</a:t>
            </a:fld>
            <a:endParaRPr lang="en-GB" dirty="0"/>
          </a:p>
        </p:txBody>
      </p:sp>
    </p:spTree>
    <p:extLst>
      <p:ext uri="{BB962C8B-B14F-4D97-AF65-F5344CB8AC3E}">
        <p14:creationId xmlns:p14="http://schemas.microsoft.com/office/powerpoint/2010/main" val="2766915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23</a:t>
            </a:fld>
            <a:endParaRPr lang="en-GB" dirty="0"/>
          </a:p>
        </p:txBody>
      </p:sp>
    </p:spTree>
    <p:extLst>
      <p:ext uri="{BB962C8B-B14F-4D97-AF65-F5344CB8AC3E}">
        <p14:creationId xmlns:p14="http://schemas.microsoft.com/office/powerpoint/2010/main" val="223073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4</a:t>
            </a:fld>
            <a:endParaRPr lang="en-GB" dirty="0"/>
          </a:p>
        </p:txBody>
      </p:sp>
    </p:spTree>
    <p:extLst>
      <p:ext uri="{BB962C8B-B14F-4D97-AF65-F5344CB8AC3E}">
        <p14:creationId xmlns:p14="http://schemas.microsoft.com/office/powerpoint/2010/main" val="130035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rPr>
              <a:t>Source: Cambridgeshire County Council Place Planning Team primary schools capacity and vacancies data as at January 2021. </a:t>
            </a:r>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5</a:t>
            </a:fld>
            <a:endParaRPr lang="en-GB" dirty="0"/>
          </a:p>
        </p:txBody>
      </p:sp>
    </p:spTree>
    <p:extLst>
      <p:ext uri="{BB962C8B-B14F-4D97-AF65-F5344CB8AC3E}">
        <p14:creationId xmlns:p14="http://schemas.microsoft.com/office/powerpoint/2010/main" val="9762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latin typeface="Calibri" panose="020F0502020204030204" pitchFamily="34" charset="0"/>
                <a:ea typeface="Times New Roman" panose="02020603050405020304" pitchFamily="18" charset="0"/>
              </a:rPr>
              <a:t>Source: Department for Transport Journey Time Statistics. National data on </a:t>
            </a:r>
            <a:r>
              <a:rPr lang="en-GB" sz="1200" b="0" i="0" dirty="0">
                <a:solidFill>
                  <a:srgbClr val="0B0C0C"/>
                </a:solidFill>
                <a:effectLst/>
                <a:latin typeface="GDS Transport"/>
                <a:ea typeface="Times New Roman" panose="02020603050405020304" pitchFamily="18" charset="0"/>
              </a:rPr>
              <a:t>j</a:t>
            </a:r>
            <a:r>
              <a:rPr lang="en-GB" b="0" i="0" dirty="0">
                <a:solidFill>
                  <a:srgbClr val="0B0C0C"/>
                </a:solidFill>
                <a:effectLst/>
                <a:latin typeface="GDS Transport"/>
              </a:rPr>
              <a:t>ourney times to key services by lower super output area: https://www.gov.uk/government/statistical-data-sets/journey-time-statistics-data-tables-jts#journey-times-to-key-services-by-lower-super-output-area-jts05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6</a:t>
            </a:fld>
            <a:endParaRPr lang="en-GB" dirty="0"/>
          </a:p>
        </p:txBody>
      </p:sp>
    </p:spTree>
    <p:extLst>
      <p:ext uri="{BB962C8B-B14F-4D97-AF65-F5344CB8AC3E}">
        <p14:creationId xmlns:p14="http://schemas.microsoft.com/office/powerpoint/2010/main" val="269890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Source: Cambridgeshire County Council Place Planning Team secondary schools capacity and vacancies data as at January 2021. </a:t>
            </a:r>
            <a:endParaRPr lang="en-GB" dirty="0"/>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7</a:t>
            </a:fld>
            <a:endParaRPr lang="en-GB" dirty="0"/>
          </a:p>
        </p:txBody>
      </p:sp>
    </p:spTree>
    <p:extLst>
      <p:ext uri="{BB962C8B-B14F-4D97-AF65-F5344CB8AC3E}">
        <p14:creationId xmlns:p14="http://schemas.microsoft.com/office/powerpoint/2010/main" val="312792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Calibri" panose="020F0502020204030204" pitchFamily="34" charset="0"/>
                <a:ea typeface="Times New Roman" panose="02020603050405020304" pitchFamily="18" charset="0"/>
              </a:rPr>
              <a:t>Source: Department for Transport Journey Time Statistics. </a:t>
            </a:r>
            <a:r>
              <a:rPr lang="en-GB" sz="1200" b="0" i="0" dirty="0">
                <a:solidFill>
                  <a:srgbClr val="0B0C0C"/>
                </a:solidFill>
                <a:effectLst/>
                <a:latin typeface="GDS Transport"/>
                <a:ea typeface="Times New Roman" panose="02020603050405020304" pitchFamily="18" charset="0"/>
              </a:rPr>
              <a:t>National data on j</a:t>
            </a:r>
            <a:r>
              <a:rPr lang="en-GB" b="0" i="0" dirty="0">
                <a:solidFill>
                  <a:srgbClr val="0B0C0C"/>
                </a:solidFill>
                <a:effectLst/>
                <a:latin typeface="GDS Transport"/>
              </a:rPr>
              <a:t>ourney times to key services by lower super output area: https://www.gov.uk/government/statistical-data-sets/journey-time-statistics-data-tables-jts#journey-times-to-key-services-by-lower-super-output-area-jts05   </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8</a:t>
            </a:fld>
            <a:endParaRPr lang="en-GB" dirty="0"/>
          </a:p>
        </p:txBody>
      </p:sp>
    </p:spTree>
    <p:extLst>
      <p:ext uri="{BB962C8B-B14F-4D97-AF65-F5344CB8AC3E}">
        <p14:creationId xmlns:p14="http://schemas.microsoft.com/office/powerpoint/2010/main" val="313939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Feedback provided to the Research Group, Cambridgeshire County Council by the Cambridgeshire &amp; Peterborough Integrated Care System (ICS)</a:t>
            </a:r>
          </a:p>
        </p:txBody>
      </p:sp>
      <p:sp>
        <p:nvSpPr>
          <p:cNvPr id="4" name="Slide Number Placeholder 3"/>
          <p:cNvSpPr>
            <a:spLocks noGrp="1"/>
          </p:cNvSpPr>
          <p:nvPr>
            <p:ph type="sldNum" sz="quarter" idx="5"/>
          </p:nvPr>
        </p:nvSpPr>
        <p:spPr/>
        <p:txBody>
          <a:bodyPr/>
          <a:lstStyle/>
          <a:p>
            <a:fld id="{81831A49-81AF-48F5-BD74-35ABC6329ADD}" type="slidenum">
              <a:rPr lang="en-GB" smtClean="0"/>
              <a:t>9</a:t>
            </a:fld>
            <a:endParaRPr lang="en-GB" dirty="0"/>
          </a:p>
        </p:txBody>
      </p:sp>
    </p:spTree>
    <p:extLst>
      <p:ext uri="{BB962C8B-B14F-4D97-AF65-F5344CB8AC3E}">
        <p14:creationId xmlns:p14="http://schemas.microsoft.com/office/powerpoint/2010/main" val="161531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Calibri" panose="020F0502020204030204" pitchFamily="34" charset="0"/>
                <a:ea typeface="Times New Roman" panose="02020603050405020304" pitchFamily="18" charset="0"/>
              </a:rPr>
              <a:t>Source: Department for Transport Journey Time Statistics. National data on </a:t>
            </a:r>
            <a:r>
              <a:rPr lang="en-GB" sz="1200" b="0" i="0" dirty="0">
                <a:solidFill>
                  <a:srgbClr val="0B0C0C"/>
                </a:solidFill>
                <a:effectLst/>
                <a:latin typeface="GDS Transport"/>
                <a:ea typeface="Times New Roman" panose="02020603050405020304" pitchFamily="18" charset="0"/>
              </a:rPr>
              <a:t>j</a:t>
            </a:r>
            <a:r>
              <a:rPr lang="en-GB" b="0" i="0" dirty="0">
                <a:solidFill>
                  <a:srgbClr val="0B0C0C"/>
                </a:solidFill>
                <a:effectLst/>
                <a:latin typeface="GDS Transport"/>
              </a:rPr>
              <a:t>ourney times to key services by lower super output area: https://www.gov.uk/government/statistical-data-sets/journey-time-statistics-data-tables-jts#journey-times-to-key-services-by-lower-super-output-area-jts05   </a:t>
            </a:r>
          </a:p>
          <a:p>
            <a:endParaRPr lang="en-GB" dirty="0"/>
          </a:p>
        </p:txBody>
      </p:sp>
      <p:sp>
        <p:nvSpPr>
          <p:cNvPr id="4" name="Slide Number Placeholder 3"/>
          <p:cNvSpPr>
            <a:spLocks noGrp="1"/>
          </p:cNvSpPr>
          <p:nvPr>
            <p:ph type="sldNum" sz="quarter" idx="5"/>
          </p:nvPr>
        </p:nvSpPr>
        <p:spPr/>
        <p:txBody>
          <a:bodyPr/>
          <a:lstStyle/>
          <a:p>
            <a:fld id="{81831A49-81AF-48F5-BD74-35ABC6329ADD}" type="slidenum">
              <a:rPr lang="en-GB" smtClean="0"/>
              <a:t>10</a:t>
            </a:fld>
            <a:endParaRPr lang="en-GB" dirty="0"/>
          </a:p>
        </p:txBody>
      </p:sp>
    </p:spTree>
    <p:extLst>
      <p:ext uri="{BB962C8B-B14F-4D97-AF65-F5344CB8AC3E}">
        <p14:creationId xmlns:p14="http://schemas.microsoft.com/office/powerpoint/2010/main" val="402459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66AB-3B72-4D08-B766-C85654CF4A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385725-B56C-4EF8-940E-E0F851DB9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4B9A30-F682-40CF-9F7E-01D4196C3B24}"/>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5" name="Footer Placeholder 4">
            <a:extLst>
              <a:ext uri="{FF2B5EF4-FFF2-40B4-BE49-F238E27FC236}">
                <a16:creationId xmlns:a16="http://schemas.microsoft.com/office/drawing/2014/main" id="{B54481E5-A0FC-4423-B571-1C421DF828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D1CB49-0E77-4E79-BD3C-A2D3AECE549D}"/>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13799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6D92-E620-4AE9-B8BB-40EA886E5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188A8F-BB2D-4866-AA36-3EB290F5F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C31D4-5174-4EA4-B3AF-3B5AD21925D3}"/>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5" name="Footer Placeholder 4">
            <a:extLst>
              <a:ext uri="{FF2B5EF4-FFF2-40B4-BE49-F238E27FC236}">
                <a16:creationId xmlns:a16="http://schemas.microsoft.com/office/drawing/2014/main" id="{805FCB99-D658-4F64-B10E-77BA5CB87E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8B9835-1226-4440-802E-5B31D62B5B9D}"/>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147256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960A9-36D4-4376-87D4-FA8E2041F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F01C6-3A43-442E-B696-1269265186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9BD15-8785-4A96-8C4A-DEC8F99BCD9C}"/>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5" name="Footer Placeholder 4">
            <a:extLst>
              <a:ext uri="{FF2B5EF4-FFF2-40B4-BE49-F238E27FC236}">
                <a16:creationId xmlns:a16="http://schemas.microsoft.com/office/drawing/2014/main" id="{0A03E7D5-D678-416D-AD61-AA221A51A2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2A2871-9A7E-4DB3-A93D-383EE8A8E388}"/>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177907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1654-F76C-4236-B0AF-A57A04C627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846F00-3585-47DB-990D-CE6CDDF190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7B829E-00F8-4AEB-A712-3BAA256A5655}"/>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5" name="Footer Placeholder 4">
            <a:extLst>
              <a:ext uri="{FF2B5EF4-FFF2-40B4-BE49-F238E27FC236}">
                <a16:creationId xmlns:a16="http://schemas.microsoft.com/office/drawing/2014/main" id="{07DD05F4-F80F-4B7B-953A-65E1B053D0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C8B98A-698B-46F3-8901-555D4206CF9C}"/>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260128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B937-0DFA-46B8-805E-3A50C347C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39A0BA-3749-4A3A-8912-6CEA638C13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B33A9D-46D8-472F-822A-3FF262189E27}"/>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5" name="Footer Placeholder 4">
            <a:extLst>
              <a:ext uri="{FF2B5EF4-FFF2-40B4-BE49-F238E27FC236}">
                <a16:creationId xmlns:a16="http://schemas.microsoft.com/office/drawing/2014/main" id="{FE39D63F-D443-47FB-BE4E-77C16EF53B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E0EDDC-E860-461E-A72C-A5112D720A8C}"/>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41420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3F05-C49A-4027-9D6F-4808FE28D0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DB2F01-3AC1-44D9-9815-079A2AFEC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17E486-DE5A-43D2-A7AF-3F7FF65CE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53FBBF-91BE-4B3C-9AA1-FBD5A31E49A5}"/>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6" name="Footer Placeholder 5">
            <a:extLst>
              <a:ext uri="{FF2B5EF4-FFF2-40B4-BE49-F238E27FC236}">
                <a16:creationId xmlns:a16="http://schemas.microsoft.com/office/drawing/2014/main" id="{CD47BA42-3D27-4B12-9F33-4EE7A176995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924A90F-AC02-4E78-A1D6-B298D9EAC052}"/>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168830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663E-C58D-4E1F-A19C-B5BCCC4E7E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F643D1-D318-42C6-8248-2022CEA7D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800437-DE4D-4B56-828D-13B3F1B39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4436A8-F364-4080-B0B5-3453054771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C35994-6F87-4071-9F7F-4A33B8B59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B4307F-BC86-4789-8B2D-894A50E55F57}"/>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8" name="Footer Placeholder 7">
            <a:extLst>
              <a:ext uri="{FF2B5EF4-FFF2-40B4-BE49-F238E27FC236}">
                <a16:creationId xmlns:a16="http://schemas.microsoft.com/office/drawing/2014/main" id="{5A5253DA-35D4-48E0-817B-39BB863C090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2C07C7B-F2DC-41D9-BFBC-BCD5B7AFBAD8}"/>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316655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E1A7-78EF-4D40-AE08-E909B91727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62779C-1581-4B36-9890-6961F4369E2F}"/>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4" name="Footer Placeholder 3">
            <a:extLst>
              <a:ext uri="{FF2B5EF4-FFF2-40B4-BE49-F238E27FC236}">
                <a16:creationId xmlns:a16="http://schemas.microsoft.com/office/drawing/2014/main" id="{0B9E0E5C-1759-41DC-A500-666ABD1D455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DD09218-929E-4EC2-A38A-11DAC682B767}"/>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19776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1CEE7-AD53-47D9-B43A-B8C2D15B272D}"/>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3" name="Footer Placeholder 2">
            <a:extLst>
              <a:ext uri="{FF2B5EF4-FFF2-40B4-BE49-F238E27FC236}">
                <a16:creationId xmlns:a16="http://schemas.microsoft.com/office/drawing/2014/main" id="{8F361723-70D1-4CE2-A026-58FA58ECBD6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0B09D28-0E1D-438D-86A9-32076EE71C4D}"/>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20084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5C88-914A-4DBB-B36C-20AFAC87C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040204-D6CE-4F67-A2FE-DEC8532B6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9BECD2-FF3F-4129-BFD9-6E730E0E6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9525E-53B9-4695-B589-2C3D107D4C17}"/>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6" name="Footer Placeholder 5">
            <a:extLst>
              <a:ext uri="{FF2B5EF4-FFF2-40B4-BE49-F238E27FC236}">
                <a16:creationId xmlns:a16="http://schemas.microsoft.com/office/drawing/2014/main" id="{CFE7CBA1-4B63-48AE-9EF9-4D1A8EF29F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264A04-2B35-4F06-9BE5-7FFDC8C6AA1C}"/>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169814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C110-EF96-4289-A3FC-22A5CFE96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F67511-41D8-4A5E-94F1-947DD845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52944A3-0DF5-4B86-908C-2D2C9C39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4E5D1-6A18-494F-9CDA-46F04CCD00F9}"/>
              </a:ext>
            </a:extLst>
          </p:cNvPr>
          <p:cNvSpPr>
            <a:spLocks noGrp="1"/>
          </p:cNvSpPr>
          <p:nvPr>
            <p:ph type="dt" sz="half" idx="10"/>
          </p:nvPr>
        </p:nvSpPr>
        <p:spPr/>
        <p:txBody>
          <a:bodyPr/>
          <a:lstStyle/>
          <a:p>
            <a:fld id="{104ABCD8-094B-4C6F-BC17-78BFA1B3B427}" type="datetimeFigureOut">
              <a:rPr lang="en-GB" smtClean="0"/>
              <a:t>03/08/2022</a:t>
            </a:fld>
            <a:endParaRPr lang="en-GB" dirty="0"/>
          </a:p>
        </p:txBody>
      </p:sp>
      <p:sp>
        <p:nvSpPr>
          <p:cNvPr id="6" name="Footer Placeholder 5">
            <a:extLst>
              <a:ext uri="{FF2B5EF4-FFF2-40B4-BE49-F238E27FC236}">
                <a16:creationId xmlns:a16="http://schemas.microsoft.com/office/drawing/2014/main" id="{33E73E1F-01FF-4778-811A-12C1325B649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ED02FB-B01C-4FA7-84E4-5C651EB62053}"/>
              </a:ext>
            </a:extLst>
          </p:cNvPr>
          <p:cNvSpPr>
            <a:spLocks noGrp="1"/>
          </p:cNvSpPr>
          <p:nvPr>
            <p:ph type="sldNum" sz="quarter" idx="12"/>
          </p:nvPr>
        </p:nvSpPr>
        <p:spPr/>
        <p:txBody>
          <a:bodyPr/>
          <a:lstStyle/>
          <a:p>
            <a:fld id="{7E68986D-57AC-468A-A45D-A8204181ED4A}" type="slidenum">
              <a:rPr lang="en-GB" smtClean="0"/>
              <a:t>‹#›</a:t>
            </a:fld>
            <a:endParaRPr lang="en-GB" dirty="0"/>
          </a:p>
        </p:txBody>
      </p:sp>
    </p:spTree>
    <p:extLst>
      <p:ext uri="{BB962C8B-B14F-4D97-AF65-F5344CB8AC3E}">
        <p14:creationId xmlns:p14="http://schemas.microsoft.com/office/powerpoint/2010/main" val="414044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C35A2D-CC87-4171-903C-6F824B07B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D3E3B6-DEA9-4C1F-A481-0F41E8299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276A58-1BFC-402C-9631-49CB48A8A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ABCD8-094B-4C6F-BC17-78BFA1B3B427}" type="datetimeFigureOut">
              <a:rPr lang="en-GB" smtClean="0"/>
              <a:t>03/08/2022</a:t>
            </a:fld>
            <a:endParaRPr lang="en-GB" dirty="0"/>
          </a:p>
        </p:txBody>
      </p:sp>
      <p:sp>
        <p:nvSpPr>
          <p:cNvPr id="5" name="Footer Placeholder 4">
            <a:extLst>
              <a:ext uri="{FF2B5EF4-FFF2-40B4-BE49-F238E27FC236}">
                <a16:creationId xmlns:a16="http://schemas.microsoft.com/office/drawing/2014/main" id="{64D6F601-0AC4-482D-A890-AEAB189B4A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5451AC-687E-4304-9E2C-610B22D3C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8986D-57AC-468A-A45D-A8204181ED4A}" type="slidenum">
              <a:rPr lang="en-GB" smtClean="0"/>
              <a:t>‹#›</a:t>
            </a:fld>
            <a:endParaRPr lang="en-GB" dirty="0"/>
          </a:p>
        </p:txBody>
      </p:sp>
    </p:spTree>
    <p:extLst>
      <p:ext uri="{BB962C8B-B14F-4D97-AF65-F5344CB8AC3E}">
        <p14:creationId xmlns:p14="http://schemas.microsoft.com/office/powerpoint/2010/main" val="1224945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search.group@cambridgeshire.gov.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gov.uk/government/publications/handling-applications-for-permission-to-take-employment-instruction/permission-to-work-and-volunteering-for-asylum-seekers-accessible-version"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statistical-data-sets/uk-house-price-index-data-downloads-april-2022#content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53603/notes-and-definitions.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ov.uk/government/statistics/journey-time-statistics-england-201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CF5DF-C683-4D33-9B39-AB42BD225D25}"/>
              </a:ext>
            </a:extLst>
          </p:cNvPr>
          <p:cNvSpPr txBox="1"/>
          <p:nvPr/>
        </p:nvSpPr>
        <p:spPr>
          <a:xfrm>
            <a:off x="325211" y="156214"/>
            <a:ext cx="10820311" cy="1200329"/>
          </a:xfrm>
          <a:prstGeom prst="rect">
            <a:avLst/>
          </a:prstGeom>
          <a:noFill/>
        </p:spPr>
        <p:txBody>
          <a:bodyPr wrap="square">
            <a:spAutoFit/>
          </a:bodyPr>
          <a:lstStyle/>
          <a:p>
            <a:r>
              <a:rPr lang="en-GB" sz="3600" b="1" dirty="0">
                <a:latin typeface="+mj-lt"/>
              </a:rPr>
              <a:t>Full Asylum Dispersal Regional Allocation Plan Cambridgeshire and Peterborough Data Pack</a:t>
            </a:r>
          </a:p>
        </p:txBody>
      </p:sp>
      <p:sp>
        <p:nvSpPr>
          <p:cNvPr id="6" name="TextBox 5">
            <a:extLst>
              <a:ext uri="{FF2B5EF4-FFF2-40B4-BE49-F238E27FC236}">
                <a16:creationId xmlns:a16="http://schemas.microsoft.com/office/drawing/2014/main" id="{48D8D17E-70A1-4F80-9421-DEEF70643CDB}"/>
              </a:ext>
            </a:extLst>
          </p:cNvPr>
          <p:cNvSpPr txBox="1"/>
          <p:nvPr/>
        </p:nvSpPr>
        <p:spPr>
          <a:xfrm>
            <a:off x="644856" y="2525154"/>
            <a:ext cx="10181020" cy="3785652"/>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b="1" dirty="0">
                <a:solidFill>
                  <a:srgbClr val="000000"/>
                </a:solidFill>
                <a:latin typeface="Calibri" panose="020F0502020204030204" pitchFamily="34" charset="0"/>
              </a:rPr>
              <a:t>Ukrainian refugee response </a:t>
            </a:r>
            <a:r>
              <a:rPr lang="en-GB" dirty="0">
                <a:solidFill>
                  <a:srgbClr val="000000"/>
                </a:solidFill>
                <a:latin typeface="Calibri" panose="020F0502020204030204" pitchFamily="34" charset="0"/>
              </a:rPr>
              <a:t>– current demand data</a:t>
            </a:r>
          </a:p>
          <a:p>
            <a:pPr marL="285750" indent="-285750">
              <a:buFont typeface="Arial" panose="020B0604020202020204" pitchFamily="34" charset="0"/>
              <a:buChar char="•"/>
            </a:pPr>
            <a:r>
              <a:rPr lang="en-GB" b="1" dirty="0">
                <a:solidFill>
                  <a:srgbClr val="000000"/>
                </a:solidFill>
                <a:latin typeface="Calibri" panose="020F0502020204030204" pitchFamily="34" charset="0"/>
              </a:rPr>
              <a:t>Journey times to key services </a:t>
            </a:r>
            <a:r>
              <a:rPr lang="en-GB" dirty="0">
                <a:solidFill>
                  <a:srgbClr val="000000"/>
                </a:solidFill>
                <a:latin typeface="Calibri" panose="020F0502020204030204" pitchFamily="34" charset="0"/>
              </a:rPr>
              <a:t>– Nationally defined measures using 2019 data</a:t>
            </a:r>
          </a:p>
          <a:p>
            <a:pPr marL="285750" indent="-285750">
              <a:buFont typeface="Arial" panose="020B0604020202020204" pitchFamily="34" charset="0"/>
              <a:buChar char="•"/>
            </a:pPr>
            <a:r>
              <a:rPr lang="en-GB" b="1" dirty="0">
                <a:solidFill>
                  <a:srgbClr val="000000"/>
                </a:solidFill>
                <a:latin typeface="Calibri" panose="020F0502020204030204" pitchFamily="34" charset="0"/>
              </a:rPr>
              <a:t>Schools</a:t>
            </a:r>
            <a:r>
              <a:rPr lang="en-GB" dirty="0">
                <a:solidFill>
                  <a:srgbClr val="000000"/>
                </a:solidFill>
                <a:latin typeface="Calibri" panose="020F0502020204030204" pitchFamily="34" charset="0"/>
              </a:rPr>
              <a:t> – Local insight into current capacity and nationally derived journey times</a:t>
            </a:r>
          </a:p>
          <a:p>
            <a:pPr marL="285750" indent="-285750">
              <a:buFont typeface="Arial" panose="020B0604020202020204" pitchFamily="34" charset="0"/>
              <a:buChar char="•"/>
            </a:pPr>
            <a:r>
              <a:rPr lang="en-GB" b="1" dirty="0">
                <a:solidFill>
                  <a:srgbClr val="000000"/>
                </a:solidFill>
                <a:latin typeface="Calibri" panose="020F0502020204030204" pitchFamily="34" charset="0"/>
              </a:rPr>
              <a:t>Health</a:t>
            </a:r>
            <a:r>
              <a:rPr lang="en-GB" dirty="0">
                <a:solidFill>
                  <a:srgbClr val="000000"/>
                </a:solidFill>
                <a:latin typeface="Calibri" panose="020F0502020204030204" pitchFamily="34" charset="0"/>
              </a:rPr>
              <a:t> – Location information and nationally derived journey times</a:t>
            </a:r>
          </a:p>
          <a:p>
            <a:pPr marL="285750" indent="-285750">
              <a:buFont typeface="Arial" panose="020B0604020202020204" pitchFamily="34" charset="0"/>
              <a:buChar char="•"/>
            </a:pPr>
            <a:r>
              <a:rPr lang="en-GB" b="1" dirty="0">
                <a:solidFill>
                  <a:srgbClr val="000000"/>
                </a:solidFill>
                <a:latin typeface="Calibri" panose="020F0502020204030204" pitchFamily="34" charset="0"/>
              </a:rPr>
              <a:t>Community Safety </a:t>
            </a:r>
            <a:r>
              <a:rPr lang="en-GB" dirty="0">
                <a:solidFill>
                  <a:srgbClr val="000000"/>
                </a:solidFill>
                <a:latin typeface="Calibri" panose="020F0502020204030204" pitchFamily="34" charset="0"/>
              </a:rPr>
              <a:t>– mapped local crime and anti-social behaviour rates</a:t>
            </a:r>
          </a:p>
          <a:p>
            <a:pPr marL="285750" indent="-285750">
              <a:buFont typeface="Arial" panose="020B0604020202020204" pitchFamily="34" charset="0"/>
              <a:buChar char="•"/>
            </a:pPr>
            <a:r>
              <a:rPr lang="en-GB" b="1" dirty="0">
                <a:solidFill>
                  <a:srgbClr val="000000"/>
                </a:solidFill>
                <a:latin typeface="Calibri" panose="020F0502020204030204" pitchFamily="34" charset="0"/>
              </a:rPr>
              <a:t>Job vacancies </a:t>
            </a:r>
            <a:r>
              <a:rPr lang="en-GB" dirty="0">
                <a:solidFill>
                  <a:srgbClr val="000000"/>
                </a:solidFill>
                <a:latin typeface="Calibri" panose="020F0502020204030204" pitchFamily="34" charset="0"/>
              </a:rPr>
              <a:t>– Relevant subset of job vacancies data</a:t>
            </a:r>
          </a:p>
          <a:p>
            <a:pPr marL="285750" indent="-285750">
              <a:buFont typeface="Arial" panose="020B0604020202020204" pitchFamily="34" charset="0"/>
              <a:buChar char="•"/>
            </a:pPr>
            <a:r>
              <a:rPr lang="en-GB" b="1" dirty="0">
                <a:solidFill>
                  <a:srgbClr val="000000"/>
                </a:solidFill>
                <a:latin typeface="Calibri" panose="020F0502020204030204" pitchFamily="34" charset="0"/>
              </a:rPr>
              <a:t>IMD Barriers to Housing and Services </a:t>
            </a:r>
            <a:r>
              <a:rPr lang="en-GB" dirty="0">
                <a:solidFill>
                  <a:srgbClr val="000000"/>
                </a:solidFill>
                <a:latin typeface="Calibri" panose="020F0502020204030204" pitchFamily="34" charset="0"/>
              </a:rPr>
              <a:t>– 2019 nationally available data exploring the housing domain</a:t>
            </a:r>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r>
              <a:rPr lang="en-GB" b="1" dirty="0">
                <a:solidFill>
                  <a:srgbClr val="000000"/>
                </a:solidFill>
                <a:latin typeface="Calibri" panose="020F0502020204030204" pitchFamily="34" charset="0"/>
              </a:rPr>
              <a:t>Housing development and population growth </a:t>
            </a:r>
            <a:r>
              <a:rPr lang="en-GB" dirty="0">
                <a:solidFill>
                  <a:srgbClr val="000000"/>
                </a:solidFill>
                <a:latin typeface="Calibri" panose="020F0502020204030204" pitchFamily="34" charset="0"/>
              </a:rPr>
              <a:t>– local population forecasts and development data </a:t>
            </a:r>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r>
              <a:rPr lang="en-GB" b="1" dirty="0">
                <a:solidFill>
                  <a:srgbClr val="000000"/>
                </a:solidFill>
                <a:latin typeface="Calibri" panose="020F0502020204030204" pitchFamily="34" charset="0"/>
              </a:rPr>
              <a:t>House prices </a:t>
            </a:r>
            <a:r>
              <a:rPr lang="en-GB" dirty="0">
                <a:solidFill>
                  <a:srgbClr val="000000"/>
                </a:solidFill>
                <a:latin typeface="Calibri" panose="020F0502020204030204" pitchFamily="34" charset="0"/>
              </a:rPr>
              <a:t>– Nationally available data at district level</a:t>
            </a:r>
          </a:p>
          <a:p>
            <a:pPr marL="285750" indent="-285750">
              <a:buFont typeface="Arial" panose="020B0604020202020204" pitchFamily="34" charset="0"/>
              <a:buChar char="•"/>
            </a:pPr>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000" dirty="0">
              <a:solidFill>
                <a:srgbClr val="000000"/>
              </a:solidFill>
              <a:latin typeface="Calibri" panose="020F0502020204030204" pitchFamily="34" charset="0"/>
            </a:endParaRPr>
          </a:p>
          <a:p>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00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000"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4B0A4AB1-B75A-411E-A2AA-E06DA516B380}"/>
              </a:ext>
            </a:extLst>
          </p:cNvPr>
          <p:cNvSpPr txBox="1"/>
          <p:nvPr/>
        </p:nvSpPr>
        <p:spPr>
          <a:xfrm>
            <a:off x="511126" y="1433017"/>
            <a:ext cx="11169747" cy="1323439"/>
          </a:xfrm>
          <a:prstGeom prst="rect">
            <a:avLst/>
          </a:prstGeom>
          <a:noFill/>
        </p:spPr>
        <p:txBody>
          <a:bodyPr wrap="square">
            <a:spAutoFit/>
          </a:bodyPr>
          <a:lstStyle/>
          <a:p>
            <a:r>
              <a:rPr lang="en-GB" sz="2000" dirty="0">
                <a:solidFill>
                  <a:srgbClr val="000000"/>
                </a:solidFill>
                <a:latin typeface="Calibri" panose="020F0502020204030204" pitchFamily="34" charset="0"/>
              </a:rPr>
              <a:t>This data pack has been compiled by the Research Group Cambridgeshire County Council from a range of data sources to provide a profile of service demands locally. </a:t>
            </a:r>
          </a:p>
          <a:p>
            <a:endParaRPr lang="en-GB" sz="2000" dirty="0">
              <a:solidFill>
                <a:srgbClr val="000000"/>
              </a:solidFill>
              <a:latin typeface="Calibri" panose="020F0502020204030204" pitchFamily="34" charset="0"/>
            </a:endParaRPr>
          </a:p>
          <a:p>
            <a:r>
              <a:rPr lang="en-GB" sz="2000" b="1" dirty="0"/>
              <a:t>Contents:</a:t>
            </a:r>
          </a:p>
        </p:txBody>
      </p:sp>
      <p:sp>
        <p:nvSpPr>
          <p:cNvPr id="8" name="TextBox 7">
            <a:extLst>
              <a:ext uri="{FF2B5EF4-FFF2-40B4-BE49-F238E27FC236}">
                <a16:creationId xmlns:a16="http://schemas.microsoft.com/office/drawing/2014/main" id="{4162E3E9-59DB-44CC-84F5-78291869FBF5}"/>
              </a:ext>
            </a:extLst>
          </p:cNvPr>
          <p:cNvSpPr txBox="1"/>
          <p:nvPr/>
        </p:nvSpPr>
        <p:spPr>
          <a:xfrm>
            <a:off x="511126" y="6079503"/>
            <a:ext cx="10181020" cy="307777"/>
          </a:xfrm>
          <a:prstGeom prst="rect">
            <a:avLst/>
          </a:prstGeom>
          <a:noFill/>
        </p:spPr>
        <p:txBody>
          <a:bodyPr wrap="square" rtlCol="0">
            <a:spAutoFit/>
          </a:bodyPr>
          <a:lstStyle/>
          <a:p>
            <a:r>
              <a:rPr lang="en-GB" sz="1400" dirty="0">
                <a:solidFill>
                  <a:srgbClr val="000000"/>
                </a:solidFill>
                <a:latin typeface="Calibri" panose="020F0502020204030204" pitchFamily="34" charset="0"/>
              </a:rPr>
              <a:t>For further information contact </a:t>
            </a:r>
            <a:r>
              <a:rPr lang="en-GB" sz="1400" dirty="0">
                <a:solidFill>
                  <a:srgbClr val="000000"/>
                </a:solidFill>
                <a:latin typeface="Calibri" panose="020F0502020204030204" pitchFamily="34" charset="0"/>
                <a:hlinkClick r:id="rId2"/>
              </a:rPr>
              <a:t>research.group@cambridgeshire.gov.uk</a:t>
            </a:r>
            <a:r>
              <a:rPr lang="en-GB" sz="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99656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54EC-2802-4F3A-A3D5-3AAEBE18FA43}"/>
              </a:ext>
            </a:extLst>
          </p:cNvPr>
          <p:cNvSpPr>
            <a:spLocks noGrp="1"/>
          </p:cNvSpPr>
          <p:nvPr>
            <p:ph type="title"/>
          </p:nvPr>
        </p:nvSpPr>
        <p:spPr>
          <a:xfrm>
            <a:off x="359899" y="224948"/>
            <a:ext cx="10515600" cy="633681"/>
          </a:xfrm>
        </p:spPr>
        <p:txBody>
          <a:bodyPr>
            <a:normAutofit/>
          </a:bodyPr>
          <a:lstStyle/>
          <a:p>
            <a:r>
              <a:rPr lang="en-GB" sz="3600" b="1" dirty="0">
                <a:solidFill>
                  <a:srgbClr val="000000"/>
                </a:solidFill>
              </a:rPr>
              <a:t>Journey times to GP surgeries</a:t>
            </a:r>
            <a:endParaRPr lang="en-GB" sz="3600" b="1" dirty="0"/>
          </a:p>
        </p:txBody>
      </p:sp>
      <p:pic>
        <p:nvPicPr>
          <p:cNvPr id="10" name="Picture 9">
            <a:extLst>
              <a:ext uri="{FF2B5EF4-FFF2-40B4-BE49-F238E27FC236}">
                <a16:creationId xmlns:a16="http://schemas.microsoft.com/office/drawing/2014/main" id="{65E14B8C-778F-4408-BC5A-EDAF43901E8F}"/>
              </a:ext>
            </a:extLst>
          </p:cNvPr>
          <p:cNvPicPr>
            <a:picLocks noChangeAspect="1"/>
          </p:cNvPicPr>
          <p:nvPr/>
        </p:nvPicPr>
        <p:blipFill>
          <a:blip r:embed="rId3"/>
          <a:stretch>
            <a:fillRect/>
          </a:stretch>
        </p:blipFill>
        <p:spPr>
          <a:xfrm>
            <a:off x="4539916" y="1367738"/>
            <a:ext cx="7518550" cy="5500322"/>
          </a:xfrm>
          <a:prstGeom prst="rect">
            <a:avLst/>
          </a:prstGeom>
        </p:spPr>
      </p:pic>
      <p:sp>
        <p:nvSpPr>
          <p:cNvPr id="4" name="TextBox 3">
            <a:extLst>
              <a:ext uri="{FF2B5EF4-FFF2-40B4-BE49-F238E27FC236}">
                <a16:creationId xmlns:a16="http://schemas.microsoft.com/office/drawing/2014/main" id="{F059A773-3153-4461-8703-1515C5F289C3}"/>
              </a:ext>
            </a:extLst>
          </p:cNvPr>
          <p:cNvSpPr txBox="1"/>
          <p:nvPr/>
        </p:nvSpPr>
        <p:spPr>
          <a:xfrm>
            <a:off x="491666" y="1257897"/>
            <a:ext cx="3285698" cy="3416320"/>
          </a:xfrm>
          <a:prstGeom prst="rect">
            <a:avLst/>
          </a:prstGeom>
          <a:noFill/>
        </p:spPr>
        <p:txBody>
          <a:bodyPr wrap="square">
            <a:spAutoFit/>
          </a:bodyPr>
          <a:lstStyle/>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South Cambridgeshire has the highest proportion of LSOAs with an average minimum journey time of longer than 30 minutes to the nearest GP by public transport/walking at 25%.</a:t>
            </a:r>
          </a:p>
          <a:p>
            <a:pPr marL="342900" lvl="0" indent="-342900">
              <a:buFont typeface="Symbol" panose="05050102010706020507" pitchFamily="18" charset="2"/>
              <a:buChar char=""/>
            </a:pPr>
            <a:endParaRPr lang="en-GB"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Huntingdonshire and East Cambridgeshire has the next highest proportion each with 12%. </a:t>
            </a:r>
          </a:p>
        </p:txBody>
      </p:sp>
      <p:sp>
        <p:nvSpPr>
          <p:cNvPr id="5" name="TextBox 4">
            <a:extLst>
              <a:ext uri="{FF2B5EF4-FFF2-40B4-BE49-F238E27FC236}">
                <a16:creationId xmlns:a16="http://schemas.microsoft.com/office/drawing/2014/main" id="{2EAA5A86-87FD-49AB-AFF6-7BC3C95D9E4B}"/>
              </a:ext>
            </a:extLst>
          </p:cNvPr>
          <p:cNvSpPr txBox="1"/>
          <p:nvPr/>
        </p:nvSpPr>
        <p:spPr>
          <a:xfrm>
            <a:off x="4555414" y="858629"/>
            <a:ext cx="7317841" cy="584775"/>
          </a:xfrm>
          <a:prstGeom prst="rect">
            <a:avLst/>
          </a:prstGeom>
          <a:noFill/>
        </p:spPr>
        <p:txBody>
          <a:bodyPr wrap="square">
            <a:spAutoFit/>
          </a:bodyPr>
          <a:lstStyle/>
          <a:p>
            <a:pPr lvl="0"/>
            <a:r>
              <a:rPr lang="en-GB" sz="1600" b="1" dirty="0">
                <a:effectLst/>
                <a:latin typeface="Calibri" panose="020F0502020204030204" pitchFamily="34" charset="0"/>
                <a:ea typeface="Times New Roman" panose="02020603050405020304" pitchFamily="18" charset="0"/>
              </a:rPr>
              <a:t>Map of average minimum journey time to nearest GP surgery by public transport/</a:t>
            </a:r>
          </a:p>
          <a:p>
            <a:pPr lvl="0"/>
            <a:r>
              <a:rPr lang="en-GB" sz="1600" b="1" dirty="0">
                <a:latin typeface="Calibri" panose="020F0502020204030204" pitchFamily="34" charset="0"/>
                <a:ea typeface="Times New Roman" panose="02020603050405020304" pitchFamily="18" charset="0"/>
              </a:rPr>
              <a:t>w</a:t>
            </a:r>
            <a:r>
              <a:rPr lang="en-GB" sz="1600" b="1" dirty="0">
                <a:effectLst/>
                <a:latin typeface="Calibri" panose="020F0502020204030204" pitchFamily="34" charset="0"/>
                <a:ea typeface="Times New Roman" panose="02020603050405020304" pitchFamily="18" charset="0"/>
              </a:rPr>
              <a:t>alking, by LSOA (2019)</a:t>
            </a:r>
          </a:p>
        </p:txBody>
      </p:sp>
    </p:spTree>
    <p:extLst>
      <p:ext uri="{BB962C8B-B14F-4D97-AF65-F5344CB8AC3E}">
        <p14:creationId xmlns:p14="http://schemas.microsoft.com/office/powerpoint/2010/main" val="379477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C95D8F9-61A7-4F42-A8A6-D4F12FACA363}"/>
              </a:ext>
            </a:extLst>
          </p:cNvPr>
          <p:cNvGraphicFramePr>
            <a:graphicFrameLocks noGrp="1"/>
          </p:cNvGraphicFramePr>
          <p:nvPr>
            <p:extLst>
              <p:ext uri="{D42A27DB-BD31-4B8C-83A1-F6EECF244321}">
                <p14:modId xmlns:p14="http://schemas.microsoft.com/office/powerpoint/2010/main" val="3558539364"/>
              </p:ext>
            </p:extLst>
          </p:nvPr>
        </p:nvGraphicFramePr>
        <p:xfrm>
          <a:off x="821607" y="1849664"/>
          <a:ext cx="9490011" cy="3332875"/>
        </p:xfrm>
        <a:graphic>
          <a:graphicData uri="http://schemas.openxmlformats.org/drawingml/2006/table">
            <a:tbl>
              <a:tblPr firstRow="1" bandRow="1">
                <a:tableStyleId>{5C22544A-7EE6-4342-B048-85BDC9FD1C3A}</a:tableStyleId>
              </a:tblPr>
              <a:tblGrid>
                <a:gridCol w="3047009">
                  <a:extLst>
                    <a:ext uri="{9D8B030D-6E8A-4147-A177-3AD203B41FA5}">
                      <a16:colId xmlns:a16="http://schemas.microsoft.com/office/drawing/2014/main" val="3804158785"/>
                    </a:ext>
                  </a:extLst>
                </a:gridCol>
                <a:gridCol w="2194560">
                  <a:extLst>
                    <a:ext uri="{9D8B030D-6E8A-4147-A177-3AD203B41FA5}">
                      <a16:colId xmlns:a16="http://schemas.microsoft.com/office/drawing/2014/main" val="246172810"/>
                    </a:ext>
                  </a:extLst>
                </a:gridCol>
                <a:gridCol w="2025748">
                  <a:extLst>
                    <a:ext uri="{9D8B030D-6E8A-4147-A177-3AD203B41FA5}">
                      <a16:colId xmlns:a16="http://schemas.microsoft.com/office/drawing/2014/main" val="3374720400"/>
                    </a:ext>
                  </a:extLst>
                </a:gridCol>
                <a:gridCol w="2222694">
                  <a:extLst>
                    <a:ext uri="{9D8B030D-6E8A-4147-A177-3AD203B41FA5}">
                      <a16:colId xmlns:a16="http://schemas.microsoft.com/office/drawing/2014/main" val="1447556830"/>
                    </a:ext>
                  </a:extLst>
                </a:gridCol>
              </a:tblGrid>
              <a:tr h="1198336">
                <a:tc>
                  <a:txBody>
                    <a:bodyPr/>
                    <a:lstStyle/>
                    <a:p>
                      <a:pPr algn="l" fontAlgn="b"/>
                      <a:endParaRPr lang="en-GB" sz="1800" b="1" i="0" u="none" strike="noStrike" dirty="0">
                        <a:solidFill>
                          <a:schemeClr val="bg1"/>
                        </a:solidFill>
                        <a:effectLst/>
                        <a:latin typeface="Calibri" panose="020F0502020204030204" pitchFamily="34" charset="0"/>
                      </a:endParaRPr>
                    </a:p>
                  </a:txBody>
                  <a:tcPr marL="10316" marR="10316" marT="10316" marB="0" anchor="b"/>
                </a:tc>
                <a:tc>
                  <a:txBody>
                    <a:bodyPr/>
                    <a:lstStyle/>
                    <a:p>
                      <a:pPr algn="l" fontAlgn="b"/>
                      <a:r>
                        <a:rPr lang="en-GB" sz="1800" b="1" i="0" u="none" strike="noStrike" dirty="0">
                          <a:solidFill>
                            <a:schemeClr val="bg1"/>
                          </a:solidFill>
                          <a:effectLst/>
                          <a:latin typeface="Calibri" panose="020F0502020204030204" pitchFamily="34" charset="0"/>
                        </a:rPr>
                        <a:t>Crime rate per 1,000 population</a:t>
                      </a:r>
                    </a:p>
                  </a:txBody>
                  <a:tcPr marL="10316" marR="10316" marT="10316" marB="0" anchor="b"/>
                </a:tc>
                <a:tc>
                  <a:txBody>
                    <a:bodyPr/>
                    <a:lstStyle/>
                    <a:p>
                      <a:pPr algn="l" fontAlgn="b"/>
                      <a:r>
                        <a:rPr lang="en-GB" sz="1800" b="1" i="0" u="none" strike="noStrike" dirty="0">
                          <a:solidFill>
                            <a:schemeClr val="bg1"/>
                          </a:solidFill>
                          <a:effectLst/>
                          <a:latin typeface="Calibri" panose="020F0502020204030204" pitchFamily="34" charset="0"/>
                        </a:rPr>
                        <a:t>Hate crime* rate per 1,000 population</a:t>
                      </a:r>
                    </a:p>
                  </a:txBody>
                  <a:tcPr marL="10316" marR="10316" marT="10316" marB="0" anchor="b"/>
                </a:tc>
                <a:tc>
                  <a:txBody>
                    <a:bodyPr/>
                    <a:lstStyle/>
                    <a:p>
                      <a:pPr algn="l" fontAlgn="b"/>
                      <a:r>
                        <a:rPr lang="en-GB" sz="1800" b="1" i="0" u="none" strike="noStrike" dirty="0">
                          <a:solidFill>
                            <a:schemeClr val="bg1"/>
                          </a:solidFill>
                          <a:effectLst/>
                          <a:latin typeface="Calibri" panose="020F0502020204030204" pitchFamily="34" charset="0"/>
                        </a:rPr>
                        <a:t>Anti-social behaviour incident rate per 1,000 population</a:t>
                      </a:r>
                    </a:p>
                  </a:txBody>
                  <a:tcPr marL="10316" marR="10316" marT="10316" marB="0" anchor="b"/>
                </a:tc>
                <a:extLst>
                  <a:ext uri="{0D108BD9-81ED-4DB2-BD59-A6C34878D82A}">
                    <a16:rowId xmlns:a16="http://schemas.microsoft.com/office/drawing/2014/main" val="1261720870"/>
                  </a:ext>
                </a:extLst>
              </a:tr>
              <a:tr h="340463">
                <a:tc>
                  <a:txBody>
                    <a:bodyPr/>
                    <a:lstStyle/>
                    <a:p>
                      <a:pPr algn="l" fontAlgn="b"/>
                      <a:r>
                        <a:rPr lang="en-GB" sz="1800" b="0" i="0" u="none" strike="noStrike" dirty="0">
                          <a:solidFill>
                            <a:srgbClr val="000000"/>
                          </a:solidFill>
                          <a:effectLst/>
                          <a:latin typeface="Calibri" panose="020F0502020204030204" pitchFamily="34" charset="0"/>
                        </a:rPr>
                        <a:t>Cambridge</a:t>
                      </a:r>
                    </a:p>
                  </a:txBody>
                  <a:tcPr marL="10316" marR="10316" marT="10316" marB="0" anchor="b"/>
                </a:tc>
                <a:tc>
                  <a:txBody>
                    <a:bodyPr/>
                    <a:lstStyle/>
                    <a:p>
                      <a:pPr marL="0" algn="l" defTabSz="914400" rtl="0" eaLnBrk="1" fontAlgn="b" latinLnBrk="0" hangingPunct="1"/>
                      <a:r>
                        <a:rPr lang="en-GB" sz="1800" b="0" i="0" u="none" strike="noStrike" kern="1200" dirty="0">
                          <a:solidFill>
                            <a:srgbClr val="000000"/>
                          </a:solidFill>
                          <a:effectLst/>
                          <a:latin typeface="Calibri" panose="020F0502020204030204" pitchFamily="34" charset="0"/>
                          <a:ea typeface="+mn-ea"/>
                          <a:cs typeface="+mn-cs"/>
                        </a:rPr>
                        <a:t>114.5</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3.2</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23.8</a:t>
                      </a:r>
                    </a:p>
                  </a:txBody>
                  <a:tcPr marL="9525" marR="9525" marT="9525" marB="0" anchor="b"/>
                </a:tc>
                <a:extLst>
                  <a:ext uri="{0D108BD9-81ED-4DB2-BD59-A6C34878D82A}">
                    <a16:rowId xmlns:a16="http://schemas.microsoft.com/office/drawing/2014/main" val="2957449923"/>
                  </a:ext>
                </a:extLst>
              </a:tr>
              <a:tr h="370334">
                <a:tc>
                  <a:txBody>
                    <a:bodyPr/>
                    <a:lstStyle/>
                    <a:p>
                      <a:pPr algn="l" fontAlgn="b"/>
                      <a:r>
                        <a:rPr lang="en-GB" sz="1800" b="0" i="0" u="none" strike="noStrike" dirty="0">
                          <a:solidFill>
                            <a:srgbClr val="000000"/>
                          </a:solidFill>
                          <a:effectLst/>
                          <a:latin typeface="Calibri" panose="020F0502020204030204" pitchFamily="34" charset="0"/>
                        </a:rPr>
                        <a:t>East Cambridgeshire</a:t>
                      </a:r>
                    </a:p>
                  </a:txBody>
                  <a:tcPr marL="10316" marR="10316" marT="10316" marB="0" anchor="b"/>
                </a:tc>
                <a:tc>
                  <a:txBody>
                    <a:bodyPr/>
                    <a:lstStyle/>
                    <a:p>
                      <a:pPr marL="0" algn="l" defTabSz="914400" rtl="0" eaLnBrk="1" fontAlgn="b" latinLnBrk="0" hangingPunct="1"/>
                      <a:r>
                        <a:rPr lang="en-GB" sz="1800" b="0" i="0" u="none" strike="noStrike" kern="1200" dirty="0">
                          <a:solidFill>
                            <a:srgbClr val="000000"/>
                          </a:solidFill>
                          <a:effectLst/>
                          <a:latin typeface="Calibri" panose="020F0502020204030204" pitchFamily="34" charset="0"/>
                          <a:ea typeface="+mn-ea"/>
                          <a:cs typeface="+mn-cs"/>
                        </a:rPr>
                        <a:t>45.4</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4254591143"/>
                  </a:ext>
                </a:extLst>
              </a:tr>
              <a:tr h="340463">
                <a:tc>
                  <a:txBody>
                    <a:bodyPr/>
                    <a:lstStyle/>
                    <a:p>
                      <a:pPr algn="l" fontAlgn="b"/>
                      <a:r>
                        <a:rPr lang="en-GB" sz="1800" b="0" i="0" u="none" strike="noStrike" dirty="0">
                          <a:solidFill>
                            <a:srgbClr val="000000"/>
                          </a:solidFill>
                          <a:effectLst/>
                          <a:latin typeface="Calibri" panose="020F0502020204030204" pitchFamily="34" charset="0"/>
                        </a:rPr>
                        <a:t>Fenland</a:t>
                      </a:r>
                    </a:p>
                  </a:txBody>
                  <a:tcPr marL="10316" marR="10316" marT="10316" marB="0" anchor="b"/>
                </a:tc>
                <a:tc>
                  <a:txBody>
                    <a:bodyPr/>
                    <a:lstStyle/>
                    <a:p>
                      <a:pPr marL="0" algn="l" defTabSz="914400" rtl="0" eaLnBrk="1" fontAlgn="b" latinLnBrk="0" hangingPunct="1"/>
                      <a:r>
                        <a:rPr lang="en-GB" sz="1800" b="0" i="0" u="none" strike="noStrike" kern="1200" dirty="0">
                          <a:solidFill>
                            <a:srgbClr val="000000"/>
                          </a:solidFill>
                          <a:effectLst/>
                          <a:latin typeface="Calibri" panose="020F0502020204030204" pitchFamily="34" charset="0"/>
                          <a:ea typeface="+mn-ea"/>
                          <a:cs typeface="+mn-cs"/>
                        </a:rPr>
                        <a:t>80.1</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17.9</a:t>
                      </a:r>
                    </a:p>
                  </a:txBody>
                  <a:tcPr marL="9525" marR="9525" marT="9525" marB="0" anchor="b"/>
                </a:tc>
                <a:extLst>
                  <a:ext uri="{0D108BD9-81ED-4DB2-BD59-A6C34878D82A}">
                    <a16:rowId xmlns:a16="http://schemas.microsoft.com/office/drawing/2014/main" val="745816606"/>
                  </a:ext>
                </a:extLst>
              </a:tr>
              <a:tr h="340463">
                <a:tc>
                  <a:txBody>
                    <a:bodyPr/>
                    <a:lstStyle/>
                    <a:p>
                      <a:pPr algn="l" fontAlgn="b"/>
                      <a:r>
                        <a:rPr lang="en-GB" sz="1800" b="0" i="0" u="none" strike="noStrike" dirty="0">
                          <a:solidFill>
                            <a:srgbClr val="000000"/>
                          </a:solidFill>
                          <a:effectLst/>
                          <a:latin typeface="Calibri" panose="020F0502020204030204" pitchFamily="34" charset="0"/>
                        </a:rPr>
                        <a:t>Huntingdonshire</a:t>
                      </a:r>
                    </a:p>
                  </a:txBody>
                  <a:tcPr marL="10316" marR="10316" marT="10316" marB="0" anchor="b"/>
                </a:tc>
                <a:tc>
                  <a:txBody>
                    <a:bodyPr/>
                    <a:lstStyle/>
                    <a:p>
                      <a:pPr marL="0" algn="l" defTabSz="914400" rtl="0" eaLnBrk="1" fontAlgn="b" latinLnBrk="0" hangingPunct="1"/>
                      <a:r>
                        <a:rPr lang="en-GB" sz="1800" b="0" i="0" u="none" strike="noStrike" kern="1200" dirty="0">
                          <a:solidFill>
                            <a:srgbClr val="000000"/>
                          </a:solidFill>
                          <a:effectLst/>
                          <a:latin typeface="Calibri" panose="020F0502020204030204" pitchFamily="34" charset="0"/>
                          <a:ea typeface="+mn-ea"/>
                          <a:cs typeface="+mn-cs"/>
                        </a:rPr>
                        <a:t>59.0</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12.2</a:t>
                      </a:r>
                    </a:p>
                  </a:txBody>
                  <a:tcPr marL="9525" marR="9525" marT="9525" marB="0" anchor="b"/>
                </a:tc>
                <a:extLst>
                  <a:ext uri="{0D108BD9-81ED-4DB2-BD59-A6C34878D82A}">
                    <a16:rowId xmlns:a16="http://schemas.microsoft.com/office/drawing/2014/main" val="4073745216"/>
                  </a:ext>
                </a:extLst>
              </a:tr>
              <a:tr h="402353">
                <a:tc>
                  <a:txBody>
                    <a:bodyPr/>
                    <a:lstStyle/>
                    <a:p>
                      <a:pPr algn="l" fontAlgn="b"/>
                      <a:r>
                        <a:rPr lang="en-GB" sz="1800" b="0" i="0" u="none" strike="noStrike" dirty="0">
                          <a:solidFill>
                            <a:srgbClr val="000000"/>
                          </a:solidFill>
                          <a:effectLst/>
                          <a:latin typeface="Calibri" panose="020F0502020204030204" pitchFamily="34" charset="0"/>
                        </a:rPr>
                        <a:t>South Cambridgeshire</a:t>
                      </a:r>
                    </a:p>
                  </a:txBody>
                  <a:tcPr marL="10316" marR="10316" marT="10316" marB="0" anchor="b"/>
                </a:tc>
                <a:tc>
                  <a:txBody>
                    <a:bodyPr/>
                    <a:lstStyle/>
                    <a:p>
                      <a:pPr marL="0" algn="l" defTabSz="914400" rtl="0" eaLnBrk="1" fontAlgn="b" latinLnBrk="0" hangingPunct="1"/>
                      <a:r>
                        <a:rPr lang="en-GB" sz="1800" b="0" i="0" u="none" strike="noStrike" kern="1200" dirty="0">
                          <a:solidFill>
                            <a:srgbClr val="000000"/>
                          </a:solidFill>
                          <a:effectLst/>
                          <a:latin typeface="Calibri" panose="020F0502020204030204" pitchFamily="34" charset="0"/>
                          <a:ea typeface="+mn-ea"/>
                          <a:cs typeface="+mn-cs"/>
                        </a:rPr>
                        <a:t>44.8</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9.0</a:t>
                      </a:r>
                    </a:p>
                  </a:txBody>
                  <a:tcPr marL="9525" marR="9525" marT="9525" marB="0" anchor="b"/>
                </a:tc>
                <a:extLst>
                  <a:ext uri="{0D108BD9-81ED-4DB2-BD59-A6C34878D82A}">
                    <a16:rowId xmlns:a16="http://schemas.microsoft.com/office/drawing/2014/main" val="2445158282"/>
                  </a:ext>
                </a:extLst>
              </a:tr>
              <a:tr h="340463">
                <a:tc>
                  <a:txBody>
                    <a:bodyPr/>
                    <a:lstStyle/>
                    <a:p>
                      <a:pPr algn="l" fontAlgn="b"/>
                      <a:r>
                        <a:rPr lang="en-GB" sz="1800" b="0" i="0" u="none" strike="noStrike" dirty="0">
                          <a:solidFill>
                            <a:srgbClr val="000000"/>
                          </a:solidFill>
                          <a:effectLst/>
                          <a:latin typeface="Calibri" panose="020F0502020204030204" pitchFamily="34" charset="0"/>
                        </a:rPr>
                        <a:t>Peterborough</a:t>
                      </a:r>
                    </a:p>
                  </a:txBody>
                  <a:tcPr marL="10316" marR="10316" marT="10316" marB="0" anchor="b"/>
                </a:tc>
                <a:tc>
                  <a:txBody>
                    <a:bodyPr/>
                    <a:lstStyle/>
                    <a:p>
                      <a:pPr marL="0" algn="l" defTabSz="914400" rtl="0" eaLnBrk="1" fontAlgn="b" latinLnBrk="0" hangingPunct="1"/>
                      <a:r>
                        <a:rPr lang="en-GB" sz="1800" b="0" i="0" u="none" strike="noStrike" kern="1200" dirty="0">
                          <a:solidFill>
                            <a:srgbClr val="000000"/>
                          </a:solidFill>
                          <a:effectLst/>
                          <a:latin typeface="Calibri" panose="020F0502020204030204" pitchFamily="34" charset="0"/>
                          <a:ea typeface="+mn-ea"/>
                          <a:cs typeface="+mn-cs"/>
                        </a:rPr>
                        <a:t>112.3</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3.1</a:t>
                      </a:r>
                    </a:p>
                  </a:txBody>
                  <a:tcPr marL="9525" marR="9525" marT="9525" marB="0" anchor="b"/>
                </a:tc>
                <a:tc>
                  <a:txBody>
                    <a:bodyPr/>
                    <a:lstStyle/>
                    <a:p>
                      <a:pPr algn="l" fontAlgn="b"/>
                      <a:r>
                        <a:rPr lang="en-GB" sz="1800" b="0" i="0" u="none" strike="noStrike" dirty="0">
                          <a:solidFill>
                            <a:srgbClr val="000000"/>
                          </a:solidFill>
                          <a:effectLst/>
                          <a:latin typeface="Calibri" panose="020F0502020204030204" pitchFamily="34" charset="0"/>
                        </a:rPr>
                        <a:t>23.8</a:t>
                      </a:r>
                    </a:p>
                  </a:txBody>
                  <a:tcPr marL="9525" marR="9525" marT="9525" marB="0" anchor="b"/>
                </a:tc>
                <a:extLst>
                  <a:ext uri="{0D108BD9-81ED-4DB2-BD59-A6C34878D82A}">
                    <a16:rowId xmlns:a16="http://schemas.microsoft.com/office/drawing/2014/main" val="1759353529"/>
                  </a:ext>
                </a:extLst>
              </a:tr>
            </a:tbl>
          </a:graphicData>
        </a:graphic>
      </p:graphicFrame>
      <p:sp>
        <p:nvSpPr>
          <p:cNvPr id="9" name="TextBox 8">
            <a:extLst>
              <a:ext uri="{FF2B5EF4-FFF2-40B4-BE49-F238E27FC236}">
                <a16:creationId xmlns:a16="http://schemas.microsoft.com/office/drawing/2014/main" id="{F84C01B4-A209-4B81-95B3-5D48DF9F1A75}"/>
              </a:ext>
            </a:extLst>
          </p:cNvPr>
          <p:cNvSpPr txBox="1"/>
          <p:nvPr/>
        </p:nvSpPr>
        <p:spPr>
          <a:xfrm>
            <a:off x="464234" y="315330"/>
            <a:ext cx="9847384" cy="646331"/>
          </a:xfrm>
          <a:prstGeom prst="rect">
            <a:avLst/>
          </a:prstGeom>
          <a:noFill/>
        </p:spPr>
        <p:txBody>
          <a:bodyPr wrap="square" rtlCol="0">
            <a:spAutoFit/>
          </a:bodyPr>
          <a:lstStyle/>
          <a:p>
            <a:r>
              <a:rPr lang="en-GB" sz="3600" b="1" dirty="0">
                <a:latin typeface="+mj-lt"/>
              </a:rPr>
              <a:t>Community Safety</a:t>
            </a:r>
          </a:p>
        </p:txBody>
      </p:sp>
      <p:sp>
        <p:nvSpPr>
          <p:cNvPr id="11" name="TextBox 10">
            <a:extLst>
              <a:ext uri="{FF2B5EF4-FFF2-40B4-BE49-F238E27FC236}">
                <a16:creationId xmlns:a16="http://schemas.microsoft.com/office/drawing/2014/main" id="{0097A628-3F1E-49FC-AC1F-8AF5C8D529F1}"/>
              </a:ext>
            </a:extLst>
          </p:cNvPr>
          <p:cNvSpPr txBox="1"/>
          <p:nvPr/>
        </p:nvSpPr>
        <p:spPr>
          <a:xfrm>
            <a:off x="821608" y="1481956"/>
            <a:ext cx="9490010" cy="369332"/>
          </a:xfrm>
          <a:prstGeom prst="rect">
            <a:avLst/>
          </a:prstGeom>
          <a:noFill/>
        </p:spPr>
        <p:txBody>
          <a:bodyPr wrap="square">
            <a:spAutoFit/>
          </a:bodyPr>
          <a:lstStyle/>
          <a:p>
            <a:r>
              <a:rPr lang="en-GB" b="1" dirty="0"/>
              <a:t>Crime, Hate Crime and ASB Rates per 1,000 population, April 2021 – March 2022</a:t>
            </a:r>
          </a:p>
        </p:txBody>
      </p:sp>
      <p:sp>
        <p:nvSpPr>
          <p:cNvPr id="5" name="TextBox 4">
            <a:extLst>
              <a:ext uri="{FF2B5EF4-FFF2-40B4-BE49-F238E27FC236}">
                <a16:creationId xmlns:a16="http://schemas.microsoft.com/office/drawing/2014/main" id="{2624CDF6-A9D6-4ACF-9749-438A291BE4FA}"/>
              </a:ext>
            </a:extLst>
          </p:cNvPr>
          <p:cNvSpPr txBox="1"/>
          <p:nvPr/>
        </p:nvSpPr>
        <p:spPr>
          <a:xfrm>
            <a:off x="245598" y="6373393"/>
            <a:ext cx="11700803" cy="338554"/>
          </a:xfrm>
          <a:prstGeom prst="rect">
            <a:avLst/>
          </a:prstGeom>
          <a:noFill/>
        </p:spPr>
        <p:txBody>
          <a:bodyPr wrap="square">
            <a:spAutoFit/>
          </a:bodyPr>
          <a:lstStyle/>
          <a:p>
            <a:r>
              <a:rPr lang="en-GB" sz="1600" i="1" dirty="0">
                <a:latin typeface="Calibri" panose="020F0502020204030204" pitchFamily="34" charset="0"/>
                <a:ea typeface="Times New Roman" panose="02020603050405020304" pitchFamily="18" charset="0"/>
              </a:rPr>
              <a:t>*Hate crimes refer to any offence committed which had a marker attached for being hate-related. Hate crimes are typically underreported. </a:t>
            </a:r>
            <a:endParaRPr lang="en-GB" sz="1600" dirty="0"/>
          </a:p>
        </p:txBody>
      </p:sp>
      <p:sp>
        <p:nvSpPr>
          <p:cNvPr id="7" name="TextBox 6">
            <a:extLst>
              <a:ext uri="{FF2B5EF4-FFF2-40B4-BE49-F238E27FC236}">
                <a16:creationId xmlns:a16="http://schemas.microsoft.com/office/drawing/2014/main" id="{C1D9FE6E-5DCD-4204-A9C2-1FBD5C7A1EDE}"/>
              </a:ext>
            </a:extLst>
          </p:cNvPr>
          <p:cNvSpPr txBox="1"/>
          <p:nvPr/>
        </p:nvSpPr>
        <p:spPr>
          <a:xfrm>
            <a:off x="821605" y="5182539"/>
            <a:ext cx="9490009" cy="338554"/>
          </a:xfrm>
          <a:prstGeom prst="rect">
            <a:avLst/>
          </a:prstGeom>
          <a:noFill/>
        </p:spPr>
        <p:txBody>
          <a:bodyPr wrap="square">
            <a:spAutoFit/>
          </a:bodyPr>
          <a:lstStyle/>
          <a:p>
            <a:r>
              <a:rPr lang="en-GB" sz="1400" i="1" dirty="0">
                <a:latin typeface="Calibri" panose="020F0502020204030204" pitchFamily="34" charset="0"/>
                <a:ea typeface="Times New Roman" panose="02020603050405020304" pitchFamily="18" charset="0"/>
              </a:rPr>
              <a:t>Source: Cambridgeshire Constabulary recorded crime and incident data and ONS </a:t>
            </a:r>
            <a:r>
              <a:rPr lang="en-GB" sz="1600" i="1" dirty="0">
                <a:latin typeface="Calibri" panose="020F0502020204030204" pitchFamily="34" charset="0"/>
                <a:ea typeface="Times New Roman" panose="02020603050405020304" pitchFamily="18" charset="0"/>
              </a:rPr>
              <a:t>mid-year</a:t>
            </a:r>
            <a:r>
              <a:rPr lang="en-GB" sz="1400" i="1" dirty="0">
                <a:latin typeface="Calibri" panose="020F0502020204030204" pitchFamily="34" charset="0"/>
                <a:ea typeface="Times New Roman" panose="02020603050405020304" pitchFamily="18" charset="0"/>
              </a:rPr>
              <a:t> 2020 population estimates </a:t>
            </a:r>
            <a:endParaRPr lang="en-GB" sz="1400" dirty="0"/>
          </a:p>
        </p:txBody>
      </p:sp>
    </p:spTree>
    <p:extLst>
      <p:ext uri="{BB962C8B-B14F-4D97-AF65-F5344CB8AC3E}">
        <p14:creationId xmlns:p14="http://schemas.microsoft.com/office/powerpoint/2010/main" val="422603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81354" y="191835"/>
            <a:ext cx="9847384" cy="646331"/>
          </a:xfrm>
          <a:prstGeom prst="rect">
            <a:avLst/>
          </a:prstGeom>
          <a:noFill/>
        </p:spPr>
        <p:txBody>
          <a:bodyPr wrap="square" rtlCol="0">
            <a:spAutoFit/>
          </a:bodyPr>
          <a:lstStyle/>
          <a:p>
            <a:r>
              <a:rPr lang="en-GB" sz="3600" b="1" dirty="0">
                <a:latin typeface="+mj-lt"/>
              </a:rPr>
              <a:t>Crime</a:t>
            </a:r>
          </a:p>
        </p:txBody>
      </p:sp>
      <p:pic>
        <p:nvPicPr>
          <p:cNvPr id="3" name="Picture 2">
            <a:extLst>
              <a:ext uri="{FF2B5EF4-FFF2-40B4-BE49-F238E27FC236}">
                <a16:creationId xmlns:a16="http://schemas.microsoft.com/office/drawing/2014/main" id="{4101980F-5B8A-40B3-8A19-98E5E9D4755A}"/>
              </a:ext>
            </a:extLst>
          </p:cNvPr>
          <p:cNvPicPr>
            <a:picLocks noChangeAspect="1"/>
          </p:cNvPicPr>
          <p:nvPr/>
        </p:nvPicPr>
        <p:blipFill>
          <a:blip r:embed="rId3"/>
          <a:stretch>
            <a:fillRect/>
          </a:stretch>
        </p:blipFill>
        <p:spPr>
          <a:xfrm>
            <a:off x="2198941" y="1256734"/>
            <a:ext cx="7420547" cy="5383216"/>
          </a:xfrm>
          <a:prstGeom prst="rect">
            <a:avLst/>
          </a:prstGeom>
        </p:spPr>
      </p:pic>
      <p:sp>
        <p:nvSpPr>
          <p:cNvPr id="5" name="TextBox 4">
            <a:extLst>
              <a:ext uri="{FF2B5EF4-FFF2-40B4-BE49-F238E27FC236}">
                <a16:creationId xmlns:a16="http://schemas.microsoft.com/office/drawing/2014/main" id="{40F3D872-895F-43EA-99F9-BB05F1488075}"/>
              </a:ext>
            </a:extLst>
          </p:cNvPr>
          <p:cNvSpPr txBox="1"/>
          <p:nvPr/>
        </p:nvSpPr>
        <p:spPr>
          <a:xfrm>
            <a:off x="2198941" y="915538"/>
            <a:ext cx="9496926" cy="369332"/>
          </a:xfrm>
          <a:prstGeom prst="rect">
            <a:avLst/>
          </a:prstGeom>
          <a:noFill/>
        </p:spPr>
        <p:txBody>
          <a:bodyPr wrap="square">
            <a:spAutoFit/>
          </a:bodyPr>
          <a:lstStyle/>
          <a:p>
            <a:pPr lvl="0"/>
            <a:r>
              <a:rPr lang="en-GB" b="1" dirty="0">
                <a:effectLst/>
                <a:latin typeface="Calibri" panose="020F0502020204030204" pitchFamily="34" charset="0"/>
                <a:ea typeface="Times New Roman" panose="02020603050405020304" pitchFamily="18" charset="0"/>
              </a:rPr>
              <a:t>Map of police recorded crime rate per</a:t>
            </a:r>
            <a:r>
              <a:rPr lang="en-GB" b="1" dirty="0">
                <a:latin typeface="Calibri" panose="020F0502020204030204" pitchFamily="34" charset="0"/>
                <a:ea typeface="Times New Roman" panose="02020603050405020304" pitchFamily="18" charset="0"/>
              </a:rPr>
              <a:t> 1,000 population* by MSOA</a:t>
            </a:r>
            <a:endParaRPr lang="en-GB" b="1" dirty="0">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009B29EA-1AA3-448D-A88A-61543D7828F2}"/>
              </a:ext>
            </a:extLst>
          </p:cNvPr>
          <p:cNvSpPr txBox="1"/>
          <p:nvPr/>
        </p:nvSpPr>
        <p:spPr>
          <a:xfrm>
            <a:off x="2338754" y="6542670"/>
            <a:ext cx="6098344" cy="307777"/>
          </a:xfrm>
          <a:prstGeom prst="rect">
            <a:avLst/>
          </a:prstGeom>
          <a:noFill/>
        </p:spPr>
        <p:txBody>
          <a:bodyPr wrap="square">
            <a:spAutoFit/>
          </a:bodyPr>
          <a:lstStyle/>
          <a:p>
            <a:r>
              <a:rPr lang="en-GB" sz="1400" i="1" dirty="0">
                <a:latin typeface="Calibri" panose="020F0502020204030204" pitchFamily="34" charset="0"/>
                <a:ea typeface="Times New Roman" panose="02020603050405020304" pitchFamily="18" charset="0"/>
              </a:rPr>
              <a:t>*Source: ONS mid-year 2020 population estimates </a:t>
            </a:r>
            <a:endParaRPr lang="en-GB" sz="1400" dirty="0"/>
          </a:p>
        </p:txBody>
      </p:sp>
    </p:spTree>
    <p:extLst>
      <p:ext uri="{BB962C8B-B14F-4D97-AF65-F5344CB8AC3E}">
        <p14:creationId xmlns:p14="http://schemas.microsoft.com/office/powerpoint/2010/main" val="8972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11015" y="160586"/>
            <a:ext cx="9847384" cy="646331"/>
          </a:xfrm>
          <a:prstGeom prst="rect">
            <a:avLst/>
          </a:prstGeom>
          <a:noFill/>
        </p:spPr>
        <p:txBody>
          <a:bodyPr wrap="square" rtlCol="0">
            <a:spAutoFit/>
          </a:bodyPr>
          <a:lstStyle/>
          <a:p>
            <a:r>
              <a:rPr lang="en-GB" sz="3600" b="1" dirty="0">
                <a:latin typeface="+mj-lt"/>
              </a:rPr>
              <a:t>Hate Crime</a:t>
            </a:r>
          </a:p>
        </p:txBody>
      </p:sp>
      <p:pic>
        <p:nvPicPr>
          <p:cNvPr id="3" name="Picture 2">
            <a:extLst>
              <a:ext uri="{FF2B5EF4-FFF2-40B4-BE49-F238E27FC236}">
                <a16:creationId xmlns:a16="http://schemas.microsoft.com/office/drawing/2014/main" id="{714D90EE-2782-4442-AD0A-38201F7AF9E7}"/>
              </a:ext>
            </a:extLst>
          </p:cNvPr>
          <p:cNvPicPr>
            <a:picLocks noChangeAspect="1"/>
          </p:cNvPicPr>
          <p:nvPr/>
        </p:nvPicPr>
        <p:blipFill>
          <a:blip r:embed="rId3"/>
          <a:stretch>
            <a:fillRect/>
          </a:stretch>
        </p:blipFill>
        <p:spPr>
          <a:xfrm>
            <a:off x="2244280" y="1220020"/>
            <a:ext cx="7491725" cy="5477394"/>
          </a:xfrm>
          <a:prstGeom prst="rect">
            <a:avLst/>
          </a:prstGeom>
        </p:spPr>
      </p:pic>
      <p:sp>
        <p:nvSpPr>
          <p:cNvPr id="5" name="TextBox 4">
            <a:extLst>
              <a:ext uri="{FF2B5EF4-FFF2-40B4-BE49-F238E27FC236}">
                <a16:creationId xmlns:a16="http://schemas.microsoft.com/office/drawing/2014/main" id="{3A2FE5C6-A9A9-4D84-9F7D-FB4770ABD9B8}"/>
              </a:ext>
            </a:extLst>
          </p:cNvPr>
          <p:cNvSpPr txBox="1"/>
          <p:nvPr/>
        </p:nvSpPr>
        <p:spPr>
          <a:xfrm>
            <a:off x="2338754" y="6542670"/>
            <a:ext cx="6098344" cy="307777"/>
          </a:xfrm>
          <a:prstGeom prst="rect">
            <a:avLst/>
          </a:prstGeom>
          <a:noFill/>
        </p:spPr>
        <p:txBody>
          <a:bodyPr wrap="square">
            <a:spAutoFit/>
          </a:bodyPr>
          <a:lstStyle/>
          <a:p>
            <a:r>
              <a:rPr lang="en-GB" sz="1400" i="1" dirty="0">
                <a:latin typeface="Calibri" panose="020F0502020204030204" pitchFamily="34" charset="0"/>
                <a:ea typeface="Times New Roman" panose="02020603050405020304" pitchFamily="18" charset="0"/>
              </a:rPr>
              <a:t>*Source: ONS mid-year 2020 population estimates </a:t>
            </a:r>
            <a:endParaRPr lang="en-GB" sz="1400" dirty="0"/>
          </a:p>
        </p:txBody>
      </p:sp>
      <p:sp>
        <p:nvSpPr>
          <p:cNvPr id="6" name="TextBox 5">
            <a:extLst>
              <a:ext uri="{FF2B5EF4-FFF2-40B4-BE49-F238E27FC236}">
                <a16:creationId xmlns:a16="http://schemas.microsoft.com/office/drawing/2014/main" id="{A904F26C-1576-41EC-BF4D-46B87861722D}"/>
              </a:ext>
            </a:extLst>
          </p:cNvPr>
          <p:cNvSpPr txBox="1"/>
          <p:nvPr/>
        </p:nvSpPr>
        <p:spPr>
          <a:xfrm>
            <a:off x="2290000" y="916373"/>
            <a:ext cx="9496926" cy="369332"/>
          </a:xfrm>
          <a:prstGeom prst="rect">
            <a:avLst/>
          </a:prstGeom>
          <a:noFill/>
        </p:spPr>
        <p:txBody>
          <a:bodyPr wrap="square">
            <a:spAutoFit/>
          </a:bodyPr>
          <a:lstStyle/>
          <a:p>
            <a:pPr lvl="0"/>
            <a:r>
              <a:rPr lang="en-GB" b="1" dirty="0">
                <a:effectLst/>
                <a:latin typeface="Calibri" panose="020F0502020204030204" pitchFamily="34" charset="0"/>
                <a:ea typeface="Times New Roman" panose="02020603050405020304" pitchFamily="18" charset="0"/>
              </a:rPr>
              <a:t>Map of police recorded hate crime rate per</a:t>
            </a:r>
            <a:r>
              <a:rPr lang="en-GB" b="1" dirty="0">
                <a:latin typeface="Calibri" panose="020F0502020204030204" pitchFamily="34" charset="0"/>
                <a:ea typeface="Times New Roman" panose="02020603050405020304" pitchFamily="18" charset="0"/>
              </a:rPr>
              <a:t> 1,000 population* by MSOA</a:t>
            </a:r>
            <a:endParaRPr lang="en-GB"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0067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39151" y="132450"/>
            <a:ext cx="9847384" cy="646331"/>
          </a:xfrm>
          <a:prstGeom prst="rect">
            <a:avLst/>
          </a:prstGeom>
          <a:noFill/>
        </p:spPr>
        <p:txBody>
          <a:bodyPr wrap="square" rtlCol="0">
            <a:spAutoFit/>
          </a:bodyPr>
          <a:lstStyle/>
          <a:p>
            <a:r>
              <a:rPr lang="en-GB" sz="3600" b="1" dirty="0">
                <a:latin typeface="+mj-lt"/>
              </a:rPr>
              <a:t>Anti-social behaviour</a:t>
            </a:r>
          </a:p>
        </p:txBody>
      </p:sp>
      <p:pic>
        <p:nvPicPr>
          <p:cNvPr id="5" name="Picture 4">
            <a:extLst>
              <a:ext uri="{FF2B5EF4-FFF2-40B4-BE49-F238E27FC236}">
                <a16:creationId xmlns:a16="http://schemas.microsoft.com/office/drawing/2014/main" id="{2C7F5C55-66E5-4C27-B906-44C714FEA8C1}"/>
              </a:ext>
            </a:extLst>
          </p:cNvPr>
          <p:cNvPicPr>
            <a:picLocks noChangeAspect="1"/>
          </p:cNvPicPr>
          <p:nvPr/>
        </p:nvPicPr>
        <p:blipFill>
          <a:blip r:embed="rId3"/>
          <a:stretch>
            <a:fillRect/>
          </a:stretch>
        </p:blipFill>
        <p:spPr>
          <a:xfrm>
            <a:off x="2325106" y="1228299"/>
            <a:ext cx="7350052" cy="5356155"/>
          </a:xfrm>
          <a:prstGeom prst="rect">
            <a:avLst/>
          </a:prstGeom>
        </p:spPr>
      </p:pic>
      <p:sp>
        <p:nvSpPr>
          <p:cNvPr id="7" name="TextBox 6">
            <a:extLst>
              <a:ext uri="{FF2B5EF4-FFF2-40B4-BE49-F238E27FC236}">
                <a16:creationId xmlns:a16="http://schemas.microsoft.com/office/drawing/2014/main" id="{BF106BAC-C42A-4129-9B4E-E5DF7FD3AF98}"/>
              </a:ext>
            </a:extLst>
          </p:cNvPr>
          <p:cNvSpPr txBox="1"/>
          <p:nvPr/>
        </p:nvSpPr>
        <p:spPr>
          <a:xfrm>
            <a:off x="2338754" y="6542670"/>
            <a:ext cx="6098344" cy="307777"/>
          </a:xfrm>
          <a:prstGeom prst="rect">
            <a:avLst/>
          </a:prstGeom>
          <a:noFill/>
        </p:spPr>
        <p:txBody>
          <a:bodyPr wrap="square">
            <a:spAutoFit/>
          </a:bodyPr>
          <a:lstStyle/>
          <a:p>
            <a:r>
              <a:rPr lang="en-GB" sz="1400" i="1" dirty="0">
                <a:latin typeface="Calibri" panose="020F0502020204030204" pitchFamily="34" charset="0"/>
                <a:ea typeface="Times New Roman" panose="02020603050405020304" pitchFamily="18" charset="0"/>
              </a:rPr>
              <a:t>*Source: ONS mid-year 2020 population estimates </a:t>
            </a:r>
            <a:endParaRPr lang="en-GB" sz="1400" dirty="0"/>
          </a:p>
        </p:txBody>
      </p:sp>
      <p:sp>
        <p:nvSpPr>
          <p:cNvPr id="10" name="TextBox 9">
            <a:extLst>
              <a:ext uri="{FF2B5EF4-FFF2-40B4-BE49-F238E27FC236}">
                <a16:creationId xmlns:a16="http://schemas.microsoft.com/office/drawing/2014/main" id="{70F9CDE3-EBD1-44ED-8FB1-D946ABF78AB6}"/>
              </a:ext>
            </a:extLst>
          </p:cNvPr>
          <p:cNvSpPr txBox="1"/>
          <p:nvPr/>
        </p:nvSpPr>
        <p:spPr>
          <a:xfrm>
            <a:off x="2352821" y="890803"/>
            <a:ext cx="7183667" cy="369332"/>
          </a:xfrm>
          <a:prstGeom prst="rect">
            <a:avLst/>
          </a:prstGeom>
          <a:noFill/>
        </p:spPr>
        <p:txBody>
          <a:bodyPr wrap="square">
            <a:spAutoFit/>
          </a:bodyPr>
          <a:lstStyle/>
          <a:p>
            <a:pPr lvl="0"/>
            <a:r>
              <a:rPr lang="en-GB" b="1" dirty="0">
                <a:effectLst/>
                <a:latin typeface="Calibri" panose="020F0502020204030204" pitchFamily="34" charset="0"/>
                <a:ea typeface="Times New Roman" panose="02020603050405020304" pitchFamily="18" charset="0"/>
              </a:rPr>
              <a:t>Map of police recorded </a:t>
            </a:r>
            <a:r>
              <a:rPr lang="en-GB" b="1" dirty="0">
                <a:latin typeface="Calibri" panose="020F0502020204030204" pitchFamily="34" charset="0"/>
                <a:ea typeface="Times New Roman" panose="02020603050405020304" pitchFamily="18" charset="0"/>
              </a:rPr>
              <a:t>ASB incidents </a:t>
            </a:r>
            <a:r>
              <a:rPr lang="en-GB" b="1" dirty="0">
                <a:effectLst/>
                <a:latin typeface="Calibri" panose="020F0502020204030204" pitchFamily="34" charset="0"/>
                <a:ea typeface="Times New Roman" panose="02020603050405020304" pitchFamily="18" charset="0"/>
              </a:rPr>
              <a:t>per</a:t>
            </a:r>
            <a:r>
              <a:rPr lang="en-GB" b="1" dirty="0">
                <a:latin typeface="Calibri" panose="020F0502020204030204" pitchFamily="34" charset="0"/>
                <a:ea typeface="Times New Roman" panose="02020603050405020304" pitchFamily="18" charset="0"/>
              </a:rPr>
              <a:t> 1,000 population* by MSOA</a:t>
            </a:r>
            <a:endParaRPr lang="en-GB"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4845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126609" y="186012"/>
            <a:ext cx="9847384" cy="646331"/>
          </a:xfrm>
          <a:prstGeom prst="rect">
            <a:avLst/>
          </a:prstGeom>
          <a:noFill/>
        </p:spPr>
        <p:txBody>
          <a:bodyPr wrap="square" rtlCol="0">
            <a:spAutoFit/>
          </a:bodyPr>
          <a:lstStyle/>
          <a:p>
            <a:r>
              <a:rPr lang="en-GB" sz="3600" b="1" dirty="0">
                <a:latin typeface="+mj-lt"/>
              </a:rPr>
              <a:t>Employment – job vacancies</a:t>
            </a:r>
          </a:p>
        </p:txBody>
      </p:sp>
      <p:graphicFrame>
        <p:nvGraphicFramePr>
          <p:cNvPr id="3" name="Table 6">
            <a:extLst>
              <a:ext uri="{FF2B5EF4-FFF2-40B4-BE49-F238E27FC236}">
                <a16:creationId xmlns:a16="http://schemas.microsoft.com/office/drawing/2014/main" id="{57314F1E-215F-4FBA-BA2C-8FAA90D2594C}"/>
              </a:ext>
            </a:extLst>
          </p:cNvPr>
          <p:cNvGraphicFramePr>
            <a:graphicFrameLocks noGrp="1"/>
          </p:cNvGraphicFramePr>
          <p:nvPr>
            <p:extLst>
              <p:ext uri="{D42A27DB-BD31-4B8C-83A1-F6EECF244321}">
                <p14:modId xmlns:p14="http://schemas.microsoft.com/office/powerpoint/2010/main" val="2973907307"/>
              </p:ext>
            </p:extLst>
          </p:nvPr>
        </p:nvGraphicFramePr>
        <p:xfrm>
          <a:off x="7445472" y="2270197"/>
          <a:ext cx="4515731" cy="3406191"/>
        </p:xfrm>
        <a:graphic>
          <a:graphicData uri="http://schemas.openxmlformats.org/drawingml/2006/table">
            <a:tbl>
              <a:tblPr firstRow="1" bandRow="1">
                <a:tableStyleId>{5C22544A-7EE6-4342-B048-85BDC9FD1C3A}</a:tableStyleId>
              </a:tblPr>
              <a:tblGrid>
                <a:gridCol w="2204965">
                  <a:extLst>
                    <a:ext uri="{9D8B030D-6E8A-4147-A177-3AD203B41FA5}">
                      <a16:colId xmlns:a16="http://schemas.microsoft.com/office/drawing/2014/main" val="3804158785"/>
                    </a:ext>
                  </a:extLst>
                </a:gridCol>
                <a:gridCol w="2310766">
                  <a:extLst>
                    <a:ext uri="{9D8B030D-6E8A-4147-A177-3AD203B41FA5}">
                      <a16:colId xmlns:a16="http://schemas.microsoft.com/office/drawing/2014/main" val="246172810"/>
                    </a:ext>
                  </a:extLst>
                </a:gridCol>
              </a:tblGrid>
              <a:tr h="1310531">
                <a:tc>
                  <a:txBody>
                    <a:bodyPr/>
                    <a:lstStyle/>
                    <a:p>
                      <a:pPr algn="l" fontAlgn="b"/>
                      <a:endParaRPr lang="en-GB" sz="1500" b="1" i="0" u="none" strike="noStrike" dirty="0">
                        <a:solidFill>
                          <a:schemeClr val="bg1"/>
                        </a:solidFill>
                        <a:effectLst/>
                        <a:latin typeface="Calibri" panose="020F0502020204030204" pitchFamily="34" charset="0"/>
                      </a:endParaRPr>
                    </a:p>
                  </a:txBody>
                  <a:tcPr marL="10316" marR="10316" marT="10316" marB="0" anchor="b"/>
                </a:tc>
                <a:tc>
                  <a:txBody>
                    <a:bodyPr/>
                    <a:lstStyle/>
                    <a:p>
                      <a:pPr algn="l" fontAlgn="b"/>
                      <a:r>
                        <a:rPr lang="en-GB" sz="1500" b="1" i="0" u="none" strike="noStrike" dirty="0">
                          <a:solidFill>
                            <a:schemeClr val="bg1"/>
                          </a:solidFill>
                          <a:effectLst/>
                          <a:latin typeface="Calibri" panose="020F0502020204030204" pitchFamily="34" charset="0"/>
                        </a:rPr>
                        <a:t>Average monthly number of job vacancies, Apr 2021 – Mar 2022 in occupation categories where all jobs feature on the Shortlist Occupation List </a:t>
                      </a:r>
                    </a:p>
                  </a:txBody>
                  <a:tcPr marL="10316" marR="10316" marT="10316" marB="0" anchor="b"/>
                </a:tc>
                <a:extLst>
                  <a:ext uri="{0D108BD9-81ED-4DB2-BD59-A6C34878D82A}">
                    <a16:rowId xmlns:a16="http://schemas.microsoft.com/office/drawing/2014/main" val="1261720870"/>
                  </a:ext>
                </a:extLst>
              </a:tr>
              <a:tr h="322876">
                <a:tc>
                  <a:txBody>
                    <a:bodyPr/>
                    <a:lstStyle/>
                    <a:p>
                      <a:pPr algn="l" fontAlgn="b"/>
                      <a:r>
                        <a:rPr lang="en-GB" sz="1500" b="0" i="0" u="none" strike="noStrike" dirty="0">
                          <a:solidFill>
                            <a:srgbClr val="000000"/>
                          </a:solidFill>
                          <a:effectLst/>
                          <a:latin typeface="Calibri" panose="020F0502020204030204" pitchFamily="34" charset="0"/>
                        </a:rPr>
                        <a:t>Cambridge</a:t>
                      </a:r>
                    </a:p>
                  </a:txBody>
                  <a:tcPr marL="10316" marR="10316" marT="10316" marB="0" anchor="b"/>
                </a:tc>
                <a:tc>
                  <a:txBody>
                    <a:bodyPr/>
                    <a:lstStyle/>
                    <a:p>
                      <a:pPr algn="r" fontAlgn="ctr"/>
                      <a:r>
                        <a:rPr lang="en-GB" sz="1500" b="0" i="0" u="none" strike="noStrike" dirty="0">
                          <a:solidFill>
                            <a:srgbClr val="000000"/>
                          </a:solidFill>
                          <a:effectLst/>
                          <a:latin typeface="Calibri" panose="020F0502020204030204" pitchFamily="34" charset="0"/>
                        </a:rPr>
                        <a:t>8,378</a:t>
                      </a:r>
                    </a:p>
                  </a:txBody>
                  <a:tcPr marL="9525" marR="9525" marT="9525" marB="0" anchor="ctr"/>
                </a:tc>
                <a:extLst>
                  <a:ext uri="{0D108BD9-81ED-4DB2-BD59-A6C34878D82A}">
                    <a16:rowId xmlns:a16="http://schemas.microsoft.com/office/drawing/2014/main" val="2957449923"/>
                  </a:ext>
                </a:extLst>
              </a:tr>
              <a:tr h="351203">
                <a:tc>
                  <a:txBody>
                    <a:bodyPr/>
                    <a:lstStyle/>
                    <a:p>
                      <a:pPr algn="l" fontAlgn="b"/>
                      <a:r>
                        <a:rPr lang="en-GB" sz="1500" b="0" i="0" u="none" strike="noStrike" dirty="0">
                          <a:solidFill>
                            <a:srgbClr val="000000"/>
                          </a:solidFill>
                          <a:effectLst/>
                          <a:latin typeface="Calibri" panose="020F0502020204030204" pitchFamily="34" charset="0"/>
                        </a:rPr>
                        <a:t>East Cambridgeshire</a:t>
                      </a:r>
                    </a:p>
                  </a:txBody>
                  <a:tcPr marL="10316" marR="10316" marT="10316" marB="0" anchor="b"/>
                </a:tc>
                <a:tc>
                  <a:txBody>
                    <a:bodyPr/>
                    <a:lstStyle/>
                    <a:p>
                      <a:pPr algn="r" fontAlgn="ctr"/>
                      <a:r>
                        <a:rPr lang="en-GB" sz="1500" b="0" i="0" u="none" strike="noStrike" dirty="0">
                          <a:solidFill>
                            <a:srgbClr val="000000"/>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4254591143"/>
                  </a:ext>
                </a:extLst>
              </a:tr>
              <a:tr h="322876">
                <a:tc>
                  <a:txBody>
                    <a:bodyPr/>
                    <a:lstStyle/>
                    <a:p>
                      <a:pPr algn="l" fontAlgn="b"/>
                      <a:r>
                        <a:rPr lang="en-GB" sz="1500" b="0" i="0" u="none" strike="noStrike" dirty="0">
                          <a:solidFill>
                            <a:srgbClr val="000000"/>
                          </a:solidFill>
                          <a:effectLst/>
                          <a:latin typeface="Calibri" panose="020F0502020204030204" pitchFamily="34" charset="0"/>
                        </a:rPr>
                        <a:t>Fenland</a:t>
                      </a:r>
                    </a:p>
                  </a:txBody>
                  <a:tcPr marL="10316" marR="10316" marT="10316" marB="0" anchor="b"/>
                </a:tc>
                <a:tc>
                  <a:txBody>
                    <a:bodyPr/>
                    <a:lstStyle/>
                    <a:p>
                      <a:pPr algn="r" fontAlgn="ctr"/>
                      <a:r>
                        <a:rPr lang="en-GB" sz="1500" b="0" i="0" u="none" strike="noStrike" dirty="0">
                          <a:solidFill>
                            <a:srgbClr val="000000"/>
                          </a:solidFill>
                          <a:effectLst/>
                          <a:latin typeface="Calibri" panose="020F0502020204030204" pitchFamily="34" charset="0"/>
                        </a:rPr>
                        <a:t>179</a:t>
                      </a:r>
                    </a:p>
                  </a:txBody>
                  <a:tcPr marL="9525" marR="9525" marT="9525" marB="0" anchor="ctr"/>
                </a:tc>
                <a:extLst>
                  <a:ext uri="{0D108BD9-81ED-4DB2-BD59-A6C34878D82A}">
                    <a16:rowId xmlns:a16="http://schemas.microsoft.com/office/drawing/2014/main" val="745816606"/>
                  </a:ext>
                </a:extLst>
              </a:tr>
              <a:tr h="322876">
                <a:tc>
                  <a:txBody>
                    <a:bodyPr/>
                    <a:lstStyle/>
                    <a:p>
                      <a:pPr algn="l" fontAlgn="b"/>
                      <a:r>
                        <a:rPr lang="en-GB" sz="1500" b="0" i="0" u="none" strike="noStrike" dirty="0">
                          <a:solidFill>
                            <a:srgbClr val="000000"/>
                          </a:solidFill>
                          <a:effectLst/>
                          <a:latin typeface="Calibri" panose="020F0502020204030204" pitchFamily="34" charset="0"/>
                        </a:rPr>
                        <a:t>Huntingdonshire</a:t>
                      </a:r>
                    </a:p>
                  </a:txBody>
                  <a:tcPr marL="10316" marR="10316" marT="10316" marB="0" anchor="b"/>
                </a:tc>
                <a:tc>
                  <a:txBody>
                    <a:bodyPr/>
                    <a:lstStyle/>
                    <a:p>
                      <a:pPr algn="r" fontAlgn="ctr"/>
                      <a:r>
                        <a:rPr lang="en-GB" sz="1500" b="0" i="0" u="none" strike="noStrike" dirty="0">
                          <a:solidFill>
                            <a:srgbClr val="000000"/>
                          </a:solidFill>
                          <a:effectLst/>
                          <a:latin typeface="Calibri" panose="020F0502020204030204" pitchFamily="34" charset="0"/>
                        </a:rPr>
                        <a:t>586</a:t>
                      </a:r>
                    </a:p>
                  </a:txBody>
                  <a:tcPr marL="9525" marR="9525" marT="9525" marB="0" anchor="ctr"/>
                </a:tc>
                <a:extLst>
                  <a:ext uri="{0D108BD9-81ED-4DB2-BD59-A6C34878D82A}">
                    <a16:rowId xmlns:a16="http://schemas.microsoft.com/office/drawing/2014/main" val="4073745216"/>
                  </a:ext>
                </a:extLst>
              </a:tr>
              <a:tr h="381568">
                <a:tc>
                  <a:txBody>
                    <a:bodyPr/>
                    <a:lstStyle/>
                    <a:p>
                      <a:pPr algn="l" fontAlgn="b"/>
                      <a:r>
                        <a:rPr lang="en-GB" sz="1500" b="0" i="0" u="none" strike="noStrike" dirty="0">
                          <a:solidFill>
                            <a:srgbClr val="000000"/>
                          </a:solidFill>
                          <a:effectLst/>
                          <a:latin typeface="Calibri" panose="020F0502020204030204" pitchFamily="34" charset="0"/>
                        </a:rPr>
                        <a:t>South Cambridgeshire</a:t>
                      </a:r>
                    </a:p>
                  </a:txBody>
                  <a:tcPr marL="10316" marR="10316" marT="10316" marB="0" anchor="b"/>
                </a:tc>
                <a:tc>
                  <a:txBody>
                    <a:bodyPr/>
                    <a:lstStyle/>
                    <a:p>
                      <a:pPr algn="r" fontAlgn="ctr"/>
                      <a:r>
                        <a:rPr lang="en-GB" sz="1500" b="0" i="0" u="none" strike="noStrike" dirty="0">
                          <a:solidFill>
                            <a:srgbClr val="000000"/>
                          </a:solidFill>
                          <a:effectLst/>
                          <a:latin typeface="Calibri" panose="020F0502020204030204" pitchFamily="34" charset="0"/>
                        </a:rPr>
                        <a:t>169</a:t>
                      </a:r>
                    </a:p>
                  </a:txBody>
                  <a:tcPr marL="9525" marR="9525" marT="9525" marB="0" anchor="ctr"/>
                </a:tc>
                <a:extLst>
                  <a:ext uri="{0D108BD9-81ED-4DB2-BD59-A6C34878D82A}">
                    <a16:rowId xmlns:a16="http://schemas.microsoft.com/office/drawing/2014/main" val="2445158282"/>
                  </a:ext>
                </a:extLst>
              </a:tr>
              <a:tr h="322876">
                <a:tc>
                  <a:txBody>
                    <a:bodyPr/>
                    <a:lstStyle/>
                    <a:p>
                      <a:pPr algn="l" fontAlgn="b"/>
                      <a:r>
                        <a:rPr lang="en-GB" sz="1500" b="0" i="0" u="none" strike="noStrike" dirty="0">
                          <a:solidFill>
                            <a:srgbClr val="000000"/>
                          </a:solidFill>
                          <a:effectLst/>
                          <a:latin typeface="Calibri" panose="020F0502020204030204" pitchFamily="34" charset="0"/>
                        </a:rPr>
                        <a:t>Peterborough</a:t>
                      </a:r>
                    </a:p>
                  </a:txBody>
                  <a:tcPr marL="10316" marR="10316" marT="10316" marB="0" anchor="b"/>
                </a:tc>
                <a:tc>
                  <a:txBody>
                    <a:bodyPr/>
                    <a:lstStyle/>
                    <a:p>
                      <a:pPr algn="r" fontAlgn="ctr"/>
                      <a:r>
                        <a:rPr lang="en-GB" sz="1500" b="0" i="0" u="none" strike="noStrike" dirty="0">
                          <a:solidFill>
                            <a:srgbClr val="000000"/>
                          </a:solidFill>
                          <a:effectLst/>
                          <a:latin typeface="Calibri" panose="020F0502020204030204" pitchFamily="34" charset="0"/>
                        </a:rPr>
                        <a:t>1,655</a:t>
                      </a:r>
                    </a:p>
                  </a:txBody>
                  <a:tcPr marL="9525" marR="9525" marT="9525" marB="0" anchor="ctr"/>
                </a:tc>
                <a:extLst>
                  <a:ext uri="{0D108BD9-81ED-4DB2-BD59-A6C34878D82A}">
                    <a16:rowId xmlns:a16="http://schemas.microsoft.com/office/drawing/2014/main" val="1759353529"/>
                  </a:ext>
                </a:extLst>
              </a:tr>
            </a:tbl>
          </a:graphicData>
        </a:graphic>
      </p:graphicFrame>
      <p:sp>
        <p:nvSpPr>
          <p:cNvPr id="2" name="TextBox 1">
            <a:extLst>
              <a:ext uri="{FF2B5EF4-FFF2-40B4-BE49-F238E27FC236}">
                <a16:creationId xmlns:a16="http://schemas.microsoft.com/office/drawing/2014/main" id="{B6358469-4FBA-4ADB-819D-CD341D9E3C53}"/>
              </a:ext>
            </a:extLst>
          </p:cNvPr>
          <p:cNvSpPr txBox="1"/>
          <p:nvPr/>
        </p:nvSpPr>
        <p:spPr>
          <a:xfrm>
            <a:off x="244865" y="6099457"/>
            <a:ext cx="8437759" cy="292388"/>
          </a:xfrm>
          <a:prstGeom prst="rect">
            <a:avLst/>
          </a:prstGeom>
          <a:noFill/>
        </p:spPr>
        <p:txBody>
          <a:bodyPr wrap="square" rtlCol="0">
            <a:spAutoFit/>
          </a:bodyPr>
          <a:lstStyle/>
          <a:p>
            <a:r>
              <a:rPr lang="en-GB" sz="1300" dirty="0"/>
              <a:t>*Source: Lightcast job postings data, access provided by the Cambridgeshire &amp; Peterborough Combined Authority</a:t>
            </a:r>
          </a:p>
        </p:txBody>
      </p:sp>
      <p:pic>
        <p:nvPicPr>
          <p:cNvPr id="6" name="Picture 5" descr="Text&#10;&#10;Description automatically generated with medium confidence">
            <a:extLst>
              <a:ext uri="{FF2B5EF4-FFF2-40B4-BE49-F238E27FC236}">
                <a16:creationId xmlns:a16="http://schemas.microsoft.com/office/drawing/2014/main" id="{B4A408C2-2C01-4A89-8F81-F373D2F10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075" y="5783714"/>
            <a:ext cx="1995271" cy="526026"/>
          </a:xfrm>
          <a:prstGeom prst="rect">
            <a:avLst/>
          </a:prstGeom>
        </p:spPr>
      </p:pic>
      <p:sp>
        <p:nvSpPr>
          <p:cNvPr id="8" name="TextBox 7">
            <a:extLst>
              <a:ext uri="{FF2B5EF4-FFF2-40B4-BE49-F238E27FC236}">
                <a16:creationId xmlns:a16="http://schemas.microsoft.com/office/drawing/2014/main" id="{84E7FEAF-7684-465E-84C6-9728A93D41E4}"/>
              </a:ext>
            </a:extLst>
          </p:cNvPr>
          <p:cNvSpPr txBox="1"/>
          <p:nvPr/>
        </p:nvSpPr>
        <p:spPr>
          <a:xfrm>
            <a:off x="244865" y="1004288"/>
            <a:ext cx="11571997" cy="1107996"/>
          </a:xfrm>
          <a:prstGeom prst="rect">
            <a:avLst/>
          </a:prstGeom>
          <a:noFill/>
        </p:spPr>
        <p:txBody>
          <a:bodyPr wrap="square">
            <a:spAutoFit/>
          </a:bodyPr>
          <a:lstStyle/>
          <a:p>
            <a:pPr marL="342900" lvl="0" indent="-342900">
              <a:buFont typeface="Symbol" panose="05050102010706020507" pitchFamily="18" charset="2"/>
              <a:buChar char=""/>
            </a:pPr>
            <a:r>
              <a:rPr lang="en-GB" dirty="0">
                <a:latin typeface="Calibri" panose="020F0502020204030204" pitchFamily="34" charset="0"/>
              </a:rPr>
              <a:t>T</a:t>
            </a:r>
            <a:r>
              <a:rPr lang="en-GB" dirty="0"/>
              <a:t>he Home Office may grant permission to work to asylum seekers whose claim has been outstanding for more than 12 months through no fault of their own. Under this policy, those who are allowed to work are restricted to jobs on the shortage occupation list published by the Home Office: </a:t>
            </a:r>
            <a:r>
              <a:rPr lang="en-GB" sz="1200" dirty="0">
                <a:hlinkClick r:id="rId4"/>
              </a:rPr>
              <a:t>https://www.gov.uk/government/publications/handling-applications-for-permission-to-take-employment-instruction/permission-to-work-and-volunteering-for-asylum-seekers-accessible-version</a:t>
            </a:r>
            <a:r>
              <a:rPr lang="en-GB" sz="1200" dirty="0"/>
              <a:t> </a:t>
            </a:r>
            <a:endParaRPr lang="en-GB" sz="1200" dirty="0">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18156FE9-C860-417A-95FC-B051E4259B30}"/>
              </a:ext>
            </a:extLst>
          </p:cNvPr>
          <p:cNvSpPr txBox="1"/>
          <p:nvPr/>
        </p:nvSpPr>
        <p:spPr>
          <a:xfrm>
            <a:off x="255530" y="2194002"/>
            <a:ext cx="7232145" cy="523220"/>
          </a:xfrm>
          <a:prstGeom prst="rect">
            <a:avLst/>
          </a:prstGeom>
          <a:noFill/>
        </p:spPr>
        <p:txBody>
          <a:bodyPr wrap="square">
            <a:spAutoFit/>
          </a:bodyPr>
          <a:lstStyle/>
          <a:p>
            <a:r>
              <a:rPr lang="en-GB" sz="1400" b="1" dirty="0"/>
              <a:t>Monthly count of job vacancies in occupation categories where all jobs feature on the Shortage Occupation List</a:t>
            </a:r>
          </a:p>
        </p:txBody>
      </p:sp>
      <p:pic>
        <p:nvPicPr>
          <p:cNvPr id="5" name="Picture 4">
            <a:extLst>
              <a:ext uri="{FF2B5EF4-FFF2-40B4-BE49-F238E27FC236}">
                <a16:creationId xmlns:a16="http://schemas.microsoft.com/office/drawing/2014/main" id="{3A157BCA-F625-4D19-AB78-01C760197034}"/>
              </a:ext>
            </a:extLst>
          </p:cNvPr>
          <p:cNvPicPr>
            <a:picLocks noChangeAspect="1"/>
          </p:cNvPicPr>
          <p:nvPr/>
        </p:nvPicPr>
        <p:blipFill>
          <a:blip r:embed="rId5"/>
          <a:stretch>
            <a:fillRect/>
          </a:stretch>
        </p:blipFill>
        <p:spPr>
          <a:xfrm>
            <a:off x="294604" y="2685803"/>
            <a:ext cx="6950042" cy="3468925"/>
          </a:xfrm>
          <a:prstGeom prst="rect">
            <a:avLst/>
          </a:prstGeom>
        </p:spPr>
      </p:pic>
      <p:sp>
        <p:nvSpPr>
          <p:cNvPr id="11" name="TextBox 10">
            <a:extLst>
              <a:ext uri="{FF2B5EF4-FFF2-40B4-BE49-F238E27FC236}">
                <a16:creationId xmlns:a16="http://schemas.microsoft.com/office/drawing/2014/main" id="{E8D2916B-0E6D-4FCE-B95D-CD449C206DA7}"/>
              </a:ext>
            </a:extLst>
          </p:cNvPr>
          <p:cNvSpPr txBox="1"/>
          <p:nvPr/>
        </p:nvSpPr>
        <p:spPr>
          <a:xfrm>
            <a:off x="126609" y="6422563"/>
            <a:ext cx="12065391" cy="492443"/>
          </a:xfrm>
          <a:prstGeom prst="rect">
            <a:avLst/>
          </a:prstGeom>
          <a:noFill/>
        </p:spPr>
        <p:txBody>
          <a:bodyPr wrap="square" rtlCol="0">
            <a:spAutoFit/>
          </a:bodyPr>
          <a:lstStyle/>
          <a:p>
            <a:r>
              <a:rPr lang="en-GB" sz="1300" i="1" dirty="0"/>
              <a:t>N.B. See Notes for all occupations on the shortage occupation list. Occupations where only specific jobs were eligible have been excluded from the analysis as job vacancies could not be matched at that level of detail</a:t>
            </a:r>
          </a:p>
        </p:txBody>
      </p:sp>
    </p:spTree>
    <p:extLst>
      <p:ext uri="{BB962C8B-B14F-4D97-AF65-F5344CB8AC3E}">
        <p14:creationId xmlns:p14="http://schemas.microsoft.com/office/powerpoint/2010/main" val="463774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41695D-EF93-458A-ADF8-2A5FC2B929CF}"/>
              </a:ext>
            </a:extLst>
          </p:cNvPr>
          <p:cNvSpPr txBox="1"/>
          <p:nvPr/>
        </p:nvSpPr>
        <p:spPr>
          <a:xfrm>
            <a:off x="267286" y="183626"/>
            <a:ext cx="9847384" cy="646331"/>
          </a:xfrm>
          <a:prstGeom prst="rect">
            <a:avLst/>
          </a:prstGeom>
          <a:noFill/>
        </p:spPr>
        <p:txBody>
          <a:bodyPr wrap="square" rtlCol="0">
            <a:spAutoFit/>
          </a:bodyPr>
          <a:lstStyle/>
          <a:p>
            <a:r>
              <a:rPr lang="en-GB" sz="3600" b="1" dirty="0">
                <a:latin typeface="+mj-lt"/>
              </a:rPr>
              <a:t>Index of Multiple Deprivation (IMD) 2019</a:t>
            </a:r>
          </a:p>
        </p:txBody>
      </p:sp>
      <p:graphicFrame>
        <p:nvGraphicFramePr>
          <p:cNvPr id="5" name="Diagram 4">
            <a:extLst>
              <a:ext uri="{FF2B5EF4-FFF2-40B4-BE49-F238E27FC236}">
                <a16:creationId xmlns:a16="http://schemas.microsoft.com/office/drawing/2014/main" id="{3BCA6532-50E1-4731-B24F-F43DD121A121}"/>
              </a:ext>
            </a:extLst>
          </p:cNvPr>
          <p:cNvGraphicFramePr/>
          <p:nvPr>
            <p:extLst>
              <p:ext uri="{D42A27DB-BD31-4B8C-83A1-F6EECF244321}">
                <p14:modId xmlns:p14="http://schemas.microsoft.com/office/powerpoint/2010/main" val="2126895425"/>
              </p:ext>
            </p:extLst>
          </p:nvPr>
        </p:nvGraphicFramePr>
        <p:xfrm>
          <a:off x="6702976" y="991217"/>
          <a:ext cx="4982818" cy="267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F35ED70-6C5B-4890-985E-9B3CC944FB43}"/>
              </a:ext>
            </a:extLst>
          </p:cNvPr>
          <p:cNvSpPr txBox="1"/>
          <p:nvPr/>
        </p:nvSpPr>
        <p:spPr>
          <a:xfrm>
            <a:off x="409642" y="886876"/>
            <a:ext cx="5919441" cy="2862322"/>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pPr marL="285750" indent="-285750" algn="l">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IMD provides a set of relative measures of deprivation for small geographical areas (Lower-layer Super Output Areas) across England, based on seven different domains of deprivation. </a:t>
            </a:r>
          </a:p>
          <a:p>
            <a:pPr marL="285750" indent="-285750">
              <a:buFont typeface="Arial" panose="020B0604020202020204" pitchFamily="34" charset="0"/>
              <a:buChar char="•"/>
            </a:pPr>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Barriers to Housing and Services Domain measures the physical and financial accessibility of housing and local services.  The domain is made up of indicators from 2 sub domains – ‘geographical barriers’ and ‘wider barriers’.</a:t>
            </a:r>
          </a:p>
        </p:txBody>
      </p:sp>
      <p:graphicFrame>
        <p:nvGraphicFramePr>
          <p:cNvPr id="2" name="Table 2">
            <a:extLst>
              <a:ext uri="{FF2B5EF4-FFF2-40B4-BE49-F238E27FC236}">
                <a16:creationId xmlns:a16="http://schemas.microsoft.com/office/drawing/2014/main" id="{6C1BFF27-57C4-4FA9-9A15-5E462E3D2C09}"/>
              </a:ext>
            </a:extLst>
          </p:cNvPr>
          <p:cNvGraphicFramePr>
            <a:graphicFrameLocks noGrp="1"/>
          </p:cNvGraphicFramePr>
          <p:nvPr>
            <p:extLst>
              <p:ext uri="{D42A27DB-BD31-4B8C-83A1-F6EECF244321}">
                <p14:modId xmlns:p14="http://schemas.microsoft.com/office/powerpoint/2010/main" val="162763913"/>
              </p:ext>
            </p:extLst>
          </p:nvPr>
        </p:nvGraphicFramePr>
        <p:xfrm>
          <a:off x="5563673" y="3951997"/>
          <a:ext cx="6258600" cy="2849706"/>
        </p:xfrm>
        <a:graphic>
          <a:graphicData uri="http://schemas.openxmlformats.org/drawingml/2006/table">
            <a:tbl>
              <a:tblPr firstRow="1" bandRow="1">
                <a:tableStyleId>{5C22544A-7EE6-4342-B048-85BDC9FD1C3A}</a:tableStyleId>
              </a:tblPr>
              <a:tblGrid>
                <a:gridCol w="3129300">
                  <a:extLst>
                    <a:ext uri="{9D8B030D-6E8A-4147-A177-3AD203B41FA5}">
                      <a16:colId xmlns:a16="http://schemas.microsoft.com/office/drawing/2014/main" val="497648200"/>
                    </a:ext>
                  </a:extLst>
                </a:gridCol>
                <a:gridCol w="3129300">
                  <a:extLst>
                    <a:ext uri="{9D8B030D-6E8A-4147-A177-3AD203B41FA5}">
                      <a16:colId xmlns:a16="http://schemas.microsoft.com/office/drawing/2014/main" val="1766281809"/>
                    </a:ext>
                  </a:extLst>
                </a:gridCol>
              </a:tblGrid>
              <a:tr h="604470">
                <a:tc>
                  <a:txBody>
                    <a:bodyPr/>
                    <a:lstStyle/>
                    <a:p>
                      <a:r>
                        <a:rPr lang="en-GB" sz="1500" dirty="0"/>
                        <a:t>District</a:t>
                      </a:r>
                    </a:p>
                  </a:txBody>
                  <a:tcPr/>
                </a:tc>
                <a:tc>
                  <a:txBody>
                    <a:bodyPr/>
                    <a:lstStyle/>
                    <a:p>
                      <a:r>
                        <a:rPr lang="en-GB" sz="1500" dirty="0"/>
                        <a:t>Proportion of LSOA’s in the top 30% most deprived for Barriers to Housing and Services</a:t>
                      </a:r>
                    </a:p>
                  </a:txBody>
                  <a:tcPr/>
                </a:tc>
                <a:extLst>
                  <a:ext uri="{0D108BD9-81ED-4DB2-BD59-A6C34878D82A}">
                    <a16:rowId xmlns:a16="http://schemas.microsoft.com/office/drawing/2014/main" val="2626028687"/>
                  </a:ext>
                </a:extLst>
              </a:tr>
              <a:tr h="345411">
                <a:tc>
                  <a:txBody>
                    <a:bodyPr/>
                    <a:lstStyle/>
                    <a:p>
                      <a:r>
                        <a:rPr lang="en-GB" sz="1500" dirty="0"/>
                        <a:t>Cambridge</a:t>
                      </a:r>
                    </a:p>
                  </a:txBody>
                  <a:tcPr/>
                </a:tc>
                <a:tc>
                  <a:txBody>
                    <a:bodyPr/>
                    <a:lstStyle/>
                    <a:p>
                      <a:r>
                        <a:rPr lang="en-GB" sz="1500" dirty="0"/>
                        <a:t>30%</a:t>
                      </a:r>
                    </a:p>
                  </a:txBody>
                  <a:tcPr/>
                </a:tc>
                <a:extLst>
                  <a:ext uri="{0D108BD9-81ED-4DB2-BD59-A6C34878D82A}">
                    <a16:rowId xmlns:a16="http://schemas.microsoft.com/office/drawing/2014/main" val="1058076063"/>
                  </a:ext>
                </a:extLst>
              </a:tr>
              <a:tr h="345411">
                <a:tc>
                  <a:txBody>
                    <a:bodyPr/>
                    <a:lstStyle/>
                    <a:p>
                      <a:r>
                        <a:rPr lang="en-GB" sz="1500" dirty="0"/>
                        <a:t>East Cambridgeshire</a:t>
                      </a:r>
                    </a:p>
                  </a:txBody>
                  <a:tcPr/>
                </a:tc>
                <a:tc>
                  <a:txBody>
                    <a:bodyPr/>
                    <a:lstStyle/>
                    <a:p>
                      <a:r>
                        <a:rPr lang="en-GB" sz="1500" dirty="0"/>
                        <a:t>40%</a:t>
                      </a:r>
                    </a:p>
                  </a:txBody>
                  <a:tcPr/>
                </a:tc>
                <a:extLst>
                  <a:ext uri="{0D108BD9-81ED-4DB2-BD59-A6C34878D82A}">
                    <a16:rowId xmlns:a16="http://schemas.microsoft.com/office/drawing/2014/main" val="2412119536"/>
                  </a:ext>
                </a:extLst>
              </a:tr>
              <a:tr h="345411">
                <a:tc>
                  <a:txBody>
                    <a:bodyPr/>
                    <a:lstStyle/>
                    <a:p>
                      <a:r>
                        <a:rPr lang="en-GB" sz="1500" dirty="0"/>
                        <a:t>Fenland</a:t>
                      </a:r>
                    </a:p>
                  </a:txBody>
                  <a:tcPr/>
                </a:tc>
                <a:tc>
                  <a:txBody>
                    <a:bodyPr/>
                    <a:lstStyle/>
                    <a:p>
                      <a:r>
                        <a:rPr lang="en-GB" sz="1500" dirty="0"/>
                        <a:t>33%</a:t>
                      </a:r>
                    </a:p>
                  </a:txBody>
                  <a:tcPr/>
                </a:tc>
                <a:extLst>
                  <a:ext uri="{0D108BD9-81ED-4DB2-BD59-A6C34878D82A}">
                    <a16:rowId xmlns:a16="http://schemas.microsoft.com/office/drawing/2014/main" val="776465482"/>
                  </a:ext>
                </a:extLst>
              </a:tr>
              <a:tr h="345411">
                <a:tc>
                  <a:txBody>
                    <a:bodyPr/>
                    <a:lstStyle/>
                    <a:p>
                      <a:r>
                        <a:rPr lang="en-GB" sz="1500" dirty="0"/>
                        <a:t>Huntingdonshire</a:t>
                      </a:r>
                    </a:p>
                  </a:txBody>
                  <a:tcPr/>
                </a:tc>
                <a:tc>
                  <a:txBody>
                    <a:bodyPr/>
                    <a:lstStyle/>
                    <a:p>
                      <a:r>
                        <a:rPr lang="en-GB" sz="1500" dirty="0"/>
                        <a:t>37%</a:t>
                      </a:r>
                    </a:p>
                  </a:txBody>
                  <a:tcPr/>
                </a:tc>
                <a:extLst>
                  <a:ext uri="{0D108BD9-81ED-4DB2-BD59-A6C34878D82A}">
                    <a16:rowId xmlns:a16="http://schemas.microsoft.com/office/drawing/2014/main" val="2582204676"/>
                  </a:ext>
                </a:extLst>
              </a:tr>
              <a:tr h="345411">
                <a:tc>
                  <a:txBody>
                    <a:bodyPr/>
                    <a:lstStyle/>
                    <a:p>
                      <a:r>
                        <a:rPr lang="en-GB" sz="1500" dirty="0"/>
                        <a:t>South Cambridgeshire</a:t>
                      </a:r>
                    </a:p>
                  </a:txBody>
                  <a:tcPr/>
                </a:tc>
                <a:tc>
                  <a:txBody>
                    <a:bodyPr/>
                    <a:lstStyle/>
                    <a:p>
                      <a:r>
                        <a:rPr lang="en-GB" sz="1500" dirty="0"/>
                        <a:t>41%</a:t>
                      </a:r>
                    </a:p>
                  </a:txBody>
                  <a:tcPr/>
                </a:tc>
                <a:extLst>
                  <a:ext uri="{0D108BD9-81ED-4DB2-BD59-A6C34878D82A}">
                    <a16:rowId xmlns:a16="http://schemas.microsoft.com/office/drawing/2014/main" val="3938558669"/>
                  </a:ext>
                </a:extLst>
              </a:tr>
              <a:tr h="345411">
                <a:tc>
                  <a:txBody>
                    <a:bodyPr/>
                    <a:lstStyle/>
                    <a:p>
                      <a:r>
                        <a:rPr lang="en-GB" sz="1500" dirty="0"/>
                        <a:t>Peterborough </a:t>
                      </a:r>
                    </a:p>
                  </a:txBody>
                  <a:tcPr/>
                </a:tc>
                <a:tc>
                  <a:txBody>
                    <a:bodyPr/>
                    <a:lstStyle/>
                    <a:p>
                      <a:r>
                        <a:rPr lang="en-GB" sz="1500" dirty="0"/>
                        <a:t>48%</a:t>
                      </a:r>
                    </a:p>
                  </a:txBody>
                  <a:tcPr/>
                </a:tc>
                <a:extLst>
                  <a:ext uri="{0D108BD9-81ED-4DB2-BD59-A6C34878D82A}">
                    <a16:rowId xmlns:a16="http://schemas.microsoft.com/office/drawing/2014/main" val="4227678236"/>
                  </a:ext>
                </a:extLst>
              </a:tr>
            </a:tbl>
          </a:graphicData>
        </a:graphic>
      </p:graphicFrame>
      <p:sp>
        <p:nvSpPr>
          <p:cNvPr id="7" name="TextBox 6">
            <a:extLst>
              <a:ext uri="{FF2B5EF4-FFF2-40B4-BE49-F238E27FC236}">
                <a16:creationId xmlns:a16="http://schemas.microsoft.com/office/drawing/2014/main" id="{AE244E4B-E395-4A3F-AB02-0A5141DF2425}"/>
              </a:ext>
            </a:extLst>
          </p:cNvPr>
          <p:cNvSpPr txBox="1"/>
          <p:nvPr/>
        </p:nvSpPr>
        <p:spPr>
          <a:xfrm>
            <a:off x="423290" y="3807189"/>
            <a:ext cx="4612734" cy="3139321"/>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pPr marL="285750" indent="-285750" algn="l">
              <a:buFont typeface="Arial" panose="020B0604020202020204" pitchFamily="34" charset="0"/>
              <a:buChar char="•"/>
            </a:pPr>
            <a:r>
              <a:rPr lang="en-GB" dirty="0">
                <a:solidFill>
                  <a:srgbClr val="000000"/>
                </a:solidFill>
                <a:latin typeface="Calibri" panose="020F0502020204030204" pitchFamily="34" charset="0"/>
              </a:rPr>
              <a:t>Across Cambridgeshire &amp; Peterborough each district has at least 30% of its LSOAs in the top 30% most deprived nationally on the Barriers to Housing and Services domain.</a:t>
            </a:r>
          </a:p>
          <a:p>
            <a:pPr marL="285750" indent="-285750" algn="l">
              <a:buFont typeface="Arial" panose="020B0604020202020204" pitchFamily="34" charset="0"/>
              <a:buChar char="•"/>
            </a:pPr>
            <a:endParaRPr lang="en-GB" sz="1800" b="0" i="0" u="none" strike="noStrike" baseline="0" dirty="0">
              <a:solidFill>
                <a:srgbClr val="000000"/>
              </a:solidFill>
              <a:latin typeface="Calibri" panose="020F0502020204030204" pitchFamily="34" charset="0"/>
            </a:endParaRPr>
          </a:p>
          <a:p>
            <a:pPr marL="285750" indent="-285750" algn="l">
              <a:buFont typeface="Arial" panose="020B0604020202020204" pitchFamily="34" charset="0"/>
              <a:buChar char="•"/>
            </a:pPr>
            <a:r>
              <a:rPr lang="en-GB" dirty="0">
                <a:solidFill>
                  <a:srgbClr val="000000"/>
                </a:solidFill>
                <a:latin typeface="Calibri" panose="020F0502020204030204" pitchFamily="34" charset="0"/>
              </a:rPr>
              <a:t>Peterborough has the highest proportion of LSOAs in the top 30% most deprived nationally at just under half (48%).</a:t>
            </a:r>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9146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6E8640-BF84-4789-83A8-DFF594FAFAB9}"/>
              </a:ext>
            </a:extLst>
          </p:cNvPr>
          <p:cNvSpPr txBox="1"/>
          <p:nvPr/>
        </p:nvSpPr>
        <p:spPr>
          <a:xfrm>
            <a:off x="464234" y="199909"/>
            <a:ext cx="9847384" cy="646331"/>
          </a:xfrm>
          <a:prstGeom prst="rect">
            <a:avLst/>
          </a:prstGeom>
          <a:noFill/>
        </p:spPr>
        <p:txBody>
          <a:bodyPr wrap="square" rtlCol="0">
            <a:spAutoFit/>
          </a:bodyPr>
          <a:lstStyle/>
          <a:p>
            <a:r>
              <a:rPr lang="en-GB" sz="3600" b="1" dirty="0">
                <a:latin typeface="+mj-lt"/>
              </a:rPr>
              <a:t>IMD Housing</a:t>
            </a:r>
            <a:r>
              <a:rPr lang="en-GB" sz="2800" b="1" dirty="0"/>
              <a:t> </a:t>
            </a:r>
            <a:r>
              <a:rPr lang="en-GB" sz="3600" b="1" dirty="0">
                <a:latin typeface="+mj-lt"/>
              </a:rPr>
              <a:t>Barriers</a:t>
            </a:r>
          </a:p>
        </p:txBody>
      </p:sp>
      <p:graphicFrame>
        <p:nvGraphicFramePr>
          <p:cNvPr id="6" name="Table 2">
            <a:extLst>
              <a:ext uri="{FF2B5EF4-FFF2-40B4-BE49-F238E27FC236}">
                <a16:creationId xmlns:a16="http://schemas.microsoft.com/office/drawing/2014/main" id="{89F391FF-F070-4A63-9CC5-AEC738DA5192}"/>
              </a:ext>
            </a:extLst>
          </p:cNvPr>
          <p:cNvGraphicFramePr>
            <a:graphicFrameLocks noGrp="1"/>
          </p:cNvGraphicFramePr>
          <p:nvPr>
            <p:extLst>
              <p:ext uri="{D42A27DB-BD31-4B8C-83A1-F6EECF244321}">
                <p14:modId xmlns:p14="http://schemas.microsoft.com/office/powerpoint/2010/main" val="1840404124"/>
              </p:ext>
            </p:extLst>
          </p:nvPr>
        </p:nvGraphicFramePr>
        <p:xfrm>
          <a:off x="4320529" y="807787"/>
          <a:ext cx="7502772" cy="3017346"/>
        </p:xfrm>
        <a:graphic>
          <a:graphicData uri="http://schemas.openxmlformats.org/drawingml/2006/table">
            <a:tbl>
              <a:tblPr firstRow="1" bandRow="1">
                <a:tableStyleId>{5C22544A-7EE6-4342-B048-85BDC9FD1C3A}</a:tableStyleId>
              </a:tblPr>
              <a:tblGrid>
                <a:gridCol w="2500924">
                  <a:extLst>
                    <a:ext uri="{9D8B030D-6E8A-4147-A177-3AD203B41FA5}">
                      <a16:colId xmlns:a16="http://schemas.microsoft.com/office/drawing/2014/main" val="497648200"/>
                    </a:ext>
                  </a:extLst>
                </a:gridCol>
                <a:gridCol w="2500924">
                  <a:extLst>
                    <a:ext uri="{9D8B030D-6E8A-4147-A177-3AD203B41FA5}">
                      <a16:colId xmlns:a16="http://schemas.microsoft.com/office/drawing/2014/main" val="3041589378"/>
                    </a:ext>
                  </a:extLst>
                </a:gridCol>
                <a:gridCol w="2500924">
                  <a:extLst>
                    <a:ext uri="{9D8B030D-6E8A-4147-A177-3AD203B41FA5}">
                      <a16:colId xmlns:a16="http://schemas.microsoft.com/office/drawing/2014/main" val="1766281809"/>
                    </a:ext>
                  </a:extLst>
                </a:gridCol>
              </a:tblGrid>
              <a:tr h="604470">
                <a:tc>
                  <a:txBody>
                    <a:bodyPr/>
                    <a:lstStyle/>
                    <a:p>
                      <a:r>
                        <a:rPr lang="en-GB" sz="1400" dirty="0"/>
                        <a:t>District</a:t>
                      </a:r>
                    </a:p>
                  </a:txBody>
                  <a:tcPr/>
                </a:tc>
                <a:tc>
                  <a:txBody>
                    <a:bodyPr/>
                    <a:lstStyle/>
                    <a:p>
                      <a:r>
                        <a:rPr lang="en-GB" sz="1400" dirty="0"/>
                        <a:t>Wider Barriers (Housing) Average LSOA Decile (1 = 10% most deprived, 10 = 10% least deprived)</a:t>
                      </a:r>
                    </a:p>
                  </a:txBody>
                  <a:tcPr/>
                </a:tc>
                <a:tc>
                  <a:txBody>
                    <a:bodyPr/>
                    <a:lstStyle/>
                    <a:p>
                      <a:r>
                        <a:rPr lang="en-GB" sz="1400" dirty="0"/>
                        <a:t>Percentage of LSOA’s in the top 30% most deprived for Wider Barriers (Housing)</a:t>
                      </a:r>
                    </a:p>
                  </a:txBody>
                  <a:tcPr/>
                </a:tc>
                <a:extLst>
                  <a:ext uri="{0D108BD9-81ED-4DB2-BD59-A6C34878D82A}">
                    <a16:rowId xmlns:a16="http://schemas.microsoft.com/office/drawing/2014/main" val="2626028687"/>
                  </a:ext>
                </a:extLst>
              </a:tr>
              <a:tr h="345411">
                <a:tc>
                  <a:txBody>
                    <a:bodyPr/>
                    <a:lstStyle/>
                    <a:p>
                      <a:r>
                        <a:rPr lang="en-GB" sz="1400" dirty="0"/>
                        <a:t>Cambridge</a:t>
                      </a:r>
                    </a:p>
                  </a:txBody>
                  <a:tcPr/>
                </a:tc>
                <a:tc>
                  <a:txBody>
                    <a:bodyPr/>
                    <a:lstStyle/>
                    <a:p>
                      <a:r>
                        <a:rPr lang="en-GB" sz="1400" dirty="0"/>
                        <a:t>3</a:t>
                      </a:r>
                    </a:p>
                  </a:txBody>
                  <a:tcPr/>
                </a:tc>
                <a:tc>
                  <a:txBody>
                    <a:bodyPr/>
                    <a:lstStyle/>
                    <a:p>
                      <a:r>
                        <a:rPr lang="en-GB" sz="1400" dirty="0"/>
                        <a:t>76.8%</a:t>
                      </a:r>
                    </a:p>
                  </a:txBody>
                  <a:tcPr/>
                </a:tc>
                <a:extLst>
                  <a:ext uri="{0D108BD9-81ED-4DB2-BD59-A6C34878D82A}">
                    <a16:rowId xmlns:a16="http://schemas.microsoft.com/office/drawing/2014/main" val="1058076063"/>
                  </a:ext>
                </a:extLst>
              </a:tr>
              <a:tr h="345411">
                <a:tc>
                  <a:txBody>
                    <a:bodyPr/>
                    <a:lstStyle/>
                    <a:p>
                      <a:r>
                        <a:rPr lang="en-GB" sz="1400" dirty="0"/>
                        <a:t>East Cambridgeshire</a:t>
                      </a:r>
                    </a:p>
                  </a:txBody>
                  <a:tcPr/>
                </a:tc>
                <a:tc>
                  <a:txBody>
                    <a:bodyPr/>
                    <a:lstStyle/>
                    <a:p>
                      <a:r>
                        <a:rPr lang="en-GB" sz="1400" dirty="0"/>
                        <a:t>6</a:t>
                      </a:r>
                    </a:p>
                  </a:txBody>
                  <a:tcPr/>
                </a:tc>
                <a:tc>
                  <a:txBody>
                    <a:bodyPr/>
                    <a:lstStyle/>
                    <a:p>
                      <a:r>
                        <a:rPr lang="en-GB" sz="1400" dirty="0"/>
                        <a:t>8.0%</a:t>
                      </a:r>
                    </a:p>
                  </a:txBody>
                  <a:tcPr/>
                </a:tc>
                <a:extLst>
                  <a:ext uri="{0D108BD9-81ED-4DB2-BD59-A6C34878D82A}">
                    <a16:rowId xmlns:a16="http://schemas.microsoft.com/office/drawing/2014/main" val="2412119536"/>
                  </a:ext>
                </a:extLst>
              </a:tr>
              <a:tr h="345411">
                <a:tc>
                  <a:txBody>
                    <a:bodyPr/>
                    <a:lstStyle/>
                    <a:p>
                      <a:r>
                        <a:rPr lang="en-GB" sz="1400" dirty="0"/>
                        <a:t>Fenland</a:t>
                      </a:r>
                    </a:p>
                  </a:txBody>
                  <a:tcPr/>
                </a:tc>
                <a:tc>
                  <a:txBody>
                    <a:bodyPr/>
                    <a:lstStyle/>
                    <a:p>
                      <a:r>
                        <a:rPr lang="en-GB" sz="1400" dirty="0"/>
                        <a:t>6</a:t>
                      </a:r>
                    </a:p>
                  </a:txBody>
                  <a:tcPr/>
                </a:tc>
                <a:tc>
                  <a:txBody>
                    <a:bodyPr/>
                    <a:lstStyle/>
                    <a:p>
                      <a:r>
                        <a:rPr lang="en-GB" sz="1400" dirty="0"/>
                        <a:t>7.3%</a:t>
                      </a:r>
                    </a:p>
                  </a:txBody>
                  <a:tcPr/>
                </a:tc>
                <a:extLst>
                  <a:ext uri="{0D108BD9-81ED-4DB2-BD59-A6C34878D82A}">
                    <a16:rowId xmlns:a16="http://schemas.microsoft.com/office/drawing/2014/main" val="776465482"/>
                  </a:ext>
                </a:extLst>
              </a:tr>
              <a:tr h="345411">
                <a:tc>
                  <a:txBody>
                    <a:bodyPr/>
                    <a:lstStyle/>
                    <a:p>
                      <a:r>
                        <a:rPr lang="en-GB" sz="1400" dirty="0"/>
                        <a:t>Huntingdonshire</a:t>
                      </a:r>
                    </a:p>
                  </a:txBody>
                  <a:tcPr/>
                </a:tc>
                <a:tc>
                  <a:txBody>
                    <a:bodyPr/>
                    <a:lstStyle/>
                    <a:p>
                      <a:r>
                        <a:rPr lang="en-GB" sz="1400" dirty="0"/>
                        <a:t>6</a:t>
                      </a:r>
                    </a:p>
                  </a:txBody>
                  <a:tcPr/>
                </a:tc>
                <a:tc>
                  <a:txBody>
                    <a:bodyPr/>
                    <a:lstStyle/>
                    <a:p>
                      <a:r>
                        <a:rPr lang="en-GB" sz="1400" dirty="0"/>
                        <a:t>13.3%</a:t>
                      </a:r>
                    </a:p>
                  </a:txBody>
                  <a:tcPr/>
                </a:tc>
                <a:extLst>
                  <a:ext uri="{0D108BD9-81ED-4DB2-BD59-A6C34878D82A}">
                    <a16:rowId xmlns:a16="http://schemas.microsoft.com/office/drawing/2014/main" val="2582204676"/>
                  </a:ext>
                </a:extLst>
              </a:tr>
              <a:tr h="345411">
                <a:tc>
                  <a:txBody>
                    <a:bodyPr/>
                    <a:lstStyle/>
                    <a:p>
                      <a:r>
                        <a:rPr lang="en-GB" sz="1400" dirty="0"/>
                        <a:t>South Cambridgeshire</a:t>
                      </a:r>
                    </a:p>
                  </a:txBody>
                  <a:tcPr/>
                </a:tc>
                <a:tc>
                  <a:txBody>
                    <a:bodyPr/>
                    <a:lstStyle/>
                    <a:p>
                      <a:r>
                        <a:rPr lang="en-GB" sz="1400" dirty="0"/>
                        <a:t>6</a:t>
                      </a:r>
                    </a:p>
                  </a:txBody>
                  <a:tcPr/>
                </a:tc>
                <a:tc>
                  <a:txBody>
                    <a:bodyPr/>
                    <a:lstStyle/>
                    <a:p>
                      <a:r>
                        <a:rPr lang="en-GB" sz="1400" dirty="0"/>
                        <a:t>3.1%</a:t>
                      </a:r>
                    </a:p>
                  </a:txBody>
                  <a:tcPr/>
                </a:tc>
                <a:extLst>
                  <a:ext uri="{0D108BD9-81ED-4DB2-BD59-A6C34878D82A}">
                    <a16:rowId xmlns:a16="http://schemas.microsoft.com/office/drawing/2014/main" val="3938558669"/>
                  </a:ext>
                </a:extLst>
              </a:tr>
              <a:tr h="345411">
                <a:tc>
                  <a:txBody>
                    <a:bodyPr/>
                    <a:lstStyle/>
                    <a:p>
                      <a:r>
                        <a:rPr lang="en-GB" sz="1400" dirty="0"/>
                        <a:t>Peterborough </a:t>
                      </a:r>
                    </a:p>
                  </a:txBody>
                  <a:tcPr/>
                </a:tc>
                <a:tc>
                  <a:txBody>
                    <a:bodyPr/>
                    <a:lstStyle/>
                    <a:p>
                      <a:r>
                        <a:rPr lang="en-GB" sz="1400" dirty="0"/>
                        <a:t>4</a:t>
                      </a:r>
                    </a:p>
                  </a:txBody>
                  <a:tcPr/>
                </a:tc>
                <a:tc>
                  <a:txBody>
                    <a:bodyPr/>
                    <a:lstStyle/>
                    <a:p>
                      <a:r>
                        <a:rPr lang="en-GB" sz="1400" dirty="0"/>
                        <a:t>56.3%</a:t>
                      </a:r>
                    </a:p>
                  </a:txBody>
                  <a:tcPr/>
                </a:tc>
                <a:extLst>
                  <a:ext uri="{0D108BD9-81ED-4DB2-BD59-A6C34878D82A}">
                    <a16:rowId xmlns:a16="http://schemas.microsoft.com/office/drawing/2014/main" val="4227678236"/>
                  </a:ext>
                </a:extLst>
              </a:tr>
            </a:tbl>
          </a:graphicData>
        </a:graphic>
      </p:graphicFrame>
      <p:sp>
        <p:nvSpPr>
          <p:cNvPr id="7" name="TextBox 6">
            <a:extLst>
              <a:ext uri="{FF2B5EF4-FFF2-40B4-BE49-F238E27FC236}">
                <a16:creationId xmlns:a16="http://schemas.microsoft.com/office/drawing/2014/main" id="{6507378D-EDE7-4C54-A3CB-D83C610A49E8}"/>
              </a:ext>
            </a:extLst>
          </p:cNvPr>
          <p:cNvSpPr txBox="1"/>
          <p:nvPr/>
        </p:nvSpPr>
        <p:spPr>
          <a:xfrm>
            <a:off x="245660" y="1228299"/>
            <a:ext cx="3811923"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‘wider barriers’ sub-domain is based on household overcrowding, homelessness and housing affordability.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Cambridge and Peterborough have the highest levels of deprivation on this sub-domain.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Just over three quarters of Cambridge LSOA’s (77%) are in the top 30% most deprived nationally.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half of Peterborough LSOA’s (56%) are in the top 30% most deprived nationally.</a:t>
            </a:r>
          </a:p>
        </p:txBody>
      </p:sp>
      <p:pic>
        <p:nvPicPr>
          <p:cNvPr id="2" name="Picture 1">
            <a:extLst>
              <a:ext uri="{FF2B5EF4-FFF2-40B4-BE49-F238E27FC236}">
                <a16:creationId xmlns:a16="http://schemas.microsoft.com/office/drawing/2014/main" id="{19D801C2-CFA4-40B8-9FC7-749610627EE0}"/>
              </a:ext>
            </a:extLst>
          </p:cNvPr>
          <p:cNvPicPr>
            <a:picLocks noChangeAspect="1"/>
          </p:cNvPicPr>
          <p:nvPr/>
        </p:nvPicPr>
        <p:blipFill>
          <a:blip r:embed="rId3"/>
          <a:stretch>
            <a:fillRect/>
          </a:stretch>
        </p:blipFill>
        <p:spPr>
          <a:xfrm>
            <a:off x="4029506" y="3783748"/>
            <a:ext cx="8029128" cy="3042168"/>
          </a:xfrm>
          <a:prstGeom prst="rect">
            <a:avLst/>
          </a:prstGeom>
        </p:spPr>
      </p:pic>
    </p:spTree>
    <p:extLst>
      <p:ext uri="{BB962C8B-B14F-4D97-AF65-F5344CB8AC3E}">
        <p14:creationId xmlns:p14="http://schemas.microsoft.com/office/powerpoint/2010/main" val="265277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23602" y="123690"/>
            <a:ext cx="9847384" cy="646331"/>
          </a:xfrm>
          <a:prstGeom prst="rect">
            <a:avLst/>
          </a:prstGeom>
          <a:noFill/>
        </p:spPr>
        <p:txBody>
          <a:bodyPr wrap="square" rtlCol="0">
            <a:spAutoFit/>
          </a:bodyPr>
          <a:lstStyle/>
          <a:p>
            <a:r>
              <a:rPr lang="en-GB" sz="3600" b="1" dirty="0">
                <a:latin typeface="+mj-lt"/>
              </a:rPr>
              <a:t>Population and housing growth forecasts</a:t>
            </a:r>
          </a:p>
        </p:txBody>
      </p:sp>
      <p:sp>
        <p:nvSpPr>
          <p:cNvPr id="5" name="TextBox 4">
            <a:extLst>
              <a:ext uri="{FF2B5EF4-FFF2-40B4-BE49-F238E27FC236}">
                <a16:creationId xmlns:a16="http://schemas.microsoft.com/office/drawing/2014/main" id="{9EF4FC67-7D6A-423D-A20C-E136962AE9EC}"/>
              </a:ext>
            </a:extLst>
          </p:cNvPr>
          <p:cNvSpPr txBox="1"/>
          <p:nvPr/>
        </p:nvSpPr>
        <p:spPr>
          <a:xfrm>
            <a:off x="0" y="1339940"/>
            <a:ext cx="3523408" cy="5355312"/>
          </a:xfrm>
          <a:prstGeom prst="rect">
            <a:avLst/>
          </a:prstGeom>
          <a:noFill/>
        </p:spPr>
        <p:txBody>
          <a:bodyPr wrap="square">
            <a:spAutoFit/>
          </a:bodyPr>
          <a:lstStyle/>
          <a:p>
            <a:pPr marL="285750" indent="-285750">
              <a:buFont typeface="Arial" panose="020B0604020202020204" pitchFamily="34" charset="0"/>
              <a:buChar char="•"/>
            </a:pPr>
            <a:r>
              <a:rPr lang="en-GB" dirty="0"/>
              <a:t>The population forecasts show that South Cambridgeshire and East Cambridgeshire are predicted to have the highest proportionate population growth between 2021 and 2026  with both seeing increase of 11%.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latest population statistics released from the initial 2021 census results show higher 2021 population levels for Cambridge (145,700 compared to 137,950) and Peterborough (215,700 compared to 206,710). As such, the forecasts for these districts are likely to be revised to higher levels.</a:t>
            </a:r>
          </a:p>
        </p:txBody>
      </p:sp>
      <p:pic>
        <p:nvPicPr>
          <p:cNvPr id="8" name="Picture 7">
            <a:extLst>
              <a:ext uri="{FF2B5EF4-FFF2-40B4-BE49-F238E27FC236}">
                <a16:creationId xmlns:a16="http://schemas.microsoft.com/office/drawing/2014/main" id="{A7B7C90E-C868-401F-BCBB-685BDC9526FB}"/>
              </a:ext>
            </a:extLst>
          </p:cNvPr>
          <p:cNvPicPr>
            <a:picLocks noChangeAspect="1"/>
          </p:cNvPicPr>
          <p:nvPr/>
        </p:nvPicPr>
        <p:blipFill>
          <a:blip r:embed="rId3"/>
          <a:stretch>
            <a:fillRect/>
          </a:stretch>
        </p:blipFill>
        <p:spPr>
          <a:xfrm>
            <a:off x="3523408" y="1709272"/>
            <a:ext cx="8638781" cy="4298053"/>
          </a:xfrm>
          <a:prstGeom prst="rect">
            <a:avLst/>
          </a:prstGeom>
        </p:spPr>
      </p:pic>
      <p:sp>
        <p:nvSpPr>
          <p:cNvPr id="10" name="TextBox 9">
            <a:extLst>
              <a:ext uri="{FF2B5EF4-FFF2-40B4-BE49-F238E27FC236}">
                <a16:creationId xmlns:a16="http://schemas.microsoft.com/office/drawing/2014/main" id="{E84FE5E3-4941-442A-8051-9614F58DE4F5}"/>
              </a:ext>
            </a:extLst>
          </p:cNvPr>
          <p:cNvSpPr txBox="1"/>
          <p:nvPr/>
        </p:nvSpPr>
        <p:spPr>
          <a:xfrm>
            <a:off x="3523408" y="1339940"/>
            <a:ext cx="8492129" cy="369332"/>
          </a:xfrm>
          <a:prstGeom prst="rect">
            <a:avLst/>
          </a:prstGeom>
          <a:noFill/>
        </p:spPr>
        <p:txBody>
          <a:bodyPr wrap="square">
            <a:spAutoFit/>
          </a:bodyPr>
          <a:lstStyle/>
          <a:p>
            <a:pPr lvl="0"/>
            <a:r>
              <a:rPr lang="en-GB" b="1" dirty="0">
                <a:latin typeface="Calibri" panose="020F0502020204030204" pitchFamily="34" charset="0"/>
                <a:ea typeface="Times New Roman" panose="02020603050405020304" pitchFamily="18" charset="0"/>
              </a:rPr>
              <a:t>Cambridgeshire County Council’s 2020 based population and dwelling forecasts</a:t>
            </a:r>
            <a:endParaRPr lang="en-GB"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4826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23602" y="123690"/>
            <a:ext cx="9847384" cy="646331"/>
          </a:xfrm>
          <a:prstGeom prst="rect">
            <a:avLst/>
          </a:prstGeom>
          <a:noFill/>
        </p:spPr>
        <p:txBody>
          <a:bodyPr wrap="square" rtlCol="0">
            <a:spAutoFit/>
          </a:bodyPr>
          <a:lstStyle/>
          <a:p>
            <a:r>
              <a:rPr lang="en-GB" sz="3600" b="1" dirty="0">
                <a:latin typeface="+mj-lt"/>
              </a:rPr>
              <a:t>Areas of major housing development</a:t>
            </a:r>
          </a:p>
        </p:txBody>
      </p:sp>
      <p:pic>
        <p:nvPicPr>
          <p:cNvPr id="3" name="Picture 2" descr="Map&#10;&#10;Description automatically generated">
            <a:extLst>
              <a:ext uri="{FF2B5EF4-FFF2-40B4-BE49-F238E27FC236}">
                <a16:creationId xmlns:a16="http://schemas.microsoft.com/office/drawing/2014/main" id="{EEB8233F-0E08-43A9-B014-28613961C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174" y="834189"/>
            <a:ext cx="4446471" cy="6087979"/>
          </a:xfrm>
          <a:prstGeom prst="rect">
            <a:avLst/>
          </a:prstGeom>
        </p:spPr>
      </p:pic>
      <p:pic>
        <p:nvPicPr>
          <p:cNvPr id="5" name="Picture 4" descr="Map&#10;&#10;Description automatically generated">
            <a:extLst>
              <a:ext uri="{FF2B5EF4-FFF2-40B4-BE49-F238E27FC236}">
                <a16:creationId xmlns:a16="http://schemas.microsoft.com/office/drawing/2014/main" id="{9E9C9C09-99AB-4F4A-86B9-948798600E1C}"/>
              </a:ext>
            </a:extLst>
          </p:cNvPr>
          <p:cNvPicPr>
            <a:picLocks noChangeAspect="1"/>
          </p:cNvPicPr>
          <p:nvPr/>
        </p:nvPicPr>
        <p:blipFill rotWithShape="1">
          <a:blip r:embed="rId4">
            <a:extLst>
              <a:ext uri="{28A0092B-C50C-407E-A947-70E740481C1C}">
                <a14:useLocalDpi xmlns:a14="http://schemas.microsoft.com/office/drawing/2010/main" val="0"/>
              </a:ext>
            </a:extLst>
          </a:blip>
          <a:srcRect b="2663"/>
          <a:stretch/>
        </p:blipFill>
        <p:spPr>
          <a:xfrm>
            <a:off x="6375086" y="834189"/>
            <a:ext cx="4364736" cy="6004876"/>
          </a:xfrm>
          <a:prstGeom prst="rect">
            <a:avLst/>
          </a:prstGeom>
        </p:spPr>
      </p:pic>
    </p:spTree>
    <p:extLst>
      <p:ext uri="{BB962C8B-B14F-4D97-AF65-F5344CB8AC3E}">
        <p14:creationId xmlns:p14="http://schemas.microsoft.com/office/powerpoint/2010/main" val="383002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464234" y="315330"/>
            <a:ext cx="9847384" cy="646331"/>
          </a:xfrm>
          <a:prstGeom prst="rect">
            <a:avLst/>
          </a:prstGeom>
          <a:noFill/>
        </p:spPr>
        <p:txBody>
          <a:bodyPr wrap="square" rtlCol="0">
            <a:spAutoFit/>
          </a:bodyPr>
          <a:lstStyle/>
          <a:p>
            <a:r>
              <a:rPr lang="en-GB" sz="3600" b="1" dirty="0">
                <a:latin typeface="+mj-lt"/>
              </a:rPr>
              <a:t>Ukrainian refugee local response </a:t>
            </a:r>
          </a:p>
        </p:txBody>
      </p:sp>
      <p:sp>
        <p:nvSpPr>
          <p:cNvPr id="7" name="TextBox 6">
            <a:extLst>
              <a:ext uri="{FF2B5EF4-FFF2-40B4-BE49-F238E27FC236}">
                <a16:creationId xmlns:a16="http://schemas.microsoft.com/office/drawing/2014/main" id="{8F7DDBE7-7B30-44E8-A451-DDE85B74EA79}"/>
              </a:ext>
            </a:extLst>
          </p:cNvPr>
          <p:cNvSpPr txBox="1"/>
          <p:nvPr/>
        </p:nvSpPr>
        <p:spPr>
          <a:xfrm>
            <a:off x="464234" y="1149976"/>
            <a:ext cx="11102926" cy="2893100"/>
          </a:xfrm>
          <a:prstGeom prst="rect">
            <a:avLst/>
          </a:prstGeom>
          <a:noFill/>
        </p:spPr>
        <p:txBody>
          <a:bodyPr wrap="square">
            <a:spAutoFit/>
          </a:bodyPr>
          <a:lstStyle/>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As of 24</a:t>
            </a:r>
            <a:r>
              <a:rPr lang="en-GB" baseline="30000" dirty="0">
                <a:latin typeface="Calibri" panose="020F0502020204030204" pitchFamily="34" charset="0"/>
                <a:ea typeface="Times New Roman" panose="02020603050405020304" pitchFamily="18" charset="0"/>
              </a:rPr>
              <a:t>th</a:t>
            </a:r>
            <a:r>
              <a:rPr lang="en-GB" dirty="0">
                <a:latin typeface="Calibri" panose="020F0502020204030204" pitchFamily="34" charset="0"/>
                <a:ea typeface="Times New Roman" panose="02020603050405020304" pitchFamily="18" charset="0"/>
              </a:rPr>
              <a:t> July 2022 data on the Homes for Ukraine scheme shows 2,128 guest applications for Cambridgeshire &amp; Peterborough where the visa status is either approved, issued or pending. 1,458 guests are recorded as having already arrived.</a:t>
            </a:r>
          </a:p>
          <a:p>
            <a:pPr marL="342900" lvl="0" indent="-342900">
              <a:buFont typeface="Symbol" panose="05050102010706020507" pitchFamily="18" charset="2"/>
              <a:buChar char=""/>
            </a:pPr>
            <a:endParaRPr lang="en-GB" sz="10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South Cambridgeshire has the highest proportion of guests, accounting for 37% of all guests. National Home Office data as of 19</a:t>
            </a:r>
            <a:r>
              <a:rPr lang="en-GB" baseline="30000" dirty="0">
                <a:latin typeface="Calibri" panose="020F0502020204030204" pitchFamily="34" charset="0"/>
                <a:ea typeface="Times New Roman" panose="02020603050405020304" pitchFamily="18" charset="0"/>
              </a:rPr>
              <a:t>th</a:t>
            </a:r>
            <a:r>
              <a:rPr lang="en-GB" dirty="0">
                <a:latin typeface="Calibri" panose="020F0502020204030204" pitchFamily="34" charset="0"/>
                <a:ea typeface="Times New Roman" panose="02020603050405020304" pitchFamily="18" charset="0"/>
              </a:rPr>
              <a:t> July 2022 shows South Cambridgeshire as the 7</a:t>
            </a:r>
            <a:r>
              <a:rPr lang="en-GB" baseline="30000" dirty="0">
                <a:latin typeface="Calibri" panose="020F0502020204030204" pitchFamily="34" charset="0"/>
                <a:ea typeface="Times New Roman" panose="02020603050405020304" pitchFamily="18" charset="0"/>
              </a:rPr>
              <a:t>th</a:t>
            </a:r>
            <a:r>
              <a:rPr lang="en-GB" dirty="0">
                <a:latin typeface="Calibri" panose="020F0502020204030204" pitchFamily="34" charset="0"/>
                <a:ea typeface="Times New Roman" panose="02020603050405020304" pitchFamily="18" charset="0"/>
              </a:rPr>
              <a:t> highest English lower tier local authority for total number of visa applications received. </a:t>
            </a:r>
          </a:p>
          <a:p>
            <a:pPr marL="342900" lvl="0" indent="-342900">
              <a:buFont typeface="Symbol" panose="05050102010706020507" pitchFamily="18" charset="2"/>
              <a:buChar char=""/>
            </a:pPr>
            <a:endParaRPr lang="en-GB" sz="10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The impact of the arrival of Ukrainian refugees through both the Homes for Ukraine and Ukraine Family Scheme on local services will not yet be reflected in the data produced in this pack. As such these additional pressures should be taken into consideration in the interpretation of the data presented.  </a:t>
            </a:r>
          </a:p>
        </p:txBody>
      </p:sp>
      <p:pic>
        <p:nvPicPr>
          <p:cNvPr id="4" name="Picture 3">
            <a:extLst>
              <a:ext uri="{FF2B5EF4-FFF2-40B4-BE49-F238E27FC236}">
                <a16:creationId xmlns:a16="http://schemas.microsoft.com/office/drawing/2014/main" id="{7F2645B3-0466-4198-83CB-30BE1C2648D5}"/>
              </a:ext>
            </a:extLst>
          </p:cNvPr>
          <p:cNvPicPr>
            <a:picLocks noChangeAspect="1"/>
          </p:cNvPicPr>
          <p:nvPr/>
        </p:nvPicPr>
        <p:blipFill>
          <a:blip r:embed="rId3"/>
          <a:stretch>
            <a:fillRect/>
          </a:stretch>
        </p:blipFill>
        <p:spPr>
          <a:xfrm>
            <a:off x="52860" y="4261474"/>
            <a:ext cx="4118892" cy="2502867"/>
          </a:xfrm>
          <a:prstGeom prst="rect">
            <a:avLst/>
          </a:prstGeom>
        </p:spPr>
      </p:pic>
      <p:pic>
        <p:nvPicPr>
          <p:cNvPr id="8" name="Picture 7">
            <a:extLst>
              <a:ext uri="{FF2B5EF4-FFF2-40B4-BE49-F238E27FC236}">
                <a16:creationId xmlns:a16="http://schemas.microsoft.com/office/drawing/2014/main" id="{71586E39-EEAD-4773-B739-CABC4BFED337}"/>
              </a:ext>
            </a:extLst>
          </p:cNvPr>
          <p:cNvPicPr>
            <a:picLocks noChangeAspect="1"/>
          </p:cNvPicPr>
          <p:nvPr/>
        </p:nvPicPr>
        <p:blipFill>
          <a:blip r:embed="rId4"/>
          <a:stretch>
            <a:fillRect/>
          </a:stretch>
        </p:blipFill>
        <p:spPr>
          <a:xfrm>
            <a:off x="8254162" y="4261104"/>
            <a:ext cx="3880457" cy="2199270"/>
          </a:xfrm>
          <a:prstGeom prst="rect">
            <a:avLst/>
          </a:prstGeom>
        </p:spPr>
      </p:pic>
      <p:pic>
        <p:nvPicPr>
          <p:cNvPr id="13" name="Picture 12">
            <a:extLst>
              <a:ext uri="{FF2B5EF4-FFF2-40B4-BE49-F238E27FC236}">
                <a16:creationId xmlns:a16="http://schemas.microsoft.com/office/drawing/2014/main" id="{C18C36E5-0E26-408E-83A1-C5085AEB7066}"/>
              </a:ext>
            </a:extLst>
          </p:cNvPr>
          <p:cNvPicPr>
            <a:picLocks noChangeAspect="1"/>
          </p:cNvPicPr>
          <p:nvPr/>
        </p:nvPicPr>
        <p:blipFill>
          <a:blip r:embed="rId5"/>
          <a:stretch>
            <a:fillRect/>
          </a:stretch>
        </p:blipFill>
        <p:spPr>
          <a:xfrm>
            <a:off x="4213178" y="4257611"/>
            <a:ext cx="3999558" cy="2393507"/>
          </a:xfrm>
          <a:prstGeom prst="rect">
            <a:avLst/>
          </a:prstGeom>
        </p:spPr>
      </p:pic>
    </p:spTree>
    <p:extLst>
      <p:ext uri="{BB962C8B-B14F-4D97-AF65-F5344CB8AC3E}">
        <p14:creationId xmlns:p14="http://schemas.microsoft.com/office/powerpoint/2010/main" val="329847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23602" y="232872"/>
            <a:ext cx="9847384" cy="646331"/>
          </a:xfrm>
          <a:prstGeom prst="rect">
            <a:avLst/>
          </a:prstGeom>
          <a:noFill/>
        </p:spPr>
        <p:txBody>
          <a:bodyPr wrap="square" rtlCol="0">
            <a:spAutoFit/>
          </a:bodyPr>
          <a:lstStyle/>
          <a:p>
            <a:r>
              <a:rPr lang="en-GB" sz="3600" b="1" dirty="0">
                <a:latin typeface="+mj-lt"/>
              </a:rPr>
              <a:t>House Prices</a:t>
            </a:r>
          </a:p>
        </p:txBody>
      </p:sp>
      <p:graphicFrame>
        <p:nvGraphicFramePr>
          <p:cNvPr id="6" name="Table 6">
            <a:extLst>
              <a:ext uri="{FF2B5EF4-FFF2-40B4-BE49-F238E27FC236}">
                <a16:creationId xmlns:a16="http://schemas.microsoft.com/office/drawing/2014/main" id="{AA3DB516-D0B3-45A9-8181-1BD5DA427FFD}"/>
              </a:ext>
            </a:extLst>
          </p:cNvPr>
          <p:cNvGraphicFramePr>
            <a:graphicFrameLocks noGrp="1"/>
          </p:cNvGraphicFramePr>
          <p:nvPr>
            <p:extLst>
              <p:ext uri="{D42A27DB-BD31-4B8C-83A1-F6EECF244321}">
                <p14:modId xmlns:p14="http://schemas.microsoft.com/office/powerpoint/2010/main" val="2536120450"/>
              </p:ext>
            </p:extLst>
          </p:nvPr>
        </p:nvGraphicFramePr>
        <p:xfrm>
          <a:off x="5653733" y="1481462"/>
          <a:ext cx="4819208" cy="4087499"/>
        </p:xfrm>
        <a:graphic>
          <a:graphicData uri="http://schemas.openxmlformats.org/drawingml/2006/table">
            <a:tbl>
              <a:tblPr firstRow="1" bandRow="1">
                <a:tableStyleId>{5C22544A-7EE6-4342-B048-85BDC9FD1C3A}</a:tableStyleId>
              </a:tblPr>
              <a:tblGrid>
                <a:gridCol w="3000731">
                  <a:extLst>
                    <a:ext uri="{9D8B030D-6E8A-4147-A177-3AD203B41FA5}">
                      <a16:colId xmlns:a16="http://schemas.microsoft.com/office/drawing/2014/main" val="3804158785"/>
                    </a:ext>
                  </a:extLst>
                </a:gridCol>
                <a:gridCol w="1818477">
                  <a:extLst>
                    <a:ext uri="{9D8B030D-6E8A-4147-A177-3AD203B41FA5}">
                      <a16:colId xmlns:a16="http://schemas.microsoft.com/office/drawing/2014/main" val="246172810"/>
                    </a:ext>
                  </a:extLst>
                </a:gridCol>
              </a:tblGrid>
              <a:tr h="879625">
                <a:tc>
                  <a:txBody>
                    <a:bodyPr/>
                    <a:lstStyle/>
                    <a:p>
                      <a:pPr algn="l" fontAlgn="b"/>
                      <a:endParaRPr lang="en-GB" sz="1800" b="1" i="0" u="none" strike="noStrike" dirty="0">
                        <a:solidFill>
                          <a:schemeClr val="bg1"/>
                        </a:solidFill>
                        <a:effectLst/>
                        <a:latin typeface="+mn-lt"/>
                      </a:endParaRPr>
                    </a:p>
                  </a:txBody>
                  <a:tcPr marL="10316" marR="10316" marT="10316" marB="0" anchor="b"/>
                </a:tc>
                <a:tc>
                  <a:txBody>
                    <a:bodyPr/>
                    <a:lstStyle/>
                    <a:p>
                      <a:pPr algn="l" fontAlgn="b"/>
                      <a:r>
                        <a:rPr lang="en-GB" sz="1800" b="1" i="0" u="none" strike="noStrike" dirty="0">
                          <a:solidFill>
                            <a:schemeClr val="bg1"/>
                          </a:solidFill>
                          <a:effectLst/>
                          <a:latin typeface="+mn-lt"/>
                        </a:rPr>
                        <a:t>Average property price April 2022</a:t>
                      </a:r>
                    </a:p>
                  </a:txBody>
                  <a:tcPr marL="10316" marR="10316" marT="10316" marB="0" anchor="b"/>
                </a:tc>
                <a:extLst>
                  <a:ext uri="{0D108BD9-81ED-4DB2-BD59-A6C34878D82A}">
                    <a16:rowId xmlns:a16="http://schemas.microsoft.com/office/drawing/2014/main" val="1261720870"/>
                  </a:ext>
                </a:extLst>
              </a:tr>
              <a:tr h="332607">
                <a:tc>
                  <a:txBody>
                    <a:bodyPr/>
                    <a:lstStyle/>
                    <a:p>
                      <a:pPr algn="l" fontAlgn="b"/>
                      <a:r>
                        <a:rPr lang="en-GB" sz="1800" b="0" i="0" u="none" strike="noStrike" dirty="0">
                          <a:solidFill>
                            <a:srgbClr val="000000"/>
                          </a:solidFill>
                          <a:effectLst/>
                          <a:latin typeface="+mn-lt"/>
                        </a:rPr>
                        <a:t>Cambridge</a:t>
                      </a:r>
                    </a:p>
                  </a:txBody>
                  <a:tcPr marL="10316" marR="10316" marT="10316" marB="0" anchor="b"/>
                </a:tc>
                <a:tc>
                  <a:txBody>
                    <a:bodyPr/>
                    <a:lstStyle/>
                    <a:p>
                      <a:pPr algn="r" fontAlgn="b"/>
                      <a:r>
                        <a:rPr lang="en-GB" sz="1800" b="0" i="0" u="none" strike="noStrike" dirty="0">
                          <a:solidFill>
                            <a:srgbClr val="000000"/>
                          </a:solidFill>
                          <a:effectLst/>
                          <a:latin typeface="+mn-lt"/>
                        </a:rPr>
                        <a:t>£508,914</a:t>
                      </a:r>
                    </a:p>
                  </a:txBody>
                  <a:tcPr marL="9525" marR="9525" marT="9525" marB="0" anchor="b"/>
                </a:tc>
                <a:extLst>
                  <a:ext uri="{0D108BD9-81ED-4DB2-BD59-A6C34878D82A}">
                    <a16:rowId xmlns:a16="http://schemas.microsoft.com/office/drawing/2014/main" val="2957449923"/>
                  </a:ext>
                </a:extLst>
              </a:tr>
              <a:tr h="606116">
                <a:tc>
                  <a:txBody>
                    <a:bodyPr/>
                    <a:lstStyle/>
                    <a:p>
                      <a:pPr algn="l" fontAlgn="b"/>
                      <a:r>
                        <a:rPr lang="en-GB" sz="1800" b="0" i="0" u="none" strike="noStrike" dirty="0">
                          <a:solidFill>
                            <a:srgbClr val="000000"/>
                          </a:solidFill>
                          <a:effectLst/>
                          <a:latin typeface="+mn-lt"/>
                        </a:rPr>
                        <a:t>East Cambridgeshire</a:t>
                      </a:r>
                    </a:p>
                  </a:txBody>
                  <a:tcPr marL="10316" marR="10316" marT="10316" marB="0" anchor="b"/>
                </a:tc>
                <a:tc>
                  <a:txBody>
                    <a:bodyPr/>
                    <a:lstStyle/>
                    <a:p>
                      <a:pPr algn="r" fontAlgn="b"/>
                      <a:r>
                        <a:rPr lang="en-GB" sz="1800" b="0" i="0" u="none" strike="noStrike" dirty="0">
                          <a:solidFill>
                            <a:srgbClr val="000000"/>
                          </a:solidFill>
                          <a:effectLst/>
                          <a:latin typeface="+mn-lt"/>
                        </a:rPr>
                        <a:t>£338,596</a:t>
                      </a:r>
                    </a:p>
                  </a:txBody>
                  <a:tcPr marL="9525" marR="9525" marT="9525" marB="0" anchor="b"/>
                </a:tc>
                <a:extLst>
                  <a:ext uri="{0D108BD9-81ED-4DB2-BD59-A6C34878D82A}">
                    <a16:rowId xmlns:a16="http://schemas.microsoft.com/office/drawing/2014/main" val="4254591143"/>
                  </a:ext>
                </a:extLst>
              </a:tr>
              <a:tr h="332607">
                <a:tc>
                  <a:txBody>
                    <a:bodyPr/>
                    <a:lstStyle/>
                    <a:p>
                      <a:pPr algn="l" fontAlgn="b"/>
                      <a:r>
                        <a:rPr lang="en-GB" sz="1800" b="0" i="0" u="none" strike="noStrike" dirty="0">
                          <a:solidFill>
                            <a:srgbClr val="000000"/>
                          </a:solidFill>
                          <a:effectLst/>
                          <a:latin typeface="+mn-lt"/>
                        </a:rPr>
                        <a:t>Fenland</a:t>
                      </a:r>
                    </a:p>
                  </a:txBody>
                  <a:tcPr marL="10316" marR="10316" marT="10316" marB="0" anchor="b"/>
                </a:tc>
                <a:tc>
                  <a:txBody>
                    <a:bodyPr/>
                    <a:lstStyle/>
                    <a:p>
                      <a:pPr algn="r" fontAlgn="b"/>
                      <a:r>
                        <a:rPr lang="en-GB" sz="1800" b="0" i="0" u="none" strike="noStrike" dirty="0">
                          <a:solidFill>
                            <a:srgbClr val="000000"/>
                          </a:solidFill>
                          <a:effectLst/>
                          <a:latin typeface="+mn-lt"/>
                        </a:rPr>
                        <a:t>£234,461</a:t>
                      </a:r>
                    </a:p>
                  </a:txBody>
                  <a:tcPr marL="9525" marR="9525" marT="9525" marB="0" anchor="b"/>
                </a:tc>
                <a:extLst>
                  <a:ext uri="{0D108BD9-81ED-4DB2-BD59-A6C34878D82A}">
                    <a16:rowId xmlns:a16="http://schemas.microsoft.com/office/drawing/2014/main" val="745816606"/>
                  </a:ext>
                </a:extLst>
              </a:tr>
              <a:tr h="332607">
                <a:tc>
                  <a:txBody>
                    <a:bodyPr/>
                    <a:lstStyle/>
                    <a:p>
                      <a:pPr algn="l" fontAlgn="b"/>
                      <a:r>
                        <a:rPr lang="en-GB" sz="1800" b="0" i="0" u="none" strike="noStrike" dirty="0">
                          <a:solidFill>
                            <a:srgbClr val="000000"/>
                          </a:solidFill>
                          <a:effectLst/>
                          <a:latin typeface="+mn-lt"/>
                        </a:rPr>
                        <a:t>Huntingdonshire</a:t>
                      </a:r>
                    </a:p>
                  </a:txBody>
                  <a:tcPr marL="10316" marR="10316" marT="10316" marB="0" anchor="b"/>
                </a:tc>
                <a:tc>
                  <a:txBody>
                    <a:bodyPr/>
                    <a:lstStyle/>
                    <a:p>
                      <a:pPr algn="r" fontAlgn="b"/>
                      <a:r>
                        <a:rPr lang="en-GB" sz="1800" b="0" i="0" u="none" strike="noStrike" dirty="0">
                          <a:solidFill>
                            <a:srgbClr val="000000"/>
                          </a:solidFill>
                          <a:effectLst/>
                          <a:latin typeface="+mn-lt"/>
                        </a:rPr>
                        <a:t>£306,851</a:t>
                      </a:r>
                    </a:p>
                  </a:txBody>
                  <a:tcPr marL="9525" marR="9525" marT="9525" marB="0" anchor="b"/>
                </a:tc>
                <a:extLst>
                  <a:ext uri="{0D108BD9-81ED-4DB2-BD59-A6C34878D82A}">
                    <a16:rowId xmlns:a16="http://schemas.microsoft.com/office/drawing/2014/main" val="4073745216"/>
                  </a:ext>
                </a:extLst>
              </a:tr>
              <a:tr h="606116">
                <a:tc>
                  <a:txBody>
                    <a:bodyPr/>
                    <a:lstStyle/>
                    <a:p>
                      <a:pPr algn="l" fontAlgn="b"/>
                      <a:r>
                        <a:rPr lang="en-GB" sz="1800" b="0" i="0" u="none" strike="noStrike" dirty="0">
                          <a:solidFill>
                            <a:srgbClr val="000000"/>
                          </a:solidFill>
                          <a:effectLst/>
                          <a:latin typeface="+mn-lt"/>
                        </a:rPr>
                        <a:t>South Cambridgeshire</a:t>
                      </a:r>
                    </a:p>
                  </a:txBody>
                  <a:tcPr marL="10316" marR="10316" marT="10316" marB="0" anchor="b"/>
                </a:tc>
                <a:tc>
                  <a:txBody>
                    <a:bodyPr/>
                    <a:lstStyle/>
                    <a:p>
                      <a:pPr algn="r" fontAlgn="b"/>
                      <a:r>
                        <a:rPr lang="en-GB" sz="1800" b="0" i="0" u="none" strike="noStrike" dirty="0">
                          <a:solidFill>
                            <a:srgbClr val="000000"/>
                          </a:solidFill>
                          <a:effectLst/>
                          <a:latin typeface="+mn-lt"/>
                        </a:rPr>
                        <a:t>£456,952</a:t>
                      </a:r>
                    </a:p>
                  </a:txBody>
                  <a:tcPr marL="9525" marR="9525" marT="9525" marB="0" anchor="b"/>
                </a:tc>
                <a:extLst>
                  <a:ext uri="{0D108BD9-81ED-4DB2-BD59-A6C34878D82A}">
                    <a16:rowId xmlns:a16="http://schemas.microsoft.com/office/drawing/2014/main" val="2445158282"/>
                  </a:ext>
                </a:extLst>
              </a:tr>
              <a:tr h="332607">
                <a:tc>
                  <a:txBody>
                    <a:bodyPr/>
                    <a:lstStyle/>
                    <a:p>
                      <a:pPr algn="l" fontAlgn="b"/>
                      <a:r>
                        <a:rPr lang="en-GB" sz="1800" b="0" i="0" u="none" strike="noStrike" dirty="0">
                          <a:solidFill>
                            <a:srgbClr val="000000"/>
                          </a:solidFill>
                          <a:effectLst/>
                          <a:latin typeface="+mn-lt"/>
                        </a:rPr>
                        <a:t>Peterborough</a:t>
                      </a:r>
                    </a:p>
                  </a:txBody>
                  <a:tcPr marL="10316" marR="10316" marT="10316" marB="0" anchor="b"/>
                </a:tc>
                <a:tc>
                  <a:txBody>
                    <a:bodyPr/>
                    <a:lstStyle/>
                    <a:p>
                      <a:pPr algn="r" fontAlgn="b"/>
                      <a:r>
                        <a:rPr lang="en-GB" sz="1800" b="0" i="0" u="none" strike="noStrike" dirty="0">
                          <a:solidFill>
                            <a:srgbClr val="000000"/>
                          </a:solidFill>
                          <a:effectLst/>
                          <a:latin typeface="+mn-lt"/>
                        </a:rPr>
                        <a:t>£230,416</a:t>
                      </a:r>
                    </a:p>
                  </a:txBody>
                  <a:tcPr marL="9525" marR="9525" marT="9525" marB="0" anchor="b"/>
                </a:tc>
                <a:extLst>
                  <a:ext uri="{0D108BD9-81ED-4DB2-BD59-A6C34878D82A}">
                    <a16:rowId xmlns:a16="http://schemas.microsoft.com/office/drawing/2014/main" val="1759353529"/>
                  </a:ext>
                </a:extLst>
              </a:tr>
              <a:tr h="332607">
                <a:tc>
                  <a:txBody>
                    <a:bodyPr/>
                    <a:lstStyle/>
                    <a:p>
                      <a:pPr algn="l" fontAlgn="b"/>
                      <a:r>
                        <a:rPr lang="en-GB" sz="1800" b="1" i="0" u="none" strike="noStrike" dirty="0">
                          <a:solidFill>
                            <a:srgbClr val="000000"/>
                          </a:solidFill>
                          <a:effectLst/>
                          <a:latin typeface="+mn-lt"/>
                        </a:rPr>
                        <a:t>East of England</a:t>
                      </a:r>
                    </a:p>
                  </a:txBody>
                  <a:tcPr marL="10316" marR="10316" marT="10316" marB="0" anchor="b"/>
                </a:tc>
                <a:tc>
                  <a:txBody>
                    <a:bodyPr/>
                    <a:lstStyle/>
                    <a:p>
                      <a:pPr algn="r" fontAlgn="b"/>
                      <a:r>
                        <a:rPr lang="en-GB" sz="1800" b="1" i="0" u="none" strike="noStrike" dirty="0">
                          <a:solidFill>
                            <a:srgbClr val="000000"/>
                          </a:solidFill>
                          <a:effectLst/>
                          <a:latin typeface="+mn-lt"/>
                        </a:rPr>
                        <a:t>£344,434</a:t>
                      </a:r>
                    </a:p>
                  </a:txBody>
                  <a:tcPr marL="9525" marR="9525" marT="9525" marB="0" anchor="b"/>
                </a:tc>
                <a:extLst>
                  <a:ext uri="{0D108BD9-81ED-4DB2-BD59-A6C34878D82A}">
                    <a16:rowId xmlns:a16="http://schemas.microsoft.com/office/drawing/2014/main" val="435572042"/>
                  </a:ext>
                </a:extLst>
              </a:tr>
              <a:tr h="332607">
                <a:tc>
                  <a:txBody>
                    <a:bodyPr/>
                    <a:lstStyle/>
                    <a:p>
                      <a:pPr algn="l" fontAlgn="b"/>
                      <a:r>
                        <a:rPr lang="en-GB" sz="1800" b="1" i="0" u="none" strike="noStrike" dirty="0">
                          <a:solidFill>
                            <a:srgbClr val="000000"/>
                          </a:solidFill>
                          <a:effectLst/>
                          <a:latin typeface="+mn-lt"/>
                        </a:rPr>
                        <a:t>England</a:t>
                      </a:r>
                    </a:p>
                  </a:txBody>
                  <a:tcPr marL="10316" marR="10316" marT="10316" marB="0" anchor="b"/>
                </a:tc>
                <a:tc>
                  <a:txBody>
                    <a:bodyPr/>
                    <a:lstStyle/>
                    <a:p>
                      <a:pPr algn="r" fontAlgn="b"/>
                      <a:r>
                        <a:rPr lang="en-GB" sz="1800" b="1" i="0" u="none" strike="noStrike" dirty="0">
                          <a:solidFill>
                            <a:srgbClr val="000000"/>
                          </a:solidFill>
                          <a:effectLst/>
                          <a:latin typeface="+mn-lt"/>
                        </a:rPr>
                        <a:t>£291,644</a:t>
                      </a:r>
                    </a:p>
                  </a:txBody>
                  <a:tcPr marL="9525" marR="9525" marT="9525" marB="0" anchor="b"/>
                </a:tc>
                <a:extLst>
                  <a:ext uri="{0D108BD9-81ED-4DB2-BD59-A6C34878D82A}">
                    <a16:rowId xmlns:a16="http://schemas.microsoft.com/office/drawing/2014/main" val="4113676657"/>
                  </a:ext>
                </a:extLst>
              </a:tr>
            </a:tbl>
          </a:graphicData>
        </a:graphic>
      </p:graphicFrame>
      <p:sp>
        <p:nvSpPr>
          <p:cNvPr id="11" name="TextBox 10">
            <a:extLst>
              <a:ext uri="{FF2B5EF4-FFF2-40B4-BE49-F238E27FC236}">
                <a16:creationId xmlns:a16="http://schemas.microsoft.com/office/drawing/2014/main" id="{6DC4269E-9EBC-4CEC-8D58-9092BF0A9850}"/>
              </a:ext>
            </a:extLst>
          </p:cNvPr>
          <p:cNvSpPr txBox="1"/>
          <p:nvPr/>
        </p:nvSpPr>
        <p:spPr>
          <a:xfrm>
            <a:off x="366862" y="1551802"/>
            <a:ext cx="4191070" cy="4247317"/>
          </a:xfrm>
          <a:prstGeom prst="rect">
            <a:avLst/>
          </a:prstGeom>
          <a:noFill/>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Times New Roman" panose="02020603050405020304" pitchFamily="18" charset="0"/>
              </a:rPr>
              <a:t>The average house price in England in April 2022 was £291,644. Peterborough and Fenland are the only districts in Cambridgeshire and Peterborough that have average house prices below this national average.</a:t>
            </a:r>
          </a:p>
          <a:p>
            <a:pPr marL="285750" indent="-285750">
              <a:buFont typeface="Arial" panose="020B0604020202020204" pitchFamily="34" charset="0"/>
              <a:buChar char="•"/>
            </a:pPr>
            <a:endParaRPr lang="en-GB"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Times New Roman" panose="02020603050405020304" pitchFamily="18" charset="0"/>
              </a:rPr>
              <a:t>Cambridge has the highest average property price at over £500,000, </a:t>
            </a:r>
            <a:r>
              <a:rPr lang="en-GB" sz="1800" dirty="0">
                <a:latin typeface="Calibri" panose="020F0502020204030204" pitchFamily="34" charset="0"/>
                <a:ea typeface="Times New Roman" panose="02020603050405020304" pitchFamily="18" charset="0"/>
              </a:rPr>
              <a:t>48% above East of England average.</a:t>
            </a:r>
            <a:endParaRPr lang="en-GB"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endParaRPr lang="en-GB"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latin typeface="Calibri" panose="020F0502020204030204" pitchFamily="34" charset="0"/>
                <a:ea typeface="Times New Roman" panose="02020603050405020304" pitchFamily="18" charset="0"/>
              </a:rPr>
              <a:t>South Cambridgeshire has the second highest average property price at over £450,000, 33% above the East of England average.</a:t>
            </a:r>
            <a:endParaRPr lang="en-GB" dirty="0"/>
          </a:p>
        </p:txBody>
      </p:sp>
      <p:sp>
        <p:nvSpPr>
          <p:cNvPr id="12" name="TextBox 11">
            <a:extLst>
              <a:ext uri="{FF2B5EF4-FFF2-40B4-BE49-F238E27FC236}">
                <a16:creationId xmlns:a16="http://schemas.microsoft.com/office/drawing/2014/main" id="{71F69C1F-7249-43E1-BE0D-841F4FDA84B5}"/>
              </a:ext>
            </a:extLst>
          </p:cNvPr>
          <p:cNvSpPr txBox="1"/>
          <p:nvPr/>
        </p:nvSpPr>
        <p:spPr>
          <a:xfrm>
            <a:off x="5672523" y="5670067"/>
            <a:ext cx="4669083" cy="738664"/>
          </a:xfrm>
          <a:prstGeom prst="rect">
            <a:avLst/>
          </a:prstGeom>
          <a:noFill/>
        </p:spPr>
        <p:txBody>
          <a:bodyPr wrap="square">
            <a:spAutoFit/>
          </a:bodyPr>
          <a:lstStyle/>
          <a:p>
            <a:r>
              <a:rPr lang="en-GB" sz="1400" i="1" dirty="0">
                <a:latin typeface="Calibri" panose="020F0502020204030204" pitchFamily="34" charset="0"/>
                <a:ea typeface="Times New Roman" panose="02020603050405020304" pitchFamily="18" charset="0"/>
              </a:rPr>
              <a:t>Source: HM Land Registry, UK House Price Index April 2022</a:t>
            </a:r>
          </a:p>
          <a:p>
            <a:r>
              <a:rPr lang="en-GB" sz="1400" i="1" dirty="0">
                <a:latin typeface="Calibri" panose="020F0502020204030204" pitchFamily="34" charset="0"/>
                <a:ea typeface="Times New Roman" panose="02020603050405020304" pitchFamily="18" charset="0"/>
              </a:rPr>
              <a:t> </a:t>
            </a:r>
            <a:r>
              <a:rPr lang="en-GB" sz="1400" i="1" dirty="0">
                <a:latin typeface="Calibri" panose="020F0502020204030204" pitchFamily="34" charset="0"/>
                <a:ea typeface="Times New Roman" panose="02020603050405020304" pitchFamily="18" charset="0"/>
                <a:hlinkClick r:id="rId3"/>
              </a:rPr>
              <a:t>https://www.gov.uk/government/statistical-data-sets/uk-house-price-index-data-downloads-april-2022#contents</a:t>
            </a:r>
            <a:r>
              <a:rPr lang="en-GB" sz="1400" i="1" dirty="0">
                <a:latin typeface="Calibri" panose="020F0502020204030204" pitchFamily="34" charset="0"/>
                <a:ea typeface="Times New Roman" panose="02020603050405020304" pitchFamily="18" charset="0"/>
              </a:rPr>
              <a:t> </a:t>
            </a:r>
            <a:endParaRPr lang="en-GB" sz="1400" i="1" dirty="0"/>
          </a:p>
        </p:txBody>
      </p:sp>
    </p:spTree>
    <p:extLst>
      <p:ext uri="{BB962C8B-B14F-4D97-AF65-F5344CB8AC3E}">
        <p14:creationId xmlns:p14="http://schemas.microsoft.com/office/powerpoint/2010/main" val="313059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07273" y="117443"/>
            <a:ext cx="9847384" cy="646331"/>
          </a:xfrm>
          <a:prstGeom prst="rect">
            <a:avLst/>
          </a:prstGeom>
          <a:noFill/>
        </p:spPr>
        <p:txBody>
          <a:bodyPr wrap="square" rtlCol="0">
            <a:spAutoFit/>
          </a:bodyPr>
          <a:lstStyle/>
          <a:p>
            <a:r>
              <a:rPr lang="en-GB" sz="3600" b="1" dirty="0">
                <a:latin typeface="+mj-lt"/>
              </a:rPr>
              <a:t>District Summary</a:t>
            </a:r>
          </a:p>
        </p:txBody>
      </p:sp>
      <p:graphicFrame>
        <p:nvGraphicFramePr>
          <p:cNvPr id="2" name="Table 2">
            <a:extLst>
              <a:ext uri="{FF2B5EF4-FFF2-40B4-BE49-F238E27FC236}">
                <a16:creationId xmlns:a16="http://schemas.microsoft.com/office/drawing/2014/main" id="{76052FB2-3443-4AF3-8E0A-B5D20C13B0C2}"/>
              </a:ext>
            </a:extLst>
          </p:cNvPr>
          <p:cNvGraphicFramePr>
            <a:graphicFrameLocks noGrp="1"/>
          </p:cNvGraphicFramePr>
          <p:nvPr>
            <p:extLst>
              <p:ext uri="{D42A27DB-BD31-4B8C-83A1-F6EECF244321}">
                <p14:modId xmlns:p14="http://schemas.microsoft.com/office/powerpoint/2010/main" val="2075770605"/>
              </p:ext>
            </p:extLst>
          </p:nvPr>
        </p:nvGraphicFramePr>
        <p:xfrm>
          <a:off x="144733" y="780836"/>
          <a:ext cx="11937675" cy="6000158"/>
        </p:xfrm>
        <a:graphic>
          <a:graphicData uri="http://schemas.openxmlformats.org/drawingml/2006/table">
            <a:tbl>
              <a:tblPr firstRow="1" bandRow="1">
                <a:tableStyleId>{5C22544A-7EE6-4342-B048-85BDC9FD1C3A}</a:tableStyleId>
              </a:tblPr>
              <a:tblGrid>
                <a:gridCol w="1932747">
                  <a:extLst>
                    <a:ext uri="{9D8B030D-6E8A-4147-A177-3AD203B41FA5}">
                      <a16:colId xmlns:a16="http://schemas.microsoft.com/office/drawing/2014/main" val="3929553969"/>
                    </a:ext>
                  </a:extLst>
                </a:gridCol>
                <a:gridCol w="1648199">
                  <a:extLst>
                    <a:ext uri="{9D8B030D-6E8A-4147-A177-3AD203B41FA5}">
                      <a16:colId xmlns:a16="http://schemas.microsoft.com/office/drawing/2014/main" val="3003145901"/>
                    </a:ext>
                  </a:extLst>
                </a:gridCol>
                <a:gridCol w="8356729">
                  <a:extLst>
                    <a:ext uri="{9D8B030D-6E8A-4147-A177-3AD203B41FA5}">
                      <a16:colId xmlns:a16="http://schemas.microsoft.com/office/drawing/2014/main" val="1117775520"/>
                    </a:ext>
                  </a:extLst>
                </a:gridCol>
              </a:tblGrid>
              <a:tr h="317488">
                <a:tc>
                  <a:txBody>
                    <a:bodyPr/>
                    <a:lstStyle/>
                    <a:p>
                      <a:r>
                        <a:rPr lang="en-GB" sz="1500" dirty="0"/>
                        <a:t>District</a:t>
                      </a:r>
                    </a:p>
                  </a:txBody>
                  <a:tcPr/>
                </a:tc>
                <a:tc>
                  <a:txBody>
                    <a:bodyPr/>
                    <a:lstStyle/>
                    <a:p>
                      <a:r>
                        <a:rPr lang="en-GB" sz="1500" dirty="0"/>
                        <a:t>Theme</a:t>
                      </a:r>
                    </a:p>
                  </a:txBody>
                  <a:tcPr/>
                </a:tc>
                <a:tc>
                  <a:txBody>
                    <a:bodyPr/>
                    <a:lstStyle/>
                    <a:p>
                      <a:r>
                        <a:rPr lang="en-GB" sz="1500" dirty="0"/>
                        <a:t>Key Findings</a:t>
                      </a:r>
                    </a:p>
                  </a:txBody>
                  <a:tcPr/>
                </a:tc>
                <a:extLst>
                  <a:ext uri="{0D108BD9-81ED-4DB2-BD59-A6C34878D82A}">
                    <a16:rowId xmlns:a16="http://schemas.microsoft.com/office/drawing/2014/main" val="2583524872"/>
                  </a:ext>
                </a:extLst>
              </a:tr>
              <a:tr h="3295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anose="020F0502020204030204" pitchFamily="34" charset="0"/>
                        </a:rPr>
                        <a:t>Cambridge</a:t>
                      </a:r>
                    </a:p>
                  </a:txBody>
                  <a:tcPr/>
                </a:tc>
                <a:tc>
                  <a:txBody>
                    <a:bodyPr/>
                    <a:lstStyle/>
                    <a:p>
                      <a:r>
                        <a:rPr lang="en-GB" sz="1500" dirty="0"/>
                        <a:t>Journey times</a:t>
                      </a:r>
                    </a:p>
                    <a:p>
                      <a:endParaRPr lang="en-GB" sz="1500" dirty="0"/>
                    </a:p>
                    <a:p>
                      <a:endParaRPr lang="en-GB" sz="1200" dirty="0"/>
                    </a:p>
                    <a:p>
                      <a:r>
                        <a:rPr lang="en-GB" sz="1500" dirty="0"/>
                        <a:t>Job vacancies</a:t>
                      </a:r>
                    </a:p>
                    <a:p>
                      <a:endParaRPr lang="en-GB" sz="1500" dirty="0"/>
                    </a:p>
                    <a:p>
                      <a:r>
                        <a:rPr lang="en-GB" sz="1500" dirty="0"/>
                        <a:t>School capacity</a:t>
                      </a:r>
                    </a:p>
                    <a:p>
                      <a:endParaRPr lang="en-GB" sz="1200" dirty="0"/>
                    </a:p>
                    <a:p>
                      <a:endParaRPr lang="en-GB" sz="1200" dirty="0"/>
                    </a:p>
                    <a:p>
                      <a:r>
                        <a:rPr lang="en-GB" sz="1500" dirty="0"/>
                        <a:t>Community safety</a:t>
                      </a:r>
                    </a:p>
                    <a:p>
                      <a:endParaRPr lang="en-GB" sz="1500" dirty="0"/>
                    </a:p>
                    <a:p>
                      <a:r>
                        <a:rPr lang="en-GB" sz="1500" dirty="0"/>
                        <a:t>Housing barriers (IMD)</a:t>
                      </a:r>
                    </a:p>
                    <a:p>
                      <a:endParaRPr lang="en-GB" sz="1200" dirty="0"/>
                    </a:p>
                    <a:p>
                      <a:r>
                        <a:rPr lang="en-GB" sz="1500" dirty="0"/>
                        <a:t>Property prices</a:t>
                      </a:r>
                    </a:p>
                    <a:p>
                      <a:endParaRPr lang="en-GB" sz="1200" dirty="0"/>
                    </a:p>
                  </a:txBody>
                  <a:tcPr/>
                </a:tc>
                <a:tc>
                  <a:txBody>
                    <a:bodyPr/>
                    <a:lstStyle/>
                    <a:p>
                      <a:pPr marL="285750" indent="-285750">
                        <a:buFont typeface="Arial" panose="020B0604020202020204" pitchFamily="34" charset="0"/>
                        <a:buChar char="•"/>
                      </a:pPr>
                      <a:r>
                        <a:rPr lang="en-GB" sz="1600" dirty="0">
                          <a:latin typeface="Calibri" panose="020F0502020204030204" pitchFamily="34" charset="0"/>
                          <a:ea typeface="Times New Roman" panose="02020603050405020304" pitchFamily="18" charset="0"/>
                        </a:rPr>
                        <a:t>The shortest average minimum journey time to key services by public transport/walking at under 15 minutes</a:t>
                      </a:r>
                    </a:p>
                    <a:p>
                      <a:pPr marL="285750" indent="-285750">
                        <a:buFont typeface="Arial" panose="020B0604020202020204" pitchFamily="34" charset="0"/>
                        <a:buChar char="•"/>
                      </a:pPr>
                      <a:endParaRPr lang="en-GB" sz="1200" dirty="0">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t>The highest number of average monthly job postings for occupations on the Shortage Occupation List</a:t>
                      </a:r>
                    </a:p>
                    <a:p>
                      <a:pPr marL="0" indent="0">
                        <a:buFont typeface="Arial" panose="020B0604020202020204" pitchFamily="34" charset="0"/>
                        <a:buNone/>
                      </a:pPr>
                      <a:endParaRPr lang="en-GB" sz="12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500" dirty="0">
                          <a:latin typeface="Calibri" panose="020F0502020204030204" pitchFamily="34" charset="0"/>
                          <a:ea typeface="Times New Roman" panose="02020603050405020304" pitchFamily="18" charset="0"/>
                        </a:rPr>
                        <a:t>Homes for Ukraine is placing additional pressures on school places, with demand outstretching capacity in Cambridge City</a:t>
                      </a:r>
                    </a:p>
                    <a:p>
                      <a:endParaRPr lang="en-GB" sz="1200" dirty="0">
                        <a:latin typeface="Calibri" panose="020F0502020204030204" pitchFamily="34" charset="0"/>
                      </a:endParaRPr>
                    </a:p>
                    <a:p>
                      <a:pPr marL="285750" indent="-285750">
                        <a:buFont typeface="Arial" panose="020B0604020202020204" pitchFamily="34" charset="0"/>
                        <a:buChar char="•"/>
                      </a:pPr>
                      <a:r>
                        <a:rPr lang="en-GB" sz="1500" dirty="0">
                          <a:latin typeface="Calibri" panose="020F0502020204030204" pitchFamily="34" charset="0"/>
                        </a:rPr>
                        <a:t>Highest rate of crime, ASB and hate crimes per 1,000 population in Cambridgeshire &amp; Peterborough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t>Highest level of deprivation on the IMD housing barrier sub-domain with 77% of LSOA’s in the top 30% most deprived nationally.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Cambridge has the highest average property price at over £500,000, 48% above the East of England average.</a:t>
                      </a:r>
                      <a:endParaRPr lang="en-GB" sz="1500" dirty="0"/>
                    </a:p>
                  </a:txBody>
                  <a:tcPr/>
                </a:tc>
                <a:extLst>
                  <a:ext uri="{0D108BD9-81ED-4DB2-BD59-A6C34878D82A}">
                    <a16:rowId xmlns:a16="http://schemas.microsoft.com/office/drawing/2014/main" val="2526152506"/>
                  </a:ext>
                </a:extLst>
              </a:tr>
              <a:tr h="1632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anose="020F0502020204030204" pitchFamily="34" charset="0"/>
                        </a:rPr>
                        <a:t>East Cambridgeshire</a:t>
                      </a:r>
                    </a:p>
                  </a:txBody>
                  <a:tcPr/>
                </a:tc>
                <a:tc>
                  <a:txBody>
                    <a:bodyPr/>
                    <a:lstStyle/>
                    <a:p>
                      <a:r>
                        <a:rPr lang="en-GB" sz="1500" dirty="0"/>
                        <a:t>Journey times</a:t>
                      </a:r>
                    </a:p>
                    <a:p>
                      <a:endParaRPr lang="en-GB" sz="1500" dirty="0"/>
                    </a:p>
                    <a:p>
                      <a:endParaRPr lang="en-GB" sz="1500" dirty="0"/>
                    </a:p>
                    <a:p>
                      <a:endParaRPr lang="en-GB" sz="1500" dirty="0"/>
                    </a:p>
                    <a:p>
                      <a:endParaRPr lang="en-GB" sz="1200" dirty="0"/>
                    </a:p>
                    <a:p>
                      <a:r>
                        <a:rPr lang="en-GB" sz="1500" dirty="0"/>
                        <a:t>Population growth</a:t>
                      </a:r>
                    </a:p>
                    <a:p>
                      <a:endParaRPr lang="en-GB" sz="15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The longest average minimum journey time to key services via public transport/ walking at 32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The second highest proportion of LSOAs with an average minimum journey time to the nearest primary school of longer than 20 minutes by public transport/walking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t>The highest predicted proportional population growth between 2021 and 2026,  along with South Cambridgeshire (+11%). </a:t>
                      </a:r>
                      <a:r>
                        <a:rPr lang="en-GB" sz="1500" dirty="0">
                          <a:latin typeface="Calibri" panose="020F0502020204030204" pitchFamily="34" charset="0"/>
                          <a:ea typeface="Times New Roman" panose="02020603050405020304" pitchFamily="18" charset="0"/>
                        </a:rPr>
                        <a:t> </a:t>
                      </a:r>
                    </a:p>
                  </a:txBody>
                  <a:tcPr/>
                </a:tc>
                <a:extLst>
                  <a:ext uri="{0D108BD9-81ED-4DB2-BD59-A6C34878D82A}">
                    <a16:rowId xmlns:a16="http://schemas.microsoft.com/office/drawing/2014/main" val="1350537531"/>
                  </a:ext>
                </a:extLst>
              </a:tr>
              <a:tr h="711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anose="020F0502020204030204" pitchFamily="34" charset="0"/>
                        </a:rPr>
                        <a:t>Fenland</a:t>
                      </a:r>
                    </a:p>
                  </a:txBody>
                  <a:tcPr/>
                </a:tc>
                <a:tc>
                  <a:txBody>
                    <a:bodyPr/>
                    <a:lstStyle/>
                    <a:p>
                      <a:r>
                        <a:rPr lang="en-GB" sz="1500" dirty="0"/>
                        <a:t>Property prices</a:t>
                      </a:r>
                    </a:p>
                  </a:txBody>
                  <a:tcPr/>
                </a:tc>
                <a:tc>
                  <a:txBody>
                    <a:bodyPr/>
                    <a:lstStyle/>
                    <a:p>
                      <a:pPr marL="285750" indent="-285750">
                        <a:buFont typeface="Arial" panose="020B0604020202020204" pitchFamily="34" charset="0"/>
                        <a:buChar char="•"/>
                      </a:pPr>
                      <a:r>
                        <a:rPr lang="en-GB" sz="1500" dirty="0"/>
                        <a:t>Fenland and Peterborough are the only districts in Cambridgeshire and Peterborough with house prices below the national average.</a:t>
                      </a:r>
                      <a:endParaRPr lang="en-GB" sz="800" dirty="0"/>
                    </a:p>
                  </a:txBody>
                  <a:tcPr/>
                </a:tc>
                <a:extLst>
                  <a:ext uri="{0D108BD9-81ED-4DB2-BD59-A6C34878D82A}">
                    <a16:rowId xmlns:a16="http://schemas.microsoft.com/office/drawing/2014/main" val="1721236010"/>
                  </a:ext>
                </a:extLst>
              </a:tr>
            </a:tbl>
          </a:graphicData>
        </a:graphic>
      </p:graphicFrame>
    </p:spTree>
    <p:extLst>
      <p:ext uri="{BB962C8B-B14F-4D97-AF65-F5344CB8AC3E}">
        <p14:creationId xmlns:p14="http://schemas.microsoft.com/office/powerpoint/2010/main" val="26967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07273" y="101114"/>
            <a:ext cx="9847384" cy="646331"/>
          </a:xfrm>
          <a:prstGeom prst="rect">
            <a:avLst/>
          </a:prstGeom>
          <a:noFill/>
        </p:spPr>
        <p:txBody>
          <a:bodyPr wrap="square" rtlCol="0">
            <a:spAutoFit/>
          </a:bodyPr>
          <a:lstStyle/>
          <a:p>
            <a:r>
              <a:rPr lang="en-GB" sz="3600" b="1" dirty="0">
                <a:latin typeface="+mj-lt"/>
              </a:rPr>
              <a:t>District Summary</a:t>
            </a:r>
          </a:p>
        </p:txBody>
      </p:sp>
      <p:graphicFrame>
        <p:nvGraphicFramePr>
          <p:cNvPr id="2" name="Table 2">
            <a:extLst>
              <a:ext uri="{FF2B5EF4-FFF2-40B4-BE49-F238E27FC236}">
                <a16:creationId xmlns:a16="http://schemas.microsoft.com/office/drawing/2014/main" id="{76052FB2-3443-4AF3-8E0A-B5D20C13B0C2}"/>
              </a:ext>
            </a:extLst>
          </p:cNvPr>
          <p:cNvGraphicFramePr>
            <a:graphicFrameLocks noGrp="1"/>
          </p:cNvGraphicFramePr>
          <p:nvPr>
            <p:extLst>
              <p:ext uri="{D42A27DB-BD31-4B8C-83A1-F6EECF244321}">
                <p14:modId xmlns:p14="http://schemas.microsoft.com/office/powerpoint/2010/main" val="2016899606"/>
              </p:ext>
            </p:extLst>
          </p:nvPr>
        </p:nvGraphicFramePr>
        <p:xfrm>
          <a:off x="90582" y="874972"/>
          <a:ext cx="11975290" cy="5833264"/>
        </p:xfrm>
        <a:graphic>
          <a:graphicData uri="http://schemas.openxmlformats.org/drawingml/2006/table">
            <a:tbl>
              <a:tblPr firstRow="1" bandRow="1">
                <a:tableStyleId>{5C22544A-7EE6-4342-B048-85BDC9FD1C3A}</a:tableStyleId>
              </a:tblPr>
              <a:tblGrid>
                <a:gridCol w="1930653">
                  <a:extLst>
                    <a:ext uri="{9D8B030D-6E8A-4147-A177-3AD203B41FA5}">
                      <a16:colId xmlns:a16="http://schemas.microsoft.com/office/drawing/2014/main" val="3929553969"/>
                    </a:ext>
                  </a:extLst>
                </a:gridCol>
                <a:gridCol w="1702195">
                  <a:extLst>
                    <a:ext uri="{9D8B030D-6E8A-4147-A177-3AD203B41FA5}">
                      <a16:colId xmlns:a16="http://schemas.microsoft.com/office/drawing/2014/main" val="3003145901"/>
                    </a:ext>
                  </a:extLst>
                </a:gridCol>
                <a:gridCol w="8342442">
                  <a:extLst>
                    <a:ext uri="{9D8B030D-6E8A-4147-A177-3AD203B41FA5}">
                      <a16:colId xmlns:a16="http://schemas.microsoft.com/office/drawing/2014/main" val="1117775520"/>
                    </a:ext>
                  </a:extLst>
                </a:gridCol>
              </a:tblGrid>
              <a:tr h="438304">
                <a:tc>
                  <a:txBody>
                    <a:bodyPr/>
                    <a:lstStyle/>
                    <a:p>
                      <a:r>
                        <a:rPr lang="en-GB" sz="1500" dirty="0"/>
                        <a:t>District</a:t>
                      </a:r>
                    </a:p>
                  </a:txBody>
                  <a:tcPr/>
                </a:tc>
                <a:tc>
                  <a:txBody>
                    <a:bodyPr/>
                    <a:lstStyle/>
                    <a:p>
                      <a:r>
                        <a:rPr lang="en-GB" sz="1500" dirty="0"/>
                        <a:t>Theme</a:t>
                      </a:r>
                    </a:p>
                  </a:txBody>
                  <a:tcPr/>
                </a:tc>
                <a:tc>
                  <a:txBody>
                    <a:bodyPr/>
                    <a:lstStyle/>
                    <a:p>
                      <a:r>
                        <a:rPr lang="en-GB" sz="1500" dirty="0"/>
                        <a:t>Key Findings</a:t>
                      </a:r>
                    </a:p>
                  </a:txBody>
                  <a:tcPr/>
                </a:tc>
                <a:extLst>
                  <a:ext uri="{0D108BD9-81ED-4DB2-BD59-A6C34878D82A}">
                    <a16:rowId xmlns:a16="http://schemas.microsoft.com/office/drawing/2014/main" val="2583524872"/>
                  </a:ext>
                </a:extLst>
              </a:tr>
              <a:tr h="693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anose="020F0502020204030204" pitchFamily="34" charset="0"/>
                        </a:rPr>
                        <a:t>Huntingdonshire</a:t>
                      </a:r>
                    </a:p>
                  </a:txBody>
                  <a:tcPr/>
                </a:tc>
                <a:tc>
                  <a:txBody>
                    <a:bodyPr/>
                    <a:lstStyle/>
                    <a:p>
                      <a:r>
                        <a:rPr lang="en-GB" sz="1500" dirty="0"/>
                        <a:t>Housing development</a:t>
                      </a:r>
                    </a:p>
                    <a:p>
                      <a:endParaRPr lang="en-GB" sz="1200" dirty="0"/>
                    </a:p>
                    <a:p>
                      <a:r>
                        <a:rPr lang="en-GB" sz="1500" dirty="0"/>
                        <a:t>Journey times</a:t>
                      </a:r>
                    </a:p>
                  </a:txBody>
                  <a:tcPr/>
                </a:tc>
                <a:tc>
                  <a:txBody>
                    <a:bodyPr/>
                    <a:lstStyle/>
                    <a:p>
                      <a:pPr marL="285750" indent="-285750">
                        <a:buFont typeface="Arial" panose="020B0604020202020204" pitchFamily="34" charset="0"/>
                        <a:buChar char="•"/>
                      </a:pPr>
                      <a:r>
                        <a:rPr lang="en-GB" sz="1500" dirty="0">
                          <a:latin typeface="Calibri" panose="020F0502020204030204" pitchFamily="34" charset="0"/>
                          <a:ea typeface="Times New Roman" panose="02020603050405020304" pitchFamily="18" charset="0"/>
                        </a:rPr>
                        <a:t>Huntingdonshire and South Cambridgeshire have the most areas of major housing development (2021)</a:t>
                      </a:r>
                    </a:p>
                    <a:p>
                      <a:pPr marL="285750" indent="-285750">
                        <a:buFont typeface="Arial" panose="020B0604020202020204" pitchFamily="34" charset="0"/>
                        <a:buChar char="•"/>
                      </a:pPr>
                      <a:endParaRPr lang="en-GB" sz="12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500" dirty="0">
                          <a:latin typeface="Calibri" panose="020F0502020204030204" pitchFamily="34" charset="0"/>
                          <a:ea typeface="Times New Roman" panose="02020603050405020304" pitchFamily="18" charset="0"/>
                        </a:rPr>
                        <a:t>The highest proportion of LSOAs with an average minimum journey time by public transport/walking of over 20 minutes to the nearest primary school (9%) and second highest proportion with a minimum journey time of over 30 minutes to the nearest secondary school (38%).</a:t>
                      </a:r>
                    </a:p>
                  </a:txBody>
                  <a:tcPr/>
                </a:tc>
                <a:extLst>
                  <a:ext uri="{0D108BD9-81ED-4DB2-BD59-A6C34878D82A}">
                    <a16:rowId xmlns:a16="http://schemas.microsoft.com/office/drawing/2014/main" val="4012825605"/>
                  </a:ext>
                </a:extLst>
              </a:tr>
              <a:tr h="270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anose="020F0502020204030204" pitchFamily="34" charset="0"/>
                        </a:rPr>
                        <a:t>South Cambridgeshire</a:t>
                      </a:r>
                    </a:p>
                    <a:p>
                      <a:endParaRPr lang="en-GB" sz="1500" dirty="0"/>
                    </a:p>
                  </a:txBody>
                  <a:tcPr/>
                </a:tc>
                <a:tc>
                  <a:txBody>
                    <a:bodyPr/>
                    <a:lstStyle/>
                    <a:p>
                      <a:r>
                        <a:rPr lang="en-GB" sz="1500" dirty="0"/>
                        <a:t>Housing development </a:t>
                      </a:r>
                    </a:p>
                    <a:p>
                      <a:endParaRPr lang="en-GB" sz="1200" dirty="0"/>
                    </a:p>
                    <a:p>
                      <a:r>
                        <a:rPr lang="en-GB" sz="1500" dirty="0"/>
                        <a:t>Homes for Ukraine</a:t>
                      </a:r>
                    </a:p>
                    <a:p>
                      <a:endParaRPr lang="en-GB" sz="1500" dirty="0"/>
                    </a:p>
                    <a:p>
                      <a:endParaRPr lang="en-GB" sz="1200" dirty="0"/>
                    </a:p>
                    <a:p>
                      <a:r>
                        <a:rPr lang="en-GB" sz="1500" dirty="0"/>
                        <a:t>School capacity</a:t>
                      </a:r>
                    </a:p>
                    <a:p>
                      <a:endParaRPr lang="en-GB" sz="1500" dirty="0"/>
                    </a:p>
                    <a:p>
                      <a:endParaRPr lang="en-GB" sz="1500" dirty="0"/>
                    </a:p>
                    <a:p>
                      <a:endParaRPr lang="en-GB" sz="1200" dirty="0"/>
                    </a:p>
                    <a:p>
                      <a:r>
                        <a:rPr lang="en-GB" sz="1500" dirty="0"/>
                        <a:t>Journey times</a:t>
                      </a:r>
                    </a:p>
                    <a:p>
                      <a:endParaRPr lang="en-GB" sz="1500" dirty="0"/>
                    </a:p>
                    <a:p>
                      <a:endParaRPr lang="en-GB" sz="1500" dirty="0"/>
                    </a:p>
                    <a:p>
                      <a:endParaRPr lang="en-GB" sz="1200" dirty="0"/>
                    </a:p>
                    <a:p>
                      <a:r>
                        <a:rPr lang="en-GB" sz="1500" dirty="0"/>
                        <a:t>Population growth</a:t>
                      </a:r>
                    </a:p>
                    <a:p>
                      <a:endParaRPr lang="en-GB" sz="1500" dirty="0"/>
                    </a:p>
                    <a:p>
                      <a:endParaRPr lang="en-GB" sz="1200" dirty="0"/>
                    </a:p>
                    <a:p>
                      <a:r>
                        <a:rPr lang="en-GB" sz="1500" dirty="0"/>
                        <a:t>Property prices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South Cambridgeshire and Huntingdonshire have the most areas of major housing development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The highest proportion of guests under the Homes for Ukraine scheme, accounting for 37% of all guests in Cambridgeshire and Peterborough.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Calibri" panose="020F0502020204030204" pitchFamily="34" charset="0"/>
                        </a:rPr>
                        <a:t>The highest proportion of oversubscribed primary schools (15%) and secondary schools (20%). </a:t>
                      </a:r>
                      <a:r>
                        <a:rPr lang="en-GB" sz="1500" dirty="0">
                          <a:latin typeface="Calibri" panose="020F0502020204030204" pitchFamily="34" charset="0"/>
                        </a:rPr>
                        <a:t>A</a:t>
                      </a:r>
                      <a:r>
                        <a:rPr lang="en-GB" sz="1500" dirty="0">
                          <a:latin typeface="Calibri" panose="020F0502020204030204" pitchFamily="34" charset="0"/>
                          <a:ea typeface="Times New Roman" panose="02020603050405020304" pitchFamily="18" charset="0"/>
                        </a:rPr>
                        <a:t>dditional pressures on school places resulting from Homes for Ukraine means demand is currently outstretching capacity in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Higher proportion of LSOAs with longer average journey times by public transport/walking: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dirty="0">
                          <a:latin typeface="Calibri" panose="020F0502020204030204" pitchFamily="34" charset="0"/>
                          <a:ea typeface="Times New Roman" panose="02020603050405020304" pitchFamily="18" charset="0"/>
                        </a:rPr>
                        <a:t>                    41% longer than 30 minutes to the nearest secondary school</a:t>
                      </a:r>
                      <a:endParaRPr lang="en-US" sz="15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dirty="0">
                          <a:latin typeface="Calibri" panose="020F0502020204030204" pitchFamily="34" charset="0"/>
                          <a:ea typeface="Times New Roman" panose="02020603050405020304" pitchFamily="18" charset="0"/>
                        </a:rPr>
                        <a:t>                    25% longer than 30 minutes to the nearest GP.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t>The highest predicted proportional population growth between 2021 and 2026  along with East Cambridgeshire (+11%). </a:t>
                      </a:r>
                      <a:r>
                        <a:rPr lang="en-GB" sz="1500" dirty="0">
                          <a:latin typeface="Calibri" panose="020F050202020403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The second highest average property price at over £450,000, 33% above the East of England average.</a:t>
                      </a:r>
                      <a:endParaRPr lang="en-US" sz="1500" dirty="0">
                        <a:latin typeface="Calibri" panose="020F0502020204030204" pitchFamily="34" charset="0"/>
                      </a:endParaRPr>
                    </a:p>
                  </a:txBody>
                  <a:tcPr/>
                </a:tc>
                <a:extLst>
                  <a:ext uri="{0D108BD9-81ED-4DB2-BD59-A6C34878D82A}">
                    <a16:rowId xmlns:a16="http://schemas.microsoft.com/office/drawing/2014/main" val="4053828856"/>
                  </a:ext>
                </a:extLst>
              </a:tr>
            </a:tbl>
          </a:graphicData>
        </a:graphic>
      </p:graphicFrame>
    </p:spTree>
    <p:extLst>
      <p:ext uri="{BB962C8B-B14F-4D97-AF65-F5344CB8AC3E}">
        <p14:creationId xmlns:p14="http://schemas.microsoft.com/office/powerpoint/2010/main" val="311529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207273" y="116880"/>
            <a:ext cx="9847384" cy="646331"/>
          </a:xfrm>
          <a:prstGeom prst="rect">
            <a:avLst/>
          </a:prstGeom>
          <a:noFill/>
        </p:spPr>
        <p:txBody>
          <a:bodyPr wrap="square" rtlCol="0">
            <a:spAutoFit/>
          </a:bodyPr>
          <a:lstStyle/>
          <a:p>
            <a:r>
              <a:rPr lang="en-GB" sz="3600" b="1" dirty="0">
                <a:latin typeface="+mj-lt"/>
              </a:rPr>
              <a:t>District Summary</a:t>
            </a:r>
          </a:p>
        </p:txBody>
      </p:sp>
      <p:graphicFrame>
        <p:nvGraphicFramePr>
          <p:cNvPr id="2" name="Table 2">
            <a:extLst>
              <a:ext uri="{FF2B5EF4-FFF2-40B4-BE49-F238E27FC236}">
                <a16:creationId xmlns:a16="http://schemas.microsoft.com/office/drawing/2014/main" id="{76052FB2-3443-4AF3-8E0A-B5D20C13B0C2}"/>
              </a:ext>
            </a:extLst>
          </p:cNvPr>
          <p:cNvGraphicFramePr>
            <a:graphicFrameLocks noGrp="1"/>
          </p:cNvGraphicFramePr>
          <p:nvPr>
            <p:extLst>
              <p:ext uri="{D42A27DB-BD31-4B8C-83A1-F6EECF244321}">
                <p14:modId xmlns:p14="http://schemas.microsoft.com/office/powerpoint/2010/main" val="389917187"/>
              </p:ext>
            </p:extLst>
          </p:nvPr>
        </p:nvGraphicFramePr>
        <p:xfrm>
          <a:off x="153646" y="985334"/>
          <a:ext cx="11780851" cy="3547264"/>
        </p:xfrm>
        <a:graphic>
          <a:graphicData uri="http://schemas.openxmlformats.org/drawingml/2006/table">
            <a:tbl>
              <a:tblPr firstRow="1" bandRow="1">
                <a:tableStyleId>{5C22544A-7EE6-4342-B048-85BDC9FD1C3A}</a:tableStyleId>
              </a:tblPr>
              <a:tblGrid>
                <a:gridCol w="1899305">
                  <a:extLst>
                    <a:ext uri="{9D8B030D-6E8A-4147-A177-3AD203B41FA5}">
                      <a16:colId xmlns:a16="http://schemas.microsoft.com/office/drawing/2014/main" val="3929553969"/>
                    </a:ext>
                  </a:extLst>
                </a:gridCol>
                <a:gridCol w="1674557">
                  <a:extLst>
                    <a:ext uri="{9D8B030D-6E8A-4147-A177-3AD203B41FA5}">
                      <a16:colId xmlns:a16="http://schemas.microsoft.com/office/drawing/2014/main" val="3003145901"/>
                    </a:ext>
                  </a:extLst>
                </a:gridCol>
                <a:gridCol w="8206989">
                  <a:extLst>
                    <a:ext uri="{9D8B030D-6E8A-4147-A177-3AD203B41FA5}">
                      <a16:colId xmlns:a16="http://schemas.microsoft.com/office/drawing/2014/main" val="1117775520"/>
                    </a:ext>
                  </a:extLst>
                </a:gridCol>
              </a:tblGrid>
              <a:tr h="438304">
                <a:tc>
                  <a:txBody>
                    <a:bodyPr/>
                    <a:lstStyle/>
                    <a:p>
                      <a:r>
                        <a:rPr lang="en-GB" sz="1500" dirty="0"/>
                        <a:t>District</a:t>
                      </a:r>
                    </a:p>
                  </a:txBody>
                  <a:tcPr/>
                </a:tc>
                <a:tc>
                  <a:txBody>
                    <a:bodyPr/>
                    <a:lstStyle/>
                    <a:p>
                      <a:r>
                        <a:rPr lang="en-GB" sz="1500" dirty="0"/>
                        <a:t>Theme</a:t>
                      </a:r>
                    </a:p>
                  </a:txBody>
                  <a:tcPr/>
                </a:tc>
                <a:tc>
                  <a:txBody>
                    <a:bodyPr/>
                    <a:lstStyle/>
                    <a:p>
                      <a:r>
                        <a:rPr lang="en-GB" sz="1500" dirty="0"/>
                        <a:t>Key Findings</a:t>
                      </a:r>
                    </a:p>
                  </a:txBody>
                  <a:tcPr/>
                </a:tc>
                <a:extLst>
                  <a:ext uri="{0D108BD9-81ED-4DB2-BD59-A6C34878D82A}">
                    <a16:rowId xmlns:a16="http://schemas.microsoft.com/office/drawing/2014/main" val="2583524872"/>
                  </a:ext>
                </a:extLst>
              </a:tr>
              <a:tr h="438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Calibri" panose="020F0502020204030204" pitchFamily="34" charset="0"/>
                        </a:rPr>
                        <a:t>Peterborough</a:t>
                      </a:r>
                      <a:endParaRPr lang="en-GB" sz="1500" b="1" dirty="0"/>
                    </a:p>
                  </a:txBody>
                  <a:tcPr/>
                </a:tc>
                <a:tc>
                  <a:txBody>
                    <a:bodyPr/>
                    <a:lstStyle/>
                    <a:p>
                      <a:r>
                        <a:rPr lang="en-GB" sz="1500" dirty="0"/>
                        <a:t>Journey times</a:t>
                      </a:r>
                    </a:p>
                    <a:p>
                      <a:endParaRPr lang="en-GB" sz="1500" dirty="0"/>
                    </a:p>
                    <a:p>
                      <a:endParaRPr lang="en-GB" sz="1200" dirty="0"/>
                    </a:p>
                    <a:p>
                      <a:r>
                        <a:rPr lang="en-GB" sz="1500" dirty="0"/>
                        <a:t>House prices</a:t>
                      </a:r>
                    </a:p>
                    <a:p>
                      <a:endParaRPr lang="en-GB" sz="1500" dirty="0"/>
                    </a:p>
                    <a:p>
                      <a:endParaRPr lang="en-GB" sz="1200" dirty="0"/>
                    </a:p>
                    <a:p>
                      <a:r>
                        <a:rPr lang="en-GB" sz="1500" dirty="0"/>
                        <a:t>School capacity</a:t>
                      </a:r>
                    </a:p>
                    <a:p>
                      <a:endParaRPr lang="en-GB" sz="1200" dirty="0"/>
                    </a:p>
                    <a:p>
                      <a:r>
                        <a:rPr lang="en-GB" sz="1500" dirty="0"/>
                        <a:t>Community Safety</a:t>
                      </a:r>
                    </a:p>
                    <a:p>
                      <a:endParaRPr lang="en-GB" sz="1500" dirty="0"/>
                    </a:p>
                    <a:p>
                      <a:endParaRPr lang="en-GB" sz="1200" dirty="0"/>
                    </a:p>
                    <a:p>
                      <a:r>
                        <a:rPr lang="en-GB" sz="1500" dirty="0"/>
                        <a:t>Housing Barriers (IMD)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ea typeface="Times New Roman" panose="02020603050405020304" pitchFamily="18" charset="0"/>
                        </a:rPr>
                        <a:t>The second shortest average minimum journey time to key services by public transport/walking at under 20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t>Peterborough and Fenland are the only districts in Cambridgeshire and Peterborough with house prices below the national average.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Calibri" panose="020F0502020204030204" pitchFamily="34" charset="0"/>
                        </a:rPr>
                        <a:t>The majority of primary schools in Peterborough (71%) had 10% or less capacity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latin typeface="Calibri" panose="020F0502020204030204" pitchFamily="34" charset="0"/>
                        </a:rPr>
                        <a:t>The second highest rate of crime, and hate crimes per 1,000 population  and joint highest ASB rate in Cambridgeshire &amp; Peterborough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dirty="0"/>
                        <a:t>Second highest level of deprivation on the IMD housing barrier sub-domain with 56% of LSOA’s in the top 30% most deprived nationally.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dirty="0"/>
                    </a:p>
                  </a:txBody>
                  <a:tcPr/>
                </a:tc>
                <a:extLst>
                  <a:ext uri="{0D108BD9-81ED-4DB2-BD59-A6C34878D82A}">
                    <a16:rowId xmlns:a16="http://schemas.microsoft.com/office/drawing/2014/main" val="2341253487"/>
                  </a:ext>
                </a:extLst>
              </a:tr>
            </a:tbl>
          </a:graphicData>
        </a:graphic>
      </p:graphicFrame>
    </p:spTree>
    <p:extLst>
      <p:ext uri="{BB962C8B-B14F-4D97-AF65-F5344CB8AC3E}">
        <p14:creationId xmlns:p14="http://schemas.microsoft.com/office/powerpoint/2010/main" val="39391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C95D8F9-61A7-4F42-A8A6-D4F12FACA363}"/>
              </a:ext>
            </a:extLst>
          </p:cNvPr>
          <p:cNvGraphicFramePr>
            <a:graphicFrameLocks noGrp="1"/>
          </p:cNvGraphicFramePr>
          <p:nvPr>
            <p:extLst>
              <p:ext uri="{D42A27DB-BD31-4B8C-83A1-F6EECF244321}">
                <p14:modId xmlns:p14="http://schemas.microsoft.com/office/powerpoint/2010/main" val="4110673509"/>
              </p:ext>
            </p:extLst>
          </p:nvPr>
        </p:nvGraphicFramePr>
        <p:xfrm>
          <a:off x="4757426" y="1463192"/>
          <a:ext cx="6517829" cy="3422285"/>
        </p:xfrm>
        <a:graphic>
          <a:graphicData uri="http://schemas.openxmlformats.org/drawingml/2006/table">
            <a:tbl>
              <a:tblPr firstRow="1" bandRow="1">
                <a:tableStyleId>{5C22544A-7EE6-4342-B048-85BDC9FD1C3A}</a:tableStyleId>
              </a:tblPr>
              <a:tblGrid>
                <a:gridCol w="1994521">
                  <a:extLst>
                    <a:ext uri="{9D8B030D-6E8A-4147-A177-3AD203B41FA5}">
                      <a16:colId xmlns:a16="http://schemas.microsoft.com/office/drawing/2014/main" val="3804158785"/>
                    </a:ext>
                  </a:extLst>
                </a:gridCol>
                <a:gridCol w="1208702">
                  <a:extLst>
                    <a:ext uri="{9D8B030D-6E8A-4147-A177-3AD203B41FA5}">
                      <a16:colId xmlns:a16="http://schemas.microsoft.com/office/drawing/2014/main" val="246172810"/>
                    </a:ext>
                  </a:extLst>
                </a:gridCol>
                <a:gridCol w="1095429">
                  <a:extLst>
                    <a:ext uri="{9D8B030D-6E8A-4147-A177-3AD203B41FA5}">
                      <a16:colId xmlns:a16="http://schemas.microsoft.com/office/drawing/2014/main" val="3374720400"/>
                    </a:ext>
                  </a:extLst>
                </a:gridCol>
                <a:gridCol w="1123748">
                  <a:extLst>
                    <a:ext uri="{9D8B030D-6E8A-4147-A177-3AD203B41FA5}">
                      <a16:colId xmlns:a16="http://schemas.microsoft.com/office/drawing/2014/main" val="1447556830"/>
                    </a:ext>
                  </a:extLst>
                </a:gridCol>
                <a:gridCol w="1095429">
                  <a:extLst>
                    <a:ext uri="{9D8B030D-6E8A-4147-A177-3AD203B41FA5}">
                      <a16:colId xmlns:a16="http://schemas.microsoft.com/office/drawing/2014/main" val="2143205242"/>
                    </a:ext>
                  </a:extLst>
                </a:gridCol>
              </a:tblGrid>
              <a:tr h="879625">
                <a:tc>
                  <a:txBody>
                    <a:bodyPr/>
                    <a:lstStyle/>
                    <a:p>
                      <a:pPr algn="l" fontAlgn="b"/>
                      <a:endParaRPr lang="en-GB" sz="1500" b="1" i="0" u="none" strike="noStrike" dirty="0">
                        <a:solidFill>
                          <a:schemeClr val="bg1"/>
                        </a:solidFill>
                        <a:effectLst/>
                        <a:latin typeface="Calibri" panose="020F0502020204030204" pitchFamily="34" charset="0"/>
                      </a:endParaRPr>
                    </a:p>
                  </a:txBody>
                  <a:tcPr marL="10316" marR="10316" marT="10316" marB="0" anchor="b"/>
                </a:tc>
                <a:tc>
                  <a:txBody>
                    <a:bodyPr/>
                    <a:lstStyle/>
                    <a:p>
                      <a:pPr algn="l" fontAlgn="b"/>
                      <a:r>
                        <a:rPr lang="en-GB" sz="1500" b="1" i="0" u="none" strike="noStrike" dirty="0">
                          <a:solidFill>
                            <a:schemeClr val="bg1"/>
                          </a:solidFill>
                          <a:effectLst/>
                          <a:latin typeface="Calibri" panose="020F0502020204030204" pitchFamily="34" charset="0"/>
                        </a:rPr>
                        <a:t>Public Transport/ Walking</a:t>
                      </a:r>
                    </a:p>
                  </a:txBody>
                  <a:tcPr marL="10316" marR="10316" marT="10316" marB="0" anchor="b"/>
                </a:tc>
                <a:tc>
                  <a:txBody>
                    <a:bodyPr/>
                    <a:lstStyle/>
                    <a:p>
                      <a:pPr algn="l" fontAlgn="b"/>
                      <a:r>
                        <a:rPr lang="en-GB" sz="1500" b="1" i="0" u="none" strike="noStrike" dirty="0">
                          <a:solidFill>
                            <a:schemeClr val="bg1"/>
                          </a:solidFill>
                          <a:effectLst/>
                          <a:latin typeface="Calibri" panose="020F0502020204030204" pitchFamily="34" charset="0"/>
                        </a:rPr>
                        <a:t>Cycle</a:t>
                      </a:r>
                    </a:p>
                  </a:txBody>
                  <a:tcPr marL="10316" marR="10316" marT="10316" marB="0" anchor="b"/>
                </a:tc>
                <a:tc>
                  <a:txBody>
                    <a:bodyPr/>
                    <a:lstStyle/>
                    <a:p>
                      <a:pPr algn="l" fontAlgn="b"/>
                      <a:r>
                        <a:rPr lang="en-GB" sz="1500" b="1" i="0" u="none" strike="noStrike" dirty="0">
                          <a:solidFill>
                            <a:schemeClr val="bg1"/>
                          </a:solidFill>
                          <a:effectLst/>
                          <a:latin typeface="Calibri" panose="020F0502020204030204" pitchFamily="34" charset="0"/>
                        </a:rPr>
                        <a:t>Car</a:t>
                      </a:r>
                    </a:p>
                  </a:txBody>
                  <a:tcPr marL="10316" marR="10316" marT="10316" marB="0" anchor="b"/>
                </a:tc>
                <a:tc>
                  <a:txBody>
                    <a:bodyPr/>
                    <a:lstStyle/>
                    <a:p>
                      <a:pPr algn="l" fontAlgn="b"/>
                      <a:r>
                        <a:rPr lang="en-GB" sz="1500" b="1" i="0" u="none" strike="noStrike" dirty="0">
                          <a:solidFill>
                            <a:schemeClr val="bg1"/>
                          </a:solidFill>
                          <a:effectLst/>
                          <a:latin typeface="Calibri" panose="020F0502020204030204" pitchFamily="34" charset="0"/>
                        </a:rPr>
                        <a:t>Walking</a:t>
                      </a:r>
                    </a:p>
                  </a:txBody>
                  <a:tcPr marL="10316" marR="10316" marT="10316" marB="0" anchor="b"/>
                </a:tc>
                <a:extLst>
                  <a:ext uri="{0D108BD9-81ED-4DB2-BD59-A6C34878D82A}">
                    <a16:rowId xmlns:a16="http://schemas.microsoft.com/office/drawing/2014/main" val="1261720870"/>
                  </a:ext>
                </a:extLst>
              </a:tr>
              <a:tr h="332607">
                <a:tc>
                  <a:txBody>
                    <a:bodyPr/>
                    <a:lstStyle/>
                    <a:p>
                      <a:pPr algn="l" fontAlgn="b"/>
                      <a:r>
                        <a:rPr lang="en-GB" sz="1500" b="0" i="0" u="none" strike="noStrike" dirty="0">
                          <a:solidFill>
                            <a:srgbClr val="000000"/>
                          </a:solidFill>
                          <a:effectLst/>
                          <a:latin typeface="Calibri" panose="020F0502020204030204" pitchFamily="34" charset="0"/>
                        </a:rPr>
                        <a:t>Cambridge</a:t>
                      </a:r>
                    </a:p>
                  </a:txBody>
                  <a:tcPr marL="10316" marR="10316" marT="10316" marB="0" anchor="b"/>
                </a:tc>
                <a:tc>
                  <a:txBody>
                    <a:bodyPr/>
                    <a:lstStyle/>
                    <a:p>
                      <a:pPr algn="l" fontAlgn="b"/>
                      <a:r>
                        <a:rPr lang="en-GB" sz="1500" b="0" i="0" u="none" strike="noStrike" dirty="0">
                          <a:solidFill>
                            <a:srgbClr val="000000"/>
                          </a:solidFill>
                          <a:effectLst/>
                          <a:latin typeface="+mn-lt"/>
                        </a:rPr>
                        <a:t>14.4</a:t>
                      </a:r>
                    </a:p>
                  </a:txBody>
                  <a:tcPr marL="9525" marR="9525" marT="9525" marB="0" anchor="b"/>
                </a:tc>
                <a:tc>
                  <a:txBody>
                    <a:bodyPr/>
                    <a:lstStyle/>
                    <a:p>
                      <a:pPr algn="l" fontAlgn="b"/>
                      <a:r>
                        <a:rPr lang="en-GB" sz="1500" b="0" i="0" u="none" strike="noStrike" dirty="0">
                          <a:solidFill>
                            <a:srgbClr val="000000"/>
                          </a:solidFill>
                          <a:effectLst/>
                          <a:latin typeface="+mn-lt"/>
                        </a:rPr>
                        <a:t>11.5</a:t>
                      </a:r>
                    </a:p>
                  </a:txBody>
                  <a:tcPr marL="9525" marR="9525" marT="9525" marB="0" anchor="b"/>
                </a:tc>
                <a:tc>
                  <a:txBody>
                    <a:bodyPr/>
                    <a:lstStyle/>
                    <a:p>
                      <a:pPr algn="l" fontAlgn="b"/>
                      <a:r>
                        <a:rPr lang="en-GB" sz="1500" b="0" i="0" u="none" strike="noStrike" dirty="0">
                          <a:solidFill>
                            <a:srgbClr val="000000"/>
                          </a:solidFill>
                          <a:effectLst/>
                          <a:latin typeface="+mn-lt"/>
                        </a:rPr>
                        <a:t>9.2</a:t>
                      </a:r>
                    </a:p>
                  </a:txBody>
                  <a:tcPr marL="9525" marR="9525" marT="9525" marB="0" anchor="b"/>
                </a:tc>
                <a:tc>
                  <a:txBody>
                    <a:bodyPr/>
                    <a:lstStyle/>
                    <a:p>
                      <a:pPr algn="l" fontAlgn="b"/>
                      <a:r>
                        <a:rPr lang="en-GB" sz="1500" b="0" i="0" u="none" strike="noStrike" dirty="0">
                          <a:solidFill>
                            <a:srgbClr val="000000"/>
                          </a:solidFill>
                          <a:effectLst/>
                          <a:latin typeface="+mn-lt"/>
                        </a:rPr>
                        <a:t>18.8</a:t>
                      </a:r>
                    </a:p>
                  </a:txBody>
                  <a:tcPr marL="9525" marR="9525" marT="9525" marB="0" anchor="b"/>
                </a:tc>
                <a:extLst>
                  <a:ext uri="{0D108BD9-81ED-4DB2-BD59-A6C34878D82A}">
                    <a16:rowId xmlns:a16="http://schemas.microsoft.com/office/drawing/2014/main" val="2957449923"/>
                  </a:ext>
                </a:extLst>
              </a:tr>
              <a:tr h="606116">
                <a:tc>
                  <a:txBody>
                    <a:bodyPr/>
                    <a:lstStyle/>
                    <a:p>
                      <a:pPr algn="l" fontAlgn="b"/>
                      <a:r>
                        <a:rPr lang="en-GB" sz="1500" b="0" i="0" u="none" strike="noStrike" dirty="0">
                          <a:solidFill>
                            <a:srgbClr val="000000"/>
                          </a:solidFill>
                          <a:effectLst/>
                          <a:latin typeface="Calibri" panose="020F0502020204030204" pitchFamily="34" charset="0"/>
                        </a:rPr>
                        <a:t>East Cambridgeshire</a:t>
                      </a:r>
                    </a:p>
                  </a:txBody>
                  <a:tcPr marL="10316" marR="10316" marT="10316" marB="0" anchor="b"/>
                </a:tc>
                <a:tc>
                  <a:txBody>
                    <a:bodyPr/>
                    <a:lstStyle/>
                    <a:p>
                      <a:pPr algn="l" fontAlgn="b"/>
                      <a:r>
                        <a:rPr lang="en-GB" sz="1500" b="0" i="0" u="none" strike="noStrike" dirty="0">
                          <a:solidFill>
                            <a:srgbClr val="000000"/>
                          </a:solidFill>
                          <a:effectLst/>
                          <a:latin typeface="+mn-lt"/>
                        </a:rPr>
                        <a:t>31.9</a:t>
                      </a:r>
                    </a:p>
                  </a:txBody>
                  <a:tcPr marL="9525" marR="9525" marT="9525" marB="0" anchor="b"/>
                </a:tc>
                <a:tc>
                  <a:txBody>
                    <a:bodyPr/>
                    <a:lstStyle/>
                    <a:p>
                      <a:pPr algn="l" fontAlgn="b"/>
                      <a:r>
                        <a:rPr lang="en-GB" sz="1500" b="0" i="0" u="none" strike="noStrike" dirty="0">
                          <a:solidFill>
                            <a:srgbClr val="000000"/>
                          </a:solidFill>
                          <a:effectLst/>
                          <a:latin typeface="+mn-lt"/>
                        </a:rPr>
                        <a:t>30.5</a:t>
                      </a:r>
                    </a:p>
                  </a:txBody>
                  <a:tcPr marL="9525" marR="9525" marT="9525" marB="0" anchor="b"/>
                </a:tc>
                <a:tc>
                  <a:txBody>
                    <a:bodyPr/>
                    <a:lstStyle/>
                    <a:p>
                      <a:pPr algn="l" fontAlgn="b"/>
                      <a:r>
                        <a:rPr lang="en-GB" sz="1500" b="0" i="0" u="none" strike="noStrike" dirty="0">
                          <a:solidFill>
                            <a:srgbClr val="000000"/>
                          </a:solidFill>
                          <a:effectLst/>
                          <a:latin typeface="+mn-lt"/>
                        </a:rPr>
                        <a:t>15.0</a:t>
                      </a:r>
                    </a:p>
                  </a:txBody>
                  <a:tcPr marL="9525" marR="9525" marT="9525" marB="0" anchor="b"/>
                </a:tc>
                <a:tc>
                  <a:txBody>
                    <a:bodyPr/>
                    <a:lstStyle/>
                    <a:p>
                      <a:pPr algn="l" fontAlgn="b"/>
                      <a:r>
                        <a:rPr lang="en-GB" sz="1500" b="0" i="0" u="none" strike="noStrike" dirty="0">
                          <a:solidFill>
                            <a:srgbClr val="000000"/>
                          </a:solidFill>
                          <a:effectLst/>
                          <a:latin typeface="+mn-lt"/>
                        </a:rPr>
                        <a:t>52.8</a:t>
                      </a:r>
                    </a:p>
                  </a:txBody>
                  <a:tcPr marL="9525" marR="9525" marT="9525" marB="0" anchor="b"/>
                </a:tc>
                <a:extLst>
                  <a:ext uri="{0D108BD9-81ED-4DB2-BD59-A6C34878D82A}">
                    <a16:rowId xmlns:a16="http://schemas.microsoft.com/office/drawing/2014/main" val="4254591143"/>
                  </a:ext>
                </a:extLst>
              </a:tr>
              <a:tr h="332607">
                <a:tc>
                  <a:txBody>
                    <a:bodyPr/>
                    <a:lstStyle/>
                    <a:p>
                      <a:pPr algn="l" fontAlgn="b"/>
                      <a:r>
                        <a:rPr lang="en-GB" sz="1500" b="0" i="0" u="none" strike="noStrike" dirty="0">
                          <a:solidFill>
                            <a:srgbClr val="000000"/>
                          </a:solidFill>
                          <a:effectLst/>
                          <a:latin typeface="Calibri" panose="020F0502020204030204" pitchFamily="34" charset="0"/>
                        </a:rPr>
                        <a:t>Fenland</a:t>
                      </a:r>
                    </a:p>
                  </a:txBody>
                  <a:tcPr marL="10316" marR="10316" marT="10316" marB="0" anchor="b"/>
                </a:tc>
                <a:tc>
                  <a:txBody>
                    <a:bodyPr/>
                    <a:lstStyle/>
                    <a:p>
                      <a:pPr algn="l" fontAlgn="b"/>
                      <a:r>
                        <a:rPr lang="en-GB" sz="1500" b="0" i="0" u="none" strike="noStrike" dirty="0">
                          <a:solidFill>
                            <a:srgbClr val="000000"/>
                          </a:solidFill>
                          <a:effectLst/>
                          <a:latin typeface="+mn-lt"/>
                        </a:rPr>
                        <a:t>27.3</a:t>
                      </a:r>
                    </a:p>
                  </a:txBody>
                  <a:tcPr marL="9525" marR="9525" marT="9525" marB="0" anchor="b"/>
                </a:tc>
                <a:tc>
                  <a:txBody>
                    <a:bodyPr/>
                    <a:lstStyle/>
                    <a:p>
                      <a:pPr algn="l" fontAlgn="b"/>
                      <a:r>
                        <a:rPr lang="en-GB" sz="1500" b="0" i="0" u="none" strike="noStrike" dirty="0">
                          <a:solidFill>
                            <a:srgbClr val="000000"/>
                          </a:solidFill>
                          <a:effectLst/>
                          <a:latin typeface="+mn-lt"/>
                        </a:rPr>
                        <a:t>25.6</a:t>
                      </a:r>
                    </a:p>
                  </a:txBody>
                  <a:tcPr marL="9525" marR="9525" marT="9525" marB="0" anchor="b"/>
                </a:tc>
                <a:tc>
                  <a:txBody>
                    <a:bodyPr/>
                    <a:lstStyle/>
                    <a:p>
                      <a:pPr algn="l" fontAlgn="b"/>
                      <a:r>
                        <a:rPr lang="en-GB" sz="1500" b="0" i="0" u="none" strike="noStrike" dirty="0">
                          <a:solidFill>
                            <a:srgbClr val="000000"/>
                          </a:solidFill>
                          <a:effectLst/>
                          <a:latin typeface="+mn-lt"/>
                        </a:rPr>
                        <a:t>12.7</a:t>
                      </a:r>
                    </a:p>
                  </a:txBody>
                  <a:tcPr marL="9525" marR="9525" marT="9525" marB="0" anchor="b"/>
                </a:tc>
                <a:tc>
                  <a:txBody>
                    <a:bodyPr/>
                    <a:lstStyle/>
                    <a:p>
                      <a:pPr algn="l" fontAlgn="b"/>
                      <a:r>
                        <a:rPr lang="en-GB" sz="1500" b="0" i="0" u="none" strike="noStrike" dirty="0">
                          <a:solidFill>
                            <a:srgbClr val="000000"/>
                          </a:solidFill>
                          <a:effectLst/>
                          <a:latin typeface="+mn-lt"/>
                        </a:rPr>
                        <a:t>40.1</a:t>
                      </a:r>
                    </a:p>
                  </a:txBody>
                  <a:tcPr marL="9525" marR="9525" marT="9525" marB="0" anchor="b"/>
                </a:tc>
                <a:extLst>
                  <a:ext uri="{0D108BD9-81ED-4DB2-BD59-A6C34878D82A}">
                    <a16:rowId xmlns:a16="http://schemas.microsoft.com/office/drawing/2014/main" val="745816606"/>
                  </a:ext>
                </a:extLst>
              </a:tr>
              <a:tr h="332607">
                <a:tc>
                  <a:txBody>
                    <a:bodyPr/>
                    <a:lstStyle/>
                    <a:p>
                      <a:pPr algn="l" fontAlgn="b"/>
                      <a:r>
                        <a:rPr lang="en-GB" sz="1500" b="0" i="0" u="none" strike="noStrike" dirty="0">
                          <a:solidFill>
                            <a:srgbClr val="000000"/>
                          </a:solidFill>
                          <a:effectLst/>
                          <a:latin typeface="Calibri" panose="020F0502020204030204" pitchFamily="34" charset="0"/>
                        </a:rPr>
                        <a:t>Huntingdonshire</a:t>
                      </a:r>
                    </a:p>
                  </a:txBody>
                  <a:tcPr marL="10316" marR="10316" marT="10316" marB="0" anchor="b"/>
                </a:tc>
                <a:tc>
                  <a:txBody>
                    <a:bodyPr/>
                    <a:lstStyle/>
                    <a:p>
                      <a:pPr algn="l" fontAlgn="b"/>
                      <a:r>
                        <a:rPr lang="en-GB" sz="1500" b="0" i="0" u="none" strike="noStrike" dirty="0">
                          <a:solidFill>
                            <a:srgbClr val="000000"/>
                          </a:solidFill>
                          <a:effectLst/>
                          <a:latin typeface="+mn-lt"/>
                        </a:rPr>
                        <a:t>26.7</a:t>
                      </a:r>
                    </a:p>
                  </a:txBody>
                  <a:tcPr marL="9525" marR="9525" marT="9525" marB="0" anchor="b"/>
                </a:tc>
                <a:tc>
                  <a:txBody>
                    <a:bodyPr/>
                    <a:lstStyle/>
                    <a:p>
                      <a:pPr algn="l" fontAlgn="b"/>
                      <a:r>
                        <a:rPr lang="en-GB" sz="1500" b="0" i="0" u="none" strike="noStrike" dirty="0">
                          <a:solidFill>
                            <a:srgbClr val="000000"/>
                          </a:solidFill>
                          <a:effectLst/>
                          <a:latin typeface="+mn-lt"/>
                        </a:rPr>
                        <a:t>19.5</a:t>
                      </a:r>
                    </a:p>
                  </a:txBody>
                  <a:tcPr marL="9525" marR="9525" marT="9525" marB="0" anchor="b"/>
                </a:tc>
                <a:tc>
                  <a:txBody>
                    <a:bodyPr/>
                    <a:lstStyle/>
                    <a:p>
                      <a:pPr algn="l" fontAlgn="b"/>
                      <a:r>
                        <a:rPr lang="en-GB" sz="1500" b="0" i="0" u="none" strike="noStrike" dirty="0">
                          <a:solidFill>
                            <a:srgbClr val="000000"/>
                          </a:solidFill>
                          <a:effectLst/>
                          <a:latin typeface="+mn-lt"/>
                        </a:rPr>
                        <a:t>11.7</a:t>
                      </a:r>
                    </a:p>
                  </a:txBody>
                  <a:tcPr marL="9525" marR="9525" marT="9525" marB="0" anchor="b"/>
                </a:tc>
                <a:tc>
                  <a:txBody>
                    <a:bodyPr/>
                    <a:lstStyle/>
                    <a:p>
                      <a:pPr algn="l" fontAlgn="b"/>
                      <a:r>
                        <a:rPr lang="en-GB" sz="1500" b="0" i="0" u="none" strike="noStrike" dirty="0">
                          <a:solidFill>
                            <a:srgbClr val="000000"/>
                          </a:solidFill>
                          <a:effectLst/>
                          <a:latin typeface="+mn-lt"/>
                        </a:rPr>
                        <a:t>39.1</a:t>
                      </a:r>
                    </a:p>
                  </a:txBody>
                  <a:tcPr marL="9525" marR="9525" marT="9525" marB="0" anchor="b"/>
                </a:tc>
                <a:extLst>
                  <a:ext uri="{0D108BD9-81ED-4DB2-BD59-A6C34878D82A}">
                    <a16:rowId xmlns:a16="http://schemas.microsoft.com/office/drawing/2014/main" val="4073745216"/>
                  </a:ext>
                </a:extLst>
              </a:tr>
              <a:tr h="606116">
                <a:tc>
                  <a:txBody>
                    <a:bodyPr/>
                    <a:lstStyle/>
                    <a:p>
                      <a:pPr algn="l" fontAlgn="b"/>
                      <a:r>
                        <a:rPr lang="en-GB" sz="1500" b="0" i="0" u="none" strike="noStrike" dirty="0">
                          <a:solidFill>
                            <a:srgbClr val="000000"/>
                          </a:solidFill>
                          <a:effectLst/>
                          <a:latin typeface="Calibri" panose="020F0502020204030204" pitchFamily="34" charset="0"/>
                        </a:rPr>
                        <a:t>South Cambridgeshire</a:t>
                      </a:r>
                    </a:p>
                  </a:txBody>
                  <a:tcPr marL="10316" marR="10316" marT="10316" marB="0" anchor="b"/>
                </a:tc>
                <a:tc>
                  <a:txBody>
                    <a:bodyPr/>
                    <a:lstStyle/>
                    <a:p>
                      <a:pPr algn="l" fontAlgn="b"/>
                      <a:r>
                        <a:rPr lang="en-GB" sz="1500" b="0" i="0" u="none" strike="noStrike" dirty="0">
                          <a:solidFill>
                            <a:srgbClr val="000000"/>
                          </a:solidFill>
                          <a:effectLst/>
                          <a:latin typeface="+mn-lt"/>
                        </a:rPr>
                        <a:t>28.1</a:t>
                      </a:r>
                    </a:p>
                  </a:txBody>
                  <a:tcPr marL="9525" marR="9525" marT="9525" marB="0" anchor="b"/>
                </a:tc>
                <a:tc>
                  <a:txBody>
                    <a:bodyPr/>
                    <a:lstStyle/>
                    <a:p>
                      <a:pPr algn="l" fontAlgn="b"/>
                      <a:r>
                        <a:rPr lang="en-GB" sz="1500" b="0" i="0" u="none" strike="noStrike" dirty="0">
                          <a:solidFill>
                            <a:srgbClr val="000000"/>
                          </a:solidFill>
                          <a:effectLst/>
                          <a:latin typeface="+mn-lt"/>
                        </a:rPr>
                        <a:t>24.2</a:t>
                      </a:r>
                    </a:p>
                  </a:txBody>
                  <a:tcPr marL="9525" marR="9525" marT="9525" marB="0" anchor="b"/>
                </a:tc>
                <a:tc>
                  <a:txBody>
                    <a:bodyPr/>
                    <a:lstStyle/>
                    <a:p>
                      <a:pPr algn="l" fontAlgn="b"/>
                      <a:r>
                        <a:rPr lang="en-GB" sz="1500" b="0" i="0" u="none" strike="noStrike" dirty="0">
                          <a:solidFill>
                            <a:srgbClr val="000000"/>
                          </a:solidFill>
                          <a:effectLst/>
                          <a:latin typeface="+mn-lt"/>
                        </a:rPr>
                        <a:t>13.4</a:t>
                      </a:r>
                    </a:p>
                  </a:txBody>
                  <a:tcPr marL="9525" marR="9525" marT="9525" marB="0" anchor="b"/>
                </a:tc>
                <a:tc>
                  <a:txBody>
                    <a:bodyPr/>
                    <a:lstStyle/>
                    <a:p>
                      <a:pPr algn="l" fontAlgn="b"/>
                      <a:r>
                        <a:rPr lang="en-GB" sz="1500" b="0" i="0" u="none" strike="noStrike" dirty="0">
                          <a:solidFill>
                            <a:srgbClr val="000000"/>
                          </a:solidFill>
                          <a:effectLst/>
                          <a:latin typeface="+mn-lt"/>
                        </a:rPr>
                        <a:t>52.2</a:t>
                      </a:r>
                    </a:p>
                  </a:txBody>
                  <a:tcPr marL="9525" marR="9525" marT="9525" marB="0" anchor="b"/>
                </a:tc>
                <a:extLst>
                  <a:ext uri="{0D108BD9-81ED-4DB2-BD59-A6C34878D82A}">
                    <a16:rowId xmlns:a16="http://schemas.microsoft.com/office/drawing/2014/main" val="2445158282"/>
                  </a:ext>
                </a:extLst>
              </a:tr>
              <a:tr h="332607">
                <a:tc>
                  <a:txBody>
                    <a:bodyPr/>
                    <a:lstStyle/>
                    <a:p>
                      <a:pPr algn="l" fontAlgn="b"/>
                      <a:r>
                        <a:rPr lang="en-GB" sz="1500" b="0" i="0" u="none" strike="noStrike" dirty="0">
                          <a:solidFill>
                            <a:srgbClr val="000000"/>
                          </a:solidFill>
                          <a:effectLst/>
                          <a:latin typeface="Calibri" panose="020F0502020204030204" pitchFamily="34" charset="0"/>
                        </a:rPr>
                        <a:t>Peterborough</a:t>
                      </a:r>
                    </a:p>
                  </a:txBody>
                  <a:tcPr marL="10316" marR="10316" marT="10316" marB="0" anchor="b"/>
                </a:tc>
                <a:tc>
                  <a:txBody>
                    <a:bodyPr/>
                    <a:lstStyle/>
                    <a:p>
                      <a:pPr algn="l" fontAlgn="b"/>
                      <a:r>
                        <a:rPr lang="en-GB" sz="1500" b="0" i="0" u="none" strike="noStrike" dirty="0">
                          <a:solidFill>
                            <a:srgbClr val="000000"/>
                          </a:solidFill>
                          <a:effectLst/>
                          <a:latin typeface="+mn-lt"/>
                        </a:rPr>
                        <a:t>18.5</a:t>
                      </a:r>
                    </a:p>
                  </a:txBody>
                  <a:tcPr marL="9525" marR="9525" marT="9525" marB="0" anchor="b"/>
                </a:tc>
                <a:tc>
                  <a:txBody>
                    <a:bodyPr/>
                    <a:lstStyle/>
                    <a:p>
                      <a:pPr algn="l" fontAlgn="b"/>
                      <a:r>
                        <a:rPr lang="en-GB" sz="1500" b="0" i="0" u="none" strike="noStrike" dirty="0">
                          <a:solidFill>
                            <a:srgbClr val="000000"/>
                          </a:solidFill>
                          <a:effectLst/>
                          <a:latin typeface="+mn-lt"/>
                        </a:rPr>
                        <a:t>14.1</a:t>
                      </a:r>
                    </a:p>
                  </a:txBody>
                  <a:tcPr marL="9525" marR="9525" marT="9525" marB="0" anchor="b"/>
                </a:tc>
                <a:tc>
                  <a:txBody>
                    <a:bodyPr/>
                    <a:lstStyle/>
                    <a:p>
                      <a:pPr algn="l" fontAlgn="b"/>
                      <a:r>
                        <a:rPr lang="en-GB" sz="1500" b="0" i="0" u="none" strike="noStrike" dirty="0">
                          <a:solidFill>
                            <a:srgbClr val="000000"/>
                          </a:solidFill>
                          <a:effectLst/>
                          <a:latin typeface="+mn-lt"/>
                        </a:rPr>
                        <a:t>9.8</a:t>
                      </a:r>
                    </a:p>
                  </a:txBody>
                  <a:tcPr marL="9525" marR="9525" marT="9525" marB="0" anchor="b"/>
                </a:tc>
                <a:tc>
                  <a:txBody>
                    <a:bodyPr/>
                    <a:lstStyle/>
                    <a:p>
                      <a:pPr algn="l" fontAlgn="b"/>
                      <a:r>
                        <a:rPr lang="en-GB" sz="1500" b="0" i="0" u="none" strike="noStrike" dirty="0">
                          <a:solidFill>
                            <a:srgbClr val="000000"/>
                          </a:solidFill>
                          <a:effectLst/>
                          <a:latin typeface="+mn-lt"/>
                        </a:rPr>
                        <a:t>25.5</a:t>
                      </a:r>
                    </a:p>
                  </a:txBody>
                  <a:tcPr marL="9525" marR="9525" marT="9525" marB="0" anchor="b"/>
                </a:tc>
                <a:extLst>
                  <a:ext uri="{0D108BD9-81ED-4DB2-BD59-A6C34878D82A}">
                    <a16:rowId xmlns:a16="http://schemas.microsoft.com/office/drawing/2014/main" val="1759353529"/>
                  </a:ext>
                </a:extLst>
              </a:tr>
            </a:tbl>
          </a:graphicData>
        </a:graphic>
      </p:graphicFrame>
      <p:sp>
        <p:nvSpPr>
          <p:cNvPr id="9" name="TextBox 8">
            <a:extLst>
              <a:ext uri="{FF2B5EF4-FFF2-40B4-BE49-F238E27FC236}">
                <a16:creationId xmlns:a16="http://schemas.microsoft.com/office/drawing/2014/main" id="{F84C01B4-A209-4B81-95B3-5D48DF9F1A75}"/>
              </a:ext>
            </a:extLst>
          </p:cNvPr>
          <p:cNvSpPr txBox="1"/>
          <p:nvPr/>
        </p:nvSpPr>
        <p:spPr>
          <a:xfrm>
            <a:off x="464234" y="315330"/>
            <a:ext cx="9847384" cy="646331"/>
          </a:xfrm>
          <a:prstGeom prst="rect">
            <a:avLst/>
          </a:prstGeom>
          <a:noFill/>
        </p:spPr>
        <p:txBody>
          <a:bodyPr wrap="square" rtlCol="0">
            <a:spAutoFit/>
          </a:bodyPr>
          <a:lstStyle/>
          <a:p>
            <a:r>
              <a:rPr lang="en-GB" sz="3600" b="1" dirty="0">
                <a:latin typeface="+mj-lt"/>
              </a:rPr>
              <a:t>Access to services – journey times</a:t>
            </a:r>
          </a:p>
        </p:txBody>
      </p:sp>
      <p:sp>
        <p:nvSpPr>
          <p:cNvPr id="2" name="TextBox 1">
            <a:extLst>
              <a:ext uri="{FF2B5EF4-FFF2-40B4-BE49-F238E27FC236}">
                <a16:creationId xmlns:a16="http://schemas.microsoft.com/office/drawing/2014/main" id="{F9F0CAF6-3D04-4CDE-877A-A53B65195232}"/>
              </a:ext>
            </a:extLst>
          </p:cNvPr>
          <p:cNvSpPr txBox="1"/>
          <p:nvPr/>
        </p:nvSpPr>
        <p:spPr>
          <a:xfrm>
            <a:off x="4679063" y="1155415"/>
            <a:ext cx="6983334" cy="307777"/>
          </a:xfrm>
          <a:prstGeom prst="rect">
            <a:avLst/>
          </a:prstGeom>
          <a:noFill/>
        </p:spPr>
        <p:txBody>
          <a:bodyPr wrap="square" rtlCol="0">
            <a:spAutoFit/>
          </a:bodyPr>
          <a:lstStyle/>
          <a:p>
            <a:r>
              <a:rPr lang="en-GB" sz="1400" b="1" dirty="0"/>
              <a:t>Average minimum journey time to reach 8 key services*, by mode of travel, 2019</a:t>
            </a:r>
          </a:p>
        </p:txBody>
      </p:sp>
      <p:sp>
        <p:nvSpPr>
          <p:cNvPr id="7" name="TextBox 6">
            <a:extLst>
              <a:ext uri="{FF2B5EF4-FFF2-40B4-BE49-F238E27FC236}">
                <a16:creationId xmlns:a16="http://schemas.microsoft.com/office/drawing/2014/main" id="{8F7DDBE7-7B30-44E8-A451-DDE85B74EA79}"/>
              </a:ext>
            </a:extLst>
          </p:cNvPr>
          <p:cNvSpPr txBox="1"/>
          <p:nvPr/>
        </p:nvSpPr>
        <p:spPr>
          <a:xfrm>
            <a:off x="464234" y="1501925"/>
            <a:ext cx="3285698" cy="3416320"/>
          </a:xfrm>
          <a:prstGeom prst="rect">
            <a:avLst/>
          </a:prstGeom>
          <a:noFill/>
        </p:spPr>
        <p:txBody>
          <a:bodyPr wrap="square">
            <a:spAutoFit/>
          </a:bodyPr>
          <a:lstStyle/>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East Cambridgeshire has the longest minimum journey time to the nearest key services via public transport or walking at 32 minutes.</a:t>
            </a:r>
            <a:endParaRPr lang="en-GB" sz="18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en-GB"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dirty="0">
                <a:latin typeface="Calibri" panose="020F0502020204030204" pitchFamily="34" charset="0"/>
                <a:ea typeface="Times New Roman" panose="02020603050405020304" pitchFamily="18" charset="0"/>
              </a:rPr>
              <a:t>Cambridge and Peterborough have the shortes</a:t>
            </a:r>
            <a:r>
              <a:rPr lang="en-GB" dirty="0">
                <a:latin typeface="Calibri" panose="020F0502020204030204" pitchFamily="34" charset="0"/>
                <a:ea typeface="Times New Roman" panose="02020603050405020304" pitchFamily="18" charset="0"/>
              </a:rPr>
              <a:t>t average minimum journey times by public transport or walking at 14.4 minutes and 18.5 minutes respectively.</a:t>
            </a:r>
            <a:endParaRPr lang="en-GB" sz="1800" dirty="0">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6871A4B3-8B80-489F-9E56-26D67D3AFA3A}"/>
              </a:ext>
            </a:extLst>
          </p:cNvPr>
          <p:cNvSpPr txBox="1"/>
          <p:nvPr/>
        </p:nvSpPr>
        <p:spPr>
          <a:xfrm>
            <a:off x="187720" y="5657671"/>
            <a:ext cx="11985992" cy="1200329"/>
          </a:xfrm>
          <a:prstGeom prst="rect">
            <a:avLst/>
          </a:prstGeom>
          <a:noFill/>
        </p:spPr>
        <p:txBody>
          <a:bodyPr wrap="square">
            <a:spAutoFit/>
          </a:bodyPr>
          <a:lstStyle/>
          <a:p>
            <a:r>
              <a:rPr lang="en-GB" sz="1300" i="1" dirty="0">
                <a:latin typeface="Calibri" panose="020F0502020204030204" pitchFamily="34" charset="0"/>
                <a:ea typeface="Times New Roman" panose="02020603050405020304" pitchFamily="18" charset="0"/>
              </a:rPr>
              <a:t>*The 8 key services included are: employment centre, primary school, secondary school, further education, GP, hospital food store and town centre. </a:t>
            </a:r>
          </a:p>
          <a:p>
            <a:endParaRPr lang="en-GB" sz="700" i="1" dirty="0">
              <a:latin typeface="Calibri" panose="020F0502020204030204" pitchFamily="34" charset="0"/>
              <a:ea typeface="Times New Roman" panose="02020603050405020304" pitchFamily="18" charset="0"/>
            </a:endParaRPr>
          </a:p>
          <a:p>
            <a:r>
              <a:rPr lang="en-GB" sz="1300" i="1" dirty="0">
                <a:latin typeface="Calibri" panose="020F0502020204030204" pitchFamily="34" charset="0"/>
                <a:ea typeface="Times New Roman" panose="02020603050405020304" pitchFamily="18" charset="0"/>
              </a:rPr>
              <a:t>N.B. Journey times data is produced by modelling theoretical journeys between known sets of origins (single point of Output Areas) and destinations using information on the road network, traffic speeds and public transport timetables. Journey times are representative of the morning peak (7-10am). Full details relating to the source datasets and methodology used in the production of these statistics can be found here: </a:t>
            </a:r>
            <a:r>
              <a:rPr lang="en-GB" sz="1300" i="1" dirty="0">
                <a:latin typeface="Calibri" panose="020F0502020204030204" pitchFamily="34" charset="0"/>
                <a:ea typeface="Times New Roman" panose="02020603050405020304" pitchFamily="18" charset="0"/>
                <a:hlinkClick r:id="rId3"/>
              </a:rPr>
              <a:t>https://assets.publishing.service.gov.uk/government/uploads/system/uploads/attachment_data/file/853603/notes-and-definitions.pdf</a:t>
            </a:r>
            <a:r>
              <a:rPr lang="en-GB" sz="1300" i="1" dirty="0">
                <a:latin typeface="Calibri" panose="020F0502020204030204" pitchFamily="34" charset="0"/>
                <a:ea typeface="Times New Roman" panose="02020603050405020304" pitchFamily="18" charset="0"/>
              </a:rPr>
              <a:t> </a:t>
            </a:r>
            <a:endParaRPr lang="en-GB" sz="1300" i="1" dirty="0"/>
          </a:p>
        </p:txBody>
      </p:sp>
      <p:sp>
        <p:nvSpPr>
          <p:cNvPr id="11" name="TextBox 10">
            <a:extLst>
              <a:ext uri="{FF2B5EF4-FFF2-40B4-BE49-F238E27FC236}">
                <a16:creationId xmlns:a16="http://schemas.microsoft.com/office/drawing/2014/main" id="{FA58ACD4-007C-4AE3-B7E9-D0BF9704FF3A}"/>
              </a:ext>
            </a:extLst>
          </p:cNvPr>
          <p:cNvSpPr txBox="1"/>
          <p:nvPr/>
        </p:nvSpPr>
        <p:spPr>
          <a:xfrm>
            <a:off x="4679063" y="4894530"/>
            <a:ext cx="7526014" cy="523220"/>
          </a:xfrm>
          <a:prstGeom prst="rect">
            <a:avLst/>
          </a:prstGeom>
          <a:noFill/>
        </p:spPr>
        <p:txBody>
          <a:bodyPr wrap="square">
            <a:spAutoFit/>
          </a:bodyPr>
          <a:lstStyle/>
          <a:p>
            <a:r>
              <a:rPr lang="en-GB" sz="1400" i="1" dirty="0">
                <a:latin typeface="Calibri" panose="020F0502020204030204" pitchFamily="34" charset="0"/>
                <a:ea typeface="Times New Roman" panose="02020603050405020304" pitchFamily="18" charset="0"/>
              </a:rPr>
              <a:t>Source: Department for Transport Journey Time Statistics </a:t>
            </a:r>
            <a:r>
              <a:rPr lang="en-GB" sz="1400" i="1" dirty="0">
                <a:latin typeface="Calibri" panose="020F0502020204030204" pitchFamily="34" charset="0"/>
                <a:ea typeface="Times New Roman" panose="02020603050405020304" pitchFamily="18" charset="0"/>
                <a:hlinkClick r:id="rId4"/>
              </a:rPr>
              <a:t>https://www.gov.uk/government/statistics/journey-time-statistics-england-2019</a:t>
            </a:r>
            <a:r>
              <a:rPr lang="en-GB" sz="1400" i="1" dirty="0">
                <a:latin typeface="Calibri" panose="020F0502020204030204" pitchFamily="34" charset="0"/>
                <a:ea typeface="Times New Roman" panose="02020603050405020304" pitchFamily="18" charset="0"/>
              </a:rPr>
              <a:t> </a:t>
            </a:r>
            <a:endParaRPr lang="en-GB" sz="1400" i="1" dirty="0"/>
          </a:p>
        </p:txBody>
      </p:sp>
    </p:spTree>
    <p:extLst>
      <p:ext uri="{BB962C8B-B14F-4D97-AF65-F5344CB8AC3E}">
        <p14:creationId xmlns:p14="http://schemas.microsoft.com/office/powerpoint/2010/main" val="422353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464234" y="315330"/>
            <a:ext cx="9847384" cy="646331"/>
          </a:xfrm>
          <a:prstGeom prst="rect">
            <a:avLst/>
          </a:prstGeom>
          <a:noFill/>
        </p:spPr>
        <p:txBody>
          <a:bodyPr wrap="square" rtlCol="0">
            <a:spAutoFit/>
          </a:bodyPr>
          <a:lstStyle/>
          <a:p>
            <a:r>
              <a:rPr lang="en-GB" sz="3600" b="1" dirty="0">
                <a:latin typeface="+mj-lt"/>
              </a:rPr>
              <a:t>School capacity overview</a:t>
            </a:r>
          </a:p>
        </p:txBody>
      </p:sp>
      <p:sp>
        <p:nvSpPr>
          <p:cNvPr id="10" name="TextBox 9">
            <a:extLst>
              <a:ext uri="{FF2B5EF4-FFF2-40B4-BE49-F238E27FC236}">
                <a16:creationId xmlns:a16="http://schemas.microsoft.com/office/drawing/2014/main" id="{76F48D9C-FD7E-4F4A-A6A6-9370F258AEC4}"/>
              </a:ext>
            </a:extLst>
          </p:cNvPr>
          <p:cNvSpPr txBox="1"/>
          <p:nvPr/>
        </p:nvSpPr>
        <p:spPr>
          <a:xfrm>
            <a:off x="627336" y="1798958"/>
            <a:ext cx="10937328" cy="3416320"/>
          </a:xfrm>
          <a:prstGeom prst="rect">
            <a:avLst/>
          </a:prstGeom>
          <a:noFill/>
        </p:spPr>
        <p:txBody>
          <a:bodyPr wrap="square">
            <a:spAutoFit/>
          </a:bodyPr>
          <a:lstStyle/>
          <a:p>
            <a:pPr lvl="0"/>
            <a:r>
              <a:rPr lang="en-GB" dirty="0">
                <a:latin typeface="Calibri" panose="020F0502020204030204" pitchFamily="34" charset="0"/>
              </a:rPr>
              <a:t>Cambridgeshire County Council Place Planning Team has been monitoring and sharing information on current capacity. The following issues are highlighted;</a:t>
            </a:r>
          </a:p>
          <a:p>
            <a:pPr lvl="0"/>
            <a:r>
              <a:rPr lang="en-GB" dirty="0">
                <a:latin typeface="Calibri" panose="020F0502020204030204" pitchFamily="34" charset="0"/>
              </a:rPr>
              <a:t> </a:t>
            </a:r>
          </a:p>
          <a:p>
            <a:pPr marL="342900" lvl="0" indent="-342900">
              <a:buFont typeface="Symbol" panose="05050102010706020507" pitchFamily="18" charset="2"/>
              <a:buChar char=""/>
            </a:pPr>
            <a:r>
              <a:rPr lang="en-GB" dirty="0">
                <a:latin typeface="Calibri" panose="020F0502020204030204" pitchFamily="34" charset="0"/>
              </a:rPr>
              <a:t>Schools located in areas of high housing growth (e.g. Northstowe) will have high levels of capacity, however, this capacity will be automatically filled through population growth in the new build locations</a:t>
            </a:r>
          </a:p>
          <a:p>
            <a:pPr marL="342900" lvl="0" indent="-342900">
              <a:buFont typeface="Symbol" panose="05050102010706020507" pitchFamily="18" charset="2"/>
              <a:buChar char=""/>
            </a:pPr>
            <a:endParaRPr lang="en-GB" dirty="0">
              <a:latin typeface="Calibri" panose="020F0502020204030204" pitchFamily="34" charset="0"/>
            </a:endParaRPr>
          </a:p>
          <a:p>
            <a:pPr marL="342900" lvl="0" indent="-342900">
              <a:buFont typeface="Symbol" panose="05050102010706020507" pitchFamily="18" charset="2"/>
              <a:buChar char=""/>
            </a:pPr>
            <a:r>
              <a:rPr lang="en-GB" dirty="0">
                <a:latin typeface="Calibri" panose="020F0502020204030204" pitchFamily="34" charset="0"/>
              </a:rPr>
              <a:t>Schools where full classes have been removed will show as having capacity, however, school places would not immediately be available. This would be dependant on the ability to recruit teachers which is a current challenge nationally.</a:t>
            </a:r>
            <a:endParaRPr lang="en-US" dirty="0">
              <a:latin typeface="Calibri" panose="020F0502020204030204" pitchFamily="34" charset="0"/>
            </a:endParaRPr>
          </a:p>
          <a:p>
            <a:pPr marL="342900" lvl="0" indent="-342900">
              <a:buFont typeface="Symbol" panose="05050102010706020507" pitchFamily="18" charset="2"/>
              <a:buChar char=""/>
            </a:pPr>
            <a:endParaRPr lang="en-GB" sz="18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Homes for Ukraine is placing additional pressures on school places. At the time of writing demand is outstretching capacity in South Cambridgeshire and Cambridge City.</a:t>
            </a:r>
            <a:endParaRPr lang="en-GB"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218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464234" y="315330"/>
            <a:ext cx="9847384" cy="646331"/>
          </a:xfrm>
          <a:prstGeom prst="rect">
            <a:avLst/>
          </a:prstGeom>
          <a:noFill/>
        </p:spPr>
        <p:txBody>
          <a:bodyPr wrap="square" rtlCol="0">
            <a:spAutoFit/>
          </a:bodyPr>
          <a:lstStyle/>
          <a:p>
            <a:r>
              <a:rPr lang="en-GB" sz="3600" b="1" dirty="0">
                <a:latin typeface="+mj-lt"/>
              </a:rPr>
              <a:t>Primary school capacity (2021)</a:t>
            </a:r>
          </a:p>
        </p:txBody>
      </p:sp>
      <p:sp>
        <p:nvSpPr>
          <p:cNvPr id="10" name="TextBox 9">
            <a:extLst>
              <a:ext uri="{FF2B5EF4-FFF2-40B4-BE49-F238E27FC236}">
                <a16:creationId xmlns:a16="http://schemas.microsoft.com/office/drawing/2014/main" id="{B015FD49-C60E-4527-8E1D-392334B644B8}"/>
              </a:ext>
            </a:extLst>
          </p:cNvPr>
          <p:cNvSpPr txBox="1"/>
          <p:nvPr/>
        </p:nvSpPr>
        <p:spPr>
          <a:xfrm>
            <a:off x="464234" y="1451297"/>
            <a:ext cx="4923692" cy="1544012"/>
          </a:xfrm>
          <a:prstGeom prst="rect">
            <a:avLst/>
          </a:prstGeom>
          <a:noFill/>
        </p:spPr>
        <p:txBody>
          <a:bodyPr wrap="square">
            <a:spAutoFit/>
          </a:bodyPr>
          <a:lstStyle/>
          <a:p>
            <a:pPr marL="342900" indent="-342900">
              <a:lnSpc>
                <a:spcPct val="90000"/>
              </a:lnSpc>
              <a:spcBef>
                <a:spcPts val="1000"/>
              </a:spcBef>
              <a:spcAft>
                <a:spcPts val="600"/>
              </a:spcAft>
              <a:buFont typeface="Symbol" panose="05050102010706020507" pitchFamily="18" charset="2"/>
              <a:buChar char=""/>
            </a:pPr>
            <a:r>
              <a:rPr lang="en-US" dirty="0">
                <a:latin typeface="Calibri" panose="020F0502020204030204" pitchFamily="34" charset="0"/>
              </a:rPr>
              <a:t>South Cambridgeshire had the highest proportion of oversubscribed primary schools (15%)</a:t>
            </a:r>
          </a:p>
          <a:p>
            <a:pPr marL="342900" indent="-342900">
              <a:lnSpc>
                <a:spcPct val="90000"/>
              </a:lnSpc>
              <a:spcBef>
                <a:spcPts val="1000"/>
              </a:spcBef>
              <a:spcAft>
                <a:spcPts val="600"/>
              </a:spcAft>
              <a:buFont typeface="Symbol" panose="05050102010706020507" pitchFamily="18" charset="2"/>
              <a:buChar char=""/>
            </a:pPr>
            <a:r>
              <a:rPr lang="en-US" dirty="0">
                <a:latin typeface="Calibri" panose="020F0502020204030204" pitchFamily="34" charset="0"/>
              </a:rPr>
              <a:t>The majority of primary schools in Peterborough had 10% or less capacity (71%)</a:t>
            </a:r>
          </a:p>
        </p:txBody>
      </p:sp>
      <p:pic>
        <p:nvPicPr>
          <p:cNvPr id="2" name="Picture 1">
            <a:extLst>
              <a:ext uri="{FF2B5EF4-FFF2-40B4-BE49-F238E27FC236}">
                <a16:creationId xmlns:a16="http://schemas.microsoft.com/office/drawing/2014/main" id="{D5900B33-8FDD-4E88-8282-26617213E5B0}"/>
              </a:ext>
            </a:extLst>
          </p:cNvPr>
          <p:cNvPicPr>
            <a:picLocks noChangeAspect="1"/>
          </p:cNvPicPr>
          <p:nvPr/>
        </p:nvPicPr>
        <p:blipFill>
          <a:blip r:embed="rId3"/>
          <a:stretch>
            <a:fillRect/>
          </a:stretch>
        </p:blipFill>
        <p:spPr>
          <a:xfrm>
            <a:off x="100434" y="3415121"/>
            <a:ext cx="5765131" cy="3093951"/>
          </a:xfrm>
          <a:prstGeom prst="rect">
            <a:avLst/>
          </a:prstGeom>
        </p:spPr>
      </p:pic>
      <p:sp>
        <p:nvSpPr>
          <p:cNvPr id="11" name="TextBox 10">
            <a:extLst>
              <a:ext uri="{FF2B5EF4-FFF2-40B4-BE49-F238E27FC236}">
                <a16:creationId xmlns:a16="http://schemas.microsoft.com/office/drawing/2014/main" id="{3854E7D2-B40A-46F0-A19B-DD117460A8C5}"/>
              </a:ext>
            </a:extLst>
          </p:cNvPr>
          <p:cNvSpPr txBox="1"/>
          <p:nvPr/>
        </p:nvSpPr>
        <p:spPr>
          <a:xfrm>
            <a:off x="129930" y="3090446"/>
            <a:ext cx="6499274" cy="338554"/>
          </a:xfrm>
          <a:prstGeom prst="rect">
            <a:avLst/>
          </a:prstGeom>
          <a:noFill/>
        </p:spPr>
        <p:txBody>
          <a:bodyPr wrap="square" rtlCol="0">
            <a:spAutoFit/>
          </a:bodyPr>
          <a:lstStyle/>
          <a:p>
            <a:r>
              <a:rPr lang="en-GB" sz="1600" b="1" dirty="0"/>
              <a:t>Primary schools by remaining capacity, 2021</a:t>
            </a:r>
          </a:p>
        </p:txBody>
      </p:sp>
      <p:sp>
        <p:nvSpPr>
          <p:cNvPr id="13" name="TextBox 12">
            <a:extLst>
              <a:ext uri="{FF2B5EF4-FFF2-40B4-BE49-F238E27FC236}">
                <a16:creationId xmlns:a16="http://schemas.microsoft.com/office/drawing/2014/main" id="{1ADB9839-C96F-4F3F-9622-BA1A00DF5BF3}"/>
              </a:ext>
            </a:extLst>
          </p:cNvPr>
          <p:cNvSpPr txBox="1"/>
          <p:nvPr/>
        </p:nvSpPr>
        <p:spPr>
          <a:xfrm>
            <a:off x="5865565" y="1368936"/>
            <a:ext cx="6499274" cy="338554"/>
          </a:xfrm>
          <a:prstGeom prst="rect">
            <a:avLst/>
          </a:prstGeom>
          <a:noFill/>
        </p:spPr>
        <p:txBody>
          <a:bodyPr wrap="square" rtlCol="0">
            <a:spAutoFit/>
          </a:bodyPr>
          <a:lstStyle/>
          <a:p>
            <a:r>
              <a:rPr lang="en-GB" sz="1600" b="1" dirty="0"/>
              <a:t>Map of primary schools including 2021 capacity</a:t>
            </a:r>
          </a:p>
        </p:txBody>
      </p:sp>
      <p:pic>
        <p:nvPicPr>
          <p:cNvPr id="15" name="Picture 14">
            <a:extLst>
              <a:ext uri="{FF2B5EF4-FFF2-40B4-BE49-F238E27FC236}">
                <a16:creationId xmlns:a16="http://schemas.microsoft.com/office/drawing/2014/main" id="{30F34ECD-DB89-46C6-9443-432B01EE7F47}"/>
              </a:ext>
            </a:extLst>
          </p:cNvPr>
          <p:cNvPicPr>
            <a:picLocks noChangeAspect="1"/>
          </p:cNvPicPr>
          <p:nvPr/>
        </p:nvPicPr>
        <p:blipFill>
          <a:blip r:embed="rId4"/>
          <a:stretch>
            <a:fillRect/>
          </a:stretch>
        </p:blipFill>
        <p:spPr>
          <a:xfrm>
            <a:off x="5979868" y="1707490"/>
            <a:ext cx="6105525" cy="5038725"/>
          </a:xfrm>
          <a:prstGeom prst="rect">
            <a:avLst/>
          </a:prstGeom>
        </p:spPr>
      </p:pic>
    </p:spTree>
    <p:extLst>
      <p:ext uri="{BB962C8B-B14F-4D97-AF65-F5344CB8AC3E}">
        <p14:creationId xmlns:p14="http://schemas.microsoft.com/office/powerpoint/2010/main" val="210790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54EC-2802-4F3A-A3D5-3AAEBE18FA43}"/>
              </a:ext>
            </a:extLst>
          </p:cNvPr>
          <p:cNvSpPr>
            <a:spLocks noGrp="1"/>
          </p:cNvSpPr>
          <p:nvPr>
            <p:ph type="title"/>
          </p:nvPr>
        </p:nvSpPr>
        <p:spPr>
          <a:xfrm>
            <a:off x="359899" y="224948"/>
            <a:ext cx="10515600" cy="633681"/>
          </a:xfrm>
        </p:spPr>
        <p:txBody>
          <a:bodyPr>
            <a:normAutofit/>
          </a:bodyPr>
          <a:lstStyle/>
          <a:p>
            <a:r>
              <a:rPr lang="en-GB" sz="3600" b="1" dirty="0">
                <a:solidFill>
                  <a:srgbClr val="000000"/>
                </a:solidFill>
              </a:rPr>
              <a:t>Journey times to primary schools</a:t>
            </a:r>
            <a:endParaRPr lang="en-GB" sz="3600" b="1" dirty="0"/>
          </a:p>
        </p:txBody>
      </p:sp>
      <p:pic>
        <p:nvPicPr>
          <p:cNvPr id="4" name="Picture 3">
            <a:extLst>
              <a:ext uri="{FF2B5EF4-FFF2-40B4-BE49-F238E27FC236}">
                <a16:creationId xmlns:a16="http://schemas.microsoft.com/office/drawing/2014/main" id="{08C49073-A4DC-451A-8513-3BD29A75FFBB}"/>
              </a:ext>
            </a:extLst>
          </p:cNvPr>
          <p:cNvPicPr>
            <a:picLocks noChangeAspect="1"/>
          </p:cNvPicPr>
          <p:nvPr/>
        </p:nvPicPr>
        <p:blipFill>
          <a:blip r:embed="rId3"/>
          <a:stretch>
            <a:fillRect/>
          </a:stretch>
        </p:blipFill>
        <p:spPr>
          <a:xfrm>
            <a:off x="4395536" y="1390068"/>
            <a:ext cx="7481809" cy="5397094"/>
          </a:xfrm>
          <a:prstGeom prst="rect">
            <a:avLst/>
          </a:prstGeom>
        </p:spPr>
      </p:pic>
      <p:sp>
        <p:nvSpPr>
          <p:cNvPr id="5" name="TextBox 4">
            <a:extLst>
              <a:ext uri="{FF2B5EF4-FFF2-40B4-BE49-F238E27FC236}">
                <a16:creationId xmlns:a16="http://schemas.microsoft.com/office/drawing/2014/main" id="{562B5404-1088-4AD8-8C84-141948EDF965}"/>
              </a:ext>
            </a:extLst>
          </p:cNvPr>
          <p:cNvSpPr txBox="1"/>
          <p:nvPr/>
        </p:nvSpPr>
        <p:spPr>
          <a:xfrm>
            <a:off x="255848" y="1289429"/>
            <a:ext cx="3529768" cy="3970318"/>
          </a:xfrm>
          <a:prstGeom prst="rect">
            <a:avLst/>
          </a:prstGeom>
          <a:noFill/>
        </p:spPr>
        <p:txBody>
          <a:bodyPr wrap="square">
            <a:spAutoFit/>
          </a:bodyPr>
          <a:lstStyle/>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The districts with the highest proportion of LSOAs with an average minimum journey time to the nearest primary school of longer than 20 minutes by public transport/walking are Huntingdonshire (9%) and East Cambridgeshire (8%).</a:t>
            </a:r>
          </a:p>
          <a:p>
            <a:pPr marL="342900" lvl="0" indent="-342900">
              <a:buFont typeface="Symbol" panose="05050102010706020507" pitchFamily="18" charset="2"/>
              <a:buChar char=""/>
            </a:pPr>
            <a:endParaRPr lang="en-GB"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In South Cambridgeshire 4% of LSOAs have an average minimum journey time longer than 20 minutes to the nearest primary school. </a:t>
            </a:r>
          </a:p>
        </p:txBody>
      </p:sp>
      <p:sp>
        <p:nvSpPr>
          <p:cNvPr id="6" name="TextBox 5">
            <a:extLst>
              <a:ext uri="{FF2B5EF4-FFF2-40B4-BE49-F238E27FC236}">
                <a16:creationId xmlns:a16="http://schemas.microsoft.com/office/drawing/2014/main" id="{A9F78671-E9F6-4921-8F87-09406869559B}"/>
              </a:ext>
            </a:extLst>
          </p:cNvPr>
          <p:cNvSpPr txBox="1"/>
          <p:nvPr/>
        </p:nvSpPr>
        <p:spPr>
          <a:xfrm>
            <a:off x="4395536" y="900789"/>
            <a:ext cx="7481809" cy="584775"/>
          </a:xfrm>
          <a:prstGeom prst="rect">
            <a:avLst/>
          </a:prstGeom>
          <a:noFill/>
        </p:spPr>
        <p:txBody>
          <a:bodyPr wrap="square">
            <a:spAutoFit/>
          </a:bodyPr>
          <a:lstStyle/>
          <a:p>
            <a:pPr lvl="0"/>
            <a:r>
              <a:rPr lang="en-GB" sz="1600" b="1" dirty="0">
                <a:effectLst/>
                <a:latin typeface="Calibri" panose="020F0502020204030204" pitchFamily="34" charset="0"/>
                <a:ea typeface="Times New Roman" panose="02020603050405020304" pitchFamily="18" charset="0"/>
              </a:rPr>
              <a:t>Map of average minimum journey time to nearest primary school by public transport/walking, by LSOA (2019)</a:t>
            </a:r>
          </a:p>
        </p:txBody>
      </p:sp>
    </p:spTree>
    <p:extLst>
      <p:ext uri="{BB962C8B-B14F-4D97-AF65-F5344CB8AC3E}">
        <p14:creationId xmlns:p14="http://schemas.microsoft.com/office/powerpoint/2010/main" val="279552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4C01B4-A209-4B81-95B3-5D48DF9F1A75}"/>
              </a:ext>
            </a:extLst>
          </p:cNvPr>
          <p:cNvSpPr txBox="1"/>
          <p:nvPr/>
        </p:nvSpPr>
        <p:spPr>
          <a:xfrm>
            <a:off x="464234" y="315330"/>
            <a:ext cx="9847384" cy="646331"/>
          </a:xfrm>
          <a:prstGeom prst="rect">
            <a:avLst/>
          </a:prstGeom>
          <a:noFill/>
        </p:spPr>
        <p:txBody>
          <a:bodyPr wrap="square" rtlCol="0">
            <a:spAutoFit/>
          </a:bodyPr>
          <a:lstStyle/>
          <a:p>
            <a:r>
              <a:rPr lang="en-GB" sz="3600" b="1" dirty="0">
                <a:latin typeface="+mj-lt"/>
              </a:rPr>
              <a:t>Secondary school capacity (2021)</a:t>
            </a:r>
          </a:p>
        </p:txBody>
      </p:sp>
      <p:sp>
        <p:nvSpPr>
          <p:cNvPr id="8" name="TextBox 7">
            <a:extLst>
              <a:ext uri="{FF2B5EF4-FFF2-40B4-BE49-F238E27FC236}">
                <a16:creationId xmlns:a16="http://schemas.microsoft.com/office/drawing/2014/main" id="{A7D76A0C-F3E2-44F9-81CA-7FC26EC4ABB4}"/>
              </a:ext>
            </a:extLst>
          </p:cNvPr>
          <p:cNvSpPr txBox="1"/>
          <p:nvPr/>
        </p:nvSpPr>
        <p:spPr>
          <a:xfrm>
            <a:off x="0" y="1580245"/>
            <a:ext cx="5800299" cy="1754326"/>
          </a:xfrm>
          <a:prstGeom prst="rect">
            <a:avLst/>
          </a:prstGeom>
          <a:noFill/>
        </p:spPr>
        <p:txBody>
          <a:bodyPr wrap="square">
            <a:spAutoFit/>
          </a:bodyPr>
          <a:lstStyle/>
          <a:p>
            <a:pPr marL="342900" lvl="0" indent="-342900">
              <a:buFont typeface="Symbol" panose="05050102010706020507" pitchFamily="18" charset="2"/>
              <a:buChar char=""/>
            </a:pPr>
            <a:r>
              <a:rPr lang="en-GB" sz="1800" dirty="0">
                <a:latin typeface="Calibri" panose="020F0502020204030204" pitchFamily="34" charset="0"/>
                <a:ea typeface="Times New Roman" panose="02020603050405020304" pitchFamily="18" charset="0"/>
              </a:rPr>
              <a:t>South </a:t>
            </a:r>
            <a:r>
              <a:rPr lang="en-US" dirty="0">
                <a:latin typeface="Calibri" panose="020F0502020204030204" pitchFamily="34" charset="0"/>
              </a:rPr>
              <a:t>Cambridgeshire had the highest proportion of oversubscribed secondary schools (20%)</a:t>
            </a:r>
          </a:p>
          <a:p>
            <a:pPr marL="342900" lvl="0" indent="-342900">
              <a:buFont typeface="Symbol" panose="05050102010706020507" pitchFamily="18" charset="2"/>
              <a:buChar char=""/>
            </a:pPr>
            <a:endParaRPr lang="en-GB" sz="18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Peterborough and Huntingdonshire have the highest proportion of secondary schools with 10% or less capacity</a:t>
            </a:r>
          </a:p>
        </p:txBody>
      </p:sp>
      <p:pic>
        <p:nvPicPr>
          <p:cNvPr id="2" name="Picture 1">
            <a:extLst>
              <a:ext uri="{FF2B5EF4-FFF2-40B4-BE49-F238E27FC236}">
                <a16:creationId xmlns:a16="http://schemas.microsoft.com/office/drawing/2014/main" id="{C4CF941B-37AE-490A-9B4D-9712A84D1D00}"/>
              </a:ext>
            </a:extLst>
          </p:cNvPr>
          <p:cNvPicPr>
            <a:picLocks noChangeAspect="1"/>
          </p:cNvPicPr>
          <p:nvPr/>
        </p:nvPicPr>
        <p:blipFill>
          <a:blip r:embed="rId3"/>
          <a:stretch>
            <a:fillRect/>
          </a:stretch>
        </p:blipFill>
        <p:spPr>
          <a:xfrm>
            <a:off x="111735" y="3668075"/>
            <a:ext cx="5347372" cy="3007989"/>
          </a:xfrm>
          <a:prstGeom prst="rect">
            <a:avLst/>
          </a:prstGeom>
        </p:spPr>
      </p:pic>
      <p:sp>
        <p:nvSpPr>
          <p:cNvPr id="10" name="TextBox 9">
            <a:extLst>
              <a:ext uri="{FF2B5EF4-FFF2-40B4-BE49-F238E27FC236}">
                <a16:creationId xmlns:a16="http://schemas.microsoft.com/office/drawing/2014/main" id="{D156CA4E-D01F-4530-87AA-3BB138E1A776}"/>
              </a:ext>
            </a:extLst>
          </p:cNvPr>
          <p:cNvSpPr txBox="1"/>
          <p:nvPr/>
        </p:nvSpPr>
        <p:spPr>
          <a:xfrm>
            <a:off x="5573417" y="1230198"/>
            <a:ext cx="6499274" cy="338554"/>
          </a:xfrm>
          <a:prstGeom prst="rect">
            <a:avLst/>
          </a:prstGeom>
          <a:noFill/>
        </p:spPr>
        <p:txBody>
          <a:bodyPr wrap="square" rtlCol="0">
            <a:spAutoFit/>
          </a:bodyPr>
          <a:lstStyle/>
          <a:p>
            <a:r>
              <a:rPr lang="en-GB" sz="1600" b="1" dirty="0"/>
              <a:t>Map of secondary schools including 2021 capacity</a:t>
            </a:r>
          </a:p>
        </p:txBody>
      </p:sp>
      <p:sp>
        <p:nvSpPr>
          <p:cNvPr id="11" name="TextBox 10">
            <a:extLst>
              <a:ext uri="{FF2B5EF4-FFF2-40B4-BE49-F238E27FC236}">
                <a16:creationId xmlns:a16="http://schemas.microsoft.com/office/drawing/2014/main" id="{39B16489-8646-41E1-B321-2FE7C941CD87}"/>
              </a:ext>
            </a:extLst>
          </p:cNvPr>
          <p:cNvSpPr txBox="1"/>
          <p:nvPr/>
        </p:nvSpPr>
        <p:spPr>
          <a:xfrm>
            <a:off x="111735" y="3346064"/>
            <a:ext cx="6499274" cy="338554"/>
          </a:xfrm>
          <a:prstGeom prst="rect">
            <a:avLst/>
          </a:prstGeom>
          <a:noFill/>
        </p:spPr>
        <p:txBody>
          <a:bodyPr wrap="square" rtlCol="0">
            <a:spAutoFit/>
          </a:bodyPr>
          <a:lstStyle/>
          <a:p>
            <a:r>
              <a:rPr lang="en-GB" sz="1600" b="1" dirty="0"/>
              <a:t>Secondary schools by remaining capacity, 2021</a:t>
            </a:r>
          </a:p>
        </p:txBody>
      </p:sp>
      <p:pic>
        <p:nvPicPr>
          <p:cNvPr id="5" name="Picture 4">
            <a:extLst>
              <a:ext uri="{FF2B5EF4-FFF2-40B4-BE49-F238E27FC236}">
                <a16:creationId xmlns:a16="http://schemas.microsoft.com/office/drawing/2014/main" id="{63A19BAE-DD8A-4E9C-8C35-66F5C002B229}"/>
              </a:ext>
            </a:extLst>
          </p:cNvPr>
          <p:cNvPicPr>
            <a:picLocks noChangeAspect="1"/>
          </p:cNvPicPr>
          <p:nvPr/>
        </p:nvPicPr>
        <p:blipFill>
          <a:blip r:embed="rId4"/>
          <a:stretch>
            <a:fillRect/>
          </a:stretch>
        </p:blipFill>
        <p:spPr>
          <a:xfrm>
            <a:off x="5704048" y="1633255"/>
            <a:ext cx="6248465" cy="5151555"/>
          </a:xfrm>
          <a:prstGeom prst="rect">
            <a:avLst/>
          </a:prstGeom>
        </p:spPr>
      </p:pic>
    </p:spTree>
    <p:extLst>
      <p:ext uri="{BB962C8B-B14F-4D97-AF65-F5344CB8AC3E}">
        <p14:creationId xmlns:p14="http://schemas.microsoft.com/office/powerpoint/2010/main" val="128655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54EC-2802-4F3A-A3D5-3AAEBE18FA43}"/>
              </a:ext>
            </a:extLst>
          </p:cNvPr>
          <p:cNvSpPr>
            <a:spLocks noGrp="1"/>
          </p:cNvSpPr>
          <p:nvPr>
            <p:ph type="title"/>
          </p:nvPr>
        </p:nvSpPr>
        <p:spPr>
          <a:xfrm>
            <a:off x="359899" y="224948"/>
            <a:ext cx="10515600" cy="633681"/>
          </a:xfrm>
        </p:spPr>
        <p:txBody>
          <a:bodyPr>
            <a:normAutofit/>
          </a:bodyPr>
          <a:lstStyle/>
          <a:p>
            <a:r>
              <a:rPr lang="en-GB" sz="3600" b="1" dirty="0">
                <a:solidFill>
                  <a:srgbClr val="000000"/>
                </a:solidFill>
              </a:rPr>
              <a:t>Journey times to secondary schools</a:t>
            </a:r>
            <a:endParaRPr lang="en-GB" sz="3600" b="1" dirty="0"/>
          </a:p>
        </p:txBody>
      </p:sp>
      <p:pic>
        <p:nvPicPr>
          <p:cNvPr id="4" name="Picture 3">
            <a:extLst>
              <a:ext uri="{FF2B5EF4-FFF2-40B4-BE49-F238E27FC236}">
                <a16:creationId xmlns:a16="http://schemas.microsoft.com/office/drawing/2014/main" id="{6080D687-8BD2-466A-AC1F-92D9AFD11A18}"/>
              </a:ext>
            </a:extLst>
          </p:cNvPr>
          <p:cNvPicPr>
            <a:picLocks noChangeAspect="1"/>
          </p:cNvPicPr>
          <p:nvPr/>
        </p:nvPicPr>
        <p:blipFill>
          <a:blip r:embed="rId3"/>
          <a:stretch>
            <a:fillRect/>
          </a:stretch>
        </p:blipFill>
        <p:spPr>
          <a:xfrm>
            <a:off x="4523874" y="1443530"/>
            <a:ext cx="7326887" cy="5350462"/>
          </a:xfrm>
          <a:prstGeom prst="rect">
            <a:avLst/>
          </a:prstGeom>
        </p:spPr>
      </p:pic>
      <p:sp>
        <p:nvSpPr>
          <p:cNvPr id="5" name="TextBox 4">
            <a:extLst>
              <a:ext uri="{FF2B5EF4-FFF2-40B4-BE49-F238E27FC236}">
                <a16:creationId xmlns:a16="http://schemas.microsoft.com/office/drawing/2014/main" id="{5B2CE2FF-4BAE-4735-928D-476C16F19F5F}"/>
              </a:ext>
            </a:extLst>
          </p:cNvPr>
          <p:cNvSpPr txBox="1"/>
          <p:nvPr/>
        </p:nvSpPr>
        <p:spPr>
          <a:xfrm>
            <a:off x="341239" y="1443530"/>
            <a:ext cx="3586558" cy="4247317"/>
          </a:xfrm>
          <a:prstGeom prst="rect">
            <a:avLst/>
          </a:prstGeom>
          <a:noFill/>
        </p:spPr>
        <p:txBody>
          <a:bodyPr wrap="square">
            <a:spAutoFit/>
          </a:bodyPr>
          <a:lstStyle/>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South Cambridgeshire and Huntingdonshire has the highest proportion of LSOAs with an average journey time of longer than 30 minutes to the nearest secondary school by public transport/walking at 41% and 38% respectively.</a:t>
            </a:r>
          </a:p>
          <a:p>
            <a:pPr marL="342900" lvl="0" indent="-342900">
              <a:buFont typeface="Symbol" panose="05050102010706020507" pitchFamily="18" charset="2"/>
              <a:buChar char=""/>
            </a:pPr>
            <a:endParaRPr lang="en-GB"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dirty="0">
                <a:latin typeface="Calibri" panose="020F0502020204030204" pitchFamily="34" charset="0"/>
                <a:ea typeface="Times New Roman" panose="02020603050405020304" pitchFamily="18" charset="0"/>
              </a:rPr>
              <a:t>14% of LSOAs in Huntingdonshire has an average minimum journey time of over 45 minutes to the nearest secondary school by public transport or walking.</a:t>
            </a:r>
          </a:p>
        </p:txBody>
      </p:sp>
      <p:sp>
        <p:nvSpPr>
          <p:cNvPr id="6" name="TextBox 5">
            <a:extLst>
              <a:ext uri="{FF2B5EF4-FFF2-40B4-BE49-F238E27FC236}">
                <a16:creationId xmlns:a16="http://schemas.microsoft.com/office/drawing/2014/main" id="{2EC538AA-9C88-4A94-AD7D-6B4F5D2B545D}"/>
              </a:ext>
            </a:extLst>
          </p:cNvPr>
          <p:cNvSpPr txBox="1"/>
          <p:nvPr/>
        </p:nvSpPr>
        <p:spPr>
          <a:xfrm>
            <a:off x="4523874" y="949981"/>
            <a:ext cx="6993235" cy="584775"/>
          </a:xfrm>
          <a:prstGeom prst="rect">
            <a:avLst/>
          </a:prstGeom>
          <a:noFill/>
        </p:spPr>
        <p:txBody>
          <a:bodyPr wrap="square">
            <a:spAutoFit/>
          </a:bodyPr>
          <a:lstStyle/>
          <a:p>
            <a:pPr lvl="0"/>
            <a:r>
              <a:rPr lang="en-GB" sz="1600" b="1" dirty="0">
                <a:effectLst/>
                <a:latin typeface="Calibri" panose="020F0502020204030204" pitchFamily="34" charset="0"/>
                <a:ea typeface="Times New Roman" panose="02020603050405020304" pitchFamily="18" charset="0"/>
              </a:rPr>
              <a:t>Map of average minimum journey time to nearest secondary school by public </a:t>
            </a:r>
          </a:p>
          <a:p>
            <a:pPr lvl="0"/>
            <a:r>
              <a:rPr lang="en-GB" sz="1600" b="1" dirty="0">
                <a:effectLst/>
                <a:latin typeface="Calibri" panose="020F0502020204030204" pitchFamily="34" charset="0"/>
                <a:ea typeface="Times New Roman" panose="02020603050405020304" pitchFamily="18" charset="0"/>
              </a:rPr>
              <a:t>transport/walking, by LSOA (2019)</a:t>
            </a:r>
          </a:p>
        </p:txBody>
      </p:sp>
    </p:spTree>
    <p:extLst>
      <p:ext uri="{BB962C8B-B14F-4D97-AF65-F5344CB8AC3E}">
        <p14:creationId xmlns:p14="http://schemas.microsoft.com/office/powerpoint/2010/main" val="357529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41699F-1282-42E4-A573-2532B43EFB49}"/>
              </a:ext>
            </a:extLst>
          </p:cNvPr>
          <p:cNvPicPr>
            <a:picLocks noChangeAspect="1"/>
          </p:cNvPicPr>
          <p:nvPr/>
        </p:nvPicPr>
        <p:blipFill>
          <a:blip r:embed="rId3"/>
          <a:stretch>
            <a:fillRect/>
          </a:stretch>
        </p:blipFill>
        <p:spPr>
          <a:xfrm>
            <a:off x="6219297" y="1137733"/>
            <a:ext cx="5718857" cy="5593772"/>
          </a:xfrm>
          <a:prstGeom prst="rect">
            <a:avLst/>
          </a:prstGeom>
        </p:spPr>
      </p:pic>
      <p:sp>
        <p:nvSpPr>
          <p:cNvPr id="2" name="Title 1">
            <a:extLst>
              <a:ext uri="{FF2B5EF4-FFF2-40B4-BE49-F238E27FC236}">
                <a16:creationId xmlns:a16="http://schemas.microsoft.com/office/drawing/2014/main" id="{E63F54EC-2802-4F3A-A3D5-3AAEBE18FA43}"/>
              </a:ext>
            </a:extLst>
          </p:cNvPr>
          <p:cNvSpPr>
            <a:spLocks noGrp="1"/>
          </p:cNvSpPr>
          <p:nvPr>
            <p:ph type="title"/>
          </p:nvPr>
        </p:nvSpPr>
        <p:spPr>
          <a:xfrm>
            <a:off x="359899" y="224948"/>
            <a:ext cx="10515600" cy="633681"/>
          </a:xfrm>
        </p:spPr>
        <p:txBody>
          <a:bodyPr>
            <a:normAutofit/>
          </a:bodyPr>
          <a:lstStyle/>
          <a:p>
            <a:r>
              <a:rPr lang="en-GB" sz="3600" b="1" dirty="0">
                <a:solidFill>
                  <a:srgbClr val="000000"/>
                </a:solidFill>
              </a:rPr>
              <a:t>Health</a:t>
            </a:r>
            <a:endParaRPr lang="en-GB" sz="3600" b="1" dirty="0"/>
          </a:p>
        </p:txBody>
      </p:sp>
      <p:sp>
        <p:nvSpPr>
          <p:cNvPr id="6" name="Content Placeholder 5">
            <a:extLst>
              <a:ext uri="{FF2B5EF4-FFF2-40B4-BE49-F238E27FC236}">
                <a16:creationId xmlns:a16="http://schemas.microsoft.com/office/drawing/2014/main" id="{F307C4D6-196D-4C0E-8F68-992C1C05897D}"/>
              </a:ext>
            </a:extLst>
          </p:cNvPr>
          <p:cNvSpPr>
            <a:spLocks noGrp="1"/>
          </p:cNvSpPr>
          <p:nvPr>
            <p:ph sz="half" idx="2"/>
          </p:nvPr>
        </p:nvSpPr>
        <p:spPr>
          <a:xfrm>
            <a:off x="168563" y="1253331"/>
            <a:ext cx="5399479" cy="4351338"/>
          </a:xfrm>
        </p:spPr>
        <p:txBody>
          <a:bodyPr>
            <a:normAutofit/>
          </a:bodyPr>
          <a:lstStyle/>
          <a:p>
            <a:pPr marL="0" lvl="0" indent="0">
              <a:buNone/>
            </a:pPr>
            <a:r>
              <a:rPr lang="en-GB" sz="1800" dirty="0">
                <a:latin typeface="Calibri" panose="020F0502020204030204" pitchFamily="34" charset="0"/>
                <a:ea typeface="Times New Roman" panose="02020603050405020304" pitchFamily="18" charset="0"/>
              </a:rPr>
              <a:t>Current factors in accessing local health care;</a:t>
            </a:r>
          </a:p>
          <a:p>
            <a:pPr marL="342900" lvl="0" indent="-342900">
              <a:buFont typeface="Symbol" panose="05050102010706020507" pitchFamily="18" charset="2"/>
              <a:buChar char=""/>
            </a:pPr>
            <a:r>
              <a:rPr lang="en-GB" sz="1800" dirty="0">
                <a:latin typeface="Calibri" panose="020F0502020204030204" pitchFamily="34" charset="0"/>
                <a:ea typeface="Times New Roman" panose="02020603050405020304" pitchFamily="18" charset="0"/>
              </a:rPr>
              <a:t>Impact of COVID-19 on waiting times still being understood. </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Increased workload, even small additional asks, can have major impact on GP practices ability to cope</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GP related request that are perceived to sit outside of the core GMS contract and place additional burdens on workload might require actional funding.</a:t>
            </a:r>
          </a:p>
          <a:p>
            <a:pPr marL="0" lvl="0" indent="0">
              <a:buNone/>
            </a:pPr>
            <a:r>
              <a:rPr lang="en-GB" sz="1800" dirty="0">
                <a:latin typeface="Calibri" panose="020F0502020204030204" pitchFamily="34" charset="0"/>
                <a:ea typeface="Times New Roman" panose="02020603050405020304" pitchFamily="18" charset="0"/>
              </a:rPr>
              <a:t>Additional factors</a:t>
            </a:r>
          </a:p>
          <a:p>
            <a:pPr marL="342900" lvl="0" indent="-342900">
              <a:buFont typeface="Symbol" panose="05050102010706020507" pitchFamily="18" charset="2"/>
              <a:buChar char=""/>
            </a:pPr>
            <a:r>
              <a:rPr lang="en-GB" sz="1800" dirty="0">
                <a:latin typeface="Calibri" panose="020F0502020204030204" pitchFamily="34" charset="0"/>
                <a:ea typeface="Times New Roman" panose="02020603050405020304" pitchFamily="18" charset="0"/>
              </a:rPr>
              <a:t>Availability of information in multiple languages relevant to access health services</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Distance and travel options to access services</a:t>
            </a:r>
          </a:p>
          <a:p>
            <a:endParaRPr lang="en-GB" dirty="0"/>
          </a:p>
        </p:txBody>
      </p:sp>
      <p:pic>
        <p:nvPicPr>
          <p:cNvPr id="8" name="Picture 7">
            <a:extLst>
              <a:ext uri="{FF2B5EF4-FFF2-40B4-BE49-F238E27FC236}">
                <a16:creationId xmlns:a16="http://schemas.microsoft.com/office/drawing/2014/main" id="{88368822-11B7-4452-B9A2-D454E4F41165}"/>
              </a:ext>
            </a:extLst>
          </p:cNvPr>
          <p:cNvPicPr>
            <a:picLocks noChangeAspect="1"/>
          </p:cNvPicPr>
          <p:nvPr/>
        </p:nvPicPr>
        <p:blipFill>
          <a:blip r:embed="rId4"/>
          <a:stretch>
            <a:fillRect/>
          </a:stretch>
        </p:blipFill>
        <p:spPr>
          <a:xfrm>
            <a:off x="10968879" y="1208997"/>
            <a:ext cx="923925" cy="857250"/>
          </a:xfrm>
          <a:prstGeom prst="rect">
            <a:avLst/>
          </a:prstGeom>
        </p:spPr>
      </p:pic>
      <p:sp>
        <p:nvSpPr>
          <p:cNvPr id="7" name="TextBox 6">
            <a:extLst>
              <a:ext uri="{FF2B5EF4-FFF2-40B4-BE49-F238E27FC236}">
                <a16:creationId xmlns:a16="http://schemas.microsoft.com/office/drawing/2014/main" id="{D759A548-72A3-4397-AE69-75DF7A58CDF8}"/>
              </a:ext>
            </a:extLst>
          </p:cNvPr>
          <p:cNvSpPr txBox="1"/>
          <p:nvPr/>
        </p:nvSpPr>
        <p:spPr>
          <a:xfrm>
            <a:off x="6100699" y="732656"/>
            <a:ext cx="6098720" cy="369332"/>
          </a:xfrm>
          <a:prstGeom prst="rect">
            <a:avLst/>
          </a:prstGeom>
          <a:noFill/>
        </p:spPr>
        <p:txBody>
          <a:bodyPr wrap="square">
            <a:spAutoFit/>
          </a:bodyPr>
          <a:lstStyle/>
          <a:p>
            <a:pPr lvl="0"/>
            <a:r>
              <a:rPr lang="en-GB" sz="1800" b="1" dirty="0">
                <a:effectLst/>
                <a:latin typeface="Calibri" panose="020F0502020204030204" pitchFamily="34" charset="0"/>
                <a:ea typeface="Times New Roman" panose="02020603050405020304" pitchFamily="18" charset="0"/>
              </a:rPr>
              <a:t>Map of health services in Cambridgeshire &amp; Peterborough</a:t>
            </a:r>
          </a:p>
        </p:txBody>
      </p:sp>
    </p:spTree>
    <p:extLst>
      <p:ext uri="{BB962C8B-B14F-4D97-AF65-F5344CB8AC3E}">
        <p14:creationId xmlns:p14="http://schemas.microsoft.com/office/powerpoint/2010/main" val="2114941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3627</Words>
  <Application>Microsoft Office PowerPoint</Application>
  <PresentationFormat>Widescreen</PresentationFormat>
  <Paragraphs>459</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GDS Transport</vt:lpstr>
      <vt:lpstr>Symbol</vt:lpstr>
      <vt:lpstr>Office Theme</vt:lpstr>
      <vt:lpstr>PowerPoint Presentation</vt:lpstr>
      <vt:lpstr>PowerPoint Presentation</vt:lpstr>
      <vt:lpstr>PowerPoint Presentation</vt:lpstr>
      <vt:lpstr>PowerPoint Presentation</vt:lpstr>
      <vt:lpstr>PowerPoint Presentation</vt:lpstr>
      <vt:lpstr>Journey times to primary schools</vt:lpstr>
      <vt:lpstr>PowerPoint Presentation</vt:lpstr>
      <vt:lpstr>Journey times to secondary schools</vt:lpstr>
      <vt:lpstr>Health</vt:lpstr>
      <vt:lpstr>Journey times to GP surgeries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Ludford</dc:creator>
  <cp:lastModifiedBy>Harriet Ludford</cp:lastModifiedBy>
  <cp:revision>155</cp:revision>
  <dcterms:created xsi:type="dcterms:W3CDTF">2022-06-22T11:36:16Z</dcterms:created>
  <dcterms:modified xsi:type="dcterms:W3CDTF">2022-08-03T12:28:16Z</dcterms:modified>
</cp:coreProperties>
</file>