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331" r:id="rId3"/>
    <p:sldId id="328" r:id="rId4"/>
    <p:sldId id="344" r:id="rId5"/>
    <p:sldId id="332" r:id="rId6"/>
    <p:sldId id="333" r:id="rId7"/>
    <p:sldId id="343" r:id="rId8"/>
    <p:sldId id="334" r:id="rId9"/>
    <p:sldId id="347" r:id="rId10"/>
    <p:sldId id="335" r:id="rId11"/>
    <p:sldId id="353" r:id="rId12"/>
    <p:sldId id="273" r:id="rId13"/>
    <p:sldId id="284" r:id="rId14"/>
    <p:sldId id="296" r:id="rId15"/>
    <p:sldId id="302" r:id="rId16"/>
    <p:sldId id="314" r:id="rId17"/>
    <p:sldId id="352" r:id="rId18"/>
    <p:sldId id="338" r:id="rId19"/>
    <p:sldId id="275" r:id="rId20"/>
    <p:sldId id="274" r:id="rId21"/>
    <p:sldId id="285" r:id="rId22"/>
    <p:sldId id="297" r:id="rId23"/>
    <p:sldId id="303" r:id="rId24"/>
    <p:sldId id="315" r:id="rId25"/>
    <p:sldId id="351" r:id="rId26"/>
    <p:sldId id="339" r:id="rId27"/>
    <p:sldId id="276" r:id="rId28"/>
    <p:sldId id="277" r:id="rId29"/>
    <p:sldId id="286" r:id="rId30"/>
    <p:sldId id="298" r:id="rId31"/>
    <p:sldId id="304" r:id="rId32"/>
    <p:sldId id="316" r:id="rId33"/>
    <p:sldId id="350" r:id="rId34"/>
    <p:sldId id="340" r:id="rId35"/>
    <p:sldId id="278" r:id="rId36"/>
    <p:sldId id="279" r:id="rId37"/>
    <p:sldId id="287" r:id="rId38"/>
    <p:sldId id="299" r:id="rId39"/>
    <p:sldId id="305" r:id="rId40"/>
    <p:sldId id="317" r:id="rId41"/>
    <p:sldId id="349" r:id="rId42"/>
    <p:sldId id="341" r:id="rId43"/>
    <p:sldId id="280" r:id="rId44"/>
    <p:sldId id="281" r:id="rId45"/>
    <p:sldId id="288" r:id="rId46"/>
    <p:sldId id="300" r:id="rId47"/>
    <p:sldId id="306" r:id="rId48"/>
    <p:sldId id="318" r:id="rId49"/>
    <p:sldId id="348" r:id="rId50"/>
    <p:sldId id="342" r:id="rId51"/>
    <p:sldId id="282" r:id="rId52"/>
    <p:sldId id="283" r:id="rId53"/>
    <p:sldId id="289" r:id="rId54"/>
    <p:sldId id="301" r:id="rId55"/>
    <p:sldId id="307" r:id="rId56"/>
    <p:sldId id="319" r:id="rId57"/>
    <p:sldId id="336" r:id="rId58"/>
    <p:sldId id="337" r:id="rId59"/>
    <p:sldId id="329" r:id="rId60"/>
    <p:sldId id="330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E7229A-B3FE-0EF3-0F5A-A5C175C10186}" name="Leigh Roberts" initials="LR" userId="S::Leigh.Roberts@cambridgeshire.gov.uk::cf05d133-2b7b-4f25-9223-ee78c0d66fa8" providerId="AD"/>
  <p188:author id="{520F93F5-E3CD-08F1-59C2-07245E330333}" name="Anna Jones" initials="AJ" userId="S::Anna.Jones@cambridgeshire.gov.uk::8ea37cb9-b833-4eab-9144-73239b619c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33" autoAdjust="0"/>
  </p:normalViewPr>
  <p:slideViewPr>
    <p:cSldViewPr snapToGrid="0">
      <p:cViewPr varScale="1">
        <p:scale>
          <a:sx n="48" d="100"/>
          <a:sy n="48" d="100"/>
        </p:scale>
        <p:origin x="88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8914B-0AB8-49AC-9DAB-67719A13CDF4}" type="datetimeFigureOut">
              <a:rPr lang="en-GB" smtClean="0"/>
              <a:t>04/11/2022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53432-15A1-4C70-BEB3-9EA4E0CA96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10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5164-F36F-4C58-8DB1-EFB309A65F0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83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5164-F36F-4C58-8DB1-EFB309A65F0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55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5164-F36F-4C58-8DB1-EFB309A65F0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86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5164-F36F-4C58-8DB1-EFB309A65F0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594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5164-F36F-4C58-8DB1-EFB309A65F0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36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5164-F36F-4C58-8DB1-EFB309A65F0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0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5164-F36F-4C58-8DB1-EFB309A65F0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175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73F18-6DD7-4388-954F-95D39F00DB47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64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5164-F36F-4C58-8DB1-EFB309A65F00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9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0B551-D6D5-DBDA-1D44-C9384445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C3840-66C9-B352-9710-D0FA9499F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82E30-DA6D-465C-1FBB-F75A81F1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AB34-7DAF-488B-A2FB-F20EA433308E}" type="datetimeFigureOut">
              <a:rPr lang="en-GB" smtClean="0"/>
              <a:t>04/11/2022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812E8-CC21-70BD-AA32-A0522A04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DB2D7-618B-8E6C-77C5-E9725B29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FDC8-A1E5-4C8A-A9F3-32B877E9E8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76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885A-11FF-5E0B-93DF-98826AEE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A99A6-AF62-5AD3-EDBC-C5B7FCF3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4AB71-001C-322C-8AC6-EF1A51BAB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61ED9-B219-FF94-F6FE-F810D9B1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AB34-7DAF-488B-A2FB-F20EA433308E}" type="datetimeFigureOut">
              <a:rPr lang="en-GB" smtClean="0"/>
              <a:t>04/11/2022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7EE3F-D648-96A5-8DE2-37483C1E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4C6D9-E034-6165-DB3E-F13C0990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FDC8-A1E5-4C8A-A9F3-32B877E9E8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31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EE62-2069-652A-8B51-2F4E7C2B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79E189-25DE-40E0-ECFB-2DB1C0423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AB34-7DAF-488B-A2FB-F20EA433308E}" type="datetimeFigureOut">
              <a:rPr lang="en-GB" smtClean="0"/>
              <a:t>04/11/2022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F3270-02D3-98E9-251A-24DB08CA1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87B45-DBD6-73C6-2558-B91FDAC0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FDC8-A1E5-4C8A-A9F3-32B877E9E8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9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3ECB8-CC74-4778-9835-714D51562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0CA8F-0AEF-42AA-8EE3-E60CBC3AE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28473-B511-46C0-B1E6-9F4182AD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AB34-7DAF-488B-A2FB-F20EA433308E}" type="datetimeFigureOut">
              <a:rPr lang="en-GB" smtClean="0"/>
              <a:t>04/11/2022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71222-E9B5-4429-93E2-69A6D7BA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46968-F612-4D43-8DF8-8BFEFD50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FDC8-A1E5-4C8A-A9F3-32B877E9E8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97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DA71AE-9F5D-F10B-16D2-EFA2DA7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571"/>
            <a:ext cx="6934200" cy="1383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9D160-B8D4-C936-1989-BAD42829D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37BCA-78CE-A631-7E10-0EE5A3559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6AB34-7DAF-488B-A2FB-F20EA433308E}" type="datetimeFigureOut">
              <a:rPr lang="en-GB" smtClean="0"/>
              <a:t>04/11/2022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DBCD9-3318-E4E3-C44A-DDC36C3D9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1928C-7287-917A-7753-916CB496C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FDC8-A1E5-4C8A-A9F3-32B877E9E805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41" name="Picture 40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FD1478F6-3B9F-AB4D-6721-2499675C1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74" y="673080"/>
            <a:ext cx="3366869" cy="71433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22E74F9-34F2-4944-8F7D-0A42B37C8D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42" y="5652656"/>
            <a:ext cx="2143758" cy="119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0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esearch.group@cambridgeshire.gov.uk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misweb.co.uk/query/select/getdatasetbytheme.asp?theme=93" TargetMode="External"/><Relationship Id="rId3" Type="http://schemas.openxmlformats.org/officeDocument/2006/relationships/hyperlink" Target="https://www.ons.gov.uk/peoplepopulationandcommunity/populationandmigration/populationestimates/articles/demographyandmigrationdatacontent/2022-11-02" TargetMode="External"/><Relationship Id="rId7" Type="http://schemas.openxmlformats.org/officeDocument/2006/relationships/hyperlink" Target="https://cambridgeshireinsight.org.uk/population/reports/?geography_id=f7de925f5608420c825c4c0691de5af2&amp;feature_id=E07000008#/view-report/63aeddf1d7fc44b8b4dffcd868e84eac/E10000003/G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mbridgeshireinsight.org.uk/overview/map/" TargetMode="External"/><Relationship Id="rId5" Type="http://schemas.openxmlformats.org/officeDocument/2006/relationships/hyperlink" Target="https://cambridgeshireinsight.org.uk/population/census-2021/" TargetMode="External"/><Relationship Id="rId4" Type="http://schemas.openxmlformats.org/officeDocument/2006/relationships/hyperlink" Target="https://www.ons.gov.uk/census/map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C8346-9F8A-410D-914A-8B866C6AA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584"/>
            <a:ext cx="9144000" cy="3015440"/>
          </a:xfrm>
        </p:spPr>
        <p:txBody>
          <a:bodyPr>
            <a:normAutofit fontScale="90000"/>
          </a:bodyPr>
          <a:lstStyle/>
          <a:p>
            <a:r>
              <a:rPr lang="en-GB" dirty="0"/>
              <a:t>Census 2021: demography and migration topic summary</a:t>
            </a:r>
            <a:br>
              <a:rPr lang="en-GB" dirty="0"/>
            </a:br>
            <a:r>
              <a:rPr lang="en-GB" sz="5300" dirty="0"/>
              <a:t>Overview for Cambridgeshire and Peterborough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FE3A1-D249-437E-848A-3FD264679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010" y="4648763"/>
            <a:ext cx="9144000" cy="129261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Research Team, Business Intelligence</a:t>
            </a:r>
          </a:p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November 2022</a:t>
            </a:r>
          </a:p>
          <a:p>
            <a:r>
              <a:rPr lang="en-GB" dirty="0">
                <a:hlinkClick r:id="rId2"/>
              </a:rPr>
              <a:t>Research.group@cambridgeshire.gov.uk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17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55C4-140C-488B-9D11-EC9B95C8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Overview: top 5 countries of birth by local authority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08ABA7F-3D15-4DBB-A64A-DEFF40170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1214"/>
              </p:ext>
            </p:extLst>
          </p:nvPr>
        </p:nvGraphicFramePr>
        <p:xfrm>
          <a:off x="762633" y="2240280"/>
          <a:ext cx="10666734" cy="3693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789">
                  <a:extLst>
                    <a:ext uri="{9D8B030D-6E8A-4147-A177-3AD203B41FA5}">
                      <a16:colId xmlns:a16="http://schemas.microsoft.com/office/drawing/2014/main" val="1519523511"/>
                    </a:ext>
                  </a:extLst>
                </a:gridCol>
                <a:gridCol w="1777789">
                  <a:extLst>
                    <a:ext uri="{9D8B030D-6E8A-4147-A177-3AD203B41FA5}">
                      <a16:colId xmlns:a16="http://schemas.microsoft.com/office/drawing/2014/main" val="1532132417"/>
                    </a:ext>
                  </a:extLst>
                </a:gridCol>
                <a:gridCol w="1777789">
                  <a:extLst>
                    <a:ext uri="{9D8B030D-6E8A-4147-A177-3AD203B41FA5}">
                      <a16:colId xmlns:a16="http://schemas.microsoft.com/office/drawing/2014/main" val="306933193"/>
                    </a:ext>
                  </a:extLst>
                </a:gridCol>
                <a:gridCol w="1777789">
                  <a:extLst>
                    <a:ext uri="{9D8B030D-6E8A-4147-A177-3AD203B41FA5}">
                      <a16:colId xmlns:a16="http://schemas.microsoft.com/office/drawing/2014/main" val="3456608008"/>
                    </a:ext>
                  </a:extLst>
                </a:gridCol>
                <a:gridCol w="1777789">
                  <a:extLst>
                    <a:ext uri="{9D8B030D-6E8A-4147-A177-3AD203B41FA5}">
                      <a16:colId xmlns:a16="http://schemas.microsoft.com/office/drawing/2014/main" val="1744882660"/>
                    </a:ext>
                  </a:extLst>
                </a:gridCol>
                <a:gridCol w="1777789">
                  <a:extLst>
                    <a:ext uri="{9D8B030D-6E8A-4147-A177-3AD203B41FA5}">
                      <a16:colId xmlns:a16="http://schemas.microsoft.com/office/drawing/2014/main" val="1124973632"/>
                    </a:ext>
                  </a:extLst>
                </a:gridCol>
              </a:tblGrid>
              <a:tr h="3621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Cambridge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East Cambridgeshire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Fenland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Huntingdonshire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South Cambridgeshire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Peterborough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246537308"/>
                  </a:ext>
                </a:extLst>
              </a:tr>
              <a:tr h="6156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India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Poland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Lithuania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Poland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India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Poland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436803991"/>
                  </a:ext>
                </a:extLst>
              </a:tr>
              <a:tr h="6156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China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United States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Poland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United States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Poland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Lithuania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602920088"/>
                  </a:ext>
                </a:extLst>
              </a:tr>
              <a:tr h="6156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United States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Romania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Romania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Romania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United States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Pakistan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819170541"/>
                  </a:ext>
                </a:extLst>
              </a:tr>
              <a:tr h="6156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Italy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Germany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Germany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Germany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South Africa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India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895494245"/>
                  </a:ext>
                </a:extLst>
              </a:tr>
              <a:tr h="6156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Poland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South Africa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Portugal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India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Germany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Romania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644976024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2C1E4D-76F8-42DF-AB4D-F53AA747F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818" y="1712596"/>
            <a:ext cx="10515600" cy="469669"/>
          </a:xfrm>
        </p:spPr>
        <p:txBody>
          <a:bodyPr>
            <a:noAutofit/>
          </a:bodyPr>
          <a:lstStyle/>
          <a:p>
            <a:r>
              <a:rPr lang="en-GB" sz="2400" dirty="0"/>
              <a:t>Top 5 countries of birth by number of residents, excluding UK</a:t>
            </a:r>
          </a:p>
        </p:txBody>
      </p:sp>
    </p:spTree>
    <p:extLst>
      <p:ext uri="{BB962C8B-B14F-4D97-AF65-F5344CB8AC3E}">
        <p14:creationId xmlns:p14="http://schemas.microsoft.com/office/powerpoint/2010/main" val="152998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5DEB-2347-4345-A907-27520C2B9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pPr algn="l"/>
            <a:r>
              <a:rPr lang="en-GB" dirty="0"/>
              <a:t>Cambridge</a:t>
            </a:r>
          </a:p>
        </p:txBody>
      </p:sp>
    </p:spTree>
    <p:extLst>
      <p:ext uri="{BB962C8B-B14F-4D97-AF65-F5344CB8AC3E}">
        <p14:creationId xmlns:p14="http://schemas.microsoft.com/office/powerpoint/2010/main" val="124321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1D2F-3A08-4E82-8D5E-5DE0D034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Cambridge: population by single year of age</a:t>
            </a:r>
          </a:p>
        </p:txBody>
      </p:sp>
      <p:pic>
        <p:nvPicPr>
          <p:cNvPr id="16" name="Picture 15" descr="Chart to show Census 2011 and Census 2021 single year of age population for Cambridge">
            <a:extLst>
              <a:ext uri="{FF2B5EF4-FFF2-40B4-BE49-F238E27FC236}">
                <a16:creationId xmlns:a16="http://schemas.microsoft.com/office/drawing/2014/main" id="{C733BB0D-3640-4911-8176-036FADD2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154621"/>
            <a:ext cx="9966533" cy="43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0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Cambridge: percentage change in population Census 2011 to 2021 by age</a:t>
            </a:r>
          </a:p>
        </p:txBody>
      </p:sp>
      <p:pic>
        <p:nvPicPr>
          <p:cNvPr id="10" name="Picture 9" descr="Chart to show single year of age percentage change in population from Census 2011 to Census 2021 for Cambridge">
            <a:extLst>
              <a:ext uri="{FF2B5EF4-FFF2-40B4-BE49-F238E27FC236}">
                <a16:creationId xmlns:a16="http://schemas.microsoft.com/office/drawing/2014/main" id="{0E3A3D09-A0B4-4BBB-886A-020033B5B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2"/>
          <a:stretch/>
        </p:blipFill>
        <p:spPr>
          <a:xfrm>
            <a:off x="290347" y="2110466"/>
            <a:ext cx="9736179" cy="443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Cambridge: per cent of population by residence type</a:t>
            </a:r>
          </a:p>
        </p:txBody>
      </p:sp>
      <p:pic>
        <p:nvPicPr>
          <p:cNvPr id="9" name="Picture 8" descr="Chart to show the per cent of population by residence type for Census 2011 and Census 2021 for Cambridge&#10;">
            <a:extLst>
              <a:ext uri="{FF2B5EF4-FFF2-40B4-BE49-F238E27FC236}">
                <a16:creationId xmlns:a16="http://schemas.microsoft.com/office/drawing/2014/main" id="{5F9AF658-54AA-4A6B-A333-E606CE8F4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33" y="1994173"/>
            <a:ext cx="8754889" cy="486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07571"/>
            <a:ext cx="7212330" cy="1383117"/>
          </a:xfrm>
        </p:spPr>
        <p:txBody>
          <a:bodyPr>
            <a:normAutofit fontScale="90000"/>
          </a:bodyPr>
          <a:lstStyle/>
          <a:p>
            <a:r>
              <a:rPr lang="en-GB" dirty="0"/>
              <a:t>Cambridge: net change in households by size, 2011 to 2021</a:t>
            </a:r>
          </a:p>
        </p:txBody>
      </p:sp>
      <p:pic>
        <p:nvPicPr>
          <p:cNvPr id="6" name="Picture 5" descr="Chart to show net change in households by size, 2011 to 2021 for Cambridge">
            <a:extLst>
              <a:ext uri="{FF2B5EF4-FFF2-40B4-BE49-F238E27FC236}">
                <a16:creationId xmlns:a16="http://schemas.microsoft.com/office/drawing/2014/main" id="{E2EC50D5-3822-4509-BCF2-2FAE26674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40"/>
          <a:stretch/>
        </p:blipFill>
        <p:spPr>
          <a:xfrm>
            <a:off x="669607" y="1759506"/>
            <a:ext cx="9114473" cy="4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8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Cambridge: per cent of population by country of birth</a:t>
            </a:r>
          </a:p>
        </p:txBody>
      </p:sp>
      <p:pic>
        <p:nvPicPr>
          <p:cNvPr id="5" name="Picture 4" descr="Chart to show per cent of population by country of birth for Census 2011 and Census 2021 Cambridge">
            <a:extLst>
              <a:ext uri="{FF2B5EF4-FFF2-40B4-BE49-F238E27FC236}">
                <a16:creationId xmlns:a16="http://schemas.microsoft.com/office/drawing/2014/main" id="{0AE88689-F4AE-40C0-B7DB-68F711794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77" y="1690688"/>
            <a:ext cx="9137149" cy="508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74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5310-6FB5-46CF-B676-2C3937AF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Cambridge: population by country of birth, non UK</a:t>
            </a:r>
          </a:p>
        </p:txBody>
      </p:sp>
      <p:pic>
        <p:nvPicPr>
          <p:cNvPr id="4" name="Picture 3" descr="Chart to show number of usual residents by broad country of birth, non UK, for Cambridge&#10;">
            <a:extLst>
              <a:ext uri="{FF2B5EF4-FFF2-40B4-BE49-F238E27FC236}">
                <a16:creationId xmlns:a16="http://schemas.microsoft.com/office/drawing/2014/main" id="{209912BD-DCD8-4F3C-A6FF-58814D26D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56" y="1694693"/>
            <a:ext cx="9431834" cy="498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6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hart to show Census 2021 results for length of residence in UK for Cambridge">
            <a:extLst>
              <a:ext uri="{FF2B5EF4-FFF2-40B4-BE49-F238E27FC236}">
                <a16:creationId xmlns:a16="http://schemas.microsoft.com/office/drawing/2014/main" id="{1364E972-2B37-4A68-A447-B78D1EA8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Cambridge: length of residence in UK</a:t>
            </a:r>
          </a:p>
        </p:txBody>
      </p:sp>
      <p:pic>
        <p:nvPicPr>
          <p:cNvPr id="4" name="Picture 3" descr="Chart to show the length of residence in the UK for Cambridge ">
            <a:extLst>
              <a:ext uri="{FF2B5EF4-FFF2-40B4-BE49-F238E27FC236}">
                <a16:creationId xmlns:a16="http://schemas.microsoft.com/office/drawing/2014/main" id="{BC6F1F40-C315-4518-92FD-561232506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1184"/>
            <a:ext cx="8675369" cy="46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5DEB-2347-4345-A907-27520C2B9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pPr algn="l"/>
            <a:r>
              <a:rPr lang="en-GB" dirty="0"/>
              <a:t>East Cambridgeshire</a:t>
            </a:r>
          </a:p>
        </p:txBody>
      </p:sp>
    </p:spTree>
    <p:extLst>
      <p:ext uri="{BB962C8B-B14F-4D97-AF65-F5344CB8AC3E}">
        <p14:creationId xmlns:p14="http://schemas.microsoft.com/office/powerpoint/2010/main" val="201914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55C4-140C-488B-9D11-EC9B95C8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Themes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842CB-CE4A-415B-9EE6-0B41414C0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 first overview of some of the local authority level Cambridgeshire and Peterborough data from the Demography and Migration topic summary published by the Office for National Statistics (ONS)</a:t>
            </a:r>
          </a:p>
          <a:p>
            <a:r>
              <a:rPr lang="en-GB" dirty="0"/>
              <a:t>By local authority: </a:t>
            </a:r>
          </a:p>
          <a:p>
            <a:pPr lvl="1"/>
            <a:r>
              <a:rPr lang="en-GB" dirty="0"/>
              <a:t>Usual resident population by single year of age</a:t>
            </a:r>
          </a:p>
          <a:p>
            <a:pPr lvl="1"/>
            <a:r>
              <a:rPr lang="en-GB" dirty="0"/>
              <a:t>Occupied household and communal establishment populations</a:t>
            </a:r>
          </a:p>
          <a:p>
            <a:pPr lvl="1"/>
            <a:r>
              <a:rPr lang="en-GB" dirty="0"/>
              <a:t>Average household sizes</a:t>
            </a:r>
          </a:p>
          <a:p>
            <a:pPr lvl="1"/>
            <a:r>
              <a:rPr lang="en-GB" dirty="0"/>
              <a:t>Usual resident population by country of birth</a:t>
            </a:r>
          </a:p>
          <a:p>
            <a:pPr lvl="1"/>
            <a:r>
              <a:rPr lang="en-GB" dirty="0"/>
              <a:t>Length of residence in UK</a:t>
            </a:r>
          </a:p>
          <a:p>
            <a:r>
              <a:rPr lang="en-GB" dirty="0"/>
              <a:t>The release of data helps us to begin to understand any potential impacts of Covid-19 on the Census 2021 results for Cambridgeshire and Peterborough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38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1D2F-3A08-4E82-8D5E-5DE0D034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East Cambridgeshire: population by single year of age</a:t>
            </a:r>
          </a:p>
        </p:txBody>
      </p:sp>
      <p:pic>
        <p:nvPicPr>
          <p:cNvPr id="13" name="Picture 12" descr="Chart to show Census 2011 and Census 2021 single year of age population for East Cambridgeshire">
            <a:extLst>
              <a:ext uri="{FF2B5EF4-FFF2-40B4-BE49-F238E27FC236}">
                <a16:creationId xmlns:a16="http://schemas.microsoft.com/office/drawing/2014/main" id="{CACACF17-DD5E-40E3-9C27-54941323E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"/>
          <a:stretch/>
        </p:blipFill>
        <p:spPr>
          <a:xfrm>
            <a:off x="178249" y="2156460"/>
            <a:ext cx="9776463" cy="42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44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East Cambridgeshire: percentage change in population Census 2011 to 2021 by age</a:t>
            </a:r>
          </a:p>
        </p:txBody>
      </p:sp>
      <p:pic>
        <p:nvPicPr>
          <p:cNvPr id="9" name="Picture 8" descr="Chart to show single year of age percentage change in population from Census 2011 to Census 2021 for East Cambridgeshire">
            <a:extLst>
              <a:ext uri="{FF2B5EF4-FFF2-40B4-BE49-F238E27FC236}">
                <a16:creationId xmlns:a16="http://schemas.microsoft.com/office/drawing/2014/main" id="{2855BA14-AA1A-4BF6-A5CA-141CAA75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" t="1181" b="905"/>
          <a:stretch/>
        </p:blipFill>
        <p:spPr>
          <a:xfrm>
            <a:off x="178675" y="2091559"/>
            <a:ext cx="9869429" cy="445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03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East Cambridgeshire: per cent of population by residence type</a:t>
            </a:r>
          </a:p>
        </p:txBody>
      </p:sp>
      <p:pic>
        <p:nvPicPr>
          <p:cNvPr id="7" name="Picture 6" descr="Chart to show the per cent of population by residence type for Census 2011 and Census 2021 for East Cambridgeshire">
            <a:extLst>
              <a:ext uri="{FF2B5EF4-FFF2-40B4-BE49-F238E27FC236}">
                <a16:creationId xmlns:a16="http://schemas.microsoft.com/office/drawing/2014/main" id="{C28A6598-D75A-4A33-B917-618C024A6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89" y="1690688"/>
            <a:ext cx="9122899" cy="507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72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307571"/>
            <a:ext cx="7498080" cy="1383117"/>
          </a:xfrm>
        </p:spPr>
        <p:txBody>
          <a:bodyPr>
            <a:normAutofit fontScale="90000"/>
          </a:bodyPr>
          <a:lstStyle/>
          <a:p>
            <a:r>
              <a:rPr lang="en-GB" dirty="0"/>
              <a:t>East Cambridgeshire: net change in households by size, 2011 to 2021</a:t>
            </a:r>
          </a:p>
        </p:txBody>
      </p:sp>
      <p:pic>
        <p:nvPicPr>
          <p:cNvPr id="7" name="Picture 6" descr="Chart to show net change in households by size, 2011 to 2021 for East Cambridgeshire">
            <a:extLst>
              <a:ext uri="{FF2B5EF4-FFF2-40B4-BE49-F238E27FC236}">
                <a16:creationId xmlns:a16="http://schemas.microsoft.com/office/drawing/2014/main" id="{03467064-5FA0-4C24-BAC2-4CC8C2BCC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21" y="1863102"/>
            <a:ext cx="8711499" cy="499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82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East Cambridgeshire: per cent of population by country of birth</a:t>
            </a:r>
          </a:p>
        </p:txBody>
      </p:sp>
      <p:pic>
        <p:nvPicPr>
          <p:cNvPr id="4" name="Picture 3" descr="Chart to show per cent of population by country of birth for Census 2011 and Census 2021 for East Cambridgeshire">
            <a:extLst>
              <a:ext uri="{FF2B5EF4-FFF2-40B4-BE49-F238E27FC236}">
                <a16:creationId xmlns:a16="http://schemas.microsoft.com/office/drawing/2014/main" id="{DD2FD2C7-F12F-4A9C-847B-3C5FD423D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20" y="1771029"/>
            <a:ext cx="9161901" cy="511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43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5310-6FB5-46CF-B676-2C3937AF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East Cambridgeshire: population by country of birth, non UK</a:t>
            </a:r>
          </a:p>
        </p:txBody>
      </p:sp>
      <p:pic>
        <p:nvPicPr>
          <p:cNvPr id="3" name="Picture 2" descr="Chart to show number of usual residents by broad country of birth, non UK, for East Cambridgeshire">
            <a:extLst>
              <a:ext uri="{FF2B5EF4-FFF2-40B4-BE49-F238E27FC236}">
                <a16:creationId xmlns:a16="http://schemas.microsoft.com/office/drawing/2014/main" id="{07428869-FA6C-4C13-ACBA-7A343D1F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13" y="1690688"/>
            <a:ext cx="10063535" cy="485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67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D93D-7227-4CA1-8CFE-AC055EF7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East Cambridgeshire: length of residence in UK</a:t>
            </a:r>
          </a:p>
        </p:txBody>
      </p:sp>
      <p:pic>
        <p:nvPicPr>
          <p:cNvPr id="4" name="Picture 3" descr="Chart to show the length of residence in the UK for East Cambridgeshire ">
            <a:extLst>
              <a:ext uri="{FF2B5EF4-FFF2-40B4-BE49-F238E27FC236}">
                <a16:creationId xmlns:a16="http://schemas.microsoft.com/office/drawing/2014/main" id="{A5527C10-DB69-454C-9FC8-A70494C98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1690687"/>
            <a:ext cx="9269730" cy="493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16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5DEB-2347-4345-A907-27520C2B9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pPr algn="l"/>
            <a:r>
              <a:rPr lang="en-GB" dirty="0"/>
              <a:t>Fenland</a:t>
            </a:r>
          </a:p>
        </p:txBody>
      </p:sp>
    </p:spTree>
    <p:extLst>
      <p:ext uri="{BB962C8B-B14F-4D97-AF65-F5344CB8AC3E}">
        <p14:creationId xmlns:p14="http://schemas.microsoft.com/office/powerpoint/2010/main" val="2778674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1D2F-3A08-4E82-8D5E-5DE0D034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Fenland: population by single year of age</a:t>
            </a:r>
          </a:p>
        </p:txBody>
      </p:sp>
      <p:pic>
        <p:nvPicPr>
          <p:cNvPr id="9" name="Picture 8" descr="Chart to show Census 2011 and Census 2021 single year of age population for Fenland">
            <a:extLst>
              <a:ext uri="{FF2B5EF4-FFF2-40B4-BE49-F238E27FC236}">
                <a16:creationId xmlns:a16="http://schemas.microsoft.com/office/drawing/2014/main" id="{B8A8CDFD-E0FE-43AB-A939-31E9BB164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8" y="2144110"/>
            <a:ext cx="10083298" cy="44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94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Fenland: percentage change in population Census 2011 to 2021 by age</a:t>
            </a:r>
          </a:p>
        </p:txBody>
      </p:sp>
      <p:pic>
        <p:nvPicPr>
          <p:cNvPr id="7" name="Picture 6" descr="Chart to show single year of age percentage change in population from Census 2011 to Census 2021 for Fenland">
            <a:extLst>
              <a:ext uri="{FF2B5EF4-FFF2-40B4-BE49-F238E27FC236}">
                <a16:creationId xmlns:a16="http://schemas.microsoft.com/office/drawing/2014/main" id="{C719F237-77B3-4B08-A73A-0B012599C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0"/>
          <a:stretch/>
        </p:blipFill>
        <p:spPr>
          <a:xfrm>
            <a:off x="281151" y="2091639"/>
            <a:ext cx="9777249" cy="44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2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55C4-140C-488B-9D11-EC9B95C8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842CB-CE4A-415B-9EE6-0B41414C0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10" y="1565997"/>
            <a:ext cx="10515600" cy="498443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Usual resident population</a:t>
            </a:r>
          </a:p>
          <a:p>
            <a:pPr lvl="1"/>
            <a:r>
              <a:rPr lang="en-GB" dirty="0"/>
              <a:t>Anyone in the UK and had stayed or intended to stay in the UK for a period of 12 months or more; or</a:t>
            </a:r>
          </a:p>
          <a:p>
            <a:pPr lvl="1"/>
            <a:r>
              <a:rPr lang="en-GB" dirty="0"/>
              <a:t>Had a permanent UK address and was outside the UK and intended to be outside the UK for less than 12 months.</a:t>
            </a:r>
          </a:p>
          <a:p>
            <a:r>
              <a:rPr lang="en-GB" dirty="0"/>
              <a:t>Occupied households</a:t>
            </a:r>
          </a:p>
          <a:p>
            <a:pPr lvl="1"/>
            <a:r>
              <a:rPr lang="en-GB" dirty="0"/>
              <a:t>One person living alone; or</a:t>
            </a:r>
          </a:p>
          <a:p>
            <a:pPr lvl="1"/>
            <a:r>
              <a:rPr lang="en-GB" dirty="0"/>
              <a:t>A group of people (not necessarily related) living at the same address, who share cooking facilities and share a living room or sitting room or dining area</a:t>
            </a:r>
          </a:p>
          <a:p>
            <a:pPr lvl="1"/>
            <a:r>
              <a:rPr lang="en-GB" dirty="0"/>
              <a:t>Must contain at least one usual resident</a:t>
            </a:r>
          </a:p>
          <a:p>
            <a:r>
              <a:rPr lang="en-GB" dirty="0"/>
              <a:t>Communal establishment population</a:t>
            </a:r>
          </a:p>
          <a:p>
            <a:pPr lvl="1"/>
            <a:r>
              <a:rPr lang="en-GB" dirty="0"/>
              <a:t>Usual residents living in establishments which provide managed residential accommodation, such as care homes, student halls of residence</a:t>
            </a:r>
          </a:p>
        </p:txBody>
      </p:sp>
    </p:spTree>
    <p:extLst>
      <p:ext uri="{BB962C8B-B14F-4D97-AF65-F5344CB8AC3E}">
        <p14:creationId xmlns:p14="http://schemas.microsoft.com/office/powerpoint/2010/main" val="1766966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7571"/>
            <a:ext cx="7151370" cy="1383117"/>
          </a:xfrm>
        </p:spPr>
        <p:txBody>
          <a:bodyPr>
            <a:normAutofit/>
          </a:bodyPr>
          <a:lstStyle/>
          <a:p>
            <a:r>
              <a:rPr lang="en-GB" dirty="0"/>
              <a:t>Fenland: per cent of populations by residence type</a:t>
            </a:r>
          </a:p>
        </p:txBody>
      </p:sp>
      <p:pic>
        <p:nvPicPr>
          <p:cNvPr id="7" name="Picture 6" descr="Chart to show the per cent of population by residence type for Census 2011 and Census 2021 for Fenland">
            <a:extLst>
              <a:ext uri="{FF2B5EF4-FFF2-40B4-BE49-F238E27FC236}">
                <a16:creationId xmlns:a16="http://schemas.microsoft.com/office/drawing/2014/main" id="{550BE366-ADB9-4253-AFE9-78104AB25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03" y="1690688"/>
            <a:ext cx="9184728" cy="510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16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571"/>
            <a:ext cx="7162800" cy="1383117"/>
          </a:xfrm>
        </p:spPr>
        <p:txBody>
          <a:bodyPr>
            <a:normAutofit fontScale="90000"/>
          </a:bodyPr>
          <a:lstStyle/>
          <a:p>
            <a:r>
              <a:rPr lang="en-GB" dirty="0"/>
              <a:t>Fenland: net change in households by size, 2011 to 2021</a:t>
            </a:r>
          </a:p>
        </p:txBody>
      </p:sp>
      <p:pic>
        <p:nvPicPr>
          <p:cNvPr id="4" name="Picture 3" descr="Chart to show net change in households by size, 2011 to 2021 for Fenland">
            <a:extLst>
              <a:ext uri="{FF2B5EF4-FFF2-40B4-BE49-F238E27FC236}">
                <a16:creationId xmlns:a16="http://schemas.microsoft.com/office/drawing/2014/main" id="{7DA5953F-7227-49C9-AC67-971DAB766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22" y="1837833"/>
            <a:ext cx="9573347" cy="485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23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Fenland: per cent of population by country of birth</a:t>
            </a:r>
          </a:p>
        </p:txBody>
      </p:sp>
      <p:pic>
        <p:nvPicPr>
          <p:cNvPr id="5" name="Picture 4" descr="Chart to show per cent of population by country of birth for Census 2011 and Census 2021 for Fenland">
            <a:extLst>
              <a:ext uri="{FF2B5EF4-FFF2-40B4-BE49-F238E27FC236}">
                <a16:creationId xmlns:a16="http://schemas.microsoft.com/office/drawing/2014/main" id="{3244FB66-BFC6-4BC9-8AC2-C10855AE8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45" y="1690688"/>
            <a:ext cx="930305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48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5310-6FB5-46CF-B676-2C3937AF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Fenland: population by country of birth, non UK</a:t>
            </a:r>
          </a:p>
        </p:txBody>
      </p:sp>
      <p:pic>
        <p:nvPicPr>
          <p:cNvPr id="4" name="Picture 3" descr="Chart to show number of usual residents by broad country of birth, non UK, for Fenland">
            <a:extLst>
              <a:ext uri="{FF2B5EF4-FFF2-40B4-BE49-F238E27FC236}">
                <a16:creationId xmlns:a16="http://schemas.microsoft.com/office/drawing/2014/main" id="{CA4329DB-9EB6-4473-94E3-4297E3F3D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96" y="1853988"/>
            <a:ext cx="9735764" cy="469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52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773E8-9FBF-4955-8787-23462D6B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Fenland: length of residence in UK</a:t>
            </a:r>
          </a:p>
        </p:txBody>
      </p:sp>
      <p:pic>
        <p:nvPicPr>
          <p:cNvPr id="3" name="Picture 2" descr="Chart to show the length of residence in the UK for Fenland ">
            <a:extLst>
              <a:ext uri="{FF2B5EF4-FFF2-40B4-BE49-F238E27FC236}">
                <a16:creationId xmlns:a16="http://schemas.microsoft.com/office/drawing/2014/main" id="{B1DA582B-8B72-4A0C-A91A-2FFA152F3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051184"/>
            <a:ext cx="8766809" cy="46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1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5DEB-2347-4345-A907-27520C2B9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pPr algn="l"/>
            <a:r>
              <a:rPr lang="en-GB" dirty="0"/>
              <a:t>Huntingdonshire</a:t>
            </a:r>
          </a:p>
        </p:txBody>
      </p:sp>
    </p:spTree>
    <p:extLst>
      <p:ext uri="{BB962C8B-B14F-4D97-AF65-F5344CB8AC3E}">
        <p14:creationId xmlns:p14="http://schemas.microsoft.com/office/powerpoint/2010/main" val="101802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1D2F-3A08-4E82-8D5E-5DE0D034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Huntingdonshire: population by single year of age</a:t>
            </a:r>
          </a:p>
        </p:txBody>
      </p:sp>
      <p:pic>
        <p:nvPicPr>
          <p:cNvPr id="9" name="Picture 8" descr="Chart to show Census 2011 and Census 2021 single year of age population for Huntingdonshire">
            <a:extLst>
              <a:ext uri="{FF2B5EF4-FFF2-40B4-BE49-F238E27FC236}">
                <a16:creationId xmlns:a16="http://schemas.microsoft.com/office/drawing/2014/main" id="{61581F65-78EF-468F-83DD-D82B6DB0F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2039006"/>
            <a:ext cx="9957268" cy="44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43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1D2F-3A08-4E82-8D5E-5DE0D034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Huntingdonshire: percentage change in population Census 2011 to 2021 by age</a:t>
            </a:r>
          </a:p>
        </p:txBody>
      </p:sp>
      <p:pic>
        <p:nvPicPr>
          <p:cNvPr id="7" name="Picture 6" descr="Chart to show single year of age percentage change in population from Census 2011 to Census 2021 for Huntingdonshire">
            <a:extLst>
              <a:ext uri="{FF2B5EF4-FFF2-40B4-BE49-F238E27FC236}">
                <a16:creationId xmlns:a16="http://schemas.microsoft.com/office/drawing/2014/main" id="{C0BC003C-7ED6-4FF3-9804-3E82255FC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59" y="2060028"/>
            <a:ext cx="9790714" cy="449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10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Huntingdonshire: per cent of population by residence type</a:t>
            </a:r>
          </a:p>
        </p:txBody>
      </p:sp>
      <p:pic>
        <p:nvPicPr>
          <p:cNvPr id="7" name="Picture 6" descr="Chart to show the per cent of population by residence type for Census 2011 and Census 2021 for Huntingdonshire">
            <a:extLst>
              <a:ext uri="{FF2B5EF4-FFF2-40B4-BE49-F238E27FC236}">
                <a16:creationId xmlns:a16="http://schemas.microsoft.com/office/drawing/2014/main" id="{E73F6EE8-5427-401B-B924-4BBBBC535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14" y="1690688"/>
            <a:ext cx="9137147" cy="50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50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571"/>
            <a:ext cx="7231380" cy="1383117"/>
          </a:xfrm>
        </p:spPr>
        <p:txBody>
          <a:bodyPr>
            <a:normAutofit fontScale="90000"/>
          </a:bodyPr>
          <a:lstStyle/>
          <a:p>
            <a:r>
              <a:rPr lang="en-GB" dirty="0"/>
              <a:t>Huntingdonshire: net change in households by size, 2011 to 2021</a:t>
            </a:r>
          </a:p>
        </p:txBody>
      </p:sp>
      <p:pic>
        <p:nvPicPr>
          <p:cNvPr id="5" name="Picture 4" descr="Chart to show net change in households by size, 2011 to 2021 for Huntingdonshire">
            <a:extLst>
              <a:ext uri="{FF2B5EF4-FFF2-40B4-BE49-F238E27FC236}">
                <a16:creationId xmlns:a16="http://schemas.microsoft.com/office/drawing/2014/main" id="{ED8A0503-57C2-4CA2-9565-24DFD7B52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23" y="1872977"/>
            <a:ext cx="9060147" cy="498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4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E07A-955C-44C2-BD6E-616235DC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Overview: total usual resident population by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74D9D-F151-441F-A8E0-6C31DF7F8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0" y="1690688"/>
            <a:ext cx="10515600" cy="492633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size of the very young population (0-3 years) is smaller at Census 2021 than at Census 2011 for Cambridgeshire and Peterborough</a:t>
            </a:r>
          </a:p>
          <a:p>
            <a:r>
              <a:rPr lang="en-GB" dirty="0"/>
              <a:t>The Census 2021 school aged population (4-15 years) is much larger than at Census 2011 for all districts:</a:t>
            </a:r>
          </a:p>
          <a:p>
            <a:pPr lvl="1"/>
            <a:r>
              <a:rPr lang="en-GB" dirty="0"/>
              <a:t>Ranging from an increase of 2.7% (Huntingdonshire)  to 13.4% (South Cambridgeshire) in the more rural districts</a:t>
            </a:r>
          </a:p>
          <a:p>
            <a:pPr lvl="1"/>
            <a:r>
              <a:rPr lang="en-GB" dirty="0"/>
              <a:t>In Cambridge the school aged population is 27.9% larger and in Peterborough 32.4% larger</a:t>
            </a:r>
          </a:p>
          <a:p>
            <a:r>
              <a:rPr lang="en-GB" dirty="0"/>
              <a:t>In the rural districts, the over 65 years population has grown a lot more than the working age population </a:t>
            </a:r>
          </a:p>
          <a:p>
            <a:pPr lvl="1"/>
            <a:r>
              <a:rPr lang="en-GB" dirty="0"/>
              <a:t>Working age population (16-64 years) has increased by 0.1% (East Cambridgeshire) to 4.1% (South Cambridgeshire) </a:t>
            </a:r>
          </a:p>
          <a:p>
            <a:pPr lvl="1"/>
            <a:r>
              <a:rPr lang="en-GB" dirty="0"/>
              <a:t>65 years and over populations have increased by  at least 21.1% (Fenland)</a:t>
            </a:r>
          </a:p>
          <a:p>
            <a:r>
              <a:rPr lang="en-GB" dirty="0"/>
              <a:t>Cambridge and Peterborough:</a:t>
            </a:r>
          </a:p>
          <a:p>
            <a:pPr lvl="1"/>
            <a:r>
              <a:rPr lang="en-GB" dirty="0"/>
              <a:t>Population growth since Census 2011 is more evenly spread across all age groups</a:t>
            </a:r>
          </a:p>
          <a:p>
            <a:pPr lvl="2"/>
            <a:r>
              <a:rPr lang="en-GB" dirty="0"/>
              <a:t>Working age populations (16-64 years) have increased by 18.3% and 14.5% respectively</a:t>
            </a:r>
          </a:p>
        </p:txBody>
      </p:sp>
    </p:spTree>
    <p:extLst>
      <p:ext uri="{BB962C8B-B14F-4D97-AF65-F5344CB8AC3E}">
        <p14:creationId xmlns:p14="http://schemas.microsoft.com/office/powerpoint/2010/main" val="1861477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Huntingdonshire: per cent of population by country of birth</a:t>
            </a:r>
          </a:p>
        </p:txBody>
      </p:sp>
      <p:pic>
        <p:nvPicPr>
          <p:cNvPr id="4" name="Picture 3" descr="Chart to show per cent of population by country of birth for Census 2011 and Census 2021 for Huntingdonshire">
            <a:extLst>
              <a:ext uri="{FF2B5EF4-FFF2-40B4-BE49-F238E27FC236}">
                <a16:creationId xmlns:a16="http://schemas.microsoft.com/office/drawing/2014/main" id="{4A3AA1D8-C786-4D6F-933F-299C92222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59" y="1732494"/>
            <a:ext cx="9170441" cy="50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39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5695-BF92-4BAA-B93D-9638DFEE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Huntingdonshire: population by country of birth, non UK</a:t>
            </a:r>
          </a:p>
        </p:txBody>
      </p:sp>
      <p:pic>
        <p:nvPicPr>
          <p:cNvPr id="4" name="Picture 3" descr="Chart to show number of usual residents by broad country of birth, non UK, for Huntingdonshire">
            <a:extLst>
              <a:ext uri="{FF2B5EF4-FFF2-40B4-BE49-F238E27FC236}">
                <a16:creationId xmlns:a16="http://schemas.microsoft.com/office/drawing/2014/main" id="{84BFCE5C-8D44-474E-9A3D-54EA3FB24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00" y="1874521"/>
            <a:ext cx="9382850" cy="470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12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5E87-34B4-4089-BB86-D9C7262C2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Huntingdonshire: length of residence in UK</a:t>
            </a:r>
          </a:p>
        </p:txBody>
      </p:sp>
      <p:pic>
        <p:nvPicPr>
          <p:cNvPr id="3" name="Picture 2" descr="Chart to show the length of residence in the UK for Huntingdonshire">
            <a:extLst>
              <a:ext uri="{FF2B5EF4-FFF2-40B4-BE49-F238E27FC236}">
                <a16:creationId xmlns:a16="http://schemas.microsoft.com/office/drawing/2014/main" id="{EFD61842-EE60-41B4-8287-3B0AE96BA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" y="2054232"/>
            <a:ext cx="8766810" cy="457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989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5DEB-2347-4345-A907-27520C2B9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pPr algn="l"/>
            <a:r>
              <a:rPr lang="en-GB" dirty="0"/>
              <a:t>South Cambridgeshire</a:t>
            </a:r>
          </a:p>
        </p:txBody>
      </p:sp>
    </p:spTree>
    <p:extLst>
      <p:ext uri="{BB962C8B-B14F-4D97-AF65-F5344CB8AC3E}">
        <p14:creationId xmlns:p14="http://schemas.microsoft.com/office/powerpoint/2010/main" val="3348474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1D2F-3A08-4E82-8D5E-5DE0D034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South Cambridgeshire: population by single year of age</a:t>
            </a:r>
          </a:p>
        </p:txBody>
      </p:sp>
      <p:pic>
        <p:nvPicPr>
          <p:cNvPr id="9" name="Picture 8" descr="Chart to show Census 2011 and Census 2021 single year of age population for South Cambridgehire">
            <a:extLst>
              <a:ext uri="{FF2B5EF4-FFF2-40B4-BE49-F238E27FC236}">
                <a16:creationId xmlns:a16="http://schemas.microsoft.com/office/drawing/2014/main" id="{2E6C6129-8110-46BE-8644-48AAA68D1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72" y="1965434"/>
            <a:ext cx="9853325" cy="435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00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1D2F-3A08-4E82-8D5E-5DE0D034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South Cambridgeshire: percentage change in population Census 2011 to 2021 by age</a:t>
            </a:r>
          </a:p>
        </p:txBody>
      </p:sp>
      <p:pic>
        <p:nvPicPr>
          <p:cNvPr id="7" name="Picture 6" descr="Chart to show single year of age percentage change in population from Census 2011 to Census 2021 for South Cambridgeshire">
            <a:extLst>
              <a:ext uri="{FF2B5EF4-FFF2-40B4-BE49-F238E27FC236}">
                <a16:creationId xmlns:a16="http://schemas.microsoft.com/office/drawing/2014/main" id="{ED14509A-E34A-4634-AD2A-1668E2D00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6"/>
          <a:stretch/>
        </p:blipFill>
        <p:spPr>
          <a:xfrm>
            <a:off x="321059" y="2164824"/>
            <a:ext cx="9606078" cy="43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01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59" y="265139"/>
            <a:ext cx="6934200" cy="1383117"/>
          </a:xfrm>
        </p:spPr>
        <p:txBody>
          <a:bodyPr>
            <a:normAutofit fontScale="90000"/>
          </a:bodyPr>
          <a:lstStyle/>
          <a:p>
            <a:r>
              <a:rPr lang="en-GB" dirty="0"/>
              <a:t>South Cambridgeshire: per cent of population by residence type</a:t>
            </a:r>
          </a:p>
        </p:txBody>
      </p:sp>
      <p:pic>
        <p:nvPicPr>
          <p:cNvPr id="7" name="Picture 6" descr="Chart to show the per cent of population by residence type for Census 2011 and Census 2021 for South Cambridgeshire">
            <a:extLst>
              <a:ext uri="{FF2B5EF4-FFF2-40B4-BE49-F238E27FC236}">
                <a16:creationId xmlns:a16="http://schemas.microsoft.com/office/drawing/2014/main" id="{79934EFD-E60D-47D9-B147-82CA55351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658766"/>
            <a:ext cx="9154182" cy="510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6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10" y="307571"/>
            <a:ext cx="7680960" cy="1383117"/>
          </a:xfrm>
        </p:spPr>
        <p:txBody>
          <a:bodyPr>
            <a:normAutofit fontScale="90000"/>
          </a:bodyPr>
          <a:lstStyle/>
          <a:p>
            <a:r>
              <a:rPr lang="en-GB" dirty="0"/>
              <a:t>South Cambridgeshire: net change in households by size, 2011 to 2021</a:t>
            </a:r>
          </a:p>
        </p:txBody>
      </p:sp>
      <p:pic>
        <p:nvPicPr>
          <p:cNvPr id="4" name="Picture 3" descr="Chart to show net change in households by size, 2011 to 2021 for South Cambridgeshire">
            <a:extLst>
              <a:ext uri="{FF2B5EF4-FFF2-40B4-BE49-F238E27FC236}">
                <a16:creationId xmlns:a16="http://schemas.microsoft.com/office/drawing/2014/main" id="{42B1F44B-3DE7-4706-A38F-E4AA3254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24" y="2136828"/>
            <a:ext cx="9439636" cy="45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303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South Cambridgeshire: per cent of population by country of birth</a:t>
            </a:r>
          </a:p>
        </p:txBody>
      </p:sp>
      <p:pic>
        <p:nvPicPr>
          <p:cNvPr id="5" name="Picture 4" descr="Chart to show per cent of population by country of birth for Census 2011 and Census 2021 for South Cambridgeshire">
            <a:extLst>
              <a:ext uri="{FF2B5EF4-FFF2-40B4-BE49-F238E27FC236}">
                <a16:creationId xmlns:a16="http://schemas.microsoft.com/office/drawing/2014/main" id="{43C659ED-5059-467E-989D-00589EAF0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89" y="1690688"/>
            <a:ext cx="9171426" cy="51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08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94F4B-E513-4F51-A048-55E334E7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South Cambridgeshire: population by country of birth, non UK</a:t>
            </a:r>
          </a:p>
        </p:txBody>
      </p:sp>
      <p:pic>
        <p:nvPicPr>
          <p:cNvPr id="4" name="Picture 3" descr="Chart to show number of usual residents by broad country of birth, non UK, for South Cambridgeshire">
            <a:extLst>
              <a:ext uri="{FF2B5EF4-FFF2-40B4-BE49-F238E27FC236}">
                <a16:creationId xmlns:a16="http://schemas.microsoft.com/office/drawing/2014/main" id="{3E77F3D9-EABB-4013-B07E-F1199F250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918900"/>
            <a:ext cx="9601200" cy="463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4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55C4-140C-488B-9D11-EC9B95C8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" y="307571"/>
            <a:ext cx="7109460" cy="2058439"/>
          </a:xfrm>
        </p:spPr>
        <p:txBody>
          <a:bodyPr>
            <a:normAutofit/>
          </a:bodyPr>
          <a:lstStyle/>
          <a:p>
            <a:r>
              <a:rPr lang="en-GB" dirty="0"/>
              <a:t>Overview: household populations and average household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842CB-CE4A-415B-9EE6-0B41414C0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" y="2536508"/>
            <a:ext cx="10515600" cy="3749992"/>
          </a:xfrm>
        </p:spPr>
        <p:txBody>
          <a:bodyPr>
            <a:normAutofit/>
          </a:bodyPr>
          <a:lstStyle/>
          <a:p>
            <a:r>
              <a:rPr lang="en-GB" sz="3200" dirty="0"/>
              <a:t>The size of the population living in households has increased across all local authorities in Cambridgeshire and Peterborough compared to Census 2011</a:t>
            </a:r>
          </a:p>
          <a:p>
            <a:pPr lvl="1"/>
            <a:r>
              <a:rPr lang="en-GB" sz="2800" dirty="0"/>
              <a:t>Census 2021 average household sizes:</a:t>
            </a:r>
          </a:p>
          <a:p>
            <a:pPr lvl="2"/>
            <a:r>
              <a:rPr lang="en-GB" sz="2400" dirty="0"/>
              <a:t>for England are unchanged compared to Census 2011, </a:t>
            </a:r>
          </a:p>
          <a:p>
            <a:pPr lvl="2"/>
            <a:r>
              <a:rPr lang="en-GB" sz="2400" dirty="0"/>
              <a:t>have reduced in the more rural local authorities of Cambridgeshire,</a:t>
            </a:r>
          </a:p>
          <a:p>
            <a:pPr lvl="2"/>
            <a:r>
              <a:rPr lang="en-GB" sz="2400" dirty="0"/>
              <a:t>have increased in the urban centres of Cambridge and Peterborough (where populations compared to Census 2011 are significantly higher)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0471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668F-43AB-4584-AEC2-DB9C3C818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South Cambridgeshire: length of residence in UK</a:t>
            </a:r>
          </a:p>
        </p:txBody>
      </p:sp>
      <p:pic>
        <p:nvPicPr>
          <p:cNvPr id="3" name="Picture 2" descr="Chart to show the length of residence in the UK for South Cambridgeshire">
            <a:extLst>
              <a:ext uri="{FF2B5EF4-FFF2-40B4-BE49-F238E27FC236}">
                <a16:creationId xmlns:a16="http://schemas.microsoft.com/office/drawing/2014/main" id="{CB44DAE6-7063-4E3C-AA06-3C6AC6066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694420" cy="47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873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5DEB-2347-4345-A907-27520C2B9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pPr algn="l"/>
            <a:r>
              <a:rPr lang="en-GB" dirty="0"/>
              <a:t>Peterborough</a:t>
            </a:r>
          </a:p>
        </p:txBody>
      </p:sp>
    </p:spTree>
    <p:extLst>
      <p:ext uri="{BB962C8B-B14F-4D97-AF65-F5344CB8AC3E}">
        <p14:creationId xmlns:p14="http://schemas.microsoft.com/office/powerpoint/2010/main" val="27813511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1D2F-3A08-4E82-8D5E-5DE0D034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Peterborough: population by single year of age</a:t>
            </a:r>
          </a:p>
        </p:txBody>
      </p:sp>
      <p:pic>
        <p:nvPicPr>
          <p:cNvPr id="9" name="Picture 8" descr="Chart to show Census 2011 and Census 2021 single year of age population for Peterborough">
            <a:extLst>
              <a:ext uri="{FF2B5EF4-FFF2-40B4-BE49-F238E27FC236}">
                <a16:creationId xmlns:a16="http://schemas.microsoft.com/office/drawing/2014/main" id="{7AC1E394-83B3-4CE5-A2E2-99EC2F2A3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54" y="2228194"/>
            <a:ext cx="9767261" cy="432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553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1D2F-3A08-4E82-8D5E-5DE0D034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Peterborough: percentage change in population Census 2011 to 2021 by age</a:t>
            </a:r>
          </a:p>
        </p:txBody>
      </p:sp>
      <p:pic>
        <p:nvPicPr>
          <p:cNvPr id="7" name="Picture 6" descr="Chart to show single year of age percentage change in population from Census 2011 to Census 2021 for Peterborough">
            <a:extLst>
              <a:ext uri="{FF2B5EF4-FFF2-40B4-BE49-F238E27FC236}">
                <a16:creationId xmlns:a16="http://schemas.microsoft.com/office/drawing/2014/main" id="{D2FD73A6-14B2-4ED9-A4E7-8F205D91F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57" y="2126761"/>
            <a:ext cx="9705811" cy="4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859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59" y="265139"/>
            <a:ext cx="6934200" cy="1383117"/>
          </a:xfrm>
        </p:spPr>
        <p:txBody>
          <a:bodyPr>
            <a:normAutofit/>
          </a:bodyPr>
          <a:lstStyle/>
          <a:p>
            <a:r>
              <a:rPr lang="en-GB" dirty="0"/>
              <a:t>Peterborough: per cent of population by residence type</a:t>
            </a:r>
          </a:p>
        </p:txBody>
      </p:sp>
      <p:pic>
        <p:nvPicPr>
          <p:cNvPr id="7" name="Picture 6" descr="Chart to show the per cent of population by residence type for Census 2011 and Census 2021 for Peterborough">
            <a:extLst>
              <a:ext uri="{FF2B5EF4-FFF2-40B4-BE49-F238E27FC236}">
                <a16:creationId xmlns:a16="http://schemas.microsoft.com/office/drawing/2014/main" id="{71C0CB48-E096-4C53-81E0-1FDB914F1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56" y="1776249"/>
            <a:ext cx="8911038" cy="495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574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571"/>
            <a:ext cx="7357110" cy="1383117"/>
          </a:xfrm>
        </p:spPr>
        <p:txBody>
          <a:bodyPr>
            <a:normAutofit fontScale="90000"/>
          </a:bodyPr>
          <a:lstStyle/>
          <a:p>
            <a:r>
              <a:rPr lang="en-GB" dirty="0"/>
              <a:t>Peterborough: net change in households by size, 2011 to 2021</a:t>
            </a:r>
          </a:p>
        </p:txBody>
      </p:sp>
      <p:pic>
        <p:nvPicPr>
          <p:cNvPr id="5" name="Picture 4" descr="Chart to show net change in households by size, 2011 to 2021 for Peterborough">
            <a:extLst>
              <a:ext uri="{FF2B5EF4-FFF2-40B4-BE49-F238E27FC236}">
                <a16:creationId xmlns:a16="http://schemas.microsoft.com/office/drawing/2014/main" id="{60B33CF1-20B1-4302-B7AD-2D436EC98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12" y="2013750"/>
            <a:ext cx="9316008" cy="48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737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Peterborough: per cent of population by country of birth</a:t>
            </a:r>
          </a:p>
        </p:txBody>
      </p:sp>
      <p:pic>
        <p:nvPicPr>
          <p:cNvPr id="4" name="Picture 3" descr="Chart to show per cent of population by country of birth for Census 2011 and Census 2021 for Peterborough">
            <a:extLst>
              <a:ext uri="{FF2B5EF4-FFF2-40B4-BE49-F238E27FC236}">
                <a16:creationId xmlns:a16="http://schemas.microsoft.com/office/drawing/2014/main" id="{761424A1-1FC1-44DF-97F1-369B91B42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18" y="1765739"/>
            <a:ext cx="8969203" cy="499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803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D4-123C-474E-B5F3-E1A38B76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02" y="307571"/>
            <a:ext cx="7556774" cy="1383117"/>
          </a:xfrm>
        </p:spPr>
        <p:txBody>
          <a:bodyPr>
            <a:normAutofit/>
          </a:bodyPr>
          <a:lstStyle/>
          <a:p>
            <a:r>
              <a:rPr lang="en-GB" dirty="0"/>
              <a:t>Peterborough: population by country of birth, non UK</a:t>
            </a:r>
          </a:p>
        </p:txBody>
      </p:sp>
      <p:pic>
        <p:nvPicPr>
          <p:cNvPr id="3" name="Picture 2" descr="Chart to show number of usual residents by broad country of birth, non UK, for Peterborough">
            <a:extLst>
              <a:ext uri="{FF2B5EF4-FFF2-40B4-BE49-F238E27FC236}">
                <a16:creationId xmlns:a16="http://schemas.microsoft.com/office/drawing/2014/main" id="{E17340E3-6055-4E3B-B088-124C825F9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53" y="1853047"/>
            <a:ext cx="9218167" cy="48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500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1C537-8DF4-4EE7-A98F-1671D3D5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Peterborough: length of residence in UK</a:t>
            </a:r>
          </a:p>
        </p:txBody>
      </p:sp>
      <p:pic>
        <p:nvPicPr>
          <p:cNvPr id="4" name="Picture 3" descr="Chart to show the length of residence in the UK for Peterborough">
            <a:extLst>
              <a:ext uri="{FF2B5EF4-FFF2-40B4-BE49-F238E27FC236}">
                <a16:creationId xmlns:a16="http://schemas.microsoft.com/office/drawing/2014/main" id="{BE56EAB2-FB6E-416C-979C-9099A63E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5303"/>
            <a:ext cx="8389619" cy="50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794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62D55-0C12-4610-BB28-DA51C98E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7571"/>
            <a:ext cx="7259053" cy="1383117"/>
          </a:xfrm>
        </p:spPr>
        <p:txBody>
          <a:bodyPr/>
          <a:lstStyle/>
          <a:p>
            <a:r>
              <a:rPr lang="en-GB" dirty="0"/>
              <a:t>When is the next release of data by the 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EE5F6-E66C-46E3-AAE3-8DC138E8C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8 topic summaries and area profiles, releasing between November 2022 and January 2023: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Demography and migration – 2nd November 2022 (published)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UK armed forces veterans – 10th November 2022 (confirmed)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Ethnic group, national identity, language and religion – 29th November 2022 (provisional)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Labour market and travel to work – 8th December 2022 (provisional)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Housing – 5th January 2023 (provisional)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Sexual orientation and gender identity – 6th January 2023 (provisional)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Education – 10th January 2023 (provisional)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Health, disability, and unpaid care – 19th January 2023 (provisional)</a:t>
            </a:r>
          </a:p>
          <a:p>
            <a:r>
              <a:rPr lang="en-GB" dirty="0"/>
              <a:t>Phase 2, early 2023 – multivariate data</a:t>
            </a:r>
          </a:p>
          <a:p>
            <a:r>
              <a:rPr lang="en-GB" dirty="0"/>
              <a:t>Phase 3, Spring 2023 - data related to alternative population bases, small population data, origin destination data and micro-data</a:t>
            </a:r>
          </a:p>
        </p:txBody>
      </p:sp>
    </p:spTree>
    <p:extLst>
      <p:ext uri="{BB962C8B-B14F-4D97-AF65-F5344CB8AC3E}">
        <p14:creationId xmlns:p14="http://schemas.microsoft.com/office/powerpoint/2010/main" val="139647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9D3E-2054-4D0D-BFE4-EB9AAE62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62" y="307571"/>
            <a:ext cx="7321138" cy="1383117"/>
          </a:xfrm>
        </p:spPr>
        <p:txBody>
          <a:bodyPr>
            <a:normAutofit/>
          </a:bodyPr>
          <a:lstStyle/>
          <a:p>
            <a:r>
              <a:rPr lang="en-GB" dirty="0"/>
              <a:t>Overview: average household sizes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A4A9D2F-016B-4987-AB44-AA58C0667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924252"/>
              </p:ext>
            </p:extLst>
          </p:nvPr>
        </p:nvGraphicFramePr>
        <p:xfrm>
          <a:off x="183720" y="1666876"/>
          <a:ext cx="11824559" cy="514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66">
                  <a:extLst>
                    <a:ext uri="{9D8B030D-6E8A-4147-A177-3AD203B41FA5}">
                      <a16:colId xmlns:a16="http://schemas.microsoft.com/office/drawing/2014/main" val="3522376119"/>
                    </a:ext>
                  </a:extLst>
                </a:gridCol>
                <a:gridCol w="1364824">
                  <a:extLst>
                    <a:ext uri="{9D8B030D-6E8A-4147-A177-3AD203B41FA5}">
                      <a16:colId xmlns:a16="http://schemas.microsoft.com/office/drawing/2014/main" val="2503876860"/>
                    </a:ext>
                  </a:extLst>
                </a:gridCol>
                <a:gridCol w="1388356">
                  <a:extLst>
                    <a:ext uri="{9D8B030D-6E8A-4147-A177-3AD203B41FA5}">
                      <a16:colId xmlns:a16="http://schemas.microsoft.com/office/drawing/2014/main" val="394981473"/>
                    </a:ext>
                  </a:extLst>
                </a:gridCol>
                <a:gridCol w="1482482">
                  <a:extLst>
                    <a:ext uri="{9D8B030D-6E8A-4147-A177-3AD203B41FA5}">
                      <a16:colId xmlns:a16="http://schemas.microsoft.com/office/drawing/2014/main" val="3233251704"/>
                    </a:ext>
                  </a:extLst>
                </a:gridCol>
                <a:gridCol w="1313121">
                  <a:extLst>
                    <a:ext uri="{9D8B030D-6E8A-4147-A177-3AD203B41FA5}">
                      <a16:colId xmlns:a16="http://schemas.microsoft.com/office/drawing/2014/main" val="3035694960"/>
                    </a:ext>
                  </a:extLst>
                </a:gridCol>
                <a:gridCol w="1381231">
                  <a:extLst>
                    <a:ext uri="{9D8B030D-6E8A-4147-A177-3AD203B41FA5}">
                      <a16:colId xmlns:a16="http://schemas.microsoft.com/office/drawing/2014/main" val="3434393283"/>
                    </a:ext>
                  </a:extLst>
                </a:gridCol>
                <a:gridCol w="1574909">
                  <a:extLst>
                    <a:ext uri="{9D8B030D-6E8A-4147-A177-3AD203B41FA5}">
                      <a16:colId xmlns:a16="http://schemas.microsoft.com/office/drawing/2014/main" val="3724724501"/>
                    </a:ext>
                  </a:extLst>
                </a:gridCol>
                <a:gridCol w="1478070">
                  <a:extLst>
                    <a:ext uri="{9D8B030D-6E8A-4147-A177-3AD203B41FA5}">
                      <a16:colId xmlns:a16="http://schemas.microsoft.com/office/drawing/2014/main" val="3100162622"/>
                    </a:ext>
                  </a:extLst>
                </a:gridCol>
              </a:tblGrid>
              <a:tr h="874382">
                <a:tc>
                  <a:txBody>
                    <a:bodyPr/>
                    <a:lstStyle/>
                    <a:p>
                      <a:r>
                        <a:rPr lang="en-GB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Census 2011 household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Census 2011 number of households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Census 2011 average household size (number of residents per household)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Census 2021 household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Census 2021 number of households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Census 2021 average household size (number of residents per household)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Change in average household size, Census 2011 to Census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24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Cambridge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107,345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46,714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2.30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126,382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52,472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2.41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0.11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08020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East Cambridgeshire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83,056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34,614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2.40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87,000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37,203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2.34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-0.06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61864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Fenland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93,934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40,620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2.31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101,057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44,083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2.29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-0.02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18525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Huntingdonshire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166,952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69,333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2.41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178,376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76,880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2.32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-0.09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828655015"/>
                  </a:ext>
                </a:extLst>
              </a:tr>
              <a:tr h="526105">
                <a:tc>
                  <a:txBody>
                    <a:bodyPr/>
                    <a:lstStyle/>
                    <a:p>
                      <a:r>
                        <a:rPr lang="en-GB" dirty="0"/>
                        <a:t>South Cambridgeshire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146,779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59,960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2.45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160,792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66,996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2.40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-0.05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266158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Cambridgeshire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598,066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251,241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653,607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277,634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-0.03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95295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Peterborough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181,827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74,023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2.46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213,464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84,533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2.53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0.07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282902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1582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FC80-3FA6-4556-BC03-B0789A6D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CE903-0FE9-458F-A030-90FF3B4B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44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Demography and Migration topic summary published by the Office for National Statistics (ONS) </a:t>
            </a:r>
            <a:r>
              <a:rPr lang="en-GB" dirty="0">
                <a:hlinkClick r:id="rId3"/>
              </a:rPr>
              <a:t>Demography and migration data, England and Wales - Office for National Statistics (ons.gov.uk)</a:t>
            </a:r>
            <a:endParaRPr lang="en-GB" dirty="0"/>
          </a:p>
          <a:p>
            <a:r>
              <a:rPr lang="en-GB" dirty="0"/>
              <a:t>ONS mapping tool</a:t>
            </a:r>
            <a:r>
              <a:rPr lang="en-GB" dirty="0">
                <a:effectLst/>
                <a:ea typeface="Calibri" panose="020F0502020204030204" pitchFamily="34" charset="0"/>
              </a:rPr>
              <a:t> </a:t>
            </a:r>
            <a:r>
              <a:rPr lang="en-GB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4"/>
              </a:rPr>
              <a:t>ONS Census maps</a:t>
            </a:r>
            <a:endParaRPr lang="en-GB" u="sng" dirty="0">
              <a:solidFill>
                <a:srgbClr val="0563C1"/>
              </a:solidFill>
              <a:effectLst/>
              <a:ea typeface="Calibri" panose="020F0502020204030204" pitchFamily="34" charset="0"/>
            </a:endParaRPr>
          </a:p>
          <a:p>
            <a:r>
              <a:rPr lang="en-GB" dirty="0"/>
              <a:t>Cambridgeshire Insight: Census 2021 updates and </a:t>
            </a:r>
            <a:r>
              <a:rPr lang="en-GB" dirty="0">
                <a:hlinkClick r:id="rId5"/>
              </a:rPr>
              <a:t>Cambridgeshire Insight Census 2021</a:t>
            </a:r>
            <a:endParaRPr lang="en-GB" dirty="0"/>
          </a:p>
          <a:p>
            <a:r>
              <a:rPr lang="en-GB" dirty="0"/>
              <a:t>Census 2021 data in the tools available on Cambridgeshire Insight, such as the </a:t>
            </a:r>
            <a:r>
              <a:rPr lang="en-GB" dirty="0">
                <a:hlinkClick r:id="rId6"/>
              </a:rPr>
              <a:t>Map Explorer </a:t>
            </a:r>
            <a:r>
              <a:rPr lang="en-GB" dirty="0"/>
              <a:t>and </a:t>
            </a:r>
            <a:r>
              <a:rPr lang="en-GB" dirty="0">
                <a:hlinkClick r:id="rId7"/>
              </a:rPr>
              <a:t>Interactive Reports</a:t>
            </a:r>
            <a:endParaRPr lang="en-GB" dirty="0"/>
          </a:p>
          <a:p>
            <a:r>
              <a:rPr lang="en-GB" dirty="0"/>
              <a:t>Further analysis and ward level estimates, where possible at this stage, are being progressed and will be published on Cambridgeshire Insight</a:t>
            </a:r>
          </a:p>
          <a:p>
            <a:r>
              <a:rPr lang="en-GB" dirty="0"/>
              <a:t>Census data published by the ONS is also available on the Nomis website </a:t>
            </a:r>
            <a:r>
              <a:rPr lang="en-GB" dirty="0">
                <a:hlinkClick r:id="rId8"/>
              </a:rPr>
              <a:t>Dataset Selection - Query - Nomis - Official Census and Labour Market Statistics (nomisweb.co.uk)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00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55C4-140C-488B-9D11-EC9B95C8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Overview: household size by number of occupants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842CB-CE4A-415B-9EE6-0B41414C0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70" y="2000337"/>
            <a:ext cx="10515600" cy="4457613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Numbers of households with one occupant have increased in all districts, and notably in East Cambridgeshire, Huntingdonshire and South Cambridgeshire</a:t>
            </a:r>
          </a:p>
          <a:p>
            <a:pPr lvl="1"/>
            <a:r>
              <a:rPr lang="en-GB" sz="2800" dirty="0"/>
              <a:t>In Cambridge the increase is much smaller</a:t>
            </a:r>
          </a:p>
          <a:p>
            <a:r>
              <a:rPr lang="en-GB" sz="3200" dirty="0"/>
              <a:t>In Cambridge, Huntingdonshire and South Cambridgeshire there have been notable rises in the number of households with 2 and 3 occupants</a:t>
            </a:r>
          </a:p>
          <a:p>
            <a:r>
              <a:rPr lang="en-GB" sz="3200" dirty="0"/>
              <a:t>There has been an increase in the number of households with 5 or more occupants in Peterborough, and to a lesser extent in Cambridge 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45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55C4-140C-488B-9D11-EC9B95C8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Overview: communal establishment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842CB-CE4A-415B-9EE6-0B41414C0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099"/>
            <a:ext cx="10515600" cy="4607329"/>
          </a:xfrm>
        </p:spPr>
        <p:txBody>
          <a:bodyPr>
            <a:normAutofit/>
          </a:bodyPr>
          <a:lstStyle/>
          <a:p>
            <a:r>
              <a:rPr lang="en-GB" sz="3000" dirty="0"/>
              <a:t>Overall the proportions of the population living in households and those living in communal establishments are little changed from Census 2011 across the districts</a:t>
            </a:r>
          </a:p>
          <a:p>
            <a:r>
              <a:rPr lang="en-GB" sz="3000" dirty="0"/>
              <a:t>Apart from Cambridge and South Cambridgeshire there have only been small changes in numbers living in communal establishments</a:t>
            </a:r>
          </a:p>
          <a:p>
            <a:pPr lvl="1"/>
            <a:r>
              <a:rPr lang="en-GB" sz="2800" dirty="0"/>
              <a:t>Cambridge - increased by almost 3 thousand</a:t>
            </a:r>
          </a:p>
          <a:p>
            <a:pPr lvl="1"/>
            <a:r>
              <a:rPr lang="en-GB" sz="2800" dirty="0"/>
              <a:t>South Cambridgeshire - fell by 650 </a:t>
            </a:r>
          </a:p>
          <a:p>
            <a:pPr lvl="2"/>
            <a:r>
              <a:rPr lang="en-GB" sz="2600" dirty="0"/>
              <a:t>There is no further breakdown by communal establishment type yet, but these changes are  likely to be related to student populations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4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55C4-140C-488B-9D11-EC9B95C8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Overview: population by country of birth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842CB-CE4A-415B-9EE6-0B41414C0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1988820"/>
            <a:ext cx="10515600" cy="4240530"/>
          </a:xfrm>
        </p:spPr>
        <p:txBody>
          <a:bodyPr>
            <a:noAutofit/>
          </a:bodyPr>
          <a:lstStyle/>
          <a:p>
            <a:r>
              <a:rPr lang="en-GB" sz="2400" dirty="0"/>
              <a:t>International migration has continued to shape the populations of Cambridgeshire and Peterborough</a:t>
            </a:r>
          </a:p>
          <a:p>
            <a:r>
              <a:rPr lang="en-GB" sz="2400" dirty="0"/>
              <a:t>Numbers of usual residents born outside the UK have increased by 7.6% to 8.6% in Cambridge and Peterborough</a:t>
            </a:r>
          </a:p>
          <a:p>
            <a:pPr lvl="2"/>
            <a:r>
              <a:rPr lang="en-GB" sz="2400" dirty="0"/>
              <a:t>In Cambridge population born outside the UK represents 38.0% of the total population compared to 29.4% at Census 2011</a:t>
            </a:r>
          </a:p>
          <a:p>
            <a:pPr lvl="2"/>
            <a:r>
              <a:rPr lang="en-GB" sz="2400" dirty="0"/>
              <a:t>In Peterborough population born outside the UK represents 28.2% of the total population compared to 20.6% at Census 2011</a:t>
            </a:r>
          </a:p>
          <a:p>
            <a:pPr lvl="1"/>
            <a:r>
              <a:rPr lang="en-GB" dirty="0"/>
              <a:t>In other Cambridgeshire districts the numbers of usual residents born outside the UK have increased by 2.0% to 5.0% </a:t>
            </a:r>
          </a:p>
          <a:p>
            <a:pPr lvl="1"/>
            <a:r>
              <a:rPr lang="en-GB" dirty="0"/>
              <a:t>Data on length of </a:t>
            </a:r>
            <a:r>
              <a:rPr lang="en-GB" sz="2400" dirty="0"/>
              <a:t>residence suggests that international in-migration to Cambridge has continued to be high in the last 2 years</a:t>
            </a:r>
          </a:p>
        </p:txBody>
      </p:sp>
    </p:spTree>
    <p:extLst>
      <p:ext uri="{BB962C8B-B14F-4D97-AF65-F5344CB8AC3E}">
        <p14:creationId xmlns:p14="http://schemas.microsoft.com/office/powerpoint/2010/main" val="209437939"/>
      </p:ext>
    </p:extLst>
  </p:cSld>
  <p:clrMapOvr>
    <a:masterClrMapping/>
  </p:clrMapOvr>
</p:sld>
</file>

<file path=ppt/theme/theme1.xml><?xml version="1.0" encoding="utf-8"?>
<a:theme xmlns:a="http://schemas.openxmlformats.org/drawingml/2006/main" name="Accessible template theme">
  <a:themeElements>
    <a:clrScheme name="Accessible CCC 1">
      <a:dk1>
        <a:srgbClr val="000000"/>
      </a:dk1>
      <a:lt1>
        <a:sysClr val="window" lastClr="FFFFFF"/>
      </a:lt1>
      <a:dk2>
        <a:srgbClr val="536C76"/>
      </a:dk2>
      <a:lt2>
        <a:srgbClr val="8CBED6"/>
      </a:lt2>
      <a:accent1>
        <a:srgbClr val="6072A9"/>
      </a:accent1>
      <a:accent2>
        <a:srgbClr val="6B9E73"/>
      </a:accent2>
      <a:accent3>
        <a:srgbClr val="C2DDA7"/>
      </a:accent3>
      <a:accent4>
        <a:srgbClr val="F5DD90"/>
      </a:accent4>
      <a:accent5>
        <a:srgbClr val="F68E5F"/>
      </a:accent5>
      <a:accent6>
        <a:srgbClr val="F76C5E"/>
      </a:accent6>
      <a:hlink>
        <a:srgbClr val="0563C1"/>
      </a:hlink>
      <a:folHlink>
        <a:srgbClr val="A5EC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le template theme" id="{CD62CD74-2BF1-4605-9169-238AA4E9C9AB}" vid="{FEB47974-2F15-4277-B361-F84F86F135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Accessible template theme</Template>
  <TotalTime>951</TotalTime>
  <Words>1692</Words>
  <Application>Microsoft Office PowerPoint</Application>
  <PresentationFormat>Widescreen</PresentationFormat>
  <Paragraphs>237</Paragraphs>
  <Slides>60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Accessible template theme</vt:lpstr>
      <vt:lpstr>Census 2021: demography and migration topic summary Overview for Cambridgeshire and Peterborough</vt:lpstr>
      <vt:lpstr>Themes covered</vt:lpstr>
      <vt:lpstr>Definitions</vt:lpstr>
      <vt:lpstr>Overview: total usual resident population by age</vt:lpstr>
      <vt:lpstr>Overview: household populations and average household sizes</vt:lpstr>
      <vt:lpstr>Overview: average household sizes</vt:lpstr>
      <vt:lpstr>Overview: household size by number of occupants</vt:lpstr>
      <vt:lpstr>Overview: communal establishment populations</vt:lpstr>
      <vt:lpstr>Overview: population by country of birth</vt:lpstr>
      <vt:lpstr>Overview: top 5 countries of birth by local authority</vt:lpstr>
      <vt:lpstr>Cambridge</vt:lpstr>
      <vt:lpstr>Cambridge: population by single year of age</vt:lpstr>
      <vt:lpstr>Cambridge: percentage change in population Census 2011 to 2021 by age</vt:lpstr>
      <vt:lpstr>Cambridge: per cent of population by residence type</vt:lpstr>
      <vt:lpstr>Cambridge: net change in households by size, 2011 to 2021</vt:lpstr>
      <vt:lpstr>Cambridge: per cent of population by country of birth</vt:lpstr>
      <vt:lpstr>Cambridge: population by country of birth, non UK</vt:lpstr>
      <vt:lpstr>Cambridge: length of residence in UK</vt:lpstr>
      <vt:lpstr>East Cambridgeshire</vt:lpstr>
      <vt:lpstr>East Cambridgeshire: population by single year of age</vt:lpstr>
      <vt:lpstr>East Cambridgeshire: percentage change in population Census 2011 to 2021 by age</vt:lpstr>
      <vt:lpstr>East Cambridgeshire: per cent of population by residence type</vt:lpstr>
      <vt:lpstr>East Cambridgeshire: net change in households by size, 2011 to 2021</vt:lpstr>
      <vt:lpstr>East Cambridgeshire: per cent of population by country of birth</vt:lpstr>
      <vt:lpstr>East Cambridgeshire: population by country of birth, non UK</vt:lpstr>
      <vt:lpstr>East Cambridgeshire: length of residence in UK</vt:lpstr>
      <vt:lpstr>Fenland</vt:lpstr>
      <vt:lpstr>Fenland: population by single year of age</vt:lpstr>
      <vt:lpstr>Fenland: percentage change in population Census 2011 to 2021 by age</vt:lpstr>
      <vt:lpstr>Fenland: per cent of populations by residence type</vt:lpstr>
      <vt:lpstr>Fenland: net change in households by size, 2011 to 2021</vt:lpstr>
      <vt:lpstr>Fenland: per cent of population by country of birth</vt:lpstr>
      <vt:lpstr>Fenland: population by country of birth, non UK</vt:lpstr>
      <vt:lpstr>Fenland: length of residence in UK</vt:lpstr>
      <vt:lpstr>Huntingdonshire</vt:lpstr>
      <vt:lpstr>Huntingdonshire: population by single year of age</vt:lpstr>
      <vt:lpstr>Huntingdonshire: percentage change in population Census 2011 to 2021 by age</vt:lpstr>
      <vt:lpstr>Huntingdonshire: per cent of population by residence type</vt:lpstr>
      <vt:lpstr>Huntingdonshire: net change in households by size, 2011 to 2021</vt:lpstr>
      <vt:lpstr>Huntingdonshire: per cent of population by country of birth</vt:lpstr>
      <vt:lpstr>Huntingdonshire: population by country of birth, non UK</vt:lpstr>
      <vt:lpstr>Huntingdonshire: length of residence in UK</vt:lpstr>
      <vt:lpstr>South Cambridgeshire</vt:lpstr>
      <vt:lpstr>South Cambridgeshire: population by single year of age</vt:lpstr>
      <vt:lpstr>South Cambridgeshire: percentage change in population Census 2011 to 2021 by age</vt:lpstr>
      <vt:lpstr>South Cambridgeshire: per cent of population by residence type</vt:lpstr>
      <vt:lpstr>South Cambridgeshire: net change in households by size, 2011 to 2021</vt:lpstr>
      <vt:lpstr>South Cambridgeshire: per cent of population by country of birth</vt:lpstr>
      <vt:lpstr>South Cambridgeshire: population by country of birth, non UK</vt:lpstr>
      <vt:lpstr>South Cambridgeshire: length of residence in UK</vt:lpstr>
      <vt:lpstr>Peterborough</vt:lpstr>
      <vt:lpstr>Peterborough: population by single year of age</vt:lpstr>
      <vt:lpstr>Peterborough: percentage change in population Census 2011 to 2021 by age</vt:lpstr>
      <vt:lpstr>Peterborough: per cent of population by residence type</vt:lpstr>
      <vt:lpstr>Peterborough: net change in households by size, 2011 to 2021</vt:lpstr>
      <vt:lpstr>Peterborough: per cent of population by country of birth</vt:lpstr>
      <vt:lpstr>Peterborough: population by country of birth, non UK</vt:lpstr>
      <vt:lpstr>Peterborough: length of residence in UK</vt:lpstr>
      <vt:lpstr>When is the next release of data by the ONS?</vt:lpstr>
      <vt:lpstr>Useful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Census 2021: demography and migration headline figures for Cambridgeshire and Peterborough</dc:title>
  <dc:creator>James Sullivan (he/him)</dc:creator>
  <cp:lastModifiedBy>Anna Jones</cp:lastModifiedBy>
  <cp:revision>78</cp:revision>
  <dcterms:created xsi:type="dcterms:W3CDTF">2022-11-03T08:54:49Z</dcterms:created>
  <dcterms:modified xsi:type="dcterms:W3CDTF">2022-11-04T07:24:02Z</dcterms:modified>
</cp:coreProperties>
</file>