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Lst>
  <p:notesMasterIdLst>
    <p:notesMasterId r:id="rId10"/>
  </p:notesMasterIdLst>
  <p:sldIdLst>
    <p:sldId id="917" r:id="rId5"/>
    <p:sldId id="927" r:id="rId6"/>
    <p:sldId id="926" r:id="rId7"/>
    <p:sldId id="929" r:id="rId8"/>
    <p:sldId id="92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30" autoAdjust="0"/>
    <p:restoredTop sz="94660"/>
  </p:normalViewPr>
  <p:slideViewPr>
    <p:cSldViewPr snapToGrid="0">
      <p:cViewPr varScale="1">
        <p:scale>
          <a:sx n="70" d="100"/>
          <a:sy n="70" d="100"/>
        </p:scale>
        <p:origin x="67"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516581-CDE6-42BB-ACBB-453185AC2D25}" type="datetimeFigureOut">
              <a:rPr lang="en-GB" smtClean="0"/>
              <a:t>06/10/2022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9E6FCD-3E22-4FF1-90F2-11E613B7E534}" type="slidenum">
              <a:rPr lang="en-GB" smtClean="0"/>
              <a:t>‹#›</a:t>
            </a:fld>
            <a:endParaRPr lang="en-GB" dirty="0"/>
          </a:p>
        </p:txBody>
      </p:sp>
    </p:spTree>
    <p:extLst>
      <p:ext uri="{BB962C8B-B14F-4D97-AF65-F5344CB8AC3E}">
        <p14:creationId xmlns:p14="http://schemas.microsoft.com/office/powerpoint/2010/main" val="3067640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a:t>
            </a:r>
          </a:p>
          <a:p>
            <a:r>
              <a:rPr lang="en-GB" dirty="0"/>
              <a:t>Funding for full team, approx. one third in place, scaling up to full team ~end March 2023 – recruitment process for Fenland &amp; ECDC - building a new operational partnership there – what interim role will be tasked with over 3 months</a:t>
            </a:r>
          </a:p>
        </p:txBody>
      </p:sp>
      <p:sp>
        <p:nvSpPr>
          <p:cNvPr id="4" name="Slide Number Placeholder 3"/>
          <p:cNvSpPr>
            <a:spLocks noGrp="1"/>
          </p:cNvSpPr>
          <p:nvPr>
            <p:ph type="sldNum" sz="quarter" idx="5"/>
          </p:nvPr>
        </p:nvSpPr>
        <p:spPr/>
        <p:txBody>
          <a:bodyPr/>
          <a:lstStyle/>
          <a:p>
            <a:fld id="{C39E6FCD-3E22-4FF1-90F2-11E613B7E534}" type="slidenum">
              <a:rPr lang="en-GB" smtClean="0"/>
              <a:t>1</a:t>
            </a:fld>
            <a:endParaRPr lang="en-GB" dirty="0"/>
          </a:p>
        </p:txBody>
      </p:sp>
    </p:spTree>
    <p:extLst>
      <p:ext uri="{BB962C8B-B14F-4D97-AF65-F5344CB8AC3E}">
        <p14:creationId xmlns:p14="http://schemas.microsoft.com/office/powerpoint/2010/main" val="3208183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spcAft>
                <a:spcPts val="1800"/>
              </a:spcAft>
              <a:buClr>
                <a:schemeClr val="accent5"/>
              </a:buClr>
              <a:buSzPct val="200000"/>
              <a:buFont typeface="+mj-lt"/>
              <a:buNone/>
            </a:pPr>
            <a:r>
              <a:rPr lang="en-GB" sz="1200" dirty="0">
                <a:solidFill>
                  <a:srgbClr val="FFFFFF"/>
                </a:solidFill>
                <a:latin typeface="Calibri"/>
                <a:cs typeface="Times New Roman"/>
              </a:rPr>
              <a:t>Tom</a:t>
            </a:r>
          </a:p>
          <a:p>
            <a:pPr marL="457200" lvl="1" indent="0">
              <a:spcAft>
                <a:spcPts val="1800"/>
              </a:spcAft>
              <a:buClr>
                <a:schemeClr val="accent5"/>
              </a:buClr>
              <a:buSzPct val="200000"/>
              <a:buFont typeface="+mj-lt"/>
              <a:buNone/>
            </a:pPr>
            <a:r>
              <a:rPr lang="en-GB" sz="1200" dirty="0">
                <a:solidFill>
                  <a:srgbClr val="FFFFFF"/>
                </a:solidFill>
                <a:latin typeface="Calibri"/>
                <a:cs typeface="Times New Roman"/>
              </a:rPr>
              <a:t>1. Ensure everyone has access to support when accommodated – not just in the first few weeks, but ongoing and when they need it. 2. Create a better experience for people experiencing multiple disadvantage in approaching the Council for support with accommodation. 3. Work with the criminal justice systems to make it more trauma informed so as to support people suffering from mental ill health. STRESS INSIGHTS ALREADY EMERGING</a:t>
            </a:r>
            <a:endParaRPr lang="en-GB" dirty="0"/>
          </a:p>
        </p:txBody>
      </p:sp>
      <p:sp>
        <p:nvSpPr>
          <p:cNvPr id="4" name="Slide Number Placeholder 3"/>
          <p:cNvSpPr>
            <a:spLocks noGrp="1"/>
          </p:cNvSpPr>
          <p:nvPr>
            <p:ph type="sldNum" sz="quarter" idx="5"/>
          </p:nvPr>
        </p:nvSpPr>
        <p:spPr/>
        <p:txBody>
          <a:bodyPr/>
          <a:lstStyle/>
          <a:p>
            <a:fld id="{C39E6FCD-3E22-4FF1-90F2-11E613B7E534}" type="slidenum">
              <a:rPr lang="en-GB" smtClean="0"/>
              <a:t>3</a:t>
            </a:fld>
            <a:endParaRPr lang="en-GB" dirty="0"/>
          </a:p>
        </p:txBody>
      </p:sp>
    </p:spTree>
    <p:extLst>
      <p:ext uri="{BB962C8B-B14F-4D97-AF65-F5344CB8AC3E}">
        <p14:creationId xmlns:p14="http://schemas.microsoft.com/office/powerpoint/2010/main" val="2347583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234549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412233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9025BD-5601-4106-8BB9-CA502D1CD117}"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20746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4001740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9025BD-5601-4106-8BB9-CA502D1CD117}"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4916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2698739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77970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2357578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272592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197234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2379528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1938130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264817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3020245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311757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171E6B-1EE3-47A7-B9C4-8CAC30898263}" type="datetimeFigureOut">
              <a:rPr lang="en-GB" smtClean="0"/>
              <a:t>06/10/2022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49025BD-5601-4106-8BB9-CA502D1CD117}" type="slidenum">
              <a:rPr lang="en-GB" smtClean="0"/>
              <a:t>‹#›</a:t>
            </a:fld>
            <a:endParaRPr lang="en-GB" dirty="0"/>
          </a:p>
        </p:txBody>
      </p:sp>
    </p:spTree>
    <p:extLst>
      <p:ext uri="{BB962C8B-B14F-4D97-AF65-F5344CB8AC3E}">
        <p14:creationId xmlns:p14="http://schemas.microsoft.com/office/powerpoint/2010/main" val="4190965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171E6B-1EE3-47A7-B9C4-8CAC30898263}" type="datetimeFigureOut">
              <a:rPr lang="en-GB" smtClean="0"/>
              <a:t>06/10/2022</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9025BD-5601-4106-8BB9-CA502D1CD117}" type="slidenum">
              <a:rPr lang="en-GB" smtClean="0"/>
              <a:t>‹#›</a:t>
            </a:fld>
            <a:endParaRPr lang="en-GB" dirty="0"/>
          </a:p>
        </p:txBody>
      </p:sp>
    </p:spTree>
    <p:extLst>
      <p:ext uri="{BB962C8B-B14F-4D97-AF65-F5344CB8AC3E}">
        <p14:creationId xmlns:p14="http://schemas.microsoft.com/office/powerpoint/2010/main" val="28514719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73A286-431A-4279-9DE3-FBA67BA4A54E}"/>
              </a:ext>
            </a:extLst>
          </p:cNvPr>
          <p:cNvSpPr txBox="1"/>
          <p:nvPr/>
        </p:nvSpPr>
        <p:spPr>
          <a:xfrm>
            <a:off x="4121758" y="1308236"/>
            <a:ext cx="2673328" cy="792000"/>
          </a:xfrm>
          <a:prstGeom prst="rect">
            <a:avLst/>
          </a:prstGeom>
          <a:solidFill>
            <a:schemeClr val="tx2">
              <a:lumMod val="40000"/>
              <a:lumOff val="60000"/>
            </a:schemeClr>
          </a:solidFill>
          <a:ln w="3175">
            <a:solidFill>
              <a:schemeClr val="tx2"/>
            </a:solidFill>
          </a:ln>
        </p:spPr>
        <p:txBody>
          <a:bodyPr wrap="square" lIns="36000" tIns="36000" rIns="36000" bIns="36000" rtlCol="0" anchor="ctr">
            <a:noAutofit/>
          </a:bodyPr>
          <a:lstStyle/>
          <a:p>
            <a:pPr algn="ctr"/>
            <a:r>
              <a:rPr lang="en-GB" sz="1200" dirty="0"/>
              <a:t>Team manager</a:t>
            </a:r>
          </a:p>
        </p:txBody>
      </p:sp>
      <p:cxnSp>
        <p:nvCxnSpPr>
          <p:cNvPr id="4" name="Connector: Elbow 3">
            <a:extLst>
              <a:ext uri="{FF2B5EF4-FFF2-40B4-BE49-F238E27FC236}">
                <a16:creationId xmlns:a16="http://schemas.microsoft.com/office/drawing/2014/main" id="{8A09C0DD-9CC6-43CE-8F0C-A934B9E8B070}"/>
              </a:ext>
            </a:extLst>
          </p:cNvPr>
          <p:cNvCxnSpPr>
            <a:cxnSpLocks/>
            <a:stCxn id="3" idx="2"/>
            <a:endCxn id="9" idx="0"/>
          </p:cNvCxnSpPr>
          <p:nvPr/>
        </p:nvCxnSpPr>
        <p:spPr>
          <a:xfrm rot="5400000">
            <a:off x="3729254" y="869722"/>
            <a:ext cx="498655" cy="29596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Connector: Elbow 4">
            <a:extLst>
              <a:ext uri="{FF2B5EF4-FFF2-40B4-BE49-F238E27FC236}">
                <a16:creationId xmlns:a16="http://schemas.microsoft.com/office/drawing/2014/main" id="{26925F10-E217-4F72-8BD7-C29C7B55E5D7}"/>
              </a:ext>
            </a:extLst>
          </p:cNvPr>
          <p:cNvCxnSpPr>
            <a:cxnSpLocks/>
            <a:stCxn id="3" idx="2"/>
            <a:endCxn id="19" idx="0"/>
          </p:cNvCxnSpPr>
          <p:nvPr/>
        </p:nvCxnSpPr>
        <p:spPr>
          <a:xfrm rot="16200000" flipH="1">
            <a:off x="6298487" y="1260170"/>
            <a:ext cx="479561" cy="215969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nector: Elbow 5">
            <a:extLst>
              <a:ext uri="{FF2B5EF4-FFF2-40B4-BE49-F238E27FC236}">
                <a16:creationId xmlns:a16="http://schemas.microsoft.com/office/drawing/2014/main" id="{FF10AFB9-B3B8-4107-A61B-C6114C7079A5}"/>
              </a:ext>
            </a:extLst>
          </p:cNvPr>
          <p:cNvCxnSpPr>
            <a:cxnSpLocks/>
            <a:stCxn id="3" idx="2"/>
            <a:endCxn id="20" idx="0"/>
          </p:cNvCxnSpPr>
          <p:nvPr/>
        </p:nvCxnSpPr>
        <p:spPr>
          <a:xfrm rot="16200000" flipH="1">
            <a:off x="7958994" y="-400337"/>
            <a:ext cx="479561" cy="548070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C43CECE-E640-4CF1-96D7-5A1E0D5E3027}"/>
              </a:ext>
            </a:extLst>
          </p:cNvPr>
          <p:cNvSpPr txBox="1"/>
          <p:nvPr/>
        </p:nvSpPr>
        <p:spPr>
          <a:xfrm>
            <a:off x="1707684" y="2598891"/>
            <a:ext cx="1582110" cy="792000"/>
          </a:xfrm>
          <a:prstGeom prst="rect">
            <a:avLst/>
          </a:prstGeom>
          <a:solidFill>
            <a:schemeClr val="tx2">
              <a:lumMod val="40000"/>
              <a:lumOff val="60000"/>
            </a:schemeClr>
          </a:solidFill>
          <a:ln w="3175">
            <a:solidFill>
              <a:schemeClr val="tx1"/>
            </a:solidFill>
          </a:ln>
        </p:spPr>
        <p:txBody>
          <a:bodyPr wrap="square" lIns="36000" tIns="36000" rIns="36000" bIns="36000" rtlCol="0" anchor="ctr">
            <a:noAutofit/>
          </a:bodyPr>
          <a:lstStyle/>
          <a:p>
            <a:pPr algn="ctr"/>
            <a:r>
              <a:rPr lang="en-GB" sz="1200" dirty="0"/>
              <a:t>Learning &amp; Development Manager</a:t>
            </a:r>
          </a:p>
        </p:txBody>
      </p:sp>
      <p:cxnSp>
        <p:nvCxnSpPr>
          <p:cNvPr id="10" name="Connector: Elbow 9">
            <a:extLst>
              <a:ext uri="{FF2B5EF4-FFF2-40B4-BE49-F238E27FC236}">
                <a16:creationId xmlns:a16="http://schemas.microsoft.com/office/drawing/2014/main" id="{3EA41972-9352-42AD-9C9D-9B92BAEA4866}"/>
              </a:ext>
            </a:extLst>
          </p:cNvPr>
          <p:cNvCxnSpPr>
            <a:cxnSpLocks/>
            <a:stCxn id="19" idx="2"/>
            <a:endCxn id="21" idx="0"/>
          </p:cNvCxnSpPr>
          <p:nvPr/>
        </p:nvCxnSpPr>
        <p:spPr>
          <a:xfrm rot="16200000" flipH="1">
            <a:off x="7488131" y="3501779"/>
            <a:ext cx="268985" cy="902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5AEEB3A-F6FF-4D92-93BF-469A60F3D5F5}"/>
              </a:ext>
            </a:extLst>
          </p:cNvPr>
          <p:cNvSpPr txBox="1"/>
          <p:nvPr/>
        </p:nvSpPr>
        <p:spPr>
          <a:xfrm>
            <a:off x="8487566" y="2579797"/>
            <a:ext cx="1582110" cy="792000"/>
          </a:xfrm>
          <a:prstGeom prst="rect">
            <a:avLst/>
          </a:prstGeom>
          <a:solidFill>
            <a:schemeClr val="tx2">
              <a:lumMod val="40000"/>
              <a:lumOff val="60000"/>
            </a:schemeClr>
          </a:solidFill>
          <a:ln w="3175">
            <a:solidFill>
              <a:schemeClr val="tx1"/>
            </a:solidFill>
          </a:ln>
        </p:spPr>
        <p:txBody>
          <a:bodyPr wrap="square" lIns="36000" tIns="36000" rIns="36000" bIns="36000" rtlCol="0" anchor="ctr">
            <a:noAutofit/>
          </a:bodyPr>
          <a:lstStyle>
            <a:defPPr>
              <a:defRPr lang="en-US"/>
            </a:defPPr>
            <a:lvl1pPr algn="ctr">
              <a:defRPr sz="1200">
                <a:solidFill>
                  <a:schemeClr val="bg1"/>
                </a:solidFill>
              </a:defRPr>
            </a:lvl1pPr>
          </a:lstStyle>
          <a:p>
            <a:r>
              <a:rPr lang="en-GB" dirty="0">
                <a:solidFill>
                  <a:schemeClr val="tx1"/>
                </a:solidFill>
              </a:rPr>
              <a:t>Programme Manager</a:t>
            </a:r>
          </a:p>
        </p:txBody>
      </p:sp>
      <p:cxnSp>
        <p:nvCxnSpPr>
          <p:cNvPr id="12" name="Connector: Elbow 11">
            <a:extLst>
              <a:ext uri="{FF2B5EF4-FFF2-40B4-BE49-F238E27FC236}">
                <a16:creationId xmlns:a16="http://schemas.microsoft.com/office/drawing/2014/main" id="{C1534A7E-29A2-4569-8EA4-7D835CEF4620}"/>
              </a:ext>
            </a:extLst>
          </p:cNvPr>
          <p:cNvCxnSpPr>
            <a:cxnSpLocks/>
            <a:stCxn id="3" idx="2"/>
            <a:endCxn id="11" idx="0"/>
          </p:cNvCxnSpPr>
          <p:nvPr/>
        </p:nvCxnSpPr>
        <p:spPr>
          <a:xfrm rot="16200000" flipH="1">
            <a:off x="7128741" y="429916"/>
            <a:ext cx="479561" cy="382019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3ED4FCBF-FA86-4B9E-958B-F4D03F60B158}"/>
              </a:ext>
            </a:extLst>
          </p:cNvPr>
          <p:cNvCxnSpPr>
            <a:cxnSpLocks/>
            <a:stCxn id="3" idx="2"/>
            <a:endCxn id="18" idx="0"/>
          </p:cNvCxnSpPr>
          <p:nvPr/>
        </p:nvCxnSpPr>
        <p:spPr>
          <a:xfrm rot="16200000" flipH="1">
            <a:off x="5468234" y="2090424"/>
            <a:ext cx="479561" cy="49918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0B4F99D9-6780-4049-BEA2-C619C16994AD}"/>
              </a:ext>
            </a:extLst>
          </p:cNvPr>
          <p:cNvCxnSpPr>
            <a:cxnSpLocks/>
            <a:stCxn id="18" idx="2"/>
            <a:endCxn id="22" idx="0"/>
          </p:cNvCxnSpPr>
          <p:nvPr/>
        </p:nvCxnSpPr>
        <p:spPr>
          <a:xfrm rot="5400000">
            <a:off x="5821741" y="3504916"/>
            <a:ext cx="268985" cy="274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367D41CF-FF1C-4EE9-9161-80F77E8480B8}"/>
              </a:ext>
            </a:extLst>
          </p:cNvPr>
          <p:cNvCxnSpPr>
            <a:cxnSpLocks/>
            <a:stCxn id="3" idx="2"/>
            <a:endCxn id="17" idx="0"/>
          </p:cNvCxnSpPr>
          <p:nvPr/>
        </p:nvCxnSpPr>
        <p:spPr>
          <a:xfrm rot="5400000">
            <a:off x="4637980" y="1759354"/>
            <a:ext cx="479561" cy="116132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4FB0C00-1ECF-4F67-9733-0A7139FE728D}"/>
              </a:ext>
            </a:extLst>
          </p:cNvPr>
          <p:cNvSpPr txBox="1"/>
          <p:nvPr/>
        </p:nvSpPr>
        <p:spPr>
          <a:xfrm>
            <a:off x="3506043" y="2579797"/>
            <a:ext cx="1582110" cy="792000"/>
          </a:xfrm>
          <a:prstGeom prst="rect">
            <a:avLst/>
          </a:prstGeom>
          <a:solidFill>
            <a:schemeClr val="tx2">
              <a:lumMod val="40000"/>
              <a:lumOff val="60000"/>
            </a:schemeClr>
          </a:solidFill>
          <a:ln w="3175">
            <a:solidFill>
              <a:schemeClr val="tx1"/>
            </a:solidFill>
          </a:ln>
        </p:spPr>
        <p:txBody>
          <a:bodyPr wrap="square" lIns="36000" tIns="36000" rIns="36000" bIns="36000" rtlCol="0" anchor="ctr">
            <a:noAutofit/>
          </a:bodyPr>
          <a:lstStyle/>
          <a:p>
            <a:pPr algn="ctr"/>
            <a:r>
              <a:rPr lang="en-GB" sz="1200" dirty="0"/>
              <a:t>Systems Change Manager </a:t>
            </a:r>
          </a:p>
        </p:txBody>
      </p:sp>
      <p:sp>
        <p:nvSpPr>
          <p:cNvPr id="18" name="TextBox 17">
            <a:extLst>
              <a:ext uri="{FF2B5EF4-FFF2-40B4-BE49-F238E27FC236}">
                <a16:creationId xmlns:a16="http://schemas.microsoft.com/office/drawing/2014/main" id="{2E01BE39-41EF-49D1-8DFE-950DC272B932}"/>
              </a:ext>
            </a:extLst>
          </p:cNvPr>
          <p:cNvSpPr txBox="1"/>
          <p:nvPr/>
        </p:nvSpPr>
        <p:spPr>
          <a:xfrm>
            <a:off x="5166551" y="2579797"/>
            <a:ext cx="1582110" cy="792000"/>
          </a:xfrm>
          <a:prstGeom prst="rect">
            <a:avLst/>
          </a:prstGeom>
          <a:solidFill>
            <a:schemeClr val="tx2">
              <a:lumMod val="40000"/>
              <a:lumOff val="60000"/>
            </a:schemeClr>
          </a:solidFill>
          <a:ln w="3175">
            <a:solidFill>
              <a:schemeClr val="tx1"/>
            </a:solidFill>
          </a:ln>
        </p:spPr>
        <p:txBody>
          <a:bodyPr wrap="square" lIns="36000" tIns="36000" rIns="36000" bIns="36000" rtlCol="0" anchor="ctr">
            <a:noAutofit/>
          </a:bodyPr>
          <a:lstStyle/>
          <a:p>
            <a:pPr algn="ctr"/>
            <a:r>
              <a:rPr lang="en-GB" sz="1200" dirty="0"/>
              <a:t>Co-production &amp; Lived Exp. Manager</a:t>
            </a:r>
          </a:p>
        </p:txBody>
      </p:sp>
      <p:sp>
        <p:nvSpPr>
          <p:cNvPr id="19" name="TextBox 18">
            <a:extLst>
              <a:ext uri="{FF2B5EF4-FFF2-40B4-BE49-F238E27FC236}">
                <a16:creationId xmlns:a16="http://schemas.microsoft.com/office/drawing/2014/main" id="{FCD56445-CE5C-4D87-BDDA-D7CCE3675EBA}"/>
              </a:ext>
            </a:extLst>
          </p:cNvPr>
          <p:cNvSpPr txBox="1"/>
          <p:nvPr/>
        </p:nvSpPr>
        <p:spPr>
          <a:xfrm>
            <a:off x="6827058" y="2579797"/>
            <a:ext cx="1582110" cy="792000"/>
          </a:xfrm>
          <a:prstGeom prst="rect">
            <a:avLst/>
          </a:prstGeom>
          <a:solidFill>
            <a:schemeClr val="tx2">
              <a:lumMod val="40000"/>
              <a:lumOff val="60000"/>
            </a:schemeClr>
          </a:solidFill>
          <a:ln w="3175">
            <a:solidFill>
              <a:schemeClr val="tx1"/>
            </a:solidFill>
          </a:ln>
        </p:spPr>
        <p:txBody>
          <a:bodyPr wrap="square" lIns="36000" tIns="36000" rIns="36000" bIns="36000" rtlCol="0" anchor="ctr">
            <a:noAutofit/>
          </a:bodyPr>
          <a:lstStyle/>
          <a:p>
            <a:pPr algn="ctr"/>
            <a:r>
              <a:rPr lang="en-GB" sz="1200" dirty="0"/>
              <a:t>Trusted Persons Network Manager</a:t>
            </a:r>
          </a:p>
        </p:txBody>
      </p:sp>
      <p:sp>
        <p:nvSpPr>
          <p:cNvPr id="20" name="TextBox 19">
            <a:extLst>
              <a:ext uri="{FF2B5EF4-FFF2-40B4-BE49-F238E27FC236}">
                <a16:creationId xmlns:a16="http://schemas.microsoft.com/office/drawing/2014/main" id="{399357B7-966C-47C7-A1D0-3523C698606B}"/>
              </a:ext>
            </a:extLst>
          </p:cNvPr>
          <p:cNvSpPr txBox="1"/>
          <p:nvPr/>
        </p:nvSpPr>
        <p:spPr>
          <a:xfrm>
            <a:off x="10148072" y="2579797"/>
            <a:ext cx="1582110" cy="792000"/>
          </a:xfrm>
          <a:prstGeom prst="rect">
            <a:avLst/>
          </a:prstGeom>
          <a:solidFill>
            <a:schemeClr val="tx2">
              <a:lumMod val="40000"/>
              <a:lumOff val="60000"/>
            </a:schemeClr>
          </a:solidFill>
          <a:ln w="3175">
            <a:solidFill>
              <a:schemeClr val="tx1"/>
            </a:solidFill>
          </a:ln>
        </p:spPr>
        <p:txBody>
          <a:bodyPr wrap="square" lIns="36000" tIns="36000" rIns="36000" bIns="36000" rtlCol="0" anchor="ctr">
            <a:noAutofit/>
          </a:bodyPr>
          <a:lstStyle>
            <a:defPPr>
              <a:defRPr lang="en-US"/>
            </a:defPPr>
            <a:lvl1pPr algn="ctr">
              <a:defRPr sz="1200">
                <a:solidFill>
                  <a:schemeClr val="bg1"/>
                </a:solidFill>
              </a:defRPr>
            </a:lvl1pPr>
          </a:lstStyle>
          <a:p>
            <a:r>
              <a:rPr lang="en-GB" dirty="0">
                <a:solidFill>
                  <a:schemeClr val="tx1"/>
                </a:solidFill>
              </a:rPr>
              <a:t>Communications Manager</a:t>
            </a:r>
          </a:p>
        </p:txBody>
      </p:sp>
      <p:sp>
        <p:nvSpPr>
          <p:cNvPr id="21" name="TextBox 20">
            <a:extLst>
              <a:ext uri="{FF2B5EF4-FFF2-40B4-BE49-F238E27FC236}">
                <a16:creationId xmlns:a16="http://schemas.microsoft.com/office/drawing/2014/main" id="{678CE9D4-E88F-4DB6-AB04-29DDDFB8848C}"/>
              </a:ext>
            </a:extLst>
          </p:cNvPr>
          <p:cNvSpPr txBox="1"/>
          <p:nvPr/>
        </p:nvSpPr>
        <p:spPr>
          <a:xfrm>
            <a:off x="6836078" y="3640782"/>
            <a:ext cx="1582110" cy="792000"/>
          </a:xfrm>
          <a:prstGeom prst="rect">
            <a:avLst/>
          </a:prstGeom>
          <a:solidFill>
            <a:schemeClr val="tx2">
              <a:lumMod val="40000"/>
              <a:lumOff val="60000"/>
            </a:schemeClr>
          </a:solidFill>
          <a:ln w="3175">
            <a:solidFill>
              <a:schemeClr val="tx1"/>
            </a:solidFill>
          </a:ln>
        </p:spPr>
        <p:txBody>
          <a:bodyPr wrap="square" lIns="36000" tIns="36000" rIns="36000" bIns="36000" rtlCol="0" anchor="ctr">
            <a:noAutofit/>
          </a:bodyPr>
          <a:lstStyle/>
          <a:p>
            <a:pPr algn="ctr"/>
            <a:r>
              <a:rPr lang="en-GB" sz="1200" dirty="0"/>
              <a:t>Trusted Persons Coordinator x 3</a:t>
            </a:r>
          </a:p>
        </p:txBody>
      </p:sp>
      <p:sp>
        <p:nvSpPr>
          <p:cNvPr id="22" name="TextBox 21">
            <a:extLst>
              <a:ext uri="{FF2B5EF4-FFF2-40B4-BE49-F238E27FC236}">
                <a16:creationId xmlns:a16="http://schemas.microsoft.com/office/drawing/2014/main" id="{1D548BD6-3767-4AE0-BC3A-7708BC2550DD}"/>
              </a:ext>
            </a:extLst>
          </p:cNvPr>
          <p:cNvSpPr txBox="1"/>
          <p:nvPr/>
        </p:nvSpPr>
        <p:spPr>
          <a:xfrm>
            <a:off x="5163804" y="3640782"/>
            <a:ext cx="1582110" cy="792000"/>
          </a:xfrm>
          <a:prstGeom prst="rect">
            <a:avLst/>
          </a:prstGeom>
          <a:solidFill>
            <a:schemeClr val="tx2">
              <a:lumMod val="40000"/>
              <a:lumOff val="60000"/>
            </a:schemeClr>
          </a:solidFill>
          <a:ln w="3175">
            <a:solidFill>
              <a:schemeClr val="tx1"/>
            </a:solidFill>
          </a:ln>
        </p:spPr>
        <p:txBody>
          <a:bodyPr wrap="square" lIns="36000" tIns="36000" rIns="36000" bIns="36000" rtlCol="0" anchor="ctr">
            <a:noAutofit/>
          </a:bodyPr>
          <a:lstStyle/>
          <a:p>
            <a:pPr algn="ctr"/>
            <a:r>
              <a:rPr lang="en-GB" sz="1200" dirty="0"/>
              <a:t>Lived Experience Facilitator</a:t>
            </a:r>
          </a:p>
        </p:txBody>
      </p:sp>
      <p:sp>
        <p:nvSpPr>
          <p:cNvPr id="23" name="TextBox 22">
            <a:extLst>
              <a:ext uri="{FF2B5EF4-FFF2-40B4-BE49-F238E27FC236}">
                <a16:creationId xmlns:a16="http://schemas.microsoft.com/office/drawing/2014/main" id="{8C3FC950-8B02-42EB-8008-7A06AB1745F2}"/>
              </a:ext>
            </a:extLst>
          </p:cNvPr>
          <p:cNvSpPr txBox="1"/>
          <p:nvPr/>
        </p:nvSpPr>
        <p:spPr>
          <a:xfrm>
            <a:off x="5163128" y="4782291"/>
            <a:ext cx="1582912" cy="792000"/>
          </a:xfrm>
          <a:prstGeom prst="rect">
            <a:avLst/>
          </a:prstGeom>
          <a:solidFill>
            <a:schemeClr val="accent4">
              <a:lumMod val="20000"/>
              <a:lumOff val="80000"/>
            </a:schemeClr>
          </a:solidFill>
          <a:ln w="12700">
            <a:solidFill>
              <a:schemeClr val="tx1"/>
            </a:solidFill>
          </a:ln>
        </p:spPr>
        <p:txBody>
          <a:bodyPr wrap="square" lIns="36000" tIns="36000" rIns="36000" bIns="36000" rtlCol="0" anchor="ctr">
            <a:noAutofit/>
          </a:bodyPr>
          <a:lstStyle>
            <a:defPPr>
              <a:defRPr lang="en-US"/>
            </a:defPPr>
            <a:lvl1pPr algn="ctr">
              <a:defRPr sz="1200">
                <a:solidFill>
                  <a:schemeClr val="bg1"/>
                </a:solidFill>
              </a:defRPr>
            </a:lvl1pPr>
          </a:lstStyle>
          <a:p>
            <a:r>
              <a:rPr lang="en-GB" dirty="0">
                <a:solidFill>
                  <a:schemeClr val="tx1"/>
                </a:solidFill>
              </a:rPr>
              <a:t>People with Lived Experience</a:t>
            </a:r>
          </a:p>
        </p:txBody>
      </p:sp>
      <p:sp>
        <p:nvSpPr>
          <p:cNvPr id="24" name="TextBox 23">
            <a:extLst>
              <a:ext uri="{FF2B5EF4-FFF2-40B4-BE49-F238E27FC236}">
                <a16:creationId xmlns:a16="http://schemas.microsoft.com/office/drawing/2014/main" id="{1B436594-8170-4E91-97BC-B6F9C1210FA5}"/>
              </a:ext>
            </a:extLst>
          </p:cNvPr>
          <p:cNvSpPr txBox="1"/>
          <p:nvPr/>
        </p:nvSpPr>
        <p:spPr>
          <a:xfrm>
            <a:off x="6833679" y="4782291"/>
            <a:ext cx="1592721" cy="792000"/>
          </a:xfrm>
          <a:prstGeom prst="rect">
            <a:avLst/>
          </a:prstGeom>
          <a:solidFill>
            <a:schemeClr val="accent4">
              <a:lumMod val="20000"/>
              <a:lumOff val="80000"/>
            </a:schemeClr>
          </a:solidFill>
          <a:ln w="12700">
            <a:solidFill>
              <a:schemeClr val="tx1"/>
            </a:solidFill>
          </a:ln>
        </p:spPr>
        <p:txBody>
          <a:bodyPr wrap="square" lIns="36000" tIns="36000" rIns="36000" bIns="36000" rtlCol="0" anchor="ctr">
            <a:noAutofit/>
          </a:bodyPr>
          <a:lstStyle>
            <a:defPPr>
              <a:defRPr lang="en-US"/>
            </a:defPPr>
            <a:lvl1pPr algn="ctr">
              <a:defRPr sz="1200">
                <a:solidFill>
                  <a:schemeClr val="bg1"/>
                </a:solidFill>
              </a:defRPr>
            </a:lvl1pPr>
          </a:lstStyle>
          <a:p>
            <a:r>
              <a:rPr lang="en-GB" dirty="0">
                <a:solidFill>
                  <a:schemeClr val="tx1"/>
                </a:solidFill>
              </a:rPr>
              <a:t>Trusted Persons</a:t>
            </a:r>
          </a:p>
        </p:txBody>
      </p:sp>
      <p:sp>
        <p:nvSpPr>
          <p:cNvPr id="25" name="TextBox 24">
            <a:extLst>
              <a:ext uri="{FF2B5EF4-FFF2-40B4-BE49-F238E27FC236}">
                <a16:creationId xmlns:a16="http://schemas.microsoft.com/office/drawing/2014/main" id="{D7D24DA3-7B9E-4D4B-8AD1-49FA2CAF0CC0}"/>
              </a:ext>
            </a:extLst>
          </p:cNvPr>
          <p:cNvSpPr txBox="1"/>
          <p:nvPr/>
        </p:nvSpPr>
        <p:spPr>
          <a:xfrm>
            <a:off x="3515349" y="4782290"/>
            <a:ext cx="1582110" cy="792000"/>
          </a:xfrm>
          <a:prstGeom prst="rect">
            <a:avLst/>
          </a:prstGeom>
          <a:solidFill>
            <a:schemeClr val="accent4">
              <a:lumMod val="20000"/>
              <a:lumOff val="80000"/>
            </a:schemeClr>
          </a:solidFill>
          <a:ln w="3175">
            <a:solidFill>
              <a:schemeClr val="tx1"/>
            </a:solidFill>
          </a:ln>
        </p:spPr>
        <p:txBody>
          <a:bodyPr wrap="square" lIns="36000" tIns="36000" rIns="36000" bIns="36000" rtlCol="0" anchor="ctr">
            <a:noAutofit/>
          </a:bodyPr>
          <a:lstStyle/>
          <a:p>
            <a:pPr algn="ctr"/>
            <a:r>
              <a:rPr lang="en-GB" sz="1200" dirty="0"/>
              <a:t>Community systems change leaders</a:t>
            </a:r>
          </a:p>
        </p:txBody>
      </p:sp>
      <p:sp>
        <p:nvSpPr>
          <p:cNvPr id="26" name="TextBox 25">
            <a:extLst>
              <a:ext uri="{FF2B5EF4-FFF2-40B4-BE49-F238E27FC236}">
                <a16:creationId xmlns:a16="http://schemas.microsoft.com/office/drawing/2014/main" id="{7F44F897-35EE-4B27-A468-B8A5FF1FD485}"/>
              </a:ext>
            </a:extLst>
          </p:cNvPr>
          <p:cNvSpPr txBox="1"/>
          <p:nvPr/>
        </p:nvSpPr>
        <p:spPr>
          <a:xfrm>
            <a:off x="4109154" y="350982"/>
            <a:ext cx="2696817" cy="699441"/>
          </a:xfrm>
          <a:prstGeom prst="rect">
            <a:avLst/>
          </a:prstGeom>
          <a:solidFill>
            <a:schemeClr val="tx1"/>
          </a:solidFill>
          <a:ln w="3175">
            <a:solidFill>
              <a:schemeClr val="tx1"/>
            </a:solidFill>
          </a:ln>
        </p:spPr>
        <p:txBody>
          <a:bodyPr wrap="square" lIns="36000" tIns="36000" rIns="36000" bIns="36000" rtlCol="0" anchor="ctr">
            <a:noAutofit/>
          </a:bodyPr>
          <a:lstStyle>
            <a:defPPr>
              <a:defRPr lang="en-US"/>
            </a:defPPr>
            <a:lvl1pPr algn="ctr">
              <a:defRPr sz="1200">
                <a:solidFill>
                  <a:schemeClr val="bg1"/>
                </a:solidFill>
              </a:defRPr>
            </a:lvl1pPr>
          </a:lstStyle>
          <a:p>
            <a:r>
              <a:rPr lang="en-GB" dirty="0"/>
              <a:t>Changing Future Cambridgeshire &amp; Peterborough governance</a:t>
            </a:r>
          </a:p>
        </p:txBody>
      </p:sp>
      <p:cxnSp>
        <p:nvCxnSpPr>
          <p:cNvPr id="28" name="Connector: Elbow 27">
            <a:extLst>
              <a:ext uri="{FF2B5EF4-FFF2-40B4-BE49-F238E27FC236}">
                <a16:creationId xmlns:a16="http://schemas.microsoft.com/office/drawing/2014/main" id="{A92020B5-0DB4-45FC-B709-BF6520B819F2}"/>
              </a:ext>
            </a:extLst>
          </p:cNvPr>
          <p:cNvCxnSpPr>
            <a:cxnSpLocks/>
            <a:stCxn id="17" idx="2"/>
            <a:endCxn id="25" idx="0"/>
          </p:cNvCxnSpPr>
          <p:nvPr/>
        </p:nvCxnSpPr>
        <p:spPr>
          <a:xfrm rot="16200000" flipH="1">
            <a:off x="3596505" y="4072390"/>
            <a:ext cx="1410493" cy="930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A856B19-ED2E-4ECB-A563-D657B423A10B}"/>
              </a:ext>
            </a:extLst>
          </p:cNvPr>
          <p:cNvSpPr txBox="1"/>
          <p:nvPr/>
        </p:nvSpPr>
        <p:spPr>
          <a:xfrm>
            <a:off x="2577137" y="3658931"/>
            <a:ext cx="1582110" cy="792000"/>
          </a:xfrm>
          <a:prstGeom prst="rect">
            <a:avLst/>
          </a:prstGeom>
          <a:solidFill>
            <a:schemeClr val="tx2">
              <a:lumMod val="40000"/>
              <a:lumOff val="60000"/>
            </a:schemeClr>
          </a:solidFill>
          <a:ln w="3175">
            <a:solidFill>
              <a:schemeClr val="tx1"/>
            </a:solidFill>
          </a:ln>
        </p:spPr>
        <p:txBody>
          <a:bodyPr wrap="square" lIns="36000" tIns="36000" rIns="36000" bIns="36000" rtlCol="0" anchor="ctr">
            <a:noAutofit/>
          </a:bodyPr>
          <a:lstStyle/>
          <a:p>
            <a:pPr algn="ctr"/>
            <a:r>
              <a:rPr lang="en-GB" sz="1200" dirty="0"/>
              <a:t>Office manager incl</a:t>
            </a:r>
          </a:p>
          <a:p>
            <a:pPr algn="ctr"/>
            <a:r>
              <a:rPr lang="en-GB" sz="1200" dirty="0"/>
              <a:t>data / digital support</a:t>
            </a:r>
            <a:endParaRPr lang="en-GB" sz="1200" b="1" dirty="0"/>
          </a:p>
        </p:txBody>
      </p:sp>
      <p:sp>
        <p:nvSpPr>
          <p:cNvPr id="38" name="TextBox 37">
            <a:extLst>
              <a:ext uri="{FF2B5EF4-FFF2-40B4-BE49-F238E27FC236}">
                <a16:creationId xmlns:a16="http://schemas.microsoft.com/office/drawing/2014/main" id="{481ECF5E-0AC3-4C29-9CF5-E36222BC6A29}"/>
              </a:ext>
            </a:extLst>
          </p:cNvPr>
          <p:cNvSpPr txBox="1"/>
          <p:nvPr/>
        </p:nvSpPr>
        <p:spPr>
          <a:xfrm>
            <a:off x="5163127" y="5867372"/>
            <a:ext cx="3263273" cy="792000"/>
          </a:xfrm>
          <a:prstGeom prst="rect">
            <a:avLst/>
          </a:prstGeom>
          <a:solidFill>
            <a:schemeClr val="bg1"/>
          </a:solidFill>
          <a:ln w="12700">
            <a:solidFill>
              <a:schemeClr val="tx1"/>
            </a:solidFill>
          </a:ln>
        </p:spPr>
        <p:txBody>
          <a:bodyPr wrap="square" lIns="36000" tIns="36000" rIns="36000" bIns="36000" rtlCol="0" anchor="ctr">
            <a:noAutofit/>
          </a:bodyPr>
          <a:lstStyle>
            <a:defPPr>
              <a:defRPr lang="en-US"/>
            </a:defPPr>
            <a:lvl1pPr algn="ctr">
              <a:defRPr sz="1200">
                <a:solidFill>
                  <a:schemeClr val="bg1"/>
                </a:solidFill>
              </a:defRPr>
            </a:lvl1pPr>
          </a:lstStyle>
          <a:p>
            <a:r>
              <a:rPr lang="en-GB" dirty="0">
                <a:solidFill>
                  <a:schemeClr val="tx1"/>
                </a:solidFill>
              </a:rPr>
              <a:t>People with Multiple Disadvantage</a:t>
            </a:r>
          </a:p>
        </p:txBody>
      </p:sp>
      <p:grpSp>
        <p:nvGrpSpPr>
          <p:cNvPr id="7" name="Group 6">
            <a:extLst>
              <a:ext uri="{FF2B5EF4-FFF2-40B4-BE49-F238E27FC236}">
                <a16:creationId xmlns:a16="http://schemas.microsoft.com/office/drawing/2014/main" id="{62A30ACA-09A2-4F06-9D5C-8CB609B8AFE5}"/>
              </a:ext>
            </a:extLst>
          </p:cNvPr>
          <p:cNvGrpSpPr/>
          <p:nvPr/>
        </p:nvGrpSpPr>
        <p:grpSpPr>
          <a:xfrm>
            <a:off x="168530" y="5511917"/>
            <a:ext cx="3045620" cy="1202874"/>
            <a:chOff x="178823" y="4782290"/>
            <a:chExt cx="3045620" cy="1202874"/>
          </a:xfrm>
        </p:grpSpPr>
        <p:sp>
          <p:nvSpPr>
            <p:cNvPr id="32" name="TextBox 31">
              <a:extLst>
                <a:ext uri="{FF2B5EF4-FFF2-40B4-BE49-F238E27FC236}">
                  <a16:creationId xmlns:a16="http://schemas.microsoft.com/office/drawing/2014/main" id="{9B918D4C-22EB-4666-B66D-E17429797276}"/>
                </a:ext>
              </a:extLst>
            </p:cNvPr>
            <p:cNvSpPr txBox="1"/>
            <p:nvPr/>
          </p:nvSpPr>
          <p:spPr>
            <a:xfrm>
              <a:off x="178823" y="4782290"/>
              <a:ext cx="3045620" cy="1202874"/>
            </a:xfrm>
            <a:prstGeom prst="rect">
              <a:avLst/>
            </a:prstGeom>
            <a:solidFill>
              <a:schemeClr val="bg1">
                <a:lumMod val="95000"/>
              </a:schemeClr>
            </a:solidFill>
            <a:ln>
              <a:solidFill>
                <a:schemeClr val="tx1"/>
              </a:solidFill>
            </a:ln>
          </p:spPr>
          <p:txBody>
            <a:bodyPr wrap="square" lIns="36000" tIns="36000" rIns="36000" bIns="36000" rtlCol="0" anchor="t" anchorCtr="0">
              <a:noAutofit/>
            </a:bodyPr>
            <a:lstStyle/>
            <a:p>
              <a:pPr algn="ctr"/>
              <a:r>
                <a:rPr lang="en-GB" sz="1200" b="1" dirty="0"/>
                <a:t>Key</a:t>
              </a:r>
            </a:p>
            <a:p>
              <a:r>
                <a:rPr lang="en-GB" sz="1100" dirty="0"/>
                <a:t>FTE = full time equivalent</a:t>
              </a:r>
            </a:p>
            <a:p>
              <a:endParaRPr lang="en-GB" sz="1100" dirty="0"/>
            </a:p>
            <a:p>
              <a:pPr algn="ctr"/>
              <a:endParaRPr lang="en-GB" sz="1200" dirty="0"/>
            </a:p>
          </p:txBody>
        </p:sp>
        <p:sp>
          <p:nvSpPr>
            <p:cNvPr id="34" name="TextBox 33">
              <a:extLst>
                <a:ext uri="{FF2B5EF4-FFF2-40B4-BE49-F238E27FC236}">
                  <a16:creationId xmlns:a16="http://schemas.microsoft.com/office/drawing/2014/main" id="{CB8F0EAA-747F-41FF-A8BA-912903154C8D}"/>
                </a:ext>
              </a:extLst>
            </p:cNvPr>
            <p:cNvSpPr txBox="1"/>
            <p:nvPr/>
          </p:nvSpPr>
          <p:spPr>
            <a:xfrm>
              <a:off x="1776121" y="5278110"/>
              <a:ext cx="1345196" cy="580106"/>
            </a:xfrm>
            <a:prstGeom prst="rect">
              <a:avLst/>
            </a:prstGeom>
            <a:solidFill>
              <a:schemeClr val="accent4">
                <a:lumMod val="40000"/>
                <a:lumOff val="60000"/>
              </a:schemeClr>
            </a:solidFill>
          </p:spPr>
          <p:txBody>
            <a:bodyPr wrap="square" lIns="36000" tIns="36000" rIns="36000" bIns="36000" rtlCol="0" anchor="ctr">
              <a:noAutofit/>
            </a:bodyPr>
            <a:lstStyle/>
            <a:p>
              <a:pPr algn="ctr"/>
              <a:r>
                <a:rPr lang="en-GB" sz="1100" dirty="0"/>
                <a:t>Exist within system – possible need for a small resource</a:t>
              </a:r>
            </a:p>
          </p:txBody>
        </p:sp>
        <p:sp>
          <p:nvSpPr>
            <p:cNvPr id="46" name="TextBox 45">
              <a:extLst>
                <a:ext uri="{FF2B5EF4-FFF2-40B4-BE49-F238E27FC236}">
                  <a16:creationId xmlns:a16="http://schemas.microsoft.com/office/drawing/2014/main" id="{3BFBDACC-006E-41CE-99A2-553056C4CBAA}"/>
                </a:ext>
              </a:extLst>
            </p:cNvPr>
            <p:cNvSpPr txBox="1"/>
            <p:nvPr/>
          </p:nvSpPr>
          <p:spPr>
            <a:xfrm>
              <a:off x="324867" y="5282072"/>
              <a:ext cx="1365637" cy="585470"/>
            </a:xfrm>
            <a:prstGeom prst="rect">
              <a:avLst/>
            </a:prstGeom>
            <a:solidFill>
              <a:schemeClr val="tx2">
                <a:lumMod val="40000"/>
                <a:lumOff val="60000"/>
              </a:schemeClr>
            </a:solidFill>
          </p:spPr>
          <p:txBody>
            <a:bodyPr wrap="square" lIns="36000" tIns="36000" rIns="36000" bIns="36000" rtlCol="0" anchor="ctr">
              <a:noAutofit/>
            </a:bodyPr>
            <a:lstStyle/>
            <a:p>
              <a:pPr algn="ctr"/>
              <a:r>
                <a:rPr lang="en-GB" sz="1100" dirty="0"/>
                <a:t>Funded using CP C&amp;F budget</a:t>
              </a:r>
            </a:p>
          </p:txBody>
        </p:sp>
      </p:grpSp>
      <p:cxnSp>
        <p:nvCxnSpPr>
          <p:cNvPr id="53" name="Connector: Elbow 52">
            <a:extLst>
              <a:ext uri="{FF2B5EF4-FFF2-40B4-BE49-F238E27FC236}">
                <a16:creationId xmlns:a16="http://schemas.microsoft.com/office/drawing/2014/main" id="{F0A2DA57-C4F2-470F-B1CC-01AD92AB775D}"/>
              </a:ext>
            </a:extLst>
          </p:cNvPr>
          <p:cNvCxnSpPr>
            <a:cxnSpLocks/>
            <a:stCxn id="21" idx="2"/>
            <a:endCxn id="9" idx="2"/>
          </p:cNvCxnSpPr>
          <p:nvPr/>
        </p:nvCxnSpPr>
        <p:spPr>
          <a:xfrm rot="5400000" flipH="1">
            <a:off x="4541990" y="1347640"/>
            <a:ext cx="1041891" cy="5128394"/>
          </a:xfrm>
          <a:prstGeom prst="bentConnector3">
            <a:avLst>
              <a:gd name="adj1" fmla="val -2194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D991D759-2A5E-4C56-B3CD-7988B72B7725}"/>
              </a:ext>
            </a:extLst>
          </p:cNvPr>
          <p:cNvCxnSpPr>
            <a:cxnSpLocks/>
            <a:stCxn id="22" idx="2"/>
            <a:endCxn id="23" idx="0"/>
          </p:cNvCxnSpPr>
          <p:nvPr/>
        </p:nvCxnSpPr>
        <p:spPr>
          <a:xfrm flipH="1">
            <a:off x="5954584" y="4432782"/>
            <a:ext cx="275" cy="349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58">
            <a:extLst>
              <a:ext uri="{FF2B5EF4-FFF2-40B4-BE49-F238E27FC236}">
                <a16:creationId xmlns:a16="http://schemas.microsoft.com/office/drawing/2014/main" id="{CEDEE90F-DDEF-43D8-BE50-06A768436639}"/>
              </a:ext>
            </a:extLst>
          </p:cNvPr>
          <p:cNvCxnSpPr>
            <a:cxnSpLocks/>
            <a:stCxn id="23" idx="2"/>
            <a:endCxn id="38" idx="0"/>
          </p:cNvCxnSpPr>
          <p:nvPr/>
        </p:nvCxnSpPr>
        <p:spPr>
          <a:xfrm rot="16200000" flipH="1">
            <a:off x="6228134" y="5300741"/>
            <a:ext cx="293081" cy="84018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Connector: Elbow 60">
            <a:extLst>
              <a:ext uri="{FF2B5EF4-FFF2-40B4-BE49-F238E27FC236}">
                <a16:creationId xmlns:a16="http://schemas.microsoft.com/office/drawing/2014/main" id="{7E01B3D0-F253-4BCF-9E75-2DC25512CC3A}"/>
              </a:ext>
            </a:extLst>
          </p:cNvPr>
          <p:cNvCxnSpPr>
            <a:cxnSpLocks/>
            <a:stCxn id="24" idx="2"/>
            <a:endCxn id="38" idx="0"/>
          </p:cNvCxnSpPr>
          <p:nvPr/>
        </p:nvCxnSpPr>
        <p:spPr>
          <a:xfrm rot="5400000">
            <a:off x="7065862" y="5303193"/>
            <a:ext cx="293081" cy="83527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22289179-6AEF-4DAD-A27F-03B183FC3331}"/>
              </a:ext>
            </a:extLst>
          </p:cNvPr>
          <p:cNvCxnSpPr>
            <a:stCxn id="21" idx="2"/>
            <a:endCxn id="24" idx="0"/>
          </p:cNvCxnSpPr>
          <p:nvPr/>
        </p:nvCxnSpPr>
        <p:spPr>
          <a:xfrm>
            <a:off x="7627133" y="4432782"/>
            <a:ext cx="2907" cy="349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Title 74">
            <a:extLst>
              <a:ext uri="{FF2B5EF4-FFF2-40B4-BE49-F238E27FC236}">
                <a16:creationId xmlns:a16="http://schemas.microsoft.com/office/drawing/2014/main" id="{9174FAB1-CFEC-42DF-93B4-E5B0271E8BEE}"/>
              </a:ext>
            </a:extLst>
          </p:cNvPr>
          <p:cNvSpPr>
            <a:spLocks noGrp="1"/>
          </p:cNvSpPr>
          <p:nvPr>
            <p:ph type="title"/>
          </p:nvPr>
        </p:nvSpPr>
        <p:spPr>
          <a:xfrm>
            <a:off x="168530" y="128110"/>
            <a:ext cx="8596668" cy="1677836"/>
          </a:xfrm>
        </p:spPr>
        <p:txBody>
          <a:bodyPr>
            <a:normAutofit fontScale="90000"/>
          </a:bodyPr>
          <a:lstStyle/>
          <a:p>
            <a:r>
              <a:rPr lang="en-GB" b="1" dirty="0"/>
              <a:t>Resources:</a:t>
            </a:r>
            <a:br>
              <a:rPr lang="en-GB" b="1" dirty="0"/>
            </a:br>
            <a:r>
              <a:rPr lang="en-GB" b="1" dirty="0"/>
              <a:t>Changing Futures</a:t>
            </a:r>
            <a:br>
              <a:rPr lang="en-GB" b="1" dirty="0"/>
            </a:br>
            <a:r>
              <a:rPr lang="en-GB" b="1" dirty="0"/>
              <a:t>C&amp;P team outline</a:t>
            </a:r>
            <a:endParaRPr lang="en-GB" dirty="0"/>
          </a:p>
        </p:txBody>
      </p:sp>
      <p:cxnSp>
        <p:nvCxnSpPr>
          <p:cNvPr id="78" name="Connector: Elbow 77">
            <a:extLst>
              <a:ext uri="{FF2B5EF4-FFF2-40B4-BE49-F238E27FC236}">
                <a16:creationId xmlns:a16="http://schemas.microsoft.com/office/drawing/2014/main" id="{BA6D9D06-6C69-4EA4-9F89-F8A67A17AA6D}"/>
              </a:ext>
            </a:extLst>
          </p:cNvPr>
          <p:cNvCxnSpPr>
            <a:cxnSpLocks/>
            <a:stCxn id="26" idx="2"/>
            <a:endCxn id="3" idx="0"/>
          </p:cNvCxnSpPr>
          <p:nvPr/>
        </p:nvCxnSpPr>
        <p:spPr>
          <a:xfrm rot="16200000" flipH="1">
            <a:off x="5329086" y="1178899"/>
            <a:ext cx="257813" cy="85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Connector: Elbow 87">
            <a:extLst>
              <a:ext uri="{FF2B5EF4-FFF2-40B4-BE49-F238E27FC236}">
                <a16:creationId xmlns:a16="http://schemas.microsoft.com/office/drawing/2014/main" id="{83E603DE-D68A-40E8-8085-D88896056F3B}"/>
              </a:ext>
            </a:extLst>
          </p:cNvPr>
          <p:cNvCxnSpPr>
            <a:stCxn id="17" idx="2"/>
            <a:endCxn id="29" idx="0"/>
          </p:cNvCxnSpPr>
          <p:nvPr/>
        </p:nvCxnSpPr>
        <p:spPr>
          <a:xfrm rot="5400000">
            <a:off x="3689078" y="3050911"/>
            <a:ext cx="287134" cy="92890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Picture 14" descr="Diagram, venn diagram&#10;&#10;Description automatically generated">
            <a:extLst>
              <a:ext uri="{FF2B5EF4-FFF2-40B4-BE49-F238E27FC236}">
                <a16:creationId xmlns:a16="http://schemas.microsoft.com/office/drawing/2014/main" id="{F98A5877-D59B-4246-A4E0-D3315F2800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9375" y="196401"/>
            <a:ext cx="1345060" cy="1337345"/>
          </a:xfrm>
          <a:prstGeom prst="rect">
            <a:avLst/>
          </a:prstGeom>
        </p:spPr>
      </p:pic>
    </p:spTree>
    <p:extLst>
      <p:ext uri="{BB962C8B-B14F-4D97-AF65-F5344CB8AC3E}">
        <p14:creationId xmlns:p14="http://schemas.microsoft.com/office/powerpoint/2010/main" val="276638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A64DE-94AA-4BA6-9854-EB7D8A6D601B}"/>
              </a:ext>
            </a:extLst>
          </p:cNvPr>
          <p:cNvSpPr>
            <a:spLocks noGrp="1"/>
          </p:cNvSpPr>
          <p:nvPr>
            <p:ph type="title"/>
          </p:nvPr>
        </p:nvSpPr>
        <p:spPr>
          <a:xfrm>
            <a:off x="178570" y="166254"/>
            <a:ext cx="8596668" cy="831273"/>
          </a:xfrm>
        </p:spPr>
        <p:txBody>
          <a:bodyPr/>
          <a:lstStyle/>
          <a:p>
            <a:r>
              <a:rPr lang="en-GB" b="1" dirty="0"/>
              <a:t>Coproduction Hubs</a:t>
            </a:r>
          </a:p>
        </p:txBody>
      </p:sp>
      <p:sp>
        <p:nvSpPr>
          <p:cNvPr id="3" name="TextBox 2">
            <a:extLst>
              <a:ext uri="{FF2B5EF4-FFF2-40B4-BE49-F238E27FC236}">
                <a16:creationId xmlns:a16="http://schemas.microsoft.com/office/drawing/2014/main" id="{AC9F9D34-3964-487B-B105-BBADF77AD075}"/>
              </a:ext>
            </a:extLst>
          </p:cNvPr>
          <p:cNvSpPr txBox="1"/>
          <p:nvPr/>
        </p:nvSpPr>
        <p:spPr>
          <a:xfrm>
            <a:off x="904127" y="1695236"/>
            <a:ext cx="8932600" cy="4247317"/>
          </a:xfrm>
          <a:prstGeom prst="rect">
            <a:avLst/>
          </a:prstGeom>
          <a:noFill/>
        </p:spPr>
        <p:txBody>
          <a:bodyPr wrap="square" rtlCol="0">
            <a:spAutoFit/>
          </a:bodyPr>
          <a:lstStyle/>
          <a:p>
            <a:pPr marL="342900" indent="-342900" defTabSz="3768725">
              <a:buAutoNum type="arabicPeriod"/>
              <a:tabLst>
                <a:tab pos="720725" algn="l"/>
              </a:tabLst>
            </a:pPr>
            <a:r>
              <a:rPr lang="en-GB" dirty="0"/>
              <a:t>Cambridge &amp; South</a:t>
            </a:r>
          </a:p>
          <a:p>
            <a:pPr defTabSz="3768725">
              <a:tabLst>
                <a:tab pos="720725" algn="l"/>
              </a:tabLst>
            </a:pPr>
            <a:r>
              <a:rPr lang="en-GB" dirty="0"/>
              <a:t>	Priorities</a:t>
            </a:r>
          </a:p>
          <a:p>
            <a:pPr marL="742950" lvl="1" indent="-285750" defTabSz="3768725">
              <a:buFont typeface="Arial" panose="020B0604020202020204" pitchFamily="34" charset="0"/>
              <a:buChar char="•"/>
              <a:tabLst>
                <a:tab pos="720725" algn="l"/>
              </a:tabLst>
            </a:pPr>
            <a:r>
              <a:rPr lang="en-GB" dirty="0"/>
              <a:t>Ensure everyone has access to support when accommodated when it is needed</a:t>
            </a:r>
          </a:p>
          <a:p>
            <a:pPr marL="742950" lvl="1" indent="-285750" defTabSz="3768725">
              <a:buFont typeface="Arial" panose="020B0604020202020204" pitchFamily="34" charset="0"/>
              <a:buChar char="•"/>
              <a:tabLst>
                <a:tab pos="720725" algn="l"/>
              </a:tabLst>
            </a:pPr>
            <a:r>
              <a:rPr lang="en-GB" dirty="0"/>
              <a:t>A more trauma informed criminal justice system</a:t>
            </a:r>
          </a:p>
          <a:p>
            <a:pPr marL="742950" lvl="1" indent="-285750" defTabSz="3768725">
              <a:buFont typeface="Arial" panose="020B0604020202020204" pitchFamily="34" charset="0"/>
              <a:buChar char="•"/>
              <a:tabLst>
                <a:tab pos="720725" algn="l"/>
              </a:tabLst>
            </a:pPr>
            <a:r>
              <a:rPr lang="en-GB" dirty="0"/>
              <a:t>A positive experience when seeking support for homelessness</a:t>
            </a:r>
          </a:p>
          <a:p>
            <a:pPr marL="742950" lvl="1" indent="-285750" defTabSz="3768725">
              <a:buFont typeface="Arial" panose="020B0604020202020204" pitchFamily="34" charset="0"/>
              <a:buChar char="•"/>
              <a:tabLst>
                <a:tab pos="720725" algn="l"/>
              </a:tabLst>
            </a:pPr>
            <a:r>
              <a:rPr lang="en-GB" dirty="0"/>
              <a:t>Ability to be digitally included</a:t>
            </a:r>
          </a:p>
          <a:p>
            <a:pPr marL="742950" lvl="1" indent="-285750" defTabSz="3768725">
              <a:buFont typeface="Arial" panose="020B0604020202020204" pitchFamily="34" charset="0"/>
              <a:buChar char="•"/>
              <a:tabLst>
                <a:tab pos="720725" algn="l"/>
              </a:tabLst>
            </a:pPr>
            <a:r>
              <a:rPr lang="en-GB" dirty="0"/>
              <a:t>Improved access to healthcare</a:t>
            </a:r>
          </a:p>
          <a:p>
            <a:pPr defTabSz="3768725">
              <a:tabLst>
                <a:tab pos="720725" algn="l"/>
              </a:tabLst>
            </a:pPr>
            <a:r>
              <a:rPr lang="en-GB" dirty="0"/>
              <a:t>2. Peterborough</a:t>
            </a:r>
          </a:p>
          <a:p>
            <a:pPr defTabSz="3768725">
              <a:tabLst>
                <a:tab pos="720725" algn="l"/>
              </a:tabLst>
            </a:pPr>
            <a:r>
              <a:rPr lang="en-GB" dirty="0"/>
              <a:t>	Collaboration with Aspire, Outside Links and Garden House</a:t>
            </a:r>
          </a:p>
          <a:p>
            <a:pPr defTabSz="3768725">
              <a:tabLst>
                <a:tab pos="720725" algn="l"/>
              </a:tabLst>
            </a:pPr>
            <a:r>
              <a:rPr lang="en-GB" dirty="0"/>
              <a:t>3. Wisbech</a:t>
            </a:r>
          </a:p>
          <a:p>
            <a:pPr defTabSz="3768725">
              <a:tabLst>
                <a:tab pos="720725" algn="l"/>
              </a:tabLst>
            </a:pPr>
            <a:r>
              <a:rPr lang="en-GB" dirty="0"/>
              <a:t>	Collaboration with The Ferry Project</a:t>
            </a:r>
          </a:p>
          <a:p>
            <a:pPr defTabSz="3768725">
              <a:tabLst>
                <a:tab pos="720725" algn="l"/>
              </a:tabLst>
            </a:pPr>
            <a:r>
              <a:rPr lang="en-GB" dirty="0"/>
              <a:t>4. Ely</a:t>
            </a:r>
          </a:p>
          <a:p>
            <a:pPr defTabSz="3768725">
              <a:tabLst>
                <a:tab pos="720725" algn="l"/>
              </a:tabLst>
            </a:pPr>
            <a:r>
              <a:rPr lang="en-GB" dirty="0"/>
              <a:t>	Collaboration with the Lighthouse</a:t>
            </a:r>
          </a:p>
          <a:p>
            <a:pPr defTabSz="3768725">
              <a:tabLst>
                <a:tab pos="720725" algn="l"/>
              </a:tabLst>
            </a:pPr>
            <a:r>
              <a:rPr lang="en-GB" dirty="0"/>
              <a:t>5. Huntingdon</a:t>
            </a:r>
          </a:p>
        </p:txBody>
      </p:sp>
      <p:pic>
        <p:nvPicPr>
          <p:cNvPr id="4" name="Picture 3" descr="Diagram, venn diagram&#10;&#10;Description automatically generated">
            <a:extLst>
              <a:ext uri="{FF2B5EF4-FFF2-40B4-BE49-F238E27FC236}">
                <a16:creationId xmlns:a16="http://schemas.microsoft.com/office/drawing/2014/main" id="{62384C54-653D-41B8-92CF-F487486C9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9375" y="196401"/>
            <a:ext cx="1345060" cy="1337345"/>
          </a:xfrm>
          <a:prstGeom prst="rect">
            <a:avLst/>
          </a:prstGeom>
        </p:spPr>
      </p:pic>
    </p:spTree>
    <p:extLst>
      <p:ext uri="{BB962C8B-B14F-4D97-AF65-F5344CB8AC3E}">
        <p14:creationId xmlns:p14="http://schemas.microsoft.com/office/powerpoint/2010/main" val="3884965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3E4E6B9-68CA-46C0-AB6D-1867CBD5BB77}"/>
              </a:ext>
            </a:extLst>
          </p:cNvPr>
          <p:cNvSpPr>
            <a:spLocks noGrp="1"/>
          </p:cNvSpPr>
          <p:nvPr>
            <p:ph type="title"/>
          </p:nvPr>
        </p:nvSpPr>
        <p:spPr>
          <a:xfrm>
            <a:off x="189761" y="2802568"/>
            <a:ext cx="5383845" cy="878845"/>
          </a:xfrm>
        </p:spPr>
        <p:txBody>
          <a:bodyPr anchor="ctr">
            <a:normAutofit/>
          </a:bodyPr>
          <a:lstStyle/>
          <a:p>
            <a:r>
              <a:rPr lang="en-GB" b="1" dirty="0"/>
              <a:t>Co production inquiries</a:t>
            </a:r>
          </a:p>
        </p:txBody>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Picture 15" descr="Text, letter&#10;&#10;Description automatically generated">
            <a:extLst>
              <a:ext uri="{FF2B5EF4-FFF2-40B4-BE49-F238E27FC236}">
                <a16:creationId xmlns:a16="http://schemas.microsoft.com/office/drawing/2014/main" id="{6A5693E2-F2D0-46EA-B226-DA0FB28CD139}"/>
              </a:ext>
            </a:extLst>
          </p:cNvPr>
          <p:cNvPicPr>
            <a:picLocks noChangeAspect="1"/>
          </p:cNvPicPr>
          <p:nvPr/>
        </p:nvPicPr>
        <p:blipFill rotWithShape="1">
          <a:blip r:embed="rId3">
            <a:extLst>
              <a:ext uri="{28A0092B-C50C-407E-A947-70E740481C1C}">
                <a14:useLocalDpi xmlns:a14="http://schemas.microsoft.com/office/drawing/2010/main" val="0"/>
              </a:ext>
            </a:extLst>
          </a:blip>
          <a:srcRect l="10389" t="9256" r="14708" b="9608"/>
          <a:stretch/>
        </p:blipFill>
        <p:spPr>
          <a:xfrm rot="5400000">
            <a:off x="2329143" y="-559677"/>
            <a:ext cx="2751074" cy="3973415"/>
          </a:xfrm>
          <a:prstGeom prst="rect">
            <a:avLst/>
          </a:prstGeom>
        </p:spPr>
      </p:pic>
      <p:pic>
        <p:nvPicPr>
          <p:cNvPr id="18" name="Picture 17" descr="Text, letter&#10;&#10;Description automatically generated">
            <a:extLst>
              <a:ext uri="{FF2B5EF4-FFF2-40B4-BE49-F238E27FC236}">
                <a16:creationId xmlns:a16="http://schemas.microsoft.com/office/drawing/2014/main" id="{4CAC6D07-B812-4B2D-BA4C-49CC789F1C40}"/>
              </a:ext>
            </a:extLst>
          </p:cNvPr>
          <p:cNvPicPr>
            <a:picLocks noChangeAspect="1"/>
          </p:cNvPicPr>
          <p:nvPr/>
        </p:nvPicPr>
        <p:blipFill rotWithShape="1">
          <a:blip r:embed="rId4">
            <a:extLst>
              <a:ext uri="{28A0092B-C50C-407E-A947-70E740481C1C}">
                <a14:useLocalDpi xmlns:a14="http://schemas.microsoft.com/office/drawing/2010/main" val="0"/>
              </a:ext>
            </a:extLst>
          </a:blip>
          <a:srcRect t="50351" r="42881"/>
          <a:stretch/>
        </p:blipFill>
        <p:spPr>
          <a:xfrm rot="16350958">
            <a:off x="5948730" y="2845226"/>
            <a:ext cx="3516906" cy="4075933"/>
          </a:xfrm>
          <a:prstGeom prst="rect">
            <a:avLst/>
          </a:prstGeom>
        </p:spPr>
      </p:pic>
      <p:pic>
        <p:nvPicPr>
          <p:cNvPr id="20" name="Picture 19" descr="Text, letter&#10;&#10;Description automatically generated">
            <a:extLst>
              <a:ext uri="{FF2B5EF4-FFF2-40B4-BE49-F238E27FC236}">
                <a16:creationId xmlns:a16="http://schemas.microsoft.com/office/drawing/2014/main" id="{83DBD003-CD34-4F97-B289-853506DD3C6F}"/>
              </a:ext>
            </a:extLst>
          </p:cNvPr>
          <p:cNvPicPr>
            <a:picLocks noChangeAspect="1"/>
          </p:cNvPicPr>
          <p:nvPr/>
        </p:nvPicPr>
        <p:blipFill rotWithShape="1">
          <a:blip r:embed="rId5">
            <a:extLst>
              <a:ext uri="{28A0092B-C50C-407E-A947-70E740481C1C}">
                <a14:useLocalDpi xmlns:a14="http://schemas.microsoft.com/office/drawing/2010/main" val="0"/>
              </a:ext>
            </a:extLst>
          </a:blip>
          <a:srcRect l="3093" t="8314" r="5776" b="5322"/>
          <a:stretch/>
        </p:blipFill>
        <p:spPr>
          <a:xfrm rot="5400000">
            <a:off x="2065026" y="3237226"/>
            <a:ext cx="3144555" cy="3973414"/>
          </a:xfrm>
          <a:prstGeom prst="rect">
            <a:avLst/>
          </a:prstGeom>
        </p:spPr>
      </p:pic>
      <p:pic>
        <p:nvPicPr>
          <p:cNvPr id="22" name="Picture 21" descr="Text, letter&#10;&#10;Description automatically generated">
            <a:extLst>
              <a:ext uri="{FF2B5EF4-FFF2-40B4-BE49-F238E27FC236}">
                <a16:creationId xmlns:a16="http://schemas.microsoft.com/office/drawing/2014/main" id="{DBE4FAB1-B426-4CE9-9330-10172D58DFEE}"/>
              </a:ext>
            </a:extLst>
          </p:cNvPr>
          <p:cNvPicPr>
            <a:picLocks noChangeAspect="1"/>
          </p:cNvPicPr>
          <p:nvPr/>
        </p:nvPicPr>
        <p:blipFill rotWithShape="1">
          <a:blip r:embed="rId6">
            <a:extLst>
              <a:ext uri="{28A0092B-C50C-407E-A947-70E740481C1C}">
                <a14:useLocalDpi xmlns:a14="http://schemas.microsoft.com/office/drawing/2010/main" val="0"/>
              </a:ext>
            </a:extLst>
          </a:blip>
          <a:srcRect l="11399" t="9762" r="1082" b="8162"/>
          <a:stretch/>
        </p:blipFill>
        <p:spPr>
          <a:xfrm rot="16200000">
            <a:off x="6183345" y="-16963"/>
            <a:ext cx="2604397" cy="3256540"/>
          </a:xfrm>
          <a:prstGeom prst="rect">
            <a:avLst/>
          </a:prstGeom>
        </p:spPr>
      </p:pic>
      <p:pic>
        <p:nvPicPr>
          <p:cNvPr id="24" name="Picture 23" descr="A picture containing text, whiteboard&#10;&#10;Description automatically generated">
            <a:extLst>
              <a:ext uri="{FF2B5EF4-FFF2-40B4-BE49-F238E27FC236}">
                <a16:creationId xmlns:a16="http://schemas.microsoft.com/office/drawing/2014/main" id="{308DBAE2-4071-413E-835B-2CF3A7BC505E}"/>
              </a:ext>
            </a:extLst>
          </p:cNvPr>
          <p:cNvPicPr>
            <a:picLocks noChangeAspect="1"/>
          </p:cNvPicPr>
          <p:nvPr/>
        </p:nvPicPr>
        <p:blipFill rotWithShape="1">
          <a:blip r:embed="rId7">
            <a:extLst>
              <a:ext uri="{28A0092B-C50C-407E-A947-70E740481C1C}">
                <a14:useLocalDpi xmlns:a14="http://schemas.microsoft.com/office/drawing/2010/main" val="0"/>
              </a:ext>
            </a:extLst>
          </a:blip>
          <a:srcRect l="8365" t="5678" r="4021" b="7246"/>
          <a:stretch/>
        </p:blipFill>
        <p:spPr>
          <a:xfrm>
            <a:off x="9221257" y="1161165"/>
            <a:ext cx="2845739" cy="3771053"/>
          </a:xfrm>
          <a:prstGeom prst="rect">
            <a:avLst/>
          </a:prstGeom>
        </p:spPr>
      </p:pic>
    </p:spTree>
    <p:extLst>
      <p:ext uri="{BB962C8B-B14F-4D97-AF65-F5344CB8AC3E}">
        <p14:creationId xmlns:p14="http://schemas.microsoft.com/office/powerpoint/2010/main" val="190666461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2">
            <a:extLst>
              <a:ext uri="{FF2B5EF4-FFF2-40B4-BE49-F238E27FC236}">
                <a16:creationId xmlns:a16="http://schemas.microsoft.com/office/drawing/2014/main" id="{0EC48BDD-2056-4973-A061-B1D3CA571F7A}"/>
              </a:ext>
            </a:extLst>
          </p:cNvPr>
          <p:cNvCxnSpPr/>
          <p:nvPr/>
        </p:nvCxnSpPr>
        <p:spPr>
          <a:xfrm flipH="1">
            <a:off x="1684964" y="2948034"/>
            <a:ext cx="165379" cy="307037"/>
          </a:xfrm>
          <a:prstGeom prst="straightConnector1">
            <a:avLst/>
          </a:prstGeom>
          <a:noFill/>
          <a:ln w="6345" cap="flat">
            <a:solidFill>
              <a:srgbClr val="4472C4"/>
            </a:solidFill>
            <a:prstDash val="solid"/>
            <a:miter/>
            <a:headEnd type="arrow"/>
            <a:tailEnd type="arrow"/>
          </a:ln>
        </p:spPr>
      </p:cxnSp>
      <p:sp>
        <p:nvSpPr>
          <p:cNvPr id="42" name="Oval 4">
            <a:extLst>
              <a:ext uri="{FF2B5EF4-FFF2-40B4-BE49-F238E27FC236}">
                <a16:creationId xmlns:a16="http://schemas.microsoft.com/office/drawing/2014/main" id="{ADD25176-249B-44EF-914D-D97BD04CF64F}"/>
              </a:ext>
            </a:extLst>
          </p:cNvPr>
          <p:cNvSpPr/>
          <p:nvPr/>
        </p:nvSpPr>
        <p:spPr>
          <a:xfrm flipH="1">
            <a:off x="3181380" y="4867899"/>
            <a:ext cx="1270238" cy="991877"/>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7030A0"/>
          </a:solidFill>
          <a:ln w="12701" cap="flat">
            <a:solidFill>
              <a:srgbClr val="BC8C00"/>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Lived experience</a:t>
            </a:r>
          </a:p>
        </p:txBody>
      </p:sp>
      <p:sp>
        <p:nvSpPr>
          <p:cNvPr id="43" name="Diamond 5">
            <a:extLst>
              <a:ext uri="{FF2B5EF4-FFF2-40B4-BE49-F238E27FC236}">
                <a16:creationId xmlns:a16="http://schemas.microsoft.com/office/drawing/2014/main" id="{5E0D00A6-268A-4D01-830A-D1A26067CDD6}"/>
              </a:ext>
            </a:extLst>
          </p:cNvPr>
          <p:cNvSpPr/>
          <p:nvPr/>
        </p:nvSpPr>
        <p:spPr>
          <a:xfrm>
            <a:off x="44261" y="2407337"/>
            <a:ext cx="1155938" cy="957532"/>
          </a:xfrm>
          <a:custGeom>
            <a:avLst/>
            <a:gdLst>
              <a:gd name="f0" fmla="val w"/>
              <a:gd name="f1" fmla="val h"/>
              <a:gd name="f2" fmla="val ss"/>
              <a:gd name="f3" fmla="val 0"/>
              <a:gd name="f4" fmla="abs f0"/>
              <a:gd name="f5" fmla="abs f1"/>
              <a:gd name="f6" fmla="abs f2"/>
              <a:gd name="f7" fmla="val f3"/>
              <a:gd name="f8" fmla="?: f4 f0 1"/>
              <a:gd name="f9" fmla="?: f5 f1 1"/>
              <a:gd name="f10" fmla="?: f6 f2 1"/>
              <a:gd name="f11" fmla="*/ f8 1 21600"/>
              <a:gd name="f12" fmla="*/ f9 1 21600"/>
              <a:gd name="f13" fmla="*/ 21600 f8 1"/>
              <a:gd name="f14" fmla="*/ 21600 f9 1"/>
              <a:gd name="f15" fmla="min f12 f11"/>
              <a:gd name="f16" fmla="*/ f13 1 f10"/>
              <a:gd name="f17" fmla="*/ f14 1 f10"/>
              <a:gd name="f18" fmla="val f16"/>
              <a:gd name="f19" fmla="val f17"/>
              <a:gd name="f20" fmla="*/ f7 f15 1"/>
              <a:gd name="f21" fmla="+- f19 0 f7"/>
              <a:gd name="f22" fmla="+- f18 0 f7"/>
              <a:gd name="f23" fmla="*/ f18 f15 1"/>
              <a:gd name="f24" fmla="*/ f19 f15 1"/>
              <a:gd name="f25" fmla="*/ f21 1 2"/>
              <a:gd name="f26" fmla="*/ f21 1 4"/>
              <a:gd name="f27" fmla="*/ f22 1 2"/>
              <a:gd name="f28" fmla="*/ f22 1 4"/>
              <a:gd name="f29" fmla="*/ f22 3 1"/>
              <a:gd name="f30" fmla="*/ f21 3 1"/>
              <a:gd name="f31" fmla="+- f7 f25 0"/>
              <a:gd name="f32" fmla="+- f7 f27 0"/>
              <a:gd name="f33" fmla="*/ f29 1 4"/>
              <a:gd name="f34" fmla="*/ f30 1 4"/>
              <a:gd name="f35" fmla="*/ f28 f15 1"/>
              <a:gd name="f36" fmla="*/ f26 f15 1"/>
              <a:gd name="f37" fmla="*/ f33 f15 1"/>
              <a:gd name="f38" fmla="*/ f34 f15 1"/>
              <a:gd name="f39" fmla="*/ f31 f15 1"/>
              <a:gd name="f40" fmla="*/ f32 f15 1"/>
            </a:gdLst>
            <a:ahLst/>
            <a:cxnLst>
              <a:cxn ang="3cd4">
                <a:pos x="hc" y="t"/>
              </a:cxn>
              <a:cxn ang="0">
                <a:pos x="r" y="vc"/>
              </a:cxn>
              <a:cxn ang="cd4">
                <a:pos x="hc" y="b"/>
              </a:cxn>
              <a:cxn ang="cd2">
                <a:pos x="l" y="vc"/>
              </a:cxn>
            </a:cxnLst>
            <a:rect l="f35" t="f36" r="f37" b="f38"/>
            <a:pathLst>
              <a:path>
                <a:moveTo>
                  <a:pt x="f20" y="f39"/>
                </a:moveTo>
                <a:lnTo>
                  <a:pt x="f40" y="f20"/>
                </a:lnTo>
                <a:lnTo>
                  <a:pt x="f23" y="f39"/>
                </a:lnTo>
                <a:lnTo>
                  <a:pt x="f40" y="f24"/>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000" b="0" i="0" u="none" strike="noStrike" kern="1200" cap="none" spc="0" normalizeH="0" baseline="0" noProof="0">
                <a:ln>
                  <a:noFill/>
                </a:ln>
                <a:solidFill>
                  <a:srgbClr val="FFFFFF"/>
                </a:solidFill>
                <a:effectLst/>
                <a:uLnTx/>
                <a:uFillTx/>
                <a:latin typeface="Calibri"/>
                <a:ea typeface="+mn-ea"/>
                <a:cs typeface="+mn-cs"/>
              </a:rPr>
              <a:t>MEAM cohort</a:t>
            </a:r>
          </a:p>
        </p:txBody>
      </p:sp>
      <p:sp>
        <p:nvSpPr>
          <p:cNvPr id="44" name="Diamond 6">
            <a:extLst>
              <a:ext uri="{FF2B5EF4-FFF2-40B4-BE49-F238E27FC236}">
                <a16:creationId xmlns:a16="http://schemas.microsoft.com/office/drawing/2014/main" id="{B53BD003-ABF5-4E27-AD2F-2F4018853A75}"/>
              </a:ext>
            </a:extLst>
          </p:cNvPr>
          <p:cNvSpPr/>
          <p:nvPr/>
        </p:nvSpPr>
        <p:spPr>
          <a:xfrm>
            <a:off x="1257325" y="2387275"/>
            <a:ext cx="1177509" cy="1013694"/>
          </a:xfrm>
          <a:custGeom>
            <a:avLst/>
            <a:gdLst>
              <a:gd name="f0" fmla="val w"/>
              <a:gd name="f1" fmla="val h"/>
              <a:gd name="f2" fmla="val ss"/>
              <a:gd name="f3" fmla="val 0"/>
              <a:gd name="f4" fmla="abs f0"/>
              <a:gd name="f5" fmla="abs f1"/>
              <a:gd name="f6" fmla="abs f2"/>
              <a:gd name="f7" fmla="val f3"/>
              <a:gd name="f8" fmla="?: f4 f0 1"/>
              <a:gd name="f9" fmla="?: f5 f1 1"/>
              <a:gd name="f10" fmla="?: f6 f2 1"/>
              <a:gd name="f11" fmla="*/ f8 1 21600"/>
              <a:gd name="f12" fmla="*/ f9 1 21600"/>
              <a:gd name="f13" fmla="*/ 21600 f8 1"/>
              <a:gd name="f14" fmla="*/ 21600 f9 1"/>
              <a:gd name="f15" fmla="min f12 f11"/>
              <a:gd name="f16" fmla="*/ f13 1 f10"/>
              <a:gd name="f17" fmla="*/ f14 1 f10"/>
              <a:gd name="f18" fmla="val f16"/>
              <a:gd name="f19" fmla="val f17"/>
              <a:gd name="f20" fmla="*/ f7 f15 1"/>
              <a:gd name="f21" fmla="+- f19 0 f7"/>
              <a:gd name="f22" fmla="+- f18 0 f7"/>
              <a:gd name="f23" fmla="*/ f18 f15 1"/>
              <a:gd name="f24" fmla="*/ f19 f15 1"/>
              <a:gd name="f25" fmla="*/ f21 1 2"/>
              <a:gd name="f26" fmla="*/ f21 1 4"/>
              <a:gd name="f27" fmla="*/ f22 1 2"/>
              <a:gd name="f28" fmla="*/ f22 1 4"/>
              <a:gd name="f29" fmla="*/ f22 3 1"/>
              <a:gd name="f30" fmla="*/ f21 3 1"/>
              <a:gd name="f31" fmla="+- f7 f25 0"/>
              <a:gd name="f32" fmla="+- f7 f27 0"/>
              <a:gd name="f33" fmla="*/ f29 1 4"/>
              <a:gd name="f34" fmla="*/ f30 1 4"/>
              <a:gd name="f35" fmla="*/ f28 f15 1"/>
              <a:gd name="f36" fmla="*/ f26 f15 1"/>
              <a:gd name="f37" fmla="*/ f33 f15 1"/>
              <a:gd name="f38" fmla="*/ f34 f15 1"/>
              <a:gd name="f39" fmla="*/ f31 f15 1"/>
              <a:gd name="f40" fmla="*/ f32 f15 1"/>
            </a:gdLst>
            <a:ahLst/>
            <a:cxnLst>
              <a:cxn ang="3cd4">
                <a:pos x="hc" y="t"/>
              </a:cxn>
              <a:cxn ang="0">
                <a:pos x="r" y="vc"/>
              </a:cxn>
              <a:cxn ang="cd4">
                <a:pos x="hc" y="b"/>
              </a:cxn>
              <a:cxn ang="cd2">
                <a:pos x="l" y="vc"/>
              </a:cxn>
            </a:cxnLst>
            <a:rect l="f35" t="f36" r="f37" b="f38"/>
            <a:pathLst>
              <a:path>
                <a:moveTo>
                  <a:pt x="f20" y="f39"/>
                </a:moveTo>
                <a:lnTo>
                  <a:pt x="f40" y="f20"/>
                </a:lnTo>
                <a:lnTo>
                  <a:pt x="f23" y="f39"/>
                </a:lnTo>
                <a:lnTo>
                  <a:pt x="f40" y="f24"/>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000" b="0" i="0" u="none" strike="noStrike" kern="1200" cap="none" spc="0" normalizeH="0" baseline="0" noProof="0">
                <a:ln>
                  <a:noFill/>
                </a:ln>
                <a:solidFill>
                  <a:srgbClr val="FFFFFF"/>
                </a:solidFill>
                <a:effectLst/>
                <a:uLnTx/>
                <a:uFillTx/>
                <a:latin typeface="Calibri"/>
                <a:ea typeface="+mn-ea"/>
                <a:cs typeface="+mn-cs"/>
              </a:rPr>
              <a:t>Coordinator</a:t>
            </a:r>
          </a:p>
        </p:txBody>
      </p:sp>
      <p:sp>
        <p:nvSpPr>
          <p:cNvPr id="45" name="Oval 7">
            <a:extLst>
              <a:ext uri="{FF2B5EF4-FFF2-40B4-BE49-F238E27FC236}">
                <a16:creationId xmlns:a16="http://schemas.microsoft.com/office/drawing/2014/main" id="{B5D7FB25-DB4E-4B89-8F90-C2C84E947B02}"/>
              </a:ext>
            </a:extLst>
          </p:cNvPr>
          <p:cNvSpPr/>
          <p:nvPr/>
        </p:nvSpPr>
        <p:spPr>
          <a:xfrm>
            <a:off x="581622" y="1419871"/>
            <a:ext cx="914400" cy="9144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92D050"/>
          </a:solidFill>
          <a:ln w="12701" cap="flat">
            <a:solidFill>
              <a:srgbClr val="AE5A21"/>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chemeClr val="tx1">
                    <a:lumMod val="95000"/>
                    <a:lumOff val="5000"/>
                  </a:schemeClr>
                </a:solidFill>
                <a:effectLst/>
                <a:uLnTx/>
                <a:uFillTx/>
                <a:latin typeface="Calibri"/>
                <a:ea typeface="+mn-ea"/>
                <a:cs typeface="+mn-cs"/>
              </a:rPr>
              <a:t>Council</a:t>
            </a:r>
          </a:p>
        </p:txBody>
      </p:sp>
      <p:sp>
        <p:nvSpPr>
          <p:cNvPr id="46" name="Oval 8">
            <a:extLst>
              <a:ext uri="{FF2B5EF4-FFF2-40B4-BE49-F238E27FC236}">
                <a16:creationId xmlns:a16="http://schemas.microsoft.com/office/drawing/2014/main" id="{5BC9F85D-6DFB-4186-896F-5D606C22DA58}"/>
              </a:ext>
            </a:extLst>
          </p:cNvPr>
          <p:cNvSpPr/>
          <p:nvPr/>
        </p:nvSpPr>
        <p:spPr>
          <a:xfrm>
            <a:off x="2637577" y="1372432"/>
            <a:ext cx="914400" cy="9144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92D050"/>
          </a:solidFill>
          <a:ln w="12701" cap="flat">
            <a:solidFill>
              <a:srgbClr val="AE5A21"/>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000" b="0" i="0" u="none" strike="noStrike" kern="1200" cap="none" spc="0" normalizeH="0" baseline="0" noProof="0" dirty="0">
                <a:ln>
                  <a:noFill/>
                </a:ln>
                <a:solidFill>
                  <a:schemeClr val="tx1">
                    <a:lumMod val="95000"/>
                    <a:lumOff val="5000"/>
                  </a:schemeClr>
                </a:solidFill>
                <a:effectLst/>
                <a:uLnTx/>
                <a:uFillTx/>
                <a:latin typeface="Calibri"/>
                <a:ea typeface="+mn-ea"/>
                <a:cs typeface="+mn-cs"/>
              </a:rPr>
              <a:t>Adult social care</a:t>
            </a:r>
          </a:p>
        </p:txBody>
      </p:sp>
      <p:sp>
        <p:nvSpPr>
          <p:cNvPr id="47" name="Oval 9">
            <a:extLst>
              <a:ext uri="{FF2B5EF4-FFF2-40B4-BE49-F238E27FC236}">
                <a16:creationId xmlns:a16="http://schemas.microsoft.com/office/drawing/2014/main" id="{5384E804-157C-4B97-A1C3-DD43D0689DC2}"/>
              </a:ext>
            </a:extLst>
          </p:cNvPr>
          <p:cNvSpPr/>
          <p:nvPr/>
        </p:nvSpPr>
        <p:spPr>
          <a:xfrm>
            <a:off x="1517377" y="943303"/>
            <a:ext cx="1092936" cy="9144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92D050"/>
          </a:solidFill>
          <a:ln w="12701" cap="flat">
            <a:solidFill>
              <a:srgbClr val="AE5A21"/>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000" b="0" i="0" u="none" strike="noStrike" kern="1200" cap="none" spc="0" normalizeH="0" baseline="0" noProof="0" dirty="0">
                <a:ln>
                  <a:noFill/>
                </a:ln>
                <a:solidFill>
                  <a:schemeClr val="tx1">
                    <a:lumMod val="95000"/>
                    <a:lumOff val="5000"/>
                  </a:schemeClr>
                </a:solidFill>
                <a:effectLst/>
                <a:uLnTx/>
                <a:uFillTx/>
                <a:latin typeface="Calibri"/>
                <a:ea typeface="+mn-ea"/>
                <a:cs typeface="+mn-cs"/>
              </a:rPr>
              <a:t>Supported Housing providers</a:t>
            </a:r>
          </a:p>
        </p:txBody>
      </p:sp>
      <p:sp>
        <p:nvSpPr>
          <p:cNvPr id="48" name="Oval 10">
            <a:extLst>
              <a:ext uri="{FF2B5EF4-FFF2-40B4-BE49-F238E27FC236}">
                <a16:creationId xmlns:a16="http://schemas.microsoft.com/office/drawing/2014/main" id="{FA6904CC-8887-4212-8B8C-689D615EAE0D}"/>
              </a:ext>
            </a:extLst>
          </p:cNvPr>
          <p:cNvSpPr/>
          <p:nvPr/>
        </p:nvSpPr>
        <p:spPr>
          <a:xfrm>
            <a:off x="2119990" y="3730761"/>
            <a:ext cx="1127529" cy="9144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92D050"/>
          </a:solidFill>
          <a:ln w="12701" cap="flat">
            <a:solidFill>
              <a:srgbClr val="AE5A21"/>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chemeClr val="tx1">
                    <a:lumMod val="95000"/>
                    <a:lumOff val="5000"/>
                  </a:schemeClr>
                </a:solidFill>
                <a:effectLst/>
                <a:uLnTx/>
                <a:uFillTx/>
                <a:latin typeface="Calibri"/>
                <a:ea typeface="+mn-ea"/>
                <a:cs typeface="+mn-cs"/>
              </a:rPr>
              <a:t>Voluntary sector</a:t>
            </a:r>
          </a:p>
        </p:txBody>
      </p:sp>
      <p:sp>
        <p:nvSpPr>
          <p:cNvPr id="49" name="Oval 11">
            <a:extLst>
              <a:ext uri="{FF2B5EF4-FFF2-40B4-BE49-F238E27FC236}">
                <a16:creationId xmlns:a16="http://schemas.microsoft.com/office/drawing/2014/main" id="{123CA224-C611-4684-87B4-8480ABBC3614}"/>
              </a:ext>
            </a:extLst>
          </p:cNvPr>
          <p:cNvSpPr/>
          <p:nvPr/>
        </p:nvSpPr>
        <p:spPr>
          <a:xfrm>
            <a:off x="688944" y="3384930"/>
            <a:ext cx="914400" cy="9144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92D050"/>
          </a:solidFill>
          <a:ln w="12701" cap="flat">
            <a:solidFill>
              <a:srgbClr val="AE5A21"/>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chemeClr val="tx1">
                    <a:lumMod val="95000"/>
                    <a:lumOff val="5000"/>
                  </a:schemeClr>
                </a:solidFill>
                <a:effectLst/>
                <a:uLnTx/>
                <a:uFillTx/>
                <a:latin typeface="Calibri"/>
                <a:ea typeface="+mn-ea"/>
                <a:cs typeface="+mn-cs"/>
              </a:rPr>
              <a:t>Police</a:t>
            </a:r>
          </a:p>
        </p:txBody>
      </p:sp>
      <p:sp>
        <p:nvSpPr>
          <p:cNvPr id="50" name="Oval 12">
            <a:extLst>
              <a:ext uri="{FF2B5EF4-FFF2-40B4-BE49-F238E27FC236}">
                <a16:creationId xmlns:a16="http://schemas.microsoft.com/office/drawing/2014/main" id="{705AE9E6-C030-4356-A9AC-C1D992839D06}"/>
              </a:ext>
            </a:extLst>
          </p:cNvPr>
          <p:cNvSpPr/>
          <p:nvPr/>
        </p:nvSpPr>
        <p:spPr>
          <a:xfrm>
            <a:off x="4966270" y="1190585"/>
            <a:ext cx="1279785" cy="1382664"/>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C000"/>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600" b="0" i="0" u="none" strike="noStrike" kern="1200" cap="none" spc="0" normalizeH="0" baseline="0" noProof="0" dirty="0">
                <a:ln>
                  <a:noFill/>
                </a:ln>
                <a:solidFill>
                  <a:schemeClr val="tx1">
                    <a:lumMod val="95000"/>
                    <a:lumOff val="5000"/>
                  </a:schemeClr>
                </a:solidFill>
                <a:effectLst/>
                <a:uLnTx/>
                <a:uFillTx/>
                <a:latin typeface="Calibri"/>
                <a:ea typeface="+mn-ea"/>
                <a:cs typeface="+mn-cs"/>
              </a:rPr>
              <a:t>Op’s case-load</a:t>
            </a:r>
          </a:p>
        </p:txBody>
      </p:sp>
      <p:cxnSp>
        <p:nvCxnSpPr>
          <p:cNvPr id="51" name="Straight Arrow Connector 18">
            <a:extLst>
              <a:ext uri="{FF2B5EF4-FFF2-40B4-BE49-F238E27FC236}">
                <a16:creationId xmlns:a16="http://schemas.microsoft.com/office/drawing/2014/main" id="{64331754-4A82-46E3-BD99-58A4EF049B40}"/>
              </a:ext>
            </a:extLst>
          </p:cNvPr>
          <p:cNvCxnSpPr/>
          <p:nvPr/>
        </p:nvCxnSpPr>
        <p:spPr>
          <a:xfrm>
            <a:off x="1380277" y="2238652"/>
            <a:ext cx="224284" cy="253417"/>
          </a:xfrm>
          <a:prstGeom prst="straightConnector1">
            <a:avLst/>
          </a:prstGeom>
          <a:noFill/>
          <a:ln w="6345" cap="flat">
            <a:solidFill>
              <a:srgbClr val="4472C4"/>
            </a:solidFill>
            <a:prstDash val="solid"/>
            <a:miter/>
            <a:headEnd type="arrow"/>
            <a:tailEnd type="arrow"/>
          </a:ln>
        </p:spPr>
      </p:cxnSp>
      <p:cxnSp>
        <p:nvCxnSpPr>
          <p:cNvPr id="52" name="Straight Arrow Connector 19">
            <a:extLst>
              <a:ext uri="{FF2B5EF4-FFF2-40B4-BE49-F238E27FC236}">
                <a16:creationId xmlns:a16="http://schemas.microsoft.com/office/drawing/2014/main" id="{22B6EB26-5C62-4216-8996-BB2204B80D4B}"/>
              </a:ext>
            </a:extLst>
          </p:cNvPr>
          <p:cNvCxnSpPr/>
          <p:nvPr/>
        </p:nvCxnSpPr>
        <p:spPr>
          <a:xfrm flipH="1">
            <a:off x="1986287" y="1963646"/>
            <a:ext cx="82643" cy="457200"/>
          </a:xfrm>
          <a:prstGeom prst="straightConnector1">
            <a:avLst/>
          </a:prstGeom>
          <a:noFill/>
          <a:ln w="6345" cap="flat">
            <a:solidFill>
              <a:srgbClr val="4472C4"/>
            </a:solidFill>
            <a:prstDash val="solid"/>
            <a:miter/>
            <a:headEnd type="arrow"/>
            <a:tailEnd type="arrow"/>
          </a:ln>
        </p:spPr>
      </p:cxnSp>
      <p:cxnSp>
        <p:nvCxnSpPr>
          <p:cNvPr id="53" name="Straight Arrow Connector 20">
            <a:extLst>
              <a:ext uri="{FF2B5EF4-FFF2-40B4-BE49-F238E27FC236}">
                <a16:creationId xmlns:a16="http://schemas.microsoft.com/office/drawing/2014/main" id="{CE844428-62BD-4939-8A46-FBFD306B592D}"/>
              </a:ext>
            </a:extLst>
          </p:cNvPr>
          <p:cNvCxnSpPr/>
          <p:nvPr/>
        </p:nvCxnSpPr>
        <p:spPr>
          <a:xfrm flipH="1">
            <a:off x="2138690" y="2157471"/>
            <a:ext cx="567924" cy="415778"/>
          </a:xfrm>
          <a:prstGeom prst="straightConnector1">
            <a:avLst/>
          </a:prstGeom>
          <a:noFill/>
          <a:ln w="6345" cap="flat">
            <a:solidFill>
              <a:srgbClr val="4472C4"/>
            </a:solidFill>
            <a:prstDash val="solid"/>
            <a:miter/>
            <a:headEnd type="arrow"/>
            <a:tailEnd type="arrow"/>
          </a:ln>
        </p:spPr>
      </p:cxnSp>
      <p:cxnSp>
        <p:nvCxnSpPr>
          <p:cNvPr id="54" name="Straight Arrow Connector 21">
            <a:extLst>
              <a:ext uri="{FF2B5EF4-FFF2-40B4-BE49-F238E27FC236}">
                <a16:creationId xmlns:a16="http://schemas.microsoft.com/office/drawing/2014/main" id="{E9441BFA-F9FC-44A7-8CB0-FE9AA5AC052D}"/>
              </a:ext>
            </a:extLst>
          </p:cNvPr>
          <p:cNvCxnSpPr/>
          <p:nvPr/>
        </p:nvCxnSpPr>
        <p:spPr>
          <a:xfrm>
            <a:off x="2118555" y="3266008"/>
            <a:ext cx="390019" cy="497680"/>
          </a:xfrm>
          <a:prstGeom prst="straightConnector1">
            <a:avLst/>
          </a:prstGeom>
          <a:noFill/>
          <a:ln w="6345" cap="flat">
            <a:solidFill>
              <a:srgbClr val="4472C4"/>
            </a:solidFill>
            <a:prstDash val="solid"/>
            <a:miter/>
            <a:headEnd type="arrow"/>
            <a:tailEnd type="arrow"/>
          </a:ln>
        </p:spPr>
      </p:cxnSp>
      <p:sp>
        <p:nvSpPr>
          <p:cNvPr id="55" name="Right Arrow 25">
            <a:extLst>
              <a:ext uri="{FF2B5EF4-FFF2-40B4-BE49-F238E27FC236}">
                <a16:creationId xmlns:a16="http://schemas.microsoft.com/office/drawing/2014/main" id="{777A30EF-1C91-42FA-9677-F827C8554775}"/>
              </a:ext>
            </a:extLst>
          </p:cNvPr>
          <p:cNvSpPr/>
          <p:nvPr/>
        </p:nvSpPr>
        <p:spPr>
          <a:xfrm>
            <a:off x="2416045" y="2413942"/>
            <a:ext cx="2030406" cy="516250"/>
          </a:xfrm>
          <a:custGeom>
            <a:avLst>
              <a:gd name="f0" fmla="val 19444"/>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FFC0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chemeClr val="tx1">
                    <a:lumMod val="95000"/>
                    <a:lumOff val="5000"/>
                  </a:schemeClr>
                </a:solidFill>
                <a:effectLst/>
                <a:uLnTx/>
                <a:uFillTx/>
                <a:latin typeface="Calibri"/>
                <a:ea typeface="+mn-ea"/>
                <a:cs typeface="+mn-cs"/>
              </a:rPr>
              <a:t>Service / Systems Issues</a:t>
            </a:r>
          </a:p>
        </p:txBody>
      </p:sp>
      <p:sp>
        <p:nvSpPr>
          <p:cNvPr id="56" name="Left Arrow 26">
            <a:extLst>
              <a:ext uri="{FF2B5EF4-FFF2-40B4-BE49-F238E27FC236}">
                <a16:creationId xmlns:a16="http://schemas.microsoft.com/office/drawing/2014/main" id="{8E6FA438-E38F-46F1-B20A-31638AEB1E14}"/>
              </a:ext>
            </a:extLst>
          </p:cNvPr>
          <p:cNvSpPr/>
          <p:nvPr/>
        </p:nvSpPr>
        <p:spPr>
          <a:xfrm>
            <a:off x="2382258" y="2948033"/>
            <a:ext cx="1995842" cy="487049"/>
          </a:xfrm>
          <a:custGeom>
            <a:avLst>
              <a:gd name="f0" fmla="val 2133"/>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21600 f12 1"/>
              <a:gd name="f24" fmla="*/ 0 f13 1"/>
              <a:gd name="f25" fmla="*/ f16 1 f4"/>
              <a:gd name="f26" fmla="*/ 21600 f13 1"/>
              <a:gd name="f27" fmla="*/ f17 1 f4"/>
              <a:gd name="f28" fmla="*/ f19 f18 1"/>
              <a:gd name="f29" fmla="*/ f20 f13 1"/>
              <a:gd name="f30" fmla="*/ f18 f13 1"/>
              <a:gd name="f31" fmla="*/ f19 f12 1"/>
              <a:gd name="f32" fmla="+- f25 0 f3"/>
              <a:gd name="f33" fmla="+- f27 0 f3"/>
              <a:gd name="f34" fmla="*/ f28 1 10800"/>
              <a:gd name="f35" fmla="+- f19 0 f34"/>
              <a:gd name="f36" fmla="*/ f35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36" t="f30" r="f23" b="f29"/>
            <a:pathLst>
              <a:path w="21600" h="21600">
                <a:moveTo>
                  <a:pt x="f8" y="f18"/>
                </a:moveTo>
                <a:lnTo>
                  <a:pt x="f19" y="f18"/>
                </a:lnTo>
                <a:lnTo>
                  <a:pt x="f19" y="f7"/>
                </a:lnTo>
                <a:lnTo>
                  <a:pt x="f7" y="f9"/>
                </a:lnTo>
                <a:lnTo>
                  <a:pt x="f19" y="f8"/>
                </a:lnTo>
                <a:lnTo>
                  <a:pt x="f19" y="f20"/>
                </a:lnTo>
                <a:lnTo>
                  <a:pt x="f8" y="f20"/>
                </a:lnTo>
                <a:close/>
              </a:path>
            </a:pathLst>
          </a:custGeom>
          <a:solidFill>
            <a:srgbClr val="FFC000"/>
          </a:solidFill>
          <a:ln w="12701" cap="flat">
            <a:solidFill>
              <a:srgbClr val="BC8C00"/>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chemeClr val="tx1">
                    <a:lumMod val="95000"/>
                    <a:lumOff val="5000"/>
                  </a:schemeClr>
                </a:solidFill>
                <a:effectLst/>
                <a:uLnTx/>
                <a:uFillTx/>
                <a:latin typeface="Calibri"/>
                <a:ea typeface="+mn-ea"/>
                <a:cs typeface="+mn-cs"/>
              </a:rPr>
              <a:t>Systems Flex</a:t>
            </a:r>
          </a:p>
        </p:txBody>
      </p:sp>
      <p:sp>
        <p:nvSpPr>
          <p:cNvPr id="57" name="Right Arrow 27">
            <a:extLst>
              <a:ext uri="{FF2B5EF4-FFF2-40B4-BE49-F238E27FC236}">
                <a16:creationId xmlns:a16="http://schemas.microsoft.com/office/drawing/2014/main" id="{963628B2-5580-4897-AF5A-1F09619CBAF0}"/>
              </a:ext>
            </a:extLst>
          </p:cNvPr>
          <p:cNvSpPr/>
          <p:nvPr/>
        </p:nvSpPr>
        <p:spPr>
          <a:xfrm>
            <a:off x="6754233" y="2282288"/>
            <a:ext cx="1499291" cy="659867"/>
          </a:xfrm>
          <a:custGeom>
            <a:avLst>
              <a:gd name="f0" fmla="val 1762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FF00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Embedded systems issues</a:t>
            </a:r>
          </a:p>
        </p:txBody>
      </p:sp>
      <p:sp>
        <p:nvSpPr>
          <p:cNvPr id="58" name="Left Arrow 28">
            <a:extLst>
              <a:ext uri="{FF2B5EF4-FFF2-40B4-BE49-F238E27FC236}">
                <a16:creationId xmlns:a16="http://schemas.microsoft.com/office/drawing/2014/main" id="{5A1A0DB5-A58F-4DED-B801-3F7C05CB6B1D}"/>
              </a:ext>
            </a:extLst>
          </p:cNvPr>
          <p:cNvSpPr/>
          <p:nvPr/>
        </p:nvSpPr>
        <p:spPr>
          <a:xfrm>
            <a:off x="6717273" y="3126497"/>
            <a:ext cx="1536251" cy="599719"/>
          </a:xfrm>
          <a:custGeom>
            <a:avLst>
              <a:gd name="f0" fmla="val 321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21600 f12 1"/>
              <a:gd name="f24" fmla="*/ 0 f13 1"/>
              <a:gd name="f25" fmla="*/ f16 1 f4"/>
              <a:gd name="f26" fmla="*/ 21600 f13 1"/>
              <a:gd name="f27" fmla="*/ f17 1 f4"/>
              <a:gd name="f28" fmla="*/ f19 f18 1"/>
              <a:gd name="f29" fmla="*/ f20 f13 1"/>
              <a:gd name="f30" fmla="*/ f18 f13 1"/>
              <a:gd name="f31" fmla="*/ f19 f12 1"/>
              <a:gd name="f32" fmla="+- f25 0 f3"/>
              <a:gd name="f33" fmla="+- f27 0 f3"/>
              <a:gd name="f34" fmla="*/ f28 1 10800"/>
              <a:gd name="f35" fmla="+- f19 0 f34"/>
              <a:gd name="f36" fmla="*/ f35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36" t="f30" r="f23" b="f29"/>
            <a:pathLst>
              <a:path w="21600" h="21600">
                <a:moveTo>
                  <a:pt x="f8" y="f18"/>
                </a:moveTo>
                <a:lnTo>
                  <a:pt x="f19" y="f18"/>
                </a:lnTo>
                <a:lnTo>
                  <a:pt x="f19" y="f7"/>
                </a:lnTo>
                <a:lnTo>
                  <a:pt x="f7" y="f9"/>
                </a:lnTo>
                <a:lnTo>
                  <a:pt x="f19" y="f8"/>
                </a:lnTo>
                <a:lnTo>
                  <a:pt x="f19" y="f20"/>
                </a:lnTo>
                <a:lnTo>
                  <a:pt x="f8" y="f20"/>
                </a:lnTo>
                <a:close/>
              </a:path>
            </a:pathLst>
          </a:custGeom>
          <a:solidFill>
            <a:srgbClr val="FF00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Systems Change</a:t>
            </a:r>
          </a:p>
        </p:txBody>
      </p:sp>
      <p:sp>
        <p:nvSpPr>
          <p:cNvPr id="59" name="Oval 26">
            <a:extLst>
              <a:ext uri="{FF2B5EF4-FFF2-40B4-BE49-F238E27FC236}">
                <a16:creationId xmlns:a16="http://schemas.microsoft.com/office/drawing/2014/main" id="{C872F6EB-C2F1-4AA6-8521-DE6CAF16517F}"/>
              </a:ext>
            </a:extLst>
          </p:cNvPr>
          <p:cNvSpPr/>
          <p:nvPr/>
        </p:nvSpPr>
        <p:spPr>
          <a:xfrm>
            <a:off x="8215741" y="1908215"/>
            <a:ext cx="1319247" cy="212075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00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400" b="0" i="0" u="none" strike="noStrike" kern="1200" cap="none" spc="0" normalizeH="0" baseline="0" noProof="0" dirty="0">
                <a:ln>
                  <a:noFill/>
                </a:ln>
                <a:solidFill>
                  <a:srgbClr val="FFFFFF"/>
                </a:solidFill>
                <a:effectLst/>
                <a:uLnTx/>
                <a:uFillTx/>
                <a:latin typeface="Calibri"/>
                <a:ea typeface="+mn-ea"/>
                <a:cs typeface="+mn-cs"/>
              </a:rPr>
              <a:t>Tactical group</a:t>
            </a:r>
          </a:p>
        </p:txBody>
      </p:sp>
      <p:sp>
        <p:nvSpPr>
          <p:cNvPr id="60" name="Oval 27">
            <a:extLst>
              <a:ext uri="{FF2B5EF4-FFF2-40B4-BE49-F238E27FC236}">
                <a16:creationId xmlns:a16="http://schemas.microsoft.com/office/drawing/2014/main" id="{1699C09D-0C3D-466D-A8CA-4E14DF127DB7}"/>
              </a:ext>
            </a:extLst>
          </p:cNvPr>
          <p:cNvSpPr/>
          <p:nvPr/>
        </p:nvSpPr>
        <p:spPr>
          <a:xfrm>
            <a:off x="4667829" y="3138485"/>
            <a:ext cx="1886827" cy="209893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C000"/>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b="0" i="0" u="none" strike="noStrike" kern="1200" cap="none" spc="0" normalizeH="0" baseline="0" noProof="0" dirty="0">
                <a:ln>
                  <a:noFill/>
                </a:ln>
                <a:solidFill>
                  <a:schemeClr val="tx1">
                    <a:lumMod val="95000"/>
                    <a:lumOff val="5000"/>
                  </a:schemeClr>
                </a:solidFill>
                <a:effectLst/>
                <a:uLnTx/>
                <a:uFillTx/>
                <a:latin typeface="Calibri"/>
                <a:ea typeface="+mn-ea"/>
                <a:cs typeface="+mn-cs"/>
              </a:rPr>
              <a:t>Change forum</a:t>
            </a:r>
          </a:p>
        </p:txBody>
      </p:sp>
      <p:sp>
        <p:nvSpPr>
          <p:cNvPr id="61" name="Oval 28">
            <a:extLst>
              <a:ext uri="{FF2B5EF4-FFF2-40B4-BE49-F238E27FC236}">
                <a16:creationId xmlns:a16="http://schemas.microsoft.com/office/drawing/2014/main" id="{B2295F11-09D0-4C5C-8436-F86352179673}"/>
              </a:ext>
            </a:extLst>
          </p:cNvPr>
          <p:cNvSpPr/>
          <p:nvPr/>
        </p:nvSpPr>
        <p:spPr>
          <a:xfrm>
            <a:off x="4290922" y="1143630"/>
            <a:ext cx="2626586" cy="422286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2701" cap="flat">
            <a:solidFill>
              <a:srgbClr val="2F528F"/>
            </a:solidFill>
            <a:custDash>
              <a:ds d="300000" sp="300000"/>
            </a:custDash>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62" name="Connector: Curved 34">
            <a:extLst>
              <a:ext uri="{FF2B5EF4-FFF2-40B4-BE49-F238E27FC236}">
                <a16:creationId xmlns:a16="http://schemas.microsoft.com/office/drawing/2014/main" id="{0943C2C4-34D1-46A4-951B-7D7C1FA9C4D5}"/>
              </a:ext>
            </a:extLst>
          </p:cNvPr>
          <p:cNvCxnSpPr>
            <a:stCxn id="50" idx="1"/>
            <a:endCxn id="60" idx="1"/>
          </p:cNvCxnSpPr>
          <p:nvPr/>
        </p:nvCxnSpPr>
        <p:spPr>
          <a:xfrm>
            <a:off x="6246055" y="1881917"/>
            <a:ext cx="308601" cy="2306034"/>
          </a:xfrm>
          <a:prstGeom prst="curvedConnector3">
            <a:avLst>
              <a:gd name="adj1" fmla="val 174076"/>
            </a:avLst>
          </a:prstGeom>
          <a:noFill/>
          <a:ln w="38103" cap="flat">
            <a:solidFill>
              <a:srgbClr val="4472C4"/>
            </a:solidFill>
            <a:prstDash val="solid"/>
            <a:miter/>
            <a:tailEnd type="arrow"/>
          </a:ln>
        </p:spPr>
      </p:cxnSp>
      <p:cxnSp>
        <p:nvCxnSpPr>
          <p:cNvPr id="63" name="Connector: Curved 36">
            <a:extLst>
              <a:ext uri="{FF2B5EF4-FFF2-40B4-BE49-F238E27FC236}">
                <a16:creationId xmlns:a16="http://schemas.microsoft.com/office/drawing/2014/main" id="{E68875D7-6671-4EF6-8CD4-8E6C9D324D91}"/>
              </a:ext>
            </a:extLst>
          </p:cNvPr>
          <p:cNvCxnSpPr>
            <a:stCxn id="60" idx="3"/>
            <a:endCxn id="50" idx="3"/>
          </p:cNvCxnSpPr>
          <p:nvPr/>
        </p:nvCxnSpPr>
        <p:spPr>
          <a:xfrm rot="10800000" flipH="1">
            <a:off x="4667828" y="1881917"/>
            <a:ext cx="298441" cy="2306034"/>
          </a:xfrm>
          <a:prstGeom prst="curvedConnector3">
            <a:avLst>
              <a:gd name="adj1" fmla="val -76598"/>
            </a:avLst>
          </a:prstGeom>
          <a:noFill/>
          <a:ln w="38103" cap="flat">
            <a:solidFill>
              <a:srgbClr val="4472C4"/>
            </a:solidFill>
            <a:prstDash val="solid"/>
            <a:miter/>
            <a:tailEnd type="arrow"/>
          </a:ln>
        </p:spPr>
      </p:cxnSp>
      <p:sp>
        <p:nvSpPr>
          <p:cNvPr id="64" name="Oval 47">
            <a:extLst>
              <a:ext uri="{FF2B5EF4-FFF2-40B4-BE49-F238E27FC236}">
                <a16:creationId xmlns:a16="http://schemas.microsoft.com/office/drawing/2014/main" id="{D5E07C02-BE24-4DA3-9313-499582A488FB}"/>
              </a:ext>
            </a:extLst>
          </p:cNvPr>
          <p:cNvSpPr/>
          <p:nvPr/>
        </p:nvSpPr>
        <p:spPr>
          <a:xfrm flipH="1">
            <a:off x="6693737" y="4867899"/>
            <a:ext cx="1270238" cy="991877"/>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7030A0"/>
          </a:solidFill>
          <a:ln w="12701" cap="flat">
            <a:solidFill>
              <a:srgbClr val="BC8C00"/>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Systems agents</a:t>
            </a:r>
          </a:p>
        </p:txBody>
      </p:sp>
      <p:sp>
        <p:nvSpPr>
          <p:cNvPr id="65" name="Right Arrow 25">
            <a:extLst>
              <a:ext uri="{FF2B5EF4-FFF2-40B4-BE49-F238E27FC236}">
                <a16:creationId xmlns:a16="http://schemas.microsoft.com/office/drawing/2014/main" id="{C3C5A62E-0F28-4664-A047-540356ACF378}"/>
              </a:ext>
            </a:extLst>
          </p:cNvPr>
          <p:cNvSpPr/>
          <p:nvPr/>
        </p:nvSpPr>
        <p:spPr>
          <a:xfrm rot="19446921">
            <a:off x="4195652" y="4776375"/>
            <a:ext cx="749542" cy="391875"/>
          </a:xfrm>
          <a:custGeom>
            <a:avLst>
              <a:gd name="f0" fmla="val 15954"/>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FFC0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GB" sz="1200" b="0" i="0" u="none" strike="noStrike" kern="1200" cap="none" spc="0" normalizeH="0" baseline="0" noProof="0">
              <a:ln>
                <a:noFill/>
              </a:ln>
              <a:solidFill>
                <a:srgbClr val="FFFFFF"/>
              </a:solidFill>
              <a:effectLst/>
              <a:uLnTx/>
              <a:uFillTx/>
              <a:latin typeface="Calibri"/>
              <a:ea typeface="+mn-ea"/>
              <a:cs typeface="+mn-cs"/>
            </a:endParaRPr>
          </a:p>
        </p:txBody>
      </p:sp>
      <p:sp>
        <p:nvSpPr>
          <p:cNvPr id="66" name="Right Arrow 25">
            <a:extLst>
              <a:ext uri="{FF2B5EF4-FFF2-40B4-BE49-F238E27FC236}">
                <a16:creationId xmlns:a16="http://schemas.microsoft.com/office/drawing/2014/main" id="{270AF74C-B818-44CF-99A7-9ABB6FE0FA0E}"/>
              </a:ext>
            </a:extLst>
          </p:cNvPr>
          <p:cNvSpPr/>
          <p:nvPr/>
        </p:nvSpPr>
        <p:spPr>
          <a:xfrm rot="13109125">
            <a:off x="6275373" y="4839422"/>
            <a:ext cx="749542" cy="391875"/>
          </a:xfrm>
          <a:custGeom>
            <a:avLst>
              <a:gd name="f0" fmla="val 15954"/>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FFC0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GB" sz="1200" b="0" i="0" u="none" strike="noStrike" kern="1200" cap="none" spc="0" normalizeH="0" baseline="0" noProof="0">
              <a:ln>
                <a:noFill/>
              </a:ln>
              <a:solidFill>
                <a:srgbClr val="FFFFFF"/>
              </a:solidFill>
              <a:effectLst/>
              <a:uLnTx/>
              <a:uFillTx/>
              <a:latin typeface="Calibri"/>
              <a:ea typeface="+mn-ea"/>
              <a:cs typeface="+mn-cs"/>
            </a:endParaRPr>
          </a:p>
        </p:txBody>
      </p:sp>
      <p:sp>
        <p:nvSpPr>
          <p:cNvPr id="67" name="Right Arrow 27">
            <a:extLst>
              <a:ext uri="{FF2B5EF4-FFF2-40B4-BE49-F238E27FC236}">
                <a16:creationId xmlns:a16="http://schemas.microsoft.com/office/drawing/2014/main" id="{96753A49-1DE3-473C-99BF-50E2EF205670}"/>
              </a:ext>
            </a:extLst>
          </p:cNvPr>
          <p:cNvSpPr/>
          <p:nvPr/>
        </p:nvSpPr>
        <p:spPr>
          <a:xfrm>
            <a:off x="9501740" y="2286832"/>
            <a:ext cx="1432935" cy="659867"/>
          </a:xfrm>
          <a:custGeom>
            <a:avLst>
              <a:gd name="f0" fmla="val 1762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00B0F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Embedded systems issues</a:t>
            </a:r>
          </a:p>
        </p:txBody>
      </p:sp>
      <p:sp>
        <p:nvSpPr>
          <p:cNvPr id="68" name="Left Arrow 28">
            <a:extLst>
              <a:ext uri="{FF2B5EF4-FFF2-40B4-BE49-F238E27FC236}">
                <a16:creationId xmlns:a16="http://schemas.microsoft.com/office/drawing/2014/main" id="{99017898-9F40-469D-841B-0AD45B8A7287}"/>
              </a:ext>
            </a:extLst>
          </p:cNvPr>
          <p:cNvSpPr/>
          <p:nvPr/>
        </p:nvSpPr>
        <p:spPr>
          <a:xfrm>
            <a:off x="9464771" y="3131041"/>
            <a:ext cx="1423594" cy="599719"/>
          </a:xfrm>
          <a:custGeom>
            <a:avLst>
              <a:gd name="f0" fmla="val 321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21600 f12 1"/>
              <a:gd name="f24" fmla="*/ 0 f13 1"/>
              <a:gd name="f25" fmla="*/ f16 1 f4"/>
              <a:gd name="f26" fmla="*/ 21600 f13 1"/>
              <a:gd name="f27" fmla="*/ f17 1 f4"/>
              <a:gd name="f28" fmla="*/ f19 f18 1"/>
              <a:gd name="f29" fmla="*/ f20 f13 1"/>
              <a:gd name="f30" fmla="*/ f18 f13 1"/>
              <a:gd name="f31" fmla="*/ f19 f12 1"/>
              <a:gd name="f32" fmla="+- f25 0 f3"/>
              <a:gd name="f33" fmla="+- f27 0 f3"/>
              <a:gd name="f34" fmla="*/ f28 1 10800"/>
              <a:gd name="f35" fmla="+- f19 0 f34"/>
              <a:gd name="f36" fmla="*/ f35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36" t="f30" r="f23" b="f29"/>
            <a:pathLst>
              <a:path w="21600" h="21600">
                <a:moveTo>
                  <a:pt x="f8" y="f18"/>
                </a:moveTo>
                <a:lnTo>
                  <a:pt x="f19" y="f18"/>
                </a:lnTo>
                <a:lnTo>
                  <a:pt x="f19" y="f7"/>
                </a:lnTo>
                <a:lnTo>
                  <a:pt x="f7" y="f9"/>
                </a:lnTo>
                <a:lnTo>
                  <a:pt x="f19" y="f8"/>
                </a:lnTo>
                <a:lnTo>
                  <a:pt x="f19" y="f20"/>
                </a:lnTo>
                <a:lnTo>
                  <a:pt x="f8" y="f20"/>
                </a:lnTo>
                <a:close/>
              </a:path>
            </a:pathLst>
          </a:custGeom>
          <a:solidFill>
            <a:srgbClr val="00B0F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rgbClr val="FFFFFF"/>
                </a:solidFill>
                <a:effectLst/>
                <a:uLnTx/>
                <a:uFillTx/>
                <a:latin typeface="Calibri"/>
                <a:ea typeface="+mn-ea"/>
                <a:cs typeface="+mn-cs"/>
              </a:rPr>
              <a:t>Systems Change</a:t>
            </a:r>
          </a:p>
        </p:txBody>
      </p:sp>
      <p:sp>
        <p:nvSpPr>
          <p:cNvPr id="69" name="Oval 56">
            <a:extLst>
              <a:ext uri="{FF2B5EF4-FFF2-40B4-BE49-F238E27FC236}">
                <a16:creationId xmlns:a16="http://schemas.microsoft.com/office/drawing/2014/main" id="{EF903A28-A0DF-422B-B0CA-CD8B8D1FE240}"/>
              </a:ext>
            </a:extLst>
          </p:cNvPr>
          <p:cNvSpPr/>
          <p:nvPr/>
        </p:nvSpPr>
        <p:spPr>
          <a:xfrm>
            <a:off x="10871004" y="1908215"/>
            <a:ext cx="1264103" cy="212075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B0F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400" b="0" i="0" u="none" strike="noStrike" kern="1200" cap="none" spc="0" normalizeH="0" baseline="0" noProof="0" dirty="0">
                <a:ln>
                  <a:noFill/>
                </a:ln>
                <a:solidFill>
                  <a:srgbClr val="FFFFFF"/>
                </a:solidFill>
                <a:effectLst/>
                <a:uLnTx/>
                <a:uFillTx/>
                <a:latin typeface="Calibri"/>
                <a:ea typeface="+mn-ea"/>
                <a:cs typeface="+mn-cs"/>
              </a:rPr>
              <a:t>Strategic</a:t>
            </a:r>
            <a:r>
              <a:rPr kumimoji="0" lang="en-GB" sz="1800" b="0" i="0" u="none" strike="noStrike" kern="1200" cap="none" spc="0" normalizeH="0" baseline="0" noProof="0" dirty="0">
                <a:ln>
                  <a:noFill/>
                </a:ln>
                <a:solidFill>
                  <a:srgbClr val="FFFFFF"/>
                </a:solidFill>
                <a:effectLst/>
                <a:uLnTx/>
                <a:uFillTx/>
                <a:latin typeface="Calibri"/>
                <a:ea typeface="+mn-ea"/>
                <a:cs typeface="+mn-cs"/>
              </a:rPr>
              <a:t> </a:t>
            </a:r>
            <a:r>
              <a:rPr kumimoji="0" lang="en-GB" sz="1400" b="0" i="0" u="none" strike="noStrike" kern="1200" cap="none" spc="0" normalizeH="0" baseline="0" noProof="0" dirty="0">
                <a:ln>
                  <a:noFill/>
                </a:ln>
                <a:solidFill>
                  <a:srgbClr val="FFFFFF"/>
                </a:solidFill>
                <a:effectLst/>
                <a:uLnTx/>
                <a:uFillTx/>
                <a:latin typeface="Calibri"/>
                <a:ea typeface="+mn-ea"/>
                <a:cs typeface="+mn-cs"/>
              </a:rPr>
              <a:t>group</a:t>
            </a:r>
          </a:p>
        </p:txBody>
      </p:sp>
      <p:sp>
        <p:nvSpPr>
          <p:cNvPr id="70" name="Title 1">
            <a:extLst>
              <a:ext uri="{FF2B5EF4-FFF2-40B4-BE49-F238E27FC236}">
                <a16:creationId xmlns:a16="http://schemas.microsoft.com/office/drawing/2014/main" id="{0AABEECC-9D71-4FE0-BB52-73188D0FE491}"/>
              </a:ext>
            </a:extLst>
          </p:cNvPr>
          <p:cNvSpPr txBox="1"/>
          <p:nvPr/>
        </p:nvSpPr>
        <p:spPr>
          <a:xfrm>
            <a:off x="89457" y="136374"/>
            <a:ext cx="11194473" cy="671071"/>
          </a:xfrm>
          <a:prstGeom prst="rect">
            <a:avLst/>
          </a:prstGeom>
          <a:noFill/>
          <a:ln cap="flat">
            <a:noFill/>
          </a:ln>
        </p:spPr>
        <p:txBody>
          <a:bodyPr vert="horz" wrap="square" lIns="91440" tIns="45720" rIns="91440" bIns="45720" anchor="t" anchorCtr="0" compatLnSpc="1">
            <a:noAutofit/>
          </a:bodyPr>
          <a:lstStyle/>
          <a:p>
            <a:pPr marL="0" marR="0" lvl="0" indent="0" algn="l" defTabSz="914400" rtl="0" eaLnBrk="1" fontAlgn="auto" latinLnBrk="0" hangingPunct="1">
              <a:lnSpc>
                <a:spcPct val="90000"/>
              </a:lnSpc>
              <a:spcBef>
                <a:spcPts val="0"/>
              </a:spcBef>
              <a:spcAft>
                <a:spcPts val="0"/>
              </a:spcAft>
              <a:buClrTx/>
              <a:buSzTx/>
              <a:buFontTx/>
              <a:buNone/>
              <a:tabLst/>
              <a:defRPr sz="1800" b="0" i="0" u="none" strike="noStrike" kern="0" cap="none" spc="0" baseline="0">
                <a:solidFill>
                  <a:srgbClr val="000000"/>
                </a:solidFill>
                <a:uFillTx/>
              </a:defRPr>
            </a:pPr>
            <a:r>
              <a:rPr kumimoji="0" lang="en-GB" sz="4400" b="1" i="0" u="none" strike="noStrike" kern="1200" cap="none" spc="0" normalizeH="0" baseline="0" noProof="0" dirty="0">
                <a:ln>
                  <a:noFill/>
                </a:ln>
                <a:solidFill>
                  <a:schemeClr val="accent1"/>
                </a:solidFill>
                <a:effectLst/>
                <a:uLnTx/>
                <a:uFillTx/>
                <a:latin typeface="Calibri Light"/>
                <a:ea typeface="+mn-ea"/>
                <a:cs typeface="+mn-cs"/>
              </a:rPr>
              <a:t>Changing Futures C&amp;P Learning Structure</a:t>
            </a:r>
            <a:endParaRPr kumimoji="0" lang="en-GB" sz="4400" b="0" i="0" u="none" strike="noStrike" kern="1200" cap="none" spc="0" normalizeH="0" baseline="0" noProof="0" dirty="0">
              <a:ln>
                <a:noFill/>
              </a:ln>
              <a:solidFill>
                <a:schemeClr val="accent1"/>
              </a:solidFill>
              <a:effectLst/>
              <a:uLnTx/>
              <a:uFillTx/>
              <a:latin typeface="Calibri Light"/>
              <a:ea typeface="+mn-ea"/>
              <a:cs typeface="+mn-cs"/>
            </a:endParaRPr>
          </a:p>
        </p:txBody>
      </p:sp>
      <p:sp>
        <p:nvSpPr>
          <p:cNvPr id="71" name="Oval 47">
            <a:extLst>
              <a:ext uri="{FF2B5EF4-FFF2-40B4-BE49-F238E27FC236}">
                <a16:creationId xmlns:a16="http://schemas.microsoft.com/office/drawing/2014/main" id="{FD9DB837-E6FD-4716-BAF9-A0765BEFE7EE}"/>
              </a:ext>
            </a:extLst>
          </p:cNvPr>
          <p:cNvSpPr/>
          <p:nvPr/>
        </p:nvSpPr>
        <p:spPr>
          <a:xfrm flipH="1">
            <a:off x="4988912" y="5744497"/>
            <a:ext cx="1270238" cy="991877"/>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7030A0"/>
          </a:solidFill>
          <a:ln w="12701" cap="flat">
            <a:solidFill>
              <a:srgbClr val="BC8C00"/>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lang="en-GB" sz="1200" dirty="0">
                <a:solidFill>
                  <a:srgbClr val="FFFFFF"/>
                </a:solidFill>
                <a:latin typeface="Calibri"/>
              </a:rPr>
              <a:t>Other parts of the system</a:t>
            </a:r>
            <a:endParaRPr kumimoji="0" lang="en-GB"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2" name="Right Arrow 25">
            <a:extLst>
              <a:ext uri="{FF2B5EF4-FFF2-40B4-BE49-F238E27FC236}">
                <a16:creationId xmlns:a16="http://schemas.microsoft.com/office/drawing/2014/main" id="{F20AEDBC-3264-438A-A538-22784376F512}"/>
              </a:ext>
            </a:extLst>
          </p:cNvPr>
          <p:cNvSpPr/>
          <p:nvPr/>
        </p:nvSpPr>
        <p:spPr>
          <a:xfrm rot="16200000">
            <a:off x="5249260" y="5309042"/>
            <a:ext cx="749542" cy="391875"/>
          </a:xfrm>
          <a:custGeom>
            <a:avLst>
              <a:gd name="f0" fmla="val 15954"/>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FFC0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GB" sz="1200" b="0" i="0" u="none" strike="noStrike" kern="1200" cap="none" spc="0" normalizeH="0" baseline="0" noProof="0">
              <a:ln>
                <a:noFill/>
              </a:ln>
              <a:solidFill>
                <a:srgbClr val="FFFFFF"/>
              </a:solidFill>
              <a:effectLst/>
              <a:uLnTx/>
              <a:uFillTx/>
              <a:latin typeface="Calibri"/>
              <a:ea typeface="+mn-ea"/>
              <a:cs typeface="+mn-cs"/>
            </a:endParaRPr>
          </a:p>
        </p:txBody>
      </p:sp>
      <p:sp>
        <p:nvSpPr>
          <p:cNvPr id="73" name="Right Arrow 25">
            <a:extLst>
              <a:ext uri="{FF2B5EF4-FFF2-40B4-BE49-F238E27FC236}">
                <a16:creationId xmlns:a16="http://schemas.microsoft.com/office/drawing/2014/main" id="{7697DED0-69D8-4E17-8256-C644CA269365}"/>
              </a:ext>
            </a:extLst>
          </p:cNvPr>
          <p:cNvSpPr/>
          <p:nvPr/>
        </p:nvSpPr>
        <p:spPr>
          <a:xfrm rot="18223167">
            <a:off x="3858119" y="5264724"/>
            <a:ext cx="2030406" cy="405399"/>
          </a:xfrm>
          <a:custGeom>
            <a:avLst>
              <a:gd name="f0" fmla="val 19444"/>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FFC0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chemeClr val="tx1">
                    <a:lumMod val="95000"/>
                    <a:lumOff val="5000"/>
                  </a:schemeClr>
                </a:solidFill>
                <a:effectLst/>
                <a:uLnTx/>
                <a:uFillTx/>
                <a:latin typeface="Calibri"/>
                <a:ea typeface="+mn-ea"/>
                <a:cs typeface="+mn-cs"/>
              </a:rPr>
              <a:t>Service</a:t>
            </a:r>
            <a:r>
              <a:rPr lang="en-GB" sz="1200" dirty="0">
                <a:solidFill>
                  <a:schemeClr val="tx1">
                    <a:lumMod val="95000"/>
                    <a:lumOff val="5000"/>
                  </a:schemeClr>
                </a:solidFill>
                <a:latin typeface="Calibri"/>
              </a:rPr>
              <a:t> / </a:t>
            </a:r>
            <a:r>
              <a:rPr kumimoji="0" lang="en-GB" sz="1200" b="0" i="0" u="none" strike="noStrike" kern="1200" cap="none" spc="0" normalizeH="0" baseline="0" noProof="0" dirty="0">
                <a:ln>
                  <a:noFill/>
                </a:ln>
                <a:solidFill>
                  <a:schemeClr val="tx1">
                    <a:lumMod val="95000"/>
                    <a:lumOff val="5000"/>
                  </a:schemeClr>
                </a:solidFill>
                <a:effectLst/>
                <a:uLnTx/>
                <a:uFillTx/>
                <a:latin typeface="Calibri"/>
                <a:ea typeface="+mn-ea"/>
                <a:cs typeface="+mn-cs"/>
              </a:rPr>
              <a:t>Systems Issues</a:t>
            </a:r>
          </a:p>
        </p:txBody>
      </p:sp>
      <p:sp>
        <p:nvSpPr>
          <p:cNvPr id="74" name="Right Arrow 25">
            <a:extLst>
              <a:ext uri="{FF2B5EF4-FFF2-40B4-BE49-F238E27FC236}">
                <a16:creationId xmlns:a16="http://schemas.microsoft.com/office/drawing/2014/main" id="{527A3D79-DCB1-42B6-B061-9A6B22653015}"/>
              </a:ext>
            </a:extLst>
          </p:cNvPr>
          <p:cNvSpPr/>
          <p:nvPr/>
        </p:nvSpPr>
        <p:spPr>
          <a:xfrm rot="3263175">
            <a:off x="5349079" y="5302279"/>
            <a:ext cx="2030406" cy="405399"/>
          </a:xfrm>
          <a:custGeom>
            <a:avLst>
              <a:gd name="f0" fmla="val 19444"/>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FFC0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1200" b="0" i="0" u="none" strike="noStrike" kern="1200" cap="none" spc="0" normalizeH="0" baseline="0" noProof="0" dirty="0">
                <a:ln>
                  <a:noFill/>
                </a:ln>
                <a:solidFill>
                  <a:schemeClr val="tx1">
                    <a:lumMod val="95000"/>
                    <a:lumOff val="5000"/>
                  </a:schemeClr>
                </a:solidFill>
                <a:effectLst/>
                <a:uLnTx/>
                <a:uFillTx/>
                <a:latin typeface="Calibri"/>
                <a:ea typeface="+mn-ea"/>
                <a:cs typeface="+mn-cs"/>
              </a:rPr>
              <a:t>Systems Flex</a:t>
            </a:r>
          </a:p>
        </p:txBody>
      </p:sp>
      <p:sp>
        <p:nvSpPr>
          <p:cNvPr id="75" name="Oval 4">
            <a:extLst>
              <a:ext uri="{FF2B5EF4-FFF2-40B4-BE49-F238E27FC236}">
                <a16:creationId xmlns:a16="http://schemas.microsoft.com/office/drawing/2014/main" id="{FF299F99-0BD0-4D5B-BC21-FB5729D98E8B}"/>
              </a:ext>
            </a:extLst>
          </p:cNvPr>
          <p:cNvSpPr/>
          <p:nvPr/>
        </p:nvSpPr>
        <p:spPr>
          <a:xfrm flipH="1">
            <a:off x="1247287" y="4867899"/>
            <a:ext cx="1615548" cy="146208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7030A0"/>
          </a:solidFill>
          <a:ln w="12701" cap="flat">
            <a:solidFill>
              <a:srgbClr val="BC8C00"/>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lang="en-GB" sz="1200" dirty="0">
                <a:solidFill>
                  <a:srgbClr val="FFFFFF"/>
                </a:solidFill>
                <a:latin typeface="Calibri"/>
              </a:rPr>
              <a:t>Coproduction Hubs</a:t>
            </a:r>
            <a:endParaRPr kumimoji="0" lang="en-GB"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6" name="Oval 4">
            <a:extLst>
              <a:ext uri="{FF2B5EF4-FFF2-40B4-BE49-F238E27FC236}">
                <a16:creationId xmlns:a16="http://schemas.microsoft.com/office/drawing/2014/main" id="{0149C693-C364-4F65-962E-A532F998842A}"/>
              </a:ext>
            </a:extLst>
          </p:cNvPr>
          <p:cNvSpPr/>
          <p:nvPr/>
        </p:nvSpPr>
        <p:spPr>
          <a:xfrm flipH="1">
            <a:off x="8215741" y="4962274"/>
            <a:ext cx="1511916" cy="146208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7030A0"/>
          </a:solidFill>
          <a:ln w="12701" cap="flat">
            <a:solidFill>
              <a:srgbClr val="BC8C00"/>
            </a:solidFill>
            <a:prstDash val="solid"/>
            <a:miter/>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lang="en-GB" sz="1200" dirty="0">
                <a:solidFill>
                  <a:srgbClr val="FFFFFF"/>
                </a:solidFill>
                <a:latin typeface="Calibri"/>
              </a:rPr>
              <a:t>Systems Agent Support Network</a:t>
            </a:r>
            <a:endParaRPr kumimoji="0" lang="en-GB"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7" name="Arrow: Left-Right 76">
            <a:extLst>
              <a:ext uri="{FF2B5EF4-FFF2-40B4-BE49-F238E27FC236}">
                <a16:creationId xmlns:a16="http://schemas.microsoft.com/office/drawing/2014/main" id="{25867859-F53B-4696-861D-FF32C101661B}"/>
              </a:ext>
            </a:extLst>
          </p:cNvPr>
          <p:cNvSpPr/>
          <p:nvPr/>
        </p:nvSpPr>
        <p:spPr>
          <a:xfrm rot="21182560">
            <a:off x="2624784" y="5270705"/>
            <a:ext cx="775633" cy="302506"/>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Arrow: Left-Right 77">
            <a:extLst>
              <a:ext uri="{FF2B5EF4-FFF2-40B4-BE49-F238E27FC236}">
                <a16:creationId xmlns:a16="http://schemas.microsoft.com/office/drawing/2014/main" id="{024D662D-5954-41D4-8CE9-5AC1164DC26A}"/>
              </a:ext>
            </a:extLst>
          </p:cNvPr>
          <p:cNvSpPr/>
          <p:nvPr/>
        </p:nvSpPr>
        <p:spPr>
          <a:xfrm rot="728193">
            <a:off x="7715238" y="5323049"/>
            <a:ext cx="775633" cy="302506"/>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9" name="Straight Arrow Connector 18">
            <a:extLst>
              <a:ext uri="{FF2B5EF4-FFF2-40B4-BE49-F238E27FC236}">
                <a16:creationId xmlns:a16="http://schemas.microsoft.com/office/drawing/2014/main" id="{FE124E33-48FB-46FF-B4B4-406834AECC75}"/>
              </a:ext>
            </a:extLst>
          </p:cNvPr>
          <p:cNvCxnSpPr>
            <a:cxnSpLocks/>
          </p:cNvCxnSpPr>
          <p:nvPr/>
        </p:nvCxnSpPr>
        <p:spPr>
          <a:xfrm flipH="1">
            <a:off x="1387968" y="3183414"/>
            <a:ext cx="186308" cy="254871"/>
          </a:xfrm>
          <a:prstGeom prst="straightConnector1">
            <a:avLst/>
          </a:prstGeom>
          <a:noFill/>
          <a:ln w="6345" cap="flat">
            <a:solidFill>
              <a:srgbClr val="4472C4"/>
            </a:solidFill>
            <a:prstDash val="solid"/>
            <a:miter/>
            <a:headEnd type="arrow"/>
            <a:tailEnd type="arrow"/>
          </a:ln>
        </p:spPr>
      </p:cxnSp>
    </p:spTree>
    <p:extLst>
      <p:ext uri="{BB962C8B-B14F-4D97-AF65-F5344CB8AC3E}">
        <p14:creationId xmlns:p14="http://schemas.microsoft.com/office/powerpoint/2010/main" val="2673718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4475B-9F5C-41AC-BD68-C693500839E2}"/>
              </a:ext>
            </a:extLst>
          </p:cNvPr>
          <p:cNvSpPr>
            <a:spLocks noGrp="1"/>
          </p:cNvSpPr>
          <p:nvPr>
            <p:ph type="title"/>
          </p:nvPr>
        </p:nvSpPr>
        <p:spPr>
          <a:xfrm>
            <a:off x="215516" y="175490"/>
            <a:ext cx="8596668" cy="766618"/>
          </a:xfrm>
        </p:spPr>
        <p:txBody>
          <a:bodyPr/>
          <a:lstStyle/>
          <a:p>
            <a:r>
              <a:rPr lang="en-GB" b="1" dirty="0"/>
              <a:t>Inputs to Change Forum</a:t>
            </a:r>
          </a:p>
        </p:txBody>
      </p:sp>
      <p:sp>
        <p:nvSpPr>
          <p:cNvPr id="3" name="TextBox 2">
            <a:extLst>
              <a:ext uri="{FF2B5EF4-FFF2-40B4-BE49-F238E27FC236}">
                <a16:creationId xmlns:a16="http://schemas.microsoft.com/office/drawing/2014/main" id="{D1D188A2-2BE9-4481-8A9D-C5BFFF7DC0BD}"/>
              </a:ext>
            </a:extLst>
          </p:cNvPr>
          <p:cNvSpPr txBox="1"/>
          <p:nvPr/>
        </p:nvSpPr>
        <p:spPr>
          <a:xfrm>
            <a:off x="1284269" y="1849348"/>
            <a:ext cx="7221849" cy="2585323"/>
          </a:xfrm>
          <a:prstGeom prst="rect">
            <a:avLst/>
          </a:prstGeom>
          <a:noFill/>
        </p:spPr>
        <p:txBody>
          <a:bodyPr wrap="none" rtlCol="0">
            <a:spAutoFit/>
          </a:bodyPr>
          <a:lstStyle/>
          <a:p>
            <a:r>
              <a:rPr lang="en-GB" dirty="0"/>
              <a:t>Learning and identifying barriers from:</a:t>
            </a:r>
          </a:p>
          <a:p>
            <a:endParaRPr lang="en-GB" dirty="0"/>
          </a:p>
          <a:p>
            <a:pPr marL="285750" indent="-285750">
              <a:buFont typeface="Arial" panose="020B0604020202020204" pitchFamily="34" charset="0"/>
              <a:buChar char="•"/>
            </a:pPr>
            <a:r>
              <a:rPr lang="en-GB" dirty="0"/>
              <a:t>Changing Futures Cohort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Coproduction Hubs or other lived experience groups / individuals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Systems Agents</a:t>
            </a:r>
          </a:p>
          <a:p>
            <a:endParaRPr lang="en-GB" dirty="0"/>
          </a:p>
          <a:p>
            <a:pPr marL="285750" indent="-285750">
              <a:buFont typeface="Arial" panose="020B0604020202020204" pitchFamily="34" charset="0"/>
              <a:buChar char="•"/>
            </a:pPr>
            <a:r>
              <a:rPr lang="en-GB" dirty="0"/>
              <a:t>Other parts of the system surrounding multiple disadvantage</a:t>
            </a:r>
          </a:p>
        </p:txBody>
      </p:sp>
      <p:pic>
        <p:nvPicPr>
          <p:cNvPr id="4" name="Picture 3" descr="Diagram, venn diagram&#10;&#10;Description automatically generated">
            <a:extLst>
              <a:ext uri="{FF2B5EF4-FFF2-40B4-BE49-F238E27FC236}">
                <a16:creationId xmlns:a16="http://schemas.microsoft.com/office/drawing/2014/main" id="{1094362D-27F3-4E6A-87CC-6897F6212D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9375" y="196401"/>
            <a:ext cx="1345060" cy="1337345"/>
          </a:xfrm>
          <a:prstGeom prst="rect">
            <a:avLst/>
          </a:prstGeom>
        </p:spPr>
      </p:pic>
    </p:spTree>
    <p:extLst>
      <p:ext uri="{BB962C8B-B14F-4D97-AF65-F5344CB8AC3E}">
        <p14:creationId xmlns:p14="http://schemas.microsoft.com/office/powerpoint/2010/main" val="13997943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 xmlns="2774cc84-7d56-42d6-a8a6-fa7d9627c10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085DF954C1CA4192F928A2830FFE35" ma:contentTypeVersion="11" ma:contentTypeDescription="Create a new document." ma:contentTypeScope="" ma:versionID="32a162208728fd83bf83d0f0db45127e">
  <xsd:schema xmlns:xsd="http://www.w3.org/2001/XMLSchema" xmlns:xs="http://www.w3.org/2001/XMLSchema" xmlns:p="http://schemas.microsoft.com/office/2006/metadata/properties" xmlns:ns2="2774cc84-7d56-42d6-a8a6-fa7d9627c10b" xmlns:ns3="11c0cbac-cbf2-4035-acfe-ec27549f3cdc" targetNamespace="http://schemas.microsoft.com/office/2006/metadata/properties" ma:root="true" ma:fieldsID="adae9d86f73fe022a12fcbce55984534" ns2:_="" ns3:_="">
    <xsd:import namespace="2774cc84-7d56-42d6-a8a6-fa7d9627c10b"/>
    <xsd:import namespace="11c0cbac-cbf2-4035-acfe-ec27549f3cd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74cc84-7d56-42d6-a8a6-fa7d9627c1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Notes" ma:index="18"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1c0cbac-cbf2-4035-acfe-ec27549f3cd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A32489-6CC1-4DBE-A24F-AB3AE5A4E99F}">
  <ds:schemaRefs>
    <ds:schemaRef ds:uri="11c0cbac-cbf2-4035-acfe-ec27549f3cdc"/>
    <ds:schemaRef ds:uri="2774cc84-7d56-42d6-a8a6-fa7d9627c10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2AD129C-0D5E-4E96-BB18-9CB5A7F57780}">
  <ds:schemaRefs>
    <ds:schemaRef ds:uri="http://schemas.microsoft.com/sharepoint/v3/contenttype/forms"/>
  </ds:schemaRefs>
</ds:datastoreItem>
</file>

<file path=customXml/itemProps3.xml><?xml version="1.0" encoding="utf-8"?>
<ds:datastoreItem xmlns:ds="http://schemas.openxmlformats.org/officeDocument/2006/customXml" ds:itemID="{5F2DA5BC-9D04-46C0-91DF-949E6CA35D48}">
  <ds:schemaRefs>
    <ds:schemaRef ds:uri="11c0cbac-cbf2-4035-acfe-ec27549f3cdc"/>
    <ds:schemaRef ds:uri="2774cc84-7d56-42d6-a8a6-fa7d9627c10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Facet</Template>
  <TotalTime>5618</TotalTime>
  <Words>394</Words>
  <Application>Microsoft Office PowerPoint</Application>
  <PresentationFormat>Widescreen</PresentationFormat>
  <Paragraphs>78</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Trebuchet MS</vt:lpstr>
      <vt:lpstr>Wingdings 3</vt:lpstr>
      <vt:lpstr>Facet</vt:lpstr>
      <vt:lpstr>Resources: Changing Futures C&amp;P team outline</vt:lpstr>
      <vt:lpstr>Coproduction Hubs</vt:lpstr>
      <vt:lpstr>Co production inquiries</vt:lpstr>
      <vt:lpstr>PowerPoint Presentation</vt:lpstr>
      <vt:lpstr>Inputs to Change Forum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Every Adult Matter (MEAM)</dc:title>
  <dc:creator>Emily Sanderson</dc:creator>
  <cp:lastModifiedBy>SUE BEECROFT</cp:lastModifiedBy>
  <cp:revision>26</cp:revision>
  <dcterms:created xsi:type="dcterms:W3CDTF">2022-02-01T15:15:04Z</dcterms:created>
  <dcterms:modified xsi:type="dcterms:W3CDTF">2022-10-06T07:58:21Z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0x01010041085DF954C1CA4192F928A2830FFE35</vt:lpwstr>
  </property>
</Properties>
</file>