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Lst>
  <p:notesMasterIdLst>
    <p:notesMasterId r:id="rId85"/>
  </p:notesMasterIdLst>
  <p:handoutMasterIdLst>
    <p:handoutMasterId r:id="rId86"/>
  </p:handoutMasterIdLst>
  <p:sldIdLst>
    <p:sldId id="256" r:id="rId6"/>
    <p:sldId id="349" r:id="rId7"/>
    <p:sldId id="350" r:id="rId8"/>
    <p:sldId id="333" r:id="rId9"/>
    <p:sldId id="352" r:id="rId10"/>
    <p:sldId id="332" r:id="rId11"/>
    <p:sldId id="324" r:id="rId12"/>
    <p:sldId id="325" r:id="rId13"/>
    <p:sldId id="327" r:id="rId14"/>
    <p:sldId id="328" r:id="rId15"/>
    <p:sldId id="414" r:id="rId16"/>
    <p:sldId id="447" r:id="rId17"/>
    <p:sldId id="353" r:id="rId18"/>
    <p:sldId id="336" r:id="rId19"/>
    <p:sldId id="362" r:id="rId20"/>
    <p:sldId id="371" r:id="rId21"/>
    <p:sldId id="338" r:id="rId22"/>
    <p:sldId id="359" r:id="rId23"/>
    <p:sldId id="369" r:id="rId24"/>
    <p:sldId id="355" r:id="rId25"/>
    <p:sldId id="368" r:id="rId26"/>
    <p:sldId id="374" r:id="rId27"/>
    <p:sldId id="363" r:id="rId28"/>
    <p:sldId id="385" r:id="rId29"/>
    <p:sldId id="387" r:id="rId30"/>
    <p:sldId id="356" r:id="rId31"/>
    <p:sldId id="366" r:id="rId32"/>
    <p:sldId id="354" r:id="rId33"/>
    <p:sldId id="367" r:id="rId34"/>
    <p:sldId id="431" r:id="rId35"/>
    <p:sldId id="357" r:id="rId36"/>
    <p:sldId id="372" r:id="rId37"/>
    <p:sldId id="298" r:id="rId38"/>
    <p:sldId id="375" r:id="rId39"/>
    <p:sldId id="341" r:id="rId40"/>
    <p:sldId id="413" r:id="rId41"/>
    <p:sldId id="358" r:id="rId42"/>
    <p:sldId id="395" r:id="rId43"/>
    <p:sldId id="396" r:id="rId44"/>
    <p:sldId id="398" r:id="rId45"/>
    <p:sldId id="411" r:id="rId46"/>
    <p:sldId id="399" r:id="rId47"/>
    <p:sldId id="400" r:id="rId48"/>
    <p:sldId id="348" r:id="rId49"/>
    <p:sldId id="321" r:id="rId50"/>
    <p:sldId id="429" r:id="rId51"/>
    <p:sldId id="344" r:id="rId52"/>
    <p:sldId id="343" r:id="rId53"/>
    <p:sldId id="428" r:id="rId54"/>
    <p:sldId id="427" r:id="rId55"/>
    <p:sldId id="424" r:id="rId56"/>
    <p:sldId id="426" r:id="rId57"/>
    <p:sldId id="376" r:id="rId58"/>
    <p:sldId id="441" r:id="rId59"/>
    <p:sldId id="392" r:id="rId60"/>
    <p:sldId id="408" r:id="rId61"/>
    <p:sldId id="409" r:id="rId62"/>
    <p:sldId id="446" r:id="rId63"/>
    <p:sldId id="433" r:id="rId64"/>
    <p:sldId id="388" r:id="rId65"/>
    <p:sldId id="390" r:id="rId66"/>
    <p:sldId id="448" r:id="rId67"/>
    <p:sldId id="442" r:id="rId68"/>
    <p:sldId id="383" r:id="rId69"/>
    <p:sldId id="393" r:id="rId70"/>
    <p:sldId id="394" r:id="rId71"/>
    <p:sldId id="377" r:id="rId72"/>
    <p:sldId id="438" r:id="rId73"/>
    <p:sldId id="412" r:id="rId74"/>
    <p:sldId id="439" r:id="rId75"/>
    <p:sldId id="405" r:id="rId76"/>
    <p:sldId id="445" r:id="rId77"/>
    <p:sldId id="419" r:id="rId78"/>
    <p:sldId id="443" r:id="rId79"/>
    <p:sldId id="401" r:id="rId80"/>
    <p:sldId id="435" r:id="rId81"/>
    <p:sldId id="436" r:id="rId82"/>
    <p:sldId id="378" r:id="rId83"/>
    <p:sldId id="430" r:id="rId84"/>
  </p:sldIdLst>
  <p:sldSz cx="9144000" cy="5143500" type="screen16x9"/>
  <p:notesSz cx="6669088" cy="987266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ithwaite Vickie" initials="BV" lastIdx="3" clrIdx="0">
    <p:extLst>
      <p:ext uri="{19B8F6BF-5375-455C-9EA6-DF929625EA0E}">
        <p15:presenceInfo xmlns:p15="http://schemas.microsoft.com/office/powerpoint/2012/main" userId="S-1-5-21-2528906652-1003153716-2585439362-116207" providerId="AD"/>
      </p:ext>
    </p:extLst>
  </p:cmAuthor>
  <p:cmAuthor id="2" name="Gurney Tracy" initials="GT" lastIdx="9" clrIdx="1">
    <p:extLst>
      <p:ext uri="{19B8F6BF-5375-455C-9EA6-DF929625EA0E}">
        <p15:presenceInfo xmlns:p15="http://schemas.microsoft.com/office/powerpoint/2012/main" userId="S-1-5-21-2528906652-1003153716-2585439362-20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9E7"/>
    <a:srgbClr val="FFC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5332" autoAdjust="0"/>
  </p:normalViewPr>
  <p:slideViewPr>
    <p:cSldViewPr>
      <p:cViewPr varScale="1">
        <p:scale>
          <a:sx n="114" d="100"/>
          <a:sy n="114" d="100"/>
        </p:scale>
        <p:origin x="594" y="96"/>
      </p:cViewPr>
      <p:guideLst>
        <p:guide orient="horz" pos="1620"/>
        <p:guide pos="2880"/>
      </p:guideLst>
    </p:cSldViewPr>
  </p:slideViewPr>
  <p:outlineViewPr>
    <p:cViewPr>
      <p:scale>
        <a:sx n="33" d="100"/>
        <a:sy n="33" d="100"/>
      </p:scale>
      <p:origin x="0" y="-3365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264" y="48"/>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commentAuthors" Target="commentAuthor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pPr>
              <a:defRPr/>
            </a:pPr>
            <a:fld id="{3A1E52B2-1008-4722-8D57-4995287D0A2F}" type="datetimeFigureOut">
              <a:rPr lang="en-GB"/>
              <a:pPr>
                <a:defRPr/>
              </a:pPr>
              <a:t>10/12/2020</a:t>
            </a:fld>
            <a:endParaRPr lang="en-GB" dirty="0"/>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pPr>
              <a:defRPr/>
            </a:pPr>
            <a:fld id="{E3DA47B7-E85F-42A9-BBEC-31A5950308EF}" type="slidenum">
              <a:rPr lang="en-GB"/>
              <a:pPr>
                <a:defRPr/>
              </a:pPr>
              <a:t>‹#›</a:t>
            </a:fld>
            <a:endParaRPr lang="en-GB" dirty="0"/>
          </a:p>
        </p:txBody>
      </p:sp>
    </p:spTree>
    <p:extLst>
      <p:ext uri="{BB962C8B-B14F-4D97-AF65-F5344CB8AC3E}">
        <p14:creationId xmlns:p14="http://schemas.microsoft.com/office/powerpoint/2010/main" val="2186839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8250" y="0"/>
            <a:ext cx="2889250" cy="495300"/>
          </a:xfrm>
          <a:prstGeom prst="rect">
            <a:avLst/>
          </a:prstGeom>
        </p:spPr>
        <p:txBody>
          <a:bodyPr vert="horz" lIns="91440" tIns="45720" rIns="91440" bIns="45720" rtlCol="0"/>
          <a:lstStyle>
            <a:lvl1pPr algn="r">
              <a:defRPr sz="1200"/>
            </a:lvl1pPr>
          </a:lstStyle>
          <a:p>
            <a:fld id="{F3617201-B495-4480-91B0-44FDDFAD53E3}" type="datetimeFigureOut">
              <a:rPr lang="en-GB" smtClean="0"/>
              <a:t>10/12/2020</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750" y="4751388"/>
            <a:ext cx="5335588" cy="38877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8250" y="9377363"/>
            <a:ext cx="2889250" cy="495300"/>
          </a:xfrm>
          <a:prstGeom prst="rect">
            <a:avLst/>
          </a:prstGeom>
        </p:spPr>
        <p:txBody>
          <a:bodyPr vert="horz" lIns="91440" tIns="45720" rIns="91440" bIns="45720" rtlCol="0" anchor="b"/>
          <a:lstStyle>
            <a:lvl1pPr algn="r">
              <a:defRPr sz="1200"/>
            </a:lvl1pPr>
          </a:lstStyle>
          <a:p>
            <a:fld id="{EC02A115-A338-413F-B5E3-56B8CC0601BB}" type="slidenum">
              <a:rPr lang="en-GB" smtClean="0"/>
              <a:t>‹#›</a:t>
            </a:fld>
            <a:endParaRPr lang="en-GB" dirty="0"/>
          </a:p>
        </p:txBody>
      </p:sp>
    </p:spTree>
    <p:extLst>
      <p:ext uri="{BB962C8B-B14F-4D97-AF65-F5344CB8AC3E}">
        <p14:creationId xmlns:p14="http://schemas.microsoft.com/office/powerpoint/2010/main" val="345494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pmc/articles/PMC6406684/pdf/jcm-08-00217.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Change to 5-24</a:t>
            </a:r>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10</a:t>
            </a:fld>
            <a:endParaRPr lang="en-GB" dirty="0"/>
          </a:p>
        </p:txBody>
      </p:sp>
    </p:spTree>
    <p:extLst>
      <p:ext uri="{BB962C8B-B14F-4D97-AF65-F5344CB8AC3E}">
        <p14:creationId xmlns:p14="http://schemas.microsoft.com/office/powerpoint/2010/main" val="3858061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29</a:t>
            </a:fld>
            <a:endParaRPr lang="en-GB" dirty="0"/>
          </a:p>
        </p:txBody>
      </p:sp>
    </p:spTree>
    <p:extLst>
      <p:ext uri="{BB962C8B-B14F-4D97-AF65-F5344CB8AC3E}">
        <p14:creationId xmlns:p14="http://schemas.microsoft.com/office/powerpoint/2010/main" val="365803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30</a:t>
            </a:fld>
            <a:endParaRPr lang="en-GB" dirty="0"/>
          </a:p>
        </p:txBody>
      </p:sp>
    </p:spTree>
    <p:extLst>
      <p:ext uri="{BB962C8B-B14F-4D97-AF65-F5344CB8AC3E}">
        <p14:creationId xmlns:p14="http://schemas.microsoft.com/office/powerpoint/2010/main" val="385394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prevalence</a:t>
            </a:r>
            <a:r>
              <a:rPr lang="en-GB" baseline="0" dirty="0" smtClean="0"/>
              <a:t> estimates are much lower than the % on slides 45 onwards</a:t>
            </a:r>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33</a:t>
            </a:fld>
            <a:endParaRPr lang="en-GB" dirty="0"/>
          </a:p>
        </p:txBody>
      </p:sp>
    </p:spTree>
    <p:extLst>
      <p:ext uri="{BB962C8B-B14F-4D97-AF65-F5344CB8AC3E}">
        <p14:creationId xmlns:p14="http://schemas.microsoft.com/office/powerpoint/2010/main" val="401038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Missed diagnosis in Cambridgeshire?</a:t>
            </a:r>
          </a:p>
        </p:txBody>
      </p:sp>
      <p:sp>
        <p:nvSpPr>
          <p:cNvPr id="4" name="Slide Number Placeholder 3"/>
          <p:cNvSpPr>
            <a:spLocks noGrp="1"/>
          </p:cNvSpPr>
          <p:nvPr>
            <p:ph type="sldNum" sz="quarter" idx="10"/>
          </p:nvPr>
        </p:nvSpPr>
        <p:spPr/>
        <p:txBody>
          <a:bodyPr/>
          <a:lstStyle/>
          <a:p>
            <a:fld id="{EC02A115-A338-413F-B5E3-56B8CC0601BB}" type="slidenum">
              <a:rPr lang="en-GB" smtClean="0"/>
              <a:t>38</a:t>
            </a:fld>
            <a:endParaRPr lang="en-GB" dirty="0"/>
          </a:p>
        </p:txBody>
      </p:sp>
    </p:spTree>
    <p:extLst>
      <p:ext uri="{BB962C8B-B14F-4D97-AF65-F5344CB8AC3E}">
        <p14:creationId xmlns:p14="http://schemas.microsoft.com/office/powerpoint/2010/main" val="3706702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39</a:t>
            </a:fld>
            <a:endParaRPr lang="en-GB" dirty="0"/>
          </a:p>
        </p:txBody>
      </p:sp>
    </p:spTree>
    <p:extLst>
      <p:ext uri="{BB962C8B-B14F-4D97-AF65-F5344CB8AC3E}">
        <p14:creationId xmlns:p14="http://schemas.microsoft.com/office/powerpoint/2010/main" val="66288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Underdiagnosis</a:t>
            </a:r>
            <a:r>
              <a:rPr lang="en-GB" dirty="0" smtClean="0"/>
              <a:t> in Cambridgeshire? </a:t>
            </a:r>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40</a:t>
            </a:fld>
            <a:endParaRPr lang="en-GB" dirty="0"/>
          </a:p>
        </p:txBody>
      </p:sp>
    </p:spTree>
    <p:extLst>
      <p:ext uri="{BB962C8B-B14F-4D97-AF65-F5344CB8AC3E}">
        <p14:creationId xmlns:p14="http://schemas.microsoft.com/office/powerpoint/2010/main" val="3204687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41</a:t>
            </a:fld>
            <a:endParaRPr lang="en-GB" dirty="0"/>
          </a:p>
        </p:txBody>
      </p:sp>
    </p:spTree>
    <p:extLst>
      <p:ext uri="{BB962C8B-B14F-4D97-AF65-F5344CB8AC3E}">
        <p14:creationId xmlns:p14="http://schemas.microsoft.com/office/powerpoint/2010/main" val="3975447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42</a:t>
            </a:fld>
            <a:endParaRPr lang="en-GB" dirty="0"/>
          </a:p>
        </p:txBody>
      </p:sp>
    </p:spTree>
    <p:extLst>
      <p:ext uri="{BB962C8B-B14F-4D97-AF65-F5344CB8AC3E}">
        <p14:creationId xmlns:p14="http://schemas.microsoft.com/office/powerpoint/2010/main" val="259873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we need more</a:t>
            </a:r>
            <a:r>
              <a:rPr lang="en-GB" baseline="0" dirty="0" smtClean="0"/>
              <a:t> information on those in T4?</a:t>
            </a:r>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45</a:t>
            </a:fld>
            <a:endParaRPr lang="en-GB" dirty="0"/>
          </a:p>
        </p:txBody>
      </p:sp>
    </p:spTree>
    <p:extLst>
      <p:ext uri="{BB962C8B-B14F-4D97-AF65-F5344CB8AC3E}">
        <p14:creationId xmlns:p14="http://schemas.microsoft.com/office/powerpoint/2010/main" val="2741239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Lai, MC. Lombardo, MV. &amp; Baron-Cohen, S. (2014). Autism. </a:t>
            </a:r>
            <a:r>
              <a:rPr lang="en-GB" sz="1200" i="1" kern="1200" dirty="0" smtClean="0">
                <a:solidFill>
                  <a:schemeClr val="tx1"/>
                </a:solidFill>
                <a:effectLst/>
                <a:latin typeface="+mn-lt"/>
                <a:ea typeface="+mn-ea"/>
                <a:cs typeface="+mn-cs"/>
              </a:rPr>
              <a:t>The Lancet</a:t>
            </a:r>
            <a:r>
              <a:rPr lang="en-GB" sz="1200" kern="1200" dirty="0" smtClean="0">
                <a:solidFill>
                  <a:schemeClr val="tx1"/>
                </a:solidFill>
                <a:effectLst/>
                <a:latin typeface="+mn-lt"/>
                <a:ea typeface="+mn-ea"/>
                <a:cs typeface="+mn-cs"/>
              </a:rPr>
              <a:t>. Vol.383. Pp.896-910</a:t>
            </a:r>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52</a:t>
            </a:fld>
            <a:endParaRPr lang="en-GB" dirty="0"/>
          </a:p>
        </p:txBody>
      </p:sp>
    </p:spTree>
    <p:extLst>
      <p:ext uri="{BB962C8B-B14F-4D97-AF65-F5344CB8AC3E}">
        <p14:creationId xmlns:p14="http://schemas.microsoft.com/office/powerpoint/2010/main" val="14775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14</a:t>
            </a:fld>
            <a:endParaRPr lang="en-GB" dirty="0"/>
          </a:p>
        </p:txBody>
      </p:sp>
    </p:spTree>
    <p:extLst>
      <p:ext uri="{BB962C8B-B14F-4D97-AF65-F5344CB8AC3E}">
        <p14:creationId xmlns:p14="http://schemas.microsoft.com/office/powerpoint/2010/main" val="185400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30000" dirty="0" err="1" smtClean="0">
                <a:solidFill>
                  <a:schemeClr val="tx1"/>
                </a:solidFill>
                <a:effectLst/>
                <a:latin typeface="+mn-lt"/>
                <a:ea typeface="+mn-ea"/>
                <a:cs typeface="+mn-cs"/>
              </a:rPr>
              <a:t>Gialloretti</a:t>
            </a:r>
            <a:r>
              <a:rPr lang="en-GB" sz="1200" kern="1200" baseline="30000" dirty="0" smtClean="0">
                <a:solidFill>
                  <a:schemeClr val="tx1"/>
                </a:solidFill>
                <a:effectLst/>
                <a:latin typeface="+mn-lt"/>
                <a:ea typeface="+mn-ea"/>
                <a:cs typeface="+mn-cs"/>
              </a:rPr>
              <a:t>, E.L. Et al. (2019). Risk and Protective Factors Associated with Autism Spectrum Disorder: Evidence Based Principles and Recommendations. </a:t>
            </a:r>
            <a:r>
              <a:rPr lang="en-GB" sz="1200" i="1" kern="1200" baseline="30000" dirty="0" smtClean="0">
                <a:solidFill>
                  <a:schemeClr val="tx1"/>
                </a:solidFill>
                <a:effectLst/>
                <a:latin typeface="+mn-lt"/>
                <a:ea typeface="+mn-ea"/>
                <a:cs typeface="+mn-cs"/>
              </a:rPr>
              <a:t>Journal of Clinical Medicine.</a:t>
            </a:r>
            <a:r>
              <a:rPr lang="en-GB" sz="1200" kern="1200" baseline="30000" dirty="0" smtClean="0">
                <a:solidFill>
                  <a:schemeClr val="tx1"/>
                </a:solidFill>
                <a:effectLst/>
                <a:latin typeface="+mn-lt"/>
                <a:ea typeface="+mn-ea"/>
                <a:cs typeface="+mn-cs"/>
              </a:rPr>
              <a:t> Vol.8. Pp.217-240. Available at; </a:t>
            </a:r>
            <a:r>
              <a:rPr lang="en-GB" sz="1200" u="sng" kern="1200" baseline="30000" dirty="0" smtClean="0">
                <a:solidFill>
                  <a:schemeClr val="tx1"/>
                </a:solidFill>
                <a:effectLst/>
                <a:latin typeface="+mn-lt"/>
                <a:ea typeface="+mn-ea"/>
                <a:cs typeface="+mn-cs"/>
                <a:hlinkClick r:id="rId3"/>
              </a:rPr>
              <a:t>https://www.ncbi.nlm.nih.gov/pmc/articles/PMC6406684/pdf/jcm-08-00217.pdf</a:t>
            </a:r>
            <a:endParaRPr lang="en-GB" sz="1200" u="sng" kern="1200" baseline="300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sng" kern="1200" baseline="300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30000" dirty="0" smtClean="0">
                <a:solidFill>
                  <a:schemeClr val="tx1"/>
                </a:solidFill>
                <a:effectLst/>
                <a:latin typeface="+mn-lt"/>
                <a:ea typeface="+mn-ea"/>
                <a:cs typeface="+mn-cs"/>
              </a:rPr>
              <a:t>Lai, MC. Lombardo, MV. &amp; Baron-Cohen, S. (2014). Autism. </a:t>
            </a:r>
            <a:r>
              <a:rPr lang="en-GB" sz="1200" i="1" kern="1200" baseline="30000" dirty="0" smtClean="0">
                <a:solidFill>
                  <a:schemeClr val="tx1"/>
                </a:solidFill>
                <a:effectLst/>
                <a:latin typeface="+mn-lt"/>
                <a:ea typeface="+mn-ea"/>
                <a:cs typeface="+mn-cs"/>
              </a:rPr>
              <a:t>The Lancet</a:t>
            </a:r>
            <a:r>
              <a:rPr lang="en-GB" sz="1200" kern="1200" baseline="30000" dirty="0" smtClean="0">
                <a:solidFill>
                  <a:schemeClr val="tx1"/>
                </a:solidFill>
                <a:effectLst/>
                <a:latin typeface="+mn-lt"/>
                <a:ea typeface="+mn-ea"/>
                <a:cs typeface="+mn-cs"/>
              </a:rPr>
              <a:t>. Vol.383. Pp.896-910</a:t>
            </a:r>
          </a:p>
          <a:p>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15</a:t>
            </a:fld>
            <a:endParaRPr lang="en-GB" dirty="0"/>
          </a:p>
        </p:txBody>
      </p:sp>
    </p:spTree>
    <p:extLst>
      <p:ext uri="{BB962C8B-B14F-4D97-AF65-F5344CB8AC3E}">
        <p14:creationId xmlns:p14="http://schemas.microsoft.com/office/powerpoint/2010/main" val="302393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Lai, MC. Lombardo, MV. &amp; Baron-Cohen, S. (2014). Autism. </a:t>
            </a:r>
            <a:r>
              <a:rPr lang="en-GB" sz="1200" i="1" kern="1200" dirty="0" smtClean="0">
                <a:solidFill>
                  <a:schemeClr val="tx1"/>
                </a:solidFill>
                <a:effectLst/>
                <a:latin typeface="+mn-lt"/>
                <a:ea typeface="+mn-ea"/>
                <a:cs typeface="+mn-cs"/>
              </a:rPr>
              <a:t>The Lancet</a:t>
            </a:r>
            <a:r>
              <a:rPr lang="en-GB" sz="1200" kern="1200" dirty="0" smtClean="0">
                <a:solidFill>
                  <a:schemeClr val="tx1"/>
                </a:solidFill>
                <a:effectLst/>
                <a:latin typeface="+mn-lt"/>
                <a:ea typeface="+mn-ea"/>
                <a:cs typeface="+mn-cs"/>
              </a:rPr>
              <a:t>. Vol.383. Pp.896-910</a:t>
            </a:r>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16</a:t>
            </a:fld>
            <a:endParaRPr lang="en-GB" dirty="0"/>
          </a:p>
        </p:txBody>
      </p:sp>
    </p:spTree>
    <p:extLst>
      <p:ext uri="{BB962C8B-B14F-4D97-AF65-F5344CB8AC3E}">
        <p14:creationId xmlns:p14="http://schemas.microsoft.com/office/powerpoint/2010/main" val="202197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Lai, MC. Lombardo, MV. &amp; Baron-Cohen, S. (2014). Autism. </a:t>
            </a:r>
            <a:r>
              <a:rPr lang="en-GB" sz="1200" i="1" kern="1200" dirty="0" smtClean="0">
                <a:solidFill>
                  <a:schemeClr val="tx1"/>
                </a:solidFill>
                <a:effectLst/>
                <a:latin typeface="+mn-lt"/>
                <a:ea typeface="+mn-ea"/>
                <a:cs typeface="+mn-cs"/>
              </a:rPr>
              <a:t>The Lancet</a:t>
            </a:r>
            <a:r>
              <a:rPr lang="en-GB" sz="1200" kern="1200" dirty="0" smtClean="0">
                <a:solidFill>
                  <a:schemeClr val="tx1"/>
                </a:solidFill>
                <a:effectLst/>
                <a:latin typeface="+mn-lt"/>
                <a:ea typeface="+mn-ea"/>
                <a:cs typeface="+mn-cs"/>
              </a:rPr>
              <a:t>. Vol.383. Pp.896-910</a:t>
            </a:r>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17</a:t>
            </a:fld>
            <a:endParaRPr lang="en-GB" dirty="0"/>
          </a:p>
        </p:txBody>
      </p:sp>
    </p:spTree>
    <p:extLst>
      <p:ext uri="{BB962C8B-B14F-4D97-AF65-F5344CB8AC3E}">
        <p14:creationId xmlns:p14="http://schemas.microsoft.com/office/powerpoint/2010/main" val="272869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18</a:t>
            </a:fld>
            <a:endParaRPr lang="en-GB" dirty="0"/>
          </a:p>
        </p:txBody>
      </p:sp>
    </p:spTree>
    <p:extLst>
      <p:ext uri="{BB962C8B-B14F-4D97-AF65-F5344CB8AC3E}">
        <p14:creationId xmlns:p14="http://schemas.microsoft.com/office/powerpoint/2010/main" val="3694593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https://pathways.nice.org.uk/pathways/autism-spectrum-disorder#content=view-node%3Anodes-transition-to-adult-services</a:t>
            </a:r>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21</a:t>
            </a:fld>
            <a:endParaRPr lang="en-GB" dirty="0"/>
          </a:p>
        </p:txBody>
      </p:sp>
    </p:spTree>
    <p:extLst>
      <p:ext uri="{BB962C8B-B14F-4D97-AF65-F5344CB8AC3E}">
        <p14:creationId xmlns:p14="http://schemas.microsoft.com/office/powerpoint/2010/main" val="1649293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https://pathways.nice.org.uk/pathways/autism-spectrum-disorder#content=view-node%3Anodes-transition-to-adult-services</a:t>
            </a:r>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22</a:t>
            </a:fld>
            <a:endParaRPr lang="en-GB" dirty="0"/>
          </a:p>
        </p:txBody>
      </p:sp>
    </p:spTree>
    <p:extLst>
      <p:ext uri="{BB962C8B-B14F-4D97-AF65-F5344CB8AC3E}">
        <p14:creationId xmlns:p14="http://schemas.microsoft.com/office/powerpoint/2010/main" val="3983507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Partnership Board)</a:t>
            </a:r>
            <a:endParaRPr lang="en-GB" dirty="0"/>
          </a:p>
        </p:txBody>
      </p:sp>
      <p:sp>
        <p:nvSpPr>
          <p:cNvPr id="4" name="Slide Number Placeholder 3"/>
          <p:cNvSpPr>
            <a:spLocks noGrp="1"/>
          </p:cNvSpPr>
          <p:nvPr>
            <p:ph type="sldNum" sz="quarter" idx="10"/>
          </p:nvPr>
        </p:nvSpPr>
        <p:spPr/>
        <p:txBody>
          <a:bodyPr/>
          <a:lstStyle/>
          <a:p>
            <a:fld id="{EC02A115-A338-413F-B5E3-56B8CC0601BB}" type="slidenum">
              <a:rPr lang="en-GB" smtClean="0"/>
              <a:t>25</a:t>
            </a:fld>
            <a:endParaRPr lang="en-GB" dirty="0"/>
          </a:p>
        </p:txBody>
      </p:sp>
    </p:spTree>
    <p:extLst>
      <p:ext uri="{BB962C8B-B14F-4D97-AF65-F5344CB8AC3E}">
        <p14:creationId xmlns:p14="http://schemas.microsoft.com/office/powerpoint/2010/main" val="216102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5"/>
          <p:cNvSpPr>
            <a:spLocks/>
          </p:cNvSpPr>
          <p:nvPr userDrawn="1"/>
        </p:nvSpPr>
        <p:spPr bwMode="auto">
          <a:xfrm>
            <a:off x="7480300" y="566738"/>
            <a:ext cx="2420938"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p>
        </p:txBody>
      </p:sp>
      <p:sp>
        <p:nvSpPr>
          <p:cNvPr id="2" name="Title 1"/>
          <p:cNvSpPr>
            <a:spLocks noGrp="1"/>
          </p:cNvSpPr>
          <p:nvPr>
            <p:ph type="title"/>
          </p:nvPr>
        </p:nvSpPr>
        <p:spPr>
          <a:xfrm>
            <a:off x="457200" y="206375"/>
            <a:ext cx="6419056" cy="857250"/>
          </a:xfrm>
        </p:spPr>
        <p:txBody>
          <a:bodyPr/>
          <a:lstStyle>
            <a:lvl1pPr algn="l">
              <a:defRPr sz="3600" b="1">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200150"/>
            <a:ext cx="6931623" cy="3394075"/>
          </a:xfrm>
          <a:prstGeom prst="rect">
            <a:avLst/>
          </a:prstGeom>
        </p:spPr>
        <p:txBody>
          <a:bodyPr rIns="0">
            <a:normAutofit/>
          </a:bodyPr>
          <a:lstStyle>
            <a:lvl1pPr marL="0" indent="180000">
              <a:spcBef>
                <a:spcPts val="0"/>
              </a:spcBef>
              <a:buFont typeface="Arial" panose="020B0604020202020204" pitchFamily="34" charset="0"/>
              <a:buChar char="•"/>
              <a:defRPr sz="2800" baseline="0">
                <a:solidFill>
                  <a:schemeClr val="tx1"/>
                </a:solidFill>
              </a:defRPr>
            </a:lvl1pPr>
            <a:lvl2pPr marL="180000" indent="180000">
              <a:spcBef>
                <a:spcPts val="0"/>
              </a:spcBef>
              <a:buFont typeface="Arial" panose="020B0604020202020204" pitchFamily="34" charset="0"/>
              <a:buChar char="•"/>
              <a:defRPr sz="2400" baseline="0">
                <a:solidFill>
                  <a:schemeClr val="tx1"/>
                </a:solidFill>
              </a:defRPr>
            </a:lvl2pPr>
            <a:lvl3pPr marL="360000" indent="180000">
              <a:spcBef>
                <a:spcPts val="0"/>
              </a:spcBef>
              <a:buFont typeface="Arial" panose="020B0604020202020204" pitchFamily="34" charset="0"/>
              <a:buChar char="•"/>
              <a:defRPr sz="2000" baseline="0">
                <a:solidFill>
                  <a:schemeClr val="tx1"/>
                </a:solidFill>
              </a:defRPr>
            </a:lvl3pPr>
            <a:lvl4pPr marL="540000" indent="180000">
              <a:spcBef>
                <a:spcPts val="0"/>
              </a:spcBef>
              <a:buFont typeface="Arial" panose="020B0604020202020204" pitchFamily="34" charset="0"/>
              <a:buChar char="•"/>
              <a:defRPr sz="1800" baseline="0">
                <a:solidFill>
                  <a:schemeClr val="tx1"/>
                </a:solidFill>
              </a:defRPr>
            </a:lvl4pPr>
            <a:lvl5pPr marL="720000" indent="180000">
              <a:spcBef>
                <a:spcPts val="0"/>
              </a:spcBef>
              <a:buFont typeface="Arial" panose="020B0604020202020204" pitchFamily="34" charset="0"/>
              <a:buChar char="•"/>
              <a:defRPr sz="1800" baseline="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5E3301A5-94A7-4ED0-9103-853F7F032953}" type="datetimeFigureOut">
              <a:rPr lang="en-GB"/>
              <a:pPr>
                <a:defRPr/>
              </a:pPr>
              <a:t>10/12/2020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8F63364B-1C40-4A9E-92B7-4AA07C0EBFF2}" type="slidenum">
              <a:rPr lang="en-GB"/>
              <a:pPr>
                <a:defRPr/>
              </a:pPr>
              <a:t>‹#›</a:t>
            </a:fld>
            <a:endParaRPr lang="en-GB" dirty="0"/>
          </a:p>
        </p:txBody>
      </p:sp>
    </p:spTree>
    <p:extLst>
      <p:ext uri="{BB962C8B-B14F-4D97-AF65-F5344CB8AC3E}">
        <p14:creationId xmlns:p14="http://schemas.microsoft.com/office/powerpoint/2010/main" val="332401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Other titl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411163"/>
            <a:ext cx="2552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p:cNvSpPr>
          <p:nvPr userDrawn="1"/>
        </p:nvSpPr>
        <p:spPr bwMode="auto">
          <a:xfrm>
            <a:off x="7480300" y="566738"/>
            <a:ext cx="2420938"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p>
        </p:txBody>
      </p:sp>
      <p:sp>
        <p:nvSpPr>
          <p:cNvPr id="2" name="Title 1"/>
          <p:cNvSpPr>
            <a:spLocks noGrp="1"/>
          </p:cNvSpPr>
          <p:nvPr>
            <p:ph type="title"/>
          </p:nvPr>
        </p:nvSpPr>
        <p:spPr>
          <a:xfrm>
            <a:off x="722313" y="3075806"/>
            <a:ext cx="6946031" cy="1034902"/>
          </a:xfrm>
        </p:spPr>
        <p:txBody>
          <a:bodyPr anchor="t"/>
          <a:lstStyle>
            <a:lvl1pPr algn="l">
              <a:defRPr sz="4000" b="1" cap="none" baseline="0">
                <a:solidFill>
                  <a:schemeClr val="tx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1635646"/>
            <a:ext cx="7772400" cy="1008112"/>
          </a:xfrm>
          <a:prstGeom prst="rect">
            <a:avLst/>
          </a:prstGeom>
        </p:spPr>
        <p:txBody>
          <a:bodyPr anchor="b"/>
          <a:lstStyle>
            <a:lvl1pPr marL="0" indent="0">
              <a:buNone/>
              <a:defRPr sz="3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a:xfrm>
            <a:off x="669925" y="4767263"/>
            <a:ext cx="2133600" cy="274637"/>
          </a:xfrm>
        </p:spPr>
        <p:txBody>
          <a:bodyPr/>
          <a:lstStyle>
            <a:lvl1pPr>
              <a:defRPr/>
            </a:lvl1pPr>
          </a:lstStyle>
          <a:p>
            <a:pPr>
              <a:defRPr/>
            </a:pPr>
            <a:fld id="{C868F458-BFCC-407C-9D6A-FC1040F17BB0}" type="datetimeFigureOut">
              <a:rPr lang="en-GB"/>
              <a:pPr>
                <a:defRPr/>
              </a:pPr>
              <a:t>10/12/2020</a:t>
            </a:fld>
            <a:endParaRPr lang="en-GB" dirty="0"/>
          </a:p>
        </p:txBody>
      </p:sp>
      <p:sp>
        <p:nvSpPr>
          <p:cNvPr id="7" name="Footer Placeholder 4"/>
          <p:cNvSpPr>
            <a:spLocks noGrp="1"/>
          </p:cNvSpPr>
          <p:nvPr>
            <p:ph type="ftr" sz="quarter" idx="11"/>
          </p:nvPr>
        </p:nvSpPr>
        <p:spPr/>
        <p:txBody>
          <a:bodyPr/>
          <a:lstStyle>
            <a:lvl1pPr>
              <a:defRPr/>
            </a:lvl1pPr>
          </a:lstStyle>
          <a:p>
            <a:pPr>
              <a:defRPr/>
            </a:pPr>
            <a:endParaRPr lang="en-GB" dirty="0"/>
          </a:p>
        </p:txBody>
      </p:sp>
      <p:sp>
        <p:nvSpPr>
          <p:cNvPr id="8" name="Slide Number Placeholder 5"/>
          <p:cNvSpPr>
            <a:spLocks noGrp="1"/>
          </p:cNvSpPr>
          <p:nvPr>
            <p:ph type="sldNum" sz="quarter" idx="12"/>
          </p:nvPr>
        </p:nvSpPr>
        <p:spPr/>
        <p:txBody>
          <a:bodyPr/>
          <a:lstStyle>
            <a:lvl1pPr>
              <a:defRPr/>
            </a:lvl1pPr>
          </a:lstStyle>
          <a:p>
            <a:pPr>
              <a:defRPr/>
            </a:pPr>
            <a:fld id="{DA6905AD-A0C2-43D3-9F6A-4610DD3BBCD8}" type="slidenum">
              <a:rPr lang="en-GB"/>
              <a:pPr>
                <a:defRPr/>
              </a:pPr>
              <a:t>‹#›</a:t>
            </a:fld>
            <a:endParaRPr lang="en-GB" dirty="0"/>
          </a:p>
        </p:txBody>
      </p:sp>
    </p:spTree>
    <p:extLst>
      <p:ext uri="{BB962C8B-B14F-4D97-AF65-F5344CB8AC3E}">
        <p14:creationId xmlns:p14="http://schemas.microsoft.com/office/powerpoint/2010/main" val="32447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5"/>
          <p:cNvSpPr>
            <a:spLocks/>
          </p:cNvSpPr>
          <p:nvPr userDrawn="1"/>
        </p:nvSpPr>
        <p:spPr bwMode="auto">
          <a:xfrm>
            <a:off x="7480300" y="566738"/>
            <a:ext cx="2420938"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p:txBody>
          <a:bodyPr/>
          <a:lstStyle>
            <a:lvl1pPr>
              <a:defRPr/>
            </a:lvl1pPr>
          </a:lstStyle>
          <a:p>
            <a:pPr>
              <a:defRPr/>
            </a:pPr>
            <a:fld id="{CB4C4480-68B7-4315-8EF2-9C13290470EB}" type="datetimeFigureOut">
              <a:rPr lang="en-GB"/>
              <a:pPr>
                <a:defRPr/>
              </a:pPr>
              <a:t>10/12/2020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242172ED-39CC-4E5D-985E-FA68EC6D594C}" type="slidenum">
              <a:rPr lang="en-GB"/>
              <a:pPr>
                <a:defRPr/>
              </a:pPr>
              <a:t>‹#›</a:t>
            </a:fld>
            <a:endParaRPr lang="en-GB" dirty="0"/>
          </a:p>
        </p:txBody>
      </p:sp>
    </p:spTree>
    <p:extLst>
      <p:ext uri="{BB962C8B-B14F-4D97-AF65-F5344CB8AC3E}">
        <p14:creationId xmlns:p14="http://schemas.microsoft.com/office/powerpoint/2010/main" val="242862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
          <p:cNvSpPr>
            <a:spLocks/>
          </p:cNvSpPr>
          <p:nvPr userDrawn="1"/>
        </p:nvSpPr>
        <p:spPr bwMode="auto">
          <a:xfrm>
            <a:off x="7480300" y="566738"/>
            <a:ext cx="2420938"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p>
        </p:txBody>
      </p:sp>
      <p:sp>
        <p:nvSpPr>
          <p:cNvPr id="3" name="Date Placeholder 3"/>
          <p:cNvSpPr>
            <a:spLocks noGrp="1"/>
          </p:cNvSpPr>
          <p:nvPr>
            <p:ph type="dt" sz="half" idx="10"/>
          </p:nvPr>
        </p:nvSpPr>
        <p:spPr/>
        <p:txBody>
          <a:bodyPr/>
          <a:lstStyle>
            <a:lvl1pPr>
              <a:defRPr/>
            </a:lvl1pPr>
          </a:lstStyle>
          <a:p>
            <a:pPr>
              <a:defRPr/>
            </a:pPr>
            <a:fld id="{6371D3F1-A5B1-4923-A9D7-0D2D64227B48}" type="datetimeFigureOut">
              <a:rPr lang="en-GB"/>
              <a:pPr>
                <a:defRPr/>
              </a:pPr>
              <a:t>10/12/2020</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A522921A-10F3-41AD-9677-AAA492D3DF2E}" type="slidenum">
              <a:rPr lang="en-GB"/>
              <a:pPr>
                <a:defRPr/>
              </a:pPr>
              <a:t>‹#›</a:t>
            </a:fld>
            <a:endParaRPr lang="en-GB" dirty="0"/>
          </a:p>
        </p:txBody>
      </p:sp>
    </p:spTree>
    <p:extLst>
      <p:ext uri="{BB962C8B-B14F-4D97-AF65-F5344CB8AC3E}">
        <p14:creationId xmlns:p14="http://schemas.microsoft.com/office/powerpoint/2010/main" val="260213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Freeform 5"/>
          <p:cNvSpPr>
            <a:spLocks/>
          </p:cNvSpPr>
          <p:nvPr userDrawn="1"/>
        </p:nvSpPr>
        <p:spPr bwMode="auto">
          <a:xfrm>
            <a:off x="7480300" y="566738"/>
            <a:ext cx="2420938"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p>
        </p:txBody>
      </p:sp>
      <p:sp>
        <p:nvSpPr>
          <p:cNvPr id="3" name="Picture Placeholder 2"/>
          <p:cNvSpPr>
            <a:spLocks noGrp="1"/>
          </p:cNvSpPr>
          <p:nvPr>
            <p:ph type="pic" idx="1"/>
          </p:nvPr>
        </p:nvSpPr>
        <p:spPr>
          <a:xfrm>
            <a:off x="467544" y="1203598"/>
            <a:ext cx="5544616" cy="3230116"/>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8"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smtClean="0"/>
              <a:t>Click to edit Master title style</a:t>
            </a:r>
            <a:endParaRPr lang="en-GB" altLang="en-US" dirty="0" smtClean="0"/>
          </a:p>
        </p:txBody>
      </p:sp>
      <p:sp>
        <p:nvSpPr>
          <p:cNvPr id="5" name="Date Placeholder 3"/>
          <p:cNvSpPr>
            <a:spLocks noGrp="1"/>
          </p:cNvSpPr>
          <p:nvPr>
            <p:ph type="dt" sz="half" idx="10"/>
          </p:nvPr>
        </p:nvSpPr>
        <p:spPr/>
        <p:txBody>
          <a:bodyPr/>
          <a:lstStyle>
            <a:lvl1pPr>
              <a:defRPr/>
            </a:lvl1pPr>
          </a:lstStyle>
          <a:p>
            <a:pPr>
              <a:defRPr/>
            </a:pPr>
            <a:fld id="{394166D0-0706-400D-89D9-802B3E8DAD84}" type="datetimeFigureOut">
              <a:rPr lang="en-GB"/>
              <a:pPr>
                <a:defRPr/>
              </a:pPr>
              <a:t>10/12/2020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BF7FBE30-81EE-429D-B5CF-73648143C2F5}" type="slidenum">
              <a:rPr lang="en-GB"/>
              <a:pPr>
                <a:defRPr/>
              </a:pPr>
              <a:t>‹#›</a:t>
            </a:fld>
            <a:endParaRPr lang="en-GB" dirty="0"/>
          </a:p>
        </p:txBody>
      </p:sp>
    </p:spTree>
    <p:extLst>
      <p:ext uri="{BB962C8B-B14F-4D97-AF65-F5344CB8AC3E}">
        <p14:creationId xmlns:p14="http://schemas.microsoft.com/office/powerpoint/2010/main" val="272480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CB152E-159E-4ACB-B08D-006F1BE8F096}"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862043-C1E9-4465-851B-D7C3087A2E01}" type="slidenum">
              <a:rPr lang="en-GB" smtClean="0"/>
              <a:t>‹#›</a:t>
            </a:fld>
            <a:endParaRPr lang="en-GB"/>
          </a:p>
        </p:txBody>
      </p:sp>
    </p:spTree>
    <p:extLst>
      <p:ext uri="{BB962C8B-B14F-4D97-AF65-F5344CB8AC3E}">
        <p14:creationId xmlns:p14="http://schemas.microsoft.com/office/powerpoint/2010/main" val="328700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684213" y="1563638"/>
            <a:ext cx="7772400" cy="1367979"/>
          </a:xfrm>
          <a:prstGeom prst="rect">
            <a:avLst/>
          </a:prstGeom>
        </p:spPr>
        <p:txBody>
          <a:bodyPr anchor="b" anchorCtr="0"/>
          <a:lstStyle>
            <a:lvl1pPr marL="0" indent="0">
              <a:buNone/>
              <a:defRPr sz="4000" b="1" i="0" baseline="0">
                <a:solidFill>
                  <a:schemeClr val="tx1"/>
                </a:solidFill>
              </a:defRPr>
            </a:lvl1pPr>
          </a:lstStyle>
          <a:p>
            <a:pPr lvl="0"/>
            <a:r>
              <a:rPr lang="en-US" dirty="0" smtClean="0"/>
              <a:t>Click to edit Master text styles</a:t>
            </a:r>
          </a:p>
        </p:txBody>
      </p:sp>
      <p:sp>
        <p:nvSpPr>
          <p:cNvPr id="18" name="Text Placeholder 17"/>
          <p:cNvSpPr>
            <a:spLocks noGrp="1"/>
          </p:cNvSpPr>
          <p:nvPr>
            <p:ph type="body" sz="quarter" idx="11"/>
          </p:nvPr>
        </p:nvSpPr>
        <p:spPr>
          <a:xfrm>
            <a:off x="684213" y="3076575"/>
            <a:ext cx="7775575" cy="1150938"/>
          </a:xfrm>
          <a:prstGeom prst="rect">
            <a:avLst/>
          </a:prstGeom>
        </p:spPr>
        <p:txBody>
          <a:bodyPr/>
          <a:lstStyle>
            <a:lvl1pPr marL="0" indent="0">
              <a:spcBef>
                <a:spcPts val="0"/>
              </a:spcBef>
              <a:buNone/>
              <a:defRPr>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652529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634704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88187F-748B-4B48-8F12-9AE5DEA85257}" type="datetimeFigureOut">
              <a:rPr lang="en-GB"/>
              <a:pPr>
                <a:defRPr/>
              </a:pPr>
              <a:t>10/12/2020</a:t>
            </a:fld>
            <a:endParaRPr lang="en-GB"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E1AABAB-A036-42D7-833F-6B7160F4E1BC}" type="slidenum">
              <a:rPr lang="en-GB"/>
              <a:pPr>
                <a:defRPr/>
              </a:pPr>
              <a:t>‹#›</a:t>
            </a:fld>
            <a:endParaRPr lang="en-GB" dirty="0"/>
          </a:p>
        </p:txBody>
      </p:sp>
      <p:grpSp>
        <p:nvGrpSpPr>
          <p:cNvPr id="10" name="Group 12"/>
          <p:cNvGrpSpPr>
            <a:grpSpLocks noChangeAspect="1"/>
          </p:cNvGrpSpPr>
          <p:nvPr userDrawn="1"/>
        </p:nvGrpSpPr>
        <p:grpSpPr bwMode="auto">
          <a:xfrm>
            <a:off x="7061200" y="484188"/>
            <a:ext cx="1887538" cy="401637"/>
            <a:chOff x="0" y="1007"/>
            <a:chExt cx="5760" cy="1226"/>
          </a:xfrm>
        </p:grpSpPr>
        <p:sp>
          <p:nvSpPr>
            <p:cNvPr id="11" name="AutoShape 11"/>
            <p:cNvSpPr>
              <a:spLocks noChangeAspect="1" noChangeArrowheads="1" noTextEdit="1"/>
            </p:cNvSpPr>
            <p:nvPr userDrawn="1"/>
          </p:nvSpPr>
          <p:spPr bwMode="auto">
            <a:xfrm>
              <a:off x="0" y="1007"/>
              <a:ext cx="5760"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2" name="Freeform 13"/>
            <p:cNvSpPr>
              <a:spLocks/>
            </p:cNvSpPr>
            <p:nvPr userDrawn="1"/>
          </p:nvSpPr>
          <p:spPr bwMode="auto">
            <a:xfrm>
              <a:off x="2178" y="1063"/>
              <a:ext cx="276" cy="425"/>
            </a:xfrm>
            <a:custGeom>
              <a:avLst/>
              <a:gdLst>
                <a:gd name="T0" fmla="*/ 0 w 172"/>
                <a:gd name="T1" fmla="*/ 343 h 264"/>
                <a:gd name="T2" fmla="*/ 265 w 172"/>
                <a:gd name="T3" fmla="*/ 0 h 264"/>
                <a:gd name="T4" fmla="*/ 417 w 172"/>
                <a:gd name="T5" fmla="*/ 37 h 264"/>
                <a:gd name="T6" fmla="*/ 443 w 172"/>
                <a:gd name="T7" fmla="*/ 72 h 264"/>
                <a:gd name="T8" fmla="*/ 443 w 172"/>
                <a:gd name="T9" fmla="*/ 93 h 264"/>
                <a:gd name="T10" fmla="*/ 425 w 172"/>
                <a:gd name="T11" fmla="*/ 111 h 264"/>
                <a:gd name="T12" fmla="*/ 409 w 172"/>
                <a:gd name="T13" fmla="*/ 106 h 264"/>
                <a:gd name="T14" fmla="*/ 273 w 172"/>
                <a:gd name="T15" fmla="*/ 68 h 264"/>
                <a:gd name="T16" fmla="*/ 75 w 172"/>
                <a:gd name="T17" fmla="*/ 343 h 264"/>
                <a:gd name="T18" fmla="*/ 273 w 172"/>
                <a:gd name="T19" fmla="*/ 617 h 264"/>
                <a:gd name="T20" fmla="*/ 409 w 172"/>
                <a:gd name="T21" fmla="*/ 578 h 264"/>
                <a:gd name="T22" fmla="*/ 425 w 172"/>
                <a:gd name="T23" fmla="*/ 573 h 264"/>
                <a:gd name="T24" fmla="*/ 443 w 172"/>
                <a:gd name="T25" fmla="*/ 591 h 264"/>
                <a:gd name="T26" fmla="*/ 443 w 172"/>
                <a:gd name="T27" fmla="*/ 615 h 264"/>
                <a:gd name="T28" fmla="*/ 417 w 172"/>
                <a:gd name="T29" fmla="*/ 650 h 264"/>
                <a:gd name="T30" fmla="*/ 265 w 172"/>
                <a:gd name="T31" fmla="*/ 684 h 264"/>
                <a:gd name="T32" fmla="*/ 0 w 172"/>
                <a:gd name="T33" fmla="*/ 343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2"/>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3"/>
                    <a:pt x="165" y="43"/>
                  </a:cubicBezTo>
                  <a:cubicBezTo>
                    <a:pt x="163" y="43"/>
                    <a:pt x="161" y="43"/>
                    <a:pt x="159" y="41"/>
                  </a:cubicBezTo>
                  <a:cubicBezTo>
                    <a:pt x="151" y="37"/>
                    <a:pt x="132" y="26"/>
                    <a:pt x="106" y="26"/>
                  </a:cubicBezTo>
                  <a:cubicBezTo>
                    <a:pt x="61" y="26"/>
                    <a:pt x="29" y="61"/>
                    <a:pt x="29" y="132"/>
                  </a:cubicBezTo>
                  <a:cubicBezTo>
                    <a:pt x="29" y="203"/>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2"/>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 name="Freeform 14"/>
            <p:cNvSpPr>
              <a:spLocks noEditPoints="1"/>
            </p:cNvSpPr>
            <p:nvPr userDrawn="1"/>
          </p:nvSpPr>
          <p:spPr bwMode="auto">
            <a:xfrm>
              <a:off x="2486" y="1168"/>
              <a:ext cx="239" cy="319"/>
            </a:xfrm>
            <a:custGeom>
              <a:avLst/>
              <a:gdLst>
                <a:gd name="T0" fmla="*/ 0 w 149"/>
                <a:gd name="T1" fmla="*/ 364 h 198"/>
                <a:gd name="T2" fmla="*/ 199 w 149"/>
                <a:gd name="T3" fmla="*/ 197 h 198"/>
                <a:gd name="T4" fmla="*/ 290 w 149"/>
                <a:gd name="T5" fmla="*/ 205 h 198"/>
                <a:gd name="T6" fmla="*/ 290 w 149"/>
                <a:gd name="T7" fmla="*/ 200 h 198"/>
                <a:gd name="T8" fmla="*/ 205 w 149"/>
                <a:gd name="T9" fmla="*/ 60 h 198"/>
                <a:gd name="T10" fmla="*/ 59 w 149"/>
                <a:gd name="T11" fmla="*/ 102 h 198"/>
                <a:gd name="T12" fmla="*/ 47 w 149"/>
                <a:gd name="T13" fmla="*/ 106 h 198"/>
                <a:gd name="T14" fmla="*/ 30 w 149"/>
                <a:gd name="T15" fmla="*/ 89 h 198"/>
                <a:gd name="T16" fmla="*/ 30 w 149"/>
                <a:gd name="T17" fmla="*/ 60 h 198"/>
                <a:gd name="T18" fmla="*/ 55 w 149"/>
                <a:gd name="T19" fmla="*/ 31 h 198"/>
                <a:gd name="T20" fmla="*/ 213 w 149"/>
                <a:gd name="T21" fmla="*/ 0 h 198"/>
                <a:gd name="T22" fmla="*/ 361 w 149"/>
                <a:gd name="T23" fmla="*/ 169 h 198"/>
                <a:gd name="T24" fmla="*/ 361 w 149"/>
                <a:gd name="T25" fmla="*/ 437 h 198"/>
                <a:gd name="T26" fmla="*/ 383 w 149"/>
                <a:gd name="T27" fmla="*/ 467 h 198"/>
                <a:gd name="T28" fmla="*/ 383 w 149"/>
                <a:gd name="T29" fmla="*/ 480 h 198"/>
                <a:gd name="T30" fmla="*/ 335 w 149"/>
                <a:gd name="T31" fmla="*/ 514 h 198"/>
                <a:gd name="T32" fmla="*/ 290 w 149"/>
                <a:gd name="T33" fmla="*/ 459 h 198"/>
                <a:gd name="T34" fmla="*/ 290 w 149"/>
                <a:gd name="T35" fmla="*/ 451 h 198"/>
                <a:gd name="T36" fmla="*/ 154 w 149"/>
                <a:gd name="T37" fmla="*/ 514 h 198"/>
                <a:gd name="T38" fmla="*/ 0 w 149"/>
                <a:gd name="T39" fmla="*/ 364 h 198"/>
                <a:gd name="T40" fmla="*/ 290 w 149"/>
                <a:gd name="T41" fmla="*/ 390 h 198"/>
                <a:gd name="T42" fmla="*/ 290 w 149"/>
                <a:gd name="T43" fmla="*/ 263 h 198"/>
                <a:gd name="T44" fmla="*/ 209 w 149"/>
                <a:gd name="T45" fmla="*/ 251 h 198"/>
                <a:gd name="T46" fmla="*/ 69 w 149"/>
                <a:gd name="T47" fmla="*/ 361 h 198"/>
                <a:gd name="T48" fmla="*/ 167 w 149"/>
                <a:gd name="T49" fmla="*/ 458 h 198"/>
                <a:gd name="T50" fmla="*/ 290 w 149"/>
                <a:gd name="T51" fmla="*/ 39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9" h="198">
                  <a:moveTo>
                    <a:pt x="0" y="140"/>
                  </a:moveTo>
                  <a:cubicBezTo>
                    <a:pt x="0" y="110"/>
                    <a:pt x="19" y="76"/>
                    <a:pt x="77" y="76"/>
                  </a:cubicBezTo>
                  <a:cubicBezTo>
                    <a:pt x="87" y="76"/>
                    <a:pt x="101" y="77"/>
                    <a:pt x="113" y="79"/>
                  </a:cubicBezTo>
                  <a:cubicBezTo>
                    <a:pt x="113" y="77"/>
                    <a:pt x="113" y="77"/>
                    <a:pt x="113" y="77"/>
                  </a:cubicBezTo>
                  <a:cubicBezTo>
                    <a:pt x="113" y="41"/>
                    <a:pt x="111" y="23"/>
                    <a:pt x="80" y="23"/>
                  </a:cubicBezTo>
                  <a:cubicBezTo>
                    <a:pt x="58" y="23"/>
                    <a:pt x="34" y="32"/>
                    <a:pt x="23" y="39"/>
                  </a:cubicBezTo>
                  <a:cubicBezTo>
                    <a:pt x="21" y="40"/>
                    <a:pt x="20" y="41"/>
                    <a:pt x="18" y="41"/>
                  </a:cubicBezTo>
                  <a:cubicBezTo>
                    <a:pt x="14" y="41"/>
                    <a:pt x="12" y="38"/>
                    <a:pt x="12" y="34"/>
                  </a:cubicBezTo>
                  <a:cubicBezTo>
                    <a:pt x="12" y="23"/>
                    <a:pt x="12" y="23"/>
                    <a:pt x="12" y="23"/>
                  </a:cubicBezTo>
                  <a:cubicBezTo>
                    <a:pt x="12" y="19"/>
                    <a:pt x="15" y="15"/>
                    <a:pt x="21" y="12"/>
                  </a:cubicBezTo>
                  <a:cubicBezTo>
                    <a:pt x="35" y="4"/>
                    <a:pt x="62" y="0"/>
                    <a:pt x="83" y="0"/>
                  </a:cubicBezTo>
                  <a:cubicBezTo>
                    <a:pt x="134" y="0"/>
                    <a:pt x="140" y="27"/>
                    <a:pt x="140" y="65"/>
                  </a:cubicBezTo>
                  <a:cubicBezTo>
                    <a:pt x="140" y="168"/>
                    <a:pt x="140" y="168"/>
                    <a:pt x="140" y="168"/>
                  </a:cubicBezTo>
                  <a:cubicBezTo>
                    <a:pt x="140" y="177"/>
                    <a:pt x="143" y="180"/>
                    <a:pt x="149" y="180"/>
                  </a:cubicBezTo>
                  <a:cubicBezTo>
                    <a:pt x="149" y="185"/>
                    <a:pt x="149" y="185"/>
                    <a:pt x="149" y="185"/>
                  </a:cubicBezTo>
                  <a:cubicBezTo>
                    <a:pt x="149" y="191"/>
                    <a:pt x="144" y="198"/>
                    <a:pt x="130" y="198"/>
                  </a:cubicBezTo>
                  <a:cubicBezTo>
                    <a:pt x="121" y="198"/>
                    <a:pt x="113" y="192"/>
                    <a:pt x="113" y="177"/>
                  </a:cubicBezTo>
                  <a:cubicBezTo>
                    <a:pt x="113" y="174"/>
                    <a:pt x="113" y="174"/>
                    <a:pt x="113" y="174"/>
                  </a:cubicBezTo>
                  <a:cubicBezTo>
                    <a:pt x="103" y="186"/>
                    <a:pt x="88" y="198"/>
                    <a:pt x="60" y="198"/>
                  </a:cubicBezTo>
                  <a:cubicBezTo>
                    <a:pt x="29" y="198"/>
                    <a:pt x="0" y="183"/>
                    <a:pt x="0" y="140"/>
                  </a:cubicBezTo>
                  <a:moveTo>
                    <a:pt x="113" y="150"/>
                  </a:moveTo>
                  <a:cubicBezTo>
                    <a:pt x="113" y="101"/>
                    <a:pt x="113" y="101"/>
                    <a:pt x="113" y="101"/>
                  </a:cubicBezTo>
                  <a:cubicBezTo>
                    <a:pt x="102" y="98"/>
                    <a:pt x="89" y="97"/>
                    <a:pt x="81" y="97"/>
                  </a:cubicBezTo>
                  <a:cubicBezTo>
                    <a:pt x="42" y="97"/>
                    <a:pt x="27" y="114"/>
                    <a:pt x="27" y="139"/>
                  </a:cubicBezTo>
                  <a:cubicBezTo>
                    <a:pt x="27" y="168"/>
                    <a:pt x="44" y="176"/>
                    <a:pt x="65" y="176"/>
                  </a:cubicBezTo>
                  <a:cubicBezTo>
                    <a:pt x="86" y="176"/>
                    <a:pt x="105" y="164"/>
                    <a:pt x="113" y="15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 name="Freeform 15"/>
            <p:cNvSpPr>
              <a:spLocks/>
            </p:cNvSpPr>
            <p:nvPr userDrawn="1"/>
          </p:nvSpPr>
          <p:spPr bwMode="auto">
            <a:xfrm>
              <a:off x="2776" y="1170"/>
              <a:ext cx="391" cy="312"/>
            </a:xfrm>
            <a:custGeom>
              <a:avLst/>
              <a:gdLst>
                <a:gd name="T0" fmla="*/ 0 w 244"/>
                <a:gd name="T1" fmla="*/ 484 h 194"/>
                <a:gd name="T2" fmla="*/ 0 w 244"/>
                <a:gd name="T3" fmla="*/ 26 h 194"/>
                <a:gd name="T4" fmla="*/ 21 w 244"/>
                <a:gd name="T5" fmla="*/ 8 h 194"/>
                <a:gd name="T6" fmla="*/ 48 w 244"/>
                <a:gd name="T7" fmla="*/ 8 h 194"/>
                <a:gd name="T8" fmla="*/ 69 w 244"/>
                <a:gd name="T9" fmla="*/ 26 h 194"/>
                <a:gd name="T10" fmla="*/ 69 w 244"/>
                <a:gd name="T11" fmla="*/ 42 h 194"/>
                <a:gd name="T12" fmla="*/ 223 w 244"/>
                <a:gd name="T13" fmla="*/ 0 h 194"/>
                <a:gd name="T14" fmla="*/ 324 w 244"/>
                <a:gd name="T15" fmla="*/ 50 h 194"/>
                <a:gd name="T16" fmla="*/ 500 w 244"/>
                <a:gd name="T17" fmla="*/ 0 h 194"/>
                <a:gd name="T18" fmla="*/ 627 w 244"/>
                <a:gd name="T19" fmla="*/ 148 h 194"/>
                <a:gd name="T20" fmla="*/ 627 w 244"/>
                <a:gd name="T21" fmla="*/ 484 h 194"/>
                <a:gd name="T22" fmla="*/ 609 w 244"/>
                <a:gd name="T23" fmla="*/ 502 h 194"/>
                <a:gd name="T24" fmla="*/ 578 w 244"/>
                <a:gd name="T25" fmla="*/ 502 h 194"/>
                <a:gd name="T26" fmla="*/ 559 w 244"/>
                <a:gd name="T27" fmla="*/ 484 h 194"/>
                <a:gd name="T28" fmla="*/ 559 w 244"/>
                <a:gd name="T29" fmla="*/ 148 h 194"/>
                <a:gd name="T30" fmla="*/ 482 w 244"/>
                <a:gd name="T31" fmla="*/ 68 h 194"/>
                <a:gd name="T32" fmla="*/ 346 w 244"/>
                <a:gd name="T33" fmla="*/ 101 h 194"/>
                <a:gd name="T34" fmla="*/ 346 w 244"/>
                <a:gd name="T35" fmla="*/ 484 h 194"/>
                <a:gd name="T36" fmla="*/ 329 w 244"/>
                <a:gd name="T37" fmla="*/ 502 h 194"/>
                <a:gd name="T38" fmla="*/ 298 w 244"/>
                <a:gd name="T39" fmla="*/ 502 h 194"/>
                <a:gd name="T40" fmla="*/ 280 w 244"/>
                <a:gd name="T41" fmla="*/ 484 h 194"/>
                <a:gd name="T42" fmla="*/ 280 w 244"/>
                <a:gd name="T43" fmla="*/ 148 h 194"/>
                <a:gd name="T44" fmla="*/ 204 w 244"/>
                <a:gd name="T45" fmla="*/ 68 h 194"/>
                <a:gd name="T46" fmla="*/ 69 w 244"/>
                <a:gd name="T47" fmla="*/ 101 h 194"/>
                <a:gd name="T48" fmla="*/ 69 w 244"/>
                <a:gd name="T49" fmla="*/ 484 h 194"/>
                <a:gd name="T50" fmla="*/ 48 w 244"/>
                <a:gd name="T51" fmla="*/ 502 h 194"/>
                <a:gd name="T52" fmla="*/ 21 w 244"/>
                <a:gd name="T53" fmla="*/ 502 h 194"/>
                <a:gd name="T54" fmla="*/ 0 w 244"/>
                <a:gd name="T55" fmla="*/ 484 h 1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4"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6" y="13"/>
                    <a:pt x="57" y="0"/>
                    <a:pt x="87" y="0"/>
                  </a:cubicBezTo>
                  <a:cubicBezTo>
                    <a:pt x="106" y="0"/>
                    <a:pt x="120" y="9"/>
                    <a:pt x="126" y="19"/>
                  </a:cubicBezTo>
                  <a:cubicBezTo>
                    <a:pt x="137" y="15"/>
                    <a:pt x="167" y="0"/>
                    <a:pt x="195" y="0"/>
                  </a:cubicBezTo>
                  <a:cubicBezTo>
                    <a:pt x="222" y="0"/>
                    <a:pt x="244" y="14"/>
                    <a:pt x="244" y="57"/>
                  </a:cubicBezTo>
                  <a:cubicBezTo>
                    <a:pt x="244" y="187"/>
                    <a:pt x="244" y="187"/>
                    <a:pt x="244" y="187"/>
                  </a:cubicBezTo>
                  <a:cubicBezTo>
                    <a:pt x="244" y="191"/>
                    <a:pt x="241" y="194"/>
                    <a:pt x="237" y="194"/>
                  </a:cubicBezTo>
                  <a:cubicBezTo>
                    <a:pt x="225" y="194"/>
                    <a:pt x="225" y="194"/>
                    <a:pt x="225" y="194"/>
                  </a:cubicBezTo>
                  <a:cubicBezTo>
                    <a:pt x="221" y="194"/>
                    <a:pt x="218" y="191"/>
                    <a:pt x="218" y="187"/>
                  </a:cubicBezTo>
                  <a:cubicBezTo>
                    <a:pt x="218" y="57"/>
                    <a:pt x="218" y="57"/>
                    <a:pt x="218" y="57"/>
                  </a:cubicBezTo>
                  <a:cubicBezTo>
                    <a:pt x="218" y="37"/>
                    <a:pt x="209" y="26"/>
                    <a:pt x="188" y="26"/>
                  </a:cubicBezTo>
                  <a:cubicBezTo>
                    <a:pt x="166" y="26"/>
                    <a:pt x="135" y="39"/>
                    <a:pt x="135" y="39"/>
                  </a:cubicBezTo>
                  <a:cubicBezTo>
                    <a:pt x="135" y="187"/>
                    <a:pt x="135" y="187"/>
                    <a:pt x="135" y="187"/>
                  </a:cubicBezTo>
                  <a:cubicBezTo>
                    <a:pt x="135" y="191"/>
                    <a:pt x="132" y="194"/>
                    <a:pt x="128" y="194"/>
                  </a:cubicBezTo>
                  <a:cubicBezTo>
                    <a:pt x="116" y="194"/>
                    <a:pt x="116" y="194"/>
                    <a:pt x="116" y="194"/>
                  </a:cubicBezTo>
                  <a:cubicBezTo>
                    <a:pt x="112" y="194"/>
                    <a:pt x="109" y="191"/>
                    <a:pt x="109" y="187"/>
                  </a:cubicBezTo>
                  <a:cubicBezTo>
                    <a:pt x="109" y="57"/>
                    <a:pt x="109" y="57"/>
                    <a:pt x="109" y="57"/>
                  </a:cubicBezTo>
                  <a:cubicBezTo>
                    <a:pt x="109" y="37"/>
                    <a:pt x="100" y="26"/>
                    <a:pt x="79" y="26"/>
                  </a:cubicBezTo>
                  <a:cubicBezTo>
                    <a:pt x="57"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 name="Freeform 16"/>
            <p:cNvSpPr>
              <a:spLocks noEditPoints="1"/>
            </p:cNvSpPr>
            <p:nvPr userDrawn="1"/>
          </p:nvSpPr>
          <p:spPr bwMode="auto">
            <a:xfrm>
              <a:off x="3234" y="1022"/>
              <a:ext cx="253" cy="466"/>
            </a:xfrm>
            <a:custGeom>
              <a:avLst/>
              <a:gdLst>
                <a:gd name="T0" fmla="*/ 67 w 158"/>
                <a:gd name="T1" fmla="*/ 673 h 290"/>
                <a:gd name="T2" fmla="*/ 67 w 158"/>
                <a:gd name="T3" fmla="*/ 720 h 290"/>
                <a:gd name="T4" fmla="*/ 48 w 158"/>
                <a:gd name="T5" fmla="*/ 739 h 290"/>
                <a:gd name="T6" fmla="*/ 18 w 158"/>
                <a:gd name="T7" fmla="*/ 739 h 290"/>
                <a:gd name="T8" fmla="*/ 0 w 158"/>
                <a:gd name="T9" fmla="*/ 720 h 290"/>
                <a:gd name="T10" fmla="*/ 0 w 158"/>
                <a:gd name="T11" fmla="*/ 21 h 290"/>
                <a:gd name="T12" fmla="*/ 18 w 158"/>
                <a:gd name="T13" fmla="*/ 0 h 290"/>
                <a:gd name="T14" fmla="*/ 48 w 158"/>
                <a:gd name="T15" fmla="*/ 0 h 290"/>
                <a:gd name="T16" fmla="*/ 67 w 158"/>
                <a:gd name="T17" fmla="*/ 21 h 290"/>
                <a:gd name="T18" fmla="*/ 67 w 158"/>
                <a:gd name="T19" fmla="*/ 307 h 290"/>
                <a:gd name="T20" fmla="*/ 208 w 158"/>
                <a:gd name="T21" fmla="*/ 235 h 290"/>
                <a:gd name="T22" fmla="*/ 405 w 158"/>
                <a:gd name="T23" fmla="*/ 490 h 290"/>
                <a:gd name="T24" fmla="*/ 208 w 158"/>
                <a:gd name="T25" fmla="*/ 749 h 290"/>
                <a:gd name="T26" fmla="*/ 67 w 158"/>
                <a:gd name="T27" fmla="*/ 673 h 290"/>
                <a:gd name="T28" fmla="*/ 338 w 158"/>
                <a:gd name="T29" fmla="*/ 490 h 290"/>
                <a:gd name="T30" fmla="*/ 208 w 158"/>
                <a:gd name="T31" fmla="*/ 297 h 290"/>
                <a:gd name="T32" fmla="*/ 67 w 158"/>
                <a:gd name="T33" fmla="*/ 392 h 290"/>
                <a:gd name="T34" fmla="*/ 67 w 158"/>
                <a:gd name="T35" fmla="*/ 588 h 290"/>
                <a:gd name="T36" fmla="*/ 208 w 158"/>
                <a:gd name="T37" fmla="*/ 686 h 290"/>
                <a:gd name="T38" fmla="*/ 338 w 158"/>
                <a:gd name="T39" fmla="*/ 490 h 2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 h="290">
                  <a:moveTo>
                    <a:pt x="26" y="261"/>
                  </a:moveTo>
                  <a:cubicBezTo>
                    <a:pt x="26" y="279"/>
                    <a:pt x="26" y="279"/>
                    <a:pt x="26" y="279"/>
                  </a:cubicBezTo>
                  <a:cubicBezTo>
                    <a:pt x="26" y="283"/>
                    <a:pt x="23" y="286"/>
                    <a:pt x="19" y="286"/>
                  </a:cubicBezTo>
                  <a:cubicBezTo>
                    <a:pt x="7" y="286"/>
                    <a:pt x="7" y="286"/>
                    <a:pt x="7" y="286"/>
                  </a:cubicBezTo>
                  <a:cubicBezTo>
                    <a:pt x="3" y="286"/>
                    <a:pt x="0" y="283"/>
                    <a:pt x="0" y="279"/>
                  </a:cubicBezTo>
                  <a:cubicBezTo>
                    <a:pt x="0" y="8"/>
                    <a:pt x="0" y="8"/>
                    <a:pt x="0" y="8"/>
                  </a:cubicBezTo>
                  <a:cubicBezTo>
                    <a:pt x="0" y="4"/>
                    <a:pt x="3" y="0"/>
                    <a:pt x="7" y="0"/>
                  </a:cubicBezTo>
                  <a:cubicBezTo>
                    <a:pt x="19" y="0"/>
                    <a:pt x="19" y="0"/>
                    <a:pt x="19" y="0"/>
                  </a:cubicBezTo>
                  <a:cubicBezTo>
                    <a:pt x="23" y="0"/>
                    <a:pt x="26" y="4"/>
                    <a:pt x="26" y="8"/>
                  </a:cubicBezTo>
                  <a:cubicBezTo>
                    <a:pt x="26" y="119"/>
                    <a:pt x="26" y="119"/>
                    <a:pt x="26" y="119"/>
                  </a:cubicBezTo>
                  <a:cubicBezTo>
                    <a:pt x="34" y="106"/>
                    <a:pt x="55" y="91"/>
                    <a:pt x="81" y="91"/>
                  </a:cubicBezTo>
                  <a:cubicBezTo>
                    <a:pt x="134" y="91"/>
                    <a:pt x="158" y="132"/>
                    <a:pt x="158" y="190"/>
                  </a:cubicBezTo>
                  <a:cubicBezTo>
                    <a:pt x="158" y="249"/>
                    <a:pt x="134" y="290"/>
                    <a:pt x="81" y="290"/>
                  </a:cubicBezTo>
                  <a:cubicBezTo>
                    <a:pt x="55" y="290"/>
                    <a:pt x="34" y="275"/>
                    <a:pt x="26" y="261"/>
                  </a:cubicBezTo>
                  <a:moveTo>
                    <a:pt x="132" y="190"/>
                  </a:moveTo>
                  <a:cubicBezTo>
                    <a:pt x="132" y="137"/>
                    <a:pt x="112" y="115"/>
                    <a:pt x="81" y="115"/>
                  </a:cubicBezTo>
                  <a:cubicBezTo>
                    <a:pt x="53" y="115"/>
                    <a:pt x="33" y="134"/>
                    <a:pt x="26" y="152"/>
                  </a:cubicBezTo>
                  <a:cubicBezTo>
                    <a:pt x="26" y="228"/>
                    <a:pt x="26" y="228"/>
                    <a:pt x="26" y="228"/>
                  </a:cubicBezTo>
                  <a:cubicBezTo>
                    <a:pt x="33" y="247"/>
                    <a:pt x="53" y="266"/>
                    <a:pt x="81" y="266"/>
                  </a:cubicBezTo>
                  <a:cubicBezTo>
                    <a:pt x="112" y="266"/>
                    <a:pt x="132" y="244"/>
                    <a:pt x="132" y="19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 name="Freeform 17"/>
            <p:cNvSpPr>
              <a:spLocks/>
            </p:cNvSpPr>
            <p:nvPr userDrawn="1"/>
          </p:nvSpPr>
          <p:spPr bwMode="auto">
            <a:xfrm>
              <a:off x="3543" y="1174"/>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29 w 96"/>
                <a:gd name="T19" fmla="*/ 89 h 191"/>
                <a:gd name="T20" fmla="*/ 217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89" y="34"/>
                  </a:cubicBezTo>
                  <a:cubicBezTo>
                    <a:pt x="87" y="34"/>
                    <a:pt x="86" y="34"/>
                    <a:pt x="84" y="33"/>
                  </a:cubicBezTo>
                  <a:cubicBezTo>
                    <a:pt x="79" y="29"/>
                    <a:pt x="74"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 name="Freeform 18"/>
            <p:cNvSpPr>
              <a:spLocks noEditPoints="1"/>
            </p:cNvSpPr>
            <p:nvPr userDrawn="1"/>
          </p:nvSpPr>
          <p:spPr bwMode="auto">
            <a:xfrm>
              <a:off x="3736" y="1067"/>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7"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7" y="258"/>
                    <a:pt x="3" y="255"/>
                    <a:pt x="3"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 name="Freeform 19"/>
            <p:cNvSpPr>
              <a:spLocks noEditPoints="1"/>
            </p:cNvSpPr>
            <p:nvPr userDrawn="1"/>
          </p:nvSpPr>
          <p:spPr bwMode="auto">
            <a:xfrm>
              <a:off x="3830" y="1022"/>
              <a:ext cx="270" cy="466"/>
            </a:xfrm>
            <a:custGeom>
              <a:avLst/>
              <a:gdLst>
                <a:gd name="T0" fmla="*/ 0 w 168"/>
                <a:gd name="T1" fmla="*/ 490 h 290"/>
                <a:gd name="T2" fmla="*/ 199 w 168"/>
                <a:gd name="T3" fmla="*/ 235 h 290"/>
                <a:gd name="T4" fmla="*/ 341 w 168"/>
                <a:gd name="T5" fmla="*/ 307 h 290"/>
                <a:gd name="T6" fmla="*/ 341 w 168"/>
                <a:gd name="T7" fmla="*/ 21 h 290"/>
                <a:gd name="T8" fmla="*/ 362 w 168"/>
                <a:gd name="T9" fmla="*/ 0 h 290"/>
                <a:gd name="T10" fmla="*/ 391 w 168"/>
                <a:gd name="T11" fmla="*/ 0 h 290"/>
                <a:gd name="T12" fmla="*/ 411 w 168"/>
                <a:gd name="T13" fmla="*/ 21 h 290"/>
                <a:gd name="T14" fmla="*/ 411 w 168"/>
                <a:gd name="T15" fmla="*/ 668 h 290"/>
                <a:gd name="T16" fmla="*/ 434 w 168"/>
                <a:gd name="T17" fmla="*/ 699 h 290"/>
                <a:gd name="T18" fmla="*/ 434 w 168"/>
                <a:gd name="T19" fmla="*/ 713 h 290"/>
                <a:gd name="T20" fmla="*/ 384 w 168"/>
                <a:gd name="T21" fmla="*/ 746 h 290"/>
                <a:gd name="T22" fmla="*/ 341 w 168"/>
                <a:gd name="T23" fmla="*/ 693 h 290"/>
                <a:gd name="T24" fmla="*/ 341 w 168"/>
                <a:gd name="T25" fmla="*/ 673 h 290"/>
                <a:gd name="T26" fmla="*/ 199 w 168"/>
                <a:gd name="T27" fmla="*/ 749 h 290"/>
                <a:gd name="T28" fmla="*/ 0 w 168"/>
                <a:gd name="T29" fmla="*/ 490 h 290"/>
                <a:gd name="T30" fmla="*/ 341 w 168"/>
                <a:gd name="T31" fmla="*/ 588 h 290"/>
                <a:gd name="T32" fmla="*/ 341 w 168"/>
                <a:gd name="T33" fmla="*/ 392 h 290"/>
                <a:gd name="T34" fmla="*/ 199 w 168"/>
                <a:gd name="T35" fmla="*/ 297 h 290"/>
                <a:gd name="T36" fmla="*/ 69 w 168"/>
                <a:gd name="T37" fmla="*/ 490 h 290"/>
                <a:gd name="T38" fmla="*/ 199 w 168"/>
                <a:gd name="T39" fmla="*/ 686 h 290"/>
                <a:gd name="T40" fmla="*/ 341 w 168"/>
                <a:gd name="T41" fmla="*/ 588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8" h="290">
                  <a:moveTo>
                    <a:pt x="0" y="190"/>
                  </a:moveTo>
                  <a:cubicBezTo>
                    <a:pt x="0" y="132"/>
                    <a:pt x="25" y="91"/>
                    <a:pt x="77" y="91"/>
                  </a:cubicBezTo>
                  <a:cubicBezTo>
                    <a:pt x="104" y="91"/>
                    <a:pt x="124" y="106"/>
                    <a:pt x="132" y="119"/>
                  </a:cubicBezTo>
                  <a:cubicBezTo>
                    <a:pt x="132" y="8"/>
                    <a:pt x="132" y="8"/>
                    <a:pt x="132" y="8"/>
                  </a:cubicBezTo>
                  <a:cubicBezTo>
                    <a:pt x="132" y="4"/>
                    <a:pt x="135" y="0"/>
                    <a:pt x="140" y="0"/>
                  </a:cubicBezTo>
                  <a:cubicBezTo>
                    <a:pt x="151" y="0"/>
                    <a:pt x="151" y="0"/>
                    <a:pt x="151" y="0"/>
                  </a:cubicBezTo>
                  <a:cubicBezTo>
                    <a:pt x="155" y="0"/>
                    <a:pt x="159" y="4"/>
                    <a:pt x="159" y="8"/>
                  </a:cubicBezTo>
                  <a:cubicBezTo>
                    <a:pt x="159" y="259"/>
                    <a:pt x="159" y="259"/>
                    <a:pt x="159" y="259"/>
                  </a:cubicBezTo>
                  <a:cubicBezTo>
                    <a:pt x="159" y="268"/>
                    <a:pt x="162" y="271"/>
                    <a:pt x="168" y="271"/>
                  </a:cubicBezTo>
                  <a:cubicBezTo>
                    <a:pt x="168" y="276"/>
                    <a:pt x="168" y="276"/>
                    <a:pt x="168" y="276"/>
                  </a:cubicBezTo>
                  <a:cubicBezTo>
                    <a:pt x="168" y="282"/>
                    <a:pt x="163" y="289"/>
                    <a:pt x="149" y="289"/>
                  </a:cubicBezTo>
                  <a:cubicBezTo>
                    <a:pt x="140" y="289"/>
                    <a:pt x="132" y="283"/>
                    <a:pt x="132" y="268"/>
                  </a:cubicBezTo>
                  <a:cubicBezTo>
                    <a:pt x="132" y="261"/>
                    <a:pt x="132" y="261"/>
                    <a:pt x="132" y="261"/>
                  </a:cubicBezTo>
                  <a:cubicBezTo>
                    <a:pt x="124" y="275"/>
                    <a:pt x="104" y="290"/>
                    <a:pt x="77" y="290"/>
                  </a:cubicBezTo>
                  <a:cubicBezTo>
                    <a:pt x="25" y="290"/>
                    <a:pt x="0" y="249"/>
                    <a:pt x="0" y="190"/>
                  </a:cubicBezTo>
                  <a:moveTo>
                    <a:pt x="132" y="228"/>
                  </a:moveTo>
                  <a:cubicBezTo>
                    <a:pt x="132" y="152"/>
                    <a:pt x="132" y="152"/>
                    <a:pt x="132" y="152"/>
                  </a:cubicBezTo>
                  <a:cubicBezTo>
                    <a:pt x="125" y="134"/>
                    <a:pt x="106" y="115"/>
                    <a:pt x="77" y="115"/>
                  </a:cubicBezTo>
                  <a:cubicBezTo>
                    <a:pt x="47" y="115"/>
                    <a:pt x="27" y="137"/>
                    <a:pt x="27" y="190"/>
                  </a:cubicBezTo>
                  <a:cubicBezTo>
                    <a:pt x="27" y="244"/>
                    <a:pt x="47" y="266"/>
                    <a:pt x="77" y="266"/>
                  </a:cubicBezTo>
                  <a:cubicBezTo>
                    <a:pt x="106" y="266"/>
                    <a:pt x="125" y="247"/>
                    <a:pt x="132" y="228"/>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 name="Freeform 20"/>
            <p:cNvSpPr>
              <a:spLocks noEditPoints="1"/>
            </p:cNvSpPr>
            <p:nvPr userDrawn="1"/>
          </p:nvSpPr>
          <p:spPr bwMode="auto">
            <a:xfrm>
              <a:off x="4133" y="1150"/>
              <a:ext cx="257" cy="475"/>
            </a:xfrm>
            <a:custGeom>
              <a:avLst/>
              <a:gdLst>
                <a:gd name="T0" fmla="*/ 357 w 160"/>
                <a:gd name="T1" fmla="*/ 0 h 295"/>
                <a:gd name="T2" fmla="*/ 413 w 160"/>
                <a:gd name="T3" fmla="*/ 39 h 295"/>
                <a:gd name="T4" fmla="*/ 413 w 160"/>
                <a:gd name="T5" fmla="*/ 76 h 295"/>
                <a:gd name="T6" fmla="*/ 397 w 160"/>
                <a:gd name="T7" fmla="*/ 90 h 295"/>
                <a:gd name="T8" fmla="*/ 384 w 160"/>
                <a:gd name="T9" fmla="*/ 85 h 295"/>
                <a:gd name="T10" fmla="*/ 332 w 160"/>
                <a:gd name="T11" fmla="*/ 64 h 295"/>
                <a:gd name="T12" fmla="*/ 307 w 160"/>
                <a:gd name="T13" fmla="*/ 69 h 295"/>
                <a:gd name="T14" fmla="*/ 361 w 160"/>
                <a:gd name="T15" fmla="*/ 204 h 295"/>
                <a:gd name="T16" fmla="*/ 188 w 160"/>
                <a:gd name="T17" fmla="*/ 382 h 295"/>
                <a:gd name="T18" fmla="*/ 137 w 160"/>
                <a:gd name="T19" fmla="*/ 375 h 295"/>
                <a:gd name="T20" fmla="*/ 108 w 160"/>
                <a:gd name="T21" fmla="*/ 425 h 295"/>
                <a:gd name="T22" fmla="*/ 135 w 160"/>
                <a:gd name="T23" fmla="*/ 475 h 295"/>
                <a:gd name="T24" fmla="*/ 201 w 160"/>
                <a:gd name="T25" fmla="*/ 469 h 295"/>
                <a:gd name="T26" fmla="*/ 400 w 160"/>
                <a:gd name="T27" fmla="*/ 620 h 295"/>
                <a:gd name="T28" fmla="*/ 201 w 160"/>
                <a:gd name="T29" fmla="*/ 765 h 295"/>
                <a:gd name="T30" fmla="*/ 0 w 160"/>
                <a:gd name="T31" fmla="*/ 620 h 295"/>
                <a:gd name="T32" fmla="*/ 72 w 160"/>
                <a:gd name="T33" fmla="*/ 496 h 295"/>
                <a:gd name="T34" fmla="*/ 47 w 160"/>
                <a:gd name="T35" fmla="*/ 425 h 295"/>
                <a:gd name="T36" fmla="*/ 82 w 160"/>
                <a:gd name="T37" fmla="*/ 349 h 295"/>
                <a:gd name="T38" fmla="*/ 16 w 160"/>
                <a:gd name="T39" fmla="*/ 204 h 295"/>
                <a:gd name="T40" fmla="*/ 188 w 160"/>
                <a:gd name="T41" fmla="*/ 29 h 295"/>
                <a:gd name="T42" fmla="*/ 260 w 160"/>
                <a:gd name="T43" fmla="*/ 42 h 295"/>
                <a:gd name="T44" fmla="*/ 357 w 160"/>
                <a:gd name="T45" fmla="*/ 0 h 295"/>
                <a:gd name="T46" fmla="*/ 337 w 160"/>
                <a:gd name="T47" fmla="*/ 620 h 295"/>
                <a:gd name="T48" fmla="*/ 201 w 160"/>
                <a:gd name="T49" fmla="*/ 535 h 295"/>
                <a:gd name="T50" fmla="*/ 63 w 160"/>
                <a:gd name="T51" fmla="*/ 620 h 295"/>
                <a:gd name="T52" fmla="*/ 201 w 160"/>
                <a:gd name="T53" fmla="*/ 705 h 295"/>
                <a:gd name="T54" fmla="*/ 337 w 160"/>
                <a:gd name="T55" fmla="*/ 620 h 295"/>
                <a:gd name="T56" fmla="*/ 297 w 160"/>
                <a:gd name="T57" fmla="*/ 204 h 295"/>
                <a:gd name="T58" fmla="*/ 188 w 160"/>
                <a:gd name="T59" fmla="*/ 84 h 295"/>
                <a:gd name="T60" fmla="*/ 80 w 160"/>
                <a:gd name="T61" fmla="*/ 204 h 295"/>
                <a:gd name="T62" fmla="*/ 188 w 160"/>
                <a:gd name="T63" fmla="*/ 327 h 295"/>
                <a:gd name="T64" fmla="*/ 297 w 160"/>
                <a:gd name="T65" fmla="*/ 20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295">
                  <a:moveTo>
                    <a:pt x="138" y="0"/>
                  </a:moveTo>
                  <a:cubicBezTo>
                    <a:pt x="148" y="0"/>
                    <a:pt x="160" y="6"/>
                    <a:pt x="160" y="15"/>
                  </a:cubicBezTo>
                  <a:cubicBezTo>
                    <a:pt x="160" y="29"/>
                    <a:pt x="160" y="29"/>
                    <a:pt x="160" y="29"/>
                  </a:cubicBezTo>
                  <a:cubicBezTo>
                    <a:pt x="160" y="33"/>
                    <a:pt x="158" y="35"/>
                    <a:pt x="154" y="35"/>
                  </a:cubicBezTo>
                  <a:cubicBezTo>
                    <a:pt x="152" y="35"/>
                    <a:pt x="151" y="35"/>
                    <a:pt x="149" y="33"/>
                  </a:cubicBezTo>
                  <a:cubicBezTo>
                    <a:pt x="143" y="29"/>
                    <a:pt x="139" y="25"/>
                    <a:pt x="129" y="25"/>
                  </a:cubicBezTo>
                  <a:cubicBezTo>
                    <a:pt x="125" y="25"/>
                    <a:pt x="122" y="26"/>
                    <a:pt x="119" y="27"/>
                  </a:cubicBezTo>
                  <a:cubicBezTo>
                    <a:pt x="132" y="39"/>
                    <a:pt x="140" y="57"/>
                    <a:pt x="140" y="79"/>
                  </a:cubicBezTo>
                  <a:cubicBezTo>
                    <a:pt x="140" y="120"/>
                    <a:pt x="112" y="147"/>
                    <a:pt x="73" y="147"/>
                  </a:cubicBezTo>
                  <a:cubicBezTo>
                    <a:pt x="66" y="147"/>
                    <a:pt x="59" y="146"/>
                    <a:pt x="53" y="145"/>
                  </a:cubicBezTo>
                  <a:cubicBezTo>
                    <a:pt x="47" y="148"/>
                    <a:pt x="42" y="155"/>
                    <a:pt x="42" y="164"/>
                  </a:cubicBezTo>
                  <a:cubicBezTo>
                    <a:pt x="42" y="173"/>
                    <a:pt x="46" y="180"/>
                    <a:pt x="52" y="183"/>
                  </a:cubicBezTo>
                  <a:cubicBezTo>
                    <a:pt x="60" y="182"/>
                    <a:pt x="68" y="181"/>
                    <a:pt x="78" y="181"/>
                  </a:cubicBezTo>
                  <a:cubicBezTo>
                    <a:pt x="129" y="181"/>
                    <a:pt x="155" y="205"/>
                    <a:pt x="155" y="239"/>
                  </a:cubicBezTo>
                  <a:cubicBezTo>
                    <a:pt x="155" y="273"/>
                    <a:pt x="129" y="295"/>
                    <a:pt x="78" y="295"/>
                  </a:cubicBezTo>
                  <a:cubicBezTo>
                    <a:pt x="26" y="295"/>
                    <a:pt x="0" y="273"/>
                    <a:pt x="0" y="239"/>
                  </a:cubicBezTo>
                  <a:cubicBezTo>
                    <a:pt x="0" y="218"/>
                    <a:pt x="9" y="201"/>
                    <a:pt x="28" y="191"/>
                  </a:cubicBezTo>
                  <a:cubicBezTo>
                    <a:pt x="21" y="185"/>
                    <a:pt x="18" y="175"/>
                    <a:pt x="18" y="164"/>
                  </a:cubicBezTo>
                  <a:cubicBezTo>
                    <a:pt x="18" y="152"/>
                    <a:pt x="23" y="142"/>
                    <a:pt x="32" y="135"/>
                  </a:cubicBezTo>
                  <a:cubicBezTo>
                    <a:pt x="16" y="123"/>
                    <a:pt x="6" y="103"/>
                    <a:pt x="6" y="79"/>
                  </a:cubicBezTo>
                  <a:cubicBezTo>
                    <a:pt x="6" y="37"/>
                    <a:pt x="34" y="11"/>
                    <a:pt x="73" y="11"/>
                  </a:cubicBezTo>
                  <a:cubicBezTo>
                    <a:pt x="83" y="11"/>
                    <a:pt x="93" y="13"/>
                    <a:pt x="101" y="16"/>
                  </a:cubicBezTo>
                  <a:cubicBezTo>
                    <a:pt x="112" y="5"/>
                    <a:pt x="126" y="0"/>
                    <a:pt x="138" y="0"/>
                  </a:cubicBezTo>
                  <a:moveTo>
                    <a:pt x="131" y="239"/>
                  </a:moveTo>
                  <a:cubicBezTo>
                    <a:pt x="131" y="217"/>
                    <a:pt x="111" y="206"/>
                    <a:pt x="78" y="206"/>
                  </a:cubicBezTo>
                  <a:cubicBezTo>
                    <a:pt x="44" y="206"/>
                    <a:pt x="24" y="217"/>
                    <a:pt x="24" y="239"/>
                  </a:cubicBezTo>
                  <a:cubicBezTo>
                    <a:pt x="24" y="261"/>
                    <a:pt x="44" y="272"/>
                    <a:pt x="78" y="272"/>
                  </a:cubicBezTo>
                  <a:cubicBezTo>
                    <a:pt x="111" y="272"/>
                    <a:pt x="131" y="261"/>
                    <a:pt x="131" y="239"/>
                  </a:cubicBezTo>
                  <a:moveTo>
                    <a:pt x="115" y="79"/>
                  </a:moveTo>
                  <a:cubicBezTo>
                    <a:pt x="115" y="53"/>
                    <a:pt x="102" y="32"/>
                    <a:pt x="73" y="32"/>
                  </a:cubicBezTo>
                  <a:cubicBezTo>
                    <a:pt x="44" y="32"/>
                    <a:pt x="31" y="53"/>
                    <a:pt x="31" y="79"/>
                  </a:cubicBezTo>
                  <a:cubicBezTo>
                    <a:pt x="31" y="105"/>
                    <a:pt x="44" y="126"/>
                    <a:pt x="73" y="126"/>
                  </a:cubicBezTo>
                  <a:cubicBezTo>
                    <a:pt x="102" y="126"/>
                    <a:pt x="115" y="105"/>
                    <a:pt x="115" y="7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 name="Freeform 21"/>
            <p:cNvSpPr>
              <a:spLocks noEditPoints="1"/>
            </p:cNvSpPr>
            <p:nvPr userDrawn="1"/>
          </p:nvSpPr>
          <p:spPr bwMode="auto">
            <a:xfrm>
              <a:off x="4407" y="1168"/>
              <a:ext cx="244" cy="320"/>
            </a:xfrm>
            <a:custGeom>
              <a:avLst/>
              <a:gdLst>
                <a:gd name="T0" fmla="*/ 0 w 152"/>
                <a:gd name="T1" fmla="*/ 256 h 199"/>
                <a:gd name="T2" fmla="*/ 209 w 152"/>
                <a:gd name="T3" fmla="*/ 0 h 199"/>
                <a:gd name="T4" fmla="*/ 392 w 152"/>
                <a:gd name="T5" fmla="*/ 195 h 199"/>
                <a:gd name="T6" fmla="*/ 387 w 152"/>
                <a:gd name="T7" fmla="*/ 264 h 199"/>
                <a:gd name="T8" fmla="*/ 67 w 152"/>
                <a:gd name="T9" fmla="*/ 264 h 199"/>
                <a:gd name="T10" fmla="*/ 231 w 152"/>
                <a:gd name="T11" fmla="*/ 455 h 199"/>
                <a:gd name="T12" fmla="*/ 361 w 152"/>
                <a:gd name="T13" fmla="*/ 412 h 199"/>
                <a:gd name="T14" fmla="*/ 376 w 152"/>
                <a:gd name="T15" fmla="*/ 405 h 199"/>
                <a:gd name="T16" fmla="*/ 388 w 152"/>
                <a:gd name="T17" fmla="*/ 425 h 199"/>
                <a:gd name="T18" fmla="*/ 388 w 152"/>
                <a:gd name="T19" fmla="*/ 439 h 199"/>
                <a:gd name="T20" fmla="*/ 371 w 152"/>
                <a:gd name="T21" fmla="*/ 471 h 199"/>
                <a:gd name="T22" fmla="*/ 218 w 152"/>
                <a:gd name="T23" fmla="*/ 515 h 199"/>
                <a:gd name="T24" fmla="*/ 0 w 152"/>
                <a:gd name="T25" fmla="*/ 256 h 199"/>
                <a:gd name="T26" fmla="*/ 324 w 152"/>
                <a:gd name="T27" fmla="*/ 209 h 199"/>
                <a:gd name="T28" fmla="*/ 324 w 152"/>
                <a:gd name="T29" fmla="*/ 175 h 199"/>
                <a:gd name="T30" fmla="*/ 214 w 152"/>
                <a:gd name="T31" fmla="*/ 59 h 199"/>
                <a:gd name="T32" fmla="*/ 72 w 152"/>
                <a:gd name="T33" fmla="*/ 209 h 199"/>
                <a:gd name="T34" fmla="*/ 324 w 152"/>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199">
                  <a:moveTo>
                    <a:pt x="0" y="99"/>
                  </a:moveTo>
                  <a:cubicBezTo>
                    <a:pt x="0" y="41"/>
                    <a:pt x="28" y="0"/>
                    <a:pt x="81" y="0"/>
                  </a:cubicBezTo>
                  <a:cubicBezTo>
                    <a:pt x="127" y="0"/>
                    <a:pt x="152" y="28"/>
                    <a:pt x="152" y="75"/>
                  </a:cubicBezTo>
                  <a:cubicBezTo>
                    <a:pt x="152" y="83"/>
                    <a:pt x="152" y="93"/>
                    <a:pt x="150" y="102"/>
                  </a:cubicBezTo>
                  <a:cubicBezTo>
                    <a:pt x="26" y="102"/>
                    <a:pt x="26" y="102"/>
                    <a:pt x="26" y="102"/>
                  </a:cubicBezTo>
                  <a:cubicBezTo>
                    <a:pt x="26" y="148"/>
                    <a:pt x="48" y="176"/>
                    <a:pt x="90" y="176"/>
                  </a:cubicBezTo>
                  <a:cubicBezTo>
                    <a:pt x="115" y="176"/>
                    <a:pt x="133" y="163"/>
                    <a:pt x="140" y="159"/>
                  </a:cubicBezTo>
                  <a:cubicBezTo>
                    <a:pt x="142" y="158"/>
                    <a:pt x="144" y="157"/>
                    <a:pt x="146" y="157"/>
                  </a:cubicBezTo>
                  <a:cubicBezTo>
                    <a:pt x="149" y="157"/>
                    <a:pt x="151" y="160"/>
                    <a:pt x="151" y="164"/>
                  </a:cubicBezTo>
                  <a:cubicBezTo>
                    <a:pt x="151" y="170"/>
                    <a:pt x="151" y="170"/>
                    <a:pt x="151" y="170"/>
                  </a:cubicBezTo>
                  <a:cubicBezTo>
                    <a:pt x="151" y="174"/>
                    <a:pt x="150" y="178"/>
                    <a:pt x="144" y="182"/>
                  </a:cubicBezTo>
                  <a:cubicBezTo>
                    <a:pt x="137" y="186"/>
                    <a:pt x="119" y="199"/>
                    <a:pt x="85" y="199"/>
                  </a:cubicBezTo>
                  <a:cubicBezTo>
                    <a:pt x="27" y="199"/>
                    <a:pt x="0" y="158"/>
                    <a:pt x="0" y="99"/>
                  </a:cubicBezTo>
                  <a:moveTo>
                    <a:pt x="126" y="81"/>
                  </a:moveTo>
                  <a:cubicBezTo>
                    <a:pt x="126" y="76"/>
                    <a:pt x="126" y="72"/>
                    <a:pt x="126" y="68"/>
                  </a:cubicBezTo>
                  <a:cubicBezTo>
                    <a:pt x="126" y="40"/>
                    <a:pt x="107" y="23"/>
                    <a:pt x="83" y="23"/>
                  </a:cubicBezTo>
                  <a:cubicBezTo>
                    <a:pt x="46" y="23"/>
                    <a:pt x="32" y="48"/>
                    <a:pt x="28" y="81"/>
                  </a:cubicBezTo>
                  <a:lnTo>
                    <a:pt x="126" y="8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 name="Freeform 22"/>
            <p:cNvSpPr>
              <a:spLocks/>
            </p:cNvSpPr>
            <p:nvPr userDrawn="1"/>
          </p:nvSpPr>
          <p:spPr bwMode="auto">
            <a:xfrm>
              <a:off x="4694" y="1168"/>
              <a:ext cx="193" cy="320"/>
            </a:xfrm>
            <a:custGeom>
              <a:avLst/>
              <a:gdLst>
                <a:gd name="T0" fmla="*/ 23 w 120"/>
                <a:gd name="T1" fmla="*/ 484 h 199"/>
                <a:gd name="T2" fmla="*/ 0 w 120"/>
                <a:gd name="T3" fmla="*/ 450 h 199"/>
                <a:gd name="T4" fmla="*/ 0 w 120"/>
                <a:gd name="T5" fmla="*/ 426 h 199"/>
                <a:gd name="T6" fmla="*/ 16 w 120"/>
                <a:gd name="T7" fmla="*/ 412 h 199"/>
                <a:gd name="T8" fmla="*/ 31 w 120"/>
                <a:gd name="T9" fmla="*/ 413 h 199"/>
                <a:gd name="T10" fmla="*/ 156 w 120"/>
                <a:gd name="T11" fmla="*/ 455 h 199"/>
                <a:gd name="T12" fmla="*/ 243 w 120"/>
                <a:gd name="T13" fmla="*/ 375 h 199"/>
                <a:gd name="T14" fmla="*/ 142 w 120"/>
                <a:gd name="T15" fmla="*/ 280 h 199"/>
                <a:gd name="T16" fmla="*/ 13 w 120"/>
                <a:gd name="T17" fmla="*/ 140 h 199"/>
                <a:gd name="T18" fmla="*/ 156 w 120"/>
                <a:gd name="T19" fmla="*/ 0 h 199"/>
                <a:gd name="T20" fmla="*/ 272 w 120"/>
                <a:gd name="T21" fmla="*/ 31 h 199"/>
                <a:gd name="T22" fmla="*/ 293 w 120"/>
                <a:gd name="T23" fmla="*/ 63 h 199"/>
                <a:gd name="T24" fmla="*/ 293 w 120"/>
                <a:gd name="T25" fmla="*/ 88 h 199"/>
                <a:gd name="T26" fmla="*/ 280 w 120"/>
                <a:gd name="T27" fmla="*/ 103 h 199"/>
                <a:gd name="T28" fmla="*/ 264 w 120"/>
                <a:gd name="T29" fmla="*/ 98 h 199"/>
                <a:gd name="T30" fmla="*/ 161 w 120"/>
                <a:gd name="T31" fmla="*/ 56 h 199"/>
                <a:gd name="T32" fmla="*/ 77 w 120"/>
                <a:gd name="T33" fmla="*/ 132 h 199"/>
                <a:gd name="T34" fmla="*/ 161 w 120"/>
                <a:gd name="T35" fmla="*/ 214 h 199"/>
                <a:gd name="T36" fmla="*/ 310 w 120"/>
                <a:gd name="T37" fmla="*/ 367 h 199"/>
                <a:gd name="T38" fmla="*/ 156 w 120"/>
                <a:gd name="T39" fmla="*/ 515 h 199"/>
                <a:gd name="T40" fmla="*/ 23 w 120"/>
                <a:gd name="T41" fmla="*/ 484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99">
                  <a:moveTo>
                    <a:pt x="9" y="187"/>
                  </a:moveTo>
                  <a:cubicBezTo>
                    <a:pt x="4" y="183"/>
                    <a:pt x="0" y="179"/>
                    <a:pt x="0" y="174"/>
                  </a:cubicBezTo>
                  <a:cubicBezTo>
                    <a:pt x="0" y="165"/>
                    <a:pt x="0" y="165"/>
                    <a:pt x="0" y="165"/>
                  </a:cubicBezTo>
                  <a:cubicBezTo>
                    <a:pt x="0" y="161"/>
                    <a:pt x="2" y="159"/>
                    <a:pt x="6" y="159"/>
                  </a:cubicBezTo>
                  <a:cubicBezTo>
                    <a:pt x="8" y="159"/>
                    <a:pt x="10" y="159"/>
                    <a:pt x="12" y="160"/>
                  </a:cubicBezTo>
                  <a:cubicBezTo>
                    <a:pt x="20" y="165"/>
                    <a:pt x="35" y="176"/>
                    <a:pt x="60" y="176"/>
                  </a:cubicBezTo>
                  <a:cubicBezTo>
                    <a:pt x="76" y="176"/>
                    <a:pt x="94" y="168"/>
                    <a:pt x="94" y="145"/>
                  </a:cubicBezTo>
                  <a:cubicBezTo>
                    <a:pt x="94" y="125"/>
                    <a:pt x="84" y="115"/>
                    <a:pt x="55" y="108"/>
                  </a:cubicBezTo>
                  <a:cubicBezTo>
                    <a:pt x="32" y="102"/>
                    <a:pt x="5" y="87"/>
                    <a:pt x="5" y="54"/>
                  </a:cubicBezTo>
                  <a:cubicBezTo>
                    <a:pt x="5" y="20"/>
                    <a:pt x="30" y="0"/>
                    <a:pt x="60" y="0"/>
                  </a:cubicBezTo>
                  <a:cubicBezTo>
                    <a:pt x="85" y="0"/>
                    <a:pt x="97" y="7"/>
                    <a:pt x="105" y="12"/>
                  </a:cubicBezTo>
                  <a:cubicBezTo>
                    <a:pt x="111" y="16"/>
                    <a:pt x="113" y="19"/>
                    <a:pt x="113" y="24"/>
                  </a:cubicBezTo>
                  <a:cubicBezTo>
                    <a:pt x="113" y="34"/>
                    <a:pt x="113" y="34"/>
                    <a:pt x="113" y="34"/>
                  </a:cubicBezTo>
                  <a:cubicBezTo>
                    <a:pt x="113" y="38"/>
                    <a:pt x="112" y="40"/>
                    <a:pt x="108" y="40"/>
                  </a:cubicBezTo>
                  <a:cubicBezTo>
                    <a:pt x="105" y="40"/>
                    <a:pt x="104" y="39"/>
                    <a:pt x="102" y="38"/>
                  </a:cubicBezTo>
                  <a:cubicBezTo>
                    <a:pt x="94" y="33"/>
                    <a:pt x="86" y="22"/>
                    <a:pt x="62" y="22"/>
                  </a:cubicBezTo>
                  <a:cubicBezTo>
                    <a:pt x="42" y="22"/>
                    <a:pt x="30" y="30"/>
                    <a:pt x="30" y="51"/>
                  </a:cubicBezTo>
                  <a:cubicBezTo>
                    <a:pt x="30" y="66"/>
                    <a:pt x="40" y="78"/>
                    <a:pt x="62" y="83"/>
                  </a:cubicBezTo>
                  <a:cubicBezTo>
                    <a:pt x="94" y="91"/>
                    <a:pt x="120" y="105"/>
                    <a:pt x="120" y="142"/>
                  </a:cubicBezTo>
                  <a:cubicBezTo>
                    <a:pt x="120" y="179"/>
                    <a:pt x="92" y="199"/>
                    <a:pt x="60" y="199"/>
                  </a:cubicBezTo>
                  <a:cubicBezTo>
                    <a:pt x="35" y="199"/>
                    <a:pt x="18" y="192"/>
                    <a:pt x="9"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 name="Freeform 23"/>
            <p:cNvSpPr>
              <a:spLocks/>
            </p:cNvSpPr>
            <p:nvPr userDrawn="1"/>
          </p:nvSpPr>
          <p:spPr bwMode="auto">
            <a:xfrm>
              <a:off x="4936" y="1022"/>
              <a:ext cx="228" cy="460"/>
            </a:xfrm>
            <a:custGeom>
              <a:avLst/>
              <a:gdLst>
                <a:gd name="T0" fmla="*/ 0 w 142"/>
                <a:gd name="T1" fmla="*/ 722 h 286"/>
                <a:gd name="T2" fmla="*/ 0 w 142"/>
                <a:gd name="T3" fmla="*/ 21 h 286"/>
                <a:gd name="T4" fmla="*/ 18 w 142"/>
                <a:gd name="T5" fmla="*/ 0 h 286"/>
                <a:gd name="T6" fmla="*/ 50 w 142"/>
                <a:gd name="T7" fmla="*/ 0 h 286"/>
                <a:gd name="T8" fmla="*/ 67 w 142"/>
                <a:gd name="T9" fmla="*/ 21 h 286"/>
                <a:gd name="T10" fmla="*/ 67 w 142"/>
                <a:gd name="T11" fmla="*/ 280 h 286"/>
                <a:gd name="T12" fmla="*/ 222 w 142"/>
                <a:gd name="T13" fmla="*/ 238 h 286"/>
                <a:gd name="T14" fmla="*/ 366 w 142"/>
                <a:gd name="T15" fmla="*/ 391 h 286"/>
                <a:gd name="T16" fmla="*/ 366 w 142"/>
                <a:gd name="T17" fmla="*/ 722 h 286"/>
                <a:gd name="T18" fmla="*/ 348 w 142"/>
                <a:gd name="T19" fmla="*/ 740 h 286"/>
                <a:gd name="T20" fmla="*/ 316 w 142"/>
                <a:gd name="T21" fmla="*/ 740 h 286"/>
                <a:gd name="T22" fmla="*/ 299 w 142"/>
                <a:gd name="T23" fmla="*/ 722 h 286"/>
                <a:gd name="T24" fmla="*/ 299 w 142"/>
                <a:gd name="T25" fmla="*/ 391 h 286"/>
                <a:gd name="T26" fmla="*/ 214 w 142"/>
                <a:gd name="T27" fmla="*/ 306 h 286"/>
                <a:gd name="T28" fmla="*/ 67 w 142"/>
                <a:gd name="T29" fmla="*/ 339 h 286"/>
                <a:gd name="T30" fmla="*/ 67 w 142"/>
                <a:gd name="T31" fmla="*/ 722 h 286"/>
                <a:gd name="T32" fmla="*/ 50 w 142"/>
                <a:gd name="T33" fmla="*/ 740 h 286"/>
                <a:gd name="T34" fmla="*/ 18 w 142"/>
                <a:gd name="T35" fmla="*/ 740 h 286"/>
                <a:gd name="T36" fmla="*/ 0 w 142"/>
                <a:gd name="T37" fmla="*/ 722 h 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286">
                  <a:moveTo>
                    <a:pt x="0" y="279"/>
                  </a:moveTo>
                  <a:cubicBezTo>
                    <a:pt x="0" y="8"/>
                    <a:pt x="0" y="8"/>
                    <a:pt x="0" y="8"/>
                  </a:cubicBezTo>
                  <a:cubicBezTo>
                    <a:pt x="0" y="4"/>
                    <a:pt x="3" y="0"/>
                    <a:pt x="7" y="0"/>
                  </a:cubicBezTo>
                  <a:cubicBezTo>
                    <a:pt x="19" y="0"/>
                    <a:pt x="19" y="0"/>
                    <a:pt x="19" y="0"/>
                  </a:cubicBezTo>
                  <a:cubicBezTo>
                    <a:pt x="23" y="0"/>
                    <a:pt x="26" y="4"/>
                    <a:pt x="26" y="8"/>
                  </a:cubicBezTo>
                  <a:cubicBezTo>
                    <a:pt x="26" y="108"/>
                    <a:pt x="26" y="108"/>
                    <a:pt x="26" y="108"/>
                  </a:cubicBezTo>
                  <a:cubicBezTo>
                    <a:pt x="34" y="106"/>
                    <a:pt x="55" y="92"/>
                    <a:pt x="86" y="92"/>
                  </a:cubicBezTo>
                  <a:cubicBezTo>
                    <a:pt x="119" y="92"/>
                    <a:pt x="142" y="106"/>
                    <a:pt x="142" y="151"/>
                  </a:cubicBezTo>
                  <a:cubicBezTo>
                    <a:pt x="142" y="279"/>
                    <a:pt x="142" y="279"/>
                    <a:pt x="142" y="279"/>
                  </a:cubicBezTo>
                  <a:cubicBezTo>
                    <a:pt x="142" y="283"/>
                    <a:pt x="139" y="286"/>
                    <a:pt x="135" y="286"/>
                  </a:cubicBezTo>
                  <a:cubicBezTo>
                    <a:pt x="123" y="286"/>
                    <a:pt x="123" y="286"/>
                    <a:pt x="123" y="286"/>
                  </a:cubicBezTo>
                  <a:cubicBezTo>
                    <a:pt x="119" y="286"/>
                    <a:pt x="116" y="283"/>
                    <a:pt x="116" y="279"/>
                  </a:cubicBezTo>
                  <a:cubicBezTo>
                    <a:pt x="116" y="151"/>
                    <a:pt x="116" y="151"/>
                    <a:pt x="116" y="151"/>
                  </a:cubicBezTo>
                  <a:cubicBezTo>
                    <a:pt x="116" y="129"/>
                    <a:pt x="105" y="118"/>
                    <a:pt x="83" y="118"/>
                  </a:cubicBezTo>
                  <a:cubicBezTo>
                    <a:pt x="52" y="118"/>
                    <a:pt x="26" y="131"/>
                    <a:pt x="26" y="131"/>
                  </a:cubicBezTo>
                  <a:cubicBezTo>
                    <a:pt x="26" y="279"/>
                    <a:pt x="26" y="279"/>
                    <a:pt x="26" y="279"/>
                  </a:cubicBezTo>
                  <a:cubicBezTo>
                    <a:pt x="26" y="283"/>
                    <a:pt x="23" y="286"/>
                    <a:pt x="19" y="286"/>
                  </a:cubicBezTo>
                  <a:cubicBezTo>
                    <a:pt x="7" y="286"/>
                    <a:pt x="7" y="286"/>
                    <a:pt x="7" y="286"/>
                  </a:cubicBezTo>
                  <a:cubicBezTo>
                    <a:pt x="3" y="286"/>
                    <a:pt x="0" y="283"/>
                    <a:pt x="0" y="27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 name="Freeform 24"/>
            <p:cNvSpPr>
              <a:spLocks noEditPoints="1"/>
            </p:cNvSpPr>
            <p:nvPr userDrawn="1"/>
          </p:nvSpPr>
          <p:spPr bwMode="auto">
            <a:xfrm>
              <a:off x="5225" y="1067"/>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6"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6" y="258"/>
                    <a:pt x="3" y="255"/>
                    <a:pt x="3"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 name="Freeform 25"/>
            <p:cNvSpPr>
              <a:spLocks/>
            </p:cNvSpPr>
            <p:nvPr userDrawn="1"/>
          </p:nvSpPr>
          <p:spPr bwMode="auto">
            <a:xfrm>
              <a:off x="5340" y="1174"/>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31 w 96"/>
                <a:gd name="T19" fmla="*/ 89 h 191"/>
                <a:gd name="T20" fmla="*/ 218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90" y="34"/>
                  </a:cubicBezTo>
                  <a:cubicBezTo>
                    <a:pt x="88" y="34"/>
                    <a:pt x="86" y="34"/>
                    <a:pt x="85" y="33"/>
                  </a:cubicBezTo>
                  <a:cubicBezTo>
                    <a:pt x="79" y="29"/>
                    <a:pt x="75"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 name="Freeform 26"/>
            <p:cNvSpPr>
              <a:spLocks noEditPoints="1"/>
            </p:cNvSpPr>
            <p:nvPr userDrawn="1"/>
          </p:nvSpPr>
          <p:spPr bwMode="auto">
            <a:xfrm>
              <a:off x="5513" y="1168"/>
              <a:ext cx="245" cy="320"/>
            </a:xfrm>
            <a:custGeom>
              <a:avLst/>
              <a:gdLst>
                <a:gd name="T0" fmla="*/ 0 w 153"/>
                <a:gd name="T1" fmla="*/ 256 h 199"/>
                <a:gd name="T2" fmla="*/ 210 w 153"/>
                <a:gd name="T3" fmla="*/ 0 h 199"/>
                <a:gd name="T4" fmla="*/ 392 w 153"/>
                <a:gd name="T5" fmla="*/ 195 h 199"/>
                <a:gd name="T6" fmla="*/ 384 w 153"/>
                <a:gd name="T7" fmla="*/ 264 h 199"/>
                <a:gd name="T8" fmla="*/ 69 w 153"/>
                <a:gd name="T9" fmla="*/ 264 h 199"/>
                <a:gd name="T10" fmla="*/ 234 w 153"/>
                <a:gd name="T11" fmla="*/ 455 h 199"/>
                <a:gd name="T12" fmla="*/ 362 w 153"/>
                <a:gd name="T13" fmla="*/ 412 h 199"/>
                <a:gd name="T14" fmla="*/ 375 w 153"/>
                <a:gd name="T15" fmla="*/ 405 h 199"/>
                <a:gd name="T16" fmla="*/ 389 w 153"/>
                <a:gd name="T17" fmla="*/ 425 h 199"/>
                <a:gd name="T18" fmla="*/ 389 w 153"/>
                <a:gd name="T19" fmla="*/ 439 h 199"/>
                <a:gd name="T20" fmla="*/ 370 w 153"/>
                <a:gd name="T21" fmla="*/ 471 h 199"/>
                <a:gd name="T22" fmla="*/ 221 w 153"/>
                <a:gd name="T23" fmla="*/ 515 h 199"/>
                <a:gd name="T24" fmla="*/ 0 w 153"/>
                <a:gd name="T25" fmla="*/ 256 h 199"/>
                <a:gd name="T26" fmla="*/ 323 w 153"/>
                <a:gd name="T27" fmla="*/ 209 h 199"/>
                <a:gd name="T28" fmla="*/ 325 w 153"/>
                <a:gd name="T29" fmla="*/ 175 h 199"/>
                <a:gd name="T30" fmla="*/ 213 w 153"/>
                <a:gd name="T31" fmla="*/ 59 h 199"/>
                <a:gd name="T32" fmla="*/ 72 w 153"/>
                <a:gd name="T33" fmla="*/ 209 h 199"/>
                <a:gd name="T34" fmla="*/ 323 w 153"/>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199">
                  <a:moveTo>
                    <a:pt x="0" y="99"/>
                  </a:moveTo>
                  <a:cubicBezTo>
                    <a:pt x="0" y="41"/>
                    <a:pt x="29" y="0"/>
                    <a:pt x="82" y="0"/>
                  </a:cubicBezTo>
                  <a:cubicBezTo>
                    <a:pt x="128" y="0"/>
                    <a:pt x="153" y="28"/>
                    <a:pt x="153" y="75"/>
                  </a:cubicBezTo>
                  <a:cubicBezTo>
                    <a:pt x="153" y="83"/>
                    <a:pt x="152" y="93"/>
                    <a:pt x="150" y="102"/>
                  </a:cubicBezTo>
                  <a:cubicBezTo>
                    <a:pt x="27" y="102"/>
                    <a:pt x="27" y="102"/>
                    <a:pt x="27" y="102"/>
                  </a:cubicBezTo>
                  <a:cubicBezTo>
                    <a:pt x="27" y="148"/>
                    <a:pt x="49" y="176"/>
                    <a:pt x="91" y="176"/>
                  </a:cubicBezTo>
                  <a:cubicBezTo>
                    <a:pt x="116" y="176"/>
                    <a:pt x="134" y="163"/>
                    <a:pt x="141" y="159"/>
                  </a:cubicBezTo>
                  <a:cubicBezTo>
                    <a:pt x="143" y="158"/>
                    <a:pt x="145" y="157"/>
                    <a:pt x="146" y="157"/>
                  </a:cubicBezTo>
                  <a:cubicBezTo>
                    <a:pt x="150" y="157"/>
                    <a:pt x="152" y="160"/>
                    <a:pt x="152" y="164"/>
                  </a:cubicBezTo>
                  <a:cubicBezTo>
                    <a:pt x="152" y="170"/>
                    <a:pt x="152" y="170"/>
                    <a:pt x="152" y="170"/>
                  </a:cubicBezTo>
                  <a:cubicBezTo>
                    <a:pt x="152" y="174"/>
                    <a:pt x="151" y="178"/>
                    <a:pt x="144" y="182"/>
                  </a:cubicBezTo>
                  <a:cubicBezTo>
                    <a:pt x="138" y="186"/>
                    <a:pt x="119" y="199"/>
                    <a:pt x="86" y="199"/>
                  </a:cubicBezTo>
                  <a:cubicBezTo>
                    <a:pt x="28" y="199"/>
                    <a:pt x="0" y="158"/>
                    <a:pt x="0" y="99"/>
                  </a:cubicBezTo>
                  <a:moveTo>
                    <a:pt x="126" y="81"/>
                  </a:moveTo>
                  <a:cubicBezTo>
                    <a:pt x="127" y="76"/>
                    <a:pt x="127" y="72"/>
                    <a:pt x="127" y="68"/>
                  </a:cubicBezTo>
                  <a:cubicBezTo>
                    <a:pt x="127" y="40"/>
                    <a:pt x="108" y="23"/>
                    <a:pt x="83" y="23"/>
                  </a:cubicBezTo>
                  <a:cubicBezTo>
                    <a:pt x="47" y="23"/>
                    <a:pt x="33" y="48"/>
                    <a:pt x="28" y="81"/>
                  </a:cubicBezTo>
                  <a:lnTo>
                    <a:pt x="126" y="8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 name="Freeform 27"/>
            <p:cNvSpPr>
              <a:spLocks/>
            </p:cNvSpPr>
            <p:nvPr userDrawn="1"/>
          </p:nvSpPr>
          <p:spPr bwMode="auto">
            <a:xfrm>
              <a:off x="2178" y="1672"/>
              <a:ext cx="276" cy="424"/>
            </a:xfrm>
            <a:custGeom>
              <a:avLst/>
              <a:gdLst>
                <a:gd name="T0" fmla="*/ 0 w 172"/>
                <a:gd name="T1" fmla="*/ 344 h 264"/>
                <a:gd name="T2" fmla="*/ 265 w 172"/>
                <a:gd name="T3" fmla="*/ 0 h 264"/>
                <a:gd name="T4" fmla="*/ 417 w 172"/>
                <a:gd name="T5" fmla="*/ 35 h 264"/>
                <a:gd name="T6" fmla="*/ 443 w 172"/>
                <a:gd name="T7" fmla="*/ 72 h 264"/>
                <a:gd name="T8" fmla="*/ 443 w 172"/>
                <a:gd name="T9" fmla="*/ 93 h 264"/>
                <a:gd name="T10" fmla="*/ 425 w 172"/>
                <a:gd name="T11" fmla="*/ 114 h 264"/>
                <a:gd name="T12" fmla="*/ 409 w 172"/>
                <a:gd name="T13" fmla="*/ 108 h 264"/>
                <a:gd name="T14" fmla="*/ 273 w 172"/>
                <a:gd name="T15" fmla="*/ 67 h 264"/>
                <a:gd name="T16" fmla="*/ 75 w 172"/>
                <a:gd name="T17" fmla="*/ 344 h 264"/>
                <a:gd name="T18" fmla="*/ 273 w 172"/>
                <a:gd name="T19" fmla="*/ 614 h 264"/>
                <a:gd name="T20" fmla="*/ 409 w 172"/>
                <a:gd name="T21" fmla="*/ 575 h 264"/>
                <a:gd name="T22" fmla="*/ 425 w 172"/>
                <a:gd name="T23" fmla="*/ 570 h 264"/>
                <a:gd name="T24" fmla="*/ 443 w 172"/>
                <a:gd name="T25" fmla="*/ 588 h 264"/>
                <a:gd name="T26" fmla="*/ 443 w 172"/>
                <a:gd name="T27" fmla="*/ 612 h 264"/>
                <a:gd name="T28" fmla="*/ 417 w 172"/>
                <a:gd name="T29" fmla="*/ 647 h 264"/>
                <a:gd name="T30" fmla="*/ 265 w 172"/>
                <a:gd name="T31" fmla="*/ 681 h 264"/>
                <a:gd name="T32" fmla="*/ 0 w 172"/>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3"/>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4"/>
                    <a:pt x="165" y="44"/>
                  </a:cubicBezTo>
                  <a:cubicBezTo>
                    <a:pt x="163" y="44"/>
                    <a:pt x="161" y="43"/>
                    <a:pt x="159" y="42"/>
                  </a:cubicBezTo>
                  <a:cubicBezTo>
                    <a:pt x="151" y="37"/>
                    <a:pt x="132" y="26"/>
                    <a:pt x="106" y="26"/>
                  </a:cubicBezTo>
                  <a:cubicBezTo>
                    <a:pt x="61" y="26"/>
                    <a:pt x="29" y="61"/>
                    <a:pt x="29" y="133"/>
                  </a:cubicBezTo>
                  <a:cubicBezTo>
                    <a:pt x="29" y="204"/>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3"/>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 name="Freeform 28"/>
            <p:cNvSpPr>
              <a:spLocks noEditPoints="1"/>
            </p:cNvSpPr>
            <p:nvPr userDrawn="1"/>
          </p:nvSpPr>
          <p:spPr bwMode="auto">
            <a:xfrm>
              <a:off x="2479" y="1776"/>
              <a:ext cx="270" cy="320"/>
            </a:xfrm>
            <a:custGeom>
              <a:avLst/>
              <a:gdLst>
                <a:gd name="T0" fmla="*/ 0 w 168"/>
                <a:gd name="T1" fmla="*/ 256 h 199"/>
                <a:gd name="T2" fmla="*/ 217 w 168"/>
                <a:gd name="T3" fmla="*/ 0 h 199"/>
                <a:gd name="T4" fmla="*/ 434 w 168"/>
                <a:gd name="T5" fmla="*/ 256 h 199"/>
                <a:gd name="T6" fmla="*/ 217 w 168"/>
                <a:gd name="T7" fmla="*/ 515 h 199"/>
                <a:gd name="T8" fmla="*/ 0 w 168"/>
                <a:gd name="T9" fmla="*/ 256 h 199"/>
                <a:gd name="T10" fmla="*/ 365 w 168"/>
                <a:gd name="T11" fmla="*/ 256 h 199"/>
                <a:gd name="T12" fmla="*/ 217 w 168"/>
                <a:gd name="T13" fmla="*/ 63 h 199"/>
                <a:gd name="T14" fmla="*/ 68 w 168"/>
                <a:gd name="T15" fmla="*/ 256 h 199"/>
                <a:gd name="T16" fmla="*/ 217 w 168"/>
                <a:gd name="T17" fmla="*/ 452 h 199"/>
                <a:gd name="T18" fmla="*/ 365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1" y="99"/>
                  </a:moveTo>
                  <a:cubicBezTo>
                    <a:pt x="141" y="50"/>
                    <a:pt x="119" y="24"/>
                    <a:pt x="84" y="24"/>
                  </a:cubicBezTo>
                  <a:cubicBezTo>
                    <a:pt x="48" y="24"/>
                    <a:pt x="26" y="50"/>
                    <a:pt x="26" y="99"/>
                  </a:cubicBezTo>
                  <a:cubicBezTo>
                    <a:pt x="26" y="149"/>
                    <a:pt x="48" y="175"/>
                    <a:pt x="84" y="175"/>
                  </a:cubicBezTo>
                  <a:cubicBezTo>
                    <a:pt x="119" y="175"/>
                    <a:pt x="141" y="149"/>
                    <a:pt x="141"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 name="Freeform 29"/>
            <p:cNvSpPr>
              <a:spLocks/>
            </p:cNvSpPr>
            <p:nvPr userDrawn="1"/>
          </p:nvSpPr>
          <p:spPr bwMode="auto">
            <a:xfrm>
              <a:off x="2800" y="1783"/>
              <a:ext cx="243" cy="312"/>
            </a:xfrm>
            <a:custGeom>
              <a:avLst/>
              <a:gdLst>
                <a:gd name="T0" fmla="*/ 0 w 152"/>
                <a:gd name="T1" fmla="*/ 349 h 194"/>
                <a:gd name="T2" fmla="*/ 0 w 152"/>
                <a:gd name="T3" fmla="*/ 18 h 194"/>
                <a:gd name="T4" fmla="*/ 18 w 152"/>
                <a:gd name="T5" fmla="*/ 0 h 194"/>
                <a:gd name="T6" fmla="*/ 48 w 152"/>
                <a:gd name="T7" fmla="*/ 0 h 194"/>
                <a:gd name="T8" fmla="*/ 67 w 152"/>
                <a:gd name="T9" fmla="*/ 18 h 194"/>
                <a:gd name="T10" fmla="*/ 67 w 152"/>
                <a:gd name="T11" fmla="*/ 349 h 194"/>
                <a:gd name="T12" fmla="*/ 153 w 152"/>
                <a:gd name="T13" fmla="*/ 434 h 194"/>
                <a:gd name="T14" fmla="*/ 296 w 152"/>
                <a:gd name="T15" fmla="*/ 370 h 194"/>
                <a:gd name="T16" fmla="*/ 296 w 152"/>
                <a:gd name="T17" fmla="*/ 18 h 194"/>
                <a:gd name="T18" fmla="*/ 315 w 152"/>
                <a:gd name="T19" fmla="*/ 0 h 194"/>
                <a:gd name="T20" fmla="*/ 345 w 152"/>
                <a:gd name="T21" fmla="*/ 0 h 194"/>
                <a:gd name="T22" fmla="*/ 363 w 152"/>
                <a:gd name="T23" fmla="*/ 18 h 194"/>
                <a:gd name="T24" fmla="*/ 363 w 152"/>
                <a:gd name="T25" fmla="*/ 425 h 194"/>
                <a:gd name="T26" fmla="*/ 388 w 152"/>
                <a:gd name="T27" fmla="*/ 455 h 194"/>
                <a:gd name="T28" fmla="*/ 388 w 152"/>
                <a:gd name="T29" fmla="*/ 468 h 194"/>
                <a:gd name="T30" fmla="*/ 341 w 152"/>
                <a:gd name="T31" fmla="*/ 502 h 194"/>
                <a:gd name="T32" fmla="*/ 296 w 152"/>
                <a:gd name="T33" fmla="*/ 447 h 194"/>
                <a:gd name="T34" fmla="*/ 296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74" y="168"/>
                    <a:pt x="96" y="160"/>
                    <a:pt x="116" y="143"/>
                  </a:cubicBezTo>
                  <a:cubicBezTo>
                    <a:pt x="116" y="7"/>
                    <a:pt x="116" y="7"/>
                    <a:pt x="116" y="7"/>
                  </a:cubicBezTo>
                  <a:cubicBezTo>
                    <a:pt x="116" y="3"/>
                    <a:pt x="119" y="0"/>
                    <a:pt x="123" y="0"/>
                  </a:cubicBezTo>
                  <a:cubicBezTo>
                    <a:pt x="135" y="0"/>
                    <a:pt x="135" y="0"/>
                    <a:pt x="135" y="0"/>
                  </a:cubicBezTo>
                  <a:cubicBezTo>
                    <a:pt x="139" y="0"/>
                    <a:pt x="142" y="3"/>
                    <a:pt x="142" y="7"/>
                  </a:cubicBezTo>
                  <a:cubicBezTo>
                    <a:pt x="142" y="164"/>
                    <a:pt x="142" y="164"/>
                    <a:pt x="142" y="164"/>
                  </a:cubicBezTo>
                  <a:cubicBezTo>
                    <a:pt x="142" y="173"/>
                    <a:pt x="145" y="176"/>
                    <a:pt x="152" y="176"/>
                  </a:cubicBezTo>
                  <a:cubicBezTo>
                    <a:pt x="152" y="181"/>
                    <a:pt x="152" y="181"/>
                    <a:pt x="152" y="181"/>
                  </a:cubicBezTo>
                  <a:cubicBezTo>
                    <a:pt x="152" y="187"/>
                    <a:pt x="146" y="194"/>
                    <a:pt x="133" y="194"/>
                  </a:cubicBezTo>
                  <a:cubicBezTo>
                    <a:pt x="123" y="194"/>
                    <a:pt x="116" y="188"/>
                    <a:pt x="116" y="173"/>
                  </a:cubicBezTo>
                  <a:cubicBezTo>
                    <a:pt x="116" y="167"/>
                    <a:pt x="116" y="167"/>
                    <a:pt x="116" y="167"/>
                  </a:cubicBezTo>
                  <a:cubicBezTo>
                    <a:pt x="96" y="184"/>
                    <a:pt x="72" y="194"/>
                    <a:pt x="52" y="194"/>
                  </a:cubicBezTo>
                  <a:cubicBezTo>
                    <a:pt x="24" y="194"/>
                    <a:pt x="0" y="180"/>
                    <a:pt x="0" y="135"/>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 name="Freeform 30"/>
            <p:cNvSpPr>
              <a:spLocks/>
            </p:cNvSpPr>
            <p:nvPr userDrawn="1"/>
          </p:nvSpPr>
          <p:spPr bwMode="auto">
            <a:xfrm>
              <a:off x="3096" y="1778"/>
              <a:ext cx="228" cy="312"/>
            </a:xfrm>
            <a:custGeom>
              <a:avLst/>
              <a:gdLst>
                <a:gd name="T0" fmla="*/ 0 w 142"/>
                <a:gd name="T1" fmla="*/ 484 h 194"/>
                <a:gd name="T2" fmla="*/ 0 w 142"/>
                <a:gd name="T3" fmla="*/ 26 h 194"/>
                <a:gd name="T4" fmla="*/ 21 w 142"/>
                <a:gd name="T5" fmla="*/ 8 h 194"/>
                <a:gd name="T6" fmla="*/ 50 w 142"/>
                <a:gd name="T7" fmla="*/ 8 h 194"/>
                <a:gd name="T8" fmla="*/ 69 w 142"/>
                <a:gd name="T9" fmla="*/ 26 h 194"/>
                <a:gd name="T10" fmla="*/ 69 w 142"/>
                <a:gd name="T11" fmla="*/ 42 h 194"/>
                <a:gd name="T12" fmla="*/ 225 w 142"/>
                <a:gd name="T13" fmla="*/ 0 h 194"/>
                <a:gd name="T14" fmla="*/ 366 w 142"/>
                <a:gd name="T15" fmla="*/ 153 h 194"/>
                <a:gd name="T16" fmla="*/ 366 w 142"/>
                <a:gd name="T17" fmla="*/ 484 h 194"/>
                <a:gd name="T18" fmla="*/ 348 w 142"/>
                <a:gd name="T19" fmla="*/ 502 h 194"/>
                <a:gd name="T20" fmla="*/ 316 w 142"/>
                <a:gd name="T21" fmla="*/ 502 h 194"/>
                <a:gd name="T22" fmla="*/ 299 w 142"/>
                <a:gd name="T23" fmla="*/ 484 h 194"/>
                <a:gd name="T24" fmla="*/ 299 w 142"/>
                <a:gd name="T25" fmla="*/ 153 h 194"/>
                <a:gd name="T26" fmla="*/ 214 w 142"/>
                <a:gd name="T27" fmla="*/ 68 h 194"/>
                <a:gd name="T28" fmla="*/ 69 w 142"/>
                <a:gd name="T29" fmla="*/ 101 h 194"/>
                <a:gd name="T30" fmla="*/ 69 w 142"/>
                <a:gd name="T31" fmla="*/ 484 h 194"/>
                <a:gd name="T32" fmla="*/ 50 w 142"/>
                <a:gd name="T33" fmla="*/ 502 h 194"/>
                <a:gd name="T34" fmla="*/ 21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4" y="14"/>
                    <a:pt x="55" y="0"/>
                    <a:pt x="87" y="0"/>
                  </a:cubicBezTo>
                  <a:cubicBezTo>
                    <a:pt x="119" y="0"/>
                    <a:pt x="142" y="14"/>
                    <a:pt x="142" y="59"/>
                  </a:cubicBezTo>
                  <a:cubicBezTo>
                    <a:pt x="142" y="187"/>
                    <a:pt x="142" y="187"/>
                    <a:pt x="142" y="187"/>
                  </a:cubicBezTo>
                  <a:cubicBezTo>
                    <a:pt x="142" y="191"/>
                    <a:pt x="139" y="194"/>
                    <a:pt x="135" y="194"/>
                  </a:cubicBezTo>
                  <a:cubicBezTo>
                    <a:pt x="123" y="194"/>
                    <a:pt x="123" y="194"/>
                    <a:pt x="123" y="194"/>
                  </a:cubicBezTo>
                  <a:cubicBezTo>
                    <a:pt x="119" y="194"/>
                    <a:pt x="116" y="191"/>
                    <a:pt x="116" y="187"/>
                  </a:cubicBezTo>
                  <a:cubicBezTo>
                    <a:pt x="116" y="59"/>
                    <a:pt x="116" y="59"/>
                    <a:pt x="116" y="59"/>
                  </a:cubicBezTo>
                  <a:cubicBezTo>
                    <a:pt x="116" y="37"/>
                    <a:pt x="105" y="26"/>
                    <a:pt x="83" y="26"/>
                  </a:cubicBezTo>
                  <a:cubicBezTo>
                    <a:pt x="52"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 name="Freeform 31"/>
            <p:cNvSpPr>
              <a:spLocks/>
            </p:cNvSpPr>
            <p:nvPr userDrawn="1"/>
          </p:nvSpPr>
          <p:spPr bwMode="auto">
            <a:xfrm>
              <a:off x="3361" y="1707"/>
              <a:ext cx="138" cy="386"/>
            </a:xfrm>
            <a:custGeom>
              <a:avLst/>
              <a:gdLst>
                <a:gd name="T0" fmla="*/ 56 w 86"/>
                <a:gd name="T1" fmla="*/ 545 h 240"/>
                <a:gd name="T2" fmla="*/ 56 w 86"/>
                <a:gd name="T3" fmla="*/ 175 h 240"/>
                <a:gd name="T4" fmla="*/ 18 w 86"/>
                <a:gd name="T5" fmla="*/ 175 h 240"/>
                <a:gd name="T6" fmla="*/ 0 w 86"/>
                <a:gd name="T7" fmla="*/ 158 h 240"/>
                <a:gd name="T8" fmla="*/ 0 w 86"/>
                <a:gd name="T9" fmla="*/ 140 h 240"/>
                <a:gd name="T10" fmla="*/ 18 w 86"/>
                <a:gd name="T11" fmla="*/ 122 h 240"/>
                <a:gd name="T12" fmla="*/ 56 w 86"/>
                <a:gd name="T13" fmla="*/ 122 h 240"/>
                <a:gd name="T14" fmla="*/ 56 w 86"/>
                <a:gd name="T15" fmla="*/ 21 h 240"/>
                <a:gd name="T16" fmla="*/ 75 w 86"/>
                <a:gd name="T17" fmla="*/ 0 h 240"/>
                <a:gd name="T18" fmla="*/ 103 w 86"/>
                <a:gd name="T19" fmla="*/ 0 h 240"/>
                <a:gd name="T20" fmla="*/ 124 w 86"/>
                <a:gd name="T21" fmla="*/ 21 h 240"/>
                <a:gd name="T22" fmla="*/ 124 w 86"/>
                <a:gd name="T23" fmla="*/ 122 h 240"/>
                <a:gd name="T24" fmla="*/ 199 w 86"/>
                <a:gd name="T25" fmla="*/ 122 h 240"/>
                <a:gd name="T26" fmla="*/ 217 w 86"/>
                <a:gd name="T27" fmla="*/ 140 h 240"/>
                <a:gd name="T28" fmla="*/ 217 w 86"/>
                <a:gd name="T29" fmla="*/ 158 h 240"/>
                <a:gd name="T30" fmla="*/ 199 w 86"/>
                <a:gd name="T31" fmla="*/ 175 h 240"/>
                <a:gd name="T32" fmla="*/ 124 w 86"/>
                <a:gd name="T33" fmla="*/ 175 h 240"/>
                <a:gd name="T34" fmla="*/ 124 w 86"/>
                <a:gd name="T35" fmla="*/ 531 h 240"/>
                <a:gd name="T36" fmla="*/ 157 w 86"/>
                <a:gd name="T37" fmla="*/ 565 h 240"/>
                <a:gd name="T38" fmla="*/ 193 w 86"/>
                <a:gd name="T39" fmla="*/ 558 h 240"/>
                <a:gd name="T40" fmla="*/ 209 w 86"/>
                <a:gd name="T41" fmla="*/ 553 h 240"/>
                <a:gd name="T42" fmla="*/ 221 w 86"/>
                <a:gd name="T43" fmla="*/ 566 h 240"/>
                <a:gd name="T44" fmla="*/ 221 w 86"/>
                <a:gd name="T45" fmla="*/ 579 h 240"/>
                <a:gd name="T46" fmla="*/ 205 w 86"/>
                <a:gd name="T47" fmla="*/ 605 h 240"/>
                <a:gd name="T48" fmla="*/ 128 w 86"/>
                <a:gd name="T49" fmla="*/ 621 h 240"/>
                <a:gd name="T50" fmla="*/ 56 w 86"/>
                <a:gd name="T51" fmla="*/ 545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240">
                  <a:moveTo>
                    <a:pt x="22" y="211"/>
                  </a:moveTo>
                  <a:cubicBezTo>
                    <a:pt x="22" y="68"/>
                    <a:pt x="22" y="68"/>
                    <a:pt x="22" y="68"/>
                  </a:cubicBezTo>
                  <a:cubicBezTo>
                    <a:pt x="7" y="68"/>
                    <a:pt x="7" y="68"/>
                    <a:pt x="7" y="68"/>
                  </a:cubicBezTo>
                  <a:cubicBezTo>
                    <a:pt x="3" y="68"/>
                    <a:pt x="0" y="65"/>
                    <a:pt x="0" y="61"/>
                  </a:cubicBezTo>
                  <a:cubicBezTo>
                    <a:pt x="0" y="54"/>
                    <a:pt x="0" y="54"/>
                    <a:pt x="0" y="54"/>
                  </a:cubicBezTo>
                  <a:cubicBezTo>
                    <a:pt x="0" y="50"/>
                    <a:pt x="3" y="47"/>
                    <a:pt x="7" y="47"/>
                  </a:cubicBezTo>
                  <a:cubicBezTo>
                    <a:pt x="22" y="47"/>
                    <a:pt x="22" y="47"/>
                    <a:pt x="22" y="47"/>
                  </a:cubicBezTo>
                  <a:cubicBezTo>
                    <a:pt x="22" y="8"/>
                    <a:pt x="22" y="8"/>
                    <a:pt x="22" y="8"/>
                  </a:cubicBezTo>
                  <a:cubicBezTo>
                    <a:pt x="22" y="4"/>
                    <a:pt x="25" y="0"/>
                    <a:pt x="29" y="0"/>
                  </a:cubicBezTo>
                  <a:cubicBezTo>
                    <a:pt x="40" y="0"/>
                    <a:pt x="40" y="0"/>
                    <a:pt x="40" y="0"/>
                  </a:cubicBezTo>
                  <a:cubicBezTo>
                    <a:pt x="45" y="0"/>
                    <a:pt x="48" y="4"/>
                    <a:pt x="48" y="8"/>
                  </a:cubicBezTo>
                  <a:cubicBezTo>
                    <a:pt x="48" y="47"/>
                    <a:pt x="48" y="47"/>
                    <a:pt x="48" y="47"/>
                  </a:cubicBezTo>
                  <a:cubicBezTo>
                    <a:pt x="77" y="47"/>
                    <a:pt x="77" y="47"/>
                    <a:pt x="77" y="47"/>
                  </a:cubicBezTo>
                  <a:cubicBezTo>
                    <a:pt x="81" y="47"/>
                    <a:pt x="84" y="50"/>
                    <a:pt x="84" y="54"/>
                  </a:cubicBezTo>
                  <a:cubicBezTo>
                    <a:pt x="84" y="61"/>
                    <a:pt x="84" y="61"/>
                    <a:pt x="84" y="61"/>
                  </a:cubicBezTo>
                  <a:cubicBezTo>
                    <a:pt x="84" y="65"/>
                    <a:pt x="81" y="68"/>
                    <a:pt x="77" y="68"/>
                  </a:cubicBezTo>
                  <a:cubicBezTo>
                    <a:pt x="48" y="68"/>
                    <a:pt x="48" y="68"/>
                    <a:pt x="48" y="68"/>
                  </a:cubicBezTo>
                  <a:cubicBezTo>
                    <a:pt x="48" y="205"/>
                    <a:pt x="48" y="205"/>
                    <a:pt x="48" y="205"/>
                  </a:cubicBezTo>
                  <a:cubicBezTo>
                    <a:pt x="48" y="214"/>
                    <a:pt x="53" y="218"/>
                    <a:pt x="61" y="218"/>
                  </a:cubicBezTo>
                  <a:cubicBezTo>
                    <a:pt x="68" y="218"/>
                    <a:pt x="71" y="217"/>
                    <a:pt x="75" y="216"/>
                  </a:cubicBezTo>
                  <a:cubicBezTo>
                    <a:pt x="77" y="215"/>
                    <a:pt x="79" y="214"/>
                    <a:pt x="81" y="214"/>
                  </a:cubicBezTo>
                  <a:cubicBezTo>
                    <a:pt x="84" y="214"/>
                    <a:pt x="86" y="216"/>
                    <a:pt x="86" y="219"/>
                  </a:cubicBezTo>
                  <a:cubicBezTo>
                    <a:pt x="86" y="224"/>
                    <a:pt x="86" y="224"/>
                    <a:pt x="86" y="224"/>
                  </a:cubicBezTo>
                  <a:cubicBezTo>
                    <a:pt x="86" y="229"/>
                    <a:pt x="84" y="233"/>
                    <a:pt x="80" y="234"/>
                  </a:cubicBezTo>
                  <a:cubicBezTo>
                    <a:pt x="72" y="238"/>
                    <a:pt x="65" y="240"/>
                    <a:pt x="50" y="240"/>
                  </a:cubicBezTo>
                  <a:cubicBezTo>
                    <a:pt x="34" y="240"/>
                    <a:pt x="22" y="231"/>
                    <a:pt x="22" y="21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 name="Freeform 32"/>
            <p:cNvSpPr>
              <a:spLocks/>
            </p:cNvSpPr>
            <p:nvPr userDrawn="1"/>
          </p:nvSpPr>
          <p:spPr bwMode="auto">
            <a:xfrm>
              <a:off x="3537" y="1783"/>
              <a:ext cx="228" cy="450"/>
            </a:xfrm>
            <a:custGeom>
              <a:avLst/>
              <a:gdLst>
                <a:gd name="T0" fmla="*/ 165 w 142"/>
                <a:gd name="T1" fmla="*/ 723 h 280"/>
                <a:gd name="T2" fmla="*/ 47 w 142"/>
                <a:gd name="T3" fmla="*/ 689 h 280"/>
                <a:gd name="T4" fmla="*/ 47 w 142"/>
                <a:gd name="T5" fmla="*/ 656 h 280"/>
                <a:gd name="T6" fmla="*/ 63 w 142"/>
                <a:gd name="T7" fmla="*/ 641 h 280"/>
                <a:gd name="T8" fmla="*/ 93 w 142"/>
                <a:gd name="T9" fmla="*/ 651 h 280"/>
                <a:gd name="T10" fmla="*/ 162 w 142"/>
                <a:gd name="T11" fmla="*/ 661 h 280"/>
                <a:gd name="T12" fmla="*/ 299 w 142"/>
                <a:gd name="T13" fmla="*/ 503 h 280"/>
                <a:gd name="T14" fmla="*/ 299 w 142"/>
                <a:gd name="T15" fmla="*/ 460 h 280"/>
                <a:gd name="T16" fmla="*/ 145 w 142"/>
                <a:gd name="T17" fmla="*/ 501 h 280"/>
                <a:gd name="T18" fmla="*/ 0 w 142"/>
                <a:gd name="T19" fmla="*/ 349 h 280"/>
                <a:gd name="T20" fmla="*/ 0 w 142"/>
                <a:gd name="T21" fmla="*/ 18 h 280"/>
                <a:gd name="T22" fmla="*/ 18 w 142"/>
                <a:gd name="T23" fmla="*/ 0 h 280"/>
                <a:gd name="T24" fmla="*/ 50 w 142"/>
                <a:gd name="T25" fmla="*/ 0 h 280"/>
                <a:gd name="T26" fmla="*/ 67 w 142"/>
                <a:gd name="T27" fmla="*/ 18 h 280"/>
                <a:gd name="T28" fmla="*/ 67 w 142"/>
                <a:gd name="T29" fmla="*/ 349 h 280"/>
                <a:gd name="T30" fmla="*/ 154 w 142"/>
                <a:gd name="T31" fmla="*/ 434 h 280"/>
                <a:gd name="T32" fmla="*/ 299 w 142"/>
                <a:gd name="T33" fmla="*/ 400 h 280"/>
                <a:gd name="T34" fmla="*/ 299 w 142"/>
                <a:gd name="T35" fmla="*/ 18 h 280"/>
                <a:gd name="T36" fmla="*/ 316 w 142"/>
                <a:gd name="T37" fmla="*/ 0 h 280"/>
                <a:gd name="T38" fmla="*/ 348 w 142"/>
                <a:gd name="T39" fmla="*/ 0 h 280"/>
                <a:gd name="T40" fmla="*/ 366 w 142"/>
                <a:gd name="T41" fmla="*/ 18 h 280"/>
                <a:gd name="T42" fmla="*/ 366 w 142"/>
                <a:gd name="T43" fmla="*/ 511 h 280"/>
                <a:gd name="T44" fmla="*/ 165 w 142"/>
                <a:gd name="T45" fmla="*/ 723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 h="280">
                  <a:moveTo>
                    <a:pt x="64" y="280"/>
                  </a:moveTo>
                  <a:cubicBezTo>
                    <a:pt x="46" y="280"/>
                    <a:pt x="18" y="276"/>
                    <a:pt x="18" y="267"/>
                  </a:cubicBezTo>
                  <a:cubicBezTo>
                    <a:pt x="18" y="254"/>
                    <a:pt x="18" y="254"/>
                    <a:pt x="18" y="254"/>
                  </a:cubicBezTo>
                  <a:cubicBezTo>
                    <a:pt x="18" y="250"/>
                    <a:pt x="20" y="248"/>
                    <a:pt x="24" y="248"/>
                  </a:cubicBezTo>
                  <a:cubicBezTo>
                    <a:pt x="26" y="248"/>
                    <a:pt x="30" y="250"/>
                    <a:pt x="36" y="252"/>
                  </a:cubicBezTo>
                  <a:cubicBezTo>
                    <a:pt x="42" y="254"/>
                    <a:pt x="51" y="256"/>
                    <a:pt x="63" y="256"/>
                  </a:cubicBezTo>
                  <a:cubicBezTo>
                    <a:pt x="98" y="256"/>
                    <a:pt x="116" y="243"/>
                    <a:pt x="116" y="195"/>
                  </a:cubicBezTo>
                  <a:cubicBezTo>
                    <a:pt x="116" y="178"/>
                    <a:pt x="116" y="178"/>
                    <a:pt x="116" y="178"/>
                  </a:cubicBezTo>
                  <a:cubicBezTo>
                    <a:pt x="108" y="180"/>
                    <a:pt x="88" y="194"/>
                    <a:pt x="56" y="194"/>
                  </a:cubicBezTo>
                  <a:cubicBezTo>
                    <a:pt x="23" y="194"/>
                    <a:pt x="0" y="180"/>
                    <a:pt x="0" y="135"/>
                  </a:cubicBez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90" y="168"/>
                    <a:pt x="116" y="155"/>
                    <a:pt x="116" y="155"/>
                  </a:cubicBezTo>
                  <a:cubicBezTo>
                    <a:pt x="116" y="7"/>
                    <a:pt x="116" y="7"/>
                    <a:pt x="116" y="7"/>
                  </a:cubicBezTo>
                  <a:cubicBezTo>
                    <a:pt x="116" y="3"/>
                    <a:pt x="119" y="0"/>
                    <a:pt x="123" y="0"/>
                  </a:cubicBezTo>
                  <a:cubicBezTo>
                    <a:pt x="135" y="0"/>
                    <a:pt x="135" y="0"/>
                    <a:pt x="135" y="0"/>
                  </a:cubicBezTo>
                  <a:cubicBezTo>
                    <a:pt x="139" y="0"/>
                    <a:pt x="142" y="3"/>
                    <a:pt x="142" y="7"/>
                  </a:cubicBezTo>
                  <a:cubicBezTo>
                    <a:pt x="142" y="198"/>
                    <a:pt x="142" y="198"/>
                    <a:pt x="142" y="198"/>
                  </a:cubicBezTo>
                  <a:cubicBezTo>
                    <a:pt x="142" y="267"/>
                    <a:pt x="98" y="280"/>
                    <a:pt x="64" y="28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 name="Freeform 33"/>
            <p:cNvSpPr>
              <a:spLocks/>
            </p:cNvSpPr>
            <p:nvPr userDrawn="1"/>
          </p:nvSpPr>
          <p:spPr bwMode="auto">
            <a:xfrm>
              <a:off x="3904" y="1672"/>
              <a:ext cx="274" cy="424"/>
            </a:xfrm>
            <a:custGeom>
              <a:avLst/>
              <a:gdLst>
                <a:gd name="T0" fmla="*/ 0 w 171"/>
                <a:gd name="T1" fmla="*/ 344 h 264"/>
                <a:gd name="T2" fmla="*/ 261 w 171"/>
                <a:gd name="T3" fmla="*/ 0 h 264"/>
                <a:gd name="T4" fmla="*/ 413 w 171"/>
                <a:gd name="T5" fmla="*/ 35 h 264"/>
                <a:gd name="T6" fmla="*/ 439 w 171"/>
                <a:gd name="T7" fmla="*/ 72 h 264"/>
                <a:gd name="T8" fmla="*/ 439 w 171"/>
                <a:gd name="T9" fmla="*/ 93 h 264"/>
                <a:gd name="T10" fmla="*/ 423 w 171"/>
                <a:gd name="T11" fmla="*/ 114 h 264"/>
                <a:gd name="T12" fmla="*/ 409 w 171"/>
                <a:gd name="T13" fmla="*/ 108 h 264"/>
                <a:gd name="T14" fmla="*/ 272 w 171"/>
                <a:gd name="T15" fmla="*/ 67 h 264"/>
                <a:gd name="T16" fmla="*/ 74 w 171"/>
                <a:gd name="T17" fmla="*/ 344 h 264"/>
                <a:gd name="T18" fmla="*/ 272 w 171"/>
                <a:gd name="T19" fmla="*/ 614 h 264"/>
                <a:gd name="T20" fmla="*/ 409 w 171"/>
                <a:gd name="T21" fmla="*/ 575 h 264"/>
                <a:gd name="T22" fmla="*/ 423 w 171"/>
                <a:gd name="T23" fmla="*/ 570 h 264"/>
                <a:gd name="T24" fmla="*/ 439 w 171"/>
                <a:gd name="T25" fmla="*/ 588 h 264"/>
                <a:gd name="T26" fmla="*/ 439 w 171"/>
                <a:gd name="T27" fmla="*/ 612 h 264"/>
                <a:gd name="T28" fmla="*/ 413 w 171"/>
                <a:gd name="T29" fmla="*/ 647 h 264"/>
                <a:gd name="T30" fmla="*/ 261 w 171"/>
                <a:gd name="T31" fmla="*/ 681 h 264"/>
                <a:gd name="T32" fmla="*/ 0 w 171"/>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1" h="264">
                  <a:moveTo>
                    <a:pt x="0" y="133"/>
                  </a:moveTo>
                  <a:cubicBezTo>
                    <a:pt x="0" y="47"/>
                    <a:pt x="43" y="0"/>
                    <a:pt x="102" y="0"/>
                  </a:cubicBezTo>
                  <a:cubicBezTo>
                    <a:pt x="133" y="0"/>
                    <a:pt x="153" y="9"/>
                    <a:pt x="161" y="14"/>
                  </a:cubicBezTo>
                  <a:cubicBezTo>
                    <a:pt x="167" y="18"/>
                    <a:pt x="171" y="22"/>
                    <a:pt x="171" y="28"/>
                  </a:cubicBezTo>
                  <a:cubicBezTo>
                    <a:pt x="171" y="36"/>
                    <a:pt x="171" y="36"/>
                    <a:pt x="171" y="36"/>
                  </a:cubicBezTo>
                  <a:cubicBezTo>
                    <a:pt x="171" y="41"/>
                    <a:pt x="168" y="44"/>
                    <a:pt x="165" y="44"/>
                  </a:cubicBezTo>
                  <a:cubicBezTo>
                    <a:pt x="163" y="44"/>
                    <a:pt x="161" y="43"/>
                    <a:pt x="159" y="42"/>
                  </a:cubicBezTo>
                  <a:cubicBezTo>
                    <a:pt x="151" y="37"/>
                    <a:pt x="132" y="26"/>
                    <a:pt x="106" y="26"/>
                  </a:cubicBezTo>
                  <a:cubicBezTo>
                    <a:pt x="60" y="26"/>
                    <a:pt x="29" y="61"/>
                    <a:pt x="29" y="133"/>
                  </a:cubicBezTo>
                  <a:cubicBezTo>
                    <a:pt x="29" y="204"/>
                    <a:pt x="60" y="238"/>
                    <a:pt x="106" y="238"/>
                  </a:cubicBezTo>
                  <a:cubicBezTo>
                    <a:pt x="132" y="238"/>
                    <a:pt x="151" y="228"/>
                    <a:pt x="159" y="223"/>
                  </a:cubicBezTo>
                  <a:cubicBezTo>
                    <a:pt x="160" y="222"/>
                    <a:pt x="162" y="221"/>
                    <a:pt x="165" y="221"/>
                  </a:cubicBezTo>
                  <a:cubicBezTo>
                    <a:pt x="169" y="221"/>
                    <a:pt x="171" y="224"/>
                    <a:pt x="171" y="228"/>
                  </a:cubicBezTo>
                  <a:cubicBezTo>
                    <a:pt x="171" y="237"/>
                    <a:pt x="171" y="237"/>
                    <a:pt x="171" y="237"/>
                  </a:cubicBezTo>
                  <a:cubicBezTo>
                    <a:pt x="171" y="243"/>
                    <a:pt x="167" y="247"/>
                    <a:pt x="161" y="251"/>
                  </a:cubicBezTo>
                  <a:cubicBezTo>
                    <a:pt x="153" y="256"/>
                    <a:pt x="133" y="264"/>
                    <a:pt x="102" y="264"/>
                  </a:cubicBezTo>
                  <a:cubicBezTo>
                    <a:pt x="43" y="264"/>
                    <a:pt x="0" y="218"/>
                    <a:pt x="0" y="133"/>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 name="Freeform 34"/>
            <p:cNvSpPr>
              <a:spLocks noEditPoints="1"/>
            </p:cNvSpPr>
            <p:nvPr userDrawn="1"/>
          </p:nvSpPr>
          <p:spPr bwMode="auto">
            <a:xfrm>
              <a:off x="4204" y="1776"/>
              <a:ext cx="269" cy="320"/>
            </a:xfrm>
            <a:custGeom>
              <a:avLst/>
              <a:gdLst>
                <a:gd name="T0" fmla="*/ 0 w 168"/>
                <a:gd name="T1" fmla="*/ 256 h 199"/>
                <a:gd name="T2" fmla="*/ 216 w 168"/>
                <a:gd name="T3" fmla="*/ 0 h 199"/>
                <a:gd name="T4" fmla="*/ 431 w 168"/>
                <a:gd name="T5" fmla="*/ 256 h 199"/>
                <a:gd name="T6" fmla="*/ 216 w 168"/>
                <a:gd name="T7" fmla="*/ 515 h 199"/>
                <a:gd name="T8" fmla="*/ 0 w 168"/>
                <a:gd name="T9" fmla="*/ 256 h 199"/>
                <a:gd name="T10" fmla="*/ 363 w 168"/>
                <a:gd name="T11" fmla="*/ 256 h 199"/>
                <a:gd name="T12" fmla="*/ 216 w 168"/>
                <a:gd name="T13" fmla="*/ 63 h 199"/>
                <a:gd name="T14" fmla="*/ 67 w 168"/>
                <a:gd name="T15" fmla="*/ 256 h 199"/>
                <a:gd name="T16" fmla="*/ 216 w 168"/>
                <a:gd name="T17" fmla="*/ 452 h 199"/>
                <a:gd name="T18" fmla="*/ 363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2" y="99"/>
                  </a:moveTo>
                  <a:cubicBezTo>
                    <a:pt x="142" y="50"/>
                    <a:pt x="120" y="24"/>
                    <a:pt x="84" y="24"/>
                  </a:cubicBezTo>
                  <a:cubicBezTo>
                    <a:pt x="49" y="24"/>
                    <a:pt x="26" y="50"/>
                    <a:pt x="26" y="99"/>
                  </a:cubicBezTo>
                  <a:cubicBezTo>
                    <a:pt x="26" y="149"/>
                    <a:pt x="49" y="175"/>
                    <a:pt x="84" y="175"/>
                  </a:cubicBezTo>
                  <a:cubicBezTo>
                    <a:pt x="120" y="175"/>
                    <a:pt x="142" y="149"/>
                    <a:pt x="142"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 name="Freeform 35"/>
            <p:cNvSpPr>
              <a:spLocks/>
            </p:cNvSpPr>
            <p:nvPr userDrawn="1"/>
          </p:nvSpPr>
          <p:spPr bwMode="auto">
            <a:xfrm>
              <a:off x="4524" y="1783"/>
              <a:ext cx="244" cy="312"/>
            </a:xfrm>
            <a:custGeom>
              <a:avLst/>
              <a:gdLst>
                <a:gd name="T0" fmla="*/ 0 w 152"/>
                <a:gd name="T1" fmla="*/ 349 h 194"/>
                <a:gd name="T2" fmla="*/ 0 w 152"/>
                <a:gd name="T3" fmla="*/ 18 h 194"/>
                <a:gd name="T4" fmla="*/ 21 w 152"/>
                <a:gd name="T5" fmla="*/ 0 h 194"/>
                <a:gd name="T6" fmla="*/ 50 w 152"/>
                <a:gd name="T7" fmla="*/ 0 h 194"/>
                <a:gd name="T8" fmla="*/ 69 w 152"/>
                <a:gd name="T9" fmla="*/ 18 h 194"/>
                <a:gd name="T10" fmla="*/ 69 w 152"/>
                <a:gd name="T11" fmla="*/ 349 h 194"/>
                <a:gd name="T12" fmla="*/ 154 w 152"/>
                <a:gd name="T13" fmla="*/ 434 h 194"/>
                <a:gd name="T14" fmla="*/ 299 w 152"/>
                <a:gd name="T15" fmla="*/ 370 h 194"/>
                <a:gd name="T16" fmla="*/ 299 w 152"/>
                <a:gd name="T17" fmla="*/ 18 h 194"/>
                <a:gd name="T18" fmla="*/ 319 w 152"/>
                <a:gd name="T19" fmla="*/ 0 h 194"/>
                <a:gd name="T20" fmla="*/ 348 w 152"/>
                <a:gd name="T21" fmla="*/ 0 h 194"/>
                <a:gd name="T22" fmla="*/ 369 w 152"/>
                <a:gd name="T23" fmla="*/ 18 h 194"/>
                <a:gd name="T24" fmla="*/ 369 w 152"/>
                <a:gd name="T25" fmla="*/ 425 h 194"/>
                <a:gd name="T26" fmla="*/ 392 w 152"/>
                <a:gd name="T27" fmla="*/ 455 h 194"/>
                <a:gd name="T28" fmla="*/ 392 w 152"/>
                <a:gd name="T29" fmla="*/ 468 h 194"/>
                <a:gd name="T30" fmla="*/ 344 w 152"/>
                <a:gd name="T31" fmla="*/ 502 h 194"/>
                <a:gd name="T32" fmla="*/ 299 w 152"/>
                <a:gd name="T33" fmla="*/ 447 h 194"/>
                <a:gd name="T34" fmla="*/ 299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4" y="0"/>
                    <a:pt x="8" y="0"/>
                  </a:cubicBezTo>
                  <a:cubicBezTo>
                    <a:pt x="19" y="0"/>
                    <a:pt x="19" y="0"/>
                    <a:pt x="19" y="0"/>
                  </a:cubicBezTo>
                  <a:cubicBezTo>
                    <a:pt x="24" y="0"/>
                    <a:pt x="27" y="3"/>
                    <a:pt x="27" y="7"/>
                  </a:cubicBezTo>
                  <a:cubicBezTo>
                    <a:pt x="27" y="135"/>
                    <a:pt x="27" y="135"/>
                    <a:pt x="27" y="135"/>
                  </a:cubicBezTo>
                  <a:cubicBezTo>
                    <a:pt x="27" y="157"/>
                    <a:pt x="37" y="168"/>
                    <a:pt x="60" y="168"/>
                  </a:cubicBezTo>
                  <a:cubicBezTo>
                    <a:pt x="74" y="168"/>
                    <a:pt x="97" y="160"/>
                    <a:pt x="116" y="143"/>
                  </a:cubicBezTo>
                  <a:cubicBezTo>
                    <a:pt x="116" y="7"/>
                    <a:pt x="116" y="7"/>
                    <a:pt x="116" y="7"/>
                  </a:cubicBezTo>
                  <a:cubicBezTo>
                    <a:pt x="116" y="3"/>
                    <a:pt x="119" y="0"/>
                    <a:pt x="124" y="0"/>
                  </a:cubicBezTo>
                  <a:cubicBezTo>
                    <a:pt x="135" y="0"/>
                    <a:pt x="135" y="0"/>
                    <a:pt x="135" y="0"/>
                  </a:cubicBezTo>
                  <a:cubicBezTo>
                    <a:pt x="139" y="0"/>
                    <a:pt x="143" y="3"/>
                    <a:pt x="143" y="7"/>
                  </a:cubicBezTo>
                  <a:cubicBezTo>
                    <a:pt x="143" y="164"/>
                    <a:pt x="143" y="164"/>
                    <a:pt x="143" y="164"/>
                  </a:cubicBezTo>
                  <a:cubicBezTo>
                    <a:pt x="143" y="173"/>
                    <a:pt x="146" y="176"/>
                    <a:pt x="152" y="176"/>
                  </a:cubicBezTo>
                  <a:cubicBezTo>
                    <a:pt x="152" y="181"/>
                    <a:pt x="152" y="181"/>
                    <a:pt x="152" y="181"/>
                  </a:cubicBezTo>
                  <a:cubicBezTo>
                    <a:pt x="152" y="187"/>
                    <a:pt x="147" y="194"/>
                    <a:pt x="133" y="194"/>
                  </a:cubicBezTo>
                  <a:cubicBezTo>
                    <a:pt x="124" y="194"/>
                    <a:pt x="116" y="188"/>
                    <a:pt x="116" y="173"/>
                  </a:cubicBezTo>
                  <a:cubicBezTo>
                    <a:pt x="116" y="167"/>
                    <a:pt x="116" y="167"/>
                    <a:pt x="116" y="167"/>
                  </a:cubicBezTo>
                  <a:cubicBezTo>
                    <a:pt x="97" y="184"/>
                    <a:pt x="72" y="194"/>
                    <a:pt x="52" y="194"/>
                  </a:cubicBezTo>
                  <a:cubicBezTo>
                    <a:pt x="24" y="194"/>
                    <a:pt x="0" y="180"/>
                    <a:pt x="0" y="135"/>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 name="Freeform 36"/>
            <p:cNvSpPr>
              <a:spLocks/>
            </p:cNvSpPr>
            <p:nvPr userDrawn="1"/>
          </p:nvSpPr>
          <p:spPr bwMode="auto">
            <a:xfrm>
              <a:off x="4822" y="1778"/>
              <a:ext cx="228" cy="312"/>
            </a:xfrm>
            <a:custGeom>
              <a:avLst/>
              <a:gdLst>
                <a:gd name="T0" fmla="*/ 0 w 142"/>
                <a:gd name="T1" fmla="*/ 484 h 194"/>
                <a:gd name="T2" fmla="*/ 0 w 142"/>
                <a:gd name="T3" fmla="*/ 26 h 194"/>
                <a:gd name="T4" fmla="*/ 18 w 142"/>
                <a:gd name="T5" fmla="*/ 8 h 194"/>
                <a:gd name="T6" fmla="*/ 50 w 142"/>
                <a:gd name="T7" fmla="*/ 8 h 194"/>
                <a:gd name="T8" fmla="*/ 67 w 142"/>
                <a:gd name="T9" fmla="*/ 26 h 194"/>
                <a:gd name="T10" fmla="*/ 67 w 142"/>
                <a:gd name="T11" fmla="*/ 42 h 194"/>
                <a:gd name="T12" fmla="*/ 222 w 142"/>
                <a:gd name="T13" fmla="*/ 0 h 194"/>
                <a:gd name="T14" fmla="*/ 366 w 142"/>
                <a:gd name="T15" fmla="*/ 153 h 194"/>
                <a:gd name="T16" fmla="*/ 366 w 142"/>
                <a:gd name="T17" fmla="*/ 484 h 194"/>
                <a:gd name="T18" fmla="*/ 345 w 142"/>
                <a:gd name="T19" fmla="*/ 502 h 194"/>
                <a:gd name="T20" fmla="*/ 316 w 142"/>
                <a:gd name="T21" fmla="*/ 502 h 194"/>
                <a:gd name="T22" fmla="*/ 297 w 142"/>
                <a:gd name="T23" fmla="*/ 484 h 194"/>
                <a:gd name="T24" fmla="*/ 297 w 142"/>
                <a:gd name="T25" fmla="*/ 153 h 194"/>
                <a:gd name="T26" fmla="*/ 212 w 142"/>
                <a:gd name="T27" fmla="*/ 68 h 194"/>
                <a:gd name="T28" fmla="*/ 67 w 142"/>
                <a:gd name="T29" fmla="*/ 101 h 194"/>
                <a:gd name="T30" fmla="*/ 67 w 142"/>
                <a:gd name="T31" fmla="*/ 484 h 194"/>
                <a:gd name="T32" fmla="*/ 50 w 142"/>
                <a:gd name="T33" fmla="*/ 502 h 194"/>
                <a:gd name="T34" fmla="*/ 18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7" y="3"/>
                  </a:cubicBezTo>
                  <a:cubicBezTo>
                    <a:pt x="19" y="3"/>
                    <a:pt x="19" y="3"/>
                    <a:pt x="19" y="3"/>
                  </a:cubicBezTo>
                  <a:cubicBezTo>
                    <a:pt x="23" y="3"/>
                    <a:pt x="26" y="6"/>
                    <a:pt x="26" y="10"/>
                  </a:cubicBezTo>
                  <a:cubicBezTo>
                    <a:pt x="26" y="16"/>
                    <a:pt x="26" y="16"/>
                    <a:pt x="26" y="16"/>
                  </a:cubicBezTo>
                  <a:cubicBezTo>
                    <a:pt x="33" y="14"/>
                    <a:pt x="54" y="0"/>
                    <a:pt x="86" y="0"/>
                  </a:cubicBezTo>
                  <a:cubicBezTo>
                    <a:pt x="118" y="0"/>
                    <a:pt x="142" y="14"/>
                    <a:pt x="142" y="59"/>
                  </a:cubicBezTo>
                  <a:cubicBezTo>
                    <a:pt x="142" y="187"/>
                    <a:pt x="142" y="187"/>
                    <a:pt x="142" y="187"/>
                  </a:cubicBezTo>
                  <a:cubicBezTo>
                    <a:pt x="142" y="191"/>
                    <a:pt x="139" y="194"/>
                    <a:pt x="134" y="194"/>
                  </a:cubicBezTo>
                  <a:cubicBezTo>
                    <a:pt x="123" y="194"/>
                    <a:pt x="123" y="194"/>
                    <a:pt x="123" y="194"/>
                  </a:cubicBezTo>
                  <a:cubicBezTo>
                    <a:pt x="118" y="194"/>
                    <a:pt x="115" y="191"/>
                    <a:pt x="115" y="187"/>
                  </a:cubicBezTo>
                  <a:cubicBezTo>
                    <a:pt x="115" y="59"/>
                    <a:pt x="115" y="59"/>
                    <a:pt x="115" y="59"/>
                  </a:cubicBezTo>
                  <a:cubicBezTo>
                    <a:pt x="115" y="37"/>
                    <a:pt x="105" y="26"/>
                    <a:pt x="82" y="26"/>
                  </a:cubicBezTo>
                  <a:cubicBezTo>
                    <a:pt x="52" y="26"/>
                    <a:pt x="26" y="39"/>
                    <a:pt x="26" y="39"/>
                  </a:cubicBezTo>
                  <a:cubicBezTo>
                    <a:pt x="26" y="187"/>
                    <a:pt x="26" y="187"/>
                    <a:pt x="26" y="187"/>
                  </a:cubicBezTo>
                  <a:cubicBezTo>
                    <a:pt x="26" y="191"/>
                    <a:pt x="23" y="194"/>
                    <a:pt x="19" y="194"/>
                  </a:cubicBezTo>
                  <a:cubicBezTo>
                    <a:pt x="7" y="194"/>
                    <a:pt x="7" y="194"/>
                    <a:pt x="7"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 name="Freeform 37"/>
            <p:cNvSpPr>
              <a:spLocks/>
            </p:cNvSpPr>
            <p:nvPr userDrawn="1"/>
          </p:nvSpPr>
          <p:spPr bwMode="auto">
            <a:xfrm>
              <a:off x="5101" y="1776"/>
              <a:ext cx="231" cy="320"/>
            </a:xfrm>
            <a:custGeom>
              <a:avLst/>
              <a:gdLst>
                <a:gd name="T0" fmla="*/ 0 w 144"/>
                <a:gd name="T1" fmla="*/ 256 h 199"/>
                <a:gd name="T2" fmla="*/ 217 w 144"/>
                <a:gd name="T3" fmla="*/ 0 h 199"/>
                <a:gd name="T4" fmla="*/ 348 w 144"/>
                <a:gd name="T5" fmla="*/ 31 h 199"/>
                <a:gd name="T6" fmla="*/ 371 w 144"/>
                <a:gd name="T7" fmla="*/ 64 h 199"/>
                <a:gd name="T8" fmla="*/ 371 w 144"/>
                <a:gd name="T9" fmla="*/ 82 h 199"/>
                <a:gd name="T10" fmla="*/ 358 w 144"/>
                <a:gd name="T11" fmla="*/ 98 h 199"/>
                <a:gd name="T12" fmla="*/ 342 w 144"/>
                <a:gd name="T13" fmla="*/ 93 h 199"/>
                <a:gd name="T14" fmla="*/ 225 w 144"/>
                <a:gd name="T15" fmla="*/ 59 h 199"/>
                <a:gd name="T16" fmla="*/ 67 w 144"/>
                <a:gd name="T17" fmla="*/ 256 h 199"/>
                <a:gd name="T18" fmla="*/ 225 w 144"/>
                <a:gd name="T19" fmla="*/ 455 h 199"/>
                <a:gd name="T20" fmla="*/ 342 w 144"/>
                <a:gd name="T21" fmla="*/ 420 h 199"/>
                <a:gd name="T22" fmla="*/ 358 w 144"/>
                <a:gd name="T23" fmla="*/ 413 h 199"/>
                <a:gd name="T24" fmla="*/ 371 w 144"/>
                <a:gd name="T25" fmla="*/ 433 h 199"/>
                <a:gd name="T26" fmla="*/ 371 w 144"/>
                <a:gd name="T27" fmla="*/ 450 h 199"/>
                <a:gd name="T28" fmla="*/ 348 w 144"/>
                <a:gd name="T29" fmla="*/ 484 h 199"/>
                <a:gd name="T30" fmla="*/ 217 w 144"/>
                <a:gd name="T31" fmla="*/ 515 h 199"/>
                <a:gd name="T32" fmla="*/ 0 w 144"/>
                <a:gd name="T33" fmla="*/ 256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199">
                  <a:moveTo>
                    <a:pt x="0" y="99"/>
                  </a:moveTo>
                  <a:cubicBezTo>
                    <a:pt x="0" y="37"/>
                    <a:pt x="34" y="0"/>
                    <a:pt x="84" y="0"/>
                  </a:cubicBezTo>
                  <a:cubicBezTo>
                    <a:pt x="108" y="0"/>
                    <a:pt x="128" y="6"/>
                    <a:pt x="135" y="12"/>
                  </a:cubicBezTo>
                  <a:cubicBezTo>
                    <a:pt x="141" y="16"/>
                    <a:pt x="144" y="20"/>
                    <a:pt x="144" y="25"/>
                  </a:cubicBezTo>
                  <a:cubicBezTo>
                    <a:pt x="144" y="32"/>
                    <a:pt x="144" y="32"/>
                    <a:pt x="144" y="32"/>
                  </a:cubicBezTo>
                  <a:cubicBezTo>
                    <a:pt x="144" y="36"/>
                    <a:pt x="142" y="38"/>
                    <a:pt x="139" y="38"/>
                  </a:cubicBezTo>
                  <a:cubicBezTo>
                    <a:pt x="137" y="38"/>
                    <a:pt x="135" y="38"/>
                    <a:pt x="133" y="36"/>
                  </a:cubicBezTo>
                  <a:cubicBezTo>
                    <a:pt x="126" y="32"/>
                    <a:pt x="107" y="23"/>
                    <a:pt x="87" y="23"/>
                  </a:cubicBezTo>
                  <a:cubicBezTo>
                    <a:pt x="50" y="23"/>
                    <a:pt x="26" y="50"/>
                    <a:pt x="26" y="99"/>
                  </a:cubicBezTo>
                  <a:cubicBezTo>
                    <a:pt x="26" y="149"/>
                    <a:pt x="50" y="176"/>
                    <a:pt x="87" y="176"/>
                  </a:cubicBezTo>
                  <a:cubicBezTo>
                    <a:pt x="107" y="176"/>
                    <a:pt x="126" y="167"/>
                    <a:pt x="133" y="162"/>
                  </a:cubicBezTo>
                  <a:cubicBezTo>
                    <a:pt x="135" y="161"/>
                    <a:pt x="137" y="160"/>
                    <a:pt x="139" y="160"/>
                  </a:cubicBezTo>
                  <a:cubicBezTo>
                    <a:pt x="142" y="160"/>
                    <a:pt x="144" y="163"/>
                    <a:pt x="144" y="167"/>
                  </a:cubicBezTo>
                  <a:cubicBezTo>
                    <a:pt x="144" y="174"/>
                    <a:pt x="144" y="174"/>
                    <a:pt x="144" y="174"/>
                  </a:cubicBezTo>
                  <a:cubicBezTo>
                    <a:pt x="144" y="179"/>
                    <a:pt x="141" y="183"/>
                    <a:pt x="135" y="187"/>
                  </a:cubicBezTo>
                  <a:cubicBezTo>
                    <a:pt x="128" y="192"/>
                    <a:pt x="108" y="199"/>
                    <a:pt x="84" y="199"/>
                  </a:cubicBezTo>
                  <a:cubicBezTo>
                    <a:pt x="34" y="199"/>
                    <a:pt x="0" y="162"/>
                    <a:pt x="0"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 name="Freeform 38"/>
            <p:cNvSpPr>
              <a:spLocks noEditPoints="1"/>
            </p:cNvSpPr>
            <p:nvPr userDrawn="1"/>
          </p:nvSpPr>
          <p:spPr bwMode="auto">
            <a:xfrm>
              <a:off x="5372" y="1675"/>
              <a:ext cx="55" cy="415"/>
            </a:xfrm>
            <a:custGeom>
              <a:avLst/>
              <a:gdLst>
                <a:gd name="T0" fmla="*/ 0 w 34"/>
                <a:gd name="T1" fmla="*/ 47 h 258"/>
                <a:gd name="T2" fmla="*/ 45 w 34"/>
                <a:gd name="T3" fmla="*/ 0 h 258"/>
                <a:gd name="T4" fmla="*/ 89 w 34"/>
                <a:gd name="T5" fmla="*/ 47 h 258"/>
                <a:gd name="T6" fmla="*/ 45 w 34"/>
                <a:gd name="T7" fmla="*/ 90 h 258"/>
                <a:gd name="T8" fmla="*/ 0 w 34"/>
                <a:gd name="T9" fmla="*/ 47 h 258"/>
                <a:gd name="T10" fmla="*/ 10 w 34"/>
                <a:gd name="T11" fmla="*/ 650 h 258"/>
                <a:gd name="T12" fmla="*/ 10 w 34"/>
                <a:gd name="T13" fmla="*/ 191 h 258"/>
                <a:gd name="T14" fmla="*/ 29 w 34"/>
                <a:gd name="T15" fmla="*/ 174 h 258"/>
                <a:gd name="T16" fmla="*/ 60 w 34"/>
                <a:gd name="T17" fmla="*/ 174 h 258"/>
                <a:gd name="T18" fmla="*/ 79 w 34"/>
                <a:gd name="T19" fmla="*/ 191 h 258"/>
                <a:gd name="T20" fmla="*/ 79 w 34"/>
                <a:gd name="T21" fmla="*/ 650 h 258"/>
                <a:gd name="T22" fmla="*/ 60 w 34"/>
                <a:gd name="T23" fmla="*/ 668 h 258"/>
                <a:gd name="T24" fmla="*/ 29 w 34"/>
                <a:gd name="T25" fmla="*/ 668 h 258"/>
                <a:gd name="T26" fmla="*/ 10 w 34"/>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58">
                  <a:moveTo>
                    <a:pt x="0" y="18"/>
                  </a:moveTo>
                  <a:cubicBezTo>
                    <a:pt x="0" y="8"/>
                    <a:pt x="8" y="0"/>
                    <a:pt x="17" y="0"/>
                  </a:cubicBezTo>
                  <a:cubicBezTo>
                    <a:pt x="26" y="0"/>
                    <a:pt x="34" y="8"/>
                    <a:pt x="34" y="18"/>
                  </a:cubicBezTo>
                  <a:cubicBezTo>
                    <a:pt x="34" y="27"/>
                    <a:pt x="26" y="35"/>
                    <a:pt x="17" y="35"/>
                  </a:cubicBezTo>
                  <a:cubicBezTo>
                    <a:pt x="8" y="35"/>
                    <a:pt x="0" y="27"/>
                    <a:pt x="0" y="18"/>
                  </a:cubicBezTo>
                  <a:moveTo>
                    <a:pt x="4" y="251"/>
                  </a:moveTo>
                  <a:cubicBezTo>
                    <a:pt x="4" y="74"/>
                    <a:pt x="4" y="74"/>
                    <a:pt x="4" y="74"/>
                  </a:cubicBezTo>
                  <a:cubicBezTo>
                    <a:pt x="4" y="70"/>
                    <a:pt x="7" y="67"/>
                    <a:pt x="11" y="67"/>
                  </a:cubicBezTo>
                  <a:cubicBezTo>
                    <a:pt x="23" y="67"/>
                    <a:pt x="23" y="67"/>
                    <a:pt x="23" y="67"/>
                  </a:cubicBezTo>
                  <a:cubicBezTo>
                    <a:pt x="27" y="67"/>
                    <a:pt x="30" y="70"/>
                    <a:pt x="30" y="74"/>
                  </a:cubicBezTo>
                  <a:cubicBezTo>
                    <a:pt x="30" y="251"/>
                    <a:pt x="30" y="251"/>
                    <a:pt x="30" y="251"/>
                  </a:cubicBezTo>
                  <a:cubicBezTo>
                    <a:pt x="30" y="255"/>
                    <a:pt x="27" y="258"/>
                    <a:pt x="23" y="258"/>
                  </a:cubicBezTo>
                  <a:cubicBezTo>
                    <a:pt x="11" y="258"/>
                    <a:pt x="11" y="258"/>
                    <a:pt x="11" y="258"/>
                  </a:cubicBezTo>
                  <a:cubicBezTo>
                    <a:pt x="7" y="258"/>
                    <a:pt x="4" y="255"/>
                    <a:pt x="4"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 name="Freeform 39"/>
            <p:cNvSpPr>
              <a:spLocks/>
            </p:cNvSpPr>
            <p:nvPr userDrawn="1"/>
          </p:nvSpPr>
          <p:spPr bwMode="auto">
            <a:xfrm>
              <a:off x="5487" y="1631"/>
              <a:ext cx="44" cy="459"/>
            </a:xfrm>
            <a:custGeom>
              <a:avLst/>
              <a:gdLst>
                <a:gd name="T0" fmla="*/ 0 w 27"/>
                <a:gd name="T1" fmla="*/ 722 h 285"/>
                <a:gd name="T2" fmla="*/ 0 w 27"/>
                <a:gd name="T3" fmla="*/ 18 h 285"/>
                <a:gd name="T4" fmla="*/ 21 w 27"/>
                <a:gd name="T5" fmla="*/ 0 h 285"/>
                <a:gd name="T6" fmla="*/ 51 w 27"/>
                <a:gd name="T7" fmla="*/ 0 h 285"/>
                <a:gd name="T8" fmla="*/ 72 w 27"/>
                <a:gd name="T9" fmla="*/ 18 h 285"/>
                <a:gd name="T10" fmla="*/ 72 w 27"/>
                <a:gd name="T11" fmla="*/ 722 h 285"/>
                <a:gd name="T12" fmla="*/ 51 w 27"/>
                <a:gd name="T13" fmla="*/ 739 h 285"/>
                <a:gd name="T14" fmla="*/ 21 w 27"/>
                <a:gd name="T15" fmla="*/ 739 h 285"/>
                <a:gd name="T16" fmla="*/ 0 w 27"/>
                <a:gd name="T17" fmla="*/ 722 h 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85">
                  <a:moveTo>
                    <a:pt x="0" y="278"/>
                  </a:moveTo>
                  <a:cubicBezTo>
                    <a:pt x="0" y="7"/>
                    <a:pt x="0" y="7"/>
                    <a:pt x="0" y="7"/>
                  </a:cubicBezTo>
                  <a:cubicBezTo>
                    <a:pt x="0" y="3"/>
                    <a:pt x="3" y="0"/>
                    <a:pt x="8" y="0"/>
                  </a:cubicBezTo>
                  <a:cubicBezTo>
                    <a:pt x="19" y="0"/>
                    <a:pt x="19" y="0"/>
                    <a:pt x="19" y="0"/>
                  </a:cubicBezTo>
                  <a:cubicBezTo>
                    <a:pt x="23" y="0"/>
                    <a:pt x="27" y="3"/>
                    <a:pt x="27" y="7"/>
                  </a:cubicBezTo>
                  <a:cubicBezTo>
                    <a:pt x="27" y="278"/>
                    <a:pt x="27" y="278"/>
                    <a:pt x="27" y="278"/>
                  </a:cubicBezTo>
                  <a:cubicBezTo>
                    <a:pt x="27" y="282"/>
                    <a:pt x="23" y="285"/>
                    <a:pt x="19" y="285"/>
                  </a:cubicBezTo>
                  <a:cubicBezTo>
                    <a:pt x="8" y="285"/>
                    <a:pt x="8" y="285"/>
                    <a:pt x="8" y="285"/>
                  </a:cubicBezTo>
                  <a:cubicBezTo>
                    <a:pt x="3" y="285"/>
                    <a:pt x="0" y="282"/>
                    <a:pt x="0" y="278"/>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 name="Freeform 40"/>
            <p:cNvSpPr>
              <a:spLocks/>
            </p:cNvSpPr>
            <p:nvPr userDrawn="1"/>
          </p:nvSpPr>
          <p:spPr bwMode="auto">
            <a:xfrm>
              <a:off x="2" y="1004"/>
              <a:ext cx="1990" cy="676"/>
            </a:xfrm>
            <a:custGeom>
              <a:avLst/>
              <a:gdLst>
                <a:gd name="T0" fmla="*/ 2695 w 1242"/>
                <a:gd name="T1" fmla="*/ 31 h 420"/>
                <a:gd name="T2" fmla="*/ 2618 w 1242"/>
                <a:gd name="T3" fmla="*/ 31 h 420"/>
                <a:gd name="T4" fmla="*/ 2174 w 1242"/>
                <a:gd name="T5" fmla="*/ 480 h 420"/>
                <a:gd name="T6" fmla="*/ 2077 w 1242"/>
                <a:gd name="T7" fmla="*/ 480 h 420"/>
                <a:gd name="T8" fmla="*/ 1633 w 1242"/>
                <a:gd name="T9" fmla="*/ 31 h 420"/>
                <a:gd name="T10" fmla="*/ 1556 w 1242"/>
                <a:gd name="T11" fmla="*/ 31 h 420"/>
                <a:gd name="T12" fmla="*/ 1112 w 1242"/>
                <a:gd name="T13" fmla="*/ 480 h 420"/>
                <a:gd name="T14" fmla="*/ 1014 w 1242"/>
                <a:gd name="T15" fmla="*/ 480 h 420"/>
                <a:gd name="T16" fmla="*/ 570 w 1242"/>
                <a:gd name="T17" fmla="*/ 31 h 420"/>
                <a:gd name="T18" fmla="*/ 493 w 1242"/>
                <a:gd name="T19" fmla="*/ 31 h 420"/>
                <a:gd name="T20" fmla="*/ 0 w 1242"/>
                <a:gd name="T21" fmla="*/ 528 h 420"/>
                <a:gd name="T22" fmla="*/ 0 w 1242"/>
                <a:gd name="T23" fmla="*/ 1088 h 420"/>
                <a:gd name="T24" fmla="*/ 482 w 1242"/>
                <a:gd name="T25" fmla="*/ 600 h 420"/>
                <a:gd name="T26" fmla="*/ 580 w 1242"/>
                <a:gd name="T27" fmla="*/ 600 h 420"/>
                <a:gd name="T28" fmla="*/ 1024 w 1242"/>
                <a:gd name="T29" fmla="*/ 1049 h 420"/>
                <a:gd name="T30" fmla="*/ 1101 w 1242"/>
                <a:gd name="T31" fmla="*/ 1049 h 420"/>
                <a:gd name="T32" fmla="*/ 1546 w 1242"/>
                <a:gd name="T33" fmla="*/ 600 h 420"/>
                <a:gd name="T34" fmla="*/ 1642 w 1242"/>
                <a:gd name="T35" fmla="*/ 600 h 420"/>
                <a:gd name="T36" fmla="*/ 2088 w 1242"/>
                <a:gd name="T37" fmla="*/ 1049 h 420"/>
                <a:gd name="T38" fmla="*/ 2165 w 1242"/>
                <a:gd name="T39" fmla="*/ 1049 h 420"/>
                <a:gd name="T40" fmla="*/ 2608 w 1242"/>
                <a:gd name="T41" fmla="*/ 600 h 420"/>
                <a:gd name="T42" fmla="*/ 2706 w 1242"/>
                <a:gd name="T43" fmla="*/ 600 h 420"/>
                <a:gd name="T44" fmla="*/ 3188 w 1242"/>
                <a:gd name="T45" fmla="*/ 1088 h 420"/>
                <a:gd name="T46" fmla="*/ 3188 w 1242"/>
                <a:gd name="T47" fmla="*/ 528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5"/>
                    <a:pt x="847" y="185"/>
                    <a:pt x="847" y="185"/>
                  </a:cubicBezTo>
                  <a:cubicBezTo>
                    <a:pt x="837" y="195"/>
                    <a:pt x="820" y="195"/>
                    <a:pt x="809" y="185"/>
                  </a:cubicBezTo>
                  <a:cubicBezTo>
                    <a:pt x="636" y="12"/>
                    <a:pt x="636" y="12"/>
                    <a:pt x="636" y="12"/>
                  </a:cubicBezTo>
                  <a:cubicBezTo>
                    <a:pt x="625" y="0"/>
                    <a:pt x="617" y="0"/>
                    <a:pt x="606" y="12"/>
                  </a:cubicBezTo>
                  <a:cubicBezTo>
                    <a:pt x="433" y="185"/>
                    <a:pt x="433" y="185"/>
                    <a:pt x="433" y="185"/>
                  </a:cubicBezTo>
                  <a:cubicBezTo>
                    <a:pt x="423" y="195"/>
                    <a:pt x="405" y="195"/>
                    <a:pt x="395" y="185"/>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 name="Freeform 41"/>
            <p:cNvSpPr>
              <a:spLocks/>
            </p:cNvSpPr>
            <p:nvPr userDrawn="1"/>
          </p:nvSpPr>
          <p:spPr bwMode="auto">
            <a:xfrm>
              <a:off x="2" y="1442"/>
              <a:ext cx="1990" cy="675"/>
            </a:xfrm>
            <a:custGeom>
              <a:avLst/>
              <a:gdLst>
                <a:gd name="T0" fmla="*/ 2695 w 1242"/>
                <a:gd name="T1" fmla="*/ 31 h 420"/>
                <a:gd name="T2" fmla="*/ 2618 w 1242"/>
                <a:gd name="T3" fmla="*/ 31 h 420"/>
                <a:gd name="T4" fmla="*/ 2174 w 1242"/>
                <a:gd name="T5" fmla="*/ 476 h 420"/>
                <a:gd name="T6" fmla="*/ 2077 w 1242"/>
                <a:gd name="T7" fmla="*/ 476 h 420"/>
                <a:gd name="T8" fmla="*/ 1633 w 1242"/>
                <a:gd name="T9" fmla="*/ 31 h 420"/>
                <a:gd name="T10" fmla="*/ 1556 w 1242"/>
                <a:gd name="T11" fmla="*/ 31 h 420"/>
                <a:gd name="T12" fmla="*/ 1112 w 1242"/>
                <a:gd name="T13" fmla="*/ 476 h 420"/>
                <a:gd name="T14" fmla="*/ 1014 w 1242"/>
                <a:gd name="T15" fmla="*/ 476 h 420"/>
                <a:gd name="T16" fmla="*/ 570 w 1242"/>
                <a:gd name="T17" fmla="*/ 31 h 420"/>
                <a:gd name="T18" fmla="*/ 493 w 1242"/>
                <a:gd name="T19" fmla="*/ 31 h 420"/>
                <a:gd name="T20" fmla="*/ 0 w 1242"/>
                <a:gd name="T21" fmla="*/ 527 h 420"/>
                <a:gd name="T22" fmla="*/ 0 w 1242"/>
                <a:gd name="T23" fmla="*/ 1085 h 420"/>
                <a:gd name="T24" fmla="*/ 482 w 1242"/>
                <a:gd name="T25" fmla="*/ 599 h 420"/>
                <a:gd name="T26" fmla="*/ 580 w 1242"/>
                <a:gd name="T27" fmla="*/ 599 h 420"/>
                <a:gd name="T28" fmla="*/ 1024 w 1242"/>
                <a:gd name="T29" fmla="*/ 1046 h 420"/>
                <a:gd name="T30" fmla="*/ 1101 w 1242"/>
                <a:gd name="T31" fmla="*/ 1046 h 420"/>
                <a:gd name="T32" fmla="*/ 1546 w 1242"/>
                <a:gd name="T33" fmla="*/ 599 h 420"/>
                <a:gd name="T34" fmla="*/ 1642 w 1242"/>
                <a:gd name="T35" fmla="*/ 599 h 420"/>
                <a:gd name="T36" fmla="*/ 2088 w 1242"/>
                <a:gd name="T37" fmla="*/ 1046 h 420"/>
                <a:gd name="T38" fmla="*/ 2165 w 1242"/>
                <a:gd name="T39" fmla="*/ 1046 h 420"/>
                <a:gd name="T40" fmla="*/ 2608 w 1242"/>
                <a:gd name="T41" fmla="*/ 599 h 420"/>
                <a:gd name="T42" fmla="*/ 2706 w 1242"/>
                <a:gd name="T43" fmla="*/ 599 h 420"/>
                <a:gd name="T44" fmla="*/ 3188 w 1242"/>
                <a:gd name="T45" fmla="*/ 1085 h 420"/>
                <a:gd name="T46" fmla="*/ 3188 w 1242"/>
                <a:gd name="T47" fmla="*/ 527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4"/>
                    <a:pt x="847" y="184"/>
                    <a:pt x="847" y="184"/>
                  </a:cubicBezTo>
                  <a:cubicBezTo>
                    <a:pt x="837" y="195"/>
                    <a:pt x="820" y="195"/>
                    <a:pt x="809" y="184"/>
                  </a:cubicBezTo>
                  <a:cubicBezTo>
                    <a:pt x="636" y="12"/>
                    <a:pt x="636" y="12"/>
                    <a:pt x="636" y="12"/>
                  </a:cubicBezTo>
                  <a:cubicBezTo>
                    <a:pt x="625" y="0"/>
                    <a:pt x="617" y="0"/>
                    <a:pt x="606" y="12"/>
                  </a:cubicBezTo>
                  <a:cubicBezTo>
                    <a:pt x="433" y="184"/>
                    <a:pt x="433" y="184"/>
                    <a:pt x="433" y="184"/>
                  </a:cubicBezTo>
                  <a:cubicBezTo>
                    <a:pt x="423" y="195"/>
                    <a:pt x="405" y="195"/>
                    <a:pt x="395" y="184"/>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timing>
    <p:tnLst>
      <p:par>
        <p:cTn id="1" dur="indefinite" restart="never" nodeType="tmRoot"/>
      </p:par>
    </p:tnLst>
  </p:timing>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4000" b="1">
          <a:solidFill>
            <a:srgbClr val="FFFFFF"/>
          </a:solidFill>
          <a:latin typeface="Calibri" pitchFamily="34" charset="0"/>
        </a:defRPr>
      </a:lvl2pPr>
      <a:lvl3pPr algn="l" rtl="0" eaLnBrk="0" fontAlgn="base" hangingPunct="0">
        <a:spcBef>
          <a:spcPct val="0"/>
        </a:spcBef>
        <a:spcAft>
          <a:spcPct val="0"/>
        </a:spcAft>
        <a:defRPr sz="4000" b="1">
          <a:solidFill>
            <a:srgbClr val="FFFFFF"/>
          </a:solidFill>
          <a:latin typeface="Calibri" pitchFamily="34" charset="0"/>
        </a:defRPr>
      </a:lvl3pPr>
      <a:lvl4pPr algn="l" rtl="0" eaLnBrk="0" fontAlgn="base" hangingPunct="0">
        <a:spcBef>
          <a:spcPct val="0"/>
        </a:spcBef>
        <a:spcAft>
          <a:spcPct val="0"/>
        </a:spcAft>
        <a:defRPr sz="4000" b="1">
          <a:solidFill>
            <a:srgbClr val="FFFFFF"/>
          </a:solidFill>
          <a:latin typeface="Calibri" pitchFamily="34" charset="0"/>
        </a:defRPr>
      </a:lvl4pPr>
      <a:lvl5pPr algn="l" rtl="0" eaLnBrk="0" fontAlgn="base" hangingPunct="0">
        <a:spcBef>
          <a:spcPct val="0"/>
        </a:spcBef>
        <a:spcAft>
          <a:spcPct val="0"/>
        </a:spcAft>
        <a:defRPr sz="4000" b="1">
          <a:solidFill>
            <a:srgbClr val="FFFFF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indent="-179388" algn="l" rtl="0" eaLnBrk="0" fontAlgn="base" hangingPunct="0">
        <a:spcBef>
          <a:spcPct val="20000"/>
        </a:spcBef>
        <a:spcAft>
          <a:spcPct val="0"/>
        </a:spcAft>
        <a:buFont typeface="Arial" charset="0"/>
        <a:buChar char="•"/>
        <a:defRPr sz="2800" kern="1200">
          <a:solidFill>
            <a:srgbClr val="FFFFFF"/>
          </a:solidFill>
          <a:latin typeface="+mn-lt"/>
          <a:ea typeface="+mn-ea"/>
          <a:cs typeface="+mn-cs"/>
        </a:defRPr>
      </a:lvl1pPr>
      <a:lvl2pPr marL="358775" indent="-179388" algn="l" rtl="0" eaLnBrk="0" fontAlgn="base" hangingPunct="0">
        <a:spcBef>
          <a:spcPct val="20000"/>
        </a:spcBef>
        <a:spcAft>
          <a:spcPct val="0"/>
        </a:spcAft>
        <a:buFont typeface="Arial" charset="0"/>
        <a:buChar char="•"/>
        <a:defRPr sz="2400" kern="1200">
          <a:solidFill>
            <a:srgbClr val="FFFFFF"/>
          </a:solidFill>
          <a:latin typeface="+mn-lt"/>
          <a:ea typeface="+mn-ea"/>
          <a:cs typeface="+mn-cs"/>
        </a:defRPr>
      </a:lvl2pPr>
      <a:lvl3pPr marL="719138" indent="-179388"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3pPr>
      <a:lvl4pPr marL="1079500" indent="-179388" algn="l" rtl="0" eaLnBrk="0" fontAlgn="base" hangingPunct="0">
        <a:spcBef>
          <a:spcPct val="20000"/>
        </a:spcBef>
        <a:spcAft>
          <a:spcPct val="0"/>
        </a:spcAft>
        <a:buFont typeface="Arial" charset="0"/>
        <a:buChar char="•"/>
        <a:defRPr kern="1200">
          <a:solidFill>
            <a:srgbClr val="FFFFFF"/>
          </a:solidFill>
          <a:latin typeface="+mn-lt"/>
          <a:ea typeface="+mn-ea"/>
          <a:cs typeface="+mn-cs"/>
        </a:defRPr>
      </a:lvl4pPr>
      <a:lvl5pPr marL="1439863" indent="-179388" algn="l" rtl="0" eaLnBrk="0" fontAlgn="base" hangingPunct="0">
        <a:spcBef>
          <a:spcPts val="400"/>
        </a:spcBef>
        <a:spcAft>
          <a:spcPct val="0"/>
        </a:spcAft>
        <a:buFont typeface="Arial" charset="0"/>
        <a:buChar char="•"/>
        <a:defRPr kern="1200">
          <a:solidFill>
            <a:srgbClr val="FFFFF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2050"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0825" y="411163"/>
            <a:ext cx="2552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 name="Group 12"/>
          <p:cNvGrpSpPr>
            <a:grpSpLocks noChangeAspect="1"/>
          </p:cNvGrpSpPr>
          <p:nvPr userDrawn="1"/>
        </p:nvGrpSpPr>
        <p:grpSpPr bwMode="auto">
          <a:xfrm>
            <a:off x="394918" y="475608"/>
            <a:ext cx="3372206" cy="717550"/>
            <a:chOff x="0" y="1007"/>
            <a:chExt cx="5760" cy="1226"/>
          </a:xfrm>
        </p:grpSpPr>
        <p:sp>
          <p:nvSpPr>
            <p:cNvPr id="70" name="AutoShape 11"/>
            <p:cNvSpPr>
              <a:spLocks noChangeAspect="1" noChangeArrowheads="1" noTextEdit="1"/>
            </p:cNvSpPr>
            <p:nvPr userDrawn="1"/>
          </p:nvSpPr>
          <p:spPr bwMode="auto">
            <a:xfrm>
              <a:off x="0" y="1007"/>
              <a:ext cx="5760"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71" name="Freeform 13"/>
            <p:cNvSpPr>
              <a:spLocks/>
            </p:cNvSpPr>
            <p:nvPr userDrawn="1"/>
          </p:nvSpPr>
          <p:spPr bwMode="auto">
            <a:xfrm>
              <a:off x="2178" y="1063"/>
              <a:ext cx="276" cy="425"/>
            </a:xfrm>
            <a:custGeom>
              <a:avLst/>
              <a:gdLst>
                <a:gd name="T0" fmla="*/ 0 w 172"/>
                <a:gd name="T1" fmla="*/ 343 h 264"/>
                <a:gd name="T2" fmla="*/ 265 w 172"/>
                <a:gd name="T3" fmla="*/ 0 h 264"/>
                <a:gd name="T4" fmla="*/ 417 w 172"/>
                <a:gd name="T5" fmla="*/ 37 h 264"/>
                <a:gd name="T6" fmla="*/ 443 w 172"/>
                <a:gd name="T7" fmla="*/ 72 h 264"/>
                <a:gd name="T8" fmla="*/ 443 w 172"/>
                <a:gd name="T9" fmla="*/ 93 h 264"/>
                <a:gd name="T10" fmla="*/ 425 w 172"/>
                <a:gd name="T11" fmla="*/ 111 h 264"/>
                <a:gd name="T12" fmla="*/ 409 w 172"/>
                <a:gd name="T13" fmla="*/ 106 h 264"/>
                <a:gd name="T14" fmla="*/ 273 w 172"/>
                <a:gd name="T15" fmla="*/ 68 h 264"/>
                <a:gd name="T16" fmla="*/ 75 w 172"/>
                <a:gd name="T17" fmla="*/ 343 h 264"/>
                <a:gd name="T18" fmla="*/ 273 w 172"/>
                <a:gd name="T19" fmla="*/ 617 h 264"/>
                <a:gd name="T20" fmla="*/ 409 w 172"/>
                <a:gd name="T21" fmla="*/ 578 h 264"/>
                <a:gd name="T22" fmla="*/ 425 w 172"/>
                <a:gd name="T23" fmla="*/ 573 h 264"/>
                <a:gd name="T24" fmla="*/ 443 w 172"/>
                <a:gd name="T25" fmla="*/ 591 h 264"/>
                <a:gd name="T26" fmla="*/ 443 w 172"/>
                <a:gd name="T27" fmla="*/ 615 h 264"/>
                <a:gd name="T28" fmla="*/ 417 w 172"/>
                <a:gd name="T29" fmla="*/ 650 h 264"/>
                <a:gd name="T30" fmla="*/ 265 w 172"/>
                <a:gd name="T31" fmla="*/ 684 h 264"/>
                <a:gd name="T32" fmla="*/ 0 w 172"/>
                <a:gd name="T33" fmla="*/ 343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2"/>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3"/>
                    <a:pt x="165" y="43"/>
                  </a:cubicBezTo>
                  <a:cubicBezTo>
                    <a:pt x="163" y="43"/>
                    <a:pt x="161" y="43"/>
                    <a:pt x="159" y="41"/>
                  </a:cubicBezTo>
                  <a:cubicBezTo>
                    <a:pt x="151" y="37"/>
                    <a:pt x="132" y="26"/>
                    <a:pt x="106" y="26"/>
                  </a:cubicBezTo>
                  <a:cubicBezTo>
                    <a:pt x="61" y="26"/>
                    <a:pt x="29" y="61"/>
                    <a:pt x="29" y="132"/>
                  </a:cubicBezTo>
                  <a:cubicBezTo>
                    <a:pt x="29" y="203"/>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2"/>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2" name="Freeform 14"/>
            <p:cNvSpPr>
              <a:spLocks noEditPoints="1"/>
            </p:cNvSpPr>
            <p:nvPr userDrawn="1"/>
          </p:nvSpPr>
          <p:spPr bwMode="auto">
            <a:xfrm>
              <a:off x="2486" y="1168"/>
              <a:ext cx="239" cy="319"/>
            </a:xfrm>
            <a:custGeom>
              <a:avLst/>
              <a:gdLst>
                <a:gd name="T0" fmla="*/ 0 w 149"/>
                <a:gd name="T1" fmla="*/ 364 h 198"/>
                <a:gd name="T2" fmla="*/ 199 w 149"/>
                <a:gd name="T3" fmla="*/ 197 h 198"/>
                <a:gd name="T4" fmla="*/ 290 w 149"/>
                <a:gd name="T5" fmla="*/ 205 h 198"/>
                <a:gd name="T6" fmla="*/ 290 w 149"/>
                <a:gd name="T7" fmla="*/ 200 h 198"/>
                <a:gd name="T8" fmla="*/ 205 w 149"/>
                <a:gd name="T9" fmla="*/ 60 h 198"/>
                <a:gd name="T10" fmla="*/ 59 w 149"/>
                <a:gd name="T11" fmla="*/ 102 h 198"/>
                <a:gd name="T12" fmla="*/ 47 w 149"/>
                <a:gd name="T13" fmla="*/ 106 h 198"/>
                <a:gd name="T14" fmla="*/ 30 w 149"/>
                <a:gd name="T15" fmla="*/ 89 h 198"/>
                <a:gd name="T16" fmla="*/ 30 w 149"/>
                <a:gd name="T17" fmla="*/ 60 h 198"/>
                <a:gd name="T18" fmla="*/ 55 w 149"/>
                <a:gd name="T19" fmla="*/ 31 h 198"/>
                <a:gd name="T20" fmla="*/ 213 w 149"/>
                <a:gd name="T21" fmla="*/ 0 h 198"/>
                <a:gd name="T22" fmla="*/ 361 w 149"/>
                <a:gd name="T23" fmla="*/ 169 h 198"/>
                <a:gd name="T24" fmla="*/ 361 w 149"/>
                <a:gd name="T25" fmla="*/ 437 h 198"/>
                <a:gd name="T26" fmla="*/ 383 w 149"/>
                <a:gd name="T27" fmla="*/ 467 h 198"/>
                <a:gd name="T28" fmla="*/ 383 w 149"/>
                <a:gd name="T29" fmla="*/ 480 h 198"/>
                <a:gd name="T30" fmla="*/ 335 w 149"/>
                <a:gd name="T31" fmla="*/ 514 h 198"/>
                <a:gd name="T32" fmla="*/ 290 w 149"/>
                <a:gd name="T33" fmla="*/ 459 h 198"/>
                <a:gd name="T34" fmla="*/ 290 w 149"/>
                <a:gd name="T35" fmla="*/ 451 h 198"/>
                <a:gd name="T36" fmla="*/ 154 w 149"/>
                <a:gd name="T37" fmla="*/ 514 h 198"/>
                <a:gd name="T38" fmla="*/ 0 w 149"/>
                <a:gd name="T39" fmla="*/ 364 h 198"/>
                <a:gd name="T40" fmla="*/ 290 w 149"/>
                <a:gd name="T41" fmla="*/ 390 h 198"/>
                <a:gd name="T42" fmla="*/ 290 w 149"/>
                <a:gd name="T43" fmla="*/ 263 h 198"/>
                <a:gd name="T44" fmla="*/ 209 w 149"/>
                <a:gd name="T45" fmla="*/ 251 h 198"/>
                <a:gd name="T46" fmla="*/ 69 w 149"/>
                <a:gd name="T47" fmla="*/ 361 h 198"/>
                <a:gd name="T48" fmla="*/ 167 w 149"/>
                <a:gd name="T49" fmla="*/ 458 h 198"/>
                <a:gd name="T50" fmla="*/ 290 w 149"/>
                <a:gd name="T51" fmla="*/ 39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9" h="198">
                  <a:moveTo>
                    <a:pt x="0" y="140"/>
                  </a:moveTo>
                  <a:cubicBezTo>
                    <a:pt x="0" y="110"/>
                    <a:pt x="19" y="76"/>
                    <a:pt x="77" y="76"/>
                  </a:cubicBezTo>
                  <a:cubicBezTo>
                    <a:pt x="87" y="76"/>
                    <a:pt x="101" y="77"/>
                    <a:pt x="113" y="79"/>
                  </a:cubicBezTo>
                  <a:cubicBezTo>
                    <a:pt x="113" y="77"/>
                    <a:pt x="113" y="77"/>
                    <a:pt x="113" y="77"/>
                  </a:cubicBezTo>
                  <a:cubicBezTo>
                    <a:pt x="113" y="41"/>
                    <a:pt x="111" y="23"/>
                    <a:pt x="80" y="23"/>
                  </a:cubicBezTo>
                  <a:cubicBezTo>
                    <a:pt x="58" y="23"/>
                    <a:pt x="34" y="32"/>
                    <a:pt x="23" y="39"/>
                  </a:cubicBezTo>
                  <a:cubicBezTo>
                    <a:pt x="21" y="40"/>
                    <a:pt x="20" y="41"/>
                    <a:pt x="18" y="41"/>
                  </a:cubicBezTo>
                  <a:cubicBezTo>
                    <a:pt x="14" y="41"/>
                    <a:pt x="12" y="38"/>
                    <a:pt x="12" y="34"/>
                  </a:cubicBezTo>
                  <a:cubicBezTo>
                    <a:pt x="12" y="23"/>
                    <a:pt x="12" y="23"/>
                    <a:pt x="12" y="23"/>
                  </a:cubicBezTo>
                  <a:cubicBezTo>
                    <a:pt x="12" y="19"/>
                    <a:pt x="15" y="15"/>
                    <a:pt x="21" y="12"/>
                  </a:cubicBezTo>
                  <a:cubicBezTo>
                    <a:pt x="35" y="4"/>
                    <a:pt x="62" y="0"/>
                    <a:pt x="83" y="0"/>
                  </a:cubicBezTo>
                  <a:cubicBezTo>
                    <a:pt x="134" y="0"/>
                    <a:pt x="140" y="27"/>
                    <a:pt x="140" y="65"/>
                  </a:cubicBezTo>
                  <a:cubicBezTo>
                    <a:pt x="140" y="168"/>
                    <a:pt x="140" y="168"/>
                    <a:pt x="140" y="168"/>
                  </a:cubicBezTo>
                  <a:cubicBezTo>
                    <a:pt x="140" y="177"/>
                    <a:pt x="143" y="180"/>
                    <a:pt x="149" y="180"/>
                  </a:cubicBezTo>
                  <a:cubicBezTo>
                    <a:pt x="149" y="185"/>
                    <a:pt x="149" y="185"/>
                    <a:pt x="149" y="185"/>
                  </a:cubicBezTo>
                  <a:cubicBezTo>
                    <a:pt x="149" y="191"/>
                    <a:pt x="144" y="198"/>
                    <a:pt x="130" y="198"/>
                  </a:cubicBezTo>
                  <a:cubicBezTo>
                    <a:pt x="121" y="198"/>
                    <a:pt x="113" y="192"/>
                    <a:pt x="113" y="177"/>
                  </a:cubicBezTo>
                  <a:cubicBezTo>
                    <a:pt x="113" y="174"/>
                    <a:pt x="113" y="174"/>
                    <a:pt x="113" y="174"/>
                  </a:cubicBezTo>
                  <a:cubicBezTo>
                    <a:pt x="103" y="186"/>
                    <a:pt x="88" y="198"/>
                    <a:pt x="60" y="198"/>
                  </a:cubicBezTo>
                  <a:cubicBezTo>
                    <a:pt x="29" y="198"/>
                    <a:pt x="0" y="183"/>
                    <a:pt x="0" y="140"/>
                  </a:cubicBezTo>
                  <a:moveTo>
                    <a:pt x="113" y="150"/>
                  </a:moveTo>
                  <a:cubicBezTo>
                    <a:pt x="113" y="101"/>
                    <a:pt x="113" y="101"/>
                    <a:pt x="113" y="101"/>
                  </a:cubicBezTo>
                  <a:cubicBezTo>
                    <a:pt x="102" y="98"/>
                    <a:pt x="89" y="97"/>
                    <a:pt x="81" y="97"/>
                  </a:cubicBezTo>
                  <a:cubicBezTo>
                    <a:pt x="42" y="97"/>
                    <a:pt x="27" y="114"/>
                    <a:pt x="27" y="139"/>
                  </a:cubicBezTo>
                  <a:cubicBezTo>
                    <a:pt x="27" y="168"/>
                    <a:pt x="44" y="176"/>
                    <a:pt x="65" y="176"/>
                  </a:cubicBezTo>
                  <a:cubicBezTo>
                    <a:pt x="86" y="176"/>
                    <a:pt x="105" y="164"/>
                    <a:pt x="113" y="15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3" name="Freeform 15"/>
            <p:cNvSpPr>
              <a:spLocks/>
            </p:cNvSpPr>
            <p:nvPr userDrawn="1"/>
          </p:nvSpPr>
          <p:spPr bwMode="auto">
            <a:xfrm>
              <a:off x="2776" y="1170"/>
              <a:ext cx="391" cy="312"/>
            </a:xfrm>
            <a:custGeom>
              <a:avLst/>
              <a:gdLst>
                <a:gd name="T0" fmla="*/ 0 w 244"/>
                <a:gd name="T1" fmla="*/ 484 h 194"/>
                <a:gd name="T2" fmla="*/ 0 w 244"/>
                <a:gd name="T3" fmla="*/ 26 h 194"/>
                <a:gd name="T4" fmla="*/ 21 w 244"/>
                <a:gd name="T5" fmla="*/ 8 h 194"/>
                <a:gd name="T6" fmla="*/ 48 w 244"/>
                <a:gd name="T7" fmla="*/ 8 h 194"/>
                <a:gd name="T8" fmla="*/ 69 w 244"/>
                <a:gd name="T9" fmla="*/ 26 h 194"/>
                <a:gd name="T10" fmla="*/ 69 w 244"/>
                <a:gd name="T11" fmla="*/ 42 h 194"/>
                <a:gd name="T12" fmla="*/ 223 w 244"/>
                <a:gd name="T13" fmla="*/ 0 h 194"/>
                <a:gd name="T14" fmla="*/ 324 w 244"/>
                <a:gd name="T15" fmla="*/ 50 h 194"/>
                <a:gd name="T16" fmla="*/ 500 w 244"/>
                <a:gd name="T17" fmla="*/ 0 h 194"/>
                <a:gd name="T18" fmla="*/ 627 w 244"/>
                <a:gd name="T19" fmla="*/ 148 h 194"/>
                <a:gd name="T20" fmla="*/ 627 w 244"/>
                <a:gd name="T21" fmla="*/ 484 h 194"/>
                <a:gd name="T22" fmla="*/ 609 w 244"/>
                <a:gd name="T23" fmla="*/ 502 h 194"/>
                <a:gd name="T24" fmla="*/ 578 w 244"/>
                <a:gd name="T25" fmla="*/ 502 h 194"/>
                <a:gd name="T26" fmla="*/ 559 w 244"/>
                <a:gd name="T27" fmla="*/ 484 h 194"/>
                <a:gd name="T28" fmla="*/ 559 w 244"/>
                <a:gd name="T29" fmla="*/ 148 h 194"/>
                <a:gd name="T30" fmla="*/ 482 w 244"/>
                <a:gd name="T31" fmla="*/ 68 h 194"/>
                <a:gd name="T32" fmla="*/ 346 w 244"/>
                <a:gd name="T33" fmla="*/ 101 h 194"/>
                <a:gd name="T34" fmla="*/ 346 w 244"/>
                <a:gd name="T35" fmla="*/ 484 h 194"/>
                <a:gd name="T36" fmla="*/ 329 w 244"/>
                <a:gd name="T37" fmla="*/ 502 h 194"/>
                <a:gd name="T38" fmla="*/ 298 w 244"/>
                <a:gd name="T39" fmla="*/ 502 h 194"/>
                <a:gd name="T40" fmla="*/ 280 w 244"/>
                <a:gd name="T41" fmla="*/ 484 h 194"/>
                <a:gd name="T42" fmla="*/ 280 w 244"/>
                <a:gd name="T43" fmla="*/ 148 h 194"/>
                <a:gd name="T44" fmla="*/ 204 w 244"/>
                <a:gd name="T45" fmla="*/ 68 h 194"/>
                <a:gd name="T46" fmla="*/ 69 w 244"/>
                <a:gd name="T47" fmla="*/ 101 h 194"/>
                <a:gd name="T48" fmla="*/ 69 w 244"/>
                <a:gd name="T49" fmla="*/ 484 h 194"/>
                <a:gd name="T50" fmla="*/ 48 w 244"/>
                <a:gd name="T51" fmla="*/ 502 h 194"/>
                <a:gd name="T52" fmla="*/ 21 w 244"/>
                <a:gd name="T53" fmla="*/ 502 h 194"/>
                <a:gd name="T54" fmla="*/ 0 w 244"/>
                <a:gd name="T55" fmla="*/ 484 h 1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4"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6" y="13"/>
                    <a:pt x="57" y="0"/>
                    <a:pt x="87" y="0"/>
                  </a:cubicBezTo>
                  <a:cubicBezTo>
                    <a:pt x="106" y="0"/>
                    <a:pt x="120" y="9"/>
                    <a:pt x="126" y="19"/>
                  </a:cubicBezTo>
                  <a:cubicBezTo>
                    <a:pt x="137" y="15"/>
                    <a:pt x="167" y="0"/>
                    <a:pt x="195" y="0"/>
                  </a:cubicBezTo>
                  <a:cubicBezTo>
                    <a:pt x="222" y="0"/>
                    <a:pt x="244" y="14"/>
                    <a:pt x="244" y="57"/>
                  </a:cubicBezTo>
                  <a:cubicBezTo>
                    <a:pt x="244" y="187"/>
                    <a:pt x="244" y="187"/>
                    <a:pt x="244" y="187"/>
                  </a:cubicBezTo>
                  <a:cubicBezTo>
                    <a:pt x="244" y="191"/>
                    <a:pt x="241" y="194"/>
                    <a:pt x="237" y="194"/>
                  </a:cubicBezTo>
                  <a:cubicBezTo>
                    <a:pt x="225" y="194"/>
                    <a:pt x="225" y="194"/>
                    <a:pt x="225" y="194"/>
                  </a:cubicBezTo>
                  <a:cubicBezTo>
                    <a:pt x="221" y="194"/>
                    <a:pt x="218" y="191"/>
                    <a:pt x="218" y="187"/>
                  </a:cubicBezTo>
                  <a:cubicBezTo>
                    <a:pt x="218" y="57"/>
                    <a:pt x="218" y="57"/>
                    <a:pt x="218" y="57"/>
                  </a:cubicBezTo>
                  <a:cubicBezTo>
                    <a:pt x="218" y="37"/>
                    <a:pt x="209" y="26"/>
                    <a:pt x="188" y="26"/>
                  </a:cubicBezTo>
                  <a:cubicBezTo>
                    <a:pt x="166" y="26"/>
                    <a:pt x="135" y="39"/>
                    <a:pt x="135" y="39"/>
                  </a:cubicBezTo>
                  <a:cubicBezTo>
                    <a:pt x="135" y="187"/>
                    <a:pt x="135" y="187"/>
                    <a:pt x="135" y="187"/>
                  </a:cubicBezTo>
                  <a:cubicBezTo>
                    <a:pt x="135" y="191"/>
                    <a:pt x="132" y="194"/>
                    <a:pt x="128" y="194"/>
                  </a:cubicBezTo>
                  <a:cubicBezTo>
                    <a:pt x="116" y="194"/>
                    <a:pt x="116" y="194"/>
                    <a:pt x="116" y="194"/>
                  </a:cubicBezTo>
                  <a:cubicBezTo>
                    <a:pt x="112" y="194"/>
                    <a:pt x="109" y="191"/>
                    <a:pt x="109" y="187"/>
                  </a:cubicBezTo>
                  <a:cubicBezTo>
                    <a:pt x="109" y="57"/>
                    <a:pt x="109" y="57"/>
                    <a:pt x="109" y="57"/>
                  </a:cubicBezTo>
                  <a:cubicBezTo>
                    <a:pt x="109" y="37"/>
                    <a:pt x="100" y="26"/>
                    <a:pt x="79" y="26"/>
                  </a:cubicBezTo>
                  <a:cubicBezTo>
                    <a:pt x="57"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 name="Freeform 16"/>
            <p:cNvSpPr>
              <a:spLocks noEditPoints="1"/>
            </p:cNvSpPr>
            <p:nvPr userDrawn="1"/>
          </p:nvSpPr>
          <p:spPr bwMode="auto">
            <a:xfrm>
              <a:off x="3234" y="1022"/>
              <a:ext cx="253" cy="466"/>
            </a:xfrm>
            <a:custGeom>
              <a:avLst/>
              <a:gdLst>
                <a:gd name="T0" fmla="*/ 67 w 158"/>
                <a:gd name="T1" fmla="*/ 673 h 290"/>
                <a:gd name="T2" fmla="*/ 67 w 158"/>
                <a:gd name="T3" fmla="*/ 720 h 290"/>
                <a:gd name="T4" fmla="*/ 48 w 158"/>
                <a:gd name="T5" fmla="*/ 739 h 290"/>
                <a:gd name="T6" fmla="*/ 18 w 158"/>
                <a:gd name="T7" fmla="*/ 739 h 290"/>
                <a:gd name="T8" fmla="*/ 0 w 158"/>
                <a:gd name="T9" fmla="*/ 720 h 290"/>
                <a:gd name="T10" fmla="*/ 0 w 158"/>
                <a:gd name="T11" fmla="*/ 21 h 290"/>
                <a:gd name="T12" fmla="*/ 18 w 158"/>
                <a:gd name="T13" fmla="*/ 0 h 290"/>
                <a:gd name="T14" fmla="*/ 48 w 158"/>
                <a:gd name="T15" fmla="*/ 0 h 290"/>
                <a:gd name="T16" fmla="*/ 67 w 158"/>
                <a:gd name="T17" fmla="*/ 21 h 290"/>
                <a:gd name="T18" fmla="*/ 67 w 158"/>
                <a:gd name="T19" fmla="*/ 307 h 290"/>
                <a:gd name="T20" fmla="*/ 208 w 158"/>
                <a:gd name="T21" fmla="*/ 235 h 290"/>
                <a:gd name="T22" fmla="*/ 405 w 158"/>
                <a:gd name="T23" fmla="*/ 490 h 290"/>
                <a:gd name="T24" fmla="*/ 208 w 158"/>
                <a:gd name="T25" fmla="*/ 749 h 290"/>
                <a:gd name="T26" fmla="*/ 67 w 158"/>
                <a:gd name="T27" fmla="*/ 673 h 290"/>
                <a:gd name="T28" fmla="*/ 338 w 158"/>
                <a:gd name="T29" fmla="*/ 490 h 290"/>
                <a:gd name="T30" fmla="*/ 208 w 158"/>
                <a:gd name="T31" fmla="*/ 297 h 290"/>
                <a:gd name="T32" fmla="*/ 67 w 158"/>
                <a:gd name="T33" fmla="*/ 392 h 290"/>
                <a:gd name="T34" fmla="*/ 67 w 158"/>
                <a:gd name="T35" fmla="*/ 588 h 290"/>
                <a:gd name="T36" fmla="*/ 208 w 158"/>
                <a:gd name="T37" fmla="*/ 686 h 290"/>
                <a:gd name="T38" fmla="*/ 338 w 158"/>
                <a:gd name="T39" fmla="*/ 490 h 2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 h="290">
                  <a:moveTo>
                    <a:pt x="26" y="261"/>
                  </a:moveTo>
                  <a:cubicBezTo>
                    <a:pt x="26" y="279"/>
                    <a:pt x="26" y="279"/>
                    <a:pt x="26" y="279"/>
                  </a:cubicBezTo>
                  <a:cubicBezTo>
                    <a:pt x="26" y="283"/>
                    <a:pt x="23" y="286"/>
                    <a:pt x="19" y="286"/>
                  </a:cubicBezTo>
                  <a:cubicBezTo>
                    <a:pt x="7" y="286"/>
                    <a:pt x="7" y="286"/>
                    <a:pt x="7" y="286"/>
                  </a:cubicBezTo>
                  <a:cubicBezTo>
                    <a:pt x="3" y="286"/>
                    <a:pt x="0" y="283"/>
                    <a:pt x="0" y="279"/>
                  </a:cubicBezTo>
                  <a:cubicBezTo>
                    <a:pt x="0" y="8"/>
                    <a:pt x="0" y="8"/>
                    <a:pt x="0" y="8"/>
                  </a:cubicBezTo>
                  <a:cubicBezTo>
                    <a:pt x="0" y="4"/>
                    <a:pt x="3" y="0"/>
                    <a:pt x="7" y="0"/>
                  </a:cubicBezTo>
                  <a:cubicBezTo>
                    <a:pt x="19" y="0"/>
                    <a:pt x="19" y="0"/>
                    <a:pt x="19" y="0"/>
                  </a:cubicBezTo>
                  <a:cubicBezTo>
                    <a:pt x="23" y="0"/>
                    <a:pt x="26" y="4"/>
                    <a:pt x="26" y="8"/>
                  </a:cubicBezTo>
                  <a:cubicBezTo>
                    <a:pt x="26" y="119"/>
                    <a:pt x="26" y="119"/>
                    <a:pt x="26" y="119"/>
                  </a:cubicBezTo>
                  <a:cubicBezTo>
                    <a:pt x="34" y="106"/>
                    <a:pt x="55" y="91"/>
                    <a:pt x="81" y="91"/>
                  </a:cubicBezTo>
                  <a:cubicBezTo>
                    <a:pt x="134" y="91"/>
                    <a:pt x="158" y="132"/>
                    <a:pt x="158" y="190"/>
                  </a:cubicBezTo>
                  <a:cubicBezTo>
                    <a:pt x="158" y="249"/>
                    <a:pt x="134" y="290"/>
                    <a:pt x="81" y="290"/>
                  </a:cubicBezTo>
                  <a:cubicBezTo>
                    <a:pt x="55" y="290"/>
                    <a:pt x="34" y="275"/>
                    <a:pt x="26" y="261"/>
                  </a:cubicBezTo>
                  <a:moveTo>
                    <a:pt x="132" y="190"/>
                  </a:moveTo>
                  <a:cubicBezTo>
                    <a:pt x="132" y="137"/>
                    <a:pt x="112" y="115"/>
                    <a:pt x="81" y="115"/>
                  </a:cubicBezTo>
                  <a:cubicBezTo>
                    <a:pt x="53" y="115"/>
                    <a:pt x="33" y="134"/>
                    <a:pt x="26" y="152"/>
                  </a:cubicBezTo>
                  <a:cubicBezTo>
                    <a:pt x="26" y="228"/>
                    <a:pt x="26" y="228"/>
                    <a:pt x="26" y="228"/>
                  </a:cubicBezTo>
                  <a:cubicBezTo>
                    <a:pt x="33" y="247"/>
                    <a:pt x="53" y="266"/>
                    <a:pt x="81" y="266"/>
                  </a:cubicBezTo>
                  <a:cubicBezTo>
                    <a:pt x="112" y="266"/>
                    <a:pt x="132" y="244"/>
                    <a:pt x="132" y="19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 name="Freeform 17"/>
            <p:cNvSpPr>
              <a:spLocks/>
            </p:cNvSpPr>
            <p:nvPr userDrawn="1"/>
          </p:nvSpPr>
          <p:spPr bwMode="auto">
            <a:xfrm>
              <a:off x="3543" y="1174"/>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29 w 96"/>
                <a:gd name="T19" fmla="*/ 89 h 191"/>
                <a:gd name="T20" fmla="*/ 217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89" y="34"/>
                  </a:cubicBezTo>
                  <a:cubicBezTo>
                    <a:pt x="87" y="34"/>
                    <a:pt x="86" y="34"/>
                    <a:pt x="84" y="33"/>
                  </a:cubicBezTo>
                  <a:cubicBezTo>
                    <a:pt x="79" y="29"/>
                    <a:pt x="74"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6" name="Freeform 18"/>
            <p:cNvSpPr>
              <a:spLocks noEditPoints="1"/>
            </p:cNvSpPr>
            <p:nvPr userDrawn="1"/>
          </p:nvSpPr>
          <p:spPr bwMode="auto">
            <a:xfrm>
              <a:off x="3736" y="1067"/>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7"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7" y="258"/>
                    <a:pt x="3" y="255"/>
                    <a:pt x="3"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7" name="Freeform 19"/>
            <p:cNvSpPr>
              <a:spLocks noEditPoints="1"/>
            </p:cNvSpPr>
            <p:nvPr userDrawn="1"/>
          </p:nvSpPr>
          <p:spPr bwMode="auto">
            <a:xfrm>
              <a:off x="3830" y="1022"/>
              <a:ext cx="270" cy="466"/>
            </a:xfrm>
            <a:custGeom>
              <a:avLst/>
              <a:gdLst>
                <a:gd name="T0" fmla="*/ 0 w 168"/>
                <a:gd name="T1" fmla="*/ 490 h 290"/>
                <a:gd name="T2" fmla="*/ 199 w 168"/>
                <a:gd name="T3" fmla="*/ 235 h 290"/>
                <a:gd name="T4" fmla="*/ 341 w 168"/>
                <a:gd name="T5" fmla="*/ 307 h 290"/>
                <a:gd name="T6" fmla="*/ 341 w 168"/>
                <a:gd name="T7" fmla="*/ 21 h 290"/>
                <a:gd name="T8" fmla="*/ 362 w 168"/>
                <a:gd name="T9" fmla="*/ 0 h 290"/>
                <a:gd name="T10" fmla="*/ 391 w 168"/>
                <a:gd name="T11" fmla="*/ 0 h 290"/>
                <a:gd name="T12" fmla="*/ 411 w 168"/>
                <a:gd name="T13" fmla="*/ 21 h 290"/>
                <a:gd name="T14" fmla="*/ 411 w 168"/>
                <a:gd name="T15" fmla="*/ 668 h 290"/>
                <a:gd name="T16" fmla="*/ 434 w 168"/>
                <a:gd name="T17" fmla="*/ 699 h 290"/>
                <a:gd name="T18" fmla="*/ 434 w 168"/>
                <a:gd name="T19" fmla="*/ 713 h 290"/>
                <a:gd name="T20" fmla="*/ 384 w 168"/>
                <a:gd name="T21" fmla="*/ 746 h 290"/>
                <a:gd name="T22" fmla="*/ 341 w 168"/>
                <a:gd name="T23" fmla="*/ 693 h 290"/>
                <a:gd name="T24" fmla="*/ 341 w 168"/>
                <a:gd name="T25" fmla="*/ 673 h 290"/>
                <a:gd name="T26" fmla="*/ 199 w 168"/>
                <a:gd name="T27" fmla="*/ 749 h 290"/>
                <a:gd name="T28" fmla="*/ 0 w 168"/>
                <a:gd name="T29" fmla="*/ 490 h 290"/>
                <a:gd name="T30" fmla="*/ 341 w 168"/>
                <a:gd name="T31" fmla="*/ 588 h 290"/>
                <a:gd name="T32" fmla="*/ 341 w 168"/>
                <a:gd name="T33" fmla="*/ 392 h 290"/>
                <a:gd name="T34" fmla="*/ 199 w 168"/>
                <a:gd name="T35" fmla="*/ 297 h 290"/>
                <a:gd name="T36" fmla="*/ 69 w 168"/>
                <a:gd name="T37" fmla="*/ 490 h 290"/>
                <a:gd name="T38" fmla="*/ 199 w 168"/>
                <a:gd name="T39" fmla="*/ 686 h 290"/>
                <a:gd name="T40" fmla="*/ 341 w 168"/>
                <a:gd name="T41" fmla="*/ 588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8" h="290">
                  <a:moveTo>
                    <a:pt x="0" y="190"/>
                  </a:moveTo>
                  <a:cubicBezTo>
                    <a:pt x="0" y="132"/>
                    <a:pt x="25" y="91"/>
                    <a:pt x="77" y="91"/>
                  </a:cubicBezTo>
                  <a:cubicBezTo>
                    <a:pt x="104" y="91"/>
                    <a:pt x="124" y="106"/>
                    <a:pt x="132" y="119"/>
                  </a:cubicBezTo>
                  <a:cubicBezTo>
                    <a:pt x="132" y="8"/>
                    <a:pt x="132" y="8"/>
                    <a:pt x="132" y="8"/>
                  </a:cubicBezTo>
                  <a:cubicBezTo>
                    <a:pt x="132" y="4"/>
                    <a:pt x="135" y="0"/>
                    <a:pt x="140" y="0"/>
                  </a:cubicBezTo>
                  <a:cubicBezTo>
                    <a:pt x="151" y="0"/>
                    <a:pt x="151" y="0"/>
                    <a:pt x="151" y="0"/>
                  </a:cubicBezTo>
                  <a:cubicBezTo>
                    <a:pt x="155" y="0"/>
                    <a:pt x="159" y="4"/>
                    <a:pt x="159" y="8"/>
                  </a:cubicBezTo>
                  <a:cubicBezTo>
                    <a:pt x="159" y="259"/>
                    <a:pt x="159" y="259"/>
                    <a:pt x="159" y="259"/>
                  </a:cubicBezTo>
                  <a:cubicBezTo>
                    <a:pt x="159" y="268"/>
                    <a:pt x="162" y="271"/>
                    <a:pt x="168" y="271"/>
                  </a:cubicBezTo>
                  <a:cubicBezTo>
                    <a:pt x="168" y="276"/>
                    <a:pt x="168" y="276"/>
                    <a:pt x="168" y="276"/>
                  </a:cubicBezTo>
                  <a:cubicBezTo>
                    <a:pt x="168" y="282"/>
                    <a:pt x="163" y="289"/>
                    <a:pt x="149" y="289"/>
                  </a:cubicBezTo>
                  <a:cubicBezTo>
                    <a:pt x="140" y="289"/>
                    <a:pt x="132" y="283"/>
                    <a:pt x="132" y="268"/>
                  </a:cubicBezTo>
                  <a:cubicBezTo>
                    <a:pt x="132" y="261"/>
                    <a:pt x="132" y="261"/>
                    <a:pt x="132" y="261"/>
                  </a:cubicBezTo>
                  <a:cubicBezTo>
                    <a:pt x="124" y="275"/>
                    <a:pt x="104" y="290"/>
                    <a:pt x="77" y="290"/>
                  </a:cubicBezTo>
                  <a:cubicBezTo>
                    <a:pt x="25" y="290"/>
                    <a:pt x="0" y="249"/>
                    <a:pt x="0" y="190"/>
                  </a:cubicBezTo>
                  <a:moveTo>
                    <a:pt x="132" y="228"/>
                  </a:moveTo>
                  <a:cubicBezTo>
                    <a:pt x="132" y="152"/>
                    <a:pt x="132" y="152"/>
                    <a:pt x="132" y="152"/>
                  </a:cubicBezTo>
                  <a:cubicBezTo>
                    <a:pt x="125" y="134"/>
                    <a:pt x="106" y="115"/>
                    <a:pt x="77" y="115"/>
                  </a:cubicBezTo>
                  <a:cubicBezTo>
                    <a:pt x="47" y="115"/>
                    <a:pt x="27" y="137"/>
                    <a:pt x="27" y="190"/>
                  </a:cubicBezTo>
                  <a:cubicBezTo>
                    <a:pt x="27" y="244"/>
                    <a:pt x="47" y="266"/>
                    <a:pt x="77" y="266"/>
                  </a:cubicBezTo>
                  <a:cubicBezTo>
                    <a:pt x="106" y="266"/>
                    <a:pt x="125" y="247"/>
                    <a:pt x="132" y="228"/>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 name="Freeform 20"/>
            <p:cNvSpPr>
              <a:spLocks noEditPoints="1"/>
            </p:cNvSpPr>
            <p:nvPr userDrawn="1"/>
          </p:nvSpPr>
          <p:spPr bwMode="auto">
            <a:xfrm>
              <a:off x="4133" y="1150"/>
              <a:ext cx="257" cy="475"/>
            </a:xfrm>
            <a:custGeom>
              <a:avLst/>
              <a:gdLst>
                <a:gd name="T0" fmla="*/ 357 w 160"/>
                <a:gd name="T1" fmla="*/ 0 h 295"/>
                <a:gd name="T2" fmla="*/ 413 w 160"/>
                <a:gd name="T3" fmla="*/ 39 h 295"/>
                <a:gd name="T4" fmla="*/ 413 w 160"/>
                <a:gd name="T5" fmla="*/ 76 h 295"/>
                <a:gd name="T6" fmla="*/ 397 w 160"/>
                <a:gd name="T7" fmla="*/ 90 h 295"/>
                <a:gd name="T8" fmla="*/ 384 w 160"/>
                <a:gd name="T9" fmla="*/ 85 h 295"/>
                <a:gd name="T10" fmla="*/ 332 w 160"/>
                <a:gd name="T11" fmla="*/ 64 h 295"/>
                <a:gd name="T12" fmla="*/ 307 w 160"/>
                <a:gd name="T13" fmla="*/ 69 h 295"/>
                <a:gd name="T14" fmla="*/ 361 w 160"/>
                <a:gd name="T15" fmla="*/ 204 h 295"/>
                <a:gd name="T16" fmla="*/ 188 w 160"/>
                <a:gd name="T17" fmla="*/ 382 h 295"/>
                <a:gd name="T18" fmla="*/ 137 w 160"/>
                <a:gd name="T19" fmla="*/ 375 h 295"/>
                <a:gd name="T20" fmla="*/ 108 w 160"/>
                <a:gd name="T21" fmla="*/ 425 h 295"/>
                <a:gd name="T22" fmla="*/ 135 w 160"/>
                <a:gd name="T23" fmla="*/ 475 h 295"/>
                <a:gd name="T24" fmla="*/ 201 w 160"/>
                <a:gd name="T25" fmla="*/ 469 h 295"/>
                <a:gd name="T26" fmla="*/ 400 w 160"/>
                <a:gd name="T27" fmla="*/ 620 h 295"/>
                <a:gd name="T28" fmla="*/ 201 w 160"/>
                <a:gd name="T29" fmla="*/ 765 h 295"/>
                <a:gd name="T30" fmla="*/ 0 w 160"/>
                <a:gd name="T31" fmla="*/ 620 h 295"/>
                <a:gd name="T32" fmla="*/ 72 w 160"/>
                <a:gd name="T33" fmla="*/ 496 h 295"/>
                <a:gd name="T34" fmla="*/ 47 w 160"/>
                <a:gd name="T35" fmla="*/ 425 h 295"/>
                <a:gd name="T36" fmla="*/ 82 w 160"/>
                <a:gd name="T37" fmla="*/ 349 h 295"/>
                <a:gd name="T38" fmla="*/ 16 w 160"/>
                <a:gd name="T39" fmla="*/ 204 h 295"/>
                <a:gd name="T40" fmla="*/ 188 w 160"/>
                <a:gd name="T41" fmla="*/ 29 h 295"/>
                <a:gd name="T42" fmla="*/ 260 w 160"/>
                <a:gd name="T43" fmla="*/ 42 h 295"/>
                <a:gd name="T44" fmla="*/ 357 w 160"/>
                <a:gd name="T45" fmla="*/ 0 h 295"/>
                <a:gd name="T46" fmla="*/ 337 w 160"/>
                <a:gd name="T47" fmla="*/ 620 h 295"/>
                <a:gd name="T48" fmla="*/ 201 w 160"/>
                <a:gd name="T49" fmla="*/ 535 h 295"/>
                <a:gd name="T50" fmla="*/ 63 w 160"/>
                <a:gd name="T51" fmla="*/ 620 h 295"/>
                <a:gd name="T52" fmla="*/ 201 w 160"/>
                <a:gd name="T53" fmla="*/ 705 h 295"/>
                <a:gd name="T54" fmla="*/ 337 w 160"/>
                <a:gd name="T55" fmla="*/ 620 h 295"/>
                <a:gd name="T56" fmla="*/ 297 w 160"/>
                <a:gd name="T57" fmla="*/ 204 h 295"/>
                <a:gd name="T58" fmla="*/ 188 w 160"/>
                <a:gd name="T59" fmla="*/ 84 h 295"/>
                <a:gd name="T60" fmla="*/ 80 w 160"/>
                <a:gd name="T61" fmla="*/ 204 h 295"/>
                <a:gd name="T62" fmla="*/ 188 w 160"/>
                <a:gd name="T63" fmla="*/ 327 h 295"/>
                <a:gd name="T64" fmla="*/ 297 w 160"/>
                <a:gd name="T65" fmla="*/ 20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295">
                  <a:moveTo>
                    <a:pt x="138" y="0"/>
                  </a:moveTo>
                  <a:cubicBezTo>
                    <a:pt x="148" y="0"/>
                    <a:pt x="160" y="6"/>
                    <a:pt x="160" y="15"/>
                  </a:cubicBezTo>
                  <a:cubicBezTo>
                    <a:pt x="160" y="29"/>
                    <a:pt x="160" y="29"/>
                    <a:pt x="160" y="29"/>
                  </a:cubicBezTo>
                  <a:cubicBezTo>
                    <a:pt x="160" y="33"/>
                    <a:pt x="158" y="35"/>
                    <a:pt x="154" y="35"/>
                  </a:cubicBezTo>
                  <a:cubicBezTo>
                    <a:pt x="152" y="35"/>
                    <a:pt x="151" y="35"/>
                    <a:pt x="149" y="33"/>
                  </a:cubicBezTo>
                  <a:cubicBezTo>
                    <a:pt x="143" y="29"/>
                    <a:pt x="139" y="25"/>
                    <a:pt x="129" y="25"/>
                  </a:cubicBezTo>
                  <a:cubicBezTo>
                    <a:pt x="125" y="25"/>
                    <a:pt x="122" y="26"/>
                    <a:pt x="119" y="27"/>
                  </a:cubicBezTo>
                  <a:cubicBezTo>
                    <a:pt x="132" y="39"/>
                    <a:pt x="140" y="57"/>
                    <a:pt x="140" y="79"/>
                  </a:cubicBezTo>
                  <a:cubicBezTo>
                    <a:pt x="140" y="120"/>
                    <a:pt x="112" y="147"/>
                    <a:pt x="73" y="147"/>
                  </a:cubicBezTo>
                  <a:cubicBezTo>
                    <a:pt x="66" y="147"/>
                    <a:pt x="59" y="146"/>
                    <a:pt x="53" y="145"/>
                  </a:cubicBezTo>
                  <a:cubicBezTo>
                    <a:pt x="47" y="148"/>
                    <a:pt x="42" y="155"/>
                    <a:pt x="42" y="164"/>
                  </a:cubicBezTo>
                  <a:cubicBezTo>
                    <a:pt x="42" y="173"/>
                    <a:pt x="46" y="180"/>
                    <a:pt x="52" y="183"/>
                  </a:cubicBezTo>
                  <a:cubicBezTo>
                    <a:pt x="60" y="182"/>
                    <a:pt x="68" y="181"/>
                    <a:pt x="78" y="181"/>
                  </a:cubicBezTo>
                  <a:cubicBezTo>
                    <a:pt x="129" y="181"/>
                    <a:pt x="155" y="205"/>
                    <a:pt x="155" y="239"/>
                  </a:cubicBezTo>
                  <a:cubicBezTo>
                    <a:pt x="155" y="273"/>
                    <a:pt x="129" y="295"/>
                    <a:pt x="78" y="295"/>
                  </a:cubicBezTo>
                  <a:cubicBezTo>
                    <a:pt x="26" y="295"/>
                    <a:pt x="0" y="273"/>
                    <a:pt x="0" y="239"/>
                  </a:cubicBezTo>
                  <a:cubicBezTo>
                    <a:pt x="0" y="218"/>
                    <a:pt x="9" y="201"/>
                    <a:pt x="28" y="191"/>
                  </a:cubicBezTo>
                  <a:cubicBezTo>
                    <a:pt x="21" y="185"/>
                    <a:pt x="18" y="175"/>
                    <a:pt x="18" y="164"/>
                  </a:cubicBezTo>
                  <a:cubicBezTo>
                    <a:pt x="18" y="152"/>
                    <a:pt x="23" y="142"/>
                    <a:pt x="32" y="135"/>
                  </a:cubicBezTo>
                  <a:cubicBezTo>
                    <a:pt x="16" y="123"/>
                    <a:pt x="6" y="103"/>
                    <a:pt x="6" y="79"/>
                  </a:cubicBezTo>
                  <a:cubicBezTo>
                    <a:pt x="6" y="37"/>
                    <a:pt x="34" y="11"/>
                    <a:pt x="73" y="11"/>
                  </a:cubicBezTo>
                  <a:cubicBezTo>
                    <a:pt x="83" y="11"/>
                    <a:pt x="93" y="13"/>
                    <a:pt x="101" y="16"/>
                  </a:cubicBezTo>
                  <a:cubicBezTo>
                    <a:pt x="112" y="5"/>
                    <a:pt x="126" y="0"/>
                    <a:pt x="138" y="0"/>
                  </a:cubicBezTo>
                  <a:moveTo>
                    <a:pt x="131" y="239"/>
                  </a:moveTo>
                  <a:cubicBezTo>
                    <a:pt x="131" y="217"/>
                    <a:pt x="111" y="206"/>
                    <a:pt x="78" y="206"/>
                  </a:cubicBezTo>
                  <a:cubicBezTo>
                    <a:pt x="44" y="206"/>
                    <a:pt x="24" y="217"/>
                    <a:pt x="24" y="239"/>
                  </a:cubicBezTo>
                  <a:cubicBezTo>
                    <a:pt x="24" y="261"/>
                    <a:pt x="44" y="272"/>
                    <a:pt x="78" y="272"/>
                  </a:cubicBezTo>
                  <a:cubicBezTo>
                    <a:pt x="111" y="272"/>
                    <a:pt x="131" y="261"/>
                    <a:pt x="131" y="239"/>
                  </a:cubicBezTo>
                  <a:moveTo>
                    <a:pt x="115" y="79"/>
                  </a:moveTo>
                  <a:cubicBezTo>
                    <a:pt x="115" y="53"/>
                    <a:pt x="102" y="32"/>
                    <a:pt x="73" y="32"/>
                  </a:cubicBezTo>
                  <a:cubicBezTo>
                    <a:pt x="44" y="32"/>
                    <a:pt x="31" y="53"/>
                    <a:pt x="31" y="79"/>
                  </a:cubicBezTo>
                  <a:cubicBezTo>
                    <a:pt x="31" y="105"/>
                    <a:pt x="44" y="126"/>
                    <a:pt x="73" y="126"/>
                  </a:cubicBezTo>
                  <a:cubicBezTo>
                    <a:pt x="102" y="126"/>
                    <a:pt x="115" y="105"/>
                    <a:pt x="115" y="7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 name="Freeform 21"/>
            <p:cNvSpPr>
              <a:spLocks noEditPoints="1"/>
            </p:cNvSpPr>
            <p:nvPr userDrawn="1"/>
          </p:nvSpPr>
          <p:spPr bwMode="auto">
            <a:xfrm>
              <a:off x="4407" y="1168"/>
              <a:ext cx="244" cy="320"/>
            </a:xfrm>
            <a:custGeom>
              <a:avLst/>
              <a:gdLst>
                <a:gd name="T0" fmla="*/ 0 w 152"/>
                <a:gd name="T1" fmla="*/ 256 h 199"/>
                <a:gd name="T2" fmla="*/ 209 w 152"/>
                <a:gd name="T3" fmla="*/ 0 h 199"/>
                <a:gd name="T4" fmla="*/ 392 w 152"/>
                <a:gd name="T5" fmla="*/ 195 h 199"/>
                <a:gd name="T6" fmla="*/ 387 w 152"/>
                <a:gd name="T7" fmla="*/ 264 h 199"/>
                <a:gd name="T8" fmla="*/ 67 w 152"/>
                <a:gd name="T9" fmla="*/ 264 h 199"/>
                <a:gd name="T10" fmla="*/ 231 w 152"/>
                <a:gd name="T11" fmla="*/ 455 h 199"/>
                <a:gd name="T12" fmla="*/ 361 w 152"/>
                <a:gd name="T13" fmla="*/ 412 h 199"/>
                <a:gd name="T14" fmla="*/ 376 w 152"/>
                <a:gd name="T15" fmla="*/ 405 h 199"/>
                <a:gd name="T16" fmla="*/ 388 w 152"/>
                <a:gd name="T17" fmla="*/ 425 h 199"/>
                <a:gd name="T18" fmla="*/ 388 w 152"/>
                <a:gd name="T19" fmla="*/ 439 h 199"/>
                <a:gd name="T20" fmla="*/ 371 w 152"/>
                <a:gd name="T21" fmla="*/ 471 h 199"/>
                <a:gd name="T22" fmla="*/ 218 w 152"/>
                <a:gd name="T23" fmla="*/ 515 h 199"/>
                <a:gd name="T24" fmla="*/ 0 w 152"/>
                <a:gd name="T25" fmla="*/ 256 h 199"/>
                <a:gd name="T26" fmla="*/ 324 w 152"/>
                <a:gd name="T27" fmla="*/ 209 h 199"/>
                <a:gd name="T28" fmla="*/ 324 w 152"/>
                <a:gd name="T29" fmla="*/ 175 h 199"/>
                <a:gd name="T30" fmla="*/ 214 w 152"/>
                <a:gd name="T31" fmla="*/ 59 h 199"/>
                <a:gd name="T32" fmla="*/ 72 w 152"/>
                <a:gd name="T33" fmla="*/ 209 h 199"/>
                <a:gd name="T34" fmla="*/ 324 w 152"/>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199">
                  <a:moveTo>
                    <a:pt x="0" y="99"/>
                  </a:moveTo>
                  <a:cubicBezTo>
                    <a:pt x="0" y="41"/>
                    <a:pt x="28" y="0"/>
                    <a:pt x="81" y="0"/>
                  </a:cubicBezTo>
                  <a:cubicBezTo>
                    <a:pt x="127" y="0"/>
                    <a:pt x="152" y="28"/>
                    <a:pt x="152" y="75"/>
                  </a:cubicBezTo>
                  <a:cubicBezTo>
                    <a:pt x="152" y="83"/>
                    <a:pt x="152" y="93"/>
                    <a:pt x="150" y="102"/>
                  </a:cubicBezTo>
                  <a:cubicBezTo>
                    <a:pt x="26" y="102"/>
                    <a:pt x="26" y="102"/>
                    <a:pt x="26" y="102"/>
                  </a:cubicBezTo>
                  <a:cubicBezTo>
                    <a:pt x="26" y="148"/>
                    <a:pt x="48" y="176"/>
                    <a:pt x="90" y="176"/>
                  </a:cubicBezTo>
                  <a:cubicBezTo>
                    <a:pt x="115" y="176"/>
                    <a:pt x="133" y="163"/>
                    <a:pt x="140" y="159"/>
                  </a:cubicBezTo>
                  <a:cubicBezTo>
                    <a:pt x="142" y="158"/>
                    <a:pt x="144" y="157"/>
                    <a:pt x="146" y="157"/>
                  </a:cubicBezTo>
                  <a:cubicBezTo>
                    <a:pt x="149" y="157"/>
                    <a:pt x="151" y="160"/>
                    <a:pt x="151" y="164"/>
                  </a:cubicBezTo>
                  <a:cubicBezTo>
                    <a:pt x="151" y="170"/>
                    <a:pt x="151" y="170"/>
                    <a:pt x="151" y="170"/>
                  </a:cubicBezTo>
                  <a:cubicBezTo>
                    <a:pt x="151" y="174"/>
                    <a:pt x="150" y="178"/>
                    <a:pt x="144" y="182"/>
                  </a:cubicBezTo>
                  <a:cubicBezTo>
                    <a:pt x="137" y="186"/>
                    <a:pt x="119" y="199"/>
                    <a:pt x="85" y="199"/>
                  </a:cubicBezTo>
                  <a:cubicBezTo>
                    <a:pt x="27" y="199"/>
                    <a:pt x="0" y="158"/>
                    <a:pt x="0" y="99"/>
                  </a:cubicBezTo>
                  <a:moveTo>
                    <a:pt x="126" y="81"/>
                  </a:moveTo>
                  <a:cubicBezTo>
                    <a:pt x="126" y="76"/>
                    <a:pt x="126" y="72"/>
                    <a:pt x="126" y="68"/>
                  </a:cubicBezTo>
                  <a:cubicBezTo>
                    <a:pt x="126" y="40"/>
                    <a:pt x="107" y="23"/>
                    <a:pt x="83" y="23"/>
                  </a:cubicBezTo>
                  <a:cubicBezTo>
                    <a:pt x="46" y="23"/>
                    <a:pt x="32" y="48"/>
                    <a:pt x="28" y="81"/>
                  </a:cubicBezTo>
                  <a:lnTo>
                    <a:pt x="126" y="8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 name="Freeform 22"/>
            <p:cNvSpPr>
              <a:spLocks/>
            </p:cNvSpPr>
            <p:nvPr userDrawn="1"/>
          </p:nvSpPr>
          <p:spPr bwMode="auto">
            <a:xfrm>
              <a:off x="4694" y="1168"/>
              <a:ext cx="193" cy="320"/>
            </a:xfrm>
            <a:custGeom>
              <a:avLst/>
              <a:gdLst>
                <a:gd name="T0" fmla="*/ 23 w 120"/>
                <a:gd name="T1" fmla="*/ 484 h 199"/>
                <a:gd name="T2" fmla="*/ 0 w 120"/>
                <a:gd name="T3" fmla="*/ 450 h 199"/>
                <a:gd name="T4" fmla="*/ 0 w 120"/>
                <a:gd name="T5" fmla="*/ 426 h 199"/>
                <a:gd name="T6" fmla="*/ 16 w 120"/>
                <a:gd name="T7" fmla="*/ 412 h 199"/>
                <a:gd name="T8" fmla="*/ 31 w 120"/>
                <a:gd name="T9" fmla="*/ 413 h 199"/>
                <a:gd name="T10" fmla="*/ 156 w 120"/>
                <a:gd name="T11" fmla="*/ 455 h 199"/>
                <a:gd name="T12" fmla="*/ 243 w 120"/>
                <a:gd name="T13" fmla="*/ 375 h 199"/>
                <a:gd name="T14" fmla="*/ 142 w 120"/>
                <a:gd name="T15" fmla="*/ 280 h 199"/>
                <a:gd name="T16" fmla="*/ 13 w 120"/>
                <a:gd name="T17" fmla="*/ 140 h 199"/>
                <a:gd name="T18" fmla="*/ 156 w 120"/>
                <a:gd name="T19" fmla="*/ 0 h 199"/>
                <a:gd name="T20" fmla="*/ 272 w 120"/>
                <a:gd name="T21" fmla="*/ 31 h 199"/>
                <a:gd name="T22" fmla="*/ 293 w 120"/>
                <a:gd name="T23" fmla="*/ 63 h 199"/>
                <a:gd name="T24" fmla="*/ 293 w 120"/>
                <a:gd name="T25" fmla="*/ 88 h 199"/>
                <a:gd name="T26" fmla="*/ 280 w 120"/>
                <a:gd name="T27" fmla="*/ 103 h 199"/>
                <a:gd name="T28" fmla="*/ 264 w 120"/>
                <a:gd name="T29" fmla="*/ 98 h 199"/>
                <a:gd name="T30" fmla="*/ 161 w 120"/>
                <a:gd name="T31" fmla="*/ 56 h 199"/>
                <a:gd name="T32" fmla="*/ 77 w 120"/>
                <a:gd name="T33" fmla="*/ 132 h 199"/>
                <a:gd name="T34" fmla="*/ 161 w 120"/>
                <a:gd name="T35" fmla="*/ 214 h 199"/>
                <a:gd name="T36" fmla="*/ 310 w 120"/>
                <a:gd name="T37" fmla="*/ 367 h 199"/>
                <a:gd name="T38" fmla="*/ 156 w 120"/>
                <a:gd name="T39" fmla="*/ 515 h 199"/>
                <a:gd name="T40" fmla="*/ 23 w 120"/>
                <a:gd name="T41" fmla="*/ 484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99">
                  <a:moveTo>
                    <a:pt x="9" y="187"/>
                  </a:moveTo>
                  <a:cubicBezTo>
                    <a:pt x="4" y="183"/>
                    <a:pt x="0" y="179"/>
                    <a:pt x="0" y="174"/>
                  </a:cubicBezTo>
                  <a:cubicBezTo>
                    <a:pt x="0" y="165"/>
                    <a:pt x="0" y="165"/>
                    <a:pt x="0" y="165"/>
                  </a:cubicBezTo>
                  <a:cubicBezTo>
                    <a:pt x="0" y="161"/>
                    <a:pt x="2" y="159"/>
                    <a:pt x="6" y="159"/>
                  </a:cubicBezTo>
                  <a:cubicBezTo>
                    <a:pt x="8" y="159"/>
                    <a:pt x="10" y="159"/>
                    <a:pt x="12" y="160"/>
                  </a:cubicBezTo>
                  <a:cubicBezTo>
                    <a:pt x="20" y="165"/>
                    <a:pt x="35" y="176"/>
                    <a:pt x="60" y="176"/>
                  </a:cubicBezTo>
                  <a:cubicBezTo>
                    <a:pt x="76" y="176"/>
                    <a:pt x="94" y="168"/>
                    <a:pt x="94" y="145"/>
                  </a:cubicBezTo>
                  <a:cubicBezTo>
                    <a:pt x="94" y="125"/>
                    <a:pt x="84" y="115"/>
                    <a:pt x="55" y="108"/>
                  </a:cubicBezTo>
                  <a:cubicBezTo>
                    <a:pt x="32" y="102"/>
                    <a:pt x="5" y="87"/>
                    <a:pt x="5" y="54"/>
                  </a:cubicBezTo>
                  <a:cubicBezTo>
                    <a:pt x="5" y="20"/>
                    <a:pt x="30" y="0"/>
                    <a:pt x="60" y="0"/>
                  </a:cubicBezTo>
                  <a:cubicBezTo>
                    <a:pt x="85" y="0"/>
                    <a:pt x="97" y="7"/>
                    <a:pt x="105" y="12"/>
                  </a:cubicBezTo>
                  <a:cubicBezTo>
                    <a:pt x="111" y="16"/>
                    <a:pt x="113" y="19"/>
                    <a:pt x="113" y="24"/>
                  </a:cubicBezTo>
                  <a:cubicBezTo>
                    <a:pt x="113" y="34"/>
                    <a:pt x="113" y="34"/>
                    <a:pt x="113" y="34"/>
                  </a:cubicBezTo>
                  <a:cubicBezTo>
                    <a:pt x="113" y="38"/>
                    <a:pt x="112" y="40"/>
                    <a:pt x="108" y="40"/>
                  </a:cubicBezTo>
                  <a:cubicBezTo>
                    <a:pt x="105" y="40"/>
                    <a:pt x="104" y="39"/>
                    <a:pt x="102" y="38"/>
                  </a:cubicBezTo>
                  <a:cubicBezTo>
                    <a:pt x="94" y="33"/>
                    <a:pt x="86" y="22"/>
                    <a:pt x="62" y="22"/>
                  </a:cubicBezTo>
                  <a:cubicBezTo>
                    <a:pt x="42" y="22"/>
                    <a:pt x="30" y="30"/>
                    <a:pt x="30" y="51"/>
                  </a:cubicBezTo>
                  <a:cubicBezTo>
                    <a:pt x="30" y="66"/>
                    <a:pt x="40" y="78"/>
                    <a:pt x="62" y="83"/>
                  </a:cubicBezTo>
                  <a:cubicBezTo>
                    <a:pt x="94" y="91"/>
                    <a:pt x="120" y="105"/>
                    <a:pt x="120" y="142"/>
                  </a:cubicBezTo>
                  <a:cubicBezTo>
                    <a:pt x="120" y="179"/>
                    <a:pt x="92" y="199"/>
                    <a:pt x="60" y="199"/>
                  </a:cubicBezTo>
                  <a:cubicBezTo>
                    <a:pt x="35" y="199"/>
                    <a:pt x="18" y="192"/>
                    <a:pt x="9"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1" name="Freeform 23"/>
            <p:cNvSpPr>
              <a:spLocks/>
            </p:cNvSpPr>
            <p:nvPr userDrawn="1"/>
          </p:nvSpPr>
          <p:spPr bwMode="auto">
            <a:xfrm>
              <a:off x="4936" y="1022"/>
              <a:ext cx="228" cy="460"/>
            </a:xfrm>
            <a:custGeom>
              <a:avLst/>
              <a:gdLst>
                <a:gd name="T0" fmla="*/ 0 w 142"/>
                <a:gd name="T1" fmla="*/ 722 h 286"/>
                <a:gd name="T2" fmla="*/ 0 w 142"/>
                <a:gd name="T3" fmla="*/ 21 h 286"/>
                <a:gd name="T4" fmla="*/ 18 w 142"/>
                <a:gd name="T5" fmla="*/ 0 h 286"/>
                <a:gd name="T6" fmla="*/ 50 w 142"/>
                <a:gd name="T7" fmla="*/ 0 h 286"/>
                <a:gd name="T8" fmla="*/ 67 w 142"/>
                <a:gd name="T9" fmla="*/ 21 h 286"/>
                <a:gd name="T10" fmla="*/ 67 w 142"/>
                <a:gd name="T11" fmla="*/ 280 h 286"/>
                <a:gd name="T12" fmla="*/ 222 w 142"/>
                <a:gd name="T13" fmla="*/ 238 h 286"/>
                <a:gd name="T14" fmla="*/ 366 w 142"/>
                <a:gd name="T15" fmla="*/ 391 h 286"/>
                <a:gd name="T16" fmla="*/ 366 w 142"/>
                <a:gd name="T17" fmla="*/ 722 h 286"/>
                <a:gd name="T18" fmla="*/ 348 w 142"/>
                <a:gd name="T19" fmla="*/ 740 h 286"/>
                <a:gd name="T20" fmla="*/ 316 w 142"/>
                <a:gd name="T21" fmla="*/ 740 h 286"/>
                <a:gd name="T22" fmla="*/ 299 w 142"/>
                <a:gd name="T23" fmla="*/ 722 h 286"/>
                <a:gd name="T24" fmla="*/ 299 w 142"/>
                <a:gd name="T25" fmla="*/ 391 h 286"/>
                <a:gd name="T26" fmla="*/ 214 w 142"/>
                <a:gd name="T27" fmla="*/ 306 h 286"/>
                <a:gd name="T28" fmla="*/ 67 w 142"/>
                <a:gd name="T29" fmla="*/ 339 h 286"/>
                <a:gd name="T30" fmla="*/ 67 w 142"/>
                <a:gd name="T31" fmla="*/ 722 h 286"/>
                <a:gd name="T32" fmla="*/ 50 w 142"/>
                <a:gd name="T33" fmla="*/ 740 h 286"/>
                <a:gd name="T34" fmla="*/ 18 w 142"/>
                <a:gd name="T35" fmla="*/ 740 h 286"/>
                <a:gd name="T36" fmla="*/ 0 w 142"/>
                <a:gd name="T37" fmla="*/ 722 h 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286">
                  <a:moveTo>
                    <a:pt x="0" y="279"/>
                  </a:moveTo>
                  <a:cubicBezTo>
                    <a:pt x="0" y="8"/>
                    <a:pt x="0" y="8"/>
                    <a:pt x="0" y="8"/>
                  </a:cubicBezTo>
                  <a:cubicBezTo>
                    <a:pt x="0" y="4"/>
                    <a:pt x="3" y="0"/>
                    <a:pt x="7" y="0"/>
                  </a:cubicBezTo>
                  <a:cubicBezTo>
                    <a:pt x="19" y="0"/>
                    <a:pt x="19" y="0"/>
                    <a:pt x="19" y="0"/>
                  </a:cubicBezTo>
                  <a:cubicBezTo>
                    <a:pt x="23" y="0"/>
                    <a:pt x="26" y="4"/>
                    <a:pt x="26" y="8"/>
                  </a:cubicBezTo>
                  <a:cubicBezTo>
                    <a:pt x="26" y="108"/>
                    <a:pt x="26" y="108"/>
                    <a:pt x="26" y="108"/>
                  </a:cubicBezTo>
                  <a:cubicBezTo>
                    <a:pt x="34" y="106"/>
                    <a:pt x="55" y="92"/>
                    <a:pt x="86" y="92"/>
                  </a:cubicBezTo>
                  <a:cubicBezTo>
                    <a:pt x="119" y="92"/>
                    <a:pt x="142" y="106"/>
                    <a:pt x="142" y="151"/>
                  </a:cubicBezTo>
                  <a:cubicBezTo>
                    <a:pt x="142" y="279"/>
                    <a:pt x="142" y="279"/>
                    <a:pt x="142" y="279"/>
                  </a:cubicBezTo>
                  <a:cubicBezTo>
                    <a:pt x="142" y="283"/>
                    <a:pt x="139" y="286"/>
                    <a:pt x="135" y="286"/>
                  </a:cubicBezTo>
                  <a:cubicBezTo>
                    <a:pt x="123" y="286"/>
                    <a:pt x="123" y="286"/>
                    <a:pt x="123" y="286"/>
                  </a:cubicBezTo>
                  <a:cubicBezTo>
                    <a:pt x="119" y="286"/>
                    <a:pt x="116" y="283"/>
                    <a:pt x="116" y="279"/>
                  </a:cubicBezTo>
                  <a:cubicBezTo>
                    <a:pt x="116" y="151"/>
                    <a:pt x="116" y="151"/>
                    <a:pt x="116" y="151"/>
                  </a:cubicBezTo>
                  <a:cubicBezTo>
                    <a:pt x="116" y="129"/>
                    <a:pt x="105" y="118"/>
                    <a:pt x="83" y="118"/>
                  </a:cubicBezTo>
                  <a:cubicBezTo>
                    <a:pt x="52" y="118"/>
                    <a:pt x="26" y="131"/>
                    <a:pt x="26" y="131"/>
                  </a:cubicBezTo>
                  <a:cubicBezTo>
                    <a:pt x="26" y="279"/>
                    <a:pt x="26" y="279"/>
                    <a:pt x="26" y="279"/>
                  </a:cubicBezTo>
                  <a:cubicBezTo>
                    <a:pt x="26" y="283"/>
                    <a:pt x="23" y="286"/>
                    <a:pt x="19" y="286"/>
                  </a:cubicBezTo>
                  <a:cubicBezTo>
                    <a:pt x="7" y="286"/>
                    <a:pt x="7" y="286"/>
                    <a:pt x="7" y="286"/>
                  </a:cubicBezTo>
                  <a:cubicBezTo>
                    <a:pt x="3" y="286"/>
                    <a:pt x="0" y="283"/>
                    <a:pt x="0" y="27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 name="Freeform 24"/>
            <p:cNvSpPr>
              <a:spLocks noEditPoints="1"/>
            </p:cNvSpPr>
            <p:nvPr userDrawn="1"/>
          </p:nvSpPr>
          <p:spPr bwMode="auto">
            <a:xfrm>
              <a:off x="5225" y="1067"/>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6"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6" y="258"/>
                    <a:pt x="3" y="255"/>
                    <a:pt x="3"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 name="Freeform 25"/>
            <p:cNvSpPr>
              <a:spLocks/>
            </p:cNvSpPr>
            <p:nvPr userDrawn="1"/>
          </p:nvSpPr>
          <p:spPr bwMode="auto">
            <a:xfrm>
              <a:off x="5340" y="1174"/>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31 w 96"/>
                <a:gd name="T19" fmla="*/ 89 h 191"/>
                <a:gd name="T20" fmla="*/ 218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90" y="34"/>
                  </a:cubicBezTo>
                  <a:cubicBezTo>
                    <a:pt x="88" y="34"/>
                    <a:pt x="86" y="34"/>
                    <a:pt x="85" y="33"/>
                  </a:cubicBezTo>
                  <a:cubicBezTo>
                    <a:pt x="79" y="29"/>
                    <a:pt x="75"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 name="Freeform 26"/>
            <p:cNvSpPr>
              <a:spLocks noEditPoints="1"/>
            </p:cNvSpPr>
            <p:nvPr userDrawn="1"/>
          </p:nvSpPr>
          <p:spPr bwMode="auto">
            <a:xfrm>
              <a:off x="5513" y="1168"/>
              <a:ext cx="245" cy="320"/>
            </a:xfrm>
            <a:custGeom>
              <a:avLst/>
              <a:gdLst>
                <a:gd name="T0" fmla="*/ 0 w 153"/>
                <a:gd name="T1" fmla="*/ 256 h 199"/>
                <a:gd name="T2" fmla="*/ 210 w 153"/>
                <a:gd name="T3" fmla="*/ 0 h 199"/>
                <a:gd name="T4" fmla="*/ 392 w 153"/>
                <a:gd name="T5" fmla="*/ 195 h 199"/>
                <a:gd name="T6" fmla="*/ 384 w 153"/>
                <a:gd name="T7" fmla="*/ 264 h 199"/>
                <a:gd name="T8" fmla="*/ 69 w 153"/>
                <a:gd name="T9" fmla="*/ 264 h 199"/>
                <a:gd name="T10" fmla="*/ 234 w 153"/>
                <a:gd name="T11" fmla="*/ 455 h 199"/>
                <a:gd name="T12" fmla="*/ 362 w 153"/>
                <a:gd name="T13" fmla="*/ 412 h 199"/>
                <a:gd name="T14" fmla="*/ 375 w 153"/>
                <a:gd name="T15" fmla="*/ 405 h 199"/>
                <a:gd name="T16" fmla="*/ 389 w 153"/>
                <a:gd name="T17" fmla="*/ 425 h 199"/>
                <a:gd name="T18" fmla="*/ 389 w 153"/>
                <a:gd name="T19" fmla="*/ 439 h 199"/>
                <a:gd name="T20" fmla="*/ 370 w 153"/>
                <a:gd name="T21" fmla="*/ 471 h 199"/>
                <a:gd name="T22" fmla="*/ 221 w 153"/>
                <a:gd name="T23" fmla="*/ 515 h 199"/>
                <a:gd name="T24" fmla="*/ 0 w 153"/>
                <a:gd name="T25" fmla="*/ 256 h 199"/>
                <a:gd name="T26" fmla="*/ 323 w 153"/>
                <a:gd name="T27" fmla="*/ 209 h 199"/>
                <a:gd name="T28" fmla="*/ 325 w 153"/>
                <a:gd name="T29" fmla="*/ 175 h 199"/>
                <a:gd name="T30" fmla="*/ 213 w 153"/>
                <a:gd name="T31" fmla="*/ 59 h 199"/>
                <a:gd name="T32" fmla="*/ 72 w 153"/>
                <a:gd name="T33" fmla="*/ 209 h 199"/>
                <a:gd name="T34" fmla="*/ 323 w 153"/>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199">
                  <a:moveTo>
                    <a:pt x="0" y="99"/>
                  </a:moveTo>
                  <a:cubicBezTo>
                    <a:pt x="0" y="41"/>
                    <a:pt x="29" y="0"/>
                    <a:pt x="82" y="0"/>
                  </a:cubicBezTo>
                  <a:cubicBezTo>
                    <a:pt x="128" y="0"/>
                    <a:pt x="153" y="28"/>
                    <a:pt x="153" y="75"/>
                  </a:cubicBezTo>
                  <a:cubicBezTo>
                    <a:pt x="153" y="83"/>
                    <a:pt x="152" y="93"/>
                    <a:pt x="150" y="102"/>
                  </a:cubicBezTo>
                  <a:cubicBezTo>
                    <a:pt x="27" y="102"/>
                    <a:pt x="27" y="102"/>
                    <a:pt x="27" y="102"/>
                  </a:cubicBezTo>
                  <a:cubicBezTo>
                    <a:pt x="27" y="148"/>
                    <a:pt x="49" y="176"/>
                    <a:pt x="91" y="176"/>
                  </a:cubicBezTo>
                  <a:cubicBezTo>
                    <a:pt x="116" y="176"/>
                    <a:pt x="134" y="163"/>
                    <a:pt x="141" y="159"/>
                  </a:cubicBezTo>
                  <a:cubicBezTo>
                    <a:pt x="143" y="158"/>
                    <a:pt x="145" y="157"/>
                    <a:pt x="146" y="157"/>
                  </a:cubicBezTo>
                  <a:cubicBezTo>
                    <a:pt x="150" y="157"/>
                    <a:pt x="152" y="160"/>
                    <a:pt x="152" y="164"/>
                  </a:cubicBezTo>
                  <a:cubicBezTo>
                    <a:pt x="152" y="170"/>
                    <a:pt x="152" y="170"/>
                    <a:pt x="152" y="170"/>
                  </a:cubicBezTo>
                  <a:cubicBezTo>
                    <a:pt x="152" y="174"/>
                    <a:pt x="151" y="178"/>
                    <a:pt x="144" y="182"/>
                  </a:cubicBezTo>
                  <a:cubicBezTo>
                    <a:pt x="138" y="186"/>
                    <a:pt x="119" y="199"/>
                    <a:pt x="86" y="199"/>
                  </a:cubicBezTo>
                  <a:cubicBezTo>
                    <a:pt x="28" y="199"/>
                    <a:pt x="0" y="158"/>
                    <a:pt x="0" y="99"/>
                  </a:cubicBezTo>
                  <a:moveTo>
                    <a:pt x="126" y="81"/>
                  </a:moveTo>
                  <a:cubicBezTo>
                    <a:pt x="127" y="76"/>
                    <a:pt x="127" y="72"/>
                    <a:pt x="127" y="68"/>
                  </a:cubicBezTo>
                  <a:cubicBezTo>
                    <a:pt x="127" y="40"/>
                    <a:pt x="108" y="23"/>
                    <a:pt x="83" y="23"/>
                  </a:cubicBezTo>
                  <a:cubicBezTo>
                    <a:pt x="47" y="23"/>
                    <a:pt x="33" y="48"/>
                    <a:pt x="28" y="81"/>
                  </a:cubicBezTo>
                  <a:lnTo>
                    <a:pt x="126" y="8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 name="Freeform 27"/>
            <p:cNvSpPr>
              <a:spLocks/>
            </p:cNvSpPr>
            <p:nvPr userDrawn="1"/>
          </p:nvSpPr>
          <p:spPr bwMode="auto">
            <a:xfrm>
              <a:off x="2178" y="1672"/>
              <a:ext cx="276" cy="424"/>
            </a:xfrm>
            <a:custGeom>
              <a:avLst/>
              <a:gdLst>
                <a:gd name="T0" fmla="*/ 0 w 172"/>
                <a:gd name="T1" fmla="*/ 344 h 264"/>
                <a:gd name="T2" fmla="*/ 265 w 172"/>
                <a:gd name="T3" fmla="*/ 0 h 264"/>
                <a:gd name="T4" fmla="*/ 417 w 172"/>
                <a:gd name="T5" fmla="*/ 35 h 264"/>
                <a:gd name="T6" fmla="*/ 443 w 172"/>
                <a:gd name="T7" fmla="*/ 72 h 264"/>
                <a:gd name="T8" fmla="*/ 443 w 172"/>
                <a:gd name="T9" fmla="*/ 93 h 264"/>
                <a:gd name="T10" fmla="*/ 425 w 172"/>
                <a:gd name="T11" fmla="*/ 114 h 264"/>
                <a:gd name="T12" fmla="*/ 409 w 172"/>
                <a:gd name="T13" fmla="*/ 108 h 264"/>
                <a:gd name="T14" fmla="*/ 273 w 172"/>
                <a:gd name="T15" fmla="*/ 67 h 264"/>
                <a:gd name="T16" fmla="*/ 75 w 172"/>
                <a:gd name="T17" fmla="*/ 344 h 264"/>
                <a:gd name="T18" fmla="*/ 273 w 172"/>
                <a:gd name="T19" fmla="*/ 614 h 264"/>
                <a:gd name="T20" fmla="*/ 409 w 172"/>
                <a:gd name="T21" fmla="*/ 575 h 264"/>
                <a:gd name="T22" fmla="*/ 425 w 172"/>
                <a:gd name="T23" fmla="*/ 570 h 264"/>
                <a:gd name="T24" fmla="*/ 443 w 172"/>
                <a:gd name="T25" fmla="*/ 588 h 264"/>
                <a:gd name="T26" fmla="*/ 443 w 172"/>
                <a:gd name="T27" fmla="*/ 612 h 264"/>
                <a:gd name="T28" fmla="*/ 417 w 172"/>
                <a:gd name="T29" fmla="*/ 647 h 264"/>
                <a:gd name="T30" fmla="*/ 265 w 172"/>
                <a:gd name="T31" fmla="*/ 681 h 264"/>
                <a:gd name="T32" fmla="*/ 0 w 172"/>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3"/>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4"/>
                    <a:pt x="165" y="44"/>
                  </a:cubicBezTo>
                  <a:cubicBezTo>
                    <a:pt x="163" y="44"/>
                    <a:pt x="161" y="43"/>
                    <a:pt x="159" y="42"/>
                  </a:cubicBezTo>
                  <a:cubicBezTo>
                    <a:pt x="151" y="37"/>
                    <a:pt x="132" y="26"/>
                    <a:pt x="106" y="26"/>
                  </a:cubicBezTo>
                  <a:cubicBezTo>
                    <a:pt x="61" y="26"/>
                    <a:pt x="29" y="61"/>
                    <a:pt x="29" y="133"/>
                  </a:cubicBezTo>
                  <a:cubicBezTo>
                    <a:pt x="29" y="204"/>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3"/>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 name="Freeform 28"/>
            <p:cNvSpPr>
              <a:spLocks noEditPoints="1"/>
            </p:cNvSpPr>
            <p:nvPr userDrawn="1"/>
          </p:nvSpPr>
          <p:spPr bwMode="auto">
            <a:xfrm>
              <a:off x="2479" y="1776"/>
              <a:ext cx="270" cy="320"/>
            </a:xfrm>
            <a:custGeom>
              <a:avLst/>
              <a:gdLst>
                <a:gd name="T0" fmla="*/ 0 w 168"/>
                <a:gd name="T1" fmla="*/ 256 h 199"/>
                <a:gd name="T2" fmla="*/ 217 w 168"/>
                <a:gd name="T3" fmla="*/ 0 h 199"/>
                <a:gd name="T4" fmla="*/ 434 w 168"/>
                <a:gd name="T5" fmla="*/ 256 h 199"/>
                <a:gd name="T6" fmla="*/ 217 w 168"/>
                <a:gd name="T7" fmla="*/ 515 h 199"/>
                <a:gd name="T8" fmla="*/ 0 w 168"/>
                <a:gd name="T9" fmla="*/ 256 h 199"/>
                <a:gd name="T10" fmla="*/ 365 w 168"/>
                <a:gd name="T11" fmla="*/ 256 h 199"/>
                <a:gd name="T12" fmla="*/ 217 w 168"/>
                <a:gd name="T13" fmla="*/ 63 h 199"/>
                <a:gd name="T14" fmla="*/ 68 w 168"/>
                <a:gd name="T15" fmla="*/ 256 h 199"/>
                <a:gd name="T16" fmla="*/ 217 w 168"/>
                <a:gd name="T17" fmla="*/ 452 h 199"/>
                <a:gd name="T18" fmla="*/ 365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1" y="99"/>
                  </a:moveTo>
                  <a:cubicBezTo>
                    <a:pt x="141" y="50"/>
                    <a:pt x="119" y="24"/>
                    <a:pt x="84" y="24"/>
                  </a:cubicBezTo>
                  <a:cubicBezTo>
                    <a:pt x="48" y="24"/>
                    <a:pt x="26" y="50"/>
                    <a:pt x="26" y="99"/>
                  </a:cubicBezTo>
                  <a:cubicBezTo>
                    <a:pt x="26" y="149"/>
                    <a:pt x="48" y="175"/>
                    <a:pt x="84" y="175"/>
                  </a:cubicBezTo>
                  <a:cubicBezTo>
                    <a:pt x="119" y="175"/>
                    <a:pt x="141" y="149"/>
                    <a:pt x="141"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 name="Freeform 29"/>
            <p:cNvSpPr>
              <a:spLocks/>
            </p:cNvSpPr>
            <p:nvPr userDrawn="1"/>
          </p:nvSpPr>
          <p:spPr bwMode="auto">
            <a:xfrm>
              <a:off x="2800" y="1783"/>
              <a:ext cx="243" cy="312"/>
            </a:xfrm>
            <a:custGeom>
              <a:avLst/>
              <a:gdLst>
                <a:gd name="T0" fmla="*/ 0 w 152"/>
                <a:gd name="T1" fmla="*/ 349 h 194"/>
                <a:gd name="T2" fmla="*/ 0 w 152"/>
                <a:gd name="T3" fmla="*/ 18 h 194"/>
                <a:gd name="T4" fmla="*/ 18 w 152"/>
                <a:gd name="T5" fmla="*/ 0 h 194"/>
                <a:gd name="T6" fmla="*/ 48 w 152"/>
                <a:gd name="T7" fmla="*/ 0 h 194"/>
                <a:gd name="T8" fmla="*/ 67 w 152"/>
                <a:gd name="T9" fmla="*/ 18 h 194"/>
                <a:gd name="T10" fmla="*/ 67 w 152"/>
                <a:gd name="T11" fmla="*/ 349 h 194"/>
                <a:gd name="T12" fmla="*/ 153 w 152"/>
                <a:gd name="T13" fmla="*/ 434 h 194"/>
                <a:gd name="T14" fmla="*/ 296 w 152"/>
                <a:gd name="T15" fmla="*/ 370 h 194"/>
                <a:gd name="T16" fmla="*/ 296 w 152"/>
                <a:gd name="T17" fmla="*/ 18 h 194"/>
                <a:gd name="T18" fmla="*/ 315 w 152"/>
                <a:gd name="T19" fmla="*/ 0 h 194"/>
                <a:gd name="T20" fmla="*/ 345 w 152"/>
                <a:gd name="T21" fmla="*/ 0 h 194"/>
                <a:gd name="T22" fmla="*/ 363 w 152"/>
                <a:gd name="T23" fmla="*/ 18 h 194"/>
                <a:gd name="T24" fmla="*/ 363 w 152"/>
                <a:gd name="T25" fmla="*/ 425 h 194"/>
                <a:gd name="T26" fmla="*/ 388 w 152"/>
                <a:gd name="T27" fmla="*/ 455 h 194"/>
                <a:gd name="T28" fmla="*/ 388 w 152"/>
                <a:gd name="T29" fmla="*/ 468 h 194"/>
                <a:gd name="T30" fmla="*/ 341 w 152"/>
                <a:gd name="T31" fmla="*/ 502 h 194"/>
                <a:gd name="T32" fmla="*/ 296 w 152"/>
                <a:gd name="T33" fmla="*/ 447 h 194"/>
                <a:gd name="T34" fmla="*/ 296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74" y="168"/>
                    <a:pt x="96" y="160"/>
                    <a:pt x="116" y="143"/>
                  </a:cubicBezTo>
                  <a:cubicBezTo>
                    <a:pt x="116" y="7"/>
                    <a:pt x="116" y="7"/>
                    <a:pt x="116" y="7"/>
                  </a:cubicBezTo>
                  <a:cubicBezTo>
                    <a:pt x="116" y="3"/>
                    <a:pt x="119" y="0"/>
                    <a:pt x="123" y="0"/>
                  </a:cubicBezTo>
                  <a:cubicBezTo>
                    <a:pt x="135" y="0"/>
                    <a:pt x="135" y="0"/>
                    <a:pt x="135" y="0"/>
                  </a:cubicBezTo>
                  <a:cubicBezTo>
                    <a:pt x="139" y="0"/>
                    <a:pt x="142" y="3"/>
                    <a:pt x="142" y="7"/>
                  </a:cubicBezTo>
                  <a:cubicBezTo>
                    <a:pt x="142" y="164"/>
                    <a:pt x="142" y="164"/>
                    <a:pt x="142" y="164"/>
                  </a:cubicBezTo>
                  <a:cubicBezTo>
                    <a:pt x="142" y="173"/>
                    <a:pt x="145" y="176"/>
                    <a:pt x="152" y="176"/>
                  </a:cubicBezTo>
                  <a:cubicBezTo>
                    <a:pt x="152" y="181"/>
                    <a:pt x="152" y="181"/>
                    <a:pt x="152" y="181"/>
                  </a:cubicBezTo>
                  <a:cubicBezTo>
                    <a:pt x="152" y="187"/>
                    <a:pt x="146" y="194"/>
                    <a:pt x="133" y="194"/>
                  </a:cubicBezTo>
                  <a:cubicBezTo>
                    <a:pt x="123" y="194"/>
                    <a:pt x="116" y="188"/>
                    <a:pt x="116" y="173"/>
                  </a:cubicBezTo>
                  <a:cubicBezTo>
                    <a:pt x="116" y="167"/>
                    <a:pt x="116" y="167"/>
                    <a:pt x="116" y="167"/>
                  </a:cubicBezTo>
                  <a:cubicBezTo>
                    <a:pt x="96" y="184"/>
                    <a:pt x="72" y="194"/>
                    <a:pt x="52" y="194"/>
                  </a:cubicBezTo>
                  <a:cubicBezTo>
                    <a:pt x="24" y="194"/>
                    <a:pt x="0" y="180"/>
                    <a:pt x="0" y="135"/>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 name="Freeform 30"/>
            <p:cNvSpPr>
              <a:spLocks/>
            </p:cNvSpPr>
            <p:nvPr userDrawn="1"/>
          </p:nvSpPr>
          <p:spPr bwMode="auto">
            <a:xfrm>
              <a:off x="3096" y="1778"/>
              <a:ext cx="228" cy="312"/>
            </a:xfrm>
            <a:custGeom>
              <a:avLst/>
              <a:gdLst>
                <a:gd name="T0" fmla="*/ 0 w 142"/>
                <a:gd name="T1" fmla="*/ 484 h 194"/>
                <a:gd name="T2" fmla="*/ 0 w 142"/>
                <a:gd name="T3" fmla="*/ 26 h 194"/>
                <a:gd name="T4" fmla="*/ 21 w 142"/>
                <a:gd name="T5" fmla="*/ 8 h 194"/>
                <a:gd name="T6" fmla="*/ 50 w 142"/>
                <a:gd name="T7" fmla="*/ 8 h 194"/>
                <a:gd name="T8" fmla="*/ 69 w 142"/>
                <a:gd name="T9" fmla="*/ 26 h 194"/>
                <a:gd name="T10" fmla="*/ 69 w 142"/>
                <a:gd name="T11" fmla="*/ 42 h 194"/>
                <a:gd name="T12" fmla="*/ 225 w 142"/>
                <a:gd name="T13" fmla="*/ 0 h 194"/>
                <a:gd name="T14" fmla="*/ 366 w 142"/>
                <a:gd name="T15" fmla="*/ 153 h 194"/>
                <a:gd name="T16" fmla="*/ 366 w 142"/>
                <a:gd name="T17" fmla="*/ 484 h 194"/>
                <a:gd name="T18" fmla="*/ 348 w 142"/>
                <a:gd name="T19" fmla="*/ 502 h 194"/>
                <a:gd name="T20" fmla="*/ 316 w 142"/>
                <a:gd name="T21" fmla="*/ 502 h 194"/>
                <a:gd name="T22" fmla="*/ 299 w 142"/>
                <a:gd name="T23" fmla="*/ 484 h 194"/>
                <a:gd name="T24" fmla="*/ 299 w 142"/>
                <a:gd name="T25" fmla="*/ 153 h 194"/>
                <a:gd name="T26" fmla="*/ 214 w 142"/>
                <a:gd name="T27" fmla="*/ 68 h 194"/>
                <a:gd name="T28" fmla="*/ 69 w 142"/>
                <a:gd name="T29" fmla="*/ 101 h 194"/>
                <a:gd name="T30" fmla="*/ 69 w 142"/>
                <a:gd name="T31" fmla="*/ 484 h 194"/>
                <a:gd name="T32" fmla="*/ 50 w 142"/>
                <a:gd name="T33" fmla="*/ 502 h 194"/>
                <a:gd name="T34" fmla="*/ 21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4" y="14"/>
                    <a:pt x="55" y="0"/>
                    <a:pt x="87" y="0"/>
                  </a:cubicBezTo>
                  <a:cubicBezTo>
                    <a:pt x="119" y="0"/>
                    <a:pt x="142" y="14"/>
                    <a:pt x="142" y="59"/>
                  </a:cubicBezTo>
                  <a:cubicBezTo>
                    <a:pt x="142" y="187"/>
                    <a:pt x="142" y="187"/>
                    <a:pt x="142" y="187"/>
                  </a:cubicBezTo>
                  <a:cubicBezTo>
                    <a:pt x="142" y="191"/>
                    <a:pt x="139" y="194"/>
                    <a:pt x="135" y="194"/>
                  </a:cubicBezTo>
                  <a:cubicBezTo>
                    <a:pt x="123" y="194"/>
                    <a:pt x="123" y="194"/>
                    <a:pt x="123" y="194"/>
                  </a:cubicBezTo>
                  <a:cubicBezTo>
                    <a:pt x="119" y="194"/>
                    <a:pt x="116" y="191"/>
                    <a:pt x="116" y="187"/>
                  </a:cubicBezTo>
                  <a:cubicBezTo>
                    <a:pt x="116" y="59"/>
                    <a:pt x="116" y="59"/>
                    <a:pt x="116" y="59"/>
                  </a:cubicBezTo>
                  <a:cubicBezTo>
                    <a:pt x="116" y="37"/>
                    <a:pt x="105" y="26"/>
                    <a:pt x="83" y="26"/>
                  </a:cubicBezTo>
                  <a:cubicBezTo>
                    <a:pt x="52"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 name="Freeform 31"/>
            <p:cNvSpPr>
              <a:spLocks/>
            </p:cNvSpPr>
            <p:nvPr userDrawn="1"/>
          </p:nvSpPr>
          <p:spPr bwMode="auto">
            <a:xfrm>
              <a:off x="3361" y="1707"/>
              <a:ext cx="138" cy="386"/>
            </a:xfrm>
            <a:custGeom>
              <a:avLst/>
              <a:gdLst>
                <a:gd name="T0" fmla="*/ 56 w 86"/>
                <a:gd name="T1" fmla="*/ 545 h 240"/>
                <a:gd name="T2" fmla="*/ 56 w 86"/>
                <a:gd name="T3" fmla="*/ 175 h 240"/>
                <a:gd name="T4" fmla="*/ 18 w 86"/>
                <a:gd name="T5" fmla="*/ 175 h 240"/>
                <a:gd name="T6" fmla="*/ 0 w 86"/>
                <a:gd name="T7" fmla="*/ 158 h 240"/>
                <a:gd name="T8" fmla="*/ 0 w 86"/>
                <a:gd name="T9" fmla="*/ 140 h 240"/>
                <a:gd name="T10" fmla="*/ 18 w 86"/>
                <a:gd name="T11" fmla="*/ 122 h 240"/>
                <a:gd name="T12" fmla="*/ 56 w 86"/>
                <a:gd name="T13" fmla="*/ 122 h 240"/>
                <a:gd name="T14" fmla="*/ 56 w 86"/>
                <a:gd name="T15" fmla="*/ 21 h 240"/>
                <a:gd name="T16" fmla="*/ 75 w 86"/>
                <a:gd name="T17" fmla="*/ 0 h 240"/>
                <a:gd name="T18" fmla="*/ 103 w 86"/>
                <a:gd name="T19" fmla="*/ 0 h 240"/>
                <a:gd name="T20" fmla="*/ 124 w 86"/>
                <a:gd name="T21" fmla="*/ 21 h 240"/>
                <a:gd name="T22" fmla="*/ 124 w 86"/>
                <a:gd name="T23" fmla="*/ 122 h 240"/>
                <a:gd name="T24" fmla="*/ 199 w 86"/>
                <a:gd name="T25" fmla="*/ 122 h 240"/>
                <a:gd name="T26" fmla="*/ 217 w 86"/>
                <a:gd name="T27" fmla="*/ 140 h 240"/>
                <a:gd name="T28" fmla="*/ 217 w 86"/>
                <a:gd name="T29" fmla="*/ 158 h 240"/>
                <a:gd name="T30" fmla="*/ 199 w 86"/>
                <a:gd name="T31" fmla="*/ 175 h 240"/>
                <a:gd name="T32" fmla="*/ 124 w 86"/>
                <a:gd name="T33" fmla="*/ 175 h 240"/>
                <a:gd name="T34" fmla="*/ 124 w 86"/>
                <a:gd name="T35" fmla="*/ 531 h 240"/>
                <a:gd name="T36" fmla="*/ 157 w 86"/>
                <a:gd name="T37" fmla="*/ 565 h 240"/>
                <a:gd name="T38" fmla="*/ 193 w 86"/>
                <a:gd name="T39" fmla="*/ 558 h 240"/>
                <a:gd name="T40" fmla="*/ 209 w 86"/>
                <a:gd name="T41" fmla="*/ 553 h 240"/>
                <a:gd name="T42" fmla="*/ 221 w 86"/>
                <a:gd name="T43" fmla="*/ 566 h 240"/>
                <a:gd name="T44" fmla="*/ 221 w 86"/>
                <a:gd name="T45" fmla="*/ 579 h 240"/>
                <a:gd name="T46" fmla="*/ 205 w 86"/>
                <a:gd name="T47" fmla="*/ 605 h 240"/>
                <a:gd name="T48" fmla="*/ 128 w 86"/>
                <a:gd name="T49" fmla="*/ 621 h 240"/>
                <a:gd name="T50" fmla="*/ 56 w 86"/>
                <a:gd name="T51" fmla="*/ 545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240">
                  <a:moveTo>
                    <a:pt x="22" y="211"/>
                  </a:moveTo>
                  <a:cubicBezTo>
                    <a:pt x="22" y="68"/>
                    <a:pt x="22" y="68"/>
                    <a:pt x="22" y="68"/>
                  </a:cubicBezTo>
                  <a:cubicBezTo>
                    <a:pt x="7" y="68"/>
                    <a:pt x="7" y="68"/>
                    <a:pt x="7" y="68"/>
                  </a:cubicBezTo>
                  <a:cubicBezTo>
                    <a:pt x="3" y="68"/>
                    <a:pt x="0" y="65"/>
                    <a:pt x="0" y="61"/>
                  </a:cubicBezTo>
                  <a:cubicBezTo>
                    <a:pt x="0" y="54"/>
                    <a:pt x="0" y="54"/>
                    <a:pt x="0" y="54"/>
                  </a:cubicBezTo>
                  <a:cubicBezTo>
                    <a:pt x="0" y="50"/>
                    <a:pt x="3" y="47"/>
                    <a:pt x="7" y="47"/>
                  </a:cubicBezTo>
                  <a:cubicBezTo>
                    <a:pt x="22" y="47"/>
                    <a:pt x="22" y="47"/>
                    <a:pt x="22" y="47"/>
                  </a:cubicBezTo>
                  <a:cubicBezTo>
                    <a:pt x="22" y="8"/>
                    <a:pt x="22" y="8"/>
                    <a:pt x="22" y="8"/>
                  </a:cubicBezTo>
                  <a:cubicBezTo>
                    <a:pt x="22" y="4"/>
                    <a:pt x="25" y="0"/>
                    <a:pt x="29" y="0"/>
                  </a:cubicBezTo>
                  <a:cubicBezTo>
                    <a:pt x="40" y="0"/>
                    <a:pt x="40" y="0"/>
                    <a:pt x="40" y="0"/>
                  </a:cubicBezTo>
                  <a:cubicBezTo>
                    <a:pt x="45" y="0"/>
                    <a:pt x="48" y="4"/>
                    <a:pt x="48" y="8"/>
                  </a:cubicBezTo>
                  <a:cubicBezTo>
                    <a:pt x="48" y="47"/>
                    <a:pt x="48" y="47"/>
                    <a:pt x="48" y="47"/>
                  </a:cubicBezTo>
                  <a:cubicBezTo>
                    <a:pt x="77" y="47"/>
                    <a:pt x="77" y="47"/>
                    <a:pt x="77" y="47"/>
                  </a:cubicBezTo>
                  <a:cubicBezTo>
                    <a:pt x="81" y="47"/>
                    <a:pt x="84" y="50"/>
                    <a:pt x="84" y="54"/>
                  </a:cubicBezTo>
                  <a:cubicBezTo>
                    <a:pt x="84" y="61"/>
                    <a:pt x="84" y="61"/>
                    <a:pt x="84" y="61"/>
                  </a:cubicBezTo>
                  <a:cubicBezTo>
                    <a:pt x="84" y="65"/>
                    <a:pt x="81" y="68"/>
                    <a:pt x="77" y="68"/>
                  </a:cubicBezTo>
                  <a:cubicBezTo>
                    <a:pt x="48" y="68"/>
                    <a:pt x="48" y="68"/>
                    <a:pt x="48" y="68"/>
                  </a:cubicBezTo>
                  <a:cubicBezTo>
                    <a:pt x="48" y="205"/>
                    <a:pt x="48" y="205"/>
                    <a:pt x="48" y="205"/>
                  </a:cubicBezTo>
                  <a:cubicBezTo>
                    <a:pt x="48" y="214"/>
                    <a:pt x="53" y="218"/>
                    <a:pt x="61" y="218"/>
                  </a:cubicBezTo>
                  <a:cubicBezTo>
                    <a:pt x="68" y="218"/>
                    <a:pt x="71" y="217"/>
                    <a:pt x="75" y="216"/>
                  </a:cubicBezTo>
                  <a:cubicBezTo>
                    <a:pt x="77" y="215"/>
                    <a:pt x="79" y="214"/>
                    <a:pt x="81" y="214"/>
                  </a:cubicBezTo>
                  <a:cubicBezTo>
                    <a:pt x="84" y="214"/>
                    <a:pt x="86" y="216"/>
                    <a:pt x="86" y="219"/>
                  </a:cubicBezTo>
                  <a:cubicBezTo>
                    <a:pt x="86" y="224"/>
                    <a:pt x="86" y="224"/>
                    <a:pt x="86" y="224"/>
                  </a:cubicBezTo>
                  <a:cubicBezTo>
                    <a:pt x="86" y="229"/>
                    <a:pt x="84" y="233"/>
                    <a:pt x="80" y="234"/>
                  </a:cubicBezTo>
                  <a:cubicBezTo>
                    <a:pt x="72" y="238"/>
                    <a:pt x="65" y="240"/>
                    <a:pt x="50" y="240"/>
                  </a:cubicBezTo>
                  <a:cubicBezTo>
                    <a:pt x="34" y="240"/>
                    <a:pt x="22" y="231"/>
                    <a:pt x="22" y="21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 name="Freeform 32"/>
            <p:cNvSpPr>
              <a:spLocks/>
            </p:cNvSpPr>
            <p:nvPr userDrawn="1"/>
          </p:nvSpPr>
          <p:spPr bwMode="auto">
            <a:xfrm>
              <a:off x="3537" y="1783"/>
              <a:ext cx="228" cy="450"/>
            </a:xfrm>
            <a:custGeom>
              <a:avLst/>
              <a:gdLst>
                <a:gd name="T0" fmla="*/ 165 w 142"/>
                <a:gd name="T1" fmla="*/ 723 h 280"/>
                <a:gd name="T2" fmla="*/ 47 w 142"/>
                <a:gd name="T3" fmla="*/ 689 h 280"/>
                <a:gd name="T4" fmla="*/ 47 w 142"/>
                <a:gd name="T5" fmla="*/ 656 h 280"/>
                <a:gd name="T6" fmla="*/ 63 w 142"/>
                <a:gd name="T7" fmla="*/ 641 h 280"/>
                <a:gd name="T8" fmla="*/ 93 w 142"/>
                <a:gd name="T9" fmla="*/ 651 h 280"/>
                <a:gd name="T10" fmla="*/ 162 w 142"/>
                <a:gd name="T11" fmla="*/ 661 h 280"/>
                <a:gd name="T12" fmla="*/ 299 w 142"/>
                <a:gd name="T13" fmla="*/ 503 h 280"/>
                <a:gd name="T14" fmla="*/ 299 w 142"/>
                <a:gd name="T15" fmla="*/ 460 h 280"/>
                <a:gd name="T16" fmla="*/ 145 w 142"/>
                <a:gd name="T17" fmla="*/ 501 h 280"/>
                <a:gd name="T18" fmla="*/ 0 w 142"/>
                <a:gd name="T19" fmla="*/ 349 h 280"/>
                <a:gd name="T20" fmla="*/ 0 w 142"/>
                <a:gd name="T21" fmla="*/ 18 h 280"/>
                <a:gd name="T22" fmla="*/ 18 w 142"/>
                <a:gd name="T23" fmla="*/ 0 h 280"/>
                <a:gd name="T24" fmla="*/ 50 w 142"/>
                <a:gd name="T25" fmla="*/ 0 h 280"/>
                <a:gd name="T26" fmla="*/ 67 w 142"/>
                <a:gd name="T27" fmla="*/ 18 h 280"/>
                <a:gd name="T28" fmla="*/ 67 w 142"/>
                <a:gd name="T29" fmla="*/ 349 h 280"/>
                <a:gd name="T30" fmla="*/ 154 w 142"/>
                <a:gd name="T31" fmla="*/ 434 h 280"/>
                <a:gd name="T32" fmla="*/ 299 w 142"/>
                <a:gd name="T33" fmla="*/ 400 h 280"/>
                <a:gd name="T34" fmla="*/ 299 w 142"/>
                <a:gd name="T35" fmla="*/ 18 h 280"/>
                <a:gd name="T36" fmla="*/ 316 w 142"/>
                <a:gd name="T37" fmla="*/ 0 h 280"/>
                <a:gd name="T38" fmla="*/ 348 w 142"/>
                <a:gd name="T39" fmla="*/ 0 h 280"/>
                <a:gd name="T40" fmla="*/ 366 w 142"/>
                <a:gd name="T41" fmla="*/ 18 h 280"/>
                <a:gd name="T42" fmla="*/ 366 w 142"/>
                <a:gd name="T43" fmla="*/ 511 h 280"/>
                <a:gd name="T44" fmla="*/ 165 w 142"/>
                <a:gd name="T45" fmla="*/ 723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 h="280">
                  <a:moveTo>
                    <a:pt x="64" y="280"/>
                  </a:moveTo>
                  <a:cubicBezTo>
                    <a:pt x="46" y="280"/>
                    <a:pt x="18" y="276"/>
                    <a:pt x="18" y="267"/>
                  </a:cubicBezTo>
                  <a:cubicBezTo>
                    <a:pt x="18" y="254"/>
                    <a:pt x="18" y="254"/>
                    <a:pt x="18" y="254"/>
                  </a:cubicBezTo>
                  <a:cubicBezTo>
                    <a:pt x="18" y="250"/>
                    <a:pt x="20" y="248"/>
                    <a:pt x="24" y="248"/>
                  </a:cubicBezTo>
                  <a:cubicBezTo>
                    <a:pt x="26" y="248"/>
                    <a:pt x="30" y="250"/>
                    <a:pt x="36" y="252"/>
                  </a:cubicBezTo>
                  <a:cubicBezTo>
                    <a:pt x="42" y="254"/>
                    <a:pt x="51" y="256"/>
                    <a:pt x="63" y="256"/>
                  </a:cubicBezTo>
                  <a:cubicBezTo>
                    <a:pt x="98" y="256"/>
                    <a:pt x="116" y="243"/>
                    <a:pt x="116" y="195"/>
                  </a:cubicBezTo>
                  <a:cubicBezTo>
                    <a:pt x="116" y="178"/>
                    <a:pt x="116" y="178"/>
                    <a:pt x="116" y="178"/>
                  </a:cubicBezTo>
                  <a:cubicBezTo>
                    <a:pt x="108" y="180"/>
                    <a:pt x="88" y="194"/>
                    <a:pt x="56" y="194"/>
                  </a:cubicBezTo>
                  <a:cubicBezTo>
                    <a:pt x="23" y="194"/>
                    <a:pt x="0" y="180"/>
                    <a:pt x="0" y="135"/>
                  </a:cubicBez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90" y="168"/>
                    <a:pt x="116" y="155"/>
                    <a:pt x="116" y="155"/>
                  </a:cubicBezTo>
                  <a:cubicBezTo>
                    <a:pt x="116" y="7"/>
                    <a:pt x="116" y="7"/>
                    <a:pt x="116" y="7"/>
                  </a:cubicBezTo>
                  <a:cubicBezTo>
                    <a:pt x="116" y="3"/>
                    <a:pt x="119" y="0"/>
                    <a:pt x="123" y="0"/>
                  </a:cubicBezTo>
                  <a:cubicBezTo>
                    <a:pt x="135" y="0"/>
                    <a:pt x="135" y="0"/>
                    <a:pt x="135" y="0"/>
                  </a:cubicBezTo>
                  <a:cubicBezTo>
                    <a:pt x="139" y="0"/>
                    <a:pt x="142" y="3"/>
                    <a:pt x="142" y="7"/>
                  </a:cubicBezTo>
                  <a:cubicBezTo>
                    <a:pt x="142" y="198"/>
                    <a:pt x="142" y="198"/>
                    <a:pt x="142" y="198"/>
                  </a:cubicBezTo>
                  <a:cubicBezTo>
                    <a:pt x="142" y="267"/>
                    <a:pt x="98" y="280"/>
                    <a:pt x="64" y="28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 name="Freeform 33"/>
            <p:cNvSpPr>
              <a:spLocks/>
            </p:cNvSpPr>
            <p:nvPr userDrawn="1"/>
          </p:nvSpPr>
          <p:spPr bwMode="auto">
            <a:xfrm>
              <a:off x="3904" y="1672"/>
              <a:ext cx="274" cy="424"/>
            </a:xfrm>
            <a:custGeom>
              <a:avLst/>
              <a:gdLst>
                <a:gd name="T0" fmla="*/ 0 w 171"/>
                <a:gd name="T1" fmla="*/ 344 h 264"/>
                <a:gd name="T2" fmla="*/ 261 w 171"/>
                <a:gd name="T3" fmla="*/ 0 h 264"/>
                <a:gd name="T4" fmla="*/ 413 w 171"/>
                <a:gd name="T5" fmla="*/ 35 h 264"/>
                <a:gd name="T6" fmla="*/ 439 w 171"/>
                <a:gd name="T7" fmla="*/ 72 h 264"/>
                <a:gd name="T8" fmla="*/ 439 w 171"/>
                <a:gd name="T9" fmla="*/ 93 h 264"/>
                <a:gd name="T10" fmla="*/ 423 w 171"/>
                <a:gd name="T11" fmla="*/ 114 h 264"/>
                <a:gd name="T12" fmla="*/ 409 w 171"/>
                <a:gd name="T13" fmla="*/ 108 h 264"/>
                <a:gd name="T14" fmla="*/ 272 w 171"/>
                <a:gd name="T15" fmla="*/ 67 h 264"/>
                <a:gd name="T16" fmla="*/ 74 w 171"/>
                <a:gd name="T17" fmla="*/ 344 h 264"/>
                <a:gd name="T18" fmla="*/ 272 w 171"/>
                <a:gd name="T19" fmla="*/ 614 h 264"/>
                <a:gd name="T20" fmla="*/ 409 w 171"/>
                <a:gd name="T21" fmla="*/ 575 h 264"/>
                <a:gd name="T22" fmla="*/ 423 w 171"/>
                <a:gd name="T23" fmla="*/ 570 h 264"/>
                <a:gd name="T24" fmla="*/ 439 w 171"/>
                <a:gd name="T25" fmla="*/ 588 h 264"/>
                <a:gd name="T26" fmla="*/ 439 w 171"/>
                <a:gd name="T27" fmla="*/ 612 h 264"/>
                <a:gd name="T28" fmla="*/ 413 w 171"/>
                <a:gd name="T29" fmla="*/ 647 h 264"/>
                <a:gd name="T30" fmla="*/ 261 w 171"/>
                <a:gd name="T31" fmla="*/ 681 h 264"/>
                <a:gd name="T32" fmla="*/ 0 w 171"/>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1" h="264">
                  <a:moveTo>
                    <a:pt x="0" y="133"/>
                  </a:moveTo>
                  <a:cubicBezTo>
                    <a:pt x="0" y="47"/>
                    <a:pt x="43" y="0"/>
                    <a:pt x="102" y="0"/>
                  </a:cubicBezTo>
                  <a:cubicBezTo>
                    <a:pt x="133" y="0"/>
                    <a:pt x="153" y="9"/>
                    <a:pt x="161" y="14"/>
                  </a:cubicBezTo>
                  <a:cubicBezTo>
                    <a:pt x="167" y="18"/>
                    <a:pt x="171" y="22"/>
                    <a:pt x="171" y="28"/>
                  </a:cubicBezTo>
                  <a:cubicBezTo>
                    <a:pt x="171" y="36"/>
                    <a:pt x="171" y="36"/>
                    <a:pt x="171" y="36"/>
                  </a:cubicBezTo>
                  <a:cubicBezTo>
                    <a:pt x="171" y="41"/>
                    <a:pt x="168" y="44"/>
                    <a:pt x="165" y="44"/>
                  </a:cubicBezTo>
                  <a:cubicBezTo>
                    <a:pt x="163" y="44"/>
                    <a:pt x="161" y="43"/>
                    <a:pt x="159" y="42"/>
                  </a:cubicBezTo>
                  <a:cubicBezTo>
                    <a:pt x="151" y="37"/>
                    <a:pt x="132" y="26"/>
                    <a:pt x="106" y="26"/>
                  </a:cubicBezTo>
                  <a:cubicBezTo>
                    <a:pt x="60" y="26"/>
                    <a:pt x="29" y="61"/>
                    <a:pt x="29" y="133"/>
                  </a:cubicBezTo>
                  <a:cubicBezTo>
                    <a:pt x="29" y="204"/>
                    <a:pt x="60" y="238"/>
                    <a:pt x="106" y="238"/>
                  </a:cubicBezTo>
                  <a:cubicBezTo>
                    <a:pt x="132" y="238"/>
                    <a:pt x="151" y="228"/>
                    <a:pt x="159" y="223"/>
                  </a:cubicBezTo>
                  <a:cubicBezTo>
                    <a:pt x="160" y="222"/>
                    <a:pt x="162" y="221"/>
                    <a:pt x="165" y="221"/>
                  </a:cubicBezTo>
                  <a:cubicBezTo>
                    <a:pt x="169" y="221"/>
                    <a:pt x="171" y="224"/>
                    <a:pt x="171" y="228"/>
                  </a:cubicBezTo>
                  <a:cubicBezTo>
                    <a:pt x="171" y="237"/>
                    <a:pt x="171" y="237"/>
                    <a:pt x="171" y="237"/>
                  </a:cubicBezTo>
                  <a:cubicBezTo>
                    <a:pt x="171" y="243"/>
                    <a:pt x="167" y="247"/>
                    <a:pt x="161" y="251"/>
                  </a:cubicBezTo>
                  <a:cubicBezTo>
                    <a:pt x="153" y="256"/>
                    <a:pt x="133" y="264"/>
                    <a:pt x="102" y="264"/>
                  </a:cubicBezTo>
                  <a:cubicBezTo>
                    <a:pt x="43" y="264"/>
                    <a:pt x="0" y="218"/>
                    <a:pt x="0" y="133"/>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 name="Freeform 34"/>
            <p:cNvSpPr>
              <a:spLocks noEditPoints="1"/>
            </p:cNvSpPr>
            <p:nvPr userDrawn="1"/>
          </p:nvSpPr>
          <p:spPr bwMode="auto">
            <a:xfrm>
              <a:off x="4204" y="1776"/>
              <a:ext cx="269" cy="320"/>
            </a:xfrm>
            <a:custGeom>
              <a:avLst/>
              <a:gdLst>
                <a:gd name="T0" fmla="*/ 0 w 168"/>
                <a:gd name="T1" fmla="*/ 256 h 199"/>
                <a:gd name="T2" fmla="*/ 216 w 168"/>
                <a:gd name="T3" fmla="*/ 0 h 199"/>
                <a:gd name="T4" fmla="*/ 431 w 168"/>
                <a:gd name="T5" fmla="*/ 256 h 199"/>
                <a:gd name="T6" fmla="*/ 216 w 168"/>
                <a:gd name="T7" fmla="*/ 515 h 199"/>
                <a:gd name="T8" fmla="*/ 0 w 168"/>
                <a:gd name="T9" fmla="*/ 256 h 199"/>
                <a:gd name="T10" fmla="*/ 363 w 168"/>
                <a:gd name="T11" fmla="*/ 256 h 199"/>
                <a:gd name="T12" fmla="*/ 216 w 168"/>
                <a:gd name="T13" fmla="*/ 63 h 199"/>
                <a:gd name="T14" fmla="*/ 67 w 168"/>
                <a:gd name="T15" fmla="*/ 256 h 199"/>
                <a:gd name="T16" fmla="*/ 216 w 168"/>
                <a:gd name="T17" fmla="*/ 452 h 199"/>
                <a:gd name="T18" fmla="*/ 363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2" y="99"/>
                  </a:moveTo>
                  <a:cubicBezTo>
                    <a:pt x="142" y="50"/>
                    <a:pt x="120" y="24"/>
                    <a:pt x="84" y="24"/>
                  </a:cubicBezTo>
                  <a:cubicBezTo>
                    <a:pt x="49" y="24"/>
                    <a:pt x="26" y="50"/>
                    <a:pt x="26" y="99"/>
                  </a:cubicBezTo>
                  <a:cubicBezTo>
                    <a:pt x="26" y="149"/>
                    <a:pt x="49" y="175"/>
                    <a:pt x="84" y="175"/>
                  </a:cubicBezTo>
                  <a:cubicBezTo>
                    <a:pt x="120" y="175"/>
                    <a:pt x="142" y="149"/>
                    <a:pt x="142"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 name="Freeform 35"/>
            <p:cNvSpPr>
              <a:spLocks/>
            </p:cNvSpPr>
            <p:nvPr userDrawn="1"/>
          </p:nvSpPr>
          <p:spPr bwMode="auto">
            <a:xfrm>
              <a:off x="4524" y="1783"/>
              <a:ext cx="244" cy="312"/>
            </a:xfrm>
            <a:custGeom>
              <a:avLst/>
              <a:gdLst>
                <a:gd name="T0" fmla="*/ 0 w 152"/>
                <a:gd name="T1" fmla="*/ 349 h 194"/>
                <a:gd name="T2" fmla="*/ 0 w 152"/>
                <a:gd name="T3" fmla="*/ 18 h 194"/>
                <a:gd name="T4" fmla="*/ 21 w 152"/>
                <a:gd name="T5" fmla="*/ 0 h 194"/>
                <a:gd name="T6" fmla="*/ 50 w 152"/>
                <a:gd name="T7" fmla="*/ 0 h 194"/>
                <a:gd name="T8" fmla="*/ 69 w 152"/>
                <a:gd name="T9" fmla="*/ 18 h 194"/>
                <a:gd name="T10" fmla="*/ 69 w 152"/>
                <a:gd name="T11" fmla="*/ 349 h 194"/>
                <a:gd name="T12" fmla="*/ 154 w 152"/>
                <a:gd name="T13" fmla="*/ 434 h 194"/>
                <a:gd name="T14" fmla="*/ 299 w 152"/>
                <a:gd name="T15" fmla="*/ 370 h 194"/>
                <a:gd name="T16" fmla="*/ 299 w 152"/>
                <a:gd name="T17" fmla="*/ 18 h 194"/>
                <a:gd name="T18" fmla="*/ 319 w 152"/>
                <a:gd name="T19" fmla="*/ 0 h 194"/>
                <a:gd name="T20" fmla="*/ 348 w 152"/>
                <a:gd name="T21" fmla="*/ 0 h 194"/>
                <a:gd name="T22" fmla="*/ 369 w 152"/>
                <a:gd name="T23" fmla="*/ 18 h 194"/>
                <a:gd name="T24" fmla="*/ 369 w 152"/>
                <a:gd name="T25" fmla="*/ 425 h 194"/>
                <a:gd name="T26" fmla="*/ 392 w 152"/>
                <a:gd name="T27" fmla="*/ 455 h 194"/>
                <a:gd name="T28" fmla="*/ 392 w 152"/>
                <a:gd name="T29" fmla="*/ 468 h 194"/>
                <a:gd name="T30" fmla="*/ 344 w 152"/>
                <a:gd name="T31" fmla="*/ 502 h 194"/>
                <a:gd name="T32" fmla="*/ 299 w 152"/>
                <a:gd name="T33" fmla="*/ 447 h 194"/>
                <a:gd name="T34" fmla="*/ 299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4" y="0"/>
                    <a:pt x="8" y="0"/>
                  </a:cubicBezTo>
                  <a:cubicBezTo>
                    <a:pt x="19" y="0"/>
                    <a:pt x="19" y="0"/>
                    <a:pt x="19" y="0"/>
                  </a:cubicBezTo>
                  <a:cubicBezTo>
                    <a:pt x="24" y="0"/>
                    <a:pt x="27" y="3"/>
                    <a:pt x="27" y="7"/>
                  </a:cubicBezTo>
                  <a:cubicBezTo>
                    <a:pt x="27" y="135"/>
                    <a:pt x="27" y="135"/>
                    <a:pt x="27" y="135"/>
                  </a:cubicBezTo>
                  <a:cubicBezTo>
                    <a:pt x="27" y="157"/>
                    <a:pt x="37" y="168"/>
                    <a:pt x="60" y="168"/>
                  </a:cubicBezTo>
                  <a:cubicBezTo>
                    <a:pt x="74" y="168"/>
                    <a:pt x="97" y="160"/>
                    <a:pt x="116" y="143"/>
                  </a:cubicBezTo>
                  <a:cubicBezTo>
                    <a:pt x="116" y="7"/>
                    <a:pt x="116" y="7"/>
                    <a:pt x="116" y="7"/>
                  </a:cubicBezTo>
                  <a:cubicBezTo>
                    <a:pt x="116" y="3"/>
                    <a:pt x="119" y="0"/>
                    <a:pt x="124" y="0"/>
                  </a:cubicBezTo>
                  <a:cubicBezTo>
                    <a:pt x="135" y="0"/>
                    <a:pt x="135" y="0"/>
                    <a:pt x="135" y="0"/>
                  </a:cubicBezTo>
                  <a:cubicBezTo>
                    <a:pt x="139" y="0"/>
                    <a:pt x="143" y="3"/>
                    <a:pt x="143" y="7"/>
                  </a:cubicBezTo>
                  <a:cubicBezTo>
                    <a:pt x="143" y="164"/>
                    <a:pt x="143" y="164"/>
                    <a:pt x="143" y="164"/>
                  </a:cubicBezTo>
                  <a:cubicBezTo>
                    <a:pt x="143" y="173"/>
                    <a:pt x="146" y="176"/>
                    <a:pt x="152" y="176"/>
                  </a:cubicBezTo>
                  <a:cubicBezTo>
                    <a:pt x="152" y="181"/>
                    <a:pt x="152" y="181"/>
                    <a:pt x="152" y="181"/>
                  </a:cubicBezTo>
                  <a:cubicBezTo>
                    <a:pt x="152" y="187"/>
                    <a:pt x="147" y="194"/>
                    <a:pt x="133" y="194"/>
                  </a:cubicBezTo>
                  <a:cubicBezTo>
                    <a:pt x="124" y="194"/>
                    <a:pt x="116" y="188"/>
                    <a:pt x="116" y="173"/>
                  </a:cubicBezTo>
                  <a:cubicBezTo>
                    <a:pt x="116" y="167"/>
                    <a:pt x="116" y="167"/>
                    <a:pt x="116" y="167"/>
                  </a:cubicBezTo>
                  <a:cubicBezTo>
                    <a:pt x="97" y="184"/>
                    <a:pt x="72" y="194"/>
                    <a:pt x="52" y="194"/>
                  </a:cubicBezTo>
                  <a:cubicBezTo>
                    <a:pt x="24" y="194"/>
                    <a:pt x="0" y="180"/>
                    <a:pt x="0" y="135"/>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 name="Freeform 36"/>
            <p:cNvSpPr>
              <a:spLocks/>
            </p:cNvSpPr>
            <p:nvPr userDrawn="1"/>
          </p:nvSpPr>
          <p:spPr bwMode="auto">
            <a:xfrm>
              <a:off x="4822" y="1778"/>
              <a:ext cx="228" cy="312"/>
            </a:xfrm>
            <a:custGeom>
              <a:avLst/>
              <a:gdLst>
                <a:gd name="T0" fmla="*/ 0 w 142"/>
                <a:gd name="T1" fmla="*/ 484 h 194"/>
                <a:gd name="T2" fmla="*/ 0 w 142"/>
                <a:gd name="T3" fmla="*/ 26 h 194"/>
                <a:gd name="T4" fmla="*/ 18 w 142"/>
                <a:gd name="T5" fmla="*/ 8 h 194"/>
                <a:gd name="T6" fmla="*/ 50 w 142"/>
                <a:gd name="T7" fmla="*/ 8 h 194"/>
                <a:gd name="T8" fmla="*/ 67 w 142"/>
                <a:gd name="T9" fmla="*/ 26 h 194"/>
                <a:gd name="T10" fmla="*/ 67 w 142"/>
                <a:gd name="T11" fmla="*/ 42 h 194"/>
                <a:gd name="T12" fmla="*/ 222 w 142"/>
                <a:gd name="T13" fmla="*/ 0 h 194"/>
                <a:gd name="T14" fmla="*/ 366 w 142"/>
                <a:gd name="T15" fmla="*/ 153 h 194"/>
                <a:gd name="T16" fmla="*/ 366 w 142"/>
                <a:gd name="T17" fmla="*/ 484 h 194"/>
                <a:gd name="T18" fmla="*/ 345 w 142"/>
                <a:gd name="T19" fmla="*/ 502 h 194"/>
                <a:gd name="T20" fmla="*/ 316 w 142"/>
                <a:gd name="T21" fmla="*/ 502 h 194"/>
                <a:gd name="T22" fmla="*/ 297 w 142"/>
                <a:gd name="T23" fmla="*/ 484 h 194"/>
                <a:gd name="T24" fmla="*/ 297 w 142"/>
                <a:gd name="T25" fmla="*/ 153 h 194"/>
                <a:gd name="T26" fmla="*/ 212 w 142"/>
                <a:gd name="T27" fmla="*/ 68 h 194"/>
                <a:gd name="T28" fmla="*/ 67 w 142"/>
                <a:gd name="T29" fmla="*/ 101 h 194"/>
                <a:gd name="T30" fmla="*/ 67 w 142"/>
                <a:gd name="T31" fmla="*/ 484 h 194"/>
                <a:gd name="T32" fmla="*/ 50 w 142"/>
                <a:gd name="T33" fmla="*/ 502 h 194"/>
                <a:gd name="T34" fmla="*/ 18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7" y="3"/>
                  </a:cubicBezTo>
                  <a:cubicBezTo>
                    <a:pt x="19" y="3"/>
                    <a:pt x="19" y="3"/>
                    <a:pt x="19" y="3"/>
                  </a:cubicBezTo>
                  <a:cubicBezTo>
                    <a:pt x="23" y="3"/>
                    <a:pt x="26" y="6"/>
                    <a:pt x="26" y="10"/>
                  </a:cubicBezTo>
                  <a:cubicBezTo>
                    <a:pt x="26" y="16"/>
                    <a:pt x="26" y="16"/>
                    <a:pt x="26" y="16"/>
                  </a:cubicBezTo>
                  <a:cubicBezTo>
                    <a:pt x="33" y="14"/>
                    <a:pt x="54" y="0"/>
                    <a:pt x="86" y="0"/>
                  </a:cubicBezTo>
                  <a:cubicBezTo>
                    <a:pt x="118" y="0"/>
                    <a:pt x="142" y="14"/>
                    <a:pt x="142" y="59"/>
                  </a:cubicBezTo>
                  <a:cubicBezTo>
                    <a:pt x="142" y="187"/>
                    <a:pt x="142" y="187"/>
                    <a:pt x="142" y="187"/>
                  </a:cubicBezTo>
                  <a:cubicBezTo>
                    <a:pt x="142" y="191"/>
                    <a:pt x="139" y="194"/>
                    <a:pt x="134" y="194"/>
                  </a:cubicBezTo>
                  <a:cubicBezTo>
                    <a:pt x="123" y="194"/>
                    <a:pt x="123" y="194"/>
                    <a:pt x="123" y="194"/>
                  </a:cubicBezTo>
                  <a:cubicBezTo>
                    <a:pt x="118" y="194"/>
                    <a:pt x="115" y="191"/>
                    <a:pt x="115" y="187"/>
                  </a:cubicBezTo>
                  <a:cubicBezTo>
                    <a:pt x="115" y="59"/>
                    <a:pt x="115" y="59"/>
                    <a:pt x="115" y="59"/>
                  </a:cubicBezTo>
                  <a:cubicBezTo>
                    <a:pt x="115" y="37"/>
                    <a:pt x="105" y="26"/>
                    <a:pt x="82" y="26"/>
                  </a:cubicBezTo>
                  <a:cubicBezTo>
                    <a:pt x="52" y="26"/>
                    <a:pt x="26" y="39"/>
                    <a:pt x="26" y="39"/>
                  </a:cubicBezTo>
                  <a:cubicBezTo>
                    <a:pt x="26" y="187"/>
                    <a:pt x="26" y="187"/>
                    <a:pt x="26" y="187"/>
                  </a:cubicBezTo>
                  <a:cubicBezTo>
                    <a:pt x="26" y="191"/>
                    <a:pt x="23" y="194"/>
                    <a:pt x="19" y="194"/>
                  </a:cubicBezTo>
                  <a:cubicBezTo>
                    <a:pt x="7" y="194"/>
                    <a:pt x="7" y="194"/>
                    <a:pt x="7"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 name="Freeform 37"/>
            <p:cNvSpPr>
              <a:spLocks/>
            </p:cNvSpPr>
            <p:nvPr userDrawn="1"/>
          </p:nvSpPr>
          <p:spPr bwMode="auto">
            <a:xfrm>
              <a:off x="5101" y="1776"/>
              <a:ext cx="231" cy="320"/>
            </a:xfrm>
            <a:custGeom>
              <a:avLst/>
              <a:gdLst>
                <a:gd name="T0" fmla="*/ 0 w 144"/>
                <a:gd name="T1" fmla="*/ 256 h 199"/>
                <a:gd name="T2" fmla="*/ 217 w 144"/>
                <a:gd name="T3" fmla="*/ 0 h 199"/>
                <a:gd name="T4" fmla="*/ 348 w 144"/>
                <a:gd name="T5" fmla="*/ 31 h 199"/>
                <a:gd name="T6" fmla="*/ 371 w 144"/>
                <a:gd name="T7" fmla="*/ 64 h 199"/>
                <a:gd name="T8" fmla="*/ 371 w 144"/>
                <a:gd name="T9" fmla="*/ 82 h 199"/>
                <a:gd name="T10" fmla="*/ 358 w 144"/>
                <a:gd name="T11" fmla="*/ 98 h 199"/>
                <a:gd name="T12" fmla="*/ 342 w 144"/>
                <a:gd name="T13" fmla="*/ 93 h 199"/>
                <a:gd name="T14" fmla="*/ 225 w 144"/>
                <a:gd name="T15" fmla="*/ 59 h 199"/>
                <a:gd name="T16" fmla="*/ 67 w 144"/>
                <a:gd name="T17" fmla="*/ 256 h 199"/>
                <a:gd name="T18" fmla="*/ 225 w 144"/>
                <a:gd name="T19" fmla="*/ 455 h 199"/>
                <a:gd name="T20" fmla="*/ 342 w 144"/>
                <a:gd name="T21" fmla="*/ 420 h 199"/>
                <a:gd name="T22" fmla="*/ 358 w 144"/>
                <a:gd name="T23" fmla="*/ 413 h 199"/>
                <a:gd name="T24" fmla="*/ 371 w 144"/>
                <a:gd name="T25" fmla="*/ 433 h 199"/>
                <a:gd name="T26" fmla="*/ 371 w 144"/>
                <a:gd name="T27" fmla="*/ 450 h 199"/>
                <a:gd name="T28" fmla="*/ 348 w 144"/>
                <a:gd name="T29" fmla="*/ 484 h 199"/>
                <a:gd name="T30" fmla="*/ 217 w 144"/>
                <a:gd name="T31" fmla="*/ 515 h 199"/>
                <a:gd name="T32" fmla="*/ 0 w 144"/>
                <a:gd name="T33" fmla="*/ 256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199">
                  <a:moveTo>
                    <a:pt x="0" y="99"/>
                  </a:moveTo>
                  <a:cubicBezTo>
                    <a:pt x="0" y="37"/>
                    <a:pt x="34" y="0"/>
                    <a:pt x="84" y="0"/>
                  </a:cubicBezTo>
                  <a:cubicBezTo>
                    <a:pt x="108" y="0"/>
                    <a:pt x="128" y="6"/>
                    <a:pt x="135" y="12"/>
                  </a:cubicBezTo>
                  <a:cubicBezTo>
                    <a:pt x="141" y="16"/>
                    <a:pt x="144" y="20"/>
                    <a:pt x="144" y="25"/>
                  </a:cubicBezTo>
                  <a:cubicBezTo>
                    <a:pt x="144" y="32"/>
                    <a:pt x="144" y="32"/>
                    <a:pt x="144" y="32"/>
                  </a:cubicBezTo>
                  <a:cubicBezTo>
                    <a:pt x="144" y="36"/>
                    <a:pt x="142" y="38"/>
                    <a:pt x="139" y="38"/>
                  </a:cubicBezTo>
                  <a:cubicBezTo>
                    <a:pt x="137" y="38"/>
                    <a:pt x="135" y="38"/>
                    <a:pt x="133" y="36"/>
                  </a:cubicBezTo>
                  <a:cubicBezTo>
                    <a:pt x="126" y="32"/>
                    <a:pt x="107" y="23"/>
                    <a:pt x="87" y="23"/>
                  </a:cubicBezTo>
                  <a:cubicBezTo>
                    <a:pt x="50" y="23"/>
                    <a:pt x="26" y="50"/>
                    <a:pt x="26" y="99"/>
                  </a:cubicBezTo>
                  <a:cubicBezTo>
                    <a:pt x="26" y="149"/>
                    <a:pt x="50" y="176"/>
                    <a:pt x="87" y="176"/>
                  </a:cubicBezTo>
                  <a:cubicBezTo>
                    <a:pt x="107" y="176"/>
                    <a:pt x="126" y="167"/>
                    <a:pt x="133" y="162"/>
                  </a:cubicBezTo>
                  <a:cubicBezTo>
                    <a:pt x="135" y="161"/>
                    <a:pt x="137" y="160"/>
                    <a:pt x="139" y="160"/>
                  </a:cubicBezTo>
                  <a:cubicBezTo>
                    <a:pt x="142" y="160"/>
                    <a:pt x="144" y="163"/>
                    <a:pt x="144" y="167"/>
                  </a:cubicBezTo>
                  <a:cubicBezTo>
                    <a:pt x="144" y="174"/>
                    <a:pt x="144" y="174"/>
                    <a:pt x="144" y="174"/>
                  </a:cubicBezTo>
                  <a:cubicBezTo>
                    <a:pt x="144" y="179"/>
                    <a:pt x="141" y="183"/>
                    <a:pt x="135" y="187"/>
                  </a:cubicBezTo>
                  <a:cubicBezTo>
                    <a:pt x="128" y="192"/>
                    <a:pt x="108" y="199"/>
                    <a:pt x="84" y="199"/>
                  </a:cubicBezTo>
                  <a:cubicBezTo>
                    <a:pt x="34" y="199"/>
                    <a:pt x="0" y="162"/>
                    <a:pt x="0"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 name="Freeform 38"/>
            <p:cNvSpPr>
              <a:spLocks noEditPoints="1"/>
            </p:cNvSpPr>
            <p:nvPr userDrawn="1"/>
          </p:nvSpPr>
          <p:spPr bwMode="auto">
            <a:xfrm>
              <a:off x="5372" y="1675"/>
              <a:ext cx="55" cy="415"/>
            </a:xfrm>
            <a:custGeom>
              <a:avLst/>
              <a:gdLst>
                <a:gd name="T0" fmla="*/ 0 w 34"/>
                <a:gd name="T1" fmla="*/ 47 h 258"/>
                <a:gd name="T2" fmla="*/ 45 w 34"/>
                <a:gd name="T3" fmla="*/ 0 h 258"/>
                <a:gd name="T4" fmla="*/ 89 w 34"/>
                <a:gd name="T5" fmla="*/ 47 h 258"/>
                <a:gd name="T6" fmla="*/ 45 w 34"/>
                <a:gd name="T7" fmla="*/ 90 h 258"/>
                <a:gd name="T8" fmla="*/ 0 w 34"/>
                <a:gd name="T9" fmla="*/ 47 h 258"/>
                <a:gd name="T10" fmla="*/ 10 w 34"/>
                <a:gd name="T11" fmla="*/ 650 h 258"/>
                <a:gd name="T12" fmla="*/ 10 w 34"/>
                <a:gd name="T13" fmla="*/ 191 h 258"/>
                <a:gd name="T14" fmla="*/ 29 w 34"/>
                <a:gd name="T15" fmla="*/ 174 h 258"/>
                <a:gd name="T16" fmla="*/ 60 w 34"/>
                <a:gd name="T17" fmla="*/ 174 h 258"/>
                <a:gd name="T18" fmla="*/ 79 w 34"/>
                <a:gd name="T19" fmla="*/ 191 h 258"/>
                <a:gd name="T20" fmla="*/ 79 w 34"/>
                <a:gd name="T21" fmla="*/ 650 h 258"/>
                <a:gd name="T22" fmla="*/ 60 w 34"/>
                <a:gd name="T23" fmla="*/ 668 h 258"/>
                <a:gd name="T24" fmla="*/ 29 w 34"/>
                <a:gd name="T25" fmla="*/ 668 h 258"/>
                <a:gd name="T26" fmla="*/ 10 w 34"/>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58">
                  <a:moveTo>
                    <a:pt x="0" y="18"/>
                  </a:moveTo>
                  <a:cubicBezTo>
                    <a:pt x="0" y="8"/>
                    <a:pt x="8" y="0"/>
                    <a:pt x="17" y="0"/>
                  </a:cubicBezTo>
                  <a:cubicBezTo>
                    <a:pt x="26" y="0"/>
                    <a:pt x="34" y="8"/>
                    <a:pt x="34" y="18"/>
                  </a:cubicBezTo>
                  <a:cubicBezTo>
                    <a:pt x="34" y="27"/>
                    <a:pt x="26" y="35"/>
                    <a:pt x="17" y="35"/>
                  </a:cubicBezTo>
                  <a:cubicBezTo>
                    <a:pt x="8" y="35"/>
                    <a:pt x="0" y="27"/>
                    <a:pt x="0" y="18"/>
                  </a:cubicBezTo>
                  <a:moveTo>
                    <a:pt x="4" y="251"/>
                  </a:moveTo>
                  <a:cubicBezTo>
                    <a:pt x="4" y="74"/>
                    <a:pt x="4" y="74"/>
                    <a:pt x="4" y="74"/>
                  </a:cubicBezTo>
                  <a:cubicBezTo>
                    <a:pt x="4" y="70"/>
                    <a:pt x="7" y="67"/>
                    <a:pt x="11" y="67"/>
                  </a:cubicBezTo>
                  <a:cubicBezTo>
                    <a:pt x="23" y="67"/>
                    <a:pt x="23" y="67"/>
                    <a:pt x="23" y="67"/>
                  </a:cubicBezTo>
                  <a:cubicBezTo>
                    <a:pt x="27" y="67"/>
                    <a:pt x="30" y="70"/>
                    <a:pt x="30" y="74"/>
                  </a:cubicBezTo>
                  <a:cubicBezTo>
                    <a:pt x="30" y="251"/>
                    <a:pt x="30" y="251"/>
                    <a:pt x="30" y="251"/>
                  </a:cubicBezTo>
                  <a:cubicBezTo>
                    <a:pt x="30" y="255"/>
                    <a:pt x="27" y="258"/>
                    <a:pt x="23" y="258"/>
                  </a:cubicBezTo>
                  <a:cubicBezTo>
                    <a:pt x="11" y="258"/>
                    <a:pt x="11" y="258"/>
                    <a:pt x="11" y="258"/>
                  </a:cubicBezTo>
                  <a:cubicBezTo>
                    <a:pt x="7" y="258"/>
                    <a:pt x="4" y="255"/>
                    <a:pt x="4"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 name="Freeform 39"/>
            <p:cNvSpPr>
              <a:spLocks/>
            </p:cNvSpPr>
            <p:nvPr userDrawn="1"/>
          </p:nvSpPr>
          <p:spPr bwMode="auto">
            <a:xfrm>
              <a:off x="5487" y="1631"/>
              <a:ext cx="44" cy="459"/>
            </a:xfrm>
            <a:custGeom>
              <a:avLst/>
              <a:gdLst>
                <a:gd name="T0" fmla="*/ 0 w 27"/>
                <a:gd name="T1" fmla="*/ 722 h 285"/>
                <a:gd name="T2" fmla="*/ 0 w 27"/>
                <a:gd name="T3" fmla="*/ 18 h 285"/>
                <a:gd name="T4" fmla="*/ 21 w 27"/>
                <a:gd name="T5" fmla="*/ 0 h 285"/>
                <a:gd name="T6" fmla="*/ 51 w 27"/>
                <a:gd name="T7" fmla="*/ 0 h 285"/>
                <a:gd name="T8" fmla="*/ 72 w 27"/>
                <a:gd name="T9" fmla="*/ 18 h 285"/>
                <a:gd name="T10" fmla="*/ 72 w 27"/>
                <a:gd name="T11" fmla="*/ 722 h 285"/>
                <a:gd name="T12" fmla="*/ 51 w 27"/>
                <a:gd name="T13" fmla="*/ 739 h 285"/>
                <a:gd name="T14" fmla="*/ 21 w 27"/>
                <a:gd name="T15" fmla="*/ 739 h 285"/>
                <a:gd name="T16" fmla="*/ 0 w 27"/>
                <a:gd name="T17" fmla="*/ 722 h 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85">
                  <a:moveTo>
                    <a:pt x="0" y="278"/>
                  </a:moveTo>
                  <a:cubicBezTo>
                    <a:pt x="0" y="7"/>
                    <a:pt x="0" y="7"/>
                    <a:pt x="0" y="7"/>
                  </a:cubicBezTo>
                  <a:cubicBezTo>
                    <a:pt x="0" y="3"/>
                    <a:pt x="3" y="0"/>
                    <a:pt x="8" y="0"/>
                  </a:cubicBezTo>
                  <a:cubicBezTo>
                    <a:pt x="19" y="0"/>
                    <a:pt x="19" y="0"/>
                    <a:pt x="19" y="0"/>
                  </a:cubicBezTo>
                  <a:cubicBezTo>
                    <a:pt x="23" y="0"/>
                    <a:pt x="27" y="3"/>
                    <a:pt x="27" y="7"/>
                  </a:cubicBezTo>
                  <a:cubicBezTo>
                    <a:pt x="27" y="278"/>
                    <a:pt x="27" y="278"/>
                    <a:pt x="27" y="278"/>
                  </a:cubicBezTo>
                  <a:cubicBezTo>
                    <a:pt x="27" y="282"/>
                    <a:pt x="23" y="285"/>
                    <a:pt x="19" y="285"/>
                  </a:cubicBezTo>
                  <a:cubicBezTo>
                    <a:pt x="8" y="285"/>
                    <a:pt x="8" y="285"/>
                    <a:pt x="8" y="285"/>
                  </a:cubicBezTo>
                  <a:cubicBezTo>
                    <a:pt x="3" y="285"/>
                    <a:pt x="0" y="282"/>
                    <a:pt x="0" y="278"/>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 name="Freeform 40"/>
            <p:cNvSpPr>
              <a:spLocks/>
            </p:cNvSpPr>
            <p:nvPr userDrawn="1"/>
          </p:nvSpPr>
          <p:spPr bwMode="auto">
            <a:xfrm>
              <a:off x="2" y="1004"/>
              <a:ext cx="1990" cy="676"/>
            </a:xfrm>
            <a:custGeom>
              <a:avLst/>
              <a:gdLst>
                <a:gd name="T0" fmla="*/ 2695 w 1242"/>
                <a:gd name="T1" fmla="*/ 31 h 420"/>
                <a:gd name="T2" fmla="*/ 2618 w 1242"/>
                <a:gd name="T3" fmla="*/ 31 h 420"/>
                <a:gd name="T4" fmla="*/ 2174 w 1242"/>
                <a:gd name="T5" fmla="*/ 480 h 420"/>
                <a:gd name="T6" fmla="*/ 2077 w 1242"/>
                <a:gd name="T7" fmla="*/ 480 h 420"/>
                <a:gd name="T8" fmla="*/ 1633 w 1242"/>
                <a:gd name="T9" fmla="*/ 31 h 420"/>
                <a:gd name="T10" fmla="*/ 1556 w 1242"/>
                <a:gd name="T11" fmla="*/ 31 h 420"/>
                <a:gd name="T12" fmla="*/ 1112 w 1242"/>
                <a:gd name="T13" fmla="*/ 480 h 420"/>
                <a:gd name="T14" fmla="*/ 1014 w 1242"/>
                <a:gd name="T15" fmla="*/ 480 h 420"/>
                <a:gd name="T16" fmla="*/ 570 w 1242"/>
                <a:gd name="T17" fmla="*/ 31 h 420"/>
                <a:gd name="T18" fmla="*/ 493 w 1242"/>
                <a:gd name="T19" fmla="*/ 31 h 420"/>
                <a:gd name="T20" fmla="*/ 0 w 1242"/>
                <a:gd name="T21" fmla="*/ 528 h 420"/>
                <a:gd name="T22" fmla="*/ 0 w 1242"/>
                <a:gd name="T23" fmla="*/ 1088 h 420"/>
                <a:gd name="T24" fmla="*/ 482 w 1242"/>
                <a:gd name="T25" fmla="*/ 600 h 420"/>
                <a:gd name="T26" fmla="*/ 580 w 1242"/>
                <a:gd name="T27" fmla="*/ 600 h 420"/>
                <a:gd name="T28" fmla="*/ 1024 w 1242"/>
                <a:gd name="T29" fmla="*/ 1049 h 420"/>
                <a:gd name="T30" fmla="*/ 1101 w 1242"/>
                <a:gd name="T31" fmla="*/ 1049 h 420"/>
                <a:gd name="T32" fmla="*/ 1546 w 1242"/>
                <a:gd name="T33" fmla="*/ 600 h 420"/>
                <a:gd name="T34" fmla="*/ 1642 w 1242"/>
                <a:gd name="T35" fmla="*/ 600 h 420"/>
                <a:gd name="T36" fmla="*/ 2088 w 1242"/>
                <a:gd name="T37" fmla="*/ 1049 h 420"/>
                <a:gd name="T38" fmla="*/ 2165 w 1242"/>
                <a:gd name="T39" fmla="*/ 1049 h 420"/>
                <a:gd name="T40" fmla="*/ 2608 w 1242"/>
                <a:gd name="T41" fmla="*/ 600 h 420"/>
                <a:gd name="T42" fmla="*/ 2706 w 1242"/>
                <a:gd name="T43" fmla="*/ 600 h 420"/>
                <a:gd name="T44" fmla="*/ 3188 w 1242"/>
                <a:gd name="T45" fmla="*/ 1088 h 420"/>
                <a:gd name="T46" fmla="*/ 3188 w 1242"/>
                <a:gd name="T47" fmla="*/ 528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5"/>
                    <a:pt x="847" y="185"/>
                    <a:pt x="847" y="185"/>
                  </a:cubicBezTo>
                  <a:cubicBezTo>
                    <a:pt x="837" y="195"/>
                    <a:pt x="820" y="195"/>
                    <a:pt x="809" y="185"/>
                  </a:cubicBezTo>
                  <a:cubicBezTo>
                    <a:pt x="636" y="12"/>
                    <a:pt x="636" y="12"/>
                    <a:pt x="636" y="12"/>
                  </a:cubicBezTo>
                  <a:cubicBezTo>
                    <a:pt x="625" y="0"/>
                    <a:pt x="617" y="0"/>
                    <a:pt x="606" y="12"/>
                  </a:cubicBezTo>
                  <a:cubicBezTo>
                    <a:pt x="433" y="185"/>
                    <a:pt x="433" y="185"/>
                    <a:pt x="433" y="185"/>
                  </a:cubicBezTo>
                  <a:cubicBezTo>
                    <a:pt x="423" y="195"/>
                    <a:pt x="405" y="195"/>
                    <a:pt x="395" y="185"/>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 name="Freeform 41"/>
            <p:cNvSpPr>
              <a:spLocks/>
            </p:cNvSpPr>
            <p:nvPr userDrawn="1"/>
          </p:nvSpPr>
          <p:spPr bwMode="auto">
            <a:xfrm>
              <a:off x="2" y="1442"/>
              <a:ext cx="1990" cy="675"/>
            </a:xfrm>
            <a:custGeom>
              <a:avLst/>
              <a:gdLst>
                <a:gd name="T0" fmla="*/ 2695 w 1242"/>
                <a:gd name="T1" fmla="*/ 31 h 420"/>
                <a:gd name="T2" fmla="*/ 2618 w 1242"/>
                <a:gd name="T3" fmla="*/ 31 h 420"/>
                <a:gd name="T4" fmla="*/ 2174 w 1242"/>
                <a:gd name="T5" fmla="*/ 476 h 420"/>
                <a:gd name="T6" fmla="*/ 2077 w 1242"/>
                <a:gd name="T7" fmla="*/ 476 h 420"/>
                <a:gd name="T8" fmla="*/ 1633 w 1242"/>
                <a:gd name="T9" fmla="*/ 31 h 420"/>
                <a:gd name="T10" fmla="*/ 1556 w 1242"/>
                <a:gd name="T11" fmla="*/ 31 h 420"/>
                <a:gd name="T12" fmla="*/ 1112 w 1242"/>
                <a:gd name="T13" fmla="*/ 476 h 420"/>
                <a:gd name="T14" fmla="*/ 1014 w 1242"/>
                <a:gd name="T15" fmla="*/ 476 h 420"/>
                <a:gd name="T16" fmla="*/ 570 w 1242"/>
                <a:gd name="T17" fmla="*/ 31 h 420"/>
                <a:gd name="T18" fmla="*/ 493 w 1242"/>
                <a:gd name="T19" fmla="*/ 31 h 420"/>
                <a:gd name="T20" fmla="*/ 0 w 1242"/>
                <a:gd name="T21" fmla="*/ 527 h 420"/>
                <a:gd name="T22" fmla="*/ 0 w 1242"/>
                <a:gd name="T23" fmla="*/ 1085 h 420"/>
                <a:gd name="T24" fmla="*/ 482 w 1242"/>
                <a:gd name="T25" fmla="*/ 599 h 420"/>
                <a:gd name="T26" fmla="*/ 580 w 1242"/>
                <a:gd name="T27" fmla="*/ 599 h 420"/>
                <a:gd name="T28" fmla="*/ 1024 w 1242"/>
                <a:gd name="T29" fmla="*/ 1046 h 420"/>
                <a:gd name="T30" fmla="*/ 1101 w 1242"/>
                <a:gd name="T31" fmla="*/ 1046 h 420"/>
                <a:gd name="T32" fmla="*/ 1546 w 1242"/>
                <a:gd name="T33" fmla="*/ 599 h 420"/>
                <a:gd name="T34" fmla="*/ 1642 w 1242"/>
                <a:gd name="T35" fmla="*/ 599 h 420"/>
                <a:gd name="T36" fmla="*/ 2088 w 1242"/>
                <a:gd name="T37" fmla="*/ 1046 h 420"/>
                <a:gd name="T38" fmla="*/ 2165 w 1242"/>
                <a:gd name="T39" fmla="*/ 1046 h 420"/>
                <a:gd name="T40" fmla="*/ 2608 w 1242"/>
                <a:gd name="T41" fmla="*/ 599 h 420"/>
                <a:gd name="T42" fmla="*/ 2706 w 1242"/>
                <a:gd name="T43" fmla="*/ 599 h 420"/>
                <a:gd name="T44" fmla="*/ 3188 w 1242"/>
                <a:gd name="T45" fmla="*/ 1085 h 420"/>
                <a:gd name="T46" fmla="*/ 3188 w 1242"/>
                <a:gd name="T47" fmla="*/ 527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4"/>
                    <a:pt x="847" y="184"/>
                    <a:pt x="847" y="184"/>
                  </a:cubicBezTo>
                  <a:cubicBezTo>
                    <a:pt x="837" y="195"/>
                    <a:pt x="820" y="195"/>
                    <a:pt x="809" y="184"/>
                  </a:cubicBezTo>
                  <a:cubicBezTo>
                    <a:pt x="636" y="12"/>
                    <a:pt x="636" y="12"/>
                    <a:pt x="636" y="12"/>
                  </a:cubicBezTo>
                  <a:cubicBezTo>
                    <a:pt x="625" y="0"/>
                    <a:pt x="617" y="0"/>
                    <a:pt x="606" y="12"/>
                  </a:cubicBezTo>
                  <a:cubicBezTo>
                    <a:pt x="433" y="184"/>
                    <a:pt x="433" y="184"/>
                    <a:pt x="433" y="184"/>
                  </a:cubicBezTo>
                  <a:cubicBezTo>
                    <a:pt x="423" y="195"/>
                    <a:pt x="405" y="195"/>
                    <a:pt x="395" y="184"/>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spTree>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researchautism.net/conditions/7/autism-(autism-spectrum-disorder)/Diagnosi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shropshiretogether.org.uk/wpcontent/uploads/2016/05/Final-Shropshire-Autism-Needs-Assessment-edited-Jan2016.pdf"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www.cpft.nhs.uk/training/forensic-children-and.htm" TargetMode="External"/><Relationship Id="rId3" Type="http://schemas.openxmlformats.org/officeDocument/2006/relationships/hyperlink" Target="https://www.cambscommunityservices.nhs.uk/what-we-do/children-young-people-health-services-cambridgeshire/cambridgeshire-0-19-healthy-child-programme" TargetMode="External"/><Relationship Id="rId7" Type="http://schemas.openxmlformats.org/officeDocument/2006/relationships/hyperlink" Target="https://www.cpft.nhs.uk/professionals/referrals-to-camhs"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fis.peterborough.gov.uk/kb5/peterborough/directory/site.page?id=MOL-9XbkSdk" TargetMode="External"/><Relationship Id="rId5" Type="http://schemas.openxmlformats.org/officeDocument/2006/relationships/hyperlink" Target="mailto:lynda.houghton@nhs.net" TargetMode="External"/><Relationship Id="rId10" Type="http://schemas.openxmlformats.org/officeDocument/2006/relationships/hyperlink" Target="https://fis.peterborough.gov.uk/kb5/peterborough/directory/localoffer.page?familychannel=8-1" TargetMode="External"/><Relationship Id="rId4" Type="http://schemas.openxmlformats.org/officeDocument/2006/relationships/hyperlink" Target="http://chums.uk.com/cambs-pborough-services/" TargetMode="External"/><Relationship Id="rId9" Type="http://schemas.openxmlformats.org/officeDocument/2006/relationships/hyperlink" Target="https://www.sendirect.org.uk/providers/sendirect-listings/my-services/peterborough-portage-service/"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fis.peterborough.gov.uk/kb5/peterborough/directory/service.page?id=cnDoxBUg8qc" TargetMode="External"/><Relationship Id="rId3" Type="http://schemas.openxmlformats.org/officeDocument/2006/relationships/hyperlink" Target="https://www.autism.org.uk/services/education/brain-in-hand.aspx" TargetMode="External"/><Relationship Id="rId7" Type="http://schemas.openxmlformats.org/officeDocument/2006/relationships/hyperlink" Target="https://www.pinpoint-cambs.org.uk/"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familyvoice.org/" TargetMode="External"/><Relationship Id="rId5" Type="http://schemas.openxmlformats.org/officeDocument/2006/relationships/hyperlink" Target="https://contact.org.uk/" TargetMode="External"/><Relationship Id="rId4" Type="http://schemas.openxmlformats.org/officeDocument/2006/relationships/hyperlink" Target="https://fis.peterborough.gov.uk/kb5/peterborough/directory/localoffer.page?familychannel=8-1"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1560" y="1699466"/>
            <a:ext cx="7772400" cy="1368425"/>
          </a:xfrm>
        </p:spPr>
        <p:txBody>
          <a:bodyPr/>
          <a:lstStyle/>
          <a:p>
            <a:pPr algn="ctr" eaLnBrk="1" fontAlgn="auto" hangingPunct="1">
              <a:spcAft>
                <a:spcPts val="0"/>
              </a:spcAft>
              <a:buFont typeface="Arial" panose="020B0604020202020204" pitchFamily="34" charset="0"/>
              <a:buNone/>
              <a:defRPr/>
            </a:pPr>
            <a:r>
              <a:rPr lang="en-GB" dirty="0" smtClean="0"/>
              <a:t>All-age Autism Needs Assessment</a:t>
            </a:r>
          </a:p>
        </p:txBody>
      </p:sp>
      <p:sp>
        <p:nvSpPr>
          <p:cNvPr id="8195" name="Text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altLang="en-US" sz="1800" dirty="0" smtClean="0"/>
              <a:t> </a:t>
            </a:r>
          </a:p>
          <a:p>
            <a:pPr eaLnBrk="1" hangingPunct="1">
              <a:spcBef>
                <a:spcPct val="0"/>
              </a:spcBef>
            </a:pPr>
            <a:endParaRPr lang="en-GB" altLang="en-US" sz="2000" dirty="0" smtClean="0"/>
          </a:p>
          <a:p>
            <a:pPr eaLnBrk="1" hangingPunct="1">
              <a:spcBef>
                <a:spcPct val="0"/>
              </a:spcBef>
            </a:pPr>
            <a:r>
              <a:rPr lang="en-GB" altLang="en-US" sz="2000" b="1" dirty="0" smtClean="0"/>
              <a:t>Public Health Team CCC &amp; PCC</a:t>
            </a:r>
          </a:p>
        </p:txBody>
      </p:sp>
      <p:pic>
        <p:nvPicPr>
          <p:cNvPr id="5" name="Picture 4"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59627"/>
            <a:ext cx="2174230" cy="80892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Key Findings</a:t>
            </a:r>
            <a:endParaRPr lang="en-GB" dirty="0"/>
          </a:p>
        </p:txBody>
      </p:sp>
      <p:sp>
        <p:nvSpPr>
          <p:cNvPr id="5" name="Content Placeholder 4"/>
          <p:cNvSpPr>
            <a:spLocks noGrp="1"/>
          </p:cNvSpPr>
          <p:nvPr>
            <p:ph idx="1"/>
          </p:nvPr>
        </p:nvSpPr>
        <p:spPr>
          <a:xfrm>
            <a:off x="457200" y="1200150"/>
            <a:ext cx="6931623" cy="3785631"/>
          </a:xfrm>
          <a:noFill/>
        </p:spPr>
        <p:txBody>
          <a:bodyPr>
            <a:noAutofit/>
          </a:bodyPr>
          <a:lstStyle/>
          <a:p>
            <a:pPr eaLnBrk="1" fontAlgn="b" hangingPunct="1">
              <a:spcAft>
                <a:spcPts val="0"/>
              </a:spcAft>
            </a:pPr>
            <a:r>
              <a:rPr lang="en-GB" sz="1400" dirty="0" smtClean="0"/>
              <a:t>Estimated </a:t>
            </a:r>
            <a:r>
              <a:rPr lang="en-GB" sz="1400" dirty="0" smtClean="0">
                <a:latin typeface="Calibri" panose="020F0502020204030204" pitchFamily="34" charset="0"/>
              </a:rPr>
              <a:t>5966 adults (25+) with ASC across Cambridgeshire and Peterborough in 2020 which is expected to increase overtime in line with increases in population size (6501 by 2035).</a:t>
            </a:r>
          </a:p>
          <a:p>
            <a:pPr eaLnBrk="1" fontAlgn="b" hangingPunct="1">
              <a:spcAft>
                <a:spcPts val="0"/>
              </a:spcAft>
            </a:pPr>
            <a:endParaRPr lang="en-GB" sz="1400" dirty="0" smtClean="0">
              <a:latin typeface="Calibri" panose="020F0502020204030204" pitchFamily="34" charset="0"/>
            </a:endParaRPr>
          </a:p>
          <a:p>
            <a:pPr eaLnBrk="1" fontAlgn="b" hangingPunct="1">
              <a:spcAft>
                <a:spcPts val="0"/>
              </a:spcAft>
            </a:pPr>
            <a:r>
              <a:rPr lang="en-GB" sz="1400" dirty="0" smtClean="0">
                <a:latin typeface="Calibri" panose="020F0502020204030204" pitchFamily="34" charset="0"/>
              </a:rPr>
              <a:t>Percentage of cases in the over 65s is set to increase from 25% to 32% by 2035 in line with population changes.</a:t>
            </a:r>
          </a:p>
          <a:p>
            <a:pPr eaLnBrk="1" fontAlgn="b" hangingPunct="1">
              <a:spcAft>
                <a:spcPts val="0"/>
              </a:spcAft>
            </a:pPr>
            <a:endParaRPr lang="en-GB" sz="1400" dirty="0" smtClean="0">
              <a:latin typeface="Calibri" panose="020F0502020204030204" pitchFamily="34" charset="0"/>
            </a:endParaRPr>
          </a:p>
          <a:p>
            <a:pPr eaLnBrk="1" fontAlgn="b" hangingPunct="1">
              <a:spcAft>
                <a:spcPts val="0"/>
              </a:spcAft>
            </a:pPr>
            <a:r>
              <a:rPr lang="en-GB" sz="1400" dirty="0" smtClean="0">
                <a:latin typeface="Calibri" panose="020F0502020204030204" pitchFamily="34" charset="0"/>
              </a:rPr>
              <a:t>Estimated 1840 school-aged CYPs (aged 5-17) and 2740 CYPs (aged 5-25) in 2020. These numbers are predicted to decrease slightly in the 5-17 category to 1740 but increase overall in the 5-25 category to 2780 by 2035.  </a:t>
            </a:r>
          </a:p>
          <a:p>
            <a:pPr eaLnBrk="1" fontAlgn="b" hangingPunct="1">
              <a:spcAft>
                <a:spcPts val="0"/>
              </a:spcAft>
            </a:pPr>
            <a:endParaRPr lang="en-GB" sz="1400" dirty="0" smtClean="0">
              <a:latin typeface="Calibri" panose="020F0502020204030204" pitchFamily="34" charset="0"/>
            </a:endParaRPr>
          </a:p>
          <a:p>
            <a:pPr eaLnBrk="1" fontAlgn="b" hangingPunct="1">
              <a:spcAft>
                <a:spcPts val="0"/>
              </a:spcAft>
            </a:pPr>
            <a:r>
              <a:rPr lang="en-GB" sz="1400" dirty="0" smtClean="0">
                <a:latin typeface="Calibri" panose="020F0502020204030204" pitchFamily="34" charset="0"/>
              </a:rPr>
              <a:t>In 2019</a:t>
            </a:r>
            <a:r>
              <a:rPr lang="en-GB" sz="1400" dirty="0">
                <a:latin typeface="Calibri" panose="020F0502020204030204" pitchFamily="34" charset="0"/>
              </a:rPr>
              <a:t>, </a:t>
            </a:r>
            <a:r>
              <a:rPr lang="en-GB" sz="1400" dirty="0" smtClean="0">
                <a:latin typeface="Calibri" panose="020F0502020204030204" pitchFamily="34" charset="0"/>
              </a:rPr>
              <a:t>1912 children were known to have ASC in state-funded schools (primary, secondary and special). This is slightly higher than the predicted.</a:t>
            </a:r>
          </a:p>
          <a:p>
            <a:pPr eaLnBrk="1" fontAlgn="b" hangingPunct="1">
              <a:spcAft>
                <a:spcPts val="0"/>
              </a:spcAft>
            </a:pPr>
            <a:endParaRPr lang="en-GB" sz="1400" dirty="0" smtClean="0">
              <a:latin typeface="Calibri" panose="020F0502020204030204" pitchFamily="34" charset="0"/>
            </a:endParaRPr>
          </a:p>
          <a:p>
            <a:pPr eaLnBrk="1" fontAlgn="b" hangingPunct="1">
              <a:spcAft>
                <a:spcPts val="0"/>
              </a:spcAft>
            </a:pPr>
            <a:r>
              <a:rPr lang="en-GB" sz="1400" dirty="0" smtClean="0">
                <a:latin typeface="Calibri" panose="020F0502020204030204" pitchFamily="34" charset="0"/>
              </a:rPr>
              <a:t>Peterborough has a higher rate and Cambridgeshire a lower rate of ASC in primary school aged children compared to the national average. The rate of ASC among secondary school aged children is similar across the region and similar to the national average.  </a:t>
            </a:r>
            <a:endParaRPr lang="en-GB" sz="1400" dirty="0">
              <a:latin typeface="Calibri" panose="020F0502020204030204" pitchFamily="34" charset="0"/>
            </a:endParaRPr>
          </a:p>
          <a:p>
            <a:pPr eaLnBrk="1" fontAlgn="b" hangingPunct="1">
              <a:spcAft>
                <a:spcPts val="0"/>
              </a:spcAft>
            </a:pPr>
            <a:endParaRPr lang="en-GB" sz="1800" dirty="0" smtClean="0">
              <a:latin typeface="Arial" panose="020B0604020202020204" pitchFamily="34" charset="0"/>
            </a:endParaRPr>
          </a:p>
          <a:p>
            <a:pPr eaLnBrk="1" fontAlgn="b" hangingPunct="1">
              <a:spcAft>
                <a:spcPts val="0"/>
              </a:spcAft>
            </a:pPr>
            <a:endParaRPr lang="en-GB" sz="1600" dirty="0" smtClean="0">
              <a:solidFill>
                <a:srgbClr val="005071"/>
              </a:solidFill>
              <a:latin typeface="Calibri" panose="020F0502020204030204" pitchFamily="34" charset="0"/>
            </a:endParaRPr>
          </a:p>
          <a:p>
            <a:pPr eaLnBrk="1" fontAlgn="b" hangingPunct="1">
              <a:spcAft>
                <a:spcPts val="0"/>
              </a:spcAft>
            </a:pPr>
            <a:endParaRPr lang="en-GB" sz="1600" dirty="0" smtClean="0">
              <a:solidFill>
                <a:srgbClr val="005071"/>
              </a:solidFill>
              <a:latin typeface="Calibri" panose="020F0502020204030204" pitchFamily="34" charset="0"/>
            </a:endParaRPr>
          </a:p>
          <a:p>
            <a:pPr eaLnBrk="1" fontAlgn="b" hangingPunct="1">
              <a:spcAft>
                <a:spcPts val="0"/>
              </a:spcAft>
            </a:pPr>
            <a:endParaRPr lang="en-GB" sz="1600" dirty="0" smtClean="0">
              <a:solidFill>
                <a:srgbClr val="005071"/>
              </a:solidFill>
              <a:latin typeface="Calibri" panose="020F0502020204030204" pitchFamily="34" charset="0"/>
            </a:endParaRPr>
          </a:p>
          <a:p>
            <a:pPr eaLnBrk="1" fontAlgn="b" hangingPunct="1">
              <a:spcAft>
                <a:spcPts val="0"/>
              </a:spcAft>
            </a:pPr>
            <a:endParaRPr lang="en-GB" sz="1600" dirty="0" smtClean="0">
              <a:solidFill>
                <a:srgbClr val="005071"/>
              </a:solidFill>
              <a:latin typeface="Calibri" panose="020F0502020204030204" pitchFamily="34" charset="0"/>
            </a:endParaRPr>
          </a:p>
          <a:p>
            <a:pPr eaLnBrk="1" fontAlgn="b" hangingPunct="1">
              <a:spcAft>
                <a:spcPts val="0"/>
              </a:spcAft>
            </a:pPr>
            <a:endParaRPr lang="en-GB" sz="1600" dirty="0" smtClean="0">
              <a:solidFill>
                <a:srgbClr val="005071"/>
              </a:solidFill>
              <a:latin typeface="Calibri" panose="020F0502020204030204" pitchFamily="34" charset="0"/>
            </a:endParaRPr>
          </a:p>
          <a:p>
            <a:pPr eaLnBrk="1" fontAlgn="b" hangingPunct="1">
              <a:spcAft>
                <a:spcPts val="0"/>
              </a:spcAft>
            </a:pPr>
            <a:endParaRPr lang="en-GB" dirty="0">
              <a:latin typeface="Arial" panose="020B0604020202020204" pitchFamily="34" charset="0"/>
            </a:endParaRPr>
          </a:p>
          <a:p>
            <a:endParaRPr lang="en-GB" sz="1600" dirty="0"/>
          </a:p>
        </p:txBody>
      </p:sp>
      <p:pic>
        <p:nvPicPr>
          <p:cNvPr id="6" name="Picture 5"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1637148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Key Findings cont.</a:t>
            </a:r>
            <a:endParaRPr lang="en-GB" dirty="0"/>
          </a:p>
        </p:txBody>
      </p:sp>
      <p:sp>
        <p:nvSpPr>
          <p:cNvPr id="5" name="Content Placeholder 4"/>
          <p:cNvSpPr>
            <a:spLocks noGrp="1"/>
          </p:cNvSpPr>
          <p:nvPr>
            <p:ph idx="1"/>
          </p:nvPr>
        </p:nvSpPr>
        <p:spPr>
          <a:noFill/>
          <a:ln>
            <a:noFill/>
          </a:ln>
        </p:spPr>
        <p:txBody>
          <a:bodyPr>
            <a:noAutofit/>
          </a:bodyPr>
          <a:lstStyle/>
          <a:p>
            <a:pPr eaLnBrk="1" fontAlgn="b" hangingPunct="1">
              <a:spcAft>
                <a:spcPts val="0"/>
              </a:spcAft>
            </a:pPr>
            <a:r>
              <a:rPr lang="en-GB" sz="1400" dirty="0" smtClean="0"/>
              <a:t>~14% of CYPs (5-18 years) with ASC also have a form of disability and this is slightly higher in Cambridgeshire (~15%) compared to Peterborough (~10%).</a:t>
            </a:r>
          </a:p>
          <a:p>
            <a:pPr eaLnBrk="1" fontAlgn="b" hangingPunct="1">
              <a:spcAft>
                <a:spcPts val="0"/>
              </a:spcAft>
            </a:pPr>
            <a:endParaRPr lang="en-GB" sz="1400" dirty="0"/>
          </a:p>
          <a:p>
            <a:pPr eaLnBrk="1" fontAlgn="b" hangingPunct="1">
              <a:spcAft>
                <a:spcPts val="0"/>
              </a:spcAft>
            </a:pPr>
            <a:r>
              <a:rPr lang="en-GB" sz="1400" dirty="0" smtClean="0"/>
              <a:t>  ~30% (776) of all community paediatric referrals are for ASC assessments (from CCS). Number of assessments for ASC varies from ~40-80 a month at CCS.  CPFT equivalent data not available. </a:t>
            </a:r>
          </a:p>
          <a:p>
            <a:pPr eaLnBrk="1" fontAlgn="b" hangingPunct="1">
              <a:spcAft>
                <a:spcPts val="0"/>
              </a:spcAft>
            </a:pPr>
            <a:endParaRPr lang="en-GB" sz="1400" dirty="0"/>
          </a:p>
          <a:p>
            <a:pPr eaLnBrk="1" fontAlgn="b" hangingPunct="1">
              <a:spcAft>
                <a:spcPts val="0"/>
              </a:spcAft>
            </a:pPr>
            <a:r>
              <a:rPr lang="en-GB" sz="1400" dirty="0" smtClean="0"/>
              <a:t>13 CYPs are on the transforming care register (at risk of hospital admission), the majority of girls on the register have an eating disorder and are currently T4 residents and the majority of boys on the register have a challenging behaviour and live at home. All CYPs on the transforming care register have ASC. There are no CYPs on the transforming care register with LD only and no ASC.</a:t>
            </a:r>
          </a:p>
          <a:p>
            <a:pPr eaLnBrk="1" fontAlgn="b" hangingPunct="1">
              <a:spcAft>
                <a:spcPts val="0"/>
              </a:spcAft>
            </a:pPr>
            <a:endParaRPr lang="en-GB" sz="1400" dirty="0" smtClean="0"/>
          </a:p>
          <a:p>
            <a:pPr eaLnBrk="1" fontAlgn="b" hangingPunct="1">
              <a:spcAft>
                <a:spcPts val="0"/>
              </a:spcAft>
            </a:pPr>
            <a:r>
              <a:rPr lang="en-GB" sz="1400" dirty="0" smtClean="0"/>
              <a:t>For the last 3 years, the number of referrals for diagnostic assessment for ASC in adults has been 3-4 x higher than CPFT is commissioned to perform</a:t>
            </a:r>
            <a:r>
              <a:rPr lang="en-GB" sz="1400" dirty="0" smtClean="0"/>
              <a:t>. </a:t>
            </a:r>
            <a:r>
              <a:rPr lang="en-GB" sz="1400" dirty="0" smtClean="0"/>
              <a:t>Limited post-diagnostic or specialist services commissioned for adults with ASC. Particularly for adults with ASC but without learning disabilities.  </a:t>
            </a:r>
            <a:endParaRPr lang="en-GB" sz="1400" dirty="0"/>
          </a:p>
          <a:p>
            <a:pPr eaLnBrk="1" fontAlgn="b" hangingPunct="1">
              <a:spcAft>
                <a:spcPts val="0"/>
              </a:spcAft>
            </a:pPr>
            <a:endParaRPr lang="en-GB" sz="1400" dirty="0" smtClean="0"/>
          </a:p>
          <a:p>
            <a:pPr eaLnBrk="1" fontAlgn="b" hangingPunct="1">
              <a:spcAft>
                <a:spcPts val="0"/>
              </a:spcAft>
            </a:pPr>
            <a:endParaRPr lang="en-GB" sz="1400" dirty="0" smtClean="0"/>
          </a:p>
          <a:p>
            <a:pPr eaLnBrk="1" fontAlgn="b" hangingPunct="1">
              <a:spcAft>
                <a:spcPts val="0"/>
              </a:spcAft>
            </a:pPr>
            <a:endParaRPr lang="en-GB" sz="1400" dirty="0">
              <a:latin typeface="Calibri" panose="020F0502020204030204" pitchFamily="34" charset="0"/>
            </a:endParaRPr>
          </a:p>
          <a:p>
            <a:pPr eaLnBrk="1" fontAlgn="b" hangingPunct="1">
              <a:spcAft>
                <a:spcPts val="0"/>
              </a:spcAft>
            </a:pPr>
            <a:endParaRPr lang="en-GB" sz="1400" dirty="0">
              <a:latin typeface="Calibri" panose="020F0502020204030204" pitchFamily="34" charset="0"/>
            </a:endParaRPr>
          </a:p>
          <a:p>
            <a:pPr eaLnBrk="1" fontAlgn="b" hangingPunct="1">
              <a:spcAft>
                <a:spcPts val="0"/>
              </a:spcAft>
            </a:pPr>
            <a:endParaRPr lang="en-GB" sz="1800" dirty="0" smtClean="0">
              <a:latin typeface="Arial" panose="020B0604020202020204" pitchFamily="34" charset="0"/>
            </a:endParaRPr>
          </a:p>
          <a:p>
            <a:pPr eaLnBrk="1" fontAlgn="b" hangingPunct="1">
              <a:spcAft>
                <a:spcPts val="0"/>
              </a:spcAft>
            </a:pPr>
            <a:endParaRPr lang="en-GB" sz="1600" dirty="0" smtClean="0">
              <a:solidFill>
                <a:srgbClr val="005071"/>
              </a:solidFill>
              <a:latin typeface="Calibri" panose="020F0502020204030204" pitchFamily="34" charset="0"/>
            </a:endParaRPr>
          </a:p>
          <a:p>
            <a:pPr eaLnBrk="1" fontAlgn="b" hangingPunct="1">
              <a:spcAft>
                <a:spcPts val="0"/>
              </a:spcAft>
            </a:pPr>
            <a:endParaRPr lang="en-GB" sz="1600" dirty="0" smtClean="0">
              <a:solidFill>
                <a:srgbClr val="005071"/>
              </a:solidFill>
              <a:latin typeface="Calibri" panose="020F0502020204030204" pitchFamily="34" charset="0"/>
            </a:endParaRPr>
          </a:p>
          <a:p>
            <a:pPr eaLnBrk="1" fontAlgn="b" hangingPunct="1">
              <a:spcAft>
                <a:spcPts val="0"/>
              </a:spcAft>
            </a:pPr>
            <a:endParaRPr lang="en-GB" sz="1600" dirty="0" smtClean="0">
              <a:solidFill>
                <a:srgbClr val="005071"/>
              </a:solidFill>
              <a:latin typeface="Calibri" panose="020F0502020204030204" pitchFamily="34" charset="0"/>
            </a:endParaRPr>
          </a:p>
          <a:p>
            <a:pPr eaLnBrk="1" fontAlgn="b" hangingPunct="1">
              <a:spcAft>
                <a:spcPts val="0"/>
              </a:spcAft>
            </a:pPr>
            <a:endParaRPr lang="en-GB" sz="1600" dirty="0" smtClean="0">
              <a:solidFill>
                <a:srgbClr val="005071"/>
              </a:solidFill>
              <a:latin typeface="Calibri" panose="020F0502020204030204" pitchFamily="34" charset="0"/>
            </a:endParaRPr>
          </a:p>
          <a:p>
            <a:pPr eaLnBrk="1" fontAlgn="b" hangingPunct="1">
              <a:spcAft>
                <a:spcPts val="0"/>
              </a:spcAft>
            </a:pPr>
            <a:endParaRPr lang="en-GB" sz="1600" dirty="0" smtClean="0">
              <a:solidFill>
                <a:srgbClr val="005071"/>
              </a:solidFill>
              <a:latin typeface="Calibri" panose="020F0502020204030204" pitchFamily="34" charset="0"/>
            </a:endParaRPr>
          </a:p>
          <a:p>
            <a:pPr eaLnBrk="1" fontAlgn="b" hangingPunct="1">
              <a:spcAft>
                <a:spcPts val="0"/>
              </a:spcAft>
            </a:pPr>
            <a:endParaRPr lang="en-GB" dirty="0">
              <a:latin typeface="Arial" panose="020B0604020202020204" pitchFamily="34" charset="0"/>
            </a:endParaRPr>
          </a:p>
          <a:p>
            <a:endParaRPr lang="en-GB" sz="1600"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4082371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Recommendations</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7" name="Content Placeholder 4"/>
          <p:cNvSpPr txBox="1">
            <a:spLocks/>
          </p:cNvSpPr>
          <p:nvPr/>
        </p:nvSpPr>
        <p:spPr>
          <a:xfrm>
            <a:off x="211904" y="1063625"/>
            <a:ext cx="7456439" cy="3394075"/>
          </a:xfrm>
          <a:prstGeom prst="rect">
            <a:avLst/>
          </a:prstGeom>
          <a:noFill/>
        </p:spPr>
        <p:txBody>
          <a:bodyPr rIns="0">
            <a:no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0" indent="-342900">
              <a:buFont typeface="+mj-lt"/>
              <a:buAutoNum type="arabicPeriod"/>
            </a:pPr>
            <a:r>
              <a:rPr lang="en-GB" sz="1200" b="1" dirty="0"/>
              <a:t>All-age Autism Strategy Board</a:t>
            </a:r>
            <a:r>
              <a:rPr lang="en-GB" sz="1200" dirty="0"/>
              <a:t>: Establishment of a </a:t>
            </a:r>
            <a:r>
              <a:rPr lang="en-GB" sz="1200" b="1" dirty="0"/>
              <a:t>multi-agency All-age Autism Board for Cambridgeshire &amp; Peterborough </a:t>
            </a:r>
            <a:r>
              <a:rPr lang="en-GB" sz="1200" dirty="0"/>
              <a:t>to provide strategic oversight and co-ordination with </a:t>
            </a:r>
            <a:r>
              <a:rPr lang="en-GB" sz="1200" b="1" dirty="0"/>
              <a:t>clear governance structures</a:t>
            </a:r>
            <a:r>
              <a:rPr lang="en-GB" sz="1200" dirty="0"/>
              <a:t> and links to </a:t>
            </a:r>
            <a:r>
              <a:rPr lang="en-GB" sz="1200" b="1" dirty="0"/>
              <a:t>operational groups </a:t>
            </a:r>
            <a:r>
              <a:rPr lang="en-GB" sz="1200" dirty="0"/>
              <a:t>which would report to the Board. One of the responsibilities of the All-Age Autism Board should be to develop an </a:t>
            </a:r>
            <a:r>
              <a:rPr lang="en-GB" sz="1200" b="1" dirty="0"/>
              <a:t>All-Age Autism Strategy for Cambridgeshire and Peterborough</a:t>
            </a:r>
            <a:r>
              <a:rPr lang="en-GB" sz="1200" dirty="0"/>
              <a:t> which should be </a:t>
            </a:r>
            <a:r>
              <a:rPr lang="en-GB" sz="1200" b="1" dirty="0"/>
              <a:t>co-produced</a:t>
            </a:r>
            <a:r>
              <a:rPr lang="en-GB" sz="1200" dirty="0"/>
              <a:t> with people with </a:t>
            </a:r>
            <a:r>
              <a:rPr lang="en-GB" sz="1200" dirty="0" smtClean="0"/>
              <a:t>ASC </a:t>
            </a:r>
            <a:r>
              <a:rPr lang="en-GB" sz="1200" dirty="0"/>
              <a:t>and/or their family members/carers. </a:t>
            </a:r>
            <a:endParaRPr lang="en-GB" sz="1200" dirty="0" smtClean="0"/>
          </a:p>
          <a:p>
            <a:pPr marL="342900" lvl="0" indent="-342900">
              <a:buFont typeface="+mj-lt"/>
              <a:buAutoNum type="arabicPeriod"/>
            </a:pPr>
            <a:endParaRPr lang="en-GB" sz="1200" dirty="0"/>
          </a:p>
          <a:p>
            <a:pPr marL="342900" lvl="0" indent="-342900">
              <a:buFont typeface="+mj-lt"/>
              <a:buAutoNum type="arabicPeriod"/>
            </a:pPr>
            <a:r>
              <a:rPr lang="en-GB" sz="1200" b="1" dirty="0"/>
              <a:t>Joint commissioning: </a:t>
            </a:r>
            <a:r>
              <a:rPr lang="en-GB" sz="1200" dirty="0"/>
              <a:t>of seamless </a:t>
            </a:r>
            <a:r>
              <a:rPr lang="en-GB" sz="1200" dirty="0" smtClean="0"/>
              <a:t>and integrated services </a:t>
            </a:r>
            <a:r>
              <a:rPr lang="en-GB" sz="1200" dirty="0"/>
              <a:t>and improvement on how to navigate through the system for all ages</a:t>
            </a:r>
            <a:r>
              <a:rPr lang="en-GB" sz="1200" dirty="0" smtClean="0"/>
              <a:t>.</a:t>
            </a:r>
          </a:p>
          <a:p>
            <a:pPr marL="342900" lvl="0" indent="-342900">
              <a:buFont typeface="+mj-lt"/>
              <a:buAutoNum type="arabicPeriod"/>
            </a:pPr>
            <a:endParaRPr lang="en-GB" sz="1200" dirty="0"/>
          </a:p>
          <a:p>
            <a:pPr marL="342900" lvl="0" indent="-342900">
              <a:buFont typeface="+mj-lt"/>
              <a:buAutoNum type="arabicPeriod"/>
            </a:pPr>
            <a:r>
              <a:rPr lang="en-GB" sz="1200" b="1" dirty="0"/>
              <a:t>Early intervention</a:t>
            </a:r>
            <a:r>
              <a:rPr lang="en-GB" sz="1200" dirty="0"/>
              <a:t>: </a:t>
            </a:r>
            <a:r>
              <a:rPr lang="en-GB" sz="1200" b="1" dirty="0"/>
              <a:t>needs-led holistic support</a:t>
            </a:r>
            <a:r>
              <a:rPr lang="en-GB" sz="1200" dirty="0"/>
              <a:t> for children and families as well as </a:t>
            </a:r>
            <a:r>
              <a:rPr lang="en-GB" sz="1200" b="1" dirty="0"/>
              <a:t>building relationships</a:t>
            </a:r>
            <a:r>
              <a:rPr lang="en-GB" sz="1200" dirty="0"/>
              <a:t> and </a:t>
            </a:r>
            <a:r>
              <a:rPr lang="en-GB" sz="1200" b="1" dirty="0"/>
              <a:t>resilience</a:t>
            </a:r>
            <a:r>
              <a:rPr lang="en-GB" sz="1200" dirty="0"/>
              <a:t> in families and </a:t>
            </a:r>
            <a:r>
              <a:rPr lang="en-GB" sz="1200" dirty="0" smtClean="0"/>
              <a:t>increasing capacity in </a:t>
            </a:r>
            <a:r>
              <a:rPr lang="en-GB" sz="1200" b="1" dirty="0" smtClean="0"/>
              <a:t>assessment</a:t>
            </a:r>
            <a:r>
              <a:rPr lang="en-GB" sz="1200" dirty="0" smtClean="0"/>
              <a:t> and </a:t>
            </a:r>
            <a:r>
              <a:rPr lang="en-GB" sz="1200" b="1" dirty="0" smtClean="0"/>
              <a:t>post-assessment </a:t>
            </a:r>
            <a:r>
              <a:rPr lang="en-GB" sz="1200" b="1" dirty="0"/>
              <a:t>support </a:t>
            </a:r>
            <a:r>
              <a:rPr lang="en-GB" sz="1200" b="1" dirty="0" smtClean="0"/>
              <a:t>courses. </a:t>
            </a:r>
            <a:r>
              <a:rPr lang="en-GB" sz="1200" dirty="0" smtClean="0"/>
              <a:t>Commissioning</a:t>
            </a:r>
            <a:r>
              <a:rPr lang="en-GB" sz="1200" b="1" dirty="0" smtClean="0"/>
              <a:t> </a:t>
            </a:r>
            <a:r>
              <a:rPr lang="en-GB" sz="1200" dirty="0" smtClean="0"/>
              <a:t>of</a:t>
            </a:r>
            <a:r>
              <a:rPr lang="en-GB" sz="1200" b="1" dirty="0" smtClean="0"/>
              <a:t> </a:t>
            </a:r>
            <a:r>
              <a:rPr lang="en-GB" sz="1200" dirty="0" smtClean="0"/>
              <a:t>services</a:t>
            </a:r>
            <a:r>
              <a:rPr lang="en-GB" sz="1200" b="1" dirty="0" smtClean="0"/>
              <a:t> </a:t>
            </a:r>
            <a:r>
              <a:rPr lang="en-GB" sz="1200" dirty="0" smtClean="0"/>
              <a:t>for</a:t>
            </a:r>
            <a:r>
              <a:rPr lang="en-GB" sz="1200" b="1" dirty="0" smtClean="0"/>
              <a:t> CYPs </a:t>
            </a:r>
            <a:r>
              <a:rPr lang="en-GB" sz="1200" dirty="0" smtClean="0"/>
              <a:t>requiring</a:t>
            </a:r>
            <a:r>
              <a:rPr lang="en-GB" sz="1200" b="1" dirty="0" smtClean="0"/>
              <a:t> behavioural support </a:t>
            </a:r>
            <a:r>
              <a:rPr lang="en-GB" sz="1200" dirty="0" smtClean="0"/>
              <a:t>and</a:t>
            </a:r>
            <a:r>
              <a:rPr lang="en-GB" sz="1200" b="1" dirty="0" smtClean="0"/>
              <a:t> social </a:t>
            </a:r>
            <a:r>
              <a:rPr lang="en-GB" sz="1200" b="1" dirty="0"/>
              <a:t>skills/relationship training </a:t>
            </a:r>
            <a:r>
              <a:rPr lang="en-GB" sz="1200" dirty="0"/>
              <a:t>for</a:t>
            </a:r>
            <a:r>
              <a:rPr lang="en-GB" sz="1200" b="1" dirty="0"/>
              <a:t> adolescents </a:t>
            </a:r>
            <a:r>
              <a:rPr lang="en-GB" sz="1200" dirty="0"/>
              <a:t>and</a:t>
            </a:r>
            <a:r>
              <a:rPr lang="en-GB" sz="1200" b="1" dirty="0"/>
              <a:t> young adults </a:t>
            </a:r>
            <a:r>
              <a:rPr lang="en-GB" sz="1200" dirty="0" smtClean="0"/>
              <a:t>with</a:t>
            </a:r>
            <a:r>
              <a:rPr lang="en-GB" sz="1200" b="1" dirty="0" smtClean="0"/>
              <a:t> ASC.   </a:t>
            </a:r>
            <a:endParaRPr lang="en-GB" sz="1200" dirty="0" smtClean="0"/>
          </a:p>
          <a:p>
            <a:pPr marL="342900" lvl="0" indent="-342900">
              <a:buFont typeface="+mj-lt"/>
              <a:buAutoNum type="arabicPeriod"/>
            </a:pPr>
            <a:endParaRPr lang="en-GB" sz="1200" dirty="0"/>
          </a:p>
          <a:p>
            <a:pPr marL="342900" lvl="0" indent="-342900">
              <a:buFont typeface="+mj-lt"/>
              <a:buAutoNum type="arabicPeriod"/>
            </a:pPr>
            <a:r>
              <a:rPr lang="en-GB" sz="1200" b="1" dirty="0"/>
              <a:t>Diagnosis: </a:t>
            </a:r>
            <a:r>
              <a:rPr lang="en-GB" sz="1200" dirty="0"/>
              <a:t>Ensuring that education and healthcare workers are aware of the typical signs of </a:t>
            </a:r>
            <a:r>
              <a:rPr lang="en-GB" sz="1200" b="1" dirty="0" smtClean="0"/>
              <a:t>ASC </a:t>
            </a:r>
            <a:r>
              <a:rPr lang="en-GB" sz="1200" b="1" dirty="0"/>
              <a:t>in females </a:t>
            </a:r>
            <a:r>
              <a:rPr lang="en-GB" sz="1200" dirty="0" smtClean="0"/>
              <a:t>to ensure appropriate </a:t>
            </a:r>
            <a:r>
              <a:rPr lang="en-GB" sz="1200" b="1" dirty="0" smtClean="0"/>
              <a:t>identification</a:t>
            </a:r>
            <a:r>
              <a:rPr lang="en-GB" sz="1200" dirty="0" smtClean="0"/>
              <a:t> and </a:t>
            </a:r>
            <a:r>
              <a:rPr lang="en-GB" sz="1200" b="1" dirty="0" smtClean="0"/>
              <a:t>referral</a:t>
            </a:r>
            <a:r>
              <a:rPr lang="en-GB" sz="1200" dirty="0" smtClean="0"/>
              <a:t>. </a:t>
            </a:r>
          </a:p>
          <a:p>
            <a:pPr marL="342900" lvl="0" indent="-342900">
              <a:buFont typeface="+mj-lt"/>
              <a:buAutoNum type="arabicPeriod"/>
            </a:pPr>
            <a:endParaRPr lang="en-GB" sz="1200" dirty="0"/>
          </a:p>
          <a:p>
            <a:pPr marL="342900" lvl="0" indent="-342900">
              <a:buFont typeface="+mj-lt"/>
              <a:buAutoNum type="arabicPeriod"/>
            </a:pPr>
            <a:r>
              <a:rPr lang="en-GB" sz="1200" b="1" dirty="0"/>
              <a:t>Workforce: </a:t>
            </a:r>
            <a:r>
              <a:rPr lang="en-GB" sz="1200" dirty="0"/>
              <a:t>Increased workforce</a:t>
            </a:r>
            <a:r>
              <a:rPr lang="en-GB" sz="1200" b="1" dirty="0"/>
              <a:t> </a:t>
            </a:r>
            <a:r>
              <a:rPr lang="en-GB" sz="1200" dirty="0"/>
              <a:t>capacity and increased provision of </a:t>
            </a:r>
            <a:r>
              <a:rPr lang="en-GB" sz="1200" b="1" dirty="0"/>
              <a:t>training and awareness </a:t>
            </a:r>
            <a:r>
              <a:rPr lang="en-GB" sz="1200" dirty="0"/>
              <a:t>of </a:t>
            </a:r>
            <a:r>
              <a:rPr lang="en-GB" sz="1200" dirty="0" smtClean="0"/>
              <a:t>ASC </a:t>
            </a:r>
            <a:r>
              <a:rPr lang="en-GB" sz="1200" dirty="0"/>
              <a:t>across </a:t>
            </a:r>
            <a:r>
              <a:rPr lang="en-GB" sz="1200" dirty="0" smtClean="0"/>
              <a:t>the wider workforce as outlined in the Autism Act. ASC training of staff in Education settings is well established across CCC and PCC but more ASC awareness and training is needed among employers and services.</a:t>
            </a:r>
          </a:p>
          <a:p>
            <a:pPr marL="342900" lvl="0" indent="-342900">
              <a:buFont typeface="+mj-lt"/>
              <a:buAutoNum type="arabicPeriod"/>
            </a:pPr>
            <a:endParaRPr lang="en-GB" sz="1200" dirty="0"/>
          </a:p>
          <a:p>
            <a:pPr marL="342900" lvl="0" indent="-342900">
              <a:buFont typeface="+mj-lt"/>
              <a:buAutoNum type="arabicPeriod"/>
            </a:pPr>
            <a:r>
              <a:rPr lang="en-GB" sz="1200" b="1" dirty="0"/>
              <a:t>Employment: </a:t>
            </a:r>
            <a:r>
              <a:rPr lang="en-GB" sz="1200" dirty="0"/>
              <a:t>Increased employment opportunities for people with </a:t>
            </a:r>
            <a:r>
              <a:rPr lang="en-GB" sz="1200" dirty="0" smtClean="0"/>
              <a:t>ASC. </a:t>
            </a:r>
            <a:endParaRPr lang="en-GB" sz="1200" dirty="0"/>
          </a:p>
          <a:p>
            <a:pPr marL="342900" indent="-342900">
              <a:buFont typeface="Arial" panose="020B0604020202020204" pitchFamily="34" charset="0"/>
              <a:buAutoNum type="arabicPeriod"/>
            </a:pPr>
            <a:endParaRPr lang="en-GB" sz="700" b="1" dirty="0" smtClean="0">
              <a:solidFill>
                <a:srgbClr val="FF0000"/>
              </a:solidFill>
            </a:endParaRPr>
          </a:p>
        </p:txBody>
      </p:sp>
    </p:spTree>
    <p:extLst>
      <p:ext uri="{BB962C8B-B14F-4D97-AF65-F5344CB8AC3E}">
        <p14:creationId xmlns:p14="http://schemas.microsoft.com/office/powerpoint/2010/main" val="965068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211710"/>
            <a:ext cx="6946031" cy="1034902"/>
          </a:xfrm>
        </p:spPr>
        <p:txBody>
          <a:bodyPr/>
          <a:lstStyle/>
          <a:p>
            <a:r>
              <a:rPr lang="en-GB" dirty="0" smtClean="0"/>
              <a:t>2</a:t>
            </a:r>
            <a:r>
              <a:rPr lang="en-GB" dirty="0"/>
              <a:t>.</a:t>
            </a:r>
            <a:r>
              <a:rPr lang="en-GB" dirty="0" smtClean="0"/>
              <a:t> Introduction</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4199294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ASC definition &amp; prevalence</a:t>
            </a:r>
            <a:endParaRPr lang="en-GB" dirty="0"/>
          </a:p>
        </p:txBody>
      </p:sp>
      <p:sp>
        <p:nvSpPr>
          <p:cNvPr id="5" name="Content Placeholder 4"/>
          <p:cNvSpPr>
            <a:spLocks noGrp="1"/>
          </p:cNvSpPr>
          <p:nvPr>
            <p:ph idx="1"/>
          </p:nvPr>
        </p:nvSpPr>
        <p:spPr>
          <a:xfrm>
            <a:off x="395536" y="977875"/>
            <a:ext cx="6931623" cy="3394075"/>
          </a:xfrm>
        </p:spPr>
        <p:txBody>
          <a:bodyPr>
            <a:noAutofit/>
          </a:bodyPr>
          <a:lstStyle/>
          <a:p>
            <a:r>
              <a:rPr lang="en-GB" sz="1400" dirty="0" smtClean="0"/>
              <a:t>ICD 2019:  </a:t>
            </a:r>
          </a:p>
          <a:p>
            <a:pPr indent="0">
              <a:buNone/>
            </a:pPr>
            <a:r>
              <a:rPr lang="en-GB" sz="1400" i="1" dirty="0" smtClean="0"/>
              <a:t>"</a:t>
            </a:r>
            <a:r>
              <a:rPr lang="en-GB" sz="1400" i="1" dirty="0"/>
              <a:t>Autism spectrum </a:t>
            </a:r>
            <a:r>
              <a:rPr lang="en-GB" sz="1400" i="1" dirty="0" smtClean="0"/>
              <a:t>condition </a:t>
            </a:r>
            <a:r>
              <a:rPr lang="en-GB" sz="1400" i="1" dirty="0"/>
              <a:t>is characterized by persistent deficits in the ability to initiate and to sustain reciprocal social interaction and social communication, and by a range of restricted, repetitive, and inflexible patterns of behaviour and interests. The onset of the disorder occurs during the developmental period, typically in early childhood, but symptoms may not become fully manifest until later, when social demands exceed limited capacities. Deficits are sufficiently severe to cause impairment in personal, family, social, educational, occupational or other important areas of functioning and are usually a pervasive feature of the individual’s functioning observable in all settings, although they may vary according to social, educational, or other context. Individuals along the </a:t>
            </a:r>
            <a:r>
              <a:rPr lang="en-GB" sz="1400" b="1" i="1" u="sng" dirty="0"/>
              <a:t>spectrum</a:t>
            </a:r>
            <a:r>
              <a:rPr lang="en-GB" sz="1400" i="1" dirty="0"/>
              <a:t> exhibit a full range of intellectual functioning and language abilities." </a:t>
            </a:r>
            <a:endParaRPr lang="en-GB" sz="1400" i="1" dirty="0" smtClean="0"/>
          </a:p>
          <a:p>
            <a:pPr indent="0">
              <a:buNone/>
            </a:pPr>
            <a:endParaRPr lang="en-GB" sz="1400" dirty="0" smtClean="0"/>
          </a:p>
          <a:p>
            <a:r>
              <a:rPr lang="en-GB" sz="1600" dirty="0" smtClean="0"/>
              <a:t>1 % prevalence: increased in recent years, likely to be due to improved diagnostics. </a:t>
            </a:r>
          </a:p>
          <a:p>
            <a:r>
              <a:rPr lang="en-GB" sz="1600" dirty="0" smtClean="0"/>
              <a:t>More common in males (maybe due to under-diagnosis in females. See page 73.)</a:t>
            </a:r>
          </a:p>
          <a:p>
            <a:pPr indent="0">
              <a:buNone/>
            </a:pPr>
            <a:endParaRPr lang="en-GB" sz="1600" dirty="0"/>
          </a:p>
        </p:txBody>
      </p:sp>
      <p:pic>
        <p:nvPicPr>
          <p:cNvPr id="6" name="Picture 5"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7" name="Rectangle 6"/>
          <p:cNvSpPr/>
          <p:nvPr/>
        </p:nvSpPr>
        <p:spPr>
          <a:xfrm>
            <a:off x="150503" y="4866451"/>
            <a:ext cx="7848872" cy="276999"/>
          </a:xfrm>
          <a:prstGeom prst="rect">
            <a:avLst/>
          </a:prstGeom>
        </p:spPr>
        <p:txBody>
          <a:bodyPr wrap="square">
            <a:spAutoFit/>
          </a:bodyPr>
          <a:lstStyle/>
          <a:p>
            <a:r>
              <a:rPr lang="en-GB" sz="1200" baseline="30000" dirty="0" smtClean="0"/>
              <a:t>Source: Research </a:t>
            </a:r>
            <a:r>
              <a:rPr lang="en-GB" sz="1200" baseline="30000" dirty="0"/>
              <a:t>Autism. </a:t>
            </a:r>
            <a:r>
              <a:rPr lang="en-GB" sz="1200" i="1" baseline="30000" dirty="0"/>
              <a:t>ICD-11 Autism (Autistic Spectrum Disorder).</a:t>
            </a:r>
            <a:r>
              <a:rPr lang="en-GB" sz="1200" baseline="30000" dirty="0"/>
              <a:t> Available at; </a:t>
            </a:r>
            <a:r>
              <a:rPr lang="en-GB" sz="1200" u="sng" baseline="30000" dirty="0">
                <a:hlinkClick r:id="rId4"/>
              </a:rPr>
              <a:t>http://www.researchautism.net/conditions/7/autism-(autism-spectrum-disorder)/Diagnosis</a:t>
            </a:r>
            <a:endParaRPr lang="en-GB" sz="1200" dirty="0"/>
          </a:p>
        </p:txBody>
      </p:sp>
    </p:spTree>
    <p:extLst>
      <p:ext uri="{BB962C8B-B14F-4D97-AF65-F5344CB8AC3E}">
        <p14:creationId xmlns:p14="http://schemas.microsoft.com/office/powerpoint/2010/main" val="3918618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Risk Factors</a:t>
            </a:r>
            <a:endParaRPr lang="en-GB" dirty="0"/>
          </a:p>
        </p:txBody>
      </p:sp>
      <p:sp>
        <p:nvSpPr>
          <p:cNvPr id="5" name="Content Placeholder 4"/>
          <p:cNvSpPr>
            <a:spLocks noGrp="1"/>
          </p:cNvSpPr>
          <p:nvPr>
            <p:ph idx="1"/>
          </p:nvPr>
        </p:nvSpPr>
        <p:spPr/>
        <p:txBody>
          <a:bodyPr>
            <a:normAutofit/>
          </a:bodyPr>
          <a:lstStyle/>
          <a:p>
            <a:r>
              <a:rPr lang="en-GB" sz="1600" dirty="0" smtClean="0"/>
              <a:t>Genetic and environmental risk factors but none are necessary or sufficient for ASC:</a:t>
            </a:r>
          </a:p>
          <a:p>
            <a:pPr lvl="1"/>
            <a:endParaRPr lang="en-GB" sz="1400" dirty="0" smtClean="0"/>
          </a:p>
          <a:p>
            <a:pPr lvl="1"/>
            <a:r>
              <a:rPr lang="en-GB" sz="1400" dirty="0" smtClean="0"/>
              <a:t>Older parental age at conception</a:t>
            </a:r>
          </a:p>
          <a:p>
            <a:pPr lvl="1"/>
            <a:r>
              <a:rPr lang="en-GB" sz="1400" dirty="0" smtClean="0"/>
              <a:t>Exposure to chemicals/pollutants during </a:t>
            </a:r>
            <a:r>
              <a:rPr lang="en-GB" sz="1400" dirty="0" err="1" smtClean="0"/>
              <a:t>fetal</a:t>
            </a:r>
            <a:r>
              <a:rPr lang="en-GB" sz="1400" dirty="0" smtClean="0"/>
              <a:t> development</a:t>
            </a:r>
            <a:endParaRPr lang="en-GB" sz="1400" dirty="0"/>
          </a:p>
          <a:p>
            <a:pPr lvl="1"/>
            <a:r>
              <a:rPr lang="en-GB" sz="1400" dirty="0" smtClean="0"/>
              <a:t>Maternal nutritional status during pregnancy (under/over nutrition, and vitamin deficiencies</a:t>
            </a:r>
          </a:p>
          <a:p>
            <a:pPr lvl="1"/>
            <a:r>
              <a:rPr lang="en-GB" sz="1400" dirty="0" smtClean="0"/>
              <a:t>Prenatal exposure to certain drugs/medication</a:t>
            </a:r>
          </a:p>
          <a:p>
            <a:pPr lvl="1"/>
            <a:endParaRPr lang="en-GB" sz="1400" dirty="0"/>
          </a:p>
          <a:p>
            <a:r>
              <a:rPr lang="en-GB" sz="1600" b="1" u="sng" dirty="0" smtClean="0"/>
              <a:t>No evidence of an association between MMR (mumps, measles, rubella) vaccine with autism.  </a:t>
            </a:r>
          </a:p>
        </p:txBody>
      </p:sp>
      <p:pic>
        <p:nvPicPr>
          <p:cNvPr id="6" name="Picture 5"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7" name="Rectangle 6"/>
          <p:cNvSpPr/>
          <p:nvPr/>
        </p:nvSpPr>
        <p:spPr>
          <a:xfrm>
            <a:off x="127703" y="4588479"/>
            <a:ext cx="6964577" cy="646331"/>
          </a:xfrm>
          <a:prstGeom prst="rect">
            <a:avLst/>
          </a:prstGeom>
        </p:spPr>
        <p:txBody>
          <a:bodyPr wrap="square">
            <a:spAutoFit/>
          </a:bodyPr>
          <a:lstStyle/>
          <a:p>
            <a:pPr lvl="0" fontAlgn="auto">
              <a:spcBef>
                <a:spcPts val="0"/>
              </a:spcBef>
              <a:spcAft>
                <a:spcPts val="0"/>
              </a:spcAft>
              <a:defRPr/>
            </a:pPr>
            <a:r>
              <a:rPr lang="en-GB" sz="1200" i="1" baseline="30000" dirty="0" smtClean="0"/>
              <a:t>Source</a:t>
            </a:r>
            <a:r>
              <a:rPr lang="en-GB" sz="1200" baseline="30000" dirty="0" smtClean="0"/>
              <a:t>: </a:t>
            </a:r>
            <a:r>
              <a:rPr lang="en-GB" sz="1200" baseline="30000" dirty="0" err="1"/>
              <a:t>Gialloretti</a:t>
            </a:r>
            <a:r>
              <a:rPr lang="en-GB" sz="1200" baseline="30000" dirty="0"/>
              <a:t>, E.L. Et al. (2019). Risk and Protective Factors Associated with Autism Spectrum Disorder: Evidence Based Principles and Recommendations. </a:t>
            </a:r>
            <a:r>
              <a:rPr lang="en-GB" sz="1200" i="1" baseline="30000" dirty="0"/>
              <a:t>Journal of Clinical Medicine.</a:t>
            </a:r>
            <a:r>
              <a:rPr lang="en-GB" sz="1200" baseline="30000" dirty="0"/>
              <a:t> Vol.8. </a:t>
            </a:r>
            <a:r>
              <a:rPr lang="en-GB" sz="1200" baseline="30000" dirty="0" smtClean="0"/>
              <a:t>Pp.217-240</a:t>
            </a:r>
            <a:r>
              <a:rPr lang="en-GB" sz="1200" u="sng" baseline="30000" dirty="0" smtClean="0"/>
              <a:t>; </a:t>
            </a:r>
          </a:p>
          <a:p>
            <a:pPr lvl="0" fontAlgn="auto">
              <a:spcBef>
                <a:spcPts val="0"/>
              </a:spcBef>
              <a:spcAft>
                <a:spcPts val="0"/>
              </a:spcAft>
              <a:defRPr/>
            </a:pPr>
            <a:r>
              <a:rPr lang="en-GB" sz="1200" baseline="30000" dirty="0" smtClean="0"/>
              <a:t>Lai</a:t>
            </a:r>
            <a:r>
              <a:rPr lang="en-GB" sz="1200" baseline="30000" dirty="0"/>
              <a:t>, MC. Lombardo, MV. &amp; Baron-Cohen, S. (2014). Autism. </a:t>
            </a:r>
            <a:r>
              <a:rPr lang="en-GB" sz="1200" i="1" baseline="30000" dirty="0"/>
              <a:t>The Lancet</a:t>
            </a:r>
            <a:r>
              <a:rPr lang="en-GB" sz="1200" baseline="30000" dirty="0"/>
              <a:t>. Vol.383. Pp.896-910</a:t>
            </a:r>
          </a:p>
          <a:p>
            <a:endParaRPr lang="en-GB" sz="1200" dirty="0"/>
          </a:p>
        </p:txBody>
      </p:sp>
    </p:spTree>
    <p:extLst>
      <p:ext uri="{BB962C8B-B14F-4D97-AF65-F5344CB8AC3E}">
        <p14:creationId xmlns:p14="http://schemas.microsoft.com/office/powerpoint/2010/main" val="3398842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Co-morbidities </a:t>
            </a:r>
            <a:endParaRPr lang="en-GB" dirty="0"/>
          </a:p>
        </p:txBody>
      </p:sp>
      <p:sp>
        <p:nvSpPr>
          <p:cNvPr id="5" name="Content Placeholder 4"/>
          <p:cNvSpPr>
            <a:spLocks noGrp="1"/>
          </p:cNvSpPr>
          <p:nvPr>
            <p:ph idx="1"/>
          </p:nvPr>
        </p:nvSpPr>
        <p:spPr>
          <a:xfrm>
            <a:off x="438073" y="977875"/>
            <a:ext cx="8003232" cy="3394075"/>
          </a:xfrm>
        </p:spPr>
        <p:txBody>
          <a:bodyPr>
            <a:normAutofit/>
          </a:bodyPr>
          <a:lstStyle/>
          <a:p>
            <a:r>
              <a:rPr lang="en-GB" sz="1800" dirty="0" smtClean="0"/>
              <a:t>70% of primary ASC diagnoses have a co-morbidity</a:t>
            </a:r>
          </a:p>
          <a:p>
            <a:endParaRPr lang="en-GB" sz="2400" dirty="0" smtClean="0"/>
          </a:p>
          <a:p>
            <a:endParaRPr lang="en-GB" sz="2400" dirty="0"/>
          </a:p>
        </p:txBody>
      </p:sp>
      <p:pic>
        <p:nvPicPr>
          <p:cNvPr id="6" name="Picture 5"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4252694080"/>
              </p:ext>
            </p:extLst>
          </p:nvPr>
        </p:nvGraphicFramePr>
        <p:xfrm>
          <a:off x="457200" y="1530643"/>
          <a:ext cx="7206195" cy="2841307"/>
        </p:xfrm>
        <a:graphic>
          <a:graphicData uri="http://schemas.openxmlformats.org/drawingml/2006/table">
            <a:tbl>
              <a:tblPr firstRow="1" firstCol="1" bandRow="1">
                <a:tableStyleId>{9D7B26C5-4107-4FEC-AEDC-1716B250A1EF}</a:tableStyleId>
              </a:tblPr>
              <a:tblGrid>
                <a:gridCol w="3418630">
                  <a:extLst>
                    <a:ext uri="{9D8B030D-6E8A-4147-A177-3AD203B41FA5}">
                      <a16:colId xmlns:a16="http://schemas.microsoft.com/office/drawing/2014/main" val="719151215"/>
                    </a:ext>
                  </a:extLst>
                </a:gridCol>
                <a:gridCol w="3787565">
                  <a:extLst>
                    <a:ext uri="{9D8B030D-6E8A-4147-A177-3AD203B41FA5}">
                      <a16:colId xmlns:a16="http://schemas.microsoft.com/office/drawing/2014/main" val="4036631556"/>
                    </a:ext>
                  </a:extLst>
                </a:gridCol>
              </a:tblGrid>
              <a:tr h="360040">
                <a:tc>
                  <a:txBody>
                    <a:bodyPr/>
                    <a:lstStyle/>
                    <a:p>
                      <a:pPr>
                        <a:lnSpc>
                          <a:spcPct val="107000"/>
                        </a:lnSpc>
                        <a:spcAft>
                          <a:spcPts val="0"/>
                        </a:spcAft>
                      </a:pPr>
                      <a:r>
                        <a:rPr lang="en-GB" sz="1400" dirty="0">
                          <a:effectLst/>
                        </a:rPr>
                        <a:t>Condition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Estimated proportion of people with </a:t>
                      </a:r>
                      <a:r>
                        <a:rPr lang="en-GB" sz="1400" dirty="0" smtClean="0">
                          <a:effectLst/>
                        </a:rPr>
                        <a:t>ASC</a:t>
                      </a:r>
                      <a:r>
                        <a:rPr lang="en-GB" sz="1400" baseline="0" dirty="0" smtClean="0">
                          <a:effectLst/>
                        </a:rPr>
                        <a:t> </a:t>
                      </a:r>
                      <a:r>
                        <a:rPr lang="en-GB" sz="1400" dirty="0" smtClean="0">
                          <a:effectLst/>
                        </a:rPr>
                        <a:t>affected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738924149"/>
                  </a:ext>
                </a:extLst>
              </a:tr>
              <a:tr h="79904">
                <a:tc gridSpan="2">
                  <a:txBody>
                    <a:bodyPr/>
                    <a:lstStyle/>
                    <a:p>
                      <a:r>
                        <a:rPr lang="en-GB" sz="1400" dirty="0" smtClean="0"/>
                        <a:t>Developmental</a:t>
                      </a:r>
                      <a:endParaRPr lang="en-GB" sz="1400" dirty="0"/>
                    </a:p>
                  </a:txBody>
                  <a:tcPr marL="35550" marR="35550" marT="0" marB="0"/>
                </a:tc>
                <a:tc hMerge="1">
                  <a:txBody>
                    <a:bodyPr/>
                    <a:lstStyle/>
                    <a:p>
                      <a:endParaRPr lang="en-GB"/>
                    </a:p>
                  </a:txBody>
                  <a:tcPr/>
                </a:tc>
                <a:extLst>
                  <a:ext uri="{0D108BD9-81ED-4DB2-BD59-A6C34878D82A}">
                    <a16:rowId xmlns:a16="http://schemas.microsoft.com/office/drawing/2014/main" val="2874426395"/>
                  </a:ext>
                </a:extLst>
              </a:tr>
              <a:tr h="69337">
                <a:tc>
                  <a:txBody>
                    <a:bodyPr/>
                    <a:lstStyle/>
                    <a:p>
                      <a:pPr>
                        <a:lnSpc>
                          <a:spcPct val="107000"/>
                        </a:lnSpc>
                        <a:spcAft>
                          <a:spcPts val="0"/>
                        </a:spcAft>
                      </a:pPr>
                      <a:r>
                        <a:rPr lang="en-GB" sz="1400" dirty="0">
                          <a:effectLst/>
                        </a:rPr>
                        <a:t>Learning disability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45%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1053456000"/>
                  </a:ext>
                </a:extLst>
              </a:tr>
              <a:tr h="69337">
                <a:tc>
                  <a:txBody>
                    <a:bodyPr/>
                    <a:lstStyle/>
                    <a:p>
                      <a:pPr>
                        <a:lnSpc>
                          <a:spcPct val="107000"/>
                        </a:lnSpc>
                        <a:spcAft>
                          <a:spcPts val="0"/>
                        </a:spcAft>
                      </a:pPr>
                      <a:r>
                        <a:rPr lang="en-GB" sz="1400">
                          <a:effectLst/>
                        </a:rPr>
                        <a:t>Attention Hyper Deficit Disorder (ADHD)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28-44%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1026544951"/>
                  </a:ext>
                </a:extLst>
              </a:tr>
              <a:tr h="69337">
                <a:tc>
                  <a:txBody>
                    <a:bodyPr/>
                    <a:lstStyle/>
                    <a:p>
                      <a:pPr>
                        <a:lnSpc>
                          <a:spcPct val="107000"/>
                        </a:lnSpc>
                        <a:spcAft>
                          <a:spcPts val="0"/>
                        </a:spcAft>
                      </a:pPr>
                      <a:r>
                        <a:rPr lang="en-GB" sz="1400" dirty="0">
                          <a:effectLst/>
                        </a:rPr>
                        <a:t>Tic disorders (including Tourette’s Syndrome)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14-38%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409783728"/>
                  </a:ext>
                </a:extLst>
              </a:tr>
              <a:tr h="208012">
                <a:tc>
                  <a:txBody>
                    <a:bodyPr/>
                    <a:lstStyle/>
                    <a:p>
                      <a:pPr>
                        <a:lnSpc>
                          <a:spcPct val="107000"/>
                        </a:lnSpc>
                        <a:spcAft>
                          <a:spcPts val="0"/>
                        </a:spcAft>
                      </a:pPr>
                      <a:r>
                        <a:rPr lang="en-GB" sz="1400" dirty="0">
                          <a:effectLst/>
                        </a:rPr>
                        <a:t>Motor abnormality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a:effectLst/>
                        </a:rPr>
                        <a:t>≤79%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3172959377"/>
                  </a:ext>
                </a:extLst>
              </a:tr>
              <a:tr h="79904">
                <a:tc gridSpan="2">
                  <a:txBody>
                    <a:bodyPr/>
                    <a:lstStyle/>
                    <a:p>
                      <a:r>
                        <a:rPr lang="en-GB" sz="1400" dirty="0" smtClean="0"/>
                        <a:t>General</a:t>
                      </a:r>
                      <a:r>
                        <a:rPr lang="en-GB" sz="1400" baseline="0" dirty="0" smtClean="0"/>
                        <a:t> Medical</a:t>
                      </a:r>
                      <a:endParaRPr lang="en-GB" sz="1400" dirty="0"/>
                    </a:p>
                  </a:txBody>
                  <a:tcPr marL="35550" marR="35550" marT="0" marB="0"/>
                </a:tc>
                <a:tc hMerge="1">
                  <a:txBody>
                    <a:bodyPr/>
                    <a:lstStyle/>
                    <a:p>
                      <a:endParaRPr lang="en-GB"/>
                    </a:p>
                  </a:txBody>
                  <a:tcPr/>
                </a:tc>
                <a:extLst>
                  <a:ext uri="{0D108BD9-81ED-4DB2-BD59-A6C34878D82A}">
                    <a16:rowId xmlns:a16="http://schemas.microsoft.com/office/drawing/2014/main" val="1981283092"/>
                  </a:ext>
                </a:extLst>
              </a:tr>
              <a:tr h="208012">
                <a:tc>
                  <a:txBody>
                    <a:bodyPr/>
                    <a:lstStyle/>
                    <a:p>
                      <a:pPr>
                        <a:lnSpc>
                          <a:spcPct val="107000"/>
                        </a:lnSpc>
                        <a:spcAft>
                          <a:spcPts val="0"/>
                        </a:spcAft>
                      </a:pPr>
                      <a:r>
                        <a:rPr lang="en-GB" sz="1400" dirty="0">
                          <a:effectLst/>
                        </a:rPr>
                        <a:t>Epilepsy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a:effectLst/>
                        </a:rPr>
                        <a:t>8-30%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2340586302"/>
                  </a:ext>
                </a:extLst>
              </a:tr>
              <a:tr h="69337">
                <a:tc>
                  <a:txBody>
                    <a:bodyPr/>
                    <a:lstStyle/>
                    <a:p>
                      <a:pPr>
                        <a:lnSpc>
                          <a:spcPct val="107000"/>
                        </a:lnSpc>
                        <a:spcAft>
                          <a:spcPts val="0"/>
                        </a:spcAft>
                      </a:pPr>
                      <a:r>
                        <a:rPr lang="en-GB" sz="1400">
                          <a:effectLst/>
                        </a:rPr>
                        <a:t>Gastrointestinal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a:effectLst/>
                        </a:rPr>
                        <a:t>9-70%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3323889999"/>
                  </a:ext>
                </a:extLst>
              </a:tr>
              <a:tr h="69337">
                <a:tc>
                  <a:txBody>
                    <a:bodyPr/>
                    <a:lstStyle/>
                    <a:p>
                      <a:pPr>
                        <a:lnSpc>
                          <a:spcPct val="107000"/>
                        </a:lnSpc>
                        <a:spcAft>
                          <a:spcPts val="0"/>
                        </a:spcAft>
                      </a:pPr>
                      <a:r>
                        <a:rPr lang="en-GB" sz="1400" dirty="0">
                          <a:effectLst/>
                        </a:rPr>
                        <a:t>Immune Dysregulation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a:effectLst/>
                        </a:rPr>
                        <a:t>≤38%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2368278495"/>
                  </a:ext>
                </a:extLst>
              </a:tr>
              <a:tr h="69337">
                <a:tc>
                  <a:txBody>
                    <a:bodyPr/>
                    <a:lstStyle/>
                    <a:p>
                      <a:pPr>
                        <a:lnSpc>
                          <a:spcPct val="107000"/>
                        </a:lnSpc>
                        <a:spcAft>
                          <a:spcPts val="0"/>
                        </a:spcAft>
                      </a:pPr>
                      <a:r>
                        <a:rPr lang="en-GB" sz="1400">
                          <a:effectLst/>
                        </a:rPr>
                        <a:t>Genetic Syndromes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a:effectLst/>
                        </a:rPr>
                        <a:t>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3885122912"/>
                  </a:ext>
                </a:extLst>
              </a:tr>
              <a:tr h="69337">
                <a:tc>
                  <a:txBody>
                    <a:bodyPr/>
                    <a:lstStyle/>
                    <a:p>
                      <a:pPr>
                        <a:lnSpc>
                          <a:spcPct val="107000"/>
                        </a:lnSpc>
                        <a:spcAft>
                          <a:spcPts val="0"/>
                        </a:spcAft>
                      </a:pPr>
                      <a:r>
                        <a:rPr lang="en-GB" sz="1400" dirty="0">
                          <a:effectLst/>
                        </a:rPr>
                        <a:t>Sleep Disorders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50-80%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1311339760"/>
                  </a:ext>
                </a:extLst>
              </a:tr>
            </a:tbl>
          </a:graphicData>
        </a:graphic>
      </p:graphicFrame>
      <p:sp>
        <p:nvSpPr>
          <p:cNvPr id="8" name="Rectangle 7"/>
          <p:cNvSpPr/>
          <p:nvPr/>
        </p:nvSpPr>
        <p:spPr>
          <a:xfrm>
            <a:off x="214975" y="4724663"/>
            <a:ext cx="6964577" cy="400110"/>
          </a:xfrm>
          <a:prstGeom prst="rect">
            <a:avLst/>
          </a:prstGeom>
        </p:spPr>
        <p:txBody>
          <a:bodyPr wrap="square">
            <a:spAutoFit/>
          </a:bodyPr>
          <a:lstStyle/>
          <a:p>
            <a:pPr lvl="0" fontAlgn="auto">
              <a:spcBef>
                <a:spcPts val="0"/>
              </a:spcBef>
              <a:spcAft>
                <a:spcPts val="0"/>
              </a:spcAft>
              <a:defRPr/>
            </a:pPr>
            <a:r>
              <a:rPr lang="en-GB" sz="1200" i="1" baseline="30000" dirty="0" smtClean="0"/>
              <a:t>Source</a:t>
            </a:r>
            <a:r>
              <a:rPr lang="en-GB" sz="1200" baseline="30000" dirty="0" smtClean="0"/>
              <a:t>: Lai</a:t>
            </a:r>
            <a:r>
              <a:rPr lang="en-GB" sz="1200" baseline="30000" dirty="0"/>
              <a:t>, MC. Lombardo, MV. &amp; Baron-Cohen, S. (2014). Autism. </a:t>
            </a:r>
            <a:r>
              <a:rPr lang="en-GB" sz="1200" i="1" baseline="30000" dirty="0"/>
              <a:t>The Lancet</a:t>
            </a:r>
            <a:r>
              <a:rPr lang="en-GB" sz="1200" baseline="30000" dirty="0"/>
              <a:t>. Vol.383. Pp.896-910</a:t>
            </a:r>
          </a:p>
          <a:p>
            <a:endParaRPr lang="en-GB" sz="1200" dirty="0"/>
          </a:p>
        </p:txBody>
      </p:sp>
    </p:spTree>
    <p:extLst>
      <p:ext uri="{BB962C8B-B14F-4D97-AF65-F5344CB8AC3E}">
        <p14:creationId xmlns:p14="http://schemas.microsoft.com/office/powerpoint/2010/main" val="1684945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Co-morbidities cont.</a:t>
            </a:r>
            <a:endParaRPr lang="en-GB" dirty="0"/>
          </a:p>
        </p:txBody>
      </p:sp>
      <p:pic>
        <p:nvPicPr>
          <p:cNvPr id="6" name="Picture 5"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1102928730"/>
              </p:ext>
            </p:extLst>
          </p:nvPr>
        </p:nvGraphicFramePr>
        <p:xfrm>
          <a:off x="448780" y="985700"/>
          <a:ext cx="7206195" cy="3458387"/>
        </p:xfrm>
        <a:graphic>
          <a:graphicData uri="http://schemas.openxmlformats.org/drawingml/2006/table">
            <a:tbl>
              <a:tblPr firstRow="1" firstCol="1" bandRow="1">
                <a:tableStyleId>{9D7B26C5-4107-4FEC-AEDC-1716B250A1EF}</a:tableStyleId>
              </a:tblPr>
              <a:tblGrid>
                <a:gridCol w="3418630">
                  <a:extLst>
                    <a:ext uri="{9D8B030D-6E8A-4147-A177-3AD203B41FA5}">
                      <a16:colId xmlns:a16="http://schemas.microsoft.com/office/drawing/2014/main" val="2217378720"/>
                    </a:ext>
                  </a:extLst>
                </a:gridCol>
                <a:gridCol w="3787565">
                  <a:extLst>
                    <a:ext uri="{9D8B030D-6E8A-4147-A177-3AD203B41FA5}">
                      <a16:colId xmlns:a16="http://schemas.microsoft.com/office/drawing/2014/main" val="1858479747"/>
                    </a:ext>
                  </a:extLst>
                </a:gridCol>
              </a:tblGrid>
              <a:tr h="79904">
                <a:tc>
                  <a:txBody>
                    <a:bodyPr/>
                    <a:lstStyle/>
                    <a:p>
                      <a:pPr>
                        <a:lnSpc>
                          <a:spcPct val="107000"/>
                        </a:lnSpc>
                        <a:spcAft>
                          <a:spcPts val="0"/>
                        </a:spcAft>
                      </a:pPr>
                      <a:r>
                        <a:rPr lang="en-GB" sz="1400" dirty="0" smtClean="0">
                          <a:effectLst/>
                        </a:rPr>
                        <a:t>Condition</a:t>
                      </a:r>
                    </a:p>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Estimated proportion of people with </a:t>
                      </a:r>
                      <a:r>
                        <a:rPr lang="en-GB" sz="1400" dirty="0" smtClean="0">
                          <a:effectLst/>
                        </a:rPr>
                        <a:t>ASC</a:t>
                      </a:r>
                      <a:r>
                        <a:rPr lang="en-GB" sz="1400" baseline="0" dirty="0" smtClean="0">
                          <a:effectLst/>
                        </a:rPr>
                        <a:t> </a:t>
                      </a:r>
                      <a:r>
                        <a:rPr lang="en-GB" sz="1400" dirty="0" smtClean="0">
                          <a:effectLst/>
                        </a:rPr>
                        <a:t>affected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4294205452"/>
                  </a:ext>
                </a:extLst>
              </a:tr>
              <a:tr h="138674">
                <a:tc gridSpan="2">
                  <a:txBody>
                    <a:bodyPr/>
                    <a:lstStyle/>
                    <a:p>
                      <a:pPr>
                        <a:lnSpc>
                          <a:spcPct val="107000"/>
                        </a:lnSpc>
                        <a:spcAft>
                          <a:spcPts val="0"/>
                        </a:spcAft>
                      </a:pPr>
                      <a:r>
                        <a:rPr lang="en-GB" sz="1400" dirty="0" smtClean="0">
                          <a:effectLst/>
                        </a:rPr>
                        <a:t>Personality Disorders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hMerge="1">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2276206403"/>
                  </a:ext>
                </a:extLst>
              </a:tr>
              <a:tr h="138674">
                <a:tc>
                  <a:txBody>
                    <a:bodyPr/>
                    <a:lstStyle/>
                    <a:p>
                      <a:pPr>
                        <a:lnSpc>
                          <a:spcPct val="107000"/>
                        </a:lnSpc>
                        <a:spcAft>
                          <a:spcPts val="0"/>
                        </a:spcAft>
                      </a:pPr>
                      <a:r>
                        <a:rPr lang="en-GB" sz="1400" dirty="0">
                          <a:effectLst/>
                        </a:rPr>
                        <a:t>Anxiety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42-56%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1946234408"/>
                  </a:ext>
                </a:extLst>
              </a:tr>
              <a:tr h="138674">
                <a:tc>
                  <a:txBody>
                    <a:bodyPr/>
                    <a:lstStyle/>
                    <a:p>
                      <a:pPr>
                        <a:lnSpc>
                          <a:spcPct val="107000"/>
                        </a:lnSpc>
                        <a:spcAft>
                          <a:spcPts val="0"/>
                        </a:spcAft>
                      </a:pPr>
                      <a:r>
                        <a:rPr lang="en-GB" sz="1400" dirty="0">
                          <a:effectLst/>
                        </a:rPr>
                        <a:t>Depression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12-70%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2073080058"/>
                  </a:ext>
                </a:extLst>
              </a:tr>
              <a:tr h="138674">
                <a:tc>
                  <a:txBody>
                    <a:bodyPr/>
                    <a:lstStyle/>
                    <a:p>
                      <a:pPr>
                        <a:lnSpc>
                          <a:spcPct val="107000"/>
                        </a:lnSpc>
                        <a:spcAft>
                          <a:spcPts val="0"/>
                        </a:spcAft>
                      </a:pPr>
                      <a:r>
                        <a:rPr lang="en-GB" sz="1400">
                          <a:effectLst/>
                        </a:rPr>
                        <a:t>Obsessive-compulsive disorders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7-24%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2720040682"/>
                  </a:ext>
                </a:extLst>
              </a:tr>
              <a:tr h="138674">
                <a:tc>
                  <a:txBody>
                    <a:bodyPr/>
                    <a:lstStyle/>
                    <a:p>
                      <a:pPr>
                        <a:lnSpc>
                          <a:spcPct val="107000"/>
                        </a:lnSpc>
                        <a:spcAft>
                          <a:spcPts val="0"/>
                        </a:spcAft>
                      </a:pPr>
                      <a:r>
                        <a:rPr lang="en-GB" sz="1400">
                          <a:effectLst/>
                        </a:rPr>
                        <a:t>Psychotic disorders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12-17%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4101650555"/>
                  </a:ext>
                </a:extLst>
              </a:tr>
              <a:tr h="277349">
                <a:tc>
                  <a:txBody>
                    <a:bodyPr/>
                    <a:lstStyle/>
                    <a:p>
                      <a:pPr>
                        <a:lnSpc>
                          <a:spcPct val="107000"/>
                        </a:lnSpc>
                        <a:spcAft>
                          <a:spcPts val="0"/>
                        </a:spcAft>
                      </a:pPr>
                      <a:r>
                        <a:rPr lang="en-GB" sz="1400">
                          <a:effectLst/>
                        </a:rPr>
                        <a:t>Oppositional Defiance disorder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16-28%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3130434373"/>
                  </a:ext>
                </a:extLst>
              </a:tr>
              <a:tr h="138674">
                <a:tc>
                  <a:txBody>
                    <a:bodyPr/>
                    <a:lstStyle/>
                    <a:p>
                      <a:pPr>
                        <a:lnSpc>
                          <a:spcPct val="107000"/>
                        </a:lnSpc>
                        <a:spcAft>
                          <a:spcPts val="0"/>
                        </a:spcAft>
                      </a:pPr>
                      <a:r>
                        <a:rPr lang="en-GB" sz="1400">
                          <a:effectLst/>
                        </a:rPr>
                        <a:t>Eating disorders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4-5%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993518168"/>
                  </a:ext>
                </a:extLst>
              </a:tr>
              <a:tr h="138674">
                <a:tc>
                  <a:txBody>
                    <a:bodyPr/>
                    <a:lstStyle/>
                    <a:p>
                      <a:pPr>
                        <a:lnSpc>
                          <a:spcPct val="107000"/>
                        </a:lnSpc>
                        <a:spcAft>
                          <a:spcPts val="0"/>
                        </a:spcAft>
                      </a:pPr>
                      <a:r>
                        <a:rPr lang="en-GB" sz="1400">
                          <a:effectLst/>
                        </a:rPr>
                        <a:t>Avoidant Personality Disorder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13-25%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3077030113"/>
                  </a:ext>
                </a:extLst>
              </a:tr>
              <a:tr h="79904">
                <a:tc gridSpan="2">
                  <a:txBody>
                    <a:bodyPr/>
                    <a:lstStyle/>
                    <a:p>
                      <a:r>
                        <a:rPr lang="en-GB" sz="1400" dirty="0" smtClean="0"/>
                        <a:t>Behavioural</a:t>
                      </a:r>
                      <a:endParaRPr lang="en-GB" sz="1400" dirty="0"/>
                    </a:p>
                  </a:txBody>
                  <a:tcPr marL="35550" marR="35550" marT="0" marB="0"/>
                </a:tc>
                <a:tc hMerge="1">
                  <a:txBody>
                    <a:bodyPr/>
                    <a:lstStyle/>
                    <a:p>
                      <a:endParaRPr lang="en-GB"/>
                    </a:p>
                  </a:txBody>
                  <a:tcPr/>
                </a:tc>
                <a:extLst>
                  <a:ext uri="{0D108BD9-81ED-4DB2-BD59-A6C34878D82A}">
                    <a16:rowId xmlns:a16="http://schemas.microsoft.com/office/drawing/2014/main" val="3062497205"/>
                  </a:ext>
                </a:extLst>
              </a:tr>
              <a:tr h="208012">
                <a:tc>
                  <a:txBody>
                    <a:bodyPr/>
                    <a:lstStyle/>
                    <a:p>
                      <a:pPr>
                        <a:lnSpc>
                          <a:spcPct val="107000"/>
                        </a:lnSpc>
                        <a:spcAft>
                          <a:spcPts val="0"/>
                        </a:spcAft>
                      </a:pPr>
                      <a:r>
                        <a:rPr lang="en-GB" sz="1400">
                          <a:effectLst/>
                        </a:rPr>
                        <a:t>Aggressive behaviours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≤68%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1834949575"/>
                  </a:ext>
                </a:extLst>
              </a:tr>
              <a:tr h="208012">
                <a:tc>
                  <a:txBody>
                    <a:bodyPr/>
                    <a:lstStyle/>
                    <a:p>
                      <a:pPr>
                        <a:lnSpc>
                          <a:spcPct val="107000"/>
                        </a:lnSpc>
                        <a:spcAft>
                          <a:spcPts val="0"/>
                        </a:spcAft>
                      </a:pPr>
                      <a:r>
                        <a:rPr lang="en-GB" sz="1400">
                          <a:effectLst/>
                        </a:rPr>
                        <a:t>Self-harm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≤50%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902820029"/>
                  </a:ext>
                </a:extLst>
              </a:tr>
              <a:tr h="208012">
                <a:tc>
                  <a:txBody>
                    <a:bodyPr/>
                    <a:lstStyle/>
                    <a:p>
                      <a:pPr>
                        <a:lnSpc>
                          <a:spcPct val="107000"/>
                        </a:lnSpc>
                        <a:spcAft>
                          <a:spcPts val="0"/>
                        </a:spcAft>
                      </a:pPr>
                      <a:r>
                        <a:rPr lang="en-GB" sz="1400">
                          <a:effectLst/>
                        </a:rPr>
                        <a:t>Suicidal ideation/intent or attempt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11-14%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2989051008"/>
                  </a:ext>
                </a:extLst>
              </a:tr>
              <a:tr h="138674">
                <a:tc>
                  <a:txBody>
                    <a:bodyPr/>
                    <a:lstStyle/>
                    <a:p>
                      <a:pPr>
                        <a:lnSpc>
                          <a:spcPct val="107000"/>
                        </a:lnSpc>
                        <a:spcAft>
                          <a:spcPts val="0"/>
                        </a:spcAft>
                      </a:pPr>
                      <a:r>
                        <a:rPr lang="en-GB" sz="1400">
                          <a:effectLst/>
                        </a:rPr>
                        <a:t>Substance misuse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400" dirty="0">
                          <a:effectLst/>
                        </a:rPr>
                        <a:t>≤16%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2652496415"/>
                  </a:ext>
                </a:extLst>
              </a:tr>
            </a:tbl>
          </a:graphicData>
        </a:graphic>
      </p:graphicFrame>
      <p:sp>
        <p:nvSpPr>
          <p:cNvPr id="5" name="Rectangle 4"/>
          <p:cNvSpPr/>
          <p:nvPr/>
        </p:nvSpPr>
        <p:spPr>
          <a:xfrm>
            <a:off x="214975" y="4724663"/>
            <a:ext cx="6964577" cy="400110"/>
          </a:xfrm>
          <a:prstGeom prst="rect">
            <a:avLst/>
          </a:prstGeom>
        </p:spPr>
        <p:txBody>
          <a:bodyPr wrap="square">
            <a:spAutoFit/>
          </a:bodyPr>
          <a:lstStyle/>
          <a:p>
            <a:pPr lvl="0" fontAlgn="auto">
              <a:spcBef>
                <a:spcPts val="0"/>
              </a:spcBef>
              <a:spcAft>
                <a:spcPts val="0"/>
              </a:spcAft>
              <a:defRPr/>
            </a:pPr>
            <a:r>
              <a:rPr lang="en-GB" sz="1200" i="1" baseline="30000" dirty="0" smtClean="0"/>
              <a:t>Source</a:t>
            </a:r>
            <a:r>
              <a:rPr lang="en-GB" sz="1200" baseline="30000" dirty="0" smtClean="0"/>
              <a:t>: Lai</a:t>
            </a:r>
            <a:r>
              <a:rPr lang="en-GB" sz="1200" baseline="30000" dirty="0"/>
              <a:t>, MC. Lombardo, MV. &amp; Baron-Cohen, S. (2014). Autism. </a:t>
            </a:r>
            <a:r>
              <a:rPr lang="en-GB" sz="1200" i="1" baseline="30000" dirty="0"/>
              <a:t>The Lancet</a:t>
            </a:r>
            <a:r>
              <a:rPr lang="en-GB" sz="1200" baseline="30000" dirty="0"/>
              <a:t>. Vol.383. Pp.896-910</a:t>
            </a:r>
          </a:p>
          <a:p>
            <a:endParaRPr lang="en-GB" sz="1200" dirty="0"/>
          </a:p>
        </p:txBody>
      </p:sp>
    </p:spTree>
    <p:extLst>
      <p:ext uri="{BB962C8B-B14F-4D97-AF65-F5344CB8AC3E}">
        <p14:creationId xmlns:p14="http://schemas.microsoft.com/office/powerpoint/2010/main" val="2029205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Barriers to Support</a:t>
            </a:r>
            <a:endParaRPr lang="en-GB" dirty="0"/>
          </a:p>
        </p:txBody>
      </p:sp>
      <p:sp>
        <p:nvSpPr>
          <p:cNvPr id="5" name="Content Placeholder 4"/>
          <p:cNvSpPr>
            <a:spLocks noGrp="1"/>
          </p:cNvSpPr>
          <p:nvPr>
            <p:ph idx="1"/>
          </p:nvPr>
        </p:nvSpPr>
        <p:spPr/>
        <p:txBody>
          <a:bodyPr>
            <a:normAutofit/>
          </a:bodyPr>
          <a:lstStyle/>
          <a:p>
            <a:r>
              <a:rPr lang="en-GB" sz="1600" b="1" dirty="0" smtClean="0"/>
              <a:t>Spectrum: </a:t>
            </a:r>
            <a:r>
              <a:rPr lang="en-GB" sz="1600" dirty="0" smtClean="0"/>
              <a:t>therefore needs vary greatly, also  the presence of co-morbidities requires appropriate tailored support</a:t>
            </a:r>
          </a:p>
          <a:p>
            <a:endParaRPr lang="en-GB" sz="1600" dirty="0" smtClean="0"/>
          </a:p>
          <a:p>
            <a:r>
              <a:rPr lang="en-GB" sz="1600" dirty="0" smtClean="0"/>
              <a:t>2011 study of ASC in the community found a majority of adults with ASC without a formal diagnosis</a:t>
            </a:r>
          </a:p>
          <a:p>
            <a:endParaRPr lang="en-GB" sz="1600" dirty="0" smtClean="0"/>
          </a:p>
          <a:p>
            <a:r>
              <a:rPr lang="en-GB" sz="1600" dirty="0" smtClean="0"/>
              <a:t>People with ASC may face difficulty accessing universal services – mitigated by wide-spread workforce training on ASC awareness </a:t>
            </a:r>
          </a:p>
          <a:p>
            <a:endParaRPr lang="en-GB" sz="1600" dirty="0" smtClean="0"/>
          </a:p>
          <a:p>
            <a:endParaRPr lang="en-GB" sz="1600" dirty="0" smtClean="0"/>
          </a:p>
          <a:p>
            <a:endParaRPr lang="en-GB" sz="1600" dirty="0"/>
          </a:p>
        </p:txBody>
      </p:sp>
      <p:pic>
        <p:nvPicPr>
          <p:cNvPr id="6" name="Picture 5"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7" name="Rectangle 6"/>
          <p:cNvSpPr/>
          <p:nvPr/>
        </p:nvSpPr>
        <p:spPr>
          <a:xfrm>
            <a:off x="199711" y="4438362"/>
            <a:ext cx="6964577" cy="584775"/>
          </a:xfrm>
          <a:prstGeom prst="rect">
            <a:avLst/>
          </a:prstGeom>
        </p:spPr>
        <p:txBody>
          <a:bodyPr wrap="square">
            <a:spAutoFit/>
          </a:bodyPr>
          <a:lstStyle/>
          <a:p>
            <a:pPr lvl="0" fontAlgn="auto">
              <a:spcBef>
                <a:spcPts val="0"/>
              </a:spcBef>
              <a:spcAft>
                <a:spcPts val="0"/>
              </a:spcAft>
              <a:defRPr/>
            </a:pPr>
            <a:r>
              <a:rPr lang="en-GB" sz="1200" i="1" baseline="30000" dirty="0" smtClean="0"/>
              <a:t>Source</a:t>
            </a:r>
            <a:r>
              <a:rPr lang="en-GB" sz="1200" baseline="30000" dirty="0"/>
              <a:t>: </a:t>
            </a:r>
            <a:r>
              <a:rPr lang="en-GB" sz="1200" baseline="30000" dirty="0" err="1"/>
              <a:t>Brugha</a:t>
            </a:r>
            <a:r>
              <a:rPr lang="en-GB" sz="1200" baseline="30000" dirty="0"/>
              <a:t>, TS. Et al. (2011). Epidemiology of Autism Spectrum Disorders in Adults in the Community in England. Journal Archive of General Psychiatry. Vol.68, No.5, Pp.459-465. </a:t>
            </a:r>
          </a:p>
          <a:p>
            <a:pPr lvl="0" fontAlgn="auto">
              <a:spcBef>
                <a:spcPts val="0"/>
              </a:spcBef>
              <a:spcAft>
                <a:spcPts val="0"/>
              </a:spcAft>
              <a:defRPr/>
            </a:pPr>
            <a:r>
              <a:rPr lang="en-GB" sz="1200" baseline="30000" dirty="0"/>
              <a:t>Social Care, Local Government and Care Partnership Directorate. (2014). Think Autism: Fulfilling and rewarding lives, the strategy for adults with autism in England – an update. Available at; https://assets.publishing.service.gov.uk/government/uploads/system/uploads/attachment_data/file/299866/Autism_Strategy.pdf</a:t>
            </a:r>
          </a:p>
        </p:txBody>
      </p:sp>
    </p:spTree>
    <p:extLst>
      <p:ext uri="{BB962C8B-B14F-4D97-AF65-F5344CB8AC3E}">
        <p14:creationId xmlns:p14="http://schemas.microsoft.com/office/powerpoint/2010/main" val="589434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Aims</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7" name="Content Placeholder 4"/>
          <p:cNvSpPr txBox="1">
            <a:spLocks/>
          </p:cNvSpPr>
          <p:nvPr/>
        </p:nvSpPr>
        <p:spPr>
          <a:xfrm>
            <a:off x="539552" y="1203598"/>
            <a:ext cx="6931623" cy="3394075"/>
          </a:xfrm>
          <a:prstGeom prst="rect">
            <a:avLst/>
          </a:prstGeom>
        </p:spPr>
        <p:txBody>
          <a:bodyPr rIns="0">
            <a:norm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smtClean="0"/>
              <a:t>Understand the characteristics and health needs of people of all ages living with ASC in Cambridgeshire and Peterborough</a:t>
            </a:r>
          </a:p>
          <a:p>
            <a:endParaRPr lang="en-GB" sz="1600" dirty="0" smtClean="0"/>
          </a:p>
          <a:p>
            <a:r>
              <a:rPr lang="en-GB" sz="1600" dirty="0" smtClean="0"/>
              <a:t>Use local and national sources to estimate the numbers of people with ASC and how these numbers are predicted to change with time </a:t>
            </a:r>
          </a:p>
          <a:p>
            <a:endParaRPr lang="en-GB" sz="1600" dirty="0" smtClean="0"/>
          </a:p>
          <a:p>
            <a:r>
              <a:rPr lang="en-GB" sz="1600" dirty="0" smtClean="0"/>
              <a:t>Identify the service assets and gaps currently provided including the perspective and insights from service users and their carers</a:t>
            </a:r>
          </a:p>
          <a:p>
            <a:endParaRPr lang="en-GB" sz="1600" dirty="0" smtClean="0"/>
          </a:p>
          <a:p>
            <a:r>
              <a:rPr lang="en-GB" sz="1600" dirty="0" smtClean="0"/>
              <a:t>Identify good practice in other areas of the UK</a:t>
            </a:r>
          </a:p>
          <a:p>
            <a:endParaRPr lang="en-GB" sz="1600" dirty="0" smtClean="0"/>
          </a:p>
          <a:p>
            <a:r>
              <a:rPr lang="en-GB" sz="1600" b="1" dirty="0" smtClean="0"/>
              <a:t>Use the information to identify recommendations and to help inform an All Age Autism Strategy for Cambridgeshire and Peterborough</a:t>
            </a:r>
          </a:p>
        </p:txBody>
      </p:sp>
    </p:spTree>
    <p:extLst>
      <p:ext uri="{BB962C8B-B14F-4D97-AF65-F5344CB8AC3E}">
        <p14:creationId xmlns:p14="http://schemas.microsoft.com/office/powerpoint/2010/main" val="3256305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Contents</a:t>
            </a:r>
            <a:endParaRPr lang="en-GB" dirty="0"/>
          </a:p>
        </p:txBody>
      </p:sp>
      <p:pic>
        <p:nvPicPr>
          <p:cNvPr id="5" name="Picture 4"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2104188501"/>
              </p:ext>
            </p:extLst>
          </p:nvPr>
        </p:nvGraphicFramePr>
        <p:xfrm>
          <a:off x="611560" y="1063625"/>
          <a:ext cx="3647613" cy="3840480"/>
        </p:xfrm>
        <a:graphic>
          <a:graphicData uri="http://schemas.openxmlformats.org/drawingml/2006/table">
            <a:tbl>
              <a:tblPr firstRow="1" bandRow="1">
                <a:tableStyleId>{9D7B26C5-4107-4FEC-AEDC-1716B250A1EF}</a:tableStyleId>
              </a:tblPr>
              <a:tblGrid>
                <a:gridCol w="3647613">
                  <a:extLst>
                    <a:ext uri="{9D8B030D-6E8A-4147-A177-3AD203B41FA5}">
                      <a16:colId xmlns:a16="http://schemas.microsoft.com/office/drawing/2014/main" val="3209274485"/>
                    </a:ext>
                  </a:extLst>
                </a:gridCol>
              </a:tblGrid>
              <a:tr h="180000">
                <a:tc>
                  <a:txBody>
                    <a:bodyPr/>
                    <a:lstStyle/>
                    <a:p>
                      <a:endParaRPr lang="en-GB" sz="1200" b="1" dirty="0">
                        <a:solidFill>
                          <a:schemeClr val="tx1"/>
                        </a:solidFill>
                      </a:endParaRPr>
                    </a:p>
                  </a:txBody>
                  <a:tcPr marL="72000" marR="72000" marT="0" marB="0"/>
                </a:tc>
                <a:extLst>
                  <a:ext uri="{0D108BD9-81ED-4DB2-BD59-A6C34878D82A}">
                    <a16:rowId xmlns:a16="http://schemas.microsoft.com/office/drawing/2014/main" val="2927823002"/>
                  </a:ext>
                </a:extLst>
              </a:tr>
              <a:tr h="180000">
                <a:tc>
                  <a:txBody>
                    <a:bodyPr/>
                    <a:lstStyle/>
                    <a:p>
                      <a:r>
                        <a:rPr lang="en-GB" sz="1200" b="1" dirty="0" smtClean="0"/>
                        <a:t>Abbreviations</a:t>
                      </a:r>
                      <a:endParaRPr lang="en-GB" sz="1200" b="1" dirty="0"/>
                    </a:p>
                  </a:txBody>
                  <a:tcPr marL="72000" marR="72000" marT="0" marB="0"/>
                </a:tc>
                <a:extLst>
                  <a:ext uri="{0D108BD9-81ED-4DB2-BD59-A6C34878D82A}">
                    <a16:rowId xmlns:a16="http://schemas.microsoft.com/office/drawing/2014/main" val="1562163543"/>
                  </a:ext>
                </a:extLst>
              </a:tr>
              <a:tr h="180000">
                <a:tc>
                  <a:txBody>
                    <a:bodyPr/>
                    <a:lstStyle/>
                    <a:p>
                      <a:r>
                        <a:rPr lang="en-GB" sz="1200" b="1" dirty="0" smtClean="0"/>
                        <a:t>Definitions</a:t>
                      </a:r>
                      <a:endParaRPr lang="en-GB" sz="1200" b="1" dirty="0"/>
                    </a:p>
                  </a:txBody>
                  <a:tcPr marL="72000" marR="72000" marT="0" marB="0"/>
                </a:tc>
                <a:extLst>
                  <a:ext uri="{0D108BD9-81ED-4DB2-BD59-A6C34878D82A}">
                    <a16:rowId xmlns:a16="http://schemas.microsoft.com/office/drawing/2014/main" val="1499406270"/>
                  </a:ext>
                </a:extLst>
              </a:tr>
              <a:tr h="180000">
                <a:tc>
                  <a:txBody>
                    <a:bodyPr/>
                    <a:lstStyle/>
                    <a:p>
                      <a:r>
                        <a:rPr lang="en-GB" sz="1200" b="1" dirty="0" smtClean="0"/>
                        <a:t>Acknowledgements</a:t>
                      </a:r>
                      <a:endParaRPr lang="en-GB" sz="1200" b="1" dirty="0"/>
                    </a:p>
                  </a:txBody>
                  <a:tcPr marL="72000" marR="72000" marT="0" marB="0"/>
                </a:tc>
                <a:extLst>
                  <a:ext uri="{0D108BD9-81ED-4DB2-BD59-A6C34878D82A}">
                    <a16:rowId xmlns:a16="http://schemas.microsoft.com/office/drawing/2014/main" val="3521703999"/>
                  </a:ext>
                </a:extLst>
              </a:tr>
              <a:tr h="180000">
                <a:tc>
                  <a:txBody>
                    <a:bodyPr/>
                    <a:lstStyle/>
                    <a:p>
                      <a:r>
                        <a:rPr lang="en-GB" sz="1200" b="1" baseline="0" dirty="0" smtClean="0"/>
                        <a:t>1. Executive Summary</a:t>
                      </a:r>
                      <a:endParaRPr lang="en-GB" sz="1200" b="1" dirty="0"/>
                    </a:p>
                  </a:txBody>
                  <a:tcPr marL="72000" marR="72000" marT="0" marB="0"/>
                </a:tc>
                <a:extLst>
                  <a:ext uri="{0D108BD9-81ED-4DB2-BD59-A6C34878D82A}">
                    <a16:rowId xmlns:a16="http://schemas.microsoft.com/office/drawing/2014/main" val="1552919569"/>
                  </a:ext>
                </a:extLst>
              </a:tr>
              <a:tr h="180000">
                <a:tc>
                  <a:txBody>
                    <a:bodyPr/>
                    <a:lstStyle/>
                    <a:p>
                      <a:pPr lvl="1"/>
                      <a:r>
                        <a:rPr lang="en-GB" sz="1200" dirty="0" smtClean="0"/>
                        <a:t>Introduction</a:t>
                      </a:r>
                      <a:endParaRPr lang="en-GB" sz="1200" dirty="0"/>
                    </a:p>
                  </a:txBody>
                  <a:tcPr marL="72000" marR="72000" marT="0" marB="0"/>
                </a:tc>
                <a:extLst>
                  <a:ext uri="{0D108BD9-81ED-4DB2-BD59-A6C34878D82A}">
                    <a16:rowId xmlns:a16="http://schemas.microsoft.com/office/drawing/2014/main" val="2916233179"/>
                  </a:ext>
                </a:extLst>
              </a:tr>
              <a:tr h="180000">
                <a:tc>
                  <a:txBody>
                    <a:bodyPr/>
                    <a:lstStyle/>
                    <a:p>
                      <a:pPr lvl="1"/>
                      <a:r>
                        <a:rPr lang="en-GB" sz="1200" dirty="0" smtClean="0"/>
                        <a:t>Aims</a:t>
                      </a:r>
                      <a:endParaRPr lang="en-GB" sz="1200" dirty="0"/>
                    </a:p>
                  </a:txBody>
                  <a:tcPr marL="72000" marR="72000" marT="0" marB="0"/>
                </a:tc>
                <a:extLst>
                  <a:ext uri="{0D108BD9-81ED-4DB2-BD59-A6C34878D82A}">
                    <a16:rowId xmlns:a16="http://schemas.microsoft.com/office/drawing/2014/main" val="2925561382"/>
                  </a:ext>
                </a:extLst>
              </a:tr>
              <a:tr h="180000">
                <a:tc>
                  <a:txBody>
                    <a:bodyPr/>
                    <a:lstStyle/>
                    <a:p>
                      <a:pPr lvl="1"/>
                      <a:r>
                        <a:rPr lang="en-GB" sz="1200" dirty="0" smtClean="0"/>
                        <a:t>Scope</a:t>
                      </a:r>
                      <a:endParaRPr lang="en-GB" sz="1200" dirty="0"/>
                    </a:p>
                  </a:txBody>
                  <a:tcPr marL="72000" marR="72000" marT="0" marB="0"/>
                </a:tc>
                <a:extLst>
                  <a:ext uri="{0D108BD9-81ED-4DB2-BD59-A6C34878D82A}">
                    <a16:rowId xmlns:a16="http://schemas.microsoft.com/office/drawing/2014/main" val="722368954"/>
                  </a:ext>
                </a:extLst>
              </a:tr>
              <a:tr h="180000">
                <a:tc>
                  <a:txBody>
                    <a:bodyPr/>
                    <a:lstStyle/>
                    <a:p>
                      <a:pPr lvl="1"/>
                      <a:r>
                        <a:rPr lang="en-GB" sz="1200" dirty="0" smtClean="0"/>
                        <a:t>Key findings</a:t>
                      </a:r>
                      <a:endParaRPr lang="en-GB" sz="1200" dirty="0"/>
                    </a:p>
                  </a:txBody>
                  <a:tcPr marL="72000" marR="72000" marT="0" marB="0"/>
                </a:tc>
                <a:extLst>
                  <a:ext uri="{0D108BD9-81ED-4DB2-BD59-A6C34878D82A}">
                    <a16:rowId xmlns:a16="http://schemas.microsoft.com/office/drawing/2014/main" val="4016037387"/>
                  </a:ext>
                </a:extLst>
              </a:tr>
              <a:tr h="180000">
                <a:tc>
                  <a:txBody>
                    <a:bodyPr/>
                    <a:lstStyle/>
                    <a:p>
                      <a:pPr lvl="1"/>
                      <a:r>
                        <a:rPr lang="en-GB" sz="1200" dirty="0" smtClean="0"/>
                        <a:t>Recommendations</a:t>
                      </a:r>
                      <a:endParaRPr lang="en-GB" sz="1200" dirty="0"/>
                    </a:p>
                  </a:txBody>
                  <a:tcPr marL="72000" marR="72000" marT="0" marB="0"/>
                </a:tc>
                <a:extLst>
                  <a:ext uri="{0D108BD9-81ED-4DB2-BD59-A6C34878D82A}">
                    <a16:rowId xmlns:a16="http://schemas.microsoft.com/office/drawing/2014/main" val="2131895834"/>
                  </a:ext>
                </a:extLst>
              </a:tr>
              <a:tr h="180000">
                <a:tc>
                  <a:txBody>
                    <a:bodyPr/>
                    <a:lstStyle/>
                    <a:p>
                      <a:r>
                        <a:rPr lang="en-GB" sz="1200" b="1" dirty="0" smtClean="0"/>
                        <a:t>2. Introduction</a:t>
                      </a:r>
                      <a:endParaRPr lang="en-GB" sz="1200" b="1" dirty="0"/>
                    </a:p>
                  </a:txBody>
                  <a:tcPr marL="72000" marR="72000" marT="0" marB="0"/>
                </a:tc>
                <a:extLst>
                  <a:ext uri="{0D108BD9-81ED-4DB2-BD59-A6C34878D82A}">
                    <a16:rowId xmlns:a16="http://schemas.microsoft.com/office/drawing/2014/main" val="1444643055"/>
                  </a:ext>
                </a:extLst>
              </a:tr>
              <a:tr h="180000">
                <a:tc>
                  <a:txBody>
                    <a:bodyPr/>
                    <a:lstStyle/>
                    <a:p>
                      <a:pPr lvl="1"/>
                      <a:r>
                        <a:rPr lang="en-GB" sz="1200" dirty="0" smtClean="0"/>
                        <a:t>Contextua</a:t>
                      </a:r>
                      <a:r>
                        <a:rPr lang="en-GB" sz="1200" baseline="0" dirty="0" smtClean="0"/>
                        <a:t>l background</a:t>
                      </a:r>
                      <a:endParaRPr lang="en-GB" sz="1200" dirty="0"/>
                    </a:p>
                  </a:txBody>
                  <a:tcPr marL="72000" marR="72000" marT="0" marB="0"/>
                </a:tc>
                <a:extLst>
                  <a:ext uri="{0D108BD9-81ED-4DB2-BD59-A6C34878D82A}">
                    <a16:rowId xmlns:a16="http://schemas.microsoft.com/office/drawing/2014/main" val="219394008"/>
                  </a:ext>
                </a:extLst>
              </a:tr>
              <a:tr h="180000">
                <a:tc>
                  <a:txBody>
                    <a:bodyPr/>
                    <a:lstStyle/>
                    <a:p>
                      <a:pPr lvl="1"/>
                      <a:r>
                        <a:rPr lang="en-GB" sz="1200" dirty="0" smtClean="0"/>
                        <a:t>Aims</a:t>
                      </a:r>
                      <a:endParaRPr lang="en-GB" sz="1200" dirty="0"/>
                    </a:p>
                  </a:txBody>
                  <a:tcPr marL="72000" marR="72000" marT="0" marB="0"/>
                </a:tc>
                <a:extLst>
                  <a:ext uri="{0D108BD9-81ED-4DB2-BD59-A6C34878D82A}">
                    <a16:rowId xmlns:a16="http://schemas.microsoft.com/office/drawing/2014/main" val="2522969354"/>
                  </a:ext>
                </a:extLst>
              </a:tr>
              <a:tr h="180000">
                <a:tc>
                  <a:txBody>
                    <a:bodyPr/>
                    <a:lstStyle/>
                    <a:p>
                      <a:pPr lvl="1"/>
                      <a:r>
                        <a:rPr lang="en-GB" sz="1200" dirty="0" smtClean="0"/>
                        <a:t>Autism</a:t>
                      </a:r>
                      <a:endParaRPr lang="en-GB" sz="1200" dirty="0"/>
                    </a:p>
                  </a:txBody>
                  <a:tcPr marL="72000" marR="72000" marT="0" marB="0"/>
                </a:tc>
                <a:extLst>
                  <a:ext uri="{0D108BD9-81ED-4DB2-BD59-A6C34878D82A}">
                    <a16:rowId xmlns:a16="http://schemas.microsoft.com/office/drawing/2014/main" val="1884023909"/>
                  </a:ext>
                </a:extLst>
              </a:tr>
              <a:tr h="180000">
                <a:tc>
                  <a:txBody>
                    <a:bodyPr/>
                    <a:lstStyle/>
                    <a:p>
                      <a:pPr lvl="1"/>
                      <a:r>
                        <a:rPr lang="en-GB" sz="1200" dirty="0" smtClean="0"/>
                        <a:t>Risk Factors</a:t>
                      </a:r>
                      <a:endParaRPr lang="en-GB" sz="1200" dirty="0"/>
                    </a:p>
                  </a:txBody>
                  <a:tcPr marL="72000" marR="72000" marT="0" marB="0"/>
                </a:tc>
                <a:extLst>
                  <a:ext uri="{0D108BD9-81ED-4DB2-BD59-A6C34878D82A}">
                    <a16:rowId xmlns:a16="http://schemas.microsoft.com/office/drawing/2014/main" val="28256660"/>
                  </a:ext>
                </a:extLst>
              </a:tr>
              <a:tr h="180000">
                <a:tc>
                  <a:txBody>
                    <a:bodyPr/>
                    <a:lstStyle/>
                    <a:p>
                      <a:pPr lvl="1"/>
                      <a:r>
                        <a:rPr lang="en-GB" sz="1200" dirty="0" smtClean="0"/>
                        <a:t>Co-morbidities</a:t>
                      </a:r>
                      <a:endParaRPr lang="en-GB" sz="1200" dirty="0"/>
                    </a:p>
                  </a:txBody>
                  <a:tcPr marL="72000" marR="72000" marT="0" marB="0"/>
                </a:tc>
                <a:extLst>
                  <a:ext uri="{0D108BD9-81ED-4DB2-BD59-A6C34878D82A}">
                    <a16:rowId xmlns:a16="http://schemas.microsoft.com/office/drawing/2014/main" val="1473912227"/>
                  </a:ext>
                </a:extLst>
              </a:tr>
              <a:tr h="180000">
                <a:tc>
                  <a:txBody>
                    <a:bodyPr/>
                    <a:lstStyle/>
                    <a:p>
                      <a:pPr lvl="1"/>
                      <a:r>
                        <a:rPr lang="en-GB" sz="1200" dirty="0" smtClean="0"/>
                        <a:t>Barriers to accessing support</a:t>
                      </a:r>
                      <a:endParaRPr lang="en-GB" sz="1200" dirty="0"/>
                    </a:p>
                  </a:txBody>
                  <a:tcPr marL="72000" marR="72000" marT="0" marB="0"/>
                </a:tc>
                <a:extLst>
                  <a:ext uri="{0D108BD9-81ED-4DB2-BD59-A6C34878D82A}">
                    <a16:rowId xmlns:a16="http://schemas.microsoft.com/office/drawing/2014/main" val="1999833761"/>
                  </a:ext>
                </a:extLst>
              </a:tr>
              <a:tr h="180000">
                <a:tc>
                  <a:txBody>
                    <a:bodyPr/>
                    <a:lstStyle/>
                    <a:p>
                      <a:pPr lvl="0"/>
                      <a:r>
                        <a:rPr lang="en-GB" sz="1200" b="1" dirty="0" smtClean="0"/>
                        <a:t>3. National</a:t>
                      </a:r>
                      <a:r>
                        <a:rPr lang="en-GB" sz="1200" b="1" baseline="0" dirty="0" smtClean="0"/>
                        <a:t> Context</a:t>
                      </a:r>
                      <a:endParaRPr lang="en-GB" sz="1200" b="1" dirty="0"/>
                    </a:p>
                  </a:txBody>
                  <a:tcPr marL="72000" marR="72000" marT="0" marB="0"/>
                </a:tc>
                <a:extLst>
                  <a:ext uri="{0D108BD9-81ED-4DB2-BD59-A6C34878D82A}">
                    <a16:rowId xmlns:a16="http://schemas.microsoft.com/office/drawing/2014/main" val="178292133"/>
                  </a:ext>
                </a:extLst>
              </a:tr>
              <a:tr h="180000">
                <a:tc>
                  <a:txBody>
                    <a:bodyPr/>
                    <a:lstStyle/>
                    <a:p>
                      <a:pPr lvl="1"/>
                      <a:r>
                        <a:rPr lang="en-GB" sz="1200" dirty="0" smtClean="0"/>
                        <a:t>NICE</a:t>
                      </a:r>
                      <a:r>
                        <a:rPr lang="en-GB" sz="1200" baseline="0" dirty="0" smtClean="0"/>
                        <a:t> guidance on supporting people with autism</a:t>
                      </a:r>
                      <a:endParaRPr lang="en-GB" sz="1200" b="0" dirty="0"/>
                    </a:p>
                  </a:txBody>
                  <a:tcPr marL="72000" marR="72000" marT="0" marB="0"/>
                </a:tc>
                <a:extLst>
                  <a:ext uri="{0D108BD9-81ED-4DB2-BD59-A6C34878D82A}">
                    <a16:rowId xmlns:a16="http://schemas.microsoft.com/office/drawing/2014/main" val="3035385163"/>
                  </a:ext>
                </a:extLst>
              </a:tr>
              <a:tr h="180000">
                <a:tc>
                  <a:txBody>
                    <a:bodyPr/>
                    <a:lstStyle/>
                    <a:p>
                      <a:pPr lvl="1"/>
                      <a:r>
                        <a:rPr lang="en-GB" sz="1200" dirty="0" smtClean="0"/>
                        <a:t>National</a:t>
                      </a:r>
                      <a:r>
                        <a:rPr lang="en-GB" sz="1200" baseline="0" dirty="0" smtClean="0"/>
                        <a:t> policy context</a:t>
                      </a:r>
                      <a:endParaRPr lang="en-GB" sz="1200" b="0" dirty="0"/>
                    </a:p>
                  </a:txBody>
                  <a:tcPr marL="72000" marR="72000" marT="0" marB="0"/>
                </a:tc>
                <a:extLst>
                  <a:ext uri="{0D108BD9-81ED-4DB2-BD59-A6C34878D82A}">
                    <a16:rowId xmlns:a16="http://schemas.microsoft.com/office/drawing/2014/main" val="626503311"/>
                  </a:ext>
                </a:extLst>
              </a:tr>
              <a:tr h="180000">
                <a:tc>
                  <a:txBody>
                    <a:bodyPr/>
                    <a:lstStyle/>
                    <a:p>
                      <a:pPr lvl="0"/>
                      <a:r>
                        <a:rPr lang="en-GB" sz="1200" b="1" dirty="0" smtClean="0"/>
                        <a:t>4. Local Policy</a:t>
                      </a:r>
                      <a:r>
                        <a:rPr lang="en-GB" sz="1200" b="1" baseline="0" dirty="0" smtClean="0"/>
                        <a:t> Context </a:t>
                      </a:r>
                      <a:endParaRPr lang="en-GB" sz="1200" b="1" dirty="0"/>
                    </a:p>
                  </a:txBody>
                  <a:tcPr marL="72000" marR="72000" marT="0" marB="0"/>
                </a:tc>
                <a:extLst>
                  <a:ext uri="{0D108BD9-81ED-4DB2-BD59-A6C34878D82A}">
                    <a16:rowId xmlns:a16="http://schemas.microsoft.com/office/drawing/2014/main" val="1366257520"/>
                  </a:ext>
                </a:extLst>
              </a:tr>
            </a:tbl>
          </a:graphicData>
        </a:graphic>
      </p:graphicFrame>
    </p:spTree>
    <p:extLst>
      <p:ext uri="{BB962C8B-B14F-4D97-AF65-F5344CB8AC3E}">
        <p14:creationId xmlns:p14="http://schemas.microsoft.com/office/powerpoint/2010/main" val="55730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211710"/>
            <a:ext cx="6946031" cy="1034902"/>
          </a:xfrm>
        </p:spPr>
        <p:txBody>
          <a:bodyPr/>
          <a:lstStyle/>
          <a:p>
            <a:r>
              <a:rPr lang="en-GB" dirty="0" smtClean="0"/>
              <a:t>3. National Context</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4046407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NICE Guidance </a:t>
            </a:r>
            <a:endParaRPr lang="en-GB" dirty="0"/>
          </a:p>
        </p:txBody>
      </p:sp>
      <p:pic>
        <p:nvPicPr>
          <p:cNvPr id="6" name="Picture 5"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2" name="Rectangle 1"/>
          <p:cNvSpPr/>
          <p:nvPr/>
        </p:nvSpPr>
        <p:spPr>
          <a:xfrm>
            <a:off x="886601" y="1094298"/>
            <a:ext cx="2088232"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ASC in &lt;19 year olds </a:t>
            </a:r>
            <a:endParaRPr lang="en-GB" dirty="0"/>
          </a:p>
        </p:txBody>
      </p:sp>
      <p:sp>
        <p:nvSpPr>
          <p:cNvPr id="7" name="Rectangle 6"/>
          <p:cNvSpPr/>
          <p:nvPr/>
        </p:nvSpPr>
        <p:spPr>
          <a:xfrm>
            <a:off x="3203848" y="1094298"/>
            <a:ext cx="2088232"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ASC in adults </a:t>
            </a:r>
            <a:endParaRPr lang="en-GB" dirty="0"/>
          </a:p>
        </p:txBody>
      </p:sp>
      <p:cxnSp>
        <p:nvCxnSpPr>
          <p:cNvPr id="8" name="Straight Arrow Connector 7"/>
          <p:cNvCxnSpPr/>
          <p:nvPr/>
        </p:nvCxnSpPr>
        <p:spPr>
          <a:xfrm>
            <a:off x="1930717" y="1526346"/>
            <a:ext cx="0" cy="40046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2"/>
            <a:endCxn id="12" idx="0"/>
          </p:cNvCxnSpPr>
          <p:nvPr/>
        </p:nvCxnSpPr>
        <p:spPr>
          <a:xfrm>
            <a:off x="4247964" y="1526346"/>
            <a:ext cx="0" cy="4129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203848" y="1939299"/>
            <a:ext cx="2088232" cy="864096"/>
          </a:xfrm>
          <a:prstGeom prst="rect">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Identification, assessment, diagnosis</a:t>
            </a:r>
            <a:endParaRPr lang="en-GB" dirty="0"/>
          </a:p>
        </p:txBody>
      </p:sp>
      <p:cxnSp>
        <p:nvCxnSpPr>
          <p:cNvPr id="13" name="Straight Arrow Connector 12"/>
          <p:cNvCxnSpPr>
            <a:stCxn id="12" idx="2"/>
            <a:endCxn id="17" idx="0"/>
          </p:cNvCxnSpPr>
          <p:nvPr/>
        </p:nvCxnSpPr>
        <p:spPr>
          <a:xfrm>
            <a:off x="4247964" y="2803395"/>
            <a:ext cx="0" cy="32919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203848" y="3132594"/>
            <a:ext cx="2088232" cy="432048"/>
          </a:xfrm>
          <a:prstGeom prst="rect">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Management</a:t>
            </a:r>
            <a:endParaRPr lang="en-GB" dirty="0"/>
          </a:p>
        </p:txBody>
      </p:sp>
      <p:sp>
        <p:nvSpPr>
          <p:cNvPr id="20" name="Rectangle 19"/>
          <p:cNvSpPr/>
          <p:nvPr/>
        </p:nvSpPr>
        <p:spPr>
          <a:xfrm>
            <a:off x="886601" y="1937916"/>
            <a:ext cx="2088232" cy="369423"/>
          </a:xfrm>
          <a:prstGeom prst="rect">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Identification</a:t>
            </a:r>
            <a:endParaRPr lang="en-GB" dirty="0"/>
          </a:p>
        </p:txBody>
      </p:sp>
      <p:sp>
        <p:nvSpPr>
          <p:cNvPr id="21" name="Rectangle 20"/>
          <p:cNvSpPr/>
          <p:nvPr/>
        </p:nvSpPr>
        <p:spPr>
          <a:xfrm>
            <a:off x="886601" y="2445885"/>
            <a:ext cx="2088232" cy="369423"/>
          </a:xfrm>
          <a:prstGeom prst="rect">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Referral</a:t>
            </a:r>
            <a:endParaRPr lang="en-GB" dirty="0"/>
          </a:p>
        </p:txBody>
      </p:sp>
      <p:sp>
        <p:nvSpPr>
          <p:cNvPr id="22" name="Rectangle 21"/>
          <p:cNvSpPr/>
          <p:nvPr/>
        </p:nvSpPr>
        <p:spPr>
          <a:xfrm>
            <a:off x="886601" y="2953854"/>
            <a:ext cx="2088232" cy="369423"/>
          </a:xfrm>
          <a:prstGeom prst="rect">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Assessment</a:t>
            </a:r>
            <a:endParaRPr lang="en-GB" dirty="0"/>
          </a:p>
        </p:txBody>
      </p:sp>
      <p:sp>
        <p:nvSpPr>
          <p:cNvPr id="23" name="Rectangle 22"/>
          <p:cNvSpPr/>
          <p:nvPr/>
        </p:nvSpPr>
        <p:spPr>
          <a:xfrm>
            <a:off x="886601" y="3461823"/>
            <a:ext cx="2088232" cy="369423"/>
          </a:xfrm>
          <a:prstGeom prst="rect">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Diagnosis</a:t>
            </a:r>
            <a:endParaRPr lang="en-GB" dirty="0"/>
          </a:p>
        </p:txBody>
      </p:sp>
      <p:sp>
        <p:nvSpPr>
          <p:cNvPr id="24" name="Rectangle 23"/>
          <p:cNvSpPr/>
          <p:nvPr/>
        </p:nvSpPr>
        <p:spPr>
          <a:xfrm>
            <a:off x="886601" y="3969792"/>
            <a:ext cx="2088232" cy="369423"/>
          </a:xfrm>
          <a:prstGeom prst="rect">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Management</a:t>
            </a:r>
            <a:endParaRPr lang="en-GB" dirty="0"/>
          </a:p>
        </p:txBody>
      </p:sp>
      <p:sp>
        <p:nvSpPr>
          <p:cNvPr id="25" name="Rectangle 24"/>
          <p:cNvSpPr/>
          <p:nvPr/>
        </p:nvSpPr>
        <p:spPr>
          <a:xfrm>
            <a:off x="886601" y="4477761"/>
            <a:ext cx="2088232" cy="508020"/>
          </a:xfrm>
          <a:prstGeom prst="rect">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Transition to adult services </a:t>
            </a:r>
            <a:endParaRPr lang="en-GB" dirty="0"/>
          </a:p>
        </p:txBody>
      </p:sp>
      <p:cxnSp>
        <p:nvCxnSpPr>
          <p:cNvPr id="27" name="Straight Arrow Connector 26"/>
          <p:cNvCxnSpPr>
            <a:stCxn id="20" idx="2"/>
            <a:endCxn id="21" idx="0"/>
          </p:cNvCxnSpPr>
          <p:nvPr/>
        </p:nvCxnSpPr>
        <p:spPr>
          <a:xfrm>
            <a:off x="1930717" y="2307339"/>
            <a:ext cx="0" cy="13854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1" idx="2"/>
            <a:endCxn id="22" idx="0"/>
          </p:cNvCxnSpPr>
          <p:nvPr/>
        </p:nvCxnSpPr>
        <p:spPr>
          <a:xfrm>
            <a:off x="1930717" y="2815308"/>
            <a:ext cx="0" cy="13854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30717" y="3323277"/>
            <a:ext cx="0" cy="13854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930717" y="3831246"/>
            <a:ext cx="0" cy="13854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930717" y="4339215"/>
            <a:ext cx="0" cy="13854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044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NICE Guidance </a:t>
            </a:r>
            <a:endParaRPr lang="en-GB" dirty="0"/>
          </a:p>
        </p:txBody>
      </p:sp>
      <p:sp>
        <p:nvSpPr>
          <p:cNvPr id="5" name="Content Placeholder 4"/>
          <p:cNvSpPr>
            <a:spLocks noGrp="1"/>
          </p:cNvSpPr>
          <p:nvPr>
            <p:ph idx="1"/>
          </p:nvPr>
        </p:nvSpPr>
        <p:spPr>
          <a:xfrm>
            <a:off x="251520" y="1063625"/>
            <a:ext cx="7427168" cy="3394075"/>
          </a:xfrm>
        </p:spPr>
        <p:txBody>
          <a:bodyPr>
            <a:noAutofit/>
          </a:bodyPr>
          <a:lstStyle/>
          <a:p>
            <a:pPr lvl="1"/>
            <a:r>
              <a:rPr lang="en-GB" sz="1800" i="1" dirty="0"/>
              <a:t>NICE guidance on </a:t>
            </a:r>
            <a:r>
              <a:rPr lang="en-GB" sz="1800" i="1" dirty="0" smtClean="0"/>
              <a:t>ASC </a:t>
            </a:r>
            <a:r>
              <a:rPr lang="en-GB" sz="1800" i="1" dirty="0"/>
              <a:t>in adults: diagnosis and management (2016)</a:t>
            </a:r>
          </a:p>
          <a:p>
            <a:pPr lvl="1"/>
            <a:r>
              <a:rPr lang="en-GB" sz="1800" i="1" dirty="0"/>
              <a:t>NICE guidance on </a:t>
            </a:r>
            <a:r>
              <a:rPr lang="en-GB" sz="1800" i="1" dirty="0" smtClean="0"/>
              <a:t>ASC </a:t>
            </a:r>
            <a:r>
              <a:rPr lang="en-GB" sz="1800" i="1" dirty="0"/>
              <a:t>in under 19s: support and management (2013</a:t>
            </a:r>
            <a:r>
              <a:rPr lang="en-GB" sz="1800" dirty="0"/>
              <a:t>)</a:t>
            </a:r>
          </a:p>
          <a:p>
            <a:pPr lvl="1"/>
            <a:endParaRPr lang="en-GB" sz="1800" dirty="0"/>
          </a:p>
          <a:p>
            <a:pPr lvl="1"/>
            <a:r>
              <a:rPr lang="en-GB" sz="1800" dirty="0"/>
              <a:t>Key principles for working with people with </a:t>
            </a:r>
            <a:r>
              <a:rPr lang="en-GB" sz="1800" dirty="0" smtClean="0"/>
              <a:t>ASC </a:t>
            </a:r>
            <a:r>
              <a:rPr lang="en-GB" sz="1800" dirty="0"/>
              <a:t>and their families:</a:t>
            </a:r>
          </a:p>
          <a:p>
            <a:pPr lvl="2"/>
            <a:r>
              <a:rPr lang="en-GB" sz="1600" dirty="0"/>
              <a:t>Working in partnership</a:t>
            </a:r>
          </a:p>
          <a:p>
            <a:pPr lvl="2"/>
            <a:r>
              <a:rPr lang="en-GB" sz="1600" dirty="0"/>
              <a:t>Offering support and care</a:t>
            </a:r>
          </a:p>
          <a:p>
            <a:pPr lvl="2"/>
            <a:r>
              <a:rPr lang="en-GB" sz="1600" dirty="0"/>
              <a:t>Building relationships</a:t>
            </a:r>
          </a:p>
          <a:p>
            <a:pPr lvl="2"/>
            <a:endParaRPr lang="en-GB" sz="1600" dirty="0"/>
          </a:p>
          <a:p>
            <a:pPr lvl="1"/>
            <a:r>
              <a:rPr lang="en-GB" sz="1800" dirty="0"/>
              <a:t>Training of staff on </a:t>
            </a:r>
            <a:r>
              <a:rPr lang="en-GB" sz="1800" dirty="0" smtClean="0"/>
              <a:t>ASC </a:t>
            </a:r>
            <a:r>
              <a:rPr lang="en-GB" sz="1800" dirty="0"/>
              <a:t>awareness</a:t>
            </a:r>
          </a:p>
          <a:p>
            <a:pPr lvl="1"/>
            <a:endParaRPr lang="en-GB" sz="1800" dirty="0"/>
          </a:p>
          <a:p>
            <a:pPr lvl="1"/>
            <a:r>
              <a:rPr lang="en-GB" sz="1800" dirty="0"/>
              <a:t>Multi-agency local autism strategy group, with representation from people with </a:t>
            </a:r>
            <a:r>
              <a:rPr lang="en-GB" sz="1800" dirty="0" smtClean="0"/>
              <a:t>ASC.</a:t>
            </a:r>
            <a:endParaRPr lang="en-GB" sz="1800" dirty="0"/>
          </a:p>
          <a:p>
            <a:pPr lvl="1" indent="0">
              <a:buNone/>
            </a:pPr>
            <a:endParaRPr lang="en-GB" sz="1800" dirty="0"/>
          </a:p>
        </p:txBody>
      </p:sp>
      <p:pic>
        <p:nvPicPr>
          <p:cNvPr id="6" name="Picture 5"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1103072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National Policy Context</a:t>
            </a:r>
            <a:endParaRPr lang="en-GB" dirty="0"/>
          </a:p>
        </p:txBody>
      </p:sp>
      <p:sp>
        <p:nvSpPr>
          <p:cNvPr id="5" name="Content Placeholder 4"/>
          <p:cNvSpPr>
            <a:spLocks noGrp="1"/>
          </p:cNvSpPr>
          <p:nvPr>
            <p:ph idx="1"/>
          </p:nvPr>
        </p:nvSpPr>
        <p:spPr/>
        <p:txBody>
          <a:bodyPr>
            <a:normAutofit/>
          </a:bodyPr>
          <a:lstStyle/>
          <a:p>
            <a:r>
              <a:rPr lang="en-GB" sz="2000" b="1" dirty="0" smtClean="0"/>
              <a:t>Autism Act 2009: </a:t>
            </a:r>
          </a:p>
          <a:p>
            <a:endParaRPr lang="en-GB" sz="2000" b="1" dirty="0" smtClean="0"/>
          </a:p>
          <a:p>
            <a:pPr lvl="1">
              <a:buFont typeface="Wingdings" panose="05000000000000000000" pitchFamily="2" charset="2"/>
              <a:buChar char="Ø"/>
            </a:pPr>
            <a:r>
              <a:rPr lang="en-GB" sz="1800" dirty="0" smtClean="0"/>
              <a:t>National government to develop a nation autism strategy for Adults in England</a:t>
            </a:r>
          </a:p>
          <a:p>
            <a:pPr lvl="1"/>
            <a:endParaRPr lang="en-GB" sz="1800" dirty="0" smtClean="0"/>
          </a:p>
          <a:p>
            <a:r>
              <a:rPr lang="en-GB" sz="2000" b="1" dirty="0" smtClean="0"/>
              <a:t>“Fulfilling and Rewarding Lives” </a:t>
            </a:r>
            <a:r>
              <a:rPr lang="en-GB" sz="2000" dirty="0" smtClean="0"/>
              <a:t>published in 2010 and </a:t>
            </a:r>
            <a:r>
              <a:rPr lang="en-GB" sz="2000" b="1" dirty="0" smtClean="0"/>
              <a:t>“Think Autism”</a:t>
            </a:r>
            <a:r>
              <a:rPr lang="en-GB" sz="2000" dirty="0" smtClean="0"/>
              <a:t> in 2014: </a:t>
            </a:r>
          </a:p>
          <a:p>
            <a:pPr lvl="1"/>
            <a:endParaRPr lang="en-GB" sz="1800" dirty="0" smtClean="0"/>
          </a:p>
          <a:p>
            <a:pPr lvl="1">
              <a:buFont typeface="Wingdings" panose="05000000000000000000" pitchFamily="2" charset="2"/>
              <a:buChar char="Ø"/>
            </a:pPr>
            <a:r>
              <a:rPr lang="en-GB" sz="1800" dirty="0" smtClean="0"/>
              <a:t>Local authorities and health trusts to implement the National Strategy</a:t>
            </a:r>
            <a:endParaRPr lang="en-GB" sz="1800"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1722780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National Policy Context</a:t>
            </a:r>
            <a:endParaRPr lang="en-GB" dirty="0"/>
          </a:p>
        </p:txBody>
      </p:sp>
      <p:sp>
        <p:nvSpPr>
          <p:cNvPr id="5" name="Content Placeholder 4"/>
          <p:cNvSpPr>
            <a:spLocks noGrp="1"/>
          </p:cNvSpPr>
          <p:nvPr>
            <p:ph idx="1"/>
          </p:nvPr>
        </p:nvSpPr>
        <p:spPr>
          <a:xfrm>
            <a:off x="251520" y="1203598"/>
            <a:ext cx="7416824" cy="3782183"/>
          </a:xfrm>
        </p:spPr>
        <p:txBody>
          <a:bodyPr>
            <a:normAutofit fontScale="55000" lnSpcReduction="20000"/>
          </a:bodyPr>
          <a:lstStyle/>
          <a:p>
            <a:pPr lvl="1" indent="0">
              <a:buNone/>
            </a:pPr>
            <a:r>
              <a:rPr lang="en-GB" sz="3200" u="sng" dirty="0" smtClean="0"/>
              <a:t>“</a:t>
            </a:r>
            <a:r>
              <a:rPr lang="en-GB" sz="3200" b="1" u="sng" dirty="0" smtClean="0"/>
              <a:t>Fulfilling and Rewarding Lives”</a:t>
            </a:r>
            <a:r>
              <a:rPr lang="en-GB" sz="3200" dirty="0" smtClean="0"/>
              <a:t>:</a:t>
            </a:r>
          </a:p>
          <a:p>
            <a:pPr lvl="1" indent="0">
              <a:buNone/>
            </a:pPr>
            <a:endParaRPr lang="en-GB" sz="2700" dirty="0" smtClean="0"/>
          </a:p>
          <a:p>
            <a:pPr lvl="2"/>
            <a:r>
              <a:rPr lang="en-GB" sz="2700" dirty="0" smtClean="0"/>
              <a:t>ASC awareness training for staff in public, heath and social care services</a:t>
            </a:r>
          </a:p>
          <a:p>
            <a:pPr lvl="2"/>
            <a:endParaRPr lang="en-GB" sz="2700" dirty="0" smtClean="0"/>
          </a:p>
          <a:p>
            <a:pPr lvl="2"/>
            <a:r>
              <a:rPr lang="en-GB" sz="2700" dirty="0" smtClean="0"/>
              <a:t>Setting up local diagnostic pathway based on NICE guidance and increasing diagnostic capacity</a:t>
            </a:r>
          </a:p>
          <a:p>
            <a:pPr lvl="2"/>
            <a:endParaRPr lang="en-GB" sz="2700" dirty="0" smtClean="0"/>
          </a:p>
          <a:p>
            <a:pPr lvl="2"/>
            <a:r>
              <a:rPr lang="en-GB" sz="2700" dirty="0" smtClean="0"/>
              <a:t>Ensuring adults with ASC and their carers have access to local support and services enabling them to live independently within their community</a:t>
            </a:r>
          </a:p>
          <a:p>
            <a:pPr lvl="2"/>
            <a:endParaRPr lang="en-GB" sz="2700" dirty="0" smtClean="0"/>
          </a:p>
          <a:p>
            <a:pPr lvl="2"/>
            <a:r>
              <a:rPr lang="en-GB" sz="2700" dirty="0" smtClean="0"/>
              <a:t>Person-centred assessment and personalised care and support for those diagnosed with ASC</a:t>
            </a:r>
          </a:p>
          <a:p>
            <a:pPr lvl="2"/>
            <a:endParaRPr lang="en-GB" sz="2700" dirty="0" smtClean="0"/>
          </a:p>
          <a:p>
            <a:pPr lvl="2"/>
            <a:r>
              <a:rPr lang="en-GB" sz="2700" dirty="0" smtClean="0"/>
              <a:t>Supporting CYPs with ASC transitioning in adult services</a:t>
            </a:r>
          </a:p>
          <a:p>
            <a:pPr lvl="2"/>
            <a:endParaRPr lang="en-GB" sz="2700" dirty="0" smtClean="0"/>
          </a:p>
          <a:p>
            <a:pPr lvl="2"/>
            <a:r>
              <a:rPr lang="en-GB" sz="2700" dirty="0" smtClean="0"/>
              <a:t>Supporting adults with ASC into meaningful employment and having a choice and control about where they live</a:t>
            </a:r>
          </a:p>
          <a:p>
            <a:pPr lvl="2"/>
            <a:endParaRPr lang="en-GB" sz="2700" dirty="0" smtClean="0"/>
          </a:p>
          <a:p>
            <a:pPr lvl="2"/>
            <a:r>
              <a:rPr lang="en-GB" sz="2700" dirty="0" smtClean="0"/>
              <a:t>Involve adults with ASC and their carers in the development of local services</a:t>
            </a:r>
          </a:p>
          <a:p>
            <a:pPr lvl="2"/>
            <a:endParaRPr lang="en-GB" dirty="0" smtClean="0"/>
          </a:p>
          <a:p>
            <a:pPr lvl="2"/>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901441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National Policy Context</a:t>
            </a:r>
            <a:endParaRPr lang="en-GB" dirty="0"/>
          </a:p>
        </p:txBody>
      </p:sp>
      <p:sp>
        <p:nvSpPr>
          <p:cNvPr id="5" name="Content Placeholder 4"/>
          <p:cNvSpPr>
            <a:spLocks noGrp="1"/>
          </p:cNvSpPr>
          <p:nvPr>
            <p:ph idx="1"/>
          </p:nvPr>
        </p:nvSpPr>
        <p:spPr>
          <a:xfrm>
            <a:off x="251520" y="1203598"/>
            <a:ext cx="7416824" cy="3782183"/>
          </a:xfrm>
        </p:spPr>
        <p:txBody>
          <a:bodyPr>
            <a:normAutofit fontScale="62500" lnSpcReduction="20000"/>
          </a:bodyPr>
          <a:lstStyle/>
          <a:p>
            <a:pPr lvl="1" indent="0">
              <a:buNone/>
            </a:pPr>
            <a:r>
              <a:rPr lang="en-GB" sz="3200" u="sng" dirty="0" smtClean="0"/>
              <a:t>“</a:t>
            </a:r>
            <a:r>
              <a:rPr lang="en-GB" sz="3200" b="1" u="sng" dirty="0" smtClean="0"/>
              <a:t>Think Autism”</a:t>
            </a:r>
            <a:r>
              <a:rPr lang="en-GB" sz="3200" dirty="0" smtClean="0"/>
              <a:t>:</a:t>
            </a:r>
          </a:p>
          <a:p>
            <a:pPr lvl="1" indent="0">
              <a:buNone/>
            </a:pPr>
            <a:endParaRPr lang="en-GB" sz="2700" dirty="0" smtClean="0"/>
          </a:p>
          <a:p>
            <a:pPr lvl="2"/>
            <a:r>
              <a:rPr lang="en-GB" sz="2700" dirty="0" smtClean="0"/>
              <a:t> Autism Aware communities: establishing autism awareness projects within local communities</a:t>
            </a:r>
          </a:p>
          <a:p>
            <a:pPr lvl="2"/>
            <a:endParaRPr lang="en-GB" sz="2700" dirty="0"/>
          </a:p>
          <a:p>
            <a:pPr lvl="2"/>
            <a:r>
              <a:rPr lang="en-GB" sz="2700" dirty="0" smtClean="0"/>
              <a:t>Funding local projects that promote innovative services and preventative support</a:t>
            </a:r>
          </a:p>
          <a:p>
            <a:pPr lvl="2"/>
            <a:endParaRPr lang="en-GB" sz="2700" dirty="0"/>
          </a:p>
          <a:p>
            <a:pPr lvl="2"/>
            <a:r>
              <a:rPr lang="en-GB" sz="2700" dirty="0" smtClean="0"/>
              <a:t>Raising awareness across public services through ASC awareness training programmes</a:t>
            </a:r>
          </a:p>
          <a:p>
            <a:pPr lvl="2"/>
            <a:endParaRPr lang="en-GB" sz="2700" dirty="0"/>
          </a:p>
          <a:p>
            <a:pPr lvl="2"/>
            <a:r>
              <a:rPr lang="en-GB" sz="2700" dirty="0" smtClean="0"/>
              <a:t>Improving data collection and sharing between relevant services </a:t>
            </a:r>
          </a:p>
          <a:p>
            <a:pPr lvl="2"/>
            <a:endParaRPr lang="en-GB" sz="2700" dirty="0"/>
          </a:p>
          <a:p>
            <a:pPr lvl="2"/>
            <a:r>
              <a:rPr lang="en-GB" sz="2700" dirty="0" smtClean="0"/>
              <a:t>Local authorities required to improve services for adults with autism and to implement the National Autism Strategy (possibly through setting up an “Autism Partnership Board”. </a:t>
            </a:r>
          </a:p>
          <a:p>
            <a:pPr lvl="2"/>
            <a:endParaRPr lang="en-GB" dirty="0" smtClean="0"/>
          </a:p>
          <a:p>
            <a:pPr lvl="2"/>
            <a:endParaRPr lang="en-GB" dirty="0"/>
          </a:p>
        </p:txBody>
      </p:sp>
      <p:pic>
        <p:nvPicPr>
          <p:cNvPr id="6" name="Picture 5"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2271797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211710"/>
            <a:ext cx="6946031" cy="1034902"/>
          </a:xfrm>
        </p:spPr>
        <p:txBody>
          <a:bodyPr/>
          <a:lstStyle/>
          <a:p>
            <a:r>
              <a:rPr lang="en-GB" dirty="0" smtClean="0"/>
              <a:t>4.Local Context</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534621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Local Policy Context</a:t>
            </a:r>
            <a:endParaRPr lang="en-GB" dirty="0"/>
          </a:p>
        </p:txBody>
      </p:sp>
      <p:sp>
        <p:nvSpPr>
          <p:cNvPr id="5" name="Content Placeholder 4"/>
          <p:cNvSpPr>
            <a:spLocks noGrp="1"/>
          </p:cNvSpPr>
          <p:nvPr>
            <p:ph idx="1"/>
          </p:nvPr>
        </p:nvSpPr>
        <p:spPr>
          <a:xfrm>
            <a:off x="251520" y="1221344"/>
            <a:ext cx="6768752" cy="3150606"/>
          </a:xfrm>
          <a:noFill/>
        </p:spPr>
        <p:txBody>
          <a:bodyPr>
            <a:noAutofit/>
          </a:bodyPr>
          <a:lstStyle/>
          <a:p>
            <a:r>
              <a:rPr lang="en-GB" sz="1600" dirty="0" smtClean="0"/>
              <a:t>Cambridgeshire and Peterborough aim to help people to live independent lives in the community; to protect the most vulnerable in society and to provide support to people when they need it most. </a:t>
            </a:r>
          </a:p>
          <a:p>
            <a:endParaRPr lang="en-GB" sz="1600" dirty="0" smtClean="0"/>
          </a:p>
          <a:p>
            <a:r>
              <a:rPr lang="en-GB" sz="1600" dirty="0" smtClean="0"/>
              <a:t>Currently there are three strategies for ASC across Cambridgeshire and Peterborough. Cambridgeshire has one strategy for CYPS (2016) and one for adults and Peterborough had one strategy for all ages (2018, still in draft) and there are three ASC strategy boards. </a:t>
            </a:r>
          </a:p>
          <a:p>
            <a:endParaRPr lang="en-GB" sz="1600" dirty="0" smtClean="0"/>
          </a:p>
          <a:p>
            <a:r>
              <a:rPr lang="en-GB" sz="1600" dirty="0" smtClean="0"/>
              <a:t>The degree of co-production of these strategies has been inconsistent.</a:t>
            </a:r>
          </a:p>
          <a:p>
            <a:endParaRPr lang="en-GB" sz="1600" dirty="0" smtClean="0"/>
          </a:p>
          <a:p>
            <a:r>
              <a:rPr lang="en-GB" sz="1600" dirty="0" smtClean="0"/>
              <a:t>While training is available to improve ASC awareness among health and social care staff, these courses only occur a few times a year.</a:t>
            </a:r>
          </a:p>
          <a:p>
            <a:pPr indent="0">
              <a:buNone/>
            </a:pPr>
            <a:endParaRPr lang="en-GB" sz="1600" dirty="0" smtClean="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2517574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211710"/>
            <a:ext cx="6946031" cy="1034902"/>
          </a:xfrm>
        </p:spPr>
        <p:txBody>
          <a:bodyPr/>
          <a:lstStyle/>
          <a:p>
            <a:r>
              <a:rPr lang="en-GB" dirty="0"/>
              <a:t>5</a:t>
            </a:r>
            <a:r>
              <a:rPr lang="en-GB" dirty="0" smtClean="0"/>
              <a:t>. Methods</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2657971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p:spPr>
        <p:txBody>
          <a:bodyPr/>
          <a:lstStyle/>
          <a:p>
            <a:r>
              <a:rPr lang="en-GB" dirty="0" smtClean="0"/>
              <a:t>Type of Needs Assessment</a:t>
            </a:r>
            <a:endParaRPr lang="en-GB" dirty="0"/>
          </a:p>
        </p:txBody>
      </p:sp>
      <p:sp>
        <p:nvSpPr>
          <p:cNvPr id="5" name="Content Placeholder 4"/>
          <p:cNvSpPr>
            <a:spLocks noGrp="1"/>
          </p:cNvSpPr>
          <p:nvPr>
            <p:ph idx="1"/>
          </p:nvPr>
        </p:nvSpPr>
        <p:spPr/>
        <p:txBody>
          <a:bodyPr>
            <a:normAutofit fontScale="85000" lnSpcReduction="20000"/>
          </a:bodyPr>
          <a:lstStyle/>
          <a:p>
            <a:endParaRPr lang="en-GB" dirty="0"/>
          </a:p>
          <a:p>
            <a:pPr lvl="1"/>
            <a:r>
              <a:rPr lang="en-GB" b="1" dirty="0"/>
              <a:t>Epidemiological: </a:t>
            </a:r>
          </a:p>
          <a:p>
            <a:pPr lvl="2"/>
            <a:r>
              <a:rPr lang="en-GB" dirty="0"/>
              <a:t>Department of Education (2018-2019</a:t>
            </a:r>
            <a:r>
              <a:rPr lang="en-GB" dirty="0" smtClean="0"/>
              <a:t>)</a:t>
            </a:r>
            <a:endParaRPr lang="en-GB" dirty="0"/>
          </a:p>
          <a:p>
            <a:pPr lvl="2"/>
            <a:r>
              <a:rPr lang="en-GB" dirty="0"/>
              <a:t>CCG/service data </a:t>
            </a:r>
            <a:r>
              <a:rPr lang="en-GB" dirty="0" smtClean="0"/>
              <a:t>(Liquid </a:t>
            </a:r>
            <a:r>
              <a:rPr lang="en-GB" dirty="0"/>
              <a:t>Logic)</a:t>
            </a:r>
          </a:p>
          <a:p>
            <a:pPr lvl="2"/>
            <a:r>
              <a:rPr lang="en-GB" dirty="0"/>
              <a:t>National prevalence estimates applied to local data (</a:t>
            </a:r>
            <a:r>
              <a:rPr lang="en-GB" dirty="0" err="1"/>
              <a:t>Poppi</a:t>
            </a:r>
            <a:r>
              <a:rPr lang="en-GB" dirty="0"/>
              <a:t> </a:t>
            </a:r>
            <a:r>
              <a:rPr lang="en-GB" dirty="0" smtClean="0"/>
              <a:t>and </a:t>
            </a:r>
            <a:r>
              <a:rPr lang="en-GB" dirty="0" err="1"/>
              <a:t>Pansi</a:t>
            </a:r>
            <a:r>
              <a:rPr lang="en-GB" dirty="0"/>
              <a:t>) </a:t>
            </a:r>
          </a:p>
          <a:p>
            <a:pPr lvl="1"/>
            <a:endParaRPr lang="en-GB" dirty="0"/>
          </a:p>
          <a:p>
            <a:pPr lvl="1"/>
            <a:r>
              <a:rPr lang="en-GB" b="1" dirty="0"/>
              <a:t>Corporate: </a:t>
            </a:r>
          </a:p>
          <a:p>
            <a:pPr lvl="2"/>
            <a:r>
              <a:rPr lang="en-GB" dirty="0" smtClean="0"/>
              <a:t>Engagement </a:t>
            </a:r>
            <a:r>
              <a:rPr lang="en-GB" dirty="0"/>
              <a:t>with </a:t>
            </a:r>
            <a:r>
              <a:rPr lang="en-GB" dirty="0" smtClean="0"/>
              <a:t>service users and their families/carers</a:t>
            </a:r>
          </a:p>
          <a:p>
            <a:pPr lvl="2"/>
            <a:r>
              <a:rPr lang="en-GB" dirty="0" smtClean="0"/>
              <a:t>Mapping of services and identifying gaps</a:t>
            </a:r>
            <a:endParaRPr lang="en-GB" dirty="0"/>
          </a:p>
          <a:p>
            <a:pPr lvl="1"/>
            <a:endParaRPr lang="en-GB" dirty="0"/>
          </a:p>
          <a:p>
            <a:pPr lvl="1"/>
            <a:r>
              <a:rPr lang="en-GB" b="1" dirty="0"/>
              <a:t>Comparative: </a:t>
            </a:r>
          </a:p>
          <a:p>
            <a:pPr lvl="2"/>
            <a:r>
              <a:rPr lang="en-GB" dirty="0"/>
              <a:t>C</a:t>
            </a:r>
            <a:r>
              <a:rPr lang="en-GB" dirty="0" smtClean="0"/>
              <a:t>omparison </a:t>
            </a:r>
            <a:r>
              <a:rPr lang="en-GB" dirty="0"/>
              <a:t>with services offered in other areas  </a:t>
            </a:r>
            <a:endParaRPr lang="en-GB" dirty="0" smtClean="0"/>
          </a:p>
          <a:p>
            <a:pPr lvl="2"/>
            <a:r>
              <a:rPr lang="en-GB" dirty="0" smtClean="0"/>
              <a:t>Identifying best practices </a:t>
            </a:r>
            <a:endParaRPr lang="en-GB" dirty="0"/>
          </a:p>
          <a:p>
            <a:endParaRPr lang="en-GB" dirty="0"/>
          </a:p>
        </p:txBody>
      </p:sp>
      <p:pic>
        <p:nvPicPr>
          <p:cNvPr id="6" name="Picture 5"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387961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Contents cont.</a:t>
            </a:r>
            <a:endParaRPr lang="en-GB" i="1" dirty="0"/>
          </a:p>
        </p:txBody>
      </p:sp>
      <p:pic>
        <p:nvPicPr>
          <p:cNvPr id="5" name="Picture 4"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463005554"/>
              </p:ext>
            </p:extLst>
          </p:nvPr>
        </p:nvGraphicFramePr>
        <p:xfrm>
          <a:off x="539552" y="937260"/>
          <a:ext cx="3647613" cy="2377440"/>
        </p:xfrm>
        <a:graphic>
          <a:graphicData uri="http://schemas.openxmlformats.org/drawingml/2006/table">
            <a:tbl>
              <a:tblPr firstRow="1" bandRow="1">
                <a:tableStyleId>{9D7B26C5-4107-4FEC-AEDC-1716B250A1EF}</a:tableStyleId>
              </a:tblPr>
              <a:tblGrid>
                <a:gridCol w="3647613">
                  <a:extLst>
                    <a:ext uri="{9D8B030D-6E8A-4147-A177-3AD203B41FA5}">
                      <a16:colId xmlns:a16="http://schemas.microsoft.com/office/drawing/2014/main" val="3209274485"/>
                    </a:ext>
                  </a:extLst>
                </a:gridCol>
              </a:tblGrid>
              <a:tr h="180000">
                <a:tc>
                  <a:txBody>
                    <a:bodyPr/>
                    <a:lstStyle/>
                    <a:p>
                      <a:endParaRPr lang="en-GB" sz="1200" b="1" dirty="0">
                        <a:solidFill>
                          <a:schemeClr val="tx1"/>
                        </a:solidFill>
                      </a:endParaRPr>
                    </a:p>
                  </a:txBody>
                  <a:tcPr marL="72000" marR="72000" marT="0" marB="0"/>
                </a:tc>
                <a:extLst>
                  <a:ext uri="{0D108BD9-81ED-4DB2-BD59-A6C34878D82A}">
                    <a16:rowId xmlns:a16="http://schemas.microsoft.com/office/drawing/2014/main" val="1301330130"/>
                  </a:ext>
                </a:extLst>
              </a:tr>
              <a:tr h="180000">
                <a:tc>
                  <a:txBody>
                    <a:bodyPr/>
                    <a:lstStyle/>
                    <a:p>
                      <a:r>
                        <a:rPr lang="en-GB" sz="1200" b="1" dirty="0" smtClean="0"/>
                        <a:t>5. Methods</a:t>
                      </a:r>
                      <a:endParaRPr lang="en-GB" sz="1200" b="1" dirty="0">
                        <a:solidFill>
                          <a:schemeClr val="tx1"/>
                        </a:solidFill>
                      </a:endParaRPr>
                    </a:p>
                  </a:txBody>
                  <a:tcPr marL="72000" marR="72000" marT="0" marB="0"/>
                </a:tc>
                <a:extLst>
                  <a:ext uri="{0D108BD9-81ED-4DB2-BD59-A6C34878D82A}">
                    <a16:rowId xmlns:a16="http://schemas.microsoft.com/office/drawing/2014/main" val="2927823002"/>
                  </a:ext>
                </a:extLst>
              </a:tr>
              <a:tr h="180000">
                <a:tc>
                  <a:txBody>
                    <a:bodyPr/>
                    <a:lstStyle/>
                    <a:p>
                      <a:pPr lvl="0"/>
                      <a:r>
                        <a:rPr lang="en-GB" sz="1200" b="1" dirty="0" smtClean="0"/>
                        <a:t>6. Epidemiological</a:t>
                      </a:r>
                      <a:r>
                        <a:rPr lang="en-GB" sz="1200" b="1" baseline="0" dirty="0" smtClean="0"/>
                        <a:t> Needs Assessment </a:t>
                      </a:r>
                      <a:endParaRPr lang="en-GB" sz="1200" b="1" dirty="0"/>
                    </a:p>
                  </a:txBody>
                  <a:tcPr marL="72000" marR="72000" marT="0" marB="0"/>
                </a:tc>
                <a:extLst>
                  <a:ext uri="{0D108BD9-81ED-4DB2-BD59-A6C34878D82A}">
                    <a16:rowId xmlns:a16="http://schemas.microsoft.com/office/drawing/2014/main" val="2916233179"/>
                  </a:ext>
                </a:extLst>
              </a:tr>
              <a:tr h="180000">
                <a:tc>
                  <a:txBody>
                    <a:bodyPr/>
                    <a:lstStyle/>
                    <a:p>
                      <a:r>
                        <a:rPr lang="en-GB" sz="1200" b="0" dirty="0" smtClean="0">
                          <a:solidFill>
                            <a:schemeClr val="tx1"/>
                          </a:solidFill>
                        </a:rPr>
                        <a:t>Prevalence</a:t>
                      </a:r>
                      <a:r>
                        <a:rPr lang="en-GB" sz="1200" b="0" baseline="0" dirty="0" smtClean="0">
                          <a:solidFill>
                            <a:schemeClr val="tx1"/>
                          </a:solidFill>
                        </a:rPr>
                        <a:t> </a:t>
                      </a:r>
                      <a:endParaRPr lang="en-GB" sz="1200" b="0" dirty="0">
                        <a:solidFill>
                          <a:schemeClr val="tx1"/>
                        </a:solidFill>
                      </a:endParaRPr>
                    </a:p>
                  </a:txBody>
                  <a:tcPr marL="72000" marR="72000" marT="0" marB="0"/>
                </a:tc>
                <a:extLst>
                  <a:ext uri="{0D108BD9-81ED-4DB2-BD59-A6C34878D82A}">
                    <a16:rowId xmlns:a16="http://schemas.microsoft.com/office/drawing/2014/main" val="1263927555"/>
                  </a:ext>
                </a:extLst>
              </a:tr>
              <a:tr h="180000">
                <a:tc>
                  <a:txBody>
                    <a:bodyPr/>
                    <a:lstStyle/>
                    <a:p>
                      <a:r>
                        <a:rPr lang="en-GB" sz="1200" b="0" dirty="0" smtClean="0">
                          <a:solidFill>
                            <a:schemeClr val="tx1"/>
                          </a:solidFill>
                        </a:rPr>
                        <a:t>ASC</a:t>
                      </a:r>
                      <a:r>
                        <a:rPr lang="en-GB" sz="1200" b="0" baseline="0" dirty="0" smtClean="0">
                          <a:solidFill>
                            <a:schemeClr val="tx1"/>
                          </a:solidFill>
                        </a:rPr>
                        <a:t> in school-aged children</a:t>
                      </a:r>
                      <a:endParaRPr lang="en-GB" sz="1200" b="0" dirty="0">
                        <a:solidFill>
                          <a:schemeClr val="tx1"/>
                        </a:solidFill>
                      </a:endParaRPr>
                    </a:p>
                  </a:txBody>
                  <a:tcPr marL="72000" marR="72000" marT="0" marB="0"/>
                </a:tc>
                <a:extLst>
                  <a:ext uri="{0D108BD9-81ED-4DB2-BD59-A6C34878D82A}">
                    <a16:rowId xmlns:a16="http://schemas.microsoft.com/office/drawing/2014/main" val="3207676624"/>
                  </a:ext>
                </a:extLst>
              </a:tr>
              <a:tr h="180000">
                <a:tc>
                  <a:txBody>
                    <a:bodyPr/>
                    <a:lstStyle/>
                    <a:p>
                      <a:r>
                        <a:rPr lang="en-GB" sz="1200" b="0" dirty="0" smtClean="0">
                          <a:solidFill>
                            <a:schemeClr val="tx1"/>
                          </a:solidFill>
                        </a:rPr>
                        <a:t>ASC in</a:t>
                      </a:r>
                      <a:r>
                        <a:rPr lang="en-GB" sz="1200" b="0" baseline="0" dirty="0" smtClean="0">
                          <a:solidFill>
                            <a:schemeClr val="tx1"/>
                          </a:solidFill>
                        </a:rPr>
                        <a:t> Adults</a:t>
                      </a:r>
                      <a:endParaRPr lang="en-GB" sz="1200" b="0" dirty="0">
                        <a:solidFill>
                          <a:schemeClr val="tx1"/>
                        </a:solidFill>
                      </a:endParaRPr>
                    </a:p>
                  </a:txBody>
                  <a:tcPr marL="72000" marR="72000" marT="0" marB="0"/>
                </a:tc>
                <a:extLst>
                  <a:ext uri="{0D108BD9-81ED-4DB2-BD59-A6C34878D82A}">
                    <a16:rowId xmlns:a16="http://schemas.microsoft.com/office/drawing/2014/main" val="1201489972"/>
                  </a:ext>
                </a:extLst>
              </a:tr>
              <a:tr h="180000">
                <a:tc>
                  <a:txBody>
                    <a:bodyPr/>
                    <a:lstStyle/>
                    <a:p>
                      <a:r>
                        <a:rPr lang="en-GB" sz="1200" b="0" dirty="0" smtClean="0">
                          <a:solidFill>
                            <a:schemeClr val="tx1"/>
                          </a:solidFill>
                        </a:rPr>
                        <a:t>Health,</a:t>
                      </a:r>
                      <a:r>
                        <a:rPr lang="en-GB" sz="1200" b="0" baseline="0" dirty="0" smtClean="0">
                          <a:solidFill>
                            <a:schemeClr val="tx1"/>
                          </a:solidFill>
                        </a:rPr>
                        <a:t> social and inequalities in people with ASC </a:t>
                      </a:r>
                      <a:endParaRPr lang="en-GB" sz="1200" b="0" dirty="0">
                        <a:solidFill>
                          <a:schemeClr val="tx1"/>
                        </a:solidFill>
                      </a:endParaRPr>
                    </a:p>
                  </a:txBody>
                  <a:tcPr marL="72000" marR="72000" marT="0" marB="0"/>
                </a:tc>
                <a:extLst>
                  <a:ext uri="{0D108BD9-81ED-4DB2-BD59-A6C34878D82A}">
                    <a16:rowId xmlns:a16="http://schemas.microsoft.com/office/drawing/2014/main" val="873881262"/>
                  </a:ext>
                </a:extLst>
              </a:tr>
              <a:tr h="180000">
                <a:tc>
                  <a:txBody>
                    <a:bodyPr/>
                    <a:lstStyle/>
                    <a:p>
                      <a:r>
                        <a:rPr lang="en-GB" sz="1200" b="1" dirty="0" smtClean="0">
                          <a:solidFill>
                            <a:schemeClr val="tx1"/>
                          </a:solidFill>
                        </a:rPr>
                        <a:t>7. Corporative</a:t>
                      </a:r>
                      <a:r>
                        <a:rPr lang="en-GB" sz="1200" b="1" baseline="0" dirty="0" smtClean="0">
                          <a:solidFill>
                            <a:schemeClr val="tx1"/>
                          </a:solidFill>
                        </a:rPr>
                        <a:t> Needs Assessment</a:t>
                      </a:r>
                      <a:endParaRPr lang="en-GB" sz="1200" b="1" dirty="0">
                        <a:solidFill>
                          <a:schemeClr val="tx1"/>
                        </a:solidFill>
                      </a:endParaRPr>
                    </a:p>
                  </a:txBody>
                  <a:tcPr marL="72000" marR="72000" marT="0" marB="0"/>
                </a:tc>
                <a:extLst>
                  <a:ext uri="{0D108BD9-81ED-4DB2-BD59-A6C34878D82A}">
                    <a16:rowId xmlns:a16="http://schemas.microsoft.com/office/drawing/2014/main" val="3536985201"/>
                  </a:ext>
                </a:extLst>
              </a:tr>
              <a:tr h="180000">
                <a:tc>
                  <a:txBody>
                    <a:bodyPr/>
                    <a:lstStyle/>
                    <a:p>
                      <a:pPr lvl="0"/>
                      <a:r>
                        <a:rPr lang="en-GB" sz="1200" dirty="0" smtClean="0"/>
                        <a:t>Mapping our</a:t>
                      </a:r>
                      <a:r>
                        <a:rPr lang="en-GB" sz="1200" baseline="0" dirty="0" smtClean="0"/>
                        <a:t> services: assets and gaps</a:t>
                      </a:r>
                      <a:endParaRPr lang="en-GB" sz="1200" b="1" dirty="0"/>
                    </a:p>
                  </a:txBody>
                  <a:tcPr marL="72000" marR="72000" marT="0" marB="0"/>
                </a:tc>
                <a:extLst>
                  <a:ext uri="{0D108BD9-81ED-4DB2-BD59-A6C34878D82A}">
                    <a16:rowId xmlns:a16="http://schemas.microsoft.com/office/drawing/2014/main" val="3684036778"/>
                  </a:ext>
                </a:extLst>
              </a:tr>
              <a:tr h="180000">
                <a:tc>
                  <a:txBody>
                    <a:bodyPr/>
                    <a:lstStyle/>
                    <a:p>
                      <a:pPr lvl="0"/>
                      <a:r>
                        <a:rPr lang="en-GB" sz="1200" b="0" dirty="0" smtClean="0"/>
                        <a:t>Insider perspectives</a:t>
                      </a:r>
                      <a:endParaRPr lang="en-GB" sz="1200" b="0" dirty="0"/>
                    </a:p>
                  </a:txBody>
                  <a:tcPr marL="72000" marR="72000" marT="0" marB="0"/>
                </a:tc>
                <a:extLst>
                  <a:ext uri="{0D108BD9-81ED-4DB2-BD59-A6C34878D82A}">
                    <a16:rowId xmlns:a16="http://schemas.microsoft.com/office/drawing/2014/main" val="2515670012"/>
                  </a:ext>
                </a:extLst>
              </a:tr>
              <a:tr h="180000">
                <a:tc>
                  <a:txBody>
                    <a:bodyPr/>
                    <a:lstStyle/>
                    <a:p>
                      <a:pPr lvl="0"/>
                      <a:r>
                        <a:rPr lang="en-GB" sz="1200" b="1" dirty="0" smtClean="0"/>
                        <a:t>8. Comparative</a:t>
                      </a:r>
                      <a:r>
                        <a:rPr lang="en-GB" sz="1200" b="1" baseline="0" dirty="0" smtClean="0"/>
                        <a:t> Needs Assessment</a:t>
                      </a:r>
                      <a:endParaRPr lang="en-GB" sz="1200" b="1" dirty="0"/>
                    </a:p>
                  </a:txBody>
                  <a:tcPr marL="72000" marR="72000" marT="0" marB="0"/>
                </a:tc>
                <a:extLst>
                  <a:ext uri="{0D108BD9-81ED-4DB2-BD59-A6C34878D82A}">
                    <a16:rowId xmlns:a16="http://schemas.microsoft.com/office/drawing/2014/main" val="330308802"/>
                  </a:ext>
                </a:extLst>
              </a:tr>
              <a:tr h="180000">
                <a:tc>
                  <a:txBody>
                    <a:bodyPr/>
                    <a:lstStyle/>
                    <a:p>
                      <a:pPr lvl="0"/>
                      <a:r>
                        <a:rPr lang="en-GB" sz="1200" dirty="0" smtClean="0"/>
                        <a:t>Learning from</a:t>
                      </a:r>
                      <a:r>
                        <a:rPr lang="en-GB" sz="1200" baseline="0" dirty="0" smtClean="0"/>
                        <a:t> other areas</a:t>
                      </a:r>
                      <a:endParaRPr lang="en-GB" sz="1200" b="1" dirty="0"/>
                    </a:p>
                  </a:txBody>
                  <a:tcPr marL="72000" marR="72000" marT="0" marB="0"/>
                </a:tc>
                <a:extLst>
                  <a:ext uri="{0D108BD9-81ED-4DB2-BD59-A6C34878D82A}">
                    <a16:rowId xmlns:a16="http://schemas.microsoft.com/office/drawing/2014/main" val="706303525"/>
                  </a:ext>
                </a:extLst>
              </a:tr>
              <a:tr h="180000">
                <a:tc>
                  <a:txBody>
                    <a:bodyPr/>
                    <a:lstStyle/>
                    <a:p>
                      <a:pPr lvl="0"/>
                      <a:r>
                        <a:rPr lang="en-GB" sz="1200" b="1" dirty="0" smtClean="0"/>
                        <a:t>9.</a:t>
                      </a:r>
                      <a:r>
                        <a:rPr lang="en-GB" sz="1200" b="1" baseline="0" dirty="0" smtClean="0"/>
                        <a:t> </a:t>
                      </a:r>
                      <a:r>
                        <a:rPr lang="en-GB" sz="1200" b="1" dirty="0" smtClean="0"/>
                        <a:t>Next</a:t>
                      </a:r>
                      <a:r>
                        <a:rPr lang="en-GB" sz="1200" b="1" baseline="0" dirty="0" smtClean="0"/>
                        <a:t> steps &amp; recommendations</a:t>
                      </a:r>
                      <a:endParaRPr lang="en-GB" sz="1200" b="1" dirty="0"/>
                    </a:p>
                  </a:txBody>
                  <a:tcPr marL="72000" marR="72000" marT="0" marB="0"/>
                </a:tc>
                <a:extLst>
                  <a:ext uri="{0D108BD9-81ED-4DB2-BD59-A6C34878D82A}">
                    <a16:rowId xmlns:a16="http://schemas.microsoft.com/office/drawing/2014/main" val="3440114876"/>
                  </a:ext>
                </a:extLst>
              </a:tr>
            </a:tbl>
          </a:graphicData>
        </a:graphic>
      </p:graphicFrame>
    </p:spTree>
    <p:extLst>
      <p:ext uri="{BB962C8B-B14F-4D97-AF65-F5344CB8AC3E}">
        <p14:creationId xmlns:p14="http://schemas.microsoft.com/office/powerpoint/2010/main" val="1447916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p:spPr>
        <p:txBody>
          <a:bodyPr/>
          <a:lstStyle/>
          <a:p>
            <a:r>
              <a:rPr lang="en-GB" dirty="0" smtClean="0"/>
              <a:t>Data</a:t>
            </a:r>
            <a:endParaRPr lang="en-GB" dirty="0"/>
          </a:p>
        </p:txBody>
      </p:sp>
      <p:sp>
        <p:nvSpPr>
          <p:cNvPr id="5" name="Content Placeholder 4"/>
          <p:cNvSpPr>
            <a:spLocks noGrp="1"/>
          </p:cNvSpPr>
          <p:nvPr>
            <p:ph idx="1"/>
          </p:nvPr>
        </p:nvSpPr>
        <p:spPr/>
        <p:txBody>
          <a:bodyPr>
            <a:normAutofit/>
          </a:bodyPr>
          <a:lstStyle/>
          <a:p>
            <a:pPr lvl="1"/>
            <a:endParaRPr lang="en-GB" b="1" dirty="0" smtClean="0"/>
          </a:p>
          <a:p>
            <a:pPr lvl="1"/>
            <a:endParaRPr lang="en-GB" dirty="0"/>
          </a:p>
          <a:p>
            <a:endParaRPr lang="en-GB" dirty="0"/>
          </a:p>
        </p:txBody>
      </p:sp>
      <p:pic>
        <p:nvPicPr>
          <p:cNvPr id="6" name="Picture 5"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349574829"/>
              </p:ext>
            </p:extLst>
          </p:nvPr>
        </p:nvGraphicFramePr>
        <p:xfrm>
          <a:off x="483223" y="1112656"/>
          <a:ext cx="6905600" cy="3225800"/>
        </p:xfrm>
        <a:graphic>
          <a:graphicData uri="http://schemas.openxmlformats.org/drawingml/2006/table">
            <a:tbl>
              <a:tblPr firstRow="1" bandRow="1">
                <a:tableStyleId>{9D7B26C5-4107-4FEC-AEDC-1716B250A1EF}</a:tableStyleId>
              </a:tblPr>
              <a:tblGrid>
                <a:gridCol w="2585120">
                  <a:extLst>
                    <a:ext uri="{9D8B030D-6E8A-4147-A177-3AD203B41FA5}">
                      <a16:colId xmlns:a16="http://schemas.microsoft.com/office/drawing/2014/main" val="1607359414"/>
                    </a:ext>
                  </a:extLst>
                </a:gridCol>
                <a:gridCol w="4320480">
                  <a:extLst>
                    <a:ext uri="{9D8B030D-6E8A-4147-A177-3AD203B41FA5}">
                      <a16:colId xmlns:a16="http://schemas.microsoft.com/office/drawing/2014/main" val="1088473622"/>
                    </a:ext>
                  </a:extLst>
                </a:gridCol>
              </a:tblGrid>
              <a:tr h="370840">
                <a:tc>
                  <a:txBody>
                    <a:bodyPr/>
                    <a:lstStyle/>
                    <a:p>
                      <a:pPr marL="0" indent="0">
                        <a:buFont typeface="Arial" panose="020B0604020202020204" pitchFamily="34" charset="0"/>
                        <a:buNone/>
                      </a:pPr>
                      <a:r>
                        <a:rPr lang="en-GB" sz="1200" dirty="0" smtClean="0"/>
                        <a:t>Source</a:t>
                      </a:r>
                      <a:endParaRPr lang="en-GB" sz="1200" dirty="0"/>
                    </a:p>
                  </a:txBody>
                  <a:tcPr/>
                </a:tc>
                <a:tc>
                  <a:txBody>
                    <a:bodyPr/>
                    <a:lstStyle/>
                    <a:p>
                      <a:pPr marL="0" indent="0">
                        <a:buFont typeface="Arial" panose="020B0604020202020204" pitchFamily="34" charset="0"/>
                        <a:buNone/>
                      </a:pPr>
                      <a:r>
                        <a:rPr lang="en-GB" sz="1200" dirty="0" smtClean="0"/>
                        <a:t>Purpose </a:t>
                      </a:r>
                      <a:endParaRPr lang="en-GB" sz="1200" dirty="0"/>
                    </a:p>
                  </a:txBody>
                  <a:tcPr/>
                </a:tc>
                <a:extLst>
                  <a:ext uri="{0D108BD9-81ED-4DB2-BD59-A6C34878D82A}">
                    <a16:rowId xmlns:a16="http://schemas.microsoft.com/office/drawing/2014/main" val="333753293"/>
                  </a:ext>
                </a:extLst>
              </a:tr>
              <a:tr h="133216">
                <a:tc>
                  <a:txBody>
                    <a:bodyPr/>
                    <a:lstStyle/>
                    <a:p>
                      <a:pPr marL="0" lvl="0" indent="0">
                        <a:buFont typeface="Arial" panose="020B0604020202020204" pitchFamily="34" charset="0"/>
                        <a:buNone/>
                      </a:pPr>
                      <a:r>
                        <a:rPr lang="en-GB" sz="1200" dirty="0" smtClean="0"/>
                        <a:t>Literature Review</a:t>
                      </a:r>
                      <a:endParaRPr lang="en-GB" sz="1200" b="0" dirty="0" smtClean="0"/>
                    </a:p>
                  </a:txBody>
                  <a:tcPr/>
                </a:tc>
                <a:tc>
                  <a:txBody>
                    <a:bodyPr/>
                    <a:lstStyle/>
                    <a:p>
                      <a:pPr marL="0" indent="0">
                        <a:buFont typeface="Arial" panose="020B0604020202020204" pitchFamily="34" charset="0"/>
                        <a:buNone/>
                      </a:pPr>
                      <a:r>
                        <a:rPr lang="en-GB" sz="1200" dirty="0" smtClean="0"/>
                        <a:t>Risk</a:t>
                      </a:r>
                      <a:r>
                        <a:rPr lang="en-GB" sz="1200" baseline="0" dirty="0" smtClean="0"/>
                        <a:t> factors, guidance, best practice </a:t>
                      </a:r>
                      <a:endParaRPr lang="en-GB" sz="1200" dirty="0"/>
                    </a:p>
                  </a:txBody>
                  <a:tcPr/>
                </a:tc>
                <a:extLst>
                  <a:ext uri="{0D108BD9-81ED-4DB2-BD59-A6C34878D82A}">
                    <a16:rowId xmlns:a16="http://schemas.microsoft.com/office/drawing/2014/main" val="1623703731"/>
                  </a:ext>
                </a:extLst>
              </a:tr>
              <a:tr h="0">
                <a:tc>
                  <a:txBody>
                    <a:bodyPr/>
                    <a:lstStyle/>
                    <a:p>
                      <a:pPr marL="0" lvl="0" indent="0">
                        <a:buFont typeface="Arial" panose="020B0604020202020204" pitchFamily="34" charset="0"/>
                        <a:buNone/>
                      </a:pPr>
                      <a:r>
                        <a:rPr lang="en-GB" sz="1200" dirty="0" err="1" smtClean="0"/>
                        <a:t>Poppi</a:t>
                      </a:r>
                      <a:r>
                        <a:rPr lang="en-GB" sz="1200" dirty="0" smtClean="0"/>
                        <a:t>/</a:t>
                      </a:r>
                      <a:r>
                        <a:rPr lang="en-GB" sz="1200" dirty="0" err="1" smtClean="0"/>
                        <a:t>Pansi</a:t>
                      </a:r>
                      <a:endParaRPr lang="en-GB" sz="1200" b="0" dirty="0" smtClean="0"/>
                    </a:p>
                  </a:txBody>
                  <a:tcPr/>
                </a:tc>
                <a:tc>
                  <a:txBody>
                    <a:bodyPr/>
                    <a:lstStyle/>
                    <a:p>
                      <a:pPr marL="0" indent="0">
                        <a:buFont typeface="Arial" panose="020B0604020202020204" pitchFamily="34" charset="0"/>
                        <a:buNone/>
                      </a:pPr>
                      <a:r>
                        <a:rPr lang="en-GB" sz="1200" dirty="0" smtClean="0"/>
                        <a:t>ASC prevalence predictions </a:t>
                      </a:r>
                      <a:endParaRPr lang="en-GB" sz="1200" dirty="0"/>
                    </a:p>
                  </a:txBody>
                  <a:tcPr/>
                </a:tc>
                <a:extLst>
                  <a:ext uri="{0D108BD9-81ED-4DB2-BD59-A6C34878D82A}">
                    <a16:rowId xmlns:a16="http://schemas.microsoft.com/office/drawing/2014/main" val="3256964592"/>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smtClean="0"/>
                        <a:t>Department for Education**</a:t>
                      </a:r>
                      <a:endParaRPr lang="en-GB" sz="1200" b="0" dirty="0" smtClean="0"/>
                    </a:p>
                  </a:txBody>
                  <a:tcPr/>
                </a:tc>
                <a:tc>
                  <a:txBody>
                    <a:bodyPr/>
                    <a:lstStyle/>
                    <a:p>
                      <a:pPr marL="0" indent="0">
                        <a:buFont typeface="Arial" panose="020B0604020202020204" pitchFamily="34" charset="0"/>
                        <a:buNone/>
                      </a:pPr>
                      <a:r>
                        <a:rPr lang="en-GB" sz="1200" dirty="0" smtClean="0"/>
                        <a:t>ASC</a:t>
                      </a:r>
                      <a:r>
                        <a:rPr lang="en-GB" sz="1200" baseline="0" dirty="0" smtClean="0"/>
                        <a:t> in school-aged children </a:t>
                      </a:r>
                      <a:endParaRPr lang="en-GB" sz="1200" dirty="0"/>
                    </a:p>
                  </a:txBody>
                  <a:tcPr/>
                </a:tc>
                <a:extLst>
                  <a:ext uri="{0D108BD9-81ED-4DB2-BD59-A6C34878D82A}">
                    <a16:rowId xmlns:a16="http://schemas.microsoft.com/office/drawing/2014/main" val="2372747599"/>
                  </a:ext>
                </a:extLst>
              </a:tr>
              <a:tr h="370840">
                <a:tc>
                  <a:txBody>
                    <a:bodyPr/>
                    <a:lstStyle/>
                    <a:p>
                      <a:r>
                        <a:rPr lang="en-GB" sz="1400" dirty="0" smtClean="0"/>
                        <a:t>ONS</a:t>
                      </a:r>
                      <a:endParaRPr lang="en-GB" sz="1400" dirty="0"/>
                    </a:p>
                  </a:txBody>
                  <a:tcPr/>
                </a:tc>
                <a:tc>
                  <a:txBody>
                    <a:bodyPr/>
                    <a:lstStyle/>
                    <a:p>
                      <a:pPr marL="0" indent="0">
                        <a:buFont typeface="Arial" panose="020B0604020202020204" pitchFamily="34" charset="0"/>
                        <a:buNone/>
                      </a:pPr>
                      <a:r>
                        <a:rPr lang="en-GB" sz="1200" dirty="0" smtClean="0"/>
                        <a:t>Populatio</a:t>
                      </a:r>
                      <a:r>
                        <a:rPr lang="en-GB" sz="1200" baseline="0" dirty="0" smtClean="0"/>
                        <a:t>n estimates</a:t>
                      </a:r>
                      <a:endParaRPr lang="en-GB" sz="1200" dirty="0"/>
                    </a:p>
                  </a:txBody>
                  <a:tcPr/>
                </a:tc>
                <a:extLst>
                  <a:ext uri="{0D108BD9-81ED-4DB2-BD59-A6C34878D82A}">
                    <a16:rowId xmlns:a16="http://schemas.microsoft.com/office/drawing/2014/main" val="2502094222"/>
                  </a:ext>
                </a:extLst>
              </a:tr>
              <a:tr h="370840">
                <a:tc>
                  <a:txBody>
                    <a:bodyPr/>
                    <a:lstStyle/>
                    <a:p>
                      <a:pPr marL="0" lvl="0" indent="0">
                        <a:buFont typeface="Arial" panose="020B0604020202020204" pitchFamily="34" charset="0"/>
                        <a:buNone/>
                      </a:pPr>
                      <a:r>
                        <a:rPr lang="en-GB" sz="1200" dirty="0" smtClean="0"/>
                        <a:t>Fingertips</a:t>
                      </a:r>
                      <a:endParaRPr lang="en-GB" sz="1200" b="0" dirty="0" smtClean="0"/>
                    </a:p>
                  </a:txBody>
                  <a:tcPr/>
                </a:tc>
                <a:tc>
                  <a:txBody>
                    <a:bodyPr/>
                    <a:lstStyle/>
                    <a:p>
                      <a:pPr marL="0" indent="0">
                        <a:buFont typeface="Arial" panose="020B0604020202020204" pitchFamily="34" charset="0"/>
                        <a:buNone/>
                      </a:pPr>
                      <a:r>
                        <a:rPr lang="en-GB" sz="1200" dirty="0" smtClean="0"/>
                        <a:t>Local ASC</a:t>
                      </a:r>
                      <a:r>
                        <a:rPr lang="en-GB" sz="1200" baseline="0" dirty="0" smtClean="0"/>
                        <a:t> prevalence compared with other areas </a:t>
                      </a:r>
                      <a:endParaRPr lang="en-GB" sz="1200" dirty="0"/>
                    </a:p>
                  </a:txBody>
                  <a:tcPr/>
                </a:tc>
                <a:extLst>
                  <a:ext uri="{0D108BD9-81ED-4DB2-BD59-A6C34878D82A}">
                    <a16:rowId xmlns:a16="http://schemas.microsoft.com/office/drawing/2014/main" val="1954538277"/>
                  </a:ext>
                </a:extLst>
              </a:tr>
              <a:tr h="140424">
                <a:tc>
                  <a:txBody>
                    <a:bodyPr/>
                    <a:lstStyle/>
                    <a:p>
                      <a:pPr marL="0" lvl="0" indent="0">
                        <a:buFont typeface="Arial" panose="020B0604020202020204" pitchFamily="34" charset="0"/>
                        <a:buNone/>
                      </a:pPr>
                      <a:r>
                        <a:rPr lang="en-GB" sz="1200" dirty="0" smtClean="0"/>
                        <a:t>Liquid Logic</a:t>
                      </a:r>
                      <a:endParaRPr lang="en-GB" sz="1200" b="0" dirty="0" smtClean="0"/>
                    </a:p>
                  </a:txBody>
                  <a:tcPr/>
                </a:tc>
                <a:tc>
                  <a:txBody>
                    <a:bodyPr/>
                    <a:lstStyle/>
                    <a:p>
                      <a:pPr marL="0" indent="0">
                        <a:buFont typeface="Arial" panose="020B0604020202020204" pitchFamily="34" charset="0"/>
                        <a:buNone/>
                      </a:pPr>
                      <a:r>
                        <a:rPr lang="en-GB" sz="1200" dirty="0" smtClean="0"/>
                        <a:t>ASC</a:t>
                      </a:r>
                      <a:r>
                        <a:rPr lang="en-GB" sz="1200" baseline="0" dirty="0" smtClean="0"/>
                        <a:t> and children with disabilities </a:t>
                      </a:r>
                      <a:endParaRPr lang="en-GB" sz="1200" dirty="0"/>
                    </a:p>
                  </a:txBody>
                  <a:tcPr/>
                </a:tc>
                <a:extLst>
                  <a:ext uri="{0D108BD9-81ED-4DB2-BD59-A6C34878D82A}">
                    <a16:rowId xmlns:a16="http://schemas.microsoft.com/office/drawing/2014/main" val="4119437490"/>
                  </a:ext>
                </a:extLst>
              </a:tr>
              <a:tr h="273640">
                <a:tc>
                  <a:txBody>
                    <a:bodyPr/>
                    <a:lstStyle/>
                    <a:p>
                      <a:pPr marL="0" lvl="0" indent="0">
                        <a:buFont typeface="Arial" panose="020B0604020202020204" pitchFamily="34" charset="0"/>
                        <a:buNone/>
                      </a:pPr>
                      <a:r>
                        <a:rPr lang="en-GB" sz="1200" dirty="0" smtClean="0"/>
                        <a:t>CCG</a:t>
                      </a:r>
                      <a:endParaRPr lang="en-GB" sz="1200" b="0" dirty="0" smtClean="0"/>
                    </a:p>
                  </a:txBody>
                  <a:tcPr/>
                </a:tc>
                <a:tc>
                  <a:txBody>
                    <a:bodyPr/>
                    <a:lstStyle/>
                    <a:p>
                      <a:pPr marL="0" indent="0">
                        <a:buFont typeface="Arial" panose="020B0604020202020204" pitchFamily="34" charset="0"/>
                        <a:buNone/>
                      </a:pPr>
                      <a:r>
                        <a:rPr lang="en-GB" sz="1200" dirty="0" smtClean="0"/>
                        <a:t>Adult</a:t>
                      </a:r>
                      <a:r>
                        <a:rPr lang="en-GB" sz="1200" baseline="0" dirty="0" smtClean="0"/>
                        <a:t> referrals and diagnoses </a:t>
                      </a:r>
                      <a:endParaRPr lang="en-GB" sz="1200" dirty="0"/>
                    </a:p>
                  </a:txBody>
                  <a:tcPr/>
                </a:tc>
                <a:extLst>
                  <a:ext uri="{0D108BD9-81ED-4DB2-BD59-A6C34878D82A}">
                    <a16:rowId xmlns:a16="http://schemas.microsoft.com/office/drawing/2014/main" val="3707305756"/>
                  </a:ext>
                </a:extLst>
              </a:tr>
              <a:tr h="370840">
                <a:tc>
                  <a:txBody>
                    <a:bodyPr/>
                    <a:lstStyle/>
                    <a:p>
                      <a:pPr marL="0" lvl="0" indent="0">
                        <a:buFont typeface="Arial" panose="020B0604020202020204" pitchFamily="34" charset="0"/>
                        <a:buNone/>
                      </a:pPr>
                      <a:r>
                        <a:rPr lang="en-GB" sz="1200" dirty="0" smtClean="0"/>
                        <a:t>CCS</a:t>
                      </a:r>
                      <a:endParaRPr lang="en-GB" sz="1200" b="0" dirty="0" smtClean="0"/>
                    </a:p>
                  </a:txBody>
                  <a:tcPr/>
                </a:tc>
                <a:tc>
                  <a:txBody>
                    <a:bodyPr/>
                    <a:lstStyle/>
                    <a:p>
                      <a:pPr marL="0" indent="0">
                        <a:buFont typeface="Arial" panose="020B0604020202020204" pitchFamily="34" charset="0"/>
                        <a:buNone/>
                      </a:pPr>
                      <a:r>
                        <a:rPr lang="en-GB" sz="1200" dirty="0" smtClean="0"/>
                        <a:t>ASC community paediatric referrals</a:t>
                      </a:r>
                      <a:r>
                        <a:rPr lang="en-GB" sz="1200" baseline="0" dirty="0" smtClean="0"/>
                        <a:t> </a:t>
                      </a:r>
                      <a:endParaRPr lang="en-GB" sz="1200" dirty="0"/>
                    </a:p>
                  </a:txBody>
                  <a:tcPr/>
                </a:tc>
                <a:extLst>
                  <a:ext uri="{0D108BD9-81ED-4DB2-BD59-A6C34878D82A}">
                    <a16:rowId xmlns:a16="http://schemas.microsoft.com/office/drawing/2014/main" val="4071831712"/>
                  </a:ext>
                </a:extLst>
              </a:tr>
              <a:tr h="370840">
                <a:tc>
                  <a:txBody>
                    <a:bodyPr/>
                    <a:lstStyle/>
                    <a:p>
                      <a:pPr marL="0" lvl="0" indent="0">
                        <a:buFont typeface="Arial" panose="020B0604020202020204" pitchFamily="34" charset="0"/>
                        <a:buNone/>
                      </a:pPr>
                      <a:r>
                        <a:rPr lang="en-GB" sz="1200" b="0" dirty="0" err="1" smtClean="0"/>
                        <a:t>PinPoint</a:t>
                      </a:r>
                      <a:r>
                        <a:rPr lang="en-GB" sz="1200" b="0" baseline="0" dirty="0" smtClean="0"/>
                        <a:t> &amp; Family Voice</a:t>
                      </a:r>
                      <a:endParaRPr lang="en-GB" sz="1200" b="0" dirty="0" smtClean="0"/>
                    </a:p>
                  </a:txBody>
                  <a:tcPr/>
                </a:tc>
                <a:tc>
                  <a:txBody>
                    <a:bodyPr/>
                    <a:lstStyle/>
                    <a:p>
                      <a:pPr marL="0" indent="0">
                        <a:buFont typeface="Arial" panose="020B0604020202020204" pitchFamily="34" charset="0"/>
                        <a:buNone/>
                      </a:pPr>
                      <a:r>
                        <a:rPr lang="en-GB" sz="1200" dirty="0" smtClean="0"/>
                        <a:t>Service user feedback</a:t>
                      </a:r>
                      <a:endParaRPr lang="en-GB" sz="1200" dirty="0"/>
                    </a:p>
                  </a:txBody>
                  <a:tcPr/>
                </a:tc>
                <a:extLst>
                  <a:ext uri="{0D108BD9-81ED-4DB2-BD59-A6C34878D82A}">
                    <a16:rowId xmlns:a16="http://schemas.microsoft.com/office/drawing/2014/main" val="1987135382"/>
                  </a:ext>
                </a:extLst>
              </a:tr>
            </a:tbl>
          </a:graphicData>
        </a:graphic>
      </p:graphicFrame>
      <p:sp>
        <p:nvSpPr>
          <p:cNvPr id="3" name="TextBox 2"/>
          <p:cNvSpPr txBox="1"/>
          <p:nvPr/>
        </p:nvSpPr>
        <p:spPr>
          <a:xfrm>
            <a:off x="457200" y="4338456"/>
            <a:ext cx="3770712" cy="276999"/>
          </a:xfrm>
          <a:prstGeom prst="rect">
            <a:avLst/>
          </a:prstGeom>
          <a:noFill/>
        </p:spPr>
        <p:txBody>
          <a:bodyPr wrap="none" rtlCol="0">
            <a:spAutoFit/>
          </a:bodyPr>
          <a:lstStyle/>
          <a:p>
            <a:r>
              <a:rPr lang="en-GB" sz="1200" i="1" dirty="0" smtClean="0"/>
              <a:t>**Limitations: only information from state funded schools</a:t>
            </a:r>
            <a:endParaRPr lang="en-GB" sz="1200" i="1" dirty="0"/>
          </a:p>
        </p:txBody>
      </p:sp>
    </p:spTree>
    <p:extLst>
      <p:ext uri="{BB962C8B-B14F-4D97-AF65-F5344CB8AC3E}">
        <p14:creationId xmlns:p14="http://schemas.microsoft.com/office/powerpoint/2010/main" val="2947147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211710"/>
            <a:ext cx="6946031" cy="1034902"/>
          </a:xfrm>
        </p:spPr>
        <p:txBody>
          <a:bodyPr/>
          <a:lstStyle/>
          <a:p>
            <a:r>
              <a:rPr lang="en-GB" dirty="0" smtClean="0"/>
              <a:t>6.Epidemiological Needs Assessment</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2403593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211710"/>
            <a:ext cx="6946031" cy="1034902"/>
          </a:xfrm>
        </p:spPr>
        <p:txBody>
          <a:bodyPr/>
          <a:lstStyle/>
          <a:p>
            <a:r>
              <a:rPr lang="en-GB" dirty="0" smtClean="0"/>
              <a:t>ASC Prevalence </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3708412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CYP Prevalence estimates 2019</a:t>
            </a:r>
            <a:endParaRPr lang="en-GB" i="1" dirty="0">
              <a:solidFill>
                <a:srgbClr val="FF0000"/>
              </a:solidFill>
            </a:endParaRPr>
          </a:p>
        </p:txBody>
      </p:sp>
      <p:pic>
        <p:nvPicPr>
          <p:cNvPr id="8" name="Picture 7"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8176" y="4299942"/>
            <a:ext cx="1770288" cy="592903"/>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3497750046"/>
              </p:ext>
            </p:extLst>
          </p:nvPr>
        </p:nvGraphicFramePr>
        <p:xfrm>
          <a:off x="375008" y="1131590"/>
          <a:ext cx="6920549" cy="3558064"/>
        </p:xfrm>
        <a:graphic>
          <a:graphicData uri="http://schemas.openxmlformats.org/drawingml/2006/table">
            <a:tbl>
              <a:tblPr firstRow="1" bandRow="1">
                <a:tableStyleId>{9D7B26C5-4107-4FEC-AEDC-1716B250A1EF}</a:tableStyleId>
              </a:tblPr>
              <a:tblGrid>
                <a:gridCol w="1654493">
                  <a:extLst>
                    <a:ext uri="{9D8B030D-6E8A-4147-A177-3AD203B41FA5}">
                      <a16:colId xmlns:a16="http://schemas.microsoft.com/office/drawing/2014/main" val="1823164369"/>
                    </a:ext>
                  </a:extLst>
                </a:gridCol>
                <a:gridCol w="1268857">
                  <a:extLst>
                    <a:ext uri="{9D8B030D-6E8A-4147-A177-3AD203B41FA5}">
                      <a16:colId xmlns:a16="http://schemas.microsoft.com/office/drawing/2014/main" val="2967825680"/>
                    </a:ext>
                  </a:extLst>
                </a:gridCol>
                <a:gridCol w="1359345">
                  <a:extLst>
                    <a:ext uri="{9D8B030D-6E8A-4147-A177-3AD203B41FA5}">
                      <a16:colId xmlns:a16="http://schemas.microsoft.com/office/drawing/2014/main" val="297773737"/>
                    </a:ext>
                  </a:extLst>
                </a:gridCol>
                <a:gridCol w="1359345">
                  <a:extLst>
                    <a:ext uri="{9D8B030D-6E8A-4147-A177-3AD203B41FA5}">
                      <a16:colId xmlns:a16="http://schemas.microsoft.com/office/drawing/2014/main" val="2743697671"/>
                    </a:ext>
                  </a:extLst>
                </a:gridCol>
                <a:gridCol w="1278509">
                  <a:extLst>
                    <a:ext uri="{9D8B030D-6E8A-4147-A177-3AD203B41FA5}">
                      <a16:colId xmlns:a16="http://schemas.microsoft.com/office/drawing/2014/main" val="3041275169"/>
                    </a:ext>
                  </a:extLst>
                </a:gridCol>
              </a:tblGrid>
              <a:tr h="288032">
                <a:tc>
                  <a:txBody>
                    <a:bodyPr/>
                    <a:lstStyle/>
                    <a:p>
                      <a:pPr algn="l" fontAlgn="t">
                        <a:lnSpc>
                          <a:spcPct val="150000"/>
                        </a:lnSpc>
                      </a:pPr>
                      <a:r>
                        <a:rPr lang="en-GB" sz="1400" b="1" i="0" u="none" strike="noStrike" dirty="0">
                          <a:solidFill>
                            <a:schemeClr val="tx1"/>
                          </a:solidFill>
                          <a:effectLst/>
                          <a:latin typeface="Calibri" panose="020F0502020204030204" pitchFamily="34" charset="0"/>
                        </a:rPr>
                        <a:t>Prevalence</a:t>
                      </a:r>
                    </a:p>
                  </a:txBody>
                  <a:tcPr marL="7620" marR="7620" marT="7620" marB="0"/>
                </a:tc>
                <a:tc>
                  <a:txBody>
                    <a:bodyPr/>
                    <a:lstStyle/>
                    <a:p>
                      <a:pPr algn="ctr" fontAlgn="t">
                        <a:lnSpc>
                          <a:spcPct val="150000"/>
                        </a:lnSpc>
                      </a:pPr>
                      <a:r>
                        <a:rPr lang="en-GB" sz="1400" b="1" i="0" u="none" strike="noStrike" dirty="0">
                          <a:solidFill>
                            <a:schemeClr val="tx1"/>
                          </a:solidFill>
                          <a:effectLst/>
                          <a:latin typeface="Calibri" panose="020F0502020204030204" pitchFamily="34" charset="0"/>
                        </a:rPr>
                        <a:t>5-10 year olds</a:t>
                      </a:r>
                      <a:r>
                        <a:rPr lang="en-GB" sz="1400" b="1" i="0" u="none" strike="noStrike" baseline="30000" dirty="0">
                          <a:solidFill>
                            <a:schemeClr val="tx1"/>
                          </a:solidFill>
                          <a:effectLst/>
                          <a:latin typeface="Calibri" panose="020F0502020204030204" pitchFamily="34" charset="0"/>
                        </a:rPr>
                        <a:t> 1</a:t>
                      </a:r>
                      <a:endParaRPr lang="en-GB" sz="1400" b="1" i="0" u="none" strike="noStrike" dirty="0">
                        <a:solidFill>
                          <a:schemeClr val="tx1"/>
                        </a:solidFill>
                        <a:effectLst/>
                        <a:latin typeface="Calibri" panose="020F0502020204030204" pitchFamily="34" charset="0"/>
                      </a:endParaRPr>
                    </a:p>
                  </a:txBody>
                  <a:tcPr marL="7620" marR="7620" marT="7620" marB="0"/>
                </a:tc>
                <a:tc>
                  <a:txBody>
                    <a:bodyPr/>
                    <a:lstStyle/>
                    <a:p>
                      <a:pPr algn="ctr" fontAlgn="t">
                        <a:lnSpc>
                          <a:spcPct val="150000"/>
                        </a:lnSpc>
                      </a:pPr>
                      <a:r>
                        <a:rPr lang="en-GB" sz="1400" b="1" i="0" u="none" strike="noStrike" dirty="0" smtClean="0">
                          <a:solidFill>
                            <a:schemeClr val="tx1"/>
                          </a:solidFill>
                          <a:effectLst/>
                          <a:latin typeface="Calibri" panose="020F0502020204030204" pitchFamily="34" charset="0"/>
                        </a:rPr>
                        <a:t>11-16 </a:t>
                      </a:r>
                      <a:r>
                        <a:rPr lang="en-GB" sz="1400" b="1" i="0" u="none" strike="noStrike" dirty="0">
                          <a:solidFill>
                            <a:schemeClr val="tx1"/>
                          </a:solidFill>
                          <a:effectLst/>
                          <a:latin typeface="Calibri" panose="020F0502020204030204" pitchFamily="34" charset="0"/>
                        </a:rPr>
                        <a:t>year olds</a:t>
                      </a:r>
                      <a:r>
                        <a:rPr lang="en-GB" sz="1400" b="1" i="0" u="none" strike="noStrike" baseline="30000" dirty="0">
                          <a:solidFill>
                            <a:schemeClr val="tx1"/>
                          </a:solidFill>
                          <a:effectLst/>
                          <a:latin typeface="Calibri" panose="020F0502020204030204" pitchFamily="34" charset="0"/>
                        </a:rPr>
                        <a:t> 1</a:t>
                      </a:r>
                      <a:endParaRPr lang="en-GB" sz="1400" b="1" i="0" u="none" strike="noStrike" dirty="0">
                        <a:solidFill>
                          <a:schemeClr val="tx1"/>
                        </a:solidFill>
                        <a:effectLst/>
                        <a:latin typeface="Calibri" panose="020F0502020204030204" pitchFamily="34" charset="0"/>
                      </a:endParaRPr>
                    </a:p>
                  </a:txBody>
                  <a:tcPr marL="7620" marR="7620" marT="7620" marB="0"/>
                </a:tc>
                <a:tc>
                  <a:txBody>
                    <a:bodyPr/>
                    <a:lstStyle/>
                    <a:p>
                      <a:pPr algn="ctr" fontAlgn="t">
                        <a:lnSpc>
                          <a:spcPct val="150000"/>
                        </a:lnSpc>
                      </a:pPr>
                      <a:r>
                        <a:rPr lang="en-GB" sz="1400" b="1" i="0" u="none" strike="noStrike" dirty="0" smtClean="0">
                          <a:solidFill>
                            <a:schemeClr val="tx1"/>
                          </a:solidFill>
                          <a:effectLst/>
                          <a:latin typeface="Calibri" panose="020F0502020204030204" pitchFamily="34" charset="0"/>
                        </a:rPr>
                        <a:t>17-19 </a:t>
                      </a:r>
                      <a:r>
                        <a:rPr lang="en-GB" sz="1400" b="1" i="0" u="none" strike="noStrike" dirty="0">
                          <a:solidFill>
                            <a:schemeClr val="tx1"/>
                          </a:solidFill>
                          <a:effectLst/>
                          <a:latin typeface="Calibri" panose="020F0502020204030204" pitchFamily="34" charset="0"/>
                        </a:rPr>
                        <a:t>year olds </a:t>
                      </a:r>
                      <a:r>
                        <a:rPr lang="en-GB" sz="1400" b="1" i="0" u="none" strike="noStrike" baseline="30000" dirty="0">
                          <a:solidFill>
                            <a:schemeClr val="tx1"/>
                          </a:solidFill>
                          <a:effectLst/>
                          <a:latin typeface="Calibri" panose="020F0502020204030204" pitchFamily="34" charset="0"/>
                        </a:rPr>
                        <a:t>1</a:t>
                      </a:r>
                      <a:endParaRPr lang="en-GB" sz="1400" b="1" i="0" u="none" strike="noStrike" dirty="0">
                        <a:solidFill>
                          <a:schemeClr val="tx1"/>
                        </a:solidFill>
                        <a:effectLst/>
                        <a:latin typeface="Calibri" panose="020F0502020204030204" pitchFamily="34" charset="0"/>
                      </a:endParaRPr>
                    </a:p>
                  </a:txBody>
                  <a:tcPr marL="7620" marR="7620" marT="7620" marB="0"/>
                </a:tc>
                <a:tc>
                  <a:txBody>
                    <a:bodyPr/>
                    <a:lstStyle/>
                    <a:p>
                      <a:pPr algn="ctr" fontAlgn="t">
                        <a:lnSpc>
                          <a:spcPct val="150000"/>
                        </a:lnSpc>
                      </a:pPr>
                      <a:r>
                        <a:rPr lang="en-GB" sz="1400" b="1" i="0" u="none" strike="noStrike" dirty="0">
                          <a:solidFill>
                            <a:schemeClr val="tx1"/>
                          </a:solidFill>
                          <a:effectLst/>
                          <a:latin typeface="Calibri" panose="020F0502020204030204" pitchFamily="34" charset="0"/>
                        </a:rPr>
                        <a:t>20-24 year olds </a:t>
                      </a:r>
                      <a:r>
                        <a:rPr lang="en-GB" sz="1400" b="1" i="0" u="none" strike="noStrike" baseline="30000" dirty="0">
                          <a:solidFill>
                            <a:schemeClr val="tx1"/>
                          </a:solidFill>
                          <a:effectLst/>
                          <a:latin typeface="Calibri" panose="020F0502020204030204" pitchFamily="34" charset="0"/>
                        </a:rPr>
                        <a:t>2</a:t>
                      </a:r>
                      <a:endParaRPr lang="en-GB" sz="1400" b="1" i="0" u="none" strike="noStrike" dirty="0">
                        <a:solidFill>
                          <a:schemeClr val="tx1"/>
                        </a:solidFill>
                        <a:effectLst/>
                        <a:latin typeface="Calibri" panose="020F0502020204030204" pitchFamily="34" charset="0"/>
                      </a:endParaRPr>
                    </a:p>
                  </a:txBody>
                  <a:tcPr marL="7620" marR="7620" marT="7620" marB="0"/>
                </a:tc>
                <a:extLst>
                  <a:ext uri="{0D108BD9-81ED-4DB2-BD59-A6C34878D82A}">
                    <a16:rowId xmlns:a16="http://schemas.microsoft.com/office/drawing/2014/main" val="4228470271"/>
                  </a:ext>
                </a:extLst>
              </a:tr>
              <a:tr h="178940">
                <a:tc>
                  <a:txBody>
                    <a:bodyPr/>
                    <a:lstStyle/>
                    <a:p>
                      <a:pPr algn="l" fontAlgn="b"/>
                      <a:r>
                        <a:rPr lang="en-GB" sz="1400" b="0" i="0" u="none" strike="noStrike">
                          <a:solidFill>
                            <a:srgbClr val="000000"/>
                          </a:solidFill>
                          <a:effectLst/>
                          <a:latin typeface="Calibri" panose="020F0502020204030204" pitchFamily="34" charset="0"/>
                        </a:rPr>
                        <a:t>Boys</a:t>
                      </a:r>
                    </a:p>
                  </a:txBody>
                  <a:tcPr marL="7620" marR="7620" marT="7620" marB="0" anchor="b"/>
                </a:tc>
                <a:tc>
                  <a:txBody>
                    <a:bodyPr/>
                    <a:lstStyle/>
                    <a:p>
                      <a:pPr algn="ctr" fontAlgn="t"/>
                      <a:r>
                        <a:rPr lang="en-GB" sz="1400" b="0" i="0" u="none" strike="noStrike" dirty="0">
                          <a:solidFill>
                            <a:srgbClr val="000000"/>
                          </a:solidFill>
                          <a:effectLst/>
                          <a:latin typeface="Calibri" panose="020F0502020204030204" pitchFamily="34" charset="0"/>
                        </a:rPr>
                        <a:t>2.5%</a:t>
                      </a:r>
                    </a:p>
                  </a:txBody>
                  <a:tcPr marL="7620" marR="7620" marT="7620" marB="0"/>
                </a:tc>
                <a:tc>
                  <a:txBody>
                    <a:bodyPr/>
                    <a:lstStyle/>
                    <a:p>
                      <a:pPr algn="ctr" fontAlgn="t"/>
                      <a:r>
                        <a:rPr lang="en-GB" sz="1400" b="0" i="0" u="none" strike="noStrike" dirty="0">
                          <a:solidFill>
                            <a:srgbClr val="000000"/>
                          </a:solidFill>
                          <a:effectLst/>
                          <a:latin typeface="Calibri" panose="020F0502020204030204" pitchFamily="34" charset="0"/>
                        </a:rPr>
                        <a:t>1.8%</a:t>
                      </a:r>
                    </a:p>
                  </a:txBody>
                  <a:tcPr marL="7620" marR="7620" marT="7620" marB="0"/>
                </a:tc>
                <a:tc>
                  <a:txBody>
                    <a:bodyPr/>
                    <a:lstStyle/>
                    <a:p>
                      <a:pPr algn="ctr" fontAlgn="t"/>
                      <a:r>
                        <a:rPr lang="en-GB" sz="1400" b="0" i="0" u="none" strike="noStrike" dirty="0">
                          <a:solidFill>
                            <a:srgbClr val="000000"/>
                          </a:solidFill>
                          <a:effectLst/>
                          <a:latin typeface="Calibri" panose="020F0502020204030204" pitchFamily="34" charset="0"/>
                        </a:rPr>
                        <a:t>1.0%</a:t>
                      </a:r>
                    </a:p>
                  </a:txBody>
                  <a:tcPr marL="7620" marR="7620" marT="7620" marB="0"/>
                </a:tc>
                <a:tc>
                  <a:txBody>
                    <a:bodyPr/>
                    <a:lstStyle/>
                    <a:p>
                      <a:pPr algn="ctr" fontAlgn="t"/>
                      <a:r>
                        <a:rPr lang="en-GB" sz="1400" b="0" i="0" u="none" strike="noStrike" dirty="0">
                          <a:solidFill>
                            <a:srgbClr val="000000"/>
                          </a:solidFill>
                          <a:effectLst/>
                          <a:latin typeface="Calibri" panose="020F0502020204030204" pitchFamily="34" charset="0"/>
                        </a:rPr>
                        <a:t>2.2%</a:t>
                      </a:r>
                    </a:p>
                  </a:txBody>
                  <a:tcPr marL="7620" marR="7620" marT="7620" marB="0"/>
                </a:tc>
                <a:extLst>
                  <a:ext uri="{0D108BD9-81ED-4DB2-BD59-A6C34878D82A}">
                    <a16:rowId xmlns:a16="http://schemas.microsoft.com/office/drawing/2014/main" val="277403507"/>
                  </a:ext>
                </a:extLst>
              </a:tr>
              <a:tr h="178940">
                <a:tc>
                  <a:txBody>
                    <a:bodyPr/>
                    <a:lstStyle/>
                    <a:p>
                      <a:pPr algn="l" fontAlgn="b"/>
                      <a:r>
                        <a:rPr lang="en-GB" sz="1400" b="0" i="0" u="none" strike="noStrike" dirty="0">
                          <a:solidFill>
                            <a:srgbClr val="000000"/>
                          </a:solidFill>
                          <a:effectLst/>
                          <a:latin typeface="Calibri" panose="020F0502020204030204" pitchFamily="34" charset="0"/>
                        </a:rPr>
                        <a:t>Girls</a:t>
                      </a:r>
                    </a:p>
                  </a:txBody>
                  <a:tcPr marL="7620" marR="7620" marT="7620" marB="0" anchor="b"/>
                </a:tc>
                <a:tc>
                  <a:txBody>
                    <a:bodyPr/>
                    <a:lstStyle/>
                    <a:p>
                      <a:pPr algn="ctr" fontAlgn="t"/>
                      <a:r>
                        <a:rPr lang="en-GB" sz="1400" b="0" i="0" u="none" strike="noStrike">
                          <a:solidFill>
                            <a:srgbClr val="000000"/>
                          </a:solidFill>
                          <a:effectLst/>
                          <a:latin typeface="Calibri" panose="020F0502020204030204" pitchFamily="34" charset="0"/>
                        </a:rPr>
                        <a:t>0.4%</a:t>
                      </a:r>
                    </a:p>
                  </a:txBody>
                  <a:tcPr marL="7620" marR="7620" marT="7620" marB="0"/>
                </a:tc>
                <a:tc>
                  <a:txBody>
                    <a:bodyPr/>
                    <a:lstStyle/>
                    <a:p>
                      <a:pPr algn="ctr" fontAlgn="t"/>
                      <a:r>
                        <a:rPr lang="en-GB" sz="1400" b="0" i="0" u="none" strike="noStrike">
                          <a:solidFill>
                            <a:srgbClr val="000000"/>
                          </a:solidFill>
                          <a:effectLst/>
                          <a:latin typeface="Calibri" panose="020F0502020204030204" pitchFamily="34" charset="0"/>
                        </a:rPr>
                        <a:t>0.7%</a:t>
                      </a:r>
                    </a:p>
                  </a:txBody>
                  <a:tcPr marL="7620" marR="7620" marT="7620" marB="0"/>
                </a:tc>
                <a:tc>
                  <a:txBody>
                    <a:bodyPr/>
                    <a:lstStyle/>
                    <a:p>
                      <a:pPr algn="ctr" fontAlgn="t"/>
                      <a:r>
                        <a:rPr lang="en-GB" sz="1400" b="0" i="0" u="none" strike="noStrike" dirty="0">
                          <a:solidFill>
                            <a:srgbClr val="000000"/>
                          </a:solidFill>
                          <a:effectLst/>
                          <a:latin typeface="Calibri" panose="020F0502020204030204" pitchFamily="34" charset="0"/>
                        </a:rPr>
                        <a:t>0.0%</a:t>
                      </a:r>
                    </a:p>
                  </a:txBody>
                  <a:tcPr marL="7620" marR="7620" marT="7620" marB="0"/>
                </a:tc>
                <a:tc>
                  <a:txBody>
                    <a:bodyPr/>
                    <a:lstStyle/>
                    <a:p>
                      <a:pPr algn="ctr" fontAlgn="t"/>
                      <a:r>
                        <a:rPr lang="en-GB" sz="1400" b="0" i="0" u="none" strike="noStrike">
                          <a:solidFill>
                            <a:srgbClr val="000000"/>
                          </a:solidFill>
                          <a:effectLst/>
                          <a:latin typeface="Calibri" panose="020F0502020204030204" pitchFamily="34" charset="0"/>
                        </a:rPr>
                        <a:t>0.7%</a:t>
                      </a:r>
                    </a:p>
                  </a:txBody>
                  <a:tcPr marL="7620" marR="7620" marT="7620" marB="0"/>
                </a:tc>
                <a:extLst>
                  <a:ext uri="{0D108BD9-81ED-4DB2-BD59-A6C34878D82A}">
                    <a16:rowId xmlns:a16="http://schemas.microsoft.com/office/drawing/2014/main" val="2407978127"/>
                  </a:ext>
                </a:extLst>
              </a:tr>
              <a:tr h="178940">
                <a:tc>
                  <a:txBody>
                    <a:bodyPr/>
                    <a:lstStyle/>
                    <a:p>
                      <a:pPr algn="l" fontAlgn="b"/>
                      <a:r>
                        <a:rPr lang="en-GB" sz="1400" b="0" i="0" u="none" strike="noStrike">
                          <a:solidFill>
                            <a:srgbClr val="000000"/>
                          </a:solidFill>
                          <a:effectLst/>
                          <a:latin typeface="Calibri" panose="020F0502020204030204" pitchFamily="34" charset="0"/>
                        </a:rPr>
                        <a:t>Total</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1.5%</a:t>
                      </a:r>
                    </a:p>
                  </a:txBody>
                  <a:tcPr marL="7620" marR="7620" marT="7620" marB="0">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1.2%</a:t>
                      </a:r>
                    </a:p>
                  </a:txBody>
                  <a:tcPr marL="7620" marR="7620" marT="7620" marB="0">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0.5%</a:t>
                      </a:r>
                    </a:p>
                  </a:txBody>
                  <a:tcPr marL="7620" marR="7620" marT="7620" marB="0">
                    <a:lnB w="12700" cap="flat" cmpd="sng" algn="ctr">
                      <a:solidFill>
                        <a:schemeClr val="tx1"/>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1.5%</a:t>
                      </a:r>
                    </a:p>
                  </a:txBody>
                  <a:tcPr marL="7620" marR="7620" marT="762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329104"/>
                  </a:ext>
                </a:extLst>
              </a:tr>
              <a:tr h="161528">
                <a:tc gridSpan="5">
                  <a:txBody>
                    <a:bodyPr/>
                    <a:lstStyle/>
                    <a:p>
                      <a:pPr algn="ctr" fontAlgn="t"/>
                      <a:endParaRPr lang="en-GB" sz="1600" b="1" i="0" u="none" strike="noStrike" dirty="0" smtClean="0">
                        <a:solidFill>
                          <a:schemeClr val="bg1">
                            <a:lumMod val="50000"/>
                          </a:schemeClr>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GB" sz="1200" b="1" i="0" u="none" strike="noStrike" dirty="0">
                        <a:solidFill>
                          <a:schemeClr val="bg1">
                            <a:lumMod val="50000"/>
                          </a:schemeClr>
                        </a:solidFill>
                        <a:effectLst/>
                        <a:latin typeface="Calibri" panose="020F0502020204030204" pitchFamily="34" charset="0"/>
                      </a:endParaRPr>
                    </a:p>
                  </a:txBody>
                  <a:tcPr marL="7144" marR="7144" marT="7144"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2228359"/>
                  </a:ext>
                </a:extLst>
              </a:tr>
              <a:tr h="178940">
                <a:tc>
                  <a:txBody>
                    <a:bodyPr/>
                    <a:lstStyle/>
                    <a:p>
                      <a:pPr algn="l" fontAlgn="t"/>
                      <a:r>
                        <a:rPr lang="en-GB" sz="1400" b="1" i="0" u="none" strike="noStrike" dirty="0">
                          <a:solidFill>
                            <a:schemeClr val="tx1"/>
                          </a:solidFill>
                          <a:effectLst/>
                          <a:latin typeface="Calibri" panose="020F0502020204030204" pitchFamily="34" charset="0"/>
                        </a:rPr>
                        <a:t>Local Authority</a:t>
                      </a: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t"/>
                      <a:r>
                        <a:rPr lang="en-GB" sz="1400" b="1" i="0" u="none" strike="noStrike" dirty="0">
                          <a:solidFill>
                            <a:schemeClr val="tx1"/>
                          </a:solidFill>
                          <a:effectLst/>
                          <a:latin typeface="Calibri" panose="020F0502020204030204" pitchFamily="34" charset="0"/>
                        </a:rPr>
                        <a:t>Estimated number of children and young people</a:t>
                      </a: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7160448"/>
                  </a:ext>
                </a:extLst>
              </a:tr>
              <a:tr h="196588">
                <a:tc>
                  <a:txBody>
                    <a:bodyPr/>
                    <a:lstStyle/>
                    <a:p>
                      <a:pPr algn="ctr" fontAlgn="t"/>
                      <a:r>
                        <a:rPr lang="en-GB" sz="1400" b="1" i="0" u="none" strike="noStrike" dirty="0">
                          <a:solidFill>
                            <a:schemeClr val="tx1"/>
                          </a:solidFill>
                          <a:effectLst/>
                          <a:latin typeface="Calibri" panose="020F0502020204030204" pitchFamily="34" charset="0"/>
                        </a:rPr>
                        <a:t> </a:t>
                      </a:r>
                    </a:p>
                  </a:txBody>
                  <a:tcPr marL="7620" marR="7620" marT="7620" marB="0">
                    <a:lnT w="12700" cap="flat" cmpd="sng" algn="ctr">
                      <a:solidFill>
                        <a:schemeClr val="tx1"/>
                      </a:solidFill>
                      <a:prstDash val="solid"/>
                      <a:round/>
                      <a:headEnd type="none" w="med" len="med"/>
                      <a:tailEnd type="none" w="med" len="med"/>
                    </a:lnT>
                  </a:tcPr>
                </a:tc>
                <a:tc>
                  <a:txBody>
                    <a:bodyPr/>
                    <a:lstStyle/>
                    <a:p>
                      <a:pPr algn="ctr" fontAlgn="t">
                        <a:lnSpc>
                          <a:spcPct val="150000"/>
                        </a:lnSpc>
                      </a:pPr>
                      <a:r>
                        <a:rPr lang="en-GB" sz="1400" b="1" i="0" u="none" strike="noStrike" dirty="0">
                          <a:solidFill>
                            <a:schemeClr val="tx1"/>
                          </a:solidFill>
                          <a:effectLst/>
                          <a:latin typeface="Calibri" panose="020F0502020204030204" pitchFamily="34" charset="0"/>
                        </a:rPr>
                        <a:t>5-10 year olds</a:t>
                      </a:r>
                      <a:r>
                        <a:rPr lang="en-GB" sz="1400" b="1" i="0" u="none" strike="noStrike" baseline="30000" dirty="0">
                          <a:solidFill>
                            <a:schemeClr val="tx1"/>
                          </a:solidFill>
                          <a:effectLst/>
                          <a:latin typeface="Calibri" panose="020F0502020204030204" pitchFamily="34" charset="0"/>
                        </a:rPr>
                        <a:t> </a:t>
                      </a:r>
                      <a:endParaRPr lang="en-GB" sz="1400" b="1" i="0" u="none" strike="noStrike" dirty="0">
                        <a:solidFill>
                          <a:schemeClr val="tx1"/>
                        </a:solidFill>
                        <a:effectLst/>
                        <a:latin typeface="Calibri" panose="020F0502020204030204" pitchFamily="34" charset="0"/>
                      </a:endParaRPr>
                    </a:p>
                  </a:txBody>
                  <a:tcPr marL="7620" marR="7620" marT="7620" marB="0">
                    <a:lnT w="12700" cap="flat" cmpd="sng" algn="ctr">
                      <a:solidFill>
                        <a:schemeClr val="tx1"/>
                      </a:solidFill>
                      <a:prstDash val="solid"/>
                      <a:round/>
                      <a:headEnd type="none" w="med" len="med"/>
                      <a:tailEnd type="none" w="med" len="med"/>
                    </a:lnT>
                  </a:tcPr>
                </a:tc>
                <a:tc>
                  <a:txBody>
                    <a:bodyPr/>
                    <a:lstStyle/>
                    <a:p>
                      <a:pPr algn="ctr" fontAlgn="t">
                        <a:lnSpc>
                          <a:spcPct val="150000"/>
                        </a:lnSpc>
                      </a:pPr>
                      <a:r>
                        <a:rPr lang="en-GB" sz="1400" b="1" i="0" u="none" strike="noStrike" dirty="0" smtClean="0">
                          <a:solidFill>
                            <a:schemeClr val="tx1"/>
                          </a:solidFill>
                          <a:effectLst/>
                          <a:latin typeface="Calibri" panose="020F0502020204030204" pitchFamily="34" charset="0"/>
                        </a:rPr>
                        <a:t>11-17 </a:t>
                      </a:r>
                      <a:r>
                        <a:rPr lang="en-GB" sz="1400" b="1" i="0" u="none" strike="noStrike" dirty="0">
                          <a:solidFill>
                            <a:schemeClr val="tx1"/>
                          </a:solidFill>
                          <a:effectLst/>
                          <a:latin typeface="Calibri" panose="020F0502020204030204" pitchFamily="34" charset="0"/>
                        </a:rPr>
                        <a:t>year </a:t>
                      </a:r>
                      <a:r>
                        <a:rPr lang="en-GB" sz="1400" b="1" i="0" u="none" strike="noStrike" dirty="0" smtClean="0">
                          <a:solidFill>
                            <a:schemeClr val="tx1"/>
                          </a:solidFill>
                          <a:effectLst/>
                          <a:latin typeface="Calibri" panose="020F0502020204030204" pitchFamily="34" charset="0"/>
                        </a:rPr>
                        <a:t>olds</a:t>
                      </a:r>
                      <a:r>
                        <a:rPr lang="en-GB" sz="1400" b="1" i="0" u="none" strike="noStrike" baseline="30000" dirty="0" smtClean="0">
                          <a:solidFill>
                            <a:schemeClr val="tx1"/>
                          </a:solidFill>
                          <a:effectLst/>
                          <a:latin typeface="Calibri" panose="020F0502020204030204" pitchFamily="34" charset="0"/>
                        </a:rPr>
                        <a:t> </a:t>
                      </a:r>
                      <a:endParaRPr lang="en-GB" sz="1400" b="1" i="0" u="none" strike="noStrike" dirty="0">
                        <a:solidFill>
                          <a:schemeClr val="tx1"/>
                        </a:solidFill>
                        <a:effectLst/>
                        <a:latin typeface="Calibri" panose="020F0502020204030204" pitchFamily="34" charset="0"/>
                      </a:endParaRPr>
                    </a:p>
                  </a:txBody>
                  <a:tcPr marL="7620" marR="7620" marT="7620" marB="0">
                    <a:lnT w="12700" cap="flat" cmpd="sng" algn="ctr">
                      <a:solidFill>
                        <a:schemeClr val="tx1"/>
                      </a:solidFill>
                      <a:prstDash val="solid"/>
                      <a:round/>
                      <a:headEnd type="none" w="med" len="med"/>
                      <a:tailEnd type="none" w="med" len="med"/>
                    </a:lnT>
                  </a:tcPr>
                </a:tc>
                <a:tc>
                  <a:txBody>
                    <a:bodyPr/>
                    <a:lstStyle/>
                    <a:p>
                      <a:pPr algn="ctr" fontAlgn="t">
                        <a:lnSpc>
                          <a:spcPct val="150000"/>
                        </a:lnSpc>
                      </a:pPr>
                      <a:r>
                        <a:rPr lang="en-GB" sz="1400" b="1" i="0" u="none" strike="noStrike" dirty="0" smtClean="0">
                          <a:solidFill>
                            <a:schemeClr val="tx1"/>
                          </a:solidFill>
                          <a:effectLst/>
                          <a:latin typeface="Calibri" panose="020F0502020204030204" pitchFamily="34" charset="0"/>
                        </a:rPr>
                        <a:t>18-24 </a:t>
                      </a:r>
                      <a:r>
                        <a:rPr lang="en-GB" sz="1400" b="1" i="0" u="none" strike="noStrike" dirty="0">
                          <a:solidFill>
                            <a:schemeClr val="tx1"/>
                          </a:solidFill>
                          <a:effectLst/>
                          <a:latin typeface="Calibri" panose="020F0502020204030204" pitchFamily="34" charset="0"/>
                        </a:rPr>
                        <a:t>year olds </a:t>
                      </a:r>
                    </a:p>
                  </a:txBody>
                  <a:tcPr marL="7620" marR="7620" marT="7620" marB="0">
                    <a:lnT w="12700" cap="flat" cmpd="sng" algn="ctr">
                      <a:solidFill>
                        <a:schemeClr val="tx1"/>
                      </a:solidFill>
                      <a:prstDash val="solid"/>
                      <a:round/>
                      <a:headEnd type="none" w="med" len="med"/>
                      <a:tailEnd type="none" w="med" len="med"/>
                    </a:lnT>
                  </a:tcPr>
                </a:tc>
                <a:tc>
                  <a:txBody>
                    <a:bodyPr/>
                    <a:lstStyle/>
                    <a:p>
                      <a:pPr algn="ctr" fontAlgn="t"/>
                      <a:r>
                        <a:rPr lang="en-GB" sz="1400" b="1" i="0" u="none" strike="noStrike" dirty="0">
                          <a:solidFill>
                            <a:schemeClr val="tx1"/>
                          </a:solidFill>
                          <a:effectLst/>
                          <a:latin typeface="Calibri" panose="020F0502020204030204" pitchFamily="34" charset="0"/>
                        </a:rPr>
                        <a:t>Total</a:t>
                      </a:r>
                    </a:p>
                  </a:txBody>
                  <a:tcPr marL="7620" marR="7620" marT="762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14553704"/>
                  </a:ext>
                </a:extLst>
              </a:tr>
              <a:tr h="178940">
                <a:tc>
                  <a:txBody>
                    <a:bodyPr/>
                    <a:lstStyle/>
                    <a:p>
                      <a:pPr algn="l" fontAlgn="b"/>
                      <a:r>
                        <a:rPr lang="en-GB" sz="1400" b="0" i="0" u="none" strike="noStrike">
                          <a:solidFill>
                            <a:srgbClr val="000000"/>
                          </a:solidFill>
                          <a:effectLst/>
                          <a:latin typeface="Calibri" panose="020F0502020204030204" pitchFamily="34" charset="0"/>
                        </a:rPr>
                        <a:t>Cambridge</a:t>
                      </a:r>
                    </a:p>
                  </a:txBody>
                  <a:tcPr marL="7620" marR="7620" marT="7620" marB="0" anchor="b"/>
                </a:tc>
                <a:tc>
                  <a:txBody>
                    <a:bodyPr/>
                    <a:lstStyle/>
                    <a:p>
                      <a:pPr algn="ctr" fontAlgn="b"/>
                      <a:r>
                        <a:rPr lang="en-GB" sz="1400" b="0" i="0" u="none" strike="noStrike" dirty="0">
                          <a:solidFill>
                            <a:srgbClr val="000000"/>
                          </a:solidFill>
                          <a:effectLst/>
                          <a:latin typeface="Calibri" panose="020F0502020204030204" pitchFamily="34" charset="0"/>
                        </a:rPr>
                        <a:t>130</a:t>
                      </a:r>
                    </a:p>
                  </a:txBody>
                  <a:tcPr marL="7620" marR="7620" marT="7620" marB="0" anchor="b"/>
                </a:tc>
                <a:tc>
                  <a:txBody>
                    <a:bodyPr/>
                    <a:lstStyle/>
                    <a:p>
                      <a:pPr algn="ctr" fontAlgn="b"/>
                      <a:r>
                        <a:rPr lang="en-GB" sz="1400" b="0" i="0" u="none" strike="noStrike" dirty="0">
                          <a:solidFill>
                            <a:srgbClr val="000000"/>
                          </a:solidFill>
                          <a:effectLst/>
                          <a:latin typeface="Calibri" panose="020F0502020204030204" pitchFamily="34" charset="0"/>
                        </a:rPr>
                        <a:t>100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320</a:t>
                      </a:r>
                    </a:p>
                  </a:txBody>
                  <a:tcPr marL="7620" marR="7620" marT="7620" marB="0" anchor="b"/>
                </a:tc>
                <a:tc>
                  <a:txBody>
                    <a:bodyPr/>
                    <a:lstStyle/>
                    <a:p>
                      <a:pPr algn="ctr" fontAlgn="b"/>
                      <a:r>
                        <a:rPr lang="en-GB" sz="1400" b="0" i="0" u="none" strike="noStrike" dirty="0">
                          <a:solidFill>
                            <a:srgbClr val="000000"/>
                          </a:solidFill>
                          <a:effectLst/>
                          <a:latin typeface="Calibri" panose="020F0502020204030204" pitchFamily="34" charset="0"/>
                        </a:rPr>
                        <a:t>550</a:t>
                      </a:r>
                    </a:p>
                  </a:txBody>
                  <a:tcPr marL="7620" marR="7620" marT="7620" marB="0" anchor="b"/>
                </a:tc>
                <a:extLst>
                  <a:ext uri="{0D108BD9-81ED-4DB2-BD59-A6C34878D82A}">
                    <a16:rowId xmlns:a16="http://schemas.microsoft.com/office/drawing/2014/main" val="3343733682"/>
                  </a:ext>
                </a:extLst>
              </a:tr>
              <a:tr h="178940">
                <a:tc>
                  <a:txBody>
                    <a:bodyPr/>
                    <a:lstStyle/>
                    <a:p>
                      <a:pPr algn="l" fontAlgn="b"/>
                      <a:r>
                        <a:rPr lang="en-GB" sz="1400" b="0" i="0" u="none" strike="noStrike">
                          <a:solidFill>
                            <a:srgbClr val="000000"/>
                          </a:solidFill>
                          <a:effectLst/>
                          <a:latin typeface="Calibri" panose="020F0502020204030204" pitchFamily="34" charset="0"/>
                        </a:rPr>
                        <a:t>East Cambridgeshire</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110</a:t>
                      </a:r>
                    </a:p>
                  </a:txBody>
                  <a:tcPr marL="7620" marR="7620" marT="7620" marB="0" anchor="b"/>
                </a:tc>
                <a:tc>
                  <a:txBody>
                    <a:bodyPr/>
                    <a:lstStyle/>
                    <a:p>
                      <a:pPr algn="ctr" fontAlgn="b"/>
                      <a:r>
                        <a:rPr lang="en-GB" sz="1400" b="0" i="0" u="none" strike="noStrike" dirty="0">
                          <a:solidFill>
                            <a:srgbClr val="000000"/>
                          </a:solidFill>
                          <a:effectLst/>
                          <a:latin typeface="Calibri" panose="020F0502020204030204" pitchFamily="34" charset="0"/>
                        </a:rPr>
                        <a:t>90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70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260</a:t>
                      </a:r>
                    </a:p>
                  </a:txBody>
                  <a:tcPr marL="7620" marR="7620" marT="7620" marB="0" anchor="b"/>
                </a:tc>
                <a:extLst>
                  <a:ext uri="{0D108BD9-81ED-4DB2-BD59-A6C34878D82A}">
                    <a16:rowId xmlns:a16="http://schemas.microsoft.com/office/drawing/2014/main" val="3203599892"/>
                  </a:ext>
                </a:extLst>
              </a:tr>
              <a:tr h="178940">
                <a:tc>
                  <a:txBody>
                    <a:bodyPr/>
                    <a:lstStyle/>
                    <a:p>
                      <a:pPr algn="l" fontAlgn="b"/>
                      <a:r>
                        <a:rPr lang="en-GB" sz="1400" b="0" i="0" u="none" strike="noStrike" dirty="0">
                          <a:solidFill>
                            <a:srgbClr val="000000"/>
                          </a:solidFill>
                          <a:effectLst/>
                          <a:latin typeface="Calibri" panose="020F0502020204030204" pitchFamily="34" charset="0"/>
                        </a:rPr>
                        <a:t>Fenland</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100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90</a:t>
                      </a:r>
                    </a:p>
                  </a:txBody>
                  <a:tcPr marL="7620" marR="7620" marT="7620" marB="0" anchor="b"/>
                </a:tc>
                <a:tc>
                  <a:txBody>
                    <a:bodyPr/>
                    <a:lstStyle/>
                    <a:p>
                      <a:pPr algn="ctr" fontAlgn="b"/>
                      <a:r>
                        <a:rPr lang="en-GB" sz="1400" b="0" i="0" u="none" strike="noStrike" dirty="0">
                          <a:solidFill>
                            <a:srgbClr val="000000"/>
                          </a:solidFill>
                          <a:effectLst/>
                          <a:latin typeface="Calibri" panose="020F0502020204030204" pitchFamily="34" charset="0"/>
                        </a:rPr>
                        <a:t>90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280</a:t>
                      </a:r>
                    </a:p>
                  </a:txBody>
                  <a:tcPr marL="7620" marR="7620" marT="7620" marB="0" anchor="b"/>
                </a:tc>
                <a:extLst>
                  <a:ext uri="{0D108BD9-81ED-4DB2-BD59-A6C34878D82A}">
                    <a16:rowId xmlns:a16="http://schemas.microsoft.com/office/drawing/2014/main" val="3597053925"/>
                  </a:ext>
                </a:extLst>
              </a:tr>
              <a:tr h="154816">
                <a:tc>
                  <a:txBody>
                    <a:bodyPr/>
                    <a:lstStyle/>
                    <a:p>
                      <a:pPr algn="l" fontAlgn="b"/>
                      <a:r>
                        <a:rPr lang="en-GB" sz="1400" b="0" i="0" u="none" strike="noStrike">
                          <a:solidFill>
                            <a:srgbClr val="000000"/>
                          </a:solidFill>
                          <a:effectLst/>
                          <a:latin typeface="Calibri" panose="020F0502020204030204" pitchFamily="34" charset="0"/>
                        </a:rPr>
                        <a:t>Huntingdonshire</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190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160</a:t>
                      </a:r>
                    </a:p>
                  </a:txBody>
                  <a:tcPr marL="7620" marR="7620" marT="7620" marB="0" anchor="b"/>
                </a:tc>
                <a:tc>
                  <a:txBody>
                    <a:bodyPr/>
                    <a:lstStyle/>
                    <a:p>
                      <a:pPr algn="ctr" fontAlgn="b"/>
                      <a:r>
                        <a:rPr lang="en-GB" sz="1400" b="0" i="0" u="none" strike="noStrike" dirty="0">
                          <a:solidFill>
                            <a:srgbClr val="000000"/>
                          </a:solidFill>
                          <a:effectLst/>
                          <a:latin typeface="Calibri" panose="020F0502020204030204" pitchFamily="34" charset="0"/>
                        </a:rPr>
                        <a:t>140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490</a:t>
                      </a:r>
                    </a:p>
                  </a:txBody>
                  <a:tcPr marL="7620" marR="7620" marT="7620" marB="0" anchor="b"/>
                </a:tc>
                <a:extLst>
                  <a:ext uri="{0D108BD9-81ED-4DB2-BD59-A6C34878D82A}">
                    <a16:rowId xmlns:a16="http://schemas.microsoft.com/office/drawing/2014/main" val="510431385"/>
                  </a:ext>
                </a:extLst>
              </a:tr>
              <a:tr h="178940">
                <a:tc>
                  <a:txBody>
                    <a:bodyPr/>
                    <a:lstStyle/>
                    <a:p>
                      <a:pPr algn="l" fontAlgn="b"/>
                      <a:r>
                        <a:rPr lang="en-GB" sz="1400" b="0" i="0" u="none" strike="noStrike">
                          <a:solidFill>
                            <a:srgbClr val="000000"/>
                          </a:solidFill>
                          <a:effectLst/>
                          <a:latin typeface="Calibri" panose="020F0502020204030204" pitchFamily="34" charset="0"/>
                        </a:rPr>
                        <a:t>South Cambridgeshire</a:t>
                      </a:r>
                    </a:p>
                  </a:txBody>
                  <a:tcPr marL="7620" marR="7620" marT="7620" marB="0" anchor="b"/>
                </a:tc>
                <a:tc>
                  <a:txBody>
                    <a:bodyPr/>
                    <a:lstStyle/>
                    <a:p>
                      <a:pPr algn="ctr" fontAlgn="b"/>
                      <a:r>
                        <a:rPr lang="en-GB" sz="1400" b="0" i="0" u="none" strike="noStrike" dirty="0">
                          <a:solidFill>
                            <a:srgbClr val="000000"/>
                          </a:solidFill>
                          <a:effectLst/>
                          <a:latin typeface="Calibri" panose="020F0502020204030204" pitchFamily="34" charset="0"/>
                        </a:rPr>
                        <a:t>190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160</a:t>
                      </a:r>
                    </a:p>
                  </a:txBody>
                  <a:tcPr marL="7620" marR="7620" marT="7620" marB="0" anchor="b"/>
                </a:tc>
                <a:tc>
                  <a:txBody>
                    <a:bodyPr/>
                    <a:lstStyle/>
                    <a:p>
                      <a:pPr algn="ctr" fontAlgn="b"/>
                      <a:r>
                        <a:rPr lang="en-GB" sz="1400" b="0" i="0" u="none" strike="noStrike" dirty="0">
                          <a:solidFill>
                            <a:srgbClr val="000000"/>
                          </a:solidFill>
                          <a:effectLst/>
                          <a:latin typeface="Calibri" panose="020F0502020204030204" pitchFamily="34" charset="0"/>
                        </a:rPr>
                        <a:t>110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460</a:t>
                      </a:r>
                    </a:p>
                  </a:txBody>
                  <a:tcPr marL="7620" marR="7620" marT="7620" marB="0" anchor="b"/>
                </a:tc>
                <a:extLst>
                  <a:ext uri="{0D108BD9-81ED-4DB2-BD59-A6C34878D82A}">
                    <a16:rowId xmlns:a16="http://schemas.microsoft.com/office/drawing/2014/main" val="859237855"/>
                  </a:ext>
                </a:extLst>
              </a:tr>
              <a:tr h="178940">
                <a:tc>
                  <a:txBody>
                    <a:bodyPr/>
                    <a:lstStyle/>
                    <a:p>
                      <a:pPr algn="l" fontAlgn="b"/>
                      <a:r>
                        <a:rPr lang="en-GB" sz="1400" b="0" i="0" u="none" strike="noStrike">
                          <a:solidFill>
                            <a:srgbClr val="000000"/>
                          </a:solidFill>
                          <a:effectLst/>
                          <a:latin typeface="Calibri" panose="020F0502020204030204" pitchFamily="34" charset="0"/>
                        </a:rPr>
                        <a:t>Cambridgeshire</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720</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600</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730</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2,040</a:t>
                      </a: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4520558"/>
                  </a:ext>
                </a:extLst>
              </a:tr>
              <a:tr h="178940">
                <a:tc>
                  <a:txBody>
                    <a:bodyPr/>
                    <a:lstStyle/>
                    <a:p>
                      <a:pPr algn="l" fontAlgn="b"/>
                      <a:r>
                        <a:rPr lang="en-GB" sz="1400" b="0" i="0" u="none" strike="noStrike">
                          <a:solidFill>
                            <a:srgbClr val="000000"/>
                          </a:solidFill>
                          <a:effectLst/>
                          <a:latin typeface="Calibri" panose="020F0502020204030204" pitchFamily="34" charset="0"/>
                        </a:rPr>
                        <a:t>Peterborough</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280</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200</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170</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660</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75246"/>
                  </a:ext>
                </a:extLst>
              </a:tr>
              <a:tr h="178940">
                <a:tc>
                  <a:txBody>
                    <a:bodyPr/>
                    <a:lstStyle/>
                    <a:p>
                      <a:pPr algn="l" fontAlgn="b"/>
                      <a:r>
                        <a:rPr lang="en-GB" sz="1400" b="0" i="0" u="none" strike="noStrike" dirty="0" smtClean="0">
                          <a:solidFill>
                            <a:srgbClr val="000000"/>
                          </a:solidFill>
                          <a:effectLst/>
                          <a:latin typeface="Calibri" panose="020F0502020204030204" pitchFamily="34" charset="0"/>
                        </a:rPr>
                        <a:t>Total</a:t>
                      </a:r>
                      <a:endParaRPr lang="en-GB" sz="1400" b="0"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en-GB" sz="1400" b="0" i="0" u="none" strike="noStrike" dirty="0" smtClean="0">
                          <a:solidFill>
                            <a:srgbClr val="000000"/>
                          </a:solidFill>
                          <a:effectLst/>
                          <a:latin typeface="Calibri" panose="020F0502020204030204" pitchFamily="34" charset="0"/>
                        </a:rPr>
                        <a:t>1000</a:t>
                      </a:r>
                      <a:endParaRPr lang="en-GB" sz="1400" b="0"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en-GB" sz="1400" b="0" i="0" u="none" strike="noStrike" dirty="0" smtClean="0">
                          <a:solidFill>
                            <a:srgbClr val="000000"/>
                          </a:solidFill>
                          <a:effectLst/>
                          <a:latin typeface="Calibri" panose="020F0502020204030204" pitchFamily="34" charset="0"/>
                        </a:rPr>
                        <a:t>800</a:t>
                      </a:r>
                      <a:endParaRPr lang="en-GB" sz="1400" b="0"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en-GB" sz="1400" b="0" i="0" u="none" strike="noStrike" dirty="0" smtClean="0">
                          <a:solidFill>
                            <a:srgbClr val="000000"/>
                          </a:solidFill>
                          <a:effectLst/>
                          <a:latin typeface="Calibri" panose="020F0502020204030204" pitchFamily="34" charset="0"/>
                        </a:rPr>
                        <a:t>900</a:t>
                      </a:r>
                      <a:endParaRPr lang="en-GB" sz="1400" b="0"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en-GB" sz="1400" b="0" i="0" u="none" strike="noStrike" dirty="0" smtClean="0">
                          <a:solidFill>
                            <a:srgbClr val="000000"/>
                          </a:solidFill>
                          <a:effectLst/>
                          <a:latin typeface="Calibri" panose="020F0502020204030204" pitchFamily="34" charset="0"/>
                        </a:rPr>
                        <a:t>2700</a:t>
                      </a:r>
                      <a:endParaRPr lang="en-GB" sz="1400" b="0"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42814094"/>
                  </a:ext>
                </a:extLst>
              </a:tr>
            </a:tbl>
          </a:graphicData>
        </a:graphic>
      </p:graphicFrame>
      <p:sp>
        <p:nvSpPr>
          <p:cNvPr id="6" name="Rectangle 5"/>
          <p:cNvSpPr/>
          <p:nvPr/>
        </p:nvSpPr>
        <p:spPr>
          <a:xfrm>
            <a:off x="356845" y="4702273"/>
            <a:ext cx="6480720" cy="430887"/>
          </a:xfrm>
          <a:prstGeom prst="rect">
            <a:avLst/>
          </a:prstGeom>
        </p:spPr>
        <p:txBody>
          <a:bodyPr wrap="square">
            <a:spAutoFit/>
          </a:bodyPr>
          <a:lstStyle/>
          <a:p>
            <a:pPr fontAlgn="b"/>
            <a:r>
              <a:rPr lang="en-GB" sz="1050" i="1" dirty="0"/>
              <a:t>Source</a:t>
            </a:r>
            <a:r>
              <a:rPr lang="en-GB" sz="1050" dirty="0"/>
              <a:t>: </a:t>
            </a:r>
            <a:r>
              <a:rPr lang="en-GB" sz="1050" baseline="30000" dirty="0" smtClean="0"/>
              <a:t>1</a:t>
            </a:r>
            <a:r>
              <a:rPr lang="en-GB" sz="1050" dirty="0" smtClean="0"/>
              <a:t>Mental </a:t>
            </a:r>
            <a:r>
              <a:rPr lang="en-GB" sz="1050" dirty="0"/>
              <a:t>Health of Children and Young People in England, 2017 and mid 2019 population estimates, </a:t>
            </a:r>
            <a:r>
              <a:rPr lang="en-GB" sz="1050" dirty="0" smtClean="0"/>
              <a:t>Office </a:t>
            </a:r>
            <a:r>
              <a:rPr lang="en-GB" sz="1050" dirty="0"/>
              <a:t>for National </a:t>
            </a:r>
            <a:r>
              <a:rPr lang="en-GB" sz="1050" dirty="0" smtClean="0"/>
              <a:t>Statistics and </a:t>
            </a:r>
            <a:r>
              <a:rPr lang="en-GB" sz="1050" baseline="30000" dirty="0" smtClean="0"/>
              <a:t>2</a:t>
            </a:r>
            <a:r>
              <a:rPr lang="en-GB" sz="1050" dirty="0" smtClean="0"/>
              <a:t>Adults </a:t>
            </a:r>
            <a:r>
              <a:rPr lang="en-GB" sz="1050" dirty="0"/>
              <a:t>Psychiatric Morbidity Survey, 2014, NHS Digital</a:t>
            </a:r>
            <a:endParaRPr lang="en-GB" sz="1050" dirty="0">
              <a:solidFill>
                <a:srgbClr val="000000"/>
              </a:solidFill>
            </a:endParaRPr>
          </a:p>
        </p:txBody>
      </p:sp>
      <p:sp>
        <p:nvSpPr>
          <p:cNvPr id="4" name="TextBox 3"/>
          <p:cNvSpPr txBox="1"/>
          <p:nvPr/>
        </p:nvSpPr>
        <p:spPr>
          <a:xfrm>
            <a:off x="7417751" y="987574"/>
            <a:ext cx="1402721" cy="1015663"/>
          </a:xfrm>
          <a:prstGeom prst="rect">
            <a:avLst/>
          </a:prstGeom>
          <a:noFill/>
          <a:ln>
            <a:solidFill>
              <a:schemeClr val="accent1"/>
            </a:solidFill>
          </a:ln>
        </p:spPr>
        <p:txBody>
          <a:bodyPr wrap="square" rtlCol="0">
            <a:spAutoFit/>
          </a:bodyPr>
          <a:lstStyle/>
          <a:p>
            <a:r>
              <a:rPr lang="en-GB" sz="1000" b="1" dirty="0" smtClean="0"/>
              <a:t>NB: </a:t>
            </a:r>
            <a:r>
              <a:rPr lang="en-GB" sz="1000" dirty="0" smtClean="0"/>
              <a:t>prevalence estimates of ASC in 0-4 year olds is unavailable as ASC assessments tend to occur from the age of 5+  </a:t>
            </a:r>
            <a:endParaRPr lang="en-GB" sz="1000" dirty="0"/>
          </a:p>
        </p:txBody>
      </p:sp>
    </p:spTree>
    <p:extLst>
      <p:ext uri="{BB962C8B-B14F-4D97-AF65-F5344CB8AC3E}">
        <p14:creationId xmlns:p14="http://schemas.microsoft.com/office/powerpoint/2010/main" val="59007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84354179"/>
              </p:ext>
            </p:extLst>
          </p:nvPr>
        </p:nvGraphicFramePr>
        <p:xfrm>
          <a:off x="1850015" y="1071625"/>
          <a:ext cx="5015166" cy="1157615"/>
        </p:xfrm>
        <a:graphic>
          <a:graphicData uri="http://schemas.openxmlformats.org/drawingml/2006/table">
            <a:tbl>
              <a:tblPr firstRow="1" bandRow="1">
                <a:tableStyleId>{9D7B26C5-4107-4FEC-AEDC-1716B250A1EF}</a:tableStyleId>
              </a:tblPr>
              <a:tblGrid>
                <a:gridCol w="2438019">
                  <a:extLst>
                    <a:ext uri="{9D8B030D-6E8A-4147-A177-3AD203B41FA5}">
                      <a16:colId xmlns:a16="http://schemas.microsoft.com/office/drawing/2014/main" val="2155225450"/>
                    </a:ext>
                  </a:extLst>
                </a:gridCol>
                <a:gridCol w="461327">
                  <a:extLst>
                    <a:ext uri="{9D8B030D-6E8A-4147-A177-3AD203B41FA5}">
                      <a16:colId xmlns:a16="http://schemas.microsoft.com/office/drawing/2014/main" val="3048760718"/>
                    </a:ext>
                  </a:extLst>
                </a:gridCol>
                <a:gridCol w="528955">
                  <a:extLst>
                    <a:ext uri="{9D8B030D-6E8A-4147-A177-3AD203B41FA5}">
                      <a16:colId xmlns:a16="http://schemas.microsoft.com/office/drawing/2014/main" val="2365474013"/>
                    </a:ext>
                  </a:extLst>
                </a:gridCol>
                <a:gridCol w="528955">
                  <a:extLst>
                    <a:ext uri="{9D8B030D-6E8A-4147-A177-3AD203B41FA5}">
                      <a16:colId xmlns:a16="http://schemas.microsoft.com/office/drawing/2014/main" val="1184543550"/>
                    </a:ext>
                  </a:extLst>
                </a:gridCol>
                <a:gridCol w="528955">
                  <a:extLst>
                    <a:ext uri="{9D8B030D-6E8A-4147-A177-3AD203B41FA5}">
                      <a16:colId xmlns:a16="http://schemas.microsoft.com/office/drawing/2014/main" val="971730915"/>
                    </a:ext>
                  </a:extLst>
                </a:gridCol>
                <a:gridCol w="528955">
                  <a:extLst>
                    <a:ext uri="{9D8B030D-6E8A-4147-A177-3AD203B41FA5}">
                      <a16:colId xmlns:a16="http://schemas.microsoft.com/office/drawing/2014/main" val="2499457176"/>
                    </a:ext>
                  </a:extLst>
                </a:gridCol>
              </a:tblGrid>
              <a:tr h="273695">
                <a:tc>
                  <a:txBody>
                    <a:bodyPr/>
                    <a:lstStyle/>
                    <a:p>
                      <a:pPr algn="l" fontAlgn="t"/>
                      <a:r>
                        <a:rPr lang="en-GB" sz="1400" b="1" i="0" u="none" strike="noStrike" dirty="0">
                          <a:solidFill>
                            <a:schemeClr val="tx1"/>
                          </a:solidFill>
                          <a:effectLst/>
                          <a:latin typeface="Calibri" panose="020F0502020204030204" pitchFamily="34" charset="0"/>
                        </a:rPr>
                        <a:t>Cambridgeshire</a:t>
                      </a:r>
                    </a:p>
                  </a:txBody>
                  <a:tcPr marL="7620" marR="7620" marT="7620" marB="0"/>
                </a:tc>
                <a:tc>
                  <a:txBody>
                    <a:bodyPr/>
                    <a:lstStyle/>
                    <a:p>
                      <a:pPr algn="ctr" fontAlgn="t"/>
                      <a:r>
                        <a:rPr lang="en-GB" sz="1400" b="1" i="0" u="none" strike="noStrike" dirty="0">
                          <a:solidFill>
                            <a:schemeClr val="tx1"/>
                          </a:solidFill>
                          <a:effectLst/>
                          <a:latin typeface="Calibri" panose="020F0502020204030204" pitchFamily="34" charset="0"/>
                        </a:rPr>
                        <a:t>2019</a:t>
                      </a:r>
                    </a:p>
                  </a:txBody>
                  <a:tcPr marL="7620" marR="7620" marT="7620" marB="0"/>
                </a:tc>
                <a:tc>
                  <a:txBody>
                    <a:bodyPr/>
                    <a:lstStyle/>
                    <a:p>
                      <a:pPr algn="ctr" fontAlgn="t"/>
                      <a:r>
                        <a:rPr lang="en-GB" sz="1400" b="1" i="0" u="none" strike="noStrike" dirty="0">
                          <a:solidFill>
                            <a:schemeClr val="tx1"/>
                          </a:solidFill>
                          <a:effectLst/>
                          <a:latin typeface="Calibri" panose="020F0502020204030204" pitchFamily="34" charset="0"/>
                        </a:rPr>
                        <a:t>2020</a:t>
                      </a:r>
                    </a:p>
                  </a:txBody>
                  <a:tcPr marL="7620" marR="7620" marT="7620" marB="0"/>
                </a:tc>
                <a:tc>
                  <a:txBody>
                    <a:bodyPr/>
                    <a:lstStyle/>
                    <a:p>
                      <a:pPr algn="ctr" fontAlgn="t"/>
                      <a:r>
                        <a:rPr lang="en-GB" sz="1400" b="1" i="0" u="none" strike="noStrike" dirty="0">
                          <a:solidFill>
                            <a:schemeClr val="tx1"/>
                          </a:solidFill>
                          <a:effectLst/>
                          <a:latin typeface="Calibri" panose="020F0502020204030204" pitchFamily="34" charset="0"/>
                        </a:rPr>
                        <a:t>2025</a:t>
                      </a:r>
                    </a:p>
                  </a:txBody>
                  <a:tcPr marL="7620" marR="7620" marT="7620" marB="0"/>
                </a:tc>
                <a:tc>
                  <a:txBody>
                    <a:bodyPr/>
                    <a:lstStyle/>
                    <a:p>
                      <a:pPr algn="ctr" fontAlgn="t"/>
                      <a:r>
                        <a:rPr lang="en-GB" sz="1400" b="1" i="0" u="none" strike="noStrike" dirty="0">
                          <a:solidFill>
                            <a:schemeClr val="tx1"/>
                          </a:solidFill>
                          <a:effectLst/>
                          <a:latin typeface="Calibri" panose="020F0502020204030204" pitchFamily="34" charset="0"/>
                        </a:rPr>
                        <a:t>2030</a:t>
                      </a:r>
                    </a:p>
                  </a:txBody>
                  <a:tcPr marL="7620" marR="7620" marT="7620" marB="0"/>
                </a:tc>
                <a:tc>
                  <a:txBody>
                    <a:bodyPr/>
                    <a:lstStyle/>
                    <a:p>
                      <a:pPr algn="ctr" fontAlgn="t"/>
                      <a:r>
                        <a:rPr lang="en-GB" sz="1400" b="1" i="0" u="none" strike="noStrike" dirty="0">
                          <a:solidFill>
                            <a:schemeClr val="tx1"/>
                          </a:solidFill>
                          <a:effectLst/>
                          <a:latin typeface="Calibri" panose="020F0502020204030204" pitchFamily="34" charset="0"/>
                        </a:rPr>
                        <a:t>2035</a:t>
                      </a:r>
                    </a:p>
                  </a:txBody>
                  <a:tcPr marL="7620" marR="7620" marT="7620" marB="0"/>
                </a:tc>
                <a:extLst>
                  <a:ext uri="{0D108BD9-81ED-4DB2-BD59-A6C34878D82A}">
                    <a16:rowId xmlns:a16="http://schemas.microsoft.com/office/drawing/2014/main" val="2364554566"/>
                  </a:ext>
                </a:extLst>
              </a:tr>
              <a:tr h="190066">
                <a:tc>
                  <a:txBody>
                    <a:bodyPr/>
                    <a:lstStyle/>
                    <a:p>
                      <a:pPr algn="l" fontAlgn="b"/>
                      <a:r>
                        <a:rPr lang="en-GB" sz="1400" b="0" i="0" u="none" strike="noStrike" dirty="0">
                          <a:solidFill>
                            <a:srgbClr val="000000"/>
                          </a:solidFill>
                          <a:effectLst/>
                          <a:latin typeface="Calibri" panose="020F0502020204030204" pitchFamily="34" charset="0"/>
                        </a:rPr>
                        <a:t>5-10 years</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720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720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680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640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620</a:t>
                      </a:r>
                    </a:p>
                  </a:txBody>
                  <a:tcPr marL="7620" marR="7620" marT="7620" marB="0" anchor="b"/>
                </a:tc>
                <a:extLst>
                  <a:ext uri="{0D108BD9-81ED-4DB2-BD59-A6C34878D82A}">
                    <a16:rowId xmlns:a16="http://schemas.microsoft.com/office/drawing/2014/main" val="3421315243"/>
                  </a:ext>
                </a:extLst>
              </a:tr>
              <a:tr h="190066">
                <a:tc>
                  <a:txBody>
                    <a:bodyPr/>
                    <a:lstStyle/>
                    <a:p>
                      <a:pPr algn="l" fontAlgn="b"/>
                      <a:r>
                        <a:rPr lang="en-GB" sz="1400" b="0" i="0" u="none" strike="noStrike" dirty="0">
                          <a:solidFill>
                            <a:srgbClr val="000000"/>
                          </a:solidFill>
                          <a:effectLst/>
                          <a:latin typeface="Calibri" panose="020F0502020204030204" pitchFamily="34" charset="0"/>
                        </a:rPr>
                        <a:t>11-17 years</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600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620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680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660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620</a:t>
                      </a:r>
                    </a:p>
                  </a:txBody>
                  <a:tcPr marL="7620" marR="7620" marT="7620" marB="0" anchor="b"/>
                </a:tc>
                <a:extLst>
                  <a:ext uri="{0D108BD9-81ED-4DB2-BD59-A6C34878D82A}">
                    <a16:rowId xmlns:a16="http://schemas.microsoft.com/office/drawing/2014/main" val="4079194423"/>
                  </a:ext>
                </a:extLst>
              </a:tr>
              <a:tr h="190066">
                <a:tc>
                  <a:txBody>
                    <a:bodyPr/>
                    <a:lstStyle/>
                    <a:p>
                      <a:pPr algn="l" fontAlgn="b"/>
                      <a:r>
                        <a:rPr lang="en-GB" sz="1400" b="0" i="0" u="none" strike="noStrike" dirty="0">
                          <a:solidFill>
                            <a:srgbClr val="000000"/>
                          </a:solidFill>
                          <a:effectLst/>
                          <a:latin typeface="Calibri" panose="020F0502020204030204" pitchFamily="34" charset="0"/>
                        </a:rPr>
                        <a:t>18-24 years</a:t>
                      </a:r>
                    </a:p>
                  </a:txBody>
                  <a:tcPr marL="7620" marR="7620" marT="7620" marB="0" anchor="b"/>
                </a:tc>
                <a:tc>
                  <a:txBody>
                    <a:bodyPr/>
                    <a:lstStyle/>
                    <a:p>
                      <a:pPr algn="ctr" fontAlgn="b"/>
                      <a:r>
                        <a:rPr lang="en-GB" sz="1400" b="0" i="0" u="none" strike="noStrike" dirty="0">
                          <a:solidFill>
                            <a:srgbClr val="000000"/>
                          </a:solidFill>
                          <a:effectLst/>
                          <a:latin typeface="Calibri" panose="020F0502020204030204" pitchFamily="34" charset="0"/>
                        </a:rPr>
                        <a:t>730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720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710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800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830</a:t>
                      </a:r>
                    </a:p>
                  </a:txBody>
                  <a:tcPr marL="7620" marR="7620" marT="7620" marB="0" anchor="b"/>
                </a:tc>
                <a:extLst>
                  <a:ext uri="{0D108BD9-81ED-4DB2-BD59-A6C34878D82A}">
                    <a16:rowId xmlns:a16="http://schemas.microsoft.com/office/drawing/2014/main" val="3735742819"/>
                  </a:ext>
                </a:extLst>
              </a:tr>
              <a:tr h="190066">
                <a:tc>
                  <a:txBody>
                    <a:bodyPr/>
                    <a:lstStyle/>
                    <a:p>
                      <a:pPr algn="l" fontAlgn="b"/>
                      <a:r>
                        <a:rPr lang="en-GB" sz="1400" b="0" i="0" u="none" strike="noStrike">
                          <a:solidFill>
                            <a:srgbClr val="000000"/>
                          </a:solidFill>
                          <a:effectLst/>
                          <a:latin typeface="Calibri" panose="020F0502020204030204" pitchFamily="34" charset="0"/>
                        </a:rPr>
                        <a:t>Total</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2,040</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2,060</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2,080</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2,100</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2,070</a:t>
                      </a: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918439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44108765"/>
              </p:ext>
            </p:extLst>
          </p:nvPr>
        </p:nvGraphicFramePr>
        <p:xfrm>
          <a:off x="1850015" y="2331435"/>
          <a:ext cx="5082794" cy="1238379"/>
        </p:xfrm>
        <a:graphic>
          <a:graphicData uri="http://schemas.openxmlformats.org/drawingml/2006/table">
            <a:tbl>
              <a:tblPr firstRow="1" bandRow="1">
                <a:tableStyleId>{9D7B26C5-4107-4FEC-AEDC-1716B250A1EF}</a:tableStyleId>
              </a:tblPr>
              <a:tblGrid>
                <a:gridCol w="2438019">
                  <a:extLst>
                    <a:ext uri="{9D8B030D-6E8A-4147-A177-3AD203B41FA5}">
                      <a16:colId xmlns:a16="http://schemas.microsoft.com/office/drawing/2014/main" val="2699160012"/>
                    </a:ext>
                  </a:extLst>
                </a:gridCol>
                <a:gridCol w="528955">
                  <a:extLst>
                    <a:ext uri="{9D8B030D-6E8A-4147-A177-3AD203B41FA5}">
                      <a16:colId xmlns:a16="http://schemas.microsoft.com/office/drawing/2014/main" val="2074722346"/>
                    </a:ext>
                  </a:extLst>
                </a:gridCol>
                <a:gridCol w="528955">
                  <a:extLst>
                    <a:ext uri="{9D8B030D-6E8A-4147-A177-3AD203B41FA5}">
                      <a16:colId xmlns:a16="http://schemas.microsoft.com/office/drawing/2014/main" val="4132231713"/>
                    </a:ext>
                  </a:extLst>
                </a:gridCol>
                <a:gridCol w="528955">
                  <a:extLst>
                    <a:ext uri="{9D8B030D-6E8A-4147-A177-3AD203B41FA5}">
                      <a16:colId xmlns:a16="http://schemas.microsoft.com/office/drawing/2014/main" val="2861246175"/>
                    </a:ext>
                  </a:extLst>
                </a:gridCol>
                <a:gridCol w="528955">
                  <a:extLst>
                    <a:ext uri="{9D8B030D-6E8A-4147-A177-3AD203B41FA5}">
                      <a16:colId xmlns:a16="http://schemas.microsoft.com/office/drawing/2014/main" val="3709565998"/>
                    </a:ext>
                  </a:extLst>
                </a:gridCol>
                <a:gridCol w="528955">
                  <a:extLst>
                    <a:ext uri="{9D8B030D-6E8A-4147-A177-3AD203B41FA5}">
                      <a16:colId xmlns:a16="http://schemas.microsoft.com/office/drawing/2014/main" val="2041146792"/>
                    </a:ext>
                  </a:extLst>
                </a:gridCol>
              </a:tblGrid>
              <a:tr h="273695">
                <a:tc>
                  <a:txBody>
                    <a:bodyPr/>
                    <a:lstStyle/>
                    <a:p>
                      <a:pPr algn="l" fontAlgn="t"/>
                      <a:r>
                        <a:rPr lang="en-GB" sz="1400" b="1" i="0" u="none" strike="noStrike" dirty="0">
                          <a:solidFill>
                            <a:schemeClr val="tx1"/>
                          </a:solidFill>
                          <a:effectLst/>
                          <a:latin typeface="Calibri" panose="020F0502020204030204" pitchFamily="34" charset="0"/>
                        </a:rPr>
                        <a:t>Peterborough</a:t>
                      </a:r>
                    </a:p>
                  </a:txBody>
                  <a:tcPr marL="7620" marR="7620" marT="7620" marB="0"/>
                </a:tc>
                <a:tc>
                  <a:txBody>
                    <a:bodyPr/>
                    <a:lstStyle/>
                    <a:p>
                      <a:pPr algn="ctr" fontAlgn="t"/>
                      <a:r>
                        <a:rPr lang="en-GB" sz="1400" b="1" i="0" u="none" strike="noStrike" dirty="0">
                          <a:solidFill>
                            <a:schemeClr val="tx1"/>
                          </a:solidFill>
                          <a:effectLst/>
                          <a:latin typeface="Calibri" panose="020F0502020204030204" pitchFamily="34" charset="0"/>
                        </a:rPr>
                        <a:t>2019</a:t>
                      </a:r>
                    </a:p>
                  </a:txBody>
                  <a:tcPr marL="7620" marR="7620" marT="7620" marB="0"/>
                </a:tc>
                <a:tc>
                  <a:txBody>
                    <a:bodyPr/>
                    <a:lstStyle/>
                    <a:p>
                      <a:pPr algn="ctr" fontAlgn="t"/>
                      <a:r>
                        <a:rPr lang="en-GB" sz="1400" b="1" i="0" u="none" strike="noStrike">
                          <a:solidFill>
                            <a:schemeClr val="tx1"/>
                          </a:solidFill>
                          <a:effectLst/>
                          <a:latin typeface="Calibri" panose="020F0502020204030204" pitchFamily="34" charset="0"/>
                        </a:rPr>
                        <a:t>2020</a:t>
                      </a:r>
                    </a:p>
                  </a:txBody>
                  <a:tcPr marL="7620" marR="7620" marT="7620" marB="0"/>
                </a:tc>
                <a:tc>
                  <a:txBody>
                    <a:bodyPr/>
                    <a:lstStyle/>
                    <a:p>
                      <a:pPr algn="ctr" fontAlgn="t"/>
                      <a:r>
                        <a:rPr lang="en-GB" sz="1400" b="1" i="0" u="none" strike="noStrike">
                          <a:solidFill>
                            <a:schemeClr val="tx1"/>
                          </a:solidFill>
                          <a:effectLst/>
                          <a:latin typeface="Calibri" panose="020F0502020204030204" pitchFamily="34" charset="0"/>
                        </a:rPr>
                        <a:t>2025</a:t>
                      </a:r>
                    </a:p>
                  </a:txBody>
                  <a:tcPr marL="7620" marR="7620" marT="7620" marB="0"/>
                </a:tc>
                <a:tc>
                  <a:txBody>
                    <a:bodyPr/>
                    <a:lstStyle/>
                    <a:p>
                      <a:pPr algn="ctr" fontAlgn="t"/>
                      <a:r>
                        <a:rPr lang="en-GB" sz="1400" b="1" i="0" u="none" strike="noStrike" dirty="0">
                          <a:solidFill>
                            <a:schemeClr val="tx1"/>
                          </a:solidFill>
                          <a:effectLst/>
                          <a:latin typeface="Calibri" panose="020F0502020204030204" pitchFamily="34" charset="0"/>
                        </a:rPr>
                        <a:t>2030</a:t>
                      </a:r>
                    </a:p>
                  </a:txBody>
                  <a:tcPr marL="7620" marR="7620" marT="7620" marB="0"/>
                </a:tc>
                <a:tc>
                  <a:txBody>
                    <a:bodyPr/>
                    <a:lstStyle/>
                    <a:p>
                      <a:pPr algn="ctr" fontAlgn="t"/>
                      <a:r>
                        <a:rPr lang="en-GB" sz="1400" b="1" i="0" u="none" strike="noStrike" dirty="0">
                          <a:solidFill>
                            <a:schemeClr val="tx1"/>
                          </a:solidFill>
                          <a:effectLst/>
                          <a:latin typeface="Calibri" panose="020F0502020204030204" pitchFamily="34" charset="0"/>
                        </a:rPr>
                        <a:t>2035</a:t>
                      </a:r>
                    </a:p>
                  </a:txBody>
                  <a:tcPr marL="7620" marR="7620" marT="7620" marB="0"/>
                </a:tc>
                <a:extLst>
                  <a:ext uri="{0D108BD9-81ED-4DB2-BD59-A6C34878D82A}">
                    <a16:rowId xmlns:a16="http://schemas.microsoft.com/office/drawing/2014/main" val="551438876"/>
                  </a:ext>
                </a:extLst>
              </a:tr>
              <a:tr h="301744">
                <a:tc>
                  <a:txBody>
                    <a:bodyPr/>
                    <a:lstStyle/>
                    <a:p>
                      <a:pPr algn="l" fontAlgn="b"/>
                      <a:r>
                        <a:rPr lang="en-GB" sz="1400" b="0" i="0" u="none" strike="noStrike" dirty="0">
                          <a:solidFill>
                            <a:srgbClr val="000000"/>
                          </a:solidFill>
                          <a:effectLst/>
                          <a:latin typeface="Calibri" panose="020F0502020204030204" pitchFamily="34" charset="0"/>
                        </a:rPr>
                        <a:t>5-10 years</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280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290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280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260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260</a:t>
                      </a:r>
                    </a:p>
                  </a:txBody>
                  <a:tcPr marL="7620" marR="7620" marT="7620" marB="0" anchor="b"/>
                </a:tc>
                <a:extLst>
                  <a:ext uri="{0D108BD9-81ED-4DB2-BD59-A6C34878D82A}">
                    <a16:rowId xmlns:a16="http://schemas.microsoft.com/office/drawing/2014/main" val="210750130"/>
                  </a:ext>
                </a:extLst>
              </a:tr>
              <a:tr h="72008">
                <a:tc>
                  <a:txBody>
                    <a:bodyPr/>
                    <a:lstStyle/>
                    <a:p>
                      <a:pPr algn="l" fontAlgn="b"/>
                      <a:r>
                        <a:rPr lang="en-GB" sz="1400" b="0" i="0" u="none" strike="noStrike" dirty="0">
                          <a:solidFill>
                            <a:srgbClr val="000000"/>
                          </a:solidFill>
                          <a:effectLst/>
                          <a:latin typeface="Calibri" panose="020F0502020204030204" pitchFamily="34" charset="0"/>
                        </a:rPr>
                        <a:t>11-17 years</a:t>
                      </a:r>
                    </a:p>
                  </a:txBody>
                  <a:tcPr marL="7620" marR="7620" marT="7620" marB="0" anchor="b"/>
                </a:tc>
                <a:tc>
                  <a:txBody>
                    <a:bodyPr/>
                    <a:lstStyle/>
                    <a:p>
                      <a:pPr algn="ctr" fontAlgn="b"/>
                      <a:r>
                        <a:rPr lang="en-GB" sz="1400" b="0" i="0" u="none" strike="noStrike" dirty="0">
                          <a:solidFill>
                            <a:srgbClr val="000000"/>
                          </a:solidFill>
                          <a:effectLst/>
                          <a:latin typeface="Calibri" panose="020F0502020204030204" pitchFamily="34" charset="0"/>
                        </a:rPr>
                        <a:t>200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210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260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260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240</a:t>
                      </a:r>
                    </a:p>
                  </a:txBody>
                  <a:tcPr marL="7620" marR="7620" marT="7620" marB="0" anchor="b"/>
                </a:tc>
                <a:extLst>
                  <a:ext uri="{0D108BD9-81ED-4DB2-BD59-A6C34878D82A}">
                    <a16:rowId xmlns:a16="http://schemas.microsoft.com/office/drawing/2014/main" val="2040062280"/>
                  </a:ext>
                </a:extLst>
              </a:tr>
              <a:tr h="190066">
                <a:tc>
                  <a:txBody>
                    <a:bodyPr/>
                    <a:lstStyle/>
                    <a:p>
                      <a:pPr algn="l" fontAlgn="b"/>
                      <a:r>
                        <a:rPr lang="en-GB" sz="1400" b="0" i="0" u="none" strike="noStrike" dirty="0">
                          <a:solidFill>
                            <a:srgbClr val="000000"/>
                          </a:solidFill>
                          <a:effectLst/>
                          <a:latin typeface="Calibri" panose="020F0502020204030204" pitchFamily="34" charset="0"/>
                        </a:rPr>
                        <a:t>18-24 years</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170</a:t>
                      </a:r>
                    </a:p>
                  </a:txBody>
                  <a:tcPr marL="7620" marR="7620" marT="7620" marB="0" anchor="b"/>
                </a:tc>
                <a:tc>
                  <a:txBody>
                    <a:bodyPr/>
                    <a:lstStyle/>
                    <a:p>
                      <a:pPr algn="ctr" fontAlgn="b"/>
                      <a:r>
                        <a:rPr lang="en-GB" sz="1400" b="0" i="0" u="none" strike="noStrike" dirty="0">
                          <a:solidFill>
                            <a:srgbClr val="000000"/>
                          </a:solidFill>
                          <a:effectLst/>
                          <a:latin typeface="Calibri" panose="020F0502020204030204" pitchFamily="34" charset="0"/>
                        </a:rPr>
                        <a:t>170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170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200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220</a:t>
                      </a:r>
                    </a:p>
                  </a:txBody>
                  <a:tcPr marL="7620" marR="7620" marT="7620" marB="0" anchor="b"/>
                </a:tc>
                <a:extLst>
                  <a:ext uri="{0D108BD9-81ED-4DB2-BD59-A6C34878D82A}">
                    <a16:rowId xmlns:a16="http://schemas.microsoft.com/office/drawing/2014/main" val="3178075154"/>
                  </a:ext>
                </a:extLst>
              </a:tr>
              <a:tr h="190066">
                <a:tc>
                  <a:txBody>
                    <a:bodyPr/>
                    <a:lstStyle/>
                    <a:p>
                      <a:pPr algn="l" fontAlgn="b"/>
                      <a:r>
                        <a:rPr lang="en-GB" sz="1400" b="0" i="0" u="none" strike="noStrike">
                          <a:solidFill>
                            <a:srgbClr val="000000"/>
                          </a:solidFill>
                          <a:effectLst/>
                          <a:latin typeface="Calibri" panose="020F0502020204030204" pitchFamily="34" charset="0"/>
                        </a:rPr>
                        <a:t>Total</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660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680</a:t>
                      </a:r>
                    </a:p>
                  </a:txBody>
                  <a:tcPr marL="7620" marR="7620" marT="7620" marB="0" anchor="b"/>
                </a:tc>
                <a:tc>
                  <a:txBody>
                    <a:bodyPr/>
                    <a:lstStyle/>
                    <a:p>
                      <a:pPr algn="ctr" fontAlgn="b"/>
                      <a:r>
                        <a:rPr lang="en-GB" sz="1400" b="0" i="0" u="none" strike="noStrike">
                          <a:solidFill>
                            <a:srgbClr val="000000"/>
                          </a:solidFill>
                          <a:effectLst/>
                          <a:latin typeface="Calibri" panose="020F0502020204030204" pitchFamily="34" charset="0"/>
                        </a:rPr>
                        <a:t>710</a:t>
                      </a:r>
                    </a:p>
                  </a:txBody>
                  <a:tcPr marL="7620" marR="7620" marT="7620" marB="0" anchor="b"/>
                </a:tc>
                <a:tc>
                  <a:txBody>
                    <a:bodyPr/>
                    <a:lstStyle/>
                    <a:p>
                      <a:pPr algn="ctr" fontAlgn="b"/>
                      <a:r>
                        <a:rPr lang="en-GB" sz="1400" b="0" i="0" u="none" strike="noStrike" dirty="0">
                          <a:solidFill>
                            <a:srgbClr val="000000"/>
                          </a:solidFill>
                          <a:effectLst/>
                          <a:latin typeface="Calibri" panose="020F0502020204030204" pitchFamily="34" charset="0"/>
                        </a:rPr>
                        <a:t>720</a:t>
                      </a:r>
                    </a:p>
                  </a:txBody>
                  <a:tcPr marL="7620" marR="7620" marT="7620" marB="0" anchor="b"/>
                </a:tc>
                <a:tc>
                  <a:txBody>
                    <a:bodyPr/>
                    <a:lstStyle/>
                    <a:p>
                      <a:pPr algn="ctr" fontAlgn="b"/>
                      <a:r>
                        <a:rPr lang="en-GB" sz="1400" b="0" i="0" u="none" strike="noStrike" dirty="0">
                          <a:solidFill>
                            <a:srgbClr val="000000"/>
                          </a:solidFill>
                          <a:effectLst/>
                          <a:latin typeface="Calibri" panose="020F0502020204030204" pitchFamily="34" charset="0"/>
                        </a:rPr>
                        <a:t>710</a:t>
                      </a:r>
                    </a:p>
                  </a:txBody>
                  <a:tcPr marL="7620" marR="7620" marT="7620" marB="0" anchor="b"/>
                </a:tc>
                <a:extLst>
                  <a:ext uri="{0D108BD9-81ED-4DB2-BD59-A6C34878D82A}">
                    <a16:rowId xmlns:a16="http://schemas.microsoft.com/office/drawing/2014/main" val="2861727723"/>
                  </a:ext>
                </a:extLst>
              </a:tr>
            </a:tbl>
          </a:graphicData>
        </a:graphic>
      </p:graphicFrame>
      <p:sp>
        <p:nvSpPr>
          <p:cNvPr id="6" name="Title 1"/>
          <p:cNvSpPr>
            <a:spLocks noGrp="1"/>
          </p:cNvSpPr>
          <p:nvPr>
            <p:ph type="title"/>
          </p:nvPr>
        </p:nvSpPr>
        <p:spPr>
          <a:xfrm>
            <a:off x="457200" y="206375"/>
            <a:ext cx="6419056" cy="857250"/>
          </a:xfrm>
          <a:noFill/>
        </p:spPr>
        <p:txBody>
          <a:bodyPr/>
          <a:lstStyle/>
          <a:p>
            <a:r>
              <a:rPr lang="en-GB" dirty="0" smtClean="0">
                <a:solidFill>
                  <a:schemeClr val="bg1"/>
                </a:solidFill>
              </a:rPr>
              <a:t>CYP Prevalence cont.</a:t>
            </a:r>
            <a:endParaRPr lang="en-GB" i="1" dirty="0">
              <a:solidFill>
                <a:schemeClr val="bg1"/>
              </a:solidFill>
            </a:endParaRPr>
          </a:p>
        </p:txBody>
      </p:sp>
      <p:sp>
        <p:nvSpPr>
          <p:cNvPr id="3" name="Rectangle 2"/>
          <p:cNvSpPr/>
          <p:nvPr/>
        </p:nvSpPr>
        <p:spPr>
          <a:xfrm>
            <a:off x="395536" y="4587974"/>
            <a:ext cx="7848872" cy="430887"/>
          </a:xfrm>
          <a:prstGeom prst="rect">
            <a:avLst/>
          </a:prstGeom>
        </p:spPr>
        <p:txBody>
          <a:bodyPr wrap="square">
            <a:spAutoFit/>
          </a:bodyPr>
          <a:lstStyle/>
          <a:p>
            <a:pPr fontAlgn="b"/>
            <a:r>
              <a:rPr lang="en-GB" sz="1050" i="1" dirty="0"/>
              <a:t>Source</a:t>
            </a:r>
            <a:r>
              <a:rPr lang="en-GB" sz="1050" dirty="0"/>
              <a:t>: </a:t>
            </a:r>
            <a:r>
              <a:rPr lang="en-GB" sz="1050" dirty="0" smtClean="0"/>
              <a:t>Mental </a:t>
            </a:r>
            <a:r>
              <a:rPr lang="en-GB" sz="1050" dirty="0"/>
              <a:t>Health of Children and Young People in England, 2017 and mid 2019 population estimates, Office for National </a:t>
            </a:r>
            <a:r>
              <a:rPr lang="en-GB" sz="1050" dirty="0" smtClean="0"/>
              <a:t>Statistics and Adults </a:t>
            </a:r>
            <a:r>
              <a:rPr lang="en-GB" sz="1050" dirty="0"/>
              <a:t>Psychiatric Morbidity Survey, 2014, NHS Digital</a:t>
            </a:r>
            <a:endParaRPr lang="en-GB" sz="105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59082318"/>
              </p:ext>
            </p:extLst>
          </p:nvPr>
        </p:nvGraphicFramePr>
        <p:xfrm>
          <a:off x="899592" y="3733881"/>
          <a:ext cx="6442202" cy="662940"/>
        </p:xfrm>
        <a:graphic>
          <a:graphicData uri="http://schemas.openxmlformats.org/drawingml/2006/table">
            <a:tbl>
              <a:tblPr firstRow="1" bandRow="1">
                <a:tableStyleId>{9D7B26C5-4107-4FEC-AEDC-1716B250A1EF}</a:tableStyleId>
              </a:tblPr>
              <a:tblGrid>
                <a:gridCol w="3216402">
                  <a:extLst>
                    <a:ext uri="{9D8B030D-6E8A-4147-A177-3AD203B41FA5}">
                      <a16:colId xmlns:a16="http://schemas.microsoft.com/office/drawing/2014/main" val="3940372514"/>
                    </a:ext>
                  </a:extLst>
                </a:gridCol>
                <a:gridCol w="787400">
                  <a:extLst>
                    <a:ext uri="{9D8B030D-6E8A-4147-A177-3AD203B41FA5}">
                      <a16:colId xmlns:a16="http://schemas.microsoft.com/office/drawing/2014/main" val="2229778223"/>
                    </a:ext>
                  </a:extLst>
                </a:gridCol>
                <a:gridCol w="609600">
                  <a:extLst>
                    <a:ext uri="{9D8B030D-6E8A-4147-A177-3AD203B41FA5}">
                      <a16:colId xmlns:a16="http://schemas.microsoft.com/office/drawing/2014/main" val="95469972"/>
                    </a:ext>
                  </a:extLst>
                </a:gridCol>
                <a:gridCol w="609600">
                  <a:extLst>
                    <a:ext uri="{9D8B030D-6E8A-4147-A177-3AD203B41FA5}">
                      <a16:colId xmlns:a16="http://schemas.microsoft.com/office/drawing/2014/main" val="1358073217"/>
                    </a:ext>
                  </a:extLst>
                </a:gridCol>
                <a:gridCol w="609600">
                  <a:extLst>
                    <a:ext uri="{9D8B030D-6E8A-4147-A177-3AD203B41FA5}">
                      <a16:colId xmlns:a16="http://schemas.microsoft.com/office/drawing/2014/main" val="3255584038"/>
                    </a:ext>
                  </a:extLst>
                </a:gridCol>
                <a:gridCol w="609600">
                  <a:extLst>
                    <a:ext uri="{9D8B030D-6E8A-4147-A177-3AD203B41FA5}">
                      <a16:colId xmlns:a16="http://schemas.microsoft.com/office/drawing/2014/main" val="4190726620"/>
                    </a:ext>
                  </a:extLst>
                </a:gridCol>
              </a:tblGrid>
              <a:tr h="159984">
                <a:tc>
                  <a:txBody>
                    <a:bodyPr/>
                    <a:lstStyle/>
                    <a:p>
                      <a:pPr algn="l" fontAlgn="b"/>
                      <a:r>
                        <a:rPr lang="en-GB" sz="1400" b="1" i="0" u="none" strike="noStrike" dirty="0" smtClean="0">
                          <a:solidFill>
                            <a:srgbClr val="000000"/>
                          </a:solidFill>
                          <a:effectLst/>
                          <a:latin typeface="Calibri" panose="020F0502020204030204" pitchFamily="34" charset="0"/>
                        </a:rPr>
                        <a:t>Totals</a:t>
                      </a:r>
                      <a:r>
                        <a:rPr lang="en-GB" sz="1400" b="1" i="0" u="none" strike="noStrike" baseline="0" dirty="0" smtClean="0">
                          <a:solidFill>
                            <a:srgbClr val="000000"/>
                          </a:solidFill>
                          <a:effectLst/>
                          <a:latin typeface="Calibri" panose="020F0502020204030204" pitchFamily="34" charset="0"/>
                        </a:rPr>
                        <a:t> </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t"/>
                      <a:r>
                        <a:rPr lang="en-GB" sz="1400" b="1" i="0" u="none" strike="noStrike" dirty="0">
                          <a:solidFill>
                            <a:schemeClr val="tx1"/>
                          </a:solidFill>
                          <a:effectLst/>
                          <a:latin typeface="Calibri" panose="020F0502020204030204" pitchFamily="34" charset="0"/>
                        </a:rPr>
                        <a:t>2019</a:t>
                      </a:r>
                    </a:p>
                  </a:txBody>
                  <a:tcPr marL="7620" marR="7620" marT="7620" marB="0"/>
                </a:tc>
                <a:tc>
                  <a:txBody>
                    <a:bodyPr/>
                    <a:lstStyle/>
                    <a:p>
                      <a:pPr algn="ctr" fontAlgn="t"/>
                      <a:r>
                        <a:rPr lang="en-GB" sz="1400" b="1" i="0" u="none" strike="noStrike" dirty="0">
                          <a:solidFill>
                            <a:schemeClr val="tx1"/>
                          </a:solidFill>
                          <a:effectLst/>
                          <a:latin typeface="Calibri" panose="020F0502020204030204" pitchFamily="34" charset="0"/>
                        </a:rPr>
                        <a:t>2020</a:t>
                      </a:r>
                    </a:p>
                  </a:txBody>
                  <a:tcPr marL="7620" marR="7620" marT="7620" marB="0"/>
                </a:tc>
                <a:tc>
                  <a:txBody>
                    <a:bodyPr/>
                    <a:lstStyle/>
                    <a:p>
                      <a:pPr algn="ctr" fontAlgn="t"/>
                      <a:r>
                        <a:rPr lang="en-GB" sz="1400" b="1" i="0" u="none" strike="noStrike" dirty="0">
                          <a:solidFill>
                            <a:schemeClr val="tx1"/>
                          </a:solidFill>
                          <a:effectLst/>
                          <a:latin typeface="Calibri" panose="020F0502020204030204" pitchFamily="34" charset="0"/>
                        </a:rPr>
                        <a:t>2025</a:t>
                      </a:r>
                    </a:p>
                  </a:txBody>
                  <a:tcPr marL="7620" marR="7620" marT="7620" marB="0"/>
                </a:tc>
                <a:tc>
                  <a:txBody>
                    <a:bodyPr/>
                    <a:lstStyle/>
                    <a:p>
                      <a:pPr algn="ctr" fontAlgn="t"/>
                      <a:r>
                        <a:rPr lang="en-GB" sz="1400" b="1" i="0" u="none" strike="noStrike" dirty="0">
                          <a:solidFill>
                            <a:schemeClr val="tx1"/>
                          </a:solidFill>
                          <a:effectLst/>
                          <a:latin typeface="Calibri" panose="020F0502020204030204" pitchFamily="34" charset="0"/>
                        </a:rPr>
                        <a:t>2030</a:t>
                      </a:r>
                    </a:p>
                  </a:txBody>
                  <a:tcPr marL="7620" marR="7620" marT="7620" marB="0"/>
                </a:tc>
                <a:tc>
                  <a:txBody>
                    <a:bodyPr/>
                    <a:lstStyle/>
                    <a:p>
                      <a:pPr algn="ctr" fontAlgn="t"/>
                      <a:r>
                        <a:rPr lang="en-GB" sz="1400" b="1" i="0" u="none" strike="noStrike" dirty="0">
                          <a:solidFill>
                            <a:schemeClr val="tx1"/>
                          </a:solidFill>
                          <a:effectLst/>
                          <a:latin typeface="Calibri" panose="020F0502020204030204" pitchFamily="34" charset="0"/>
                        </a:rPr>
                        <a:t>2035</a:t>
                      </a:r>
                    </a:p>
                  </a:txBody>
                  <a:tcPr marL="7620" marR="7620" marT="7620" marB="0"/>
                </a:tc>
                <a:extLst>
                  <a:ext uri="{0D108BD9-81ED-4DB2-BD59-A6C34878D82A}">
                    <a16:rowId xmlns:a16="http://schemas.microsoft.com/office/drawing/2014/main" val="3761722521"/>
                  </a:ext>
                </a:extLst>
              </a:tr>
              <a:tr h="182880">
                <a:tc>
                  <a:txBody>
                    <a:bodyPr/>
                    <a:lstStyle/>
                    <a:p>
                      <a:pPr algn="ctr" fontAlgn="b"/>
                      <a:r>
                        <a:rPr lang="en-GB" sz="1400" u="none" strike="noStrike" dirty="0">
                          <a:effectLst/>
                        </a:rPr>
                        <a:t>Cambridgeshire &amp; Peterborough 5-17 years</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1800</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1840</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1900</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a:effectLst/>
                        </a:rPr>
                        <a:t>1820</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1740</a:t>
                      </a:r>
                      <a:endParaRPr lang="en-GB"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64797635"/>
                  </a:ext>
                </a:extLst>
              </a:tr>
              <a:tr h="182880">
                <a:tc>
                  <a:txBody>
                    <a:bodyPr/>
                    <a:lstStyle/>
                    <a:p>
                      <a:pPr algn="ctr" fontAlgn="b"/>
                      <a:r>
                        <a:rPr lang="en-GB" sz="1400" u="none" strike="noStrike" dirty="0">
                          <a:effectLst/>
                        </a:rPr>
                        <a:t>Cambridgeshire &amp; Peterborough  </a:t>
                      </a:r>
                      <a:r>
                        <a:rPr lang="en-GB" sz="1400" u="none" strike="noStrike" dirty="0" smtClean="0">
                          <a:effectLst/>
                        </a:rPr>
                        <a:t>5-24 </a:t>
                      </a:r>
                      <a:r>
                        <a:rPr lang="en-GB" sz="1400" u="none" strike="noStrike" dirty="0">
                          <a:effectLst/>
                        </a:rPr>
                        <a:t>years</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2,700</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2,740</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2,790</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2,820</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1400" u="none" strike="noStrike" dirty="0">
                          <a:effectLst/>
                        </a:rPr>
                        <a:t>2,780</a:t>
                      </a:r>
                      <a:endParaRPr lang="en-GB"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72848101"/>
                  </a:ext>
                </a:extLst>
              </a:tr>
            </a:tbl>
          </a:graphicData>
        </a:graphic>
      </p:graphicFrame>
    </p:spTree>
    <p:extLst>
      <p:ext uri="{BB962C8B-B14F-4D97-AF65-F5344CB8AC3E}">
        <p14:creationId xmlns:p14="http://schemas.microsoft.com/office/powerpoint/2010/main" val="3239938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375"/>
            <a:ext cx="6779096" cy="857250"/>
          </a:xfrm>
        </p:spPr>
        <p:txBody>
          <a:bodyPr/>
          <a:lstStyle/>
          <a:p>
            <a:r>
              <a:rPr lang="en-GB" dirty="0" smtClean="0"/>
              <a:t>Adult Prevalence</a:t>
            </a:r>
            <a:endParaRPr lang="en-GB" dirty="0"/>
          </a:p>
        </p:txBody>
      </p:sp>
      <p:sp>
        <p:nvSpPr>
          <p:cNvPr id="5" name="Content Placeholder 4"/>
          <p:cNvSpPr>
            <a:spLocks noGrp="1"/>
          </p:cNvSpPr>
          <p:nvPr>
            <p:ph idx="1"/>
          </p:nvPr>
        </p:nvSpPr>
        <p:spPr>
          <a:xfrm>
            <a:off x="467544" y="4731990"/>
            <a:ext cx="4421497" cy="352211"/>
          </a:xfrm>
          <a:noFill/>
        </p:spPr>
        <p:txBody>
          <a:bodyPr>
            <a:noAutofit/>
          </a:bodyPr>
          <a:lstStyle/>
          <a:p>
            <a:pPr indent="0">
              <a:buNone/>
            </a:pPr>
            <a:r>
              <a:rPr lang="en-GB" sz="1200" i="1" dirty="0" smtClean="0"/>
              <a:t>Source: </a:t>
            </a:r>
            <a:r>
              <a:rPr lang="en-GB" sz="1200" dirty="0" err="1" smtClean="0"/>
              <a:t>Pansi</a:t>
            </a:r>
            <a:r>
              <a:rPr lang="en-GB" sz="1200" dirty="0" smtClean="0"/>
              <a:t> and </a:t>
            </a:r>
            <a:r>
              <a:rPr lang="en-GB" sz="1200" dirty="0" err="1" smtClean="0"/>
              <a:t>Poppi</a:t>
            </a:r>
            <a:endParaRPr lang="en-GB" sz="1200" dirty="0"/>
          </a:p>
        </p:txBody>
      </p:sp>
      <p:pic>
        <p:nvPicPr>
          <p:cNvPr id="7" name="Picture 6"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1697783389"/>
              </p:ext>
            </p:extLst>
          </p:nvPr>
        </p:nvGraphicFramePr>
        <p:xfrm>
          <a:off x="467544" y="915566"/>
          <a:ext cx="5082794" cy="1607820"/>
        </p:xfrm>
        <a:graphic>
          <a:graphicData uri="http://schemas.openxmlformats.org/drawingml/2006/table">
            <a:tbl>
              <a:tblPr firstRow="1" bandRow="1">
                <a:tableStyleId>{9D7B26C5-4107-4FEC-AEDC-1716B250A1EF}</a:tableStyleId>
              </a:tblPr>
              <a:tblGrid>
                <a:gridCol w="2438019">
                  <a:extLst>
                    <a:ext uri="{9D8B030D-6E8A-4147-A177-3AD203B41FA5}">
                      <a16:colId xmlns:a16="http://schemas.microsoft.com/office/drawing/2014/main" val="2155225450"/>
                    </a:ext>
                  </a:extLst>
                </a:gridCol>
                <a:gridCol w="528955">
                  <a:extLst>
                    <a:ext uri="{9D8B030D-6E8A-4147-A177-3AD203B41FA5}">
                      <a16:colId xmlns:a16="http://schemas.microsoft.com/office/drawing/2014/main" val="3048760718"/>
                    </a:ext>
                  </a:extLst>
                </a:gridCol>
                <a:gridCol w="528955">
                  <a:extLst>
                    <a:ext uri="{9D8B030D-6E8A-4147-A177-3AD203B41FA5}">
                      <a16:colId xmlns:a16="http://schemas.microsoft.com/office/drawing/2014/main" val="2365474013"/>
                    </a:ext>
                  </a:extLst>
                </a:gridCol>
                <a:gridCol w="528955">
                  <a:extLst>
                    <a:ext uri="{9D8B030D-6E8A-4147-A177-3AD203B41FA5}">
                      <a16:colId xmlns:a16="http://schemas.microsoft.com/office/drawing/2014/main" val="1184543550"/>
                    </a:ext>
                  </a:extLst>
                </a:gridCol>
                <a:gridCol w="528955">
                  <a:extLst>
                    <a:ext uri="{9D8B030D-6E8A-4147-A177-3AD203B41FA5}">
                      <a16:colId xmlns:a16="http://schemas.microsoft.com/office/drawing/2014/main" val="971730915"/>
                    </a:ext>
                  </a:extLst>
                </a:gridCol>
                <a:gridCol w="528955">
                  <a:extLst>
                    <a:ext uri="{9D8B030D-6E8A-4147-A177-3AD203B41FA5}">
                      <a16:colId xmlns:a16="http://schemas.microsoft.com/office/drawing/2014/main" val="2499457176"/>
                    </a:ext>
                  </a:extLst>
                </a:gridCol>
              </a:tblGrid>
              <a:tr h="273695">
                <a:tc>
                  <a:txBody>
                    <a:bodyPr/>
                    <a:lstStyle/>
                    <a:p>
                      <a:pPr algn="l"/>
                      <a:r>
                        <a:rPr lang="en-GB" sz="1200" dirty="0" smtClean="0">
                          <a:latin typeface="+mj-lt"/>
                        </a:rPr>
                        <a:t>Ca</a:t>
                      </a:r>
                      <a:r>
                        <a:rPr lang="en-GB" sz="1200" baseline="0" dirty="0" smtClean="0">
                          <a:latin typeface="+mj-lt"/>
                        </a:rPr>
                        <a:t>mbridgeshire</a:t>
                      </a:r>
                      <a:endParaRPr lang="en-GB" sz="1200" dirty="0">
                        <a:latin typeface="+mj-lt"/>
                      </a:endParaRPr>
                    </a:p>
                  </a:txBody>
                  <a:tcPr/>
                </a:tc>
                <a:tc>
                  <a:txBody>
                    <a:bodyPr/>
                    <a:lstStyle/>
                    <a:p>
                      <a:pPr algn="ctr"/>
                      <a:r>
                        <a:rPr lang="en-GB" sz="1200" dirty="0" smtClean="0">
                          <a:latin typeface="+mj-lt"/>
                        </a:rPr>
                        <a:t>2019</a:t>
                      </a:r>
                      <a:endParaRPr lang="en-GB" sz="1200" dirty="0">
                        <a:latin typeface="+mj-lt"/>
                      </a:endParaRPr>
                    </a:p>
                  </a:txBody>
                  <a:tcPr/>
                </a:tc>
                <a:tc>
                  <a:txBody>
                    <a:bodyPr/>
                    <a:lstStyle/>
                    <a:p>
                      <a:pPr algn="ctr"/>
                      <a:r>
                        <a:rPr lang="en-GB" sz="1200" dirty="0" smtClean="0">
                          <a:latin typeface="+mj-lt"/>
                        </a:rPr>
                        <a:t>2020</a:t>
                      </a:r>
                      <a:endParaRPr lang="en-GB" sz="1200" dirty="0">
                        <a:latin typeface="+mj-lt"/>
                      </a:endParaRPr>
                    </a:p>
                  </a:txBody>
                  <a:tcPr/>
                </a:tc>
                <a:tc>
                  <a:txBody>
                    <a:bodyPr/>
                    <a:lstStyle/>
                    <a:p>
                      <a:pPr algn="ctr"/>
                      <a:r>
                        <a:rPr lang="en-GB" sz="1200" dirty="0" smtClean="0">
                          <a:latin typeface="+mj-lt"/>
                        </a:rPr>
                        <a:t>2025</a:t>
                      </a:r>
                      <a:endParaRPr lang="en-GB" sz="1200" dirty="0">
                        <a:latin typeface="+mj-lt"/>
                      </a:endParaRPr>
                    </a:p>
                  </a:txBody>
                  <a:tcPr/>
                </a:tc>
                <a:tc>
                  <a:txBody>
                    <a:bodyPr/>
                    <a:lstStyle/>
                    <a:p>
                      <a:pPr algn="ctr"/>
                      <a:r>
                        <a:rPr lang="en-GB" sz="1200" dirty="0" smtClean="0">
                          <a:latin typeface="+mj-lt"/>
                        </a:rPr>
                        <a:t>2030</a:t>
                      </a:r>
                      <a:endParaRPr lang="en-GB" sz="1200" dirty="0">
                        <a:latin typeface="+mj-lt"/>
                      </a:endParaRPr>
                    </a:p>
                  </a:txBody>
                  <a:tcPr/>
                </a:tc>
                <a:tc>
                  <a:txBody>
                    <a:bodyPr/>
                    <a:lstStyle/>
                    <a:p>
                      <a:pPr algn="ctr"/>
                      <a:r>
                        <a:rPr lang="en-GB" sz="1200" dirty="0" smtClean="0">
                          <a:latin typeface="+mj-lt"/>
                        </a:rPr>
                        <a:t>2035</a:t>
                      </a:r>
                      <a:endParaRPr lang="en-GB" sz="1200" dirty="0">
                        <a:latin typeface="+mj-lt"/>
                      </a:endParaRPr>
                    </a:p>
                  </a:txBody>
                  <a:tcPr/>
                </a:tc>
                <a:extLst>
                  <a:ext uri="{0D108BD9-81ED-4DB2-BD59-A6C34878D82A}">
                    <a16:rowId xmlns:a16="http://schemas.microsoft.com/office/drawing/2014/main" val="2364554566"/>
                  </a:ext>
                </a:extLst>
              </a:tr>
              <a:tr h="190066">
                <a:tc>
                  <a:txBody>
                    <a:bodyPr/>
                    <a:lstStyle/>
                    <a:p>
                      <a:pPr algn="l" rtl="0" fontAlgn="ctr"/>
                      <a:r>
                        <a:rPr lang="en-GB" sz="1200" b="0" i="0" u="none" strike="noStrike" dirty="0">
                          <a:solidFill>
                            <a:srgbClr val="002F5D"/>
                          </a:solidFill>
                          <a:effectLst/>
                          <a:latin typeface="+mj-lt"/>
                        </a:rPr>
                        <a:t>25-34 years</a:t>
                      </a:r>
                    </a:p>
                  </a:txBody>
                  <a:tcPr marL="7620" marR="7620" marT="7620" marB="0" anchor="ctr"/>
                </a:tc>
                <a:tc>
                  <a:txBody>
                    <a:bodyPr/>
                    <a:lstStyle/>
                    <a:p>
                      <a:pPr algn="ctr" fontAlgn="t"/>
                      <a:r>
                        <a:rPr lang="en-GB" sz="1200" b="0" i="0" u="none" strike="noStrike" dirty="0">
                          <a:solidFill>
                            <a:schemeClr val="bg1">
                              <a:lumMod val="50000"/>
                            </a:schemeClr>
                          </a:solidFill>
                          <a:effectLst/>
                          <a:latin typeface="+mj-lt"/>
                        </a:rPr>
                        <a:t>852</a:t>
                      </a:r>
                    </a:p>
                  </a:txBody>
                  <a:tcPr marL="7620" marR="7620" marT="7620" marB="0"/>
                </a:tc>
                <a:tc>
                  <a:txBody>
                    <a:bodyPr/>
                    <a:lstStyle/>
                    <a:p>
                      <a:pPr algn="ctr" fontAlgn="t"/>
                      <a:r>
                        <a:rPr lang="en-GB" sz="1200" b="0" i="0" u="none" strike="noStrike" dirty="0">
                          <a:solidFill>
                            <a:schemeClr val="bg1">
                              <a:lumMod val="50000"/>
                            </a:schemeClr>
                          </a:solidFill>
                          <a:effectLst/>
                          <a:latin typeface="+mj-lt"/>
                        </a:rPr>
                        <a:t>850</a:t>
                      </a:r>
                    </a:p>
                  </a:txBody>
                  <a:tcPr marL="7620" marR="7620" marT="7620" marB="0"/>
                </a:tc>
                <a:tc>
                  <a:txBody>
                    <a:bodyPr/>
                    <a:lstStyle/>
                    <a:p>
                      <a:pPr algn="ctr" fontAlgn="t"/>
                      <a:r>
                        <a:rPr lang="en-GB" sz="1200" b="0" i="0" u="none" strike="noStrike">
                          <a:solidFill>
                            <a:schemeClr val="bg1">
                              <a:lumMod val="50000"/>
                            </a:schemeClr>
                          </a:solidFill>
                          <a:effectLst/>
                          <a:latin typeface="+mj-lt"/>
                        </a:rPr>
                        <a:t>818</a:t>
                      </a:r>
                    </a:p>
                  </a:txBody>
                  <a:tcPr marL="7620" marR="7620" marT="7620" marB="0"/>
                </a:tc>
                <a:tc>
                  <a:txBody>
                    <a:bodyPr/>
                    <a:lstStyle/>
                    <a:p>
                      <a:pPr algn="ctr" fontAlgn="t"/>
                      <a:r>
                        <a:rPr lang="en-GB" sz="1200" b="0" i="0" u="none" strike="noStrike" dirty="0">
                          <a:solidFill>
                            <a:schemeClr val="bg1">
                              <a:lumMod val="50000"/>
                            </a:schemeClr>
                          </a:solidFill>
                          <a:effectLst/>
                          <a:latin typeface="+mj-lt"/>
                        </a:rPr>
                        <a:t>778</a:t>
                      </a:r>
                    </a:p>
                  </a:txBody>
                  <a:tcPr marL="7620" marR="7620" marT="7620" marB="0"/>
                </a:tc>
                <a:tc>
                  <a:txBody>
                    <a:bodyPr/>
                    <a:lstStyle/>
                    <a:p>
                      <a:pPr algn="ctr" fontAlgn="t"/>
                      <a:r>
                        <a:rPr lang="en-GB" sz="1200" b="0" i="0" u="none" strike="noStrike" dirty="0">
                          <a:solidFill>
                            <a:schemeClr val="bg1">
                              <a:lumMod val="50000"/>
                            </a:schemeClr>
                          </a:solidFill>
                          <a:effectLst/>
                          <a:latin typeface="+mj-lt"/>
                        </a:rPr>
                        <a:t>805</a:t>
                      </a:r>
                    </a:p>
                  </a:txBody>
                  <a:tcPr marL="7620" marR="7620" marT="7620" marB="0"/>
                </a:tc>
                <a:extLst>
                  <a:ext uri="{0D108BD9-81ED-4DB2-BD59-A6C34878D82A}">
                    <a16:rowId xmlns:a16="http://schemas.microsoft.com/office/drawing/2014/main" val="4079194423"/>
                  </a:ext>
                </a:extLst>
              </a:tr>
              <a:tr h="190066">
                <a:tc>
                  <a:txBody>
                    <a:bodyPr/>
                    <a:lstStyle/>
                    <a:p>
                      <a:pPr algn="l" rtl="0" fontAlgn="ctr"/>
                      <a:r>
                        <a:rPr lang="en-GB" sz="1200" b="0" i="0" u="none" strike="noStrike" dirty="0">
                          <a:solidFill>
                            <a:srgbClr val="002F5D"/>
                          </a:solidFill>
                          <a:effectLst/>
                          <a:latin typeface="+mj-lt"/>
                        </a:rPr>
                        <a:t>35-44 years</a:t>
                      </a:r>
                    </a:p>
                  </a:txBody>
                  <a:tcPr marL="7620" marR="7620" marT="7620" marB="0" anchor="ctr"/>
                </a:tc>
                <a:tc>
                  <a:txBody>
                    <a:bodyPr/>
                    <a:lstStyle/>
                    <a:p>
                      <a:pPr algn="ctr" fontAlgn="t"/>
                      <a:r>
                        <a:rPr lang="en-GB" sz="1200" b="0" i="0" u="none" strike="noStrike" dirty="0">
                          <a:solidFill>
                            <a:schemeClr val="bg1">
                              <a:lumMod val="50000"/>
                            </a:schemeClr>
                          </a:solidFill>
                          <a:effectLst/>
                          <a:latin typeface="+mj-lt"/>
                        </a:rPr>
                        <a:t>826</a:t>
                      </a:r>
                    </a:p>
                  </a:txBody>
                  <a:tcPr marL="7620" marR="7620" marT="7620" marB="0"/>
                </a:tc>
                <a:tc>
                  <a:txBody>
                    <a:bodyPr/>
                    <a:lstStyle/>
                    <a:p>
                      <a:pPr algn="ctr" fontAlgn="t"/>
                      <a:r>
                        <a:rPr lang="en-GB" sz="1200" b="0" i="0" u="none" strike="noStrike" dirty="0">
                          <a:solidFill>
                            <a:schemeClr val="bg1">
                              <a:lumMod val="50000"/>
                            </a:schemeClr>
                          </a:solidFill>
                          <a:effectLst/>
                          <a:latin typeface="+mj-lt"/>
                        </a:rPr>
                        <a:t>825</a:t>
                      </a:r>
                    </a:p>
                  </a:txBody>
                  <a:tcPr marL="7620" marR="7620" marT="7620" marB="0"/>
                </a:tc>
                <a:tc>
                  <a:txBody>
                    <a:bodyPr/>
                    <a:lstStyle/>
                    <a:p>
                      <a:pPr algn="ctr" fontAlgn="t"/>
                      <a:r>
                        <a:rPr lang="en-GB" sz="1200" b="0" i="0" u="none" strike="noStrike" dirty="0">
                          <a:solidFill>
                            <a:schemeClr val="bg1">
                              <a:lumMod val="50000"/>
                            </a:schemeClr>
                          </a:solidFill>
                          <a:effectLst/>
                          <a:latin typeface="+mj-lt"/>
                        </a:rPr>
                        <a:t>845</a:t>
                      </a:r>
                    </a:p>
                  </a:txBody>
                  <a:tcPr marL="7620" marR="7620" marT="7620" marB="0"/>
                </a:tc>
                <a:tc>
                  <a:txBody>
                    <a:bodyPr/>
                    <a:lstStyle/>
                    <a:p>
                      <a:pPr algn="ctr" fontAlgn="t"/>
                      <a:r>
                        <a:rPr lang="en-GB" sz="1200" b="0" i="0" u="none" strike="noStrike">
                          <a:solidFill>
                            <a:schemeClr val="bg1">
                              <a:lumMod val="50000"/>
                            </a:schemeClr>
                          </a:solidFill>
                          <a:effectLst/>
                          <a:latin typeface="+mj-lt"/>
                        </a:rPr>
                        <a:t>851</a:t>
                      </a:r>
                    </a:p>
                  </a:txBody>
                  <a:tcPr marL="7620" marR="7620" marT="7620" marB="0"/>
                </a:tc>
                <a:tc>
                  <a:txBody>
                    <a:bodyPr/>
                    <a:lstStyle/>
                    <a:p>
                      <a:pPr algn="ctr" fontAlgn="t"/>
                      <a:r>
                        <a:rPr lang="en-GB" sz="1200" b="0" i="0" u="none" strike="noStrike" dirty="0">
                          <a:solidFill>
                            <a:schemeClr val="bg1">
                              <a:lumMod val="50000"/>
                            </a:schemeClr>
                          </a:solidFill>
                          <a:effectLst/>
                          <a:latin typeface="+mj-lt"/>
                        </a:rPr>
                        <a:t>824</a:t>
                      </a:r>
                    </a:p>
                  </a:txBody>
                  <a:tcPr marL="7620" marR="7620" marT="7620" marB="0"/>
                </a:tc>
                <a:extLst>
                  <a:ext uri="{0D108BD9-81ED-4DB2-BD59-A6C34878D82A}">
                    <a16:rowId xmlns:a16="http://schemas.microsoft.com/office/drawing/2014/main" val="3735742819"/>
                  </a:ext>
                </a:extLst>
              </a:tr>
              <a:tr h="190066">
                <a:tc>
                  <a:txBody>
                    <a:bodyPr/>
                    <a:lstStyle/>
                    <a:p>
                      <a:pPr algn="l" rtl="0" fontAlgn="ctr"/>
                      <a:r>
                        <a:rPr lang="en-GB" sz="1200" b="0" i="0" u="none" strike="noStrike" dirty="0">
                          <a:solidFill>
                            <a:srgbClr val="002F5D"/>
                          </a:solidFill>
                          <a:effectLst/>
                          <a:latin typeface="+mj-lt"/>
                        </a:rPr>
                        <a:t>45-54 years</a:t>
                      </a:r>
                    </a:p>
                  </a:txBody>
                  <a:tcPr marL="7620" marR="7620" marT="7620" marB="0" anchor="ctr"/>
                </a:tc>
                <a:tc>
                  <a:txBody>
                    <a:bodyPr/>
                    <a:lstStyle/>
                    <a:p>
                      <a:pPr algn="ctr" fontAlgn="t"/>
                      <a:r>
                        <a:rPr lang="en-GB" sz="1200" b="0" i="0" u="none" strike="noStrike" dirty="0">
                          <a:solidFill>
                            <a:schemeClr val="bg1">
                              <a:lumMod val="50000"/>
                            </a:schemeClr>
                          </a:solidFill>
                          <a:effectLst/>
                          <a:latin typeface="+mj-lt"/>
                        </a:rPr>
                        <a:t>910</a:t>
                      </a:r>
                    </a:p>
                  </a:txBody>
                  <a:tcPr marL="7620" marR="7620" marT="7620" marB="0"/>
                </a:tc>
                <a:tc>
                  <a:txBody>
                    <a:bodyPr/>
                    <a:lstStyle/>
                    <a:p>
                      <a:pPr algn="ctr" fontAlgn="t"/>
                      <a:r>
                        <a:rPr lang="en-GB" sz="1200" b="0" i="0" u="none" strike="noStrike" dirty="0">
                          <a:solidFill>
                            <a:schemeClr val="bg1">
                              <a:lumMod val="50000"/>
                            </a:schemeClr>
                          </a:solidFill>
                          <a:effectLst/>
                          <a:latin typeface="+mj-lt"/>
                        </a:rPr>
                        <a:t>900</a:t>
                      </a:r>
                    </a:p>
                  </a:txBody>
                  <a:tcPr marL="7620" marR="7620" marT="7620" marB="0"/>
                </a:tc>
                <a:tc>
                  <a:txBody>
                    <a:bodyPr/>
                    <a:lstStyle/>
                    <a:p>
                      <a:pPr algn="ctr" fontAlgn="t"/>
                      <a:r>
                        <a:rPr lang="en-GB" sz="1200" b="0" i="0" u="none" strike="noStrike" dirty="0">
                          <a:solidFill>
                            <a:schemeClr val="bg1">
                              <a:lumMod val="50000"/>
                            </a:schemeClr>
                          </a:solidFill>
                          <a:effectLst/>
                          <a:latin typeface="+mj-lt"/>
                        </a:rPr>
                        <a:t>847</a:t>
                      </a:r>
                    </a:p>
                  </a:txBody>
                  <a:tcPr marL="7620" marR="7620" marT="7620" marB="0"/>
                </a:tc>
                <a:tc>
                  <a:txBody>
                    <a:bodyPr/>
                    <a:lstStyle/>
                    <a:p>
                      <a:pPr algn="ctr" fontAlgn="t"/>
                      <a:r>
                        <a:rPr lang="en-GB" sz="1200" b="0" i="0" u="none" strike="noStrike" dirty="0">
                          <a:solidFill>
                            <a:schemeClr val="bg1">
                              <a:lumMod val="50000"/>
                            </a:schemeClr>
                          </a:solidFill>
                          <a:effectLst/>
                          <a:latin typeface="+mj-lt"/>
                        </a:rPr>
                        <a:t>832</a:t>
                      </a:r>
                    </a:p>
                  </a:txBody>
                  <a:tcPr marL="7620" marR="7620" marT="7620" marB="0"/>
                </a:tc>
                <a:tc>
                  <a:txBody>
                    <a:bodyPr/>
                    <a:lstStyle/>
                    <a:p>
                      <a:pPr algn="ctr" fontAlgn="t"/>
                      <a:r>
                        <a:rPr lang="en-GB" sz="1200" b="0" i="0" u="none" strike="noStrike" dirty="0">
                          <a:solidFill>
                            <a:schemeClr val="bg1">
                              <a:lumMod val="50000"/>
                            </a:schemeClr>
                          </a:solidFill>
                          <a:effectLst/>
                          <a:latin typeface="+mj-lt"/>
                        </a:rPr>
                        <a:t>860</a:t>
                      </a:r>
                    </a:p>
                  </a:txBody>
                  <a:tcPr marL="7620" marR="7620" marT="7620" marB="0"/>
                </a:tc>
                <a:extLst>
                  <a:ext uri="{0D108BD9-81ED-4DB2-BD59-A6C34878D82A}">
                    <a16:rowId xmlns:a16="http://schemas.microsoft.com/office/drawing/2014/main" val="642117823"/>
                  </a:ext>
                </a:extLst>
              </a:tr>
              <a:tr h="190066">
                <a:tc>
                  <a:txBody>
                    <a:bodyPr/>
                    <a:lstStyle/>
                    <a:p>
                      <a:pPr algn="l" rtl="0" fontAlgn="ctr"/>
                      <a:r>
                        <a:rPr lang="en-GB" sz="1200" b="0" i="0" u="none" strike="noStrike" dirty="0" smtClean="0">
                          <a:solidFill>
                            <a:srgbClr val="002F5D"/>
                          </a:solidFill>
                          <a:effectLst/>
                          <a:latin typeface="+mj-lt"/>
                        </a:rPr>
                        <a:t>55-64 </a:t>
                      </a:r>
                      <a:r>
                        <a:rPr lang="en-GB" sz="1200" b="0" i="0" u="none" strike="noStrike" dirty="0">
                          <a:solidFill>
                            <a:srgbClr val="002F5D"/>
                          </a:solidFill>
                          <a:effectLst/>
                          <a:latin typeface="+mj-lt"/>
                        </a:rPr>
                        <a:t>years</a:t>
                      </a:r>
                    </a:p>
                  </a:txBody>
                  <a:tcPr marL="7620" marR="7620" marT="7620" marB="0" anchor="ctr"/>
                </a:tc>
                <a:tc>
                  <a:txBody>
                    <a:bodyPr/>
                    <a:lstStyle/>
                    <a:p>
                      <a:pPr algn="ctr" fontAlgn="t"/>
                      <a:r>
                        <a:rPr lang="en-GB" sz="1200" b="0" i="0" u="none" strike="noStrike" dirty="0">
                          <a:solidFill>
                            <a:schemeClr val="bg1">
                              <a:lumMod val="50000"/>
                            </a:schemeClr>
                          </a:solidFill>
                          <a:effectLst/>
                          <a:latin typeface="+mj-lt"/>
                        </a:rPr>
                        <a:t>795</a:t>
                      </a:r>
                    </a:p>
                  </a:txBody>
                  <a:tcPr marL="7620" marR="7620" marT="7620" marB="0"/>
                </a:tc>
                <a:tc>
                  <a:txBody>
                    <a:bodyPr/>
                    <a:lstStyle/>
                    <a:p>
                      <a:pPr algn="ctr" fontAlgn="t"/>
                      <a:r>
                        <a:rPr lang="en-GB" sz="1200" b="0" i="0" u="none" strike="noStrike" dirty="0">
                          <a:solidFill>
                            <a:schemeClr val="bg1">
                              <a:lumMod val="50000"/>
                            </a:schemeClr>
                          </a:solidFill>
                          <a:effectLst/>
                          <a:latin typeface="+mj-lt"/>
                        </a:rPr>
                        <a:t>815</a:t>
                      </a:r>
                    </a:p>
                  </a:txBody>
                  <a:tcPr marL="7620" marR="7620" marT="7620" marB="0"/>
                </a:tc>
                <a:tc>
                  <a:txBody>
                    <a:bodyPr/>
                    <a:lstStyle/>
                    <a:p>
                      <a:pPr algn="ctr" fontAlgn="t"/>
                      <a:r>
                        <a:rPr lang="en-GB" sz="1200" b="0" i="0" u="none" strike="noStrike" dirty="0">
                          <a:solidFill>
                            <a:schemeClr val="bg1">
                              <a:lumMod val="50000"/>
                            </a:schemeClr>
                          </a:solidFill>
                          <a:effectLst/>
                          <a:latin typeface="+mj-lt"/>
                        </a:rPr>
                        <a:t>881</a:t>
                      </a:r>
                    </a:p>
                  </a:txBody>
                  <a:tcPr marL="7620" marR="7620" marT="7620" marB="0"/>
                </a:tc>
                <a:tc>
                  <a:txBody>
                    <a:bodyPr/>
                    <a:lstStyle/>
                    <a:p>
                      <a:pPr algn="ctr" fontAlgn="t"/>
                      <a:r>
                        <a:rPr lang="en-GB" sz="1200" b="0" i="0" u="none" strike="noStrike" dirty="0">
                          <a:solidFill>
                            <a:schemeClr val="bg1">
                              <a:lumMod val="50000"/>
                            </a:schemeClr>
                          </a:solidFill>
                          <a:effectLst/>
                          <a:latin typeface="+mj-lt"/>
                        </a:rPr>
                        <a:t>869</a:t>
                      </a:r>
                    </a:p>
                  </a:txBody>
                  <a:tcPr marL="7620" marR="7620" marT="7620" marB="0"/>
                </a:tc>
                <a:tc>
                  <a:txBody>
                    <a:bodyPr/>
                    <a:lstStyle/>
                    <a:p>
                      <a:pPr algn="ctr" fontAlgn="t"/>
                      <a:r>
                        <a:rPr lang="en-GB" sz="1200" b="0" i="0" u="none" strike="noStrike" dirty="0">
                          <a:solidFill>
                            <a:schemeClr val="bg1">
                              <a:lumMod val="50000"/>
                            </a:schemeClr>
                          </a:solidFill>
                          <a:effectLst/>
                          <a:latin typeface="+mj-lt"/>
                        </a:rPr>
                        <a:t>826</a:t>
                      </a:r>
                    </a:p>
                  </a:txBody>
                  <a:tcPr marL="7620" marR="7620" marT="7620" marB="0"/>
                </a:tc>
                <a:extLst>
                  <a:ext uri="{0D108BD9-81ED-4DB2-BD59-A6C34878D82A}">
                    <a16:rowId xmlns:a16="http://schemas.microsoft.com/office/drawing/2014/main" val="2257862453"/>
                  </a:ext>
                </a:extLst>
              </a:tr>
              <a:tr h="190066">
                <a:tc>
                  <a:txBody>
                    <a:bodyPr/>
                    <a:lstStyle/>
                    <a:p>
                      <a:pPr algn="l" rtl="0" fontAlgn="ctr"/>
                      <a:r>
                        <a:rPr lang="en-GB" sz="1200" b="0" i="0" u="none" strike="noStrike" dirty="0" smtClean="0">
                          <a:solidFill>
                            <a:srgbClr val="002F5D"/>
                          </a:solidFill>
                          <a:effectLst/>
                          <a:latin typeface="+mj-lt"/>
                        </a:rPr>
                        <a:t>65-74 years </a:t>
                      </a:r>
                      <a:endParaRPr lang="en-GB" sz="1200" b="0" i="0" u="none" strike="noStrike" dirty="0">
                        <a:solidFill>
                          <a:srgbClr val="002F5D"/>
                        </a:solidFill>
                        <a:effectLst/>
                        <a:latin typeface="+mj-lt"/>
                      </a:endParaRPr>
                    </a:p>
                  </a:txBody>
                  <a:tcPr marL="7620" marR="7620" marT="7620" marB="0" anchor="ctr"/>
                </a:tc>
                <a:tc>
                  <a:txBody>
                    <a:bodyPr/>
                    <a:lstStyle/>
                    <a:p>
                      <a:pPr algn="ctr" fontAlgn="t"/>
                      <a:r>
                        <a:rPr lang="en-GB" sz="1200" b="0" i="0" u="none" strike="noStrike" dirty="0" smtClean="0">
                          <a:solidFill>
                            <a:schemeClr val="bg1">
                              <a:lumMod val="50000"/>
                            </a:schemeClr>
                          </a:solidFill>
                          <a:effectLst/>
                          <a:latin typeface="+mj-lt"/>
                        </a:rPr>
                        <a:t>664</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664</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668</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787</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824</a:t>
                      </a:r>
                      <a:endParaRPr lang="en-GB" sz="1200" b="0" i="0" u="none" strike="noStrike" dirty="0">
                        <a:solidFill>
                          <a:schemeClr val="bg1">
                            <a:lumMod val="50000"/>
                          </a:schemeClr>
                        </a:solidFill>
                        <a:effectLst/>
                        <a:latin typeface="+mj-lt"/>
                      </a:endParaRPr>
                    </a:p>
                  </a:txBody>
                  <a:tcPr marL="7620" marR="7620" marT="7620" marB="0"/>
                </a:tc>
                <a:extLst>
                  <a:ext uri="{0D108BD9-81ED-4DB2-BD59-A6C34878D82A}">
                    <a16:rowId xmlns:a16="http://schemas.microsoft.com/office/drawing/2014/main" val="301328947"/>
                  </a:ext>
                </a:extLst>
              </a:tr>
              <a:tr h="190066">
                <a:tc>
                  <a:txBody>
                    <a:bodyPr/>
                    <a:lstStyle/>
                    <a:p>
                      <a:pPr algn="l" rtl="0" fontAlgn="ctr"/>
                      <a:r>
                        <a:rPr lang="en-GB" sz="1200" b="0" i="0" u="none" strike="noStrike" dirty="0" smtClean="0">
                          <a:solidFill>
                            <a:srgbClr val="002F5D"/>
                          </a:solidFill>
                          <a:effectLst/>
                          <a:latin typeface="+mj-lt"/>
                        </a:rPr>
                        <a:t>75+ years</a:t>
                      </a:r>
                      <a:endParaRPr lang="en-GB" sz="1200" b="0" i="0" u="none" strike="noStrike" dirty="0">
                        <a:solidFill>
                          <a:srgbClr val="002F5D"/>
                        </a:solidFill>
                        <a:effectLst/>
                        <a:latin typeface="+mj-lt"/>
                      </a:endParaRPr>
                    </a:p>
                  </a:txBody>
                  <a:tcPr marL="7620" marR="7620" marT="7620" marB="0" anchor="ctr"/>
                </a:tc>
                <a:tc>
                  <a:txBody>
                    <a:bodyPr/>
                    <a:lstStyle/>
                    <a:p>
                      <a:pPr algn="ctr" rtl="0" fontAlgn="ctr"/>
                      <a:r>
                        <a:rPr lang="en-GB" sz="1200" b="0" i="0" u="none" strike="noStrike" dirty="0" smtClean="0">
                          <a:solidFill>
                            <a:schemeClr val="bg1">
                              <a:lumMod val="50000"/>
                            </a:schemeClr>
                          </a:solidFill>
                          <a:effectLst/>
                          <a:latin typeface="+mj-lt"/>
                        </a:rPr>
                        <a:t>520</a:t>
                      </a:r>
                      <a:endParaRPr lang="en-GB" sz="1200" b="0" i="0" u="none" strike="noStrike" dirty="0">
                        <a:solidFill>
                          <a:schemeClr val="bg1">
                            <a:lumMod val="50000"/>
                          </a:schemeClr>
                        </a:solidFill>
                        <a:effectLst/>
                        <a:latin typeface="+mj-lt"/>
                      </a:endParaRPr>
                    </a:p>
                  </a:txBody>
                  <a:tcPr marL="7620" marR="7620" marT="7620" marB="0" anchor="ctr"/>
                </a:tc>
                <a:tc>
                  <a:txBody>
                    <a:bodyPr/>
                    <a:lstStyle/>
                    <a:p>
                      <a:pPr algn="ctr" rtl="0" fontAlgn="ctr"/>
                      <a:r>
                        <a:rPr lang="en-GB" sz="1200" b="0" i="0" u="none" strike="noStrike" dirty="0" smtClean="0">
                          <a:solidFill>
                            <a:schemeClr val="bg1">
                              <a:lumMod val="50000"/>
                            </a:schemeClr>
                          </a:solidFill>
                          <a:effectLst/>
                          <a:latin typeface="+mj-lt"/>
                        </a:rPr>
                        <a:t>542</a:t>
                      </a:r>
                      <a:endParaRPr lang="en-GB" sz="1200" b="0" i="0" u="none" strike="noStrike" dirty="0">
                        <a:solidFill>
                          <a:schemeClr val="bg1">
                            <a:lumMod val="50000"/>
                          </a:schemeClr>
                        </a:solidFill>
                        <a:effectLst/>
                        <a:latin typeface="+mj-lt"/>
                      </a:endParaRPr>
                    </a:p>
                  </a:txBody>
                  <a:tcPr marL="7620" marR="7620" marT="7620" marB="0" anchor="ctr"/>
                </a:tc>
                <a:tc>
                  <a:txBody>
                    <a:bodyPr/>
                    <a:lstStyle/>
                    <a:p>
                      <a:pPr algn="ctr" rtl="0" fontAlgn="ctr"/>
                      <a:r>
                        <a:rPr lang="en-GB" sz="1200" b="0" i="0" u="none" strike="noStrike" dirty="0" smtClean="0">
                          <a:solidFill>
                            <a:schemeClr val="bg1">
                              <a:lumMod val="50000"/>
                            </a:schemeClr>
                          </a:solidFill>
                          <a:effectLst/>
                          <a:latin typeface="+mj-lt"/>
                        </a:rPr>
                        <a:t>674</a:t>
                      </a:r>
                      <a:endParaRPr lang="en-GB" sz="1200" b="0" i="0" u="none" strike="noStrike" dirty="0">
                        <a:solidFill>
                          <a:schemeClr val="bg1">
                            <a:lumMod val="50000"/>
                          </a:schemeClr>
                        </a:solidFill>
                        <a:effectLst/>
                        <a:latin typeface="+mj-lt"/>
                      </a:endParaRPr>
                    </a:p>
                  </a:txBody>
                  <a:tcPr marL="7620" marR="7620" marT="7620" marB="0" anchor="ctr"/>
                </a:tc>
                <a:tc>
                  <a:txBody>
                    <a:bodyPr/>
                    <a:lstStyle/>
                    <a:p>
                      <a:pPr algn="ctr" rtl="0" fontAlgn="ctr"/>
                      <a:r>
                        <a:rPr lang="en-GB" sz="1200" b="0" i="0" u="none" strike="noStrike" dirty="0" smtClean="0">
                          <a:solidFill>
                            <a:schemeClr val="bg1">
                              <a:lumMod val="50000"/>
                            </a:schemeClr>
                          </a:solidFill>
                          <a:effectLst/>
                          <a:latin typeface="+mj-lt"/>
                        </a:rPr>
                        <a:t>749</a:t>
                      </a:r>
                      <a:endParaRPr lang="en-GB" sz="1200" b="0" i="0" u="none" strike="noStrike" dirty="0">
                        <a:solidFill>
                          <a:schemeClr val="bg1">
                            <a:lumMod val="50000"/>
                          </a:schemeClr>
                        </a:solidFill>
                        <a:effectLst/>
                        <a:latin typeface="+mj-lt"/>
                      </a:endParaRPr>
                    </a:p>
                  </a:txBody>
                  <a:tcPr marL="7620" marR="7620" marT="7620" marB="0" anchor="ctr"/>
                </a:tc>
                <a:tc>
                  <a:txBody>
                    <a:bodyPr/>
                    <a:lstStyle/>
                    <a:p>
                      <a:pPr algn="ctr" rtl="0" fontAlgn="ctr"/>
                      <a:r>
                        <a:rPr lang="en-GB" sz="1200" b="0" i="0" u="none" strike="noStrike" dirty="0" smtClean="0">
                          <a:solidFill>
                            <a:schemeClr val="bg1">
                              <a:lumMod val="50000"/>
                            </a:schemeClr>
                          </a:solidFill>
                          <a:effectLst/>
                          <a:latin typeface="+mj-lt"/>
                        </a:rPr>
                        <a:t>835</a:t>
                      </a:r>
                      <a:endParaRPr lang="en-GB" sz="1200" b="0" i="0" u="none" strike="noStrike" dirty="0">
                        <a:solidFill>
                          <a:schemeClr val="bg1">
                            <a:lumMod val="50000"/>
                          </a:schemeClr>
                        </a:solidFill>
                        <a:effectLst/>
                        <a:latin typeface="+mj-lt"/>
                      </a:endParaRPr>
                    </a:p>
                  </a:txBody>
                  <a:tcPr marL="7620" marR="7620" marT="7620" marB="0" anchor="ctr"/>
                </a:tc>
                <a:extLst>
                  <a:ext uri="{0D108BD9-81ED-4DB2-BD59-A6C34878D82A}">
                    <a16:rowId xmlns:a16="http://schemas.microsoft.com/office/drawing/2014/main" val="29490283"/>
                  </a:ext>
                </a:extLst>
              </a:tr>
              <a:tr h="190066">
                <a:tc>
                  <a:txBody>
                    <a:bodyPr/>
                    <a:lstStyle/>
                    <a:p>
                      <a:pPr algn="l" rtl="0" fontAlgn="ctr"/>
                      <a:r>
                        <a:rPr lang="en-GB" sz="1200" b="0" i="0" u="none" strike="noStrike" dirty="0">
                          <a:solidFill>
                            <a:srgbClr val="002F5D"/>
                          </a:solidFill>
                          <a:effectLst/>
                          <a:latin typeface="+mj-lt"/>
                        </a:rPr>
                        <a:t>Total population </a:t>
                      </a:r>
                      <a:r>
                        <a:rPr lang="en-GB" sz="1200" b="0" i="0" u="none" strike="noStrike" dirty="0" smtClean="0">
                          <a:solidFill>
                            <a:srgbClr val="002F5D"/>
                          </a:solidFill>
                          <a:effectLst/>
                          <a:latin typeface="+mj-lt"/>
                        </a:rPr>
                        <a:t>25  years </a:t>
                      </a:r>
                      <a:r>
                        <a:rPr lang="en-GB" sz="1200" b="0" i="0" u="none" strike="noStrike" dirty="0">
                          <a:solidFill>
                            <a:srgbClr val="002F5D"/>
                          </a:solidFill>
                          <a:effectLst/>
                          <a:latin typeface="+mj-lt"/>
                        </a:rPr>
                        <a:t>+</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chemeClr val="bg1">
                              <a:lumMod val="50000"/>
                            </a:schemeClr>
                          </a:solidFill>
                          <a:effectLst/>
                          <a:latin typeface="Calibri" panose="020F0502020204030204" pitchFamily="34" charset="0"/>
                        </a:rPr>
                        <a:t>4567</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bg1">
                              <a:lumMod val="50000"/>
                            </a:schemeClr>
                          </a:solidFill>
                          <a:effectLst/>
                          <a:latin typeface="Calibri" panose="020F0502020204030204" pitchFamily="34" charset="0"/>
                        </a:rPr>
                        <a:t>4596</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bg1">
                              <a:lumMod val="50000"/>
                            </a:schemeClr>
                          </a:solidFill>
                          <a:effectLst/>
                          <a:latin typeface="Calibri" panose="020F0502020204030204" pitchFamily="34" charset="0"/>
                        </a:rPr>
                        <a:t>4733</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bg1">
                              <a:lumMod val="50000"/>
                            </a:schemeClr>
                          </a:solidFill>
                          <a:effectLst/>
                          <a:latin typeface="Calibri" panose="020F0502020204030204" pitchFamily="34" charset="0"/>
                        </a:rPr>
                        <a:t>4866</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bg1">
                              <a:lumMod val="50000"/>
                            </a:schemeClr>
                          </a:solidFill>
                          <a:effectLst/>
                          <a:latin typeface="Calibri" panose="020F0502020204030204" pitchFamily="34" charset="0"/>
                        </a:rPr>
                        <a:t>4974</a:t>
                      </a: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24321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98192474"/>
              </p:ext>
            </p:extLst>
          </p:nvPr>
        </p:nvGraphicFramePr>
        <p:xfrm>
          <a:off x="457200" y="2591157"/>
          <a:ext cx="5082794" cy="1607820"/>
        </p:xfrm>
        <a:graphic>
          <a:graphicData uri="http://schemas.openxmlformats.org/drawingml/2006/table">
            <a:tbl>
              <a:tblPr firstRow="1" bandRow="1">
                <a:tableStyleId>{9D7B26C5-4107-4FEC-AEDC-1716B250A1EF}</a:tableStyleId>
              </a:tblPr>
              <a:tblGrid>
                <a:gridCol w="2438019">
                  <a:extLst>
                    <a:ext uri="{9D8B030D-6E8A-4147-A177-3AD203B41FA5}">
                      <a16:colId xmlns:a16="http://schemas.microsoft.com/office/drawing/2014/main" val="2699160012"/>
                    </a:ext>
                  </a:extLst>
                </a:gridCol>
                <a:gridCol w="528955">
                  <a:extLst>
                    <a:ext uri="{9D8B030D-6E8A-4147-A177-3AD203B41FA5}">
                      <a16:colId xmlns:a16="http://schemas.microsoft.com/office/drawing/2014/main" val="2074722346"/>
                    </a:ext>
                  </a:extLst>
                </a:gridCol>
                <a:gridCol w="528955">
                  <a:extLst>
                    <a:ext uri="{9D8B030D-6E8A-4147-A177-3AD203B41FA5}">
                      <a16:colId xmlns:a16="http://schemas.microsoft.com/office/drawing/2014/main" val="4132231713"/>
                    </a:ext>
                  </a:extLst>
                </a:gridCol>
                <a:gridCol w="528955">
                  <a:extLst>
                    <a:ext uri="{9D8B030D-6E8A-4147-A177-3AD203B41FA5}">
                      <a16:colId xmlns:a16="http://schemas.microsoft.com/office/drawing/2014/main" val="2861246175"/>
                    </a:ext>
                  </a:extLst>
                </a:gridCol>
                <a:gridCol w="528955">
                  <a:extLst>
                    <a:ext uri="{9D8B030D-6E8A-4147-A177-3AD203B41FA5}">
                      <a16:colId xmlns:a16="http://schemas.microsoft.com/office/drawing/2014/main" val="3709565998"/>
                    </a:ext>
                  </a:extLst>
                </a:gridCol>
                <a:gridCol w="528955">
                  <a:extLst>
                    <a:ext uri="{9D8B030D-6E8A-4147-A177-3AD203B41FA5}">
                      <a16:colId xmlns:a16="http://schemas.microsoft.com/office/drawing/2014/main" val="2041146792"/>
                    </a:ext>
                  </a:extLst>
                </a:gridCol>
              </a:tblGrid>
              <a:tr h="273695">
                <a:tc>
                  <a:txBody>
                    <a:bodyPr/>
                    <a:lstStyle/>
                    <a:p>
                      <a:pPr algn="l"/>
                      <a:r>
                        <a:rPr lang="en-GB" sz="1200" dirty="0" smtClean="0">
                          <a:latin typeface="+mj-lt"/>
                        </a:rPr>
                        <a:t>Peterborough</a:t>
                      </a:r>
                      <a:endParaRPr lang="en-GB" sz="1200" dirty="0">
                        <a:latin typeface="+mj-lt"/>
                      </a:endParaRPr>
                    </a:p>
                  </a:txBody>
                  <a:tcPr/>
                </a:tc>
                <a:tc>
                  <a:txBody>
                    <a:bodyPr/>
                    <a:lstStyle/>
                    <a:p>
                      <a:pPr algn="ctr"/>
                      <a:r>
                        <a:rPr lang="en-GB" sz="1200" dirty="0" smtClean="0">
                          <a:latin typeface="+mj-lt"/>
                        </a:rPr>
                        <a:t>2019</a:t>
                      </a:r>
                      <a:endParaRPr lang="en-GB" sz="1200" dirty="0">
                        <a:latin typeface="+mj-lt"/>
                      </a:endParaRPr>
                    </a:p>
                  </a:txBody>
                  <a:tcPr/>
                </a:tc>
                <a:tc>
                  <a:txBody>
                    <a:bodyPr/>
                    <a:lstStyle/>
                    <a:p>
                      <a:pPr algn="ctr"/>
                      <a:r>
                        <a:rPr lang="en-GB" sz="1200" dirty="0" smtClean="0">
                          <a:latin typeface="+mj-lt"/>
                        </a:rPr>
                        <a:t>2020</a:t>
                      </a:r>
                      <a:endParaRPr lang="en-GB" sz="1200" dirty="0">
                        <a:latin typeface="+mj-lt"/>
                      </a:endParaRPr>
                    </a:p>
                  </a:txBody>
                  <a:tcPr/>
                </a:tc>
                <a:tc>
                  <a:txBody>
                    <a:bodyPr/>
                    <a:lstStyle/>
                    <a:p>
                      <a:pPr algn="ctr"/>
                      <a:r>
                        <a:rPr lang="en-GB" sz="1200" dirty="0" smtClean="0">
                          <a:latin typeface="+mj-lt"/>
                        </a:rPr>
                        <a:t>2025</a:t>
                      </a:r>
                      <a:endParaRPr lang="en-GB" sz="1200" dirty="0">
                        <a:latin typeface="+mj-lt"/>
                      </a:endParaRPr>
                    </a:p>
                  </a:txBody>
                  <a:tcPr/>
                </a:tc>
                <a:tc>
                  <a:txBody>
                    <a:bodyPr/>
                    <a:lstStyle/>
                    <a:p>
                      <a:pPr algn="ctr"/>
                      <a:r>
                        <a:rPr lang="en-GB" sz="1200" dirty="0" smtClean="0">
                          <a:latin typeface="+mj-lt"/>
                        </a:rPr>
                        <a:t>2030</a:t>
                      </a:r>
                      <a:endParaRPr lang="en-GB" sz="1200" dirty="0">
                        <a:latin typeface="+mj-lt"/>
                      </a:endParaRPr>
                    </a:p>
                  </a:txBody>
                  <a:tcPr/>
                </a:tc>
                <a:tc>
                  <a:txBody>
                    <a:bodyPr/>
                    <a:lstStyle/>
                    <a:p>
                      <a:pPr algn="ctr"/>
                      <a:r>
                        <a:rPr lang="en-GB" sz="1200" dirty="0" smtClean="0">
                          <a:latin typeface="+mj-lt"/>
                        </a:rPr>
                        <a:t>2035</a:t>
                      </a:r>
                      <a:endParaRPr lang="en-GB" sz="1200" dirty="0">
                        <a:latin typeface="+mj-lt"/>
                      </a:endParaRPr>
                    </a:p>
                  </a:txBody>
                  <a:tcPr/>
                </a:tc>
                <a:extLst>
                  <a:ext uri="{0D108BD9-81ED-4DB2-BD59-A6C34878D82A}">
                    <a16:rowId xmlns:a16="http://schemas.microsoft.com/office/drawing/2014/main" val="551438876"/>
                  </a:ext>
                </a:extLst>
              </a:tr>
              <a:tr h="190066">
                <a:tc>
                  <a:txBody>
                    <a:bodyPr/>
                    <a:lstStyle/>
                    <a:p>
                      <a:pPr algn="l" rtl="0" fontAlgn="ctr"/>
                      <a:r>
                        <a:rPr lang="en-GB" sz="1200" b="0" i="0" u="none" strike="noStrike" dirty="0">
                          <a:solidFill>
                            <a:srgbClr val="002F5D"/>
                          </a:solidFill>
                          <a:effectLst/>
                          <a:latin typeface="+mj-lt"/>
                        </a:rPr>
                        <a:t>25-34 years</a:t>
                      </a:r>
                    </a:p>
                  </a:txBody>
                  <a:tcPr marL="7620" marR="7620" marT="7620" marB="0" anchor="ctr"/>
                </a:tc>
                <a:tc>
                  <a:txBody>
                    <a:bodyPr/>
                    <a:lstStyle/>
                    <a:p>
                      <a:pPr algn="ctr" fontAlgn="t"/>
                      <a:r>
                        <a:rPr lang="en-GB" sz="1200" b="0" i="0" u="none" strike="noStrike" dirty="0" smtClean="0">
                          <a:solidFill>
                            <a:schemeClr val="bg1">
                              <a:lumMod val="50000"/>
                            </a:schemeClr>
                          </a:solidFill>
                          <a:effectLst/>
                          <a:latin typeface="+mj-lt"/>
                        </a:rPr>
                        <a:t>314</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313</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294</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277</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286</a:t>
                      </a:r>
                      <a:endParaRPr lang="en-GB" sz="1200" b="0" i="0" u="none" strike="noStrike" dirty="0">
                        <a:solidFill>
                          <a:schemeClr val="bg1">
                            <a:lumMod val="50000"/>
                          </a:schemeClr>
                        </a:solidFill>
                        <a:effectLst/>
                        <a:latin typeface="+mj-lt"/>
                      </a:endParaRPr>
                    </a:p>
                  </a:txBody>
                  <a:tcPr marL="7620" marR="7620" marT="7620" marB="0"/>
                </a:tc>
                <a:extLst>
                  <a:ext uri="{0D108BD9-81ED-4DB2-BD59-A6C34878D82A}">
                    <a16:rowId xmlns:a16="http://schemas.microsoft.com/office/drawing/2014/main" val="2040062280"/>
                  </a:ext>
                </a:extLst>
              </a:tr>
              <a:tr h="190066">
                <a:tc>
                  <a:txBody>
                    <a:bodyPr/>
                    <a:lstStyle/>
                    <a:p>
                      <a:pPr algn="l" rtl="0" fontAlgn="ctr"/>
                      <a:r>
                        <a:rPr lang="en-GB" sz="1200" b="0" i="0" u="none" strike="noStrike" dirty="0">
                          <a:solidFill>
                            <a:srgbClr val="002F5D"/>
                          </a:solidFill>
                          <a:effectLst/>
                          <a:latin typeface="+mj-lt"/>
                        </a:rPr>
                        <a:t>35-44 years</a:t>
                      </a:r>
                    </a:p>
                  </a:txBody>
                  <a:tcPr marL="7620" marR="7620" marT="7620" marB="0" anchor="ctr"/>
                </a:tc>
                <a:tc>
                  <a:txBody>
                    <a:bodyPr/>
                    <a:lstStyle/>
                    <a:p>
                      <a:pPr algn="ctr" fontAlgn="t"/>
                      <a:r>
                        <a:rPr lang="en-GB" sz="1200" b="0" i="0" u="none" strike="noStrike" dirty="0" smtClean="0">
                          <a:solidFill>
                            <a:schemeClr val="bg1">
                              <a:lumMod val="50000"/>
                            </a:schemeClr>
                          </a:solidFill>
                          <a:effectLst/>
                          <a:latin typeface="+mj-lt"/>
                        </a:rPr>
                        <a:t>291</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294</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312</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314</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299</a:t>
                      </a:r>
                      <a:endParaRPr lang="en-GB" sz="1200" b="0" i="0" u="none" strike="noStrike" dirty="0">
                        <a:solidFill>
                          <a:schemeClr val="bg1">
                            <a:lumMod val="50000"/>
                          </a:schemeClr>
                        </a:solidFill>
                        <a:effectLst/>
                        <a:latin typeface="+mj-lt"/>
                      </a:endParaRPr>
                    </a:p>
                  </a:txBody>
                  <a:tcPr marL="7620" marR="7620" marT="7620" marB="0"/>
                </a:tc>
                <a:extLst>
                  <a:ext uri="{0D108BD9-81ED-4DB2-BD59-A6C34878D82A}">
                    <a16:rowId xmlns:a16="http://schemas.microsoft.com/office/drawing/2014/main" val="3178075154"/>
                  </a:ext>
                </a:extLst>
              </a:tr>
              <a:tr h="190066">
                <a:tc>
                  <a:txBody>
                    <a:bodyPr/>
                    <a:lstStyle/>
                    <a:p>
                      <a:pPr algn="l" rtl="0" fontAlgn="ctr"/>
                      <a:r>
                        <a:rPr lang="en-GB" sz="1200" b="0" i="0" u="none" strike="noStrike" dirty="0">
                          <a:solidFill>
                            <a:srgbClr val="002F5D"/>
                          </a:solidFill>
                          <a:effectLst/>
                          <a:latin typeface="+mj-lt"/>
                        </a:rPr>
                        <a:t>45-54 years</a:t>
                      </a:r>
                    </a:p>
                  </a:txBody>
                  <a:tcPr marL="7620" marR="7620" marT="7620" marB="0" anchor="ctr"/>
                </a:tc>
                <a:tc>
                  <a:txBody>
                    <a:bodyPr/>
                    <a:lstStyle/>
                    <a:p>
                      <a:pPr algn="ctr" fontAlgn="t"/>
                      <a:r>
                        <a:rPr lang="en-GB" sz="1200" b="0" i="0" u="none" strike="noStrike" dirty="0" smtClean="0">
                          <a:solidFill>
                            <a:schemeClr val="bg1">
                              <a:lumMod val="50000"/>
                            </a:schemeClr>
                          </a:solidFill>
                          <a:effectLst/>
                          <a:latin typeface="+mj-lt"/>
                        </a:rPr>
                        <a:t>260</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261</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263</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276</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293</a:t>
                      </a:r>
                      <a:endParaRPr lang="en-GB" sz="1200" b="0" i="0" u="none" strike="noStrike" dirty="0">
                        <a:solidFill>
                          <a:schemeClr val="bg1">
                            <a:lumMod val="50000"/>
                          </a:schemeClr>
                        </a:solidFill>
                        <a:effectLst/>
                        <a:latin typeface="+mj-lt"/>
                      </a:endParaRPr>
                    </a:p>
                  </a:txBody>
                  <a:tcPr marL="7620" marR="7620" marT="7620" marB="0"/>
                </a:tc>
                <a:extLst>
                  <a:ext uri="{0D108BD9-81ED-4DB2-BD59-A6C34878D82A}">
                    <a16:rowId xmlns:a16="http://schemas.microsoft.com/office/drawing/2014/main" val="2861727723"/>
                  </a:ext>
                </a:extLst>
              </a:tr>
              <a:tr h="190066">
                <a:tc>
                  <a:txBody>
                    <a:bodyPr/>
                    <a:lstStyle/>
                    <a:p>
                      <a:pPr algn="l" rtl="0" fontAlgn="ctr"/>
                      <a:r>
                        <a:rPr lang="en-GB" sz="1200" b="0" i="0" u="none" strike="noStrike" dirty="0" smtClean="0">
                          <a:solidFill>
                            <a:srgbClr val="002F5D"/>
                          </a:solidFill>
                          <a:effectLst/>
                          <a:latin typeface="+mj-lt"/>
                        </a:rPr>
                        <a:t>55-64 </a:t>
                      </a:r>
                      <a:r>
                        <a:rPr lang="en-GB" sz="1200" b="0" i="0" u="none" strike="noStrike" dirty="0">
                          <a:solidFill>
                            <a:srgbClr val="002F5D"/>
                          </a:solidFill>
                          <a:effectLst/>
                          <a:latin typeface="+mj-lt"/>
                        </a:rPr>
                        <a:t>years</a:t>
                      </a:r>
                    </a:p>
                  </a:txBody>
                  <a:tcPr marL="7620" marR="7620" marT="7620" marB="0" anchor="ctr"/>
                </a:tc>
                <a:tc>
                  <a:txBody>
                    <a:bodyPr/>
                    <a:lstStyle/>
                    <a:p>
                      <a:pPr algn="ctr" fontAlgn="t"/>
                      <a:r>
                        <a:rPr lang="en-GB" sz="1200" b="0" i="0" u="none" strike="noStrike" dirty="0" smtClean="0">
                          <a:solidFill>
                            <a:schemeClr val="bg1">
                              <a:lumMod val="50000"/>
                            </a:schemeClr>
                          </a:solidFill>
                          <a:effectLst/>
                          <a:latin typeface="+mj-lt"/>
                        </a:rPr>
                        <a:t>211</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215</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237</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242</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240</a:t>
                      </a:r>
                      <a:endParaRPr lang="en-GB" sz="1200" b="0" i="0" u="none" strike="noStrike" dirty="0">
                        <a:solidFill>
                          <a:schemeClr val="bg1">
                            <a:lumMod val="50000"/>
                          </a:schemeClr>
                        </a:solidFill>
                        <a:effectLst/>
                        <a:latin typeface="+mj-lt"/>
                      </a:endParaRPr>
                    </a:p>
                  </a:txBody>
                  <a:tcPr marL="7620" marR="7620" marT="7620" marB="0"/>
                </a:tc>
                <a:extLst>
                  <a:ext uri="{0D108BD9-81ED-4DB2-BD59-A6C34878D82A}">
                    <a16:rowId xmlns:a16="http://schemas.microsoft.com/office/drawing/2014/main" val="2108762241"/>
                  </a:ext>
                </a:extLst>
              </a:tr>
              <a:tr h="190066">
                <a:tc>
                  <a:txBody>
                    <a:bodyPr/>
                    <a:lstStyle/>
                    <a:p>
                      <a:pPr algn="l" rtl="0" fontAlgn="ctr"/>
                      <a:r>
                        <a:rPr lang="en-GB" sz="1200" b="0" i="0" u="none" strike="noStrike" dirty="0" smtClean="0">
                          <a:solidFill>
                            <a:srgbClr val="002F5D"/>
                          </a:solidFill>
                          <a:effectLst/>
                          <a:latin typeface="+mj-lt"/>
                        </a:rPr>
                        <a:t>65-74 </a:t>
                      </a:r>
                      <a:r>
                        <a:rPr lang="en-GB" sz="1200" b="0" i="0" u="none" strike="noStrike" dirty="0">
                          <a:solidFill>
                            <a:srgbClr val="002F5D"/>
                          </a:solidFill>
                          <a:effectLst/>
                          <a:latin typeface="+mj-lt"/>
                        </a:rPr>
                        <a:t>years </a:t>
                      </a:r>
                    </a:p>
                  </a:txBody>
                  <a:tcPr marL="7620" marR="7620" marT="7620" marB="0" anchor="ctr"/>
                </a:tc>
                <a:tc>
                  <a:txBody>
                    <a:bodyPr/>
                    <a:lstStyle/>
                    <a:p>
                      <a:pPr algn="ctr" fontAlgn="t"/>
                      <a:r>
                        <a:rPr lang="en-GB" sz="1200" b="0" i="0" u="none" strike="noStrike" dirty="0" smtClean="0">
                          <a:solidFill>
                            <a:schemeClr val="bg1">
                              <a:lumMod val="50000"/>
                            </a:schemeClr>
                          </a:solidFill>
                          <a:effectLst/>
                          <a:latin typeface="+mj-lt"/>
                        </a:rPr>
                        <a:t>161</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163</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170</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193</a:t>
                      </a:r>
                      <a:endParaRPr lang="en-GB" sz="1200" b="0" i="0" u="none" strike="noStrike" dirty="0">
                        <a:solidFill>
                          <a:schemeClr val="bg1">
                            <a:lumMod val="50000"/>
                          </a:schemeClr>
                        </a:solidFill>
                        <a:effectLst/>
                        <a:latin typeface="+mj-lt"/>
                      </a:endParaRPr>
                    </a:p>
                  </a:txBody>
                  <a:tcPr marL="7620" marR="7620" marT="7620" marB="0"/>
                </a:tc>
                <a:tc>
                  <a:txBody>
                    <a:bodyPr/>
                    <a:lstStyle/>
                    <a:p>
                      <a:pPr algn="ctr" fontAlgn="t"/>
                      <a:r>
                        <a:rPr lang="en-GB" sz="1200" b="0" i="0" u="none" strike="noStrike" dirty="0" smtClean="0">
                          <a:solidFill>
                            <a:schemeClr val="bg1">
                              <a:lumMod val="50000"/>
                            </a:schemeClr>
                          </a:solidFill>
                          <a:effectLst/>
                          <a:latin typeface="+mj-lt"/>
                        </a:rPr>
                        <a:t>211</a:t>
                      </a:r>
                      <a:endParaRPr lang="en-GB" sz="1200" b="0" i="0" u="none" strike="noStrike" dirty="0">
                        <a:solidFill>
                          <a:schemeClr val="bg1">
                            <a:lumMod val="50000"/>
                          </a:schemeClr>
                        </a:solidFill>
                        <a:effectLst/>
                        <a:latin typeface="+mj-lt"/>
                      </a:endParaRPr>
                    </a:p>
                  </a:txBody>
                  <a:tcPr marL="7620" marR="7620" marT="7620" marB="0"/>
                </a:tc>
                <a:extLst>
                  <a:ext uri="{0D108BD9-81ED-4DB2-BD59-A6C34878D82A}">
                    <a16:rowId xmlns:a16="http://schemas.microsoft.com/office/drawing/2014/main" val="3408872129"/>
                  </a:ext>
                </a:extLst>
              </a:tr>
              <a:tr h="190066">
                <a:tc>
                  <a:txBody>
                    <a:bodyPr/>
                    <a:lstStyle/>
                    <a:p>
                      <a:pPr algn="l" rtl="0" fontAlgn="ctr"/>
                      <a:r>
                        <a:rPr lang="en-GB" sz="1200" b="0" i="0" u="none" strike="noStrike" dirty="0" smtClean="0">
                          <a:solidFill>
                            <a:srgbClr val="002F5D"/>
                          </a:solidFill>
                          <a:effectLst/>
                          <a:latin typeface="+mj-lt"/>
                        </a:rPr>
                        <a:t>75+ years</a:t>
                      </a:r>
                      <a:endParaRPr lang="en-GB" sz="1200" b="0" i="0" u="none" strike="noStrike" dirty="0">
                        <a:solidFill>
                          <a:srgbClr val="002F5D"/>
                        </a:solidFill>
                        <a:effectLst/>
                        <a:latin typeface="+mj-lt"/>
                      </a:endParaRPr>
                    </a:p>
                  </a:txBody>
                  <a:tcPr marL="7620" marR="7620" marT="7620" marB="0" anchor="ctr"/>
                </a:tc>
                <a:tc>
                  <a:txBody>
                    <a:bodyPr/>
                    <a:lstStyle/>
                    <a:p>
                      <a:pPr algn="ctr" rtl="0" fontAlgn="ctr"/>
                      <a:r>
                        <a:rPr lang="en-GB" sz="1200" b="0" i="0" u="none" strike="noStrike" dirty="0" smtClean="0">
                          <a:solidFill>
                            <a:schemeClr val="bg1">
                              <a:lumMod val="50000"/>
                            </a:schemeClr>
                          </a:solidFill>
                          <a:effectLst/>
                          <a:latin typeface="+mj-lt"/>
                        </a:rPr>
                        <a:t>120</a:t>
                      </a:r>
                      <a:endParaRPr lang="en-GB" sz="1200" b="0" i="0" u="none" strike="noStrike" dirty="0">
                        <a:solidFill>
                          <a:schemeClr val="bg1">
                            <a:lumMod val="50000"/>
                          </a:schemeClr>
                        </a:solidFill>
                        <a:effectLst/>
                        <a:latin typeface="+mj-lt"/>
                      </a:endParaRPr>
                    </a:p>
                  </a:txBody>
                  <a:tcPr marL="7620" marR="7620" marT="7620" marB="0"/>
                </a:tc>
                <a:tc>
                  <a:txBody>
                    <a:bodyPr/>
                    <a:lstStyle/>
                    <a:p>
                      <a:pPr algn="ctr" rtl="0" fontAlgn="ctr"/>
                      <a:r>
                        <a:rPr lang="en-GB" sz="1200" b="0" i="0" u="none" strike="noStrike" dirty="0" smtClean="0">
                          <a:solidFill>
                            <a:schemeClr val="bg1">
                              <a:lumMod val="50000"/>
                            </a:schemeClr>
                          </a:solidFill>
                          <a:effectLst/>
                          <a:latin typeface="+mj-lt"/>
                        </a:rPr>
                        <a:t>124</a:t>
                      </a:r>
                      <a:endParaRPr lang="en-GB" sz="1200" b="0" i="0" u="none" strike="noStrike" dirty="0">
                        <a:solidFill>
                          <a:schemeClr val="bg1">
                            <a:lumMod val="50000"/>
                          </a:schemeClr>
                        </a:solidFill>
                        <a:effectLst/>
                        <a:latin typeface="+mj-lt"/>
                      </a:endParaRPr>
                    </a:p>
                  </a:txBody>
                  <a:tcPr marL="7620" marR="7620" marT="7620" marB="0"/>
                </a:tc>
                <a:tc>
                  <a:txBody>
                    <a:bodyPr/>
                    <a:lstStyle/>
                    <a:p>
                      <a:pPr algn="ctr" rtl="0" fontAlgn="ctr"/>
                      <a:r>
                        <a:rPr lang="en-GB" sz="1200" b="0" i="0" u="none" strike="noStrike" dirty="0" smtClean="0">
                          <a:solidFill>
                            <a:schemeClr val="bg1">
                              <a:lumMod val="50000"/>
                            </a:schemeClr>
                          </a:solidFill>
                          <a:effectLst/>
                          <a:latin typeface="+mj-lt"/>
                        </a:rPr>
                        <a:t>153</a:t>
                      </a:r>
                      <a:endParaRPr lang="en-GB" sz="1200" b="0" i="0" u="none" strike="noStrike" dirty="0">
                        <a:solidFill>
                          <a:schemeClr val="bg1">
                            <a:lumMod val="50000"/>
                          </a:schemeClr>
                        </a:solidFill>
                        <a:effectLst/>
                        <a:latin typeface="+mj-lt"/>
                      </a:endParaRPr>
                    </a:p>
                  </a:txBody>
                  <a:tcPr marL="7620" marR="7620" marT="7620" marB="0"/>
                </a:tc>
                <a:tc>
                  <a:txBody>
                    <a:bodyPr/>
                    <a:lstStyle/>
                    <a:p>
                      <a:pPr algn="ctr" rtl="0" fontAlgn="ctr"/>
                      <a:r>
                        <a:rPr lang="en-GB" sz="1200" b="0" i="0" u="none" strike="noStrike" dirty="0" smtClean="0">
                          <a:solidFill>
                            <a:schemeClr val="bg1">
                              <a:lumMod val="50000"/>
                            </a:schemeClr>
                          </a:solidFill>
                          <a:effectLst/>
                          <a:latin typeface="+mj-lt"/>
                        </a:rPr>
                        <a:t>174</a:t>
                      </a:r>
                      <a:endParaRPr lang="en-GB" sz="1200" b="0" i="0" u="none" strike="noStrike" dirty="0">
                        <a:solidFill>
                          <a:schemeClr val="bg1">
                            <a:lumMod val="50000"/>
                          </a:schemeClr>
                        </a:solidFill>
                        <a:effectLst/>
                        <a:latin typeface="+mj-lt"/>
                      </a:endParaRPr>
                    </a:p>
                  </a:txBody>
                  <a:tcPr marL="7620" marR="7620" marT="7620" marB="0"/>
                </a:tc>
                <a:tc>
                  <a:txBody>
                    <a:bodyPr/>
                    <a:lstStyle/>
                    <a:p>
                      <a:pPr algn="ctr" rtl="0" fontAlgn="ctr"/>
                      <a:r>
                        <a:rPr lang="en-GB" sz="1200" b="0" i="0" u="none" strike="noStrike" dirty="0" smtClean="0">
                          <a:solidFill>
                            <a:schemeClr val="bg1">
                              <a:lumMod val="50000"/>
                            </a:schemeClr>
                          </a:solidFill>
                          <a:effectLst/>
                          <a:latin typeface="+mj-lt"/>
                        </a:rPr>
                        <a:t>198</a:t>
                      </a:r>
                      <a:endParaRPr lang="en-GB" sz="1200" b="0" i="0" u="none" strike="noStrike" dirty="0">
                        <a:solidFill>
                          <a:schemeClr val="bg1">
                            <a:lumMod val="50000"/>
                          </a:schemeClr>
                        </a:solidFill>
                        <a:effectLst/>
                        <a:latin typeface="+mj-lt"/>
                      </a:endParaRPr>
                    </a:p>
                  </a:txBody>
                  <a:tcPr marL="7620" marR="7620" marT="7620" marB="0"/>
                </a:tc>
                <a:extLst>
                  <a:ext uri="{0D108BD9-81ED-4DB2-BD59-A6C34878D82A}">
                    <a16:rowId xmlns:a16="http://schemas.microsoft.com/office/drawing/2014/main" val="1920001067"/>
                  </a:ext>
                </a:extLst>
              </a:tr>
              <a:tr h="190066">
                <a:tc>
                  <a:txBody>
                    <a:bodyPr/>
                    <a:lstStyle/>
                    <a:p>
                      <a:pPr algn="l" rtl="0" fontAlgn="ctr"/>
                      <a:r>
                        <a:rPr lang="en-GB" sz="1200" b="0" i="0" u="none" strike="noStrike" dirty="0">
                          <a:solidFill>
                            <a:srgbClr val="002F5D"/>
                          </a:solidFill>
                          <a:effectLst/>
                          <a:latin typeface="+mj-lt"/>
                        </a:rPr>
                        <a:t>Total population </a:t>
                      </a:r>
                      <a:r>
                        <a:rPr lang="en-GB" sz="1200" b="0" i="0" u="none" strike="noStrike" dirty="0" smtClean="0">
                          <a:solidFill>
                            <a:srgbClr val="002F5D"/>
                          </a:solidFill>
                          <a:effectLst/>
                          <a:latin typeface="+mj-lt"/>
                        </a:rPr>
                        <a:t>25 </a:t>
                      </a:r>
                      <a:r>
                        <a:rPr lang="en-GB" sz="1200" b="0" i="0" u="none" strike="noStrike" dirty="0">
                          <a:solidFill>
                            <a:srgbClr val="002F5D"/>
                          </a:solidFill>
                          <a:effectLst/>
                          <a:latin typeface="+mj-lt"/>
                        </a:rPr>
                        <a:t>years +</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chemeClr val="bg1">
                              <a:lumMod val="50000"/>
                            </a:schemeClr>
                          </a:solidFill>
                          <a:effectLst/>
                          <a:latin typeface="Calibri" panose="020F0502020204030204" pitchFamily="34" charset="0"/>
                        </a:rPr>
                        <a:t>1357</a:t>
                      </a:r>
                    </a:p>
                  </a:txBody>
                  <a:tcPr marL="7620" marR="7620" marT="7620" marB="0">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chemeClr val="bg1">
                              <a:lumMod val="50000"/>
                            </a:schemeClr>
                          </a:solidFill>
                          <a:effectLst/>
                          <a:latin typeface="Calibri" panose="020F0502020204030204" pitchFamily="34" charset="0"/>
                        </a:rPr>
                        <a:t>1370</a:t>
                      </a:r>
                    </a:p>
                  </a:txBody>
                  <a:tcPr marL="7620" marR="7620" marT="7620" marB="0">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chemeClr val="bg1">
                              <a:lumMod val="50000"/>
                            </a:schemeClr>
                          </a:solidFill>
                          <a:effectLst/>
                          <a:latin typeface="Calibri" panose="020F0502020204030204" pitchFamily="34" charset="0"/>
                        </a:rPr>
                        <a:t>1429</a:t>
                      </a:r>
                    </a:p>
                  </a:txBody>
                  <a:tcPr marL="7620" marR="7620" marT="7620" marB="0">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bg1">
                              <a:lumMod val="50000"/>
                            </a:schemeClr>
                          </a:solidFill>
                          <a:effectLst/>
                          <a:latin typeface="Calibri" panose="020F0502020204030204" pitchFamily="34" charset="0"/>
                        </a:rPr>
                        <a:t>1476</a:t>
                      </a:r>
                    </a:p>
                  </a:txBody>
                  <a:tcPr marL="7620" marR="7620" marT="7620" marB="0">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bg1">
                              <a:lumMod val="50000"/>
                            </a:schemeClr>
                          </a:solidFill>
                          <a:effectLst/>
                          <a:latin typeface="Calibri" panose="020F0502020204030204" pitchFamily="34" charset="0"/>
                        </a:rPr>
                        <a:t>1527</a:t>
                      </a:r>
                    </a:p>
                  </a:txBody>
                  <a:tcPr marL="7620" marR="7620" marT="762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68671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25168506"/>
              </p:ext>
            </p:extLst>
          </p:nvPr>
        </p:nvGraphicFramePr>
        <p:xfrm>
          <a:off x="467544" y="4299942"/>
          <a:ext cx="5082794" cy="457200"/>
        </p:xfrm>
        <a:graphic>
          <a:graphicData uri="http://schemas.openxmlformats.org/drawingml/2006/table">
            <a:tbl>
              <a:tblPr firstRow="1" bandRow="1">
                <a:tableStyleId>{9D7B26C5-4107-4FEC-AEDC-1716B250A1EF}</a:tableStyleId>
              </a:tblPr>
              <a:tblGrid>
                <a:gridCol w="2438019">
                  <a:extLst>
                    <a:ext uri="{9D8B030D-6E8A-4147-A177-3AD203B41FA5}">
                      <a16:colId xmlns:a16="http://schemas.microsoft.com/office/drawing/2014/main" val="2181530326"/>
                    </a:ext>
                  </a:extLst>
                </a:gridCol>
                <a:gridCol w="528955">
                  <a:extLst>
                    <a:ext uri="{9D8B030D-6E8A-4147-A177-3AD203B41FA5}">
                      <a16:colId xmlns:a16="http://schemas.microsoft.com/office/drawing/2014/main" val="3890439633"/>
                    </a:ext>
                  </a:extLst>
                </a:gridCol>
                <a:gridCol w="528955">
                  <a:extLst>
                    <a:ext uri="{9D8B030D-6E8A-4147-A177-3AD203B41FA5}">
                      <a16:colId xmlns:a16="http://schemas.microsoft.com/office/drawing/2014/main" val="2937313419"/>
                    </a:ext>
                  </a:extLst>
                </a:gridCol>
                <a:gridCol w="528955">
                  <a:extLst>
                    <a:ext uri="{9D8B030D-6E8A-4147-A177-3AD203B41FA5}">
                      <a16:colId xmlns:a16="http://schemas.microsoft.com/office/drawing/2014/main" val="2655156225"/>
                    </a:ext>
                  </a:extLst>
                </a:gridCol>
                <a:gridCol w="528955">
                  <a:extLst>
                    <a:ext uri="{9D8B030D-6E8A-4147-A177-3AD203B41FA5}">
                      <a16:colId xmlns:a16="http://schemas.microsoft.com/office/drawing/2014/main" val="1501403684"/>
                    </a:ext>
                  </a:extLst>
                </a:gridCol>
                <a:gridCol w="528955">
                  <a:extLst>
                    <a:ext uri="{9D8B030D-6E8A-4147-A177-3AD203B41FA5}">
                      <a16:colId xmlns:a16="http://schemas.microsoft.com/office/drawing/2014/main" val="3361325518"/>
                    </a:ext>
                  </a:extLst>
                </a:gridCol>
              </a:tblGrid>
              <a:tr h="273695">
                <a:tc>
                  <a:txBody>
                    <a:bodyPr/>
                    <a:lstStyle/>
                    <a:p>
                      <a:pPr algn="l"/>
                      <a:r>
                        <a:rPr lang="en-GB" sz="1200" dirty="0" smtClean="0">
                          <a:latin typeface="+mj-lt"/>
                        </a:rPr>
                        <a:t>Cambridgeshire</a:t>
                      </a:r>
                      <a:r>
                        <a:rPr lang="en-GB" sz="1200" baseline="0" dirty="0" smtClean="0">
                          <a:latin typeface="+mj-lt"/>
                        </a:rPr>
                        <a:t> &amp; Peterborough </a:t>
                      </a:r>
                      <a:br>
                        <a:rPr lang="en-GB" sz="1200" baseline="0" dirty="0" smtClean="0">
                          <a:latin typeface="+mj-lt"/>
                        </a:rPr>
                      </a:br>
                      <a:r>
                        <a:rPr lang="en-GB" sz="1200" baseline="0" dirty="0" smtClean="0">
                          <a:latin typeface="+mj-lt"/>
                        </a:rPr>
                        <a:t>25 year +</a:t>
                      </a:r>
                      <a:endParaRPr lang="en-GB" sz="1200" dirty="0">
                        <a:latin typeface="+mj-lt"/>
                      </a:endParaRPr>
                    </a:p>
                  </a:txBody>
                  <a:tcPr/>
                </a:tc>
                <a:tc>
                  <a:txBody>
                    <a:bodyPr/>
                    <a:lstStyle/>
                    <a:p>
                      <a:pPr algn="ctr" fontAlgn="b"/>
                      <a:r>
                        <a:rPr lang="en-GB" sz="1100" b="1" i="0" u="none" strike="noStrike" dirty="0">
                          <a:solidFill>
                            <a:schemeClr val="bg1">
                              <a:lumMod val="50000"/>
                            </a:schemeClr>
                          </a:solidFill>
                          <a:effectLst/>
                          <a:latin typeface="Calibri" panose="020F0502020204030204" pitchFamily="34" charset="0"/>
                        </a:rPr>
                        <a:t>5924</a:t>
                      </a:r>
                    </a:p>
                  </a:txBody>
                  <a:tcPr marL="7620" marR="7620" marT="7620" marB="0" anchor="ctr"/>
                </a:tc>
                <a:tc>
                  <a:txBody>
                    <a:bodyPr/>
                    <a:lstStyle/>
                    <a:p>
                      <a:pPr algn="ctr" fontAlgn="b"/>
                      <a:r>
                        <a:rPr lang="en-GB" sz="1100" b="1" i="0" u="none" strike="noStrike" dirty="0">
                          <a:solidFill>
                            <a:schemeClr val="bg1">
                              <a:lumMod val="50000"/>
                            </a:schemeClr>
                          </a:solidFill>
                          <a:effectLst/>
                          <a:latin typeface="Calibri" panose="020F0502020204030204" pitchFamily="34" charset="0"/>
                        </a:rPr>
                        <a:t>5966</a:t>
                      </a:r>
                    </a:p>
                  </a:txBody>
                  <a:tcPr marL="7620" marR="7620" marT="7620" marB="0" anchor="ctr"/>
                </a:tc>
                <a:tc>
                  <a:txBody>
                    <a:bodyPr/>
                    <a:lstStyle/>
                    <a:p>
                      <a:pPr algn="ctr" fontAlgn="b"/>
                      <a:r>
                        <a:rPr lang="en-GB" sz="1100" b="1" i="0" u="none" strike="noStrike" dirty="0">
                          <a:solidFill>
                            <a:schemeClr val="bg1">
                              <a:lumMod val="50000"/>
                            </a:schemeClr>
                          </a:solidFill>
                          <a:effectLst/>
                          <a:latin typeface="Calibri" panose="020F0502020204030204" pitchFamily="34" charset="0"/>
                        </a:rPr>
                        <a:t>6162</a:t>
                      </a:r>
                    </a:p>
                  </a:txBody>
                  <a:tcPr marL="7620" marR="7620" marT="7620" marB="0" anchor="ctr"/>
                </a:tc>
                <a:tc>
                  <a:txBody>
                    <a:bodyPr/>
                    <a:lstStyle/>
                    <a:p>
                      <a:pPr algn="ctr" fontAlgn="b"/>
                      <a:r>
                        <a:rPr lang="en-GB" sz="1100" b="1" i="0" u="none" strike="noStrike" dirty="0">
                          <a:solidFill>
                            <a:schemeClr val="bg1">
                              <a:lumMod val="50000"/>
                            </a:schemeClr>
                          </a:solidFill>
                          <a:effectLst/>
                          <a:latin typeface="Calibri" panose="020F0502020204030204" pitchFamily="34" charset="0"/>
                        </a:rPr>
                        <a:t>6342</a:t>
                      </a:r>
                    </a:p>
                  </a:txBody>
                  <a:tcPr marL="7620" marR="7620" marT="7620" marB="0" anchor="ctr"/>
                </a:tc>
                <a:tc>
                  <a:txBody>
                    <a:bodyPr/>
                    <a:lstStyle/>
                    <a:p>
                      <a:pPr algn="ctr" fontAlgn="b"/>
                      <a:r>
                        <a:rPr lang="en-GB" sz="1100" b="1" i="0" u="none" strike="noStrike" dirty="0">
                          <a:solidFill>
                            <a:schemeClr val="bg1">
                              <a:lumMod val="50000"/>
                            </a:schemeClr>
                          </a:solidFill>
                          <a:effectLst/>
                          <a:latin typeface="Calibri" panose="020F0502020204030204" pitchFamily="34" charset="0"/>
                        </a:rPr>
                        <a:t>6501</a:t>
                      </a:r>
                    </a:p>
                  </a:txBody>
                  <a:tcPr marL="7620" marR="7620" marT="7620" marB="0" anchor="ctr"/>
                </a:tc>
                <a:extLst>
                  <a:ext uri="{0D108BD9-81ED-4DB2-BD59-A6C34878D82A}">
                    <a16:rowId xmlns:a16="http://schemas.microsoft.com/office/drawing/2014/main" val="3528432525"/>
                  </a:ext>
                </a:extLst>
              </a:tr>
            </a:tbl>
          </a:graphicData>
        </a:graphic>
      </p:graphicFrame>
    </p:spTree>
    <p:extLst>
      <p:ext uri="{BB962C8B-B14F-4D97-AF65-F5344CB8AC3E}">
        <p14:creationId xmlns:p14="http://schemas.microsoft.com/office/powerpoint/2010/main" val="315700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375"/>
            <a:ext cx="6779096" cy="857250"/>
          </a:xfrm>
        </p:spPr>
        <p:txBody>
          <a:bodyPr/>
          <a:lstStyle/>
          <a:p>
            <a:r>
              <a:rPr lang="en-GB" dirty="0" smtClean="0"/>
              <a:t>ASC in &gt;65 year olds</a:t>
            </a:r>
            <a:endParaRPr lang="en-GB" dirty="0"/>
          </a:p>
        </p:txBody>
      </p:sp>
      <p:sp>
        <p:nvSpPr>
          <p:cNvPr id="5" name="Content Placeholder 4"/>
          <p:cNvSpPr>
            <a:spLocks noGrp="1"/>
          </p:cNvSpPr>
          <p:nvPr>
            <p:ph idx="1"/>
          </p:nvPr>
        </p:nvSpPr>
        <p:spPr>
          <a:xfrm>
            <a:off x="467544" y="4731990"/>
            <a:ext cx="4421497" cy="352211"/>
          </a:xfrm>
          <a:noFill/>
        </p:spPr>
        <p:txBody>
          <a:bodyPr>
            <a:noAutofit/>
          </a:bodyPr>
          <a:lstStyle/>
          <a:p>
            <a:pPr indent="0">
              <a:buNone/>
            </a:pPr>
            <a:r>
              <a:rPr lang="en-GB" sz="1400" i="1" dirty="0" smtClean="0"/>
              <a:t>Source: </a:t>
            </a:r>
            <a:r>
              <a:rPr lang="en-GB" sz="1400" dirty="0" err="1" smtClean="0"/>
              <a:t>Pansi</a:t>
            </a:r>
            <a:r>
              <a:rPr lang="en-GB" sz="1400" dirty="0" smtClean="0"/>
              <a:t> and </a:t>
            </a:r>
            <a:r>
              <a:rPr lang="en-GB" sz="1400" dirty="0" err="1" smtClean="0"/>
              <a:t>Poppi</a:t>
            </a:r>
            <a:endParaRPr lang="en-GB" sz="1400" dirty="0"/>
          </a:p>
        </p:txBody>
      </p:sp>
      <p:pic>
        <p:nvPicPr>
          <p:cNvPr id="7" name="Picture 6"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785365948"/>
              </p:ext>
            </p:extLst>
          </p:nvPr>
        </p:nvGraphicFramePr>
        <p:xfrm>
          <a:off x="611560" y="1563638"/>
          <a:ext cx="4389882" cy="1368000"/>
        </p:xfrm>
        <a:graphic>
          <a:graphicData uri="http://schemas.openxmlformats.org/drawingml/2006/table">
            <a:tbl>
              <a:tblPr firstRow="1" bandRow="1">
                <a:tableStyleId>{9D7B26C5-4107-4FEC-AEDC-1716B250A1EF}</a:tableStyleId>
              </a:tblPr>
              <a:tblGrid>
                <a:gridCol w="2172462">
                  <a:extLst>
                    <a:ext uri="{9D8B030D-6E8A-4147-A177-3AD203B41FA5}">
                      <a16:colId xmlns:a16="http://schemas.microsoft.com/office/drawing/2014/main" val="501052175"/>
                    </a:ext>
                  </a:extLst>
                </a:gridCol>
                <a:gridCol w="491834">
                  <a:extLst>
                    <a:ext uri="{9D8B030D-6E8A-4147-A177-3AD203B41FA5}">
                      <a16:colId xmlns:a16="http://schemas.microsoft.com/office/drawing/2014/main" val="574429617"/>
                    </a:ext>
                  </a:extLst>
                </a:gridCol>
                <a:gridCol w="450506">
                  <a:extLst>
                    <a:ext uri="{9D8B030D-6E8A-4147-A177-3AD203B41FA5}">
                      <a16:colId xmlns:a16="http://schemas.microsoft.com/office/drawing/2014/main" val="2447795979"/>
                    </a:ext>
                  </a:extLst>
                </a:gridCol>
                <a:gridCol w="332740">
                  <a:extLst>
                    <a:ext uri="{9D8B030D-6E8A-4147-A177-3AD203B41FA5}">
                      <a16:colId xmlns:a16="http://schemas.microsoft.com/office/drawing/2014/main" val="941171788"/>
                    </a:ext>
                  </a:extLst>
                </a:gridCol>
                <a:gridCol w="332740">
                  <a:extLst>
                    <a:ext uri="{9D8B030D-6E8A-4147-A177-3AD203B41FA5}">
                      <a16:colId xmlns:a16="http://schemas.microsoft.com/office/drawing/2014/main" val="1561020948"/>
                    </a:ext>
                  </a:extLst>
                </a:gridCol>
                <a:gridCol w="609600">
                  <a:extLst>
                    <a:ext uri="{9D8B030D-6E8A-4147-A177-3AD203B41FA5}">
                      <a16:colId xmlns:a16="http://schemas.microsoft.com/office/drawing/2014/main" val="23315392"/>
                    </a:ext>
                  </a:extLst>
                </a:gridCol>
              </a:tblGrid>
              <a:tr h="275642">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u="none" strike="noStrike" dirty="0" smtClean="0">
                          <a:effectLst/>
                        </a:rPr>
                        <a:t>Percentage of predicted</a:t>
                      </a:r>
                      <a:r>
                        <a:rPr lang="en-GB" sz="1200" u="none" strike="noStrike" baseline="0" dirty="0" smtClean="0">
                          <a:effectLst/>
                        </a:rPr>
                        <a:t> </a:t>
                      </a:r>
                      <a:r>
                        <a:rPr lang="en-GB" sz="1200" u="none" strike="noStrike" dirty="0" smtClean="0">
                          <a:effectLst/>
                        </a:rPr>
                        <a:t>ASC</a:t>
                      </a:r>
                      <a:r>
                        <a:rPr lang="en-GB" sz="1200" u="none" strike="noStrike" baseline="0" dirty="0" smtClean="0">
                          <a:effectLst/>
                        </a:rPr>
                        <a:t> cases to be aged 65+ from 2019-2035</a:t>
                      </a:r>
                      <a:endParaRPr lang="en-GB" sz="1200" b="0" i="0" u="none" strike="noStrike" dirty="0" smtClean="0">
                        <a:solidFill>
                          <a:srgbClr val="002F5D"/>
                        </a:solidFill>
                        <a:effectLst/>
                        <a:latin typeface="Calibri" panose="020F0502020204030204" pitchFamily="34" charset="0"/>
                      </a:endParaRPr>
                    </a:p>
                  </a:txBody>
                  <a:tcPr marL="7620" marR="7620" marT="7620" marB="0" anchor="ctr"/>
                </a:tc>
                <a:tc hMerge="1">
                  <a:txBody>
                    <a:bodyPr/>
                    <a:lstStyle/>
                    <a:p>
                      <a:pPr algn="l" rtl="0" fontAlgn="b"/>
                      <a:endParaRPr lang="en-GB" sz="1100" b="0" i="0" u="none" strike="noStrike" dirty="0">
                        <a:solidFill>
                          <a:srgbClr val="005071"/>
                        </a:solidFill>
                        <a:effectLst/>
                        <a:latin typeface="Calibri" panose="020F0502020204030204" pitchFamily="34" charset="0"/>
                      </a:endParaRPr>
                    </a:p>
                  </a:txBody>
                  <a:tcPr marL="7620" marR="7620" marT="7620" marB="0" anchor="ctr"/>
                </a:tc>
                <a:tc hMerge="1">
                  <a:txBody>
                    <a:bodyPr/>
                    <a:lstStyle/>
                    <a:p>
                      <a:pPr algn="l" rtl="0" fontAlgn="b"/>
                      <a:endParaRPr lang="en-GB" sz="1100" b="0" i="0" u="none" strike="noStrike" dirty="0">
                        <a:solidFill>
                          <a:srgbClr val="005071"/>
                        </a:solidFill>
                        <a:effectLst/>
                        <a:latin typeface="Calibri" panose="020F0502020204030204" pitchFamily="34" charset="0"/>
                      </a:endParaRPr>
                    </a:p>
                  </a:txBody>
                  <a:tcPr marL="7620" marR="7620" marT="7620" marB="0" anchor="ctr"/>
                </a:tc>
                <a:tc hMerge="1">
                  <a:txBody>
                    <a:bodyPr/>
                    <a:lstStyle/>
                    <a:p>
                      <a:pPr algn="l" rtl="0" fontAlgn="b"/>
                      <a:endParaRPr lang="en-GB" sz="1100" b="0" i="0" u="none" strike="noStrike" dirty="0">
                        <a:solidFill>
                          <a:srgbClr val="005071"/>
                        </a:solidFill>
                        <a:effectLst/>
                        <a:latin typeface="Calibri" panose="020F0502020204030204" pitchFamily="34" charset="0"/>
                      </a:endParaRPr>
                    </a:p>
                  </a:txBody>
                  <a:tcPr marL="7620" marR="7620" marT="7620" marB="0" anchor="ctr"/>
                </a:tc>
                <a:tc hMerge="1">
                  <a:txBody>
                    <a:bodyPr/>
                    <a:lstStyle/>
                    <a:p>
                      <a:pPr algn="l" rtl="0" fontAlgn="b"/>
                      <a:endParaRPr lang="en-GB" sz="1100" b="0" i="0" u="none" strike="noStrike" dirty="0">
                        <a:solidFill>
                          <a:srgbClr val="005071"/>
                        </a:solidFill>
                        <a:effectLst/>
                        <a:latin typeface="Calibri" panose="020F0502020204030204" pitchFamily="34" charset="0"/>
                      </a:endParaRPr>
                    </a:p>
                  </a:txBody>
                  <a:tcPr marL="7620" marR="7620" marT="7620" marB="0" anchor="ctr"/>
                </a:tc>
                <a:tc hMerge="1">
                  <a:txBody>
                    <a:bodyPr/>
                    <a:lstStyle/>
                    <a:p>
                      <a:pPr algn="l" rtl="0" fontAlgn="b"/>
                      <a:endParaRPr lang="en-GB" sz="1100" b="0" i="0" u="none" strike="noStrike" dirty="0">
                        <a:solidFill>
                          <a:srgbClr val="00507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9558268"/>
                  </a:ext>
                </a:extLst>
              </a:tr>
              <a:tr h="275642">
                <a:tc>
                  <a:txBody>
                    <a:bodyPr/>
                    <a:lstStyle/>
                    <a:p>
                      <a:pPr algn="l" rtl="0" fontAlgn="ctr"/>
                      <a:endParaRPr lang="en-GB" sz="1200" b="0" i="0" u="none" strike="noStrike" dirty="0">
                        <a:solidFill>
                          <a:srgbClr val="002F5D"/>
                        </a:solidFill>
                        <a:effectLst/>
                        <a:latin typeface="Calibri" panose="020F0502020204030204" pitchFamily="34" charset="0"/>
                      </a:endParaRPr>
                    </a:p>
                  </a:txBody>
                  <a:tcPr marL="7620" marR="7620" marT="7620" marB="0" anchor="ctr"/>
                </a:tc>
                <a:tc>
                  <a:txBody>
                    <a:bodyPr/>
                    <a:lstStyle/>
                    <a:p>
                      <a:pPr algn="l" rtl="0" fontAlgn="b"/>
                      <a:r>
                        <a:rPr lang="en-GB" sz="1100" b="1" u="none" strike="noStrike" dirty="0" smtClean="0">
                          <a:effectLst/>
                        </a:rPr>
                        <a:t>2019</a:t>
                      </a:r>
                      <a:endParaRPr lang="en-GB" sz="1100" b="1" i="0" u="none" strike="noStrike" dirty="0">
                        <a:solidFill>
                          <a:srgbClr val="005071"/>
                        </a:solidFill>
                        <a:effectLst/>
                        <a:latin typeface="Calibri" panose="020F0502020204030204" pitchFamily="34" charset="0"/>
                      </a:endParaRPr>
                    </a:p>
                  </a:txBody>
                  <a:tcPr marL="7620" marR="7620" marT="7620" marB="0" anchor="ctr"/>
                </a:tc>
                <a:tc>
                  <a:txBody>
                    <a:bodyPr/>
                    <a:lstStyle/>
                    <a:p>
                      <a:pPr algn="l" rtl="0" fontAlgn="b"/>
                      <a:r>
                        <a:rPr lang="en-GB" sz="1100" b="1" u="none" strike="noStrike" dirty="0" smtClean="0">
                          <a:effectLst/>
                        </a:rPr>
                        <a:t>2020</a:t>
                      </a:r>
                      <a:endParaRPr lang="en-GB" sz="1100" b="1" i="0" u="none" strike="noStrike" dirty="0">
                        <a:solidFill>
                          <a:srgbClr val="005071"/>
                        </a:solidFill>
                        <a:effectLst/>
                        <a:latin typeface="Calibri" panose="020F0502020204030204" pitchFamily="34" charset="0"/>
                      </a:endParaRPr>
                    </a:p>
                  </a:txBody>
                  <a:tcPr marL="7620" marR="7620" marT="7620" marB="0" anchor="ctr"/>
                </a:tc>
                <a:tc>
                  <a:txBody>
                    <a:bodyPr/>
                    <a:lstStyle/>
                    <a:p>
                      <a:pPr algn="l" rtl="0" fontAlgn="b"/>
                      <a:r>
                        <a:rPr lang="en-GB" sz="1100" b="1" u="none" strike="noStrike" dirty="0" smtClean="0">
                          <a:effectLst/>
                        </a:rPr>
                        <a:t>2025</a:t>
                      </a:r>
                      <a:endParaRPr lang="en-GB" sz="1100" b="1" i="0" u="none" strike="noStrike" dirty="0">
                        <a:solidFill>
                          <a:srgbClr val="005071"/>
                        </a:solidFill>
                        <a:effectLst/>
                        <a:latin typeface="Calibri" panose="020F0502020204030204" pitchFamily="34" charset="0"/>
                      </a:endParaRPr>
                    </a:p>
                  </a:txBody>
                  <a:tcPr marL="7620" marR="7620" marT="7620" marB="0" anchor="ctr"/>
                </a:tc>
                <a:tc>
                  <a:txBody>
                    <a:bodyPr/>
                    <a:lstStyle/>
                    <a:p>
                      <a:pPr algn="l" rtl="0" fontAlgn="b"/>
                      <a:r>
                        <a:rPr lang="en-GB" sz="1100" b="1" u="none" strike="noStrike" dirty="0" smtClean="0">
                          <a:effectLst/>
                        </a:rPr>
                        <a:t>2030</a:t>
                      </a:r>
                      <a:endParaRPr lang="en-GB" sz="1100" b="1" i="0" u="none" strike="noStrike" dirty="0">
                        <a:solidFill>
                          <a:srgbClr val="005071"/>
                        </a:solidFill>
                        <a:effectLst/>
                        <a:latin typeface="Calibri" panose="020F0502020204030204" pitchFamily="34" charset="0"/>
                      </a:endParaRPr>
                    </a:p>
                  </a:txBody>
                  <a:tcPr marL="7620" marR="7620" marT="7620" marB="0" anchor="ctr"/>
                </a:tc>
                <a:tc>
                  <a:txBody>
                    <a:bodyPr/>
                    <a:lstStyle/>
                    <a:p>
                      <a:pPr algn="l" rtl="0" fontAlgn="b"/>
                      <a:r>
                        <a:rPr lang="en-GB" sz="1100" b="1" u="none" strike="noStrike" dirty="0" smtClean="0">
                          <a:effectLst/>
                        </a:rPr>
                        <a:t>2035</a:t>
                      </a:r>
                      <a:endParaRPr lang="en-GB" sz="1100" b="1" i="0" u="none" strike="noStrike" dirty="0">
                        <a:solidFill>
                          <a:srgbClr val="00507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92528720"/>
                  </a:ext>
                </a:extLst>
              </a:tr>
              <a:tr h="275642">
                <a:tc>
                  <a:txBody>
                    <a:bodyPr/>
                    <a:lstStyle/>
                    <a:p>
                      <a:pPr algn="l" rtl="0" fontAlgn="ctr"/>
                      <a:r>
                        <a:rPr lang="en-GB" sz="1200" u="none" strike="noStrike" dirty="0">
                          <a:effectLst/>
                        </a:rPr>
                        <a:t>Cambridgeshire</a:t>
                      </a:r>
                      <a:endParaRPr lang="en-GB" sz="1200" b="0" i="0" u="none" strike="noStrike" dirty="0">
                        <a:solidFill>
                          <a:srgbClr val="002F5D"/>
                        </a:solidFill>
                        <a:effectLst/>
                        <a:latin typeface="Calibri" panose="020F0502020204030204" pitchFamily="34" charset="0"/>
                      </a:endParaRPr>
                    </a:p>
                  </a:txBody>
                  <a:tcPr marL="7620" marR="7620" marT="7620" marB="0" anchor="ctr"/>
                </a:tc>
                <a:tc>
                  <a:txBody>
                    <a:bodyPr/>
                    <a:lstStyle/>
                    <a:p>
                      <a:pPr algn="l" rtl="0" fontAlgn="b"/>
                      <a:r>
                        <a:rPr lang="en-GB" sz="1100" u="none" strike="noStrike" dirty="0" smtClean="0">
                          <a:effectLst/>
                        </a:rPr>
                        <a:t>26 %</a:t>
                      </a:r>
                      <a:endParaRPr lang="en-GB" sz="1100" b="0" i="0" u="none" strike="noStrike" dirty="0">
                        <a:solidFill>
                          <a:srgbClr val="005071"/>
                        </a:solidFill>
                        <a:effectLst/>
                        <a:latin typeface="Calibri" panose="020F0502020204030204" pitchFamily="34" charset="0"/>
                      </a:endParaRPr>
                    </a:p>
                  </a:txBody>
                  <a:tcPr marL="7620" marR="7620" marT="7620" marB="0" anchor="ctr"/>
                </a:tc>
                <a:tc>
                  <a:txBody>
                    <a:bodyPr/>
                    <a:lstStyle/>
                    <a:p>
                      <a:pPr algn="l" rtl="0" fontAlgn="b"/>
                      <a:r>
                        <a:rPr lang="en-GB" sz="1100" u="none" strike="noStrike" dirty="0" smtClean="0">
                          <a:effectLst/>
                        </a:rPr>
                        <a:t>26 %</a:t>
                      </a:r>
                      <a:endParaRPr lang="en-GB" sz="1100" b="0" i="0" u="none" strike="noStrike" dirty="0">
                        <a:solidFill>
                          <a:srgbClr val="005071"/>
                        </a:solidFill>
                        <a:effectLst/>
                        <a:latin typeface="Calibri" panose="020F0502020204030204" pitchFamily="34" charset="0"/>
                      </a:endParaRPr>
                    </a:p>
                  </a:txBody>
                  <a:tcPr marL="7620" marR="7620" marT="7620" marB="0" anchor="ctr"/>
                </a:tc>
                <a:tc>
                  <a:txBody>
                    <a:bodyPr/>
                    <a:lstStyle/>
                    <a:p>
                      <a:pPr algn="l" rtl="0" fontAlgn="b"/>
                      <a:r>
                        <a:rPr lang="en-GB" sz="1100" u="none" strike="noStrike" dirty="0" smtClean="0">
                          <a:effectLst/>
                        </a:rPr>
                        <a:t>28 %</a:t>
                      </a:r>
                      <a:endParaRPr lang="en-GB" sz="1100" b="0" i="0" u="none" strike="noStrike" dirty="0">
                        <a:solidFill>
                          <a:srgbClr val="005071"/>
                        </a:solidFill>
                        <a:effectLst/>
                        <a:latin typeface="Calibri" panose="020F0502020204030204" pitchFamily="34" charset="0"/>
                      </a:endParaRPr>
                    </a:p>
                  </a:txBody>
                  <a:tcPr marL="7620" marR="7620" marT="7620" marB="0" anchor="ctr"/>
                </a:tc>
                <a:tc>
                  <a:txBody>
                    <a:bodyPr/>
                    <a:lstStyle/>
                    <a:p>
                      <a:pPr algn="l" rtl="0" fontAlgn="b"/>
                      <a:r>
                        <a:rPr lang="en-GB" sz="1100" u="none" strike="noStrike" dirty="0" smtClean="0">
                          <a:effectLst/>
                        </a:rPr>
                        <a:t>32 %</a:t>
                      </a:r>
                      <a:endParaRPr lang="en-GB" sz="1100" b="0" i="0" u="none" strike="noStrike" dirty="0">
                        <a:solidFill>
                          <a:srgbClr val="005071"/>
                        </a:solidFill>
                        <a:effectLst/>
                        <a:latin typeface="Calibri" panose="020F0502020204030204" pitchFamily="34" charset="0"/>
                      </a:endParaRPr>
                    </a:p>
                  </a:txBody>
                  <a:tcPr marL="7620" marR="7620" marT="7620" marB="0" anchor="ctr"/>
                </a:tc>
                <a:tc>
                  <a:txBody>
                    <a:bodyPr/>
                    <a:lstStyle/>
                    <a:p>
                      <a:pPr algn="l" rtl="0" fontAlgn="b"/>
                      <a:r>
                        <a:rPr lang="en-GB" sz="1100" u="none" strike="noStrike" dirty="0" smtClean="0">
                          <a:effectLst/>
                        </a:rPr>
                        <a:t>33 %</a:t>
                      </a:r>
                      <a:endParaRPr lang="en-GB" sz="1100" b="0" i="0" u="none" strike="noStrike" dirty="0">
                        <a:solidFill>
                          <a:srgbClr val="00507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45691479"/>
                  </a:ext>
                </a:extLst>
              </a:tr>
              <a:tr h="275642">
                <a:tc>
                  <a:txBody>
                    <a:bodyPr/>
                    <a:lstStyle/>
                    <a:p>
                      <a:pPr algn="l" rtl="0" fontAlgn="ctr"/>
                      <a:r>
                        <a:rPr lang="en-GB" sz="1200" u="none" strike="noStrike" dirty="0">
                          <a:effectLst/>
                        </a:rPr>
                        <a:t>Peterborough</a:t>
                      </a:r>
                      <a:endParaRPr lang="en-GB" sz="1200" b="0" i="0" u="none" strike="noStrike" dirty="0">
                        <a:solidFill>
                          <a:srgbClr val="002F5D"/>
                        </a:solidFill>
                        <a:effectLst/>
                        <a:latin typeface="Calibri" panose="020F0502020204030204" pitchFamily="34" charset="0"/>
                      </a:endParaRPr>
                    </a:p>
                  </a:txBody>
                  <a:tcPr marL="7620" marR="7620" marT="7620" marB="0" anchor="ctr"/>
                </a:tc>
                <a:tc>
                  <a:txBody>
                    <a:bodyPr/>
                    <a:lstStyle/>
                    <a:p>
                      <a:pPr algn="l" rtl="0" fontAlgn="b"/>
                      <a:r>
                        <a:rPr lang="en-GB" sz="1100" u="none" strike="noStrike" dirty="0" smtClean="0">
                          <a:effectLst/>
                        </a:rPr>
                        <a:t>21 %</a:t>
                      </a:r>
                      <a:endParaRPr lang="en-GB" sz="1100" b="0" i="0" u="none" strike="noStrike" dirty="0">
                        <a:solidFill>
                          <a:srgbClr val="005071"/>
                        </a:solidFill>
                        <a:effectLst/>
                        <a:latin typeface="Calibri" panose="020F0502020204030204" pitchFamily="34" charset="0"/>
                      </a:endParaRPr>
                    </a:p>
                  </a:txBody>
                  <a:tcPr marL="7620" marR="7620" marT="7620" marB="0" anchor="ctr"/>
                </a:tc>
                <a:tc>
                  <a:txBody>
                    <a:bodyPr/>
                    <a:lstStyle/>
                    <a:p>
                      <a:pPr algn="l" rtl="0" fontAlgn="b"/>
                      <a:r>
                        <a:rPr lang="en-GB" sz="1100" u="none" strike="noStrike" dirty="0" smtClean="0">
                          <a:effectLst/>
                        </a:rPr>
                        <a:t>21 %</a:t>
                      </a:r>
                      <a:endParaRPr lang="en-GB" sz="1100" b="0" i="0" u="none" strike="noStrike" dirty="0">
                        <a:solidFill>
                          <a:srgbClr val="005071"/>
                        </a:solidFill>
                        <a:effectLst/>
                        <a:latin typeface="Calibri" panose="020F0502020204030204" pitchFamily="34" charset="0"/>
                      </a:endParaRPr>
                    </a:p>
                  </a:txBody>
                  <a:tcPr marL="7620" marR="7620" marT="7620" marB="0" anchor="ctr"/>
                </a:tc>
                <a:tc>
                  <a:txBody>
                    <a:bodyPr/>
                    <a:lstStyle/>
                    <a:p>
                      <a:pPr algn="l" rtl="0" fontAlgn="b"/>
                      <a:r>
                        <a:rPr lang="en-GB" sz="1100" u="none" strike="noStrike" dirty="0" smtClean="0">
                          <a:effectLst/>
                        </a:rPr>
                        <a:t>23 %</a:t>
                      </a:r>
                      <a:endParaRPr lang="en-GB" sz="1100" b="0" i="0" u="none" strike="noStrike" dirty="0">
                        <a:solidFill>
                          <a:srgbClr val="005071"/>
                        </a:solidFill>
                        <a:effectLst/>
                        <a:latin typeface="Calibri" panose="020F0502020204030204" pitchFamily="34" charset="0"/>
                      </a:endParaRPr>
                    </a:p>
                  </a:txBody>
                  <a:tcPr marL="7620" marR="7620" marT="7620" marB="0" anchor="ctr"/>
                </a:tc>
                <a:tc>
                  <a:txBody>
                    <a:bodyPr/>
                    <a:lstStyle/>
                    <a:p>
                      <a:pPr algn="l" rtl="0" fontAlgn="b"/>
                      <a:r>
                        <a:rPr lang="en-GB" sz="1100" u="none" strike="noStrike" dirty="0" smtClean="0">
                          <a:effectLst/>
                        </a:rPr>
                        <a:t>25 %</a:t>
                      </a:r>
                      <a:endParaRPr lang="en-GB" sz="1100" b="0" i="0" u="none" strike="noStrike" dirty="0">
                        <a:solidFill>
                          <a:srgbClr val="005071"/>
                        </a:solidFill>
                        <a:effectLst/>
                        <a:latin typeface="Calibri" panose="020F0502020204030204" pitchFamily="34" charset="0"/>
                      </a:endParaRPr>
                    </a:p>
                  </a:txBody>
                  <a:tcPr marL="7620" marR="7620" marT="7620" marB="0" anchor="ctr"/>
                </a:tc>
                <a:tc>
                  <a:txBody>
                    <a:bodyPr/>
                    <a:lstStyle/>
                    <a:p>
                      <a:pPr algn="l" rtl="0" fontAlgn="b"/>
                      <a:r>
                        <a:rPr lang="en-GB" sz="1100" u="none" strike="noStrike" dirty="0" smtClean="0">
                          <a:effectLst/>
                        </a:rPr>
                        <a:t>27 %</a:t>
                      </a:r>
                      <a:endParaRPr lang="en-GB" sz="1100" b="0" i="0" u="none" strike="noStrike" dirty="0">
                        <a:solidFill>
                          <a:srgbClr val="00507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3080351"/>
                  </a:ext>
                </a:extLst>
              </a:tr>
              <a:tr h="265432">
                <a:tc>
                  <a:txBody>
                    <a:bodyPr/>
                    <a:lstStyle/>
                    <a:p>
                      <a:pPr algn="l" rtl="0" fontAlgn="ctr"/>
                      <a:r>
                        <a:rPr lang="en-GB" sz="1200" u="none" strike="noStrike" dirty="0">
                          <a:effectLst/>
                        </a:rPr>
                        <a:t>Cambridgeshire and Peterborough</a:t>
                      </a:r>
                      <a:endParaRPr lang="en-GB" sz="1200" b="0" i="0" u="none" strike="noStrike" dirty="0">
                        <a:solidFill>
                          <a:srgbClr val="002F5D"/>
                        </a:solidFill>
                        <a:effectLst/>
                        <a:latin typeface="Calibri" panose="020F0502020204030204" pitchFamily="34" charset="0"/>
                      </a:endParaRPr>
                    </a:p>
                  </a:txBody>
                  <a:tcPr marL="7620" marR="7620" marT="7620" marB="0" anchor="ctr"/>
                </a:tc>
                <a:tc>
                  <a:txBody>
                    <a:bodyPr/>
                    <a:lstStyle/>
                    <a:p>
                      <a:pPr algn="l" fontAlgn="b"/>
                      <a:r>
                        <a:rPr lang="en-GB" sz="1100" u="none" strike="noStrike" dirty="0" smtClean="0">
                          <a:effectLst/>
                        </a:rPr>
                        <a:t>25 %</a:t>
                      </a:r>
                      <a:endParaRPr lang="en-GB"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GB" sz="1100" u="none" strike="noStrike" dirty="0" smtClean="0">
                          <a:effectLst/>
                        </a:rPr>
                        <a:t>25 %</a:t>
                      </a:r>
                      <a:endParaRPr lang="en-GB"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GB" sz="1100" u="none" strike="noStrike" dirty="0" smtClean="0">
                          <a:effectLst/>
                        </a:rPr>
                        <a:t>27 %</a:t>
                      </a:r>
                      <a:endParaRPr lang="en-GB"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GB" sz="1100" u="none" strike="noStrike" dirty="0" smtClean="0">
                          <a:effectLst/>
                        </a:rPr>
                        <a:t>30 %</a:t>
                      </a:r>
                      <a:endParaRPr lang="en-GB"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GB" sz="1100" u="none" strike="noStrike" dirty="0" smtClean="0">
                          <a:effectLst/>
                        </a:rPr>
                        <a:t>32 %</a:t>
                      </a:r>
                      <a:endParaRPr lang="en-GB"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00957196"/>
                  </a:ext>
                </a:extLst>
              </a:tr>
            </a:tbl>
          </a:graphicData>
        </a:graphic>
      </p:graphicFrame>
    </p:spTree>
    <p:extLst>
      <p:ext uri="{BB962C8B-B14F-4D97-AF65-F5344CB8AC3E}">
        <p14:creationId xmlns:p14="http://schemas.microsoft.com/office/powerpoint/2010/main" val="3395696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211710"/>
            <a:ext cx="6946031" cy="1034902"/>
          </a:xfrm>
        </p:spPr>
        <p:txBody>
          <a:bodyPr/>
          <a:lstStyle/>
          <a:p>
            <a:r>
              <a:rPr lang="en-GB" dirty="0" smtClean="0"/>
              <a:t>ASC in school-aged children</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13682522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17" t="8661" r="2138" b="1252"/>
          <a:stretch/>
        </p:blipFill>
        <p:spPr>
          <a:xfrm>
            <a:off x="251521" y="978884"/>
            <a:ext cx="6840759" cy="4147660"/>
          </a:xfrm>
          <a:prstGeom prst="rect">
            <a:avLst/>
          </a:prstGeom>
        </p:spPr>
      </p:pic>
      <p:sp>
        <p:nvSpPr>
          <p:cNvPr id="4" name="Title 3"/>
          <p:cNvSpPr>
            <a:spLocks noGrp="1"/>
          </p:cNvSpPr>
          <p:nvPr>
            <p:ph type="title"/>
          </p:nvPr>
        </p:nvSpPr>
        <p:spPr>
          <a:xfrm>
            <a:off x="457200" y="206375"/>
            <a:ext cx="6707088" cy="857250"/>
          </a:xfrm>
          <a:noFill/>
          <a:ln>
            <a:noFill/>
          </a:ln>
        </p:spPr>
        <p:txBody>
          <a:bodyPr/>
          <a:lstStyle/>
          <a:p>
            <a:r>
              <a:rPr lang="en-GB" dirty="0" smtClean="0"/>
              <a:t>Primary School Aged children	</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4243829794"/>
              </p:ext>
            </p:extLst>
          </p:nvPr>
        </p:nvGraphicFramePr>
        <p:xfrm>
          <a:off x="5508104" y="1491630"/>
          <a:ext cx="3421254" cy="1935480"/>
        </p:xfrm>
        <a:graphic>
          <a:graphicData uri="http://schemas.openxmlformats.org/drawingml/2006/table">
            <a:tbl>
              <a:tblPr firstRow="1" bandRow="1">
                <a:tableStyleId>{9D7B26C5-4107-4FEC-AEDC-1716B250A1EF}</a:tableStyleId>
              </a:tblPr>
              <a:tblGrid>
                <a:gridCol w="1187641">
                  <a:extLst>
                    <a:ext uri="{9D8B030D-6E8A-4147-A177-3AD203B41FA5}">
                      <a16:colId xmlns:a16="http://schemas.microsoft.com/office/drawing/2014/main" val="2416533000"/>
                    </a:ext>
                  </a:extLst>
                </a:gridCol>
                <a:gridCol w="862977">
                  <a:extLst>
                    <a:ext uri="{9D8B030D-6E8A-4147-A177-3AD203B41FA5}">
                      <a16:colId xmlns:a16="http://schemas.microsoft.com/office/drawing/2014/main" val="4156394319"/>
                    </a:ext>
                  </a:extLst>
                </a:gridCol>
                <a:gridCol w="578547">
                  <a:extLst>
                    <a:ext uri="{9D8B030D-6E8A-4147-A177-3AD203B41FA5}">
                      <a16:colId xmlns:a16="http://schemas.microsoft.com/office/drawing/2014/main" val="2521287491"/>
                    </a:ext>
                  </a:extLst>
                </a:gridCol>
                <a:gridCol w="792089">
                  <a:extLst>
                    <a:ext uri="{9D8B030D-6E8A-4147-A177-3AD203B41FA5}">
                      <a16:colId xmlns:a16="http://schemas.microsoft.com/office/drawing/2014/main" val="729934104"/>
                    </a:ext>
                  </a:extLst>
                </a:gridCol>
              </a:tblGrid>
              <a:tr h="370840">
                <a:tc>
                  <a:txBody>
                    <a:bodyPr/>
                    <a:lstStyle/>
                    <a:p>
                      <a:endParaRPr lang="en-GB" sz="1200" dirty="0"/>
                    </a:p>
                  </a:txBody>
                  <a:tcPr/>
                </a:tc>
                <a:tc>
                  <a:txBody>
                    <a:bodyPr/>
                    <a:lstStyle/>
                    <a:p>
                      <a:r>
                        <a:rPr lang="en-GB" sz="1200" dirty="0" smtClean="0"/>
                        <a:t>Number of children with ASC </a:t>
                      </a:r>
                      <a:endParaRPr lang="en-GB" sz="1200" dirty="0"/>
                    </a:p>
                  </a:txBody>
                  <a:tcPr/>
                </a:tc>
                <a:tc>
                  <a:txBody>
                    <a:bodyPr/>
                    <a:lstStyle/>
                    <a:p>
                      <a:r>
                        <a:rPr lang="en-GB" sz="1200" dirty="0" smtClean="0"/>
                        <a:t>% of SEN with ASC</a:t>
                      </a:r>
                      <a:endParaRPr lang="en-GB" sz="1200" b="1" dirty="0"/>
                    </a:p>
                  </a:txBody>
                  <a:tcPr/>
                </a:tc>
                <a:tc>
                  <a:txBody>
                    <a:bodyPr/>
                    <a:lstStyle/>
                    <a:p>
                      <a:r>
                        <a:rPr lang="en-GB" sz="1200" dirty="0" smtClean="0"/>
                        <a:t>Rate</a:t>
                      </a:r>
                      <a:r>
                        <a:rPr lang="en-GB" sz="1200" baseline="0" dirty="0" smtClean="0"/>
                        <a:t> of ASC per 1000 pupils</a:t>
                      </a:r>
                      <a:endParaRPr lang="en-GB" sz="1200" b="1" dirty="0">
                        <a:solidFill>
                          <a:srgbClr val="FF0000"/>
                        </a:solidFill>
                      </a:endParaRPr>
                    </a:p>
                  </a:txBody>
                  <a:tcPr/>
                </a:tc>
                <a:extLst>
                  <a:ext uri="{0D108BD9-81ED-4DB2-BD59-A6C34878D82A}">
                    <a16:rowId xmlns:a16="http://schemas.microsoft.com/office/drawing/2014/main" val="3956710872"/>
                  </a:ext>
                </a:extLst>
              </a:tr>
              <a:tr h="370840">
                <a:tc>
                  <a:txBody>
                    <a:bodyPr/>
                    <a:lstStyle/>
                    <a:p>
                      <a:r>
                        <a:rPr lang="en-GB" sz="1200" dirty="0" smtClean="0"/>
                        <a:t>England</a:t>
                      </a:r>
                      <a:endParaRPr lang="en-GB" sz="1200" dirty="0"/>
                    </a:p>
                  </a:txBody>
                  <a:tcPr/>
                </a:tc>
                <a:tc>
                  <a:txBody>
                    <a:bodyPr/>
                    <a:lstStyle/>
                    <a:p>
                      <a:r>
                        <a:rPr lang="en-GB" sz="1200" dirty="0" smtClean="0"/>
                        <a:t>52,808</a:t>
                      </a:r>
                      <a:endParaRPr lang="en-GB" sz="1200" dirty="0"/>
                    </a:p>
                  </a:txBody>
                  <a:tcPr/>
                </a:tc>
                <a:tc>
                  <a:txBody>
                    <a:bodyPr/>
                    <a:lstStyle/>
                    <a:p>
                      <a:r>
                        <a:rPr lang="en-GB" sz="1200" dirty="0" smtClean="0"/>
                        <a:t>7.9%</a:t>
                      </a:r>
                      <a:endParaRPr lang="en-GB" sz="1200" dirty="0">
                        <a:solidFill>
                          <a:schemeClr val="accent5"/>
                        </a:solidFill>
                      </a:endParaRPr>
                    </a:p>
                  </a:txBody>
                  <a:tcPr/>
                </a:tc>
                <a:tc>
                  <a:txBody>
                    <a:bodyPr/>
                    <a:lstStyle/>
                    <a:p>
                      <a:r>
                        <a:rPr lang="en-GB" sz="1200" dirty="0" smtClean="0">
                          <a:solidFill>
                            <a:schemeClr val="accent5"/>
                          </a:solidFill>
                        </a:rPr>
                        <a:t>11.2</a:t>
                      </a:r>
                      <a:endParaRPr lang="en-GB" sz="1200" dirty="0">
                        <a:solidFill>
                          <a:schemeClr val="accent5"/>
                        </a:solidFill>
                      </a:endParaRPr>
                    </a:p>
                  </a:txBody>
                  <a:tcPr/>
                </a:tc>
                <a:extLst>
                  <a:ext uri="{0D108BD9-81ED-4DB2-BD59-A6C34878D82A}">
                    <a16:rowId xmlns:a16="http://schemas.microsoft.com/office/drawing/2014/main" val="1045853583"/>
                  </a:ext>
                </a:extLst>
              </a:tr>
              <a:tr h="370840">
                <a:tc>
                  <a:txBody>
                    <a:bodyPr/>
                    <a:lstStyle/>
                    <a:p>
                      <a:r>
                        <a:rPr lang="en-GB" sz="1200" dirty="0" smtClean="0"/>
                        <a:t>Cambridgeshire</a:t>
                      </a:r>
                      <a:endParaRPr lang="en-GB" sz="1200" dirty="0"/>
                    </a:p>
                  </a:txBody>
                  <a:tcPr/>
                </a:tc>
                <a:tc>
                  <a:txBody>
                    <a:bodyPr/>
                    <a:lstStyle/>
                    <a:p>
                      <a:r>
                        <a:rPr lang="en-GB" sz="1200" dirty="0" smtClean="0"/>
                        <a:t>447</a:t>
                      </a:r>
                      <a:endParaRPr lang="en-GB" sz="1200" dirty="0"/>
                    </a:p>
                  </a:txBody>
                  <a:tcPr/>
                </a:tc>
                <a:tc>
                  <a:txBody>
                    <a:bodyPr/>
                    <a:lstStyle/>
                    <a:p>
                      <a:r>
                        <a:rPr lang="en-GB" sz="1200" dirty="0" smtClean="0"/>
                        <a:t>6.3%</a:t>
                      </a:r>
                      <a:endParaRPr lang="en-GB" sz="1200" dirty="0">
                        <a:solidFill>
                          <a:schemeClr val="accent5"/>
                        </a:solidFill>
                      </a:endParaRPr>
                    </a:p>
                  </a:txBody>
                  <a:tcPr/>
                </a:tc>
                <a:tc>
                  <a:txBody>
                    <a:bodyPr/>
                    <a:lstStyle/>
                    <a:p>
                      <a:r>
                        <a:rPr lang="en-GB" sz="1200" dirty="0" smtClean="0">
                          <a:solidFill>
                            <a:schemeClr val="accent5"/>
                          </a:solidFill>
                        </a:rPr>
                        <a:t>8.6</a:t>
                      </a:r>
                      <a:endParaRPr lang="en-GB" sz="1200" dirty="0">
                        <a:solidFill>
                          <a:schemeClr val="accent5"/>
                        </a:solidFill>
                      </a:endParaRPr>
                    </a:p>
                  </a:txBody>
                  <a:tcPr/>
                </a:tc>
                <a:extLst>
                  <a:ext uri="{0D108BD9-81ED-4DB2-BD59-A6C34878D82A}">
                    <a16:rowId xmlns:a16="http://schemas.microsoft.com/office/drawing/2014/main" val="2577325190"/>
                  </a:ext>
                </a:extLst>
              </a:tr>
              <a:tr h="370840">
                <a:tc>
                  <a:txBody>
                    <a:bodyPr/>
                    <a:lstStyle/>
                    <a:p>
                      <a:r>
                        <a:rPr lang="en-GB" sz="1200" dirty="0" smtClean="0"/>
                        <a:t>Peterborough</a:t>
                      </a:r>
                      <a:endParaRPr lang="en-GB" sz="1200" dirty="0"/>
                    </a:p>
                  </a:txBody>
                  <a:tcPr/>
                </a:tc>
                <a:tc>
                  <a:txBody>
                    <a:bodyPr/>
                    <a:lstStyle/>
                    <a:p>
                      <a:r>
                        <a:rPr lang="en-GB" sz="1200" dirty="0" smtClean="0"/>
                        <a:t>316</a:t>
                      </a:r>
                      <a:endParaRPr lang="en-GB" sz="1200" dirty="0"/>
                    </a:p>
                  </a:txBody>
                  <a:tcPr/>
                </a:tc>
                <a:tc>
                  <a:txBody>
                    <a:bodyPr/>
                    <a:lstStyle/>
                    <a:p>
                      <a:r>
                        <a:rPr lang="en-GB" sz="1200" dirty="0" smtClean="0"/>
                        <a:t>11.1%</a:t>
                      </a:r>
                      <a:endParaRPr lang="en-GB" sz="1200" dirty="0">
                        <a:solidFill>
                          <a:schemeClr val="accent5"/>
                        </a:solidFill>
                      </a:endParaRPr>
                    </a:p>
                  </a:txBody>
                  <a:tcPr/>
                </a:tc>
                <a:tc>
                  <a:txBody>
                    <a:bodyPr/>
                    <a:lstStyle/>
                    <a:p>
                      <a:r>
                        <a:rPr lang="en-GB" sz="1200" dirty="0" smtClean="0">
                          <a:solidFill>
                            <a:schemeClr val="accent5"/>
                          </a:solidFill>
                        </a:rPr>
                        <a:t>11.2</a:t>
                      </a:r>
                      <a:endParaRPr lang="en-GB" sz="1200" dirty="0">
                        <a:solidFill>
                          <a:schemeClr val="accent5"/>
                        </a:solidFill>
                      </a:endParaRPr>
                    </a:p>
                  </a:txBody>
                  <a:tcPr/>
                </a:tc>
                <a:extLst>
                  <a:ext uri="{0D108BD9-81ED-4DB2-BD59-A6C34878D82A}">
                    <a16:rowId xmlns:a16="http://schemas.microsoft.com/office/drawing/2014/main" val="2733260749"/>
                  </a:ext>
                </a:extLst>
              </a:tr>
            </a:tbl>
          </a:graphicData>
        </a:graphic>
      </p:graphicFrame>
    </p:spTree>
    <p:extLst>
      <p:ext uri="{BB962C8B-B14F-4D97-AF65-F5344CB8AC3E}">
        <p14:creationId xmlns:p14="http://schemas.microsoft.com/office/powerpoint/2010/main" val="2730797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375"/>
            <a:ext cx="6707088" cy="857250"/>
          </a:xfrm>
          <a:noFill/>
          <a:ln>
            <a:noFill/>
          </a:ln>
        </p:spPr>
        <p:txBody>
          <a:bodyPr/>
          <a:lstStyle/>
          <a:p>
            <a:r>
              <a:rPr lang="en-GB" dirty="0" smtClean="0"/>
              <a:t>Secondary School Aged Children	</a:t>
            </a:r>
            <a:endParaRPr lang="en-GB" dirty="0"/>
          </a:p>
        </p:txBody>
      </p:sp>
      <p:pic>
        <p:nvPicPr>
          <p:cNvPr id="6" name="Picture 5"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pic>
        <p:nvPicPr>
          <p:cNvPr id="2" name="Picture 1"/>
          <p:cNvPicPr>
            <a:picLocks noChangeAspect="1"/>
          </p:cNvPicPr>
          <p:nvPr/>
        </p:nvPicPr>
        <p:blipFill rotWithShape="1">
          <a:blip r:embed="rId4"/>
          <a:srcRect l="774" t="8283" r="1830" b="586"/>
          <a:stretch/>
        </p:blipFill>
        <p:spPr>
          <a:xfrm>
            <a:off x="107504" y="1131590"/>
            <a:ext cx="6447112" cy="3939902"/>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4032407446"/>
              </p:ext>
            </p:extLst>
          </p:nvPr>
        </p:nvGraphicFramePr>
        <p:xfrm>
          <a:off x="5724128" y="1765875"/>
          <a:ext cx="3528392" cy="1935480"/>
        </p:xfrm>
        <a:graphic>
          <a:graphicData uri="http://schemas.openxmlformats.org/drawingml/2006/table">
            <a:tbl>
              <a:tblPr firstRow="1" bandRow="1">
                <a:tableStyleId>{9D7B26C5-4107-4FEC-AEDC-1716B250A1EF}</a:tableStyleId>
              </a:tblPr>
              <a:tblGrid>
                <a:gridCol w="1187641">
                  <a:extLst>
                    <a:ext uri="{9D8B030D-6E8A-4147-A177-3AD203B41FA5}">
                      <a16:colId xmlns:a16="http://schemas.microsoft.com/office/drawing/2014/main" val="2416533000"/>
                    </a:ext>
                  </a:extLst>
                </a:gridCol>
                <a:gridCol w="862977">
                  <a:extLst>
                    <a:ext uri="{9D8B030D-6E8A-4147-A177-3AD203B41FA5}">
                      <a16:colId xmlns:a16="http://schemas.microsoft.com/office/drawing/2014/main" val="4156394319"/>
                    </a:ext>
                  </a:extLst>
                </a:gridCol>
                <a:gridCol w="578547">
                  <a:extLst>
                    <a:ext uri="{9D8B030D-6E8A-4147-A177-3AD203B41FA5}">
                      <a16:colId xmlns:a16="http://schemas.microsoft.com/office/drawing/2014/main" val="2521287491"/>
                    </a:ext>
                  </a:extLst>
                </a:gridCol>
                <a:gridCol w="899227">
                  <a:extLst>
                    <a:ext uri="{9D8B030D-6E8A-4147-A177-3AD203B41FA5}">
                      <a16:colId xmlns:a16="http://schemas.microsoft.com/office/drawing/2014/main" val="729934104"/>
                    </a:ext>
                  </a:extLst>
                </a:gridCol>
              </a:tblGrid>
              <a:tr h="370840">
                <a:tc>
                  <a:txBody>
                    <a:bodyPr/>
                    <a:lstStyle/>
                    <a:p>
                      <a:endParaRPr lang="en-GB" sz="1200" dirty="0"/>
                    </a:p>
                  </a:txBody>
                  <a:tcPr/>
                </a:tc>
                <a:tc>
                  <a:txBody>
                    <a:bodyPr/>
                    <a:lstStyle/>
                    <a:p>
                      <a:r>
                        <a:rPr lang="en-GB" sz="1200" dirty="0" smtClean="0"/>
                        <a:t>Number of children with ASC </a:t>
                      </a:r>
                      <a:endParaRPr lang="en-GB" sz="1200" dirty="0"/>
                    </a:p>
                  </a:txBody>
                  <a:tcPr/>
                </a:tc>
                <a:tc>
                  <a:txBody>
                    <a:bodyPr/>
                    <a:lstStyle/>
                    <a:p>
                      <a:r>
                        <a:rPr lang="en-GB" sz="1200" dirty="0" smtClean="0"/>
                        <a:t>% of SEN with ASC</a:t>
                      </a:r>
                      <a:endParaRPr lang="en-GB" sz="1200" b="1" dirty="0"/>
                    </a:p>
                  </a:txBody>
                  <a:tcPr/>
                </a:tc>
                <a:tc>
                  <a:txBody>
                    <a:bodyPr/>
                    <a:lstStyle/>
                    <a:p>
                      <a:r>
                        <a:rPr lang="en-GB" sz="1200" dirty="0" smtClean="0"/>
                        <a:t>Rate of</a:t>
                      </a:r>
                      <a:r>
                        <a:rPr lang="en-GB" sz="1200" baseline="0" dirty="0" smtClean="0"/>
                        <a:t> ASC </a:t>
                      </a:r>
                      <a:r>
                        <a:rPr lang="en-GB" sz="1200" dirty="0" smtClean="0"/>
                        <a:t>per 1000 pupils</a:t>
                      </a:r>
                      <a:endParaRPr lang="en-GB" sz="1200" b="1" dirty="0">
                        <a:solidFill>
                          <a:srgbClr val="FF0000"/>
                        </a:solidFill>
                      </a:endParaRPr>
                    </a:p>
                  </a:txBody>
                  <a:tcPr/>
                </a:tc>
                <a:extLst>
                  <a:ext uri="{0D108BD9-81ED-4DB2-BD59-A6C34878D82A}">
                    <a16:rowId xmlns:a16="http://schemas.microsoft.com/office/drawing/2014/main" val="3956710872"/>
                  </a:ext>
                </a:extLst>
              </a:tr>
              <a:tr h="370840">
                <a:tc>
                  <a:txBody>
                    <a:bodyPr/>
                    <a:lstStyle/>
                    <a:p>
                      <a:r>
                        <a:rPr lang="en-GB" sz="1200" dirty="0" smtClean="0"/>
                        <a:t>England</a:t>
                      </a:r>
                      <a:endParaRPr lang="en-GB" sz="1200" dirty="0"/>
                    </a:p>
                  </a:txBody>
                  <a:tcPr/>
                </a:tc>
                <a:tc>
                  <a:txBody>
                    <a:bodyPr/>
                    <a:lstStyle/>
                    <a:p>
                      <a:r>
                        <a:rPr lang="en-GB" sz="1400" dirty="0" smtClean="0"/>
                        <a:t>42,555</a:t>
                      </a:r>
                      <a:endParaRPr lang="en-GB" sz="1400" dirty="0"/>
                    </a:p>
                  </a:txBody>
                  <a:tcPr/>
                </a:tc>
                <a:tc>
                  <a:txBody>
                    <a:bodyPr/>
                    <a:lstStyle/>
                    <a:p>
                      <a:r>
                        <a:rPr lang="en-GB" sz="1400" dirty="0" smtClean="0">
                          <a:solidFill>
                            <a:schemeClr val="accent5"/>
                          </a:solidFill>
                        </a:rPr>
                        <a:t>10.3</a:t>
                      </a:r>
                      <a:endParaRPr lang="en-GB" sz="1400" dirty="0">
                        <a:solidFill>
                          <a:schemeClr val="accent5"/>
                        </a:solidFill>
                      </a:endParaRPr>
                    </a:p>
                  </a:txBody>
                  <a:tcPr/>
                </a:tc>
                <a:tc>
                  <a:txBody>
                    <a:bodyPr/>
                    <a:lstStyle/>
                    <a:p>
                      <a:r>
                        <a:rPr lang="en-GB" sz="1200" dirty="0" smtClean="0">
                          <a:solidFill>
                            <a:schemeClr val="accent5"/>
                          </a:solidFill>
                        </a:rPr>
                        <a:t>12.8</a:t>
                      </a:r>
                      <a:endParaRPr lang="en-GB" sz="1200" dirty="0">
                        <a:solidFill>
                          <a:schemeClr val="accent5"/>
                        </a:solidFill>
                      </a:endParaRPr>
                    </a:p>
                  </a:txBody>
                  <a:tcPr/>
                </a:tc>
                <a:extLst>
                  <a:ext uri="{0D108BD9-81ED-4DB2-BD59-A6C34878D82A}">
                    <a16:rowId xmlns:a16="http://schemas.microsoft.com/office/drawing/2014/main" val="1045853583"/>
                  </a:ext>
                </a:extLst>
              </a:tr>
              <a:tr h="370840">
                <a:tc>
                  <a:txBody>
                    <a:bodyPr/>
                    <a:lstStyle/>
                    <a:p>
                      <a:r>
                        <a:rPr lang="en-GB" sz="1200" dirty="0" smtClean="0"/>
                        <a:t>Cambridgeshire</a:t>
                      </a:r>
                      <a:endParaRPr lang="en-GB" sz="1200" dirty="0"/>
                    </a:p>
                  </a:txBody>
                  <a:tcPr/>
                </a:tc>
                <a:tc>
                  <a:txBody>
                    <a:bodyPr/>
                    <a:lstStyle/>
                    <a:p>
                      <a:r>
                        <a:rPr lang="en-GB" sz="1400" dirty="0" smtClean="0"/>
                        <a:t>440</a:t>
                      </a:r>
                      <a:endParaRPr lang="en-GB" sz="1400" dirty="0"/>
                    </a:p>
                  </a:txBody>
                  <a:tcPr/>
                </a:tc>
                <a:tc>
                  <a:txBody>
                    <a:bodyPr/>
                    <a:lstStyle/>
                    <a:p>
                      <a:r>
                        <a:rPr lang="en-GB" sz="1400" dirty="0" smtClean="0">
                          <a:solidFill>
                            <a:schemeClr val="accent5"/>
                          </a:solidFill>
                        </a:rPr>
                        <a:t>11.5</a:t>
                      </a:r>
                      <a:endParaRPr lang="en-GB" sz="1400" dirty="0">
                        <a:solidFill>
                          <a:schemeClr val="accent5"/>
                        </a:solidFill>
                      </a:endParaRPr>
                    </a:p>
                  </a:txBody>
                  <a:tcPr/>
                </a:tc>
                <a:tc>
                  <a:txBody>
                    <a:bodyPr/>
                    <a:lstStyle/>
                    <a:p>
                      <a:r>
                        <a:rPr lang="en-GB" sz="1200" dirty="0" smtClean="0">
                          <a:solidFill>
                            <a:schemeClr val="accent5"/>
                          </a:solidFill>
                        </a:rPr>
                        <a:t>13.4</a:t>
                      </a:r>
                      <a:endParaRPr lang="en-GB" sz="1200" dirty="0">
                        <a:solidFill>
                          <a:schemeClr val="accent5"/>
                        </a:solidFill>
                      </a:endParaRPr>
                    </a:p>
                  </a:txBody>
                  <a:tcPr/>
                </a:tc>
                <a:extLst>
                  <a:ext uri="{0D108BD9-81ED-4DB2-BD59-A6C34878D82A}">
                    <a16:rowId xmlns:a16="http://schemas.microsoft.com/office/drawing/2014/main" val="2577325190"/>
                  </a:ext>
                </a:extLst>
              </a:tr>
              <a:tr h="370840">
                <a:tc>
                  <a:txBody>
                    <a:bodyPr/>
                    <a:lstStyle/>
                    <a:p>
                      <a:r>
                        <a:rPr lang="en-GB" sz="1200" dirty="0" smtClean="0"/>
                        <a:t>Peterborough</a:t>
                      </a:r>
                      <a:endParaRPr lang="en-GB" sz="1200" dirty="0"/>
                    </a:p>
                  </a:txBody>
                  <a:tcPr/>
                </a:tc>
                <a:tc>
                  <a:txBody>
                    <a:bodyPr/>
                    <a:lstStyle/>
                    <a:p>
                      <a:r>
                        <a:rPr lang="en-GB" sz="1400" dirty="0" smtClean="0"/>
                        <a:t>213</a:t>
                      </a:r>
                      <a:endParaRPr lang="en-GB" sz="1400" dirty="0"/>
                    </a:p>
                  </a:txBody>
                  <a:tcPr/>
                </a:tc>
                <a:tc>
                  <a:txBody>
                    <a:bodyPr/>
                    <a:lstStyle/>
                    <a:p>
                      <a:r>
                        <a:rPr lang="en-GB" sz="1400" dirty="0" smtClean="0">
                          <a:solidFill>
                            <a:schemeClr val="accent5"/>
                          </a:solidFill>
                        </a:rPr>
                        <a:t>12.8</a:t>
                      </a:r>
                      <a:endParaRPr lang="en-GB" sz="1400" dirty="0">
                        <a:solidFill>
                          <a:schemeClr val="accent5"/>
                        </a:solidFill>
                      </a:endParaRPr>
                    </a:p>
                  </a:txBody>
                  <a:tcPr/>
                </a:tc>
                <a:tc>
                  <a:txBody>
                    <a:bodyPr/>
                    <a:lstStyle/>
                    <a:p>
                      <a:r>
                        <a:rPr lang="en-GB" sz="1200" dirty="0" smtClean="0">
                          <a:solidFill>
                            <a:schemeClr val="accent5"/>
                          </a:solidFill>
                        </a:rPr>
                        <a:t>13.3</a:t>
                      </a:r>
                      <a:endParaRPr lang="en-GB" sz="1200" dirty="0">
                        <a:solidFill>
                          <a:schemeClr val="accent5"/>
                        </a:solidFill>
                      </a:endParaRPr>
                    </a:p>
                  </a:txBody>
                  <a:tcPr/>
                </a:tc>
                <a:extLst>
                  <a:ext uri="{0D108BD9-81ED-4DB2-BD59-A6C34878D82A}">
                    <a16:rowId xmlns:a16="http://schemas.microsoft.com/office/drawing/2014/main" val="2733260749"/>
                  </a:ext>
                </a:extLst>
              </a:tr>
            </a:tbl>
          </a:graphicData>
        </a:graphic>
      </p:graphicFrame>
    </p:spTree>
    <p:extLst>
      <p:ext uri="{BB962C8B-B14F-4D97-AF65-F5344CB8AC3E}">
        <p14:creationId xmlns:p14="http://schemas.microsoft.com/office/powerpoint/2010/main" val="3779205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Abbreviations</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894266950"/>
              </p:ext>
            </p:extLst>
          </p:nvPr>
        </p:nvGraphicFramePr>
        <p:xfrm>
          <a:off x="539552" y="1131590"/>
          <a:ext cx="2872788" cy="3228478"/>
        </p:xfrm>
        <a:graphic>
          <a:graphicData uri="http://schemas.openxmlformats.org/drawingml/2006/table">
            <a:tbl>
              <a:tblPr firstRow="1" firstCol="1" bandRow="1">
                <a:tableStyleId>{9D7B26C5-4107-4FEC-AEDC-1716B250A1EF}</a:tableStyleId>
              </a:tblPr>
              <a:tblGrid>
                <a:gridCol w="489450">
                  <a:extLst>
                    <a:ext uri="{9D8B030D-6E8A-4147-A177-3AD203B41FA5}">
                      <a16:colId xmlns:a16="http://schemas.microsoft.com/office/drawing/2014/main" val="3606071072"/>
                    </a:ext>
                  </a:extLst>
                </a:gridCol>
                <a:gridCol w="2383338">
                  <a:extLst>
                    <a:ext uri="{9D8B030D-6E8A-4147-A177-3AD203B41FA5}">
                      <a16:colId xmlns:a16="http://schemas.microsoft.com/office/drawing/2014/main" val="728577828"/>
                    </a:ext>
                  </a:extLst>
                </a:gridCol>
              </a:tblGrid>
              <a:tr h="141840">
                <a:tc>
                  <a:txBody>
                    <a:bodyPr/>
                    <a:lstStyle/>
                    <a:p>
                      <a:pPr>
                        <a:lnSpc>
                          <a:spcPct val="107000"/>
                        </a:lnSpc>
                        <a:spcAft>
                          <a:spcPts val="0"/>
                        </a:spcAft>
                      </a:pPr>
                      <a:r>
                        <a:rPr lang="en-GB" sz="900" dirty="0">
                          <a:effectLst/>
                        </a:rPr>
                        <a:t>ASC</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dirty="0">
                          <a:effectLst/>
                        </a:rPr>
                        <a:t>Autistic Spectrum Conditions</a:t>
                      </a:r>
                      <a:endPar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1025049778"/>
                  </a:ext>
                </a:extLst>
              </a:tr>
              <a:tr h="141840">
                <a:tc>
                  <a:txBody>
                    <a:bodyPr/>
                    <a:lstStyle/>
                    <a:p>
                      <a:pPr>
                        <a:lnSpc>
                          <a:spcPct val="107000"/>
                        </a:lnSpc>
                        <a:spcAft>
                          <a:spcPts val="0"/>
                        </a:spcAft>
                      </a:pPr>
                      <a:r>
                        <a:rPr lang="en-GB" sz="900" dirty="0">
                          <a:effectLst/>
                        </a:rPr>
                        <a:t>CAMHS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Child and Adolescent Mental Health Services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1274923339"/>
                  </a:ext>
                </a:extLst>
              </a:tr>
              <a:tr h="141840">
                <a:tc>
                  <a:txBody>
                    <a:bodyPr/>
                    <a:lstStyle/>
                    <a:p>
                      <a:pPr>
                        <a:lnSpc>
                          <a:spcPct val="107000"/>
                        </a:lnSpc>
                        <a:spcAft>
                          <a:spcPts val="0"/>
                        </a:spcAft>
                      </a:pPr>
                      <a:r>
                        <a:rPr lang="en-GB" sz="900">
                          <a:effectLst/>
                        </a:rPr>
                        <a:t>CCC</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dirty="0">
                          <a:effectLst/>
                        </a:rPr>
                        <a:t>Cambridgeshire County Council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2836778757"/>
                  </a:ext>
                </a:extLst>
              </a:tr>
              <a:tr h="141840">
                <a:tc>
                  <a:txBody>
                    <a:bodyPr/>
                    <a:lstStyle/>
                    <a:p>
                      <a:pPr>
                        <a:lnSpc>
                          <a:spcPct val="107000"/>
                        </a:lnSpc>
                        <a:spcAft>
                          <a:spcPts val="0"/>
                        </a:spcAft>
                      </a:pPr>
                      <a:r>
                        <a:rPr lang="en-GB" sz="900">
                          <a:effectLst/>
                        </a:rPr>
                        <a:t>CCG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Clinical Commissioning Group</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2795806786"/>
                  </a:ext>
                </a:extLst>
              </a:tr>
              <a:tr h="141840">
                <a:tc>
                  <a:txBody>
                    <a:bodyPr/>
                    <a:lstStyle/>
                    <a:p>
                      <a:pPr>
                        <a:lnSpc>
                          <a:spcPct val="107000"/>
                        </a:lnSpc>
                        <a:spcAft>
                          <a:spcPts val="0"/>
                        </a:spcAft>
                      </a:pPr>
                      <a:r>
                        <a:rPr lang="en-GB" sz="900">
                          <a:effectLst/>
                        </a:rPr>
                        <a:t>CiN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Child in Need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141065948"/>
                  </a:ext>
                </a:extLst>
              </a:tr>
              <a:tr h="141840">
                <a:tc>
                  <a:txBody>
                    <a:bodyPr/>
                    <a:lstStyle/>
                    <a:p>
                      <a:pPr>
                        <a:lnSpc>
                          <a:spcPct val="107000"/>
                        </a:lnSpc>
                        <a:spcAft>
                          <a:spcPts val="0"/>
                        </a:spcAft>
                      </a:pPr>
                      <a:r>
                        <a:rPr lang="en-GB" sz="900">
                          <a:effectLst/>
                        </a:rPr>
                        <a:t>CJS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Criminal Justice System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608873849"/>
                  </a:ext>
                </a:extLst>
              </a:tr>
              <a:tr h="141840">
                <a:tc>
                  <a:txBody>
                    <a:bodyPr/>
                    <a:lstStyle/>
                    <a:p>
                      <a:pPr>
                        <a:lnSpc>
                          <a:spcPct val="107000"/>
                        </a:lnSpc>
                        <a:spcAft>
                          <a:spcPts val="0"/>
                        </a:spcAft>
                      </a:pPr>
                      <a:r>
                        <a:rPr lang="en-GB" sz="900">
                          <a:effectLst/>
                        </a:rPr>
                        <a:t>GP</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General Practitioner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3060010451"/>
                  </a:ext>
                </a:extLst>
              </a:tr>
              <a:tr h="141840">
                <a:tc>
                  <a:txBody>
                    <a:bodyPr/>
                    <a:lstStyle/>
                    <a:p>
                      <a:pPr>
                        <a:lnSpc>
                          <a:spcPct val="107000"/>
                        </a:lnSpc>
                        <a:spcAft>
                          <a:spcPts val="0"/>
                        </a:spcAft>
                      </a:pPr>
                      <a:r>
                        <a:rPr lang="en-GB" sz="900">
                          <a:effectLst/>
                        </a:rPr>
                        <a:t>EHA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Early Help Assessment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2841928346"/>
                  </a:ext>
                </a:extLst>
              </a:tr>
              <a:tr h="141840">
                <a:tc>
                  <a:txBody>
                    <a:bodyPr/>
                    <a:lstStyle/>
                    <a:p>
                      <a:pPr>
                        <a:lnSpc>
                          <a:spcPct val="107000"/>
                        </a:lnSpc>
                        <a:spcAft>
                          <a:spcPts val="0"/>
                        </a:spcAft>
                      </a:pPr>
                      <a:r>
                        <a:rPr lang="en-GB" sz="900" dirty="0">
                          <a:effectLst/>
                        </a:rPr>
                        <a:t>EHCP</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Educational Health and Care Plan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2168580920"/>
                  </a:ext>
                </a:extLst>
              </a:tr>
              <a:tr h="141840">
                <a:tc>
                  <a:txBody>
                    <a:bodyPr/>
                    <a:lstStyle/>
                    <a:p>
                      <a:pPr>
                        <a:lnSpc>
                          <a:spcPct val="107000"/>
                        </a:lnSpc>
                        <a:spcAft>
                          <a:spcPts val="0"/>
                        </a:spcAft>
                      </a:pPr>
                      <a:r>
                        <a:rPr lang="en-GB" sz="900" dirty="0">
                          <a:effectLst/>
                        </a:rPr>
                        <a:t>HNA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dirty="0">
                          <a:effectLst/>
                        </a:rPr>
                        <a:t>Health Needs Assessments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1975302075"/>
                  </a:ext>
                </a:extLst>
              </a:tr>
              <a:tr h="141840">
                <a:tc>
                  <a:txBody>
                    <a:bodyPr/>
                    <a:lstStyle/>
                    <a:p>
                      <a:pPr>
                        <a:lnSpc>
                          <a:spcPct val="107000"/>
                        </a:lnSpc>
                        <a:spcAft>
                          <a:spcPts val="0"/>
                        </a:spcAft>
                      </a:pPr>
                      <a:r>
                        <a:rPr lang="en-GB" sz="900">
                          <a:effectLst/>
                        </a:rPr>
                        <a:t>ICD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International Classification of Diseases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3555155377"/>
                  </a:ext>
                </a:extLst>
              </a:tr>
              <a:tr h="141840">
                <a:tc>
                  <a:txBody>
                    <a:bodyPr/>
                    <a:lstStyle/>
                    <a:p>
                      <a:pPr>
                        <a:lnSpc>
                          <a:spcPct val="107000"/>
                        </a:lnSpc>
                        <a:spcAft>
                          <a:spcPts val="0"/>
                        </a:spcAft>
                      </a:pPr>
                      <a:r>
                        <a:rPr lang="en-GB" sz="900">
                          <a:effectLst/>
                        </a:rPr>
                        <a:t>JSNA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Joint Strategic Needs Assessment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3039620411"/>
                  </a:ext>
                </a:extLst>
              </a:tr>
              <a:tr h="141840">
                <a:tc>
                  <a:txBody>
                    <a:bodyPr/>
                    <a:lstStyle/>
                    <a:p>
                      <a:pPr>
                        <a:lnSpc>
                          <a:spcPct val="107000"/>
                        </a:lnSpc>
                        <a:spcAft>
                          <a:spcPts val="0"/>
                        </a:spcAft>
                      </a:pPr>
                      <a:r>
                        <a:rPr lang="en-GB" sz="900">
                          <a:effectLst/>
                        </a:rPr>
                        <a:t>LA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Local Authority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1343141258"/>
                  </a:ext>
                </a:extLst>
              </a:tr>
              <a:tr h="141840">
                <a:tc>
                  <a:txBody>
                    <a:bodyPr/>
                    <a:lstStyle/>
                    <a:p>
                      <a:pPr>
                        <a:lnSpc>
                          <a:spcPct val="107000"/>
                        </a:lnSpc>
                        <a:spcAft>
                          <a:spcPts val="0"/>
                        </a:spcAft>
                      </a:pPr>
                      <a:r>
                        <a:rPr lang="en-GB" sz="900">
                          <a:effectLst/>
                        </a:rPr>
                        <a:t>NICE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National Institute of Clinical Excellence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1175386068"/>
                  </a:ext>
                </a:extLst>
              </a:tr>
              <a:tr h="141840">
                <a:tc>
                  <a:txBody>
                    <a:bodyPr/>
                    <a:lstStyle/>
                    <a:p>
                      <a:pPr>
                        <a:lnSpc>
                          <a:spcPct val="107000"/>
                        </a:lnSpc>
                        <a:spcAft>
                          <a:spcPts val="0"/>
                        </a:spcAft>
                      </a:pPr>
                      <a:r>
                        <a:rPr lang="en-GB" sz="900">
                          <a:effectLst/>
                        </a:rPr>
                        <a:t>NHS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National Health Service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3639198166"/>
                  </a:ext>
                </a:extLst>
              </a:tr>
              <a:tr h="141840">
                <a:tc>
                  <a:txBody>
                    <a:bodyPr/>
                    <a:lstStyle/>
                    <a:p>
                      <a:pPr>
                        <a:lnSpc>
                          <a:spcPct val="107000"/>
                        </a:lnSpc>
                        <a:spcAft>
                          <a:spcPts val="0"/>
                        </a:spcAft>
                      </a:pPr>
                      <a:r>
                        <a:rPr lang="en-GB" sz="900">
                          <a:effectLst/>
                        </a:rPr>
                        <a:t>PANSI</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Projecting Adult Needs and Services Information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3569250544"/>
                  </a:ext>
                </a:extLst>
              </a:tr>
              <a:tr h="141840">
                <a:tc>
                  <a:txBody>
                    <a:bodyPr/>
                    <a:lstStyle/>
                    <a:p>
                      <a:pPr>
                        <a:lnSpc>
                          <a:spcPct val="107000"/>
                        </a:lnSpc>
                        <a:spcAft>
                          <a:spcPts val="0"/>
                        </a:spcAft>
                      </a:pPr>
                      <a:r>
                        <a:rPr lang="en-GB" sz="900">
                          <a:effectLst/>
                        </a:rPr>
                        <a:t>PCC</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Peterborough City Council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1198206773"/>
                  </a:ext>
                </a:extLst>
              </a:tr>
              <a:tr h="141840">
                <a:tc>
                  <a:txBody>
                    <a:bodyPr/>
                    <a:lstStyle/>
                    <a:p>
                      <a:pPr>
                        <a:lnSpc>
                          <a:spcPct val="107000"/>
                        </a:lnSpc>
                        <a:spcAft>
                          <a:spcPts val="0"/>
                        </a:spcAft>
                      </a:pPr>
                      <a:r>
                        <a:rPr lang="en-GB" sz="900">
                          <a:effectLst/>
                        </a:rPr>
                        <a:t>PHOF</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Public Health Outcomes Frames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3080686819"/>
                  </a:ext>
                </a:extLst>
              </a:tr>
              <a:tr h="141840">
                <a:tc>
                  <a:txBody>
                    <a:bodyPr/>
                    <a:lstStyle/>
                    <a:p>
                      <a:pPr>
                        <a:lnSpc>
                          <a:spcPct val="107000"/>
                        </a:lnSpc>
                        <a:spcAft>
                          <a:spcPts val="0"/>
                        </a:spcAft>
                      </a:pPr>
                      <a:r>
                        <a:rPr lang="en-GB" sz="900">
                          <a:effectLst/>
                        </a:rPr>
                        <a:t>POPPI</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Projecting Older People Population Information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3595683806"/>
                  </a:ext>
                </a:extLst>
              </a:tr>
              <a:tr h="141840">
                <a:tc>
                  <a:txBody>
                    <a:bodyPr/>
                    <a:lstStyle/>
                    <a:p>
                      <a:pPr>
                        <a:lnSpc>
                          <a:spcPct val="107000"/>
                        </a:lnSpc>
                        <a:spcAft>
                          <a:spcPts val="0"/>
                        </a:spcAft>
                      </a:pPr>
                      <a:r>
                        <a:rPr lang="en-GB" sz="900">
                          <a:effectLst/>
                        </a:rPr>
                        <a:t>QOF</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Quality and Outcomes Framework</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2055577800"/>
                  </a:ext>
                </a:extLst>
              </a:tr>
              <a:tr h="141840">
                <a:tc>
                  <a:txBody>
                    <a:bodyPr/>
                    <a:lstStyle/>
                    <a:p>
                      <a:pPr>
                        <a:lnSpc>
                          <a:spcPct val="107000"/>
                        </a:lnSpc>
                        <a:spcAft>
                          <a:spcPts val="0"/>
                        </a:spcAft>
                      </a:pPr>
                      <a:r>
                        <a:rPr lang="en-GB" sz="900">
                          <a:effectLst/>
                        </a:rPr>
                        <a:t>SLC</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a:effectLst/>
                        </a:rPr>
                        <a:t>Speech, Language and Communication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3330901188"/>
                  </a:ext>
                </a:extLst>
              </a:tr>
              <a:tr h="141840">
                <a:tc>
                  <a:txBody>
                    <a:bodyPr/>
                    <a:lstStyle/>
                    <a:p>
                      <a:pPr>
                        <a:lnSpc>
                          <a:spcPct val="107000"/>
                        </a:lnSpc>
                        <a:spcAft>
                          <a:spcPts val="0"/>
                        </a:spcAft>
                      </a:pPr>
                      <a:r>
                        <a:rPr lang="en-GB" sz="900" dirty="0">
                          <a:effectLst/>
                        </a:rPr>
                        <a:t>UK</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dirty="0">
                          <a:effectLst/>
                        </a:rPr>
                        <a:t>United Kingdom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353429876"/>
                  </a:ext>
                </a:extLst>
              </a:tr>
            </a:tbl>
          </a:graphicData>
        </a:graphic>
      </p:graphicFrame>
      <p:pic>
        <p:nvPicPr>
          <p:cNvPr id="7" name="Picture 6"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30482301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375"/>
            <a:ext cx="6707088" cy="857250"/>
          </a:xfrm>
          <a:noFill/>
        </p:spPr>
        <p:txBody>
          <a:bodyPr/>
          <a:lstStyle/>
          <a:p>
            <a:r>
              <a:rPr lang="en-GB" dirty="0" smtClean="0"/>
              <a:t>Special School Children	</a:t>
            </a:r>
            <a:endParaRPr lang="en-GB" dirty="0"/>
          </a:p>
        </p:txBody>
      </p:sp>
      <p:pic>
        <p:nvPicPr>
          <p:cNvPr id="6" name="Picture 5"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pic>
        <p:nvPicPr>
          <p:cNvPr id="5" name="Picture 4"/>
          <p:cNvPicPr>
            <a:picLocks noChangeAspect="1"/>
          </p:cNvPicPr>
          <p:nvPr/>
        </p:nvPicPr>
        <p:blipFill rotWithShape="1">
          <a:blip r:embed="rId4"/>
          <a:srcRect l="1155" t="8283" r="1784" b="944"/>
          <a:stretch/>
        </p:blipFill>
        <p:spPr>
          <a:xfrm>
            <a:off x="141370" y="987573"/>
            <a:ext cx="6662877" cy="4069839"/>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439221450"/>
              </p:ext>
            </p:extLst>
          </p:nvPr>
        </p:nvGraphicFramePr>
        <p:xfrm>
          <a:off x="5868144" y="1680111"/>
          <a:ext cx="3240360" cy="2118360"/>
        </p:xfrm>
        <a:graphic>
          <a:graphicData uri="http://schemas.openxmlformats.org/drawingml/2006/table">
            <a:tbl>
              <a:tblPr firstRow="1" bandRow="1">
                <a:tableStyleId>{9D7B26C5-4107-4FEC-AEDC-1716B250A1EF}</a:tableStyleId>
              </a:tblPr>
              <a:tblGrid>
                <a:gridCol w="1187641">
                  <a:extLst>
                    <a:ext uri="{9D8B030D-6E8A-4147-A177-3AD203B41FA5}">
                      <a16:colId xmlns:a16="http://schemas.microsoft.com/office/drawing/2014/main" val="2416533000"/>
                    </a:ext>
                  </a:extLst>
                </a:gridCol>
                <a:gridCol w="862977">
                  <a:extLst>
                    <a:ext uri="{9D8B030D-6E8A-4147-A177-3AD203B41FA5}">
                      <a16:colId xmlns:a16="http://schemas.microsoft.com/office/drawing/2014/main" val="4156394319"/>
                    </a:ext>
                  </a:extLst>
                </a:gridCol>
                <a:gridCol w="578547">
                  <a:extLst>
                    <a:ext uri="{9D8B030D-6E8A-4147-A177-3AD203B41FA5}">
                      <a16:colId xmlns:a16="http://schemas.microsoft.com/office/drawing/2014/main" val="2521287491"/>
                    </a:ext>
                  </a:extLst>
                </a:gridCol>
                <a:gridCol w="611195">
                  <a:extLst>
                    <a:ext uri="{9D8B030D-6E8A-4147-A177-3AD203B41FA5}">
                      <a16:colId xmlns:a16="http://schemas.microsoft.com/office/drawing/2014/main" val="729934104"/>
                    </a:ext>
                  </a:extLst>
                </a:gridCol>
              </a:tblGrid>
              <a:tr h="370840">
                <a:tc>
                  <a:txBody>
                    <a:bodyPr/>
                    <a:lstStyle/>
                    <a:p>
                      <a:endParaRPr lang="en-GB" sz="1200" dirty="0"/>
                    </a:p>
                  </a:txBody>
                  <a:tcPr/>
                </a:tc>
                <a:tc>
                  <a:txBody>
                    <a:bodyPr/>
                    <a:lstStyle/>
                    <a:p>
                      <a:r>
                        <a:rPr lang="en-GB" sz="1200" dirty="0" smtClean="0"/>
                        <a:t>Number of children with ASC </a:t>
                      </a:r>
                      <a:endParaRPr lang="en-GB" sz="1200" dirty="0"/>
                    </a:p>
                  </a:txBody>
                  <a:tcPr/>
                </a:tc>
                <a:tc>
                  <a:txBody>
                    <a:bodyPr/>
                    <a:lstStyle/>
                    <a:p>
                      <a:r>
                        <a:rPr lang="en-GB" sz="1200" dirty="0" smtClean="0"/>
                        <a:t>% of SEN with ASC</a:t>
                      </a:r>
                      <a:endParaRPr lang="en-GB" sz="1200" b="1" dirty="0"/>
                    </a:p>
                  </a:txBody>
                  <a:tcPr/>
                </a:tc>
                <a:tc>
                  <a:txBody>
                    <a:bodyPr/>
                    <a:lstStyle/>
                    <a:p>
                      <a:r>
                        <a:rPr lang="en-GB" sz="1200" dirty="0" smtClean="0"/>
                        <a:t>Rate</a:t>
                      </a:r>
                      <a:r>
                        <a:rPr lang="en-GB" sz="1200" baseline="0" dirty="0" smtClean="0"/>
                        <a:t> of ASC per 1000 pupils</a:t>
                      </a:r>
                      <a:endParaRPr lang="en-GB" sz="1200" b="1" dirty="0">
                        <a:solidFill>
                          <a:srgbClr val="FF0000"/>
                        </a:solidFill>
                      </a:endParaRPr>
                    </a:p>
                  </a:txBody>
                  <a:tcPr/>
                </a:tc>
                <a:extLst>
                  <a:ext uri="{0D108BD9-81ED-4DB2-BD59-A6C34878D82A}">
                    <a16:rowId xmlns:a16="http://schemas.microsoft.com/office/drawing/2014/main" val="3956710872"/>
                  </a:ext>
                </a:extLst>
              </a:tr>
              <a:tr h="370840">
                <a:tc>
                  <a:txBody>
                    <a:bodyPr/>
                    <a:lstStyle/>
                    <a:p>
                      <a:r>
                        <a:rPr lang="en-GB" sz="1200" dirty="0" smtClean="0"/>
                        <a:t>England</a:t>
                      </a:r>
                      <a:endParaRPr lang="en-GB" sz="1200" dirty="0"/>
                    </a:p>
                  </a:txBody>
                  <a:tcPr/>
                </a:tc>
                <a:tc>
                  <a:txBody>
                    <a:bodyPr/>
                    <a:lstStyle/>
                    <a:p>
                      <a:r>
                        <a:rPr lang="en-GB" sz="1400" dirty="0" smtClean="0"/>
                        <a:t>36,982</a:t>
                      </a:r>
                      <a:endParaRPr lang="en-GB" sz="1400" dirty="0"/>
                    </a:p>
                  </a:txBody>
                  <a:tcPr/>
                </a:tc>
                <a:tc>
                  <a:txBody>
                    <a:bodyPr/>
                    <a:lstStyle/>
                    <a:p>
                      <a:r>
                        <a:rPr lang="en-GB" sz="1400" dirty="0" smtClean="0">
                          <a:solidFill>
                            <a:schemeClr val="accent5"/>
                          </a:solidFill>
                        </a:rPr>
                        <a:t>29.8</a:t>
                      </a:r>
                      <a:endParaRPr lang="en-GB" sz="1400" dirty="0">
                        <a:solidFill>
                          <a:schemeClr val="accent5"/>
                        </a:solidFill>
                      </a:endParaRPr>
                    </a:p>
                  </a:txBody>
                  <a:tcPr/>
                </a:tc>
                <a:tc>
                  <a:txBody>
                    <a:bodyPr/>
                    <a:lstStyle/>
                    <a:p>
                      <a:r>
                        <a:rPr lang="en-GB" sz="1200" dirty="0" smtClean="0">
                          <a:solidFill>
                            <a:schemeClr val="accent5"/>
                          </a:solidFill>
                        </a:rPr>
                        <a:t>303.8</a:t>
                      </a:r>
                      <a:endParaRPr lang="en-GB" sz="1200" dirty="0">
                        <a:solidFill>
                          <a:schemeClr val="accent5"/>
                        </a:solidFill>
                      </a:endParaRPr>
                    </a:p>
                  </a:txBody>
                  <a:tcPr/>
                </a:tc>
                <a:extLst>
                  <a:ext uri="{0D108BD9-81ED-4DB2-BD59-A6C34878D82A}">
                    <a16:rowId xmlns:a16="http://schemas.microsoft.com/office/drawing/2014/main" val="1045853583"/>
                  </a:ext>
                </a:extLst>
              </a:tr>
              <a:tr h="370840">
                <a:tc>
                  <a:txBody>
                    <a:bodyPr/>
                    <a:lstStyle/>
                    <a:p>
                      <a:r>
                        <a:rPr lang="en-GB" sz="1200" dirty="0" smtClean="0"/>
                        <a:t>Cambridgeshire</a:t>
                      </a:r>
                      <a:endParaRPr lang="en-GB" sz="1200" dirty="0"/>
                    </a:p>
                  </a:txBody>
                  <a:tcPr/>
                </a:tc>
                <a:tc>
                  <a:txBody>
                    <a:bodyPr/>
                    <a:lstStyle/>
                    <a:p>
                      <a:r>
                        <a:rPr lang="en-GB" sz="1400" dirty="0" smtClean="0"/>
                        <a:t>284</a:t>
                      </a:r>
                      <a:endParaRPr lang="en-GB" sz="1400" dirty="0"/>
                    </a:p>
                  </a:txBody>
                  <a:tcPr/>
                </a:tc>
                <a:tc>
                  <a:txBody>
                    <a:bodyPr/>
                    <a:lstStyle/>
                    <a:p>
                      <a:r>
                        <a:rPr lang="en-GB" sz="1400" dirty="0" smtClean="0">
                          <a:solidFill>
                            <a:schemeClr val="accent5"/>
                          </a:solidFill>
                        </a:rPr>
                        <a:t>23.3</a:t>
                      </a:r>
                      <a:endParaRPr lang="en-GB" sz="1400" dirty="0">
                        <a:solidFill>
                          <a:schemeClr val="accent5"/>
                        </a:solidFill>
                      </a:endParaRPr>
                    </a:p>
                  </a:txBody>
                  <a:tcPr/>
                </a:tc>
                <a:tc>
                  <a:txBody>
                    <a:bodyPr/>
                    <a:lstStyle/>
                    <a:p>
                      <a:r>
                        <a:rPr lang="en-GB" sz="1200" dirty="0" smtClean="0">
                          <a:solidFill>
                            <a:schemeClr val="accent5"/>
                          </a:solidFill>
                        </a:rPr>
                        <a:t>232.8</a:t>
                      </a:r>
                      <a:endParaRPr lang="en-GB" sz="1200" dirty="0">
                        <a:solidFill>
                          <a:schemeClr val="accent5"/>
                        </a:solidFill>
                      </a:endParaRPr>
                    </a:p>
                  </a:txBody>
                  <a:tcPr/>
                </a:tc>
                <a:extLst>
                  <a:ext uri="{0D108BD9-81ED-4DB2-BD59-A6C34878D82A}">
                    <a16:rowId xmlns:a16="http://schemas.microsoft.com/office/drawing/2014/main" val="2577325190"/>
                  </a:ext>
                </a:extLst>
              </a:tr>
              <a:tr h="370840">
                <a:tc>
                  <a:txBody>
                    <a:bodyPr/>
                    <a:lstStyle/>
                    <a:p>
                      <a:r>
                        <a:rPr lang="en-GB" sz="1200" dirty="0" smtClean="0"/>
                        <a:t>Peterborough</a:t>
                      </a:r>
                      <a:endParaRPr lang="en-GB" sz="1200" dirty="0"/>
                    </a:p>
                  </a:txBody>
                  <a:tcPr/>
                </a:tc>
                <a:tc>
                  <a:txBody>
                    <a:bodyPr/>
                    <a:lstStyle/>
                    <a:p>
                      <a:r>
                        <a:rPr lang="en-GB" sz="1400" dirty="0" smtClean="0"/>
                        <a:t>212</a:t>
                      </a:r>
                      <a:endParaRPr lang="en-GB" sz="1400" dirty="0"/>
                    </a:p>
                  </a:txBody>
                  <a:tcPr/>
                </a:tc>
                <a:tc>
                  <a:txBody>
                    <a:bodyPr/>
                    <a:lstStyle/>
                    <a:p>
                      <a:r>
                        <a:rPr lang="en-GB" sz="1400" dirty="0" smtClean="0">
                          <a:solidFill>
                            <a:schemeClr val="accent5"/>
                          </a:solidFill>
                        </a:rPr>
                        <a:t>31.9</a:t>
                      </a:r>
                      <a:endParaRPr lang="en-GB" sz="1400" dirty="0">
                        <a:solidFill>
                          <a:schemeClr val="accent5"/>
                        </a:solidFill>
                      </a:endParaRPr>
                    </a:p>
                  </a:txBody>
                  <a:tcPr/>
                </a:tc>
                <a:tc>
                  <a:txBody>
                    <a:bodyPr/>
                    <a:lstStyle/>
                    <a:p>
                      <a:r>
                        <a:rPr lang="en-GB" sz="1200" dirty="0" smtClean="0">
                          <a:solidFill>
                            <a:schemeClr val="accent5"/>
                          </a:solidFill>
                        </a:rPr>
                        <a:t>318.3</a:t>
                      </a:r>
                      <a:endParaRPr lang="en-GB" sz="1200" dirty="0">
                        <a:solidFill>
                          <a:schemeClr val="accent5"/>
                        </a:solidFill>
                      </a:endParaRPr>
                    </a:p>
                  </a:txBody>
                  <a:tcPr/>
                </a:tc>
                <a:extLst>
                  <a:ext uri="{0D108BD9-81ED-4DB2-BD59-A6C34878D82A}">
                    <a16:rowId xmlns:a16="http://schemas.microsoft.com/office/drawing/2014/main" val="2733260749"/>
                  </a:ext>
                </a:extLst>
              </a:tr>
            </a:tbl>
          </a:graphicData>
        </a:graphic>
      </p:graphicFrame>
    </p:spTree>
    <p:extLst>
      <p:ext uri="{BB962C8B-B14F-4D97-AF65-F5344CB8AC3E}">
        <p14:creationId xmlns:p14="http://schemas.microsoft.com/office/powerpoint/2010/main" val="1550829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375"/>
            <a:ext cx="6707088" cy="857250"/>
          </a:xfrm>
          <a:noFill/>
        </p:spPr>
        <p:txBody>
          <a:bodyPr/>
          <a:lstStyle/>
          <a:p>
            <a:r>
              <a:rPr lang="en-GB" sz="3200" dirty="0" smtClean="0"/>
              <a:t>Rate of ASC per 1000 school pupils</a:t>
            </a:r>
            <a:endParaRPr lang="en-GB" sz="3200" dirty="0"/>
          </a:p>
        </p:txBody>
      </p:sp>
      <p:pic>
        <p:nvPicPr>
          <p:cNvPr id="6" name="Picture 5"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pic>
        <p:nvPicPr>
          <p:cNvPr id="2" name="Picture 1"/>
          <p:cNvPicPr>
            <a:picLocks noChangeAspect="1"/>
          </p:cNvPicPr>
          <p:nvPr/>
        </p:nvPicPr>
        <p:blipFill rotWithShape="1">
          <a:blip r:embed="rId4"/>
          <a:srcRect l="1016" t="8694" r="1391" b="1031"/>
          <a:stretch/>
        </p:blipFill>
        <p:spPr>
          <a:xfrm>
            <a:off x="107504" y="1141055"/>
            <a:ext cx="6624736" cy="4002445"/>
          </a:xfrm>
          <a:prstGeom prst="rect">
            <a:avLst/>
          </a:prstGeom>
        </p:spPr>
      </p:pic>
    </p:spTree>
    <p:extLst>
      <p:ext uri="{BB962C8B-B14F-4D97-AF65-F5344CB8AC3E}">
        <p14:creationId xmlns:p14="http://schemas.microsoft.com/office/powerpoint/2010/main" val="10507044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75412511"/>
              </p:ext>
            </p:extLst>
          </p:nvPr>
        </p:nvGraphicFramePr>
        <p:xfrm>
          <a:off x="561288" y="1424733"/>
          <a:ext cx="5908150" cy="1630680"/>
        </p:xfrm>
        <a:graphic>
          <a:graphicData uri="http://schemas.openxmlformats.org/drawingml/2006/table">
            <a:tbl>
              <a:tblPr firstRow="1" bandRow="1">
                <a:tableStyleId>{9D7B26C5-4107-4FEC-AEDC-1716B250A1EF}</a:tableStyleId>
              </a:tblPr>
              <a:tblGrid>
                <a:gridCol w="1360170">
                  <a:extLst>
                    <a:ext uri="{9D8B030D-6E8A-4147-A177-3AD203B41FA5}">
                      <a16:colId xmlns:a16="http://schemas.microsoft.com/office/drawing/2014/main" val="2416533000"/>
                    </a:ext>
                  </a:extLst>
                </a:gridCol>
                <a:gridCol w="2024206">
                  <a:extLst>
                    <a:ext uri="{9D8B030D-6E8A-4147-A177-3AD203B41FA5}">
                      <a16:colId xmlns:a16="http://schemas.microsoft.com/office/drawing/2014/main" val="4156394319"/>
                    </a:ext>
                  </a:extLst>
                </a:gridCol>
                <a:gridCol w="2523774">
                  <a:extLst>
                    <a:ext uri="{9D8B030D-6E8A-4147-A177-3AD203B41FA5}">
                      <a16:colId xmlns:a16="http://schemas.microsoft.com/office/drawing/2014/main" val="729934104"/>
                    </a:ext>
                  </a:extLst>
                </a:gridCol>
              </a:tblGrid>
              <a:tr h="370840">
                <a:tc>
                  <a:txBody>
                    <a:bodyPr/>
                    <a:lstStyle/>
                    <a:p>
                      <a:endParaRPr lang="en-GB" sz="1400" dirty="0"/>
                    </a:p>
                  </a:txBody>
                  <a:tcPr/>
                </a:tc>
                <a:tc>
                  <a:txBody>
                    <a:bodyPr/>
                    <a:lstStyle/>
                    <a:p>
                      <a:r>
                        <a:rPr lang="en-GB" sz="1400" dirty="0" smtClean="0"/>
                        <a:t>Number of school</a:t>
                      </a:r>
                      <a:r>
                        <a:rPr lang="en-GB" sz="1400" baseline="0" dirty="0" smtClean="0"/>
                        <a:t> aged </a:t>
                      </a:r>
                      <a:r>
                        <a:rPr lang="en-GB" sz="1400" dirty="0" smtClean="0"/>
                        <a:t>children with ASC* </a:t>
                      </a:r>
                      <a:endParaRPr lang="en-GB" sz="1400" dirty="0"/>
                    </a:p>
                  </a:txBody>
                  <a:tcPr/>
                </a:tc>
                <a:tc>
                  <a:txBody>
                    <a:bodyPr/>
                    <a:lstStyle/>
                    <a:p>
                      <a:r>
                        <a:rPr lang="en-GB" sz="1400" dirty="0" smtClean="0"/>
                        <a:t>Rate of ASC per 1000 pupils*</a:t>
                      </a:r>
                      <a:endParaRPr lang="en-GB" sz="1400" b="1" dirty="0">
                        <a:solidFill>
                          <a:srgbClr val="C00000"/>
                        </a:solidFill>
                      </a:endParaRPr>
                    </a:p>
                  </a:txBody>
                  <a:tcPr/>
                </a:tc>
                <a:extLst>
                  <a:ext uri="{0D108BD9-81ED-4DB2-BD59-A6C34878D82A}">
                    <a16:rowId xmlns:a16="http://schemas.microsoft.com/office/drawing/2014/main" val="3956710872"/>
                  </a:ext>
                </a:extLst>
              </a:tr>
              <a:tr h="370840">
                <a:tc>
                  <a:txBody>
                    <a:bodyPr/>
                    <a:lstStyle/>
                    <a:p>
                      <a:r>
                        <a:rPr lang="en-GB" sz="1400" dirty="0" smtClean="0"/>
                        <a:t>England</a:t>
                      </a:r>
                      <a:endParaRPr lang="en-GB" sz="1400" dirty="0"/>
                    </a:p>
                  </a:txBody>
                  <a:tcPr/>
                </a:tc>
                <a:tc>
                  <a:txBody>
                    <a:bodyPr/>
                    <a:lstStyle/>
                    <a:p>
                      <a:pPr algn="l" fontAlgn="b"/>
                      <a:r>
                        <a:rPr lang="en-GB" sz="1400" u="none" strike="noStrike" dirty="0">
                          <a:effectLst/>
                        </a:rPr>
                        <a:t>  132,345 </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r>
                        <a:rPr lang="en-GB" sz="1400" dirty="0" smtClean="0"/>
                        <a:t>16.2</a:t>
                      </a:r>
                      <a:endParaRPr lang="en-GB" sz="1400" dirty="0">
                        <a:solidFill>
                          <a:srgbClr val="C00000"/>
                        </a:solidFill>
                      </a:endParaRPr>
                    </a:p>
                  </a:txBody>
                  <a:tcPr/>
                </a:tc>
                <a:extLst>
                  <a:ext uri="{0D108BD9-81ED-4DB2-BD59-A6C34878D82A}">
                    <a16:rowId xmlns:a16="http://schemas.microsoft.com/office/drawing/2014/main" val="1045853583"/>
                  </a:ext>
                </a:extLst>
              </a:tr>
              <a:tr h="370840">
                <a:tc>
                  <a:txBody>
                    <a:bodyPr/>
                    <a:lstStyle/>
                    <a:p>
                      <a:r>
                        <a:rPr lang="en-GB" sz="1400" dirty="0" smtClean="0"/>
                        <a:t>Cambridgeshire</a:t>
                      </a:r>
                      <a:endParaRPr lang="en-GB" sz="1400" dirty="0"/>
                    </a:p>
                  </a:txBody>
                  <a:tcPr/>
                </a:tc>
                <a:tc>
                  <a:txBody>
                    <a:bodyPr/>
                    <a:lstStyle/>
                    <a:p>
                      <a:pPr algn="l" fontAlgn="b"/>
                      <a:r>
                        <a:rPr lang="en-GB" sz="1400" u="none" strike="noStrike" dirty="0">
                          <a:effectLst/>
                        </a:rPr>
                        <a:t>       1,171 </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r>
                        <a:rPr lang="en-GB" sz="1400" dirty="0" smtClean="0"/>
                        <a:t>13.6</a:t>
                      </a:r>
                      <a:endParaRPr lang="en-GB" sz="1400" dirty="0">
                        <a:solidFill>
                          <a:srgbClr val="C00000"/>
                        </a:solidFill>
                      </a:endParaRPr>
                    </a:p>
                  </a:txBody>
                  <a:tcPr/>
                </a:tc>
                <a:extLst>
                  <a:ext uri="{0D108BD9-81ED-4DB2-BD59-A6C34878D82A}">
                    <a16:rowId xmlns:a16="http://schemas.microsoft.com/office/drawing/2014/main" val="2577325190"/>
                  </a:ext>
                </a:extLst>
              </a:tr>
              <a:tr h="370840">
                <a:tc>
                  <a:txBody>
                    <a:bodyPr/>
                    <a:lstStyle/>
                    <a:p>
                      <a:r>
                        <a:rPr lang="en-GB" sz="1400" dirty="0" smtClean="0"/>
                        <a:t>Peterborough</a:t>
                      </a:r>
                      <a:endParaRPr lang="en-GB" sz="1400" dirty="0"/>
                    </a:p>
                  </a:txBody>
                  <a:tcPr/>
                </a:tc>
                <a:tc>
                  <a:txBody>
                    <a:bodyPr/>
                    <a:lstStyle/>
                    <a:p>
                      <a:pPr algn="l" fontAlgn="b"/>
                      <a:r>
                        <a:rPr lang="en-GB" sz="1400" u="none" strike="noStrike" dirty="0">
                          <a:effectLst/>
                        </a:rPr>
                        <a:t>          741 </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r>
                        <a:rPr lang="en-GB" sz="1400" dirty="0" smtClean="0"/>
                        <a:t>19.6</a:t>
                      </a:r>
                      <a:endParaRPr lang="en-GB" sz="1400" dirty="0">
                        <a:solidFill>
                          <a:srgbClr val="C00000"/>
                        </a:solidFill>
                      </a:endParaRPr>
                    </a:p>
                  </a:txBody>
                  <a:tcPr/>
                </a:tc>
                <a:extLst>
                  <a:ext uri="{0D108BD9-81ED-4DB2-BD59-A6C34878D82A}">
                    <a16:rowId xmlns:a16="http://schemas.microsoft.com/office/drawing/2014/main" val="2733260749"/>
                  </a:ext>
                </a:extLst>
              </a:tr>
            </a:tbl>
          </a:graphicData>
        </a:graphic>
      </p:graphicFrame>
      <p:sp>
        <p:nvSpPr>
          <p:cNvPr id="6" name="Title 3"/>
          <p:cNvSpPr>
            <a:spLocks noGrp="1"/>
          </p:cNvSpPr>
          <p:nvPr>
            <p:ph type="title"/>
          </p:nvPr>
        </p:nvSpPr>
        <p:spPr>
          <a:xfrm>
            <a:off x="457200" y="206375"/>
            <a:ext cx="6707088" cy="857250"/>
          </a:xfrm>
          <a:noFill/>
        </p:spPr>
        <p:txBody>
          <a:bodyPr/>
          <a:lstStyle/>
          <a:p>
            <a:r>
              <a:rPr lang="en-GB" dirty="0" smtClean="0">
                <a:solidFill>
                  <a:schemeClr val="bg1"/>
                </a:solidFill>
              </a:rPr>
              <a:t>All school aged children</a:t>
            </a:r>
            <a:r>
              <a:rPr lang="en-GB" dirty="0" smtClean="0"/>
              <a:t>	</a:t>
            </a:r>
            <a:endParaRPr lang="en-GB" dirty="0"/>
          </a:p>
        </p:txBody>
      </p:sp>
      <p:sp>
        <p:nvSpPr>
          <p:cNvPr id="7" name="Content Placeholder 4"/>
          <p:cNvSpPr txBox="1">
            <a:spLocks/>
          </p:cNvSpPr>
          <p:nvPr/>
        </p:nvSpPr>
        <p:spPr>
          <a:xfrm>
            <a:off x="107504" y="4587974"/>
            <a:ext cx="8856984" cy="352211"/>
          </a:xfrm>
          <a:prstGeom prst="rect">
            <a:avLst/>
          </a:prstGeom>
          <a:noFill/>
        </p:spPr>
        <p:txBody>
          <a:bodyPr rIns="0">
            <a:no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Font typeface="Arial" panose="020B0604020202020204" pitchFamily="34" charset="0"/>
              <a:buNone/>
            </a:pPr>
            <a:r>
              <a:rPr lang="en-GB" sz="1400" i="1" dirty="0" smtClean="0"/>
              <a:t>*Includes state funded primary, secondary and special schools. </a:t>
            </a:r>
            <a:br>
              <a:rPr lang="en-GB" sz="1400" i="1" dirty="0" smtClean="0"/>
            </a:br>
            <a:r>
              <a:rPr lang="en-GB" sz="1400" i="1" dirty="0" smtClean="0"/>
              <a:t>Source: </a:t>
            </a:r>
            <a:r>
              <a:rPr lang="en-GB" sz="1400" dirty="0" err="1" smtClean="0"/>
              <a:t>DfE</a:t>
            </a:r>
            <a:r>
              <a:rPr lang="en-GB" sz="1400" dirty="0" smtClean="0"/>
              <a:t>, State funded schools. January 2019</a:t>
            </a:r>
            <a:endParaRPr lang="en-GB" sz="1400" dirty="0"/>
          </a:p>
        </p:txBody>
      </p:sp>
      <p:graphicFrame>
        <p:nvGraphicFramePr>
          <p:cNvPr id="8" name="Table 7"/>
          <p:cNvGraphicFramePr>
            <a:graphicFrameLocks noGrp="1"/>
          </p:cNvGraphicFramePr>
          <p:nvPr>
            <p:extLst>
              <p:ext uri="{D42A27DB-BD31-4B8C-83A1-F6EECF244321}">
                <p14:modId xmlns:p14="http://schemas.microsoft.com/office/powerpoint/2010/main" val="3389335150"/>
              </p:ext>
            </p:extLst>
          </p:nvPr>
        </p:nvGraphicFramePr>
        <p:xfrm>
          <a:off x="561288" y="3219822"/>
          <a:ext cx="5082794" cy="914400"/>
        </p:xfrm>
        <a:graphic>
          <a:graphicData uri="http://schemas.openxmlformats.org/drawingml/2006/table">
            <a:tbl>
              <a:tblPr firstRow="1" bandRow="1">
                <a:tableStyleId>{9D7B26C5-4107-4FEC-AEDC-1716B250A1EF}</a:tableStyleId>
              </a:tblPr>
              <a:tblGrid>
                <a:gridCol w="2438019">
                  <a:extLst>
                    <a:ext uri="{9D8B030D-6E8A-4147-A177-3AD203B41FA5}">
                      <a16:colId xmlns:a16="http://schemas.microsoft.com/office/drawing/2014/main" val="2181530326"/>
                    </a:ext>
                  </a:extLst>
                </a:gridCol>
                <a:gridCol w="2644775">
                  <a:extLst>
                    <a:ext uri="{9D8B030D-6E8A-4147-A177-3AD203B41FA5}">
                      <a16:colId xmlns:a16="http://schemas.microsoft.com/office/drawing/2014/main" val="3890439633"/>
                    </a:ext>
                  </a:extLst>
                </a:gridCol>
              </a:tblGrid>
              <a:tr h="144016">
                <a:tc>
                  <a:txBody>
                    <a:bodyPr/>
                    <a:lstStyle/>
                    <a:p>
                      <a:pPr algn="l"/>
                      <a:r>
                        <a:rPr lang="en-GB" sz="1200" dirty="0" smtClean="0">
                          <a:latin typeface="+mj-lt"/>
                        </a:rPr>
                        <a:t>Cambridgeshire</a:t>
                      </a:r>
                      <a:r>
                        <a:rPr lang="en-GB" sz="1200" baseline="0" dirty="0" smtClean="0">
                          <a:latin typeface="+mj-lt"/>
                        </a:rPr>
                        <a:t> &amp; Peterborough</a:t>
                      </a:r>
                    </a:p>
                    <a:p>
                      <a:pPr algn="l"/>
                      <a:r>
                        <a:rPr lang="en-GB" sz="1200" baseline="0" dirty="0" smtClean="0">
                          <a:latin typeface="+mj-lt"/>
                        </a:rPr>
                        <a:t>School aged children with ASC </a:t>
                      </a:r>
                      <a:endParaRPr lang="en-GB" sz="1200" dirty="0">
                        <a:latin typeface="+mj-lt"/>
                      </a:endParaRPr>
                    </a:p>
                  </a:txBody>
                  <a:tcPr/>
                </a:tc>
                <a:tc>
                  <a:txBody>
                    <a:bodyPr/>
                    <a:lstStyle/>
                    <a:p>
                      <a:pPr algn="ctr" fontAlgn="b"/>
                      <a:r>
                        <a:rPr lang="en-GB" sz="1800" b="1" i="0" u="none" strike="noStrike" dirty="0" smtClean="0">
                          <a:solidFill>
                            <a:schemeClr val="bg1">
                              <a:lumMod val="50000"/>
                            </a:schemeClr>
                          </a:solidFill>
                          <a:effectLst/>
                          <a:latin typeface="Calibri" panose="020F0502020204030204" pitchFamily="34" charset="0"/>
                        </a:rPr>
                        <a:t>1912</a:t>
                      </a:r>
                      <a:endParaRPr lang="en-GB" sz="1800" b="1" i="0" u="none" strike="noStrike" dirty="0">
                        <a:solidFill>
                          <a:schemeClr val="bg1">
                            <a:lumMod val="5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28432525"/>
                  </a:ext>
                </a:extLst>
              </a:tr>
              <a:tr h="144016">
                <a:tc>
                  <a:txBody>
                    <a:bodyPr/>
                    <a:lstStyle/>
                    <a:p>
                      <a:pPr algn="l"/>
                      <a:r>
                        <a:rPr lang="en-GB" sz="1200" dirty="0" smtClean="0">
                          <a:latin typeface="+mj-lt"/>
                        </a:rPr>
                        <a:t>Predicted number</a:t>
                      </a:r>
                      <a:r>
                        <a:rPr lang="en-GB" sz="1200" baseline="0" dirty="0" smtClean="0">
                          <a:latin typeface="+mj-lt"/>
                        </a:rPr>
                        <a:t> based on national prevalence</a:t>
                      </a:r>
                      <a:endParaRPr lang="en-GB" sz="1200" dirty="0">
                        <a:latin typeface="+mj-lt"/>
                      </a:endParaRPr>
                    </a:p>
                  </a:txBody>
                  <a:tcPr/>
                </a:tc>
                <a:tc>
                  <a:txBody>
                    <a:bodyPr/>
                    <a:lstStyle/>
                    <a:p>
                      <a:pPr algn="ctr" fontAlgn="b"/>
                      <a:r>
                        <a:rPr lang="en-GB" sz="1800" b="1" i="0" u="none" strike="noStrike" dirty="0" smtClean="0">
                          <a:solidFill>
                            <a:schemeClr val="bg1">
                              <a:lumMod val="50000"/>
                            </a:schemeClr>
                          </a:solidFill>
                          <a:effectLst/>
                          <a:latin typeface="Calibri" panose="020F0502020204030204" pitchFamily="34" charset="0"/>
                        </a:rPr>
                        <a:t>1800</a:t>
                      </a:r>
                      <a:endParaRPr lang="en-GB" sz="1800" b="1" i="0" u="none" strike="noStrike" dirty="0">
                        <a:solidFill>
                          <a:schemeClr val="bg1">
                            <a:lumMod val="5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39581266"/>
                  </a:ext>
                </a:extLst>
              </a:tr>
            </a:tbl>
          </a:graphicData>
        </a:graphic>
      </p:graphicFrame>
      <p:sp>
        <p:nvSpPr>
          <p:cNvPr id="2" name="Rectangle 1"/>
          <p:cNvSpPr/>
          <p:nvPr/>
        </p:nvSpPr>
        <p:spPr>
          <a:xfrm>
            <a:off x="3635896" y="3291830"/>
            <a:ext cx="1440160"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25917962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206375"/>
            <a:ext cx="6563072" cy="857250"/>
          </a:xfrm>
          <a:noFill/>
        </p:spPr>
        <p:txBody>
          <a:bodyPr/>
          <a:lstStyle/>
          <a:p>
            <a:r>
              <a:rPr lang="en-GB" dirty="0" smtClean="0">
                <a:solidFill>
                  <a:schemeClr val="bg1"/>
                </a:solidFill>
              </a:rPr>
              <a:t>CWD and ASC (5-18 years)</a:t>
            </a:r>
            <a:endParaRPr lang="en-GB" dirty="0"/>
          </a:p>
        </p:txBody>
      </p:sp>
      <p:sp>
        <p:nvSpPr>
          <p:cNvPr id="7" name="Content Placeholder 4"/>
          <p:cNvSpPr txBox="1">
            <a:spLocks/>
          </p:cNvSpPr>
          <p:nvPr/>
        </p:nvSpPr>
        <p:spPr>
          <a:xfrm>
            <a:off x="107504" y="4633570"/>
            <a:ext cx="7488832" cy="352211"/>
          </a:xfrm>
          <a:prstGeom prst="rect">
            <a:avLst/>
          </a:prstGeom>
          <a:noFill/>
        </p:spPr>
        <p:txBody>
          <a:bodyPr rIns="0">
            <a:no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Font typeface="Arial" panose="020B0604020202020204" pitchFamily="34" charset="0"/>
              <a:buNone/>
            </a:pPr>
            <a:r>
              <a:rPr lang="en-GB" sz="1400" i="1" dirty="0" smtClean="0"/>
              <a:t>**Likely to be an underestimation. </a:t>
            </a:r>
          </a:p>
          <a:p>
            <a:pPr indent="0">
              <a:buFont typeface="Arial" panose="020B0604020202020204" pitchFamily="34" charset="0"/>
              <a:buNone/>
            </a:pPr>
            <a:r>
              <a:rPr lang="en-GB" sz="1400" dirty="0" smtClean="0"/>
              <a:t>Source: CWD data is obtained from Liquid Logic CCC &amp; PCC, Snap-shot 30/06/2020. 5-18 years of age </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1957857524"/>
              </p:ext>
            </p:extLst>
          </p:nvPr>
        </p:nvGraphicFramePr>
        <p:xfrm>
          <a:off x="395536" y="1513438"/>
          <a:ext cx="7056784" cy="2570480"/>
        </p:xfrm>
        <a:graphic>
          <a:graphicData uri="http://schemas.openxmlformats.org/drawingml/2006/table">
            <a:tbl>
              <a:tblPr firstRow="1" bandRow="1">
                <a:tableStyleId>{9D7B26C5-4107-4FEC-AEDC-1716B250A1EF}</a:tableStyleId>
              </a:tblPr>
              <a:tblGrid>
                <a:gridCol w="2385318">
                  <a:extLst>
                    <a:ext uri="{9D8B030D-6E8A-4147-A177-3AD203B41FA5}">
                      <a16:colId xmlns:a16="http://schemas.microsoft.com/office/drawing/2014/main" val="1258547810"/>
                    </a:ext>
                  </a:extLst>
                </a:gridCol>
                <a:gridCol w="900210">
                  <a:extLst>
                    <a:ext uri="{9D8B030D-6E8A-4147-A177-3AD203B41FA5}">
                      <a16:colId xmlns:a16="http://schemas.microsoft.com/office/drawing/2014/main" val="3554584440"/>
                    </a:ext>
                  </a:extLst>
                </a:gridCol>
                <a:gridCol w="900210">
                  <a:extLst>
                    <a:ext uri="{9D8B030D-6E8A-4147-A177-3AD203B41FA5}">
                      <a16:colId xmlns:a16="http://schemas.microsoft.com/office/drawing/2014/main" val="3974595535"/>
                    </a:ext>
                  </a:extLst>
                </a:gridCol>
                <a:gridCol w="960386">
                  <a:extLst>
                    <a:ext uri="{9D8B030D-6E8A-4147-A177-3AD203B41FA5}">
                      <a16:colId xmlns:a16="http://schemas.microsoft.com/office/drawing/2014/main" val="1849045422"/>
                    </a:ext>
                  </a:extLst>
                </a:gridCol>
                <a:gridCol w="955330">
                  <a:extLst>
                    <a:ext uri="{9D8B030D-6E8A-4147-A177-3AD203B41FA5}">
                      <a16:colId xmlns:a16="http://schemas.microsoft.com/office/drawing/2014/main" val="4080221736"/>
                    </a:ext>
                  </a:extLst>
                </a:gridCol>
                <a:gridCol w="955330">
                  <a:extLst>
                    <a:ext uri="{9D8B030D-6E8A-4147-A177-3AD203B41FA5}">
                      <a16:colId xmlns:a16="http://schemas.microsoft.com/office/drawing/2014/main" val="1175505836"/>
                    </a:ext>
                  </a:extLst>
                </a:gridCol>
              </a:tblGrid>
              <a:tr h="370840">
                <a:tc>
                  <a:txBody>
                    <a:bodyPr/>
                    <a:lstStyle/>
                    <a:p>
                      <a:endParaRPr lang="en-GB" dirty="0"/>
                    </a:p>
                  </a:txBody>
                  <a:tcPr/>
                </a:tc>
                <a:tc>
                  <a:txBody>
                    <a:bodyPr/>
                    <a:lstStyle/>
                    <a:p>
                      <a:r>
                        <a:rPr lang="en-GB" dirty="0" smtClean="0"/>
                        <a:t>Total ASC</a:t>
                      </a:r>
                      <a:endParaRPr lang="en-GB" dirty="0"/>
                    </a:p>
                  </a:txBody>
                  <a:tcPr/>
                </a:tc>
                <a:tc>
                  <a:txBody>
                    <a:bodyPr/>
                    <a:lstStyle/>
                    <a:p>
                      <a:r>
                        <a:rPr lang="en-GB" dirty="0" smtClean="0"/>
                        <a:t>Total</a:t>
                      </a:r>
                      <a:r>
                        <a:rPr lang="en-GB" baseline="0" dirty="0" smtClean="0"/>
                        <a:t> CWD</a:t>
                      </a:r>
                      <a:endParaRPr lang="en-GB" dirty="0"/>
                    </a:p>
                  </a:txBody>
                  <a:tcPr/>
                </a:tc>
                <a:tc>
                  <a:txBody>
                    <a:bodyPr/>
                    <a:lstStyle/>
                    <a:p>
                      <a:r>
                        <a:rPr lang="en-GB" dirty="0" smtClean="0"/>
                        <a:t>Total CWD with ASC</a:t>
                      </a:r>
                      <a:endParaRPr lang="en-GB" dirty="0"/>
                    </a:p>
                  </a:txBody>
                  <a:tcPr/>
                </a:tc>
                <a:tc>
                  <a:txBody>
                    <a:bodyPr/>
                    <a:lstStyle/>
                    <a:p>
                      <a:r>
                        <a:rPr lang="en-GB" dirty="0" smtClean="0"/>
                        <a:t>% of CWD</a:t>
                      </a:r>
                      <a:r>
                        <a:rPr lang="en-GB" baseline="0" dirty="0" smtClean="0"/>
                        <a:t> with ASC</a:t>
                      </a:r>
                      <a:endParaRPr lang="en-GB" dirty="0"/>
                    </a:p>
                  </a:txBody>
                  <a:tcPr/>
                </a:tc>
                <a:tc>
                  <a:txBody>
                    <a:bodyPr/>
                    <a:lstStyle/>
                    <a:p>
                      <a:r>
                        <a:rPr lang="en-GB" dirty="0" smtClean="0"/>
                        <a:t>% of ASC</a:t>
                      </a:r>
                      <a:r>
                        <a:rPr lang="en-GB" baseline="0" dirty="0" smtClean="0"/>
                        <a:t> with CWD**</a:t>
                      </a:r>
                      <a:endParaRPr lang="en-GB" dirty="0"/>
                    </a:p>
                  </a:txBody>
                  <a:tcPr/>
                </a:tc>
                <a:extLst>
                  <a:ext uri="{0D108BD9-81ED-4DB2-BD59-A6C34878D82A}">
                    <a16:rowId xmlns:a16="http://schemas.microsoft.com/office/drawing/2014/main" val="654753524"/>
                  </a:ext>
                </a:extLst>
              </a:tr>
              <a:tr h="370840">
                <a:tc>
                  <a:txBody>
                    <a:bodyPr/>
                    <a:lstStyle/>
                    <a:p>
                      <a:r>
                        <a:rPr lang="en-GB" dirty="0" smtClean="0"/>
                        <a:t>Cambridgeshire</a:t>
                      </a:r>
                      <a:endParaRPr lang="en-GB" dirty="0"/>
                    </a:p>
                  </a:txBody>
                  <a:tcPr/>
                </a:tc>
                <a:tc>
                  <a:txBody>
                    <a:bodyPr/>
                    <a:lstStyle/>
                    <a:p>
                      <a:r>
                        <a:rPr lang="en-GB" dirty="0" smtClean="0"/>
                        <a:t>1,171</a:t>
                      </a:r>
                      <a:endParaRPr lang="en-GB" dirty="0"/>
                    </a:p>
                  </a:txBody>
                  <a:tcPr/>
                </a:tc>
                <a:tc>
                  <a:txBody>
                    <a:bodyPr/>
                    <a:lstStyle/>
                    <a:p>
                      <a:r>
                        <a:rPr lang="en-GB" dirty="0" smtClean="0"/>
                        <a:t>463</a:t>
                      </a:r>
                      <a:endParaRPr lang="en-GB" dirty="0"/>
                    </a:p>
                  </a:txBody>
                  <a:tcPr/>
                </a:tc>
                <a:tc>
                  <a:txBody>
                    <a:bodyPr/>
                    <a:lstStyle/>
                    <a:p>
                      <a:r>
                        <a:rPr lang="en-GB" dirty="0" smtClean="0"/>
                        <a:t>174</a:t>
                      </a:r>
                      <a:endParaRPr lang="en-GB" dirty="0"/>
                    </a:p>
                  </a:txBody>
                  <a:tcPr/>
                </a:tc>
                <a:tc>
                  <a:txBody>
                    <a:bodyPr/>
                    <a:lstStyle/>
                    <a:p>
                      <a:r>
                        <a:rPr lang="en-GB" dirty="0" smtClean="0"/>
                        <a:t>37.6%</a:t>
                      </a:r>
                      <a:endParaRPr lang="en-GB" dirty="0"/>
                    </a:p>
                  </a:txBody>
                  <a:tcPr/>
                </a:tc>
                <a:tc>
                  <a:txBody>
                    <a:bodyPr/>
                    <a:lstStyle/>
                    <a:p>
                      <a:r>
                        <a:rPr lang="en-GB" dirty="0" smtClean="0"/>
                        <a:t>14.8%</a:t>
                      </a:r>
                      <a:endParaRPr lang="en-GB" dirty="0"/>
                    </a:p>
                  </a:txBody>
                  <a:tcPr/>
                </a:tc>
                <a:extLst>
                  <a:ext uri="{0D108BD9-81ED-4DB2-BD59-A6C34878D82A}">
                    <a16:rowId xmlns:a16="http://schemas.microsoft.com/office/drawing/2014/main" val="1039231374"/>
                  </a:ext>
                </a:extLst>
              </a:tr>
              <a:tr h="370840">
                <a:tc>
                  <a:txBody>
                    <a:bodyPr/>
                    <a:lstStyle/>
                    <a:p>
                      <a:r>
                        <a:rPr lang="en-GB" dirty="0" smtClean="0"/>
                        <a:t>Peterborough</a:t>
                      </a:r>
                      <a:endParaRPr lang="en-GB" dirty="0"/>
                    </a:p>
                  </a:txBody>
                  <a:tcPr/>
                </a:tc>
                <a:tc>
                  <a:txBody>
                    <a:bodyPr/>
                    <a:lstStyle/>
                    <a:p>
                      <a:r>
                        <a:rPr lang="en-GB" dirty="0" smtClean="0"/>
                        <a:t>741</a:t>
                      </a:r>
                      <a:endParaRPr lang="en-GB" dirty="0"/>
                    </a:p>
                  </a:txBody>
                  <a:tcPr/>
                </a:tc>
                <a:tc>
                  <a:txBody>
                    <a:bodyPr/>
                    <a:lstStyle/>
                    <a:p>
                      <a:r>
                        <a:rPr lang="en-GB" dirty="0" smtClean="0"/>
                        <a:t>295</a:t>
                      </a:r>
                      <a:endParaRPr lang="en-GB" dirty="0"/>
                    </a:p>
                  </a:txBody>
                  <a:tcPr/>
                </a:tc>
                <a:tc>
                  <a:txBody>
                    <a:bodyPr/>
                    <a:lstStyle/>
                    <a:p>
                      <a:r>
                        <a:rPr lang="en-GB" dirty="0" smtClean="0"/>
                        <a:t>76</a:t>
                      </a:r>
                      <a:endParaRPr lang="en-GB" dirty="0"/>
                    </a:p>
                  </a:txBody>
                  <a:tcPr/>
                </a:tc>
                <a:tc>
                  <a:txBody>
                    <a:bodyPr/>
                    <a:lstStyle/>
                    <a:p>
                      <a:r>
                        <a:rPr lang="en-GB" dirty="0" smtClean="0"/>
                        <a:t>25.8%</a:t>
                      </a:r>
                      <a:endParaRPr lang="en-GB" dirty="0"/>
                    </a:p>
                  </a:txBody>
                  <a:tcPr/>
                </a:tc>
                <a:tc>
                  <a:txBody>
                    <a:bodyPr/>
                    <a:lstStyle/>
                    <a:p>
                      <a:r>
                        <a:rPr lang="en-GB" dirty="0" smtClean="0"/>
                        <a:t>10.3%</a:t>
                      </a:r>
                      <a:endParaRPr lang="en-GB" dirty="0"/>
                    </a:p>
                  </a:txBody>
                  <a:tcPr/>
                </a:tc>
                <a:extLst>
                  <a:ext uri="{0D108BD9-81ED-4DB2-BD59-A6C34878D82A}">
                    <a16:rowId xmlns:a16="http://schemas.microsoft.com/office/drawing/2014/main" val="3253782100"/>
                  </a:ext>
                </a:extLst>
              </a:tr>
              <a:tr h="370840">
                <a:tc>
                  <a:txBody>
                    <a:bodyPr/>
                    <a:lstStyle/>
                    <a:p>
                      <a:r>
                        <a:rPr lang="en-GB" dirty="0" smtClean="0"/>
                        <a:t>Cambridgeshire</a:t>
                      </a:r>
                      <a:r>
                        <a:rPr lang="en-GB" baseline="0" dirty="0" smtClean="0"/>
                        <a:t> &amp; Peterborough</a:t>
                      </a:r>
                      <a:endParaRPr lang="en-GB" dirty="0"/>
                    </a:p>
                  </a:txBody>
                  <a:tcPr/>
                </a:tc>
                <a:tc>
                  <a:txBody>
                    <a:bodyPr/>
                    <a:lstStyle/>
                    <a:p>
                      <a:r>
                        <a:rPr lang="en-GB" dirty="0" smtClean="0"/>
                        <a:t>1,912</a:t>
                      </a:r>
                      <a:endParaRPr lang="en-GB" dirty="0"/>
                    </a:p>
                  </a:txBody>
                  <a:tcPr/>
                </a:tc>
                <a:tc>
                  <a:txBody>
                    <a:bodyPr/>
                    <a:lstStyle/>
                    <a:p>
                      <a:r>
                        <a:rPr lang="en-GB" dirty="0" smtClean="0"/>
                        <a:t>758</a:t>
                      </a:r>
                      <a:endParaRPr lang="en-GB" dirty="0"/>
                    </a:p>
                  </a:txBody>
                  <a:tcPr/>
                </a:tc>
                <a:tc>
                  <a:txBody>
                    <a:bodyPr/>
                    <a:lstStyle/>
                    <a:p>
                      <a:r>
                        <a:rPr lang="en-GB" dirty="0" smtClean="0"/>
                        <a:t>250</a:t>
                      </a:r>
                      <a:endParaRPr lang="en-GB" dirty="0"/>
                    </a:p>
                  </a:txBody>
                  <a:tcPr/>
                </a:tc>
                <a:tc>
                  <a:txBody>
                    <a:bodyPr/>
                    <a:lstStyle/>
                    <a:p>
                      <a:r>
                        <a:rPr lang="en-GB" dirty="0" smtClean="0"/>
                        <a:t>32.9%</a:t>
                      </a:r>
                      <a:endParaRPr lang="en-GB" dirty="0"/>
                    </a:p>
                  </a:txBody>
                  <a:tcPr/>
                </a:tc>
                <a:tc>
                  <a:txBody>
                    <a:bodyPr/>
                    <a:lstStyle/>
                    <a:p>
                      <a:r>
                        <a:rPr lang="en-GB" dirty="0" smtClean="0"/>
                        <a:t>13.7%</a:t>
                      </a:r>
                      <a:endParaRPr lang="en-GB" dirty="0"/>
                    </a:p>
                  </a:txBody>
                  <a:tcPr/>
                </a:tc>
                <a:extLst>
                  <a:ext uri="{0D108BD9-81ED-4DB2-BD59-A6C34878D82A}">
                    <a16:rowId xmlns:a16="http://schemas.microsoft.com/office/drawing/2014/main" val="4268609646"/>
                  </a:ext>
                </a:extLst>
              </a:tr>
            </a:tbl>
          </a:graphicData>
        </a:graphic>
      </p:graphicFrame>
      <p:pic>
        <p:nvPicPr>
          <p:cNvPr id="5" name="Picture 4"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12151562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642" y="77411"/>
            <a:ext cx="6931623" cy="857250"/>
          </a:xfrm>
        </p:spPr>
        <p:txBody>
          <a:bodyPr/>
          <a:lstStyle/>
          <a:p>
            <a:r>
              <a:rPr lang="en-GB" dirty="0" smtClean="0"/>
              <a:t>Annual Assessments for ASC in CYPs in Cambridgeshire (CCS)</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2582011688"/>
              </p:ext>
            </p:extLst>
          </p:nvPr>
        </p:nvGraphicFramePr>
        <p:xfrm>
          <a:off x="204934" y="4308025"/>
          <a:ext cx="5460937" cy="741680"/>
        </p:xfrm>
        <a:graphic>
          <a:graphicData uri="http://schemas.openxmlformats.org/drawingml/2006/table">
            <a:tbl>
              <a:tblPr firstRow="1" bandRow="1">
                <a:tableStyleId>{9D7B26C5-4107-4FEC-AEDC-1716B250A1EF}</a:tableStyleId>
              </a:tblPr>
              <a:tblGrid>
                <a:gridCol w="2005521">
                  <a:extLst>
                    <a:ext uri="{9D8B030D-6E8A-4147-A177-3AD203B41FA5}">
                      <a16:colId xmlns:a16="http://schemas.microsoft.com/office/drawing/2014/main" val="2086656900"/>
                    </a:ext>
                  </a:extLst>
                </a:gridCol>
                <a:gridCol w="3455416">
                  <a:extLst>
                    <a:ext uri="{9D8B030D-6E8A-4147-A177-3AD203B41FA5}">
                      <a16:colId xmlns:a16="http://schemas.microsoft.com/office/drawing/2014/main" val="1571662641"/>
                    </a:ext>
                  </a:extLst>
                </a:gridCol>
              </a:tblGrid>
              <a:tr h="370840">
                <a:tc gridSpan="2">
                  <a:txBody>
                    <a:bodyPr/>
                    <a:lstStyle/>
                    <a:p>
                      <a:r>
                        <a:rPr lang="en-GB" sz="1200" dirty="0" smtClean="0"/>
                        <a:t>Annual Assessments in Cambridgeshire 2019-2020</a:t>
                      </a:r>
                      <a:endParaRPr lang="en-GB" sz="1200" dirty="0"/>
                    </a:p>
                  </a:txBody>
                  <a:tcPr/>
                </a:tc>
                <a:tc hMerge="1">
                  <a:txBody>
                    <a:bodyPr/>
                    <a:lstStyle/>
                    <a:p>
                      <a:endParaRPr lang="en-GB" sz="1200" dirty="0"/>
                    </a:p>
                  </a:txBody>
                  <a:tcPr/>
                </a:tc>
                <a:extLst>
                  <a:ext uri="{0D108BD9-81ED-4DB2-BD59-A6C34878D82A}">
                    <a16:rowId xmlns:a16="http://schemas.microsoft.com/office/drawing/2014/main" val="3959309035"/>
                  </a:ext>
                </a:extLst>
              </a:tr>
              <a:tr h="370840">
                <a:tc>
                  <a:txBody>
                    <a:bodyPr/>
                    <a:lstStyle/>
                    <a:p>
                      <a:r>
                        <a:rPr lang="en-GB" sz="1200" dirty="0" smtClean="0"/>
                        <a:t>Annual assessment</a:t>
                      </a:r>
                      <a:r>
                        <a:rPr lang="en-GB" sz="1200" baseline="0" dirty="0" smtClean="0"/>
                        <a:t>s for ASC:</a:t>
                      </a:r>
                      <a:endParaRPr lang="en-GB" sz="1200" dirty="0"/>
                    </a:p>
                  </a:txBody>
                  <a:tcPr/>
                </a:tc>
                <a:tc>
                  <a:txBody>
                    <a:bodyPr/>
                    <a:lstStyle/>
                    <a:p>
                      <a:r>
                        <a:rPr lang="en-GB" sz="1200" dirty="0" smtClean="0"/>
                        <a:t>776 (29% of all community paediatric</a:t>
                      </a:r>
                      <a:r>
                        <a:rPr lang="en-GB" sz="1200" baseline="0" dirty="0" smtClean="0"/>
                        <a:t> </a:t>
                      </a:r>
                      <a:r>
                        <a:rPr lang="en-GB" sz="1200" dirty="0" smtClean="0"/>
                        <a:t> assessments) </a:t>
                      </a:r>
                      <a:endParaRPr lang="en-GB" sz="1200" dirty="0"/>
                    </a:p>
                  </a:txBody>
                  <a:tcPr/>
                </a:tc>
                <a:extLst>
                  <a:ext uri="{0D108BD9-81ED-4DB2-BD59-A6C34878D82A}">
                    <a16:rowId xmlns:a16="http://schemas.microsoft.com/office/drawing/2014/main" val="2235804936"/>
                  </a:ext>
                </a:extLst>
              </a:tr>
            </a:tbl>
          </a:graphicData>
        </a:graphic>
      </p:graphicFrame>
      <p:pic>
        <p:nvPicPr>
          <p:cNvPr id="9" name="Picture 8"/>
          <p:cNvPicPr>
            <a:picLocks noChangeAspect="1"/>
          </p:cNvPicPr>
          <p:nvPr/>
        </p:nvPicPr>
        <p:blipFill rotWithShape="1">
          <a:blip r:embed="rId3"/>
          <a:srcRect t="17117"/>
          <a:stretch/>
        </p:blipFill>
        <p:spPr>
          <a:xfrm>
            <a:off x="107504" y="1275606"/>
            <a:ext cx="5919729" cy="2789220"/>
          </a:xfrm>
          <a:prstGeom prst="rect">
            <a:avLst/>
          </a:prstGeom>
        </p:spPr>
      </p:pic>
      <p:sp>
        <p:nvSpPr>
          <p:cNvPr id="8" name="TextBox 7"/>
          <p:cNvSpPr txBox="1"/>
          <p:nvPr/>
        </p:nvSpPr>
        <p:spPr>
          <a:xfrm>
            <a:off x="6027233" y="1202504"/>
            <a:ext cx="1497095" cy="2862322"/>
          </a:xfrm>
          <a:prstGeom prst="rect">
            <a:avLst/>
          </a:prstGeom>
          <a:noFill/>
          <a:ln>
            <a:solidFill>
              <a:schemeClr val="bg1"/>
            </a:solidFill>
          </a:ln>
        </p:spPr>
        <p:txBody>
          <a:bodyPr wrap="square" rtlCol="0">
            <a:spAutoFit/>
          </a:bodyPr>
          <a:lstStyle/>
          <a:p>
            <a:r>
              <a:rPr lang="en-GB" sz="1200" dirty="0"/>
              <a:t>CCS has an 18 week </a:t>
            </a:r>
            <a:r>
              <a:rPr lang="en-GB" sz="1200" dirty="0" smtClean="0"/>
              <a:t>pathway from </a:t>
            </a:r>
            <a:r>
              <a:rPr lang="en-GB" sz="1200" dirty="0"/>
              <a:t>accepting a referral to first </a:t>
            </a:r>
            <a:r>
              <a:rPr lang="en-GB" sz="1200" dirty="0" smtClean="0"/>
              <a:t>appointment. </a:t>
            </a:r>
          </a:p>
          <a:p>
            <a:endParaRPr lang="en-GB" sz="1200" dirty="0"/>
          </a:p>
          <a:p>
            <a:r>
              <a:rPr lang="en-GB" sz="1200" dirty="0" smtClean="0"/>
              <a:t>Although not all referrals are accepted (prioritisation based on need and younger age)</a:t>
            </a:r>
          </a:p>
          <a:p>
            <a:endParaRPr lang="en-GB" sz="1200" dirty="0"/>
          </a:p>
          <a:p>
            <a:r>
              <a:rPr lang="en-GB" sz="1200" dirty="0" smtClean="0"/>
              <a:t>~30% of ASC assessments are  are in females </a:t>
            </a:r>
            <a:endParaRPr lang="en-GB" sz="1200" dirty="0"/>
          </a:p>
        </p:txBody>
      </p:sp>
    </p:spTree>
    <p:extLst>
      <p:ext uri="{BB962C8B-B14F-4D97-AF65-F5344CB8AC3E}">
        <p14:creationId xmlns:p14="http://schemas.microsoft.com/office/powerpoint/2010/main" val="4019586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Transforming Care Register</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826339091"/>
              </p:ext>
            </p:extLst>
          </p:nvPr>
        </p:nvGraphicFramePr>
        <p:xfrm>
          <a:off x="633084" y="1563638"/>
          <a:ext cx="5472608" cy="1173728"/>
        </p:xfrm>
        <a:graphic>
          <a:graphicData uri="http://schemas.openxmlformats.org/drawingml/2006/table">
            <a:tbl>
              <a:tblPr firstRow="1" bandRow="1">
                <a:tableStyleId>{9D7B26C5-4107-4FEC-AEDC-1716B250A1EF}</a:tableStyleId>
              </a:tblPr>
              <a:tblGrid>
                <a:gridCol w="1610805">
                  <a:extLst>
                    <a:ext uri="{9D8B030D-6E8A-4147-A177-3AD203B41FA5}">
                      <a16:colId xmlns:a16="http://schemas.microsoft.com/office/drawing/2014/main" val="2920979914"/>
                    </a:ext>
                  </a:extLst>
                </a:gridCol>
                <a:gridCol w="3861803">
                  <a:extLst>
                    <a:ext uri="{9D8B030D-6E8A-4147-A177-3AD203B41FA5}">
                      <a16:colId xmlns:a16="http://schemas.microsoft.com/office/drawing/2014/main" val="649618542"/>
                    </a:ext>
                  </a:extLst>
                </a:gridCol>
              </a:tblGrid>
              <a:tr h="432048">
                <a:tc>
                  <a:txBody>
                    <a:bodyPr/>
                    <a:lstStyle/>
                    <a:p>
                      <a:r>
                        <a:rPr lang="en-GB" sz="1600" dirty="0" smtClean="0"/>
                        <a:t>Characteristics</a:t>
                      </a:r>
                      <a:endParaRPr lang="en-GB" sz="1600" dirty="0"/>
                    </a:p>
                  </a:txBody>
                  <a:tcPr/>
                </a:tc>
                <a:tc>
                  <a:txBody>
                    <a:bodyPr/>
                    <a:lstStyle/>
                    <a:p>
                      <a:r>
                        <a:rPr lang="en-GB" sz="1600" dirty="0" smtClean="0"/>
                        <a:t>Description</a:t>
                      </a:r>
                      <a:endParaRPr lang="en-GB" sz="1600" dirty="0"/>
                    </a:p>
                  </a:txBody>
                  <a:tcPr/>
                </a:tc>
                <a:extLst>
                  <a:ext uri="{0D108BD9-81ED-4DB2-BD59-A6C34878D82A}">
                    <a16:rowId xmlns:a16="http://schemas.microsoft.com/office/drawing/2014/main" val="2631719307"/>
                  </a:ext>
                </a:extLst>
              </a:tr>
              <a:tr h="370840">
                <a:tc>
                  <a:txBody>
                    <a:bodyPr/>
                    <a:lstStyle/>
                    <a:p>
                      <a:r>
                        <a:rPr lang="en-GB" sz="1600" dirty="0" smtClean="0"/>
                        <a:t>Males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57%</a:t>
                      </a:r>
                      <a:r>
                        <a:rPr lang="en-GB" sz="1600" baseline="0" dirty="0" smtClean="0"/>
                        <a:t> challenging </a:t>
                      </a:r>
                      <a:r>
                        <a:rPr lang="en-GB" sz="1600" dirty="0" smtClean="0"/>
                        <a:t>behaviour</a:t>
                      </a:r>
                      <a:endParaRPr lang="en-GB" sz="1600" dirty="0"/>
                    </a:p>
                  </a:txBody>
                  <a:tcPr/>
                </a:tc>
                <a:extLst>
                  <a:ext uri="{0D108BD9-81ED-4DB2-BD59-A6C34878D82A}">
                    <a16:rowId xmlns:a16="http://schemas.microsoft.com/office/drawing/2014/main" val="2963919484"/>
                  </a:ext>
                </a:extLst>
              </a:tr>
              <a:tr h="370840">
                <a:tc>
                  <a:txBody>
                    <a:bodyPr/>
                    <a:lstStyle/>
                    <a:p>
                      <a:r>
                        <a:rPr lang="en-GB" sz="1600" dirty="0" smtClean="0"/>
                        <a:t>Females </a:t>
                      </a:r>
                    </a:p>
                  </a:txBody>
                  <a:tcPr/>
                </a:tc>
                <a:tc>
                  <a:txBody>
                    <a:bodyPr/>
                    <a:lstStyle/>
                    <a:p>
                      <a:r>
                        <a:rPr lang="en-GB" sz="1600" dirty="0" smtClean="0"/>
                        <a:t>66% eating disorder</a:t>
                      </a:r>
                      <a:endParaRPr lang="en-GB" sz="1600" dirty="0"/>
                    </a:p>
                  </a:txBody>
                  <a:tcPr/>
                </a:tc>
                <a:extLst>
                  <a:ext uri="{0D108BD9-81ED-4DB2-BD59-A6C34878D82A}">
                    <a16:rowId xmlns:a16="http://schemas.microsoft.com/office/drawing/2014/main" val="374111497"/>
                  </a:ext>
                </a:extLst>
              </a:tr>
            </a:tbl>
          </a:graphicData>
        </a:graphic>
      </p:graphicFrame>
      <p:sp>
        <p:nvSpPr>
          <p:cNvPr id="7" name="TextBox 6"/>
          <p:cNvSpPr txBox="1"/>
          <p:nvPr/>
        </p:nvSpPr>
        <p:spPr>
          <a:xfrm>
            <a:off x="611560" y="4220170"/>
            <a:ext cx="8081070" cy="523220"/>
          </a:xfrm>
          <a:prstGeom prst="rect">
            <a:avLst/>
          </a:prstGeom>
          <a:noFill/>
        </p:spPr>
        <p:txBody>
          <a:bodyPr wrap="square" rtlCol="0">
            <a:spAutoFit/>
          </a:bodyPr>
          <a:lstStyle/>
          <a:p>
            <a:r>
              <a:rPr lang="en-GB" sz="1400" i="1" dirty="0" smtClean="0"/>
              <a:t>Source: </a:t>
            </a:r>
            <a:r>
              <a:rPr lang="en-GB" sz="1400" dirty="0" smtClean="0"/>
              <a:t>CCG- Transforming Care Register Jun 2020, CYPs ASC who are at risk of hospital admission to T4* (mental health inpatient setting) </a:t>
            </a:r>
            <a:endParaRPr lang="en-GB" sz="1400" dirty="0"/>
          </a:p>
        </p:txBody>
      </p:sp>
      <p:sp>
        <p:nvSpPr>
          <p:cNvPr id="2" name="Rectangle 1"/>
          <p:cNvSpPr/>
          <p:nvPr/>
        </p:nvSpPr>
        <p:spPr>
          <a:xfrm>
            <a:off x="618456" y="3435846"/>
            <a:ext cx="7092026" cy="646331"/>
          </a:xfrm>
          <a:prstGeom prst="rect">
            <a:avLst/>
          </a:prstGeom>
          <a:ln>
            <a:solidFill>
              <a:schemeClr val="accent1"/>
            </a:solidFill>
          </a:ln>
        </p:spPr>
        <p:txBody>
          <a:bodyPr wrap="square">
            <a:spAutoFit/>
          </a:bodyPr>
          <a:lstStyle/>
          <a:p>
            <a:r>
              <a:rPr lang="en-GB" dirty="0"/>
              <a:t>All CYPs on the transforming care register have ASC. There are no CYPs on the transforming care register with LD only and no ASC.</a:t>
            </a:r>
          </a:p>
        </p:txBody>
      </p:sp>
    </p:spTree>
    <p:extLst>
      <p:ext uri="{BB962C8B-B14F-4D97-AF65-F5344CB8AC3E}">
        <p14:creationId xmlns:p14="http://schemas.microsoft.com/office/powerpoint/2010/main" val="6238840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211710"/>
            <a:ext cx="6946031" cy="1034902"/>
          </a:xfrm>
        </p:spPr>
        <p:txBody>
          <a:bodyPr/>
          <a:lstStyle/>
          <a:p>
            <a:r>
              <a:rPr lang="en-GB" dirty="0" smtClean="0"/>
              <a:t>ASC in adults</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3932577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Adult referral/diagnosis	</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392104351"/>
              </p:ext>
            </p:extLst>
          </p:nvPr>
        </p:nvGraphicFramePr>
        <p:xfrm>
          <a:off x="429853" y="1808043"/>
          <a:ext cx="6977436" cy="1219200"/>
        </p:xfrm>
        <a:graphic>
          <a:graphicData uri="http://schemas.openxmlformats.org/drawingml/2006/table">
            <a:tbl>
              <a:tblPr firstRow="1" firstCol="1" bandRow="1">
                <a:tableStyleId>{9D7B26C5-4107-4FEC-AEDC-1716B250A1EF}</a:tableStyleId>
              </a:tblPr>
              <a:tblGrid>
                <a:gridCol w="1081723">
                  <a:extLst>
                    <a:ext uri="{9D8B030D-6E8A-4147-A177-3AD203B41FA5}">
                      <a16:colId xmlns:a16="http://schemas.microsoft.com/office/drawing/2014/main" val="934963991"/>
                    </a:ext>
                  </a:extLst>
                </a:gridCol>
                <a:gridCol w="1509713">
                  <a:extLst>
                    <a:ext uri="{9D8B030D-6E8A-4147-A177-3AD203B41FA5}">
                      <a16:colId xmlns:a16="http://schemas.microsoft.com/office/drawing/2014/main" val="3070911870"/>
                    </a:ext>
                  </a:extLst>
                </a:gridCol>
                <a:gridCol w="2225760">
                  <a:extLst>
                    <a:ext uri="{9D8B030D-6E8A-4147-A177-3AD203B41FA5}">
                      <a16:colId xmlns:a16="http://schemas.microsoft.com/office/drawing/2014/main" val="4228599563"/>
                    </a:ext>
                  </a:extLst>
                </a:gridCol>
                <a:gridCol w="2160240">
                  <a:extLst>
                    <a:ext uri="{9D8B030D-6E8A-4147-A177-3AD203B41FA5}">
                      <a16:colId xmlns:a16="http://schemas.microsoft.com/office/drawing/2014/main" val="3651732094"/>
                    </a:ext>
                  </a:extLst>
                </a:gridCol>
              </a:tblGrid>
              <a:tr h="0">
                <a:tc>
                  <a:txBody>
                    <a:bodyPr/>
                    <a:lstStyle/>
                    <a:p>
                      <a:pPr>
                        <a:spcAft>
                          <a:spcPts val="0"/>
                        </a:spcAft>
                      </a:pPr>
                      <a:r>
                        <a:rPr lang="en-GB" sz="1600">
                          <a:effectLst/>
                        </a:rPr>
                        <a:t>Year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600" dirty="0">
                          <a:effectLst/>
                        </a:rPr>
                        <a:t>No. of referrals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600" dirty="0">
                          <a:effectLst/>
                        </a:rPr>
                        <a:t>No. of diagnostic assessments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600" dirty="0">
                          <a:effectLst/>
                        </a:rPr>
                        <a:t>% People who get a diagnosis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4757057"/>
                  </a:ext>
                </a:extLst>
              </a:tr>
              <a:tr h="0">
                <a:tc>
                  <a:txBody>
                    <a:bodyPr/>
                    <a:lstStyle/>
                    <a:p>
                      <a:pPr>
                        <a:spcAft>
                          <a:spcPts val="0"/>
                        </a:spcAft>
                      </a:pPr>
                      <a:r>
                        <a:rPr lang="en-GB" sz="1600">
                          <a:effectLst/>
                        </a:rPr>
                        <a:t>2016-2017</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600">
                          <a:effectLst/>
                        </a:rPr>
                        <a:t>386</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600" dirty="0">
                          <a:effectLst/>
                        </a:rPr>
                        <a:t>144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600">
                          <a:effectLst/>
                        </a:rPr>
                        <a:t>87.50%</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27031289"/>
                  </a:ext>
                </a:extLst>
              </a:tr>
              <a:tr h="0">
                <a:tc>
                  <a:txBody>
                    <a:bodyPr/>
                    <a:lstStyle/>
                    <a:p>
                      <a:pPr>
                        <a:spcAft>
                          <a:spcPts val="0"/>
                        </a:spcAft>
                      </a:pPr>
                      <a:r>
                        <a:rPr lang="en-GB" sz="1600">
                          <a:effectLst/>
                        </a:rPr>
                        <a:t>2017-2018</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600" dirty="0">
                          <a:effectLst/>
                        </a:rPr>
                        <a:t>349</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600">
                          <a:effectLst/>
                        </a:rPr>
                        <a:t>135</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600" dirty="0">
                          <a:effectLst/>
                        </a:rPr>
                        <a:t>81%</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3914591"/>
                  </a:ext>
                </a:extLst>
              </a:tr>
              <a:tr h="0">
                <a:tc>
                  <a:txBody>
                    <a:bodyPr/>
                    <a:lstStyle/>
                    <a:p>
                      <a:pPr>
                        <a:spcAft>
                          <a:spcPts val="0"/>
                        </a:spcAft>
                      </a:pPr>
                      <a:r>
                        <a:rPr lang="en-GB" sz="1600">
                          <a:effectLst/>
                        </a:rPr>
                        <a:t>2018-2019</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600">
                          <a:effectLst/>
                        </a:rPr>
                        <a:t>453</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600" dirty="0">
                          <a:effectLst/>
                        </a:rPr>
                        <a:t>132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600" dirty="0">
                          <a:effectLst/>
                        </a:rPr>
                        <a:t>79.50%</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5148708"/>
                  </a:ext>
                </a:extLst>
              </a:tr>
            </a:tbl>
          </a:graphicData>
        </a:graphic>
      </p:graphicFrame>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7" name="Rectangle 6"/>
          <p:cNvSpPr/>
          <p:nvPr/>
        </p:nvSpPr>
        <p:spPr>
          <a:xfrm>
            <a:off x="172978" y="3050280"/>
            <a:ext cx="7882622" cy="1015663"/>
          </a:xfrm>
          <a:prstGeom prst="rect">
            <a:avLst/>
          </a:prstGeom>
        </p:spPr>
        <p:txBody>
          <a:bodyPr wrap="square">
            <a:spAutoFit/>
          </a:bodyPr>
          <a:lstStyle/>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Substantial mismatch in supply and demand of number of diagnostic assessments commissioned  </a:t>
            </a:r>
          </a:p>
        </p:txBody>
      </p:sp>
      <p:sp>
        <p:nvSpPr>
          <p:cNvPr id="9" name="TextBox 8"/>
          <p:cNvSpPr txBox="1"/>
          <p:nvPr/>
        </p:nvSpPr>
        <p:spPr>
          <a:xfrm>
            <a:off x="73754" y="4745142"/>
            <a:ext cx="8081070" cy="307777"/>
          </a:xfrm>
          <a:prstGeom prst="rect">
            <a:avLst/>
          </a:prstGeom>
          <a:noFill/>
        </p:spPr>
        <p:txBody>
          <a:bodyPr wrap="square" rtlCol="0">
            <a:spAutoFit/>
          </a:bodyPr>
          <a:lstStyle/>
          <a:p>
            <a:r>
              <a:rPr lang="en-GB" sz="1400" i="1" dirty="0" smtClean="0"/>
              <a:t>Source: </a:t>
            </a:r>
            <a:r>
              <a:rPr lang="en-GB" sz="1400" dirty="0" smtClean="0"/>
              <a:t>CCG 2020</a:t>
            </a:r>
            <a:endParaRPr lang="en-GB" sz="1400" dirty="0"/>
          </a:p>
        </p:txBody>
      </p:sp>
    </p:spTree>
    <p:extLst>
      <p:ext uri="{BB962C8B-B14F-4D97-AF65-F5344CB8AC3E}">
        <p14:creationId xmlns:p14="http://schemas.microsoft.com/office/powerpoint/2010/main" val="1122877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Adult characteristics data: PCC</a:t>
            </a:r>
            <a:endParaRPr lang="en-GB" dirty="0"/>
          </a:p>
        </p:txBody>
      </p:sp>
      <p:sp>
        <p:nvSpPr>
          <p:cNvPr id="5" name="Content Placeholder 4"/>
          <p:cNvSpPr>
            <a:spLocks noGrp="1"/>
          </p:cNvSpPr>
          <p:nvPr>
            <p:ph idx="1"/>
          </p:nvPr>
        </p:nvSpPr>
        <p:spPr>
          <a:noFill/>
        </p:spPr>
        <p:txBody>
          <a:bodyPr>
            <a:normAutofit lnSpcReduction="10000"/>
          </a:bodyPr>
          <a:lstStyle/>
          <a:p>
            <a:r>
              <a:rPr lang="en-GB" sz="2000" dirty="0" smtClean="0"/>
              <a:t>95 adults (18-64) with open cases on Mosaic database at PCC</a:t>
            </a:r>
          </a:p>
          <a:p>
            <a:pPr lvl="1"/>
            <a:r>
              <a:rPr lang="en-GB" sz="1600" dirty="0" smtClean="0"/>
              <a:t>79 % are white </a:t>
            </a:r>
            <a:r>
              <a:rPr lang="en-GB" sz="1600" dirty="0"/>
              <a:t>B</a:t>
            </a:r>
            <a:r>
              <a:rPr lang="en-GB" sz="1600" dirty="0" smtClean="0"/>
              <a:t>ritish</a:t>
            </a:r>
          </a:p>
          <a:p>
            <a:pPr lvl="1"/>
            <a:r>
              <a:rPr lang="en-GB" sz="1600" dirty="0" smtClean="0"/>
              <a:t>11 % are Asian or Asian British</a:t>
            </a:r>
          </a:p>
          <a:p>
            <a:pPr lvl="1"/>
            <a:r>
              <a:rPr lang="en-GB" sz="1600" dirty="0" smtClean="0"/>
              <a:t>4 % are Black or Black British</a:t>
            </a:r>
          </a:p>
          <a:p>
            <a:pPr lvl="1"/>
            <a:r>
              <a:rPr lang="en-GB" sz="1600" dirty="0" smtClean="0"/>
              <a:t>4 % mixed ethnicity</a:t>
            </a:r>
          </a:p>
          <a:p>
            <a:pPr lvl="1"/>
            <a:r>
              <a:rPr lang="en-GB" sz="1600" dirty="0" smtClean="0"/>
              <a:t>2 % unstated ethnicity   </a:t>
            </a:r>
          </a:p>
          <a:p>
            <a:pPr lvl="1"/>
            <a:endParaRPr lang="en-GB" sz="1600" dirty="0"/>
          </a:p>
          <a:p>
            <a:r>
              <a:rPr lang="en-GB" sz="2000" dirty="0" smtClean="0"/>
              <a:t>79 % for learning disability support</a:t>
            </a:r>
          </a:p>
          <a:p>
            <a:r>
              <a:rPr lang="en-GB" sz="2000" dirty="0" smtClean="0"/>
              <a:t>3 % for disability support </a:t>
            </a:r>
          </a:p>
          <a:p>
            <a:r>
              <a:rPr lang="en-GB" sz="2000" dirty="0" smtClean="0"/>
              <a:t>5 % for mental health support </a:t>
            </a:r>
          </a:p>
          <a:p>
            <a:r>
              <a:rPr lang="en-GB" sz="2000" dirty="0" smtClean="0"/>
              <a:t>2 % for physical support </a:t>
            </a:r>
          </a:p>
          <a:p>
            <a:r>
              <a:rPr lang="en-GB" sz="2000" dirty="0" smtClean="0"/>
              <a:t>5 % for social support </a:t>
            </a:r>
          </a:p>
          <a:p>
            <a:r>
              <a:rPr lang="en-GB" sz="2000" smtClean="0"/>
              <a:t>6 % </a:t>
            </a:r>
            <a:r>
              <a:rPr lang="en-GB" sz="2000" dirty="0" smtClean="0"/>
              <a:t>for support unknown </a:t>
            </a:r>
          </a:p>
          <a:p>
            <a:endParaRPr lang="en-GB" sz="2000" dirty="0" smtClean="0"/>
          </a:p>
          <a:p>
            <a:endParaRPr lang="en-GB" sz="2000" dirty="0" smtClean="0"/>
          </a:p>
          <a:p>
            <a:endParaRPr lang="en-GB" sz="2000" dirty="0" smtClean="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41562773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923678"/>
            <a:ext cx="6946031" cy="1034902"/>
          </a:xfrm>
        </p:spPr>
        <p:txBody>
          <a:bodyPr/>
          <a:lstStyle/>
          <a:p>
            <a:r>
              <a:rPr lang="en-GB" dirty="0" smtClean="0"/>
              <a:t>Health, Social and Inequalities in people with ASC </a:t>
            </a:r>
            <a:endParaRPr lang="en-GB" dirty="0"/>
          </a:p>
        </p:txBody>
      </p:sp>
    </p:spTree>
    <p:extLst>
      <p:ext uri="{BB962C8B-B14F-4D97-AF65-F5344CB8AC3E}">
        <p14:creationId xmlns:p14="http://schemas.microsoft.com/office/powerpoint/2010/main" val="268257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Definitions</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569225005"/>
              </p:ext>
            </p:extLst>
          </p:nvPr>
        </p:nvGraphicFramePr>
        <p:xfrm>
          <a:off x="323528" y="1056697"/>
          <a:ext cx="8244238" cy="2934972"/>
        </p:xfrm>
        <a:graphic>
          <a:graphicData uri="http://schemas.openxmlformats.org/drawingml/2006/table">
            <a:tbl>
              <a:tblPr firstRow="1" firstCol="1" bandRow="1">
                <a:tableStyleId>{9D7B26C5-4107-4FEC-AEDC-1716B250A1EF}</a:tableStyleId>
              </a:tblPr>
              <a:tblGrid>
                <a:gridCol w="2051550">
                  <a:extLst>
                    <a:ext uri="{9D8B030D-6E8A-4147-A177-3AD203B41FA5}">
                      <a16:colId xmlns:a16="http://schemas.microsoft.com/office/drawing/2014/main" val="3606071072"/>
                    </a:ext>
                  </a:extLst>
                </a:gridCol>
                <a:gridCol w="6192688">
                  <a:extLst>
                    <a:ext uri="{9D8B030D-6E8A-4147-A177-3AD203B41FA5}">
                      <a16:colId xmlns:a16="http://schemas.microsoft.com/office/drawing/2014/main" val="728577828"/>
                    </a:ext>
                  </a:extLst>
                </a:gridCol>
              </a:tblGrid>
              <a:tr h="141840">
                <a:tc>
                  <a:txBody>
                    <a:bodyPr/>
                    <a:lstStyle/>
                    <a:p>
                      <a:pPr>
                        <a:lnSpc>
                          <a:spcPct val="107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endPar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1025049778"/>
                  </a:ext>
                </a:extLst>
              </a:tr>
              <a:tr h="141840">
                <a:tc>
                  <a:txBody>
                    <a:bodyPr/>
                    <a:lstStyle/>
                    <a:p>
                      <a:pPr>
                        <a:lnSpc>
                          <a:spcPct val="107000"/>
                        </a:lnSpc>
                        <a:spcAft>
                          <a:spcPts val="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Autistic Spectrum Disorder (ASD)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Defined</a:t>
                      </a:r>
                      <a:r>
                        <a:rPr lang="en-GB" sz="900" baseline="0" dirty="0" smtClean="0">
                          <a:effectLst/>
                          <a:latin typeface="Calibri" panose="020F0502020204030204" pitchFamily="34" charset="0"/>
                          <a:ea typeface="Calibri" panose="020F0502020204030204" pitchFamily="34" charset="0"/>
                          <a:cs typeface="Times New Roman" panose="02020603050405020304" pitchFamily="18" charset="0"/>
                        </a:rPr>
                        <a:t> by ICD-11; </a:t>
                      </a:r>
                      <a:r>
                        <a:rPr lang="en-GB" sz="900" i="1" kern="1200" dirty="0" smtClean="0">
                          <a:solidFill>
                            <a:schemeClr val="tx1"/>
                          </a:solidFill>
                          <a:effectLst/>
                          <a:latin typeface="+mn-lt"/>
                          <a:ea typeface="+mn-ea"/>
                          <a:cs typeface="+mn-cs"/>
                        </a:rPr>
                        <a:t>“persistent deficits in the ability to initiate and to sustain reciprocal social interaction and social communication, and by a range of restricted, repetitive and inflexible patterns of behaviour and interests. The onset of the disorder occurs during the developmental period, typically in early childhood, but symptoms may not become fully manifested until later, when social demands exceed limited capacities. Deficits are sufficiently severe to cause impairment in personal, family, social, educational, occupational or other important area of functioning and are usually a pervasive features of the individuals functioning observable in all settings, although they may vary according to social, educational, or other context. Individuals along the spectrum exhibit a full range of intellectual functioning and language abilities”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1128044590"/>
                  </a:ext>
                </a:extLst>
              </a:tr>
              <a:tr h="141840">
                <a:tc>
                  <a:txBody>
                    <a:bodyPr/>
                    <a:lstStyle/>
                    <a:p>
                      <a:pPr>
                        <a:lnSpc>
                          <a:spcPct val="107000"/>
                        </a:lnSpc>
                        <a:spcAft>
                          <a:spcPts val="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Autistic Spectrum Conditions (ASC)</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used in some publications as an alternative to ASD as it can be considered the more appropriate wording to reflect the life course experiences of persons with autism. It recognises that although they will have autism throughout their life, it will only impact them at certain times and in differing ways, thus eliminating any perceived stigmatism and promotes their individual strengths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1835867277"/>
                  </a:ext>
                </a:extLst>
              </a:tr>
              <a:tr h="141840">
                <a:tc>
                  <a:txBody>
                    <a:bodyPr/>
                    <a:lstStyle/>
                    <a:p>
                      <a:pPr>
                        <a:lnSpc>
                          <a:spcPct val="107000"/>
                        </a:lnSpc>
                        <a:spcAft>
                          <a:spcPts val="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Education, Health and Care Plans (EHCP)</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A the legal document outlining a child or young person’s special educational, health and social care needs and what additional help and support is required in order to meet those needs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1274923339"/>
                  </a:ext>
                </a:extLst>
              </a:tr>
              <a:tr h="141840">
                <a:tc>
                  <a:txBody>
                    <a:bodyPr/>
                    <a:lstStyle/>
                    <a:p>
                      <a:pPr>
                        <a:lnSpc>
                          <a:spcPct val="107000"/>
                        </a:lnSpc>
                        <a:spcAft>
                          <a:spcPts val="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Learning</a:t>
                      </a:r>
                      <a:r>
                        <a:rPr lang="en-GB" sz="900" baseline="0" dirty="0" smtClean="0">
                          <a:effectLst/>
                          <a:latin typeface="Calibri" panose="020F0502020204030204" pitchFamily="34" charset="0"/>
                          <a:ea typeface="Calibri" panose="020F0502020204030204" pitchFamily="34" charset="0"/>
                          <a:cs typeface="Times New Roman" panose="02020603050405020304" pitchFamily="18" charset="0"/>
                        </a:rPr>
                        <a:t> Disability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having intellectual abilities that result in a person experiencing difficulties with everyday activities. Whilst some people with autism have a learning disability, ASC itself is not considered a learning disability.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2836778757"/>
                  </a:ext>
                </a:extLst>
              </a:tr>
              <a:tr h="141840">
                <a:tc>
                  <a:txBody>
                    <a:bodyPr/>
                    <a:lstStyle/>
                    <a:p>
                      <a:pPr>
                        <a:lnSpc>
                          <a:spcPct val="107000"/>
                        </a:lnSpc>
                        <a:spcAft>
                          <a:spcPts val="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Learning Difficulty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learning difficulties (sometimes referred to as specific learning difficulties [SLD]) affect the way information is learnt and processed – examples include dyslexia, dyscalculia, dyspraxia and attention hyperactivity deficit disorder (ADHD). Learning difficulties can occur alongside autism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2795806786"/>
                  </a:ext>
                </a:extLst>
              </a:tr>
              <a:tr h="141840">
                <a:tc>
                  <a:txBody>
                    <a:bodyPr/>
                    <a:lstStyle/>
                    <a:p>
                      <a:pPr>
                        <a:lnSpc>
                          <a:spcPct val="107000"/>
                        </a:lnSpc>
                        <a:spcAft>
                          <a:spcPts val="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Special Educational Needs (SEN)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tc>
                  <a:txBody>
                    <a:bodyPr/>
                    <a:lstStyle/>
                    <a:p>
                      <a:pPr>
                        <a:lnSpc>
                          <a:spcPct val="107000"/>
                        </a:lnSpc>
                        <a:spcAft>
                          <a:spcPts val="0"/>
                        </a:spcAft>
                      </a:pPr>
                      <a:r>
                        <a:rPr lang="en-GB" sz="900" dirty="0" smtClean="0">
                          <a:effectLst/>
                          <a:latin typeface="Calibri" panose="020F0502020204030204" pitchFamily="34" charset="0"/>
                          <a:ea typeface="Calibri" panose="020F0502020204030204" pitchFamily="34" charset="0"/>
                          <a:cs typeface="Times New Roman" panose="02020603050405020304" pitchFamily="18" charset="0"/>
                        </a:rPr>
                        <a:t>The Children’s and Families Act (2014) defines SEN as “a learning disability or difficulty which calls for special education provision to be made”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25" marR="54225" marT="0" marB="0"/>
                </a:tc>
                <a:extLst>
                  <a:ext uri="{0D108BD9-81ED-4DB2-BD59-A6C34878D82A}">
                    <a16:rowId xmlns:a16="http://schemas.microsoft.com/office/drawing/2014/main" val="141065948"/>
                  </a:ext>
                </a:extLst>
              </a:tr>
            </a:tbl>
          </a:graphicData>
        </a:graphic>
      </p:graphicFrame>
      <p:pic>
        <p:nvPicPr>
          <p:cNvPr id="7" name="Picture 6"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3" name="TextBox 2"/>
          <p:cNvSpPr txBox="1"/>
          <p:nvPr/>
        </p:nvSpPr>
        <p:spPr>
          <a:xfrm>
            <a:off x="323528" y="4371950"/>
            <a:ext cx="4513351" cy="369332"/>
          </a:xfrm>
          <a:prstGeom prst="rect">
            <a:avLst/>
          </a:prstGeom>
          <a:noFill/>
        </p:spPr>
        <p:txBody>
          <a:bodyPr wrap="none" rtlCol="0">
            <a:spAutoFit/>
          </a:bodyPr>
          <a:lstStyle/>
          <a:p>
            <a:r>
              <a:rPr lang="en-GB" dirty="0" smtClean="0"/>
              <a:t>ASC is used throughout this needs assessment</a:t>
            </a:r>
            <a:endParaRPr lang="en-GB" dirty="0"/>
          </a:p>
        </p:txBody>
      </p:sp>
    </p:spTree>
    <p:extLst>
      <p:ext uri="{BB962C8B-B14F-4D97-AF65-F5344CB8AC3E}">
        <p14:creationId xmlns:p14="http://schemas.microsoft.com/office/powerpoint/2010/main" val="12236042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Health inequalities and ASC</a:t>
            </a:r>
            <a:endParaRPr lang="en-GB" dirty="0"/>
          </a:p>
        </p:txBody>
      </p:sp>
      <p:sp>
        <p:nvSpPr>
          <p:cNvPr id="5" name="Content Placeholder 4"/>
          <p:cNvSpPr>
            <a:spLocks noGrp="1"/>
          </p:cNvSpPr>
          <p:nvPr>
            <p:ph idx="1"/>
          </p:nvPr>
        </p:nvSpPr>
        <p:spPr>
          <a:xfrm>
            <a:off x="314307" y="885011"/>
            <a:ext cx="6931623" cy="3394075"/>
          </a:xfrm>
          <a:noFill/>
        </p:spPr>
        <p:txBody>
          <a:bodyPr>
            <a:normAutofit/>
          </a:bodyPr>
          <a:lstStyle/>
          <a:p>
            <a:r>
              <a:rPr lang="en-GB" sz="1800" dirty="0" smtClean="0"/>
              <a:t>People with ASC are more likely to experience health inequality compared with those without ASC</a:t>
            </a:r>
            <a:r>
              <a:rPr lang="en-GB" sz="1800" baseline="30000" dirty="0" smtClean="0"/>
              <a:t>1</a:t>
            </a:r>
            <a:r>
              <a:rPr lang="en-GB" sz="1800" dirty="0" smtClean="0"/>
              <a:t>. Contributing factors include:</a:t>
            </a:r>
          </a:p>
          <a:p>
            <a:pPr lvl="1"/>
            <a:r>
              <a:rPr lang="en-GB" sz="1400" dirty="0" smtClean="0"/>
              <a:t>lower attainment at schools</a:t>
            </a:r>
          </a:p>
          <a:p>
            <a:pPr lvl="1"/>
            <a:r>
              <a:rPr lang="en-GB" sz="1400" dirty="0" smtClean="0"/>
              <a:t>greater unemployment, social exclusion and </a:t>
            </a:r>
          </a:p>
          <a:p>
            <a:pPr lvl="1"/>
            <a:r>
              <a:rPr lang="en-GB" sz="1400" dirty="0" smtClean="0"/>
              <a:t>less access to housing.</a:t>
            </a:r>
          </a:p>
          <a:p>
            <a:pPr lvl="1" indent="0">
              <a:buNone/>
            </a:pPr>
            <a:endParaRPr lang="en-GB" sz="1400" dirty="0" smtClean="0"/>
          </a:p>
          <a:p>
            <a:r>
              <a:rPr lang="en-GB" sz="1800" dirty="0" smtClean="0"/>
              <a:t>Studies have shown that life expectancy in ASC is lower than the general population (54 vs 70 years respectively)</a:t>
            </a:r>
            <a:r>
              <a:rPr lang="en-GB" sz="1800" baseline="30000" dirty="0" smtClean="0"/>
              <a:t>2 </a:t>
            </a:r>
            <a:r>
              <a:rPr lang="en-GB" sz="1800" dirty="0" smtClean="0"/>
              <a:t>and are 7.5x more likely to die by suicide. </a:t>
            </a:r>
          </a:p>
          <a:p>
            <a:endParaRPr lang="en-GB" sz="1800" dirty="0" smtClean="0"/>
          </a:p>
          <a:p>
            <a:r>
              <a:rPr lang="en-GB" sz="1800" dirty="0" smtClean="0"/>
              <a:t> Improving access to education, health and social care services may help to reduce the health inequalities. </a:t>
            </a:r>
            <a:r>
              <a:rPr lang="en-GB" sz="1400" dirty="0" smtClean="0"/>
              <a:t> </a:t>
            </a:r>
          </a:p>
          <a:p>
            <a:endParaRPr lang="en-GB" sz="1400" dirty="0"/>
          </a:p>
          <a:p>
            <a:pPr indent="0">
              <a:buNone/>
            </a:pPr>
            <a:endParaRPr lang="en-GB" sz="1400" dirty="0" smtClean="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2" name="TextBox 1"/>
          <p:cNvSpPr txBox="1"/>
          <p:nvPr/>
        </p:nvSpPr>
        <p:spPr>
          <a:xfrm>
            <a:off x="200916" y="4155926"/>
            <a:ext cx="7158404" cy="938719"/>
          </a:xfrm>
          <a:prstGeom prst="rect">
            <a:avLst/>
          </a:prstGeom>
          <a:noFill/>
        </p:spPr>
        <p:txBody>
          <a:bodyPr wrap="square" rtlCol="0">
            <a:spAutoFit/>
          </a:bodyPr>
          <a:lstStyle/>
          <a:p>
            <a:r>
              <a:rPr lang="en-GB" sz="1100" i="1" baseline="30000" dirty="0" smtClean="0"/>
              <a:t>1</a:t>
            </a:r>
            <a:r>
              <a:rPr lang="en-GB" sz="1100" i="1" dirty="0" smtClean="0"/>
              <a:t>Shropshire </a:t>
            </a:r>
            <a:r>
              <a:rPr lang="en-GB" sz="1100" i="1" dirty="0"/>
              <a:t>Council. Shropshire Autism Needs Assessment for Children and Young People Aged 0-25. 2016. Available from: </a:t>
            </a:r>
            <a:r>
              <a:rPr lang="en-GB" sz="1100" i="1" dirty="0">
                <a:hlinkClick r:id="rId3"/>
              </a:rPr>
              <a:t>http://</a:t>
            </a:r>
            <a:r>
              <a:rPr lang="en-GB" sz="1100" i="1" dirty="0" smtClean="0">
                <a:hlinkClick r:id="rId3"/>
              </a:rPr>
              <a:t>www.shropshiretogether.org.uk/wpcontent/uploads/2016/05/Final-Shropshire-Autism-Needs-Assessment-edited-Jan2016.pdf</a:t>
            </a:r>
            <a:endParaRPr lang="en-GB" sz="1100" i="1" dirty="0" smtClean="0"/>
          </a:p>
          <a:p>
            <a:r>
              <a:rPr lang="en-GB" sz="1100" i="1" baseline="30000" dirty="0"/>
              <a:t>2</a:t>
            </a:r>
            <a:r>
              <a:rPr lang="en-GB" sz="1100" i="1" dirty="0"/>
              <a:t>Hirvikoski T, </a:t>
            </a:r>
            <a:r>
              <a:rPr lang="en-GB" sz="1100" i="1" dirty="0" err="1"/>
              <a:t>Mittendorfer-Rutz</a:t>
            </a:r>
            <a:r>
              <a:rPr lang="en-GB" sz="1100" i="1" dirty="0"/>
              <a:t> E, </a:t>
            </a:r>
            <a:r>
              <a:rPr lang="en-GB" sz="1100" i="1" dirty="0" err="1"/>
              <a:t>Boman</a:t>
            </a:r>
            <a:r>
              <a:rPr lang="en-GB" sz="1100" i="1" dirty="0"/>
              <a:t> M, Larsson H, </a:t>
            </a:r>
            <a:r>
              <a:rPr lang="en-GB" sz="1100" i="1" dirty="0" err="1"/>
              <a:t>Lichtensten</a:t>
            </a:r>
            <a:r>
              <a:rPr lang="en-GB" sz="1100" i="1" dirty="0"/>
              <a:t> P, </a:t>
            </a:r>
            <a:r>
              <a:rPr lang="en-GB" sz="1100" i="1" dirty="0" err="1"/>
              <a:t>Bolte</a:t>
            </a:r>
            <a:r>
              <a:rPr lang="en-GB" sz="1100" i="1" dirty="0"/>
              <a:t> S. Premature mortality in autism spectrum disorder. The British Journal of Psychiatry. 2016;208(3):232-238.</a:t>
            </a:r>
          </a:p>
        </p:txBody>
      </p:sp>
    </p:spTree>
    <p:extLst>
      <p:ext uri="{BB962C8B-B14F-4D97-AF65-F5344CB8AC3E}">
        <p14:creationId xmlns:p14="http://schemas.microsoft.com/office/powerpoint/2010/main" val="1773770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Co-morbidities and health needs </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2447352623"/>
              </p:ext>
            </p:extLst>
          </p:nvPr>
        </p:nvGraphicFramePr>
        <p:xfrm>
          <a:off x="457200" y="1203598"/>
          <a:ext cx="7206195" cy="2934561"/>
        </p:xfrm>
        <a:graphic>
          <a:graphicData uri="http://schemas.openxmlformats.org/drawingml/2006/table">
            <a:tbl>
              <a:tblPr firstRow="1" firstCol="1" bandRow="1">
                <a:tableStyleId>{9D7B26C5-4107-4FEC-AEDC-1716B250A1EF}</a:tableStyleId>
              </a:tblPr>
              <a:tblGrid>
                <a:gridCol w="2240845">
                  <a:extLst>
                    <a:ext uri="{9D8B030D-6E8A-4147-A177-3AD203B41FA5}">
                      <a16:colId xmlns:a16="http://schemas.microsoft.com/office/drawing/2014/main" val="719151215"/>
                    </a:ext>
                  </a:extLst>
                </a:gridCol>
                <a:gridCol w="2482675">
                  <a:extLst>
                    <a:ext uri="{9D8B030D-6E8A-4147-A177-3AD203B41FA5}">
                      <a16:colId xmlns:a16="http://schemas.microsoft.com/office/drawing/2014/main" val="4036631556"/>
                    </a:ext>
                  </a:extLst>
                </a:gridCol>
                <a:gridCol w="2482675">
                  <a:extLst>
                    <a:ext uri="{9D8B030D-6E8A-4147-A177-3AD203B41FA5}">
                      <a16:colId xmlns:a16="http://schemas.microsoft.com/office/drawing/2014/main" val="3133309374"/>
                    </a:ext>
                  </a:extLst>
                </a:gridCol>
              </a:tblGrid>
              <a:tr h="360040">
                <a:tc>
                  <a:txBody>
                    <a:bodyPr/>
                    <a:lstStyle/>
                    <a:p>
                      <a:pPr>
                        <a:lnSpc>
                          <a:spcPct val="107000"/>
                        </a:lnSpc>
                        <a:spcAft>
                          <a:spcPts val="0"/>
                        </a:spcAft>
                      </a:pPr>
                      <a:r>
                        <a:rPr lang="en-GB" sz="1200" dirty="0">
                          <a:effectLst/>
                        </a:rPr>
                        <a:t>Condition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Estimated proportion of people with </a:t>
                      </a:r>
                      <a:r>
                        <a:rPr lang="en-GB" sz="1200" dirty="0" smtClean="0">
                          <a:effectLst/>
                        </a:rPr>
                        <a:t>ASC</a:t>
                      </a:r>
                      <a:r>
                        <a:rPr lang="en-GB" sz="1200" baseline="0" dirty="0" smtClean="0">
                          <a:effectLst/>
                        </a:rPr>
                        <a:t> </a:t>
                      </a:r>
                      <a:r>
                        <a:rPr lang="en-GB" sz="1200" dirty="0" smtClean="0">
                          <a:effectLst/>
                        </a:rPr>
                        <a:t>affected</a:t>
                      </a:r>
                      <a:r>
                        <a:rPr lang="en-GB" sz="1200" baseline="30000" dirty="0" smtClean="0">
                          <a:effectLst/>
                        </a:rPr>
                        <a:t>1</a:t>
                      </a:r>
                      <a:endParaRPr lang="en-GB" sz="12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Estimated numbers</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in Cambridgeshire and Peterborough in 2020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738924149"/>
                  </a:ext>
                </a:extLst>
              </a:tr>
              <a:tr h="79904">
                <a:tc gridSpan="2">
                  <a:txBody>
                    <a:bodyPr/>
                    <a:lstStyle/>
                    <a:p>
                      <a:r>
                        <a:rPr lang="en-GB" sz="1200" dirty="0" smtClean="0"/>
                        <a:t>Developmental</a:t>
                      </a:r>
                      <a:endParaRPr lang="en-GB" sz="1200" dirty="0"/>
                    </a:p>
                  </a:txBody>
                  <a:tcPr marL="35550" marR="35550" marT="0" marB="0"/>
                </a:tc>
                <a:tc hMerge="1">
                  <a:txBody>
                    <a:bodyPr/>
                    <a:lstStyle/>
                    <a:p>
                      <a:endParaRPr lang="en-GB"/>
                    </a:p>
                  </a:txBody>
                  <a:tcPr/>
                </a:tc>
                <a:tc>
                  <a:txBody>
                    <a:bodyPr/>
                    <a:lstStyle/>
                    <a:p>
                      <a:endParaRPr lang="en-GB" sz="1200" dirty="0"/>
                    </a:p>
                  </a:txBody>
                  <a:tcPr marL="35550" marR="35550" marT="0" marB="0"/>
                </a:tc>
                <a:extLst>
                  <a:ext uri="{0D108BD9-81ED-4DB2-BD59-A6C34878D82A}">
                    <a16:rowId xmlns:a16="http://schemas.microsoft.com/office/drawing/2014/main" val="2874426395"/>
                  </a:ext>
                </a:extLst>
              </a:tr>
              <a:tr h="69337">
                <a:tc>
                  <a:txBody>
                    <a:bodyPr/>
                    <a:lstStyle/>
                    <a:p>
                      <a:pPr>
                        <a:lnSpc>
                          <a:spcPct val="107000"/>
                        </a:lnSpc>
                        <a:spcAft>
                          <a:spcPts val="0"/>
                        </a:spcAft>
                      </a:pPr>
                      <a:r>
                        <a:rPr lang="en-GB" sz="1200" dirty="0">
                          <a:effectLst/>
                        </a:rPr>
                        <a:t>Learning disability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45%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3917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1053456000"/>
                  </a:ext>
                </a:extLst>
              </a:tr>
              <a:tr h="69337">
                <a:tc>
                  <a:txBody>
                    <a:bodyPr/>
                    <a:lstStyle/>
                    <a:p>
                      <a:pPr>
                        <a:lnSpc>
                          <a:spcPct val="107000"/>
                        </a:lnSpc>
                        <a:spcAft>
                          <a:spcPts val="0"/>
                        </a:spcAft>
                      </a:pPr>
                      <a:r>
                        <a:rPr lang="en-GB" sz="1200">
                          <a:effectLst/>
                        </a:rPr>
                        <a:t>Attention Hyper Deficit Disorder (ADHD)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28-44%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2437-3831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1026544951"/>
                  </a:ext>
                </a:extLst>
              </a:tr>
              <a:tr h="69337">
                <a:tc>
                  <a:txBody>
                    <a:bodyPr/>
                    <a:lstStyle/>
                    <a:p>
                      <a:pPr>
                        <a:lnSpc>
                          <a:spcPct val="107000"/>
                        </a:lnSpc>
                        <a:spcAft>
                          <a:spcPts val="0"/>
                        </a:spcAft>
                      </a:pPr>
                      <a:r>
                        <a:rPr lang="en-GB" sz="1200" dirty="0">
                          <a:effectLst/>
                        </a:rPr>
                        <a:t>Tic disorders (including Tourette’s Syndrome)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14-38%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1219-3308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409783728"/>
                  </a:ext>
                </a:extLst>
              </a:tr>
              <a:tr h="208012">
                <a:tc>
                  <a:txBody>
                    <a:bodyPr/>
                    <a:lstStyle/>
                    <a:p>
                      <a:pPr>
                        <a:lnSpc>
                          <a:spcPct val="107000"/>
                        </a:lnSpc>
                        <a:spcAft>
                          <a:spcPts val="0"/>
                        </a:spcAft>
                      </a:pPr>
                      <a:r>
                        <a:rPr lang="en-GB" sz="1200" dirty="0">
                          <a:effectLst/>
                        </a:rPr>
                        <a:t>Motor abnormality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a:effectLst/>
                        </a:rPr>
                        <a:t>≤79%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6878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3172959377"/>
                  </a:ext>
                </a:extLst>
              </a:tr>
              <a:tr h="79904">
                <a:tc gridSpan="2">
                  <a:txBody>
                    <a:bodyPr/>
                    <a:lstStyle/>
                    <a:p>
                      <a:r>
                        <a:rPr lang="en-GB" sz="1200" dirty="0" smtClean="0"/>
                        <a:t>General</a:t>
                      </a:r>
                      <a:r>
                        <a:rPr lang="en-GB" sz="1200" baseline="0" dirty="0" smtClean="0"/>
                        <a:t> Medical</a:t>
                      </a:r>
                      <a:endParaRPr lang="en-GB" sz="1200" dirty="0"/>
                    </a:p>
                  </a:txBody>
                  <a:tcPr marL="35550" marR="35550" marT="0" marB="0"/>
                </a:tc>
                <a:tc hMerge="1">
                  <a:txBody>
                    <a:bodyPr/>
                    <a:lstStyle/>
                    <a:p>
                      <a:endParaRPr lang="en-GB"/>
                    </a:p>
                  </a:txBody>
                  <a:tcPr/>
                </a:tc>
                <a:tc>
                  <a:txBody>
                    <a:bodyPr/>
                    <a:lstStyle/>
                    <a:p>
                      <a:endParaRPr lang="en-GB" sz="1200" dirty="0"/>
                    </a:p>
                  </a:txBody>
                  <a:tcPr marL="35550" marR="35550" marT="0" marB="0"/>
                </a:tc>
                <a:extLst>
                  <a:ext uri="{0D108BD9-81ED-4DB2-BD59-A6C34878D82A}">
                    <a16:rowId xmlns:a16="http://schemas.microsoft.com/office/drawing/2014/main" val="1981283092"/>
                  </a:ext>
                </a:extLst>
              </a:tr>
              <a:tr h="208012">
                <a:tc>
                  <a:txBody>
                    <a:bodyPr/>
                    <a:lstStyle/>
                    <a:p>
                      <a:pPr>
                        <a:lnSpc>
                          <a:spcPct val="107000"/>
                        </a:lnSpc>
                        <a:spcAft>
                          <a:spcPts val="0"/>
                        </a:spcAft>
                      </a:pPr>
                      <a:r>
                        <a:rPr lang="en-GB" sz="1200" dirty="0">
                          <a:effectLst/>
                        </a:rPr>
                        <a:t>Epilepsy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a:effectLst/>
                        </a:rPr>
                        <a:t>8-30%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696-2612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2340586302"/>
                  </a:ext>
                </a:extLst>
              </a:tr>
              <a:tr h="69337">
                <a:tc>
                  <a:txBody>
                    <a:bodyPr/>
                    <a:lstStyle/>
                    <a:p>
                      <a:pPr>
                        <a:lnSpc>
                          <a:spcPct val="107000"/>
                        </a:lnSpc>
                        <a:spcAft>
                          <a:spcPts val="0"/>
                        </a:spcAft>
                      </a:pPr>
                      <a:r>
                        <a:rPr lang="en-GB" sz="1200">
                          <a:effectLst/>
                        </a:rPr>
                        <a:t>Gastrointestinal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a:effectLst/>
                        </a:rPr>
                        <a:t>9-70%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784-6094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3323889999"/>
                  </a:ext>
                </a:extLst>
              </a:tr>
              <a:tr h="69337">
                <a:tc>
                  <a:txBody>
                    <a:bodyPr/>
                    <a:lstStyle/>
                    <a:p>
                      <a:pPr>
                        <a:lnSpc>
                          <a:spcPct val="107000"/>
                        </a:lnSpc>
                        <a:spcAft>
                          <a:spcPts val="0"/>
                        </a:spcAft>
                      </a:pPr>
                      <a:r>
                        <a:rPr lang="en-GB" sz="1200" dirty="0">
                          <a:effectLst/>
                        </a:rPr>
                        <a:t>Immune Dysregulation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a:effectLst/>
                        </a:rPr>
                        <a:t>≤38%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3308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2368278495"/>
                  </a:ext>
                </a:extLst>
              </a:tr>
              <a:tr h="69337">
                <a:tc>
                  <a:txBody>
                    <a:bodyPr/>
                    <a:lstStyle/>
                    <a:p>
                      <a:pPr>
                        <a:lnSpc>
                          <a:spcPct val="107000"/>
                        </a:lnSpc>
                        <a:spcAft>
                          <a:spcPts val="0"/>
                        </a:spcAft>
                      </a:pPr>
                      <a:r>
                        <a:rPr lang="en-GB" sz="1200">
                          <a:effectLst/>
                        </a:rPr>
                        <a:t>Genetic Syndromes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a:effectLst/>
                        </a:rPr>
                        <a:t>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435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3885122912"/>
                  </a:ext>
                </a:extLst>
              </a:tr>
              <a:tr h="69337">
                <a:tc>
                  <a:txBody>
                    <a:bodyPr/>
                    <a:lstStyle/>
                    <a:p>
                      <a:pPr>
                        <a:lnSpc>
                          <a:spcPct val="107000"/>
                        </a:lnSpc>
                        <a:spcAft>
                          <a:spcPts val="0"/>
                        </a:spcAft>
                      </a:pPr>
                      <a:r>
                        <a:rPr lang="en-GB" sz="1200" dirty="0">
                          <a:effectLst/>
                        </a:rPr>
                        <a:t>Sleep Disorders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50-80%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4353-6945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1311339760"/>
                  </a:ext>
                </a:extLst>
              </a:tr>
            </a:tbl>
          </a:graphicData>
        </a:graphic>
      </p:graphicFrame>
      <p:sp>
        <p:nvSpPr>
          <p:cNvPr id="2" name="TextBox 1"/>
          <p:cNvSpPr txBox="1"/>
          <p:nvPr/>
        </p:nvSpPr>
        <p:spPr>
          <a:xfrm>
            <a:off x="452248" y="4416470"/>
            <a:ext cx="6644768" cy="523220"/>
          </a:xfrm>
          <a:prstGeom prst="rect">
            <a:avLst/>
          </a:prstGeom>
          <a:noFill/>
        </p:spPr>
        <p:txBody>
          <a:bodyPr wrap="none" rtlCol="0">
            <a:spAutoFit/>
          </a:bodyPr>
          <a:lstStyle/>
          <a:p>
            <a:r>
              <a:rPr lang="en-GB" sz="1400" i="1" baseline="30000" dirty="0" smtClean="0"/>
              <a:t>1</a:t>
            </a:r>
            <a:r>
              <a:rPr lang="en-GB" sz="1400" i="1" dirty="0" smtClean="0"/>
              <a:t>Co-morbidity prevalence in ASC obtained from: Lai </a:t>
            </a:r>
            <a:r>
              <a:rPr lang="en-GB" sz="1400" i="1" dirty="0"/>
              <a:t>MC, </a:t>
            </a:r>
            <a:r>
              <a:rPr lang="en-GB" sz="1400" i="1" dirty="0" err="1"/>
              <a:t>Lambardo</a:t>
            </a:r>
            <a:r>
              <a:rPr lang="en-GB" sz="1400" i="1" dirty="0"/>
              <a:t> MV, Baron-Cohen S. </a:t>
            </a:r>
            <a:r>
              <a:rPr lang="en-GB" sz="1400" i="1" dirty="0" smtClean="0"/>
              <a:t/>
            </a:r>
            <a:br>
              <a:rPr lang="en-GB" sz="1400" i="1" dirty="0" smtClean="0"/>
            </a:br>
            <a:r>
              <a:rPr lang="en-GB" sz="1400" i="1" dirty="0" smtClean="0"/>
              <a:t>Autism</a:t>
            </a:r>
            <a:r>
              <a:rPr lang="en-GB" sz="1400" i="1" dirty="0"/>
              <a:t>. The Lancet. 2014;383:896-910. </a:t>
            </a:r>
          </a:p>
        </p:txBody>
      </p:sp>
    </p:spTree>
    <p:extLst>
      <p:ext uri="{BB962C8B-B14F-4D97-AF65-F5344CB8AC3E}">
        <p14:creationId xmlns:p14="http://schemas.microsoft.com/office/powerpoint/2010/main" val="29767532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Co-morbidities </a:t>
            </a:r>
            <a:r>
              <a:rPr lang="en-GB" dirty="0"/>
              <a:t>and health needs </a:t>
            </a:r>
          </a:p>
        </p:txBody>
      </p:sp>
      <p:pic>
        <p:nvPicPr>
          <p:cNvPr id="6" name="Picture 5"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2183174781"/>
              </p:ext>
            </p:extLst>
          </p:nvPr>
        </p:nvGraphicFramePr>
        <p:xfrm>
          <a:off x="457200" y="1275606"/>
          <a:ext cx="7355160" cy="3224737"/>
        </p:xfrm>
        <a:graphic>
          <a:graphicData uri="http://schemas.openxmlformats.org/drawingml/2006/table">
            <a:tbl>
              <a:tblPr firstRow="1" firstCol="1" bandRow="1">
                <a:tableStyleId>{9D7B26C5-4107-4FEC-AEDC-1716B250A1EF}</a:tableStyleId>
              </a:tblPr>
              <a:tblGrid>
                <a:gridCol w="2240845">
                  <a:extLst>
                    <a:ext uri="{9D8B030D-6E8A-4147-A177-3AD203B41FA5}">
                      <a16:colId xmlns:a16="http://schemas.microsoft.com/office/drawing/2014/main" val="2217378720"/>
                    </a:ext>
                  </a:extLst>
                </a:gridCol>
                <a:gridCol w="2482675">
                  <a:extLst>
                    <a:ext uri="{9D8B030D-6E8A-4147-A177-3AD203B41FA5}">
                      <a16:colId xmlns:a16="http://schemas.microsoft.com/office/drawing/2014/main" val="1858479747"/>
                    </a:ext>
                  </a:extLst>
                </a:gridCol>
                <a:gridCol w="2631640">
                  <a:extLst>
                    <a:ext uri="{9D8B030D-6E8A-4147-A177-3AD203B41FA5}">
                      <a16:colId xmlns:a16="http://schemas.microsoft.com/office/drawing/2014/main" val="3722706532"/>
                    </a:ext>
                  </a:extLst>
                </a:gridCol>
              </a:tblGrid>
              <a:tr h="79904">
                <a:tc>
                  <a:txBody>
                    <a:bodyPr/>
                    <a:lstStyle/>
                    <a:p>
                      <a:pPr>
                        <a:lnSpc>
                          <a:spcPct val="107000"/>
                        </a:lnSpc>
                        <a:spcAft>
                          <a:spcPts val="0"/>
                        </a:spcAft>
                      </a:pPr>
                      <a:r>
                        <a:rPr lang="en-GB" sz="1200" dirty="0" smtClean="0">
                          <a:effectLst/>
                        </a:rPr>
                        <a:t>Condition</a:t>
                      </a:r>
                    </a:p>
                    <a:p>
                      <a:pPr>
                        <a:lnSpc>
                          <a:spcPct val="107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Estimated proportion of people with </a:t>
                      </a:r>
                      <a:r>
                        <a:rPr lang="en-GB" sz="1200" dirty="0" smtClean="0">
                          <a:effectLst/>
                        </a:rPr>
                        <a:t>ASC</a:t>
                      </a:r>
                      <a:r>
                        <a:rPr lang="en-GB" sz="1200" baseline="0" dirty="0" smtClean="0">
                          <a:effectLst/>
                        </a:rPr>
                        <a:t> </a:t>
                      </a:r>
                      <a:r>
                        <a:rPr lang="en-GB" sz="1200" dirty="0" smtClean="0">
                          <a:effectLst/>
                        </a:rPr>
                        <a:t>affected</a:t>
                      </a:r>
                      <a:r>
                        <a:rPr lang="en-GB" sz="1200" baseline="30000" dirty="0" smtClean="0">
                          <a:effectLst/>
                        </a:rPr>
                        <a:t>1</a:t>
                      </a:r>
                      <a:endParaRPr lang="en-GB" sz="12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Estimated numbers</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in Cambridgeshire and Peterborough</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4294205452"/>
                  </a:ext>
                </a:extLst>
              </a:tr>
              <a:tr h="138674">
                <a:tc gridSpan="2">
                  <a:txBody>
                    <a:bodyPr/>
                    <a:lstStyle/>
                    <a:p>
                      <a:pPr>
                        <a:lnSpc>
                          <a:spcPct val="107000"/>
                        </a:lnSpc>
                        <a:spcAft>
                          <a:spcPts val="0"/>
                        </a:spcAft>
                      </a:pPr>
                      <a:r>
                        <a:rPr lang="en-GB" sz="1200" dirty="0" smtClean="0">
                          <a:effectLst/>
                        </a:rPr>
                        <a:t>Personality Disorders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hMerge="1">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2276206403"/>
                  </a:ext>
                </a:extLst>
              </a:tr>
              <a:tr h="138674">
                <a:tc>
                  <a:txBody>
                    <a:bodyPr/>
                    <a:lstStyle/>
                    <a:p>
                      <a:pPr>
                        <a:lnSpc>
                          <a:spcPct val="107000"/>
                        </a:lnSpc>
                        <a:spcAft>
                          <a:spcPts val="0"/>
                        </a:spcAft>
                      </a:pPr>
                      <a:r>
                        <a:rPr lang="en-GB" sz="1200" dirty="0">
                          <a:effectLst/>
                        </a:rPr>
                        <a:t>Anxiety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42-56%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3656-4875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1946234408"/>
                  </a:ext>
                </a:extLst>
              </a:tr>
              <a:tr h="138674">
                <a:tc>
                  <a:txBody>
                    <a:bodyPr/>
                    <a:lstStyle/>
                    <a:p>
                      <a:pPr>
                        <a:lnSpc>
                          <a:spcPct val="107000"/>
                        </a:lnSpc>
                        <a:spcAft>
                          <a:spcPts val="0"/>
                        </a:spcAft>
                      </a:pPr>
                      <a:r>
                        <a:rPr lang="en-GB" sz="1200" dirty="0">
                          <a:effectLst/>
                        </a:rPr>
                        <a:t>Depression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12-70%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1045-6093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2073080058"/>
                  </a:ext>
                </a:extLst>
              </a:tr>
              <a:tr h="138674">
                <a:tc>
                  <a:txBody>
                    <a:bodyPr/>
                    <a:lstStyle/>
                    <a:p>
                      <a:pPr>
                        <a:lnSpc>
                          <a:spcPct val="107000"/>
                        </a:lnSpc>
                        <a:spcAft>
                          <a:spcPts val="0"/>
                        </a:spcAft>
                      </a:pPr>
                      <a:r>
                        <a:rPr lang="en-GB" sz="1200">
                          <a:effectLst/>
                        </a:rPr>
                        <a:t>Obsessive-compulsive disorders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7-24%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609-2089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2720040682"/>
                  </a:ext>
                </a:extLst>
              </a:tr>
              <a:tr h="138674">
                <a:tc>
                  <a:txBody>
                    <a:bodyPr/>
                    <a:lstStyle/>
                    <a:p>
                      <a:pPr>
                        <a:lnSpc>
                          <a:spcPct val="107000"/>
                        </a:lnSpc>
                        <a:spcAft>
                          <a:spcPts val="0"/>
                        </a:spcAft>
                      </a:pPr>
                      <a:r>
                        <a:rPr lang="en-GB" sz="1200">
                          <a:effectLst/>
                        </a:rPr>
                        <a:t>Psychotic disorders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12-17%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1044-1480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4101650555"/>
                  </a:ext>
                </a:extLst>
              </a:tr>
              <a:tr h="277349">
                <a:tc>
                  <a:txBody>
                    <a:bodyPr/>
                    <a:lstStyle/>
                    <a:p>
                      <a:pPr>
                        <a:lnSpc>
                          <a:spcPct val="107000"/>
                        </a:lnSpc>
                        <a:spcAft>
                          <a:spcPts val="0"/>
                        </a:spcAft>
                      </a:pPr>
                      <a:r>
                        <a:rPr lang="en-GB" sz="1200">
                          <a:effectLst/>
                        </a:rPr>
                        <a:t>Oppositional Defiance disorder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16-28%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1393-2437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3130434373"/>
                  </a:ext>
                </a:extLst>
              </a:tr>
              <a:tr h="138674">
                <a:tc>
                  <a:txBody>
                    <a:bodyPr/>
                    <a:lstStyle/>
                    <a:p>
                      <a:pPr>
                        <a:lnSpc>
                          <a:spcPct val="107000"/>
                        </a:lnSpc>
                        <a:spcAft>
                          <a:spcPts val="0"/>
                        </a:spcAft>
                      </a:pPr>
                      <a:r>
                        <a:rPr lang="en-GB" sz="1200">
                          <a:effectLst/>
                        </a:rPr>
                        <a:t>Eating disorders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4-5%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348-435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993518168"/>
                  </a:ext>
                </a:extLst>
              </a:tr>
              <a:tr h="138674">
                <a:tc>
                  <a:txBody>
                    <a:bodyPr/>
                    <a:lstStyle/>
                    <a:p>
                      <a:pPr>
                        <a:lnSpc>
                          <a:spcPct val="107000"/>
                        </a:lnSpc>
                        <a:spcAft>
                          <a:spcPts val="0"/>
                        </a:spcAft>
                      </a:pPr>
                      <a:r>
                        <a:rPr lang="en-GB" sz="1200">
                          <a:effectLst/>
                        </a:rPr>
                        <a:t>Avoidant Personality Disorder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13-25%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1132-2176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3077030113"/>
                  </a:ext>
                </a:extLst>
              </a:tr>
              <a:tr h="79904">
                <a:tc gridSpan="2">
                  <a:txBody>
                    <a:bodyPr/>
                    <a:lstStyle/>
                    <a:p>
                      <a:r>
                        <a:rPr lang="en-GB" sz="1200" dirty="0" smtClean="0"/>
                        <a:t>Behavioural</a:t>
                      </a:r>
                      <a:endParaRPr lang="en-GB" sz="1200" dirty="0"/>
                    </a:p>
                  </a:txBody>
                  <a:tcPr marL="35550" marR="35550" marT="0" marB="0"/>
                </a:tc>
                <a:tc hMerge="1">
                  <a:txBody>
                    <a:bodyPr/>
                    <a:lstStyle/>
                    <a:p>
                      <a:endParaRPr lang="en-GB"/>
                    </a:p>
                  </a:txBody>
                  <a:tcPr/>
                </a:tc>
                <a:tc>
                  <a:txBody>
                    <a:bodyPr/>
                    <a:lstStyle/>
                    <a:p>
                      <a:endParaRPr lang="en-GB" sz="1200" dirty="0"/>
                    </a:p>
                  </a:txBody>
                  <a:tcPr marL="35550" marR="35550" marT="0" marB="0"/>
                </a:tc>
                <a:extLst>
                  <a:ext uri="{0D108BD9-81ED-4DB2-BD59-A6C34878D82A}">
                    <a16:rowId xmlns:a16="http://schemas.microsoft.com/office/drawing/2014/main" val="3062497205"/>
                  </a:ext>
                </a:extLst>
              </a:tr>
              <a:tr h="208012">
                <a:tc>
                  <a:txBody>
                    <a:bodyPr/>
                    <a:lstStyle/>
                    <a:p>
                      <a:pPr>
                        <a:lnSpc>
                          <a:spcPct val="107000"/>
                        </a:lnSpc>
                        <a:spcAft>
                          <a:spcPts val="0"/>
                        </a:spcAft>
                      </a:pPr>
                      <a:r>
                        <a:rPr lang="en-GB" sz="1200">
                          <a:effectLst/>
                        </a:rPr>
                        <a:t>Aggressive behaviours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≤68%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5919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1834949575"/>
                  </a:ext>
                </a:extLst>
              </a:tr>
              <a:tr h="208012">
                <a:tc>
                  <a:txBody>
                    <a:bodyPr/>
                    <a:lstStyle/>
                    <a:p>
                      <a:pPr>
                        <a:lnSpc>
                          <a:spcPct val="107000"/>
                        </a:lnSpc>
                        <a:spcAft>
                          <a:spcPts val="0"/>
                        </a:spcAft>
                      </a:pPr>
                      <a:r>
                        <a:rPr lang="en-GB" sz="1200">
                          <a:effectLst/>
                        </a:rPr>
                        <a:t>Self-harm</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≤50%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4352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902820029"/>
                  </a:ext>
                </a:extLst>
              </a:tr>
              <a:tr h="208012">
                <a:tc>
                  <a:txBody>
                    <a:bodyPr/>
                    <a:lstStyle/>
                    <a:p>
                      <a:pPr>
                        <a:lnSpc>
                          <a:spcPct val="107000"/>
                        </a:lnSpc>
                        <a:spcAft>
                          <a:spcPts val="0"/>
                        </a:spcAft>
                      </a:pPr>
                      <a:r>
                        <a:rPr lang="en-GB" sz="1200">
                          <a:effectLst/>
                        </a:rPr>
                        <a:t>Suicidal ideation/intent or attempt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11-14%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957-1218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2989051008"/>
                  </a:ext>
                </a:extLst>
              </a:tr>
              <a:tr h="138674">
                <a:tc>
                  <a:txBody>
                    <a:bodyPr/>
                    <a:lstStyle/>
                    <a:p>
                      <a:pPr>
                        <a:lnSpc>
                          <a:spcPct val="107000"/>
                        </a:lnSpc>
                        <a:spcAft>
                          <a:spcPts val="0"/>
                        </a:spcAft>
                      </a:pPr>
                      <a:r>
                        <a:rPr lang="en-GB" sz="1200" dirty="0">
                          <a:effectLst/>
                        </a:rPr>
                        <a:t>Substance misuse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a:effectLst/>
                        </a:rPr>
                        <a:t>≤16%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tc>
                  <a: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1393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550" marR="35550" marT="0" marB="0"/>
                </a:tc>
                <a:extLst>
                  <a:ext uri="{0D108BD9-81ED-4DB2-BD59-A6C34878D82A}">
                    <a16:rowId xmlns:a16="http://schemas.microsoft.com/office/drawing/2014/main" val="2652496415"/>
                  </a:ext>
                </a:extLst>
              </a:tr>
            </a:tbl>
          </a:graphicData>
        </a:graphic>
      </p:graphicFrame>
      <p:sp>
        <p:nvSpPr>
          <p:cNvPr id="5" name="TextBox 4"/>
          <p:cNvSpPr txBox="1"/>
          <p:nvPr/>
        </p:nvSpPr>
        <p:spPr>
          <a:xfrm>
            <a:off x="457200" y="4560833"/>
            <a:ext cx="5618526" cy="461665"/>
          </a:xfrm>
          <a:prstGeom prst="rect">
            <a:avLst/>
          </a:prstGeom>
          <a:noFill/>
        </p:spPr>
        <p:txBody>
          <a:bodyPr wrap="none" rtlCol="0">
            <a:spAutoFit/>
          </a:bodyPr>
          <a:lstStyle/>
          <a:p>
            <a:r>
              <a:rPr lang="en-GB" sz="1200" i="1" baseline="30000" dirty="0" smtClean="0"/>
              <a:t>1</a:t>
            </a:r>
            <a:r>
              <a:rPr lang="en-GB" sz="1200" i="1" dirty="0" smtClean="0"/>
              <a:t>Co-morbidity prevalence in ASC obtained from: Lai </a:t>
            </a:r>
            <a:r>
              <a:rPr lang="en-GB" sz="1200" i="1" dirty="0"/>
              <a:t>MC, </a:t>
            </a:r>
            <a:r>
              <a:rPr lang="en-GB" sz="1200" i="1" dirty="0" err="1"/>
              <a:t>Lambardo</a:t>
            </a:r>
            <a:r>
              <a:rPr lang="en-GB" sz="1200" i="1" dirty="0"/>
              <a:t> MV, Baron-Cohen S. </a:t>
            </a:r>
            <a:r>
              <a:rPr lang="en-GB" sz="1200" i="1" dirty="0" smtClean="0"/>
              <a:t/>
            </a:r>
            <a:br>
              <a:rPr lang="en-GB" sz="1200" i="1" dirty="0" smtClean="0"/>
            </a:br>
            <a:r>
              <a:rPr lang="en-GB" sz="1200" i="1" dirty="0" smtClean="0"/>
              <a:t>Autism</a:t>
            </a:r>
            <a:r>
              <a:rPr lang="en-GB" sz="1200" i="1" dirty="0"/>
              <a:t>. The Lancet. 2014;383:896-910. </a:t>
            </a:r>
          </a:p>
        </p:txBody>
      </p:sp>
    </p:spTree>
    <p:extLst>
      <p:ext uri="{BB962C8B-B14F-4D97-AF65-F5344CB8AC3E}">
        <p14:creationId xmlns:p14="http://schemas.microsoft.com/office/powerpoint/2010/main" val="1872999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211710"/>
            <a:ext cx="8928992" cy="1034902"/>
          </a:xfrm>
        </p:spPr>
        <p:txBody>
          <a:bodyPr/>
          <a:lstStyle/>
          <a:p>
            <a:r>
              <a:rPr lang="en-GB" dirty="0" smtClean="0"/>
              <a:t>7. Corporate Needs Assessment </a:t>
            </a:r>
            <a:br>
              <a:rPr lang="en-GB" dirty="0" smtClean="0"/>
            </a:br>
            <a:r>
              <a:rPr lang="en-GB" dirty="0" smtClean="0"/>
              <a:t>&amp; Service Mapping</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6442131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11710"/>
            <a:ext cx="6946031" cy="1034902"/>
          </a:xfrm>
        </p:spPr>
        <p:txBody>
          <a:bodyPr/>
          <a:lstStyle/>
          <a:p>
            <a:r>
              <a:rPr lang="en-GB" dirty="0" smtClean="0"/>
              <a:t>Services, assets and gaps</a:t>
            </a:r>
            <a:endParaRPr lang="en-GB" dirty="0"/>
          </a:p>
        </p:txBody>
      </p:sp>
    </p:spTree>
    <p:extLst>
      <p:ext uri="{BB962C8B-B14F-4D97-AF65-F5344CB8AC3E}">
        <p14:creationId xmlns:p14="http://schemas.microsoft.com/office/powerpoint/2010/main" val="3254777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375"/>
            <a:ext cx="6923112" cy="857250"/>
          </a:xfrm>
          <a:noFill/>
        </p:spPr>
        <p:txBody>
          <a:bodyPr/>
          <a:lstStyle/>
          <a:p>
            <a:r>
              <a:rPr lang="en-GB" dirty="0" smtClean="0"/>
              <a:t>Service mapping: CYPs</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2" name="TextBox 1"/>
          <p:cNvSpPr txBox="1"/>
          <p:nvPr/>
        </p:nvSpPr>
        <p:spPr>
          <a:xfrm>
            <a:off x="237042" y="1041781"/>
            <a:ext cx="2955117" cy="646331"/>
          </a:xfrm>
          <a:prstGeom prst="rect">
            <a:avLst/>
          </a:prstGeom>
          <a:noFill/>
          <a:ln>
            <a:solidFill>
              <a:schemeClr val="bg1"/>
            </a:solidFill>
          </a:ln>
        </p:spPr>
        <p:txBody>
          <a:bodyPr wrap="square" rtlCol="0">
            <a:spAutoFit/>
          </a:bodyPr>
          <a:lstStyle/>
          <a:p>
            <a:r>
              <a:rPr lang="en-GB" sz="1200" dirty="0" smtClean="0">
                <a:hlinkClick r:id="rId3"/>
              </a:rPr>
              <a:t>Healthy Child Programme (0-19 </a:t>
            </a:r>
            <a:r>
              <a:rPr lang="en-GB" sz="1200" dirty="0" err="1" smtClean="0">
                <a:hlinkClick r:id="rId3"/>
              </a:rPr>
              <a:t>yrs</a:t>
            </a:r>
            <a:r>
              <a:rPr lang="en-GB" sz="1200" dirty="0" smtClean="0">
                <a:hlinkClick r:id="rId3"/>
              </a:rPr>
              <a:t>)</a:t>
            </a:r>
            <a:r>
              <a:rPr lang="en-GB" sz="1200" dirty="0" smtClean="0"/>
              <a:t>:</a:t>
            </a:r>
          </a:p>
          <a:p>
            <a:r>
              <a:rPr lang="en-GB" sz="1200" dirty="0" smtClean="0"/>
              <a:t>Provides information and phone line for support for all</a:t>
            </a:r>
            <a:r>
              <a:rPr lang="en-GB" sz="1200" b="1" dirty="0" smtClean="0"/>
              <a:t> health</a:t>
            </a:r>
            <a:r>
              <a:rPr lang="en-GB" sz="1200" dirty="0" smtClean="0"/>
              <a:t>. C&amp;P</a:t>
            </a:r>
            <a:endParaRPr lang="en-GB" sz="1200" dirty="0"/>
          </a:p>
        </p:txBody>
      </p:sp>
      <p:sp>
        <p:nvSpPr>
          <p:cNvPr id="7" name="TextBox 6"/>
          <p:cNvSpPr txBox="1"/>
          <p:nvPr/>
        </p:nvSpPr>
        <p:spPr>
          <a:xfrm>
            <a:off x="237042" y="1757606"/>
            <a:ext cx="2939094" cy="461665"/>
          </a:xfrm>
          <a:prstGeom prst="rect">
            <a:avLst/>
          </a:prstGeom>
          <a:noFill/>
          <a:ln>
            <a:solidFill>
              <a:schemeClr val="bg1"/>
            </a:solidFill>
          </a:ln>
        </p:spPr>
        <p:txBody>
          <a:bodyPr wrap="square" rtlCol="0">
            <a:spAutoFit/>
          </a:bodyPr>
          <a:lstStyle/>
          <a:p>
            <a:r>
              <a:rPr lang="en-GB" sz="1200" dirty="0" smtClean="0">
                <a:hlinkClick r:id="rId4"/>
              </a:rPr>
              <a:t>CHUMS: </a:t>
            </a:r>
            <a:r>
              <a:rPr lang="en-GB" sz="1200" b="1" dirty="0" smtClean="0"/>
              <a:t>Emotional and mental </a:t>
            </a:r>
            <a:r>
              <a:rPr lang="en-GB" sz="1200" dirty="0" smtClean="0"/>
              <a:t>health. Self-referral. C&amp;P</a:t>
            </a:r>
            <a:endParaRPr lang="en-GB" sz="1200" dirty="0"/>
          </a:p>
        </p:txBody>
      </p:sp>
      <p:sp>
        <p:nvSpPr>
          <p:cNvPr id="61" name="TextBox 60"/>
          <p:cNvSpPr txBox="1"/>
          <p:nvPr/>
        </p:nvSpPr>
        <p:spPr>
          <a:xfrm>
            <a:off x="235440" y="2283248"/>
            <a:ext cx="2939094" cy="646331"/>
          </a:xfrm>
          <a:prstGeom prst="rect">
            <a:avLst/>
          </a:prstGeom>
          <a:noFill/>
          <a:ln>
            <a:solidFill>
              <a:schemeClr val="bg1"/>
            </a:solidFill>
          </a:ln>
        </p:spPr>
        <p:txBody>
          <a:bodyPr wrap="square" rtlCol="0">
            <a:spAutoFit/>
          </a:bodyPr>
          <a:lstStyle/>
          <a:p>
            <a:r>
              <a:rPr lang="en-GB" sz="1200" dirty="0" smtClean="0">
                <a:hlinkClick r:id="rId5"/>
              </a:rPr>
              <a:t>Continuing Care: </a:t>
            </a:r>
            <a:r>
              <a:rPr lang="en-GB" sz="1200" b="1" dirty="0" smtClean="0"/>
              <a:t>Health Support or Funding </a:t>
            </a:r>
            <a:r>
              <a:rPr lang="en-GB" sz="1200" dirty="0" smtClean="0"/>
              <a:t>for CYP not met by HCP. Continuing care assessments. C&amp;P</a:t>
            </a:r>
            <a:endParaRPr lang="en-GB" sz="1200" dirty="0"/>
          </a:p>
        </p:txBody>
      </p:sp>
      <p:sp>
        <p:nvSpPr>
          <p:cNvPr id="62" name="TextBox 61"/>
          <p:cNvSpPr txBox="1"/>
          <p:nvPr/>
        </p:nvSpPr>
        <p:spPr>
          <a:xfrm>
            <a:off x="231626" y="2999540"/>
            <a:ext cx="2939094" cy="1015663"/>
          </a:xfrm>
          <a:prstGeom prst="rect">
            <a:avLst/>
          </a:prstGeom>
          <a:noFill/>
          <a:ln>
            <a:solidFill>
              <a:schemeClr val="bg1"/>
            </a:solidFill>
          </a:ln>
        </p:spPr>
        <p:txBody>
          <a:bodyPr wrap="square" rtlCol="0">
            <a:spAutoFit/>
          </a:bodyPr>
          <a:lstStyle/>
          <a:p>
            <a:r>
              <a:rPr lang="en-GB" sz="1200" dirty="0" smtClean="0">
                <a:hlinkClick r:id="rId6"/>
              </a:rPr>
              <a:t>Transforming Care: </a:t>
            </a:r>
            <a:r>
              <a:rPr lang="en-GB" sz="1200" b="1" dirty="0" smtClean="0"/>
              <a:t>Support </a:t>
            </a:r>
            <a:r>
              <a:rPr lang="en-GB" sz="1200" dirty="0" smtClean="0"/>
              <a:t>for CYPs with an LD and/or ASC who are at risk of hospital admission to T4 to have support at home where possible. Referral to this service initially for a CETR. C&amp;P</a:t>
            </a:r>
            <a:endParaRPr lang="en-GB" sz="1200" dirty="0"/>
          </a:p>
        </p:txBody>
      </p:sp>
      <p:sp>
        <p:nvSpPr>
          <p:cNvPr id="63" name="TextBox 62"/>
          <p:cNvSpPr txBox="1"/>
          <p:nvPr/>
        </p:nvSpPr>
        <p:spPr>
          <a:xfrm>
            <a:off x="3243267" y="1041781"/>
            <a:ext cx="2955117" cy="461665"/>
          </a:xfrm>
          <a:prstGeom prst="rect">
            <a:avLst/>
          </a:prstGeom>
          <a:noFill/>
          <a:ln>
            <a:solidFill>
              <a:schemeClr val="bg1"/>
            </a:solidFill>
          </a:ln>
        </p:spPr>
        <p:txBody>
          <a:bodyPr wrap="square" rtlCol="0">
            <a:spAutoFit/>
          </a:bodyPr>
          <a:lstStyle/>
          <a:p>
            <a:r>
              <a:rPr lang="en-GB" sz="1200" dirty="0" smtClean="0">
                <a:hlinkClick r:id="rId7"/>
              </a:rPr>
              <a:t>CAMHS</a:t>
            </a:r>
            <a:r>
              <a:rPr lang="en-GB" sz="1200" dirty="0" smtClean="0"/>
              <a:t>: </a:t>
            </a:r>
            <a:r>
              <a:rPr lang="en-GB" sz="1200" b="1" dirty="0" smtClean="0"/>
              <a:t>Mental health </a:t>
            </a:r>
            <a:r>
              <a:rPr lang="en-GB" sz="1200" dirty="0" smtClean="0"/>
              <a:t>support for CYPs. Referred to the service via MASH. C&amp;P</a:t>
            </a:r>
            <a:endParaRPr lang="en-GB" sz="1200" dirty="0"/>
          </a:p>
        </p:txBody>
      </p:sp>
      <p:sp>
        <p:nvSpPr>
          <p:cNvPr id="64" name="TextBox 63"/>
          <p:cNvSpPr txBox="1"/>
          <p:nvPr/>
        </p:nvSpPr>
        <p:spPr>
          <a:xfrm>
            <a:off x="3243527" y="1572782"/>
            <a:ext cx="2955117" cy="1015663"/>
          </a:xfrm>
          <a:prstGeom prst="rect">
            <a:avLst/>
          </a:prstGeom>
          <a:noFill/>
          <a:ln>
            <a:solidFill>
              <a:schemeClr val="bg1"/>
            </a:solidFill>
          </a:ln>
        </p:spPr>
        <p:txBody>
          <a:bodyPr wrap="square" rtlCol="0">
            <a:spAutoFit/>
          </a:bodyPr>
          <a:lstStyle/>
          <a:p>
            <a:r>
              <a:rPr lang="en-GB" sz="1200" dirty="0" smtClean="0">
                <a:hlinkClick r:id="rId8"/>
              </a:rPr>
              <a:t>FCAMHS</a:t>
            </a:r>
            <a:r>
              <a:rPr lang="en-GB" sz="1200" dirty="0" smtClean="0"/>
              <a:t>: </a:t>
            </a:r>
            <a:r>
              <a:rPr lang="en-GB" sz="1200" b="1" dirty="0" smtClean="0"/>
              <a:t>Mental health </a:t>
            </a:r>
            <a:r>
              <a:rPr lang="en-GB" sz="1200" dirty="0" smtClean="0"/>
              <a:t>support for &lt;18 year olds with concerning behaviours that may be at risk to others. Referred to by professional (e.g. social care or education). C&amp;P</a:t>
            </a:r>
            <a:endParaRPr lang="en-GB" sz="1200" dirty="0"/>
          </a:p>
        </p:txBody>
      </p:sp>
      <p:sp>
        <p:nvSpPr>
          <p:cNvPr id="65" name="TextBox 64"/>
          <p:cNvSpPr txBox="1"/>
          <p:nvPr/>
        </p:nvSpPr>
        <p:spPr>
          <a:xfrm>
            <a:off x="3245175" y="2657781"/>
            <a:ext cx="2953209" cy="646331"/>
          </a:xfrm>
          <a:prstGeom prst="rect">
            <a:avLst/>
          </a:prstGeom>
          <a:noFill/>
          <a:ln>
            <a:solidFill>
              <a:schemeClr val="bg1"/>
            </a:solidFill>
          </a:ln>
        </p:spPr>
        <p:txBody>
          <a:bodyPr wrap="square" rtlCol="0">
            <a:spAutoFit/>
          </a:bodyPr>
          <a:lstStyle/>
          <a:p>
            <a:r>
              <a:rPr lang="en-GB" sz="1200" dirty="0" smtClean="0">
                <a:hlinkClick r:id="rId9"/>
              </a:rPr>
              <a:t>Portage: </a:t>
            </a:r>
            <a:r>
              <a:rPr lang="en-GB" sz="1200" dirty="0" smtClean="0"/>
              <a:t>Home-visiting </a:t>
            </a:r>
            <a:r>
              <a:rPr lang="en-GB" sz="1200" b="1" dirty="0" smtClean="0"/>
              <a:t>educational</a:t>
            </a:r>
            <a:r>
              <a:rPr lang="en-GB" sz="1200" dirty="0" smtClean="0"/>
              <a:t> service for pre-schoolers with additional needs. Peterborough.</a:t>
            </a:r>
            <a:endParaRPr lang="en-GB" sz="1200" dirty="0"/>
          </a:p>
        </p:txBody>
      </p:sp>
      <p:sp>
        <p:nvSpPr>
          <p:cNvPr id="66" name="TextBox 65"/>
          <p:cNvSpPr txBox="1"/>
          <p:nvPr/>
        </p:nvSpPr>
        <p:spPr>
          <a:xfrm>
            <a:off x="6249492" y="1041781"/>
            <a:ext cx="2520280" cy="830997"/>
          </a:xfrm>
          <a:prstGeom prst="rect">
            <a:avLst/>
          </a:prstGeom>
          <a:solidFill>
            <a:schemeClr val="accent5"/>
          </a:solidFill>
          <a:ln>
            <a:solidFill>
              <a:schemeClr val="bg1"/>
            </a:solidFill>
          </a:ln>
        </p:spPr>
        <p:txBody>
          <a:bodyPr wrap="square" rtlCol="0">
            <a:spAutoFit/>
          </a:bodyPr>
          <a:lstStyle/>
          <a:p>
            <a:r>
              <a:rPr lang="en-GB" sz="1200" dirty="0" smtClean="0">
                <a:hlinkClick r:id="rId10"/>
              </a:rPr>
              <a:t>Early Support: </a:t>
            </a:r>
            <a:r>
              <a:rPr lang="en-GB" sz="1200" dirty="0" smtClean="0"/>
              <a:t> multiagency </a:t>
            </a:r>
            <a:r>
              <a:rPr lang="en-GB" sz="1200" dirty="0"/>
              <a:t>coordination of care for children with significant lifelong developmental conditions including </a:t>
            </a:r>
            <a:r>
              <a:rPr lang="en-GB" sz="1200" dirty="0" smtClean="0"/>
              <a:t>ASC. C&amp;P </a:t>
            </a:r>
            <a:endParaRPr lang="en-GB" sz="1200" dirty="0"/>
          </a:p>
        </p:txBody>
      </p:sp>
      <p:sp>
        <p:nvSpPr>
          <p:cNvPr id="13" name="TextBox 12"/>
          <p:cNvSpPr txBox="1"/>
          <p:nvPr/>
        </p:nvSpPr>
        <p:spPr>
          <a:xfrm>
            <a:off x="6272839" y="1950712"/>
            <a:ext cx="2520280" cy="1384995"/>
          </a:xfrm>
          <a:prstGeom prst="rect">
            <a:avLst/>
          </a:prstGeom>
          <a:solidFill>
            <a:schemeClr val="accent5"/>
          </a:solidFill>
          <a:ln>
            <a:solidFill>
              <a:schemeClr val="bg1"/>
            </a:solidFill>
          </a:ln>
        </p:spPr>
        <p:txBody>
          <a:bodyPr wrap="square" rtlCol="0">
            <a:spAutoFit/>
          </a:bodyPr>
          <a:lstStyle/>
          <a:p>
            <a:pPr lvl="0">
              <a:spcAft>
                <a:spcPts val="0"/>
              </a:spcAft>
              <a:buSzPts val="1000"/>
              <a:tabLst>
                <a:tab pos="457200" algn="l"/>
              </a:tabLst>
            </a:pPr>
            <a:r>
              <a:rPr lang="en-GB" sz="1200" b="1" dirty="0">
                <a:ea typeface="Times New Roman" panose="02020603050405020304" pitchFamily="18" charset="0"/>
              </a:rPr>
              <a:t>Post assessment support Preschool: </a:t>
            </a:r>
            <a:r>
              <a:rPr lang="en-GB" sz="1200" dirty="0">
                <a:ea typeface="Times New Roman" panose="02020603050405020304" pitchFamily="18" charset="0"/>
              </a:rPr>
              <a:t>SCILS multiagency (education and health) educational and support course for parents of children 0-5 </a:t>
            </a:r>
            <a:r>
              <a:rPr lang="en-GB" sz="1200" dirty="0" err="1">
                <a:ea typeface="Times New Roman" panose="02020603050405020304" pitchFamily="18" charset="0"/>
              </a:rPr>
              <a:t>yrs</a:t>
            </a:r>
            <a:r>
              <a:rPr lang="en-GB" sz="1200" dirty="0">
                <a:ea typeface="Times New Roman" panose="02020603050405020304" pitchFamily="18" charset="0"/>
              </a:rPr>
              <a:t> with </a:t>
            </a:r>
            <a:r>
              <a:rPr lang="en-GB" sz="1200" dirty="0" smtClean="0">
                <a:ea typeface="Times New Roman" panose="02020603050405020304" pitchFamily="18" charset="0"/>
              </a:rPr>
              <a:t>ASC </a:t>
            </a:r>
            <a:r>
              <a:rPr lang="en-GB" sz="1200" dirty="0">
                <a:ea typeface="Times New Roman" panose="02020603050405020304" pitchFamily="18" charset="0"/>
              </a:rPr>
              <a:t>/or social communication </a:t>
            </a:r>
            <a:r>
              <a:rPr lang="en-GB" sz="1200" dirty="0" smtClean="0">
                <a:ea typeface="Times New Roman" panose="02020603050405020304" pitchFamily="18" charset="0"/>
              </a:rPr>
              <a:t>difficulties (</a:t>
            </a:r>
            <a:r>
              <a:rPr lang="en-GB" sz="1200" dirty="0">
                <a:ea typeface="Times New Roman" panose="02020603050405020304" pitchFamily="18" charset="0"/>
              </a:rPr>
              <a:t>online Covid offer in development)</a:t>
            </a:r>
            <a:endParaRPr lang="en-GB" sz="1000" dirty="0">
              <a:ea typeface="Calibri" panose="020F0502020204030204" pitchFamily="34" charset="0"/>
            </a:endParaRPr>
          </a:p>
        </p:txBody>
      </p:sp>
      <p:sp>
        <p:nvSpPr>
          <p:cNvPr id="14" name="TextBox 13"/>
          <p:cNvSpPr txBox="1"/>
          <p:nvPr/>
        </p:nvSpPr>
        <p:spPr>
          <a:xfrm>
            <a:off x="3255543" y="3373448"/>
            <a:ext cx="2930564" cy="1200329"/>
          </a:xfrm>
          <a:prstGeom prst="rect">
            <a:avLst/>
          </a:prstGeom>
          <a:solidFill>
            <a:schemeClr val="accent5"/>
          </a:solidFill>
          <a:ln>
            <a:solidFill>
              <a:schemeClr val="bg1"/>
            </a:solidFill>
          </a:ln>
        </p:spPr>
        <p:txBody>
          <a:bodyPr wrap="square" rtlCol="0">
            <a:spAutoFit/>
          </a:bodyPr>
          <a:lstStyle/>
          <a:p>
            <a:pPr lvl="0">
              <a:spcAft>
                <a:spcPts val="0"/>
              </a:spcAft>
              <a:buSzPts val="1000"/>
              <a:tabLst>
                <a:tab pos="457200" algn="l"/>
              </a:tabLst>
            </a:pPr>
            <a:r>
              <a:rPr lang="en-GB" sz="1200" b="1" dirty="0">
                <a:ea typeface="Times New Roman" panose="02020603050405020304" pitchFamily="18" charset="0"/>
              </a:rPr>
              <a:t>Post assessment support primary school age: </a:t>
            </a:r>
            <a:r>
              <a:rPr lang="en-GB" sz="1200" dirty="0">
                <a:ea typeface="Times New Roman" panose="02020603050405020304" pitchFamily="18" charset="0"/>
              </a:rPr>
              <a:t>Cygnet multiagency </a:t>
            </a:r>
            <a:r>
              <a:rPr lang="en-GB" sz="1200" dirty="0" smtClean="0">
                <a:ea typeface="Times New Roman" panose="02020603050405020304" pitchFamily="18" charset="0"/>
              </a:rPr>
              <a:t>educational </a:t>
            </a:r>
            <a:r>
              <a:rPr lang="en-GB" sz="1200" dirty="0">
                <a:ea typeface="Times New Roman" panose="02020603050405020304" pitchFamily="18" charset="0"/>
              </a:rPr>
              <a:t>and support course for parents of children 6-11yrs with </a:t>
            </a:r>
            <a:r>
              <a:rPr lang="en-GB" sz="1200" dirty="0" smtClean="0">
                <a:ea typeface="Times New Roman" panose="02020603050405020304" pitchFamily="18" charset="0"/>
              </a:rPr>
              <a:t>ASC</a:t>
            </a:r>
            <a:r>
              <a:rPr lang="en-GB" sz="1200" dirty="0">
                <a:ea typeface="Times New Roman" panose="02020603050405020304" pitchFamily="18" charset="0"/>
              </a:rPr>
              <a:t> /or significant social communication </a:t>
            </a:r>
            <a:r>
              <a:rPr lang="en-GB" sz="1200" dirty="0" smtClean="0">
                <a:ea typeface="Times New Roman" panose="02020603050405020304" pitchFamily="18" charset="0"/>
              </a:rPr>
              <a:t>difficulties (online Covid version running)</a:t>
            </a:r>
            <a:endParaRPr lang="en-GB" sz="1000" dirty="0">
              <a:ea typeface="Calibri" panose="020F0502020204030204" pitchFamily="34" charset="0"/>
            </a:endParaRPr>
          </a:p>
        </p:txBody>
      </p:sp>
      <p:sp>
        <p:nvSpPr>
          <p:cNvPr id="15" name="TextBox 14"/>
          <p:cNvSpPr txBox="1"/>
          <p:nvPr/>
        </p:nvSpPr>
        <p:spPr>
          <a:xfrm>
            <a:off x="245053" y="4081574"/>
            <a:ext cx="2939094" cy="646331"/>
          </a:xfrm>
          <a:prstGeom prst="rect">
            <a:avLst/>
          </a:prstGeom>
          <a:noFill/>
          <a:ln>
            <a:solidFill>
              <a:schemeClr val="bg1"/>
            </a:solidFill>
          </a:ln>
        </p:spPr>
        <p:txBody>
          <a:bodyPr wrap="square" rtlCol="0">
            <a:spAutoFit/>
          </a:bodyPr>
          <a:lstStyle/>
          <a:p>
            <a:pPr lvl="0">
              <a:spcAft>
                <a:spcPts val="0"/>
              </a:spcAft>
              <a:buSzPts val="1000"/>
              <a:tabLst>
                <a:tab pos="457200" algn="l"/>
              </a:tabLst>
            </a:pPr>
            <a:r>
              <a:rPr lang="en-GB" sz="1200" b="1" dirty="0">
                <a:ea typeface="Times New Roman" panose="02020603050405020304" pitchFamily="18" charset="0"/>
              </a:rPr>
              <a:t>Health </a:t>
            </a:r>
            <a:r>
              <a:rPr lang="en-GB" sz="1200" b="1" dirty="0" smtClean="0">
                <a:ea typeface="Times New Roman" panose="02020603050405020304" pitchFamily="18" charset="0"/>
              </a:rPr>
              <a:t>Visiting:</a:t>
            </a:r>
            <a:r>
              <a:rPr lang="en-GB" sz="1200" dirty="0" smtClean="0">
                <a:ea typeface="Times New Roman" panose="02020603050405020304" pitchFamily="18" charset="0"/>
              </a:rPr>
              <a:t> </a:t>
            </a:r>
            <a:r>
              <a:rPr lang="en-GB" sz="1200" dirty="0">
                <a:ea typeface="Times New Roman" panose="02020603050405020304" pitchFamily="18" charset="0"/>
              </a:rPr>
              <a:t>support on sleep and managing challenging behaviours including eating</a:t>
            </a:r>
            <a:endParaRPr lang="en-GB" sz="1000" dirty="0">
              <a:ea typeface="Calibri" panose="020F0502020204030204" pitchFamily="34" charset="0"/>
            </a:endParaRPr>
          </a:p>
        </p:txBody>
      </p:sp>
      <p:sp>
        <p:nvSpPr>
          <p:cNvPr id="16" name="TextBox 15"/>
          <p:cNvSpPr txBox="1"/>
          <p:nvPr/>
        </p:nvSpPr>
        <p:spPr>
          <a:xfrm>
            <a:off x="6270930" y="3410701"/>
            <a:ext cx="2522189" cy="830997"/>
          </a:xfrm>
          <a:prstGeom prst="rect">
            <a:avLst/>
          </a:prstGeom>
          <a:solidFill>
            <a:schemeClr val="accent5"/>
          </a:solidFill>
          <a:ln>
            <a:solidFill>
              <a:schemeClr val="bg1"/>
            </a:solidFill>
          </a:ln>
        </p:spPr>
        <p:txBody>
          <a:bodyPr wrap="square" rtlCol="0">
            <a:spAutoFit/>
          </a:bodyPr>
          <a:lstStyle/>
          <a:p>
            <a:pPr lvl="0">
              <a:spcAft>
                <a:spcPts val="0"/>
              </a:spcAft>
              <a:buSzPts val="1000"/>
              <a:tabLst>
                <a:tab pos="457200" algn="l"/>
              </a:tabLst>
            </a:pPr>
            <a:r>
              <a:rPr lang="en-GB" sz="1200" b="1" dirty="0">
                <a:ea typeface="Times New Roman" panose="02020603050405020304" pitchFamily="18" charset="0"/>
              </a:rPr>
              <a:t>SALT </a:t>
            </a:r>
            <a:r>
              <a:rPr lang="en-GB" sz="1200" b="1" dirty="0" smtClean="0">
                <a:ea typeface="Times New Roman" panose="02020603050405020304" pitchFamily="18" charset="0"/>
              </a:rPr>
              <a:t>assessment:  </a:t>
            </a:r>
            <a:r>
              <a:rPr lang="en-GB" sz="1200" dirty="0" smtClean="0">
                <a:ea typeface="Times New Roman" panose="02020603050405020304" pitchFamily="18" charset="0"/>
              </a:rPr>
              <a:t>diagnostic </a:t>
            </a:r>
            <a:r>
              <a:rPr lang="en-GB" sz="1200" dirty="0">
                <a:ea typeface="Times New Roman" panose="02020603050405020304" pitchFamily="18" charset="0"/>
              </a:rPr>
              <a:t>assessment and SLT offer of advice for communication impairments for preschool children</a:t>
            </a:r>
            <a:endParaRPr lang="en-GB" sz="1000" dirty="0">
              <a:ea typeface="Calibri" panose="020F0502020204030204" pitchFamily="34" charset="0"/>
            </a:endParaRPr>
          </a:p>
        </p:txBody>
      </p:sp>
      <p:sp>
        <p:nvSpPr>
          <p:cNvPr id="17" name="TextBox 16"/>
          <p:cNvSpPr txBox="1"/>
          <p:nvPr/>
        </p:nvSpPr>
        <p:spPr>
          <a:xfrm>
            <a:off x="3255543" y="4643113"/>
            <a:ext cx="2939094" cy="276999"/>
          </a:xfrm>
          <a:prstGeom prst="rect">
            <a:avLst/>
          </a:prstGeom>
          <a:noFill/>
          <a:ln>
            <a:solidFill>
              <a:schemeClr val="bg1"/>
            </a:solidFill>
          </a:ln>
        </p:spPr>
        <p:txBody>
          <a:bodyPr wrap="square" rtlCol="0">
            <a:spAutoFit/>
          </a:bodyPr>
          <a:lstStyle/>
          <a:p>
            <a:pPr lvl="0">
              <a:spcAft>
                <a:spcPts val="0"/>
              </a:spcAft>
              <a:buSzPts val="1000"/>
              <a:tabLst>
                <a:tab pos="457200" algn="l"/>
              </a:tabLst>
            </a:pPr>
            <a:r>
              <a:rPr lang="en-GB" sz="1200" b="1" dirty="0" smtClean="0">
                <a:ea typeface="Times New Roman" panose="02020603050405020304" pitchFamily="18" charset="0"/>
              </a:rPr>
              <a:t>Social care disabilities team</a:t>
            </a:r>
            <a:endParaRPr lang="en-GB" sz="1000" dirty="0">
              <a:ea typeface="Calibri" panose="020F0502020204030204" pitchFamily="34" charset="0"/>
            </a:endParaRPr>
          </a:p>
        </p:txBody>
      </p:sp>
      <p:sp>
        <p:nvSpPr>
          <p:cNvPr id="18" name="TextBox 17"/>
          <p:cNvSpPr txBox="1"/>
          <p:nvPr/>
        </p:nvSpPr>
        <p:spPr>
          <a:xfrm>
            <a:off x="6271076" y="4344297"/>
            <a:ext cx="2498696" cy="461665"/>
          </a:xfrm>
          <a:prstGeom prst="rect">
            <a:avLst/>
          </a:prstGeom>
          <a:solidFill>
            <a:schemeClr val="accent5"/>
          </a:solidFill>
          <a:ln>
            <a:solidFill>
              <a:schemeClr val="bg1"/>
            </a:solidFill>
          </a:ln>
        </p:spPr>
        <p:txBody>
          <a:bodyPr wrap="square" rtlCol="0">
            <a:spAutoFit/>
          </a:bodyPr>
          <a:lstStyle/>
          <a:p>
            <a:pPr lvl="0">
              <a:spcAft>
                <a:spcPts val="0"/>
              </a:spcAft>
              <a:buSzPts val="1000"/>
              <a:tabLst>
                <a:tab pos="457200" algn="l"/>
              </a:tabLst>
            </a:pPr>
            <a:r>
              <a:rPr lang="en-GB" sz="1200" dirty="0">
                <a:ea typeface="Times New Roman" panose="02020603050405020304" pitchFamily="18" charset="0"/>
              </a:rPr>
              <a:t>Locality </a:t>
            </a:r>
            <a:r>
              <a:rPr lang="en-GB" sz="1200" dirty="0" smtClean="0">
                <a:ea typeface="Times New Roman" panose="02020603050405020304" pitchFamily="18" charset="0"/>
              </a:rPr>
              <a:t>Team/Family Workers </a:t>
            </a:r>
            <a:r>
              <a:rPr lang="en-GB" sz="1200" dirty="0">
                <a:ea typeface="Times New Roman" panose="02020603050405020304" pitchFamily="18" charset="0"/>
              </a:rPr>
              <a:t>support </a:t>
            </a:r>
            <a:r>
              <a:rPr lang="en-GB" sz="1200" dirty="0" smtClean="0">
                <a:ea typeface="Times New Roman" panose="02020603050405020304" pitchFamily="18" charset="0"/>
              </a:rPr>
              <a:t>(universal/targeted</a:t>
            </a:r>
            <a:r>
              <a:rPr lang="en-GB" sz="1200" dirty="0">
                <a:ea typeface="Times New Roman" panose="02020603050405020304" pitchFamily="18" charset="0"/>
              </a:rPr>
              <a:t>)</a:t>
            </a:r>
            <a:endParaRPr lang="en-GB" sz="1000" dirty="0">
              <a:ea typeface="Calibri" panose="020F0502020204030204" pitchFamily="34" charset="0"/>
            </a:endParaRPr>
          </a:p>
        </p:txBody>
      </p:sp>
    </p:spTree>
    <p:extLst>
      <p:ext uri="{BB962C8B-B14F-4D97-AF65-F5344CB8AC3E}">
        <p14:creationId xmlns:p14="http://schemas.microsoft.com/office/powerpoint/2010/main" val="17195604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375"/>
            <a:ext cx="6923112" cy="857250"/>
          </a:xfrm>
          <a:noFill/>
        </p:spPr>
        <p:txBody>
          <a:bodyPr/>
          <a:lstStyle/>
          <a:p>
            <a:r>
              <a:rPr lang="en-GB" dirty="0" smtClean="0"/>
              <a:t>Service mapping: National/Charities/Parents</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2" name="TextBox 1"/>
          <p:cNvSpPr txBox="1"/>
          <p:nvPr/>
        </p:nvSpPr>
        <p:spPr>
          <a:xfrm>
            <a:off x="251521" y="1227846"/>
            <a:ext cx="2520280" cy="738664"/>
          </a:xfrm>
          <a:prstGeom prst="rect">
            <a:avLst/>
          </a:prstGeom>
          <a:noFill/>
          <a:ln>
            <a:solidFill>
              <a:schemeClr val="bg1"/>
            </a:solidFill>
          </a:ln>
        </p:spPr>
        <p:txBody>
          <a:bodyPr wrap="square" rtlCol="0">
            <a:spAutoFit/>
          </a:bodyPr>
          <a:lstStyle/>
          <a:p>
            <a:r>
              <a:rPr lang="en-GB" sz="1400" dirty="0" smtClean="0">
                <a:hlinkClick r:id="rId3"/>
              </a:rPr>
              <a:t>Autism Support App</a:t>
            </a:r>
            <a:r>
              <a:rPr lang="en-GB" sz="1400" dirty="0" smtClean="0"/>
              <a:t>:</a:t>
            </a:r>
          </a:p>
          <a:p>
            <a:r>
              <a:rPr lang="en-GB" sz="1400" dirty="0" smtClean="0"/>
              <a:t>App designed to support people with ASC and carers. </a:t>
            </a:r>
            <a:endParaRPr lang="en-GB" sz="1400" dirty="0"/>
          </a:p>
        </p:txBody>
      </p:sp>
      <p:sp>
        <p:nvSpPr>
          <p:cNvPr id="12" name="TextBox 11"/>
          <p:cNvSpPr txBox="1"/>
          <p:nvPr/>
        </p:nvSpPr>
        <p:spPr>
          <a:xfrm>
            <a:off x="251521" y="2077663"/>
            <a:ext cx="2520280" cy="738664"/>
          </a:xfrm>
          <a:prstGeom prst="rect">
            <a:avLst/>
          </a:prstGeom>
          <a:noFill/>
          <a:ln>
            <a:solidFill>
              <a:schemeClr val="bg1"/>
            </a:solidFill>
          </a:ln>
        </p:spPr>
        <p:txBody>
          <a:bodyPr wrap="square" rtlCol="0">
            <a:spAutoFit/>
          </a:bodyPr>
          <a:lstStyle/>
          <a:p>
            <a:r>
              <a:rPr lang="en-GB" sz="1400" dirty="0" smtClean="0">
                <a:hlinkClick r:id="rId3"/>
              </a:rPr>
              <a:t>National Autistic Society:</a:t>
            </a:r>
            <a:r>
              <a:rPr lang="en-GB" sz="1400" dirty="0" smtClean="0">
                <a:hlinkClick r:id="rId4"/>
              </a:rPr>
              <a:t> </a:t>
            </a:r>
            <a:r>
              <a:rPr lang="en-GB" sz="1400" dirty="0" smtClean="0"/>
              <a:t>Online information for anyone with ASC and carers. </a:t>
            </a:r>
            <a:endParaRPr lang="en-GB" sz="1400" dirty="0"/>
          </a:p>
        </p:txBody>
      </p:sp>
      <p:sp>
        <p:nvSpPr>
          <p:cNvPr id="9" name="TextBox 8"/>
          <p:cNvSpPr txBox="1"/>
          <p:nvPr/>
        </p:nvSpPr>
        <p:spPr>
          <a:xfrm>
            <a:off x="3017552" y="3984228"/>
            <a:ext cx="2520280" cy="523220"/>
          </a:xfrm>
          <a:prstGeom prst="rect">
            <a:avLst/>
          </a:prstGeom>
          <a:noFill/>
          <a:ln>
            <a:solidFill>
              <a:schemeClr val="bg1"/>
            </a:solidFill>
          </a:ln>
        </p:spPr>
        <p:txBody>
          <a:bodyPr wrap="square" rtlCol="0">
            <a:spAutoFit/>
          </a:bodyPr>
          <a:lstStyle/>
          <a:p>
            <a:r>
              <a:rPr lang="en-GB" sz="1400" dirty="0" smtClean="0">
                <a:hlinkClick r:id="rId5"/>
              </a:rPr>
              <a:t>Contact a Family: </a:t>
            </a:r>
            <a:r>
              <a:rPr lang="en-GB" sz="1400" dirty="0" smtClean="0"/>
              <a:t>Support for families of CWD</a:t>
            </a:r>
            <a:endParaRPr lang="en-GB" sz="1400" dirty="0"/>
          </a:p>
        </p:txBody>
      </p:sp>
      <p:sp>
        <p:nvSpPr>
          <p:cNvPr id="14" name="TextBox 13"/>
          <p:cNvSpPr txBox="1"/>
          <p:nvPr/>
        </p:nvSpPr>
        <p:spPr>
          <a:xfrm>
            <a:off x="3000360" y="1205348"/>
            <a:ext cx="2520280" cy="738664"/>
          </a:xfrm>
          <a:prstGeom prst="rect">
            <a:avLst/>
          </a:prstGeom>
          <a:noFill/>
          <a:ln>
            <a:solidFill>
              <a:schemeClr val="bg1"/>
            </a:solidFill>
          </a:ln>
        </p:spPr>
        <p:txBody>
          <a:bodyPr wrap="square" rtlCol="0">
            <a:spAutoFit/>
          </a:bodyPr>
          <a:lstStyle/>
          <a:p>
            <a:r>
              <a:rPr lang="en-GB" sz="1400" dirty="0" smtClean="0">
                <a:hlinkClick r:id="rId6"/>
              </a:rPr>
              <a:t>Family Voice: </a:t>
            </a:r>
            <a:r>
              <a:rPr lang="en-GB" sz="1400" dirty="0" smtClean="0"/>
              <a:t>Support </a:t>
            </a:r>
            <a:r>
              <a:rPr lang="en-GB" sz="1400" dirty="0"/>
              <a:t>for parents/carers of </a:t>
            </a:r>
            <a:r>
              <a:rPr lang="en-GB" sz="1400" dirty="0" smtClean="0"/>
              <a:t>a CYP with SEND. Peterborough</a:t>
            </a:r>
            <a:endParaRPr lang="en-GB" sz="1400" dirty="0"/>
          </a:p>
        </p:txBody>
      </p:sp>
      <p:sp>
        <p:nvSpPr>
          <p:cNvPr id="15" name="TextBox 14"/>
          <p:cNvSpPr txBox="1"/>
          <p:nvPr/>
        </p:nvSpPr>
        <p:spPr>
          <a:xfrm>
            <a:off x="3000360" y="2077663"/>
            <a:ext cx="2520280" cy="954107"/>
          </a:xfrm>
          <a:prstGeom prst="rect">
            <a:avLst/>
          </a:prstGeom>
          <a:noFill/>
          <a:ln>
            <a:solidFill>
              <a:schemeClr val="bg1"/>
            </a:solidFill>
          </a:ln>
        </p:spPr>
        <p:txBody>
          <a:bodyPr wrap="square" rtlCol="0">
            <a:spAutoFit/>
          </a:bodyPr>
          <a:lstStyle/>
          <a:p>
            <a:r>
              <a:rPr lang="en-GB" sz="1400" dirty="0" smtClean="0">
                <a:hlinkClick r:id="rId7"/>
              </a:rPr>
              <a:t>Pinpoint: </a:t>
            </a:r>
            <a:r>
              <a:rPr lang="en-GB" sz="1400" dirty="0" smtClean="0"/>
              <a:t>Support for parents/carers of CYPs with additional needs or disability. Cambridgeshire</a:t>
            </a:r>
            <a:endParaRPr lang="en-GB" sz="1400" dirty="0"/>
          </a:p>
        </p:txBody>
      </p:sp>
      <p:sp>
        <p:nvSpPr>
          <p:cNvPr id="16" name="TextBox 15"/>
          <p:cNvSpPr txBox="1"/>
          <p:nvPr/>
        </p:nvSpPr>
        <p:spPr>
          <a:xfrm>
            <a:off x="3009152" y="3148012"/>
            <a:ext cx="2520280" cy="738664"/>
          </a:xfrm>
          <a:prstGeom prst="rect">
            <a:avLst/>
          </a:prstGeom>
          <a:noFill/>
          <a:ln>
            <a:solidFill>
              <a:schemeClr val="bg1"/>
            </a:solidFill>
          </a:ln>
        </p:spPr>
        <p:txBody>
          <a:bodyPr wrap="square" rtlCol="0">
            <a:spAutoFit/>
          </a:bodyPr>
          <a:lstStyle/>
          <a:p>
            <a:r>
              <a:rPr lang="en-GB" sz="1400" dirty="0">
                <a:hlinkClick r:id="rId8"/>
              </a:rPr>
              <a:t>Parent Relate</a:t>
            </a:r>
            <a:r>
              <a:rPr lang="en-GB" sz="1400" dirty="0"/>
              <a:t>: Support for parents/carers of CYPs with </a:t>
            </a:r>
            <a:r>
              <a:rPr lang="en-GB" sz="1400" dirty="0" smtClean="0"/>
              <a:t>ASC </a:t>
            </a:r>
            <a:r>
              <a:rPr lang="en-GB" sz="1400" dirty="0"/>
              <a:t>in Peterborough, Self-referral.</a:t>
            </a:r>
          </a:p>
        </p:txBody>
      </p:sp>
      <p:sp>
        <p:nvSpPr>
          <p:cNvPr id="13" name="TextBox 12"/>
          <p:cNvSpPr txBox="1"/>
          <p:nvPr/>
        </p:nvSpPr>
        <p:spPr>
          <a:xfrm>
            <a:off x="5580112" y="1205348"/>
            <a:ext cx="2520280" cy="738664"/>
          </a:xfrm>
          <a:prstGeom prst="rect">
            <a:avLst/>
          </a:prstGeom>
          <a:noFill/>
          <a:ln>
            <a:solidFill>
              <a:schemeClr val="bg1"/>
            </a:solidFill>
          </a:ln>
        </p:spPr>
        <p:txBody>
          <a:bodyPr wrap="square" rtlCol="0">
            <a:spAutoFit/>
          </a:bodyPr>
          <a:lstStyle/>
          <a:p>
            <a:r>
              <a:rPr lang="en-GB" sz="1400" dirty="0" smtClean="0">
                <a:hlinkClick r:id="rId5"/>
              </a:rPr>
              <a:t>Romsey Mill Youth Club:</a:t>
            </a:r>
            <a:r>
              <a:rPr lang="en-GB" sz="1400" dirty="0" smtClean="0"/>
              <a:t> </a:t>
            </a:r>
            <a:r>
              <a:rPr lang="en-GB" sz="1400" dirty="0" smtClean="0">
                <a:ea typeface="Times New Roman" panose="02020603050405020304" pitchFamily="18" charset="0"/>
              </a:rPr>
              <a:t>for </a:t>
            </a:r>
            <a:r>
              <a:rPr lang="en-GB" sz="1400" dirty="0">
                <a:ea typeface="Times New Roman" panose="02020603050405020304" pitchFamily="18" charset="0"/>
              </a:rPr>
              <a:t>children with </a:t>
            </a:r>
            <a:r>
              <a:rPr lang="en-GB" sz="1400" dirty="0" smtClean="0">
                <a:ea typeface="Times New Roman" panose="02020603050405020304" pitchFamily="18" charset="0"/>
              </a:rPr>
              <a:t>ASC </a:t>
            </a:r>
            <a:r>
              <a:rPr lang="en-GB" sz="1400" dirty="0">
                <a:ea typeface="Times New Roman" panose="02020603050405020304" pitchFamily="18" charset="0"/>
              </a:rPr>
              <a:t>8 </a:t>
            </a:r>
            <a:r>
              <a:rPr lang="en-GB" sz="1400" dirty="0" err="1">
                <a:ea typeface="Times New Roman" panose="02020603050405020304" pitchFamily="18" charset="0"/>
              </a:rPr>
              <a:t>yrs</a:t>
            </a:r>
            <a:r>
              <a:rPr lang="en-GB" sz="1400" dirty="0">
                <a:ea typeface="Times New Roman" panose="02020603050405020304" pitchFamily="18" charset="0"/>
              </a:rPr>
              <a:t> </a:t>
            </a:r>
            <a:r>
              <a:rPr lang="en-GB" sz="1400" dirty="0" smtClean="0">
                <a:ea typeface="Times New Roman" panose="02020603050405020304" pitchFamily="18" charset="0"/>
              </a:rPr>
              <a:t>(</a:t>
            </a:r>
            <a:r>
              <a:rPr lang="en-GB" sz="1400" dirty="0">
                <a:ea typeface="Times New Roman" panose="02020603050405020304" pitchFamily="18" charset="0"/>
              </a:rPr>
              <a:t>Cambridge region only</a:t>
            </a:r>
            <a:r>
              <a:rPr lang="en-GB" sz="1400" dirty="0" smtClean="0">
                <a:ea typeface="Times New Roman" panose="02020603050405020304" pitchFamily="18" charset="0"/>
              </a:rPr>
              <a:t>)</a:t>
            </a:r>
            <a:endParaRPr lang="en-GB" sz="1050" dirty="0">
              <a:ea typeface="Calibri" panose="020F0502020204030204" pitchFamily="34" charset="0"/>
            </a:endParaRPr>
          </a:p>
        </p:txBody>
      </p:sp>
    </p:spTree>
    <p:extLst>
      <p:ext uri="{BB962C8B-B14F-4D97-AF65-F5344CB8AC3E}">
        <p14:creationId xmlns:p14="http://schemas.microsoft.com/office/powerpoint/2010/main" val="18834445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375"/>
            <a:ext cx="6923112" cy="857250"/>
          </a:xfrm>
          <a:noFill/>
        </p:spPr>
        <p:txBody>
          <a:bodyPr/>
          <a:lstStyle/>
          <a:p>
            <a:r>
              <a:rPr lang="en-GB" dirty="0" smtClean="0"/>
              <a:t>CYPs: Assets</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2" name="TextBox 1"/>
          <p:cNvSpPr txBox="1"/>
          <p:nvPr/>
        </p:nvSpPr>
        <p:spPr>
          <a:xfrm>
            <a:off x="313184" y="1063625"/>
            <a:ext cx="7211144" cy="3323987"/>
          </a:xfrm>
          <a:prstGeom prst="rect">
            <a:avLst/>
          </a:prstGeom>
          <a:noFill/>
        </p:spPr>
        <p:txBody>
          <a:bodyPr wrap="square" rtlCol="0">
            <a:spAutoFit/>
          </a:bodyPr>
          <a:lstStyle/>
          <a:p>
            <a:pPr marL="285750" indent="-285750">
              <a:buFont typeface="Arial" panose="020B0604020202020204" pitchFamily="34" charset="0"/>
              <a:buChar char="•"/>
            </a:pPr>
            <a:r>
              <a:rPr lang="en-GB" sz="1500" b="1" dirty="0" smtClean="0"/>
              <a:t>Early </a:t>
            </a:r>
            <a:r>
              <a:rPr lang="en-GB" sz="1500" b="1" dirty="0"/>
              <a:t>help </a:t>
            </a:r>
            <a:r>
              <a:rPr lang="en-GB" sz="1500" dirty="0"/>
              <a:t>and </a:t>
            </a:r>
            <a:r>
              <a:rPr lang="en-GB" sz="1500" b="1" dirty="0"/>
              <a:t>diagnosis</a:t>
            </a:r>
            <a:r>
              <a:rPr lang="en-GB" sz="1500" dirty="0"/>
              <a:t> </a:t>
            </a:r>
            <a:r>
              <a:rPr lang="en-GB" sz="1500" dirty="0" smtClean="0"/>
              <a:t>of </a:t>
            </a:r>
            <a:r>
              <a:rPr lang="en-GB" sz="1500" b="1" dirty="0" smtClean="0"/>
              <a:t>ASC</a:t>
            </a:r>
            <a:r>
              <a:rPr lang="en-GB" sz="1500" dirty="0" smtClean="0"/>
              <a:t> in children has </a:t>
            </a:r>
            <a:r>
              <a:rPr lang="en-GB" sz="1500" b="1" dirty="0" smtClean="0"/>
              <a:t>good</a:t>
            </a:r>
            <a:r>
              <a:rPr lang="en-GB" sz="1500" dirty="0" smtClean="0"/>
              <a:t> </a:t>
            </a:r>
            <a:r>
              <a:rPr lang="en-GB" sz="1500" dirty="0"/>
              <a:t>partnership working. </a:t>
            </a:r>
          </a:p>
          <a:p>
            <a:pPr marL="285750" indent="-285750">
              <a:buFont typeface="Arial" panose="020B0604020202020204" pitchFamily="34" charset="0"/>
              <a:buChar char="•"/>
            </a:pPr>
            <a:r>
              <a:rPr lang="en-GB" sz="1500" b="1" dirty="0" smtClean="0"/>
              <a:t>Self-assessment </a:t>
            </a:r>
            <a:r>
              <a:rPr lang="en-GB" sz="1500" dirty="0"/>
              <a:t>completed by both LA on current assessment of statutory duties ( September 2018 )</a:t>
            </a:r>
          </a:p>
          <a:p>
            <a:pPr marL="285750" indent="-285750">
              <a:buFont typeface="Arial" panose="020B0604020202020204" pitchFamily="34" charset="0"/>
              <a:buChar char="•"/>
            </a:pPr>
            <a:r>
              <a:rPr lang="en-GB" sz="1500" dirty="0" smtClean="0"/>
              <a:t>Development </a:t>
            </a:r>
            <a:r>
              <a:rPr lang="en-GB" sz="1500" dirty="0"/>
              <a:t>of </a:t>
            </a:r>
            <a:r>
              <a:rPr lang="en-GB" sz="1500" b="1" dirty="0"/>
              <a:t>transforming</a:t>
            </a:r>
            <a:r>
              <a:rPr lang="en-GB" sz="1500" dirty="0"/>
              <a:t> </a:t>
            </a:r>
            <a:r>
              <a:rPr lang="en-GB" sz="1500" b="1" dirty="0"/>
              <a:t>care</a:t>
            </a:r>
            <a:r>
              <a:rPr lang="en-GB" sz="1500" dirty="0"/>
              <a:t> services for Children with </a:t>
            </a:r>
            <a:r>
              <a:rPr lang="en-GB" sz="1500" b="1" dirty="0" smtClean="0"/>
              <a:t>ASC</a:t>
            </a:r>
            <a:r>
              <a:rPr lang="en-GB" sz="1500" dirty="0" smtClean="0"/>
              <a:t> </a:t>
            </a:r>
            <a:r>
              <a:rPr lang="en-GB" sz="1500" dirty="0"/>
              <a:t>and complex needs </a:t>
            </a:r>
          </a:p>
          <a:p>
            <a:pPr marL="285750" indent="-285750">
              <a:buFont typeface="Arial" panose="020B0604020202020204" pitchFamily="34" charset="0"/>
              <a:buChar char="•"/>
            </a:pPr>
            <a:r>
              <a:rPr lang="en-GB" sz="1500" b="1" dirty="0"/>
              <a:t>G</a:t>
            </a:r>
            <a:r>
              <a:rPr lang="en-GB" sz="1500" b="1" dirty="0" smtClean="0"/>
              <a:t>ood</a:t>
            </a:r>
            <a:r>
              <a:rPr lang="en-GB" sz="1500" dirty="0" smtClean="0"/>
              <a:t> </a:t>
            </a:r>
            <a:r>
              <a:rPr lang="en-GB" sz="1500" b="1" dirty="0" smtClean="0"/>
              <a:t>parent/carer </a:t>
            </a:r>
            <a:r>
              <a:rPr lang="en-GB" sz="1500" b="1" dirty="0"/>
              <a:t>groups </a:t>
            </a:r>
            <a:r>
              <a:rPr lang="en-GB" sz="1500" dirty="0"/>
              <a:t>with </a:t>
            </a:r>
            <a:r>
              <a:rPr lang="en-GB" sz="1500" dirty="0" smtClean="0"/>
              <a:t>regular workshops</a:t>
            </a:r>
          </a:p>
          <a:p>
            <a:pPr marL="285750" indent="-285750">
              <a:buFont typeface="Arial" panose="020B0604020202020204" pitchFamily="34" charset="0"/>
              <a:buChar char="•"/>
            </a:pPr>
            <a:r>
              <a:rPr lang="en-GB" sz="1500" b="1" dirty="0"/>
              <a:t>Some</a:t>
            </a:r>
            <a:r>
              <a:rPr lang="en-GB" sz="1500" dirty="0"/>
              <a:t> </a:t>
            </a:r>
            <a:r>
              <a:rPr lang="en-GB" sz="1500" b="1" dirty="0"/>
              <a:t>training</a:t>
            </a:r>
            <a:r>
              <a:rPr lang="en-GB" sz="1500" dirty="0"/>
              <a:t> in </a:t>
            </a:r>
            <a:r>
              <a:rPr lang="en-GB" sz="1500" b="1" dirty="0" smtClean="0"/>
              <a:t>ASC</a:t>
            </a:r>
            <a:r>
              <a:rPr lang="en-GB" sz="1500" dirty="0" smtClean="0"/>
              <a:t> </a:t>
            </a:r>
            <a:r>
              <a:rPr lang="en-GB" sz="1500" b="1" dirty="0" smtClean="0"/>
              <a:t>awareness</a:t>
            </a:r>
            <a:r>
              <a:rPr lang="en-GB" sz="1500" dirty="0" smtClean="0"/>
              <a:t>: </a:t>
            </a:r>
          </a:p>
          <a:p>
            <a:pPr marL="742950" lvl="1" indent="-285750">
              <a:buFont typeface="Arial" panose="020B0604020202020204" pitchFamily="34" charset="0"/>
              <a:buChar char="•"/>
            </a:pPr>
            <a:r>
              <a:rPr lang="en-GB" sz="1500" dirty="0" smtClean="0"/>
              <a:t>Cambridgeshire </a:t>
            </a:r>
            <a:r>
              <a:rPr lang="en-GB" sz="1500" dirty="0"/>
              <a:t>County Council holds a Strategic Partner and Training Hub licence from the Autism Education Trust (AET) </a:t>
            </a:r>
            <a:r>
              <a:rPr lang="en-GB" sz="1500" dirty="0" smtClean="0"/>
              <a:t>to </a:t>
            </a:r>
            <a:r>
              <a:rPr lang="en-GB" sz="1500" dirty="0"/>
              <a:t>train educational professionals in Early Years Settings, Schools and Post-16 settings. The trainers are all Educational Psychologists, Specialist Teachers, and Specialist Practitioners within the SEND Service 0-25 and </a:t>
            </a:r>
            <a:r>
              <a:rPr lang="en-GB" sz="1500" dirty="0" smtClean="0"/>
              <a:t>train ~ </a:t>
            </a:r>
            <a:r>
              <a:rPr lang="en-GB" sz="1500" dirty="0"/>
              <a:t>1000 educational professionals in Cambridgeshire per year</a:t>
            </a:r>
            <a:r>
              <a:rPr lang="en-GB" sz="1500" dirty="0" smtClean="0"/>
              <a:t>.</a:t>
            </a:r>
          </a:p>
          <a:p>
            <a:pPr marL="742950" lvl="1" indent="-285750">
              <a:buFont typeface="Arial" panose="020B0604020202020204" pitchFamily="34" charset="0"/>
              <a:buChar char="•"/>
            </a:pPr>
            <a:r>
              <a:rPr lang="en-GB" sz="1500" dirty="0" err="1"/>
              <a:t>Medehamstede</a:t>
            </a:r>
            <a:r>
              <a:rPr lang="en-GB" sz="1500" dirty="0" smtClean="0"/>
              <a:t> School in Peterborough is delivering training (through AET) to Early Years settings and school across Peterborough. </a:t>
            </a:r>
            <a:endParaRPr lang="en-GB" sz="1500" dirty="0"/>
          </a:p>
        </p:txBody>
      </p:sp>
    </p:spTree>
    <p:extLst>
      <p:ext uri="{BB962C8B-B14F-4D97-AF65-F5344CB8AC3E}">
        <p14:creationId xmlns:p14="http://schemas.microsoft.com/office/powerpoint/2010/main" val="15546068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375"/>
            <a:ext cx="6923112" cy="857250"/>
          </a:xfrm>
          <a:noFill/>
        </p:spPr>
        <p:txBody>
          <a:bodyPr/>
          <a:lstStyle/>
          <a:p>
            <a:r>
              <a:rPr lang="en-GB" dirty="0" smtClean="0"/>
              <a:t>CYPs: </a:t>
            </a:r>
            <a:r>
              <a:rPr lang="en-GB" sz="3200" dirty="0" smtClean="0"/>
              <a:t>Gaps</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2" name="TextBox 1"/>
          <p:cNvSpPr txBox="1"/>
          <p:nvPr/>
        </p:nvSpPr>
        <p:spPr>
          <a:xfrm>
            <a:off x="205172" y="1073677"/>
            <a:ext cx="6743092" cy="3754874"/>
          </a:xfrm>
          <a:prstGeom prst="rect">
            <a:avLst/>
          </a:prstGeom>
          <a:noFill/>
        </p:spPr>
        <p:txBody>
          <a:bodyPr wrap="square" rtlCol="0">
            <a:spAutoFit/>
          </a:bodyPr>
          <a:lstStyle/>
          <a:p>
            <a:pPr marL="285750" lvl="0" indent="-285750">
              <a:buFont typeface="Arial" panose="020B0604020202020204" pitchFamily="34" charset="0"/>
              <a:buChar char="•"/>
            </a:pPr>
            <a:r>
              <a:rPr lang="en-GB" sz="1400" b="1" dirty="0" smtClean="0"/>
              <a:t>Behaviour</a:t>
            </a:r>
            <a:r>
              <a:rPr lang="en-GB" sz="1400" dirty="0" smtClean="0"/>
              <a:t> </a:t>
            </a:r>
            <a:r>
              <a:rPr lang="en-GB" sz="1400" b="1" dirty="0"/>
              <a:t>support</a:t>
            </a:r>
            <a:r>
              <a:rPr lang="en-GB" sz="1400" dirty="0"/>
              <a:t> services for </a:t>
            </a:r>
            <a:r>
              <a:rPr lang="en-GB" sz="1400" b="1" dirty="0"/>
              <a:t>children</a:t>
            </a:r>
            <a:r>
              <a:rPr lang="en-GB" sz="1400" dirty="0"/>
              <a:t> with </a:t>
            </a:r>
            <a:r>
              <a:rPr lang="en-GB" sz="1400" b="1" dirty="0" smtClean="0"/>
              <a:t>ASC</a:t>
            </a:r>
            <a:r>
              <a:rPr lang="en-GB" sz="1400" dirty="0" smtClean="0"/>
              <a:t> especially </a:t>
            </a:r>
            <a:r>
              <a:rPr lang="en-GB" sz="1400" dirty="0"/>
              <a:t>for those with aggression and violence - current supports are Family </a:t>
            </a:r>
            <a:r>
              <a:rPr lang="en-GB" sz="1400" dirty="0" smtClean="0"/>
              <a:t>Worker </a:t>
            </a:r>
            <a:r>
              <a:rPr lang="en-GB" sz="1400" dirty="0"/>
              <a:t>at targeted level </a:t>
            </a:r>
            <a:r>
              <a:rPr lang="en-GB" sz="1400" dirty="0" smtClean="0"/>
              <a:t>only with no route for escalation</a:t>
            </a:r>
            <a:endParaRPr lang="en-GB" sz="1400" dirty="0"/>
          </a:p>
          <a:p>
            <a:pPr marL="285750" lvl="0" indent="-285750">
              <a:buFont typeface="Arial" panose="020B0604020202020204" pitchFamily="34" charset="0"/>
              <a:buChar char="•"/>
            </a:pPr>
            <a:r>
              <a:rPr lang="en-GB" sz="1400" dirty="0"/>
              <a:t>L</a:t>
            </a:r>
            <a:r>
              <a:rPr lang="en-GB" sz="1400" dirty="0" smtClean="0"/>
              <a:t>arge </a:t>
            </a:r>
            <a:r>
              <a:rPr lang="en-GB" sz="1400" dirty="0"/>
              <a:t>number of </a:t>
            </a:r>
            <a:r>
              <a:rPr lang="en-GB" sz="1400" b="1" dirty="0"/>
              <a:t>families</a:t>
            </a:r>
            <a:r>
              <a:rPr lang="en-GB" sz="1400" dirty="0"/>
              <a:t> who fall into a </a:t>
            </a:r>
            <a:r>
              <a:rPr lang="en-GB" sz="1400" b="1" dirty="0"/>
              <a:t>gap</a:t>
            </a:r>
            <a:r>
              <a:rPr lang="en-GB" sz="1400" dirty="0"/>
              <a:t> between </a:t>
            </a:r>
            <a:r>
              <a:rPr lang="en-GB" sz="1400" b="1" dirty="0" smtClean="0"/>
              <a:t>universal/targeted</a:t>
            </a:r>
            <a:r>
              <a:rPr lang="en-GB" sz="1400" dirty="0" smtClean="0"/>
              <a:t> </a:t>
            </a:r>
            <a:r>
              <a:rPr lang="en-GB" sz="1400" dirty="0"/>
              <a:t>services and high level </a:t>
            </a:r>
            <a:r>
              <a:rPr lang="en-GB" sz="1400" b="1" dirty="0"/>
              <a:t>specialist</a:t>
            </a:r>
            <a:r>
              <a:rPr lang="en-GB" sz="1400" dirty="0"/>
              <a:t> services </a:t>
            </a:r>
            <a:r>
              <a:rPr lang="en-GB" sz="1400" dirty="0" smtClean="0"/>
              <a:t>e.g. </a:t>
            </a:r>
            <a:r>
              <a:rPr lang="en-GB" sz="1400" dirty="0"/>
              <a:t>CAMH - </a:t>
            </a:r>
            <a:r>
              <a:rPr lang="en-GB" sz="1400" dirty="0" smtClean="0"/>
              <a:t>if </a:t>
            </a:r>
            <a:r>
              <a:rPr lang="en-GB" sz="1400" dirty="0"/>
              <a:t>they don't have a mental health problem. </a:t>
            </a:r>
            <a:endParaRPr lang="en-GB" sz="1400" dirty="0" smtClean="0"/>
          </a:p>
          <a:p>
            <a:pPr marL="285750" lvl="0" indent="-285750">
              <a:buFont typeface="Arial" panose="020B0604020202020204" pitchFamily="34" charset="0"/>
              <a:buChar char="•"/>
            </a:pPr>
            <a:r>
              <a:rPr lang="en-GB" sz="1400" dirty="0" smtClean="0"/>
              <a:t>Insufficient </a:t>
            </a:r>
            <a:r>
              <a:rPr lang="en-GB" sz="1400" b="1" dirty="0" smtClean="0"/>
              <a:t>capacity</a:t>
            </a:r>
            <a:r>
              <a:rPr lang="en-GB" sz="1400" dirty="0" smtClean="0"/>
              <a:t> </a:t>
            </a:r>
            <a:r>
              <a:rPr lang="en-GB" sz="1400" dirty="0"/>
              <a:t>in </a:t>
            </a:r>
            <a:r>
              <a:rPr lang="en-GB" sz="1400" b="1" dirty="0"/>
              <a:t>assessment</a:t>
            </a:r>
            <a:r>
              <a:rPr lang="en-GB" sz="1400" dirty="0"/>
              <a:t> services for </a:t>
            </a:r>
            <a:r>
              <a:rPr lang="en-GB" sz="1400" b="1" dirty="0" smtClean="0"/>
              <a:t>school-aged</a:t>
            </a:r>
            <a:r>
              <a:rPr lang="en-GB" sz="1400" dirty="0" smtClean="0"/>
              <a:t> children</a:t>
            </a:r>
            <a:endParaRPr lang="en-GB" sz="1400" dirty="0"/>
          </a:p>
          <a:p>
            <a:pPr marL="285750" lvl="0" indent="-285750">
              <a:buFont typeface="Arial" panose="020B0604020202020204" pitchFamily="34" charset="0"/>
              <a:buChar char="•"/>
            </a:pPr>
            <a:r>
              <a:rPr lang="en-GB" sz="1400" dirty="0" smtClean="0"/>
              <a:t>Difficulty </a:t>
            </a:r>
            <a:r>
              <a:rPr lang="en-GB" sz="1400" b="1" dirty="0" smtClean="0"/>
              <a:t>accessing</a:t>
            </a:r>
            <a:r>
              <a:rPr lang="en-GB" sz="1400" dirty="0" smtClean="0"/>
              <a:t> </a:t>
            </a:r>
            <a:r>
              <a:rPr lang="en-GB" sz="1400" b="1" dirty="0" smtClean="0"/>
              <a:t>mental health </a:t>
            </a:r>
            <a:r>
              <a:rPr lang="en-GB" sz="1400" dirty="0" smtClean="0"/>
              <a:t>services for CYPs with ASC as the </a:t>
            </a:r>
            <a:r>
              <a:rPr lang="en-GB" sz="1400" b="1" dirty="0" smtClean="0"/>
              <a:t>threshold</a:t>
            </a:r>
            <a:r>
              <a:rPr lang="en-GB" sz="1400" dirty="0" smtClean="0"/>
              <a:t> is </a:t>
            </a:r>
            <a:r>
              <a:rPr lang="en-GB" sz="1400" b="1" dirty="0"/>
              <a:t>high</a:t>
            </a:r>
            <a:r>
              <a:rPr lang="en-GB" sz="1400" dirty="0"/>
              <a:t> </a:t>
            </a:r>
            <a:r>
              <a:rPr lang="en-GB" sz="1400" dirty="0" smtClean="0"/>
              <a:t>and ASC may be an </a:t>
            </a:r>
            <a:r>
              <a:rPr lang="en-GB" sz="1400" dirty="0"/>
              <a:t>additional barrier.</a:t>
            </a:r>
          </a:p>
          <a:p>
            <a:pPr marL="285750" lvl="0" indent="-285750">
              <a:buFont typeface="Arial" panose="020B0604020202020204" pitchFamily="34" charset="0"/>
              <a:buChar char="•"/>
            </a:pPr>
            <a:r>
              <a:rPr lang="en-GB" sz="1400" dirty="0"/>
              <a:t>Capacity of </a:t>
            </a:r>
            <a:r>
              <a:rPr lang="en-GB" sz="1400" b="1" dirty="0"/>
              <a:t>Cygnet</a:t>
            </a:r>
            <a:r>
              <a:rPr lang="en-GB" sz="1400" dirty="0"/>
              <a:t> and </a:t>
            </a:r>
            <a:r>
              <a:rPr lang="en-GB" sz="1400" b="1" dirty="0"/>
              <a:t>SCILS</a:t>
            </a:r>
            <a:r>
              <a:rPr lang="en-GB" sz="1400" dirty="0"/>
              <a:t> courses is </a:t>
            </a:r>
            <a:r>
              <a:rPr lang="en-GB" sz="1400" b="1" dirty="0" smtClean="0"/>
              <a:t>insufficient</a:t>
            </a:r>
            <a:r>
              <a:rPr lang="en-GB" sz="1400" dirty="0" smtClean="0"/>
              <a:t> to </a:t>
            </a:r>
            <a:r>
              <a:rPr lang="en-GB" sz="1400" dirty="0"/>
              <a:t>meet demand </a:t>
            </a:r>
            <a:r>
              <a:rPr lang="en-GB" sz="1400" dirty="0" smtClean="0"/>
              <a:t>and are commissioned/funded</a:t>
            </a:r>
            <a:r>
              <a:rPr lang="en-GB" sz="1400" dirty="0"/>
              <a:t> </a:t>
            </a:r>
            <a:r>
              <a:rPr lang="en-GB" sz="1400" dirty="0" smtClean="0"/>
              <a:t>beyond </a:t>
            </a:r>
            <a:r>
              <a:rPr lang="en-GB" sz="1400" dirty="0"/>
              <a:t>core provision of overall </a:t>
            </a:r>
            <a:r>
              <a:rPr lang="en-GB" sz="1400" dirty="0" smtClean="0"/>
              <a:t>services. There are long </a:t>
            </a:r>
            <a:r>
              <a:rPr lang="en-GB" sz="1400" b="1" dirty="0" smtClean="0"/>
              <a:t>waiting</a:t>
            </a:r>
            <a:r>
              <a:rPr lang="en-GB" sz="1400" dirty="0"/>
              <a:t> </a:t>
            </a:r>
            <a:r>
              <a:rPr lang="en-GB" sz="1400" b="1" dirty="0" smtClean="0"/>
              <a:t>lists</a:t>
            </a:r>
            <a:r>
              <a:rPr lang="en-GB" sz="1400" dirty="0" smtClean="0"/>
              <a:t> for these courses and this has been </a:t>
            </a:r>
            <a:r>
              <a:rPr lang="en-GB" sz="1400" b="1" dirty="0"/>
              <a:t>exacerbated</a:t>
            </a:r>
            <a:r>
              <a:rPr lang="en-GB" sz="1400" dirty="0"/>
              <a:t> by </a:t>
            </a:r>
            <a:r>
              <a:rPr lang="en-GB" sz="1400" b="1" dirty="0" smtClean="0"/>
              <a:t>Covid-19</a:t>
            </a:r>
            <a:r>
              <a:rPr lang="en-GB" sz="1400" dirty="0" smtClean="0"/>
              <a:t>.</a:t>
            </a:r>
            <a:endParaRPr lang="en-GB" sz="1400" dirty="0"/>
          </a:p>
          <a:p>
            <a:pPr marL="285750" lvl="0" indent="-285750">
              <a:buFont typeface="Arial" panose="020B0604020202020204" pitchFamily="34" charset="0"/>
              <a:buChar char="•"/>
            </a:pPr>
            <a:r>
              <a:rPr lang="en-GB" sz="1400" b="1" dirty="0"/>
              <a:t>Social </a:t>
            </a:r>
            <a:r>
              <a:rPr lang="en-GB" sz="1400" b="1" dirty="0" smtClean="0"/>
              <a:t>skills/relationship </a:t>
            </a:r>
            <a:r>
              <a:rPr lang="en-GB" sz="1400" dirty="0"/>
              <a:t>training for adolescents and young </a:t>
            </a:r>
            <a:r>
              <a:rPr lang="en-GB" sz="1400" dirty="0" smtClean="0"/>
              <a:t>adults across C&amp;P</a:t>
            </a:r>
          </a:p>
          <a:p>
            <a:pPr marL="285750" lvl="0" indent="-285750">
              <a:buFont typeface="Arial" panose="020B0604020202020204" pitchFamily="34" charset="0"/>
              <a:buChar char="•"/>
            </a:pPr>
            <a:r>
              <a:rPr lang="en-GB" sz="1400" dirty="0" smtClean="0"/>
              <a:t>CYPs who have experienced </a:t>
            </a:r>
            <a:r>
              <a:rPr lang="en-GB" sz="1400" b="1" dirty="0" smtClean="0"/>
              <a:t>adversity</a:t>
            </a:r>
            <a:r>
              <a:rPr lang="en-GB" sz="1400" dirty="0" smtClean="0"/>
              <a:t> in </a:t>
            </a:r>
            <a:r>
              <a:rPr lang="en-GB" sz="1400" b="1" dirty="0" smtClean="0"/>
              <a:t>early</a:t>
            </a:r>
            <a:r>
              <a:rPr lang="en-GB" sz="1400" dirty="0" smtClean="0"/>
              <a:t> </a:t>
            </a:r>
            <a:r>
              <a:rPr lang="en-GB" sz="1400" b="1" dirty="0" smtClean="0"/>
              <a:t>life </a:t>
            </a:r>
            <a:r>
              <a:rPr lang="en-GB" sz="1400" dirty="0" smtClean="0"/>
              <a:t>and require multi-agency support are often not accepted as their needs are attributed to their early life events and therefore they do not meet the eligibility criteria required to access commissioned services for </a:t>
            </a:r>
            <a:r>
              <a:rPr lang="en-GB" sz="1400" b="1" dirty="0" smtClean="0"/>
              <a:t>developmental</a:t>
            </a:r>
            <a:r>
              <a:rPr lang="en-GB" sz="1400" dirty="0" smtClean="0"/>
              <a:t> </a:t>
            </a:r>
            <a:r>
              <a:rPr lang="en-GB" sz="1400" dirty="0"/>
              <a:t>and </a:t>
            </a:r>
            <a:r>
              <a:rPr lang="en-GB" sz="1400" b="1" dirty="0"/>
              <a:t>mental</a:t>
            </a:r>
            <a:r>
              <a:rPr lang="en-GB" sz="1400" dirty="0"/>
              <a:t> </a:t>
            </a:r>
            <a:r>
              <a:rPr lang="en-GB" sz="1400" b="1" dirty="0"/>
              <a:t>health</a:t>
            </a:r>
            <a:r>
              <a:rPr lang="en-GB" sz="1400" dirty="0"/>
              <a:t> conditions.</a:t>
            </a:r>
          </a:p>
          <a:p>
            <a:pPr marL="285750" lvl="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32689475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375"/>
            <a:ext cx="6923112" cy="857250"/>
          </a:xfrm>
          <a:noFill/>
        </p:spPr>
        <p:txBody>
          <a:bodyPr/>
          <a:lstStyle/>
          <a:p>
            <a:r>
              <a:rPr lang="en-GB" dirty="0" smtClean="0"/>
              <a:t>CYPs: Gaps</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2" name="TextBox 1"/>
          <p:cNvSpPr txBox="1"/>
          <p:nvPr/>
        </p:nvSpPr>
        <p:spPr>
          <a:xfrm>
            <a:off x="205172" y="1073677"/>
            <a:ext cx="7247148" cy="3539430"/>
          </a:xfrm>
          <a:prstGeom prst="rect">
            <a:avLst/>
          </a:prstGeom>
          <a:noFill/>
        </p:spPr>
        <p:txBody>
          <a:bodyPr wrap="square" rtlCol="0">
            <a:spAutoFit/>
          </a:bodyPr>
          <a:lstStyle/>
          <a:p>
            <a:pPr marL="285750" lvl="0" indent="-285750">
              <a:buFont typeface="Arial" panose="020B0604020202020204" pitchFamily="34" charset="0"/>
              <a:buChar char="•"/>
            </a:pPr>
            <a:r>
              <a:rPr lang="en-GB" sz="1400" dirty="0" smtClean="0"/>
              <a:t>Central </a:t>
            </a:r>
            <a:r>
              <a:rPr lang="en-GB" sz="1400" dirty="0"/>
              <a:t>way to </a:t>
            </a:r>
            <a:r>
              <a:rPr lang="en-GB" sz="1400" b="1" dirty="0"/>
              <a:t>collect local information </a:t>
            </a:r>
            <a:r>
              <a:rPr lang="en-GB" sz="1400" dirty="0"/>
              <a:t>on need with partners on </a:t>
            </a:r>
            <a:r>
              <a:rPr lang="en-GB" sz="1400" dirty="0" smtClean="0"/>
              <a:t>ASC</a:t>
            </a:r>
          </a:p>
          <a:p>
            <a:pPr marL="285750" lvl="0" indent="-285750">
              <a:buFont typeface="Arial" panose="020B0604020202020204" pitchFamily="34" charset="0"/>
              <a:buChar char="•"/>
            </a:pPr>
            <a:r>
              <a:rPr lang="en-GB" sz="1400" dirty="0" smtClean="0"/>
              <a:t>Improvement on how to </a:t>
            </a:r>
            <a:r>
              <a:rPr lang="en-GB" sz="1400" b="1" dirty="0" smtClean="0"/>
              <a:t>navigate</a:t>
            </a:r>
            <a:r>
              <a:rPr lang="en-GB" sz="1400" dirty="0" smtClean="0"/>
              <a:t> </a:t>
            </a:r>
            <a:r>
              <a:rPr lang="en-GB" sz="1400" dirty="0"/>
              <a:t>through the </a:t>
            </a:r>
            <a:r>
              <a:rPr lang="en-GB" sz="1400" b="1" dirty="0"/>
              <a:t>system</a:t>
            </a:r>
            <a:r>
              <a:rPr lang="en-GB" sz="1400" dirty="0"/>
              <a:t> when first needing help</a:t>
            </a:r>
          </a:p>
          <a:p>
            <a:pPr marL="285750" lvl="0" indent="-285750">
              <a:buFont typeface="Arial" panose="020B0604020202020204" pitchFamily="34" charset="0"/>
              <a:buChar char="•"/>
            </a:pPr>
            <a:r>
              <a:rPr lang="en-GB" sz="1400" dirty="0" smtClean="0"/>
              <a:t>Better </a:t>
            </a:r>
            <a:r>
              <a:rPr lang="en-GB" sz="1400" b="1" dirty="0" smtClean="0"/>
              <a:t>training</a:t>
            </a:r>
            <a:r>
              <a:rPr lang="en-GB" sz="1400" dirty="0" smtClean="0"/>
              <a:t> and </a:t>
            </a:r>
            <a:r>
              <a:rPr lang="en-GB" sz="1400" b="1" dirty="0" smtClean="0"/>
              <a:t>awareness</a:t>
            </a:r>
            <a:r>
              <a:rPr lang="en-GB" sz="1400" dirty="0" smtClean="0"/>
              <a:t> of the needs of people with </a:t>
            </a:r>
            <a:r>
              <a:rPr lang="en-GB" sz="1400" b="1" dirty="0" smtClean="0"/>
              <a:t>ASC</a:t>
            </a:r>
            <a:r>
              <a:rPr lang="en-GB" sz="1400" dirty="0" smtClean="0"/>
              <a:t> across </a:t>
            </a:r>
            <a:r>
              <a:rPr lang="en-GB" sz="1400" dirty="0"/>
              <a:t>the wider workforce. </a:t>
            </a:r>
            <a:r>
              <a:rPr lang="en-GB" sz="1400" dirty="0" smtClean="0"/>
              <a:t>ASC </a:t>
            </a:r>
            <a:r>
              <a:rPr lang="en-GB" sz="1400" dirty="0"/>
              <a:t>training of staff in Education settings is well established across CCC and PCC but more </a:t>
            </a:r>
            <a:r>
              <a:rPr lang="en-GB" sz="1400" dirty="0" smtClean="0"/>
              <a:t>ASC </a:t>
            </a:r>
            <a:r>
              <a:rPr lang="en-GB" sz="1400" dirty="0"/>
              <a:t>awareness and training is needed among employers and services</a:t>
            </a:r>
            <a:endParaRPr lang="en-GB" sz="1400" dirty="0" smtClean="0"/>
          </a:p>
          <a:p>
            <a:pPr marL="285750" lvl="0" indent="-285750">
              <a:buFont typeface="Arial" panose="020B0604020202020204" pitchFamily="34" charset="0"/>
              <a:buChar char="•"/>
            </a:pPr>
            <a:r>
              <a:rPr lang="en-GB" sz="1400" dirty="0" smtClean="0"/>
              <a:t>More </a:t>
            </a:r>
            <a:r>
              <a:rPr lang="en-GB" sz="1400" b="1" dirty="0"/>
              <a:t>co-production</a:t>
            </a:r>
            <a:r>
              <a:rPr lang="en-GB" sz="1400" dirty="0"/>
              <a:t> of the recommendations and development of services with people with </a:t>
            </a:r>
            <a:r>
              <a:rPr lang="en-GB" sz="1400" dirty="0" smtClean="0"/>
              <a:t>ASC </a:t>
            </a:r>
            <a:r>
              <a:rPr lang="en-GB" sz="1400" dirty="0"/>
              <a:t>and their families </a:t>
            </a:r>
          </a:p>
          <a:p>
            <a:pPr marL="285750" lvl="0" indent="-285750">
              <a:buFont typeface="Arial" panose="020B0604020202020204" pitchFamily="34" charset="0"/>
              <a:buChar char="•"/>
            </a:pPr>
            <a:r>
              <a:rPr lang="en-GB" sz="1400" b="1" dirty="0" smtClean="0"/>
              <a:t>Early </a:t>
            </a:r>
            <a:r>
              <a:rPr lang="en-GB" sz="1400" b="1" dirty="0"/>
              <a:t>intervention </a:t>
            </a:r>
            <a:r>
              <a:rPr lang="en-GB" sz="1400" dirty="0"/>
              <a:t>and </a:t>
            </a:r>
            <a:r>
              <a:rPr lang="en-GB" sz="1400" b="1" dirty="0" smtClean="0"/>
              <a:t>support</a:t>
            </a:r>
            <a:r>
              <a:rPr lang="en-GB" sz="1400" dirty="0" smtClean="0"/>
              <a:t> and building </a:t>
            </a:r>
            <a:r>
              <a:rPr lang="en-GB" sz="1400" dirty="0"/>
              <a:t>resilience in </a:t>
            </a:r>
            <a:r>
              <a:rPr lang="en-GB" sz="1400" b="1" dirty="0" smtClean="0"/>
              <a:t>families-</a:t>
            </a:r>
            <a:r>
              <a:rPr lang="en-GB" sz="1400" dirty="0" smtClean="0"/>
              <a:t> improved support </a:t>
            </a:r>
            <a:r>
              <a:rPr lang="en-GB" sz="1400" dirty="0"/>
              <a:t>services particularly around behaviour both </a:t>
            </a:r>
            <a:r>
              <a:rPr lang="en-GB" sz="1400" dirty="0" smtClean="0"/>
              <a:t>parents, </a:t>
            </a:r>
            <a:r>
              <a:rPr lang="en-GB" sz="1400" dirty="0"/>
              <a:t>schools and </a:t>
            </a:r>
            <a:r>
              <a:rPr lang="en-GB" sz="1400" dirty="0" smtClean="0"/>
              <a:t>children (to prevent absences from school due to mental health or behavioural problems)</a:t>
            </a:r>
            <a:endParaRPr lang="en-GB" sz="1400" dirty="0"/>
          </a:p>
          <a:p>
            <a:pPr marL="285750" lvl="0" indent="-285750">
              <a:buFont typeface="Arial" panose="020B0604020202020204" pitchFamily="34" charset="0"/>
              <a:buChar char="•"/>
            </a:pPr>
            <a:r>
              <a:rPr lang="en-GB" sz="1400" dirty="0" smtClean="0"/>
              <a:t>Improved </a:t>
            </a:r>
            <a:r>
              <a:rPr lang="en-GB" sz="1400" b="1" dirty="0" smtClean="0"/>
              <a:t>transition</a:t>
            </a:r>
            <a:r>
              <a:rPr lang="en-GB" sz="1400" dirty="0" smtClean="0"/>
              <a:t> from </a:t>
            </a:r>
            <a:r>
              <a:rPr lang="en-GB" sz="1400" b="1" dirty="0" smtClean="0"/>
              <a:t>child</a:t>
            </a:r>
            <a:r>
              <a:rPr lang="en-GB" sz="1400" dirty="0" smtClean="0"/>
              <a:t> to </a:t>
            </a:r>
            <a:r>
              <a:rPr lang="en-GB" sz="1400" b="1" dirty="0" smtClean="0"/>
              <a:t>adult</a:t>
            </a:r>
            <a:r>
              <a:rPr lang="en-GB" sz="1400" dirty="0" smtClean="0"/>
              <a:t> services </a:t>
            </a:r>
            <a:endParaRPr lang="en-GB" sz="1400" dirty="0"/>
          </a:p>
          <a:p>
            <a:pPr marL="285750" lvl="0" indent="-285750">
              <a:buFont typeface="Arial" panose="020B0604020202020204" pitchFamily="34" charset="0"/>
              <a:buChar char="•"/>
            </a:pPr>
            <a:r>
              <a:rPr lang="en-GB" sz="1400" dirty="0" smtClean="0"/>
              <a:t>Improving work and </a:t>
            </a:r>
            <a:r>
              <a:rPr lang="en-GB" sz="1400" b="1" dirty="0" smtClean="0"/>
              <a:t>employment</a:t>
            </a:r>
            <a:r>
              <a:rPr lang="en-GB" sz="1400" dirty="0" smtClean="0"/>
              <a:t> opportunities </a:t>
            </a:r>
          </a:p>
          <a:p>
            <a:pPr marL="285750" lvl="0" indent="-285750">
              <a:buFont typeface="Arial" panose="020B0604020202020204" pitchFamily="34" charset="0"/>
              <a:buChar char="•"/>
            </a:pPr>
            <a:r>
              <a:rPr lang="en-GB" sz="1400" dirty="0" smtClean="0"/>
              <a:t>Lack </a:t>
            </a:r>
            <a:r>
              <a:rPr lang="en-GB" sz="1400" dirty="0"/>
              <a:t>of services for </a:t>
            </a:r>
            <a:r>
              <a:rPr lang="en-GB" sz="1400" dirty="0" smtClean="0"/>
              <a:t>CYPs </a:t>
            </a:r>
            <a:r>
              <a:rPr lang="en-GB" sz="1400" dirty="0"/>
              <a:t>with </a:t>
            </a:r>
            <a:r>
              <a:rPr lang="en-GB" sz="1400" dirty="0" smtClean="0"/>
              <a:t>an ASC diagnosis who </a:t>
            </a:r>
            <a:r>
              <a:rPr lang="en-GB" sz="1400" dirty="0"/>
              <a:t>don't have an EHCP, are not </a:t>
            </a:r>
            <a:r>
              <a:rPr lang="en-GB" sz="1400" dirty="0" smtClean="0"/>
              <a:t>eligible </a:t>
            </a:r>
            <a:r>
              <a:rPr lang="en-GB" sz="1400" dirty="0"/>
              <a:t>to Social Care and do not have a Continuing Care </a:t>
            </a:r>
            <a:r>
              <a:rPr lang="en-GB" sz="1400" dirty="0" smtClean="0"/>
              <a:t>need</a:t>
            </a:r>
          </a:p>
          <a:p>
            <a:pPr marL="285750" lvl="0" indent="-285750">
              <a:buFont typeface="Arial" panose="020B0604020202020204" pitchFamily="34" charset="0"/>
              <a:buChar char="•"/>
            </a:pPr>
            <a:r>
              <a:rPr lang="en-GB" sz="1400" dirty="0" smtClean="0"/>
              <a:t>Need for more </a:t>
            </a:r>
            <a:r>
              <a:rPr lang="en-GB" sz="1400" b="1" dirty="0" smtClean="0"/>
              <a:t>preventative</a:t>
            </a:r>
            <a:r>
              <a:rPr lang="en-GB" sz="1400" dirty="0" smtClean="0"/>
              <a:t> services for </a:t>
            </a:r>
            <a:r>
              <a:rPr lang="en-GB" sz="1400" b="1" dirty="0" smtClean="0"/>
              <a:t>CYPs</a:t>
            </a:r>
            <a:r>
              <a:rPr lang="en-GB" sz="1400" dirty="0" smtClean="0"/>
              <a:t> with “</a:t>
            </a:r>
            <a:r>
              <a:rPr lang="en-GB" sz="1400" b="1" dirty="0" smtClean="0"/>
              <a:t>ASC only</a:t>
            </a:r>
            <a:r>
              <a:rPr lang="en-GB" sz="1400" dirty="0" smtClean="0"/>
              <a:t>” diagnoses</a:t>
            </a:r>
          </a:p>
          <a:p>
            <a:pPr marL="285750" lvl="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3576926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211710"/>
            <a:ext cx="6946031" cy="1034902"/>
          </a:xfrm>
        </p:spPr>
        <p:txBody>
          <a:bodyPr/>
          <a:lstStyle/>
          <a:p>
            <a:r>
              <a:rPr lang="en-GB" dirty="0" smtClean="0"/>
              <a:t>1. Executive Summary</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20346233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375"/>
            <a:ext cx="6923112" cy="857250"/>
          </a:xfrm>
        </p:spPr>
        <p:txBody>
          <a:bodyPr/>
          <a:lstStyle/>
          <a:p>
            <a:r>
              <a:rPr lang="en-GB" sz="2800" dirty="0" smtClean="0"/>
              <a:t>Adults with ASC and no LD: Assets &amp; gaps</a:t>
            </a:r>
            <a:endParaRPr lang="en-GB" sz="2800"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724862827"/>
              </p:ext>
            </p:extLst>
          </p:nvPr>
        </p:nvGraphicFramePr>
        <p:xfrm>
          <a:off x="117397" y="911899"/>
          <a:ext cx="7056784" cy="3903728"/>
        </p:xfrm>
        <a:graphic>
          <a:graphicData uri="http://schemas.openxmlformats.org/drawingml/2006/table">
            <a:tbl>
              <a:tblPr firstRow="1" firstCol="1" bandRow="1">
                <a:tableStyleId>{9D7B26C5-4107-4FEC-AEDC-1716B250A1EF}</a:tableStyleId>
              </a:tblPr>
              <a:tblGrid>
                <a:gridCol w="2808312">
                  <a:extLst>
                    <a:ext uri="{9D8B030D-6E8A-4147-A177-3AD203B41FA5}">
                      <a16:colId xmlns:a16="http://schemas.microsoft.com/office/drawing/2014/main" val="2284290221"/>
                    </a:ext>
                  </a:extLst>
                </a:gridCol>
                <a:gridCol w="3024336">
                  <a:extLst>
                    <a:ext uri="{9D8B030D-6E8A-4147-A177-3AD203B41FA5}">
                      <a16:colId xmlns:a16="http://schemas.microsoft.com/office/drawing/2014/main" val="336916064"/>
                    </a:ext>
                  </a:extLst>
                </a:gridCol>
                <a:gridCol w="1224136">
                  <a:extLst>
                    <a:ext uri="{9D8B030D-6E8A-4147-A177-3AD203B41FA5}">
                      <a16:colId xmlns:a16="http://schemas.microsoft.com/office/drawing/2014/main" val="3065167981"/>
                    </a:ext>
                  </a:extLst>
                </a:gridCol>
              </a:tblGrid>
              <a:tr h="72008">
                <a:tc>
                  <a:txBody>
                    <a:bodyPr/>
                    <a:lstStyle/>
                    <a:p>
                      <a:pPr>
                        <a:spcAft>
                          <a:spcPts val="0"/>
                        </a:spcAft>
                      </a:pPr>
                      <a:r>
                        <a:rPr lang="en-GB" sz="1050" dirty="0">
                          <a:effectLst/>
                        </a:rPr>
                        <a:t>NICE Recommended Function </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dirty="0">
                          <a:effectLst/>
                        </a:rPr>
                        <a:t>Local Availability</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a:effectLst/>
                        </a:rPr>
                        <a:t>Is it a gap?</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extLst>
                  <a:ext uri="{0D108BD9-81ED-4DB2-BD59-A6C34878D82A}">
                    <a16:rowId xmlns:a16="http://schemas.microsoft.com/office/drawing/2014/main" val="1454134200"/>
                  </a:ext>
                </a:extLst>
              </a:tr>
              <a:tr h="263748">
                <a:tc>
                  <a:txBody>
                    <a:bodyPr/>
                    <a:lstStyle/>
                    <a:p>
                      <a:pPr>
                        <a:spcAft>
                          <a:spcPts val="0"/>
                        </a:spcAft>
                      </a:pPr>
                      <a:r>
                        <a:rPr lang="en-GB" sz="1050" dirty="0">
                          <a:effectLst/>
                        </a:rPr>
                        <a:t>Specialist diagnostic and assessment services</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a:effectLst/>
                        </a:rPr>
                        <a:t>Service available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a:effectLst/>
                        </a:rPr>
                        <a:t>Demand Capacity mismatch</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extLst>
                  <a:ext uri="{0D108BD9-81ED-4DB2-BD59-A6C34878D82A}">
                    <a16:rowId xmlns:a16="http://schemas.microsoft.com/office/drawing/2014/main" val="4121625681"/>
                  </a:ext>
                </a:extLst>
              </a:tr>
              <a:tr h="351664">
                <a:tc>
                  <a:txBody>
                    <a:bodyPr/>
                    <a:lstStyle/>
                    <a:p>
                      <a:pPr>
                        <a:spcAft>
                          <a:spcPts val="0"/>
                        </a:spcAft>
                      </a:pPr>
                      <a:r>
                        <a:rPr lang="en-GB" sz="1050">
                          <a:effectLst/>
                        </a:rPr>
                        <a:t>Early identification, preventative (including post diagnostic) specialist care and interventions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dirty="0">
                          <a:effectLst/>
                        </a:rPr>
                        <a:t>Not commissioned, service provides only in exceptional circumstances, by bespoke arrangement </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a:effectLst/>
                        </a:rPr>
                        <a:t>yes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extLst>
                  <a:ext uri="{0D108BD9-81ED-4DB2-BD59-A6C34878D82A}">
                    <a16:rowId xmlns:a16="http://schemas.microsoft.com/office/drawing/2014/main" val="3901951883"/>
                  </a:ext>
                </a:extLst>
              </a:tr>
              <a:tr h="703328">
                <a:tc>
                  <a:txBody>
                    <a:bodyPr/>
                    <a:lstStyle/>
                    <a:p>
                      <a:pPr>
                        <a:spcAft>
                          <a:spcPts val="0"/>
                        </a:spcAft>
                      </a:pPr>
                      <a:r>
                        <a:rPr lang="en-GB" sz="1050" dirty="0">
                          <a:effectLst/>
                        </a:rPr>
                        <a:t>Advice and training to other health and social care professionals on the diagnosis assessment, care and interventions for adults with autism (as not all may be in the care of a specialist team)</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a:effectLst/>
                        </a:rPr>
                        <a:t>Not commissioned, service provides only in exceptional circumstances by bespoke arrangement, </a:t>
                      </a:r>
                    </a:p>
                    <a:p>
                      <a:pPr>
                        <a:spcAft>
                          <a:spcPts val="0"/>
                        </a:spcAft>
                      </a:pPr>
                      <a:r>
                        <a:rPr lang="en-GB" sz="1050">
                          <a:effectLst/>
                        </a:rPr>
                        <a:t> </a:t>
                      </a:r>
                    </a:p>
                    <a:p>
                      <a:pPr>
                        <a:spcAft>
                          <a:spcPts val="0"/>
                        </a:spcAft>
                      </a:pPr>
                      <a:r>
                        <a:rPr lang="en-GB" sz="1050">
                          <a:effectLst/>
                        </a:rPr>
                        <a:t>“National culture” of exclusion from generic mental health services if not MH primary need</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dirty="0">
                          <a:effectLst/>
                        </a:rPr>
                        <a:t>yes</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extLst>
                  <a:ext uri="{0D108BD9-81ED-4DB2-BD59-A6C34878D82A}">
                    <a16:rowId xmlns:a16="http://schemas.microsoft.com/office/drawing/2014/main" val="1417717379"/>
                  </a:ext>
                </a:extLst>
              </a:tr>
              <a:tr h="527496">
                <a:tc>
                  <a:txBody>
                    <a:bodyPr/>
                    <a:lstStyle/>
                    <a:p>
                      <a:pPr>
                        <a:spcAft>
                          <a:spcPts val="0"/>
                        </a:spcAft>
                      </a:pPr>
                      <a:r>
                        <a:rPr lang="en-GB" sz="1050" dirty="0">
                          <a:effectLst/>
                        </a:rPr>
                        <a:t>Support in accessing, and maintaining contact with, housing, educational and employment, and social care</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dirty="0">
                          <a:effectLst/>
                        </a:rPr>
                        <a:t>Commissioned locally by the local authorities = Autism Adult Team in Cambridgeshire only</a:t>
                      </a:r>
                    </a:p>
                    <a:p>
                      <a:pPr>
                        <a:spcAft>
                          <a:spcPts val="0"/>
                        </a:spcAft>
                      </a:pPr>
                      <a:r>
                        <a:rPr lang="en-GB" sz="1050" dirty="0">
                          <a:effectLst/>
                        </a:rPr>
                        <a:t> </a:t>
                      </a:r>
                    </a:p>
                    <a:p>
                      <a:pPr>
                        <a:spcAft>
                          <a:spcPts val="0"/>
                        </a:spcAft>
                      </a:pPr>
                      <a:r>
                        <a:rPr lang="en-GB" sz="1050" dirty="0">
                          <a:effectLst/>
                        </a:rPr>
                        <a:t>Health inequality for people living in Peterborough</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a:effectLst/>
                        </a:rPr>
                        <a:t>yes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extLst>
                  <a:ext uri="{0D108BD9-81ED-4DB2-BD59-A6C34878D82A}">
                    <a16:rowId xmlns:a16="http://schemas.microsoft.com/office/drawing/2014/main" val="2317308647"/>
                  </a:ext>
                </a:extLst>
              </a:tr>
              <a:tr h="703328">
                <a:tc>
                  <a:txBody>
                    <a:bodyPr/>
                    <a:lstStyle/>
                    <a:p>
                      <a:pPr>
                        <a:spcAft>
                          <a:spcPts val="0"/>
                        </a:spcAft>
                      </a:pPr>
                      <a:r>
                        <a:rPr lang="en-GB" sz="1050">
                          <a:effectLst/>
                        </a:rPr>
                        <a:t>Support to families, partners and carers where appropriate</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a:effectLst/>
                        </a:rPr>
                        <a:t>CPFT service - Not commissioned, service provides only in exceptional circumstances, by bespoke arrangement</a:t>
                      </a:r>
                    </a:p>
                    <a:p>
                      <a:pPr>
                        <a:spcAft>
                          <a:spcPts val="0"/>
                        </a:spcAft>
                      </a:pPr>
                      <a:r>
                        <a:rPr lang="en-GB" sz="1050">
                          <a:effectLst/>
                        </a:rPr>
                        <a:t> </a:t>
                      </a:r>
                    </a:p>
                    <a:p>
                      <a:pPr>
                        <a:spcAft>
                          <a:spcPts val="0"/>
                        </a:spcAft>
                      </a:pPr>
                      <a:r>
                        <a:rPr lang="en-GB" sz="1050">
                          <a:effectLst/>
                        </a:rPr>
                        <a:t>Social care service commissioned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a:effectLst/>
                        </a:rPr>
                        <a:t>CPFT – yes </a:t>
                      </a:r>
                    </a:p>
                    <a:p>
                      <a:pPr>
                        <a:spcAft>
                          <a:spcPts val="0"/>
                        </a:spcAft>
                      </a:pPr>
                      <a:r>
                        <a:rPr lang="en-GB" sz="1050">
                          <a:effectLst/>
                        </a:rPr>
                        <a:t> </a:t>
                      </a:r>
                    </a:p>
                    <a:p>
                      <a:pPr>
                        <a:spcAft>
                          <a:spcPts val="0"/>
                        </a:spcAft>
                      </a:pPr>
                      <a:r>
                        <a:rPr lang="en-GB" sz="1050">
                          <a:effectLst/>
                        </a:rPr>
                        <a:t>Social care - no</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extLst>
                  <a:ext uri="{0D108BD9-81ED-4DB2-BD59-A6C34878D82A}">
                    <a16:rowId xmlns:a16="http://schemas.microsoft.com/office/drawing/2014/main" val="1413956037"/>
                  </a:ext>
                </a:extLst>
              </a:tr>
              <a:tr h="351664">
                <a:tc>
                  <a:txBody>
                    <a:bodyPr/>
                    <a:lstStyle/>
                    <a:p>
                      <a:pPr>
                        <a:spcAft>
                          <a:spcPts val="0"/>
                        </a:spcAft>
                      </a:pPr>
                      <a:r>
                        <a:rPr lang="en-GB" sz="1050">
                          <a:effectLst/>
                        </a:rPr>
                        <a:t>Care and interventions for adults with autism living in specialist residential accommodation</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a:effectLst/>
                        </a:rPr>
                        <a:t>Not commissioned, service provides only in exceptional circumstances, by bespoke arrangement</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a:effectLst/>
                        </a:rPr>
                        <a:t>Yes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extLst>
                  <a:ext uri="{0D108BD9-81ED-4DB2-BD59-A6C34878D82A}">
                    <a16:rowId xmlns:a16="http://schemas.microsoft.com/office/drawing/2014/main" val="1360406588"/>
                  </a:ext>
                </a:extLst>
              </a:tr>
              <a:tr h="439580">
                <a:tc>
                  <a:txBody>
                    <a:bodyPr/>
                    <a:lstStyle/>
                    <a:p>
                      <a:pPr>
                        <a:spcAft>
                          <a:spcPts val="0"/>
                        </a:spcAft>
                      </a:pPr>
                      <a:r>
                        <a:rPr lang="en-GB" sz="1050" dirty="0">
                          <a:effectLst/>
                        </a:rPr>
                        <a:t>Training, support and consultation for staff who care for adults with autism in residential and</a:t>
                      </a:r>
                    </a:p>
                    <a:p>
                      <a:pPr>
                        <a:spcAft>
                          <a:spcPts val="0"/>
                        </a:spcAft>
                      </a:pPr>
                      <a:r>
                        <a:rPr lang="en-GB" sz="1050" dirty="0">
                          <a:effectLst/>
                        </a:rPr>
                        <a:t>community settings.</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dirty="0">
                          <a:effectLst/>
                        </a:rPr>
                        <a:t>Not commissioned, service provides only in exceptional circumstances, by bespoke arrangement</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tc>
                  <a:txBody>
                    <a:bodyPr/>
                    <a:lstStyle/>
                    <a:p>
                      <a:pPr>
                        <a:spcAft>
                          <a:spcPts val="0"/>
                        </a:spcAft>
                      </a:pPr>
                      <a:r>
                        <a:rPr lang="en-GB" sz="1050" dirty="0">
                          <a:effectLst/>
                        </a:rPr>
                        <a:t>Yes </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7642" marR="37642" marT="0" marB="0"/>
                </a:tc>
                <a:extLst>
                  <a:ext uri="{0D108BD9-81ED-4DB2-BD59-A6C34878D82A}">
                    <a16:rowId xmlns:a16="http://schemas.microsoft.com/office/drawing/2014/main" val="1412702460"/>
                  </a:ext>
                </a:extLst>
              </a:tr>
            </a:tbl>
          </a:graphicData>
        </a:graphic>
      </p:graphicFrame>
      <p:sp>
        <p:nvSpPr>
          <p:cNvPr id="8" name="TextBox 7"/>
          <p:cNvSpPr txBox="1"/>
          <p:nvPr/>
        </p:nvSpPr>
        <p:spPr>
          <a:xfrm>
            <a:off x="122839" y="4798643"/>
            <a:ext cx="2736304" cy="338554"/>
          </a:xfrm>
          <a:prstGeom prst="rect">
            <a:avLst/>
          </a:prstGeom>
          <a:noFill/>
          <a:ln>
            <a:noFill/>
          </a:ln>
        </p:spPr>
        <p:txBody>
          <a:bodyPr wrap="square" rtlCol="0">
            <a:spAutoFit/>
          </a:bodyPr>
          <a:lstStyle/>
          <a:p>
            <a:r>
              <a:rPr lang="en-GB" sz="1600" i="1" dirty="0" smtClean="0"/>
              <a:t>Source: CCG 2020.</a:t>
            </a:r>
            <a:endParaRPr lang="en-GB" sz="1600" i="1" dirty="0"/>
          </a:p>
        </p:txBody>
      </p:sp>
    </p:spTree>
    <p:extLst>
      <p:ext uri="{BB962C8B-B14F-4D97-AF65-F5344CB8AC3E}">
        <p14:creationId xmlns:p14="http://schemas.microsoft.com/office/powerpoint/2010/main" val="24241860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375"/>
            <a:ext cx="6923112" cy="857250"/>
          </a:xfrm>
        </p:spPr>
        <p:txBody>
          <a:bodyPr/>
          <a:lstStyle/>
          <a:p>
            <a:r>
              <a:rPr lang="en-GB" sz="3200" dirty="0" smtClean="0"/>
              <a:t>Adults with ASC and no LD: assets &amp; gaps cont.</a:t>
            </a:r>
            <a:endParaRPr lang="en-GB" sz="3200"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4004574661"/>
              </p:ext>
            </p:extLst>
          </p:nvPr>
        </p:nvGraphicFramePr>
        <p:xfrm>
          <a:off x="683568" y="1357890"/>
          <a:ext cx="4749165" cy="2400300"/>
        </p:xfrm>
        <a:graphic>
          <a:graphicData uri="http://schemas.openxmlformats.org/drawingml/2006/table">
            <a:tbl>
              <a:tblPr firstRow="1" firstCol="1" bandRow="1">
                <a:tableStyleId>{9D7B26C5-4107-4FEC-AEDC-1716B250A1EF}</a:tableStyleId>
              </a:tblPr>
              <a:tblGrid>
                <a:gridCol w="1955800">
                  <a:extLst>
                    <a:ext uri="{9D8B030D-6E8A-4147-A177-3AD203B41FA5}">
                      <a16:colId xmlns:a16="http://schemas.microsoft.com/office/drawing/2014/main" val="425020174"/>
                    </a:ext>
                  </a:extLst>
                </a:gridCol>
                <a:gridCol w="1956435">
                  <a:extLst>
                    <a:ext uri="{9D8B030D-6E8A-4147-A177-3AD203B41FA5}">
                      <a16:colId xmlns:a16="http://schemas.microsoft.com/office/drawing/2014/main" val="1107843418"/>
                    </a:ext>
                  </a:extLst>
                </a:gridCol>
                <a:gridCol w="836930">
                  <a:extLst>
                    <a:ext uri="{9D8B030D-6E8A-4147-A177-3AD203B41FA5}">
                      <a16:colId xmlns:a16="http://schemas.microsoft.com/office/drawing/2014/main" val="1198702763"/>
                    </a:ext>
                  </a:extLst>
                </a:gridCol>
              </a:tblGrid>
              <a:tr h="0">
                <a:tc>
                  <a:txBody>
                    <a:bodyPr/>
                    <a:lstStyle/>
                    <a:p>
                      <a:pPr>
                        <a:spcAft>
                          <a:spcPts val="0"/>
                        </a:spcAft>
                      </a:pPr>
                      <a:r>
                        <a:rPr lang="en-GB" sz="1050" dirty="0" smtClean="0">
                          <a:effectLst/>
                          <a:latin typeface="+mn-lt"/>
                          <a:ea typeface="+mn-ea"/>
                          <a:cs typeface="+mn-cs"/>
                        </a:rPr>
                        <a:t>Role,</a:t>
                      </a:r>
                      <a:r>
                        <a:rPr lang="en-GB" sz="1050" baseline="0" dirty="0" smtClean="0">
                          <a:effectLst/>
                          <a:latin typeface="+mn-lt"/>
                          <a:ea typeface="+mn-ea"/>
                          <a:cs typeface="+mn-cs"/>
                        </a:rPr>
                        <a:t> Recommended by NICE</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a:effectLst/>
                        </a:rPr>
                        <a:t>Local Availability</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a:effectLst/>
                        </a:rPr>
                        <a:t>Is it a gap</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9371225"/>
                  </a:ext>
                </a:extLst>
              </a:tr>
              <a:tr h="0">
                <a:tc>
                  <a:txBody>
                    <a:bodyPr/>
                    <a:lstStyle/>
                    <a:p>
                      <a:pPr>
                        <a:spcAft>
                          <a:spcPts val="0"/>
                        </a:spcAft>
                      </a:pPr>
                      <a:r>
                        <a:rPr lang="en-GB" sz="1050">
                          <a:effectLst/>
                        </a:rPr>
                        <a:t>clinical psychologists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dirty="0">
                          <a:effectLst/>
                        </a:rPr>
                        <a:t>Yes, but for assessment only, not </a:t>
                      </a:r>
                      <a:r>
                        <a:rPr lang="en-GB" sz="1050" dirty="0" smtClean="0">
                          <a:effectLst/>
                        </a:rPr>
                        <a:t>enough</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dirty="0">
                          <a:effectLst/>
                        </a:rPr>
                        <a:t>Yes</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45819642"/>
                  </a:ext>
                </a:extLst>
              </a:tr>
              <a:tr h="0">
                <a:tc>
                  <a:txBody>
                    <a:bodyPr/>
                    <a:lstStyle/>
                    <a:p>
                      <a:pPr>
                        <a:spcAft>
                          <a:spcPts val="0"/>
                        </a:spcAft>
                      </a:pPr>
                      <a:r>
                        <a:rPr lang="en-GB" sz="1050">
                          <a:effectLst/>
                        </a:rPr>
                        <a:t>nurses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dirty="0" smtClean="0">
                          <a:effectLst/>
                        </a:rPr>
                        <a:t>No</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dirty="0">
                          <a:effectLst/>
                        </a:rPr>
                        <a:t>Yes</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4498999"/>
                  </a:ext>
                </a:extLst>
              </a:tr>
              <a:tr h="0">
                <a:tc>
                  <a:txBody>
                    <a:bodyPr/>
                    <a:lstStyle/>
                    <a:p>
                      <a:pPr>
                        <a:spcAft>
                          <a:spcPts val="0"/>
                        </a:spcAft>
                      </a:pPr>
                      <a:r>
                        <a:rPr lang="en-GB" sz="1050">
                          <a:effectLst/>
                        </a:rPr>
                        <a:t>occupational therapists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a:effectLst/>
                        </a:rPr>
                        <a:t>No</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a:effectLst/>
                        </a:rPr>
                        <a:t>Yes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392354"/>
                  </a:ext>
                </a:extLst>
              </a:tr>
              <a:tr h="0">
                <a:tc>
                  <a:txBody>
                    <a:bodyPr/>
                    <a:lstStyle/>
                    <a:p>
                      <a:pPr>
                        <a:spcAft>
                          <a:spcPts val="0"/>
                        </a:spcAft>
                      </a:pPr>
                      <a:r>
                        <a:rPr lang="en-GB" sz="1050" dirty="0">
                          <a:effectLst/>
                        </a:rPr>
                        <a:t>psychiatrists</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dirty="0">
                          <a:effectLst/>
                        </a:rPr>
                        <a:t>Yes, but for assessment only, not </a:t>
                      </a:r>
                      <a:r>
                        <a:rPr lang="en-GB" sz="1050" dirty="0" smtClean="0">
                          <a:effectLst/>
                        </a:rPr>
                        <a:t>enough</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a:effectLst/>
                        </a:rPr>
                        <a:t>Yes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9659565"/>
                  </a:ext>
                </a:extLst>
              </a:tr>
              <a:tr h="0">
                <a:tc>
                  <a:txBody>
                    <a:bodyPr/>
                    <a:lstStyle/>
                    <a:p>
                      <a:pPr>
                        <a:spcAft>
                          <a:spcPts val="0"/>
                        </a:spcAft>
                      </a:pPr>
                      <a:r>
                        <a:rPr lang="en-GB" sz="1050">
                          <a:effectLst/>
                        </a:rPr>
                        <a:t>social workers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dirty="0">
                          <a:effectLst/>
                        </a:rPr>
                        <a:t>Yes</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a:effectLst/>
                        </a:rPr>
                        <a:t>No</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91010374"/>
                  </a:ext>
                </a:extLst>
              </a:tr>
              <a:tr h="0">
                <a:tc>
                  <a:txBody>
                    <a:bodyPr/>
                    <a:lstStyle/>
                    <a:p>
                      <a:pPr>
                        <a:spcAft>
                          <a:spcPts val="0"/>
                        </a:spcAft>
                      </a:pPr>
                      <a:r>
                        <a:rPr lang="en-GB" sz="1050">
                          <a:effectLst/>
                        </a:rPr>
                        <a:t>speech and language therapists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dirty="0" smtClean="0">
                          <a:effectLst/>
                        </a:rPr>
                        <a:t>No</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a:effectLst/>
                        </a:rPr>
                        <a:t>Yes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424559"/>
                  </a:ext>
                </a:extLst>
              </a:tr>
              <a:tr h="0">
                <a:tc>
                  <a:txBody>
                    <a:bodyPr/>
                    <a:lstStyle/>
                    <a:p>
                      <a:pPr>
                        <a:spcAft>
                          <a:spcPts val="0"/>
                        </a:spcAft>
                      </a:pPr>
                      <a:r>
                        <a:rPr lang="en-GB" sz="1050">
                          <a:effectLst/>
                        </a:rPr>
                        <a:t>support staff (for example, staff supporting access to housing, educational and employment</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a:effectLst/>
                        </a:rPr>
                        <a:t>Social Care – Yes</a:t>
                      </a:r>
                    </a:p>
                    <a:p>
                      <a:pPr>
                        <a:spcAft>
                          <a:spcPts val="0"/>
                        </a:spcAft>
                      </a:pPr>
                      <a:r>
                        <a:rPr lang="en-GB" sz="1050">
                          <a:effectLst/>
                        </a:rPr>
                        <a:t>CPFT - No</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a:effectLst/>
                        </a:rPr>
                        <a:t>No</a:t>
                      </a:r>
                    </a:p>
                    <a:p>
                      <a:pPr>
                        <a:spcAft>
                          <a:spcPts val="0"/>
                        </a:spcAft>
                      </a:pPr>
                      <a:r>
                        <a:rPr lang="en-GB" sz="1050">
                          <a:effectLst/>
                        </a:rPr>
                        <a:t>Yes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3317861"/>
                  </a:ext>
                </a:extLst>
              </a:tr>
              <a:tr h="0">
                <a:tc>
                  <a:txBody>
                    <a:bodyPr/>
                    <a:lstStyle/>
                    <a:p>
                      <a:pPr>
                        <a:spcAft>
                          <a:spcPts val="0"/>
                        </a:spcAft>
                      </a:pPr>
                      <a:r>
                        <a:rPr lang="en-GB" sz="1050">
                          <a:effectLst/>
                        </a:rPr>
                        <a:t>services, financial advice, and personal and community safety skills).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a:effectLst/>
                        </a:rPr>
                        <a:t>Social care – Yes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050" dirty="0">
                          <a:effectLst/>
                        </a:rPr>
                        <a:t>Partial (demand)</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1041735"/>
                  </a:ext>
                </a:extLst>
              </a:tr>
            </a:tbl>
          </a:graphicData>
        </a:graphic>
      </p:graphicFrame>
      <p:sp>
        <p:nvSpPr>
          <p:cNvPr id="9" name="TextBox 8"/>
          <p:cNvSpPr txBox="1"/>
          <p:nvPr/>
        </p:nvSpPr>
        <p:spPr>
          <a:xfrm>
            <a:off x="179512" y="4713084"/>
            <a:ext cx="2736304" cy="338554"/>
          </a:xfrm>
          <a:prstGeom prst="rect">
            <a:avLst/>
          </a:prstGeom>
          <a:noFill/>
          <a:ln>
            <a:noFill/>
          </a:ln>
        </p:spPr>
        <p:txBody>
          <a:bodyPr wrap="square" rtlCol="0">
            <a:spAutoFit/>
          </a:bodyPr>
          <a:lstStyle/>
          <a:p>
            <a:r>
              <a:rPr lang="en-GB" sz="1600" i="1" dirty="0" smtClean="0"/>
              <a:t>Source: CCG 2020.</a:t>
            </a:r>
            <a:endParaRPr lang="en-GB" sz="1600" i="1" dirty="0"/>
          </a:p>
        </p:txBody>
      </p:sp>
    </p:spTree>
    <p:extLst>
      <p:ext uri="{BB962C8B-B14F-4D97-AF65-F5344CB8AC3E}">
        <p14:creationId xmlns:p14="http://schemas.microsoft.com/office/powerpoint/2010/main" val="4234399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Adults with ASC and a Learning Disability</a:t>
            </a:r>
            <a:endParaRPr lang="en-GB" dirty="0"/>
          </a:p>
        </p:txBody>
      </p:sp>
      <p:sp>
        <p:nvSpPr>
          <p:cNvPr id="2" name="Content Placeholder 1"/>
          <p:cNvSpPr>
            <a:spLocks noGrp="1"/>
          </p:cNvSpPr>
          <p:nvPr>
            <p:ph idx="1"/>
          </p:nvPr>
        </p:nvSpPr>
        <p:spPr>
          <a:xfrm>
            <a:off x="457200" y="1284790"/>
            <a:ext cx="6131024" cy="3394075"/>
          </a:xfrm>
        </p:spPr>
        <p:txBody>
          <a:bodyPr>
            <a:noAutofit/>
          </a:bodyPr>
          <a:lstStyle/>
          <a:p>
            <a:r>
              <a:rPr lang="en-GB" sz="1800" dirty="0" smtClean="0"/>
              <a:t>The learning and disability partnership (LDP) provides supports with housing, employment </a:t>
            </a:r>
            <a:r>
              <a:rPr lang="en-GB" sz="1800" dirty="0"/>
              <a:t>and social care </a:t>
            </a:r>
            <a:r>
              <a:rPr lang="en-GB" sz="1800" dirty="0" smtClean="0"/>
              <a:t>for adults with ASC who also have a LD. </a:t>
            </a:r>
          </a:p>
          <a:p>
            <a:endParaRPr lang="en-GB" sz="1800" dirty="0"/>
          </a:p>
          <a:p>
            <a:r>
              <a:rPr lang="en-GB" sz="1800" dirty="0" smtClean="0"/>
              <a:t>LDP also provides specific services for adults with ASC who also have a LD. These include: psychologists, psychiatrists (for pre- and post-diagnostic support), nurses and speech and language therapists.</a:t>
            </a:r>
          </a:p>
          <a:p>
            <a:endParaRPr lang="en-GB" sz="1800" dirty="0" smtClean="0"/>
          </a:p>
          <a:p>
            <a:r>
              <a:rPr lang="en-GB" sz="1800" dirty="0" smtClean="0"/>
              <a:t>LDP also provides </a:t>
            </a:r>
            <a:r>
              <a:rPr lang="en-GB" sz="1800" dirty="0"/>
              <a:t>advice and training on ASC for staff in provider services</a:t>
            </a:r>
          </a:p>
          <a:p>
            <a:endParaRPr lang="en-GB" sz="1800" dirty="0" smtClean="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14704609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11710"/>
            <a:ext cx="7200800" cy="1034902"/>
          </a:xfrm>
        </p:spPr>
        <p:txBody>
          <a:bodyPr/>
          <a:lstStyle/>
          <a:p>
            <a:r>
              <a:rPr lang="en-GB" dirty="0" smtClean="0"/>
              <a:t>Service User (&amp; Family member) Experience</a:t>
            </a:r>
            <a:endParaRPr lang="en-GB" dirty="0"/>
          </a:p>
        </p:txBody>
      </p:sp>
    </p:spTree>
    <p:extLst>
      <p:ext uri="{BB962C8B-B14F-4D97-AF65-F5344CB8AC3E}">
        <p14:creationId xmlns:p14="http://schemas.microsoft.com/office/powerpoint/2010/main" val="1472415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Adults Experience</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7" name="Flowchart: Sequential Access Storage 6"/>
          <p:cNvSpPr/>
          <p:nvPr/>
        </p:nvSpPr>
        <p:spPr>
          <a:xfrm>
            <a:off x="1331640" y="1224278"/>
            <a:ext cx="2736304" cy="973509"/>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Long </a:t>
            </a:r>
            <a:r>
              <a:rPr lang="en-GB" dirty="0"/>
              <a:t>waiting </a:t>
            </a:r>
            <a:r>
              <a:rPr lang="en-GB" dirty="0" smtClean="0"/>
              <a:t>lists for diagnosis</a:t>
            </a:r>
            <a:endParaRPr lang="en-GB" dirty="0"/>
          </a:p>
        </p:txBody>
      </p:sp>
      <p:sp>
        <p:nvSpPr>
          <p:cNvPr id="9" name="Flowchart: Sequential Access Storage 8"/>
          <p:cNvSpPr/>
          <p:nvPr/>
        </p:nvSpPr>
        <p:spPr>
          <a:xfrm>
            <a:off x="430506" y="2532386"/>
            <a:ext cx="2981293" cy="1405557"/>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Need </a:t>
            </a:r>
            <a:r>
              <a:rPr lang="en-GB" dirty="0"/>
              <a:t>to travel to London for specialist interventions</a:t>
            </a:r>
          </a:p>
        </p:txBody>
      </p:sp>
      <p:sp>
        <p:nvSpPr>
          <p:cNvPr id="10" name="Flowchart: Sequential Access Storage 9"/>
          <p:cNvSpPr/>
          <p:nvPr/>
        </p:nvSpPr>
        <p:spPr>
          <a:xfrm flipH="1">
            <a:off x="3851920" y="2197787"/>
            <a:ext cx="2765756" cy="1174687"/>
          </a:xfrm>
          <a:prstGeom prst="flowChartMagnetic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No post-diagnostic support</a:t>
            </a:r>
          </a:p>
        </p:txBody>
      </p:sp>
      <p:sp>
        <p:nvSpPr>
          <p:cNvPr id="8" name="TextBox 7"/>
          <p:cNvSpPr txBox="1"/>
          <p:nvPr/>
        </p:nvSpPr>
        <p:spPr>
          <a:xfrm>
            <a:off x="179512" y="4713084"/>
            <a:ext cx="2736304" cy="338554"/>
          </a:xfrm>
          <a:prstGeom prst="rect">
            <a:avLst/>
          </a:prstGeom>
          <a:noFill/>
          <a:ln>
            <a:noFill/>
          </a:ln>
        </p:spPr>
        <p:txBody>
          <a:bodyPr wrap="square" rtlCol="0">
            <a:spAutoFit/>
          </a:bodyPr>
          <a:lstStyle/>
          <a:p>
            <a:r>
              <a:rPr lang="en-GB" sz="1600" i="1" dirty="0" smtClean="0"/>
              <a:t>Source: CCG 2020.</a:t>
            </a:r>
            <a:endParaRPr lang="en-GB" sz="1600" i="1" dirty="0"/>
          </a:p>
        </p:txBody>
      </p:sp>
    </p:spTree>
    <p:extLst>
      <p:ext uri="{BB962C8B-B14F-4D97-AF65-F5344CB8AC3E}">
        <p14:creationId xmlns:p14="http://schemas.microsoft.com/office/powerpoint/2010/main" val="12726181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CYP &amp; Carer Experience</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7" name="Flowchart: Sequential Access Storage 6"/>
          <p:cNvSpPr/>
          <p:nvPr/>
        </p:nvSpPr>
        <p:spPr>
          <a:xfrm>
            <a:off x="251520" y="1069279"/>
            <a:ext cx="2808312" cy="1834588"/>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No post-diagnostic support. Given a diagnosis with no explanation as to what it means </a:t>
            </a:r>
            <a:endParaRPr lang="en-GB" dirty="0"/>
          </a:p>
        </p:txBody>
      </p:sp>
      <p:sp>
        <p:nvSpPr>
          <p:cNvPr id="2" name="Flowchart: Sequential Access Storage 1"/>
          <p:cNvSpPr/>
          <p:nvPr/>
        </p:nvSpPr>
        <p:spPr>
          <a:xfrm flipH="1">
            <a:off x="3265512" y="886580"/>
            <a:ext cx="2417440" cy="1053229"/>
          </a:xfrm>
          <a:prstGeom prst="flowChartMagnetic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Diagnosis for girls is more difficult</a:t>
            </a:r>
            <a:endParaRPr lang="en-GB" dirty="0"/>
          </a:p>
        </p:txBody>
      </p:sp>
      <p:sp>
        <p:nvSpPr>
          <p:cNvPr id="9" name="Flowchart: Sequential Access Storage 8"/>
          <p:cNvSpPr/>
          <p:nvPr/>
        </p:nvSpPr>
        <p:spPr>
          <a:xfrm flipH="1">
            <a:off x="5274264" y="1680727"/>
            <a:ext cx="2814518" cy="1182203"/>
          </a:xfrm>
          <a:prstGeom prst="flowChartMagnetic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Navigating the system is difficult- EHCP process is too complicated</a:t>
            </a:r>
            <a:endParaRPr lang="en-GB" dirty="0"/>
          </a:p>
        </p:txBody>
      </p:sp>
      <p:sp>
        <p:nvSpPr>
          <p:cNvPr id="10" name="Flowchart: Sequential Access Storage 9"/>
          <p:cNvSpPr/>
          <p:nvPr/>
        </p:nvSpPr>
        <p:spPr>
          <a:xfrm>
            <a:off x="0" y="2903867"/>
            <a:ext cx="1882552" cy="102454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The Croft is excellent!</a:t>
            </a:r>
            <a:endParaRPr lang="en-GB" dirty="0"/>
          </a:p>
        </p:txBody>
      </p:sp>
      <p:sp>
        <p:nvSpPr>
          <p:cNvPr id="12" name="Flowchart: Sequential Access Storage 11"/>
          <p:cNvSpPr/>
          <p:nvPr/>
        </p:nvSpPr>
        <p:spPr>
          <a:xfrm flipH="1">
            <a:off x="5436096" y="3333254"/>
            <a:ext cx="2355866" cy="1182203"/>
          </a:xfrm>
          <a:prstGeom prst="flowChartMagnetic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Too many professionals involved in EHCP process</a:t>
            </a:r>
            <a:endParaRPr lang="en-GB" dirty="0"/>
          </a:p>
        </p:txBody>
      </p:sp>
      <p:sp>
        <p:nvSpPr>
          <p:cNvPr id="13" name="Flowchart: Sequential Access Storage 12"/>
          <p:cNvSpPr/>
          <p:nvPr/>
        </p:nvSpPr>
        <p:spPr>
          <a:xfrm flipH="1">
            <a:off x="2974193" y="2663280"/>
            <a:ext cx="2432856" cy="1053229"/>
          </a:xfrm>
          <a:prstGeom prst="flowChartMagnetic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Long waiting lists for Webster-Stratton</a:t>
            </a:r>
            <a:endParaRPr lang="en-GB" dirty="0"/>
          </a:p>
        </p:txBody>
      </p:sp>
      <p:sp>
        <p:nvSpPr>
          <p:cNvPr id="14" name="Flowchart: Sequential Access Storage 13"/>
          <p:cNvSpPr/>
          <p:nvPr/>
        </p:nvSpPr>
        <p:spPr>
          <a:xfrm>
            <a:off x="1259632" y="3859680"/>
            <a:ext cx="3826768" cy="102454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Large focus on education attainment – not appropriate for ASC</a:t>
            </a:r>
            <a:endParaRPr lang="en-GB" dirty="0"/>
          </a:p>
        </p:txBody>
      </p:sp>
      <p:sp>
        <p:nvSpPr>
          <p:cNvPr id="15" name="TextBox 14"/>
          <p:cNvSpPr txBox="1"/>
          <p:nvPr/>
        </p:nvSpPr>
        <p:spPr>
          <a:xfrm>
            <a:off x="107504" y="4804946"/>
            <a:ext cx="3816424" cy="338554"/>
          </a:xfrm>
          <a:prstGeom prst="rect">
            <a:avLst/>
          </a:prstGeom>
          <a:noFill/>
          <a:ln>
            <a:noFill/>
          </a:ln>
        </p:spPr>
        <p:txBody>
          <a:bodyPr wrap="square" rtlCol="0">
            <a:spAutoFit/>
          </a:bodyPr>
          <a:lstStyle/>
          <a:p>
            <a:r>
              <a:rPr lang="en-GB" sz="1600" i="1" dirty="0" smtClean="0"/>
              <a:t>Source: </a:t>
            </a:r>
            <a:r>
              <a:rPr lang="en-GB" sz="1600" i="1" dirty="0" err="1" smtClean="0"/>
              <a:t>PinPoint</a:t>
            </a:r>
            <a:r>
              <a:rPr lang="en-GB" sz="1600" i="1" dirty="0"/>
              <a:t> </a:t>
            </a:r>
            <a:r>
              <a:rPr lang="en-GB" sz="1600" i="1" dirty="0" smtClean="0"/>
              <a:t>&amp; Family Voice</a:t>
            </a:r>
            <a:endParaRPr lang="en-GB" sz="1600" i="1" dirty="0"/>
          </a:p>
        </p:txBody>
      </p:sp>
    </p:spTree>
    <p:extLst>
      <p:ext uri="{BB962C8B-B14F-4D97-AF65-F5344CB8AC3E}">
        <p14:creationId xmlns:p14="http://schemas.microsoft.com/office/powerpoint/2010/main" val="33221329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CYP &amp; Carer Suggestions</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7" name="Flowchart: Sequential Access Storage 6"/>
          <p:cNvSpPr/>
          <p:nvPr/>
        </p:nvSpPr>
        <p:spPr>
          <a:xfrm>
            <a:off x="138336" y="1063625"/>
            <a:ext cx="3713584" cy="1652141"/>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Booklet </a:t>
            </a:r>
            <a:r>
              <a:rPr lang="en-GB" dirty="0" smtClean="0"/>
              <a:t>for parents/carers for post diagnosis of CYP with an </a:t>
            </a:r>
            <a:r>
              <a:rPr lang="en-GB" dirty="0"/>
              <a:t>explanation of the local </a:t>
            </a:r>
            <a:r>
              <a:rPr lang="en-GB" dirty="0" smtClean="0"/>
              <a:t>offer, links to websites </a:t>
            </a:r>
            <a:r>
              <a:rPr lang="en-GB" dirty="0"/>
              <a:t>&amp; charities</a:t>
            </a:r>
          </a:p>
        </p:txBody>
      </p:sp>
      <p:sp>
        <p:nvSpPr>
          <p:cNvPr id="2" name="Flowchart: Sequential Access Storage 1"/>
          <p:cNvSpPr/>
          <p:nvPr/>
        </p:nvSpPr>
        <p:spPr>
          <a:xfrm flipH="1">
            <a:off x="4098776" y="895954"/>
            <a:ext cx="2417440" cy="1053229"/>
          </a:xfrm>
          <a:prstGeom prst="flowChartMagnetic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More support for adolescents with ASC</a:t>
            </a:r>
            <a:endParaRPr lang="en-GB" dirty="0"/>
          </a:p>
        </p:txBody>
      </p:sp>
      <p:sp>
        <p:nvSpPr>
          <p:cNvPr id="9" name="Flowchart: Sequential Access Storage 8"/>
          <p:cNvSpPr/>
          <p:nvPr/>
        </p:nvSpPr>
        <p:spPr>
          <a:xfrm flipH="1">
            <a:off x="5004568" y="1949183"/>
            <a:ext cx="2310462" cy="1182203"/>
          </a:xfrm>
          <a:prstGeom prst="flowChartMagnetic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Support for parents to be able to support their CYP</a:t>
            </a:r>
            <a:endParaRPr lang="en-GB" dirty="0"/>
          </a:p>
        </p:txBody>
      </p:sp>
      <p:sp>
        <p:nvSpPr>
          <p:cNvPr id="10" name="Flowchart: Sequential Access Storage 9"/>
          <p:cNvSpPr/>
          <p:nvPr/>
        </p:nvSpPr>
        <p:spPr>
          <a:xfrm>
            <a:off x="138336" y="2640535"/>
            <a:ext cx="1306488" cy="102454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Parent support groups </a:t>
            </a:r>
            <a:endParaRPr lang="en-GB" dirty="0"/>
          </a:p>
        </p:txBody>
      </p:sp>
      <p:sp>
        <p:nvSpPr>
          <p:cNvPr id="11" name="Flowchart: Sequential Access Storage 10"/>
          <p:cNvSpPr/>
          <p:nvPr/>
        </p:nvSpPr>
        <p:spPr>
          <a:xfrm flipH="1">
            <a:off x="4860032" y="3574315"/>
            <a:ext cx="2201416" cy="1182203"/>
          </a:xfrm>
          <a:prstGeom prst="flowChartMagnetic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Better ASC awareness for mainstream schools</a:t>
            </a:r>
            <a:endParaRPr lang="en-GB" dirty="0"/>
          </a:p>
        </p:txBody>
      </p:sp>
      <p:sp>
        <p:nvSpPr>
          <p:cNvPr id="12" name="Flowchart: Sequential Access Storage 11"/>
          <p:cNvSpPr/>
          <p:nvPr/>
        </p:nvSpPr>
        <p:spPr>
          <a:xfrm>
            <a:off x="2046203" y="2801405"/>
            <a:ext cx="2710989" cy="102454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Sex education, life skills training tailored for ASC </a:t>
            </a:r>
            <a:endParaRPr lang="en-GB" dirty="0"/>
          </a:p>
        </p:txBody>
      </p:sp>
      <p:sp>
        <p:nvSpPr>
          <p:cNvPr id="13" name="Flowchart: Sequential Access Storage 12"/>
          <p:cNvSpPr/>
          <p:nvPr/>
        </p:nvSpPr>
        <p:spPr>
          <a:xfrm>
            <a:off x="323279" y="3694767"/>
            <a:ext cx="3003677" cy="1096548"/>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Family support workers to use the “Croft” approach</a:t>
            </a:r>
            <a:endParaRPr lang="en-GB" dirty="0"/>
          </a:p>
        </p:txBody>
      </p:sp>
      <p:sp>
        <p:nvSpPr>
          <p:cNvPr id="14" name="TextBox 13"/>
          <p:cNvSpPr txBox="1"/>
          <p:nvPr/>
        </p:nvSpPr>
        <p:spPr>
          <a:xfrm>
            <a:off x="107504" y="4804946"/>
            <a:ext cx="3816424" cy="338554"/>
          </a:xfrm>
          <a:prstGeom prst="rect">
            <a:avLst/>
          </a:prstGeom>
          <a:noFill/>
          <a:ln>
            <a:noFill/>
          </a:ln>
        </p:spPr>
        <p:txBody>
          <a:bodyPr wrap="square" rtlCol="0">
            <a:spAutoFit/>
          </a:bodyPr>
          <a:lstStyle/>
          <a:p>
            <a:r>
              <a:rPr lang="en-GB" sz="1600" i="1" dirty="0" smtClean="0"/>
              <a:t>Source: </a:t>
            </a:r>
            <a:r>
              <a:rPr lang="en-GB" sz="1600" i="1" dirty="0" err="1" smtClean="0"/>
              <a:t>PinPoint</a:t>
            </a:r>
            <a:r>
              <a:rPr lang="en-GB" sz="1600" i="1" dirty="0"/>
              <a:t> </a:t>
            </a:r>
            <a:r>
              <a:rPr lang="en-GB" sz="1600" i="1" dirty="0" smtClean="0"/>
              <a:t>&amp; Family Voice</a:t>
            </a:r>
            <a:endParaRPr lang="en-GB" sz="1600" i="1" dirty="0"/>
          </a:p>
        </p:txBody>
      </p:sp>
    </p:spTree>
    <p:extLst>
      <p:ext uri="{BB962C8B-B14F-4D97-AF65-F5344CB8AC3E}">
        <p14:creationId xmlns:p14="http://schemas.microsoft.com/office/powerpoint/2010/main" val="6279923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211710"/>
            <a:ext cx="7560840" cy="1034902"/>
          </a:xfrm>
        </p:spPr>
        <p:txBody>
          <a:bodyPr/>
          <a:lstStyle/>
          <a:p>
            <a:r>
              <a:rPr lang="en-GB" dirty="0" smtClean="0"/>
              <a:t>8. Comparative Needs Assessment</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1025690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51670"/>
            <a:ext cx="6946031" cy="1034902"/>
          </a:xfrm>
        </p:spPr>
        <p:txBody>
          <a:bodyPr/>
          <a:lstStyle/>
          <a:p>
            <a:r>
              <a:rPr lang="en-GB" dirty="0" smtClean="0"/>
              <a:t>Comparing with other areas</a:t>
            </a:r>
            <a:endParaRPr lang="en-GB" dirty="0"/>
          </a:p>
        </p:txBody>
      </p:sp>
    </p:spTree>
    <p:extLst>
      <p:ext uri="{BB962C8B-B14F-4D97-AF65-F5344CB8AC3E}">
        <p14:creationId xmlns:p14="http://schemas.microsoft.com/office/powerpoint/2010/main" val="12050491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4939" b="12501"/>
          <a:stretch/>
        </p:blipFill>
        <p:spPr bwMode="auto">
          <a:xfrm>
            <a:off x="611560" y="1124494"/>
            <a:ext cx="5016736"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4866501"/>
            <a:ext cx="1675652" cy="276999"/>
          </a:xfrm>
          <a:prstGeom prst="rect">
            <a:avLst/>
          </a:prstGeom>
          <a:noFill/>
          <a:ln>
            <a:noFill/>
          </a:ln>
        </p:spPr>
        <p:txBody>
          <a:bodyPr wrap="none" rtlCol="0">
            <a:spAutoFit/>
          </a:bodyPr>
          <a:lstStyle/>
          <a:p>
            <a:r>
              <a:rPr lang="en-GB" sz="1200" i="1" dirty="0" smtClean="0"/>
              <a:t>Source: </a:t>
            </a:r>
            <a:r>
              <a:rPr lang="en-GB" sz="1200" dirty="0" smtClean="0"/>
              <a:t>Fingertips 2018 </a:t>
            </a:r>
          </a:p>
        </p:txBody>
      </p:sp>
      <p:sp>
        <p:nvSpPr>
          <p:cNvPr id="3" name="Title 2"/>
          <p:cNvSpPr>
            <a:spLocks noGrp="1"/>
          </p:cNvSpPr>
          <p:nvPr>
            <p:ph type="title"/>
          </p:nvPr>
        </p:nvSpPr>
        <p:spPr/>
        <p:txBody>
          <a:bodyPr/>
          <a:lstStyle/>
          <a:p>
            <a:r>
              <a:rPr lang="en-GB" sz="3200" dirty="0" smtClean="0"/>
              <a:t>Comparing with other areas for CYPs</a:t>
            </a:r>
            <a:endParaRPr lang="en-GB" sz="3200" dirty="0"/>
          </a:p>
        </p:txBody>
      </p:sp>
      <p:pic>
        <p:nvPicPr>
          <p:cNvPr id="8" name="Picture 7" descr="\\ccc.cambridgeshire.gov.uk\data\CFA Public Health\Shared\Administration\Administrator Housekeeping\Logos\PCC-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8176" y="4299942"/>
            <a:ext cx="1770288" cy="592903"/>
          </a:xfrm>
          <a:prstGeom prst="rect">
            <a:avLst/>
          </a:prstGeom>
          <a:noFill/>
          <a:ln>
            <a:noFill/>
          </a:ln>
        </p:spPr>
      </p:pic>
      <p:sp>
        <p:nvSpPr>
          <p:cNvPr id="2" name="TextBox 1"/>
          <p:cNvSpPr txBox="1"/>
          <p:nvPr/>
        </p:nvSpPr>
        <p:spPr>
          <a:xfrm>
            <a:off x="1043608" y="4476123"/>
            <a:ext cx="4365298" cy="600164"/>
          </a:xfrm>
          <a:prstGeom prst="rect">
            <a:avLst/>
          </a:prstGeom>
          <a:noFill/>
        </p:spPr>
        <p:txBody>
          <a:bodyPr wrap="none" rtlCol="0">
            <a:spAutoFit/>
          </a:bodyPr>
          <a:lstStyle/>
          <a:p>
            <a:r>
              <a:rPr lang="en-GB" sz="1100" dirty="0" smtClean="0"/>
              <a:t>England     </a:t>
            </a:r>
            <a:r>
              <a:rPr lang="en-GB" sz="1100" i="1" dirty="0" smtClean="0"/>
              <a:t>Cambridgeshire </a:t>
            </a:r>
            <a:r>
              <a:rPr lang="en-GB" sz="1100" dirty="0" smtClean="0"/>
              <a:t> </a:t>
            </a:r>
            <a:r>
              <a:rPr lang="en-GB" sz="1100" dirty="0" err="1" smtClean="0"/>
              <a:t>Cambridgeshire</a:t>
            </a:r>
            <a:r>
              <a:rPr lang="en-GB" sz="1100" dirty="0" smtClean="0"/>
              <a:t>  </a:t>
            </a:r>
            <a:r>
              <a:rPr lang="en-GB" sz="1100" i="1" dirty="0" smtClean="0"/>
              <a:t>Peterborough</a:t>
            </a:r>
            <a:r>
              <a:rPr lang="en-GB" sz="1100" dirty="0" smtClean="0"/>
              <a:t>  </a:t>
            </a:r>
            <a:r>
              <a:rPr lang="en-GB" sz="1100" dirty="0" err="1" smtClean="0"/>
              <a:t>Peterborough</a:t>
            </a:r>
            <a:r>
              <a:rPr lang="en-GB" sz="1100" dirty="0" smtClean="0"/>
              <a:t/>
            </a:r>
            <a:br>
              <a:rPr lang="en-GB" sz="1100" dirty="0" smtClean="0"/>
            </a:br>
            <a:r>
              <a:rPr lang="en-GB" sz="1100" dirty="0" smtClean="0"/>
              <a:t>                </a:t>
            </a:r>
            <a:r>
              <a:rPr lang="en-GB" sz="1100" i="1" dirty="0" smtClean="0"/>
              <a:t>Nearest Neighbours                       Nearest </a:t>
            </a:r>
            <a:r>
              <a:rPr lang="en-GB" sz="1100" i="1" dirty="0"/>
              <a:t>Neighbours</a:t>
            </a:r>
          </a:p>
          <a:p>
            <a:endParaRPr lang="en-GB" sz="1100" i="1" dirty="0"/>
          </a:p>
        </p:txBody>
      </p:sp>
      <p:sp>
        <p:nvSpPr>
          <p:cNvPr id="5" name="TextBox 4"/>
          <p:cNvSpPr txBox="1"/>
          <p:nvPr/>
        </p:nvSpPr>
        <p:spPr>
          <a:xfrm rot="16200000">
            <a:off x="-1289371" y="2738340"/>
            <a:ext cx="3408369" cy="307777"/>
          </a:xfrm>
          <a:prstGeom prst="rect">
            <a:avLst/>
          </a:prstGeom>
          <a:noFill/>
        </p:spPr>
        <p:txBody>
          <a:bodyPr wrap="none" rtlCol="0">
            <a:spAutoFit/>
          </a:bodyPr>
          <a:lstStyle/>
          <a:p>
            <a:r>
              <a:rPr lang="en-GB" sz="1400" dirty="0" smtClean="0"/>
              <a:t>Children with autism/1000 children (95% CI)</a:t>
            </a:r>
            <a:endParaRPr lang="en-GB" sz="1400" dirty="0"/>
          </a:p>
        </p:txBody>
      </p:sp>
      <p:sp>
        <p:nvSpPr>
          <p:cNvPr id="6" name="TextBox 5"/>
          <p:cNvSpPr txBox="1"/>
          <p:nvPr/>
        </p:nvSpPr>
        <p:spPr>
          <a:xfrm>
            <a:off x="5674015" y="1167634"/>
            <a:ext cx="2138345" cy="3323987"/>
          </a:xfrm>
          <a:prstGeom prst="rect">
            <a:avLst/>
          </a:prstGeom>
          <a:noFill/>
        </p:spPr>
        <p:txBody>
          <a:bodyPr wrap="square" rtlCol="0">
            <a:spAutoFit/>
          </a:bodyPr>
          <a:lstStyle/>
          <a:p>
            <a:r>
              <a:rPr lang="en-GB" sz="1400" dirty="0" smtClean="0"/>
              <a:t>Rate of ASC among school aged children:</a:t>
            </a:r>
          </a:p>
          <a:p>
            <a:pPr marL="285750" indent="-285750">
              <a:buFont typeface="Arial" panose="020B0604020202020204" pitchFamily="34" charset="0"/>
              <a:buChar char="•"/>
            </a:pPr>
            <a:r>
              <a:rPr lang="en-GB" sz="1400" dirty="0" smtClean="0"/>
              <a:t>higher in Peterborough compared to the National average and their nearest neighbours.</a:t>
            </a:r>
          </a:p>
          <a:p>
            <a:pPr marL="285750" indent="-285750">
              <a:buFont typeface="Arial" panose="020B0604020202020204" pitchFamily="34" charset="0"/>
              <a:buChar char="•"/>
            </a:pPr>
            <a:r>
              <a:rPr lang="en-GB" sz="1400" dirty="0" smtClean="0"/>
              <a:t>Lower in Cambridgeshire compared to the national average.</a:t>
            </a:r>
          </a:p>
          <a:p>
            <a:pPr marL="285750" indent="-285750">
              <a:buFont typeface="Arial" panose="020B0604020202020204" pitchFamily="34" charset="0"/>
              <a:buChar char="•"/>
            </a:pPr>
            <a:endParaRPr lang="en-GB" sz="1400" dirty="0" smtClean="0"/>
          </a:p>
          <a:p>
            <a:endParaRPr lang="en-GB" sz="1400" dirty="0"/>
          </a:p>
          <a:p>
            <a:endParaRPr lang="en-GB" sz="1400" dirty="0"/>
          </a:p>
        </p:txBody>
      </p:sp>
    </p:spTree>
    <p:extLst>
      <p:ext uri="{BB962C8B-B14F-4D97-AF65-F5344CB8AC3E}">
        <p14:creationId xmlns:p14="http://schemas.microsoft.com/office/powerpoint/2010/main" val="3988851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Introduction: ASC</a:t>
            </a:r>
            <a:endParaRPr lang="en-GB" dirty="0"/>
          </a:p>
        </p:txBody>
      </p:sp>
      <p:sp>
        <p:nvSpPr>
          <p:cNvPr id="5" name="Content Placeholder 4"/>
          <p:cNvSpPr>
            <a:spLocks noGrp="1"/>
          </p:cNvSpPr>
          <p:nvPr>
            <p:ph idx="1"/>
          </p:nvPr>
        </p:nvSpPr>
        <p:spPr/>
        <p:txBody>
          <a:bodyPr>
            <a:normAutofit/>
          </a:bodyPr>
          <a:lstStyle/>
          <a:p>
            <a:pPr>
              <a:buFont typeface="Wingdings" panose="05000000000000000000" pitchFamily="2" charset="2"/>
              <a:buChar char="§"/>
            </a:pPr>
            <a:r>
              <a:rPr lang="en-GB" sz="1800" dirty="0" smtClean="0"/>
              <a:t>Developmental condition characterised </a:t>
            </a:r>
            <a:r>
              <a:rPr lang="en-GB" sz="1800" dirty="0"/>
              <a:t>through differences in social interactions, perceptions, behaviours, communication and </a:t>
            </a:r>
            <a:r>
              <a:rPr lang="en-GB" sz="1800" dirty="0" smtClean="0"/>
              <a:t>imagination</a:t>
            </a:r>
          </a:p>
          <a:p>
            <a:pPr>
              <a:buFont typeface="Wingdings" panose="05000000000000000000" pitchFamily="2" charset="2"/>
              <a:buChar char="§"/>
            </a:pPr>
            <a:endParaRPr lang="en-GB" sz="1800" dirty="0" smtClean="0"/>
          </a:p>
          <a:p>
            <a:pPr>
              <a:buFont typeface="Wingdings" panose="05000000000000000000" pitchFamily="2" charset="2"/>
              <a:buChar char="§"/>
            </a:pPr>
            <a:r>
              <a:rPr lang="en-GB" sz="1800" dirty="0" smtClean="0"/>
              <a:t>Affects the </a:t>
            </a:r>
            <a:r>
              <a:rPr lang="en-GB" sz="1800" dirty="0"/>
              <a:t>way in which a person </a:t>
            </a:r>
            <a:r>
              <a:rPr lang="en-GB" sz="1800" dirty="0" smtClean="0"/>
              <a:t>with ASC understands</a:t>
            </a:r>
            <a:r>
              <a:rPr lang="en-GB" sz="1800" dirty="0"/>
              <a:t>, functions in and interacts with the environment in which they </a:t>
            </a:r>
            <a:r>
              <a:rPr lang="en-GB" sz="1800" dirty="0" smtClean="0"/>
              <a:t>inhabit</a:t>
            </a:r>
          </a:p>
          <a:p>
            <a:pPr>
              <a:buFont typeface="Wingdings" panose="05000000000000000000" pitchFamily="2" charset="2"/>
              <a:buChar char="§"/>
            </a:pPr>
            <a:endParaRPr lang="en-GB" sz="1800" dirty="0"/>
          </a:p>
          <a:p>
            <a:pPr>
              <a:buFont typeface="Wingdings" panose="05000000000000000000" pitchFamily="2" charset="2"/>
              <a:buChar char="§"/>
            </a:pPr>
            <a:r>
              <a:rPr lang="en-GB" sz="1800" dirty="0" smtClean="0"/>
              <a:t>Prevalence is thought to be ~1</a:t>
            </a:r>
            <a:r>
              <a:rPr lang="en-GB" sz="1800" dirty="0"/>
              <a:t>% of the </a:t>
            </a:r>
            <a:r>
              <a:rPr lang="en-GB" sz="1800" dirty="0" smtClean="0"/>
              <a:t>population</a:t>
            </a:r>
          </a:p>
          <a:p>
            <a:pPr>
              <a:buFont typeface="Wingdings" panose="05000000000000000000" pitchFamily="2" charset="2"/>
              <a:buChar char="§"/>
            </a:pPr>
            <a:endParaRPr lang="en-GB" sz="1800" dirty="0" smtClean="0"/>
          </a:p>
          <a:p>
            <a:pPr>
              <a:buFont typeface="Wingdings" panose="05000000000000000000" pitchFamily="2" charset="2"/>
              <a:buChar char="§"/>
            </a:pPr>
            <a:r>
              <a:rPr lang="en-GB" sz="1800" dirty="0" smtClean="0"/>
              <a:t>Not </a:t>
            </a:r>
            <a:r>
              <a:rPr lang="en-GB" sz="1800" dirty="0"/>
              <a:t>considered to be a mental health condition or learning </a:t>
            </a:r>
            <a:r>
              <a:rPr lang="en-GB" sz="1800" dirty="0" smtClean="0"/>
              <a:t>disability, but many </a:t>
            </a:r>
            <a:r>
              <a:rPr lang="en-GB" sz="1800" dirty="0"/>
              <a:t>people </a:t>
            </a:r>
            <a:r>
              <a:rPr lang="en-GB" sz="1800" dirty="0" smtClean="0"/>
              <a:t>with ASC also have one/or </a:t>
            </a:r>
            <a:r>
              <a:rPr lang="en-GB" sz="1800" dirty="0"/>
              <a:t>both of these </a:t>
            </a:r>
            <a:r>
              <a:rPr lang="en-GB" sz="1800" dirty="0" smtClean="0"/>
              <a:t>conditions</a:t>
            </a:r>
            <a:endParaRPr lang="en-GB" sz="1800"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13297397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51670"/>
            <a:ext cx="6946031" cy="1034902"/>
          </a:xfrm>
        </p:spPr>
        <p:txBody>
          <a:bodyPr/>
          <a:lstStyle/>
          <a:p>
            <a:r>
              <a:rPr lang="en-GB" dirty="0" smtClean="0"/>
              <a:t>Recommendations from other areas/organisations. </a:t>
            </a:r>
            <a:endParaRPr lang="en-GB" dirty="0"/>
          </a:p>
        </p:txBody>
      </p:sp>
    </p:spTree>
    <p:extLst>
      <p:ext uri="{BB962C8B-B14F-4D97-AF65-F5344CB8AC3E}">
        <p14:creationId xmlns:p14="http://schemas.microsoft.com/office/powerpoint/2010/main" val="20386914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7252" y="238921"/>
            <a:ext cx="6975068" cy="857250"/>
          </a:xfrm>
          <a:noFill/>
          <a:ln>
            <a:noFill/>
          </a:ln>
        </p:spPr>
        <p:txBody>
          <a:bodyPr/>
          <a:lstStyle/>
          <a:p>
            <a:r>
              <a:rPr lang="en-GB" sz="3200" dirty="0" smtClean="0"/>
              <a:t>NHS England Recommendations</a:t>
            </a:r>
            <a:endParaRPr lang="en-GB" sz="3200"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pic>
        <p:nvPicPr>
          <p:cNvPr id="5" name="Content Placeholder 6" descr="20200310 Autism Deep Dive June final.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8359" t="21798" r="38408" b="24425"/>
          <a:stretch/>
        </p:blipFill>
        <p:spPr>
          <a:xfrm>
            <a:off x="457199" y="987575"/>
            <a:ext cx="6533779" cy="3600400"/>
          </a:xfrm>
          <a:prstGeom prst="rect">
            <a:avLst/>
          </a:prstGeom>
        </p:spPr>
      </p:pic>
      <p:sp>
        <p:nvSpPr>
          <p:cNvPr id="8" name="Content Placeholder 4"/>
          <p:cNvSpPr txBox="1">
            <a:spLocks/>
          </p:cNvSpPr>
          <p:nvPr/>
        </p:nvSpPr>
        <p:spPr>
          <a:xfrm>
            <a:off x="257583" y="4678865"/>
            <a:ext cx="6638726" cy="360040"/>
          </a:xfrm>
          <a:prstGeom prst="rect">
            <a:avLst/>
          </a:prstGeom>
          <a:noFill/>
        </p:spPr>
        <p:txBody>
          <a:bodyPr rIns="0">
            <a:norm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Font typeface="Arial" panose="020B0604020202020204" pitchFamily="34" charset="0"/>
              <a:buNone/>
            </a:pPr>
            <a:r>
              <a:rPr lang="en-GB" sz="1400" i="1" dirty="0" smtClean="0"/>
              <a:t>Source: NHS England  and NHS improvement Autism Diagnosis and Support </a:t>
            </a:r>
            <a:endParaRPr lang="en-GB" sz="1400" i="1" dirty="0"/>
          </a:p>
        </p:txBody>
      </p:sp>
    </p:spTree>
    <p:extLst>
      <p:ext uri="{BB962C8B-B14F-4D97-AF65-F5344CB8AC3E}">
        <p14:creationId xmlns:p14="http://schemas.microsoft.com/office/powerpoint/2010/main" val="34015774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113944"/>
            <a:ext cx="4032448" cy="857250"/>
          </a:xfrm>
        </p:spPr>
        <p:txBody>
          <a:bodyPr/>
          <a:lstStyle/>
          <a:p>
            <a:r>
              <a:rPr lang="en-GB" sz="2000" dirty="0" smtClean="0"/>
              <a:t>ASC assessment in CYPs: Integrated vs non- integrated approach</a:t>
            </a:r>
            <a:endParaRPr lang="en-GB" sz="2000" dirty="0"/>
          </a:p>
        </p:txBody>
      </p:sp>
      <p:pic>
        <p:nvPicPr>
          <p:cNvPr id="8" name="Picture 7"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176" y="4299942"/>
            <a:ext cx="1770288" cy="592903"/>
          </a:xfrm>
          <a:prstGeom prst="rect">
            <a:avLst/>
          </a:prstGeom>
          <a:noFill/>
          <a:ln>
            <a:noFill/>
          </a:ln>
        </p:spPr>
      </p:pic>
      <p:sp>
        <p:nvSpPr>
          <p:cNvPr id="6" name="TextBox 5"/>
          <p:cNvSpPr txBox="1"/>
          <p:nvPr/>
        </p:nvSpPr>
        <p:spPr>
          <a:xfrm>
            <a:off x="395536" y="4214745"/>
            <a:ext cx="3240360" cy="523220"/>
          </a:xfrm>
          <a:prstGeom prst="rect">
            <a:avLst/>
          </a:prstGeom>
          <a:solidFill>
            <a:schemeClr val="accent1">
              <a:lumMod val="20000"/>
              <a:lumOff val="80000"/>
            </a:schemeClr>
          </a:solidFill>
          <a:ln>
            <a:solidFill>
              <a:schemeClr val="accent1"/>
            </a:solidFill>
          </a:ln>
        </p:spPr>
        <p:txBody>
          <a:bodyPr wrap="square" rtlCol="0">
            <a:spAutoFit/>
          </a:bodyPr>
          <a:lstStyle/>
          <a:p>
            <a:pPr marL="285750" indent="-285750">
              <a:buFont typeface="Arial" panose="020B0604020202020204" pitchFamily="34" charset="0"/>
              <a:buChar char="•"/>
            </a:pPr>
            <a:r>
              <a:rPr lang="en-GB" sz="1400" b="1" i="1" dirty="0" smtClean="0"/>
              <a:t>Using an integrated approach makes the process cheaper and quicker </a:t>
            </a:r>
          </a:p>
        </p:txBody>
      </p:sp>
      <p:sp>
        <p:nvSpPr>
          <p:cNvPr id="7" name="Rectangle 6"/>
          <p:cNvSpPr/>
          <p:nvPr/>
        </p:nvSpPr>
        <p:spPr>
          <a:xfrm>
            <a:off x="107504" y="4754345"/>
            <a:ext cx="7344816" cy="430887"/>
          </a:xfrm>
          <a:prstGeom prst="rect">
            <a:avLst/>
          </a:prstGeom>
        </p:spPr>
        <p:txBody>
          <a:bodyPr wrap="square">
            <a:spAutoFit/>
          </a:bodyPr>
          <a:lstStyle/>
          <a:p>
            <a:r>
              <a:rPr lang="en-GB" sz="1050" i="1" dirty="0" smtClean="0"/>
              <a:t>Source</a:t>
            </a:r>
            <a:r>
              <a:rPr lang="en-GB" sz="1050" dirty="0" smtClean="0"/>
              <a:t>: Ian Male et </a:t>
            </a:r>
            <a:r>
              <a:rPr lang="en-GB" sz="1050" dirty="0"/>
              <a:t>al. Should clinical services for </a:t>
            </a:r>
            <a:r>
              <a:rPr lang="en-GB" sz="1050" dirty="0" smtClean="0"/>
              <a:t>children with </a:t>
            </a:r>
            <a:r>
              <a:rPr lang="en-GB" sz="1050" dirty="0"/>
              <a:t>possible ADHD, autism or </a:t>
            </a:r>
            <a:r>
              <a:rPr lang="en-GB" sz="1050" dirty="0" smtClean="0"/>
              <a:t>related conditions </a:t>
            </a:r>
            <a:r>
              <a:rPr lang="en-GB" sz="1050" dirty="0"/>
              <a:t>be delivered in an </a:t>
            </a:r>
            <a:r>
              <a:rPr lang="en-GB" sz="1050" dirty="0" smtClean="0"/>
              <a:t>integrated neurodevelopmental </a:t>
            </a:r>
            <a:r>
              <a:rPr lang="en-GB" sz="1050" dirty="0"/>
              <a:t>pathway? </a:t>
            </a:r>
            <a:r>
              <a:rPr lang="en-GB" sz="1050" dirty="0" smtClean="0"/>
              <a:t>Integrated Healthcare Journal. 2020</a:t>
            </a:r>
            <a:endParaRPr lang="en-GB" sz="1050" dirty="0"/>
          </a:p>
        </p:txBody>
      </p:sp>
      <p:pic>
        <p:nvPicPr>
          <p:cNvPr id="4" name="Picture 3"/>
          <p:cNvPicPr>
            <a:picLocks noChangeAspect="1"/>
          </p:cNvPicPr>
          <p:nvPr/>
        </p:nvPicPr>
        <p:blipFill>
          <a:blip r:embed="rId3"/>
          <a:stretch>
            <a:fillRect/>
          </a:stretch>
        </p:blipFill>
        <p:spPr>
          <a:xfrm>
            <a:off x="395536" y="987574"/>
            <a:ext cx="2669363" cy="3210791"/>
          </a:xfrm>
          <a:prstGeom prst="rect">
            <a:avLst/>
          </a:prstGeom>
        </p:spPr>
      </p:pic>
      <p:pic>
        <p:nvPicPr>
          <p:cNvPr id="5" name="Picture 4"/>
          <p:cNvPicPr>
            <a:picLocks noChangeAspect="1"/>
          </p:cNvPicPr>
          <p:nvPr/>
        </p:nvPicPr>
        <p:blipFill>
          <a:blip r:embed="rId4"/>
          <a:stretch>
            <a:fillRect/>
          </a:stretch>
        </p:blipFill>
        <p:spPr>
          <a:xfrm>
            <a:off x="3923928" y="113944"/>
            <a:ext cx="3096344" cy="4655444"/>
          </a:xfrm>
          <a:prstGeom prst="rect">
            <a:avLst/>
          </a:prstGeom>
        </p:spPr>
      </p:pic>
    </p:spTree>
    <p:extLst>
      <p:ext uri="{BB962C8B-B14F-4D97-AF65-F5344CB8AC3E}">
        <p14:creationId xmlns:p14="http://schemas.microsoft.com/office/powerpoint/2010/main" val="7736980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GB" dirty="0" err="1" smtClean="0"/>
              <a:t>Autistica</a:t>
            </a:r>
            <a:r>
              <a:rPr lang="en-GB" dirty="0" smtClean="0"/>
              <a:t> Recommendations</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3" name="TextBox 2"/>
          <p:cNvSpPr txBox="1"/>
          <p:nvPr/>
        </p:nvSpPr>
        <p:spPr>
          <a:xfrm>
            <a:off x="107504" y="896576"/>
            <a:ext cx="7920880" cy="3970318"/>
          </a:xfrm>
          <a:prstGeom prst="rect">
            <a:avLst/>
          </a:prstGeom>
          <a:noFill/>
        </p:spPr>
        <p:txBody>
          <a:bodyPr wrap="square" rtlCol="0">
            <a:spAutoFit/>
          </a:bodyPr>
          <a:lstStyle/>
          <a:p>
            <a:r>
              <a:rPr lang="en-GB" sz="1400" b="1" dirty="0" err="1" smtClean="0"/>
              <a:t>Austistica</a:t>
            </a:r>
            <a:r>
              <a:rPr lang="en-GB" sz="1400" b="1" dirty="0" smtClean="0"/>
              <a:t> (UK </a:t>
            </a:r>
            <a:r>
              <a:rPr lang="en-GB" sz="1400" b="1" dirty="0"/>
              <a:t>autism research charity</a:t>
            </a:r>
            <a:r>
              <a:rPr lang="en-GB" sz="1400" b="1" dirty="0" smtClean="0"/>
              <a:t>) recommendations for CYPs with ASC:</a:t>
            </a:r>
          </a:p>
          <a:p>
            <a:endParaRPr lang="en-GB" sz="1400" b="1" dirty="0" smtClean="0"/>
          </a:p>
          <a:p>
            <a:pPr marL="285750" indent="-285750">
              <a:buFont typeface="Arial" panose="020B0604020202020204" pitchFamily="34" charset="0"/>
              <a:buChar char="•"/>
            </a:pPr>
            <a:r>
              <a:rPr lang="en-GB" sz="1400" b="1" dirty="0" smtClean="0"/>
              <a:t>Threshold for access to CAMHS too high: </a:t>
            </a:r>
            <a:r>
              <a:rPr lang="en-GB" sz="1400" dirty="0" smtClean="0"/>
              <a:t>many CYPs with ASC and mental health needs have been denied access to CAMHS. </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b="1" dirty="0" smtClean="0"/>
              <a:t>Keyworkers</a:t>
            </a:r>
            <a:r>
              <a:rPr lang="en-GB" sz="1400" dirty="0" smtClean="0"/>
              <a:t>: keyworker support should focus on identifying mental health needs early on to prevent escalation </a:t>
            </a:r>
            <a:endParaRPr lang="en-GB" sz="1400" dirty="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b="1" dirty="0" smtClean="0"/>
              <a:t>Eating disorders and ASC</a:t>
            </a:r>
            <a:r>
              <a:rPr lang="en-GB" sz="1400" dirty="0" smtClean="0"/>
              <a:t>: 1 in 5 women with anorexia in eating disorder services may also have </a:t>
            </a:r>
            <a:br>
              <a:rPr lang="en-GB" sz="1400" dirty="0" smtClean="0"/>
            </a:br>
            <a:r>
              <a:rPr lang="en-GB" sz="1400" dirty="0" smtClean="0"/>
              <a:t>ASC and so their eating disorders may have different underlying causes. </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b="1" dirty="0" smtClean="0"/>
              <a:t>Diagnosing ASC in women and girls: </a:t>
            </a:r>
            <a:r>
              <a:rPr lang="en-GB" sz="1400" dirty="0" smtClean="0"/>
              <a:t>women </a:t>
            </a:r>
            <a:r>
              <a:rPr lang="en-GB" sz="1400" dirty="0"/>
              <a:t>and girls have been reported to be diagnosed later, and are less likely to be diagnosed than </a:t>
            </a:r>
            <a:r>
              <a:rPr lang="en-GB" sz="1400" dirty="0" smtClean="0"/>
              <a:t>male </a:t>
            </a:r>
            <a:r>
              <a:rPr lang="en-GB" sz="1400" dirty="0"/>
              <a:t>counterparts </a:t>
            </a:r>
            <a:r>
              <a:rPr lang="en-GB" sz="1400" dirty="0" smtClean="0"/>
              <a:t>with similar </a:t>
            </a:r>
            <a:r>
              <a:rPr lang="en-GB" sz="1400" dirty="0"/>
              <a:t>levels of autistic traits</a:t>
            </a:r>
            <a:r>
              <a:rPr lang="en-GB" sz="1400" dirty="0" smtClean="0"/>
              <a:t>. Due to:  </a:t>
            </a:r>
            <a:endParaRPr lang="en-GB" sz="1400" dirty="0"/>
          </a:p>
          <a:p>
            <a:pPr marL="742950" lvl="1" indent="-285750">
              <a:buFont typeface="Arial" panose="020B0604020202020204" pitchFamily="34" charset="0"/>
              <a:buChar char="•"/>
            </a:pPr>
            <a:r>
              <a:rPr lang="en-GB" sz="1400" dirty="0" smtClean="0"/>
              <a:t>biases </a:t>
            </a:r>
            <a:r>
              <a:rPr lang="en-GB" sz="1400" dirty="0"/>
              <a:t>in the design and application of autism diagnostic </a:t>
            </a:r>
            <a:r>
              <a:rPr lang="en-GB" sz="1400" dirty="0" smtClean="0"/>
              <a:t>tools and gender-specific </a:t>
            </a:r>
            <a:r>
              <a:rPr lang="en-GB" sz="1400" dirty="0"/>
              <a:t>stereotypes around </a:t>
            </a:r>
            <a:r>
              <a:rPr lang="en-GB" sz="1400" dirty="0" smtClean="0"/>
              <a:t>ASC</a:t>
            </a:r>
          </a:p>
          <a:p>
            <a:pPr marL="742950" lvl="1" indent="-285750">
              <a:buFont typeface="Arial" panose="020B0604020202020204" pitchFamily="34" charset="0"/>
              <a:buChar char="•"/>
            </a:pPr>
            <a:r>
              <a:rPr lang="en-GB" sz="1400" dirty="0" smtClean="0"/>
              <a:t>women </a:t>
            </a:r>
            <a:r>
              <a:rPr lang="en-GB" sz="1400" dirty="0"/>
              <a:t>and girls </a:t>
            </a:r>
            <a:r>
              <a:rPr lang="en-GB" sz="1400" dirty="0" smtClean="0"/>
              <a:t>with ASC have </a:t>
            </a:r>
            <a:r>
              <a:rPr lang="en-GB" sz="1400" dirty="0"/>
              <a:t>been found to </a:t>
            </a:r>
            <a:r>
              <a:rPr lang="en-GB" sz="1400" dirty="0" smtClean="0"/>
              <a:t>hide autistic </a:t>
            </a:r>
            <a:r>
              <a:rPr lang="en-GB" sz="1400" dirty="0"/>
              <a:t>traits </a:t>
            </a:r>
            <a:r>
              <a:rPr lang="en-GB" sz="1400" dirty="0" smtClean="0"/>
              <a:t>leading </a:t>
            </a:r>
            <a:r>
              <a:rPr lang="en-GB" sz="1400" dirty="0"/>
              <a:t>to the absence of or a much later diagnosis.</a:t>
            </a:r>
            <a:endParaRPr lang="en-GB" dirty="0"/>
          </a:p>
          <a:p>
            <a:pPr marL="285750" indent="-285750">
              <a:buFontTx/>
              <a:buChar char="-"/>
            </a:pPr>
            <a:endParaRPr lang="en-GB" sz="1400" dirty="0"/>
          </a:p>
        </p:txBody>
      </p:sp>
      <p:sp>
        <p:nvSpPr>
          <p:cNvPr id="8" name="Content Placeholder 4"/>
          <p:cNvSpPr txBox="1">
            <a:spLocks/>
          </p:cNvSpPr>
          <p:nvPr/>
        </p:nvSpPr>
        <p:spPr>
          <a:xfrm>
            <a:off x="107504" y="4874132"/>
            <a:ext cx="4680520" cy="288032"/>
          </a:xfrm>
          <a:prstGeom prst="rect">
            <a:avLst/>
          </a:prstGeom>
          <a:noFill/>
        </p:spPr>
        <p:txBody>
          <a:bodyPr rIns="0">
            <a:normAutofit fontScale="92500" lnSpcReduction="10000"/>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Font typeface="Arial" panose="020B0604020202020204" pitchFamily="34" charset="0"/>
              <a:buNone/>
            </a:pPr>
            <a:r>
              <a:rPr lang="en-GB" sz="1400" i="1" dirty="0" smtClean="0"/>
              <a:t>Source: </a:t>
            </a:r>
            <a:r>
              <a:rPr lang="en-GB" sz="1400" dirty="0" smtClean="0"/>
              <a:t>Midlands Transforming Care review</a:t>
            </a:r>
            <a:endParaRPr lang="en-GB" sz="1400" dirty="0"/>
          </a:p>
        </p:txBody>
      </p:sp>
    </p:spTree>
    <p:extLst>
      <p:ext uri="{BB962C8B-B14F-4D97-AF65-F5344CB8AC3E}">
        <p14:creationId xmlns:p14="http://schemas.microsoft.com/office/powerpoint/2010/main" val="18777451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GB" dirty="0" err="1" smtClean="0"/>
              <a:t>Autistica</a:t>
            </a:r>
            <a:r>
              <a:rPr lang="en-GB" dirty="0" smtClean="0"/>
              <a:t> Survey Result</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3" name="TextBox 2"/>
          <p:cNvSpPr txBox="1"/>
          <p:nvPr/>
        </p:nvSpPr>
        <p:spPr>
          <a:xfrm>
            <a:off x="323528" y="1118529"/>
            <a:ext cx="7200800" cy="3600986"/>
          </a:xfrm>
          <a:prstGeom prst="rect">
            <a:avLst/>
          </a:prstGeom>
          <a:noFill/>
        </p:spPr>
        <p:txBody>
          <a:bodyPr wrap="square" rtlCol="0">
            <a:spAutoFit/>
          </a:bodyPr>
          <a:lstStyle/>
          <a:p>
            <a:r>
              <a:rPr lang="en-GB" sz="1200" b="1" dirty="0" smtClean="0"/>
              <a:t>Supporting </a:t>
            </a:r>
            <a:r>
              <a:rPr lang="en-GB" sz="1200" b="1" dirty="0"/>
              <a:t>people with neurodevelopment </a:t>
            </a:r>
            <a:r>
              <a:rPr lang="en-GB" sz="1200" b="1" dirty="0" smtClean="0"/>
              <a:t>disorders. Recommendations:</a:t>
            </a:r>
          </a:p>
          <a:p>
            <a:endParaRPr lang="en-GB" sz="1200" b="1" dirty="0"/>
          </a:p>
          <a:p>
            <a:pPr marL="342900" indent="-342900">
              <a:buAutoNum type="arabicPeriod"/>
            </a:pPr>
            <a:r>
              <a:rPr lang="en-GB" sz="1200" b="1" dirty="0" smtClean="0"/>
              <a:t>Diagnosis: </a:t>
            </a:r>
            <a:r>
              <a:rPr lang="en-GB" sz="1200" dirty="0" smtClean="0"/>
              <a:t>waiting times for diagnoses are </a:t>
            </a:r>
            <a:r>
              <a:rPr lang="en-GB" sz="1200" dirty="0"/>
              <a:t>very long and </a:t>
            </a:r>
            <a:r>
              <a:rPr lang="en-GB" sz="1200" dirty="0" smtClean="0"/>
              <a:t>diagnostic </a:t>
            </a:r>
            <a:r>
              <a:rPr lang="en-GB" sz="1200" dirty="0"/>
              <a:t>pathways should take account of high levels of </a:t>
            </a:r>
            <a:r>
              <a:rPr lang="en-GB" sz="1200" dirty="0" smtClean="0"/>
              <a:t>multi-morbidity </a:t>
            </a:r>
            <a:r>
              <a:rPr lang="en-GB" sz="1200" dirty="0"/>
              <a:t>and waiting times should be time limited and monitored</a:t>
            </a:r>
            <a:r>
              <a:rPr lang="en-GB" sz="1200" dirty="0" smtClean="0"/>
              <a:t>.</a:t>
            </a:r>
          </a:p>
          <a:p>
            <a:pPr marL="342900" indent="-342900">
              <a:buAutoNum type="arabicPeriod"/>
            </a:pPr>
            <a:endParaRPr lang="en-GB" sz="1200" dirty="0" smtClean="0"/>
          </a:p>
          <a:p>
            <a:pPr marL="342900" indent="-342900">
              <a:buAutoNum type="arabicPeriod"/>
            </a:pPr>
            <a:r>
              <a:rPr lang="en-GB" sz="1200" b="1" dirty="0"/>
              <a:t>Support: </a:t>
            </a:r>
            <a:r>
              <a:rPr lang="en-GB" sz="1200" dirty="0"/>
              <a:t>people with neurodevelopmental conditions and their families </a:t>
            </a:r>
            <a:r>
              <a:rPr lang="en-GB" sz="1200" dirty="0" smtClean="0"/>
              <a:t>are often </a:t>
            </a:r>
            <a:r>
              <a:rPr lang="en-GB" sz="1200" dirty="0"/>
              <a:t>inadequately supported in many areas of their lives. At diagnosis, people should be informed about what their diagnosis is likely to mean for them and which other conditions or challenges they might experience. Public services of all kinds should take greater account of the needs of people with </a:t>
            </a:r>
            <a:r>
              <a:rPr lang="en-GB" sz="1200" dirty="0" smtClean="0"/>
              <a:t>neurodevelopment disorders </a:t>
            </a:r>
            <a:r>
              <a:rPr lang="en-GB" sz="1200" dirty="0"/>
              <a:t>through better </a:t>
            </a:r>
            <a:r>
              <a:rPr lang="en-GB" sz="1200" b="1" dirty="0"/>
              <a:t>training</a:t>
            </a:r>
            <a:r>
              <a:rPr lang="en-GB" sz="1200" dirty="0"/>
              <a:t>, </a:t>
            </a:r>
            <a:r>
              <a:rPr lang="en-GB" sz="1200" b="1" dirty="0"/>
              <a:t>reasonable adjustments </a:t>
            </a:r>
            <a:r>
              <a:rPr lang="en-GB" sz="1200" dirty="0"/>
              <a:t>and </a:t>
            </a:r>
            <a:r>
              <a:rPr lang="en-GB" sz="1200" b="1" dirty="0"/>
              <a:t>proactive supports</a:t>
            </a:r>
            <a:r>
              <a:rPr lang="en-GB" sz="1200" dirty="0"/>
              <a:t>.</a:t>
            </a:r>
            <a:endParaRPr lang="en-GB" sz="1200" dirty="0" smtClean="0"/>
          </a:p>
          <a:p>
            <a:pPr marL="342900" indent="-342900">
              <a:buAutoNum type="arabicPeriod"/>
            </a:pPr>
            <a:endParaRPr lang="en-GB" sz="1200" b="1" dirty="0"/>
          </a:p>
          <a:p>
            <a:pPr marL="342900" indent="-342900">
              <a:buAutoNum type="arabicPeriod"/>
            </a:pPr>
            <a:r>
              <a:rPr lang="en-GB" sz="1200" b="1" dirty="0"/>
              <a:t>Research: </a:t>
            </a:r>
            <a:r>
              <a:rPr lang="en-GB" sz="1200" dirty="0" smtClean="0"/>
              <a:t>greater investment </a:t>
            </a:r>
            <a:r>
              <a:rPr lang="en-GB" sz="1200" dirty="0"/>
              <a:t>is </a:t>
            </a:r>
            <a:r>
              <a:rPr lang="en-GB" sz="1200" dirty="0" smtClean="0"/>
              <a:t>needed </a:t>
            </a:r>
            <a:r>
              <a:rPr lang="en-GB" sz="1200" dirty="0"/>
              <a:t>in research into neurodevelopmental </a:t>
            </a:r>
            <a:r>
              <a:rPr lang="en-GB" sz="1200" dirty="0" smtClean="0"/>
              <a:t>conditions. </a:t>
            </a:r>
            <a:r>
              <a:rPr lang="en-GB" sz="1200" dirty="0"/>
              <a:t>Research funders should seek to increase their impact by identifying opportunities to tackle challenges which cross diagnostic boundaries. Further research to understand the true overlap between conditions and the common challenges faced by people with neurodevelopmental conditions should be undertaken, both to improve outcomes and to suggest new ways to deliver more joined-up diagnosis and services</a:t>
            </a:r>
            <a:r>
              <a:rPr lang="en-GB" sz="1200" dirty="0" smtClean="0"/>
              <a:t>.</a:t>
            </a:r>
          </a:p>
          <a:p>
            <a:pPr marL="342900" indent="-342900">
              <a:buAutoNum type="arabicPeriod"/>
            </a:pPr>
            <a:endParaRPr lang="en-GB" sz="1200" dirty="0"/>
          </a:p>
          <a:p>
            <a:r>
              <a:rPr lang="en-GB" sz="1200" dirty="0" smtClean="0"/>
              <a:t>*56% of the survey participants had ASC </a:t>
            </a:r>
          </a:p>
          <a:p>
            <a:pPr marL="342900" indent="-342900">
              <a:buAutoNum type="arabicPeriod"/>
            </a:pPr>
            <a:endParaRPr lang="en-GB" sz="1200" b="1" dirty="0" smtClean="0"/>
          </a:p>
        </p:txBody>
      </p:sp>
      <p:sp>
        <p:nvSpPr>
          <p:cNvPr id="8" name="Content Placeholder 4"/>
          <p:cNvSpPr txBox="1">
            <a:spLocks/>
          </p:cNvSpPr>
          <p:nvPr/>
        </p:nvSpPr>
        <p:spPr>
          <a:xfrm>
            <a:off x="251520" y="4760165"/>
            <a:ext cx="6480720" cy="288032"/>
          </a:xfrm>
          <a:prstGeom prst="rect">
            <a:avLst/>
          </a:prstGeom>
          <a:noFill/>
        </p:spPr>
        <p:txBody>
          <a:bodyPr rIns="0">
            <a:no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None/>
            </a:pPr>
            <a:r>
              <a:rPr lang="en-GB" sz="900" i="1" dirty="0" smtClean="0"/>
              <a:t>Source: </a:t>
            </a:r>
            <a:r>
              <a:rPr lang="en-GB" sz="900" dirty="0"/>
              <a:t>Embracing </a:t>
            </a:r>
            <a:r>
              <a:rPr lang="en-GB" sz="900" dirty="0" smtClean="0"/>
              <a:t>Complexity Towards </a:t>
            </a:r>
            <a:r>
              <a:rPr lang="en-GB" sz="900" dirty="0"/>
              <a:t>New </a:t>
            </a:r>
            <a:r>
              <a:rPr lang="en-GB" sz="900" dirty="0" smtClean="0"/>
              <a:t>Approaches for </a:t>
            </a:r>
            <a:r>
              <a:rPr lang="en-GB" sz="900" dirty="0"/>
              <a:t>Supporting People with </a:t>
            </a:r>
            <a:r>
              <a:rPr lang="en-GB" sz="900" dirty="0" smtClean="0"/>
              <a:t>Neurodevelopmental Conditions. 2019</a:t>
            </a:r>
            <a:endParaRPr lang="en-GB" sz="900" dirty="0"/>
          </a:p>
        </p:txBody>
      </p:sp>
    </p:spTree>
    <p:extLst>
      <p:ext uri="{BB962C8B-B14F-4D97-AF65-F5344CB8AC3E}">
        <p14:creationId xmlns:p14="http://schemas.microsoft.com/office/powerpoint/2010/main" val="29601287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t>The Midlands Transforming Care</a:t>
            </a:r>
            <a:endParaRPr lang="en-GB" sz="3200"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10" name="Content Placeholder 9"/>
          <p:cNvSpPr>
            <a:spLocks noGrp="1"/>
          </p:cNvSpPr>
          <p:nvPr>
            <p:ph idx="1"/>
          </p:nvPr>
        </p:nvSpPr>
        <p:spPr/>
        <p:txBody>
          <a:bodyPr>
            <a:normAutofit fontScale="47500" lnSpcReduction="20000"/>
          </a:bodyPr>
          <a:lstStyle/>
          <a:p>
            <a:r>
              <a:rPr lang="en-GB" dirty="0" smtClean="0"/>
              <a:t>The Midlands have developed a new approach for 16-25 year olds with ASC and LD. The key recommendations were:</a:t>
            </a:r>
          </a:p>
          <a:p>
            <a:pPr marL="514350" indent="-514350">
              <a:buFont typeface="+mj-lt"/>
              <a:buAutoNum type="arabicPeriod"/>
            </a:pPr>
            <a:r>
              <a:rPr lang="en-GB" b="1" dirty="0" smtClean="0"/>
              <a:t>Family resilience: </a:t>
            </a:r>
            <a:r>
              <a:rPr lang="en-GB" dirty="0" smtClean="0"/>
              <a:t>timely and appropriate interventions and access to a keyworker and stepping up and stepping down specialist care and support when needed.  </a:t>
            </a:r>
          </a:p>
          <a:p>
            <a:pPr marL="514350" indent="-514350">
              <a:buFont typeface="+mj-lt"/>
              <a:buAutoNum type="arabicPeriod"/>
            </a:pPr>
            <a:r>
              <a:rPr lang="en-GB" b="1" dirty="0" smtClean="0"/>
              <a:t>Early intervention and prevention: </a:t>
            </a:r>
            <a:r>
              <a:rPr lang="en-GB" dirty="0" smtClean="0"/>
              <a:t>health, education and social care agencies using SEND and EHCP processes effectively to deliver early intervention and support and for there to be support for transition to adult service. </a:t>
            </a:r>
            <a:endParaRPr lang="en-GB" b="1" dirty="0" smtClean="0"/>
          </a:p>
          <a:p>
            <a:pPr marL="514350" indent="-514350">
              <a:buFont typeface="+mj-lt"/>
              <a:buAutoNum type="arabicPeriod"/>
            </a:pPr>
            <a:r>
              <a:rPr lang="en-GB" b="1" dirty="0" smtClean="0"/>
              <a:t>Diagnosis in girls: </a:t>
            </a:r>
            <a:r>
              <a:rPr lang="en-GB" dirty="0" smtClean="0"/>
              <a:t>presentation of ASC may be different in males and females</a:t>
            </a:r>
            <a:r>
              <a:rPr lang="en-GB" b="1" dirty="0" smtClean="0"/>
              <a:t> </a:t>
            </a:r>
            <a:r>
              <a:rPr lang="en-GB" dirty="0" smtClean="0"/>
              <a:t>and diagnostic assessment tools should include ASC traits that are common in females. </a:t>
            </a:r>
            <a:endParaRPr lang="en-GB" b="1" dirty="0" smtClean="0"/>
          </a:p>
          <a:p>
            <a:pPr marL="514350" indent="-514350">
              <a:buFont typeface="+mj-lt"/>
              <a:buAutoNum type="arabicPeriod"/>
            </a:pPr>
            <a:r>
              <a:rPr lang="en-GB" b="1" dirty="0" smtClean="0"/>
              <a:t>Joint commissioning of health, education and social care: </a:t>
            </a:r>
            <a:r>
              <a:rPr lang="en-GB" dirty="0" smtClean="0"/>
              <a:t>commissioning of mental health services that have effective ASC-specific therapies and approaches. Commissioning of crisis support for families and CYPs. Commissioning of support during the school holidays and commissioning of clear transitions pathway for CYPs.</a:t>
            </a:r>
            <a:endParaRPr lang="en-GB" b="1" dirty="0" smtClean="0"/>
          </a:p>
          <a:p>
            <a:pPr marL="514350" indent="-514350">
              <a:buFont typeface="+mj-lt"/>
              <a:buAutoNum type="arabicPeriod"/>
            </a:pPr>
            <a:r>
              <a:rPr lang="en-GB" b="1" dirty="0" smtClean="0"/>
              <a:t>Engagement and co-production: </a:t>
            </a:r>
            <a:r>
              <a:rPr lang="en-GB" dirty="0" smtClean="0"/>
              <a:t>engagement with local family forums and the voluntary sector.</a:t>
            </a:r>
          </a:p>
          <a:p>
            <a:pPr marL="514350" indent="-514350">
              <a:buFont typeface="+mj-lt"/>
              <a:buAutoNum type="arabicPeriod"/>
            </a:pPr>
            <a:r>
              <a:rPr lang="en-GB" b="1" dirty="0" smtClean="0"/>
              <a:t>Workforce: </a:t>
            </a:r>
            <a:r>
              <a:rPr lang="en-GB" dirty="0" smtClean="0"/>
              <a:t>expanding the ASC workforce (including CAMHS) to reduce waiting times to prevent escalation and admissions and for practitioners to use evidence-based practise for ASC in their own practice.  </a:t>
            </a:r>
          </a:p>
          <a:p>
            <a:pPr marL="514350" indent="-514350">
              <a:buFont typeface="+mj-lt"/>
              <a:buAutoNum type="arabicPeriod"/>
            </a:pPr>
            <a:r>
              <a:rPr lang="en-GB" b="1" dirty="0" smtClean="0"/>
              <a:t>Employment opportunities: </a:t>
            </a:r>
            <a:r>
              <a:rPr lang="en-GB" dirty="0" smtClean="0"/>
              <a:t>local service leaders to ensure clear employment guidance offer is available </a:t>
            </a:r>
            <a:endParaRPr lang="en-GB" b="1" dirty="0" smtClean="0"/>
          </a:p>
          <a:p>
            <a:pPr marL="514350" indent="-514350">
              <a:buFont typeface="+mj-lt"/>
              <a:buAutoNum type="arabicPeriod"/>
            </a:pPr>
            <a:endParaRPr lang="en-GB" b="1" dirty="0" smtClean="0"/>
          </a:p>
          <a:p>
            <a:pPr lvl="1"/>
            <a:endParaRPr lang="en-GB" dirty="0"/>
          </a:p>
        </p:txBody>
      </p:sp>
      <p:sp>
        <p:nvSpPr>
          <p:cNvPr id="7" name="Content Placeholder 4"/>
          <p:cNvSpPr txBox="1">
            <a:spLocks/>
          </p:cNvSpPr>
          <p:nvPr/>
        </p:nvSpPr>
        <p:spPr>
          <a:xfrm>
            <a:off x="251520" y="4692261"/>
            <a:ext cx="4680520" cy="288032"/>
          </a:xfrm>
          <a:prstGeom prst="rect">
            <a:avLst/>
          </a:prstGeom>
          <a:noFill/>
        </p:spPr>
        <p:txBody>
          <a:bodyPr rIns="0">
            <a:normAutofit fontScale="92500" lnSpcReduction="10000"/>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Font typeface="Arial" panose="020B0604020202020204" pitchFamily="34" charset="0"/>
              <a:buNone/>
            </a:pPr>
            <a:r>
              <a:rPr lang="en-GB" sz="1400" i="1" dirty="0" smtClean="0"/>
              <a:t>Source: </a:t>
            </a:r>
            <a:r>
              <a:rPr lang="en-GB" sz="1400" dirty="0" smtClean="0"/>
              <a:t>Midlands Transforming Care review</a:t>
            </a:r>
            <a:endParaRPr lang="en-GB" sz="1400" dirty="0"/>
          </a:p>
        </p:txBody>
      </p:sp>
    </p:spTree>
    <p:extLst>
      <p:ext uri="{BB962C8B-B14F-4D97-AF65-F5344CB8AC3E}">
        <p14:creationId xmlns:p14="http://schemas.microsoft.com/office/powerpoint/2010/main" val="12000311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Norfolk All-Age ASC Strategy </a:t>
            </a:r>
            <a:endParaRPr lang="en-GB" dirty="0"/>
          </a:p>
        </p:txBody>
      </p:sp>
      <p:sp>
        <p:nvSpPr>
          <p:cNvPr id="5" name="Content Placeholder 4"/>
          <p:cNvSpPr>
            <a:spLocks noGrp="1"/>
          </p:cNvSpPr>
          <p:nvPr>
            <p:ph idx="1"/>
          </p:nvPr>
        </p:nvSpPr>
        <p:spPr>
          <a:xfrm>
            <a:off x="539552" y="1347614"/>
            <a:ext cx="6768752" cy="3534643"/>
          </a:xfrm>
          <a:noFill/>
        </p:spPr>
        <p:txBody>
          <a:bodyPr>
            <a:noAutofit/>
          </a:bodyPr>
          <a:lstStyle/>
          <a:p>
            <a:pPr indent="0">
              <a:buNone/>
            </a:pPr>
            <a:r>
              <a:rPr lang="en-GB" sz="1400" b="1" dirty="0" smtClean="0"/>
              <a:t>Three Key Aims:</a:t>
            </a:r>
          </a:p>
          <a:p>
            <a:pPr indent="0">
              <a:buNone/>
            </a:pPr>
            <a:endParaRPr lang="en-GB" sz="1400" b="1" dirty="0"/>
          </a:p>
          <a:p>
            <a:pPr indent="0">
              <a:buNone/>
            </a:pPr>
            <a:r>
              <a:rPr lang="en-GB" sz="1400" b="1" dirty="0" smtClean="0"/>
              <a:t>1. </a:t>
            </a:r>
            <a:r>
              <a:rPr lang="en-GB" sz="1400" dirty="0" smtClean="0"/>
              <a:t>Enabling </a:t>
            </a:r>
            <a:r>
              <a:rPr lang="en-GB" sz="1400" dirty="0"/>
              <a:t>autistic people and their families/carers to have timely access to and specific support from public and voluntary services (including health, social care, criminal justice system, employment, education, housing and public transport) which is accessible, integrated and focused on outcomes that improve their lives. </a:t>
            </a:r>
            <a:endParaRPr lang="en-GB" sz="1400" dirty="0" smtClean="0"/>
          </a:p>
          <a:p>
            <a:pPr indent="0">
              <a:buNone/>
            </a:pPr>
            <a:endParaRPr lang="en-GB" sz="700" dirty="0"/>
          </a:p>
          <a:p>
            <a:pPr indent="0">
              <a:buNone/>
            </a:pPr>
            <a:r>
              <a:rPr lang="en-GB" sz="1400" b="1" dirty="0" smtClean="0"/>
              <a:t>2.</a:t>
            </a:r>
            <a:r>
              <a:rPr lang="en-GB" sz="1400" dirty="0" smtClean="0"/>
              <a:t> Increasing </a:t>
            </a:r>
            <a:r>
              <a:rPr lang="en-GB" sz="1400" dirty="0"/>
              <a:t>awareness and understanding of autism. </a:t>
            </a:r>
            <a:endParaRPr lang="en-GB" sz="1400" dirty="0" smtClean="0"/>
          </a:p>
          <a:p>
            <a:pPr indent="0">
              <a:buNone/>
            </a:pPr>
            <a:endParaRPr lang="en-GB" sz="1000" dirty="0"/>
          </a:p>
          <a:p>
            <a:pPr indent="0">
              <a:buNone/>
            </a:pPr>
            <a:r>
              <a:rPr lang="en-GB" sz="1400" b="1" dirty="0" smtClean="0"/>
              <a:t>3.</a:t>
            </a:r>
            <a:r>
              <a:rPr lang="en-GB" sz="1400" dirty="0" smtClean="0"/>
              <a:t> Ensuring </a:t>
            </a:r>
            <a:r>
              <a:rPr lang="en-GB" sz="1400" dirty="0"/>
              <a:t>Norfolk County Council and local NHS bodies will meet their legal duties and how the autism community can help them do it. </a:t>
            </a:r>
            <a:endParaRPr lang="en-GB" sz="1400" dirty="0" smtClean="0"/>
          </a:p>
          <a:p>
            <a:pPr indent="0">
              <a:buNone/>
            </a:pPr>
            <a:endParaRPr lang="en-GB" sz="1000"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8" name="Content Placeholder 4"/>
          <p:cNvSpPr txBox="1">
            <a:spLocks/>
          </p:cNvSpPr>
          <p:nvPr/>
        </p:nvSpPr>
        <p:spPr>
          <a:xfrm>
            <a:off x="179512" y="4948014"/>
            <a:ext cx="4896544" cy="288032"/>
          </a:xfrm>
          <a:prstGeom prst="rect">
            <a:avLst/>
          </a:prstGeom>
          <a:noFill/>
        </p:spPr>
        <p:txBody>
          <a:bodyPr rIns="0">
            <a:normAutofit fontScale="70000" lnSpcReduction="20000"/>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None/>
            </a:pPr>
            <a:r>
              <a:rPr lang="en-GB" sz="1400" i="1" dirty="0" smtClean="0"/>
              <a:t>Source: </a:t>
            </a:r>
            <a:r>
              <a:rPr lang="en-GB" sz="1400" dirty="0" smtClean="0"/>
              <a:t>Norfolk All- Age Autism Strategy 2019-2024</a:t>
            </a:r>
            <a:r>
              <a:rPr lang="en-GB" sz="1400" dirty="0"/>
              <a:t>. “My Autism, Our Lives, Our </a:t>
            </a:r>
            <a:r>
              <a:rPr lang="en-GB" sz="1400" dirty="0" smtClean="0"/>
              <a:t>Norfolk”.</a:t>
            </a:r>
            <a:endParaRPr lang="en-GB" sz="1400" dirty="0"/>
          </a:p>
        </p:txBody>
      </p:sp>
      <p:pic>
        <p:nvPicPr>
          <p:cNvPr id="11" name="Picture 10" descr="Microsoft Word - Our Autism_Our Lives_Our Norfolk19_24 v6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18781" t="41600" r="50000" b="45800"/>
          <a:stretch/>
        </p:blipFill>
        <p:spPr>
          <a:xfrm>
            <a:off x="2051720" y="3723878"/>
            <a:ext cx="3504386" cy="1087568"/>
          </a:xfrm>
          <a:prstGeom prst="rect">
            <a:avLst/>
          </a:prstGeom>
        </p:spPr>
      </p:pic>
    </p:spTree>
    <p:extLst>
      <p:ext uri="{BB962C8B-B14F-4D97-AF65-F5344CB8AC3E}">
        <p14:creationId xmlns:p14="http://schemas.microsoft.com/office/powerpoint/2010/main" val="40742381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987574"/>
            <a:ext cx="7200800" cy="3534643"/>
          </a:xfrm>
          <a:noFill/>
        </p:spPr>
        <p:txBody>
          <a:bodyPr>
            <a:noAutofit/>
          </a:bodyPr>
          <a:lstStyle/>
          <a:p>
            <a:pPr indent="0">
              <a:buNone/>
            </a:pPr>
            <a:r>
              <a:rPr lang="en-GB" sz="1050" b="1" dirty="0" smtClean="0"/>
              <a:t>Eight Key Priorities:</a:t>
            </a:r>
          </a:p>
          <a:p>
            <a:pPr indent="0">
              <a:buNone/>
            </a:pPr>
            <a:endParaRPr lang="en-GB" sz="1050" b="1" dirty="0"/>
          </a:p>
          <a:p>
            <a:pPr indent="0">
              <a:buNone/>
            </a:pPr>
            <a:r>
              <a:rPr lang="en-GB" sz="1050" b="1" dirty="0" smtClean="0"/>
              <a:t>1.</a:t>
            </a:r>
            <a:r>
              <a:rPr lang="en-GB" sz="1050" dirty="0" smtClean="0"/>
              <a:t> Increasing </a:t>
            </a:r>
            <a:r>
              <a:rPr lang="en-GB" sz="1050" dirty="0"/>
              <a:t>the awareness and acceptance of autism in the wider community by, among other aims, overseeing the development of a </a:t>
            </a:r>
            <a:r>
              <a:rPr lang="en-GB" sz="1050" dirty="0" smtClean="0"/>
              <a:t>multi-agency </a:t>
            </a:r>
            <a:r>
              <a:rPr lang="en-GB" sz="1050" dirty="0"/>
              <a:t>work workforce plan. </a:t>
            </a:r>
            <a:endParaRPr lang="en-GB" sz="1050" dirty="0" smtClean="0"/>
          </a:p>
          <a:p>
            <a:pPr marL="514350" indent="-514350">
              <a:buAutoNum type="arabicPeriod"/>
            </a:pPr>
            <a:endParaRPr lang="en-GB" sz="700" dirty="0"/>
          </a:p>
          <a:p>
            <a:pPr indent="0">
              <a:buNone/>
            </a:pPr>
            <a:r>
              <a:rPr lang="en-GB" sz="1050" b="1" dirty="0" smtClean="0"/>
              <a:t>2.</a:t>
            </a:r>
            <a:r>
              <a:rPr lang="en-GB" sz="1050" dirty="0" smtClean="0"/>
              <a:t> Influencing </a:t>
            </a:r>
            <a:r>
              <a:rPr lang="en-GB" sz="1050" dirty="0"/>
              <a:t>and monitoring the development of clear and consistent pathways for diagnosis for assessment of needs at all ages, including offers of support for autistic people and their families/carers following diagnosis. </a:t>
            </a:r>
            <a:endParaRPr lang="en-GB" sz="1050" dirty="0" smtClean="0"/>
          </a:p>
          <a:p>
            <a:pPr indent="0">
              <a:buNone/>
            </a:pPr>
            <a:endParaRPr lang="en-GB" sz="700" dirty="0"/>
          </a:p>
          <a:p>
            <a:pPr indent="0">
              <a:buNone/>
            </a:pPr>
            <a:r>
              <a:rPr lang="en-GB" sz="1050" b="1" dirty="0" smtClean="0"/>
              <a:t>3.</a:t>
            </a:r>
            <a:r>
              <a:rPr lang="en-GB" sz="1050" dirty="0" smtClean="0"/>
              <a:t> Influencing </a:t>
            </a:r>
            <a:r>
              <a:rPr lang="en-GB" sz="1050" dirty="0"/>
              <a:t>and enabling access to all relevant services, including the development of clear, consistent services and support for young autistic people making the transition to adulthood. To also influence and monitor the development of clear, consistent services and support for autistic people making other transitions, including, for example, to later life. </a:t>
            </a:r>
            <a:endParaRPr lang="en-GB" sz="1050" dirty="0" smtClean="0"/>
          </a:p>
          <a:p>
            <a:pPr indent="0">
              <a:buNone/>
            </a:pPr>
            <a:endParaRPr lang="en-GB" sz="700" dirty="0"/>
          </a:p>
          <a:p>
            <a:pPr indent="0">
              <a:buNone/>
            </a:pPr>
            <a:r>
              <a:rPr lang="en-GB" sz="1050" b="1" dirty="0" smtClean="0"/>
              <a:t>4.</a:t>
            </a:r>
            <a:r>
              <a:rPr lang="en-GB" sz="1050" dirty="0" smtClean="0"/>
              <a:t> To </a:t>
            </a:r>
            <a:r>
              <a:rPr lang="en-GB" sz="1050" dirty="0"/>
              <a:t>influence and monitor the development of advocacy services to support autistic people to access health and social care along with other services. </a:t>
            </a:r>
            <a:endParaRPr lang="en-GB" sz="1050" dirty="0" smtClean="0"/>
          </a:p>
          <a:p>
            <a:pPr indent="0">
              <a:buNone/>
            </a:pPr>
            <a:endParaRPr lang="en-GB" sz="700" dirty="0" smtClean="0"/>
          </a:p>
          <a:p>
            <a:pPr indent="0">
              <a:buNone/>
            </a:pPr>
            <a:r>
              <a:rPr lang="en-GB" sz="1050" b="1" dirty="0" smtClean="0"/>
              <a:t>5.</a:t>
            </a:r>
            <a:r>
              <a:rPr lang="en-GB" sz="1050" dirty="0" smtClean="0"/>
              <a:t> To </a:t>
            </a:r>
            <a:r>
              <a:rPr lang="en-GB" sz="1050" dirty="0"/>
              <a:t>ensure the right support is available at the right time by working with key partners to enable better access to, and better experiences of, education, training and work. To aid this, we aim to influence and monitor the development of clear and consistent support for autistic people. </a:t>
            </a:r>
            <a:endParaRPr lang="en-GB" sz="1050" dirty="0" smtClean="0"/>
          </a:p>
          <a:p>
            <a:pPr indent="0">
              <a:buNone/>
            </a:pPr>
            <a:endParaRPr lang="en-GB" sz="700" dirty="0" smtClean="0"/>
          </a:p>
          <a:p>
            <a:pPr indent="0">
              <a:buNone/>
            </a:pPr>
            <a:r>
              <a:rPr lang="en-GB" sz="1050" b="1" dirty="0" smtClean="0"/>
              <a:t>6.</a:t>
            </a:r>
            <a:r>
              <a:rPr lang="en-GB" sz="1050" dirty="0" smtClean="0"/>
              <a:t> </a:t>
            </a:r>
            <a:r>
              <a:rPr lang="en-GB" sz="1050" dirty="0"/>
              <a:t>To enable autistic people to be an equal part of the wider community, including social inclusion, housing support and keeping them safe</a:t>
            </a:r>
            <a:r>
              <a:rPr lang="en-GB" sz="1050" dirty="0" smtClean="0"/>
              <a:t>.</a:t>
            </a:r>
          </a:p>
          <a:p>
            <a:pPr indent="0">
              <a:buNone/>
            </a:pPr>
            <a:endParaRPr lang="en-GB" sz="700" dirty="0" smtClean="0"/>
          </a:p>
          <a:p>
            <a:pPr indent="0">
              <a:buNone/>
            </a:pPr>
            <a:r>
              <a:rPr lang="en-GB" sz="1050" b="1" dirty="0" smtClean="0"/>
              <a:t>7.</a:t>
            </a:r>
            <a:r>
              <a:rPr lang="en-GB" sz="1050" dirty="0" smtClean="0"/>
              <a:t> To </a:t>
            </a:r>
            <a:r>
              <a:rPr lang="en-GB" sz="1050" dirty="0"/>
              <a:t>involve the families/carers of autistic people and to influence and enable the development of support for them. </a:t>
            </a:r>
            <a:endParaRPr lang="en-GB" sz="1050" dirty="0" smtClean="0"/>
          </a:p>
          <a:p>
            <a:pPr indent="0">
              <a:buNone/>
            </a:pPr>
            <a:endParaRPr lang="en-GB" sz="700" dirty="0"/>
          </a:p>
          <a:p>
            <a:pPr indent="0">
              <a:buNone/>
            </a:pPr>
            <a:r>
              <a:rPr lang="en-GB" sz="1050" b="1" dirty="0" smtClean="0"/>
              <a:t>8.</a:t>
            </a:r>
            <a:r>
              <a:rPr lang="en-GB" sz="1050" dirty="0" smtClean="0"/>
              <a:t> </a:t>
            </a:r>
            <a:r>
              <a:rPr lang="en-GB" sz="1050" dirty="0"/>
              <a:t>To influence and monitor the strategic planning and operational delivery of services for autistic people</a:t>
            </a:r>
            <a:endParaRPr lang="en-GB" sz="1050" b="1" dirty="0" smtClean="0"/>
          </a:p>
          <a:p>
            <a:endParaRPr lang="en-GB" sz="1050" dirty="0"/>
          </a:p>
          <a:p>
            <a:pPr indent="0">
              <a:buNone/>
            </a:pPr>
            <a:endParaRPr lang="en-GB" sz="1050" b="1"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8" name="Content Placeholder 4"/>
          <p:cNvSpPr txBox="1">
            <a:spLocks/>
          </p:cNvSpPr>
          <p:nvPr/>
        </p:nvSpPr>
        <p:spPr>
          <a:xfrm>
            <a:off x="179512" y="4948014"/>
            <a:ext cx="4896544" cy="288032"/>
          </a:xfrm>
          <a:prstGeom prst="rect">
            <a:avLst/>
          </a:prstGeom>
          <a:noFill/>
        </p:spPr>
        <p:txBody>
          <a:bodyPr rIns="0">
            <a:normAutofit fontScale="70000" lnSpcReduction="20000"/>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None/>
            </a:pPr>
            <a:r>
              <a:rPr lang="en-GB" sz="1400" i="1" dirty="0" smtClean="0"/>
              <a:t>Source: </a:t>
            </a:r>
            <a:r>
              <a:rPr lang="en-GB" sz="1400" dirty="0" smtClean="0"/>
              <a:t>Norfolk All- Age Autism Strategy 2019-2024</a:t>
            </a:r>
            <a:r>
              <a:rPr lang="en-GB" sz="1400" dirty="0"/>
              <a:t>. “My Autism, Our Lives, Our </a:t>
            </a:r>
            <a:r>
              <a:rPr lang="en-GB" sz="1400" dirty="0" smtClean="0"/>
              <a:t>Norfolk”.</a:t>
            </a:r>
            <a:endParaRPr lang="en-GB" sz="1400" dirty="0"/>
          </a:p>
        </p:txBody>
      </p:sp>
      <p:sp>
        <p:nvSpPr>
          <p:cNvPr id="9" name="Title 3"/>
          <p:cNvSpPr>
            <a:spLocks noGrp="1"/>
          </p:cNvSpPr>
          <p:nvPr>
            <p:ph type="title"/>
          </p:nvPr>
        </p:nvSpPr>
        <p:spPr>
          <a:xfrm>
            <a:off x="457200" y="206375"/>
            <a:ext cx="6419056" cy="857250"/>
          </a:xfrm>
        </p:spPr>
        <p:txBody>
          <a:bodyPr/>
          <a:lstStyle/>
          <a:p>
            <a:r>
              <a:rPr lang="en-GB" dirty="0" smtClean="0"/>
              <a:t>Norfolk All-Age ASC Strategy </a:t>
            </a:r>
            <a:endParaRPr lang="en-GB" dirty="0"/>
          </a:p>
        </p:txBody>
      </p:sp>
    </p:spTree>
    <p:extLst>
      <p:ext uri="{BB962C8B-B14F-4D97-AF65-F5344CB8AC3E}">
        <p14:creationId xmlns:p14="http://schemas.microsoft.com/office/powerpoint/2010/main" val="10449831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211710"/>
            <a:ext cx="7560840" cy="1034902"/>
          </a:xfrm>
        </p:spPr>
        <p:txBody>
          <a:bodyPr/>
          <a:lstStyle/>
          <a:p>
            <a:r>
              <a:rPr lang="en-GB" dirty="0" smtClean="0"/>
              <a:t>9. Recommendations </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23400118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Recommendations</a:t>
            </a:r>
            <a:endParaRPr lang="en-GB"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
        <p:nvSpPr>
          <p:cNvPr id="7" name="Content Placeholder 4"/>
          <p:cNvSpPr txBox="1">
            <a:spLocks/>
          </p:cNvSpPr>
          <p:nvPr/>
        </p:nvSpPr>
        <p:spPr>
          <a:xfrm>
            <a:off x="179512" y="986311"/>
            <a:ext cx="7312423" cy="3394075"/>
          </a:xfrm>
          <a:prstGeom prst="rect">
            <a:avLst/>
          </a:prstGeom>
          <a:noFill/>
        </p:spPr>
        <p:txBody>
          <a:bodyPr rIns="0">
            <a:no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0" indent="-342900">
              <a:buFont typeface="+mj-lt"/>
              <a:buAutoNum type="arabicPeriod"/>
            </a:pPr>
            <a:r>
              <a:rPr lang="en-GB" sz="1200" b="1" dirty="0"/>
              <a:t>All-age Autism Strategy Board</a:t>
            </a:r>
            <a:r>
              <a:rPr lang="en-GB" sz="1200" dirty="0"/>
              <a:t>: Establishment of a </a:t>
            </a:r>
            <a:r>
              <a:rPr lang="en-GB" sz="1200" b="1" dirty="0"/>
              <a:t>multi-agency All-age Autism Board for Cambridgeshire &amp; Peterborough </a:t>
            </a:r>
            <a:r>
              <a:rPr lang="en-GB" sz="1200" dirty="0"/>
              <a:t>to provide strategic oversight and co-ordination with </a:t>
            </a:r>
            <a:r>
              <a:rPr lang="en-GB" sz="1200" b="1" dirty="0"/>
              <a:t>clear governance structures</a:t>
            </a:r>
            <a:r>
              <a:rPr lang="en-GB" sz="1200" dirty="0"/>
              <a:t> and links to </a:t>
            </a:r>
            <a:r>
              <a:rPr lang="en-GB" sz="1200" b="1" dirty="0"/>
              <a:t>operational groups </a:t>
            </a:r>
            <a:r>
              <a:rPr lang="en-GB" sz="1200" dirty="0"/>
              <a:t>which would report to the Board. One of the responsibilities of the All-Age Autism Board should be to develop an </a:t>
            </a:r>
            <a:r>
              <a:rPr lang="en-GB" sz="1200" b="1" dirty="0"/>
              <a:t>All-Age Autism Strategy for Cambridgeshire and Peterborough</a:t>
            </a:r>
            <a:r>
              <a:rPr lang="en-GB" sz="1200" dirty="0"/>
              <a:t> which should be </a:t>
            </a:r>
            <a:r>
              <a:rPr lang="en-GB" sz="1200" b="1" dirty="0"/>
              <a:t>co-produced</a:t>
            </a:r>
            <a:r>
              <a:rPr lang="en-GB" sz="1200" dirty="0"/>
              <a:t> with people with </a:t>
            </a:r>
            <a:r>
              <a:rPr lang="en-GB" sz="1200" dirty="0" smtClean="0"/>
              <a:t>ASC </a:t>
            </a:r>
            <a:r>
              <a:rPr lang="en-GB" sz="1200" dirty="0"/>
              <a:t>and/or their family members/carers. </a:t>
            </a:r>
            <a:endParaRPr lang="en-GB" sz="1200" dirty="0" smtClean="0"/>
          </a:p>
          <a:p>
            <a:pPr marL="342900" lvl="0" indent="-342900">
              <a:buFont typeface="+mj-lt"/>
              <a:buAutoNum type="arabicPeriod"/>
            </a:pPr>
            <a:endParaRPr lang="en-GB" sz="1200" dirty="0"/>
          </a:p>
          <a:p>
            <a:pPr marL="342900" lvl="0" indent="-342900">
              <a:buFont typeface="+mj-lt"/>
              <a:buAutoNum type="arabicPeriod"/>
            </a:pPr>
            <a:r>
              <a:rPr lang="en-GB" sz="1200" b="1" dirty="0"/>
              <a:t>Joint commissioning: </a:t>
            </a:r>
            <a:r>
              <a:rPr lang="en-GB" sz="1200" dirty="0"/>
              <a:t>of seamless </a:t>
            </a:r>
            <a:r>
              <a:rPr lang="en-GB" sz="1200" dirty="0" smtClean="0"/>
              <a:t>and integrated services </a:t>
            </a:r>
            <a:r>
              <a:rPr lang="en-GB" sz="1200" dirty="0"/>
              <a:t>and improvement on how to navigate through the system for all ages</a:t>
            </a:r>
            <a:r>
              <a:rPr lang="en-GB" sz="1200" dirty="0" smtClean="0"/>
              <a:t>.</a:t>
            </a:r>
          </a:p>
          <a:p>
            <a:pPr marL="342900" lvl="0" indent="-342900">
              <a:buFont typeface="+mj-lt"/>
              <a:buAutoNum type="arabicPeriod"/>
            </a:pPr>
            <a:endParaRPr lang="en-GB" sz="1200" dirty="0"/>
          </a:p>
          <a:p>
            <a:pPr marL="342900" lvl="0" indent="-342900">
              <a:buFont typeface="+mj-lt"/>
              <a:buAutoNum type="arabicPeriod"/>
            </a:pPr>
            <a:r>
              <a:rPr lang="en-GB" sz="1200" b="1" dirty="0"/>
              <a:t>Early intervention</a:t>
            </a:r>
            <a:r>
              <a:rPr lang="en-GB" sz="1200" dirty="0"/>
              <a:t>: </a:t>
            </a:r>
            <a:r>
              <a:rPr lang="en-GB" sz="1200" b="1" dirty="0"/>
              <a:t>needs-led holistic support</a:t>
            </a:r>
            <a:r>
              <a:rPr lang="en-GB" sz="1200" dirty="0"/>
              <a:t> for children and families as well as </a:t>
            </a:r>
            <a:r>
              <a:rPr lang="en-GB" sz="1200" b="1" dirty="0"/>
              <a:t>building relationships</a:t>
            </a:r>
            <a:r>
              <a:rPr lang="en-GB" sz="1200" dirty="0"/>
              <a:t> and </a:t>
            </a:r>
            <a:r>
              <a:rPr lang="en-GB" sz="1200" b="1" dirty="0"/>
              <a:t>resilience</a:t>
            </a:r>
            <a:r>
              <a:rPr lang="en-GB" sz="1200" dirty="0"/>
              <a:t> in families and </a:t>
            </a:r>
            <a:r>
              <a:rPr lang="en-GB" sz="1200" dirty="0" smtClean="0"/>
              <a:t>increasing capacity in </a:t>
            </a:r>
            <a:r>
              <a:rPr lang="en-GB" sz="1200" b="1" dirty="0" smtClean="0"/>
              <a:t>assessment</a:t>
            </a:r>
            <a:r>
              <a:rPr lang="en-GB" sz="1200" dirty="0" smtClean="0"/>
              <a:t> and </a:t>
            </a:r>
            <a:r>
              <a:rPr lang="en-GB" sz="1200" b="1" dirty="0" smtClean="0"/>
              <a:t>post-assessment </a:t>
            </a:r>
            <a:r>
              <a:rPr lang="en-GB" sz="1200" b="1" dirty="0"/>
              <a:t>support </a:t>
            </a:r>
            <a:r>
              <a:rPr lang="en-GB" sz="1200" b="1" dirty="0" smtClean="0"/>
              <a:t>courses. </a:t>
            </a:r>
            <a:r>
              <a:rPr lang="en-GB" sz="1200" dirty="0" smtClean="0"/>
              <a:t>Commissioning</a:t>
            </a:r>
            <a:r>
              <a:rPr lang="en-GB" sz="1200" b="1" dirty="0" smtClean="0"/>
              <a:t> </a:t>
            </a:r>
            <a:r>
              <a:rPr lang="en-GB" sz="1200" dirty="0" smtClean="0"/>
              <a:t>of</a:t>
            </a:r>
            <a:r>
              <a:rPr lang="en-GB" sz="1200" b="1" dirty="0" smtClean="0"/>
              <a:t> </a:t>
            </a:r>
            <a:r>
              <a:rPr lang="en-GB" sz="1200" dirty="0" smtClean="0"/>
              <a:t>services</a:t>
            </a:r>
            <a:r>
              <a:rPr lang="en-GB" sz="1200" b="1" dirty="0" smtClean="0"/>
              <a:t> </a:t>
            </a:r>
            <a:r>
              <a:rPr lang="en-GB" sz="1200" dirty="0" smtClean="0"/>
              <a:t>for</a:t>
            </a:r>
            <a:r>
              <a:rPr lang="en-GB" sz="1200" b="1" dirty="0" smtClean="0"/>
              <a:t> CYPs </a:t>
            </a:r>
            <a:r>
              <a:rPr lang="en-GB" sz="1200" dirty="0" smtClean="0"/>
              <a:t>requiring</a:t>
            </a:r>
            <a:r>
              <a:rPr lang="en-GB" sz="1200" b="1" dirty="0" smtClean="0"/>
              <a:t> behavioural support </a:t>
            </a:r>
            <a:r>
              <a:rPr lang="en-GB" sz="1200" dirty="0" smtClean="0"/>
              <a:t>and</a:t>
            </a:r>
            <a:r>
              <a:rPr lang="en-GB" sz="1200" b="1" dirty="0" smtClean="0"/>
              <a:t> social </a:t>
            </a:r>
            <a:r>
              <a:rPr lang="en-GB" sz="1200" b="1" dirty="0"/>
              <a:t>skills/relationship training </a:t>
            </a:r>
            <a:r>
              <a:rPr lang="en-GB" sz="1200" dirty="0"/>
              <a:t>for</a:t>
            </a:r>
            <a:r>
              <a:rPr lang="en-GB" sz="1200" b="1" dirty="0"/>
              <a:t> adolescents </a:t>
            </a:r>
            <a:r>
              <a:rPr lang="en-GB" sz="1200" dirty="0"/>
              <a:t>and</a:t>
            </a:r>
            <a:r>
              <a:rPr lang="en-GB" sz="1200" b="1" dirty="0"/>
              <a:t> young adults </a:t>
            </a:r>
            <a:r>
              <a:rPr lang="en-GB" sz="1200" dirty="0" smtClean="0"/>
              <a:t>with</a:t>
            </a:r>
            <a:r>
              <a:rPr lang="en-GB" sz="1200" b="1" dirty="0" smtClean="0"/>
              <a:t> ASC.   </a:t>
            </a:r>
            <a:endParaRPr lang="en-GB" sz="1200" dirty="0" smtClean="0"/>
          </a:p>
          <a:p>
            <a:pPr marL="342900" lvl="0" indent="-342900">
              <a:buFont typeface="+mj-lt"/>
              <a:buAutoNum type="arabicPeriod"/>
            </a:pPr>
            <a:endParaRPr lang="en-GB" sz="1200" dirty="0"/>
          </a:p>
          <a:p>
            <a:pPr marL="342900" indent="-342900">
              <a:buFont typeface="+mj-lt"/>
              <a:buAutoNum type="arabicPeriod"/>
            </a:pPr>
            <a:r>
              <a:rPr lang="en-GB" sz="1200" b="1" dirty="0"/>
              <a:t>Diagnosis: </a:t>
            </a:r>
            <a:r>
              <a:rPr lang="en-GB" sz="1200" dirty="0"/>
              <a:t>Ensuring that education and healthcare workers are aware of the typical signs of </a:t>
            </a:r>
            <a:r>
              <a:rPr lang="en-GB" sz="1200" b="1" dirty="0" smtClean="0"/>
              <a:t>ASC </a:t>
            </a:r>
            <a:r>
              <a:rPr lang="en-GB" sz="1200" b="1" dirty="0"/>
              <a:t>in females </a:t>
            </a:r>
            <a:r>
              <a:rPr lang="en-GB" sz="1200" dirty="0"/>
              <a:t>to ensure appropriate </a:t>
            </a:r>
            <a:r>
              <a:rPr lang="en-GB" sz="1200" b="1" dirty="0"/>
              <a:t>identification</a:t>
            </a:r>
            <a:r>
              <a:rPr lang="en-GB" sz="1200" dirty="0"/>
              <a:t> and </a:t>
            </a:r>
            <a:r>
              <a:rPr lang="en-GB" sz="1200" b="1" dirty="0" smtClean="0"/>
              <a:t>referral</a:t>
            </a:r>
            <a:r>
              <a:rPr lang="en-GB" sz="1200" dirty="0" smtClean="0"/>
              <a:t>.</a:t>
            </a:r>
          </a:p>
          <a:p>
            <a:pPr marL="342900" lvl="0" indent="-342900">
              <a:buFont typeface="+mj-lt"/>
              <a:buAutoNum type="arabicPeriod"/>
            </a:pPr>
            <a:endParaRPr lang="en-GB" sz="1200" dirty="0"/>
          </a:p>
          <a:p>
            <a:pPr marL="342900" lvl="0" indent="-342900">
              <a:buFont typeface="+mj-lt"/>
              <a:buAutoNum type="arabicPeriod"/>
            </a:pPr>
            <a:r>
              <a:rPr lang="en-GB" sz="1200" b="1" dirty="0"/>
              <a:t>Workforce: </a:t>
            </a:r>
            <a:r>
              <a:rPr lang="en-GB" sz="1200" dirty="0"/>
              <a:t>Increased workforce</a:t>
            </a:r>
            <a:r>
              <a:rPr lang="en-GB" sz="1200" b="1" dirty="0"/>
              <a:t> </a:t>
            </a:r>
            <a:r>
              <a:rPr lang="en-GB" sz="1200" dirty="0"/>
              <a:t>capacity and increased provision of </a:t>
            </a:r>
            <a:r>
              <a:rPr lang="en-GB" sz="1200" b="1" dirty="0"/>
              <a:t>training and awareness </a:t>
            </a:r>
            <a:r>
              <a:rPr lang="en-GB" sz="1200" dirty="0"/>
              <a:t>of </a:t>
            </a:r>
            <a:r>
              <a:rPr lang="en-GB" sz="1200" dirty="0" smtClean="0"/>
              <a:t>ASC </a:t>
            </a:r>
            <a:r>
              <a:rPr lang="en-GB" sz="1200" dirty="0"/>
              <a:t>across </a:t>
            </a:r>
            <a:r>
              <a:rPr lang="en-GB" sz="1200" dirty="0" smtClean="0"/>
              <a:t>the wider </a:t>
            </a:r>
            <a:r>
              <a:rPr lang="en-GB" sz="1200" dirty="0"/>
              <a:t>workforce as outlined in the Autism Act. </a:t>
            </a:r>
            <a:r>
              <a:rPr lang="en-GB" sz="1200" dirty="0" smtClean="0"/>
              <a:t>ASC training of staff in Education settings is well established across CCC and PCC but more ASC awareness and training is needed among employers and services.</a:t>
            </a:r>
          </a:p>
          <a:p>
            <a:pPr marL="342900" lvl="0" indent="-342900">
              <a:buFont typeface="+mj-lt"/>
              <a:buAutoNum type="arabicPeriod"/>
            </a:pPr>
            <a:endParaRPr lang="en-GB" sz="1200" dirty="0"/>
          </a:p>
          <a:p>
            <a:pPr marL="342900" lvl="0" indent="-342900">
              <a:buFont typeface="+mj-lt"/>
              <a:buAutoNum type="arabicPeriod"/>
            </a:pPr>
            <a:r>
              <a:rPr lang="en-GB" sz="1200" b="1" dirty="0"/>
              <a:t>Employment: </a:t>
            </a:r>
            <a:r>
              <a:rPr lang="en-GB" sz="1200" dirty="0"/>
              <a:t>Increased employment opportunities for people with </a:t>
            </a:r>
            <a:r>
              <a:rPr lang="en-GB" sz="1200" dirty="0" smtClean="0"/>
              <a:t>ASC. </a:t>
            </a:r>
            <a:endParaRPr lang="en-GB" sz="1200" dirty="0"/>
          </a:p>
          <a:p>
            <a:pPr marL="342900" indent="-342900">
              <a:buFont typeface="Arial" panose="020B0604020202020204" pitchFamily="34" charset="0"/>
              <a:buAutoNum type="arabicPeriod"/>
            </a:pPr>
            <a:endParaRPr lang="en-GB" sz="700" b="1" dirty="0" smtClean="0">
              <a:solidFill>
                <a:srgbClr val="FF0000"/>
              </a:solidFill>
            </a:endParaRPr>
          </a:p>
        </p:txBody>
      </p:sp>
    </p:spTree>
    <p:extLst>
      <p:ext uri="{BB962C8B-B14F-4D97-AF65-F5344CB8AC3E}">
        <p14:creationId xmlns:p14="http://schemas.microsoft.com/office/powerpoint/2010/main" val="1945751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Aims</a:t>
            </a:r>
            <a:endParaRPr lang="en-GB" dirty="0"/>
          </a:p>
        </p:txBody>
      </p:sp>
      <p:sp>
        <p:nvSpPr>
          <p:cNvPr id="5" name="Content Placeholder 4"/>
          <p:cNvSpPr>
            <a:spLocks noGrp="1"/>
          </p:cNvSpPr>
          <p:nvPr>
            <p:ph idx="1"/>
          </p:nvPr>
        </p:nvSpPr>
        <p:spPr/>
        <p:txBody>
          <a:bodyPr>
            <a:normAutofit/>
          </a:bodyPr>
          <a:lstStyle/>
          <a:p>
            <a:r>
              <a:rPr lang="en-GB" sz="1600" dirty="0" smtClean="0"/>
              <a:t>Understand the characteristics and health needs of people of all ages living with ASC in Cambridgeshire and Peterborough</a:t>
            </a:r>
          </a:p>
          <a:p>
            <a:endParaRPr lang="en-GB" sz="1600" dirty="0" smtClean="0"/>
          </a:p>
          <a:p>
            <a:r>
              <a:rPr lang="en-GB" sz="1600" dirty="0" smtClean="0"/>
              <a:t>Use local and national sources to estimate the numbers of people with ASC and how these numbers are predicted to change with time </a:t>
            </a:r>
          </a:p>
          <a:p>
            <a:endParaRPr lang="en-GB" sz="1600" dirty="0" smtClean="0"/>
          </a:p>
          <a:p>
            <a:r>
              <a:rPr lang="en-GB" sz="1600" dirty="0" smtClean="0"/>
              <a:t>Identify the service assets and gaps currently provided including the perspective and insights from service users and their carers</a:t>
            </a:r>
          </a:p>
          <a:p>
            <a:endParaRPr lang="en-GB" sz="1600" dirty="0"/>
          </a:p>
          <a:p>
            <a:r>
              <a:rPr lang="en-GB" sz="1600" dirty="0" smtClean="0"/>
              <a:t>Identify good practice in other areas of the UK</a:t>
            </a:r>
          </a:p>
          <a:p>
            <a:endParaRPr lang="en-GB" sz="1600" dirty="0" smtClean="0"/>
          </a:p>
          <a:p>
            <a:r>
              <a:rPr lang="en-GB" sz="1600" b="1" dirty="0" smtClean="0"/>
              <a:t>Use the information to identify recommendations and to help inform an All Age Autism Strategy for Cambridgeshire and Peterborough</a:t>
            </a:r>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3215542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Scope</a:t>
            </a:r>
            <a:endParaRPr lang="en-GB" dirty="0"/>
          </a:p>
        </p:txBody>
      </p:sp>
      <p:sp>
        <p:nvSpPr>
          <p:cNvPr id="5" name="Content Placeholder 4"/>
          <p:cNvSpPr>
            <a:spLocks noGrp="1"/>
          </p:cNvSpPr>
          <p:nvPr>
            <p:ph idx="1"/>
          </p:nvPr>
        </p:nvSpPr>
        <p:spPr>
          <a:xfrm>
            <a:off x="457200" y="1200150"/>
            <a:ext cx="6931623" cy="3785631"/>
          </a:xfrm>
        </p:spPr>
        <p:txBody>
          <a:bodyPr>
            <a:noAutofit/>
          </a:bodyPr>
          <a:lstStyle/>
          <a:p>
            <a:pPr indent="0">
              <a:buNone/>
            </a:pPr>
            <a:r>
              <a:rPr lang="en-GB" sz="1400" b="1" dirty="0" smtClean="0"/>
              <a:t>1</a:t>
            </a:r>
            <a:r>
              <a:rPr lang="en-GB" sz="1400" dirty="0" smtClean="0"/>
              <a:t>. Estimated </a:t>
            </a:r>
            <a:r>
              <a:rPr lang="en-GB" sz="1400" dirty="0"/>
              <a:t>prevalence rates of the number of people in Cambridgeshire and Peterborough living with autism, </a:t>
            </a:r>
            <a:r>
              <a:rPr lang="en-GB" sz="1400" dirty="0" smtClean="0"/>
              <a:t>including:</a:t>
            </a:r>
          </a:p>
          <a:p>
            <a:pPr indent="0">
              <a:buNone/>
            </a:pPr>
            <a:r>
              <a:rPr lang="en-GB" sz="1400" dirty="0" smtClean="0"/>
              <a:t>	- Those </a:t>
            </a:r>
            <a:r>
              <a:rPr lang="en-GB" sz="1400" dirty="0"/>
              <a:t>living with co-morbidities</a:t>
            </a:r>
          </a:p>
          <a:p>
            <a:pPr indent="0">
              <a:buNone/>
            </a:pPr>
            <a:r>
              <a:rPr lang="en-GB" sz="1400" dirty="0" smtClean="0"/>
              <a:t>	- Trends </a:t>
            </a:r>
            <a:r>
              <a:rPr lang="en-GB" sz="1400" dirty="0"/>
              <a:t>over </a:t>
            </a:r>
            <a:r>
              <a:rPr lang="en-GB" sz="1400" dirty="0" smtClean="0"/>
              <a:t>time</a:t>
            </a:r>
          </a:p>
          <a:p>
            <a:pPr indent="0">
              <a:buNone/>
            </a:pPr>
            <a:endParaRPr lang="en-GB" sz="1400" dirty="0"/>
          </a:p>
          <a:p>
            <a:pPr indent="0">
              <a:buNone/>
            </a:pPr>
            <a:r>
              <a:rPr lang="en-GB" sz="1400" b="1" dirty="0" smtClean="0"/>
              <a:t>2</a:t>
            </a:r>
            <a:r>
              <a:rPr lang="en-GB" sz="1400" dirty="0" smtClean="0"/>
              <a:t>. Descriptions </a:t>
            </a:r>
            <a:r>
              <a:rPr lang="en-GB" sz="1400" dirty="0"/>
              <a:t>of the </a:t>
            </a:r>
            <a:r>
              <a:rPr lang="en-GB" sz="1400" dirty="0" smtClean="0"/>
              <a:t>health and </a:t>
            </a:r>
            <a:r>
              <a:rPr lang="en-GB" sz="1400" dirty="0"/>
              <a:t>educational needs of people with autism in Cambridgeshire and </a:t>
            </a:r>
            <a:r>
              <a:rPr lang="en-GB" sz="1400" dirty="0" smtClean="0"/>
              <a:t>Peterborough</a:t>
            </a:r>
            <a:r>
              <a:rPr lang="en-GB" sz="1400" dirty="0"/>
              <a:t> </a:t>
            </a:r>
            <a:r>
              <a:rPr lang="en-GB" sz="1400" dirty="0" smtClean="0"/>
              <a:t>by age:</a:t>
            </a:r>
            <a:endParaRPr lang="en-GB" sz="1400" dirty="0"/>
          </a:p>
          <a:p>
            <a:pPr indent="0">
              <a:buNone/>
            </a:pPr>
            <a:r>
              <a:rPr lang="en-GB" sz="1400" dirty="0" smtClean="0"/>
              <a:t>	-Early </a:t>
            </a:r>
            <a:r>
              <a:rPr lang="en-GB" sz="1400" dirty="0"/>
              <a:t>Years, Childhood and Adolescent </a:t>
            </a:r>
            <a:r>
              <a:rPr lang="en-GB" sz="1400" dirty="0" smtClean="0"/>
              <a:t>(5-24 </a:t>
            </a:r>
            <a:r>
              <a:rPr lang="en-GB" sz="1400" dirty="0"/>
              <a:t>years)</a:t>
            </a:r>
          </a:p>
          <a:p>
            <a:pPr indent="0">
              <a:buNone/>
            </a:pPr>
            <a:r>
              <a:rPr lang="en-GB" sz="1400" dirty="0"/>
              <a:t>	</a:t>
            </a:r>
            <a:r>
              <a:rPr lang="en-GB" sz="1400" dirty="0" smtClean="0"/>
              <a:t>- Adulthood </a:t>
            </a:r>
            <a:r>
              <a:rPr lang="en-GB" sz="1400" dirty="0"/>
              <a:t>(</a:t>
            </a:r>
            <a:r>
              <a:rPr lang="en-GB" sz="1400" dirty="0" smtClean="0"/>
              <a:t>25 years +)</a:t>
            </a:r>
            <a:endParaRPr lang="en-GB" sz="1400" dirty="0"/>
          </a:p>
          <a:p>
            <a:pPr indent="0">
              <a:buNone/>
            </a:pPr>
            <a:r>
              <a:rPr lang="en-GB" sz="1400" dirty="0" smtClean="0"/>
              <a:t> </a:t>
            </a:r>
            <a:endParaRPr lang="en-GB" sz="1400" dirty="0"/>
          </a:p>
          <a:p>
            <a:pPr indent="0">
              <a:buNone/>
            </a:pPr>
            <a:r>
              <a:rPr lang="en-GB" sz="1400" b="1" dirty="0" smtClean="0"/>
              <a:t>3.</a:t>
            </a:r>
            <a:r>
              <a:rPr lang="en-GB" sz="1400" dirty="0" smtClean="0"/>
              <a:t> Mapping </a:t>
            </a:r>
            <a:r>
              <a:rPr lang="en-GB" sz="1400" dirty="0"/>
              <a:t>of existing </a:t>
            </a:r>
            <a:r>
              <a:rPr lang="en-GB" sz="1400" dirty="0" smtClean="0"/>
              <a:t>services </a:t>
            </a:r>
            <a:r>
              <a:rPr lang="en-GB" sz="1400" dirty="0"/>
              <a:t>and identification of any potential gaps or opportunities for </a:t>
            </a:r>
            <a:r>
              <a:rPr lang="en-GB" sz="1400" dirty="0" smtClean="0"/>
              <a:t>improvement</a:t>
            </a:r>
            <a:r>
              <a:rPr lang="en-GB" sz="1400" dirty="0"/>
              <a:t> </a:t>
            </a:r>
            <a:r>
              <a:rPr lang="en-GB" sz="1400" dirty="0" smtClean="0"/>
              <a:t>and stakeholder engagement.</a:t>
            </a:r>
          </a:p>
          <a:p>
            <a:pPr indent="0">
              <a:buNone/>
            </a:pPr>
            <a:endParaRPr lang="en-GB" sz="1400" dirty="0"/>
          </a:p>
          <a:p>
            <a:pPr indent="0">
              <a:buNone/>
            </a:pPr>
            <a:r>
              <a:rPr lang="en-GB" sz="1400" b="1" dirty="0" smtClean="0"/>
              <a:t>5.</a:t>
            </a:r>
            <a:r>
              <a:rPr lang="en-GB" sz="1400" dirty="0" smtClean="0"/>
              <a:t> Comparison with other regions and identification of “best practices”.</a:t>
            </a:r>
          </a:p>
          <a:p>
            <a:pPr indent="0">
              <a:buNone/>
            </a:pPr>
            <a:endParaRPr lang="en-GB" sz="1400" dirty="0"/>
          </a:p>
          <a:p>
            <a:pPr indent="0">
              <a:buNone/>
            </a:pPr>
            <a:r>
              <a:rPr lang="en-GB" sz="1400" b="1" dirty="0"/>
              <a:t>6</a:t>
            </a:r>
            <a:r>
              <a:rPr lang="en-GB" sz="1400" b="1" dirty="0" smtClean="0"/>
              <a:t>.</a:t>
            </a:r>
            <a:r>
              <a:rPr lang="en-GB" sz="1400" dirty="0" smtClean="0"/>
              <a:t> Recommendations </a:t>
            </a:r>
            <a:r>
              <a:rPr lang="en-GB" sz="1400" dirty="0"/>
              <a:t>for CCC and PCC to inform a strategy intent to improve outcomes for people living with autism.</a:t>
            </a:r>
          </a:p>
          <a:p>
            <a:endParaRPr lang="en-GB" sz="1050" dirty="0"/>
          </a:p>
        </p:txBody>
      </p:sp>
      <p:pic>
        <p:nvPicPr>
          <p:cNvPr id="6" name="Picture 5" descr="\\ccc.cambridgeshire.gov.uk\data\CFA Public Health\Shared\Administration\Administrator Housekeeping\Logos\PCC-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371950"/>
            <a:ext cx="1670174" cy="613831"/>
          </a:xfrm>
          <a:prstGeom prst="rect">
            <a:avLst/>
          </a:prstGeom>
          <a:noFill/>
          <a:ln>
            <a:noFill/>
          </a:ln>
        </p:spPr>
      </p:pic>
    </p:spTree>
    <p:extLst>
      <p:ext uri="{BB962C8B-B14F-4D97-AF65-F5344CB8AC3E}">
        <p14:creationId xmlns:p14="http://schemas.microsoft.com/office/powerpoint/2010/main" val="3984334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CC">
      <a:dk1>
        <a:srgbClr val="002F5D"/>
      </a:dk1>
      <a:lt1>
        <a:srgbClr val="00A0E2"/>
      </a:lt1>
      <a:dk2>
        <a:srgbClr val="855723"/>
      </a:dk2>
      <a:lt2>
        <a:srgbClr val="ED8000"/>
      </a:lt2>
      <a:accent1>
        <a:srgbClr val="FADF00"/>
      </a:accent1>
      <a:accent2>
        <a:srgbClr val="AE0055"/>
      </a:accent2>
      <a:accent3>
        <a:srgbClr val="668E3C"/>
      </a:accent3>
      <a:accent4>
        <a:srgbClr val="61207F"/>
      </a:accent4>
      <a:accent5>
        <a:srgbClr val="FFFFFF"/>
      </a:accent5>
      <a:accent6>
        <a:srgbClr val="D8D8D8"/>
      </a:accent6>
      <a:hlink>
        <a:srgbClr val="BFBFBF"/>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title">
  <a:themeElements>
    <a:clrScheme name="CCC">
      <a:dk1>
        <a:srgbClr val="002F5D"/>
      </a:dk1>
      <a:lt1>
        <a:srgbClr val="00A0E2"/>
      </a:lt1>
      <a:dk2>
        <a:srgbClr val="855723"/>
      </a:dk2>
      <a:lt2>
        <a:srgbClr val="ED8000"/>
      </a:lt2>
      <a:accent1>
        <a:srgbClr val="FADF00"/>
      </a:accent1>
      <a:accent2>
        <a:srgbClr val="AE0055"/>
      </a:accent2>
      <a:accent3>
        <a:srgbClr val="668E3C"/>
      </a:accent3>
      <a:accent4>
        <a:srgbClr val="61207F"/>
      </a:accent4>
      <a:accent5>
        <a:srgbClr val="FFFFFF"/>
      </a:accent5>
      <a:accent6>
        <a:srgbClr val="D8D8D8"/>
      </a:accent6>
      <a:hlink>
        <a:srgbClr val="BFBFBF"/>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fontAlgn="auto">
          <a:spcAft>
            <a:spcPts val="0"/>
          </a:spcAft>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7F5DDB9F0967409BEBF4F9926E277E" ma:contentTypeVersion="12" ma:contentTypeDescription="Create a new document." ma:contentTypeScope="" ma:versionID="187028c657cbeb2bdf3f7409751e6f98">
  <xsd:schema xmlns:xsd="http://www.w3.org/2001/XMLSchema" xmlns:xs="http://www.w3.org/2001/XMLSchema" xmlns:p="http://schemas.microsoft.com/office/2006/metadata/properties" xmlns:ns3="ba761008-c507-43f7-b589-0d61fa5a8dde" xmlns:ns4="3a658096-15a3-4b0e-b8cc-35e93a45443a" targetNamespace="http://schemas.microsoft.com/office/2006/metadata/properties" ma:root="true" ma:fieldsID="7f77b06e5c1c339cd771c463d30d2f7b" ns3:_="" ns4:_="">
    <xsd:import namespace="ba761008-c507-43f7-b589-0d61fa5a8dde"/>
    <xsd:import namespace="3a658096-15a3-4b0e-b8cc-35e93a45443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761008-c507-43f7-b589-0d61fa5a8d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658096-15a3-4b0e-b8cc-35e93a45443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B011E0-74C6-4DE0-8FE0-769EC715C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761008-c507-43f7-b589-0d61fa5a8dde"/>
    <ds:schemaRef ds:uri="3a658096-15a3-4b0e-b8cc-35e93a4544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DBAE95-E712-46C1-87CE-23671BB6457B}">
  <ds:schemaRefs>
    <ds:schemaRef ds:uri="http://schemas.microsoft.com/sharepoint/v3/contenttype/forms"/>
  </ds:schemaRefs>
</ds:datastoreItem>
</file>

<file path=customXml/itemProps3.xml><?xml version="1.0" encoding="utf-8"?>
<ds:datastoreItem xmlns:ds="http://schemas.openxmlformats.org/officeDocument/2006/customXml" ds:itemID="{24AD4352-95AD-435E-9219-B911E2712682}">
  <ds:schemaRefs>
    <ds:schemaRef ds:uri="http://www.w3.org/XML/1998/namespace"/>
    <ds:schemaRef ds:uri="ba761008-c507-43f7-b589-0d61fa5a8dd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terms/"/>
    <ds:schemaRef ds:uri="3a658096-15a3-4b0e-b8cc-35e93a45443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29366</TotalTime>
  <Words>7332</Words>
  <Application>Microsoft Office PowerPoint</Application>
  <PresentationFormat>On-screen Show (16:9)</PresentationFormat>
  <Paragraphs>1165</Paragraphs>
  <Slides>79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79</vt:i4>
      </vt:variant>
    </vt:vector>
  </HeadingPairs>
  <TitlesOfParts>
    <vt:vector size="85" baseType="lpstr">
      <vt:lpstr>Arial</vt:lpstr>
      <vt:lpstr>Calibri</vt:lpstr>
      <vt:lpstr>Times New Roman</vt:lpstr>
      <vt:lpstr>Wingdings</vt:lpstr>
      <vt:lpstr>Office Theme</vt:lpstr>
      <vt:lpstr>Master title</vt:lpstr>
      <vt:lpstr>PowerPoint Presentation</vt:lpstr>
      <vt:lpstr>Contents</vt:lpstr>
      <vt:lpstr>Contents cont.</vt:lpstr>
      <vt:lpstr>Abbreviations</vt:lpstr>
      <vt:lpstr>Definitions</vt:lpstr>
      <vt:lpstr>1. Executive Summary</vt:lpstr>
      <vt:lpstr>Introduction: ASC</vt:lpstr>
      <vt:lpstr>Aims</vt:lpstr>
      <vt:lpstr>Scope</vt:lpstr>
      <vt:lpstr>Key Findings</vt:lpstr>
      <vt:lpstr>Key Findings cont.</vt:lpstr>
      <vt:lpstr>Recommendations</vt:lpstr>
      <vt:lpstr>2. Introduction</vt:lpstr>
      <vt:lpstr>ASC definition &amp; prevalence</vt:lpstr>
      <vt:lpstr>Risk Factors</vt:lpstr>
      <vt:lpstr>Co-morbidities </vt:lpstr>
      <vt:lpstr>Co-morbidities cont.</vt:lpstr>
      <vt:lpstr>Barriers to Support</vt:lpstr>
      <vt:lpstr>Aims</vt:lpstr>
      <vt:lpstr>3. National Context</vt:lpstr>
      <vt:lpstr>NICE Guidance </vt:lpstr>
      <vt:lpstr>NICE Guidance </vt:lpstr>
      <vt:lpstr>National Policy Context</vt:lpstr>
      <vt:lpstr>National Policy Context</vt:lpstr>
      <vt:lpstr>National Policy Context</vt:lpstr>
      <vt:lpstr>4.Local Context</vt:lpstr>
      <vt:lpstr>Local Policy Context</vt:lpstr>
      <vt:lpstr>5. Methods</vt:lpstr>
      <vt:lpstr>Type of Needs Assessment</vt:lpstr>
      <vt:lpstr>Data</vt:lpstr>
      <vt:lpstr>6.Epidemiological Needs Assessment</vt:lpstr>
      <vt:lpstr>ASC Prevalence </vt:lpstr>
      <vt:lpstr>CYP Prevalence estimates 2019</vt:lpstr>
      <vt:lpstr>CYP Prevalence cont.</vt:lpstr>
      <vt:lpstr>Adult Prevalence</vt:lpstr>
      <vt:lpstr>ASC in &gt;65 year olds</vt:lpstr>
      <vt:lpstr>ASC in school-aged children</vt:lpstr>
      <vt:lpstr>Primary School Aged children </vt:lpstr>
      <vt:lpstr>Secondary School Aged Children </vt:lpstr>
      <vt:lpstr>Special School Children </vt:lpstr>
      <vt:lpstr>Rate of ASC per 1000 school pupils</vt:lpstr>
      <vt:lpstr>All school aged children </vt:lpstr>
      <vt:lpstr>CWD and ASC (5-18 years)</vt:lpstr>
      <vt:lpstr>Annual Assessments for ASC in CYPs in Cambridgeshire (CCS)</vt:lpstr>
      <vt:lpstr>Transforming Care Register</vt:lpstr>
      <vt:lpstr>ASC in adults</vt:lpstr>
      <vt:lpstr>Adult referral/diagnosis </vt:lpstr>
      <vt:lpstr>Adult characteristics data: PCC</vt:lpstr>
      <vt:lpstr>Health, Social and Inequalities in people with ASC </vt:lpstr>
      <vt:lpstr>Health inequalities and ASC</vt:lpstr>
      <vt:lpstr>Co-morbidities and health needs </vt:lpstr>
      <vt:lpstr>Co-morbidities and health needs </vt:lpstr>
      <vt:lpstr>7. Corporate Needs Assessment  &amp; Service Mapping</vt:lpstr>
      <vt:lpstr>Services, assets and gaps</vt:lpstr>
      <vt:lpstr>Service mapping: CYPs</vt:lpstr>
      <vt:lpstr>Service mapping: National/Charities/Parents</vt:lpstr>
      <vt:lpstr>CYPs: Assets</vt:lpstr>
      <vt:lpstr>CYPs: Gaps</vt:lpstr>
      <vt:lpstr>CYPs: Gaps</vt:lpstr>
      <vt:lpstr>Adults with ASC and no LD: Assets &amp; gaps</vt:lpstr>
      <vt:lpstr>Adults with ASC and no LD: assets &amp; gaps cont.</vt:lpstr>
      <vt:lpstr>Adults with ASC and a Learning Disability</vt:lpstr>
      <vt:lpstr>Service User (&amp; Family member) Experience</vt:lpstr>
      <vt:lpstr>Adults Experience</vt:lpstr>
      <vt:lpstr>CYP &amp; Carer Experience</vt:lpstr>
      <vt:lpstr>CYP &amp; Carer Suggestions</vt:lpstr>
      <vt:lpstr>8. Comparative Needs Assessment</vt:lpstr>
      <vt:lpstr>Comparing with other areas</vt:lpstr>
      <vt:lpstr>Comparing with other areas for CYPs</vt:lpstr>
      <vt:lpstr>Recommendations from other areas/organisations. </vt:lpstr>
      <vt:lpstr>NHS England Recommendations</vt:lpstr>
      <vt:lpstr>ASC assessment in CYPs: Integrated vs non- integrated approach</vt:lpstr>
      <vt:lpstr>Autistica Recommendations</vt:lpstr>
      <vt:lpstr>Autistica Survey Result</vt:lpstr>
      <vt:lpstr>The Midlands Transforming Care</vt:lpstr>
      <vt:lpstr>Norfolk All-Age ASC Strategy </vt:lpstr>
      <vt:lpstr>Norfolk All-Age ASC Strategy </vt:lpstr>
      <vt:lpstr>9. Recommendations </vt:lpstr>
      <vt:lpstr>Recommendations</vt:lpstr>
    </vt:vector>
  </TitlesOfParts>
  <Company>Leicestershire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Bradshaw</dc:creator>
  <cp:lastModifiedBy>Braithwaite Vickie</cp:lastModifiedBy>
  <cp:revision>569</cp:revision>
  <cp:lastPrinted>2019-08-08T18:04:24Z</cp:lastPrinted>
  <dcterms:created xsi:type="dcterms:W3CDTF">2017-03-20T16:23:25Z</dcterms:created>
  <dcterms:modified xsi:type="dcterms:W3CDTF">2020-12-10T10:23:19Z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0x010100A37F5DDB9F0967409BEBF4F9926E277E</vt:lpwstr>
  </property>
</Properties>
</file>