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58" r:id="rId3"/>
    <p:sldId id="281" r:id="rId4"/>
    <p:sldId id="303" r:id="rId5"/>
    <p:sldId id="304" r:id="rId6"/>
    <p:sldId id="285" r:id="rId7"/>
    <p:sldId id="291" r:id="rId8"/>
    <p:sldId id="293" r:id="rId9"/>
    <p:sldId id="295" r:id="rId10"/>
    <p:sldId id="296" r:id="rId11"/>
    <p:sldId id="287" r:id="rId12"/>
    <p:sldId id="289" r:id="rId13"/>
    <p:sldId id="305" r:id="rId14"/>
    <p:sldId id="306" r:id="rId15"/>
    <p:sldId id="308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A89F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81" autoAdjust="0"/>
    <p:restoredTop sz="94750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49E91F-D7A9-4E3B-A64C-2F6BA07CF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472B1-ACA6-4453-8D4A-A2B63F54E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CD7DBC-8345-4DD7-9091-9D4240E780E5}" type="datetimeFigureOut">
              <a:rPr lang="en-GB"/>
              <a:pPr>
                <a:defRPr/>
              </a:pPr>
              <a:t>03/08/2022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0F5B4-459B-4E00-8989-1B940B5B49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600B2-6EC0-4FF6-B871-682D54FA4A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EB89C8-F535-4190-9FA3-A46FE0D639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2B02B7-302E-4530-8231-1035EAD057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FCB58-DD28-449C-8B65-30F29A8566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92B11F-72D6-44DE-9154-CF94AD947DBC}" type="datetimeFigureOut">
              <a:rPr lang="en-GB"/>
              <a:pPr>
                <a:defRPr/>
              </a:pPr>
              <a:t>03/08/2022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0D95B7-3CE4-4661-AFF3-08F928B67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59D6562-5D3A-46E9-9392-5B46911AC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DF2E0-A906-43CB-9B4B-84261F4E9E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2593B-1DC5-4263-A1C0-12B7D2A08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B18DC5-1A5D-4088-BE72-A8220EB92E9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EF59840-411E-4AF7-8164-8F3E40E56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E3CF5DD-4CF9-4915-BF77-C96A84186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6375DC6-B4B2-4408-9D1B-2876212F5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E069F-F0BF-4FDB-83A1-89178F97C7B4}" type="slidenum">
              <a:rPr lang="en-GB" altLang="en-US">
                <a:latin typeface="Century Gothic" panose="020B0502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18DC5-1A5D-4088-BE72-A8220EB92E9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150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D37A69-C406-4A88-9423-CB44C1C84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DD00C-1EC9-41B8-8EA8-F69F65520A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51B7A7-90EB-4245-A2A5-CF11B6210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8652-B480-4F4B-B609-99FC0C976A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AB5BC-43B2-441B-908E-D7A86F2F9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89E01-A04A-4E35-9307-222D75BBD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E514D-6D1C-478F-8A4F-8ACBA8B2E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9AB28-BA1B-4657-8ED2-727FA62A0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8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C733D-A6AE-4B2C-AB60-50232E6C0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AF67C-A60E-406D-8DC7-0B37F5560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B9C7C-13E1-48B5-A12B-3197F1B54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F91A0-A5A4-470E-84DA-72590D659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50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828C0-80E3-47FC-B37B-33DA82AC98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2EA230-FB96-4151-811E-CAAD560C8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43218D-8E6F-4FAB-A831-CE98ABD24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0BEDF-AA30-445D-94B1-EFD542B56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9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1D869-36BE-4F10-B04F-9B8265BA9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F2E97-004E-481B-87D2-A677AAFD3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5A3C4-5A68-4A6C-8134-240593990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8C117-2190-4612-A987-06B37E185B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7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9617F-8A13-4A69-B05D-6B8100FAB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F7223-98FD-4259-8D72-D04DC43A9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8045F6-372C-48DC-8216-777EC39E4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7F9A4-B7C8-47F3-98E4-2657936D5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40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48C33-48F8-4C59-BCFB-75FF90CC8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E84A9-14EA-4280-A760-48C779CF1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BC8C87-9012-48E8-BA4A-ADAB6A989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1E882-197F-4661-93F6-FFD1942D1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8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ADF048-45FC-4F45-BC83-75B251EAC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1662F-C09B-4417-B480-05764D053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59B2D-ABE3-4955-B552-B2E417DE8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8133A-6D8C-46A1-B16A-EBD542517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3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F4DD00-1F9E-4D06-A8D8-8772CBE3B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18DC12-1B8F-46F3-A891-3979F8EA2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C5C621-3322-4654-A87F-2EF684F2D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41D1-9C05-4308-9058-6BA51DAED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2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0B2A1-37BC-4EC1-BDC2-218398633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2D32CD-DAC8-4E83-AEA4-E4DA227F9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E0135C-F89A-4A5F-B210-6F52418B9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D383A-3A23-410A-BDD8-C0B248F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8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74D8C7-1822-4182-AA6E-A24992A9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12BF1D-27BB-4BC5-98F4-72E53D568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3B93A0-EB25-4143-944E-D3E5842A7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4EE1A-C7BC-4630-98FA-B5A2C4312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7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FA3ADD-1A2E-4F25-8572-1DC91B417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57799E-F8FC-4160-A188-C913C1EA6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69C917-8B2D-4A1E-806C-E8E9E1D15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E40E-3F6E-4AD0-B593-3500D2F36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86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2016C-A14A-4211-AAF1-29586A5A7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91772-AA68-40E8-82D2-5A7DDF83F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55691D-BAB7-449C-8979-5737460F2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3A34E-611F-4A95-8798-91D72A9E6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962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4A1D5-47D5-4E14-A5C8-3B8BADE1C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443D8-41A8-46DF-8244-1FFD7F2A9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FC4E0-14D0-4A82-9E66-52B796613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0DCFA-6244-4CA5-8BE8-1FCB97A6E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4B4D1-DA7D-4BF7-AB90-996EDE56C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94589-9C1D-407B-95E2-B183719FF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108A0-BF88-48C3-80B0-DF48F8D7C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1C829-ECA6-469E-BF64-FA102BCA1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875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8F232-4581-438E-B4DF-DED7755FF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60595-C14B-4163-AA4F-3847F256F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DF22AC-403B-47DE-9B00-46A8B06A1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A15BF-DF9D-427C-B956-3169C61D8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6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83232-F132-49A3-99DA-1BC76B4D7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21D93-2318-4055-AA12-FDD5AF9C4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81A13-1333-4E40-A991-BC3AE28F7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289FB-6966-4CC2-AC3D-9FA31E166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929FD-DD06-46CB-86E5-846C6DBF9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FECE4-B351-43C2-AE45-6EE1B13C6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DF796-0299-4D86-80F3-861939ABD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CE65D-B507-4C53-8670-B7A8A0B87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E2C58F-8EB2-40D5-8D11-B4DC89782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25FD97-DFEB-47A7-A37C-5A42AD478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08923A-645D-4E69-B98B-C1ABC899E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18032-E0E3-4266-94C6-16E81CF9E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2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B81420-3340-47F0-ADBD-16A19F056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EC696A-E36F-4DCC-B084-EF8D3F7BB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4D5736-D74B-4F2B-9BE7-D9D0C5B1B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DDABE-52F1-4522-BDDB-48C7D644D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6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9AED6E-5C44-4685-8C72-9F903E009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FEEABC-8D12-4AD4-A7C3-5A8A0E059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137AE1-B4A4-41AC-ADE3-55BD76344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0A5F6-172B-4B6A-AD7C-EAB106B1E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9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F57B1A-6465-42A9-8EDC-5BB50D2DD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7FAE4F-B3B0-4C91-BE7D-5A43514CC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2D64E-FB43-46A8-916A-0712FA584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03508-39C2-4E0D-8346-6C94F40A1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9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E697A-23A6-48D1-BB89-AFE9EAE5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F4725-627C-42CE-9849-5777EA1CE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2CB79-907E-4472-A8A7-58835780E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59412-9948-4728-A017-78B79CF6D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4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10F1EB-3CEF-4826-AF02-01952A6F0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4E83E82-9C42-4930-ABE3-CB51B73CF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CA5273-A29F-4954-B509-A54FBC5DE0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6B8EF6-9EBB-41D4-AF27-8C65D6F541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7B342D-FDBC-436E-8E98-3A7B6BBE3E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AA3CB6-00DE-43A4-A29A-EFC8B06F69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F60EA2BC-88C0-4040-96A5-D3C740C47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89588"/>
            <a:ext cx="8915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9550EA-18C0-4896-8D05-831E1C2D6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BBD590B-05F9-4752-8850-8C8D8B134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CCA96CC-0EE0-41B8-8C08-0379337F56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C9033A2-0717-4B29-981D-15A7697F5A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5407BC0-59FB-4C8D-BD07-66219AA5BD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887637-CB42-44D6-B2E2-1456D1FE72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D5F46612-A793-45F1-891A-D6701B595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2950" y="8366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4000" b="1" dirty="0"/>
              <a:t>Operation Pheasant</a:t>
            </a:r>
            <a:br>
              <a:rPr lang="en-GB" altLang="en-US" sz="2400" b="1" dirty="0"/>
            </a:br>
            <a:r>
              <a:rPr lang="en-GB" altLang="en-US" sz="2400" b="1" dirty="0"/>
              <a:t>Fenland DC’s approach to tackling Modern slavery and exploitation</a:t>
            </a:r>
            <a:endParaRPr lang="en-US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0A4AC-B606-4FDE-AD53-1895F15DE2B7}"/>
              </a:ext>
            </a:extLst>
          </p:cNvPr>
          <p:cNvSpPr txBox="1"/>
          <p:nvPr/>
        </p:nvSpPr>
        <p:spPr>
          <a:xfrm>
            <a:off x="323529" y="3140968"/>
            <a:ext cx="84251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accent6"/>
                </a:solidFill>
              </a:rPr>
              <a:t> Sarah Gove</a:t>
            </a:r>
          </a:p>
          <a:p>
            <a:pPr algn="ctr">
              <a:defRPr/>
            </a:pPr>
            <a:r>
              <a:rPr lang="en-GB" dirty="0">
                <a:solidFill>
                  <a:schemeClr val="accent6"/>
                </a:solidFill>
              </a:rPr>
              <a:t> A successful multi-agency approach that has addressed the problems of </a:t>
            </a:r>
            <a:r>
              <a:rPr lang="en-GB" b="1" dirty="0">
                <a:solidFill>
                  <a:schemeClr val="accent6"/>
                </a:solidFill>
              </a:rPr>
              <a:t>exploitation, fraud, crime </a:t>
            </a:r>
            <a:r>
              <a:rPr lang="en-GB" dirty="0">
                <a:solidFill>
                  <a:schemeClr val="accent6"/>
                </a:solidFill>
              </a:rPr>
              <a:t>and conditions of </a:t>
            </a:r>
            <a:r>
              <a:rPr lang="en-GB" b="1" dirty="0">
                <a:solidFill>
                  <a:schemeClr val="accent6"/>
                </a:solidFill>
              </a:rPr>
              <a:t>private rented housing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588E9CE-3391-4D7E-B636-A6C165D6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GB" altLang="en-US" b="1" dirty="0"/>
              <a:t>The results 2012 - 2014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BAF3-42A9-4E9D-B8E6-CCB146C97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3178175" cy="452596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GB" sz="3000" b="1" dirty="0">
                <a:solidFill>
                  <a:schemeClr val="accent6"/>
                </a:solidFill>
              </a:rPr>
              <a:t>Improved living conditions and clear outcomes that have made a difference to people’s lives….</a:t>
            </a:r>
          </a:p>
        </p:txBody>
      </p:sp>
      <p:sp>
        <p:nvSpPr>
          <p:cNvPr id="10244" name="Content Placeholder 3">
            <a:extLst>
              <a:ext uri="{FF2B5EF4-FFF2-40B4-BE49-F238E27FC236}">
                <a16:creationId xmlns:a16="http://schemas.microsoft.com/office/drawing/2014/main" id="{A7478D52-325B-4224-AD0D-900BB0BE9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1275" y="1052513"/>
            <a:ext cx="4835525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1500" b="1" dirty="0"/>
              <a:t>Since January 2014:</a:t>
            </a:r>
          </a:p>
          <a:p>
            <a:pPr>
              <a:defRPr/>
            </a:pPr>
            <a:r>
              <a:rPr lang="en-GB" altLang="en-US" sz="1500" i="1" dirty="0"/>
              <a:t>240 inspections</a:t>
            </a:r>
          </a:p>
          <a:p>
            <a:pPr>
              <a:defRPr/>
            </a:pPr>
            <a:r>
              <a:rPr lang="en-GB" altLang="en-US" sz="1500" i="1" dirty="0"/>
              <a:t>270 notices under housing and planning legislation</a:t>
            </a:r>
          </a:p>
          <a:p>
            <a:pPr>
              <a:defRPr/>
            </a:pPr>
            <a:r>
              <a:rPr lang="en-GB" altLang="en-US" sz="1500" i="1" dirty="0"/>
              <a:t>213  Category 1 hazards removed</a:t>
            </a:r>
          </a:p>
          <a:p>
            <a:pPr>
              <a:defRPr/>
            </a:pPr>
            <a:r>
              <a:rPr lang="en-GB" altLang="en-US" sz="1500" i="1" dirty="0"/>
              <a:t>257 Category 2 hazards removed</a:t>
            </a:r>
          </a:p>
          <a:p>
            <a:pPr>
              <a:defRPr/>
            </a:pPr>
            <a:r>
              <a:rPr lang="en-GB" altLang="en-US" sz="1500" i="1" dirty="0"/>
              <a:t>6 premises closed</a:t>
            </a:r>
          </a:p>
          <a:p>
            <a:pPr>
              <a:defRPr/>
            </a:pPr>
            <a:r>
              <a:rPr lang="en-GB" altLang="en-US" sz="1500" i="1" dirty="0"/>
              <a:t>205 people no longer illegally housed</a:t>
            </a:r>
          </a:p>
          <a:p>
            <a:pPr>
              <a:defRPr/>
            </a:pPr>
            <a:r>
              <a:rPr lang="en-GB" altLang="en-US" sz="1500" i="1" dirty="0"/>
              <a:t>53 people voluntarily repatriated</a:t>
            </a:r>
          </a:p>
          <a:p>
            <a:pPr>
              <a:defRPr/>
            </a:pPr>
            <a:r>
              <a:rPr lang="en-GB" altLang="en-US" sz="1500" i="1" dirty="0"/>
              <a:t>216 cases of </a:t>
            </a:r>
            <a:r>
              <a:rPr lang="en-GB" altLang="en-US" sz="1500" i="1" dirty="0" err="1"/>
              <a:t>gangmaster</a:t>
            </a:r>
            <a:r>
              <a:rPr lang="en-GB" altLang="en-US" sz="1500" i="1" dirty="0"/>
              <a:t> activity discovered</a:t>
            </a:r>
          </a:p>
          <a:p>
            <a:pPr>
              <a:defRPr/>
            </a:pPr>
            <a:r>
              <a:rPr lang="en-GB" altLang="en-US" sz="1500" i="1" dirty="0"/>
              <a:t>182 cases of poor management addressed (illegal eviction / harassment)</a:t>
            </a:r>
          </a:p>
          <a:p>
            <a:pPr>
              <a:defRPr/>
            </a:pPr>
            <a:r>
              <a:rPr lang="en-GB" altLang="en-US" sz="1500" i="1" dirty="0"/>
              <a:t>11 cases of human trafficking</a:t>
            </a:r>
          </a:p>
          <a:p>
            <a:pPr>
              <a:defRPr/>
            </a:pPr>
            <a:r>
              <a:rPr lang="en-GB" altLang="en-US" sz="1500" i="1" dirty="0"/>
              <a:t>247 benefit offences uncovered</a:t>
            </a:r>
          </a:p>
          <a:p>
            <a:pPr>
              <a:defRPr/>
            </a:pPr>
            <a:r>
              <a:rPr lang="en-GB" altLang="en-US" sz="1500" i="1" dirty="0"/>
              <a:t>Operation Pheasant has influenced the Modern Day Slavery Bill</a:t>
            </a:r>
          </a:p>
          <a:p>
            <a:pPr>
              <a:defRPr/>
            </a:pPr>
            <a:endParaRPr lang="en-GB" altLang="en-US" sz="1600" dirty="0"/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5D1D11BE-F9EB-4EC2-BFC5-1784212C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302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D27335B-4727-45A3-9B99-020FE4B5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 b="1" dirty="0"/>
              <a:t>What happened next…..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3D5A485-FB88-4E09-9EE6-2B1695EA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713787" cy="4929188"/>
          </a:xfrm>
        </p:spPr>
        <p:txBody>
          <a:bodyPr/>
          <a:lstStyle/>
          <a:p>
            <a:r>
              <a:rPr lang="en-GB" altLang="en-US" sz="1800" dirty="0"/>
              <a:t>Ensuring successful partnership of Op Pheasant continued:</a:t>
            </a:r>
          </a:p>
          <a:p>
            <a:pPr marL="0" indent="0">
              <a:buNone/>
            </a:pPr>
            <a:r>
              <a:rPr lang="en-GB" altLang="en-US" sz="1800" dirty="0"/>
              <a:t>	</a:t>
            </a:r>
            <a:r>
              <a:rPr lang="en-GB" altLang="en-US" sz="1800" b="1" dirty="0"/>
              <a:t>Intelligence</a:t>
            </a:r>
            <a:r>
              <a:rPr lang="en-GB" altLang="en-US" sz="1800" dirty="0"/>
              <a:t> lead investigations</a:t>
            </a:r>
          </a:p>
          <a:p>
            <a:pPr marL="0" indent="0">
              <a:buNone/>
            </a:pPr>
            <a:r>
              <a:rPr lang="en-GB" altLang="en-US" sz="1800" dirty="0"/>
              <a:t>	Continue with </a:t>
            </a:r>
            <a:r>
              <a:rPr lang="en-GB" altLang="en-US" sz="1800" b="1" dirty="0"/>
              <a:t>proactive</a:t>
            </a:r>
            <a:r>
              <a:rPr lang="en-GB" altLang="en-US" sz="1800" dirty="0"/>
              <a:t> approach of joint property inspections</a:t>
            </a:r>
          </a:p>
          <a:p>
            <a:pPr marL="0" indent="0">
              <a:buNone/>
            </a:pPr>
            <a:endParaRPr lang="en-GB" altLang="en-US" sz="1800" dirty="0"/>
          </a:p>
          <a:p>
            <a:r>
              <a:rPr lang="en-GB" altLang="en-US" sz="1800" dirty="0"/>
              <a:t>Review of Housing Enforcement:</a:t>
            </a:r>
          </a:p>
          <a:p>
            <a:pPr marL="0" indent="0">
              <a:buNone/>
            </a:pPr>
            <a:r>
              <a:rPr lang="en-GB" altLang="en-US" sz="1800" dirty="0"/>
              <a:t>	Selective Licencing Consultation (popular with tenants, but not 	with landlords and members)</a:t>
            </a:r>
          </a:p>
          <a:p>
            <a:pPr marL="0" indent="0">
              <a:buNone/>
            </a:pPr>
            <a:r>
              <a:rPr lang="en-GB" altLang="en-US" sz="1800" dirty="0"/>
              <a:t>	Maintain a</a:t>
            </a:r>
            <a:r>
              <a:rPr lang="en-GB" altLang="en-US" sz="1800" b="1" dirty="0"/>
              <a:t> tough stance </a:t>
            </a:r>
            <a:r>
              <a:rPr lang="en-GB" altLang="en-US" sz="1800" dirty="0"/>
              <a:t>on illegal eviction/exploitation by 	gangmasters and rogue landlords</a:t>
            </a:r>
          </a:p>
          <a:p>
            <a:pPr marL="0" indent="0">
              <a:buNone/>
            </a:pPr>
            <a:endParaRPr lang="en-GB" altLang="en-US" sz="1800" dirty="0"/>
          </a:p>
          <a:p>
            <a:r>
              <a:rPr lang="en-GB" altLang="en-US" sz="1800" b="1" dirty="0"/>
              <a:t>Share</a:t>
            </a:r>
            <a:r>
              <a:rPr lang="en-GB" altLang="en-US" sz="1800" dirty="0"/>
              <a:t> our experience approach and learning with others</a:t>
            </a:r>
          </a:p>
          <a:p>
            <a:r>
              <a:rPr lang="en-GB" altLang="en-US" sz="1800" dirty="0"/>
              <a:t>Introduction of </a:t>
            </a:r>
            <a:r>
              <a:rPr lang="en-GB" altLang="en-US" sz="1800" b="1" dirty="0"/>
              <a:t>Civil </a:t>
            </a:r>
            <a:r>
              <a:rPr lang="en-GB" altLang="en-US" sz="1800" dirty="0"/>
              <a:t>Prosecutions 2016</a:t>
            </a:r>
          </a:p>
          <a:p>
            <a:r>
              <a:rPr lang="en-GB" altLang="en-US" sz="1800" dirty="0"/>
              <a:t>Amendments to national Mandatory Licencing in 2018</a:t>
            </a:r>
          </a:p>
          <a:p>
            <a:r>
              <a:rPr lang="en-GB" altLang="en-US" sz="1800" dirty="0"/>
              <a:t>Introduction of robust Housing Enforcement policy 2019</a:t>
            </a:r>
          </a:p>
          <a:p>
            <a:endParaRPr lang="en-GB" alt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1579-F72E-4A4D-B491-AD256AC7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Enforcement results</a:t>
            </a:r>
            <a:br>
              <a:rPr lang="en-GB" b="1" dirty="0"/>
            </a:br>
            <a:r>
              <a:rPr lang="en-GB" b="1" dirty="0"/>
              <a:t>Sept 2019-Mar 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2CE2-53B6-4CF6-AEAF-4B8D37275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54 Civil Penalty Notices served </a:t>
            </a:r>
          </a:p>
          <a:p>
            <a:r>
              <a:rPr lang="en-GB" sz="2400" dirty="0"/>
              <a:t>Total of £271,437 in fines</a:t>
            </a:r>
          </a:p>
          <a:p>
            <a:r>
              <a:rPr lang="en-GB" sz="2400" dirty="0"/>
              <a:t>£70,553 collected </a:t>
            </a:r>
          </a:p>
          <a:p>
            <a:r>
              <a:rPr lang="en-GB" sz="2400" dirty="0"/>
              <a:t>100% of appeal cases upheld by RPT</a:t>
            </a:r>
          </a:p>
          <a:p>
            <a:r>
              <a:rPr lang="en-GB" sz="2400" dirty="0"/>
              <a:t>Income used to fund future resourcing of team (2 x FTE Enforcement Officers and 1 x 0.5 FTE Admin post)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1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FE37-9735-42B6-8173-AD9054D9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has been the impact and what have we learnt?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C3C06-FDFB-4FF8-840A-8E714D51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17638"/>
            <a:ext cx="7571184" cy="4708525"/>
          </a:xfrm>
        </p:spPr>
        <p:txBody>
          <a:bodyPr/>
          <a:lstStyle/>
          <a:p>
            <a:r>
              <a:rPr lang="en-GB" sz="2400" dirty="0"/>
              <a:t>Improved knowledge of PRS in Fenland</a:t>
            </a:r>
          </a:p>
          <a:p>
            <a:pPr lvl="1"/>
            <a:r>
              <a:rPr lang="en-GB" sz="1400" dirty="0"/>
              <a:t>We now know more landlords &amp; good relationships with agents</a:t>
            </a:r>
          </a:p>
          <a:p>
            <a:r>
              <a:rPr lang="en-GB" sz="2400" dirty="0"/>
              <a:t>Positive Relationship with landlords</a:t>
            </a:r>
          </a:p>
          <a:p>
            <a:pPr lvl="1"/>
            <a:r>
              <a:rPr lang="en-GB" sz="1400" dirty="0"/>
              <a:t>Landlords encouraged to work with us proactively</a:t>
            </a:r>
          </a:p>
          <a:p>
            <a:pPr lvl="1"/>
            <a:r>
              <a:rPr lang="en-GB" sz="1400" dirty="0"/>
              <a:t>Offering property health checks</a:t>
            </a:r>
          </a:p>
          <a:p>
            <a:pPr lvl="1"/>
            <a:r>
              <a:rPr lang="en-GB" sz="1400" dirty="0"/>
              <a:t>Bi-annual Landlord Forums</a:t>
            </a:r>
          </a:p>
          <a:p>
            <a:r>
              <a:rPr lang="en-GB" sz="2400" dirty="0"/>
              <a:t>Consistent approach sets out expectation</a:t>
            </a:r>
          </a:p>
          <a:p>
            <a:pPr lvl="1"/>
            <a:r>
              <a:rPr lang="en-GB" sz="1400" dirty="0"/>
              <a:t>Rogue agents eradicated </a:t>
            </a:r>
          </a:p>
          <a:p>
            <a:pPr lvl="1"/>
            <a:r>
              <a:rPr lang="en-GB" sz="1400" dirty="0"/>
              <a:t>Fair but robust approach to enforcement</a:t>
            </a:r>
          </a:p>
          <a:p>
            <a:r>
              <a:rPr lang="en-GB" sz="1800" dirty="0"/>
              <a:t>91 registered HMO’s</a:t>
            </a:r>
          </a:p>
          <a:p>
            <a:r>
              <a:rPr lang="en-GB" sz="1800" dirty="0"/>
              <a:t> </a:t>
            </a:r>
            <a:r>
              <a:rPr lang="en-GB" sz="2400" dirty="0"/>
              <a:t>Quality of the private rented sector improved</a:t>
            </a:r>
          </a:p>
          <a:p>
            <a:r>
              <a:rPr lang="en-GB" sz="1800" dirty="0"/>
              <a:t>Take time to build ‘One team’ – trust, shared cultures, goals and learning etc </a:t>
            </a:r>
          </a:p>
          <a:p>
            <a:r>
              <a:rPr lang="en-GB" sz="1800" b="1" dirty="0"/>
              <a:t>Operation Pheasant has become the day job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274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0456-9A3C-4CC6-84CA-69E34199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6A5F-318B-45D9-8528-7B48ED87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have any questions </a:t>
            </a:r>
          </a:p>
        </p:txBody>
      </p:sp>
    </p:spTree>
    <p:extLst>
      <p:ext uri="{BB962C8B-B14F-4D97-AF65-F5344CB8AC3E}">
        <p14:creationId xmlns:p14="http://schemas.microsoft.com/office/powerpoint/2010/main" val="16746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EB03884-8130-4919-AEEF-5FDC0F30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/>
              <a:t>Context: Wisbech</a:t>
            </a:r>
          </a:p>
        </p:txBody>
      </p:sp>
      <p:sp>
        <p:nvSpPr>
          <p:cNvPr id="4099" name="Content Placeholder 3">
            <a:extLst>
              <a:ext uri="{FF2B5EF4-FFF2-40B4-BE49-F238E27FC236}">
                <a16:creationId xmlns:a16="http://schemas.microsoft.com/office/drawing/2014/main" id="{8D252592-A01D-4CA1-AEED-7EBDF135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en-GB" altLang="en-US" sz="2000" b="1" dirty="0"/>
              <a:t>Largest town </a:t>
            </a:r>
            <a:r>
              <a:rPr lang="en-GB" altLang="en-US" sz="2000" dirty="0"/>
              <a:t>in Fenland - population of 34000 people</a:t>
            </a:r>
          </a:p>
          <a:p>
            <a:r>
              <a:rPr lang="en-GB" altLang="en-US" sz="2000" b="1" dirty="0"/>
              <a:t>Deprivation</a:t>
            </a:r>
            <a:r>
              <a:rPr lang="en-GB" altLang="en-US" sz="2000" dirty="0"/>
              <a:t>; 3 wards are in top 10% most deprived in country</a:t>
            </a:r>
          </a:p>
          <a:p>
            <a:r>
              <a:rPr lang="en-GB" altLang="en-US" sz="2000" dirty="0"/>
              <a:t>Constant flow of</a:t>
            </a:r>
            <a:r>
              <a:rPr lang="en-GB" altLang="en-US" sz="2000" b="1" dirty="0"/>
              <a:t> migrant population </a:t>
            </a:r>
            <a:r>
              <a:rPr lang="en-GB" altLang="en-US" sz="2000" dirty="0"/>
              <a:t>who come to Wisbech to work, mainly in agriculture</a:t>
            </a:r>
          </a:p>
          <a:p>
            <a:r>
              <a:rPr lang="en-GB" altLang="en-US" sz="2000" b="1" dirty="0"/>
              <a:t>A central hub for HMOs</a:t>
            </a:r>
            <a:r>
              <a:rPr lang="en-GB" altLang="en-US" sz="2000" dirty="0"/>
              <a:t>; estimated in 2012 to be 500-800+ HMOs in Wisbech, and 92% of all  private rented  homes (2300)in Wisbech 2/3rds of social housing here too </a:t>
            </a:r>
          </a:p>
          <a:p>
            <a:r>
              <a:rPr lang="en-GB" altLang="en-US" sz="2000" dirty="0"/>
              <a:t>Many HMO tenants working in Wisbech and surrounding counties – central location, plentiful supply of HMO’s, very affordable stock from an investment perspective</a:t>
            </a:r>
          </a:p>
          <a:p>
            <a:r>
              <a:rPr lang="en-GB" altLang="en-US" sz="2000" dirty="0"/>
              <a:t>Many coming to Fenland in a false promise of work and high wages</a:t>
            </a:r>
          </a:p>
          <a:p>
            <a:endParaRPr lang="en-GB" altLang="en-US" sz="2000" dirty="0"/>
          </a:p>
          <a:p>
            <a:endParaRPr lang="en-GB" altLang="en-US" sz="2000" dirty="0"/>
          </a:p>
          <a:p>
            <a:endParaRPr lang="en-GB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A30D-7EE3-437E-80CE-B8A30C62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warning signs…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1F52-D178-4874-8D02-CE3D7FEF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2012 –</a:t>
            </a:r>
          </a:p>
          <a:p>
            <a:r>
              <a:rPr lang="en-GB" sz="2400" dirty="0"/>
              <a:t> increase in rough sleeping</a:t>
            </a:r>
          </a:p>
          <a:p>
            <a:r>
              <a:rPr lang="en-GB" sz="2400" dirty="0"/>
              <a:t>Increase in theft of food</a:t>
            </a:r>
          </a:p>
          <a:p>
            <a:r>
              <a:rPr lang="en-GB" sz="2400" dirty="0"/>
              <a:t>Increase in assaults</a:t>
            </a:r>
          </a:p>
          <a:p>
            <a:r>
              <a:rPr lang="en-GB" sz="2400" dirty="0"/>
              <a:t>Linked back to HMO’s via former migrant workers who were homeless and living in a night shelter</a:t>
            </a:r>
          </a:p>
          <a:p>
            <a:r>
              <a:rPr lang="en-GB" sz="2400" dirty="0"/>
              <a:t>Early intelligence that exploitation had taken place</a:t>
            </a:r>
          </a:p>
          <a:p>
            <a:r>
              <a:rPr lang="en-GB" sz="2400" dirty="0"/>
              <a:t>Joint partnership formed, FDC &amp; Police, Operation Pheasant was born….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0316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A13A-ADCA-45A5-9FF1-8817C948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Forming the partnership and 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8061-4E59-464D-BD75-1D5CBA4F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Police and Private sector formed a partnership – joint informal visits to known properties (intel from former tenants)</a:t>
            </a:r>
          </a:p>
          <a:p>
            <a:r>
              <a:rPr lang="en-GB" sz="1800" dirty="0"/>
              <a:t>Community safety style approach -  making sure properties were safe</a:t>
            </a:r>
          </a:p>
          <a:p>
            <a:r>
              <a:rPr lang="en-GB" sz="1800" dirty="0"/>
              <a:t>Lithuanian PCSO set up Facebook page to encourage people to share their concerns</a:t>
            </a:r>
          </a:p>
          <a:p>
            <a:r>
              <a:rPr lang="en-GB" sz="1800" dirty="0"/>
              <a:t>A night of action at a large HMO revealed multiple faults and failings, unsafe electrics, a bed in a shed and early signs that exploitation of some of the occupants was taking place </a:t>
            </a:r>
          </a:p>
          <a:p>
            <a:r>
              <a:rPr lang="en-GB" sz="1800" dirty="0"/>
              <a:t>One property agent managed 500 HMO’s</a:t>
            </a:r>
          </a:p>
          <a:p>
            <a:r>
              <a:rPr lang="en-GB" sz="1800" dirty="0"/>
              <a:t>Strong links with unlicenced Gangmasters</a:t>
            </a:r>
          </a:p>
          <a:p>
            <a:r>
              <a:rPr lang="en-GB" sz="1800" dirty="0"/>
              <a:t>Home owners living out of area were unaware of how their home was being used   </a:t>
            </a:r>
          </a:p>
          <a:p>
            <a:r>
              <a:rPr lang="en-GB" sz="1800" dirty="0"/>
              <a:t>Police mapped intelligence of ‘controlled’ addresses </a:t>
            </a:r>
          </a:p>
        </p:txBody>
      </p:sp>
    </p:spTree>
    <p:extLst>
      <p:ext uri="{BB962C8B-B14F-4D97-AF65-F5344CB8AC3E}">
        <p14:creationId xmlns:p14="http://schemas.microsoft.com/office/powerpoint/2010/main" val="336489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DC102E-A926-4490-858A-ABEAF46B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GB" altLang="en-US" b="1"/>
              <a:t>Migrant exploitation….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0D83CEC-E017-4A63-A17D-F8B80B6328F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12875"/>
            <a:ext cx="3048000" cy="4200525"/>
          </a:xfrm>
          <a:noFill/>
        </p:spPr>
      </p:pic>
      <p:pic>
        <p:nvPicPr>
          <p:cNvPr id="5124" name="Picture 3">
            <a:extLst>
              <a:ext uri="{FF2B5EF4-FFF2-40B4-BE49-F238E27FC236}">
                <a16:creationId xmlns:a16="http://schemas.microsoft.com/office/drawing/2014/main" id="{07841942-BE86-4DD0-B054-118343F152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412875"/>
            <a:ext cx="2520950" cy="2474913"/>
          </a:xfrm>
          <a:noFill/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0834234C-59BC-4DAB-BB7D-20080A32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3263"/>
            <a:ext cx="23526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Box 4">
            <a:extLst>
              <a:ext uri="{FF2B5EF4-FFF2-40B4-BE49-F238E27FC236}">
                <a16:creationId xmlns:a16="http://schemas.microsoft.com/office/drawing/2014/main" id="{7D24F1FF-F866-462F-8ADD-1C2D1513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076700"/>
            <a:ext cx="19431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Properties discovered following inspections in Wisbech</a:t>
            </a:r>
          </a:p>
        </p:txBody>
      </p:sp>
      <p:sp>
        <p:nvSpPr>
          <p:cNvPr id="5127" name="TextBox 5">
            <a:extLst>
              <a:ext uri="{FF2B5EF4-FFF2-40B4-BE49-F238E27FC236}">
                <a16:creationId xmlns:a16="http://schemas.microsoft.com/office/drawing/2014/main" id="{BE709F4E-65B7-4860-977B-CB4658A28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1341438"/>
            <a:ext cx="2376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C00000"/>
                </a:solidFill>
              </a:rPr>
              <a:t>Issues of high rent, overcrowding, unsafe/unpleasant living conditions, illegal eviction, beds in sheds…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1DED43B-81F4-495A-A7FA-28A73A0D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GB" altLang="en-US" sz="3600" b="1"/>
              <a:t>Challenges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259CB1B-E83F-4856-A094-A533D49D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en-GB" altLang="en-US" sz="2400" dirty="0"/>
              <a:t>Wide range of interlinked problems linked to gangmaster activity; </a:t>
            </a:r>
          </a:p>
          <a:p>
            <a:pPr lvl="1"/>
            <a:r>
              <a:rPr lang="en-GB" altLang="en-US" sz="2000" b="1" dirty="0"/>
              <a:t>Overcrowded</a:t>
            </a:r>
            <a:r>
              <a:rPr lang="en-GB" altLang="en-US" sz="2000" dirty="0"/>
              <a:t> and unsafe properties</a:t>
            </a:r>
          </a:p>
          <a:p>
            <a:pPr lvl="1"/>
            <a:r>
              <a:rPr lang="en-GB" altLang="en-US" sz="2000" b="1" dirty="0"/>
              <a:t>Hostility</a:t>
            </a:r>
            <a:r>
              <a:rPr lang="en-GB" altLang="en-US" sz="2000" dirty="0"/>
              <a:t>: cohesion issues/language barrier</a:t>
            </a:r>
          </a:p>
          <a:p>
            <a:pPr lvl="1"/>
            <a:r>
              <a:rPr lang="en-GB" altLang="en-US" sz="2000" dirty="0"/>
              <a:t>Increased incidents of </a:t>
            </a:r>
            <a:r>
              <a:rPr lang="en-GB" altLang="en-US" sz="2000" b="1" dirty="0"/>
              <a:t>anti-social behaviour</a:t>
            </a:r>
            <a:r>
              <a:rPr lang="en-GB" altLang="en-US" sz="2000" dirty="0"/>
              <a:t>; street drinking, noise nuisance, waste issues often due to illegal eviction, rough sleeping</a:t>
            </a:r>
          </a:p>
          <a:p>
            <a:pPr lvl="1"/>
            <a:r>
              <a:rPr lang="en-GB" altLang="en-US" sz="2000" dirty="0"/>
              <a:t>Negative </a:t>
            </a:r>
            <a:r>
              <a:rPr lang="en-GB" altLang="en-US" sz="2000" b="1" dirty="0"/>
              <a:t>perception</a:t>
            </a:r>
            <a:r>
              <a:rPr lang="en-GB" altLang="en-US" sz="2000" dirty="0"/>
              <a:t> of the town and Fenland</a:t>
            </a:r>
          </a:p>
          <a:p>
            <a:pPr lvl="1"/>
            <a:r>
              <a:rPr lang="en-GB" altLang="en-US" sz="2000" dirty="0"/>
              <a:t>Increased </a:t>
            </a:r>
            <a:r>
              <a:rPr lang="en-GB" altLang="en-US" sz="2000" b="1" dirty="0"/>
              <a:t>fraud (benefit/credit)</a:t>
            </a:r>
          </a:p>
          <a:p>
            <a:pPr lvl="1"/>
            <a:r>
              <a:rPr lang="en-GB" altLang="en-US" sz="2000" dirty="0"/>
              <a:t>Migrants </a:t>
            </a:r>
            <a:r>
              <a:rPr lang="en-GB" altLang="en-US" sz="2000" b="1" dirty="0">
                <a:solidFill>
                  <a:srgbClr val="FF0000"/>
                </a:solidFill>
              </a:rPr>
              <a:t>victims of modern day slavery</a:t>
            </a:r>
          </a:p>
          <a:p>
            <a:pPr lvl="1"/>
            <a:r>
              <a:rPr lang="en-GB" altLang="en-US" sz="2000" dirty="0"/>
              <a:t>Increased emergency </a:t>
            </a:r>
            <a:r>
              <a:rPr lang="en-GB" altLang="en-US" sz="2000" b="1" dirty="0"/>
              <a:t>demand</a:t>
            </a:r>
            <a:r>
              <a:rPr lang="en-GB" altLang="en-US" sz="2000" dirty="0"/>
              <a:t> on council, police and fire services – issues too great to tackle in isolation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8689653-847C-4E55-9E4C-21F2A80D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GB" altLang="en-US" sz="3600" b="1"/>
              <a:t>Meeting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5119-170B-4365-B8A1-754F28BD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5073650"/>
          </a:xfrm>
        </p:spPr>
        <p:txBody>
          <a:bodyPr/>
          <a:lstStyle/>
          <a:p>
            <a:pPr>
              <a:defRPr/>
            </a:pPr>
            <a:r>
              <a:rPr lang="en-GB" sz="1600" dirty="0"/>
              <a:t>Effective multi-agency  partnership approach adopted to meet particular issues of </a:t>
            </a:r>
            <a:r>
              <a:rPr lang="en-GB" sz="1600" b="1" dirty="0"/>
              <a:t>exploitation, fraud, crime </a:t>
            </a:r>
            <a:r>
              <a:rPr lang="en-GB" sz="1600" dirty="0"/>
              <a:t>and conditions of </a:t>
            </a:r>
            <a:r>
              <a:rPr lang="en-GB" sz="1600" b="1" dirty="0"/>
              <a:t>private rented housing </a:t>
            </a:r>
            <a:r>
              <a:rPr lang="en-GB" sz="1600" dirty="0"/>
              <a:t>through </a:t>
            </a:r>
            <a:r>
              <a:rPr lang="en-GB" sz="1600" b="1" dirty="0"/>
              <a:t>Operation Pheasant</a:t>
            </a:r>
          </a:p>
          <a:p>
            <a:pPr>
              <a:defRPr/>
            </a:pPr>
            <a:endParaRPr lang="en-GB" sz="1600" b="1" dirty="0"/>
          </a:p>
          <a:p>
            <a:pPr marL="0" indent="0" algn="ctr">
              <a:buFontTx/>
              <a:buNone/>
              <a:defRPr/>
            </a:pPr>
            <a:r>
              <a:rPr lang="en-GB" sz="1600" b="1" i="1" dirty="0">
                <a:solidFill>
                  <a:schemeClr val="accent6"/>
                </a:solidFill>
              </a:rPr>
              <a:t>Fenland District Council, the Police, Immigration Enforcement, Gangmaster Licensing Authority (GLA), HM Revenues &amp; Customs (HMRC), Cambridgeshire Fire &amp; Rescue</a:t>
            </a:r>
          </a:p>
          <a:p>
            <a:pPr>
              <a:defRPr/>
            </a:pPr>
            <a:r>
              <a:rPr lang="en-GB" sz="1600" b="1" i="1" dirty="0"/>
              <a:t>Successful bids to government to increase the team  - 2014/15 £179k Rogue Landlord </a:t>
            </a:r>
            <a:r>
              <a:rPr lang="en-GB" sz="1600" b="1" i="1"/>
              <a:t>Fund  £44,500 </a:t>
            </a:r>
            <a:r>
              <a:rPr lang="en-GB" sz="1600" b="1" i="1" dirty="0"/>
              <a:t>in 2016, 2017 £93k Controlling Migration fund</a:t>
            </a:r>
          </a:p>
          <a:p>
            <a:pPr>
              <a:defRPr/>
            </a:pPr>
            <a:r>
              <a:rPr lang="en-GB" sz="1600" b="1" dirty="0"/>
              <a:t>Co-ordinated action </a:t>
            </a:r>
          </a:p>
          <a:p>
            <a:pPr>
              <a:defRPr/>
            </a:pPr>
            <a:r>
              <a:rPr lang="en-GB" sz="1600" b="1" dirty="0"/>
              <a:t>Improved information sharing and communications</a:t>
            </a:r>
          </a:p>
          <a:p>
            <a:pPr>
              <a:defRPr/>
            </a:pPr>
            <a:r>
              <a:rPr lang="en-GB" sz="1600" b="1" dirty="0"/>
              <a:t>Trust, commitment and a shared one team culture</a:t>
            </a:r>
          </a:p>
          <a:p>
            <a:pPr>
              <a:defRPr/>
            </a:pPr>
            <a:r>
              <a:rPr lang="en-GB" sz="1600" b="1" dirty="0"/>
              <a:t>Reduction in ‘double-doing’</a:t>
            </a:r>
          </a:p>
          <a:p>
            <a:pPr>
              <a:defRPr/>
            </a:pPr>
            <a:r>
              <a:rPr lang="en-GB" sz="1600" b="1" dirty="0"/>
              <a:t>Proactive and reactive community work</a:t>
            </a:r>
          </a:p>
          <a:p>
            <a:pPr>
              <a:defRPr/>
            </a:pPr>
            <a:r>
              <a:rPr lang="en-GB" sz="1600" b="1" dirty="0"/>
              <a:t>Nationally recognised as best practice – 3 national awards won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F67E9B4-B541-4F69-91F2-6736EFFB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/>
              <a:t>Operation Endeavour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18AC-8B0A-4ED2-A154-15E90254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Intelligence gained from Operation Pheasant led to Operation Endeavour in October 2013…</a:t>
            </a:r>
          </a:p>
          <a:p>
            <a:pPr lvl="1">
              <a:defRPr/>
            </a:pPr>
            <a:r>
              <a:rPr lang="en-GB" sz="2000" dirty="0"/>
              <a:t>Largest ever operation of its kind; 300 people involved in implementation</a:t>
            </a:r>
          </a:p>
          <a:p>
            <a:pPr lvl="1">
              <a:defRPr/>
            </a:pPr>
            <a:r>
              <a:rPr lang="en-GB" sz="2000" dirty="0"/>
              <a:t>Surprise raids at 4am leading to 9 arrests, 9 company vehicles grounded. 3 </a:t>
            </a:r>
            <a:r>
              <a:rPr lang="en-GB" sz="2000" dirty="0" err="1"/>
              <a:t>gangmasters</a:t>
            </a:r>
            <a:r>
              <a:rPr lang="en-GB" sz="2000" dirty="0"/>
              <a:t>, 2 recruitment agencies having licenses revoked, 10000 wage slips being examined</a:t>
            </a:r>
          </a:p>
          <a:p>
            <a:pPr lvl="1">
              <a:defRPr/>
            </a:pPr>
            <a:r>
              <a:rPr lang="en-GB" sz="2000" dirty="0"/>
              <a:t>Welfare of 82 victims paramount; Red Cross and Salvation Army also involved in running rest centre set up by FDC and the Police for 3 days. 39 people into the National Referral Mechanism</a:t>
            </a:r>
          </a:p>
          <a:p>
            <a:pPr lvl="1">
              <a:defRPr/>
            </a:pPr>
            <a:r>
              <a:rPr lang="en-GB" sz="2000" dirty="0"/>
              <a:t>December 2014 2 custodial sentences </a:t>
            </a:r>
          </a:p>
          <a:p>
            <a:pPr lvl="1">
              <a:defRPr/>
            </a:pPr>
            <a:r>
              <a:rPr lang="en-GB" sz="2000" dirty="0"/>
              <a:t>Our unique partnership was key to this success</a:t>
            </a:r>
          </a:p>
          <a:p>
            <a:pPr marL="0" lvl="1" indent="0">
              <a:buFontTx/>
              <a:buNone/>
              <a:defRPr/>
            </a:pP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60EA84B-8034-4ACB-9D5F-C100A5F1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8A36912-FC98-4F37-B699-3B57612A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220" name="Picture 4" descr="C:\Users\0972\AppData\Local\Microsoft\Windows\Temporary Internet Files\Content.Outlook\NJRU5WFJ\Operation Endeavour 3 - Picture Steve Williams -Cambs Times.jpg">
            <a:extLst>
              <a:ext uri="{FF2B5EF4-FFF2-40B4-BE49-F238E27FC236}">
                <a16:creationId xmlns:a16="http://schemas.microsoft.com/office/drawing/2014/main" id="{A46B0357-E21A-439D-8E17-9085B7084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0"/>
            <a:ext cx="8969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994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Default Design</vt:lpstr>
      <vt:lpstr>Custom Design</vt:lpstr>
      <vt:lpstr>Operation Pheasant Fenland DC’s approach to tackling Modern slavery and exploitation</vt:lpstr>
      <vt:lpstr>Context: Wisbech</vt:lpstr>
      <vt:lpstr>The warning signs…</vt:lpstr>
      <vt:lpstr>Forming the partnership and our approach</vt:lpstr>
      <vt:lpstr>Migrant exploitation….</vt:lpstr>
      <vt:lpstr>Challenges</vt:lpstr>
      <vt:lpstr>Meeting the challenge</vt:lpstr>
      <vt:lpstr>Operation Endeavour </vt:lpstr>
      <vt:lpstr>PowerPoint Presentation</vt:lpstr>
      <vt:lpstr>The results 2012 - 2014</vt:lpstr>
      <vt:lpstr>What happened next…..</vt:lpstr>
      <vt:lpstr>Enforcement results Sept 2019-Mar 2022 </vt:lpstr>
      <vt:lpstr>What has been the impact and what have we learnt?</vt:lpstr>
      <vt:lpstr>Thank you for listening</vt:lpstr>
    </vt:vector>
  </TitlesOfParts>
  <Company>FDC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10611</dc:creator>
  <cp:lastModifiedBy>Sarah Gove</cp:lastModifiedBy>
  <cp:revision>157</cp:revision>
  <cp:lastPrinted>2022-05-10T13:18:45Z</cp:lastPrinted>
  <dcterms:created xsi:type="dcterms:W3CDTF">2012-10-24T14:10:57Z</dcterms:created>
  <dcterms:modified xsi:type="dcterms:W3CDTF">2022-08-03T09:07:12Z</dcterms:modified>
</cp:coreProperties>
</file>